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4" r:id="rId2"/>
    <p:sldId id="257" r:id="rId3"/>
    <p:sldId id="298" r:id="rId4"/>
    <p:sldId id="308" r:id="rId5"/>
    <p:sldId id="270" r:id="rId6"/>
    <p:sldId id="271" r:id="rId7"/>
    <p:sldId id="272" r:id="rId8"/>
    <p:sldId id="273" r:id="rId9"/>
    <p:sldId id="275" r:id="rId10"/>
    <p:sldId id="276" r:id="rId11"/>
    <p:sldId id="293" r:id="rId12"/>
    <p:sldId id="264" r:id="rId13"/>
    <p:sldId id="265" r:id="rId14"/>
    <p:sldId id="309" r:id="rId15"/>
    <p:sldId id="310" r:id="rId16"/>
    <p:sldId id="266" r:id="rId17"/>
    <p:sldId id="267" r:id="rId18"/>
    <p:sldId id="286" r:id="rId19"/>
    <p:sldId id="287" r:id="rId20"/>
    <p:sldId id="299" r:id="rId21"/>
    <p:sldId id="305" r:id="rId22"/>
    <p:sldId id="307" r:id="rId23"/>
    <p:sldId id="288" r:id="rId24"/>
    <p:sldId id="306" r:id="rId25"/>
    <p:sldId id="289" r:id="rId26"/>
    <p:sldId id="269" r:id="rId27"/>
    <p:sldId id="277" r:id="rId28"/>
    <p:sldId id="278" r:id="rId29"/>
    <p:sldId id="279" r:id="rId30"/>
    <p:sldId id="311" r:id="rId31"/>
    <p:sldId id="301" r:id="rId32"/>
    <p:sldId id="290" r:id="rId33"/>
    <p:sldId id="281" r:id="rId34"/>
    <p:sldId id="282" r:id="rId35"/>
    <p:sldId id="284" r:id="rId36"/>
    <p:sldId id="283" r:id="rId37"/>
    <p:sldId id="285" r:id="rId38"/>
    <p:sldId id="291" r:id="rId39"/>
    <p:sldId id="295" r:id="rId40"/>
    <p:sldId id="292" r:id="rId41"/>
    <p:sldId id="296" r:id="rId42"/>
    <p:sldId id="294" r:id="rId43"/>
    <p:sldId id="297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569"/>
  </p:normalViewPr>
  <p:slideViewPr>
    <p:cSldViewPr>
      <p:cViewPr varScale="1">
        <p:scale>
          <a:sx n="102" d="100"/>
          <a:sy n="102" d="100"/>
        </p:scale>
        <p:origin x="18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3C4E84-7679-2E4E-8043-B6D603BCB2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F8924-1742-6A4D-B65B-273C09BB16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35507044-2258-EF43-BA51-ED9526435BF7}" type="datetimeFigureOut">
              <a:rPr lang="it-IT"/>
              <a:pPr>
                <a:defRPr/>
              </a:pPr>
              <a:t>09/04/24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E12F0-2871-D84A-A8F6-7663B3ACB6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D1219-2410-7941-9DAA-919A049049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8EB48E09-2DAA-2447-9B60-C1828DE7C0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5DADF3A-DAE1-1B4C-A14E-0DC9D2D417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024FC73-576B-9941-BEC2-4FF04D5F0E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75E6042-A656-2B49-9B10-6383E73B762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97FC0EB-6EE1-2943-A785-3184F60848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E65FBAE-C646-554A-8DB7-8DBC1C2491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36544E9-81B4-F645-AF8E-B6B2C89069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03C0E590-93F1-7F4A-B335-166C9CA75F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AD7331-7B63-674D-8B4B-C5E4680FC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4EB0F0-E94D-794E-8EA6-793CD6B07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4806F6-1207-9545-8CF1-3F46E5D5E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F53D3-C5B6-014C-8A9D-62267425391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6399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14A7CA-06B6-4D45-AAB5-5AFF184F7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70D1ED-5EDA-574B-86E9-FE0912FCE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4CE156-96E0-8C42-A244-AEDD7E22B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6029D-45E0-C146-97C6-EE9F3842D08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3469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3E61C9-7FFA-0041-B601-E17F3442D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FE7425-7351-FE4E-98F3-303D0C1494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2086D1-B911-8C4B-9653-92BECCDC9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680D-F69C-CD44-BD78-0AB05DB786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4176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237062-2D2B-964A-AAA1-E8E3E99AF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D7794C-D9DE-7944-BD89-BFCBEDB5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71167E-4FDA-2A4A-A31D-E041D97FF9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C382D-0BD6-4F45-A582-028FC4918E3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0463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2BDE6D-731A-2A4C-8225-481262B15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07C23E-B0FE-054F-BD1D-D9F7EAEF0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E37FF6-4FA4-C040-9E89-4D8E5745F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B738-A9AF-6D4E-BE21-CD094CD4C17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6139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52D8D-EED7-844C-B77C-AEB3D3B42B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B55DE0-0298-1E4D-9CB2-1EE6A1B34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64188F-BEF6-9B4F-8BE4-CB55F2048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ACB27-2ADB-DB4C-81B6-9DE9947C032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194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B2D1FF-2A0A-004D-9C6B-FD145CE25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4CE0D1-0A91-184C-BA6F-0AD40D6FE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870DA9-CADB-6B4E-8454-17B4E7A465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C7CB-8D5F-524D-A380-410FED2406C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150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E28DB8-3A9B-434F-9003-3841E0B4F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C77500-A0E8-9949-91F6-DCF889837D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482E50-97A3-2540-86F8-8118446FC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EB3C-C44D-0443-AFF7-2758E7ADBC0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804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B55826-D29D-E44D-AA4F-7A49F33E9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E32569-66D9-134A-B87F-5C91738C9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67F554-E305-6048-801E-D518281588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18671-679C-2447-B743-F70B41F3D39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3142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CD1AA-B611-1F42-A2C6-44D87EC2EE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B18FF-77D6-2747-864B-474C72F0D5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1D23C1-ACE2-0E49-AB67-D109B351D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F027E-4439-D742-95E6-4009A1CD2D5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5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CA2A04-3F3C-1745-BE83-D5B1C45285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9F4A7B-4DF1-8942-9272-FD052DA3E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4A163F-27BA-914B-861F-41FEB3280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8BFBE-4788-764E-9E52-F034DD694E5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1803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685BDD-D3C7-1B42-816F-A30014BAB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75A41A-5AFC-9146-8B1D-38C5F84A4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8753CE-ACFF-FC4E-8C56-EDEF4D808D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E1497EA-E4C8-C043-B0DF-8236BD7C4F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4299B11-7CFD-3744-9C7E-1167D9B0C2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D2E1A890-EFF7-B64A-BAAD-AC82485AC52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>
            <a:extLst>
              <a:ext uri="{FF2B5EF4-FFF2-40B4-BE49-F238E27FC236}">
                <a16:creationId xmlns:a16="http://schemas.microsoft.com/office/drawing/2014/main" id="{DB2F1166-E24D-8A44-9E90-68EA2AE4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D2428F-8D67-F54E-A463-FAE6CEEF964F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it-IT" sz="1400"/>
          </a:p>
        </p:txBody>
      </p:sp>
      <p:sp>
        <p:nvSpPr>
          <p:cNvPr id="15362" name="Rectangle 4">
            <a:extLst>
              <a:ext uri="{FF2B5EF4-FFF2-40B4-BE49-F238E27FC236}">
                <a16:creationId xmlns:a16="http://schemas.microsoft.com/office/drawing/2014/main" id="{20EBA118-A89C-0B46-A305-6C8B58A3E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7772400" cy="2305050"/>
          </a:xfrm>
        </p:spPr>
        <p:txBody>
          <a:bodyPr/>
          <a:lstStyle/>
          <a:p>
            <a:r>
              <a:rPr lang="en-US" altLang="it-IT" sz="4000"/>
              <a:t>Computazione DNA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>
            <a:extLst>
              <a:ext uri="{FF2B5EF4-FFF2-40B4-BE49-F238E27FC236}">
                <a16:creationId xmlns:a16="http://schemas.microsoft.com/office/drawing/2014/main" id="{CE849185-3E71-C043-BF67-4B457EB3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C3C340-E0A4-F14A-B81B-E5B4582B5678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it-IT" sz="1400"/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92076D03-AD33-C545-B112-8F85E27A9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1995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1) Computazione tradizionale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DBF3202D-CD11-8B4E-A961-C098A7415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66800"/>
            <a:ext cx="520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FF0000"/>
                </a:solidFill>
              </a:rPr>
              <a:t>Non esistono algoritmi efficienti quando </a:t>
            </a:r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67F2D6F0-A468-B843-B724-9092B38BE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916113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C36E362A-2014-DE40-B3AE-CBC7BB975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87513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FF0000"/>
                </a:solidFill>
              </a:rPr>
              <a:t>∞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05F548BF-A227-3946-8E70-50AB8D05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676400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FF0000"/>
                </a:solidFill>
              </a:rPr>
              <a:t>n</a:t>
            </a:r>
            <a:r>
              <a:rPr lang="en-US" altLang="it-IT" sz="24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A7932B8F-CFDF-DD42-9382-07CCD1345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2687638"/>
            <a:ext cx="6889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esempio    </a:t>
            </a:r>
            <a:r>
              <a:rPr lang="en-US" altLang="it-IT" sz="2400" i="1"/>
              <a:t>n</a:t>
            </a:r>
            <a:r>
              <a:rPr lang="en-US" altLang="it-IT" sz="2400"/>
              <a:t> = 85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complessità  ≈  2</a:t>
            </a:r>
            <a:r>
              <a:rPr lang="en-US" altLang="it-IT" sz="2400" baseline="30000"/>
              <a:t>85</a:t>
            </a:r>
            <a:r>
              <a:rPr lang="en-US" altLang="it-IT" sz="2400"/>
              <a:t> = 3.86 10</a:t>
            </a:r>
            <a:r>
              <a:rPr lang="en-US" altLang="it-IT" sz="2400" baseline="30000"/>
              <a:t>25</a:t>
            </a:r>
            <a:r>
              <a:rPr lang="en-US" altLang="it-IT" sz="2400"/>
              <a:t> operazioni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 richiedono  ≈  1.226 mld di anni  !!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	          (con un calcolatore che opera a 10</a:t>
            </a:r>
            <a:r>
              <a:rPr lang="en-US" altLang="it-IT" sz="2400" baseline="30000"/>
              <a:t>9</a:t>
            </a:r>
            <a:r>
              <a:rPr lang="en-US" altLang="it-IT" sz="2400"/>
              <a:t> op/s)</a:t>
            </a: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D4E8E44D-044D-0548-A7AF-3359D6B3C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914400"/>
            <a:ext cx="5867400" cy="1371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>
            <a:extLst>
              <a:ext uri="{FF2B5EF4-FFF2-40B4-BE49-F238E27FC236}">
                <a16:creationId xmlns:a16="http://schemas.microsoft.com/office/drawing/2014/main" id="{4C5E42CE-5A13-5A4B-BCDC-4C31356A3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C1A042-D5E7-854E-BB0B-C3C7B60C6A7B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it-IT" sz="14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BF8A1FD-ACF1-964C-A849-4635C7B0F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33600"/>
            <a:ext cx="7170738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Times New Roman" panose="02020603050405020304" pitchFamily="18" charset="0"/>
              </a:rPr>
              <a:t>Si possano ottenere risultati biologici significativi considerando il DNA  (le proteine)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Times New Roman" panose="02020603050405020304" pitchFamily="18" charset="0"/>
              </a:rPr>
              <a:t>come una stringa mono-dimensionale su un alfabeto di 4 simboli (20 simboli)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Times New Roman" panose="02020603050405020304" pitchFamily="18" charset="0"/>
              </a:rPr>
              <a:t>astraendo dalla reale natura del DNA quale molecola tridimensionale.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Times New Roman" panose="02020603050405020304" pitchFamily="18" charset="0"/>
              </a:rPr>
              <a:t>La biologia molecolare riguarda essenzialmente sequenze: essa riduce fenomeni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Times New Roman" panose="02020603050405020304" pitchFamily="18" charset="0"/>
              </a:rPr>
              <a:t>biochimici complessi alla interazione tra sequenze definite.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Times New Roman" panose="02020603050405020304" pitchFamily="18" charset="0"/>
              </a:rPr>
              <a:t>IL CALCOLATORE E' MOLTO EFFICIENTE NELLA ELABORAZIONE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Times New Roman" panose="02020603050405020304" pitchFamily="18" charset="0"/>
              </a:rPr>
              <a:t>DI SEQUENZE DI SIMBOLI!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Times New Roman" panose="02020603050405020304" pitchFamily="18" charset="0"/>
              </a:rPr>
              <a:t>L'informazione digitale manipolata dai calcolatori può essere rappresentata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Times New Roman" panose="02020603050405020304" pitchFamily="18" charset="0"/>
              </a:rPr>
              <a:t>mediante le basi biochimiche A, C, G e T.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latin typeface="Times New Roman" panose="02020603050405020304" pitchFamily="18" charset="0"/>
              </a:rPr>
              <a:t>LA CELLULA E' MOLTO EFFICIENTE NELLA GESTIONE DI A, C, G, T!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633BA65F-F185-654D-B05C-780BC925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74613"/>
            <a:ext cx="55578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00FF"/>
                </a:solidFill>
              </a:rPr>
              <a:t>Ipotesi fondamentale (per DNA e proteine)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sz="2000" b="1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0000FF"/>
                </a:solidFill>
              </a:rPr>
              <a:t> </a:t>
            </a:r>
            <a:r>
              <a:rPr lang="en-US" altLang="it-IT" sz="2000"/>
              <a:t>che spiega  il motivo dell'intreccio interdisciplinare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sz="20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/>
              <a:t>Informatica</a:t>
            </a:r>
            <a:r>
              <a:rPr lang="en-US" altLang="it-IT" sz="2000"/>
              <a:t>               </a:t>
            </a:r>
            <a:r>
              <a:rPr lang="en-US" altLang="it-IT" sz="2000" b="1"/>
              <a:t>Biologia</a:t>
            </a:r>
            <a:r>
              <a:rPr lang="en-US" altLang="it-IT" sz="2000"/>
              <a:t> </a:t>
            </a:r>
            <a:r>
              <a:rPr lang="en-US" altLang="it-IT" sz="2000" b="1"/>
              <a:t>molecolare</a:t>
            </a:r>
            <a:endParaRPr lang="en-US" altLang="it-IT" sz="2000" b="1">
              <a:solidFill>
                <a:srgbClr val="0000FF"/>
              </a:solidFill>
            </a:endParaRPr>
          </a:p>
        </p:txBody>
      </p:sp>
      <p:cxnSp>
        <p:nvCxnSpPr>
          <p:cNvPr id="26628" name="AutoShape 4">
            <a:extLst>
              <a:ext uri="{FF2B5EF4-FFF2-40B4-BE49-F238E27FC236}">
                <a16:creationId xmlns:a16="http://schemas.microsoft.com/office/drawing/2014/main" id="{ABACB5B9-069C-E746-92E6-3FA4BE2929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6324600"/>
            <a:ext cx="4572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9" name="Text Box 5">
            <a:extLst>
              <a:ext uri="{FF2B5EF4-FFF2-40B4-BE49-F238E27FC236}">
                <a16:creationId xmlns:a16="http://schemas.microsoft.com/office/drawing/2014/main" id="{F8FFB8DB-219B-8844-A72A-B7130DE18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1722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2) informatica                     biologia molecolare</a:t>
            </a:r>
          </a:p>
        </p:txBody>
      </p:sp>
      <p:grpSp>
        <p:nvGrpSpPr>
          <p:cNvPr id="26630" name="Group 1">
            <a:extLst>
              <a:ext uri="{FF2B5EF4-FFF2-40B4-BE49-F238E27FC236}">
                <a16:creationId xmlns:a16="http://schemas.microsoft.com/office/drawing/2014/main" id="{1BE44963-73FA-FA4C-9A48-9EEC1F4AF185}"/>
              </a:ext>
            </a:extLst>
          </p:cNvPr>
          <p:cNvGrpSpPr>
            <a:grpSpLocks/>
          </p:cNvGrpSpPr>
          <p:nvPr/>
        </p:nvGrpSpPr>
        <p:grpSpPr bwMode="auto">
          <a:xfrm>
            <a:off x="4270375" y="1484313"/>
            <a:ext cx="306388" cy="76200"/>
            <a:chOff x="5867400" y="1447800"/>
            <a:chExt cx="306388" cy="76200"/>
          </a:xfrm>
        </p:grpSpPr>
        <p:cxnSp>
          <p:nvCxnSpPr>
            <p:cNvPr id="26633" name="AutoShape 6">
              <a:extLst>
                <a:ext uri="{FF2B5EF4-FFF2-40B4-BE49-F238E27FC236}">
                  <a16:creationId xmlns:a16="http://schemas.microsoft.com/office/drawing/2014/main" id="{F865686C-071B-DC42-9070-F7057175B2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00" y="1447800"/>
              <a:ext cx="303213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4" name="AutoShape 7">
              <a:extLst>
                <a:ext uri="{FF2B5EF4-FFF2-40B4-BE49-F238E27FC236}">
                  <a16:creationId xmlns:a16="http://schemas.microsoft.com/office/drawing/2014/main" id="{086D3DF1-C93D-094F-BB07-A74F8A0781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867400" y="1524000"/>
              <a:ext cx="306388" cy="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5608" name="AutoShape 8">
            <a:extLst>
              <a:ext uri="{FF2B5EF4-FFF2-40B4-BE49-F238E27FC236}">
                <a16:creationId xmlns:a16="http://schemas.microsoft.com/office/drawing/2014/main" id="{B41091ED-6CED-A14E-8E94-3A4B7EB49A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4400" y="1981200"/>
            <a:ext cx="53340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AutoShape 9">
            <a:extLst>
              <a:ext uri="{FF2B5EF4-FFF2-40B4-BE49-F238E27FC236}">
                <a16:creationId xmlns:a16="http://schemas.microsoft.com/office/drawing/2014/main" id="{E7708599-E654-9D4B-8325-93D824B0FA1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14400" y="4648200"/>
            <a:ext cx="522288" cy="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>
            <a:extLst>
              <a:ext uri="{FF2B5EF4-FFF2-40B4-BE49-F238E27FC236}">
                <a16:creationId xmlns:a16="http://schemas.microsoft.com/office/drawing/2014/main" id="{65F04447-0040-424D-B0D0-6AEEB383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590D59-DEFD-7E43-8671-12039863B192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it-IT" sz="1400"/>
          </a:p>
        </p:txBody>
      </p:sp>
      <p:cxnSp>
        <p:nvCxnSpPr>
          <p:cNvPr id="27650" name="AutoShape 2">
            <a:extLst>
              <a:ext uri="{FF2B5EF4-FFF2-40B4-BE49-F238E27FC236}">
                <a16:creationId xmlns:a16="http://schemas.microsoft.com/office/drawing/2014/main" id="{91090D4D-4713-8F4A-9B04-5F55BD41B8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6324600"/>
            <a:ext cx="4572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1" name="Text Box 3">
            <a:extLst>
              <a:ext uri="{FF2B5EF4-FFF2-40B4-BE49-F238E27FC236}">
                <a16:creationId xmlns:a16="http://schemas.microsoft.com/office/drawing/2014/main" id="{DF232009-D6DB-0C42-AA24-9F3174AFA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1722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2) informatica                     biologia molecolare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561951E4-7495-A049-B2D5-518EB02A5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62000"/>
            <a:ext cx="566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" pitchFamily="2" charset="0"/>
              <a:buAutoNum type="arabicParenR" startAt="2"/>
            </a:pPr>
            <a:r>
              <a:rPr lang="en-US" altLang="it-IT" sz="2000" b="1"/>
              <a:t>Informatica                         Biologia molecolare</a:t>
            </a:r>
            <a:endParaRPr lang="en-US" altLang="it-IT" sz="2000"/>
          </a:p>
        </p:txBody>
      </p:sp>
      <p:cxnSp>
        <p:nvCxnSpPr>
          <p:cNvPr id="27653" name="AutoShape 5">
            <a:extLst>
              <a:ext uri="{FF2B5EF4-FFF2-40B4-BE49-F238E27FC236}">
                <a16:creationId xmlns:a16="http://schemas.microsoft.com/office/drawing/2014/main" id="{9C48AF14-1DF6-EE4C-A131-8A489DD65E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990600"/>
            <a:ext cx="9144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Text Box 6">
            <a:extLst>
              <a:ext uri="{FF2B5EF4-FFF2-40B4-BE49-F238E27FC236}">
                <a16:creationId xmlns:a16="http://schemas.microsoft.com/office/drawing/2014/main" id="{204BD6BB-5065-3A4F-B573-C4D4A0D5B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0"/>
            <a:ext cx="60309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</a:rPr>
              <a:t>Impiego di tecniche, strutture dati, concetti e procedimenti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</a:rPr>
              <a:t>di ambito informatico per la risoluzione di problemi di rilevante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</a:rPr>
              <a:t>interesse bio-molecolare</a:t>
            </a:r>
            <a:endParaRPr lang="en-US" altLang="it-IT" sz="1800"/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AFF74F15-B404-834C-8249-7F4EFF706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90800"/>
            <a:ext cx="5726113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Alcuni esempi: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2.1)  Assemblaggio dei frammenti di DNA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2.2)  Ricerca di moduli funzionali di DNA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2.3)  Ripiegamento delle proteine o del t-RNA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2.4)  Costruzione di alberi filogenetici (distanza tra stringhe)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 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  :</a:t>
            </a: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F6AB0B5C-67B6-6C4A-B18A-6F15E3F57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09600"/>
            <a:ext cx="6781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>
            <a:extLst>
              <a:ext uri="{FF2B5EF4-FFF2-40B4-BE49-F238E27FC236}">
                <a16:creationId xmlns:a16="http://schemas.microsoft.com/office/drawing/2014/main" id="{DC95151B-7D61-A140-8B21-E988A4C9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ABF692-8FF7-2349-9D8C-E915AF0D4400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it-IT" sz="1400"/>
          </a:p>
        </p:txBody>
      </p:sp>
      <p:cxnSp>
        <p:nvCxnSpPr>
          <p:cNvPr id="28674" name="AutoShape 2">
            <a:extLst>
              <a:ext uri="{FF2B5EF4-FFF2-40B4-BE49-F238E27FC236}">
                <a16:creationId xmlns:a16="http://schemas.microsoft.com/office/drawing/2014/main" id="{3C6B7FE0-0C9A-6847-A2A9-8BB5CF2894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6248400"/>
            <a:ext cx="4572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5" name="Text Box 3">
            <a:extLst>
              <a:ext uri="{FF2B5EF4-FFF2-40B4-BE49-F238E27FC236}">
                <a16:creationId xmlns:a16="http://schemas.microsoft.com/office/drawing/2014/main" id="{9264D6BC-8D44-B143-AA56-498A4309D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2) informatica                     biologia molecolare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D33A0A87-C058-9A4D-9DAA-725459685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838200"/>
            <a:ext cx="425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/>
              <a:t>2.1)  Assemblaggio dei frammenti di DNA</a:t>
            </a:r>
            <a:endParaRPr lang="en-US" altLang="it-IT" sz="1800"/>
          </a:p>
        </p:txBody>
      </p:sp>
      <p:sp>
        <p:nvSpPr>
          <p:cNvPr id="28677" name="Rectangle 11">
            <a:extLst>
              <a:ext uri="{FF2B5EF4-FFF2-40B4-BE49-F238E27FC236}">
                <a16:creationId xmlns:a16="http://schemas.microsoft.com/office/drawing/2014/main" id="{39692CFB-8042-CD4C-88EF-1F35C33C3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057400"/>
            <a:ext cx="5259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AGTATTGGCAATCGATGCAAACCTTTTGGCAATCACT</a:t>
            </a:r>
          </a:p>
        </p:txBody>
      </p:sp>
      <p:sp>
        <p:nvSpPr>
          <p:cNvPr id="28678" name="Text Box 12">
            <a:extLst>
              <a:ext uri="{FF2B5EF4-FFF2-40B4-BE49-F238E27FC236}">
                <a16:creationId xmlns:a16="http://schemas.microsoft.com/office/drawing/2014/main" id="{7062C0D9-B9F8-9644-B9D8-F6E55185C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2151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DNA da sequenziare:</a:t>
            </a:r>
            <a:endParaRPr lang="en-US" altLang="it-IT" sz="1800">
              <a:latin typeface="Courier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91ABE1-08D7-394B-95D5-07FB1058A1C2}"/>
              </a:ext>
            </a:extLst>
          </p:cNvPr>
          <p:cNvGrpSpPr>
            <a:grpSpLocks/>
          </p:cNvGrpSpPr>
          <p:nvPr/>
        </p:nvGrpSpPr>
        <p:grpSpPr bwMode="auto">
          <a:xfrm>
            <a:off x="1339850" y="3429000"/>
            <a:ext cx="6191250" cy="2425700"/>
            <a:chOff x="1339850" y="3429000"/>
            <a:chExt cx="6191250" cy="2425700"/>
          </a:xfrm>
        </p:grpSpPr>
        <p:grpSp>
          <p:nvGrpSpPr>
            <p:cNvPr id="28689" name="Group 4">
              <a:extLst>
                <a:ext uri="{FF2B5EF4-FFF2-40B4-BE49-F238E27FC236}">
                  <a16:creationId xmlns:a16="http://schemas.microsoft.com/office/drawing/2014/main" id="{A4FF0597-3BEB-084C-AEBC-D6F2506DD2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3429000"/>
              <a:ext cx="1966913" cy="1890713"/>
              <a:chOff x="3657600" y="3429000"/>
              <a:chExt cx="1966913" cy="1890713"/>
            </a:xfrm>
          </p:grpSpPr>
          <p:sp>
            <p:nvSpPr>
              <p:cNvPr id="28691" name="Text Box 5">
                <a:extLst>
                  <a:ext uri="{FF2B5EF4-FFF2-40B4-BE49-F238E27FC236}">
                    <a16:creationId xmlns:a16="http://schemas.microsoft.com/office/drawing/2014/main" id="{D6F576B0-95B1-2740-8698-DCE469CC57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4191000"/>
                <a:ext cx="196691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latin typeface="Courier" pitchFamily="2" charset="0"/>
                  </a:rPr>
                  <a:t>AGTATTGGCAATC</a:t>
                </a:r>
              </a:p>
            </p:txBody>
          </p:sp>
          <p:sp>
            <p:nvSpPr>
              <p:cNvPr id="28692" name="Text Box 6">
                <a:extLst>
                  <a:ext uri="{FF2B5EF4-FFF2-40B4-BE49-F238E27FC236}">
                    <a16:creationId xmlns:a16="http://schemas.microsoft.com/office/drawing/2014/main" id="{5B2EF3AC-F750-204B-8A1E-E080847770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3429000"/>
                <a:ext cx="128111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latin typeface="Courier" pitchFamily="2" charset="0"/>
                  </a:rPr>
                  <a:t>CCTTTTGG</a:t>
                </a:r>
              </a:p>
            </p:txBody>
          </p:sp>
          <p:sp>
            <p:nvSpPr>
              <p:cNvPr id="28693" name="Text Box 8">
                <a:extLst>
                  <a:ext uri="{FF2B5EF4-FFF2-40B4-BE49-F238E27FC236}">
                    <a16:creationId xmlns:a16="http://schemas.microsoft.com/office/drawing/2014/main" id="{79B321BD-283B-3449-A201-029818D5CA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3810000"/>
                <a:ext cx="128111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latin typeface="Courier" pitchFamily="2" charset="0"/>
                  </a:rPr>
                  <a:t>AATCGATG</a:t>
                </a:r>
              </a:p>
            </p:txBody>
          </p:sp>
          <p:sp>
            <p:nvSpPr>
              <p:cNvPr id="28694" name="Text Box 9">
                <a:extLst>
                  <a:ext uri="{FF2B5EF4-FFF2-40B4-BE49-F238E27FC236}">
                    <a16:creationId xmlns:a16="http://schemas.microsoft.com/office/drawing/2014/main" id="{5BF0E48A-A5A9-9749-A862-35BD739144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4572000"/>
                <a:ext cx="1830388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latin typeface="Courier" pitchFamily="2" charset="0"/>
                  </a:rPr>
                  <a:t>TTGGCAATCACT</a:t>
                </a:r>
              </a:p>
            </p:txBody>
          </p:sp>
          <p:sp>
            <p:nvSpPr>
              <p:cNvPr id="28695" name="Text Box 10">
                <a:extLst>
                  <a:ext uri="{FF2B5EF4-FFF2-40B4-BE49-F238E27FC236}">
                    <a16:creationId xmlns:a16="http://schemas.microsoft.com/office/drawing/2014/main" id="{C8C7A55E-11C6-C84D-AD5F-66F97CA318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4953000"/>
                <a:ext cx="15557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latin typeface="Courier" pitchFamily="2" charset="0"/>
                  </a:rPr>
                  <a:t>ATGCAAACCT</a:t>
                </a:r>
              </a:p>
            </p:txBody>
          </p:sp>
        </p:grpSp>
        <p:sp>
          <p:nvSpPr>
            <p:cNvPr id="28690" name="Text Box 13">
              <a:extLst>
                <a:ext uri="{FF2B5EF4-FFF2-40B4-BE49-F238E27FC236}">
                  <a16:creationId xmlns:a16="http://schemas.microsoft.com/office/drawing/2014/main" id="{2D05E3BB-8018-6348-AFD0-952C4C5BB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850" y="5484813"/>
              <a:ext cx="61912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Frammenti ottenuti dalla sequenza mediante enzimi di restrizione</a:t>
              </a:r>
            </a:p>
          </p:txBody>
        </p:sp>
      </p:grpSp>
      <p:grpSp>
        <p:nvGrpSpPr>
          <p:cNvPr id="2" name="Group 20">
            <a:extLst>
              <a:ext uri="{FF2B5EF4-FFF2-40B4-BE49-F238E27FC236}">
                <a16:creationId xmlns:a16="http://schemas.microsoft.com/office/drawing/2014/main" id="{0F317737-7B46-8743-B8C1-A4CE68C8BC62}"/>
              </a:ext>
            </a:extLst>
          </p:cNvPr>
          <p:cNvGrpSpPr>
            <a:grpSpLocks/>
          </p:cNvGrpSpPr>
          <p:nvPr/>
        </p:nvGrpSpPr>
        <p:grpSpPr bwMode="auto">
          <a:xfrm>
            <a:off x="4938713" y="2438400"/>
            <a:ext cx="1155700" cy="1174750"/>
            <a:chOff x="3111" y="1536"/>
            <a:chExt cx="728" cy="740"/>
          </a:xfrm>
        </p:grpSpPr>
        <p:sp>
          <p:nvSpPr>
            <p:cNvPr id="28687" name="AutoShape 14">
              <a:extLst>
                <a:ext uri="{FF2B5EF4-FFF2-40B4-BE49-F238E27FC236}">
                  <a16:creationId xmlns:a16="http://schemas.microsoft.com/office/drawing/2014/main" id="{489AAF98-975B-5F40-AE12-9C6810F2D324}"/>
                </a:ext>
              </a:extLst>
            </p:cNvPr>
            <p:cNvSpPr>
              <a:spLocks/>
            </p:cNvSpPr>
            <p:nvPr/>
          </p:nvSpPr>
          <p:spPr bwMode="auto">
            <a:xfrm rot="-5399999">
              <a:off x="3479" y="1272"/>
              <a:ext cx="96" cy="624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cxnSp>
          <p:nvCxnSpPr>
            <p:cNvPr id="28688" name="AutoShape 16">
              <a:extLst>
                <a:ext uri="{FF2B5EF4-FFF2-40B4-BE49-F238E27FC236}">
                  <a16:creationId xmlns:a16="http://schemas.microsoft.com/office/drawing/2014/main" id="{22F725DF-A35C-E248-A1BD-F57600A874C6}"/>
                </a:ext>
              </a:extLst>
            </p:cNvPr>
            <p:cNvCxnSpPr>
              <a:cxnSpLocks noChangeShapeType="1"/>
              <a:stCxn id="28692" idx="3"/>
              <a:endCxn id="28687" idx="1"/>
            </p:cNvCxnSpPr>
            <p:nvPr/>
          </p:nvCxnSpPr>
          <p:spPr bwMode="auto">
            <a:xfrm flipV="1">
              <a:off x="3111" y="1631"/>
              <a:ext cx="415" cy="64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1">
            <a:extLst>
              <a:ext uri="{FF2B5EF4-FFF2-40B4-BE49-F238E27FC236}">
                <a16:creationId xmlns:a16="http://schemas.microsoft.com/office/drawing/2014/main" id="{FC459B4A-ADD7-4345-84AE-249C96C7D277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438400"/>
            <a:ext cx="990600" cy="1555750"/>
            <a:chOff x="2160" y="1536"/>
            <a:chExt cx="624" cy="980"/>
          </a:xfrm>
        </p:grpSpPr>
        <p:sp>
          <p:nvSpPr>
            <p:cNvPr id="28685" name="AutoShape 15">
              <a:extLst>
                <a:ext uri="{FF2B5EF4-FFF2-40B4-BE49-F238E27FC236}">
                  <a16:creationId xmlns:a16="http://schemas.microsoft.com/office/drawing/2014/main" id="{453FC91C-E327-7A45-A00F-FC8A7B7A95C1}"/>
                </a:ext>
              </a:extLst>
            </p:cNvPr>
            <p:cNvSpPr>
              <a:spLocks/>
            </p:cNvSpPr>
            <p:nvPr/>
          </p:nvSpPr>
          <p:spPr bwMode="auto">
            <a:xfrm rot="-5399999">
              <a:off x="2424" y="1272"/>
              <a:ext cx="96" cy="624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cxnSp>
          <p:nvCxnSpPr>
            <p:cNvPr id="28686" name="AutoShape 17">
              <a:extLst>
                <a:ext uri="{FF2B5EF4-FFF2-40B4-BE49-F238E27FC236}">
                  <a16:creationId xmlns:a16="http://schemas.microsoft.com/office/drawing/2014/main" id="{B0DB8E41-134C-D54B-85B2-64251DD515E6}"/>
                </a:ext>
              </a:extLst>
            </p:cNvPr>
            <p:cNvCxnSpPr>
              <a:cxnSpLocks noChangeShapeType="1"/>
              <a:stCxn id="28693" idx="1"/>
              <a:endCxn id="28685" idx="1"/>
            </p:cNvCxnSpPr>
            <p:nvPr/>
          </p:nvCxnSpPr>
          <p:spPr bwMode="auto">
            <a:xfrm rot="10800000" flipH="1">
              <a:off x="2304" y="1631"/>
              <a:ext cx="167" cy="885"/>
            </a:xfrm>
            <a:prstGeom prst="curvedConnector4">
              <a:avLst>
                <a:gd name="adj1" fmla="val -86227"/>
                <a:gd name="adj2" fmla="val 564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74C94DF8-D428-CA4B-80D9-71064E62261F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667000"/>
            <a:ext cx="1600200" cy="1708150"/>
            <a:chOff x="1392" y="1680"/>
            <a:chExt cx="1008" cy="1076"/>
          </a:xfrm>
        </p:grpSpPr>
        <p:sp>
          <p:nvSpPr>
            <p:cNvPr id="28683" name="AutoShape 18">
              <a:extLst>
                <a:ext uri="{FF2B5EF4-FFF2-40B4-BE49-F238E27FC236}">
                  <a16:creationId xmlns:a16="http://schemas.microsoft.com/office/drawing/2014/main" id="{71445EB7-C63C-004C-A2E1-553EEF59870D}"/>
                </a:ext>
              </a:extLst>
            </p:cNvPr>
            <p:cNvSpPr>
              <a:spLocks/>
            </p:cNvSpPr>
            <p:nvPr/>
          </p:nvSpPr>
          <p:spPr bwMode="auto">
            <a:xfrm rot="-5399999">
              <a:off x="1848" y="1224"/>
              <a:ext cx="96" cy="1008"/>
            </a:xfrm>
            <a:prstGeom prst="leftBrace">
              <a:avLst>
                <a:gd name="adj1" fmla="val 8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cxnSp>
          <p:nvCxnSpPr>
            <p:cNvPr id="28684" name="AutoShape 19">
              <a:extLst>
                <a:ext uri="{FF2B5EF4-FFF2-40B4-BE49-F238E27FC236}">
                  <a16:creationId xmlns:a16="http://schemas.microsoft.com/office/drawing/2014/main" id="{250B9D9F-A66C-F64E-BB5B-8182CCC5AF30}"/>
                </a:ext>
              </a:extLst>
            </p:cNvPr>
            <p:cNvCxnSpPr>
              <a:cxnSpLocks noChangeShapeType="1"/>
              <a:stCxn id="28691" idx="1"/>
              <a:endCxn id="28683" idx="1"/>
            </p:cNvCxnSpPr>
            <p:nvPr/>
          </p:nvCxnSpPr>
          <p:spPr bwMode="auto">
            <a:xfrm rot="10800000">
              <a:off x="1895" y="1775"/>
              <a:ext cx="409" cy="98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1">
            <a:extLst>
              <a:ext uri="{FF2B5EF4-FFF2-40B4-BE49-F238E27FC236}">
                <a16:creationId xmlns:a16="http://schemas.microsoft.com/office/drawing/2014/main" id="{BAF97598-7ADC-FF47-A2C1-6F616E355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1DC99D-FF2A-914D-9730-6E6450DE9F1D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it-IT" sz="1400"/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186FA0FA-881A-E64C-B6C5-018DBABB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17500"/>
            <a:ext cx="362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Enzimi di restrizione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7E1207-09E9-6B4E-9FBE-8B6ECDFBB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00588"/>
            <a:ext cx="2400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>
            <a:extLst>
              <a:ext uri="{FF2B5EF4-FFF2-40B4-BE49-F238E27FC236}">
                <a16:creationId xmlns:a16="http://schemas.microsoft.com/office/drawing/2014/main" id="{A67EE02F-92B6-9741-A82C-34F226EB6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2316163"/>
            <a:ext cx="238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928BEF-8587-A34C-911C-FAFD1A87AE25}"/>
              </a:ext>
            </a:extLst>
          </p:cNvPr>
          <p:cNvGrpSpPr>
            <a:grpSpLocks/>
          </p:cNvGrpSpPr>
          <p:nvPr/>
        </p:nvGrpSpPr>
        <p:grpSpPr bwMode="auto">
          <a:xfrm>
            <a:off x="3978275" y="1512888"/>
            <a:ext cx="5126038" cy="1831975"/>
            <a:chOff x="3978979" y="1512311"/>
            <a:chExt cx="5125121" cy="1831981"/>
          </a:xfrm>
        </p:grpSpPr>
        <p:pic>
          <p:nvPicPr>
            <p:cNvPr id="29705" name="Picture 8">
              <a:extLst>
                <a:ext uri="{FF2B5EF4-FFF2-40B4-BE49-F238E27FC236}">
                  <a16:creationId xmlns:a16="http://schemas.microsoft.com/office/drawing/2014/main" id="{45B0019E-216A-E745-8D09-35CEE3E47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300" y="2315592"/>
              <a:ext cx="29718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6" name="TextBox 11">
              <a:extLst>
                <a:ext uri="{FF2B5EF4-FFF2-40B4-BE49-F238E27FC236}">
                  <a16:creationId xmlns:a16="http://schemas.microsoft.com/office/drawing/2014/main" id="{40D588C2-7BFD-B348-81C2-07E2387F0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979" y="1512311"/>
              <a:ext cx="51251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taglio sfalsato (enzima EcoRI di </a:t>
              </a:r>
              <a:r>
                <a:rPr lang="it-IT" altLang="it-IT" sz="2400" i="1"/>
                <a:t>E. coli</a:t>
              </a:r>
              <a:r>
                <a:rPr lang="it-IT" altLang="it-IT" sz="2400"/>
                <a:t>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52255C-9CF1-7942-8C84-FE4518EEF065}"/>
              </a:ext>
            </a:extLst>
          </p:cNvPr>
          <p:cNvGrpSpPr>
            <a:grpSpLocks/>
          </p:cNvGrpSpPr>
          <p:nvPr/>
        </p:nvGrpSpPr>
        <p:grpSpPr bwMode="auto">
          <a:xfrm>
            <a:off x="3978275" y="4016375"/>
            <a:ext cx="4219575" cy="1789113"/>
            <a:chOff x="3978979" y="4017131"/>
            <a:chExt cx="4219425" cy="1788133"/>
          </a:xfrm>
        </p:grpSpPr>
        <p:pic>
          <p:nvPicPr>
            <p:cNvPr id="29703" name="Picture 4">
              <a:extLst>
                <a:ext uri="{FF2B5EF4-FFF2-40B4-BE49-F238E27FC236}">
                  <a16:creationId xmlns:a16="http://schemas.microsoft.com/office/drawing/2014/main" id="{71BF049A-611C-BD42-917B-9EF70F0C4D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300" y="4700364"/>
              <a:ext cx="2743200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TextBox 12">
              <a:extLst>
                <a:ext uri="{FF2B5EF4-FFF2-40B4-BE49-F238E27FC236}">
                  <a16:creationId xmlns:a16="http://schemas.microsoft.com/office/drawing/2014/main" id="{396F9B83-B044-2543-A698-6CC4C43B7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979" y="4017131"/>
              <a:ext cx="42194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taglio orizzontale (enzima SmaI)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3B54E8-B6D6-EA46-B1DB-97351B44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8671-679C-2447-B743-F70B41F3D398}" type="slidenum">
              <a:rPr lang="en-US" altLang="x-none"/>
              <a:pPr>
                <a:defRPr/>
              </a:pPr>
              <a:t>15</a:t>
            </a:fld>
            <a:endParaRPr lang="en-US" altLang="x-non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F22B6A-274C-7747-B3CC-7DAF1108E000}"/>
              </a:ext>
            </a:extLst>
          </p:cNvPr>
          <p:cNvGrpSpPr/>
          <p:nvPr/>
        </p:nvGrpSpPr>
        <p:grpSpPr>
          <a:xfrm>
            <a:off x="35496" y="647700"/>
            <a:ext cx="9036496" cy="5301580"/>
            <a:chOff x="107504" y="647700"/>
            <a:chExt cx="9036496" cy="53015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86D89A-DB16-3C44-9481-A799C9E41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759" y="2245432"/>
              <a:ext cx="4351241" cy="11723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5BB100-B163-944A-ADE2-F6F5DC003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759" y="1124744"/>
              <a:ext cx="4351241" cy="115212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74B1E0-2BE8-094E-B333-71EBEB731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504" y="647700"/>
              <a:ext cx="4696377" cy="5301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086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>
            <a:extLst>
              <a:ext uri="{FF2B5EF4-FFF2-40B4-BE49-F238E27FC236}">
                <a16:creationId xmlns:a16="http://schemas.microsoft.com/office/drawing/2014/main" id="{C4F39EA4-2446-8344-8598-F42283D2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8D819B-ACFD-9848-A36E-8A1564657116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it-IT" sz="1400"/>
          </a:p>
        </p:txBody>
      </p:sp>
      <p:cxnSp>
        <p:nvCxnSpPr>
          <p:cNvPr id="30722" name="AutoShape 2">
            <a:extLst>
              <a:ext uri="{FF2B5EF4-FFF2-40B4-BE49-F238E27FC236}">
                <a16:creationId xmlns:a16="http://schemas.microsoft.com/office/drawing/2014/main" id="{990339F6-B700-6242-B077-607975930D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6248400"/>
            <a:ext cx="4572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3" name="Text Box 3">
            <a:extLst>
              <a:ext uri="{FF2B5EF4-FFF2-40B4-BE49-F238E27FC236}">
                <a16:creationId xmlns:a16="http://schemas.microsoft.com/office/drawing/2014/main" id="{5C063AA7-E3F4-6C43-B92C-2A8D3322A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3076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2) informatica                     biologia molecolare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E5666B23-3819-6445-85E3-3F8F627F0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1042988"/>
            <a:ext cx="45275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Tipicamente, in un vero esperimento biologico: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lunghezza DNA  30000 - 100000 basi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lunghezza frammenti  200-700 basi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numero frammenti 500-2000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47121E-1F7D-8344-89EC-50C3CA8D6A8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657600"/>
            <a:ext cx="6096000" cy="2074863"/>
            <a:chOff x="1524000" y="3657600"/>
            <a:chExt cx="6096000" cy="2074863"/>
          </a:xfrm>
        </p:grpSpPr>
        <p:grpSp>
          <p:nvGrpSpPr>
            <p:cNvPr id="30729" name="Group 1">
              <a:extLst>
                <a:ext uri="{FF2B5EF4-FFF2-40B4-BE49-F238E27FC236}">
                  <a16:creationId xmlns:a16="http://schemas.microsoft.com/office/drawing/2014/main" id="{7A05A0DC-1886-CB4D-9AE4-5CD8972BD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3657600"/>
              <a:ext cx="6073775" cy="2074863"/>
              <a:chOff x="1524000" y="3657600"/>
              <a:chExt cx="6073775" cy="2074863"/>
            </a:xfrm>
          </p:grpSpPr>
          <p:sp>
            <p:nvSpPr>
              <p:cNvPr id="30731" name="Text Box 5">
                <a:extLst>
                  <a:ext uri="{FF2B5EF4-FFF2-40B4-BE49-F238E27FC236}">
                    <a16:creationId xmlns:a16="http://schemas.microsoft.com/office/drawing/2014/main" id="{E7F5A2CC-D1E7-1446-805F-51D8E484F5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0" y="3657600"/>
                <a:ext cx="24257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/>
                  <a:t>Allineamento risolutivo:</a:t>
                </a:r>
              </a:p>
            </p:txBody>
          </p:sp>
          <p:sp>
            <p:nvSpPr>
              <p:cNvPr id="30732" name="Text Box 7">
                <a:extLst>
                  <a:ext uri="{FF2B5EF4-FFF2-40B4-BE49-F238E27FC236}">
                    <a16:creationId xmlns:a16="http://schemas.microsoft.com/office/drawing/2014/main" id="{9ADBBDD8-9CA8-C04B-8A43-1CC8ECE0FD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2200" y="4267200"/>
                <a:ext cx="5235575" cy="146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latin typeface="Courier" pitchFamily="2" charset="0"/>
                  </a:rPr>
                  <a:t>AGTATTGGCAATC--------CCTTTTGG--------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latin typeface="Courier" pitchFamily="2" charset="0"/>
                  </a:rPr>
                  <a:t>---------AATCGATG--------TTGGCAATCACT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latin typeface="Courier" pitchFamily="2" charset="0"/>
                  </a:rPr>
                  <a:t>--------------ATGCAAACCT-------------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it-IT" sz="1800">
                  <a:latin typeface="Courier" pitchFamily="2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solidFill>
                      <a:srgbClr val="0000FF"/>
                    </a:solidFill>
                    <a:latin typeface="Courier" pitchFamily="2" charset="0"/>
                  </a:rPr>
                  <a:t>AGTATTGGCAATCGATGCAAACCTTTTGGCAATCACT</a:t>
                </a:r>
                <a:endParaRPr lang="en-US" altLang="it-IT" sz="1800">
                  <a:latin typeface="Courier" pitchFamily="2" charset="0"/>
                </a:endParaRPr>
              </a:p>
            </p:txBody>
          </p:sp>
        </p:grpSp>
        <p:sp>
          <p:nvSpPr>
            <p:cNvPr id="30730" name="Line 12">
              <a:extLst>
                <a:ext uri="{FF2B5EF4-FFF2-40B4-BE49-F238E27FC236}">
                  <a16:creationId xmlns:a16="http://schemas.microsoft.com/office/drawing/2014/main" id="{D62A3028-4934-E644-865D-BFA413F0E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5257800"/>
              <a:ext cx="518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20A65C-B6A2-DB48-8B2D-E1DDBF60B31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667000"/>
            <a:ext cx="5867400" cy="838200"/>
            <a:chOff x="1600200" y="2667000"/>
            <a:chExt cx="5867400" cy="838200"/>
          </a:xfrm>
        </p:grpSpPr>
        <p:sp>
          <p:nvSpPr>
            <p:cNvPr id="30727" name="Rectangle 13">
              <a:extLst>
                <a:ext uri="{FF2B5EF4-FFF2-40B4-BE49-F238E27FC236}">
                  <a16:creationId xmlns:a16="http://schemas.microsoft.com/office/drawing/2014/main" id="{FB150509-2C7A-824C-9B15-203538E83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2895600"/>
              <a:ext cx="4845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 b="1">
                  <a:solidFill>
                    <a:srgbClr val="FF0000"/>
                  </a:solidFill>
                </a:rPr>
                <a:t>Problema</a:t>
              </a:r>
              <a:r>
                <a:rPr lang="en-US" altLang="it-IT" sz="1800">
                  <a:solidFill>
                    <a:srgbClr val="FF0000"/>
                  </a:solidFill>
                </a:rPr>
                <a:t>: dati i frammenti ricostruire la sequenza</a:t>
              </a:r>
            </a:p>
          </p:txBody>
        </p:sp>
        <p:sp>
          <p:nvSpPr>
            <p:cNvPr id="30728" name="Rectangle 14">
              <a:extLst>
                <a:ext uri="{FF2B5EF4-FFF2-40B4-BE49-F238E27FC236}">
                  <a16:creationId xmlns:a16="http://schemas.microsoft.com/office/drawing/2014/main" id="{CEDA9407-E99D-8548-8341-BD051E5EA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2667000"/>
              <a:ext cx="5867400" cy="838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8306A4B9-029E-A247-BB9D-5B703CD8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BA8281-0D72-AC49-9D2E-B2F39C96F1C3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it-IT" sz="1400"/>
          </a:p>
        </p:txBody>
      </p:sp>
      <p:cxnSp>
        <p:nvCxnSpPr>
          <p:cNvPr id="31746" name="AutoShape 2">
            <a:extLst>
              <a:ext uri="{FF2B5EF4-FFF2-40B4-BE49-F238E27FC236}">
                <a16:creationId xmlns:a16="http://schemas.microsoft.com/office/drawing/2014/main" id="{0EF0DE48-70E8-5E49-85BD-9ACEF2C847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6248400"/>
            <a:ext cx="4572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7" name="Text Box 3">
            <a:extLst>
              <a:ext uri="{FF2B5EF4-FFF2-40B4-BE49-F238E27FC236}">
                <a16:creationId xmlns:a16="http://schemas.microsoft.com/office/drawing/2014/main" id="{E5D813D7-69CA-0A40-8E06-604931F47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2) informatica                     biologia molecolare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311FE30-7C11-9542-9065-27EF9D827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044575"/>
            <a:ext cx="423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/>
              <a:t>2.2)  Ricerca di moduli funzionali di DNA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6253A133-DA5E-824C-9CEE-E8A72FAAB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7696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----------------------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AG</a:t>
            </a: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--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TTG</a:t>
            </a: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T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CAATC</a:t>
            </a:r>
            <a:r>
              <a:rPr lang="en-US" altLang="it-IT" sz="1800">
                <a:latin typeface="Courier" pitchFamily="2" charset="0"/>
              </a:rPr>
              <a:t>TTGGCAATCACT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ATCGATTCCGGCCCTTTTGG--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AGTATTGGCAATC</a:t>
            </a:r>
            <a:r>
              <a:rPr lang="en-US" altLang="it-IT" sz="1800">
                <a:latin typeface="Courier" pitchFamily="2" charset="0"/>
              </a:rPr>
              <a:t>ATGCAAACCT--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---GTCGATCGAATGCAAACCT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AGTA</a:t>
            </a: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A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TGGCAATC</a:t>
            </a:r>
            <a:r>
              <a:rPr lang="en-US" altLang="it-IT" sz="1800">
                <a:latin typeface="Courier" pitchFamily="2" charset="0"/>
              </a:rPr>
              <a:t>CTATGCTCGATC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-----------------GTACC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AGTATTGGCA</a:t>
            </a: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-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TC</a:t>
            </a:r>
            <a:r>
              <a:rPr lang="en-US" altLang="it-IT" sz="1800">
                <a:latin typeface="Courier" pitchFamily="2" charset="0"/>
              </a:rPr>
              <a:t>TGC---------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----------ATCTTCAATTAT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AGTATTG</a:t>
            </a: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A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CAATC</a:t>
            </a:r>
            <a:r>
              <a:rPr lang="en-US" altLang="it-IT" sz="1800">
                <a:latin typeface="Courier" pitchFamily="2" charset="0"/>
              </a:rPr>
              <a:t>TCGCTAGTCG--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---CCGGCTCTAAAATTTGGGG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AGT</a:t>
            </a: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G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TTGGCAATC</a:t>
            </a:r>
            <a:r>
              <a:rPr lang="en-US" altLang="it-IT" sz="1800">
                <a:latin typeface="Courier" pitchFamily="2" charset="0"/>
              </a:rPr>
              <a:t>ATTCCGGCTCTA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------------ATTGCATGCA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AG</a:t>
            </a: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-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ATTGGCA</a:t>
            </a: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A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TC</a:t>
            </a:r>
            <a:r>
              <a:rPr lang="en-US" altLang="it-IT" sz="1800">
                <a:latin typeface="Courier" pitchFamily="2" charset="0"/>
              </a:rPr>
              <a:t>ATCGA-------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----CGTCGATCCAATTTCAGC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AGTAT</a:t>
            </a: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--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GCAATC</a:t>
            </a:r>
            <a:r>
              <a:rPr lang="en-US" altLang="it-IT" sz="1800">
                <a:latin typeface="Courier" pitchFamily="2" charset="0"/>
              </a:rPr>
              <a:t>ATTCGTCGATCG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99D743-D180-4241-8F0A-378E6E217E09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5105400"/>
            <a:ext cx="4786313" cy="366713"/>
            <a:chOff x="990600" y="5105400"/>
            <a:chExt cx="4786313" cy="366713"/>
          </a:xfrm>
        </p:grpSpPr>
        <p:sp>
          <p:nvSpPr>
            <p:cNvPr id="31754" name="Rectangle 9">
              <a:extLst>
                <a:ext uri="{FF2B5EF4-FFF2-40B4-BE49-F238E27FC236}">
                  <a16:creationId xmlns:a16="http://schemas.microsoft.com/office/drawing/2014/main" id="{640707F5-4F02-7440-81C0-E2BC2D196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105400"/>
              <a:ext cx="19669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solidFill>
                    <a:srgbClr val="0000FF"/>
                  </a:solidFill>
                  <a:latin typeface="Courier" pitchFamily="2" charset="0"/>
                </a:rPr>
                <a:t>AGTATTGGCAATC</a:t>
              </a:r>
            </a:p>
          </p:txBody>
        </p:sp>
        <p:sp>
          <p:nvSpPr>
            <p:cNvPr id="31755" name="Text Box 10">
              <a:extLst>
                <a:ext uri="{FF2B5EF4-FFF2-40B4-BE49-F238E27FC236}">
                  <a16:creationId xmlns:a16="http://schemas.microsoft.com/office/drawing/2014/main" id="{23439D15-3337-4A4A-9411-C676834A9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5105400"/>
              <a:ext cx="2425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modulo funzionale individuato: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445448-C8C2-BC4F-B9C4-DCD827DDD35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038600"/>
            <a:ext cx="6629400" cy="838200"/>
            <a:chOff x="838200" y="4038600"/>
            <a:chExt cx="6629400" cy="838200"/>
          </a:xfrm>
        </p:grpSpPr>
        <p:sp>
          <p:nvSpPr>
            <p:cNvPr id="31752" name="Rectangle 11">
              <a:extLst>
                <a:ext uri="{FF2B5EF4-FFF2-40B4-BE49-F238E27FC236}">
                  <a16:creationId xmlns:a16="http://schemas.microsoft.com/office/drawing/2014/main" id="{0B1E4F11-3E54-BC4E-96DC-7CE7C3E10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628491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 b="1">
                  <a:solidFill>
                    <a:srgbClr val="FF0000"/>
                  </a:solidFill>
                </a:rPr>
                <a:t>Problema</a:t>
              </a:r>
              <a:r>
                <a:rPr lang="en-US" altLang="it-IT" sz="1800">
                  <a:solidFill>
                    <a:srgbClr val="FF0000"/>
                  </a:solidFill>
                </a:rPr>
                <a:t>: assegnate sequenze di DNA relative allo stesso gene di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solidFill>
                    <a:srgbClr val="FF0000"/>
                  </a:solidFill>
                </a:rPr>
                <a:t>organismi diversi, trovare i moduli funzionali del gene</a:t>
              </a:r>
            </a:p>
          </p:txBody>
        </p:sp>
        <p:sp>
          <p:nvSpPr>
            <p:cNvPr id="31753" name="Rectangle 12">
              <a:extLst>
                <a:ext uri="{FF2B5EF4-FFF2-40B4-BE49-F238E27FC236}">
                  <a16:creationId xmlns:a16="http://schemas.microsoft.com/office/drawing/2014/main" id="{FAF02BEE-AF74-D844-BB1A-8EAF0351F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038600"/>
              <a:ext cx="6629400" cy="838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>
            <a:extLst>
              <a:ext uri="{FF2B5EF4-FFF2-40B4-BE49-F238E27FC236}">
                <a16:creationId xmlns:a16="http://schemas.microsoft.com/office/drawing/2014/main" id="{8534FFF3-3129-2549-8733-568090ED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30E5A8-0F68-2447-B012-5AB84973D116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it-IT" sz="1400"/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408635F8-21D8-5E48-8D0C-5C49E9220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914400"/>
            <a:ext cx="633571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Struttura dati molto utile per risolvere queste tipologie di problemi: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0000FF"/>
                </a:solidFill>
              </a:rPr>
              <a:t>		Alberi a suffisso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risolvono in modo efficiente il seguente problema: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assegnata una stringa trovare la più lunga sottostringa ripetuta</a:t>
            </a:r>
          </a:p>
        </p:txBody>
      </p:sp>
      <p:cxnSp>
        <p:nvCxnSpPr>
          <p:cNvPr id="32771" name="AutoShape 3">
            <a:extLst>
              <a:ext uri="{FF2B5EF4-FFF2-40B4-BE49-F238E27FC236}">
                <a16:creationId xmlns:a16="http://schemas.microsoft.com/office/drawing/2014/main" id="{14BACC9A-7DC9-304A-A501-205B33CE70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6248400"/>
            <a:ext cx="4572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2" name="Text Box 4">
            <a:extLst>
              <a:ext uri="{FF2B5EF4-FFF2-40B4-BE49-F238E27FC236}">
                <a16:creationId xmlns:a16="http://schemas.microsoft.com/office/drawing/2014/main" id="{929FE6EC-253A-BD40-8D5B-DD7711C8E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2) informatica                     biologia molecolare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AEE7625A-EA61-C84A-9F83-5CFCFE633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0"/>
            <a:ext cx="569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ATTC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AGTATTGGCA</a:t>
            </a:r>
            <a:r>
              <a:rPr lang="en-US" altLang="it-IT" sz="1800">
                <a:latin typeface="Courier" pitchFamily="2" charset="0"/>
              </a:rPr>
              <a:t>CTTTGG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AGTATTGGCA</a:t>
            </a:r>
            <a:r>
              <a:rPr lang="en-US" altLang="it-IT" sz="1800">
                <a:latin typeface="Courier" pitchFamily="2" charset="0"/>
              </a:rPr>
              <a:t>ATGCAAACCT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>
            <a:extLst>
              <a:ext uri="{FF2B5EF4-FFF2-40B4-BE49-F238E27FC236}">
                <a16:creationId xmlns:a16="http://schemas.microsoft.com/office/drawing/2014/main" id="{431C2F3A-9885-1E47-8132-DEFF0DA8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0AEEED-36C7-7340-839A-4B0E664F476F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it-IT" sz="14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1EA90F3B-3E54-1046-BE54-645D53B96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914400"/>
            <a:ext cx="71358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urier" pitchFamily="2" charset="0"/>
              </a:rPr>
              <a:t>     G#25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urier" pitchFamily="2" charset="0"/>
              </a:rPr>
              <a:t>         A T G#21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urier" pitchFamily="2" charset="0"/>
              </a:rPr>
              <a:t>       G C T T T G G A G T A T T G A T G#8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urier" pitchFamily="2" charset="0"/>
              </a:rPr>
              <a:t> </a:t>
            </a:r>
            <a:r>
              <a:rPr lang="en-US" altLang="it-IT" sz="1600">
                <a:solidFill>
                  <a:srgbClr val="0000FF"/>
                </a:solidFill>
                <a:latin typeface="Courier" pitchFamily="2" charset="0"/>
              </a:rPr>
              <a:t>A</a:t>
            </a:r>
            <a:r>
              <a:rPr lang="en-US" altLang="it-IT" sz="1600">
                <a:latin typeface="Courier" pitchFamily="2" charset="0"/>
              </a:rPr>
              <a:t> T T C A G T A T T G C T T T G G A G T A T T G A T G #1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urier" pitchFamily="2" charset="0"/>
              </a:rPr>
              <a:t>   </a:t>
            </a:r>
            <a:r>
              <a:rPr lang="en-US" altLang="it-IT" sz="1600">
                <a:solidFill>
                  <a:srgbClr val="0000FF"/>
                </a:solidFill>
                <a:latin typeface="Courier" pitchFamily="2" charset="0"/>
              </a:rPr>
              <a:t>G T A T T G</a:t>
            </a:r>
            <a:r>
              <a:rPr lang="en-US" altLang="it-IT" sz="1600">
                <a:latin typeface="Courier" pitchFamily="2" charset="0"/>
              </a:rPr>
              <a:t> C T T T G G A G T A T T G A T G</a:t>
            </a:r>
            <a:r>
              <a:rPr lang="en-US" altLang="it-IT" sz="1600">
                <a:solidFill>
                  <a:srgbClr val="FF0000"/>
                </a:solidFill>
                <a:latin typeface="Courier" pitchFamily="2" charset="0"/>
              </a:rPr>
              <a:t>#5</a:t>
            </a:r>
            <a:endParaRPr lang="en-US" altLang="it-IT" sz="1600"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urier" pitchFamily="2" charset="0"/>
              </a:rPr>
              <a:t>               A T G</a:t>
            </a:r>
            <a:r>
              <a:rPr lang="en-US" altLang="it-IT" sz="1600">
                <a:solidFill>
                  <a:srgbClr val="FF0000"/>
                </a:solidFill>
                <a:latin typeface="Courier" pitchFamily="2" charset="0"/>
              </a:rPr>
              <a:t>#18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urier" pitchFamily="2" charset="0"/>
              </a:rPr>
              <a:t> C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urier" pitchFamily="2" charset="0"/>
              </a:rPr>
              <a:t> 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urier" pitchFamily="2" charset="0"/>
              </a:rPr>
              <a:t> G</a:t>
            </a:r>
          </a:p>
        </p:txBody>
      </p:sp>
      <p:sp>
        <p:nvSpPr>
          <p:cNvPr id="33795" name="Rectangle 13">
            <a:extLst>
              <a:ext uri="{FF2B5EF4-FFF2-40B4-BE49-F238E27FC236}">
                <a16:creationId xmlns:a16="http://schemas.microsoft.com/office/drawing/2014/main" id="{9B16ACA5-48AA-1A4A-A662-43A9FF0CD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91000"/>
            <a:ext cx="4162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         1         2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1234</a:t>
            </a: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5</a:t>
            </a:r>
            <a:r>
              <a:rPr lang="en-US" altLang="it-IT" sz="1800">
                <a:latin typeface="Courier" pitchFamily="2" charset="0"/>
              </a:rPr>
              <a:t>678901234567</a:t>
            </a: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8</a:t>
            </a:r>
            <a:r>
              <a:rPr lang="en-US" altLang="it-IT" sz="1800">
                <a:latin typeface="Courier" pitchFamily="2" charset="0"/>
              </a:rPr>
              <a:t>901234567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ATTC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AGTATTG</a:t>
            </a:r>
            <a:r>
              <a:rPr lang="en-US" altLang="it-IT" sz="1800">
                <a:latin typeface="Courier" pitchFamily="2" charset="0"/>
              </a:rPr>
              <a:t>CTTTGG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AGTATTG</a:t>
            </a:r>
            <a:r>
              <a:rPr lang="en-US" altLang="it-IT" sz="1800">
                <a:latin typeface="Courier" pitchFamily="2" charset="0"/>
              </a:rPr>
              <a:t>ATG#1</a:t>
            </a:r>
          </a:p>
        </p:txBody>
      </p:sp>
      <p:sp>
        <p:nvSpPr>
          <p:cNvPr id="33796" name="Line 19">
            <a:extLst>
              <a:ext uri="{FF2B5EF4-FFF2-40B4-BE49-F238E27FC236}">
                <a16:creationId xmlns:a16="http://schemas.microsoft.com/office/drawing/2014/main" id="{528B571E-2E5A-A84D-B932-D21C174519C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6670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20">
            <a:extLst>
              <a:ext uri="{FF2B5EF4-FFF2-40B4-BE49-F238E27FC236}">
                <a16:creationId xmlns:a16="http://schemas.microsoft.com/office/drawing/2014/main" id="{BAE633F9-5678-1D4D-9C2F-B7F0AB51B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2004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21">
            <a:extLst>
              <a:ext uri="{FF2B5EF4-FFF2-40B4-BE49-F238E27FC236}">
                <a16:creationId xmlns:a16="http://schemas.microsoft.com/office/drawing/2014/main" id="{3CACF558-20AB-2445-94EA-F50EB0715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22">
            <a:extLst>
              <a:ext uri="{FF2B5EF4-FFF2-40B4-BE49-F238E27FC236}">
                <a16:creationId xmlns:a16="http://schemas.microsoft.com/office/drawing/2014/main" id="{FEA1EFEF-851A-7D44-B515-DB92485FA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23">
            <a:extLst>
              <a:ext uri="{FF2B5EF4-FFF2-40B4-BE49-F238E27FC236}">
                <a16:creationId xmlns:a16="http://schemas.microsoft.com/office/drawing/2014/main" id="{B6E73BF9-B196-5F4D-A252-7F640488C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657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24">
            <a:extLst>
              <a:ext uri="{FF2B5EF4-FFF2-40B4-BE49-F238E27FC236}">
                <a16:creationId xmlns:a16="http://schemas.microsoft.com/office/drawing/2014/main" id="{F5113357-26AA-CB43-A462-1E9F9D6F5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21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25">
            <a:extLst>
              <a:ext uri="{FF2B5EF4-FFF2-40B4-BE49-F238E27FC236}">
                <a16:creationId xmlns:a16="http://schemas.microsoft.com/office/drawing/2014/main" id="{54097259-0491-564D-BEF3-E77FF4CE2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21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27">
            <a:extLst>
              <a:ext uri="{FF2B5EF4-FFF2-40B4-BE49-F238E27FC236}">
                <a16:creationId xmlns:a16="http://schemas.microsoft.com/office/drawing/2014/main" id="{2DB34F1A-70B4-8343-BCC0-3364CDFDB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209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28">
            <a:extLst>
              <a:ext uri="{FF2B5EF4-FFF2-40B4-BE49-F238E27FC236}">
                <a16:creationId xmlns:a16="http://schemas.microsoft.com/office/drawing/2014/main" id="{03AC689A-A09F-DB49-8C04-35E614086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209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31">
            <a:extLst>
              <a:ext uri="{FF2B5EF4-FFF2-40B4-BE49-F238E27FC236}">
                <a16:creationId xmlns:a16="http://schemas.microsoft.com/office/drawing/2014/main" id="{9F21F810-E402-E34A-8AE4-5D0A4F4F1E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75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32">
            <a:extLst>
              <a:ext uri="{FF2B5EF4-FFF2-40B4-BE49-F238E27FC236}">
                <a16:creationId xmlns:a16="http://schemas.microsoft.com/office/drawing/2014/main" id="{70E1C7BE-3BDA-604B-913B-BBADE9B4B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752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33">
            <a:extLst>
              <a:ext uri="{FF2B5EF4-FFF2-40B4-BE49-F238E27FC236}">
                <a16:creationId xmlns:a16="http://schemas.microsoft.com/office/drawing/2014/main" id="{7E12698A-82AE-384A-B4B7-D23D8EF13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667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34">
            <a:extLst>
              <a:ext uri="{FF2B5EF4-FFF2-40B4-BE49-F238E27FC236}">
                <a16:creationId xmlns:a16="http://schemas.microsoft.com/office/drawing/2014/main" id="{FF42FFCF-2959-A949-8A05-0A313A11F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35">
            <a:extLst>
              <a:ext uri="{FF2B5EF4-FFF2-40B4-BE49-F238E27FC236}">
                <a16:creationId xmlns:a16="http://schemas.microsoft.com/office/drawing/2014/main" id="{7E36FC4D-598E-704C-ACA0-6F688A59A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41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36">
            <a:extLst>
              <a:ext uri="{FF2B5EF4-FFF2-40B4-BE49-F238E27FC236}">
                <a16:creationId xmlns:a16="http://schemas.microsoft.com/office/drawing/2014/main" id="{1F64E290-6EEB-7844-A83B-E1560E1D9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37">
            <a:extLst>
              <a:ext uri="{FF2B5EF4-FFF2-40B4-BE49-F238E27FC236}">
                <a16:creationId xmlns:a16="http://schemas.microsoft.com/office/drawing/2014/main" id="{1D6CFD60-2028-7B40-A854-4D4E50A4E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38">
            <a:extLst>
              <a:ext uri="{FF2B5EF4-FFF2-40B4-BE49-F238E27FC236}">
                <a16:creationId xmlns:a16="http://schemas.microsoft.com/office/drawing/2014/main" id="{47D3AF73-07B4-5E49-BCA0-9115CF5AA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41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39">
            <a:extLst>
              <a:ext uri="{FF2B5EF4-FFF2-40B4-BE49-F238E27FC236}">
                <a16:creationId xmlns:a16="http://schemas.microsoft.com/office/drawing/2014/main" id="{F7A07CEB-76DF-6B45-9BBE-0CA6FB19D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14" name="AutoShape 42">
            <a:extLst>
              <a:ext uri="{FF2B5EF4-FFF2-40B4-BE49-F238E27FC236}">
                <a16:creationId xmlns:a16="http://schemas.microsoft.com/office/drawing/2014/main" id="{96EB0460-E4FA-F541-92E7-E4DDB0CB40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6248400"/>
            <a:ext cx="4572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5" name="Text Box 43">
            <a:extLst>
              <a:ext uri="{FF2B5EF4-FFF2-40B4-BE49-F238E27FC236}">
                <a16:creationId xmlns:a16="http://schemas.microsoft.com/office/drawing/2014/main" id="{A2E34EEC-A4EE-E94E-9891-D04E8016F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2) informatica                     biologia molecolare</a:t>
            </a:r>
          </a:p>
        </p:txBody>
      </p:sp>
      <p:sp>
        <p:nvSpPr>
          <p:cNvPr id="33816" name="Text Box 44">
            <a:extLst>
              <a:ext uri="{FF2B5EF4-FFF2-40B4-BE49-F238E27FC236}">
                <a16:creationId xmlns:a16="http://schemas.microsoft.com/office/drawing/2014/main" id="{4986BEBD-8CB4-6C4A-87BC-8CBF07817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914400"/>
            <a:ext cx="174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Albero a suffisso</a:t>
            </a:r>
            <a:endParaRPr lang="en-US" altLang="it-IT" sz="1800">
              <a:latin typeface="Courier" pitchFamily="2" charset="0"/>
            </a:endParaRPr>
          </a:p>
        </p:txBody>
      </p:sp>
      <p:sp>
        <p:nvSpPr>
          <p:cNvPr id="33817" name="Line 46">
            <a:extLst>
              <a:ext uri="{FF2B5EF4-FFF2-40B4-BE49-F238E27FC236}">
                <a16:creationId xmlns:a16="http://schemas.microsoft.com/office/drawing/2014/main" id="{BE6342C1-E2A0-9648-902F-3366753A7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>
            <a:extLst>
              <a:ext uri="{FF2B5EF4-FFF2-40B4-BE49-F238E27FC236}">
                <a16:creationId xmlns:a16="http://schemas.microsoft.com/office/drawing/2014/main" id="{BCE8C922-0BD0-FC4C-B27C-E4E5997B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A67D2F-545B-9D4F-9D1E-BD3CE98C608E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it-IT" sz="1400"/>
          </a:p>
        </p:txBody>
      </p:sp>
      <p:sp>
        <p:nvSpPr>
          <p:cNvPr id="16386" name="Text Box 6">
            <a:extLst>
              <a:ext uri="{FF2B5EF4-FFF2-40B4-BE49-F238E27FC236}">
                <a16:creationId xmlns:a16="http://schemas.microsoft.com/office/drawing/2014/main" id="{F82750A9-6570-2741-8A4A-EBCB805A2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295400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scienze</a:t>
            </a:r>
          </a:p>
        </p:txBody>
      </p:sp>
      <p:sp>
        <p:nvSpPr>
          <p:cNvPr id="16387" name="Text Box 7">
            <a:extLst>
              <a:ext uri="{FF2B5EF4-FFF2-40B4-BE49-F238E27FC236}">
                <a16:creationId xmlns:a16="http://schemas.microsoft.com/office/drawing/2014/main" id="{E78696A3-C5F8-294F-9FCD-BE567EE1A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74838"/>
            <a:ext cx="1481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matematiche</a:t>
            </a:r>
          </a:p>
        </p:txBody>
      </p:sp>
      <p:sp>
        <p:nvSpPr>
          <p:cNvPr id="16388" name="Text Box 8">
            <a:extLst>
              <a:ext uri="{FF2B5EF4-FFF2-40B4-BE49-F238E27FC236}">
                <a16:creationId xmlns:a16="http://schemas.microsoft.com/office/drawing/2014/main" id="{9DD96330-E30A-B347-AF0E-C30B90103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027238"/>
            <a:ext cx="86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fisiche</a:t>
            </a:r>
          </a:p>
        </p:txBody>
      </p:sp>
      <p:sp>
        <p:nvSpPr>
          <p:cNvPr id="16389" name="Text Box 9">
            <a:extLst>
              <a:ext uri="{FF2B5EF4-FFF2-40B4-BE49-F238E27FC236}">
                <a16:creationId xmlns:a16="http://schemas.microsoft.com/office/drawing/2014/main" id="{D1818D3A-19A6-8346-9546-280BED2C7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87483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naturali</a:t>
            </a:r>
          </a:p>
        </p:txBody>
      </p:sp>
      <p:sp>
        <p:nvSpPr>
          <p:cNvPr id="16390" name="Text Box 10">
            <a:extLst>
              <a:ext uri="{FF2B5EF4-FFF2-40B4-BE49-F238E27FC236}">
                <a16:creationId xmlns:a16="http://schemas.microsoft.com/office/drawing/2014/main" id="{6E830234-41A2-3A48-8D00-069A4CF16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0463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logica</a:t>
            </a:r>
          </a:p>
        </p:txBody>
      </p:sp>
      <p:sp>
        <p:nvSpPr>
          <p:cNvPr id="16391" name="Text Box 11">
            <a:extLst>
              <a:ext uri="{FF2B5EF4-FFF2-40B4-BE49-F238E27FC236}">
                <a16:creationId xmlns:a16="http://schemas.microsoft.com/office/drawing/2014/main" id="{832DEE2A-272A-F04B-A59A-48AA3BB39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43046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algebra </a:t>
            </a:r>
          </a:p>
        </p:txBody>
      </p:sp>
      <p:sp>
        <p:nvSpPr>
          <p:cNvPr id="16392" name="Rectangle 12">
            <a:extLst>
              <a:ext uri="{FF2B5EF4-FFF2-40B4-BE49-F238E27FC236}">
                <a16:creationId xmlns:a16="http://schemas.microsoft.com/office/drawing/2014/main" id="{48ADDB98-97CB-DF4D-B10C-0780A82EC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430463"/>
            <a:ext cx="78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analisi</a:t>
            </a:r>
          </a:p>
        </p:txBody>
      </p:sp>
      <p:sp>
        <p:nvSpPr>
          <p:cNvPr id="16393" name="Line 13">
            <a:extLst>
              <a:ext uri="{FF2B5EF4-FFF2-40B4-BE49-F238E27FC236}">
                <a16:creationId xmlns:a16="http://schemas.microsoft.com/office/drawing/2014/main" id="{6B17A350-7813-6740-A6A4-6BD523BF32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1646238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5">
            <a:extLst>
              <a:ext uri="{FF2B5EF4-FFF2-40B4-BE49-F238E27FC236}">
                <a16:creationId xmlns:a16="http://schemas.microsoft.com/office/drawing/2014/main" id="{E19E379A-EF1D-AF40-A7BF-39DB535C1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7224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6">
            <a:extLst>
              <a:ext uri="{FF2B5EF4-FFF2-40B4-BE49-F238E27FC236}">
                <a16:creationId xmlns:a16="http://schemas.microsoft.com/office/drawing/2014/main" id="{C2FB27EB-B4BA-E846-8A7D-E311024033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570038"/>
            <a:ext cx="2209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7">
            <a:extLst>
              <a:ext uri="{FF2B5EF4-FFF2-40B4-BE49-F238E27FC236}">
                <a16:creationId xmlns:a16="http://schemas.microsoft.com/office/drawing/2014/main" id="{CE0FCBD2-4797-2941-9F5E-ECCA7A6A1A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255838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8">
            <a:extLst>
              <a:ext uri="{FF2B5EF4-FFF2-40B4-BE49-F238E27FC236}">
                <a16:creationId xmlns:a16="http://schemas.microsoft.com/office/drawing/2014/main" id="{5225766F-3871-3542-8C08-0234390D3C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28800" y="2255838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9">
            <a:extLst>
              <a:ext uri="{FF2B5EF4-FFF2-40B4-BE49-F238E27FC236}">
                <a16:creationId xmlns:a16="http://schemas.microsoft.com/office/drawing/2014/main" id="{081EF78C-9C89-6243-8FA4-ACB0F1733A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28800" y="2255838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20">
            <a:extLst>
              <a:ext uri="{FF2B5EF4-FFF2-40B4-BE49-F238E27FC236}">
                <a16:creationId xmlns:a16="http://schemas.microsoft.com/office/drawing/2014/main" id="{F0F109B2-EDE4-0543-A6DA-778857EE4D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255838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21">
            <a:extLst>
              <a:ext uri="{FF2B5EF4-FFF2-40B4-BE49-F238E27FC236}">
                <a16:creationId xmlns:a16="http://schemas.microsoft.com/office/drawing/2014/main" id="{D8645F45-7E6F-4B4D-8C9F-D9032200B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2408238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23">
            <a:extLst>
              <a:ext uri="{FF2B5EF4-FFF2-40B4-BE49-F238E27FC236}">
                <a16:creationId xmlns:a16="http://schemas.microsoft.com/office/drawing/2014/main" id="{FD82E6B1-FA5D-3344-98EC-5722375556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2408238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24">
            <a:extLst>
              <a:ext uri="{FF2B5EF4-FFF2-40B4-BE49-F238E27FC236}">
                <a16:creationId xmlns:a16="http://schemas.microsoft.com/office/drawing/2014/main" id="{8BA7F71C-3EFE-3843-BAB6-F0DCDA213D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240823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Text Box 25">
            <a:extLst>
              <a:ext uri="{FF2B5EF4-FFF2-40B4-BE49-F238E27FC236}">
                <a16:creationId xmlns:a16="http://schemas.microsoft.com/office/drawing/2014/main" id="{5AA225E9-EB88-6746-8B11-FF6846BC3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0063"/>
            <a:ext cx="2030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informatica teorica  </a:t>
            </a:r>
          </a:p>
        </p:txBody>
      </p:sp>
      <p:sp>
        <p:nvSpPr>
          <p:cNvPr id="16404" name="Rectangle 26">
            <a:extLst>
              <a:ext uri="{FF2B5EF4-FFF2-40B4-BE49-F238E27FC236}">
                <a16:creationId xmlns:a16="http://schemas.microsoft.com/office/drawing/2014/main" id="{028F4AC7-38D5-AF47-B76E-49278FB16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160838"/>
            <a:ext cx="2205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FF0000"/>
                </a:solidFill>
              </a:rPr>
              <a:t>modelli di computazione</a:t>
            </a:r>
          </a:p>
        </p:txBody>
      </p:sp>
      <p:sp>
        <p:nvSpPr>
          <p:cNvPr id="16405" name="Rectangle 27">
            <a:extLst>
              <a:ext uri="{FF2B5EF4-FFF2-40B4-BE49-F238E27FC236}">
                <a16:creationId xmlns:a16="http://schemas.microsoft.com/office/drawing/2014/main" id="{13583005-8B8E-7148-9BBE-306E2A2E4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551238"/>
            <a:ext cx="1109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FF0000"/>
                </a:solidFill>
              </a:rPr>
              <a:t>algoritmica</a:t>
            </a:r>
          </a:p>
        </p:txBody>
      </p:sp>
      <p:sp>
        <p:nvSpPr>
          <p:cNvPr id="16406" name="Text Box 28">
            <a:extLst>
              <a:ext uri="{FF2B5EF4-FFF2-40B4-BE49-F238E27FC236}">
                <a16:creationId xmlns:a16="http://schemas.microsoft.com/office/drawing/2014/main" id="{4AA30F27-EE10-994F-AC31-DEBAE6C37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84638"/>
            <a:ext cx="996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teoria dei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linguaggi</a:t>
            </a:r>
          </a:p>
        </p:txBody>
      </p:sp>
      <p:sp>
        <p:nvSpPr>
          <p:cNvPr id="16407" name="Text Box 29">
            <a:extLst>
              <a:ext uri="{FF2B5EF4-FFF2-40B4-BE49-F238E27FC236}">
                <a16:creationId xmlns:a16="http://schemas.microsoft.com/office/drawing/2014/main" id="{2CB63890-7E54-5243-9D8D-07813CF15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70438"/>
            <a:ext cx="2173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teoria dell'informazione </a:t>
            </a:r>
          </a:p>
        </p:txBody>
      </p:sp>
      <p:sp>
        <p:nvSpPr>
          <p:cNvPr id="16408" name="Rectangle 30">
            <a:extLst>
              <a:ext uri="{FF2B5EF4-FFF2-40B4-BE49-F238E27FC236}">
                <a16:creationId xmlns:a16="http://schemas.microsoft.com/office/drawing/2014/main" id="{387440A7-92FA-8E4D-B8B4-8C92CFF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837238"/>
            <a:ext cx="1328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/>
              <a:t>teoria dei codici</a:t>
            </a:r>
          </a:p>
        </p:txBody>
      </p:sp>
      <p:sp>
        <p:nvSpPr>
          <p:cNvPr id="16409" name="Rectangle 31">
            <a:extLst>
              <a:ext uri="{FF2B5EF4-FFF2-40B4-BE49-F238E27FC236}">
                <a16:creationId xmlns:a16="http://schemas.microsoft.com/office/drawing/2014/main" id="{7F4F5F8D-5F0F-0543-9B6E-BF2910B9B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456238"/>
            <a:ext cx="9476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/>
              <a:t>codifica di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400"/>
              <a:t>sorgente</a:t>
            </a:r>
          </a:p>
        </p:txBody>
      </p:sp>
      <p:sp>
        <p:nvSpPr>
          <p:cNvPr id="16410" name="Line 33">
            <a:extLst>
              <a:ext uri="{FF2B5EF4-FFF2-40B4-BE49-F238E27FC236}">
                <a16:creationId xmlns:a16="http://schemas.microsoft.com/office/drawing/2014/main" id="{9753DA19-9FBF-BA44-A7EE-19FBD2B443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43000" y="3398838"/>
            <a:ext cx="533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Line 34">
            <a:extLst>
              <a:ext uri="{FF2B5EF4-FFF2-40B4-BE49-F238E27FC236}">
                <a16:creationId xmlns:a16="http://schemas.microsoft.com/office/drawing/2014/main" id="{412EF9A8-DF47-2A48-B372-5BC289A780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43000" y="3398838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Line 35">
            <a:extLst>
              <a:ext uri="{FF2B5EF4-FFF2-40B4-BE49-F238E27FC236}">
                <a16:creationId xmlns:a16="http://schemas.microsoft.com/office/drawing/2014/main" id="{D6987C09-D90A-6149-9EC3-BEF550ED25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43000" y="3398838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Line 36">
            <a:extLst>
              <a:ext uri="{FF2B5EF4-FFF2-40B4-BE49-F238E27FC236}">
                <a16:creationId xmlns:a16="http://schemas.microsoft.com/office/drawing/2014/main" id="{15E0CBDA-54AF-3042-B9F5-EC99D15F86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3398838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Rectangle 37">
            <a:extLst>
              <a:ext uri="{FF2B5EF4-FFF2-40B4-BE49-F238E27FC236}">
                <a16:creationId xmlns:a16="http://schemas.microsoft.com/office/drawing/2014/main" id="{6BC92BBD-6EF2-C947-8436-538C8D9CF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941638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biologia</a:t>
            </a:r>
          </a:p>
        </p:txBody>
      </p:sp>
      <p:sp>
        <p:nvSpPr>
          <p:cNvPr id="16415" name="Rectangle 38">
            <a:extLst>
              <a:ext uri="{FF2B5EF4-FFF2-40B4-BE49-F238E27FC236}">
                <a16:creationId xmlns:a16="http://schemas.microsoft.com/office/drawing/2014/main" id="{A5689D53-AB95-1147-856D-E306E2A27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332038"/>
            <a:ext cx="101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botanica </a:t>
            </a:r>
          </a:p>
        </p:txBody>
      </p:sp>
      <p:sp>
        <p:nvSpPr>
          <p:cNvPr id="16416" name="Rectangle 39">
            <a:extLst>
              <a:ext uri="{FF2B5EF4-FFF2-40B4-BE49-F238E27FC236}">
                <a16:creationId xmlns:a16="http://schemas.microsoft.com/office/drawing/2014/main" id="{0255A2B7-A415-444E-9E25-E4EDA7FD7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60638"/>
            <a:ext cx="1028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zoologia </a:t>
            </a:r>
          </a:p>
        </p:txBody>
      </p:sp>
      <p:sp>
        <p:nvSpPr>
          <p:cNvPr id="16417" name="Line 40">
            <a:extLst>
              <a:ext uri="{FF2B5EF4-FFF2-40B4-BE49-F238E27FC236}">
                <a16:creationId xmlns:a16="http://schemas.microsoft.com/office/drawing/2014/main" id="{AC6229C0-44D1-B840-AEB1-E29F714574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225583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Line 41">
            <a:extLst>
              <a:ext uri="{FF2B5EF4-FFF2-40B4-BE49-F238E27FC236}">
                <a16:creationId xmlns:a16="http://schemas.microsoft.com/office/drawing/2014/main" id="{5350CC37-4A16-6441-999F-40EF648B494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81800" y="2255838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Line 42">
            <a:extLst>
              <a:ext uri="{FF2B5EF4-FFF2-40B4-BE49-F238E27FC236}">
                <a16:creationId xmlns:a16="http://schemas.microsoft.com/office/drawing/2014/main" id="{B1E1F144-985A-4944-9236-B86C3AAA8E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2255838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Rectangle 43">
            <a:extLst>
              <a:ext uri="{FF2B5EF4-FFF2-40B4-BE49-F238E27FC236}">
                <a16:creationId xmlns:a16="http://schemas.microsoft.com/office/drawing/2014/main" id="{6580E76A-D3E1-F74E-8550-3A9AAE984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865438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ecologia</a:t>
            </a:r>
          </a:p>
        </p:txBody>
      </p:sp>
      <p:sp>
        <p:nvSpPr>
          <p:cNvPr id="16421" name="Line 44">
            <a:extLst>
              <a:ext uri="{FF2B5EF4-FFF2-40B4-BE49-F238E27FC236}">
                <a16:creationId xmlns:a16="http://schemas.microsoft.com/office/drawing/2014/main" id="{816CAAB8-CC39-B54A-A972-A644500E25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81800" y="2255838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Rectangle 45">
            <a:extLst>
              <a:ext uri="{FF2B5EF4-FFF2-40B4-BE49-F238E27FC236}">
                <a16:creationId xmlns:a16="http://schemas.microsoft.com/office/drawing/2014/main" id="{4851C996-21B8-6B49-886E-B53CABA19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008438"/>
            <a:ext cx="180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biologia molecolare</a:t>
            </a:r>
          </a:p>
        </p:txBody>
      </p:sp>
      <p:sp>
        <p:nvSpPr>
          <p:cNvPr id="16423" name="Rectangle 46">
            <a:extLst>
              <a:ext uri="{FF2B5EF4-FFF2-40B4-BE49-F238E27FC236}">
                <a16:creationId xmlns:a16="http://schemas.microsoft.com/office/drawing/2014/main" id="{1F6FC243-9F78-CF4F-9F3A-558C7D1E6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551238"/>
            <a:ext cx="1003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fisiologia </a:t>
            </a:r>
          </a:p>
        </p:txBody>
      </p:sp>
      <p:sp>
        <p:nvSpPr>
          <p:cNvPr id="16424" name="Rectangle 47">
            <a:extLst>
              <a:ext uri="{FF2B5EF4-FFF2-40B4-BE49-F238E27FC236}">
                <a16:creationId xmlns:a16="http://schemas.microsoft.com/office/drawing/2014/main" id="{A5402E5B-2749-4748-A003-8044B53AA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475038"/>
            <a:ext cx="1138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biochimica </a:t>
            </a:r>
          </a:p>
        </p:txBody>
      </p:sp>
      <p:sp>
        <p:nvSpPr>
          <p:cNvPr id="16425" name="Line 48">
            <a:extLst>
              <a:ext uri="{FF2B5EF4-FFF2-40B4-BE49-F238E27FC236}">
                <a16:creationId xmlns:a16="http://schemas.microsoft.com/office/drawing/2014/main" id="{3D90BB30-39A1-964C-AF96-C813535D8F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324643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Line 50">
            <a:extLst>
              <a:ext uri="{FF2B5EF4-FFF2-40B4-BE49-F238E27FC236}">
                <a16:creationId xmlns:a16="http://schemas.microsoft.com/office/drawing/2014/main" id="{49CA885A-C517-3647-A37C-26260ED43A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3246438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Line 51">
            <a:extLst>
              <a:ext uri="{FF2B5EF4-FFF2-40B4-BE49-F238E27FC236}">
                <a16:creationId xmlns:a16="http://schemas.microsoft.com/office/drawing/2014/main" id="{51D23419-1349-D849-B21B-69F6E09E884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3246438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Rectangle 52">
            <a:extLst>
              <a:ext uri="{FF2B5EF4-FFF2-40B4-BE49-F238E27FC236}">
                <a16:creationId xmlns:a16="http://schemas.microsoft.com/office/drawing/2014/main" id="{F61DBA4A-A072-3E46-885E-F8C3FDE4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694238"/>
            <a:ext cx="180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solidFill>
                  <a:srgbClr val="0000FF"/>
                </a:solidFill>
              </a:rPr>
              <a:t> sequenziamento DNA</a:t>
            </a:r>
          </a:p>
        </p:txBody>
      </p:sp>
      <p:sp>
        <p:nvSpPr>
          <p:cNvPr id="16429" name="Rectangle 53">
            <a:extLst>
              <a:ext uri="{FF2B5EF4-FFF2-40B4-BE49-F238E27FC236}">
                <a16:creationId xmlns:a16="http://schemas.microsoft.com/office/drawing/2014/main" id="{76E60057-8B38-FF4A-B503-80C9C07BB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999038"/>
            <a:ext cx="1419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solidFill>
                  <a:srgbClr val="0000FF"/>
                </a:solidFill>
              </a:rPr>
              <a:t> ripiegamento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solidFill>
                  <a:srgbClr val="0000FF"/>
                </a:solidFill>
              </a:rPr>
              <a:t>proteine e t-RNA</a:t>
            </a:r>
          </a:p>
        </p:txBody>
      </p:sp>
      <p:sp>
        <p:nvSpPr>
          <p:cNvPr id="16430" name="Rectangle 54">
            <a:extLst>
              <a:ext uri="{FF2B5EF4-FFF2-40B4-BE49-F238E27FC236}">
                <a16:creationId xmlns:a16="http://schemas.microsoft.com/office/drawing/2014/main" id="{20E34FFC-DB63-E04F-BC3E-495C40A77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389438"/>
            <a:ext cx="155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/>
              <a:t> espressione genica</a:t>
            </a:r>
          </a:p>
        </p:txBody>
      </p:sp>
      <p:sp>
        <p:nvSpPr>
          <p:cNvPr id="16431" name="Line 55">
            <a:extLst>
              <a:ext uri="{FF2B5EF4-FFF2-40B4-BE49-F238E27FC236}">
                <a16:creationId xmlns:a16="http://schemas.microsoft.com/office/drawing/2014/main" id="{3DAFB7F9-B7D7-E941-9541-689CAE704F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431323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Line 56">
            <a:extLst>
              <a:ext uri="{FF2B5EF4-FFF2-40B4-BE49-F238E27FC236}">
                <a16:creationId xmlns:a16="http://schemas.microsoft.com/office/drawing/2014/main" id="{73710611-AC43-024B-BB1E-6F04C16D33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53200" y="4313238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Line 57">
            <a:extLst>
              <a:ext uri="{FF2B5EF4-FFF2-40B4-BE49-F238E27FC236}">
                <a16:creationId xmlns:a16="http://schemas.microsoft.com/office/drawing/2014/main" id="{79FF9F31-8675-8E45-AD68-F05AB68650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4313238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Line 58">
            <a:extLst>
              <a:ext uri="{FF2B5EF4-FFF2-40B4-BE49-F238E27FC236}">
                <a16:creationId xmlns:a16="http://schemas.microsoft.com/office/drawing/2014/main" id="{6D415263-D10C-084F-9EF2-0773527B98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53200" y="4313238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7">
            <a:extLst>
              <a:ext uri="{FF2B5EF4-FFF2-40B4-BE49-F238E27FC236}">
                <a16:creationId xmlns:a16="http://schemas.microsoft.com/office/drawing/2014/main" id="{89D75085-BFF7-8541-BC93-65B39A061E6C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703638"/>
            <a:ext cx="2057400" cy="1371600"/>
            <a:chOff x="2688" y="2333"/>
            <a:chExt cx="1296" cy="864"/>
          </a:xfrm>
        </p:grpSpPr>
        <p:cxnSp>
          <p:nvCxnSpPr>
            <p:cNvPr id="16453" name="AutoShape 60">
              <a:extLst>
                <a:ext uri="{FF2B5EF4-FFF2-40B4-BE49-F238E27FC236}">
                  <a16:creationId xmlns:a16="http://schemas.microsoft.com/office/drawing/2014/main" id="{F702475A-8F0A-8843-87B4-1DD2756DD4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88" y="2333"/>
              <a:ext cx="576" cy="528"/>
            </a:xfrm>
            <a:prstGeom prst="curvedConnector3">
              <a:avLst>
                <a:gd name="adj1" fmla="val 99829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54" name="Oval 61">
              <a:extLst>
                <a:ext uri="{FF2B5EF4-FFF2-40B4-BE49-F238E27FC236}">
                  <a16:creationId xmlns:a16="http://schemas.microsoft.com/office/drawing/2014/main" id="{E8229B9E-EA47-D94B-BD56-1D0D80D02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909"/>
              <a:ext cx="1152" cy="288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</p:grpSp>
      <p:sp>
        <p:nvSpPr>
          <p:cNvPr id="16436" name="Line 64">
            <a:extLst>
              <a:ext uri="{FF2B5EF4-FFF2-40B4-BE49-F238E27FC236}">
                <a16:creationId xmlns:a16="http://schemas.microsoft.com/office/drawing/2014/main" id="{86DB589D-4E79-A541-8C7C-3430710C50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507523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7" name="Line 65">
            <a:extLst>
              <a:ext uri="{FF2B5EF4-FFF2-40B4-BE49-F238E27FC236}">
                <a16:creationId xmlns:a16="http://schemas.microsoft.com/office/drawing/2014/main" id="{888984E8-8BCE-4344-92B7-11AF888989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5075238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8" name="Line 66">
            <a:extLst>
              <a:ext uri="{FF2B5EF4-FFF2-40B4-BE49-F238E27FC236}">
                <a16:creationId xmlns:a16="http://schemas.microsoft.com/office/drawing/2014/main" id="{CC86E284-8710-C845-A7CC-217C17681F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2600" y="5075238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9" name="Rectangle 32">
            <a:extLst>
              <a:ext uri="{FF2B5EF4-FFF2-40B4-BE49-F238E27FC236}">
                <a16:creationId xmlns:a16="http://schemas.microsoft.com/office/drawing/2014/main" id="{3CF7805C-B932-394C-813E-73E5D93BD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456238"/>
            <a:ext cx="178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solidFill>
                  <a:srgbClr val="FF0000"/>
                </a:solidFill>
              </a:rPr>
              <a:t>misure d'informazione</a:t>
            </a:r>
          </a:p>
        </p:txBody>
      </p:sp>
      <p:sp>
        <p:nvSpPr>
          <p:cNvPr id="16440" name="Rectangle 59">
            <a:extLst>
              <a:ext uri="{FF2B5EF4-FFF2-40B4-BE49-F238E27FC236}">
                <a16:creationId xmlns:a16="http://schemas.microsoft.com/office/drawing/2014/main" id="{A451C06B-17C5-7549-97EE-EF18D68FD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532438"/>
            <a:ext cx="14970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solidFill>
                  <a:srgbClr val="0000FF"/>
                </a:solidFill>
              </a:rPr>
              <a:t>costruzione alberi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solidFill>
                  <a:srgbClr val="0000FF"/>
                </a:solidFill>
              </a:rPr>
              <a:t>filogenetici</a:t>
            </a:r>
          </a:p>
        </p:txBody>
      </p:sp>
      <p:grpSp>
        <p:nvGrpSpPr>
          <p:cNvPr id="3" name="Group 80">
            <a:extLst>
              <a:ext uri="{FF2B5EF4-FFF2-40B4-BE49-F238E27FC236}">
                <a16:creationId xmlns:a16="http://schemas.microsoft.com/office/drawing/2014/main" id="{F5F9E8DC-5AEF-D24F-9D68-482F67227AFE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380038"/>
            <a:ext cx="4953000" cy="685800"/>
            <a:chOff x="1392" y="3389"/>
            <a:chExt cx="3120" cy="432"/>
          </a:xfrm>
        </p:grpSpPr>
        <p:sp>
          <p:nvSpPr>
            <p:cNvPr id="16450" name="Oval 63">
              <a:extLst>
                <a:ext uri="{FF2B5EF4-FFF2-40B4-BE49-F238E27FC236}">
                  <a16:creationId xmlns:a16="http://schemas.microsoft.com/office/drawing/2014/main" id="{3E7BF8DB-08C8-244F-9CB4-4B5A373DB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389"/>
              <a:ext cx="1152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sp>
          <p:nvSpPr>
            <p:cNvPr id="16451" name="Oval 69">
              <a:extLst>
                <a:ext uri="{FF2B5EF4-FFF2-40B4-BE49-F238E27FC236}">
                  <a16:creationId xmlns:a16="http://schemas.microsoft.com/office/drawing/2014/main" id="{43642A5E-242F-5A40-A61F-A37D35B6A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437"/>
              <a:ext cx="1152" cy="38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cxnSp>
          <p:nvCxnSpPr>
            <p:cNvPr id="16452" name="AutoShape 72">
              <a:extLst>
                <a:ext uri="{FF2B5EF4-FFF2-40B4-BE49-F238E27FC236}">
                  <a16:creationId xmlns:a16="http://schemas.microsoft.com/office/drawing/2014/main" id="{6A7ACA8E-15BA-824E-820F-8E1111730E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40" y="3581"/>
              <a:ext cx="624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76">
            <a:extLst>
              <a:ext uri="{FF2B5EF4-FFF2-40B4-BE49-F238E27FC236}">
                <a16:creationId xmlns:a16="http://schemas.microsoft.com/office/drawing/2014/main" id="{54E34198-70F4-C14C-A2EB-5B39673253D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475038"/>
            <a:ext cx="6400800" cy="2133600"/>
            <a:chOff x="1488" y="2189"/>
            <a:chExt cx="4032" cy="1344"/>
          </a:xfrm>
        </p:grpSpPr>
        <p:sp>
          <p:nvSpPr>
            <p:cNvPr id="16447" name="Oval 62">
              <a:extLst>
                <a:ext uri="{FF2B5EF4-FFF2-40B4-BE49-F238E27FC236}">
                  <a16:creationId xmlns:a16="http://schemas.microsoft.com/office/drawing/2014/main" id="{095F71D4-EDBB-594F-A9E2-41E734D40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189"/>
              <a:ext cx="1152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sp>
          <p:nvSpPr>
            <p:cNvPr id="16448" name="Oval 70">
              <a:extLst>
                <a:ext uri="{FF2B5EF4-FFF2-40B4-BE49-F238E27FC236}">
                  <a16:creationId xmlns:a16="http://schemas.microsoft.com/office/drawing/2014/main" id="{8F4B099A-7302-554B-B166-B5AD1E022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149"/>
              <a:ext cx="1152" cy="38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cxnSp>
          <p:nvCxnSpPr>
            <p:cNvPr id="16449" name="AutoShape 73">
              <a:extLst>
                <a:ext uri="{FF2B5EF4-FFF2-40B4-BE49-F238E27FC236}">
                  <a16:creationId xmlns:a16="http://schemas.microsoft.com/office/drawing/2014/main" id="{F3286B9B-92AE-184E-9564-1D14562D5361}"/>
                </a:ext>
              </a:extLst>
            </p:cNvPr>
            <p:cNvCxnSpPr>
              <a:cxnSpLocks noChangeShapeType="1"/>
              <a:stCxn id="16447" idx="6"/>
            </p:cNvCxnSpPr>
            <p:nvPr/>
          </p:nvCxnSpPr>
          <p:spPr bwMode="auto">
            <a:xfrm>
              <a:off x="2640" y="2333"/>
              <a:ext cx="2220" cy="768"/>
            </a:xfrm>
            <a:prstGeom prst="curvedConnector3">
              <a:avLst>
                <a:gd name="adj1" fmla="val 99866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79">
            <a:extLst>
              <a:ext uri="{FF2B5EF4-FFF2-40B4-BE49-F238E27FC236}">
                <a16:creationId xmlns:a16="http://schemas.microsoft.com/office/drawing/2014/main" id="{37E1E448-9E41-CE4F-A709-530BDA5F8C2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84638"/>
            <a:ext cx="2438400" cy="762000"/>
            <a:chOff x="1248" y="2573"/>
            <a:chExt cx="1536" cy="480"/>
          </a:xfrm>
        </p:grpSpPr>
        <p:sp>
          <p:nvSpPr>
            <p:cNvPr id="16445" name="Oval 67">
              <a:extLst>
                <a:ext uri="{FF2B5EF4-FFF2-40B4-BE49-F238E27FC236}">
                  <a16:creationId xmlns:a16="http://schemas.microsoft.com/office/drawing/2014/main" id="{DE1FCEE1-5B0E-724C-BE3F-C5C91A11C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73"/>
              <a:ext cx="1440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cxnSp>
          <p:nvCxnSpPr>
            <p:cNvPr id="16446" name="AutoShape 74">
              <a:extLst>
                <a:ext uri="{FF2B5EF4-FFF2-40B4-BE49-F238E27FC236}">
                  <a16:creationId xmlns:a16="http://schemas.microsoft.com/office/drawing/2014/main" id="{C6D7826E-F086-974D-B849-E09633AFE3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208" y="2909"/>
              <a:ext cx="576" cy="144"/>
            </a:xfrm>
            <a:prstGeom prst="curvedConnector3">
              <a:avLst>
                <a:gd name="adj1" fmla="val 96181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444" name="Line 75">
            <a:extLst>
              <a:ext uri="{FF2B5EF4-FFF2-40B4-BE49-F238E27FC236}">
                <a16:creationId xmlns:a16="http://schemas.microsoft.com/office/drawing/2014/main" id="{4E23184E-87EE-0F46-AD60-4519236397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457200"/>
            <a:ext cx="3124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E2FE4-5369-1543-A9F4-60366E9B8556}"/>
              </a:ext>
            </a:extLst>
          </p:cNvPr>
          <p:cNvSpPr txBox="1"/>
          <p:nvPr/>
        </p:nvSpPr>
        <p:spPr>
          <a:xfrm>
            <a:off x="186847" y="3357275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...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29D18AC-3E5C-174D-A698-4994B9295EB9}"/>
              </a:ext>
            </a:extLst>
          </p:cNvPr>
          <p:cNvSpPr txBox="1"/>
          <p:nvPr/>
        </p:nvSpPr>
        <p:spPr>
          <a:xfrm>
            <a:off x="787082" y="3609113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...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D2CA3B2-FF05-6D47-B56D-4422ED657DE5}"/>
              </a:ext>
            </a:extLst>
          </p:cNvPr>
          <p:cNvSpPr txBox="1"/>
          <p:nvPr/>
        </p:nvSpPr>
        <p:spPr>
          <a:xfrm>
            <a:off x="1526857" y="2446747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...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4A0A905-BD82-C544-B1EF-EBC64D2E4CE4}"/>
              </a:ext>
            </a:extLst>
          </p:cNvPr>
          <p:cNvSpPr txBox="1"/>
          <p:nvPr/>
        </p:nvSpPr>
        <p:spPr>
          <a:xfrm>
            <a:off x="6699091" y="2463159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...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0E72F6-1B0B-F147-9B33-31088ED5F26F}"/>
              </a:ext>
            </a:extLst>
          </p:cNvPr>
          <p:cNvSpPr txBox="1"/>
          <p:nvPr/>
        </p:nvSpPr>
        <p:spPr>
          <a:xfrm>
            <a:off x="6641543" y="3376335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...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7EB5F3-DBE4-FA4F-B416-A4DD60E41985}"/>
              </a:ext>
            </a:extLst>
          </p:cNvPr>
          <p:cNvSpPr txBox="1"/>
          <p:nvPr/>
        </p:nvSpPr>
        <p:spPr>
          <a:xfrm>
            <a:off x="6477000" y="4670357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...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F7CD200-E771-6B40-A94D-43EA8A5502B1}"/>
              </a:ext>
            </a:extLst>
          </p:cNvPr>
          <p:cNvSpPr txBox="1"/>
          <p:nvPr/>
        </p:nvSpPr>
        <p:spPr>
          <a:xfrm>
            <a:off x="1642063" y="5131813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>
            <a:extLst>
              <a:ext uri="{FF2B5EF4-FFF2-40B4-BE49-F238E27FC236}">
                <a16:creationId xmlns:a16="http://schemas.microsoft.com/office/drawing/2014/main" id="{DA9BF4BF-E568-9840-829F-75976049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EFF531-19E4-0D47-839A-3E4529F2130E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it-IT" sz="1400"/>
          </a:p>
        </p:txBody>
      </p:sp>
      <p:sp>
        <p:nvSpPr>
          <p:cNvPr id="34818" name="Rectangle 11">
            <a:extLst>
              <a:ext uri="{FF2B5EF4-FFF2-40B4-BE49-F238E27FC236}">
                <a16:creationId xmlns:a16="http://schemas.microsoft.com/office/drawing/2014/main" id="{4CF5A9BA-61D7-774D-8263-04E6264A6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91000"/>
            <a:ext cx="4162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         1         2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1234</a:t>
            </a: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5</a:t>
            </a:r>
            <a:r>
              <a:rPr lang="en-US" altLang="it-IT" sz="1800">
                <a:latin typeface="Courier" pitchFamily="2" charset="0"/>
              </a:rPr>
              <a:t>678901234567</a:t>
            </a: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8</a:t>
            </a:r>
            <a:r>
              <a:rPr lang="en-US" altLang="it-IT" sz="1800">
                <a:latin typeface="Courier" pitchFamily="2" charset="0"/>
              </a:rPr>
              <a:t>901234567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ATTC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AGTATTG</a:t>
            </a:r>
            <a:r>
              <a:rPr lang="en-US" altLang="it-IT" sz="1800">
                <a:latin typeface="Courier" pitchFamily="2" charset="0"/>
              </a:rPr>
              <a:t>CTTTGG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AGTATTG</a:t>
            </a:r>
            <a:r>
              <a:rPr lang="en-US" altLang="it-IT" sz="1800">
                <a:latin typeface="Courier" pitchFamily="2" charset="0"/>
              </a:rPr>
              <a:t>ATG#1</a:t>
            </a:r>
          </a:p>
        </p:txBody>
      </p:sp>
      <p:cxnSp>
        <p:nvCxnSpPr>
          <p:cNvPr id="34819" name="AutoShape 30">
            <a:extLst>
              <a:ext uri="{FF2B5EF4-FFF2-40B4-BE49-F238E27FC236}">
                <a16:creationId xmlns:a16="http://schemas.microsoft.com/office/drawing/2014/main" id="{E06D11E2-6F27-8D43-B734-B17BC131BA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6248400"/>
            <a:ext cx="4572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0" name="Text Box 31">
            <a:extLst>
              <a:ext uri="{FF2B5EF4-FFF2-40B4-BE49-F238E27FC236}">
                <a16:creationId xmlns:a16="http://schemas.microsoft.com/office/drawing/2014/main" id="{A2A7ECC2-A408-584D-944A-312D3987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2) informatica                     biologia molecolare</a:t>
            </a:r>
          </a:p>
        </p:txBody>
      </p:sp>
      <p:sp>
        <p:nvSpPr>
          <p:cNvPr id="34821" name="Text Box 32">
            <a:extLst>
              <a:ext uri="{FF2B5EF4-FFF2-40B4-BE49-F238E27FC236}">
                <a16:creationId xmlns:a16="http://schemas.microsoft.com/office/drawing/2014/main" id="{5F54B6C4-D12D-7942-B789-7322E805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914400"/>
            <a:ext cx="174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Albero a suffisso</a:t>
            </a:r>
            <a:endParaRPr lang="en-US" altLang="it-IT" sz="1800">
              <a:latin typeface="Courier" pitchFamily="2" charset="0"/>
            </a:endParaRPr>
          </a:p>
        </p:txBody>
      </p:sp>
      <p:grpSp>
        <p:nvGrpSpPr>
          <p:cNvPr id="2" name="Group 50">
            <a:extLst>
              <a:ext uri="{FF2B5EF4-FFF2-40B4-BE49-F238E27FC236}">
                <a16:creationId xmlns:a16="http://schemas.microsoft.com/office/drawing/2014/main" id="{E906305A-164D-204A-B462-B6013E022D56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371600"/>
            <a:ext cx="1160463" cy="838200"/>
            <a:chOff x="1440" y="864"/>
            <a:chExt cx="731" cy="528"/>
          </a:xfrm>
        </p:grpSpPr>
        <p:sp>
          <p:nvSpPr>
            <p:cNvPr id="34860" name="Line 21">
              <a:extLst>
                <a:ext uri="{FF2B5EF4-FFF2-40B4-BE49-F238E27FC236}">
                  <a16:creationId xmlns:a16="http://schemas.microsoft.com/office/drawing/2014/main" id="{B1CE1B72-1410-354B-A23E-A897CCB19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Line 22">
              <a:extLst>
                <a:ext uri="{FF2B5EF4-FFF2-40B4-BE49-F238E27FC236}">
                  <a16:creationId xmlns:a16="http://schemas.microsoft.com/office/drawing/2014/main" id="{6EBC3C01-06B5-0241-AD25-98A19A800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10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2" name="Rectangle 33">
              <a:extLst>
                <a:ext uri="{FF2B5EF4-FFF2-40B4-BE49-F238E27FC236}">
                  <a16:creationId xmlns:a16="http://schemas.microsoft.com/office/drawing/2014/main" id="{1BF0B0A1-DA5A-364D-A7AA-62D2C1A85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864"/>
              <a:ext cx="7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Courier" pitchFamily="2" charset="0"/>
                </a:rPr>
                <a:t>A T G#21</a:t>
              </a:r>
            </a:p>
          </p:txBody>
        </p:sp>
      </p:grpSp>
      <p:grpSp>
        <p:nvGrpSpPr>
          <p:cNvPr id="3" name="Group 48">
            <a:extLst>
              <a:ext uri="{FF2B5EF4-FFF2-40B4-BE49-F238E27FC236}">
                <a16:creationId xmlns:a16="http://schemas.microsoft.com/office/drawing/2014/main" id="{0CA718BB-2FDB-D94B-B6BC-09C6B5F626E7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05000"/>
            <a:ext cx="4451350" cy="762000"/>
            <a:chOff x="1296" y="1200"/>
            <a:chExt cx="2804" cy="480"/>
          </a:xfrm>
        </p:grpSpPr>
        <p:sp>
          <p:nvSpPr>
            <p:cNvPr id="34857" name="Line 19">
              <a:extLst>
                <a:ext uri="{FF2B5EF4-FFF2-40B4-BE49-F238E27FC236}">
                  <a16:creationId xmlns:a16="http://schemas.microsoft.com/office/drawing/2014/main" id="{9E544504-030C-CA4A-9229-A35D3FA395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3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8" name="Line 20">
              <a:extLst>
                <a:ext uri="{FF2B5EF4-FFF2-40B4-BE49-F238E27FC236}">
                  <a16:creationId xmlns:a16="http://schemas.microsoft.com/office/drawing/2014/main" id="{C5B4F780-A822-3D4F-87AC-1E6010302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392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Rectangle 34">
              <a:extLst>
                <a:ext uri="{FF2B5EF4-FFF2-40B4-BE49-F238E27FC236}">
                  <a16:creationId xmlns:a16="http://schemas.microsoft.com/office/drawing/2014/main" id="{38960DE1-4E83-EB4B-9E82-4BD0BC8BC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00"/>
              <a:ext cx="28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Courier" pitchFamily="2" charset="0"/>
                </a:rPr>
                <a:t>G C T T T G G A G T A T T G A T G#8</a:t>
              </a:r>
            </a:p>
          </p:txBody>
        </p:sp>
      </p:grpSp>
      <p:grpSp>
        <p:nvGrpSpPr>
          <p:cNvPr id="4" name="Group 42">
            <a:extLst>
              <a:ext uri="{FF2B5EF4-FFF2-40B4-BE49-F238E27FC236}">
                <a16:creationId xmlns:a16="http://schemas.microsoft.com/office/drawing/2014/main" id="{8950E1C7-E53C-C347-9B60-5A24E9780A7F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362200"/>
            <a:ext cx="7394575" cy="336550"/>
            <a:chOff x="576" y="1488"/>
            <a:chExt cx="4658" cy="212"/>
          </a:xfrm>
        </p:grpSpPr>
        <p:sp>
          <p:nvSpPr>
            <p:cNvPr id="34855" name="Line 12">
              <a:extLst>
                <a:ext uri="{FF2B5EF4-FFF2-40B4-BE49-F238E27FC236}">
                  <a16:creationId xmlns:a16="http://schemas.microsoft.com/office/drawing/2014/main" id="{9A5340F2-1594-F847-BC5B-FEEEA91AC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680"/>
              <a:ext cx="4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Rectangle 35">
              <a:extLst>
                <a:ext uri="{FF2B5EF4-FFF2-40B4-BE49-F238E27FC236}">
                  <a16:creationId xmlns:a16="http://schemas.microsoft.com/office/drawing/2014/main" id="{F19B0CB7-A0B9-094C-9D6E-1C63F5DD8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488"/>
              <a:ext cx="44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  <a:latin typeface="Courier" pitchFamily="2" charset="0"/>
                </a:rPr>
                <a:t>A</a:t>
              </a:r>
              <a:r>
                <a:rPr lang="en-US" altLang="it-IT" sz="1600">
                  <a:latin typeface="Courier" pitchFamily="2" charset="0"/>
                </a:rPr>
                <a:t> T T C A G T A T T G C T T T G G A G T A T T G A T G #1</a:t>
              </a:r>
            </a:p>
          </p:txBody>
        </p:sp>
      </p:grpSp>
      <p:grpSp>
        <p:nvGrpSpPr>
          <p:cNvPr id="5" name="Group 47">
            <a:extLst>
              <a:ext uri="{FF2B5EF4-FFF2-40B4-BE49-F238E27FC236}">
                <a16:creationId xmlns:a16="http://schemas.microsoft.com/office/drawing/2014/main" id="{7F3BB364-8E16-C549-90F9-3210B266CE4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67000"/>
            <a:ext cx="5672138" cy="533400"/>
            <a:chOff x="960" y="1680"/>
            <a:chExt cx="3573" cy="336"/>
          </a:xfrm>
        </p:grpSpPr>
        <p:sp>
          <p:nvSpPr>
            <p:cNvPr id="34852" name="Line 13">
              <a:extLst>
                <a:ext uri="{FF2B5EF4-FFF2-40B4-BE49-F238E27FC236}">
                  <a16:creationId xmlns:a16="http://schemas.microsoft.com/office/drawing/2014/main" id="{36D84A33-657C-3440-BE7A-582E77224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016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Line 14">
              <a:extLst>
                <a:ext uri="{FF2B5EF4-FFF2-40B4-BE49-F238E27FC236}">
                  <a16:creationId xmlns:a16="http://schemas.microsoft.com/office/drawing/2014/main" id="{1F0F8EE6-1E4D-5F43-B8DB-A03121421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68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Rectangle 36">
              <a:extLst>
                <a:ext uri="{FF2B5EF4-FFF2-40B4-BE49-F238E27FC236}">
                  <a16:creationId xmlns:a16="http://schemas.microsoft.com/office/drawing/2014/main" id="{AEE17483-BAC4-9148-8EF4-B8527F539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776"/>
              <a:ext cx="35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  <a:latin typeface="Courier" pitchFamily="2" charset="0"/>
                </a:rPr>
                <a:t>G T A T T G</a:t>
              </a:r>
              <a:r>
                <a:rPr lang="en-US" altLang="it-IT" sz="1600">
                  <a:latin typeface="Courier" pitchFamily="2" charset="0"/>
                </a:rPr>
                <a:t> C T T T G G A G T A T T G A T G</a:t>
              </a:r>
              <a:r>
                <a:rPr lang="en-US" altLang="it-IT" sz="1600">
                  <a:solidFill>
                    <a:srgbClr val="FF0000"/>
                  </a:solidFill>
                  <a:latin typeface="Courier" pitchFamily="2" charset="0"/>
                </a:rPr>
                <a:t>#5</a:t>
              </a:r>
            </a:p>
          </p:txBody>
        </p:sp>
      </p:grpSp>
      <p:grpSp>
        <p:nvGrpSpPr>
          <p:cNvPr id="6" name="Group 49">
            <a:extLst>
              <a:ext uri="{FF2B5EF4-FFF2-40B4-BE49-F238E27FC236}">
                <a16:creationId xmlns:a16="http://schemas.microsoft.com/office/drawing/2014/main" id="{FAC12800-BEEF-064F-A2CA-EFCC563DC354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200400"/>
            <a:ext cx="1158875" cy="457200"/>
            <a:chOff x="1872" y="2016"/>
            <a:chExt cx="730" cy="288"/>
          </a:xfrm>
        </p:grpSpPr>
        <p:sp>
          <p:nvSpPr>
            <p:cNvPr id="34849" name="Line 15">
              <a:extLst>
                <a:ext uri="{FF2B5EF4-FFF2-40B4-BE49-F238E27FC236}">
                  <a16:creationId xmlns:a16="http://schemas.microsoft.com/office/drawing/2014/main" id="{DF7D5925-0C1C-9C44-8173-4941AF91A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Line 16">
              <a:extLst>
                <a:ext uri="{FF2B5EF4-FFF2-40B4-BE49-F238E27FC236}">
                  <a16:creationId xmlns:a16="http://schemas.microsoft.com/office/drawing/2014/main" id="{C299657F-1056-A54B-AF93-AA98D7A11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30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Rectangle 37">
              <a:extLst>
                <a:ext uri="{FF2B5EF4-FFF2-40B4-BE49-F238E27FC236}">
                  <a16:creationId xmlns:a16="http://schemas.microsoft.com/office/drawing/2014/main" id="{7B785B22-52FB-DD4B-9376-C003FC40D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064"/>
              <a:ext cx="7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Courier" pitchFamily="2" charset="0"/>
                </a:rPr>
                <a:t>A T G</a:t>
              </a:r>
              <a:r>
                <a:rPr lang="en-US" altLang="it-IT" sz="1600">
                  <a:solidFill>
                    <a:srgbClr val="FF0000"/>
                  </a:solidFill>
                  <a:latin typeface="Courier" pitchFamily="2" charset="0"/>
                </a:rPr>
                <a:t>#18</a:t>
              </a:r>
            </a:p>
          </p:txBody>
        </p:sp>
      </p:grpSp>
      <p:grpSp>
        <p:nvGrpSpPr>
          <p:cNvPr id="7" name="Group 51">
            <a:extLst>
              <a:ext uri="{FF2B5EF4-FFF2-40B4-BE49-F238E27FC236}">
                <a16:creationId xmlns:a16="http://schemas.microsoft.com/office/drawing/2014/main" id="{C26E0A0C-3B06-8343-80AC-A65BA2B67FA3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838200"/>
            <a:ext cx="671513" cy="1828800"/>
            <a:chOff x="1104" y="528"/>
            <a:chExt cx="423" cy="1152"/>
          </a:xfrm>
        </p:grpSpPr>
        <p:sp>
          <p:nvSpPr>
            <p:cNvPr id="34846" name="Line 17">
              <a:extLst>
                <a:ext uri="{FF2B5EF4-FFF2-40B4-BE49-F238E27FC236}">
                  <a16:creationId xmlns:a16="http://schemas.microsoft.com/office/drawing/2014/main" id="{391EDF33-FAC8-D046-8E3A-2FDAD2628E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76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Line 18">
              <a:extLst>
                <a:ext uri="{FF2B5EF4-FFF2-40B4-BE49-F238E27FC236}">
                  <a16:creationId xmlns:a16="http://schemas.microsoft.com/office/drawing/2014/main" id="{8769CF1F-2EB4-8C41-9484-FE36E75E5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76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Rectangle 38">
              <a:extLst>
                <a:ext uri="{FF2B5EF4-FFF2-40B4-BE49-F238E27FC236}">
                  <a16:creationId xmlns:a16="http://schemas.microsoft.com/office/drawing/2014/main" id="{7B42850B-84C7-1444-8ECB-231836B9B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528"/>
              <a:ext cx="4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Courier" pitchFamily="2" charset="0"/>
                </a:rPr>
                <a:t>G#25</a:t>
              </a:r>
            </a:p>
          </p:txBody>
        </p: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id="{51913E0F-B2FD-084B-8368-26FB7CFC87C8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581400"/>
            <a:ext cx="990600" cy="381000"/>
            <a:chOff x="768" y="2256"/>
            <a:chExt cx="624" cy="240"/>
          </a:xfrm>
        </p:grpSpPr>
        <p:sp>
          <p:nvSpPr>
            <p:cNvPr id="34843" name="Line 24">
              <a:extLst>
                <a:ext uri="{FF2B5EF4-FFF2-40B4-BE49-F238E27FC236}">
                  <a16:creationId xmlns:a16="http://schemas.microsoft.com/office/drawing/2014/main" id="{0C47F4B9-B05D-734A-9E84-1E330FEC6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4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Line 27">
              <a:extLst>
                <a:ext uri="{FF2B5EF4-FFF2-40B4-BE49-F238E27FC236}">
                  <a16:creationId xmlns:a16="http://schemas.microsoft.com/office/drawing/2014/main" id="{1F956B49-871F-DE45-AFCF-425F729C1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4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Rectangle 39">
              <a:extLst>
                <a:ext uri="{FF2B5EF4-FFF2-40B4-BE49-F238E27FC236}">
                  <a16:creationId xmlns:a16="http://schemas.microsoft.com/office/drawing/2014/main" id="{76C767DD-7106-2A40-8981-4C151A55F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256"/>
              <a:ext cx="1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Courier" pitchFamily="2" charset="0"/>
                </a:rPr>
                <a:t>C</a:t>
              </a:r>
            </a:p>
          </p:txBody>
        </p:sp>
      </p:grpSp>
      <p:grpSp>
        <p:nvGrpSpPr>
          <p:cNvPr id="9" name="Group 43">
            <a:extLst>
              <a:ext uri="{FF2B5EF4-FFF2-40B4-BE49-F238E27FC236}">
                <a16:creationId xmlns:a16="http://schemas.microsoft.com/office/drawing/2014/main" id="{6A8A547C-7F3E-7A44-AC10-69D3DD459981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667000"/>
            <a:ext cx="990600" cy="1752600"/>
            <a:chOff x="768" y="1680"/>
            <a:chExt cx="624" cy="1104"/>
          </a:xfrm>
        </p:grpSpPr>
        <p:sp>
          <p:nvSpPr>
            <p:cNvPr id="34839" name="Line 23">
              <a:extLst>
                <a:ext uri="{FF2B5EF4-FFF2-40B4-BE49-F238E27FC236}">
                  <a16:creationId xmlns:a16="http://schemas.microsoft.com/office/drawing/2014/main" id="{44F2469A-4976-3940-81DE-6ED92B045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68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Line 25">
              <a:extLst>
                <a:ext uri="{FF2B5EF4-FFF2-40B4-BE49-F238E27FC236}">
                  <a16:creationId xmlns:a16="http://schemas.microsoft.com/office/drawing/2014/main" id="{891A97DA-7806-2545-96AD-AAC589879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8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Line 28">
              <a:extLst>
                <a:ext uri="{FF2B5EF4-FFF2-40B4-BE49-F238E27FC236}">
                  <a16:creationId xmlns:a16="http://schemas.microsoft.com/office/drawing/2014/main" id="{24AF5568-6A47-6F43-BAF1-8A2D2ECED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78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Rectangle 40">
              <a:extLst>
                <a:ext uri="{FF2B5EF4-FFF2-40B4-BE49-F238E27FC236}">
                  <a16:creationId xmlns:a16="http://schemas.microsoft.com/office/drawing/2014/main" id="{7589DA41-B2E8-BB43-A9C4-DF9438418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544"/>
              <a:ext cx="1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Courier" pitchFamily="2" charset="0"/>
                </a:rPr>
                <a:t>T</a:t>
              </a:r>
            </a:p>
          </p:txBody>
        </p:sp>
      </p:grpSp>
      <p:grpSp>
        <p:nvGrpSpPr>
          <p:cNvPr id="10" name="Group 46">
            <a:extLst>
              <a:ext uri="{FF2B5EF4-FFF2-40B4-BE49-F238E27FC236}">
                <a16:creationId xmlns:a16="http://schemas.microsoft.com/office/drawing/2014/main" id="{785AA00B-D18E-1B45-AB82-944D47A185E5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419600"/>
            <a:ext cx="990600" cy="457200"/>
            <a:chOff x="768" y="2784"/>
            <a:chExt cx="624" cy="288"/>
          </a:xfrm>
        </p:grpSpPr>
        <p:sp>
          <p:nvSpPr>
            <p:cNvPr id="34835" name="Line 26">
              <a:extLst>
                <a:ext uri="{FF2B5EF4-FFF2-40B4-BE49-F238E27FC236}">
                  <a16:creationId xmlns:a16="http://schemas.microsoft.com/office/drawing/2014/main" id="{EFA21ABA-EAF2-5844-ADEC-D60058035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6" name="Line 29">
              <a:extLst>
                <a:ext uri="{FF2B5EF4-FFF2-40B4-BE49-F238E27FC236}">
                  <a16:creationId xmlns:a16="http://schemas.microsoft.com/office/drawing/2014/main" id="{7F89AFDF-CC53-444C-A3F6-D3F54DFB4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Rectangle 41">
              <a:extLst>
                <a:ext uri="{FF2B5EF4-FFF2-40B4-BE49-F238E27FC236}">
                  <a16:creationId xmlns:a16="http://schemas.microsoft.com/office/drawing/2014/main" id="{6A0029B1-A73C-C944-ADF9-56B58AD8F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832"/>
              <a:ext cx="1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Courier" pitchFamily="2" charset="0"/>
                </a:rPr>
                <a:t>G</a:t>
              </a:r>
            </a:p>
          </p:txBody>
        </p:sp>
        <p:sp>
          <p:nvSpPr>
            <p:cNvPr id="34838" name="Line 45">
              <a:extLst>
                <a:ext uri="{FF2B5EF4-FFF2-40B4-BE49-F238E27FC236}">
                  <a16:creationId xmlns:a16="http://schemas.microsoft.com/office/drawing/2014/main" id="{FF026A33-0590-834D-B706-D67EDF9D6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5">
            <a:extLst>
              <a:ext uri="{FF2B5EF4-FFF2-40B4-BE49-F238E27FC236}">
                <a16:creationId xmlns:a16="http://schemas.microsoft.com/office/drawing/2014/main" id="{21DF704E-55C7-F043-BD9F-47AE542C5F84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124200"/>
            <a:ext cx="2116138" cy="1143000"/>
            <a:chOff x="1824" y="1968"/>
            <a:chExt cx="1333" cy="720"/>
          </a:xfrm>
        </p:grpSpPr>
        <p:sp>
          <p:nvSpPr>
            <p:cNvPr id="34832" name="Oval 52">
              <a:extLst>
                <a:ext uri="{FF2B5EF4-FFF2-40B4-BE49-F238E27FC236}">
                  <a16:creationId xmlns:a16="http://schemas.microsoft.com/office/drawing/2014/main" id="{86D498CE-72E8-FD43-81DA-F59871BA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9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sp>
          <p:nvSpPr>
            <p:cNvPr id="34833" name="Text Box 53">
              <a:extLst>
                <a:ext uri="{FF2B5EF4-FFF2-40B4-BE49-F238E27FC236}">
                  <a16:creationId xmlns:a16="http://schemas.microsoft.com/office/drawing/2014/main" id="{CC5CBE98-9966-294A-A485-D82C0D981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13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nodo a profondità massima</a:t>
              </a:r>
            </a:p>
          </p:txBody>
        </p:sp>
        <p:cxnSp>
          <p:nvCxnSpPr>
            <p:cNvPr id="34834" name="AutoShape 54">
              <a:extLst>
                <a:ext uri="{FF2B5EF4-FFF2-40B4-BE49-F238E27FC236}">
                  <a16:creationId xmlns:a16="http://schemas.microsoft.com/office/drawing/2014/main" id="{D8C23D1F-CF35-E84E-AA39-18DF04D981EC}"/>
                </a:ext>
              </a:extLst>
            </p:cNvPr>
            <p:cNvCxnSpPr>
              <a:cxnSpLocks noChangeShapeType="1"/>
              <a:stCxn id="34833" idx="1"/>
              <a:endCxn id="34832" idx="3"/>
            </p:cNvCxnSpPr>
            <p:nvPr/>
          </p:nvCxnSpPr>
          <p:spPr bwMode="auto">
            <a:xfrm rot="10800000" flipH="1">
              <a:off x="1824" y="2050"/>
              <a:ext cx="14" cy="542"/>
            </a:xfrm>
            <a:prstGeom prst="curvedConnector4">
              <a:avLst>
                <a:gd name="adj1" fmla="val -1028569"/>
                <a:gd name="adj2" fmla="val 5756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Up Arrow 11">
            <a:extLst>
              <a:ext uri="{FF2B5EF4-FFF2-40B4-BE49-F238E27FC236}">
                <a16:creationId xmlns:a16="http://schemas.microsoft.com/office/drawing/2014/main" id="{9E10820F-8949-7B43-92D6-A16A6C5202DA}"/>
              </a:ext>
            </a:extLst>
          </p:cNvPr>
          <p:cNvSpPr/>
          <p:nvPr/>
        </p:nvSpPr>
        <p:spPr bwMode="auto">
          <a:xfrm>
            <a:off x="3995936" y="5085184"/>
            <a:ext cx="118864" cy="36004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9" name="Up Arrow 48">
            <a:extLst>
              <a:ext uri="{FF2B5EF4-FFF2-40B4-BE49-F238E27FC236}">
                <a16:creationId xmlns:a16="http://schemas.microsoft.com/office/drawing/2014/main" id="{5B19B6EC-02BB-A645-8DBA-11634A10F2E9}"/>
              </a:ext>
            </a:extLst>
          </p:cNvPr>
          <p:cNvSpPr/>
          <p:nvPr/>
        </p:nvSpPr>
        <p:spPr bwMode="auto">
          <a:xfrm>
            <a:off x="4139952" y="5085184"/>
            <a:ext cx="118864" cy="36004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0" name="Up Arrow 49">
            <a:extLst>
              <a:ext uri="{FF2B5EF4-FFF2-40B4-BE49-F238E27FC236}">
                <a16:creationId xmlns:a16="http://schemas.microsoft.com/office/drawing/2014/main" id="{4D5BAD32-8353-3F4D-B889-23FA12C66B75}"/>
              </a:ext>
            </a:extLst>
          </p:cNvPr>
          <p:cNvSpPr/>
          <p:nvPr/>
        </p:nvSpPr>
        <p:spPr bwMode="auto">
          <a:xfrm>
            <a:off x="4248000" y="5085184"/>
            <a:ext cx="118864" cy="36004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1" name="Up Arrow 50">
            <a:extLst>
              <a:ext uri="{FF2B5EF4-FFF2-40B4-BE49-F238E27FC236}">
                <a16:creationId xmlns:a16="http://schemas.microsoft.com/office/drawing/2014/main" id="{0B99B434-D07B-C542-AF93-53528C99D499}"/>
              </a:ext>
            </a:extLst>
          </p:cNvPr>
          <p:cNvSpPr/>
          <p:nvPr/>
        </p:nvSpPr>
        <p:spPr bwMode="auto">
          <a:xfrm>
            <a:off x="4381128" y="5085184"/>
            <a:ext cx="118864" cy="36004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2" name="Up Arrow 51">
            <a:extLst>
              <a:ext uri="{FF2B5EF4-FFF2-40B4-BE49-F238E27FC236}">
                <a16:creationId xmlns:a16="http://schemas.microsoft.com/office/drawing/2014/main" id="{D1719B34-13F9-3B40-9AB2-E3251E09FECE}"/>
              </a:ext>
            </a:extLst>
          </p:cNvPr>
          <p:cNvSpPr/>
          <p:nvPr/>
        </p:nvSpPr>
        <p:spPr bwMode="auto">
          <a:xfrm>
            <a:off x="4533528" y="5085184"/>
            <a:ext cx="118864" cy="36004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>
            <a:extLst>
              <a:ext uri="{FF2B5EF4-FFF2-40B4-BE49-F238E27FC236}">
                <a16:creationId xmlns:a16="http://schemas.microsoft.com/office/drawing/2014/main" id="{2F7942DC-02B5-7F49-980B-A6B79909F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32F218-F804-6548-9ADB-D984A9D24839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it-IT" sz="1400"/>
          </a:p>
        </p:txBody>
      </p:sp>
      <p:pic>
        <p:nvPicPr>
          <p:cNvPr id="35842" name="Picture 3">
            <a:extLst>
              <a:ext uri="{FF2B5EF4-FFF2-40B4-BE49-F238E27FC236}">
                <a16:creationId xmlns:a16="http://schemas.microsoft.com/office/drawing/2014/main" id="{34F77D6F-B0F6-804A-8545-4F717D325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58888"/>
            <a:ext cx="5449887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4">
            <a:extLst>
              <a:ext uri="{FF2B5EF4-FFF2-40B4-BE49-F238E27FC236}">
                <a16:creationId xmlns:a16="http://schemas.microsoft.com/office/drawing/2014/main" id="{57282A06-6776-3744-9CC2-FDD8DABB6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613" y="1906588"/>
            <a:ext cx="8921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G-C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/>
          </a:p>
          <a:p>
            <a:pPr>
              <a:spcBef>
                <a:spcPct val="0"/>
              </a:spcBef>
              <a:buFontTx/>
              <a:buNone/>
            </a:pPr>
            <a:endParaRPr lang="it-IT" altLang="it-IT"/>
          </a:p>
          <a:p>
            <a:pPr>
              <a:spcBef>
                <a:spcPct val="0"/>
              </a:spcBef>
              <a:buFontTx/>
              <a:buNone/>
            </a:pPr>
            <a:endParaRPr lang="it-IT" altLang="it-IT"/>
          </a:p>
          <a:p>
            <a:pPr>
              <a:spcBef>
                <a:spcPct val="0"/>
              </a:spcBef>
              <a:buFontTx/>
              <a:buNone/>
            </a:pPr>
            <a:endParaRPr lang="it-IT" altLang="it-IT"/>
          </a:p>
          <a:p>
            <a:pPr>
              <a:spcBef>
                <a:spcPct val="0"/>
              </a:spcBef>
              <a:buFontTx/>
              <a:buNone/>
            </a:pPr>
            <a:endParaRPr lang="it-IT" altLang="it-IT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A-T</a:t>
            </a:r>
          </a:p>
        </p:txBody>
      </p:sp>
      <p:sp>
        <p:nvSpPr>
          <p:cNvPr id="35844" name="TextBox 5">
            <a:extLst>
              <a:ext uri="{FF2B5EF4-FFF2-40B4-BE49-F238E27FC236}">
                <a16:creationId xmlns:a16="http://schemas.microsoft.com/office/drawing/2014/main" id="{7417E568-548B-5B46-B90C-C7B819328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60350"/>
            <a:ext cx="33924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Legami A-T  e C-G</a:t>
            </a:r>
          </a:p>
        </p:txBody>
      </p:sp>
      <p:pic>
        <p:nvPicPr>
          <p:cNvPr id="35845" name="Picture 2">
            <a:extLst>
              <a:ext uri="{FF2B5EF4-FFF2-40B4-BE49-F238E27FC236}">
                <a16:creationId xmlns:a16="http://schemas.microsoft.com/office/drawing/2014/main" id="{CFFE9992-F16E-3C4A-8041-878C9E63D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2851150"/>
            <a:ext cx="151447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1">
            <a:extLst>
              <a:ext uri="{FF2B5EF4-FFF2-40B4-BE49-F238E27FC236}">
                <a16:creationId xmlns:a16="http://schemas.microsoft.com/office/drawing/2014/main" id="{BDBFC58F-ED0D-D640-9A1E-41EE218B7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46138"/>
            <a:ext cx="219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basi puriniche  A-G</a:t>
            </a:r>
          </a:p>
        </p:txBody>
      </p:sp>
      <p:sp>
        <p:nvSpPr>
          <p:cNvPr id="35847" name="TextBox 7">
            <a:extLst>
              <a:ext uri="{FF2B5EF4-FFF2-40B4-BE49-F238E27FC236}">
                <a16:creationId xmlns:a16="http://schemas.microsoft.com/office/drawing/2014/main" id="{ACDD7F2A-13F6-EF4F-BD62-7D912BDE1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150" y="960438"/>
            <a:ext cx="2486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basi pirimidiniche T-C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">
            <a:extLst>
              <a:ext uri="{FF2B5EF4-FFF2-40B4-BE49-F238E27FC236}">
                <a16:creationId xmlns:a16="http://schemas.microsoft.com/office/drawing/2014/main" id="{DED2ACE4-4B2C-254C-947E-41C55DFDB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78712-0AD4-024D-B54B-4F9186F36221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it-IT" sz="1400"/>
          </a:p>
        </p:txBody>
      </p:sp>
      <p:pic>
        <p:nvPicPr>
          <p:cNvPr id="36866" name="Picture 3">
            <a:extLst>
              <a:ext uri="{FF2B5EF4-FFF2-40B4-BE49-F238E27FC236}">
                <a16:creationId xmlns:a16="http://schemas.microsoft.com/office/drawing/2014/main" id="{F84F2421-C477-7C48-B9BB-3E4D176A8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0"/>
            <a:ext cx="5889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1">
            <a:extLst>
              <a:ext uri="{FF2B5EF4-FFF2-40B4-BE49-F238E27FC236}">
                <a16:creationId xmlns:a16="http://schemas.microsoft.com/office/drawing/2014/main" id="{11E3A59F-8B8F-DF4D-99C4-F78DDAD80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773238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369E9112-6A52-0645-89C3-E28D6B923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060575"/>
            <a:ext cx="274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869" name="TextBox 5">
            <a:extLst>
              <a:ext uri="{FF2B5EF4-FFF2-40B4-BE49-F238E27FC236}">
                <a16:creationId xmlns:a16="http://schemas.microsoft.com/office/drawing/2014/main" id="{65A3D68B-1C93-0A4B-B012-D6879F318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3" y="2081213"/>
            <a:ext cx="2746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870" name="TextBox 6">
            <a:extLst>
              <a:ext uri="{FF2B5EF4-FFF2-40B4-BE49-F238E27FC236}">
                <a16:creationId xmlns:a16="http://schemas.microsoft.com/office/drawing/2014/main" id="{6323121B-1AD3-ED45-BE92-0C521F081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1752600"/>
            <a:ext cx="274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871" name="TextBox 7">
            <a:extLst>
              <a:ext uri="{FF2B5EF4-FFF2-40B4-BE49-F238E27FC236}">
                <a16:creationId xmlns:a16="http://schemas.microsoft.com/office/drawing/2014/main" id="{894D053E-CEE3-A24F-85F7-E5324A6A7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1493838"/>
            <a:ext cx="2746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36872" name="Straight Arrow Connector 3">
            <a:extLst>
              <a:ext uri="{FF2B5EF4-FFF2-40B4-BE49-F238E27FC236}">
                <a16:creationId xmlns:a16="http://schemas.microsoft.com/office/drawing/2014/main" id="{CE078679-69BC-8C4E-B5A3-3D54AEC29A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0113" y="1916113"/>
            <a:ext cx="863600" cy="3313112"/>
          </a:xfrm>
          <a:prstGeom prst="straightConnector1">
            <a:avLst/>
          </a:prstGeom>
          <a:noFill/>
          <a:ln w="101600" algn="ctr">
            <a:solidFill>
              <a:srgbClr val="133E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Arrow Connector 10">
            <a:extLst>
              <a:ext uri="{FF2B5EF4-FFF2-40B4-BE49-F238E27FC236}">
                <a16:creationId xmlns:a16="http://schemas.microsoft.com/office/drawing/2014/main" id="{6D3BC430-A9F5-B84C-B8B8-76FD5CE8F05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58000" y="736600"/>
            <a:ext cx="852488" cy="3303588"/>
          </a:xfrm>
          <a:prstGeom prst="straightConnector1">
            <a:avLst/>
          </a:prstGeom>
          <a:noFill/>
          <a:ln w="101600" algn="ctr">
            <a:solidFill>
              <a:srgbClr val="133E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4" name="TextBox 11">
            <a:extLst>
              <a:ext uri="{FF2B5EF4-FFF2-40B4-BE49-F238E27FC236}">
                <a16:creationId xmlns:a16="http://schemas.microsoft.com/office/drawing/2014/main" id="{DCF568C0-1393-B641-ACA9-C6697889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0" y="3933825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5’</a:t>
            </a:r>
          </a:p>
        </p:txBody>
      </p:sp>
      <p:sp>
        <p:nvSpPr>
          <p:cNvPr id="36875" name="TextBox 14">
            <a:extLst>
              <a:ext uri="{FF2B5EF4-FFF2-40B4-BE49-F238E27FC236}">
                <a16:creationId xmlns:a16="http://schemas.microsoft.com/office/drawing/2014/main" id="{EDD3C002-2D3B-B24A-A1FA-FEC0BB28A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80975"/>
            <a:ext cx="525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3’</a:t>
            </a:r>
          </a:p>
        </p:txBody>
      </p:sp>
      <p:sp>
        <p:nvSpPr>
          <p:cNvPr id="36876" name="TextBox 15">
            <a:extLst>
              <a:ext uri="{FF2B5EF4-FFF2-40B4-BE49-F238E27FC236}">
                <a16:creationId xmlns:a16="http://schemas.microsoft.com/office/drawing/2014/main" id="{4EFBF9CF-0C4D-424B-A4F9-E569A171C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752600"/>
            <a:ext cx="525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5’</a:t>
            </a:r>
          </a:p>
        </p:txBody>
      </p:sp>
      <p:sp>
        <p:nvSpPr>
          <p:cNvPr id="36877" name="TextBox 16">
            <a:extLst>
              <a:ext uri="{FF2B5EF4-FFF2-40B4-BE49-F238E27FC236}">
                <a16:creationId xmlns:a16="http://schemas.microsoft.com/office/drawing/2014/main" id="{27EEF354-4A2C-D14D-A275-52B8F793B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5300663"/>
            <a:ext cx="5254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3’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>
            <a:extLst>
              <a:ext uri="{FF2B5EF4-FFF2-40B4-BE49-F238E27FC236}">
                <a16:creationId xmlns:a16="http://schemas.microsoft.com/office/drawing/2014/main" id="{0C0F4689-99FF-AA41-B9EE-EBED6FEB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17235-0BBC-D54C-A9E5-2612328B98B8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it-IT" sz="1400"/>
          </a:p>
        </p:txBody>
      </p:sp>
      <p:cxnSp>
        <p:nvCxnSpPr>
          <p:cNvPr id="37890" name="AutoShape 4">
            <a:extLst>
              <a:ext uri="{FF2B5EF4-FFF2-40B4-BE49-F238E27FC236}">
                <a16:creationId xmlns:a16="http://schemas.microsoft.com/office/drawing/2014/main" id="{F9549D77-8947-7D46-ABE3-0C83832663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6248400"/>
            <a:ext cx="4572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1" name="Text Box 5">
            <a:extLst>
              <a:ext uri="{FF2B5EF4-FFF2-40B4-BE49-F238E27FC236}">
                <a16:creationId xmlns:a16="http://schemas.microsoft.com/office/drawing/2014/main" id="{FC91E51A-BE45-674C-A312-969246CEC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2) informatica                     biologia molecolare</a:t>
            </a:r>
          </a:p>
        </p:txBody>
      </p:sp>
      <p:cxnSp>
        <p:nvCxnSpPr>
          <p:cNvPr id="37892" name="AutoShape 6">
            <a:extLst>
              <a:ext uri="{FF2B5EF4-FFF2-40B4-BE49-F238E27FC236}">
                <a16:creationId xmlns:a16="http://schemas.microsoft.com/office/drawing/2014/main" id="{9176959C-BC1F-8C41-9488-1873BF3422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6248400"/>
            <a:ext cx="4572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3" name="Text Box 7">
            <a:extLst>
              <a:ext uri="{FF2B5EF4-FFF2-40B4-BE49-F238E27FC236}">
                <a16:creationId xmlns:a16="http://schemas.microsoft.com/office/drawing/2014/main" id="{91EA7E39-DA0A-BB4B-8D36-0BC9FA0CC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2) informatica                     biologia molecolare</a:t>
            </a:r>
          </a:p>
        </p:txBody>
      </p:sp>
      <p:pic>
        <p:nvPicPr>
          <p:cNvPr id="37894" name="Picture 8" descr="tRNA.jpg                                                       00052442Macintosh HD                   BCFBA33A:">
            <a:extLst>
              <a:ext uri="{FF2B5EF4-FFF2-40B4-BE49-F238E27FC236}">
                <a16:creationId xmlns:a16="http://schemas.microsoft.com/office/drawing/2014/main" id="{A04370B0-5535-8146-954B-89FBC0340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38925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11">
            <a:extLst>
              <a:ext uri="{FF2B5EF4-FFF2-40B4-BE49-F238E27FC236}">
                <a16:creationId xmlns:a16="http://schemas.microsoft.com/office/drawing/2014/main" id="{8435A50C-8EFC-9846-8A03-8D533D5BE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66800"/>
            <a:ext cx="462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/>
              <a:t>2.3)  Ripiegamento delle proteine o del t-RNA</a:t>
            </a:r>
          </a:p>
        </p:txBody>
      </p:sp>
      <p:sp>
        <p:nvSpPr>
          <p:cNvPr id="37896" name="Rectangle 13">
            <a:extLst>
              <a:ext uri="{FF2B5EF4-FFF2-40B4-BE49-F238E27FC236}">
                <a16:creationId xmlns:a16="http://schemas.microsoft.com/office/drawing/2014/main" id="{5AF1E5CC-03DB-B342-B4A3-B13CC5490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28800"/>
            <a:ext cx="2995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struttura secondaria del t-RNA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ABC4AA-13FE-A84F-8432-B2E8B34432B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125788"/>
            <a:ext cx="5062538" cy="2805112"/>
            <a:chOff x="990600" y="3125788"/>
            <a:chExt cx="5062538" cy="2805112"/>
          </a:xfrm>
        </p:grpSpPr>
        <p:sp>
          <p:nvSpPr>
            <p:cNvPr id="37902" name="Rectangle 10">
              <a:extLst>
                <a:ext uri="{FF2B5EF4-FFF2-40B4-BE49-F238E27FC236}">
                  <a16:creationId xmlns:a16="http://schemas.microsoft.com/office/drawing/2014/main" id="{D9820276-53E8-B34A-9C32-2718C4657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5105400"/>
              <a:ext cx="3810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grpSp>
          <p:nvGrpSpPr>
            <p:cNvPr id="37903" name="Group 2">
              <a:extLst>
                <a:ext uri="{FF2B5EF4-FFF2-40B4-BE49-F238E27FC236}">
                  <a16:creationId xmlns:a16="http://schemas.microsoft.com/office/drawing/2014/main" id="{D615E0BE-D175-994C-B404-E4BBEB0853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600" y="3125788"/>
              <a:ext cx="5062538" cy="2805112"/>
              <a:chOff x="990600" y="3125788"/>
              <a:chExt cx="5062538" cy="2805112"/>
            </a:xfrm>
          </p:grpSpPr>
          <p:sp>
            <p:nvSpPr>
              <p:cNvPr id="37904" name="Text Box 9">
                <a:extLst>
                  <a:ext uri="{FF2B5EF4-FFF2-40B4-BE49-F238E27FC236}">
                    <a16:creationId xmlns:a16="http://schemas.microsoft.com/office/drawing/2014/main" id="{E4156D2C-2787-EF41-B412-DA9DD4B99C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5105400"/>
                <a:ext cx="5062538" cy="825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>
                    <a:solidFill>
                      <a:srgbClr val="0000FF"/>
                    </a:solidFill>
                    <a:latin typeface="Courier" pitchFamily="2" charset="0"/>
                  </a:rPr>
                  <a:t>GCGGAUUUAGCUCAGUUGGGAGAGCGCCAGACUGAA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it-IT" sz="1600">
                  <a:solidFill>
                    <a:srgbClr val="0000FF"/>
                  </a:solidFill>
                  <a:latin typeface="Courier" pitchFamily="2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>
                    <a:solidFill>
                      <a:srgbClr val="0000FF"/>
                    </a:solidFill>
                    <a:latin typeface="Courier" pitchFamily="2" charset="0"/>
                  </a:rPr>
                  <a:t>AAUCUGGAGGUCCUGUGUUCGAUCCACAGAAUUCGCACCA</a:t>
                </a:r>
              </a:p>
            </p:txBody>
          </p:sp>
          <p:sp>
            <p:nvSpPr>
              <p:cNvPr id="37905" name="Text Box 12">
                <a:extLst>
                  <a:ext uri="{FF2B5EF4-FFF2-40B4-BE49-F238E27FC236}">
                    <a16:creationId xmlns:a16="http://schemas.microsoft.com/office/drawing/2014/main" id="{0A41733B-339B-2840-B602-1B57784CD4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4648200"/>
                <a:ext cx="286861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/>
                  <a:t>sequenza primaria del t-RNA</a:t>
                </a:r>
              </a:p>
            </p:txBody>
          </p:sp>
          <p:cxnSp>
            <p:nvCxnSpPr>
              <p:cNvPr id="37906" name="AutoShape 16">
                <a:extLst>
                  <a:ext uri="{FF2B5EF4-FFF2-40B4-BE49-F238E27FC236}">
                    <a16:creationId xmlns:a16="http://schemas.microsoft.com/office/drawing/2014/main" id="{C9B6E44B-4632-634C-946E-6035E2A19426}"/>
                  </a:ext>
                </a:extLst>
              </p:cNvPr>
              <p:cNvCxnSpPr>
                <a:cxnSpLocks noChangeShapeType="1"/>
                <a:stCxn id="37904" idx="1"/>
                <a:endCxn id="37900" idx="1"/>
              </p:cNvCxnSpPr>
              <p:nvPr/>
            </p:nvCxnSpPr>
            <p:spPr bwMode="auto">
              <a:xfrm rot="10800000" flipH="1">
                <a:off x="990600" y="3125788"/>
                <a:ext cx="1588" cy="2392362"/>
              </a:xfrm>
              <a:prstGeom prst="curvedConnector3">
                <a:avLst>
                  <a:gd name="adj1" fmla="val -1440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88C46D-615D-2944-A13A-3699E151D05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514600"/>
            <a:ext cx="3581400" cy="1219200"/>
            <a:chOff x="685800" y="2514600"/>
            <a:chExt cx="3581400" cy="1219200"/>
          </a:xfrm>
        </p:grpSpPr>
        <p:sp>
          <p:nvSpPr>
            <p:cNvPr id="37900" name="Text Box 14">
              <a:extLst>
                <a:ext uri="{FF2B5EF4-FFF2-40B4-BE49-F238E27FC236}">
                  <a16:creationId xmlns:a16="http://schemas.microsoft.com/office/drawing/2014/main" id="{33E904FB-CB76-8043-9190-C96A2DBCD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2667000"/>
              <a:ext cx="3154363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 b="1">
                  <a:solidFill>
                    <a:srgbClr val="FF0000"/>
                  </a:solidFill>
                </a:rPr>
                <a:t>Problema</a:t>
              </a:r>
              <a:r>
                <a:rPr lang="en-US" altLang="it-IT" sz="1800">
                  <a:solidFill>
                    <a:srgbClr val="FF0000"/>
                  </a:solidFill>
                </a:rPr>
                <a:t>: data la sequenza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solidFill>
                    <a:srgbClr val="FF0000"/>
                  </a:solidFill>
                </a:rPr>
                <a:t>primaria individuare la struttura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solidFill>
                    <a:srgbClr val="FF0000"/>
                  </a:solidFill>
                </a:rPr>
                <a:t>secondaria</a:t>
              </a:r>
            </a:p>
          </p:txBody>
        </p:sp>
        <p:sp>
          <p:nvSpPr>
            <p:cNvPr id="37901" name="Rectangle 17">
              <a:extLst>
                <a:ext uri="{FF2B5EF4-FFF2-40B4-BE49-F238E27FC236}">
                  <a16:creationId xmlns:a16="http://schemas.microsoft.com/office/drawing/2014/main" id="{1603AA70-F16C-F941-B305-895524E9B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2514600"/>
              <a:ext cx="3581400" cy="1219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</p:grpSp>
      <p:sp>
        <p:nvSpPr>
          <p:cNvPr id="37899" name="TextBox 1">
            <a:extLst>
              <a:ext uri="{FF2B5EF4-FFF2-40B4-BE49-F238E27FC236}">
                <a16:creationId xmlns:a16="http://schemas.microsoft.com/office/drawing/2014/main" id="{3609D60C-BBAD-F448-9677-CA1863C29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4860925"/>
            <a:ext cx="641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A-U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G-C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1">
            <a:extLst>
              <a:ext uri="{FF2B5EF4-FFF2-40B4-BE49-F238E27FC236}">
                <a16:creationId xmlns:a16="http://schemas.microsoft.com/office/drawing/2014/main" id="{4069E034-A27A-E346-AB37-9AE7E9250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FCF78E-C49B-3D42-94F5-08393D8E0BBB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it-IT" sz="1400"/>
          </a:p>
        </p:txBody>
      </p:sp>
      <p:pic>
        <p:nvPicPr>
          <p:cNvPr id="38914" name="Picture 3">
            <a:extLst>
              <a:ext uri="{FF2B5EF4-FFF2-40B4-BE49-F238E27FC236}">
                <a16:creationId xmlns:a16="http://schemas.microsoft.com/office/drawing/2014/main" id="{49E078FA-D4E2-544A-8094-5CBCE8BE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0259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4">
            <a:extLst>
              <a:ext uri="{FF2B5EF4-FFF2-40B4-BE49-F238E27FC236}">
                <a16:creationId xmlns:a16="http://schemas.microsoft.com/office/drawing/2014/main" id="{9A00397C-B59C-7C4F-BD47-0CFC2D5CC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404813"/>
            <a:ext cx="2124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Aminoacidi</a:t>
            </a:r>
          </a:p>
        </p:txBody>
      </p:sp>
      <p:pic>
        <p:nvPicPr>
          <p:cNvPr id="38916" name="Picture 1">
            <a:extLst>
              <a:ext uri="{FF2B5EF4-FFF2-40B4-BE49-F238E27FC236}">
                <a16:creationId xmlns:a16="http://schemas.microsoft.com/office/drawing/2014/main" id="{CD471ED4-48DE-9942-B92D-901BDA8F4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989013"/>
            <a:ext cx="442595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>
            <a:extLst>
              <a:ext uri="{FF2B5EF4-FFF2-40B4-BE49-F238E27FC236}">
                <a16:creationId xmlns:a16="http://schemas.microsoft.com/office/drawing/2014/main" id="{B5369D64-3B8B-4B4C-BE31-07948CE1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C41A0A-35EB-C94A-A5AD-C397483E2B4C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it-IT" sz="1400"/>
          </a:p>
        </p:txBody>
      </p:sp>
      <p:cxnSp>
        <p:nvCxnSpPr>
          <p:cNvPr id="39938" name="AutoShape 2">
            <a:extLst>
              <a:ext uri="{FF2B5EF4-FFF2-40B4-BE49-F238E27FC236}">
                <a16:creationId xmlns:a16="http://schemas.microsoft.com/office/drawing/2014/main" id="{2D01675A-8D61-494C-BB88-5E490071D8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6546850"/>
            <a:ext cx="4572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39" name="Text Box 3">
            <a:extLst>
              <a:ext uri="{FF2B5EF4-FFF2-40B4-BE49-F238E27FC236}">
                <a16:creationId xmlns:a16="http://schemas.microsoft.com/office/drawing/2014/main" id="{F0914276-BAEB-8949-88D7-F36D7E6CD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39445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2) informatica                     biologia molecolare</a:t>
            </a:r>
          </a:p>
        </p:txBody>
      </p:sp>
      <p:cxnSp>
        <p:nvCxnSpPr>
          <p:cNvPr id="39940" name="AutoShape 4">
            <a:extLst>
              <a:ext uri="{FF2B5EF4-FFF2-40B4-BE49-F238E27FC236}">
                <a16:creationId xmlns:a16="http://schemas.microsoft.com/office/drawing/2014/main" id="{6CB939AC-D22B-D441-BAC0-E78E0D8C28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6546850"/>
            <a:ext cx="4572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1" name="Text Box 5">
            <a:extLst>
              <a:ext uri="{FF2B5EF4-FFF2-40B4-BE49-F238E27FC236}">
                <a16:creationId xmlns:a16="http://schemas.microsoft.com/office/drawing/2014/main" id="{F483EB77-61F7-4B4C-BEEF-2BE16AF13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39445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2) informatica                     biologia molecolare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E6ECB0D9-A88B-7C4F-A8FB-305D2018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273300"/>
            <a:ext cx="3898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/>
              <a:t>2.4)  Costruzione di alberi filogenetici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/>
              <a:t>        (distanza tra stringhe proteiche)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81A45F-E0D6-F741-9709-62D8ADB180A8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567238"/>
            <a:ext cx="6586538" cy="1814512"/>
            <a:chOff x="1143000" y="4567238"/>
            <a:chExt cx="6586538" cy="1814512"/>
          </a:xfrm>
        </p:grpSpPr>
        <p:sp>
          <p:nvSpPr>
            <p:cNvPr id="39945" name="Rectangle 7">
              <a:extLst>
                <a:ext uri="{FF2B5EF4-FFF2-40B4-BE49-F238E27FC236}">
                  <a16:creationId xmlns:a16="http://schemas.microsoft.com/office/drawing/2014/main" id="{70E8C4E8-D187-5846-9C6A-501D35699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100638"/>
              <a:ext cx="6586538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>
                  <a:latin typeface="Courier" pitchFamily="2" charset="0"/>
                </a:rPr>
                <a:t>NP_493808: 243 VFQQDNDPKHTSLHVRSWFQRRHVHLLDWPSQSPDLNPIEH 283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>
                  <a:latin typeface="Courier" pitchFamily="2" charset="0"/>
                </a:rPr>
                <a:t>               </a:t>
              </a:r>
              <a:r>
                <a:rPr lang="en-US" altLang="it-IT" sz="1400">
                  <a:solidFill>
                    <a:srgbClr val="0000FF"/>
                  </a:solidFill>
                  <a:latin typeface="Courier" pitchFamily="2" charset="0"/>
                </a:rPr>
                <a:t>+F  DN P HT+  VR   +  +  +L   + SPDL P +</a:t>
              </a:r>
              <a:r>
                <a:rPr lang="en-US" altLang="it-IT" sz="1400">
                  <a:latin typeface="Courier" pitchFamily="2" charset="0"/>
                </a:rPr>
                <a:t> 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>
                  <a:latin typeface="Courier" pitchFamily="2" charset="0"/>
                </a:rPr>
                <a:t>A26491:    245 IFLHDNAPSHTARAVRDTLETLNWEVLPHAAYSPDLAPSDY 285</a:t>
              </a:r>
            </a:p>
          </p:txBody>
        </p:sp>
        <p:sp>
          <p:nvSpPr>
            <p:cNvPr id="39946" name="Text Box 10">
              <a:extLst>
                <a:ext uri="{FF2B5EF4-FFF2-40B4-BE49-F238E27FC236}">
                  <a16:creationId xmlns:a16="http://schemas.microsoft.com/office/drawing/2014/main" id="{254CD7BC-49C3-0A43-ACA2-60DD88D7D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4567238"/>
              <a:ext cx="4114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 i="1"/>
                <a:t>Drosophila mauritiana</a:t>
              </a:r>
              <a:r>
                <a:rPr lang="en-US" altLang="it-IT" sz="1800"/>
                <a:t> mariner transposon</a:t>
              </a:r>
            </a:p>
          </p:txBody>
        </p:sp>
        <p:sp>
          <p:nvSpPr>
            <p:cNvPr id="39947" name="Rectangle 11">
              <a:extLst>
                <a:ext uri="{FF2B5EF4-FFF2-40B4-BE49-F238E27FC236}">
                  <a16:creationId xmlns:a16="http://schemas.microsoft.com/office/drawing/2014/main" id="{8173A549-7D1A-6742-84AF-D03D7EBCD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6015038"/>
              <a:ext cx="3962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 i="1"/>
                <a:t>Caernorhabditis elegans</a:t>
              </a:r>
              <a:r>
                <a:rPr lang="en-US" altLang="it-IT" sz="1800"/>
                <a:t> transposon TC1</a:t>
              </a:r>
            </a:p>
          </p:txBody>
        </p:sp>
      </p:grpSp>
      <p:pic>
        <p:nvPicPr>
          <p:cNvPr id="39944" name="Picture 1">
            <a:extLst>
              <a:ext uri="{FF2B5EF4-FFF2-40B4-BE49-F238E27FC236}">
                <a16:creationId xmlns:a16="http://schemas.microsoft.com/office/drawing/2014/main" id="{50E66933-34E8-3643-A9F4-CAE98416F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3382963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>
            <a:extLst>
              <a:ext uri="{FF2B5EF4-FFF2-40B4-BE49-F238E27FC236}">
                <a16:creationId xmlns:a16="http://schemas.microsoft.com/office/drawing/2014/main" id="{0BE4D07F-79A6-FB42-95E6-C005F0F7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0C7A0B-2BDD-4C4E-B24D-81EA2983302B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it-IT" sz="1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8D8DEC-C1E3-C046-82E6-1C9F9C11BC7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179638"/>
            <a:ext cx="4908550" cy="3779837"/>
            <a:chOff x="2133600" y="2179638"/>
            <a:chExt cx="4908550" cy="3779837"/>
          </a:xfrm>
        </p:grpSpPr>
        <p:sp>
          <p:nvSpPr>
            <p:cNvPr id="40969" name="Text Box 6">
              <a:extLst>
                <a:ext uri="{FF2B5EF4-FFF2-40B4-BE49-F238E27FC236}">
                  <a16:creationId xmlns:a16="http://schemas.microsoft.com/office/drawing/2014/main" id="{736DF3D2-41F5-564A-95ED-00D22CE83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0" y="2514600"/>
              <a:ext cx="4908550" cy="344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    A  R  N  D  C  Q  E  G  H  I  L  K  M  F  P  S  T  W  Y  V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it-IT" sz="1000">
                <a:latin typeface="Courier" pitchFamily="2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A   4 -1 -2 -2  0 -1 -1  0 -2 -1 -1 -1 -1 -2 -1  1  0 -3 -2 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R  -1  5  0 -2 -3  1  0 -2  0 -3 -2  2 -1 -3 -2 -1 -1 -3 -2 -3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N  -2  0  6  1 -3  0  0  0  1 -3 -3  0 -2 -3 -2  1  0 -4 -2 -3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D  -2 -2  1  6 -3  0  2 -1 -1 -3 -4 -1 -3 -3 -1  0 -1 -4 -3 -3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C   0 -3 -3 -3  9 -3 -4 -3 -3 -1 -1 -3 -1 -2 -3 -1 -1 -2 -2 -1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Q  -1  1  0  0 -3  5  2 -2  0 -3 -2  1  0 -3 -1  0 -1 -2 -1 -2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E  -1  0  0  2 -4  2  5 -2  0 -3 -3  1 -2 -3 -1  0 -1 -3 -2 -2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G   0 -2  0 -1 -3 -2 -2  6 -2 -4 -4 -2 -3 -3 -2  0 -2 -2 -3 -3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H  -2  0  1 -1 -3  0  0 -2  8 -3 -3 -1 -2 -1 -2 -1 -2 -2  2 -3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I  -1 -3 -3 -3 -1 -3 -3 -4 -3  4  2 -3  1  0 -3 -2 -1 -3 -1  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L  -1 -2 -3 -4 -1 -2 -3 -4 -3  2  4 -2  2  0 -3 -2 -1 -2 -1  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K  -1  2  0 -1 -3  1  1 -2 -1 -3 -2  5 -1 -3 -1  0 -1 -3 -2 -2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M  -1 -1 -2 -3 -1  0 -2 -3 -2  1  2 -1  5  0 -2 -1 -1 -1 -1  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F  -2 -3 -3 -3 -2 -3 -3 -3 -1  0  0 -3  0  6 -4 -2 -2  1  3 -1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P  -1 -2 -2 -1 -3 -1 -1 -2 -2 -3 -3 -1 -2 -4  7 -1 -1 -4 -3 -2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S   1 -1  1  0 -1  0  0  0 -1 -2 -2  0 -1 -2 -1  4  1 -3 -2 -2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T   0 -1  0 -1 -1 -1 -1 -2 -2 -1 -1 -1 -1 -2 -1  1  5 -2 -2 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W  -3 -3 -4 -4 -2 -2 -3 -2 -2 -3 -2 -3 -1  1 -4 -3 -2 11  2 -3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Y  -2 -2 -2 -3 -2 -1 -2 -3  2 -1 -1 -2 -1  3 -3 -2 -2  2  7 -1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000">
                  <a:latin typeface="Courier" pitchFamily="2" charset="0"/>
                </a:rPr>
                <a:t>V   0 -3 -3 -3 -1 -2 -2 -3 -3  3  1 -2  1 -1 -2 -2  0 -3 -1  4</a:t>
              </a:r>
            </a:p>
          </p:txBody>
        </p:sp>
        <p:sp>
          <p:nvSpPr>
            <p:cNvPr id="40970" name="Text Box 7">
              <a:extLst>
                <a:ext uri="{FF2B5EF4-FFF2-40B4-BE49-F238E27FC236}">
                  <a16:creationId xmlns:a16="http://schemas.microsoft.com/office/drawing/2014/main" id="{54FBC713-B18D-8746-98B0-B2729962F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0" y="2179638"/>
              <a:ext cx="17446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Matrice BLOSUM 62</a:t>
              </a:r>
            </a:p>
          </p:txBody>
        </p:sp>
      </p:grpSp>
      <p:sp>
        <p:nvSpPr>
          <p:cNvPr id="40963" name="Rectangle 8">
            <a:extLst>
              <a:ext uri="{FF2B5EF4-FFF2-40B4-BE49-F238E27FC236}">
                <a16:creationId xmlns:a16="http://schemas.microsoft.com/office/drawing/2014/main" id="{A7062EDE-0F57-E743-92CE-6B39D99C8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219200"/>
            <a:ext cx="5554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FF0000"/>
                </a:solidFill>
              </a:rPr>
              <a:t>Problema</a:t>
            </a:r>
            <a:r>
              <a:rPr lang="en-US" altLang="it-IT" sz="1800">
                <a:solidFill>
                  <a:srgbClr val="FF0000"/>
                </a:solidFill>
              </a:rPr>
              <a:t>: individuare una misura di distanza tra stringhe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</a:rPr>
              <a:t>che sia biologicamente significativa</a:t>
            </a:r>
          </a:p>
        </p:txBody>
      </p:sp>
      <p:cxnSp>
        <p:nvCxnSpPr>
          <p:cNvPr id="40964" name="AutoShape 10">
            <a:extLst>
              <a:ext uri="{FF2B5EF4-FFF2-40B4-BE49-F238E27FC236}">
                <a16:creationId xmlns:a16="http://schemas.microsoft.com/office/drawing/2014/main" id="{DD8537E4-498C-1143-95CA-1BBEE13229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6248400"/>
            <a:ext cx="4572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5" name="Text Box 11">
            <a:extLst>
              <a:ext uri="{FF2B5EF4-FFF2-40B4-BE49-F238E27FC236}">
                <a16:creationId xmlns:a16="http://schemas.microsoft.com/office/drawing/2014/main" id="{60F6C902-47AE-194C-83EC-539E82316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2) informatica                     biologia molecolare</a:t>
            </a:r>
          </a:p>
        </p:txBody>
      </p:sp>
      <p:cxnSp>
        <p:nvCxnSpPr>
          <p:cNvPr id="40966" name="AutoShape 12">
            <a:extLst>
              <a:ext uri="{FF2B5EF4-FFF2-40B4-BE49-F238E27FC236}">
                <a16:creationId xmlns:a16="http://schemas.microsoft.com/office/drawing/2014/main" id="{AF35F84B-6142-C54C-B846-50B3679AFD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6248400"/>
            <a:ext cx="4572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7" name="Text Box 13">
            <a:extLst>
              <a:ext uri="{FF2B5EF4-FFF2-40B4-BE49-F238E27FC236}">
                <a16:creationId xmlns:a16="http://schemas.microsoft.com/office/drawing/2014/main" id="{763EA731-4190-BA40-848E-B021B6121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2) informatica                     biologia molecolare</a:t>
            </a:r>
          </a:p>
        </p:txBody>
      </p:sp>
      <p:sp>
        <p:nvSpPr>
          <p:cNvPr id="40968" name="Rectangle 14">
            <a:extLst>
              <a:ext uri="{FF2B5EF4-FFF2-40B4-BE49-F238E27FC236}">
                <a16:creationId xmlns:a16="http://schemas.microsoft.com/office/drawing/2014/main" id="{0293A72C-C630-044F-A607-E5C20263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066800"/>
            <a:ext cx="5867400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>
            <a:extLst>
              <a:ext uri="{FF2B5EF4-FFF2-40B4-BE49-F238E27FC236}">
                <a16:creationId xmlns:a16="http://schemas.microsoft.com/office/drawing/2014/main" id="{E4471302-B305-3E45-A227-91320FAF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F12FD-0948-D54B-9C32-D1917023A46B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it-IT" sz="1400"/>
          </a:p>
        </p:txBody>
      </p:sp>
      <p:sp>
        <p:nvSpPr>
          <p:cNvPr id="41986" name="Rectangle 5">
            <a:extLst>
              <a:ext uri="{FF2B5EF4-FFF2-40B4-BE49-F238E27FC236}">
                <a16:creationId xmlns:a16="http://schemas.microsoft.com/office/drawing/2014/main" id="{3FE8B1CA-8728-854D-ABB1-2EB818D37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267200"/>
            <a:ext cx="61595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1400"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Courier" pitchFamily="2" charset="0"/>
              </a:rPr>
              <a:t>NP_493808:     VFQQDNDPKHTSLHVRSWFQRRHVHLLDWPSQSPDLNPIEH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Courier" pitchFamily="2" charset="0"/>
              </a:rPr>
              <a:t>               </a:t>
            </a:r>
            <a:r>
              <a:rPr lang="en-US" altLang="it-IT" sz="1400">
                <a:solidFill>
                  <a:srgbClr val="0000FF"/>
                </a:solidFill>
                <a:latin typeface="Courier" pitchFamily="2" charset="0"/>
              </a:rPr>
              <a:t>+F  DN P HT+  VR   +  +  +L   + SPDL P ++</a:t>
            </a:r>
            <a:endParaRPr lang="en-US" altLang="it-IT" sz="1400"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Courier" pitchFamily="2" charset="0"/>
              </a:rPr>
              <a:t>A26491:        IFLHDNAPSHTARAVRDTLETLNWEVLPHAAYSPDLAPSDY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40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41987" name="Text Box 6">
            <a:extLst>
              <a:ext uri="{FF2B5EF4-FFF2-40B4-BE49-F238E27FC236}">
                <a16:creationId xmlns:a16="http://schemas.microsoft.com/office/drawing/2014/main" id="{DEE08285-CB46-D944-BC0F-1C48D4EB3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85800"/>
            <a:ext cx="49085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    A  R  N  D  C  Q  E  G  H  I  L  K  M  F  P  S  T  W  Y  V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000"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A   4 -1 -2 -2  0 -1 -1  0 -2 -1 -1 -1 -1 -2 -1  1  0 -3 -2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R  -1  5  0 -2 -3  1  0 -2  0 -3 -2  2 -1 -3 -2 -1 -1 -3 -2 -3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N  -2  0  6  1 -3  0  0  0  1 -3 -3  0 -2 -3 -2  1  0 -4 -2 -3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D  -2 -2  1  6 -3  0  2 -1 -1 -3 -4 -1 -3 -3 -1  0 -1 -4 -3 -3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C   0 -3 -3 -3  9 -3 -4 -3 -3 -1 -1 -3 -1 -2 -3 -1 -1 -2 -2 -1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Q  -1  1  0  0 -3  5  2 -2  0 -3 -2  1  0 -3 -1  0 -1 -2 -1 -2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E  -1  0  0  2 -4  2  5 -2  0 -3 -3  1 -2 -3 -1  0 -1 -3 -2 -2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G   0 -2  0 -1 -3 -2 -2  6 -2 -4 -4 -2 -3 -3 -2  0 -2 -2 -3 -3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H  -2  0  1 -1 -3  0  0 -2  8 -3 -3 -1 -2 -1 -2 -1 -2 -2  2 -3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I  -1 -3 -3 -3 -1 -3 -3 -4 -3  4  2 -3  1  0 -3 -2 -1 -3 -1  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L  -1 -2 -3 -4 -1 -2 -3 -4 -3  2  4 -2  2  0 -3 -2 -1 -2 -1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K  -1  2  0 -1 -3  1  1 -2 -1 -3 -2  5 -1 -3 -1  0 -1 -3 -2 -2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M  -1 -1 -2 -3 -1  0 -2 -3 -2  1  2 -1  5  0 -2 -1 -1 -1 -1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F  -2 -3 -3 -3 -2 -3 -3 -3 -1  0  0 -3  0  6 -4 -2 -2  1  3 -1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P  -1 -2 -2 -1 -3 -1 -1 -2 -2 -3 -3 -1 -2 -4  7 -1 -1 -4 -3 -2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S   1 -1  1  0 -1  0  0  0 -1 -2 -2  0 -1 -2 -1  4  1 -3 -2 -2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T   0 -1  0 -1 -1 -1 -1 -2 -2 -1 -1 -1 -1 -2 -1  1  5 -2 -2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W  -3 -3 -4 -4 -2 -2 -3 -2 -2 -3 -2 -3 -1  1 -4 -3 -2 11  2 -3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Y  -2 -2 -2 -3 -2 -1 -2 -3  2 -1 -1 -2 -1  3 -3 -2 -2  2  7 -1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>
                <a:latin typeface="Courier" pitchFamily="2" charset="0"/>
              </a:rPr>
              <a:t>V   0 -3 -3 -3 -1 -2 -2 -3 -3  3  1 -2  1 -1 -2 -2  0 -3 -1  4</a:t>
            </a:r>
          </a:p>
        </p:txBody>
      </p:sp>
      <p:cxnSp>
        <p:nvCxnSpPr>
          <p:cNvPr id="41988" name="AutoShape 8">
            <a:extLst>
              <a:ext uri="{FF2B5EF4-FFF2-40B4-BE49-F238E27FC236}">
                <a16:creationId xmlns:a16="http://schemas.microsoft.com/office/drawing/2014/main" id="{393A19B0-3B3D-BB42-B854-2DB9127FBE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6248400"/>
            <a:ext cx="4572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89" name="Text Box 9">
            <a:extLst>
              <a:ext uri="{FF2B5EF4-FFF2-40B4-BE49-F238E27FC236}">
                <a16:creationId xmlns:a16="http://schemas.microsoft.com/office/drawing/2014/main" id="{F4B5173A-5E8D-FC48-9E8E-9286C8725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2) informatica                     biologia molecolare</a:t>
            </a:r>
          </a:p>
        </p:txBody>
      </p:sp>
      <p:cxnSp>
        <p:nvCxnSpPr>
          <p:cNvPr id="41990" name="AutoShape 10">
            <a:extLst>
              <a:ext uri="{FF2B5EF4-FFF2-40B4-BE49-F238E27FC236}">
                <a16:creationId xmlns:a16="http://schemas.microsoft.com/office/drawing/2014/main" id="{C23E6643-995A-694A-84F3-3CDD330C62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6248400"/>
            <a:ext cx="457200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1" name="Text Box 11">
            <a:extLst>
              <a:ext uri="{FF2B5EF4-FFF2-40B4-BE49-F238E27FC236}">
                <a16:creationId xmlns:a16="http://schemas.microsoft.com/office/drawing/2014/main" id="{1435DBF5-0E27-FE4D-8342-CEB086D4F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2) informatica                     biologia molecolare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1E13188C-12A8-694E-87B5-96A3026FB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91000"/>
            <a:ext cx="6799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solidFill>
                  <a:schemeClr val="hlink"/>
                </a:solidFill>
                <a:latin typeface="Courier" pitchFamily="2" charset="0"/>
              </a:rPr>
              <a:t>positivi </a:t>
            </a:r>
            <a:r>
              <a:rPr lang="en-US" altLang="it-IT" sz="1400">
                <a:latin typeface="Courier" pitchFamily="2" charset="0"/>
              </a:rPr>
              <a:t>      </a:t>
            </a:r>
            <a:r>
              <a:rPr lang="en-US" altLang="it-IT" sz="1400">
                <a:solidFill>
                  <a:schemeClr val="hlink"/>
                </a:solidFill>
                <a:latin typeface="Courier" pitchFamily="2" charset="0"/>
              </a:rPr>
              <a:t>36  66 7 851  45   2  1  14   1 4764 7 22   +92</a:t>
            </a:r>
          </a:p>
        </p:txBody>
      </p:sp>
      <p:sp>
        <p:nvSpPr>
          <p:cNvPr id="25613" name="Rectangle 13">
            <a:extLst>
              <a:ext uri="{FF2B5EF4-FFF2-40B4-BE49-F238E27FC236}">
                <a16:creationId xmlns:a16="http://schemas.microsoft.com/office/drawing/2014/main" id="{13B04BAA-5C0B-5543-943A-F3E54E83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181600"/>
            <a:ext cx="6799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solidFill>
                  <a:srgbClr val="FF0000"/>
                </a:solidFill>
                <a:latin typeface="Courier" pitchFamily="2" charset="0"/>
              </a:rPr>
              <a:t>negativi</a:t>
            </a:r>
            <a:r>
              <a:rPr lang="en-US" altLang="it-IT" sz="1400">
                <a:latin typeface="Courier" pitchFamily="2" charset="0"/>
              </a:rPr>
              <a:t>         </a:t>
            </a:r>
            <a:r>
              <a:rPr lang="en-US" altLang="it-IT" sz="1400">
                <a:solidFill>
                  <a:srgbClr val="FF0000"/>
                </a:solidFill>
                <a:latin typeface="Courier" pitchFamily="2" charset="0"/>
              </a:rPr>
              <a:t>20  2 0   22  020 12 30  121 1    2 2     -25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16DD4B7C-8641-AE45-A7F9-26DAFFF79103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5562600"/>
            <a:ext cx="3352800" cy="442913"/>
            <a:chOff x="2928" y="3504"/>
            <a:chExt cx="2112" cy="279"/>
          </a:xfrm>
        </p:grpSpPr>
        <p:sp>
          <p:nvSpPr>
            <p:cNvPr id="41995" name="Text Box 7">
              <a:extLst>
                <a:ext uri="{FF2B5EF4-FFF2-40B4-BE49-F238E27FC236}">
                  <a16:creationId xmlns:a16="http://schemas.microsoft.com/office/drawing/2014/main" id="{B921D730-41B0-DD40-AAD8-A64CC37C7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552"/>
              <a:ext cx="20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punteggio globale BLOSUM = 67</a:t>
              </a:r>
            </a:p>
          </p:txBody>
        </p:sp>
        <p:sp>
          <p:nvSpPr>
            <p:cNvPr id="41996" name="Line 14">
              <a:extLst>
                <a:ext uri="{FF2B5EF4-FFF2-40B4-BE49-F238E27FC236}">
                  <a16:creationId xmlns:a16="http://schemas.microsoft.com/office/drawing/2014/main" id="{6B0EC18C-2A31-FA42-B855-6D56810A7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35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 build="p" autoUpdateAnimBg="0"/>
      <p:bldP spid="2561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>
            <a:extLst>
              <a:ext uri="{FF2B5EF4-FFF2-40B4-BE49-F238E27FC236}">
                <a16:creationId xmlns:a16="http://schemas.microsoft.com/office/drawing/2014/main" id="{FF03C180-87DF-3F4E-86ED-EAF0565B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2185A8-977C-F34C-A3B3-4ABEE064F6F5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it-IT" sz="1400"/>
          </a:p>
        </p:txBody>
      </p:sp>
      <p:cxnSp>
        <p:nvCxnSpPr>
          <p:cNvPr id="43010" name="AutoShape 2">
            <a:extLst>
              <a:ext uri="{FF2B5EF4-FFF2-40B4-BE49-F238E27FC236}">
                <a16:creationId xmlns:a16="http://schemas.microsoft.com/office/drawing/2014/main" id="{82C50C23-6A95-F647-A540-9D4C489E741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28800" y="6324600"/>
            <a:ext cx="457200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1" name="Text Box 3">
            <a:extLst>
              <a:ext uri="{FF2B5EF4-FFF2-40B4-BE49-F238E27FC236}">
                <a16:creationId xmlns:a16="http://schemas.microsoft.com/office/drawing/2014/main" id="{72403054-024F-E646-95BF-B530EF929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722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3) informatica                     biologia molecolare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E739E6F8-3781-9D4C-807C-455594148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981200"/>
            <a:ext cx="4119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2000" b="1">
                <a:solidFill>
                  <a:srgbClr val="0000FF"/>
                </a:solidFill>
              </a:rPr>
              <a:t>Computazione mediante DNA:</a:t>
            </a:r>
            <a:endParaRPr lang="en-US" altLang="it-IT" sz="14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 typeface="Times" pitchFamily="2" charset="0"/>
              <a:buNone/>
            </a:pPr>
            <a:endParaRPr lang="en-US" altLang="it-IT" sz="14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2000">
                <a:solidFill>
                  <a:srgbClr val="0000FF"/>
                </a:solidFill>
              </a:rPr>
              <a:t>un nuovo paradigma computazionale? </a:t>
            </a: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D8D56D8C-88BF-9C4E-924C-E0EA75342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38200"/>
            <a:ext cx="6629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cxnSp>
        <p:nvCxnSpPr>
          <p:cNvPr id="43014" name="AutoShape 6">
            <a:extLst>
              <a:ext uri="{FF2B5EF4-FFF2-40B4-BE49-F238E27FC236}">
                <a16:creationId xmlns:a16="http://schemas.microsoft.com/office/drawing/2014/main" id="{2F584A03-73CF-EA47-B880-1A24D383C89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52800" y="1295400"/>
            <a:ext cx="990600" cy="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5" name="Rectangle 7">
            <a:extLst>
              <a:ext uri="{FF2B5EF4-FFF2-40B4-BE49-F238E27FC236}">
                <a16:creationId xmlns:a16="http://schemas.microsoft.com/office/drawing/2014/main" id="{85577410-F574-814A-97BF-978AFD893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066800"/>
            <a:ext cx="566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2000" b="1"/>
              <a:t>3)	Informatica                         Biologia molecolare</a:t>
            </a:r>
          </a:p>
        </p:txBody>
      </p:sp>
      <p:cxnSp>
        <p:nvCxnSpPr>
          <p:cNvPr id="43016" name="AutoShape 8">
            <a:extLst>
              <a:ext uri="{FF2B5EF4-FFF2-40B4-BE49-F238E27FC236}">
                <a16:creationId xmlns:a16="http://schemas.microsoft.com/office/drawing/2014/main" id="{EEA4E2CD-C839-F945-9F85-17B6909E0B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5200" y="3657600"/>
            <a:ext cx="1905000" cy="1219200"/>
          </a:xfrm>
          <a:prstGeom prst="curvedConnector3">
            <a:avLst>
              <a:gd name="adj1" fmla="val 51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7" name="AutoShape 9">
            <a:extLst>
              <a:ext uri="{FF2B5EF4-FFF2-40B4-BE49-F238E27FC236}">
                <a16:creationId xmlns:a16="http://schemas.microsoft.com/office/drawing/2014/main" id="{053247A8-3DC0-E24C-900C-5B1DBBA47F8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10200" y="3810000"/>
            <a:ext cx="2667000" cy="1066800"/>
          </a:xfrm>
          <a:prstGeom prst="curvedConnector3">
            <a:avLst>
              <a:gd name="adj1" fmla="val 506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8" name="AutoShape 10">
            <a:extLst>
              <a:ext uri="{FF2B5EF4-FFF2-40B4-BE49-F238E27FC236}">
                <a16:creationId xmlns:a16="http://schemas.microsoft.com/office/drawing/2014/main" id="{08520064-CE9F-AC4D-B230-37546B2247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5200" y="4191000"/>
            <a:ext cx="2133600" cy="381000"/>
          </a:xfrm>
          <a:prstGeom prst="curvedConnector3">
            <a:avLst>
              <a:gd name="adj1" fmla="val 5148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9" name="AutoShape 11">
            <a:extLst>
              <a:ext uri="{FF2B5EF4-FFF2-40B4-BE49-F238E27FC236}">
                <a16:creationId xmlns:a16="http://schemas.microsoft.com/office/drawing/2014/main" id="{3DC5D7E8-33EE-5B4B-A95F-39D3451A16F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38800" y="4267200"/>
            <a:ext cx="2514600" cy="304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0" name="Text Box 12">
            <a:extLst>
              <a:ext uri="{FF2B5EF4-FFF2-40B4-BE49-F238E27FC236}">
                <a16:creationId xmlns:a16="http://schemas.microsoft.com/office/drawing/2014/main" id="{A6D74317-5702-CF41-A6E6-58C8C5DCB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91000"/>
            <a:ext cx="129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hlink"/>
                </a:solidFill>
                <a:latin typeface="Courier" pitchFamily="2" charset="0"/>
              </a:rPr>
              <a:t>A </a:t>
            </a:r>
            <a:r>
              <a:rPr lang="en-US" altLang="it-IT" sz="1800">
                <a:solidFill>
                  <a:schemeClr val="hlink"/>
                </a:solidFill>
              </a:rPr>
              <a:t>Adenina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T </a:t>
            </a:r>
            <a:r>
              <a:rPr lang="en-US" altLang="it-IT" sz="1800">
                <a:solidFill>
                  <a:srgbClr val="0000FF"/>
                </a:solidFill>
              </a:rPr>
              <a:t>Timina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C </a:t>
            </a:r>
            <a:r>
              <a:rPr lang="en-US" altLang="it-IT" sz="1800">
                <a:solidFill>
                  <a:srgbClr val="FF0000"/>
                </a:solidFill>
              </a:rPr>
              <a:t>Citosina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G </a:t>
            </a:r>
            <a:r>
              <a:rPr lang="en-US" altLang="it-IT" sz="1800"/>
              <a:t>Guanina</a:t>
            </a:r>
          </a:p>
        </p:txBody>
      </p:sp>
      <p:sp>
        <p:nvSpPr>
          <p:cNvPr id="43021" name="Line 13">
            <a:extLst>
              <a:ext uri="{FF2B5EF4-FFF2-40B4-BE49-F238E27FC236}">
                <a16:creationId xmlns:a16="http://schemas.microsoft.com/office/drawing/2014/main" id="{23A94D02-4C93-9B46-A6BC-14C1DAA3E5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4">
            <a:extLst>
              <a:ext uri="{FF2B5EF4-FFF2-40B4-BE49-F238E27FC236}">
                <a16:creationId xmlns:a16="http://schemas.microsoft.com/office/drawing/2014/main" id="{2B01D7A6-3511-C043-812F-3BAE3E258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181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5">
            <a:extLst>
              <a:ext uri="{FF2B5EF4-FFF2-40B4-BE49-F238E27FC236}">
                <a16:creationId xmlns:a16="http://schemas.microsoft.com/office/drawing/2014/main" id="{CAF0E1CB-F7FF-D343-9BC4-DBE7372441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419600"/>
            <a:ext cx="38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16">
            <a:extLst>
              <a:ext uri="{FF2B5EF4-FFF2-40B4-BE49-F238E27FC236}">
                <a16:creationId xmlns:a16="http://schemas.microsoft.com/office/drawing/2014/main" id="{3A953286-C7BA-F544-897C-15430467D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9530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Line 17">
            <a:extLst>
              <a:ext uri="{FF2B5EF4-FFF2-40B4-BE49-F238E27FC236}">
                <a16:creationId xmlns:a16="http://schemas.microsoft.com/office/drawing/2014/main" id="{F076ED21-2671-AF41-AD13-FEA9FB66D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105400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Line 18">
            <a:extLst>
              <a:ext uri="{FF2B5EF4-FFF2-40B4-BE49-F238E27FC236}">
                <a16:creationId xmlns:a16="http://schemas.microsoft.com/office/drawing/2014/main" id="{B90AC2A0-0888-C342-8FFF-66BA5FE29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638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19">
            <a:extLst>
              <a:ext uri="{FF2B5EF4-FFF2-40B4-BE49-F238E27FC236}">
                <a16:creationId xmlns:a16="http://schemas.microsoft.com/office/drawing/2014/main" id="{110E0A54-0924-5A48-A626-5E7CEF9CE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105400"/>
            <a:ext cx="38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Line 20">
            <a:extLst>
              <a:ext uri="{FF2B5EF4-FFF2-40B4-BE49-F238E27FC236}">
                <a16:creationId xmlns:a16="http://schemas.microsoft.com/office/drawing/2014/main" id="{6E3611C7-41B7-AF40-AFCA-1340C8642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6388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Rectangle 21">
            <a:extLst>
              <a:ext uri="{FF2B5EF4-FFF2-40B4-BE49-F238E27FC236}">
                <a16:creationId xmlns:a16="http://schemas.microsoft.com/office/drawing/2014/main" id="{DEB0578A-9759-8049-887B-106EE0BB8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648200"/>
            <a:ext cx="869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hlink"/>
                </a:solidFill>
                <a:latin typeface="Courier" pitchFamily="2" charset="0"/>
              </a:rPr>
              <a:t>A   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T</a:t>
            </a:r>
            <a:endParaRPr lang="en-US" altLang="it-IT" sz="1800">
              <a:solidFill>
                <a:schemeClr val="hlink"/>
              </a:solidFill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>
              <a:solidFill>
                <a:schemeClr val="hlink"/>
              </a:solidFill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C</a:t>
            </a:r>
            <a:r>
              <a:rPr lang="en-US" altLang="it-IT" sz="1800">
                <a:solidFill>
                  <a:schemeClr val="hlink"/>
                </a:solidFill>
                <a:latin typeface="Courier" pitchFamily="2" charset="0"/>
              </a:rPr>
              <a:t>   </a:t>
            </a:r>
            <a:r>
              <a:rPr lang="en-US" altLang="it-IT" sz="1800">
                <a:latin typeface="Courier" pitchFamily="2" charset="0"/>
              </a:rPr>
              <a:t>G</a:t>
            </a:r>
            <a:endParaRPr lang="en-US" altLang="it-IT" sz="1800">
              <a:solidFill>
                <a:schemeClr val="hlink"/>
              </a:solidFill>
              <a:latin typeface="Courier" pitchFamily="2" charset="0"/>
            </a:endParaRPr>
          </a:p>
        </p:txBody>
      </p:sp>
      <p:sp>
        <p:nvSpPr>
          <p:cNvPr id="43030" name="Line 22">
            <a:extLst>
              <a:ext uri="{FF2B5EF4-FFF2-40B4-BE49-F238E27FC236}">
                <a16:creationId xmlns:a16="http://schemas.microsoft.com/office/drawing/2014/main" id="{EE9BF69A-813C-374F-A7C5-CDFC89935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57600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Line 23">
            <a:extLst>
              <a:ext uri="{FF2B5EF4-FFF2-40B4-BE49-F238E27FC236}">
                <a16:creationId xmlns:a16="http://schemas.microsoft.com/office/drawing/2014/main" id="{08821D2B-5B47-924D-A813-D03036E64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419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Line 24">
            <a:extLst>
              <a:ext uri="{FF2B5EF4-FFF2-40B4-BE49-F238E27FC236}">
                <a16:creationId xmlns:a16="http://schemas.microsoft.com/office/drawing/2014/main" id="{40BD81C0-EB09-9C4E-B88B-6EFE079AED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962400"/>
            <a:ext cx="0" cy="22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Line 25">
            <a:extLst>
              <a:ext uri="{FF2B5EF4-FFF2-40B4-BE49-F238E27FC236}">
                <a16:creationId xmlns:a16="http://schemas.microsoft.com/office/drawing/2014/main" id="{5996221C-C906-624C-953D-30366F143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495800"/>
            <a:ext cx="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Line 26">
            <a:extLst>
              <a:ext uri="{FF2B5EF4-FFF2-40B4-BE49-F238E27FC236}">
                <a16:creationId xmlns:a16="http://schemas.microsoft.com/office/drawing/2014/main" id="{E866C82F-A901-474B-A41B-A6748B44E8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114800"/>
            <a:ext cx="762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Line 27">
            <a:extLst>
              <a:ext uri="{FF2B5EF4-FFF2-40B4-BE49-F238E27FC236}">
                <a16:creationId xmlns:a16="http://schemas.microsoft.com/office/drawing/2014/main" id="{30341CB9-FB0C-5340-929E-A145E37DF5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4724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Line 28">
            <a:extLst>
              <a:ext uri="{FF2B5EF4-FFF2-40B4-BE49-F238E27FC236}">
                <a16:creationId xmlns:a16="http://schemas.microsoft.com/office/drawing/2014/main" id="{DC6310C7-BC89-424A-8BC2-998B6E4145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3886200"/>
            <a:ext cx="762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Line 29">
            <a:extLst>
              <a:ext uri="{FF2B5EF4-FFF2-40B4-BE49-F238E27FC236}">
                <a16:creationId xmlns:a16="http://schemas.microsoft.com/office/drawing/2014/main" id="{3B6F9763-287E-5742-8A35-D2E957D25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5720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Line 30">
            <a:extLst>
              <a:ext uri="{FF2B5EF4-FFF2-40B4-BE49-F238E27FC236}">
                <a16:creationId xmlns:a16="http://schemas.microsoft.com/office/drawing/2014/main" id="{5BBCFBCA-CA5C-594B-96C8-C22ADFCE2E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4038600"/>
            <a:ext cx="762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Line 32">
            <a:extLst>
              <a:ext uri="{FF2B5EF4-FFF2-40B4-BE49-F238E27FC236}">
                <a16:creationId xmlns:a16="http://schemas.microsoft.com/office/drawing/2014/main" id="{B7A36D8E-B8BB-0542-925C-DC39C71E39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4038600"/>
            <a:ext cx="762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Line 34">
            <a:extLst>
              <a:ext uri="{FF2B5EF4-FFF2-40B4-BE49-F238E27FC236}">
                <a16:creationId xmlns:a16="http://schemas.microsoft.com/office/drawing/2014/main" id="{08C3648F-1AA4-0842-9505-504C0EBA54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495800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Line 36">
            <a:extLst>
              <a:ext uri="{FF2B5EF4-FFF2-40B4-BE49-F238E27FC236}">
                <a16:creationId xmlns:a16="http://schemas.microsoft.com/office/drawing/2014/main" id="{339D101D-5A60-144B-BDFA-B8FF5AF00B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648200"/>
            <a:ext cx="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Line 37">
            <a:extLst>
              <a:ext uri="{FF2B5EF4-FFF2-40B4-BE49-F238E27FC236}">
                <a16:creationId xmlns:a16="http://schemas.microsoft.com/office/drawing/2014/main" id="{708575F9-53A4-114D-B1AE-E367574D45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47244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Line 38">
            <a:extLst>
              <a:ext uri="{FF2B5EF4-FFF2-40B4-BE49-F238E27FC236}">
                <a16:creationId xmlns:a16="http://schemas.microsoft.com/office/drawing/2014/main" id="{CBF1A704-FD8F-F74D-8AC9-D86AE3372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572000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Line 39">
            <a:extLst>
              <a:ext uri="{FF2B5EF4-FFF2-40B4-BE49-F238E27FC236}">
                <a16:creationId xmlns:a16="http://schemas.microsoft.com/office/drawing/2014/main" id="{860407A6-DF50-6D4C-8735-B08177E3ED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724400"/>
            <a:ext cx="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Line 40">
            <a:extLst>
              <a:ext uri="{FF2B5EF4-FFF2-40B4-BE49-F238E27FC236}">
                <a16:creationId xmlns:a16="http://schemas.microsoft.com/office/drawing/2014/main" id="{4DD23730-D777-354D-80F0-88347D090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572000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Line 41">
            <a:extLst>
              <a:ext uri="{FF2B5EF4-FFF2-40B4-BE49-F238E27FC236}">
                <a16:creationId xmlns:a16="http://schemas.microsoft.com/office/drawing/2014/main" id="{B4FA9B50-E2A8-5249-BC97-F7457C7B3E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4724400"/>
            <a:ext cx="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Line 42">
            <a:extLst>
              <a:ext uri="{FF2B5EF4-FFF2-40B4-BE49-F238E27FC236}">
                <a16:creationId xmlns:a16="http://schemas.microsoft.com/office/drawing/2014/main" id="{5BF35C23-AC1F-2F4F-9C1F-347FE3809E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4572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8" name="Line 43">
            <a:extLst>
              <a:ext uri="{FF2B5EF4-FFF2-40B4-BE49-F238E27FC236}">
                <a16:creationId xmlns:a16="http://schemas.microsoft.com/office/drawing/2014/main" id="{2ED2ECA7-AE21-3246-9104-686645D73F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9" name="Line 44">
            <a:extLst>
              <a:ext uri="{FF2B5EF4-FFF2-40B4-BE49-F238E27FC236}">
                <a16:creationId xmlns:a16="http://schemas.microsoft.com/office/drawing/2014/main" id="{216FA916-7EE5-FD4D-8C1E-3FFCB1B9A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6576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0" name="Line 45">
            <a:extLst>
              <a:ext uri="{FF2B5EF4-FFF2-40B4-BE49-F238E27FC236}">
                <a16:creationId xmlns:a16="http://schemas.microsoft.com/office/drawing/2014/main" id="{03BE549F-877F-714F-873D-2400E02883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9624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1" name="Line 46">
            <a:extLst>
              <a:ext uri="{FF2B5EF4-FFF2-40B4-BE49-F238E27FC236}">
                <a16:creationId xmlns:a16="http://schemas.microsoft.com/office/drawing/2014/main" id="{91DB6F18-C986-E749-9880-711F8166C9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733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Line 47">
            <a:extLst>
              <a:ext uri="{FF2B5EF4-FFF2-40B4-BE49-F238E27FC236}">
                <a16:creationId xmlns:a16="http://schemas.microsoft.com/office/drawing/2014/main" id="{0CE3CCA1-6FB0-E24F-9AEB-FF02BA4FCB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46482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3" name="Line 48">
            <a:extLst>
              <a:ext uri="{FF2B5EF4-FFF2-40B4-BE49-F238E27FC236}">
                <a16:creationId xmlns:a16="http://schemas.microsoft.com/office/drawing/2014/main" id="{60A88270-FC10-D34D-839F-8B8FAF84F3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572000"/>
            <a:ext cx="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4" name="Line 49">
            <a:extLst>
              <a:ext uri="{FF2B5EF4-FFF2-40B4-BE49-F238E27FC236}">
                <a16:creationId xmlns:a16="http://schemas.microsoft.com/office/drawing/2014/main" id="{FE291E33-CCE8-FB4A-BBDF-4CB63A6E3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572000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5" name="Line 50">
            <a:extLst>
              <a:ext uri="{FF2B5EF4-FFF2-40B4-BE49-F238E27FC236}">
                <a16:creationId xmlns:a16="http://schemas.microsoft.com/office/drawing/2014/main" id="{ED9EA61E-86BA-5C45-93A2-FE5BA758A9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4724400"/>
            <a:ext cx="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6" name="Line 53">
            <a:extLst>
              <a:ext uri="{FF2B5EF4-FFF2-40B4-BE49-F238E27FC236}">
                <a16:creationId xmlns:a16="http://schemas.microsoft.com/office/drawing/2014/main" id="{85C9917B-8648-C641-BD13-49E41AF0E1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2800" y="4191000"/>
            <a:ext cx="762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7" name="Line 54">
            <a:extLst>
              <a:ext uri="{FF2B5EF4-FFF2-40B4-BE49-F238E27FC236}">
                <a16:creationId xmlns:a16="http://schemas.microsoft.com/office/drawing/2014/main" id="{24AA79E3-66C8-F546-8AAD-0572BA95C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267200"/>
            <a:ext cx="762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8" name="Line 55">
            <a:extLst>
              <a:ext uri="{FF2B5EF4-FFF2-40B4-BE49-F238E27FC236}">
                <a16:creationId xmlns:a16="http://schemas.microsoft.com/office/drawing/2014/main" id="{3C89CF19-7A6A-3E41-BFE2-3E1E471AEB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191000"/>
            <a:ext cx="762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9" name="Line 56">
            <a:extLst>
              <a:ext uri="{FF2B5EF4-FFF2-40B4-BE49-F238E27FC236}">
                <a16:creationId xmlns:a16="http://schemas.microsoft.com/office/drawing/2014/main" id="{207FF7E0-8EBF-0345-BDB4-498E02CBD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038600"/>
            <a:ext cx="762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0" name="Line 59">
            <a:extLst>
              <a:ext uri="{FF2B5EF4-FFF2-40B4-BE49-F238E27FC236}">
                <a16:creationId xmlns:a16="http://schemas.microsoft.com/office/drawing/2014/main" id="{7D318F15-A4E9-F347-929D-B64F5F660E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91400" y="4114800"/>
            <a:ext cx="76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1" name="Line 60">
            <a:extLst>
              <a:ext uri="{FF2B5EF4-FFF2-40B4-BE49-F238E27FC236}">
                <a16:creationId xmlns:a16="http://schemas.microsoft.com/office/drawing/2014/main" id="{6D6F0B29-9112-D94F-974C-A011A926C3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15200" y="39624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2" name="Line 61">
            <a:extLst>
              <a:ext uri="{FF2B5EF4-FFF2-40B4-BE49-F238E27FC236}">
                <a16:creationId xmlns:a16="http://schemas.microsoft.com/office/drawing/2014/main" id="{F80FD84B-F0DD-D94C-8774-CE73442ACE4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0" y="40386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3" name="Line 62">
            <a:extLst>
              <a:ext uri="{FF2B5EF4-FFF2-40B4-BE49-F238E27FC236}">
                <a16:creationId xmlns:a16="http://schemas.microsoft.com/office/drawing/2014/main" id="{9117C0A5-A8A7-EB46-9FA5-DD015D130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886200"/>
            <a:ext cx="762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4" name="Line 63">
            <a:extLst>
              <a:ext uri="{FF2B5EF4-FFF2-40B4-BE49-F238E27FC236}">
                <a16:creationId xmlns:a16="http://schemas.microsoft.com/office/drawing/2014/main" id="{40F9D6B3-F6EF-8748-B399-F79448C188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48600" y="3962400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5" name="Line 64">
            <a:extLst>
              <a:ext uri="{FF2B5EF4-FFF2-40B4-BE49-F238E27FC236}">
                <a16:creationId xmlns:a16="http://schemas.microsoft.com/office/drawing/2014/main" id="{A280C262-56C6-A548-93EB-81D3B4E01B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72400" y="38100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>
            <a:extLst>
              <a:ext uri="{FF2B5EF4-FFF2-40B4-BE49-F238E27FC236}">
                <a16:creationId xmlns:a16="http://schemas.microsoft.com/office/drawing/2014/main" id="{D5E81E98-8837-C54A-98A4-7D7976DC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742232-9EEF-DF4B-AA0B-B2102FE4BC3B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it-IT" sz="1400"/>
          </a:p>
        </p:txBody>
      </p:sp>
      <p:cxnSp>
        <p:nvCxnSpPr>
          <p:cNvPr id="44034" name="AutoShape 2">
            <a:extLst>
              <a:ext uri="{FF2B5EF4-FFF2-40B4-BE49-F238E27FC236}">
                <a16:creationId xmlns:a16="http://schemas.microsoft.com/office/drawing/2014/main" id="{3CB6B82D-8CAB-4D49-8AA4-7608B6DD00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28800" y="6324600"/>
            <a:ext cx="457200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5" name="Text Box 4">
            <a:extLst>
              <a:ext uri="{FF2B5EF4-FFF2-40B4-BE49-F238E27FC236}">
                <a16:creationId xmlns:a16="http://schemas.microsoft.com/office/drawing/2014/main" id="{32041C77-FDBC-FF4F-BB40-B5FFAD199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524000"/>
            <a:ext cx="4411663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2000" b="1">
                <a:solidFill>
                  <a:srgbClr val="0000FF"/>
                </a:solidFill>
              </a:rPr>
              <a:t>Computazione mediante DNA:</a:t>
            </a: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Impiego delle molecole di DNA per effettuare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computazioni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</a:rPr>
              <a:t>si giunge(rebbe) a un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</a:rPr>
              <a:t>CALCOLATORE BIO-MOLECOLARE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</a:rPr>
              <a:t>basato su un modello di computazione 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</a:rPr>
              <a:t>NON è di tipo algoritmico-procedurale</a:t>
            </a: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FFCD2825-BB27-CB48-AAF2-EE522E1ED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146425"/>
            <a:ext cx="4343400" cy="1981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</p:txBody>
      </p:sp>
      <p:sp>
        <p:nvSpPr>
          <p:cNvPr id="44037" name="Text Box 7">
            <a:extLst>
              <a:ext uri="{FF2B5EF4-FFF2-40B4-BE49-F238E27FC236}">
                <a16:creationId xmlns:a16="http://schemas.microsoft.com/office/drawing/2014/main" id="{7E06E413-1178-644D-811A-C23FE0B20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722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3) informatica                     biologia molecolare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C4B5E9CF-DE55-AD4F-B271-61E1D2C3D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41463"/>
            <a:ext cx="64246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FF"/>
                </a:solidFill>
                <a:latin typeface="Times New Roman" panose="02020603050405020304" pitchFamily="18" charset="0"/>
              </a:rPr>
              <a:t>DNA</a:t>
            </a:r>
            <a:r>
              <a:rPr lang="en-US" altLang="it-IT" sz="1600">
                <a:solidFill>
                  <a:srgbClr val="000000"/>
                </a:solidFill>
                <a:latin typeface="Times New Roman" panose="02020603050405020304" pitchFamily="18" charset="0"/>
              </a:rPr>
              <a:t>: catena molecolare su un alfabeto di 4 simboli, A, C, G, T (nucleotidi).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FF"/>
                </a:solidFill>
                <a:latin typeface="Times New Roman" panose="02020603050405020304" pitchFamily="18" charset="0"/>
              </a:rPr>
              <a:t>Proteine</a:t>
            </a:r>
            <a:r>
              <a:rPr lang="en-US" altLang="it-IT" sz="1600">
                <a:solidFill>
                  <a:srgbClr val="000000"/>
                </a:solidFill>
                <a:latin typeface="Times New Roman" panose="02020603050405020304" pitchFamily="18" charset="0"/>
              </a:rPr>
              <a:t>: catena molecolare su un alfabeto di 20 simboli (aminoacidi).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1028">
            <a:extLst>
              <a:ext uri="{FF2B5EF4-FFF2-40B4-BE49-F238E27FC236}">
                <a16:creationId xmlns:a16="http://schemas.microsoft.com/office/drawing/2014/main" id="{764E2359-886F-304F-8DF3-F4822F49C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49275"/>
            <a:ext cx="568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0000FF"/>
                </a:solidFill>
              </a:rPr>
              <a:t>Perchè esistono questi legami tra discipline così lontane?</a:t>
            </a:r>
            <a:endParaRPr lang="en-US" altLang="it-IT" sz="1400">
              <a:solidFill>
                <a:srgbClr val="0000FF"/>
              </a:solidFill>
            </a:endParaRPr>
          </a:p>
        </p:txBody>
      </p:sp>
      <p:sp>
        <p:nvSpPr>
          <p:cNvPr id="17412" name="Text Box 1036">
            <a:extLst>
              <a:ext uri="{FF2B5EF4-FFF2-40B4-BE49-F238E27FC236}">
                <a16:creationId xmlns:a16="http://schemas.microsoft.com/office/drawing/2014/main" id="{4EC821A2-A8DD-7B48-BEC5-C8858964A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55888"/>
            <a:ext cx="34686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/>
              <a:t>Ala    </a:t>
            </a:r>
            <a:r>
              <a:rPr lang="en-US" altLang="it-IT" sz="1400">
                <a:latin typeface="Courier" pitchFamily="2" charset="0"/>
              </a:rPr>
              <a:t>A</a:t>
            </a:r>
            <a:r>
              <a:rPr lang="en-US" altLang="it-IT" sz="1400"/>
              <a:t>        Gln    </a:t>
            </a:r>
            <a:r>
              <a:rPr lang="en-US" altLang="it-IT" sz="1400">
                <a:latin typeface="Courier" pitchFamily="2" charset="0"/>
              </a:rPr>
              <a:t>Q</a:t>
            </a:r>
            <a:r>
              <a:rPr lang="en-US" altLang="it-IT" sz="1400"/>
              <a:t>	Leu    </a:t>
            </a:r>
            <a:r>
              <a:rPr lang="en-US" altLang="it-IT" sz="1400">
                <a:latin typeface="Courier" pitchFamily="2" charset="0"/>
              </a:rPr>
              <a:t>L</a:t>
            </a:r>
            <a:r>
              <a:rPr lang="en-US" altLang="it-IT" sz="1400"/>
              <a:t>	Ser    </a:t>
            </a:r>
            <a:r>
              <a:rPr lang="en-US" altLang="it-IT" sz="1400">
                <a:latin typeface="Courier" pitchFamily="2" charset="0"/>
              </a:rPr>
              <a:t>S</a:t>
            </a:r>
            <a:endParaRPr lang="en-US" altLang="it-IT" sz="1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400"/>
              <a:t>Arg    </a:t>
            </a:r>
            <a:r>
              <a:rPr lang="en-US" altLang="it-IT" sz="1400">
                <a:latin typeface="Courier" pitchFamily="2" charset="0"/>
              </a:rPr>
              <a:t>R</a:t>
            </a:r>
            <a:r>
              <a:rPr lang="en-US" altLang="it-IT" sz="1400"/>
              <a:t>	Glu    </a:t>
            </a:r>
            <a:r>
              <a:rPr lang="en-US" altLang="it-IT" sz="1400">
                <a:latin typeface="Courier" pitchFamily="2" charset="0"/>
              </a:rPr>
              <a:t>E</a:t>
            </a:r>
            <a:r>
              <a:rPr lang="en-US" altLang="it-IT" sz="1400"/>
              <a:t>	Lys    </a:t>
            </a:r>
            <a:r>
              <a:rPr lang="en-US" altLang="it-IT" sz="1400">
                <a:latin typeface="Courier" pitchFamily="2" charset="0"/>
              </a:rPr>
              <a:t>K</a:t>
            </a:r>
            <a:r>
              <a:rPr lang="en-US" altLang="it-IT" sz="1400"/>
              <a:t>	Thr    </a:t>
            </a:r>
            <a:r>
              <a:rPr lang="en-US" altLang="it-IT" sz="1400">
                <a:latin typeface="Courier" pitchFamily="2" charset="0"/>
              </a:rPr>
              <a:t>T</a:t>
            </a:r>
            <a:endParaRPr lang="en-US" altLang="it-IT" sz="1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400"/>
              <a:t>Asn    </a:t>
            </a:r>
            <a:r>
              <a:rPr lang="en-US" altLang="it-IT" sz="1400">
                <a:latin typeface="Courier" pitchFamily="2" charset="0"/>
              </a:rPr>
              <a:t>N</a:t>
            </a:r>
            <a:r>
              <a:rPr lang="en-US" altLang="it-IT" sz="1400"/>
              <a:t>	Gly    </a:t>
            </a:r>
            <a:r>
              <a:rPr lang="en-US" altLang="it-IT" sz="1400">
                <a:latin typeface="Courier" pitchFamily="2" charset="0"/>
              </a:rPr>
              <a:t>G</a:t>
            </a:r>
            <a:r>
              <a:rPr lang="en-US" altLang="it-IT" sz="1400"/>
              <a:t>	Met    </a:t>
            </a:r>
            <a:r>
              <a:rPr lang="en-US" altLang="it-IT" sz="1400">
                <a:latin typeface="Courier" pitchFamily="2" charset="0"/>
              </a:rPr>
              <a:t>M</a:t>
            </a:r>
            <a:r>
              <a:rPr lang="en-US" altLang="it-IT" sz="1400"/>
              <a:t>	Trp    </a:t>
            </a:r>
            <a:r>
              <a:rPr lang="en-US" altLang="it-IT" sz="1400">
                <a:latin typeface="Courier" pitchFamily="2" charset="0"/>
              </a:rPr>
              <a:t>W</a:t>
            </a:r>
            <a:endParaRPr lang="en-US" altLang="it-IT" sz="1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400"/>
              <a:t>Asp    </a:t>
            </a:r>
            <a:r>
              <a:rPr lang="en-US" altLang="it-IT" sz="1400">
                <a:latin typeface="Courier" pitchFamily="2" charset="0"/>
              </a:rPr>
              <a:t>D</a:t>
            </a:r>
            <a:r>
              <a:rPr lang="en-US" altLang="it-IT" sz="1400"/>
              <a:t>	His    </a:t>
            </a:r>
            <a:r>
              <a:rPr lang="en-US" altLang="it-IT" sz="1400">
                <a:latin typeface="Courier" pitchFamily="2" charset="0"/>
              </a:rPr>
              <a:t>H</a:t>
            </a:r>
            <a:r>
              <a:rPr lang="en-US" altLang="it-IT" sz="1400"/>
              <a:t>	Phe    </a:t>
            </a:r>
            <a:r>
              <a:rPr lang="en-US" altLang="it-IT" sz="1400">
                <a:latin typeface="Courier" pitchFamily="2" charset="0"/>
              </a:rPr>
              <a:t>F</a:t>
            </a:r>
            <a:r>
              <a:rPr lang="en-US" altLang="it-IT" sz="1400"/>
              <a:t>	Tyr    </a:t>
            </a:r>
            <a:r>
              <a:rPr lang="en-US" altLang="it-IT" sz="1400">
                <a:latin typeface="Courier" pitchFamily="2" charset="0"/>
              </a:rPr>
              <a:t>Y</a:t>
            </a:r>
            <a:endParaRPr lang="en-US" altLang="it-IT" sz="1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400"/>
              <a:t>Cys    </a:t>
            </a:r>
            <a:r>
              <a:rPr lang="en-US" altLang="it-IT" sz="1400">
                <a:latin typeface="Courier" pitchFamily="2" charset="0"/>
              </a:rPr>
              <a:t>C</a:t>
            </a:r>
            <a:r>
              <a:rPr lang="en-US" altLang="it-IT" sz="1400"/>
              <a:t>	Ile     </a:t>
            </a:r>
            <a:r>
              <a:rPr lang="en-US" altLang="it-IT" sz="1400">
                <a:latin typeface="Courier" pitchFamily="2" charset="0"/>
              </a:rPr>
              <a:t>I</a:t>
            </a:r>
            <a:r>
              <a:rPr lang="en-US" altLang="it-IT" sz="1400"/>
              <a:t>	Pro    </a:t>
            </a:r>
            <a:r>
              <a:rPr lang="en-US" altLang="it-IT" sz="1400">
                <a:latin typeface="Courier" pitchFamily="2" charset="0"/>
              </a:rPr>
              <a:t>P</a:t>
            </a:r>
            <a:r>
              <a:rPr lang="en-US" altLang="it-IT" sz="1400"/>
              <a:t>	Val    </a:t>
            </a:r>
            <a:r>
              <a:rPr lang="en-US" altLang="it-IT" sz="1400">
                <a:latin typeface="Courier" pitchFamily="2" charset="0"/>
              </a:rPr>
              <a:t>V</a:t>
            </a:r>
          </a:p>
        </p:txBody>
      </p:sp>
      <p:sp>
        <p:nvSpPr>
          <p:cNvPr id="17413" name="TextBox 1">
            <a:extLst>
              <a:ext uri="{FF2B5EF4-FFF2-40B4-BE49-F238E27FC236}">
                <a16:creationId xmlns:a16="http://schemas.microsoft.com/office/drawing/2014/main" id="{FFED11CC-39D0-4B4F-AF26-B56EAB5B4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08500"/>
            <a:ext cx="82819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Alanina (Ala, A)	Acido glutammico (Glu, E)	Metionina (Met, M)	Tirosina (Tyr, 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Arginina (Arg, R)	Glutammina (Gln, Q)  		Fenilalanina (Phe, F)	Valina (Val, V)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Asparagina (Asn, N)	Istidina (His, H) 		Prolina (Pro, P)	Triptofano (Trp, W)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Acido aspartico (Asp, D)	Isoleucina (Ile, I) 		Serina (Ser, S)	Lisina (Lys, K)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Cisteina (Cys, C)	Leucina (Leu, L) 		Treonina (Thr, T)	Glicina (Gly, G)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7D400C-E22F-0E4A-B33A-F451B870E702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2057400"/>
            <a:ext cx="1747838" cy="369888"/>
            <a:chOff x="2771800" y="5973737"/>
            <a:chExt cx="1747172" cy="369332"/>
          </a:xfrm>
        </p:grpSpPr>
        <p:sp>
          <p:nvSpPr>
            <p:cNvPr id="17414" name="TextBox 2">
              <a:extLst>
                <a:ext uri="{FF2B5EF4-FFF2-40B4-BE49-F238E27FC236}">
                  <a16:creationId xmlns:a16="http://schemas.microsoft.com/office/drawing/2014/main" id="{A2FF240F-5171-AF43-B62D-BB360FC19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800" y="5973737"/>
              <a:ext cx="6719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-NH</a:t>
              </a:r>
              <a:r>
                <a:rPr lang="it-IT" altLang="it-IT" sz="1800" baseline="-25000"/>
                <a:t>2</a:t>
              </a:r>
              <a:endParaRPr lang="it-IT" altLang="it-IT" sz="1800"/>
            </a:p>
          </p:txBody>
        </p:sp>
        <p:sp>
          <p:nvSpPr>
            <p:cNvPr id="17415" name="TextBox 6">
              <a:extLst>
                <a:ext uri="{FF2B5EF4-FFF2-40B4-BE49-F238E27FC236}">
                  <a16:creationId xmlns:a16="http://schemas.microsoft.com/office/drawing/2014/main" id="{75E6FE27-6040-664C-86AF-6042DC49D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3337" y="5973737"/>
              <a:ext cx="915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-COOH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  <p:bldP spid="174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928A18-B5BB-F344-9BEC-61DFFCCB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8671-679C-2447-B743-F70B41F3D398}" type="slidenum">
              <a:rPr lang="en-US" altLang="x-none"/>
              <a:pPr>
                <a:defRPr/>
              </a:pPr>
              <a:t>30</a:t>
            </a:fld>
            <a:endParaRPr lang="en-US" alt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BC193-757F-B54B-B155-F686E3CC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32656"/>
            <a:ext cx="6451600" cy="232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4ABF5B-4A44-5C47-B0EC-7A8056C7E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662869"/>
            <a:ext cx="2347664" cy="368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50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>
            <a:extLst>
              <a:ext uri="{FF2B5EF4-FFF2-40B4-BE49-F238E27FC236}">
                <a16:creationId xmlns:a16="http://schemas.microsoft.com/office/drawing/2014/main" id="{2E19ED92-A7DA-074C-B60A-2CF915A2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1258F7-30AE-D542-A196-CBF3B6F3552F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it-IT" sz="1400"/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8A7159E6-7328-0543-B0BD-2A457FAA3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77863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0000FF"/>
                </a:solidFill>
              </a:rPr>
              <a:t>3) Problema del cammino Hamiltoniano su un grafo</a:t>
            </a:r>
            <a:endParaRPr lang="en-US" altLang="it-IT" sz="1800">
              <a:solidFill>
                <a:srgbClr val="0000FF"/>
              </a:solidFill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E828591D-B9D4-7040-9836-BEC469FE1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95400"/>
            <a:ext cx="59451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dato un grafo con </a:t>
            </a:r>
            <a:r>
              <a:rPr lang="en-US" altLang="it-IT" sz="1800" i="1"/>
              <a:t>n</a:t>
            </a:r>
            <a:r>
              <a:rPr lang="en-US" altLang="it-IT" sz="1800"/>
              <a:t> vertici  </a:t>
            </a:r>
            <a:r>
              <a:rPr lang="en-US" altLang="it-IT" sz="1800" i="1"/>
              <a:t>v</a:t>
            </a:r>
            <a:r>
              <a:rPr lang="en-US" altLang="it-IT" sz="1800" baseline="-25000"/>
              <a:t>1</a:t>
            </a:r>
            <a:r>
              <a:rPr lang="en-US" altLang="it-IT" sz="1800"/>
              <a:t>, </a:t>
            </a:r>
            <a:r>
              <a:rPr lang="en-US" altLang="it-IT" sz="1800" i="1"/>
              <a:t>v</a:t>
            </a:r>
            <a:r>
              <a:rPr lang="en-US" altLang="it-IT" sz="1800" baseline="-25000"/>
              <a:t>2</a:t>
            </a:r>
            <a:r>
              <a:rPr lang="en-US" altLang="it-IT" sz="1800"/>
              <a:t>, …, </a:t>
            </a:r>
            <a:r>
              <a:rPr lang="en-US" altLang="it-IT" sz="1800" i="1"/>
              <a:t>v</a:t>
            </a:r>
            <a:r>
              <a:rPr lang="en-US" altLang="it-IT" sz="1800" baseline="-25000"/>
              <a:t>n</a:t>
            </a:r>
            <a:r>
              <a:rPr lang="en-US" altLang="it-IT" sz="1800"/>
              <a:t>  e </a:t>
            </a:r>
            <a:r>
              <a:rPr lang="en-US" altLang="it-IT" sz="1800" i="1"/>
              <a:t>m</a:t>
            </a:r>
            <a:r>
              <a:rPr lang="en-US" altLang="it-IT" sz="1800"/>
              <a:t> archi,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fissati due vertici  </a:t>
            </a:r>
            <a:r>
              <a:rPr lang="en-US" altLang="it-IT" sz="1800" i="1"/>
              <a:t>v</a:t>
            </a:r>
            <a:r>
              <a:rPr lang="en-US" altLang="it-IT" sz="1800" i="1" baseline="-25000"/>
              <a:t>i</a:t>
            </a:r>
            <a:r>
              <a:rPr lang="en-US" altLang="it-IT" sz="1800"/>
              <a:t> (inizio) e </a:t>
            </a:r>
            <a:r>
              <a:rPr lang="en-US" altLang="it-IT" sz="1800" i="1"/>
              <a:t>v</a:t>
            </a:r>
            <a:r>
              <a:rPr lang="en-US" altLang="it-IT" sz="1800" i="1" baseline="-25000"/>
              <a:t>f</a:t>
            </a:r>
            <a:r>
              <a:rPr lang="en-US" altLang="it-IT" sz="1800"/>
              <a:t> (fine), verificare se esiste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un cammino da </a:t>
            </a:r>
            <a:r>
              <a:rPr lang="en-US" altLang="it-IT" sz="1800" i="1"/>
              <a:t>v</a:t>
            </a:r>
            <a:r>
              <a:rPr lang="en-US" altLang="it-IT" sz="1800" i="1" baseline="-25000"/>
              <a:t>i</a:t>
            </a:r>
            <a:r>
              <a:rPr lang="en-US" altLang="it-IT" sz="1800"/>
              <a:t> a </a:t>
            </a:r>
            <a:r>
              <a:rPr lang="en-US" altLang="it-IT" sz="1800" i="1"/>
              <a:t>v</a:t>
            </a:r>
            <a:r>
              <a:rPr lang="en-US" altLang="it-IT" sz="1800" i="1" baseline="-25000"/>
              <a:t>f</a:t>
            </a:r>
            <a:r>
              <a:rPr lang="en-US" altLang="it-IT" sz="1800"/>
              <a:t>  con </a:t>
            </a:r>
            <a:r>
              <a:rPr lang="en-US" altLang="it-IT" sz="1800" i="1"/>
              <a:t>n</a:t>
            </a:r>
            <a:r>
              <a:rPr lang="en-US" altLang="it-IT" sz="1800"/>
              <a:t>-1 archi che tocchi ciascun vertice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una sola volta</a:t>
            </a:r>
            <a:endParaRPr lang="en-US" altLang="it-IT" sz="1800" baseline="-25000"/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F19F8F9C-9ABF-9142-8BE0-3C603AB1122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743200"/>
            <a:ext cx="4495800" cy="2590800"/>
            <a:chOff x="1152" y="1728"/>
            <a:chExt cx="2832" cy="1632"/>
          </a:xfrm>
        </p:grpSpPr>
        <p:sp>
          <p:nvSpPr>
            <p:cNvPr id="45068" name="Rectangle 5">
              <a:extLst>
                <a:ext uri="{FF2B5EF4-FFF2-40B4-BE49-F238E27FC236}">
                  <a16:creationId xmlns:a16="http://schemas.microsoft.com/office/drawing/2014/main" id="{A7B89559-6840-3C4E-A2DB-C429B748A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309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/>
                <a:t>v</a:t>
              </a:r>
              <a:r>
                <a:rPr lang="en-US" altLang="it-IT" sz="2400" i="1" baseline="-25000"/>
                <a:t>i</a:t>
              </a:r>
            </a:p>
          </p:txBody>
        </p:sp>
        <p:sp>
          <p:nvSpPr>
            <p:cNvPr id="45069" name="Rectangle 6">
              <a:extLst>
                <a:ext uri="{FF2B5EF4-FFF2-40B4-BE49-F238E27FC236}">
                  <a16:creationId xmlns:a16="http://schemas.microsoft.com/office/drawing/2014/main" id="{55107664-ACF7-A344-B9F8-99759953B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/>
                <a:t>v</a:t>
              </a:r>
              <a:r>
                <a:rPr lang="en-US" altLang="it-IT" sz="2400" i="1" baseline="-25000"/>
                <a:t>f</a:t>
              </a:r>
            </a:p>
          </p:txBody>
        </p:sp>
        <p:sp>
          <p:nvSpPr>
            <p:cNvPr id="45070" name="Oval 7">
              <a:extLst>
                <a:ext uri="{FF2B5EF4-FFF2-40B4-BE49-F238E27FC236}">
                  <a16:creationId xmlns:a16="http://schemas.microsoft.com/office/drawing/2014/main" id="{FB1E982B-317B-164A-96A8-AFF8B409D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30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sp>
          <p:nvSpPr>
            <p:cNvPr id="45071" name="Oval 8">
              <a:extLst>
                <a:ext uri="{FF2B5EF4-FFF2-40B4-BE49-F238E27FC236}">
                  <a16:creationId xmlns:a16="http://schemas.microsoft.com/office/drawing/2014/main" id="{680DD2DB-FD72-A54C-861F-783E753D7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400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sp>
          <p:nvSpPr>
            <p:cNvPr id="45072" name="Oval 9">
              <a:extLst>
                <a:ext uri="{FF2B5EF4-FFF2-40B4-BE49-F238E27FC236}">
                  <a16:creationId xmlns:a16="http://schemas.microsoft.com/office/drawing/2014/main" id="{F2BA547D-2568-C949-9FE1-AFEAF8BA5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72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sp>
          <p:nvSpPr>
            <p:cNvPr id="45073" name="Oval 10">
              <a:extLst>
                <a:ext uri="{FF2B5EF4-FFF2-40B4-BE49-F238E27FC236}">
                  <a16:creationId xmlns:a16="http://schemas.microsoft.com/office/drawing/2014/main" id="{299283E5-272F-B542-B87D-1132EBA87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72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sp>
          <p:nvSpPr>
            <p:cNvPr id="45074" name="Oval 11">
              <a:extLst>
                <a:ext uri="{FF2B5EF4-FFF2-40B4-BE49-F238E27FC236}">
                  <a16:creationId xmlns:a16="http://schemas.microsoft.com/office/drawing/2014/main" id="{9BA882A8-C19C-8F42-8B41-5F61629E4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400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sp>
          <p:nvSpPr>
            <p:cNvPr id="45075" name="Oval 12">
              <a:extLst>
                <a:ext uri="{FF2B5EF4-FFF2-40B4-BE49-F238E27FC236}">
                  <a16:creationId xmlns:a16="http://schemas.microsoft.com/office/drawing/2014/main" id="{C70B3DE8-EF5E-8341-B876-84F6038CF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97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sp>
          <p:nvSpPr>
            <p:cNvPr id="45076" name="Oval 13">
              <a:extLst>
                <a:ext uri="{FF2B5EF4-FFF2-40B4-BE49-F238E27FC236}">
                  <a16:creationId xmlns:a16="http://schemas.microsoft.com/office/drawing/2014/main" id="{4A3761CC-F108-1E44-B365-907DD0F91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97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/>
            </a:p>
          </p:txBody>
        </p:sp>
        <p:cxnSp>
          <p:nvCxnSpPr>
            <p:cNvPr id="45077" name="AutoShape 14">
              <a:extLst>
                <a:ext uri="{FF2B5EF4-FFF2-40B4-BE49-F238E27FC236}">
                  <a16:creationId xmlns:a16="http://schemas.microsoft.com/office/drawing/2014/main" id="{4196C1BD-CE52-0B49-A0E5-2388C39C95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1344" y="1920"/>
              <a:ext cx="576" cy="384"/>
            </a:xfrm>
            <a:prstGeom prst="curvedConnector2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8" name="AutoShape 15">
              <a:extLst>
                <a:ext uri="{FF2B5EF4-FFF2-40B4-BE49-F238E27FC236}">
                  <a16:creationId xmlns:a16="http://schemas.microsoft.com/office/drawing/2014/main" id="{67938AA9-B4EE-2D45-8489-86624F4021CC}"/>
                </a:ext>
              </a:extLst>
            </p:cNvPr>
            <p:cNvCxnSpPr>
              <a:cxnSpLocks noChangeShapeType="1"/>
              <a:stCxn id="45070" idx="6"/>
              <a:endCxn id="45072" idx="3"/>
            </p:cNvCxnSpPr>
            <p:nvPr/>
          </p:nvCxnSpPr>
          <p:spPr bwMode="auto">
            <a:xfrm flipV="1">
              <a:off x="1536" y="2056"/>
              <a:ext cx="440" cy="440"/>
            </a:xfrm>
            <a:prstGeom prst="curvedConnector2">
              <a:avLst/>
            </a:prstGeom>
            <a:noFill/>
            <a:ln w="28575">
              <a:solidFill>
                <a:srgbClr val="0488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79" name="Line 16">
              <a:extLst>
                <a:ext uri="{FF2B5EF4-FFF2-40B4-BE49-F238E27FC236}">
                  <a16:creationId xmlns:a16="http://schemas.microsoft.com/office/drawing/2014/main" id="{0F4D768D-15D0-4A4A-A4A0-01D7FED8E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2112"/>
              <a:ext cx="14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0" name="Line 17">
              <a:extLst>
                <a:ext uri="{FF2B5EF4-FFF2-40B4-BE49-F238E27FC236}">
                  <a16:creationId xmlns:a16="http://schemas.microsoft.com/office/drawing/2014/main" id="{C1FFAD38-2BB5-C84F-8A25-57D502318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640"/>
              <a:ext cx="288" cy="38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1" name="Line 18">
              <a:extLst>
                <a:ext uri="{FF2B5EF4-FFF2-40B4-BE49-F238E27FC236}">
                  <a16:creationId xmlns:a16="http://schemas.microsoft.com/office/drawing/2014/main" id="{CF98A6E0-53A7-9B4D-8B0E-6CE4BBB0E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112"/>
              <a:ext cx="144" cy="288"/>
            </a:xfrm>
            <a:prstGeom prst="line">
              <a:avLst/>
            </a:prstGeom>
            <a:noFill/>
            <a:ln w="28575">
              <a:solidFill>
                <a:srgbClr val="0488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2" name="Line 19">
              <a:extLst>
                <a:ext uri="{FF2B5EF4-FFF2-40B4-BE49-F238E27FC236}">
                  <a16:creationId xmlns:a16="http://schemas.microsoft.com/office/drawing/2014/main" id="{A7413477-AFF6-A142-865F-A5D61A9B4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920"/>
              <a:ext cx="52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3" name="Line 20">
              <a:extLst>
                <a:ext uri="{FF2B5EF4-FFF2-40B4-BE49-F238E27FC236}">
                  <a16:creationId xmlns:a16="http://schemas.microsoft.com/office/drawing/2014/main" id="{2B8D2B7C-1283-CE47-BE34-D1EE82A8F7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8" y="2016"/>
              <a:ext cx="480" cy="43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4" name="Line 21">
              <a:extLst>
                <a:ext uri="{FF2B5EF4-FFF2-40B4-BE49-F238E27FC236}">
                  <a16:creationId xmlns:a16="http://schemas.microsoft.com/office/drawing/2014/main" id="{5D7A0377-3BEA-E040-87D5-1FAABA2A4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2112"/>
              <a:ext cx="0" cy="86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Line 22">
              <a:extLst>
                <a:ext uri="{FF2B5EF4-FFF2-40B4-BE49-F238E27FC236}">
                  <a16:creationId xmlns:a16="http://schemas.microsoft.com/office/drawing/2014/main" id="{3825DC52-961A-814F-BE5F-B827C532C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688"/>
              <a:ext cx="480" cy="336"/>
            </a:xfrm>
            <a:prstGeom prst="line">
              <a:avLst/>
            </a:prstGeom>
            <a:noFill/>
            <a:ln w="28575">
              <a:solidFill>
                <a:srgbClr val="0488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Line 23">
              <a:extLst>
                <a:ext uri="{FF2B5EF4-FFF2-40B4-BE49-F238E27FC236}">
                  <a16:creationId xmlns:a16="http://schemas.microsoft.com/office/drawing/2014/main" id="{4A624F1B-3F18-014C-9033-8F4504423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736"/>
              <a:ext cx="288" cy="2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7" name="Line 24">
              <a:extLst>
                <a:ext uri="{FF2B5EF4-FFF2-40B4-BE49-F238E27FC236}">
                  <a16:creationId xmlns:a16="http://schemas.microsoft.com/office/drawing/2014/main" id="{5E889FFA-935E-FA44-9D3E-6F3218104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168"/>
              <a:ext cx="768" cy="0"/>
            </a:xfrm>
            <a:prstGeom prst="line">
              <a:avLst/>
            </a:prstGeom>
            <a:noFill/>
            <a:ln w="28575">
              <a:solidFill>
                <a:srgbClr val="0488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8" name="Line 25">
              <a:extLst>
                <a:ext uri="{FF2B5EF4-FFF2-40B4-BE49-F238E27FC236}">
                  <a16:creationId xmlns:a16="http://schemas.microsoft.com/office/drawing/2014/main" id="{9CA1B960-2443-4848-B2E7-F7069DBADA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2064"/>
              <a:ext cx="288" cy="384"/>
            </a:xfrm>
            <a:prstGeom prst="line">
              <a:avLst/>
            </a:prstGeom>
            <a:noFill/>
            <a:ln w="28575">
              <a:solidFill>
                <a:srgbClr val="0488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5089" name="AutoShape 26">
              <a:extLst>
                <a:ext uri="{FF2B5EF4-FFF2-40B4-BE49-F238E27FC236}">
                  <a16:creationId xmlns:a16="http://schemas.microsoft.com/office/drawing/2014/main" id="{9240687F-4F92-6748-88B9-3B9B75F7986A}"/>
                </a:ext>
              </a:extLst>
            </p:cNvPr>
            <p:cNvCxnSpPr>
              <a:cxnSpLocks noChangeShapeType="1"/>
              <a:stCxn id="45073" idx="4"/>
            </p:cNvCxnSpPr>
            <p:nvPr/>
          </p:nvCxnSpPr>
          <p:spPr bwMode="auto">
            <a:xfrm rot="5400000">
              <a:off x="2060" y="2068"/>
              <a:ext cx="920" cy="1008"/>
            </a:xfrm>
            <a:prstGeom prst="curvedConnector2">
              <a:avLst/>
            </a:prstGeom>
            <a:noFill/>
            <a:ln w="28575">
              <a:solidFill>
                <a:srgbClr val="0488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90" name="Text Box 27">
              <a:extLst>
                <a:ext uri="{FF2B5EF4-FFF2-40B4-BE49-F238E27FC236}">
                  <a16:creationId xmlns:a16="http://schemas.microsoft.com/office/drawing/2014/main" id="{CEDD85FD-84C7-D441-907B-7AEEC097D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8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2</a:t>
              </a:r>
            </a:p>
          </p:txBody>
        </p:sp>
        <p:sp>
          <p:nvSpPr>
            <p:cNvPr id="45091" name="Text Box 28">
              <a:extLst>
                <a:ext uri="{FF2B5EF4-FFF2-40B4-BE49-F238E27FC236}">
                  <a16:creationId xmlns:a16="http://schemas.microsoft.com/office/drawing/2014/main" id="{23C0307A-A82B-C94A-9D4D-BD2B61B62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180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6</a:t>
              </a:r>
            </a:p>
          </p:txBody>
        </p:sp>
        <p:sp>
          <p:nvSpPr>
            <p:cNvPr id="45092" name="Text Box 29">
              <a:extLst>
                <a:ext uri="{FF2B5EF4-FFF2-40B4-BE49-F238E27FC236}">
                  <a16:creationId xmlns:a16="http://schemas.microsoft.com/office/drawing/2014/main" id="{1658F442-9D8A-C542-967A-3B12D035A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48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4</a:t>
              </a:r>
            </a:p>
          </p:txBody>
        </p:sp>
        <p:sp>
          <p:nvSpPr>
            <p:cNvPr id="45093" name="Text Box 30">
              <a:extLst>
                <a:ext uri="{FF2B5EF4-FFF2-40B4-BE49-F238E27FC236}">
                  <a16:creationId xmlns:a16="http://schemas.microsoft.com/office/drawing/2014/main" id="{9325AA2F-413A-8540-B45A-DF1CA5671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6" y="305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3</a:t>
              </a:r>
            </a:p>
          </p:txBody>
        </p:sp>
        <p:sp>
          <p:nvSpPr>
            <p:cNvPr id="45094" name="Text Box 31">
              <a:extLst>
                <a:ext uri="{FF2B5EF4-FFF2-40B4-BE49-F238E27FC236}">
                  <a16:creationId xmlns:a16="http://schemas.microsoft.com/office/drawing/2014/main" id="{9D803305-C7F8-DD45-87D4-E73942139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305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5</a:t>
              </a:r>
            </a:p>
          </p:txBody>
        </p:sp>
      </p:grpSp>
      <p:sp>
        <p:nvSpPr>
          <p:cNvPr id="45061" name="Line 32">
            <a:extLst>
              <a:ext uri="{FF2B5EF4-FFF2-40B4-BE49-F238E27FC236}">
                <a16:creationId xmlns:a16="http://schemas.microsoft.com/office/drawing/2014/main" id="{9CBEE828-23A0-664A-A496-12B7AD1CCB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4800600"/>
            <a:ext cx="762000" cy="0"/>
          </a:xfrm>
          <a:prstGeom prst="line">
            <a:avLst/>
          </a:prstGeom>
          <a:noFill/>
          <a:ln w="28575">
            <a:solidFill>
              <a:srgbClr val="0488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Text Box 33">
            <a:extLst>
              <a:ext uri="{FF2B5EF4-FFF2-40B4-BE49-F238E27FC236}">
                <a16:creationId xmlns:a16="http://schemas.microsoft.com/office/drawing/2014/main" id="{8B18FDB1-28FF-1841-AC90-ED31963D0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953000"/>
            <a:ext cx="234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cammino Hamiltoniano</a:t>
            </a:r>
          </a:p>
        </p:txBody>
      </p:sp>
      <p:sp>
        <p:nvSpPr>
          <p:cNvPr id="45063" name="Rectangle 34">
            <a:extLst>
              <a:ext uri="{FF2B5EF4-FFF2-40B4-BE49-F238E27FC236}">
                <a16:creationId xmlns:a16="http://schemas.microsoft.com/office/drawing/2014/main" id="{2288177B-2FED-024C-87C7-DA603AA3D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10200"/>
            <a:ext cx="1997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( </a:t>
            </a:r>
            <a:r>
              <a:rPr lang="en-US" altLang="it-IT" sz="1800" i="1"/>
              <a:t>v</a:t>
            </a:r>
            <a:r>
              <a:rPr lang="en-US" altLang="it-IT" sz="1800" i="1" baseline="-25000"/>
              <a:t>i</a:t>
            </a:r>
            <a:r>
              <a:rPr lang="en-US" altLang="it-IT" sz="1800"/>
              <a:t>, 2, 4, 6, 3, 5, </a:t>
            </a:r>
            <a:r>
              <a:rPr lang="en-US" altLang="it-IT" sz="1800" i="1"/>
              <a:t>v</a:t>
            </a:r>
            <a:r>
              <a:rPr lang="en-US" altLang="it-IT" sz="1800" i="1" baseline="-25000"/>
              <a:t>f</a:t>
            </a:r>
            <a:r>
              <a:rPr lang="en-US" altLang="it-IT" sz="1800"/>
              <a:t> )</a:t>
            </a:r>
            <a:endParaRPr lang="en-US" altLang="it-IT" sz="1800" baseline="-25000"/>
          </a:p>
        </p:txBody>
      </p:sp>
      <p:sp>
        <p:nvSpPr>
          <p:cNvPr id="45064" name="Rectangle 35">
            <a:extLst>
              <a:ext uri="{FF2B5EF4-FFF2-40B4-BE49-F238E27FC236}">
                <a16:creationId xmlns:a16="http://schemas.microsoft.com/office/drawing/2014/main" id="{5E33028C-1D55-3341-A178-7FB85585B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33400"/>
            <a:ext cx="5562600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grpSp>
        <p:nvGrpSpPr>
          <p:cNvPr id="45065" name="Group 36">
            <a:extLst>
              <a:ext uri="{FF2B5EF4-FFF2-40B4-BE49-F238E27FC236}">
                <a16:creationId xmlns:a16="http://schemas.microsoft.com/office/drawing/2014/main" id="{87126B22-025C-DB44-B29B-10E43E47A5AB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172200"/>
            <a:ext cx="3065463" cy="274638"/>
            <a:chOff x="432" y="3888"/>
            <a:chExt cx="1931" cy="173"/>
          </a:xfrm>
        </p:grpSpPr>
        <p:cxnSp>
          <p:nvCxnSpPr>
            <p:cNvPr id="45066" name="AutoShape 37">
              <a:extLst>
                <a:ext uri="{FF2B5EF4-FFF2-40B4-BE49-F238E27FC236}">
                  <a16:creationId xmlns:a16="http://schemas.microsoft.com/office/drawing/2014/main" id="{7CCF9BA8-855D-3F49-9CFC-239E88EBB8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52" y="3984"/>
              <a:ext cx="288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67" name="Text Box 38">
              <a:extLst>
                <a:ext uri="{FF2B5EF4-FFF2-40B4-BE49-F238E27FC236}">
                  <a16:creationId xmlns:a16="http://schemas.microsoft.com/office/drawing/2014/main" id="{A8919C7C-B720-B84A-9280-00165CCF3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888"/>
              <a:ext cx="19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>
                  <a:solidFill>
                    <a:schemeClr val="hlink"/>
                  </a:solidFill>
                </a:rPr>
                <a:t>3) informatica                     biologia molecolare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>
            <a:extLst>
              <a:ext uri="{FF2B5EF4-FFF2-40B4-BE49-F238E27FC236}">
                <a16:creationId xmlns:a16="http://schemas.microsoft.com/office/drawing/2014/main" id="{690DDE83-5771-F744-92EC-DBF9D961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B1F233-89F1-774A-A66C-164CD2FFFFF2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it-IT" sz="1400"/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EF7C7668-15A4-194B-A670-60141E61E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3" y="404813"/>
            <a:ext cx="4930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Procedura per individuare la soluzione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C265832C-6DF7-9445-ADED-809FF4427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833563"/>
            <a:ext cx="64897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" pitchFamily="2" charset="0"/>
              <a:buAutoNum type="arabicParenR"/>
            </a:pPr>
            <a:r>
              <a:rPr lang="en-US" altLang="it-IT" sz="2200"/>
              <a:t>generare molti cammini a caso</a:t>
            </a:r>
          </a:p>
          <a:p>
            <a:pPr>
              <a:spcBef>
                <a:spcPct val="0"/>
              </a:spcBef>
              <a:buFont typeface="Times" pitchFamily="2" charset="0"/>
              <a:buAutoNum type="arabicParenR"/>
            </a:pPr>
            <a:endParaRPr lang="en-US" altLang="it-IT" sz="2200"/>
          </a:p>
          <a:p>
            <a:pPr>
              <a:spcBef>
                <a:spcPct val="0"/>
              </a:spcBef>
              <a:buFont typeface="Times" pitchFamily="2" charset="0"/>
              <a:buAutoNum type="arabicParenR"/>
            </a:pPr>
            <a:r>
              <a:rPr lang="en-US" altLang="it-IT" sz="2200"/>
              <a:t>di questi trattenere solo quelli che cominciano </a:t>
            </a:r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2200"/>
              <a:t>	con </a:t>
            </a:r>
            <a:r>
              <a:rPr lang="en-US" altLang="it-IT" sz="2200" i="1"/>
              <a:t>v</a:t>
            </a:r>
            <a:r>
              <a:rPr lang="en-US" altLang="it-IT" sz="2200" i="1" baseline="-25000"/>
              <a:t>i</a:t>
            </a:r>
            <a:r>
              <a:rPr lang="en-US" altLang="it-IT" sz="2200"/>
              <a:t> e finiscono con </a:t>
            </a:r>
            <a:r>
              <a:rPr lang="en-US" altLang="it-IT" sz="2200" i="1"/>
              <a:t>v</a:t>
            </a:r>
            <a:r>
              <a:rPr lang="en-US" altLang="it-IT" sz="2200" i="1" baseline="-25000"/>
              <a:t>f</a:t>
            </a:r>
            <a:r>
              <a:rPr lang="en-US" altLang="it-IT" sz="2200"/>
              <a:t>  </a:t>
            </a:r>
          </a:p>
          <a:p>
            <a:pPr>
              <a:spcBef>
                <a:spcPct val="0"/>
              </a:spcBef>
              <a:buFont typeface="Times" pitchFamily="2" charset="0"/>
              <a:buAutoNum type="arabicParenR" startAt="3"/>
            </a:pPr>
            <a:endParaRPr lang="en-US" altLang="it-IT" sz="2200"/>
          </a:p>
          <a:p>
            <a:pPr>
              <a:spcBef>
                <a:spcPct val="0"/>
              </a:spcBef>
              <a:buFont typeface="Times" pitchFamily="2" charset="0"/>
              <a:buAutoNum type="arabicParenR" startAt="3"/>
            </a:pPr>
            <a:r>
              <a:rPr lang="en-US" altLang="it-IT" sz="2200"/>
              <a:t>di questi trattenere solo quelli che visitano </a:t>
            </a:r>
            <a:r>
              <a:rPr lang="en-US" altLang="it-IT" sz="2200" i="1"/>
              <a:t>n</a:t>
            </a:r>
            <a:r>
              <a:rPr lang="en-US" altLang="it-IT" sz="2200"/>
              <a:t> vertici</a:t>
            </a:r>
          </a:p>
          <a:p>
            <a:pPr>
              <a:spcBef>
                <a:spcPct val="0"/>
              </a:spcBef>
              <a:buFont typeface="Times" pitchFamily="2" charset="0"/>
              <a:buAutoNum type="arabicParenR" startAt="3"/>
            </a:pPr>
            <a:endParaRPr lang="en-US" altLang="it-IT" sz="2200"/>
          </a:p>
          <a:p>
            <a:pPr>
              <a:spcBef>
                <a:spcPct val="0"/>
              </a:spcBef>
              <a:buFont typeface="Times" pitchFamily="2" charset="0"/>
              <a:buAutoNum type="arabicParenR" startAt="3"/>
            </a:pPr>
            <a:r>
              <a:rPr lang="en-US" altLang="it-IT" sz="2200"/>
              <a:t>di questi trattenere solo quelli che visitano ciascun </a:t>
            </a:r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2200"/>
              <a:t>	vertice almeno una volta</a:t>
            </a:r>
          </a:p>
          <a:p>
            <a:pPr>
              <a:spcBef>
                <a:spcPct val="0"/>
              </a:spcBef>
              <a:buFont typeface="Times" pitchFamily="2" charset="0"/>
              <a:buAutoNum type="arabicParenR" startAt="5"/>
            </a:pPr>
            <a:endParaRPr lang="en-US" altLang="it-IT" sz="2200"/>
          </a:p>
          <a:p>
            <a:pPr>
              <a:spcBef>
                <a:spcPct val="0"/>
              </a:spcBef>
              <a:buFont typeface="Times" pitchFamily="2" charset="0"/>
              <a:buAutoNum type="arabicParenR" startAt="5"/>
            </a:pPr>
            <a:r>
              <a:rPr lang="en-US" altLang="it-IT" sz="2200"/>
              <a:t>se rimangono dei cammini, questi sono la soluzione</a:t>
            </a:r>
          </a:p>
        </p:txBody>
      </p:sp>
      <p:sp>
        <p:nvSpPr>
          <p:cNvPr id="46084" name="Text Box 31">
            <a:extLst>
              <a:ext uri="{FF2B5EF4-FFF2-40B4-BE49-F238E27FC236}">
                <a16:creationId xmlns:a16="http://schemas.microsoft.com/office/drawing/2014/main" id="{4D496B1D-BA5E-2F40-B488-ADD3A492A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722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3) informatica                     biologia molecolare</a:t>
            </a:r>
          </a:p>
        </p:txBody>
      </p:sp>
      <p:cxnSp>
        <p:nvCxnSpPr>
          <p:cNvPr id="46085" name="AutoShape 32">
            <a:extLst>
              <a:ext uri="{FF2B5EF4-FFF2-40B4-BE49-F238E27FC236}">
                <a16:creationId xmlns:a16="http://schemas.microsoft.com/office/drawing/2014/main" id="{DB0BE17C-89C6-F14E-9945-EDE783D2448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28800" y="6324600"/>
            <a:ext cx="457200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3">
            <a:extLst>
              <a:ext uri="{FF2B5EF4-FFF2-40B4-BE49-F238E27FC236}">
                <a16:creationId xmlns:a16="http://schemas.microsoft.com/office/drawing/2014/main" id="{3A7BB095-CE24-634A-8EA8-81FA2D3D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238E67-AF6B-2A44-80AD-F57EFB4CFC9D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it-IT" sz="1400"/>
          </a:p>
        </p:txBody>
      </p:sp>
      <p:cxnSp>
        <p:nvCxnSpPr>
          <p:cNvPr id="47106" name="AutoShape 2">
            <a:extLst>
              <a:ext uri="{FF2B5EF4-FFF2-40B4-BE49-F238E27FC236}">
                <a16:creationId xmlns:a16="http://schemas.microsoft.com/office/drawing/2014/main" id="{79E26B94-999D-2F4B-AF19-7DFE148A7A8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28800" y="6324600"/>
            <a:ext cx="457200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07" name="Text Box 3">
            <a:extLst>
              <a:ext uri="{FF2B5EF4-FFF2-40B4-BE49-F238E27FC236}">
                <a16:creationId xmlns:a16="http://schemas.microsoft.com/office/drawing/2014/main" id="{7628FD50-451B-0D4D-AD3B-F91F67D00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722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3) informatica                     biologia molecolare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E92BB168-2874-4241-BCB2-D000C920D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3632200"/>
            <a:ext cx="2379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urier" pitchFamily="2" charset="0"/>
              </a:rPr>
              <a:t>GTCA..   ..GACCT</a:t>
            </a:r>
          </a:p>
        </p:txBody>
      </p:sp>
      <p:sp>
        <p:nvSpPr>
          <p:cNvPr id="47109" name="Line 8">
            <a:extLst>
              <a:ext uri="{FF2B5EF4-FFF2-40B4-BE49-F238E27FC236}">
                <a16:creationId xmlns:a16="http://schemas.microsoft.com/office/drawing/2014/main" id="{D9FAC383-EEE8-DE4A-AE4E-0BD540CBC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038600"/>
            <a:ext cx="2362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10">
            <a:extLst>
              <a:ext uri="{FF2B5EF4-FFF2-40B4-BE49-F238E27FC236}">
                <a16:creationId xmlns:a16="http://schemas.microsoft.com/office/drawing/2014/main" id="{D67398F1-A962-EF49-860C-A2CE6CD02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343400"/>
            <a:ext cx="2362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14">
            <a:extLst>
              <a:ext uri="{FF2B5EF4-FFF2-40B4-BE49-F238E27FC236}">
                <a16:creationId xmlns:a16="http://schemas.microsoft.com/office/drawing/2014/main" id="{4FAB5AE3-6419-1744-8707-BF2382585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5181600"/>
            <a:ext cx="2362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 Box 16">
            <a:extLst>
              <a:ext uri="{FF2B5EF4-FFF2-40B4-BE49-F238E27FC236}">
                <a16:creationId xmlns:a16="http://schemas.microsoft.com/office/drawing/2014/main" id="{4ECBC021-CEA2-864B-940D-730E7EE30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4958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:</a:t>
            </a:r>
            <a:endParaRPr lang="en-US" altLang="it-IT" sz="1800">
              <a:latin typeface="Courier" pitchFamily="2" charset="0"/>
            </a:endParaRPr>
          </a:p>
        </p:txBody>
      </p:sp>
      <p:sp>
        <p:nvSpPr>
          <p:cNvPr id="47113" name="Text Box 18">
            <a:extLst>
              <a:ext uri="{FF2B5EF4-FFF2-40B4-BE49-F238E27FC236}">
                <a16:creationId xmlns:a16="http://schemas.microsoft.com/office/drawing/2014/main" id="{E946E8E4-C16D-7E4E-9C04-D895404A7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6482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:</a:t>
            </a:r>
            <a:endParaRPr lang="en-US" altLang="it-IT" sz="1800">
              <a:latin typeface="Courier" pitchFamily="2" charset="0"/>
            </a:endParaRPr>
          </a:p>
        </p:txBody>
      </p:sp>
      <p:sp>
        <p:nvSpPr>
          <p:cNvPr id="47114" name="Text Box 22">
            <a:extLst>
              <a:ext uri="{FF2B5EF4-FFF2-40B4-BE49-F238E27FC236}">
                <a16:creationId xmlns:a16="http://schemas.microsoft.com/office/drawing/2014/main" id="{D05FFBF2-428E-DF46-A9C7-8E567D499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3783013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i="1">
                <a:solidFill>
                  <a:srgbClr val="FF0000"/>
                </a:solidFill>
              </a:rPr>
              <a:t>S</a:t>
            </a:r>
            <a:r>
              <a:rPr lang="en-US" altLang="it-IT" sz="1600" baseline="-25000">
                <a:solidFill>
                  <a:srgbClr val="FF0000"/>
                </a:solidFill>
              </a:rPr>
              <a:t>1</a:t>
            </a:r>
            <a:endParaRPr lang="en-US" altLang="it-IT" sz="1800"/>
          </a:p>
        </p:txBody>
      </p:sp>
      <p:sp>
        <p:nvSpPr>
          <p:cNvPr id="47115" name="Rectangle 23">
            <a:extLst>
              <a:ext uri="{FF2B5EF4-FFF2-40B4-BE49-F238E27FC236}">
                <a16:creationId xmlns:a16="http://schemas.microsoft.com/office/drawing/2014/main" id="{EE29F0EB-E188-2347-A982-5334C0379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41656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i="1">
                <a:solidFill>
                  <a:srgbClr val="FF0000"/>
                </a:solidFill>
              </a:rPr>
              <a:t>S</a:t>
            </a:r>
            <a:r>
              <a:rPr lang="en-US" altLang="it-IT" sz="16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116" name="Rectangle 24">
            <a:extLst>
              <a:ext uri="{FF2B5EF4-FFF2-40B4-BE49-F238E27FC236}">
                <a16:creationId xmlns:a16="http://schemas.microsoft.com/office/drawing/2014/main" id="{3FB708E0-63BD-AC45-AC6E-840ECC83F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50038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i="1">
                <a:solidFill>
                  <a:srgbClr val="FF0000"/>
                </a:solidFill>
              </a:rPr>
              <a:t>S</a:t>
            </a:r>
            <a:r>
              <a:rPr lang="en-US" altLang="it-IT" sz="1600" i="1" baseline="-25000">
                <a:solidFill>
                  <a:srgbClr val="FF0000"/>
                </a:solidFill>
              </a:rPr>
              <a:t>n</a:t>
            </a:r>
            <a:endParaRPr lang="en-US" altLang="it-IT" sz="1600" baseline="-25000">
              <a:solidFill>
                <a:srgbClr val="FF0000"/>
              </a:solidFill>
            </a:endParaRPr>
          </a:p>
        </p:txBody>
      </p:sp>
      <p:sp>
        <p:nvSpPr>
          <p:cNvPr id="47117" name="Text Box 31">
            <a:extLst>
              <a:ext uri="{FF2B5EF4-FFF2-40B4-BE49-F238E27FC236}">
                <a16:creationId xmlns:a16="http://schemas.microsoft.com/office/drawing/2014/main" id="{D7F806ED-68BD-6947-9FED-39B19F34F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0"/>
            <a:ext cx="3059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i="1"/>
              <a:t>n</a:t>
            </a:r>
            <a:r>
              <a:rPr lang="en-US" altLang="it-IT" sz="1800"/>
              <a:t> stringhe casuali di lunghezza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pari a (p.es.) 20 nucleotidi</a:t>
            </a:r>
            <a:endParaRPr lang="en-US" altLang="it-IT" sz="1800">
              <a:latin typeface="Courier" pitchFamily="2" charset="0"/>
            </a:endParaRPr>
          </a:p>
        </p:txBody>
      </p:sp>
      <p:sp>
        <p:nvSpPr>
          <p:cNvPr id="47118" name="Line 32">
            <a:extLst>
              <a:ext uri="{FF2B5EF4-FFF2-40B4-BE49-F238E27FC236}">
                <a16:creationId xmlns:a16="http://schemas.microsoft.com/office/drawing/2014/main" id="{6797CF99-FA70-4B44-912A-9FEB42D83E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752600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Line 33">
            <a:extLst>
              <a:ext uri="{FF2B5EF4-FFF2-40B4-BE49-F238E27FC236}">
                <a16:creationId xmlns:a16="http://schemas.microsoft.com/office/drawing/2014/main" id="{5CF397E0-556D-7347-A6B2-BAF061C32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286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Line 34">
            <a:extLst>
              <a:ext uri="{FF2B5EF4-FFF2-40B4-BE49-F238E27FC236}">
                <a16:creationId xmlns:a16="http://schemas.microsoft.com/office/drawing/2014/main" id="{3625DE63-1228-5E4F-AE63-3CE7B52849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752600"/>
            <a:ext cx="38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35">
            <a:extLst>
              <a:ext uri="{FF2B5EF4-FFF2-40B4-BE49-F238E27FC236}">
                <a16:creationId xmlns:a16="http://schemas.microsoft.com/office/drawing/2014/main" id="{D365EB0D-7C65-014B-920D-AA7D35B3A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2860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Rectangle 36">
            <a:extLst>
              <a:ext uri="{FF2B5EF4-FFF2-40B4-BE49-F238E27FC236}">
                <a16:creationId xmlns:a16="http://schemas.microsoft.com/office/drawing/2014/main" id="{75D263CB-9687-C442-AA8E-60EA0C30B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295400"/>
            <a:ext cx="7318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hlink"/>
                </a:solidFill>
                <a:latin typeface="Courier" pitchFamily="2" charset="0"/>
              </a:rPr>
              <a:t>A  </a:t>
            </a:r>
            <a:r>
              <a:rPr lang="en-US" altLang="it-IT" sz="1800">
                <a:solidFill>
                  <a:srgbClr val="0000FF"/>
                </a:solidFill>
                <a:latin typeface="Courier" pitchFamily="2" charset="0"/>
              </a:rPr>
              <a:t>T</a:t>
            </a:r>
            <a:endParaRPr lang="en-US" altLang="it-IT" sz="1800">
              <a:solidFill>
                <a:schemeClr val="hlink"/>
              </a:solidFill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>
              <a:solidFill>
                <a:schemeClr val="hlink"/>
              </a:solidFill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  <a:latin typeface="Courier" pitchFamily="2" charset="0"/>
              </a:rPr>
              <a:t>C</a:t>
            </a:r>
            <a:r>
              <a:rPr lang="en-US" altLang="it-IT" sz="1800">
                <a:solidFill>
                  <a:schemeClr val="hlink"/>
                </a:solidFill>
                <a:latin typeface="Courier" pitchFamily="2" charset="0"/>
              </a:rPr>
              <a:t>  </a:t>
            </a:r>
            <a:r>
              <a:rPr lang="en-US" altLang="it-IT" sz="1800">
                <a:latin typeface="Courier" pitchFamily="2" charset="0"/>
              </a:rPr>
              <a:t>G</a:t>
            </a:r>
            <a:endParaRPr lang="en-US" altLang="it-IT" sz="1800">
              <a:solidFill>
                <a:schemeClr val="hlink"/>
              </a:solidFill>
              <a:latin typeface="Courier" pitchFamily="2" charset="0"/>
            </a:endParaRPr>
          </a:p>
        </p:txBody>
      </p:sp>
      <p:sp>
        <p:nvSpPr>
          <p:cNvPr id="47123" name="Rectangle 54">
            <a:extLst>
              <a:ext uri="{FF2B5EF4-FFF2-40B4-BE49-F238E27FC236}">
                <a16:creationId xmlns:a16="http://schemas.microsoft.com/office/drawing/2014/main" id="{4F16DACC-299A-F14D-AD49-B1016D7BF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371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Courier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5D8724-20CA-A74B-ADF6-2838A1E82A70}"/>
              </a:ext>
            </a:extLst>
          </p:cNvPr>
          <p:cNvGrpSpPr>
            <a:grpSpLocks/>
          </p:cNvGrpSpPr>
          <p:nvPr/>
        </p:nvGrpSpPr>
        <p:grpSpPr bwMode="auto">
          <a:xfrm>
            <a:off x="3222625" y="3708400"/>
            <a:ext cx="2057400" cy="1588"/>
            <a:chOff x="3222625" y="3708400"/>
            <a:chExt cx="2057400" cy="1588"/>
          </a:xfrm>
        </p:grpSpPr>
        <p:cxnSp>
          <p:nvCxnSpPr>
            <p:cNvPr id="47144" name="AutoShape 41">
              <a:extLst>
                <a:ext uri="{FF2B5EF4-FFF2-40B4-BE49-F238E27FC236}">
                  <a16:creationId xmlns:a16="http://schemas.microsoft.com/office/drawing/2014/main" id="{F420038A-C365-904D-9669-E2B9D69B79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4174331" y="3404394"/>
              <a:ext cx="1588" cy="609600"/>
            </a:xfrm>
            <a:prstGeom prst="curvedConnector3">
              <a:avLst>
                <a:gd name="adj1" fmla="val -7600005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45" name="AutoShape 68">
              <a:extLst>
                <a:ext uri="{FF2B5EF4-FFF2-40B4-BE49-F238E27FC236}">
                  <a16:creationId xmlns:a16="http://schemas.microsoft.com/office/drawing/2014/main" id="{6B097119-6B5D-6942-B64E-ECF18BF315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4174331" y="3061494"/>
              <a:ext cx="1588" cy="1295400"/>
            </a:xfrm>
            <a:prstGeom prst="curvedConnector3">
              <a:avLst>
                <a:gd name="adj1" fmla="val -14400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46" name="AutoShape 71">
              <a:extLst>
                <a:ext uri="{FF2B5EF4-FFF2-40B4-BE49-F238E27FC236}">
                  <a16:creationId xmlns:a16="http://schemas.microsoft.com/office/drawing/2014/main" id="{6D109DA9-499A-434C-9F07-8303638574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4250531" y="2680494"/>
              <a:ext cx="1588" cy="2057400"/>
            </a:xfrm>
            <a:prstGeom prst="curvedConnector3">
              <a:avLst>
                <a:gd name="adj1" fmla="val -29100005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5" name="Rectangle 73">
            <a:extLst>
              <a:ext uri="{FF2B5EF4-FFF2-40B4-BE49-F238E27FC236}">
                <a16:creationId xmlns:a16="http://schemas.microsoft.com/office/drawing/2014/main" id="{0F83FAB9-1479-9C43-94C4-85DCDB10B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90800"/>
            <a:ext cx="249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le inverse complementari</a:t>
            </a:r>
          </a:p>
        </p:txBody>
      </p:sp>
      <p:sp>
        <p:nvSpPr>
          <p:cNvPr id="47126" name="Rectangle 74">
            <a:extLst>
              <a:ext uri="{FF2B5EF4-FFF2-40B4-BE49-F238E27FC236}">
                <a16:creationId xmlns:a16="http://schemas.microsoft.com/office/drawing/2014/main" id="{B17EF0FC-6C62-0449-AFF7-A012F7D54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219200"/>
            <a:ext cx="314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0000FF"/>
                </a:solidFill>
              </a:rPr>
              <a:t>Rappresentazione dei vertici:</a:t>
            </a:r>
          </a:p>
        </p:txBody>
      </p:sp>
      <p:sp>
        <p:nvSpPr>
          <p:cNvPr id="47127" name="Text Box 75">
            <a:extLst>
              <a:ext uri="{FF2B5EF4-FFF2-40B4-BE49-F238E27FC236}">
                <a16:creationId xmlns:a16="http://schemas.microsoft.com/office/drawing/2014/main" id="{7A79B401-08DD-EF48-A1C4-E5D8EAEA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486400"/>
            <a:ext cx="976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5’</a:t>
            </a:r>
            <a:r>
              <a:rPr lang="en-US" altLang="it-IT" sz="1800" baseline="30000"/>
              <a:t>           </a:t>
            </a:r>
            <a:r>
              <a:rPr lang="en-US" altLang="it-IT" sz="1800"/>
              <a:t>3’</a:t>
            </a:r>
          </a:p>
        </p:txBody>
      </p:sp>
      <p:sp>
        <p:nvSpPr>
          <p:cNvPr id="47128" name="Line 77">
            <a:extLst>
              <a:ext uri="{FF2B5EF4-FFF2-40B4-BE49-F238E27FC236}">
                <a16:creationId xmlns:a16="http://schemas.microsoft.com/office/drawing/2014/main" id="{F8ED6B44-6E20-E84F-9558-DA8B88B3F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63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01EF86-E6C9-B944-BCEA-B2BEA654C12E}"/>
              </a:ext>
            </a:extLst>
          </p:cNvPr>
          <p:cNvGrpSpPr>
            <a:grpSpLocks/>
          </p:cNvGrpSpPr>
          <p:nvPr/>
        </p:nvGrpSpPr>
        <p:grpSpPr bwMode="auto">
          <a:xfrm>
            <a:off x="4403725" y="3632200"/>
            <a:ext cx="3251200" cy="2224088"/>
            <a:chOff x="4403725" y="3632200"/>
            <a:chExt cx="3251200" cy="2223532"/>
          </a:xfrm>
        </p:grpSpPr>
        <p:sp>
          <p:nvSpPr>
            <p:cNvPr id="47130" name="Line 9">
              <a:extLst>
                <a:ext uri="{FF2B5EF4-FFF2-40B4-BE49-F238E27FC236}">
                  <a16:creationId xmlns:a16="http://schemas.microsoft.com/office/drawing/2014/main" id="{0127E011-8885-9C4A-9DB1-66C89AD4D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5800" y="4038600"/>
              <a:ext cx="2590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1" name="Line 11">
              <a:extLst>
                <a:ext uri="{FF2B5EF4-FFF2-40B4-BE49-F238E27FC236}">
                  <a16:creationId xmlns:a16="http://schemas.microsoft.com/office/drawing/2014/main" id="{D29CD328-646E-BF42-871E-3060F9008A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5800" y="4343400"/>
              <a:ext cx="2590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2" name="Line 15">
              <a:extLst>
                <a:ext uri="{FF2B5EF4-FFF2-40B4-BE49-F238E27FC236}">
                  <a16:creationId xmlns:a16="http://schemas.microsoft.com/office/drawing/2014/main" id="{FB6BEC16-C831-D640-A201-8947C31EF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5800" y="5181600"/>
              <a:ext cx="2590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3" name="Text Box 19">
              <a:extLst>
                <a:ext uri="{FF2B5EF4-FFF2-40B4-BE49-F238E27FC236}">
                  <a16:creationId xmlns:a16="http://schemas.microsoft.com/office/drawing/2014/main" id="{C0B845EA-A1E3-D240-8959-3FCB55AB7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495800"/>
              <a:ext cx="3206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solidFill>
                    <a:srgbClr val="FF0000"/>
                  </a:solidFill>
                  <a:latin typeface="Courier" pitchFamily="2" charset="0"/>
                </a:rPr>
                <a:t>:</a:t>
              </a:r>
              <a:endParaRPr lang="en-US" altLang="it-IT" sz="1800">
                <a:latin typeface="Courier" pitchFamily="2" charset="0"/>
              </a:endParaRPr>
            </a:p>
          </p:txBody>
        </p:sp>
        <p:sp>
          <p:nvSpPr>
            <p:cNvPr id="47134" name="Text Box 20">
              <a:extLst>
                <a:ext uri="{FF2B5EF4-FFF2-40B4-BE49-F238E27FC236}">
                  <a16:creationId xmlns:a16="http://schemas.microsoft.com/office/drawing/2014/main" id="{5850FA24-AC92-AA4C-A56E-470495004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648200"/>
              <a:ext cx="3206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solidFill>
                    <a:srgbClr val="FF0000"/>
                  </a:solidFill>
                  <a:latin typeface="Courier" pitchFamily="2" charset="0"/>
                </a:rPr>
                <a:t>:</a:t>
              </a:r>
              <a:endParaRPr lang="en-US" altLang="it-IT" sz="1800">
                <a:latin typeface="Courier" pitchFamily="2" charset="0"/>
              </a:endParaRPr>
            </a:p>
          </p:txBody>
        </p:sp>
        <p:sp>
          <p:nvSpPr>
            <p:cNvPr id="47135" name="Text Box 25">
              <a:extLst>
                <a:ext uri="{FF2B5EF4-FFF2-40B4-BE49-F238E27FC236}">
                  <a16:creationId xmlns:a16="http://schemas.microsoft.com/office/drawing/2014/main" id="{1EC9AF01-07BB-C642-AC91-F13C712F0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3450" y="3859213"/>
              <a:ext cx="355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>
                  <a:solidFill>
                    <a:srgbClr val="FF0000"/>
                  </a:solidFill>
                </a:rPr>
                <a:t>S</a:t>
              </a:r>
              <a:r>
                <a:rPr lang="en-US" altLang="it-IT" sz="1600" baseline="-25000">
                  <a:solidFill>
                    <a:srgbClr val="FF0000"/>
                  </a:solidFill>
                </a:rPr>
                <a:t>1</a:t>
              </a:r>
              <a:endParaRPr lang="en-US" altLang="it-IT" sz="1800"/>
            </a:p>
          </p:txBody>
        </p:sp>
        <p:sp>
          <p:nvSpPr>
            <p:cNvPr id="47136" name="Rectangle 26">
              <a:extLst>
                <a:ext uri="{FF2B5EF4-FFF2-40B4-BE49-F238E27FC236}">
                  <a16:creationId xmlns:a16="http://schemas.microsoft.com/office/drawing/2014/main" id="{C407F29B-9E1A-AA45-9D0A-28724598D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9325" y="4241800"/>
              <a:ext cx="355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>
                  <a:solidFill>
                    <a:srgbClr val="FF0000"/>
                  </a:solidFill>
                </a:rPr>
                <a:t>S</a:t>
              </a:r>
              <a:r>
                <a:rPr lang="en-US" altLang="it-IT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7137" name="Rectangle 27">
              <a:extLst>
                <a:ext uri="{FF2B5EF4-FFF2-40B4-BE49-F238E27FC236}">
                  <a16:creationId xmlns:a16="http://schemas.microsoft.com/office/drawing/2014/main" id="{84AE2CB2-98D9-1642-BE97-FB20D07D2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9325" y="5080000"/>
              <a:ext cx="355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>
                  <a:solidFill>
                    <a:srgbClr val="FF0000"/>
                  </a:solidFill>
                </a:rPr>
                <a:t>S</a:t>
              </a:r>
              <a:r>
                <a:rPr lang="en-US" altLang="it-IT" sz="1600" i="1" baseline="-25000">
                  <a:solidFill>
                    <a:srgbClr val="FF0000"/>
                  </a:solidFill>
                </a:rPr>
                <a:t>n</a:t>
              </a:r>
              <a:endParaRPr lang="en-US" altLang="it-IT" sz="1600" baseline="-25000">
                <a:solidFill>
                  <a:srgbClr val="FF0000"/>
                </a:solidFill>
              </a:endParaRPr>
            </a:p>
          </p:txBody>
        </p:sp>
        <p:sp>
          <p:nvSpPr>
            <p:cNvPr id="47138" name="Rectangle 63">
              <a:extLst>
                <a:ext uri="{FF2B5EF4-FFF2-40B4-BE49-F238E27FC236}">
                  <a16:creationId xmlns:a16="http://schemas.microsoft.com/office/drawing/2014/main" id="{8D9E6374-1CC2-164C-AED1-0926958A4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5" y="3632200"/>
              <a:ext cx="2528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urier" pitchFamily="2" charset="0"/>
                </a:rPr>
                <a:t>AGGTC..    ..TGAC</a:t>
              </a:r>
            </a:p>
          </p:txBody>
        </p:sp>
        <p:sp>
          <p:nvSpPr>
            <p:cNvPr id="47139" name="Text Box 76">
              <a:extLst>
                <a:ext uri="{FF2B5EF4-FFF2-40B4-BE49-F238E27FC236}">
                  <a16:creationId xmlns:a16="http://schemas.microsoft.com/office/drawing/2014/main" id="{D0D7A75E-E265-E14E-9C51-D17943673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5486400"/>
              <a:ext cx="9371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5’</a:t>
              </a:r>
              <a:r>
                <a:rPr lang="en-US" altLang="it-IT" sz="1800" baseline="30000"/>
                <a:t>          </a:t>
              </a:r>
              <a:r>
                <a:rPr lang="en-US" altLang="it-IT" sz="1800"/>
                <a:t>3’</a:t>
              </a:r>
              <a:endParaRPr lang="en-US" altLang="it-IT" sz="1800" baseline="30000"/>
            </a:p>
          </p:txBody>
        </p:sp>
        <p:sp>
          <p:nvSpPr>
            <p:cNvPr id="47140" name="Line 78">
              <a:extLst>
                <a:ext uri="{FF2B5EF4-FFF2-40B4-BE49-F238E27FC236}">
                  <a16:creationId xmlns:a16="http://schemas.microsoft.com/office/drawing/2014/main" id="{27754994-4033-2C47-AAA2-78B674C88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56388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1" name="Line 81">
              <a:extLst>
                <a:ext uri="{FF2B5EF4-FFF2-40B4-BE49-F238E27FC236}">
                  <a16:creationId xmlns:a16="http://schemas.microsoft.com/office/drawing/2014/main" id="{364EAAF6-D61B-FB4B-9B95-028C541B1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3886200"/>
              <a:ext cx="304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2" name="Line 82">
              <a:extLst>
                <a:ext uri="{FF2B5EF4-FFF2-40B4-BE49-F238E27FC236}">
                  <a16:creationId xmlns:a16="http://schemas.microsoft.com/office/drawing/2014/main" id="{97122FBF-D150-8447-B0BC-9278AB220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4267200"/>
              <a:ext cx="304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3" name="Line 83">
              <a:extLst>
                <a:ext uri="{FF2B5EF4-FFF2-40B4-BE49-F238E27FC236}">
                  <a16:creationId xmlns:a16="http://schemas.microsoft.com/office/drawing/2014/main" id="{D2386CBE-AB69-A04F-80B6-6C1C0CAC7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5105400"/>
              <a:ext cx="304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>
            <a:extLst>
              <a:ext uri="{FF2B5EF4-FFF2-40B4-BE49-F238E27FC236}">
                <a16:creationId xmlns:a16="http://schemas.microsoft.com/office/drawing/2014/main" id="{E2320E0F-CB63-8044-83F8-641A4783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492F19-2B25-0B48-B43A-EF5369FE2E84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it-IT" sz="1400"/>
          </a:p>
        </p:txBody>
      </p:sp>
      <p:cxnSp>
        <p:nvCxnSpPr>
          <p:cNvPr id="48130" name="AutoShape 2">
            <a:extLst>
              <a:ext uri="{FF2B5EF4-FFF2-40B4-BE49-F238E27FC236}">
                <a16:creationId xmlns:a16="http://schemas.microsoft.com/office/drawing/2014/main" id="{DB875C66-D346-B749-A61B-488E72738E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28800" y="6324600"/>
            <a:ext cx="457200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1" name="Text Box 3">
            <a:extLst>
              <a:ext uri="{FF2B5EF4-FFF2-40B4-BE49-F238E27FC236}">
                <a16:creationId xmlns:a16="http://schemas.microsoft.com/office/drawing/2014/main" id="{19FF41A0-B4CF-A440-A5AC-54FA47822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722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3) informatica                     biologia molecolare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7BF7815D-7354-5440-B60D-B18AF7B77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219200"/>
            <a:ext cx="320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0000FF"/>
                </a:solidFill>
              </a:rPr>
              <a:t>Rappresentazione degli archi:</a:t>
            </a:r>
          </a:p>
        </p:txBody>
      </p:sp>
      <p:sp>
        <p:nvSpPr>
          <p:cNvPr id="48133" name="Oval 5">
            <a:extLst>
              <a:ext uri="{FF2B5EF4-FFF2-40B4-BE49-F238E27FC236}">
                <a16:creationId xmlns:a16="http://schemas.microsoft.com/office/drawing/2014/main" id="{A56474B4-EE79-1D48-97FF-C478A8AF0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743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48134" name="Oval 6">
            <a:extLst>
              <a:ext uri="{FF2B5EF4-FFF2-40B4-BE49-F238E27FC236}">
                <a16:creationId xmlns:a16="http://schemas.microsoft.com/office/drawing/2014/main" id="{4AA3C36F-C0A1-DF4F-877F-82D6D317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90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cxnSp>
        <p:nvCxnSpPr>
          <p:cNvPr id="48135" name="AutoShape 8">
            <a:extLst>
              <a:ext uri="{FF2B5EF4-FFF2-40B4-BE49-F238E27FC236}">
                <a16:creationId xmlns:a16="http://schemas.microsoft.com/office/drawing/2014/main" id="{1C567807-9E56-D848-A2E1-719E3E0AB415}"/>
              </a:ext>
            </a:extLst>
          </p:cNvPr>
          <p:cNvCxnSpPr>
            <a:cxnSpLocks noChangeShapeType="1"/>
            <a:stCxn id="48133" idx="6"/>
            <a:endCxn id="48134" idx="2"/>
          </p:cNvCxnSpPr>
          <p:nvPr/>
        </p:nvCxnSpPr>
        <p:spPr bwMode="auto">
          <a:xfrm flipV="1">
            <a:off x="1752600" y="2857500"/>
            <a:ext cx="838200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6" name="Text Box 9">
            <a:extLst>
              <a:ext uri="{FF2B5EF4-FFF2-40B4-BE49-F238E27FC236}">
                <a16:creationId xmlns:a16="http://schemas.microsoft.com/office/drawing/2014/main" id="{7F7746CD-E5DC-1944-AC06-54BEA39DD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19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1800" i="1"/>
              <a:t>u</a:t>
            </a:r>
          </a:p>
        </p:txBody>
      </p:sp>
      <p:sp>
        <p:nvSpPr>
          <p:cNvPr id="48137" name="Text Box 10">
            <a:extLst>
              <a:ext uri="{FF2B5EF4-FFF2-40B4-BE49-F238E27FC236}">
                <a16:creationId xmlns:a16="http://schemas.microsoft.com/office/drawing/2014/main" id="{5103F63C-C393-6342-BF67-C6BC1E41F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670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i="1"/>
              <a:t>v</a:t>
            </a:r>
            <a:endParaRPr lang="en-US" altLang="it-IT" sz="1800"/>
          </a:p>
        </p:txBody>
      </p:sp>
      <p:sp>
        <p:nvSpPr>
          <p:cNvPr id="48138" name="Text Box 11">
            <a:extLst>
              <a:ext uri="{FF2B5EF4-FFF2-40B4-BE49-F238E27FC236}">
                <a16:creationId xmlns:a16="http://schemas.microsoft.com/office/drawing/2014/main" id="{3C731D96-FE7C-8245-B470-2BFBE6515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226218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arco (</a:t>
            </a:r>
            <a:r>
              <a:rPr lang="en-US" altLang="it-IT" sz="1800" i="1"/>
              <a:t>u-v</a:t>
            </a:r>
            <a:r>
              <a:rPr lang="en-US" altLang="it-IT" sz="1800"/>
              <a:t>)</a:t>
            </a:r>
          </a:p>
        </p:txBody>
      </p:sp>
      <p:sp>
        <p:nvSpPr>
          <p:cNvPr id="48139" name="Text Box 12">
            <a:extLst>
              <a:ext uri="{FF2B5EF4-FFF2-40B4-BE49-F238E27FC236}">
                <a16:creationId xmlns:a16="http://schemas.microsoft.com/office/drawing/2014/main" id="{25E82EA2-F893-774D-9703-4A74DDF7F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2338388"/>
            <a:ext cx="302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Se (</a:t>
            </a:r>
            <a:r>
              <a:rPr lang="en-US" altLang="it-IT" sz="1800" i="1"/>
              <a:t>u</a:t>
            </a:r>
            <a:r>
              <a:rPr lang="en-US" altLang="it-IT" sz="1800"/>
              <a:t>,</a:t>
            </a:r>
            <a:r>
              <a:rPr lang="en-US" altLang="it-IT" sz="1800" i="1"/>
              <a:t>v</a:t>
            </a:r>
            <a:r>
              <a:rPr lang="en-US" altLang="it-IT" sz="1800"/>
              <a:t>) è un arco, si costruisce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la sequenza </a:t>
            </a:r>
            <a:r>
              <a:rPr lang="en-US" altLang="it-IT" sz="1800" i="1"/>
              <a:t>S</a:t>
            </a:r>
            <a:r>
              <a:rPr lang="en-US" altLang="it-IT" sz="1800" i="1" baseline="-25000"/>
              <a:t>uv</a:t>
            </a:r>
            <a:endParaRPr lang="en-US" altLang="it-IT" sz="1800"/>
          </a:p>
        </p:txBody>
      </p:sp>
      <p:sp>
        <p:nvSpPr>
          <p:cNvPr id="48140" name="Line 13">
            <a:extLst>
              <a:ext uri="{FF2B5EF4-FFF2-40B4-BE49-F238E27FC236}">
                <a16:creationId xmlns:a16="http://schemas.microsoft.com/office/drawing/2014/main" id="{4E311A32-8AE6-564A-9A94-409D941BF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4958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14">
            <a:extLst>
              <a:ext uri="{FF2B5EF4-FFF2-40B4-BE49-F238E27FC236}">
                <a16:creationId xmlns:a16="http://schemas.microsoft.com/office/drawing/2014/main" id="{0B1BDC9A-FC16-174E-B85B-8B5348E34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958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15">
            <a:extLst>
              <a:ext uri="{FF2B5EF4-FFF2-40B4-BE49-F238E27FC236}">
                <a16:creationId xmlns:a16="http://schemas.microsoft.com/office/drawing/2014/main" id="{E4DB9412-D186-3446-B19C-7ACE9B227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196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Line 16">
            <a:extLst>
              <a:ext uri="{FF2B5EF4-FFF2-40B4-BE49-F238E27FC236}">
                <a16:creationId xmlns:a16="http://schemas.microsoft.com/office/drawing/2014/main" id="{7630E6F9-A67D-C340-A555-EF08C074B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196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Line 17">
            <a:extLst>
              <a:ext uri="{FF2B5EF4-FFF2-40B4-BE49-F238E27FC236}">
                <a16:creationId xmlns:a16="http://schemas.microsoft.com/office/drawing/2014/main" id="{A6F8421C-1809-C24B-B255-091D80E3F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4196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Line 18">
            <a:extLst>
              <a:ext uri="{FF2B5EF4-FFF2-40B4-BE49-F238E27FC236}">
                <a16:creationId xmlns:a16="http://schemas.microsoft.com/office/drawing/2014/main" id="{48ACA591-B5FA-B340-8C0C-674343578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Line 19">
            <a:extLst>
              <a:ext uri="{FF2B5EF4-FFF2-40B4-BE49-F238E27FC236}">
                <a16:creationId xmlns:a16="http://schemas.microsoft.com/office/drawing/2014/main" id="{02B46DBE-0455-6B40-BFAE-6EEB26BEC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4196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Line 20">
            <a:extLst>
              <a:ext uri="{FF2B5EF4-FFF2-40B4-BE49-F238E27FC236}">
                <a16:creationId xmlns:a16="http://schemas.microsoft.com/office/drawing/2014/main" id="{1691DABB-1B93-F24F-A166-F764FB55C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4196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Text Box 21">
            <a:extLst>
              <a:ext uri="{FF2B5EF4-FFF2-40B4-BE49-F238E27FC236}">
                <a16:creationId xmlns:a16="http://schemas.microsoft.com/office/drawing/2014/main" id="{D12DE47A-D1D6-CF44-8458-C81ABB8F7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1148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/>
              <a:t>10</a:t>
            </a:r>
          </a:p>
        </p:txBody>
      </p:sp>
      <p:sp>
        <p:nvSpPr>
          <p:cNvPr id="48149" name="Text Box 22">
            <a:extLst>
              <a:ext uri="{FF2B5EF4-FFF2-40B4-BE49-F238E27FC236}">
                <a16:creationId xmlns:a16="http://schemas.microsoft.com/office/drawing/2014/main" id="{F9C97192-506E-FC44-832E-D8111CD8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1148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/>
              <a:t>10</a:t>
            </a:r>
          </a:p>
        </p:txBody>
      </p:sp>
      <p:sp>
        <p:nvSpPr>
          <p:cNvPr id="48150" name="Text Box 23">
            <a:extLst>
              <a:ext uri="{FF2B5EF4-FFF2-40B4-BE49-F238E27FC236}">
                <a16:creationId xmlns:a16="http://schemas.microsoft.com/office/drawing/2014/main" id="{D91D207F-4471-084B-B369-00A18417D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1148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/>
              <a:t>10</a:t>
            </a:r>
          </a:p>
        </p:txBody>
      </p:sp>
      <p:sp>
        <p:nvSpPr>
          <p:cNvPr id="48151" name="Text Box 24">
            <a:extLst>
              <a:ext uri="{FF2B5EF4-FFF2-40B4-BE49-F238E27FC236}">
                <a16:creationId xmlns:a16="http://schemas.microsoft.com/office/drawing/2014/main" id="{368C01E7-E857-C649-93C0-20AD212C7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1148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/>
              <a:t>10</a:t>
            </a:r>
          </a:p>
        </p:txBody>
      </p:sp>
      <p:sp>
        <p:nvSpPr>
          <p:cNvPr id="48152" name="AutoShape 25">
            <a:extLst>
              <a:ext uri="{FF2B5EF4-FFF2-40B4-BE49-F238E27FC236}">
                <a16:creationId xmlns:a16="http://schemas.microsoft.com/office/drawing/2014/main" id="{0F0B8EF9-6364-3741-8D26-F820ABE05006}"/>
              </a:ext>
            </a:extLst>
          </p:cNvPr>
          <p:cNvSpPr>
            <a:spLocks/>
          </p:cNvSpPr>
          <p:nvPr/>
        </p:nvSpPr>
        <p:spPr bwMode="auto">
          <a:xfrm rot="-5390744">
            <a:off x="4418013" y="3810000"/>
            <a:ext cx="304800" cy="1981200"/>
          </a:xfrm>
          <a:prstGeom prst="leftBrace">
            <a:avLst>
              <a:gd name="adj1" fmla="val 496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48153" name="AutoShape 26">
            <a:extLst>
              <a:ext uri="{FF2B5EF4-FFF2-40B4-BE49-F238E27FC236}">
                <a16:creationId xmlns:a16="http://schemas.microsoft.com/office/drawing/2014/main" id="{8AA7011E-6B67-BF4E-A0D6-2F9E0B1A72AF}"/>
              </a:ext>
            </a:extLst>
          </p:cNvPr>
          <p:cNvSpPr>
            <a:spLocks/>
          </p:cNvSpPr>
          <p:nvPr/>
        </p:nvSpPr>
        <p:spPr bwMode="auto">
          <a:xfrm rot="-5390744">
            <a:off x="6477000" y="3810000"/>
            <a:ext cx="304800" cy="1981200"/>
          </a:xfrm>
          <a:prstGeom prst="leftBrace">
            <a:avLst>
              <a:gd name="adj1" fmla="val 496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48154" name="AutoShape 27">
            <a:extLst>
              <a:ext uri="{FF2B5EF4-FFF2-40B4-BE49-F238E27FC236}">
                <a16:creationId xmlns:a16="http://schemas.microsoft.com/office/drawing/2014/main" id="{64AF0EFD-E09D-A44A-B188-DC35EE9A5E07}"/>
              </a:ext>
            </a:extLst>
          </p:cNvPr>
          <p:cNvSpPr>
            <a:spLocks/>
          </p:cNvSpPr>
          <p:nvPr/>
        </p:nvSpPr>
        <p:spPr bwMode="auto">
          <a:xfrm rot="5398487">
            <a:off x="5410200" y="3048000"/>
            <a:ext cx="304800" cy="1981200"/>
          </a:xfrm>
          <a:prstGeom prst="leftBrace">
            <a:avLst>
              <a:gd name="adj1" fmla="val 496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48155" name="Rectangle 28">
            <a:extLst>
              <a:ext uri="{FF2B5EF4-FFF2-40B4-BE49-F238E27FC236}">
                <a16:creationId xmlns:a16="http://schemas.microsoft.com/office/drawing/2014/main" id="{29D99C97-6981-B04D-BE65-C12BC19CB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360738"/>
            <a:ext cx="52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/>
              <a:t>uv</a:t>
            </a:r>
          </a:p>
        </p:txBody>
      </p:sp>
      <p:sp>
        <p:nvSpPr>
          <p:cNvPr id="48156" name="Rectangle 29">
            <a:extLst>
              <a:ext uri="{FF2B5EF4-FFF2-40B4-BE49-F238E27FC236}">
                <a16:creationId xmlns:a16="http://schemas.microsoft.com/office/drawing/2014/main" id="{48BC3A6B-7FE1-1E4D-9819-BFEF3A972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9609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/>
              <a:t>u</a:t>
            </a:r>
          </a:p>
        </p:txBody>
      </p:sp>
      <p:sp>
        <p:nvSpPr>
          <p:cNvPr id="48157" name="Rectangle 30">
            <a:extLst>
              <a:ext uri="{FF2B5EF4-FFF2-40B4-BE49-F238E27FC236}">
                <a16:creationId xmlns:a16="http://schemas.microsoft.com/office/drawing/2014/main" id="{F827D299-4D00-E040-8455-96B408BB1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960938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/>
              <a:t>v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>
            <a:extLst>
              <a:ext uri="{FF2B5EF4-FFF2-40B4-BE49-F238E27FC236}">
                <a16:creationId xmlns:a16="http://schemas.microsoft.com/office/drawing/2014/main" id="{31C90760-423E-CE47-BC89-3AF65A6C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E9E97E-47C5-4847-ACC9-A54E27DA0A55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it-IT" sz="1400"/>
          </a:p>
        </p:txBody>
      </p:sp>
      <p:cxnSp>
        <p:nvCxnSpPr>
          <p:cNvPr id="49154" name="AutoShape 2">
            <a:extLst>
              <a:ext uri="{FF2B5EF4-FFF2-40B4-BE49-F238E27FC236}">
                <a16:creationId xmlns:a16="http://schemas.microsoft.com/office/drawing/2014/main" id="{9258D10D-928D-3040-9F93-6B9B0FC3C6B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28800" y="6324600"/>
            <a:ext cx="457200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55" name="Text Box 3">
            <a:extLst>
              <a:ext uri="{FF2B5EF4-FFF2-40B4-BE49-F238E27FC236}">
                <a16:creationId xmlns:a16="http://schemas.microsoft.com/office/drawing/2014/main" id="{5BD22036-179F-F447-8077-7E721D97A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722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3) informatica                     biologia molecolare</a:t>
            </a:r>
          </a:p>
        </p:txBody>
      </p:sp>
      <p:sp>
        <p:nvSpPr>
          <p:cNvPr id="49156" name="Oval 4">
            <a:extLst>
              <a:ext uri="{FF2B5EF4-FFF2-40B4-BE49-F238E27FC236}">
                <a16:creationId xmlns:a16="http://schemas.microsoft.com/office/drawing/2014/main" id="{58EBFFF0-2032-5842-8BF8-120B0F606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562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49157" name="Oval 5">
            <a:extLst>
              <a:ext uri="{FF2B5EF4-FFF2-40B4-BE49-F238E27FC236}">
                <a16:creationId xmlns:a16="http://schemas.microsoft.com/office/drawing/2014/main" id="{1F8D1B5F-280B-D44F-A278-CE522CC76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562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cxnSp>
        <p:nvCxnSpPr>
          <p:cNvPr id="49158" name="AutoShape 6">
            <a:extLst>
              <a:ext uri="{FF2B5EF4-FFF2-40B4-BE49-F238E27FC236}">
                <a16:creationId xmlns:a16="http://schemas.microsoft.com/office/drawing/2014/main" id="{CFC48202-1DE0-2743-B863-371EB0A42524}"/>
              </a:ext>
            </a:extLst>
          </p:cNvPr>
          <p:cNvCxnSpPr>
            <a:cxnSpLocks noChangeShapeType="1"/>
            <a:stCxn id="49156" idx="6"/>
            <a:endCxn id="49157" idx="2"/>
          </p:cNvCxnSpPr>
          <p:nvPr/>
        </p:nvCxnSpPr>
        <p:spPr bwMode="auto">
          <a:xfrm>
            <a:off x="3657600" y="18288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59" name="Text Box 7">
            <a:extLst>
              <a:ext uri="{FF2B5EF4-FFF2-40B4-BE49-F238E27FC236}">
                <a16:creationId xmlns:a16="http://schemas.microsoft.com/office/drawing/2014/main" id="{D429ECB0-9D73-2541-B429-7937BAA5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638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1800" i="1"/>
              <a:t>u</a:t>
            </a:r>
          </a:p>
        </p:txBody>
      </p:sp>
      <p:sp>
        <p:nvSpPr>
          <p:cNvPr id="49160" name="Text Box 8">
            <a:extLst>
              <a:ext uri="{FF2B5EF4-FFF2-40B4-BE49-F238E27FC236}">
                <a16:creationId xmlns:a16="http://schemas.microsoft.com/office/drawing/2014/main" id="{2A4A8E17-6858-2C4D-A539-EDEEC8465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383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i="1"/>
              <a:t>v</a:t>
            </a:r>
            <a:endParaRPr lang="en-US" altLang="it-IT" sz="1800"/>
          </a:p>
        </p:txBody>
      </p:sp>
      <p:sp>
        <p:nvSpPr>
          <p:cNvPr id="49161" name="Text Box 9">
            <a:extLst>
              <a:ext uri="{FF2B5EF4-FFF2-40B4-BE49-F238E27FC236}">
                <a16:creationId xmlns:a16="http://schemas.microsoft.com/office/drawing/2014/main" id="{70220D0A-522D-274E-850D-F817D4406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52463"/>
            <a:ext cx="2011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0000FF"/>
                </a:solidFill>
              </a:rPr>
              <a:t>Cammino (</a:t>
            </a:r>
            <a:r>
              <a:rPr lang="en-US" altLang="it-IT" sz="2000" i="1">
                <a:solidFill>
                  <a:srgbClr val="0000FF"/>
                </a:solidFill>
              </a:rPr>
              <a:t>u-v-w</a:t>
            </a:r>
            <a:r>
              <a:rPr lang="en-US" altLang="it-IT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9162" name="Oval 11">
            <a:extLst>
              <a:ext uri="{FF2B5EF4-FFF2-40B4-BE49-F238E27FC236}">
                <a16:creationId xmlns:a16="http://schemas.microsoft.com/office/drawing/2014/main" id="{A5524B8C-9300-C244-B1C9-AF3432463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5621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49163" name="Text Box 12">
            <a:extLst>
              <a:ext uri="{FF2B5EF4-FFF2-40B4-BE49-F238E27FC236}">
                <a16:creationId xmlns:a16="http://schemas.microsoft.com/office/drawing/2014/main" id="{0F8E6FD7-37A2-0345-856F-0EF261151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6383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i="1"/>
              <a:t>w</a:t>
            </a:r>
            <a:endParaRPr lang="en-US" altLang="it-IT" sz="1800"/>
          </a:p>
        </p:txBody>
      </p:sp>
      <p:cxnSp>
        <p:nvCxnSpPr>
          <p:cNvPr id="49164" name="AutoShape 13">
            <a:extLst>
              <a:ext uri="{FF2B5EF4-FFF2-40B4-BE49-F238E27FC236}">
                <a16:creationId xmlns:a16="http://schemas.microsoft.com/office/drawing/2014/main" id="{69CDC5A6-61C4-F64B-874A-8D62B9CED91E}"/>
              </a:ext>
            </a:extLst>
          </p:cNvPr>
          <p:cNvCxnSpPr>
            <a:cxnSpLocks noChangeShapeType="1"/>
            <a:stCxn id="49157" idx="6"/>
            <a:endCxn id="49162" idx="2"/>
          </p:cNvCxnSpPr>
          <p:nvPr/>
        </p:nvCxnSpPr>
        <p:spPr bwMode="auto">
          <a:xfrm>
            <a:off x="4876800" y="18288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5" name="Line 14">
            <a:extLst>
              <a:ext uri="{FF2B5EF4-FFF2-40B4-BE49-F238E27FC236}">
                <a16:creationId xmlns:a16="http://schemas.microsoft.com/office/drawing/2014/main" id="{B922A72A-5E16-414F-ADB2-5D5A7FF2A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038600"/>
            <a:ext cx="990600" cy="0"/>
          </a:xfrm>
          <a:prstGeom prst="line">
            <a:avLst/>
          </a:prstGeom>
          <a:noFill/>
          <a:ln w="28575">
            <a:solidFill>
              <a:srgbClr val="0488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15">
            <a:extLst>
              <a:ext uri="{FF2B5EF4-FFF2-40B4-BE49-F238E27FC236}">
                <a16:creationId xmlns:a16="http://schemas.microsoft.com/office/drawing/2014/main" id="{9E366595-24E0-A04E-BE94-171C1891B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038600"/>
            <a:ext cx="1066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16">
            <a:extLst>
              <a:ext uri="{FF2B5EF4-FFF2-40B4-BE49-F238E27FC236}">
                <a16:creationId xmlns:a16="http://schemas.microsoft.com/office/drawing/2014/main" id="{D237C109-ED42-3448-9770-CA85017E3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962400"/>
            <a:ext cx="0" cy="152400"/>
          </a:xfrm>
          <a:prstGeom prst="line">
            <a:avLst/>
          </a:prstGeom>
          <a:noFill/>
          <a:ln w="9525">
            <a:solidFill>
              <a:srgbClr val="048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Line 17">
            <a:extLst>
              <a:ext uri="{FF2B5EF4-FFF2-40B4-BE49-F238E27FC236}">
                <a16:creationId xmlns:a16="http://schemas.microsoft.com/office/drawing/2014/main" id="{FB75A750-0D20-7A4A-A7DE-9BB2C18EE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9624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Line 18">
            <a:extLst>
              <a:ext uri="{FF2B5EF4-FFF2-40B4-BE49-F238E27FC236}">
                <a16:creationId xmlns:a16="http://schemas.microsoft.com/office/drawing/2014/main" id="{16F34EAA-1C09-F946-A780-CB8FB65C4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962400"/>
            <a:ext cx="0" cy="152400"/>
          </a:xfrm>
          <a:prstGeom prst="line">
            <a:avLst/>
          </a:prstGeom>
          <a:noFill/>
          <a:ln w="9525">
            <a:solidFill>
              <a:srgbClr val="048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Line 19">
            <a:extLst>
              <a:ext uri="{FF2B5EF4-FFF2-40B4-BE49-F238E27FC236}">
                <a16:creationId xmlns:a16="http://schemas.microsoft.com/office/drawing/2014/main" id="{1CC64572-8045-5948-B0F6-065E62E1D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9624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20">
            <a:extLst>
              <a:ext uri="{FF2B5EF4-FFF2-40B4-BE49-F238E27FC236}">
                <a16:creationId xmlns:a16="http://schemas.microsoft.com/office/drawing/2014/main" id="{04A6CE09-082D-2D4C-BD86-236745562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962400"/>
            <a:ext cx="0" cy="152400"/>
          </a:xfrm>
          <a:prstGeom prst="line">
            <a:avLst/>
          </a:prstGeom>
          <a:noFill/>
          <a:ln w="9525">
            <a:solidFill>
              <a:srgbClr val="048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21">
            <a:extLst>
              <a:ext uri="{FF2B5EF4-FFF2-40B4-BE49-F238E27FC236}">
                <a16:creationId xmlns:a16="http://schemas.microsoft.com/office/drawing/2014/main" id="{58381703-E921-8C41-BB8E-943F20477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9624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AutoShape 26">
            <a:extLst>
              <a:ext uri="{FF2B5EF4-FFF2-40B4-BE49-F238E27FC236}">
                <a16:creationId xmlns:a16="http://schemas.microsoft.com/office/drawing/2014/main" id="{61633938-2128-F041-A7EA-EAE17D0ADBD4}"/>
              </a:ext>
            </a:extLst>
          </p:cNvPr>
          <p:cNvSpPr>
            <a:spLocks/>
          </p:cNvSpPr>
          <p:nvPr/>
        </p:nvSpPr>
        <p:spPr bwMode="auto">
          <a:xfrm rot="-5390744">
            <a:off x="2362200" y="3429000"/>
            <a:ext cx="304800" cy="1981200"/>
          </a:xfrm>
          <a:prstGeom prst="leftBrace">
            <a:avLst>
              <a:gd name="adj1" fmla="val 496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49174" name="AutoShape 27">
            <a:extLst>
              <a:ext uri="{FF2B5EF4-FFF2-40B4-BE49-F238E27FC236}">
                <a16:creationId xmlns:a16="http://schemas.microsoft.com/office/drawing/2014/main" id="{E40179BF-6D75-4A49-84B9-B631DBD96024}"/>
              </a:ext>
            </a:extLst>
          </p:cNvPr>
          <p:cNvSpPr>
            <a:spLocks/>
          </p:cNvSpPr>
          <p:nvPr/>
        </p:nvSpPr>
        <p:spPr bwMode="auto">
          <a:xfrm rot="-5390744">
            <a:off x="4421188" y="3429000"/>
            <a:ext cx="304800" cy="1981200"/>
          </a:xfrm>
          <a:prstGeom prst="leftBrace">
            <a:avLst>
              <a:gd name="adj1" fmla="val 496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49175" name="AutoShape 28">
            <a:extLst>
              <a:ext uri="{FF2B5EF4-FFF2-40B4-BE49-F238E27FC236}">
                <a16:creationId xmlns:a16="http://schemas.microsoft.com/office/drawing/2014/main" id="{3E43FBA0-B645-B04D-B535-73FE802F3490}"/>
              </a:ext>
            </a:extLst>
          </p:cNvPr>
          <p:cNvSpPr>
            <a:spLocks/>
          </p:cNvSpPr>
          <p:nvPr/>
        </p:nvSpPr>
        <p:spPr bwMode="auto">
          <a:xfrm rot="5398487">
            <a:off x="3429000" y="2133600"/>
            <a:ext cx="304800" cy="1981200"/>
          </a:xfrm>
          <a:prstGeom prst="leftBrace">
            <a:avLst>
              <a:gd name="adj1" fmla="val 496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49176" name="Rectangle 29">
            <a:extLst>
              <a:ext uri="{FF2B5EF4-FFF2-40B4-BE49-F238E27FC236}">
                <a16:creationId xmlns:a16="http://schemas.microsoft.com/office/drawing/2014/main" id="{487ECF15-B903-0F48-A102-79B36EC40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446338"/>
            <a:ext cx="52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>
                <a:solidFill>
                  <a:srgbClr val="FF0000"/>
                </a:solidFill>
              </a:rPr>
              <a:t>u</a:t>
            </a:r>
            <a:r>
              <a:rPr lang="en-US" altLang="it-IT" sz="2400" i="1" baseline="-25000">
                <a:solidFill>
                  <a:srgbClr val="048800"/>
                </a:solidFill>
              </a:rPr>
              <a:t>v</a:t>
            </a:r>
            <a:endParaRPr lang="en-US" altLang="it-IT" sz="2400" i="1" baseline="-25000"/>
          </a:p>
        </p:txBody>
      </p:sp>
      <p:sp>
        <p:nvSpPr>
          <p:cNvPr id="49177" name="Rectangle 30">
            <a:extLst>
              <a:ext uri="{FF2B5EF4-FFF2-40B4-BE49-F238E27FC236}">
                <a16:creationId xmlns:a16="http://schemas.microsoft.com/office/drawing/2014/main" id="{34CE97A3-99FC-EB4A-B902-DF07B76C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45799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FF0000"/>
                </a:solidFill>
              </a:rPr>
              <a:t>S</a:t>
            </a:r>
            <a:r>
              <a:rPr lang="en-US" altLang="it-IT" sz="2400" i="1" baseline="-2500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9178" name="Rectangle 31">
            <a:extLst>
              <a:ext uri="{FF2B5EF4-FFF2-40B4-BE49-F238E27FC236}">
                <a16:creationId xmlns:a16="http://schemas.microsoft.com/office/drawing/2014/main" id="{A5A8A141-AE62-0B4E-88AC-35F4E513E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4579938"/>
            <a:ext cx="427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48800"/>
                </a:solidFill>
              </a:rPr>
              <a:t>S</a:t>
            </a:r>
            <a:r>
              <a:rPr lang="en-US" altLang="it-IT" sz="2400" i="1" baseline="-25000">
                <a:solidFill>
                  <a:srgbClr val="048800"/>
                </a:solidFill>
              </a:rPr>
              <a:t>v</a:t>
            </a:r>
          </a:p>
        </p:txBody>
      </p:sp>
      <p:sp>
        <p:nvSpPr>
          <p:cNvPr id="49179" name="Line 32">
            <a:extLst>
              <a:ext uri="{FF2B5EF4-FFF2-40B4-BE49-F238E27FC236}">
                <a16:creationId xmlns:a16="http://schemas.microsoft.com/office/drawing/2014/main" id="{1A25A232-1048-A24C-9D0B-B871E08DD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0386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Line 33">
            <a:extLst>
              <a:ext uri="{FF2B5EF4-FFF2-40B4-BE49-F238E27FC236}">
                <a16:creationId xmlns:a16="http://schemas.microsoft.com/office/drawing/2014/main" id="{16EE11E9-BE7C-2049-B02E-7399F3D0F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9624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Line 34">
            <a:extLst>
              <a:ext uri="{FF2B5EF4-FFF2-40B4-BE49-F238E27FC236}">
                <a16:creationId xmlns:a16="http://schemas.microsoft.com/office/drawing/2014/main" id="{C070BE0A-E0A8-F541-9347-38DF7EEFDB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9624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Line 35">
            <a:extLst>
              <a:ext uri="{FF2B5EF4-FFF2-40B4-BE49-F238E27FC236}">
                <a16:creationId xmlns:a16="http://schemas.microsoft.com/office/drawing/2014/main" id="{253ADC97-357F-3247-9687-1F9CCCC18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9624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Line 38">
            <a:extLst>
              <a:ext uri="{FF2B5EF4-FFF2-40B4-BE49-F238E27FC236}">
                <a16:creationId xmlns:a16="http://schemas.microsoft.com/office/drawing/2014/main" id="{C8B05251-06AB-FC49-BE0E-EC6831E7BF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038600"/>
            <a:ext cx="990600" cy="0"/>
          </a:xfrm>
          <a:prstGeom prst="line">
            <a:avLst/>
          </a:prstGeom>
          <a:noFill/>
          <a:ln w="28575">
            <a:solidFill>
              <a:srgbClr val="0488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Line 39">
            <a:extLst>
              <a:ext uri="{FF2B5EF4-FFF2-40B4-BE49-F238E27FC236}">
                <a16:creationId xmlns:a16="http://schemas.microsoft.com/office/drawing/2014/main" id="{0AC1F67C-B6A4-9243-AA6F-B83951CD4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038600"/>
            <a:ext cx="914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Line 40">
            <a:extLst>
              <a:ext uri="{FF2B5EF4-FFF2-40B4-BE49-F238E27FC236}">
                <a16:creationId xmlns:a16="http://schemas.microsoft.com/office/drawing/2014/main" id="{5882CC8F-CA47-3B41-9376-7793FAD8E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0386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AutoShape 41">
            <a:extLst>
              <a:ext uri="{FF2B5EF4-FFF2-40B4-BE49-F238E27FC236}">
                <a16:creationId xmlns:a16="http://schemas.microsoft.com/office/drawing/2014/main" id="{15E671A1-777D-EC46-BC30-CD90F4F88324}"/>
              </a:ext>
            </a:extLst>
          </p:cNvPr>
          <p:cNvSpPr>
            <a:spLocks/>
          </p:cNvSpPr>
          <p:nvPr/>
        </p:nvSpPr>
        <p:spPr bwMode="auto">
          <a:xfrm rot="-5390744">
            <a:off x="6477000" y="3429000"/>
            <a:ext cx="304800" cy="1981200"/>
          </a:xfrm>
          <a:prstGeom prst="leftBrace">
            <a:avLst>
              <a:gd name="adj1" fmla="val 496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49187" name="Rectangle 42">
            <a:extLst>
              <a:ext uri="{FF2B5EF4-FFF2-40B4-BE49-F238E27FC236}">
                <a16:creationId xmlns:a16="http://schemas.microsoft.com/office/drawing/2014/main" id="{F3E62062-C145-3444-A7FE-492B4C548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388" y="4579938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00FF"/>
                </a:solidFill>
              </a:rPr>
              <a:t>S</a:t>
            </a:r>
            <a:r>
              <a:rPr lang="en-US" altLang="it-IT" sz="2400" i="1" baseline="-250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49188" name="Line 43">
            <a:extLst>
              <a:ext uri="{FF2B5EF4-FFF2-40B4-BE49-F238E27FC236}">
                <a16:creationId xmlns:a16="http://schemas.microsoft.com/office/drawing/2014/main" id="{4E80F726-F4B3-1546-8A10-B6E79CD34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581400"/>
            <a:ext cx="990600" cy="0"/>
          </a:xfrm>
          <a:prstGeom prst="line">
            <a:avLst/>
          </a:prstGeom>
          <a:noFill/>
          <a:ln w="28575">
            <a:solidFill>
              <a:srgbClr val="0488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9" name="Line 44">
            <a:extLst>
              <a:ext uri="{FF2B5EF4-FFF2-40B4-BE49-F238E27FC236}">
                <a16:creationId xmlns:a16="http://schemas.microsoft.com/office/drawing/2014/main" id="{CE92E6EC-7E4C-E349-A42F-F29443E98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505200"/>
            <a:ext cx="0" cy="152400"/>
          </a:xfrm>
          <a:prstGeom prst="line">
            <a:avLst/>
          </a:prstGeom>
          <a:noFill/>
          <a:ln w="9525">
            <a:solidFill>
              <a:srgbClr val="048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0" name="Line 45">
            <a:extLst>
              <a:ext uri="{FF2B5EF4-FFF2-40B4-BE49-F238E27FC236}">
                <a16:creationId xmlns:a16="http://schemas.microsoft.com/office/drawing/2014/main" id="{23D54DE5-1D57-C84E-B96E-2645C8C2B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5052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1" name="Line 46">
            <a:extLst>
              <a:ext uri="{FF2B5EF4-FFF2-40B4-BE49-F238E27FC236}">
                <a16:creationId xmlns:a16="http://schemas.microsoft.com/office/drawing/2014/main" id="{E949C2FE-F9C6-AB43-A30C-571627EA0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505200"/>
            <a:ext cx="0" cy="152400"/>
          </a:xfrm>
          <a:prstGeom prst="line">
            <a:avLst/>
          </a:prstGeom>
          <a:noFill/>
          <a:ln w="9525">
            <a:solidFill>
              <a:srgbClr val="048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2" name="Line 47">
            <a:extLst>
              <a:ext uri="{FF2B5EF4-FFF2-40B4-BE49-F238E27FC236}">
                <a16:creationId xmlns:a16="http://schemas.microsoft.com/office/drawing/2014/main" id="{09D8ADC8-C389-8E41-9EF1-ABF8BEDD1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505200"/>
            <a:ext cx="0" cy="152400"/>
          </a:xfrm>
          <a:prstGeom prst="line">
            <a:avLst/>
          </a:prstGeom>
          <a:noFill/>
          <a:ln w="9525">
            <a:solidFill>
              <a:srgbClr val="048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3" name="Line 48">
            <a:extLst>
              <a:ext uri="{FF2B5EF4-FFF2-40B4-BE49-F238E27FC236}">
                <a16:creationId xmlns:a16="http://schemas.microsoft.com/office/drawing/2014/main" id="{9B9E1449-2025-134C-A0EC-4E1293BAD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5052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4" name="Line 49">
            <a:extLst>
              <a:ext uri="{FF2B5EF4-FFF2-40B4-BE49-F238E27FC236}">
                <a16:creationId xmlns:a16="http://schemas.microsoft.com/office/drawing/2014/main" id="{E88D9A5E-377F-8B46-AEEB-298707B28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5814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5" name="Line 50">
            <a:extLst>
              <a:ext uri="{FF2B5EF4-FFF2-40B4-BE49-F238E27FC236}">
                <a16:creationId xmlns:a16="http://schemas.microsoft.com/office/drawing/2014/main" id="{2EE55741-E2C5-484A-99B4-4ABDCDAC3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5052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6" name="Line 51">
            <a:extLst>
              <a:ext uri="{FF2B5EF4-FFF2-40B4-BE49-F238E27FC236}">
                <a16:creationId xmlns:a16="http://schemas.microsoft.com/office/drawing/2014/main" id="{343D19D7-1901-734E-882D-38A3ABF30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5052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7" name="Line 52">
            <a:extLst>
              <a:ext uri="{FF2B5EF4-FFF2-40B4-BE49-F238E27FC236}">
                <a16:creationId xmlns:a16="http://schemas.microsoft.com/office/drawing/2014/main" id="{FE3A1ED6-662D-DC4A-8242-840FB0D3B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581400"/>
            <a:ext cx="990600" cy="0"/>
          </a:xfrm>
          <a:prstGeom prst="line">
            <a:avLst/>
          </a:prstGeom>
          <a:noFill/>
          <a:ln w="28575">
            <a:solidFill>
              <a:srgbClr val="0488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8" name="Line 53">
            <a:extLst>
              <a:ext uri="{FF2B5EF4-FFF2-40B4-BE49-F238E27FC236}">
                <a16:creationId xmlns:a16="http://schemas.microsoft.com/office/drawing/2014/main" id="{C0268A2D-82B1-F841-957B-C008E4314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581400"/>
            <a:ext cx="914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9" name="AutoShape 54">
            <a:extLst>
              <a:ext uri="{FF2B5EF4-FFF2-40B4-BE49-F238E27FC236}">
                <a16:creationId xmlns:a16="http://schemas.microsoft.com/office/drawing/2014/main" id="{BEE178CF-0088-B047-ABC2-F6D007C37CD5}"/>
              </a:ext>
            </a:extLst>
          </p:cNvPr>
          <p:cNvSpPr>
            <a:spLocks/>
          </p:cNvSpPr>
          <p:nvPr/>
        </p:nvSpPr>
        <p:spPr bwMode="auto">
          <a:xfrm rot="5398487">
            <a:off x="5410200" y="2133600"/>
            <a:ext cx="304800" cy="1981200"/>
          </a:xfrm>
          <a:prstGeom prst="leftBrace">
            <a:avLst>
              <a:gd name="adj1" fmla="val 496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49200" name="Rectangle 55">
            <a:extLst>
              <a:ext uri="{FF2B5EF4-FFF2-40B4-BE49-F238E27FC236}">
                <a16:creationId xmlns:a16="http://schemas.microsoft.com/office/drawing/2014/main" id="{DEE928A6-2D3C-5B44-949B-B1BBBC6D5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446338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>
                <a:solidFill>
                  <a:srgbClr val="048800"/>
                </a:solidFill>
              </a:rPr>
              <a:t>v</a:t>
            </a:r>
            <a:r>
              <a:rPr lang="en-US" altLang="it-IT" sz="2400" i="1" baseline="-25000">
                <a:solidFill>
                  <a:srgbClr val="0000FF"/>
                </a:solidFill>
              </a:rPr>
              <a:t>w</a:t>
            </a:r>
            <a:endParaRPr lang="en-US" altLang="it-IT" sz="2400" i="1" baseline="-25000"/>
          </a:p>
        </p:txBody>
      </p:sp>
      <p:sp>
        <p:nvSpPr>
          <p:cNvPr id="49201" name="Line 56">
            <a:extLst>
              <a:ext uri="{FF2B5EF4-FFF2-40B4-BE49-F238E27FC236}">
                <a16:creationId xmlns:a16="http://schemas.microsoft.com/office/drawing/2014/main" id="{0DE41EBD-4EF2-484B-AE41-E247275B72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2" name="Line 57">
            <a:extLst>
              <a:ext uri="{FF2B5EF4-FFF2-40B4-BE49-F238E27FC236}">
                <a16:creationId xmlns:a16="http://schemas.microsoft.com/office/drawing/2014/main" id="{26C3BA39-5250-374C-994C-69B48E187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3" name="Line 58">
            <a:extLst>
              <a:ext uri="{FF2B5EF4-FFF2-40B4-BE49-F238E27FC236}">
                <a16:creationId xmlns:a16="http://schemas.microsoft.com/office/drawing/2014/main" id="{06D3D2C2-C367-434B-B6F1-59C07E36A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4" name="Line 59">
            <a:extLst>
              <a:ext uri="{FF2B5EF4-FFF2-40B4-BE49-F238E27FC236}">
                <a16:creationId xmlns:a16="http://schemas.microsoft.com/office/drawing/2014/main" id="{3315A796-7CB6-FB4C-B294-FD17462C0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5" name="Line 60">
            <a:extLst>
              <a:ext uri="{FF2B5EF4-FFF2-40B4-BE49-F238E27FC236}">
                <a16:creationId xmlns:a16="http://schemas.microsoft.com/office/drawing/2014/main" id="{E2531FEB-D4FF-3547-9E15-754537141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6" name="Line 61">
            <a:extLst>
              <a:ext uri="{FF2B5EF4-FFF2-40B4-BE49-F238E27FC236}">
                <a16:creationId xmlns:a16="http://schemas.microsoft.com/office/drawing/2014/main" id="{DF2BDC88-341A-9349-9392-11C458B68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7" name="Line 62">
            <a:extLst>
              <a:ext uri="{FF2B5EF4-FFF2-40B4-BE49-F238E27FC236}">
                <a16:creationId xmlns:a16="http://schemas.microsoft.com/office/drawing/2014/main" id="{80149DF0-9B8A-FD43-834C-1D7931FF3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8" name="Line 63">
            <a:extLst>
              <a:ext uri="{FF2B5EF4-FFF2-40B4-BE49-F238E27FC236}">
                <a16:creationId xmlns:a16="http://schemas.microsoft.com/office/drawing/2014/main" id="{1BC5DD56-D2CC-9141-A516-0E7B1F291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9" name="Line 64">
            <a:extLst>
              <a:ext uri="{FF2B5EF4-FFF2-40B4-BE49-F238E27FC236}">
                <a16:creationId xmlns:a16="http://schemas.microsoft.com/office/drawing/2014/main" id="{50EFF644-9870-6C45-A602-13C7DE388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0" name="Line 65">
            <a:extLst>
              <a:ext uri="{FF2B5EF4-FFF2-40B4-BE49-F238E27FC236}">
                <a16:creationId xmlns:a16="http://schemas.microsoft.com/office/drawing/2014/main" id="{BF04001F-3018-D649-8CB4-304AD185E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1" name="Line 66">
            <a:extLst>
              <a:ext uri="{FF2B5EF4-FFF2-40B4-BE49-F238E27FC236}">
                <a16:creationId xmlns:a16="http://schemas.microsoft.com/office/drawing/2014/main" id="{FBC4323F-0C10-2B4E-8590-14E36FA9D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2" name="Line 67">
            <a:extLst>
              <a:ext uri="{FF2B5EF4-FFF2-40B4-BE49-F238E27FC236}">
                <a16:creationId xmlns:a16="http://schemas.microsoft.com/office/drawing/2014/main" id="{73E2BD65-8567-F148-8B38-7DCACD824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3" name="Line 68">
            <a:extLst>
              <a:ext uri="{FF2B5EF4-FFF2-40B4-BE49-F238E27FC236}">
                <a16:creationId xmlns:a16="http://schemas.microsoft.com/office/drawing/2014/main" id="{BEB4EA41-CB6C-4B4A-AD90-3F82E1728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4" name="Line 69">
            <a:extLst>
              <a:ext uri="{FF2B5EF4-FFF2-40B4-BE49-F238E27FC236}">
                <a16:creationId xmlns:a16="http://schemas.microsoft.com/office/drawing/2014/main" id="{3F461259-FD32-D747-96EC-F84E429D0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5" name="Line 70">
            <a:extLst>
              <a:ext uri="{FF2B5EF4-FFF2-40B4-BE49-F238E27FC236}">
                <a16:creationId xmlns:a16="http://schemas.microsoft.com/office/drawing/2014/main" id="{F709C35B-16BA-364A-9DAB-C555FE8AA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6" name="Line 71">
            <a:extLst>
              <a:ext uri="{FF2B5EF4-FFF2-40B4-BE49-F238E27FC236}">
                <a16:creationId xmlns:a16="http://schemas.microsoft.com/office/drawing/2014/main" id="{39F263EF-F39D-BD46-B928-0F7EDF63B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7" name="Text Box 72">
            <a:extLst>
              <a:ext uri="{FF2B5EF4-FFF2-40B4-BE49-F238E27FC236}">
                <a16:creationId xmlns:a16="http://schemas.microsoft.com/office/drawing/2014/main" id="{D73A3CF9-E94C-1A41-8F27-E94C38A2B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67000"/>
            <a:ext cx="17589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legami idrogeno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di complementarità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A-T  C-G</a:t>
            </a:r>
          </a:p>
        </p:txBody>
      </p:sp>
      <p:cxnSp>
        <p:nvCxnSpPr>
          <p:cNvPr id="49218" name="AutoShape 74">
            <a:extLst>
              <a:ext uri="{FF2B5EF4-FFF2-40B4-BE49-F238E27FC236}">
                <a16:creationId xmlns:a16="http://schemas.microsoft.com/office/drawing/2014/main" id="{C6A028C4-2AD5-B343-B34C-87DB6344201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763713" y="3113087"/>
            <a:ext cx="469900" cy="9493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219" name="Line 75">
            <a:extLst>
              <a:ext uri="{FF2B5EF4-FFF2-40B4-BE49-F238E27FC236}">
                <a16:creationId xmlns:a16="http://schemas.microsoft.com/office/drawing/2014/main" id="{64E8EB38-E32A-6F4F-8B65-278A6CC79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6482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20" name="Line 76">
            <a:extLst>
              <a:ext uri="{FF2B5EF4-FFF2-40B4-BE49-F238E27FC236}">
                <a16:creationId xmlns:a16="http://schemas.microsoft.com/office/drawing/2014/main" id="{C79B6426-81F6-3749-8DF0-45D43C098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648200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21" name="Line 77">
            <a:extLst>
              <a:ext uri="{FF2B5EF4-FFF2-40B4-BE49-F238E27FC236}">
                <a16:creationId xmlns:a16="http://schemas.microsoft.com/office/drawing/2014/main" id="{7A49F5BC-D71D-2546-8CF7-8E4996B25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648200"/>
            <a:ext cx="304800" cy="0"/>
          </a:xfrm>
          <a:prstGeom prst="line">
            <a:avLst/>
          </a:prstGeom>
          <a:noFill/>
          <a:ln w="19050">
            <a:solidFill>
              <a:srgbClr val="0488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>
            <a:extLst>
              <a:ext uri="{FF2B5EF4-FFF2-40B4-BE49-F238E27FC236}">
                <a16:creationId xmlns:a16="http://schemas.microsoft.com/office/drawing/2014/main" id="{EC0E9325-BD60-4F46-BC54-5E36F667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458EDF-3D25-F044-B62D-8E2D154CE108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it-IT" sz="1400"/>
          </a:p>
        </p:txBody>
      </p:sp>
      <p:cxnSp>
        <p:nvCxnSpPr>
          <p:cNvPr id="50178" name="AutoShape 2">
            <a:extLst>
              <a:ext uri="{FF2B5EF4-FFF2-40B4-BE49-F238E27FC236}">
                <a16:creationId xmlns:a16="http://schemas.microsoft.com/office/drawing/2014/main" id="{D90B720B-2ECE-7144-8802-76473758F03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28800" y="6324600"/>
            <a:ext cx="457200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79" name="Text Box 3">
            <a:extLst>
              <a:ext uri="{FF2B5EF4-FFF2-40B4-BE49-F238E27FC236}">
                <a16:creationId xmlns:a16="http://schemas.microsoft.com/office/drawing/2014/main" id="{00800A7A-5CCC-354A-A46B-C03437DDC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722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3) informatica                     biologia molecolare</a:t>
            </a: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85A16521-FD7D-5247-AF1C-99DEA54FE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143000"/>
            <a:ext cx="56562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Si generano moltissime copie delle             complementari 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si mettono nel </a:t>
            </a:r>
            <a:r>
              <a:rPr lang="en-US" altLang="it-IT" sz="1800">
                <a:solidFill>
                  <a:srgbClr val="0000FF"/>
                </a:solidFill>
              </a:rPr>
              <a:t>contenitore dei vertici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93BA2F39-6DCC-8242-99E6-A0BB42330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096963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FF0000"/>
                </a:solidFill>
              </a:rPr>
              <a:t>S</a:t>
            </a:r>
            <a:r>
              <a:rPr lang="en-US" altLang="it-IT" sz="2400" i="1" baseline="-25000">
                <a:solidFill>
                  <a:srgbClr val="FF0000"/>
                </a:solidFill>
              </a:rPr>
              <a:t>j</a:t>
            </a:r>
            <a:endParaRPr lang="en-US" altLang="it-IT" sz="2400"/>
          </a:p>
        </p:txBody>
      </p:sp>
      <p:sp>
        <p:nvSpPr>
          <p:cNvPr id="50182" name="Line 6">
            <a:extLst>
              <a:ext uri="{FF2B5EF4-FFF2-40B4-BE49-F238E27FC236}">
                <a16:creationId xmlns:a16="http://schemas.microsoft.com/office/drawing/2014/main" id="{929941B1-F4C9-B84E-B392-63E713281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8875" y="1144588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8">
            <a:extLst>
              <a:ext uri="{FF2B5EF4-FFF2-40B4-BE49-F238E27FC236}">
                <a16:creationId xmlns:a16="http://schemas.microsoft.com/office/drawing/2014/main" id="{89E7BB97-2A0A-C34F-8F5B-62952954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657600"/>
            <a:ext cx="4284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Si generano moltissime copie delle              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si mettono nel </a:t>
            </a:r>
            <a:r>
              <a:rPr lang="en-US" altLang="it-IT" sz="1800">
                <a:solidFill>
                  <a:srgbClr val="0000FF"/>
                </a:solidFill>
              </a:rPr>
              <a:t>contenitore degli archi</a:t>
            </a:r>
          </a:p>
        </p:txBody>
      </p:sp>
      <p:sp>
        <p:nvSpPr>
          <p:cNvPr id="50184" name="Text Box 9">
            <a:extLst>
              <a:ext uri="{FF2B5EF4-FFF2-40B4-BE49-F238E27FC236}">
                <a16:creationId xmlns:a16="http://schemas.microsoft.com/office/drawing/2014/main" id="{7C9E320A-1C61-A842-A37C-C04E383F5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35363"/>
            <a:ext cx="52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FF0000"/>
                </a:solidFill>
              </a:rPr>
              <a:t>S</a:t>
            </a:r>
            <a:r>
              <a:rPr lang="en-US" altLang="it-IT" sz="2400" i="1" baseline="-25000">
                <a:solidFill>
                  <a:srgbClr val="FF0000"/>
                </a:solidFill>
              </a:rPr>
              <a:t>uv</a:t>
            </a:r>
            <a:endParaRPr lang="en-US" altLang="it-IT" sz="2400"/>
          </a:p>
        </p:txBody>
      </p:sp>
      <p:sp>
        <p:nvSpPr>
          <p:cNvPr id="50185" name="AutoShape 11">
            <a:extLst>
              <a:ext uri="{FF2B5EF4-FFF2-40B4-BE49-F238E27FC236}">
                <a16:creationId xmlns:a16="http://schemas.microsoft.com/office/drawing/2014/main" id="{CB67B7FA-7A6D-A34D-8F32-A46340377396}"/>
              </a:ext>
            </a:extLst>
          </p:cNvPr>
          <p:cNvSpPr>
            <a:spLocks/>
          </p:cNvSpPr>
          <p:nvPr/>
        </p:nvSpPr>
        <p:spPr bwMode="auto">
          <a:xfrm rot="5400000">
            <a:off x="6362700" y="3695700"/>
            <a:ext cx="990600" cy="1981200"/>
          </a:xfrm>
          <a:prstGeom prst="rightBracke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0186" name="AutoShape 12">
            <a:extLst>
              <a:ext uri="{FF2B5EF4-FFF2-40B4-BE49-F238E27FC236}">
                <a16:creationId xmlns:a16="http://schemas.microsoft.com/office/drawing/2014/main" id="{485A94AA-D0E7-A544-8A35-F90BC5E61B25}"/>
              </a:ext>
            </a:extLst>
          </p:cNvPr>
          <p:cNvSpPr>
            <a:spLocks/>
          </p:cNvSpPr>
          <p:nvPr/>
        </p:nvSpPr>
        <p:spPr bwMode="auto">
          <a:xfrm rot="5400000">
            <a:off x="6362700" y="1333500"/>
            <a:ext cx="990600" cy="1981200"/>
          </a:xfrm>
          <a:prstGeom prst="rightBracke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0187" name="Rectangle 13">
            <a:extLst>
              <a:ext uri="{FF2B5EF4-FFF2-40B4-BE49-F238E27FC236}">
                <a16:creationId xmlns:a16="http://schemas.microsoft.com/office/drawing/2014/main" id="{3003CCCE-A373-FB4B-860F-08225922B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971800"/>
            <a:ext cx="2189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contenitore dei vertici</a:t>
            </a:r>
          </a:p>
        </p:txBody>
      </p:sp>
      <p:sp>
        <p:nvSpPr>
          <p:cNvPr id="50188" name="Rectangle 14">
            <a:extLst>
              <a:ext uri="{FF2B5EF4-FFF2-40B4-BE49-F238E27FC236}">
                <a16:creationId xmlns:a16="http://schemas.microsoft.com/office/drawing/2014/main" id="{E473D2D2-33E7-D24D-81CA-FFC3C77C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102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contenitore degli archi</a:t>
            </a:r>
          </a:p>
        </p:txBody>
      </p:sp>
      <p:sp>
        <p:nvSpPr>
          <p:cNvPr id="50189" name="Text Box 15">
            <a:extLst>
              <a:ext uri="{FF2B5EF4-FFF2-40B4-BE49-F238E27FC236}">
                <a16:creationId xmlns:a16="http://schemas.microsoft.com/office/drawing/2014/main" id="{2F0BB9A7-EF9E-4C47-AC92-B6F9083D6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828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FF0000"/>
                </a:solidFill>
              </a:rPr>
              <a:t>S</a:t>
            </a:r>
            <a:r>
              <a:rPr lang="en-US" altLang="it-IT" sz="2400" i="1" baseline="-25000">
                <a:solidFill>
                  <a:srgbClr val="FF0000"/>
                </a:solidFill>
              </a:rPr>
              <a:t>u</a:t>
            </a:r>
            <a:endParaRPr lang="en-US" altLang="it-IT" sz="2400"/>
          </a:p>
        </p:txBody>
      </p:sp>
      <p:sp>
        <p:nvSpPr>
          <p:cNvPr id="50190" name="Line 16">
            <a:extLst>
              <a:ext uri="{FF2B5EF4-FFF2-40B4-BE49-F238E27FC236}">
                <a16:creationId xmlns:a16="http://schemas.microsoft.com/office/drawing/2014/main" id="{6240DB86-5B5B-F94F-B7FA-A32E0AF6E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8075" y="1876425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Text Box 17">
            <a:extLst>
              <a:ext uri="{FF2B5EF4-FFF2-40B4-BE49-F238E27FC236}">
                <a16:creationId xmlns:a16="http://schemas.microsoft.com/office/drawing/2014/main" id="{BE640AC3-FE45-704D-985A-4AD166323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05000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48800"/>
                </a:solidFill>
              </a:rPr>
              <a:t>S</a:t>
            </a:r>
            <a:r>
              <a:rPr lang="en-US" altLang="it-IT" sz="2400" i="1" baseline="-25000">
                <a:solidFill>
                  <a:srgbClr val="048800"/>
                </a:solidFill>
              </a:rPr>
              <a:t>v</a:t>
            </a:r>
            <a:endParaRPr lang="en-US" altLang="it-IT" sz="2400"/>
          </a:p>
        </p:txBody>
      </p:sp>
      <p:sp>
        <p:nvSpPr>
          <p:cNvPr id="50192" name="Line 18">
            <a:extLst>
              <a:ext uri="{FF2B5EF4-FFF2-40B4-BE49-F238E27FC236}">
                <a16:creationId xmlns:a16="http://schemas.microsoft.com/office/drawing/2014/main" id="{3DF14DB8-D9D1-CA48-99BE-96F210CC5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1475" y="1952625"/>
            <a:ext cx="152400" cy="0"/>
          </a:xfrm>
          <a:prstGeom prst="line">
            <a:avLst/>
          </a:prstGeom>
          <a:noFill/>
          <a:ln w="19050">
            <a:solidFill>
              <a:srgbClr val="048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Text Box 19">
            <a:extLst>
              <a:ext uri="{FF2B5EF4-FFF2-40B4-BE49-F238E27FC236}">
                <a16:creationId xmlns:a16="http://schemas.microsoft.com/office/drawing/2014/main" id="{61DF3214-A307-5F4B-881D-6F607B19A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286000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/>
              <a:t>j</a:t>
            </a:r>
            <a:endParaRPr lang="en-US" altLang="it-IT" sz="2400"/>
          </a:p>
        </p:txBody>
      </p:sp>
      <p:sp>
        <p:nvSpPr>
          <p:cNvPr id="50194" name="Line 20">
            <a:extLst>
              <a:ext uri="{FF2B5EF4-FFF2-40B4-BE49-F238E27FC236}">
                <a16:creationId xmlns:a16="http://schemas.microsoft.com/office/drawing/2014/main" id="{10CFE7FF-7652-FC4E-AB85-D49B5C1D4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286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Text Box 21">
            <a:extLst>
              <a:ext uri="{FF2B5EF4-FFF2-40B4-BE49-F238E27FC236}">
                <a16:creationId xmlns:a16="http://schemas.microsoft.com/office/drawing/2014/main" id="{900447AC-BC7F-1844-82CB-82788B5B1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82880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00FF"/>
                </a:solidFill>
              </a:rPr>
              <a:t>S</a:t>
            </a:r>
            <a:r>
              <a:rPr lang="en-US" altLang="it-IT" sz="2400" i="1" baseline="-25000">
                <a:solidFill>
                  <a:srgbClr val="0000FF"/>
                </a:solidFill>
              </a:rPr>
              <a:t>w</a:t>
            </a:r>
            <a:endParaRPr lang="en-US" altLang="it-IT" sz="2400"/>
          </a:p>
        </p:txBody>
      </p:sp>
      <p:sp>
        <p:nvSpPr>
          <p:cNvPr id="50196" name="Line 22">
            <a:extLst>
              <a:ext uri="{FF2B5EF4-FFF2-40B4-BE49-F238E27FC236}">
                <a16:creationId xmlns:a16="http://schemas.microsoft.com/office/drawing/2014/main" id="{D44D50F4-A549-7A44-B37F-7C9D5CF81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905000"/>
            <a:ext cx="152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Text Box 23">
            <a:extLst>
              <a:ext uri="{FF2B5EF4-FFF2-40B4-BE49-F238E27FC236}">
                <a16:creationId xmlns:a16="http://schemas.microsoft.com/office/drawing/2014/main" id="{0276D804-6724-A946-8471-CD719F30E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209800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FF00"/>
                </a:solidFill>
              </a:rPr>
              <a:t>S</a:t>
            </a:r>
            <a:r>
              <a:rPr lang="en-US" altLang="it-IT" sz="2400" i="1" baseline="-25000">
                <a:solidFill>
                  <a:srgbClr val="00FF00"/>
                </a:solidFill>
              </a:rPr>
              <a:t>k</a:t>
            </a:r>
            <a:endParaRPr lang="en-US" altLang="it-IT" sz="2400"/>
          </a:p>
        </p:txBody>
      </p:sp>
      <p:sp>
        <p:nvSpPr>
          <p:cNvPr id="50198" name="Line 24">
            <a:extLst>
              <a:ext uri="{FF2B5EF4-FFF2-40B4-BE49-F238E27FC236}">
                <a16:creationId xmlns:a16="http://schemas.microsoft.com/office/drawing/2014/main" id="{27E9803D-EDEC-1D4C-AAA5-A8F545AD3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475" y="2257425"/>
            <a:ext cx="1524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Text Box 25">
            <a:extLst>
              <a:ext uri="{FF2B5EF4-FFF2-40B4-BE49-F238E27FC236}">
                <a16:creationId xmlns:a16="http://schemas.microsoft.com/office/drawing/2014/main" id="{8027373C-3762-0847-9099-FE5712CB6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191000"/>
            <a:ext cx="52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>
                <a:solidFill>
                  <a:srgbClr val="FF0000"/>
                </a:solidFill>
              </a:rPr>
              <a:t>u</a:t>
            </a:r>
            <a:r>
              <a:rPr lang="en-US" altLang="it-IT" sz="2400" i="1" baseline="-25000">
                <a:solidFill>
                  <a:srgbClr val="048800"/>
                </a:solidFill>
              </a:rPr>
              <a:t>v</a:t>
            </a:r>
            <a:endParaRPr lang="en-US" altLang="it-IT" sz="2400"/>
          </a:p>
        </p:txBody>
      </p:sp>
      <p:sp>
        <p:nvSpPr>
          <p:cNvPr id="50200" name="Text Box 27">
            <a:extLst>
              <a:ext uri="{FF2B5EF4-FFF2-40B4-BE49-F238E27FC236}">
                <a16:creationId xmlns:a16="http://schemas.microsoft.com/office/drawing/2014/main" id="{44ABEBD5-A0E4-AC4C-B005-D9DEF856C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267200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>
                <a:solidFill>
                  <a:srgbClr val="048800"/>
                </a:solidFill>
              </a:rPr>
              <a:t>v</a:t>
            </a:r>
            <a:r>
              <a:rPr lang="en-US" altLang="it-IT" sz="2400" i="1" baseline="-25000">
                <a:solidFill>
                  <a:srgbClr val="0000FF"/>
                </a:solidFill>
              </a:rPr>
              <a:t>w</a:t>
            </a:r>
            <a:endParaRPr lang="en-US" altLang="it-IT" sz="2400"/>
          </a:p>
        </p:txBody>
      </p:sp>
      <p:sp>
        <p:nvSpPr>
          <p:cNvPr id="50201" name="Text Box 29">
            <a:extLst>
              <a:ext uri="{FF2B5EF4-FFF2-40B4-BE49-F238E27FC236}">
                <a16:creationId xmlns:a16="http://schemas.microsoft.com/office/drawing/2014/main" id="{0D18E11E-1D27-0D42-BFFE-506CCEDCD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52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/>
              <a:t>j</a:t>
            </a:r>
            <a:r>
              <a:rPr lang="en-US" altLang="it-IT" sz="2400" i="1" baseline="-25000">
                <a:solidFill>
                  <a:srgbClr val="0000FF"/>
                </a:solidFill>
              </a:rPr>
              <a:t>w</a:t>
            </a:r>
            <a:endParaRPr lang="en-US" altLang="it-IT" sz="2400"/>
          </a:p>
        </p:txBody>
      </p:sp>
      <p:sp>
        <p:nvSpPr>
          <p:cNvPr id="50202" name="Text Box 31">
            <a:extLst>
              <a:ext uri="{FF2B5EF4-FFF2-40B4-BE49-F238E27FC236}">
                <a16:creationId xmlns:a16="http://schemas.microsoft.com/office/drawing/2014/main" id="{100E7BFA-36BF-384E-81AD-4B951E714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1910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>
                <a:solidFill>
                  <a:srgbClr val="0000FF"/>
                </a:solidFill>
              </a:rPr>
              <a:t>w</a:t>
            </a:r>
            <a:r>
              <a:rPr lang="en-US" altLang="it-IT" sz="2400" i="1" baseline="-25000">
                <a:solidFill>
                  <a:srgbClr val="FF0000"/>
                </a:solidFill>
              </a:rPr>
              <a:t>u</a:t>
            </a:r>
            <a:endParaRPr lang="en-US" altLang="it-IT" sz="2400"/>
          </a:p>
        </p:txBody>
      </p:sp>
      <p:sp>
        <p:nvSpPr>
          <p:cNvPr id="50203" name="Text Box 33">
            <a:extLst>
              <a:ext uri="{FF2B5EF4-FFF2-40B4-BE49-F238E27FC236}">
                <a16:creationId xmlns:a16="http://schemas.microsoft.com/office/drawing/2014/main" id="{1B8D5664-2674-AB4A-9032-A1F15138D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572000"/>
            <a:ext cx="52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>
                <a:solidFill>
                  <a:srgbClr val="00FF00"/>
                </a:solidFill>
              </a:rPr>
              <a:t>k</a:t>
            </a:r>
            <a:r>
              <a:rPr lang="en-US" altLang="it-IT" sz="2400" i="1" baseline="-25000">
                <a:solidFill>
                  <a:srgbClr val="FF0000"/>
                </a:solidFill>
              </a:rPr>
              <a:t>u</a:t>
            </a:r>
            <a:endParaRPr lang="en-US" altLang="it-IT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>
            <a:extLst>
              <a:ext uri="{FF2B5EF4-FFF2-40B4-BE49-F238E27FC236}">
                <a16:creationId xmlns:a16="http://schemas.microsoft.com/office/drawing/2014/main" id="{DCE59598-0D2B-6545-B197-28028C51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1E395E-02C8-E146-8560-D22A8F424DE9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it-IT" sz="1400"/>
          </a:p>
        </p:txBody>
      </p:sp>
      <p:cxnSp>
        <p:nvCxnSpPr>
          <p:cNvPr id="51202" name="AutoShape 2">
            <a:extLst>
              <a:ext uri="{FF2B5EF4-FFF2-40B4-BE49-F238E27FC236}">
                <a16:creationId xmlns:a16="http://schemas.microsoft.com/office/drawing/2014/main" id="{8354FCB2-76BF-D140-ABF4-413C93437FF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28800" y="6324600"/>
            <a:ext cx="457200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3" name="Text Box 3">
            <a:extLst>
              <a:ext uri="{FF2B5EF4-FFF2-40B4-BE49-F238E27FC236}">
                <a16:creationId xmlns:a16="http://schemas.microsoft.com/office/drawing/2014/main" id="{E7A850FB-D815-D04D-B9D1-6C3315443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722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3) informatica                     biologia molecolare</a:t>
            </a:r>
          </a:p>
        </p:txBody>
      </p:sp>
      <p:sp>
        <p:nvSpPr>
          <p:cNvPr id="51204" name="AutoShape 4">
            <a:extLst>
              <a:ext uri="{FF2B5EF4-FFF2-40B4-BE49-F238E27FC236}">
                <a16:creationId xmlns:a16="http://schemas.microsoft.com/office/drawing/2014/main" id="{151FFCFB-6881-7444-93DE-7A5933706464}"/>
              </a:ext>
            </a:extLst>
          </p:cNvPr>
          <p:cNvSpPr>
            <a:spLocks/>
          </p:cNvSpPr>
          <p:nvPr/>
        </p:nvSpPr>
        <p:spPr bwMode="auto">
          <a:xfrm rot="5400000">
            <a:off x="1866900" y="1181100"/>
            <a:ext cx="990600" cy="1981200"/>
          </a:xfrm>
          <a:prstGeom prst="rightBracke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1205" name="AutoShape 5">
            <a:extLst>
              <a:ext uri="{FF2B5EF4-FFF2-40B4-BE49-F238E27FC236}">
                <a16:creationId xmlns:a16="http://schemas.microsoft.com/office/drawing/2014/main" id="{ED22F157-C539-0D41-B2E8-4FB4B6F74807}"/>
              </a:ext>
            </a:extLst>
          </p:cNvPr>
          <p:cNvSpPr>
            <a:spLocks/>
          </p:cNvSpPr>
          <p:nvPr/>
        </p:nvSpPr>
        <p:spPr bwMode="auto">
          <a:xfrm rot="5400000">
            <a:off x="6591300" y="1181100"/>
            <a:ext cx="990600" cy="1981200"/>
          </a:xfrm>
          <a:prstGeom prst="rightBracke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26E3EAE3-491B-F74C-84EA-C64EB436E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819400"/>
            <a:ext cx="2189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contenitore dei vertici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27CD72FF-0754-C94F-BE76-92EA286A4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8194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contenitore degli archi</a:t>
            </a:r>
          </a:p>
        </p:txBody>
      </p:sp>
      <p:sp>
        <p:nvSpPr>
          <p:cNvPr id="51208" name="Text Box 8">
            <a:extLst>
              <a:ext uri="{FF2B5EF4-FFF2-40B4-BE49-F238E27FC236}">
                <a16:creationId xmlns:a16="http://schemas.microsoft.com/office/drawing/2014/main" id="{8F8BAAD9-EAAB-8848-99E3-B0B42EC7C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76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FF0000"/>
                </a:solidFill>
              </a:rPr>
              <a:t>S</a:t>
            </a:r>
            <a:r>
              <a:rPr lang="en-US" altLang="it-IT" sz="2400" i="1" baseline="-25000">
                <a:solidFill>
                  <a:srgbClr val="FF0000"/>
                </a:solidFill>
              </a:rPr>
              <a:t>u</a:t>
            </a:r>
            <a:endParaRPr lang="en-US" altLang="it-IT" sz="2400" i="1"/>
          </a:p>
        </p:txBody>
      </p:sp>
      <p:sp>
        <p:nvSpPr>
          <p:cNvPr id="51209" name="Text Box 10">
            <a:extLst>
              <a:ext uri="{FF2B5EF4-FFF2-40B4-BE49-F238E27FC236}">
                <a16:creationId xmlns:a16="http://schemas.microsoft.com/office/drawing/2014/main" id="{DB7377A0-3B80-8446-9CB1-A497299FE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752600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48800"/>
                </a:solidFill>
              </a:rPr>
              <a:t>S</a:t>
            </a:r>
            <a:r>
              <a:rPr lang="en-US" altLang="it-IT" sz="2400" i="1" baseline="-25000">
                <a:solidFill>
                  <a:srgbClr val="048800"/>
                </a:solidFill>
              </a:rPr>
              <a:t>v</a:t>
            </a:r>
            <a:endParaRPr lang="en-US" altLang="it-IT" sz="2400" i="1"/>
          </a:p>
        </p:txBody>
      </p:sp>
      <p:sp>
        <p:nvSpPr>
          <p:cNvPr id="51210" name="Text Box 12">
            <a:extLst>
              <a:ext uri="{FF2B5EF4-FFF2-40B4-BE49-F238E27FC236}">
                <a16:creationId xmlns:a16="http://schemas.microsoft.com/office/drawing/2014/main" id="{BFFD0832-0D2B-124A-9D4F-CC88346F8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33600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/>
              <a:t>j</a:t>
            </a:r>
            <a:endParaRPr lang="en-US" altLang="it-IT" sz="2400" i="1"/>
          </a:p>
        </p:txBody>
      </p:sp>
      <p:sp>
        <p:nvSpPr>
          <p:cNvPr id="51211" name="Text Box 14">
            <a:extLst>
              <a:ext uri="{FF2B5EF4-FFF2-40B4-BE49-F238E27FC236}">
                <a16:creationId xmlns:a16="http://schemas.microsoft.com/office/drawing/2014/main" id="{2A30F27C-627F-0346-B151-F74D27AF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67640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00FF"/>
                </a:solidFill>
              </a:rPr>
              <a:t>S</a:t>
            </a:r>
            <a:r>
              <a:rPr lang="en-US" altLang="it-IT" sz="2400" i="1" baseline="-25000">
                <a:solidFill>
                  <a:srgbClr val="0000FF"/>
                </a:solidFill>
              </a:rPr>
              <a:t>w</a:t>
            </a:r>
            <a:endParaRPr lang="en-US" altLang="it-IT" sz="2400" i="1"/>
          </a:p>
        </p:txBody>
      </p:sp>
      <p:sp>
        <p:nvSpPr>
          <p:cNvPr id="51212" name="Text Box 16">
            <a:extLst>
              <a:ext uri="{FF2B5EF4-FFF2-40B4-BE49-F238E27FC236}">
                <a16:creationId xmlns:a16="http://schemas.microsoft.com/office/drawing/2014/main" id="{B8FAECF7-22F4-2B47-B0F3-DC23023D7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057400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FF00"/>
                </a:solidFill>
              </a:rPr>
              <a:t>S</a:t>
            </a:r>
            <a:r>
              <a:rPr lang="en-US" altLang="it-IT" sz="2400" i="1" baseline="-25000">
                <a:solidFill>
                  <a:srgbClr val="00FF00"/>
                </a:solidFill>
              </a:rPr>
              <a:t>k</a:t>
            </a:r>
            <a:endParaRPr lang="en-US" altLang="it-IT" sz="2400" i="1"/>
          </a:p>
        </p:txBody>
      </p:sp>
      <p:sp>
        <p:nvSpPr>
          <p:cNvPr id="51213" name="Text Box 18">
            <a:extLst>
              <a:ext uri="{FF2B5EF4-FFF2-40B4-BE49-F238E27FC236}">
                <a16:creationId xmlns:a16="http://schemas.microsoft.com/office/drawing/2014/main" id="{16D6B3F1-36D9-4346-8566-3E490FC0A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600200"/>
            <a:ext cx="52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>
                <a:solidFill>
                  <a:srgbClr val="FF0000"/>
                </a:solidFill>
              </a:rPr>
              <a:t>u</a:t>
            </a:r>
            <a:r>
              <a:rPr lang="en-US" altLang="it-IT" sz="2400" i="1" baseline="-25000">
                <a:solidFill>
                  <a:srgbClr val="048800"/>
                </a:solidFill>
              </a:rPr>
              <a:t>v</a:t>
            </a:r>
            <a:endParaRPr lang="en-US" altLang="it-IT" sz="2400" i="1"/>
          </a:p>
        </p:txBody>
      </p:sp>
      <p:sp>
        <p:nvSpPr>
          <p:cNvPr id="51214" name="Text Box 19">
            <a:extLst>
              <a:ext uri="{FF2B5EF4-FFF2-40B4-BE49-F238E27FC236}">
                <a16:creationId xmlns:a16="http://schemas.microsoft.com/office/drawing/2014/main" id="{752F1B6D-F5D5-5D4F-82D8-921EB95BB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676400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>
                <a:solidFill>
                  <a:srgbClr val="048800"/>
                </a:solidFill>
              </a:rPr>
              <a:t>v</a:t>
            </a:r>
            <a:r>
              <a:rPr lang="en-US" altLang="it-IT" sz="2400" i="1" baseline="-25000">
                <a:solidFill>
                  <a:srgbClr val="0000FF"/>
                </a:solidFill>
              </a:rPr>
              <a:t>w</a:t>
            </a:r>
            <a:endParaRPr lang="en-US" altLang="it-IT" sz="2400" i="1"/>
          </a:p>
        </p:txBody>
      </p:sp>
      <p:sp>
        <p:nvSpPr>
          <p:cNvPr id="51215" name="Text Box 20">
            <a:extLst>
              <a:ext uri="{FF2B5EF4-FFF2-40B4-BE49-F238E27FC236}">
                <a16:creationId xmlns:a16="http://schemas.microsoft.com/office/drawing/2014/main" id="{234C8130-F203-8D43-9C4A-0DF26CF0A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057400"/>
            <a:ext cx="52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/>
              <a:t>j</a:t>
            </a:r>
            <a:r>
              <a:rPr lang="en-US" altLang="it-IT" sz="2400" i="1" baseline="-25000">
                <a:solidFill>
                  <a:srgbClr val="0000FF"/>
                </a:solidFill>
              </a:rPr>
              <a:t>w</a:t>
            </a:r>
            <a:endParaRPr lang="en-US" altLang="it-IT" sz="2400" i="1"/>
          </a:p>
        </p:txBody>
      </p:sp>
      <p:sp>
        <p:nvSpPr>
          <p:cNvPr id="51216" name="Text Box 21">
            <a:extLst>
              <a:ext uri="{FF2B5EF4-FFF2-40B4-BE49-F238E27FC236}">
                <a16:creationId xmlns:a16="http://schemas.microsoft.com/office/drawing/2014/main" id="{B8338E46-BBDB-D64E-AB33-F485FAAD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6002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>
                <a:solidFill>
                  <a:srgbClr val="0000FF"/>
                </a:solidFill>
              </a:rPr>
              <a:t>w</a:t>
            </a:r>
            <a:r>
              <a:rPr lang="en-US" altLang="it-IT" sz="2400" i="1" baseline="-25000">
                <a:solidFill>
                  <a:srgbClr val="FF0000"/>
                </a:solidFill>
              </a:rPr>
              <a:t>u</a:t>
            </a:r>
            <a:endParaRPr lang="en-US" altLang="it-IT" sz="2400" i="1"/>
          </a:p>
        </p:txBody>
      </p:sp>
      <p:sp>
        <p:nvSpPr>
          <p:cNvPr id="51217" name="Text Box 22">
            <a:extLst>
              <a:ext uri="{FF2B5EF4-FFF2-40B4-BE49-F238E27FC236}">
                <a16:creationId xmlns:a16="http://schemas.microsoft.com/office/drawing/2014/main" id="{8EAC2B73-BCDB-D64C-90BB-83633E4AF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981200"/>
            <a:ext cx="52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>
                <a:solidFill>
                  <a:srgbClr val="00FF00"/>
                </a:solidFill>
              </a:rPr>
              <a:t>k</a:t>
            </a:r>
            <a:r>
              <a:rPr lang="en-US" altLang="it-IT" sz="2400" i="1" baseline="-25000">
                <a:solidFill>
                  <a:srgbClr val="FF0000"/>
                </a:solidFill>
              </a:rPr>
              <a:t>u</a:t>
            </a:r>
            <a:endParaRPr lang="en-US" altLang="it-IT" sz="2400" i="1"/>
          </a:p>
        </p:txBody>
      </p:sp>
      <p:sp>
        <p:nvSpPr>
          <p:cNvPr id="51218" name="Text Box 23">
            <a:extLst>
              <a:ext uri="{FF2B5EF4-FFF2-40B4-BE49-F238E27FC236}">
                <a16:creationId xmlns:a16="http://schemas.microsoft.com/office/drawing/2014/main" id="{A9FB45E4-97B4-5B49-8951-EE1FC771E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85800"/>
            <a:ext cx="554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FF0000"/>
                </a:solidFill>
              </a:rPr>
              <a:t>Computazione: si mescolano i contenitori !!</a:t>
            </a:r>
            <a:endParaRPr lang="en-US" altLang="it-IT" sz="2400"/>
          </a:p>
        </p:txBody>
      </p:sp>
      <p:sp>
        <p:nvSpPr>
          <p:cNvPr id="51219" name="AutoShape 24">
            <a:extLst>
              <a:ext uri="{FF2B5EF4-FFF2-40B4-BE49-F238E27FC236}">
                <a16:creationId xmlns:a16="http://schemas.microsoft.com/office/drawing/2014/main" id="{FFB268C0-3B98-1749-A887-D8AC23F5478B}"/>
              </a:ext>
            </a:extLst>
          </p:cNvPr>
          <p:cNvSpPr>
            <a:spLocks/>
          </p:cNvSpPr>
          <p:nvPr/>
        </p:nvSpPr>
        <p:spPr bwMode="auto">
          <a:xfrm rot="5400000">
            <a:off x="3733800" y="2895600"/>
            <a:ext cx="1676400" cy="3657600"/>
          </a:xfrm>
          <a:prstGeom prst="rightBracket">
            <a:avLst>
              <a:gd name="adj" fmla="val 18182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1220" name="Text Box 25">
            <a:extLst>
              <a:ext uri="{FF2B5EF4-FFF2-40B4-BE49-F238E27FC236}">
                <a16:creationId xmlns:a16="http://schemas.microsoft.com/office/drawing/2014/main" id="{76FAF83D-3DEF-1345-B8E4-8957AF68E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038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FF0000"/>
                </a:solidFill>
              </a:rPr>
              <a:t>S</a:t>
            </a:r>
            <a:r>
              <a:rPr lang="en-US" altLang="it-IT" sz="2400" i="1" baseline="-25000">
                <a:solidFill>
                  <a:srgbClr val="FF0000"/>
                </a:solidFill>
              </a:rPr>
              <a:t>u</a:t>
            </a:r>
            <a:endParaRPr lang="en-US" altLang="it-IT" sz="2400" i="1"/>
          </a:p>
        </p:txBody>
      </p:sp>
      <p:sp>
        <p:nvSpPr>
          <p:cNvPr id="51221" name="Text Box 27">
            <a:extLst>
              <a:ext uri="{FF2B5EF4-FFF2-40B4-BE49-F238E27FC236}">
                <a16:creationId xmlns:a16="http://schemas.microsoft.com/office/drawing/2014/main" id="{4E3307B8-19EB-E847-A753-F330C9484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48800"/>
                </a:solidFill>
              </a:rPr>
              <a:t>S</a:t>
            </a:r>
            <a:r>
              <a:rPr lang="en-US" altLang="it-IT" sz="2400" i="1" baseline="-25000">
                <a:solidFill>
                  <a:srgbClr val="048800"/>
                </a:solidFill>
              </a:rPr>
              <a:t>v</a:t>
            </a:r>
            <a:endParaRPr lang="en-US" altLang="it-IT" sz="2400" i="1"/>
          </a:p>
        </p:txBody>
      </p:sp>
      <p:sp>
        <p:nvSpPr>
          <p:cNvPr id="51222" name="Text Box 29">
            <a:extLst>
              <a:ext uri="{FF2B5EF4-FFF2-40B4-BE49-F238E27FC236}">
                <a16:creationId xmlns:a16="http://schemas.microsoft.com/office/drawing/2014/main" id="{CAD891C0-30BA-C146-AEDF-7F840513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953000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/>
              <a:t>j</a:t>
            </a:r>
            <a:endParaRPr lang="en-US" altLang="it-IT" sz="2400" i="1"/>
          </a:p>
        </p:txBody>
      </p:sp>
      <p:sp>
        <p:nvSpPr>
          <p:cNvPr id="51223" name="Text Box 31">
            <a:extLst>
              <a:ext uri="{FF2B5EF4-FFF2-40B4-BE49-F238E27FC236}">
                <a16:creationId xmlns:a16="http://schemas.microsoft.com/office/drawing/2014/main" id="{8CE4A499-D45B-E24B-95D5-C13DCCB24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03860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00FF"/>
                </a:solidFill>
              </a:rPr>
              <a:t>S</a:t>
            </a:r>
            <a:r>
              <a:rPr lang="en-US" altLang="it-IT" sz="2400" i="1" baseline="-25000">
                <a:solidFill>
                  <a:srgbClr val="0000FF"/>
                </a:solidFill>
              </a:rPr>
              <a:t>w</a:t>
            </a:r>
            <a:endParaRPr lang="en-US" altLang="it-IT" sz="2400" i="1"/>
          </a:p>
        </p:txBody>
      </p:sp>
      <p:sp>
        <p:nvSpPr>
          <p:cNvPr id="51224" name="Text Box 33">
            <a:extLst>
              <a:ext uri="{FF2B5EF4-FFF2-40B4-BE49-F238E27FC236}">
                <a16:creationId xmlns:a16="http://schemas.microsoft.com/office/drawing/2014/main" id="{36652B90-A50C-9E4B-8F1E-264659D17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76800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FF00"/>
                </a:solidFill>
              </a:rPr>
              <a:t>S</a:t>
            </a:r>
            <a:r>
              <a:rPr lang="en-US" altLang="it-IT" sz="2400" i="1" baseline="-25000">
                <a:solidFill>
                  <a:srgbClr val="00FF00"/>
                </a:solidFill>
              </a:rPr>
              <a:t>k</a:t>
            </a:r>
            <a:endParaRPr lang="en-US" altLang="it-IT" sz="2400" i="1"/>
          </a:p>
        </p:txBody>
      </p:sp>
      <p:sp>
        <p:nvSpPr>
          <p:cNvPr id="51225" name="Text Box 35">
            <a:extLst>
              <a:ext uri="{FF2B5EF4-FFF2-40B4-BE49-F238E27FC236}">
                <a16:creationId xmlns:a16="http://schemas.microsoft.com/office/drawing/2014/main" id="{0D0A0BB4-E57C-8049-BEF5-32EB7D614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52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>
                <a:solidFill>
                  <a:srgbClr val="FF0000"/>
                </a:solidFill>
              </a:rPr>
              <a:t>u</a:t>
            </a:r>
            <a:r>
              <a:rPr lang="en-US" altLang="it-IT" sz="2400" i="1" baseline="-25000">
                <a:solidFill>
                  <a:srgbClr val="048800"/>
                </a:solidFill>
              </a:rPr>
              <a:t>v</a:t>
            </a:r>
            <a:endParaRPr lang="en-US" altLang="it-IT" sz="2400" i="1"/>
          </a:p>
        </p:txBody>
      </p:sp>
      <p:sp>
        <p:nvSpPr>
          <p:cNvPr id="51226" name="Text Box 36">
            <a:extLst>
              <a:ext uri="{FF2B5EF4-FFF2-40B4-BE49-F238E27FC236}">
                <a16:creationId xmlns:a16="http://schemas.microsoft.com/office/drawing/2014/main" id="{AB8F07C5-DA38-324F-910E-2352FF838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419600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>
                <a:solidFill>
                  <a:srgbClr val="048800"/>
                </a:solidFill>
              </a:rPr>
              <a:t>v</a:t>
            </a:r>
            <a:r>
              <a:rPr lang="en-US" altLang="it-IT" sz="2400" i="1" baseline="-25000">
                <a:solidFill>
                  <a:srgbClr val="0000FF"/>
                </a:solidFill>
              </a:rPr>
              <a:t>w</a:t>
            </a:r>
            <a:endParaRPr lang="en-US" altLang="it-IT" sz="2400" i="1"/>
          </a:p>
        </p:txBody>
      </p:sp>
      <p:sp>
        <p:nvSpPr>
          <p:cNvPr id="51227" name="Text Box 37">
            <a:extLst>
              <a:ext uri="{FF2B5EF4-FFF2-40B4-BE49-F238E27FC236}">
                <a16:creationId xmlns:a16="http://schemas.microsoft.com/office/drawing/2014/main" id="{20584D3E-082D-8740-BB1F-65E72979D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648200"/>
            <a:ext cx="52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/>
              <a:t>j</a:t>
            </a:r>
            <a:r>
              <a:rPr lang="en-US" altLang="it-IT" sz="2400" i="1" baseline="-25000">
                <a:solidFill>
                  <a:srgbClr val="0000FF"/>
                </a:solidFill>
              </a:rPr>
              <a:t>w</a:t>
            </a:r>
            <a:endParaRPr lang="en-US" altLang="it-IT" sz="2400" i="1"/>
          </a:p>
        </p:txBody>
      </p:sp>
      <p:sp>
        <p:nvSpPr>
          <p:cNvPr id="51228" name="Text Box 38">
            <a:extLst>
              <a:ext uri="{FF2B5EF4-FFF2-40B4-BE49-F238E27FC236}">
                <a16:creationId xmlns:a16="http://schemas.microsoft.com/office/drawing/2014/main" id="{2C8D4F74-D7E0-C847-9026-6AA0903A5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1910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>
                <a:solidFill>
                  <a:srgbClr val="0000FF"/>
                </a:solidFill>
              </a:rPr>
              <a:t>w</a:t>
            </a:r>
            <a:r>
              <a:rPr lang="en-US" altLang="it-IT" sz="2400" i="1" baseline="-25000">
                <a:solidFill>
                  <a:srgbClr val="FF0000"/>
                </a:solidFill>
              </a:rPr>
              <a:t>u</a:t>
            </a:r>
            <a:endParaRPr lang="en-US" altLang="it-IT" sz="2400" i="1"/>
          </a:p>
        </p:txBody>
      </p:sp>
      <p:sp>
        <p:nvSpPr>
          <p:cNvPr id="51229" name="Text Box 39">
            <a:extLst>
              <a:ext uri="{FF2B5EF4-FFF2-40B4-BE49-F238E27FC236}">
                <a16:creationId xmlns:a16="http://schemas.microsoft.com/office/drawing/2014/main" id="{D36906AF-61D6-BC41-88A3-85E2B7F34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648200"/>
            <a:ext cx="52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>
                <a:solidFill>
                  <a:srgbClr val="00FF00"/>
                </a:solidFill>
              </a:rPr>
              <a:t>k</a:t>
            </a:r>
            <a:r>
              <a:rPr lang="en-US" altLang="it-IT" sz="2400" i="1" baseline="-25000">
                <a:solidFill>
                  <a:srgbClr val="FF0000"/>
                </a:solidFill>
              </a:rPr>
              <a:t>u</a:t>
            </a:r>
            <a:endParaRPr lang="en-US" altLang="it-IT" sz="2400" i="1"/>
          </a:p>
        </p:txBody>
      </p:sp>
      <p:cxnSp>
        <p:nvCxnSpPr>
          <p:cNvPr id="51230" name="AutoShape 43">
            <a:extLst>
              <a:ext uri="{FF2B5EF4-FFF2-40B4-BE49-F238E27FC236}">
                <a16:creationId xmlns:a16="http://schemas.microsoft.com/office/drawing/2014/main" id="{3C7D3F96-1E20-FD4E-8A60-4E684FDB66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2438400"/>
            <a:ext cx="520700" cy="9921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31" name="AutoShape 44">
            <a:extLst>
              <a:ext uri="{FF2B5EF4-FFF2-40B4-BE49-F238E27FC236}">
                <a16:creationId xmlns:a16="http://schemas.microsoft.com/office/drawing/2014/main" id="{E37F679A-1B2C-0748-8017-36DC473757F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029200" y="2438400"/>
            <a:ext cx="746125" cy="9921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32" name="Rectangle 45">
            <a:extLst>
              <a:ext uri="{FF2B5EF4-FFF2-40B4-BE49-F238E27FC236}">
                <a16:creationId xmlns:a16="http://schemas.microsoft.com/office/drawing/2014/main" id="{93A192B8-BDED-1746-96C0-CAC7B745A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638800"/>
            <a:ext cx="2525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contenitore archi e vertici</a:t>
            </a:r>
          </a:p>
        </p:txBody>
      </p:sp>
      <p:sp>
        <p:nvSpPr>
          <p:cNvPr id="51233" name="Line 46">
            <a:extLst>
              <a:ext uri="{FF2B5EF4-FFF2-40B4-BE49-F238E27FC236}">
                <a16:creationId xmlns:a16="http://schemas.microsoft.com/office/drawing/2014/main" id="{D2068CBC-2D89-3442-8612-8B294EA7C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7526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Line 47">
            <a:extLst>
              <a:ext uri="{FF2B5EF4-FFF2-40B4-BE49-F238E27FC236}">
                <a16:creationId xmlns:a16="http://schemas.microsoft.com/office/drawing/2014/main" id="{2ACE80E5-1193-AA4A-9008-16B4E759C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752600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5" name="Line 48">
            <a:extLst>
              <a:ext uri="{FF2B5EF4-FFF2-40B4-BE49-F238E27FC236}">
                <a16:creationId xmlns:a16="http://schemas.microsoft.com/office/drawing/2014/main" id="{F7EC5C9A-6146-9649-934C-C2E6EE797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828800"/>
            <a:ext cx="304800" cy="0"/>
          </a:xfrm>
          <a:prstGeom prst="line">
            <a:avLst/>
          </a:prstGeom>
          <a:noFill/>
          <a:ln w="19050">
            <a:solidFill>
              <a:srgbClr val="0488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Line 49">
            <a:extLst>
              <a:ext uri="{FF2B5EF4-FFF2-40B4-BE49-F238E27FC236}">
                <a16:creationId xmlns:a16="http://schemas.microsoft.com/office/drawing/2014/main" id="{FE65FDA1-A49E-5843-A02F-26F2CF9D7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209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Line 51">
            <a:extLst>
              <a:ext uri="{FF2B5EF4-FFF2-40B4-BE49-F238E27FC236}">
                <a16:creationId xmlns:a16="http://schemas.microsoft.com/office/drawing/2014/main" id="{6667CDF0-32CD-CF4F-9D33-965A2257B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495800"/>
            <a:ext cx="304800" cy="0"/>
          </a:xfrm>
          <a:prstGeom prst="line">
            <a:avLst/>
          </a:prstGeom>
          <a:noFill/>
          <a:ln w="19050">
            <a:solidFill>
              <a:srgbClr val="0488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Line 52">
            <a:extLst>
              <a:ext uri="{FF2B5EF4-FFF2-40B4-BE49-F238E27FC236}">
                <a16:creationId xmlns:a16="http://schemas.microsoft.com/office/drawing/2014/main" id="{613BABE8-8FAE-854B-AC9D-A6F62C461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953000"/>
            <a:ext cx="3048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Line 55">
            <a:extLst>
              <a:ext uri="{FF2B5EF4-FFF2-40B4-BE49-F238E27FC236}">
                <a16:creationId xmlns:a16="http://schemas.microsoft.com/office/drawing/2014/main" id="{19537C75-5791-884F-888E-6FA0FB464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1148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Line 59">
            <a:extLst>
              <a:ext uri="{FF2B5EF4-FFF2-40B4-BE49-F238E27FC236}">
                <a16:creationId xmlns:a16="http://schemas.microsoft.com/office/drawing/2014/main" id="{1D688233-9E13-0944-98AE-B9362AEFB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114800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Line 61">
            <a:extLst>
              <a:ext uri="{FF2B5EF4-FFF2-40B4-BE49-F238E27FC236}">
                <a16:creationId xmlns:a16="http://schemas.microsoft.com/office/drawing/2014/main" id="{1ED2F2AC-27DB-9C47-A077-549584C53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Line 62">
            <a:extLst>
              <a:ext uri="{FF2B5EF4-FFF2-40B4-BE49-F238E27FC236}">
                <a16:creationId xmlns:a16="http://schemas.microsoft.com/office/drawing/2014/main" id="{1827536E-210B-D54B-8F30-FD64FEAAF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133600"/>
            <a:ext cx="3048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>
            <a:extLst>
              <a:ext uri="{FF2B5EF4-FFF2-40B4-BE49-F238E27FC236}">
                <a16:creationId xmlns:a16="http://schemas.microsoft.com/office/drawing/2014/main" id="{56A1912B-0B48-8748-A670-3E8158D0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3E2AA6-9039-CF48-9FA5-E958AC546BCF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it-IT" sz="1400"/>
          </a:p>
        </p:txBody>
      </p:sp>
      <p:cxnSp>
        <p:nvCxnSpPr>
          <p:cNvPr id="52226" name="AutoShape 2">
            <a:extLst>
              <a:ext uri="{FF2B5EF4-FFF2-40B4-BE49-F238E27FC236}">
                <a16:creationId xmlns:a16="http://schemas.microsoft.com/office/drawing/2014/main" id="{DACDB3CC-A61C-B043-8902-F54B0784005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28800" y="6324600"/>
            <a:ext cx="457200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27" name="Text Box 3">
            <a:extLst>
              <a:ext uri="{FF2B5EF4-FFF2-40B4-BE49-F238E27FC236}">
                <a16:creationId xmlns:a16="http://schemas.microsoft.com/office/drawing/2014/main" id="{61F82286-DB2A-7548-A4CF-67AC6374C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722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3) informatica                     biologia molecolare</a:t>
            </a:r>
          </a:p>
        </p:txBody>
      </p:sp>
      <p:sp>
        <p:nvSpPr>
          <p:cNvPr id="52228" name="Oval 4">
            <a:extLst>
              <a:ext uri="{FF2B5EF4-FFF2-40B4-BE49-F238E27FC236}">
                <a16:creationId xmlns:a16="http://schemas.microsoft.com/office/drawing/2014/main" id="{329B22AB-1E4E-6F4E-AAC7-34E935861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145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2229" name="Oval 5">
            <a:extLst>
              <a:ext uri="{FF2B5EF4-FFF2-40B4-BE49-F238E27FC236}">
                <a16:creationId xmlns:a16="http://schemas.microsoft.com/office/drawing/2014/main" id="{44C93946-CB84-0E42-89B0-52CC2BF09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7145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cxnSp>
        <p:nvCxnSpPr>
          <p:cNvPr id="52230" name="AutoShape 6">
            <a:extLst>
              <a:ext uri="{FF2B5EF4-FFF2-40B4-BE49-F238E27FC236}">
                <a16:creationId xmlns:a16="http://schemas.microsoft.com/office/drawing/2014/main" id="{A8641C27-116E-E84E-B3D8-18947FD42DD7}"/>
              </a:ext>
            </a:extLst>
          </p:cNvPr>
          <p:cNvCxnSpPr>
            <a:cxnSpLocks noChangeShapeType="1"/>
            <a:stCxn id="52228" idx="6"/>
            <a:endCxn id="52229" idx="2"/>
          </p:cNvCxnSpPr>
          <p:nvPr/>
        </p:nvCxnSpPr>
        <p:spPr bwMode="auto">
          <a:xfrm>
            <a:off x="1600200" y="1981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1" name="Text Box 7">
            <a:extLst>
              <a:ext uri="{FF2B5EF4-FFF2-40B4-BE49-F238E27FC236}">
                <a16:creationId xmlns:a16="http://schemas.microsoft.com/office/drawing/2014/main" id="{93645D3A-F22D-094A-B9B6-4FDD2020C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907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1800" i="1"/>
              <a:t>u</a:t>
            </a:r>
          </a:p>
        </p:txBody>
      </p:sp>
      <p:sp>
        <p:nvSpPr>
          <p:cNvPr id="52232" name="Text Box 8">
            <a:extLst>
              <a:ext uri="{FF2B5EF4-FFF2-40B4-BE49-F238E27FC236}">
                <a16:creationId xmlns:a16="http://schemas.microsoft.com/office/drawing/2014/main" id="{E2D9F036-DA14-154A-B186-317DFD85A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7907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i="1"/>
              <a:t>v</a:t>
            </a:r>
            <a:endParaRPr lang="en-US" altLang="it-IT" sz="1800"/>
          </a:p>
        </p:txBody>
      </p:sp>
      <p:sp>
        <p:nvSpPr>
          <p:cNvPr id="52233" name="Text Box 9">
            <a:extLst>
              <a:ext uri="{FF2B5EF4-FFF2-40B4-BE49-F238E27FC236}">
                <a16:creationId xmlns:a16="http://schemas.microsoft.com/office/drawing/2014/main" id="{638DDC43-4902-9644-9979-23E0FFACD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838200"/>
            <a:ext cx="2570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Esempio: costituzione 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cammino (</a:t>
            </a:r>
            <a:r>
              <a:rPr lang="en-US" altLang="it-IT" sz="1800" i="1"/>
              <a:t>u-v-w</a:t>
            </a:r>
            <a:r>
              <a:rPr lang="en-US" altLang="it-IT" sz="1800"/>
              <a:t>)</a:t>
            </a:r>
          </a:p>
        </p:txBody>
      </p:sp>
      <p:sp>
        <p:nvSpPr>
          <p:cNvPr id="52234" name="Oval 10">
            <a:extLst>
              <a:ext uri="{FF2B5EF4-FFF2-40B4-BE49-F238E27FC236}">
                <a16:creationId xmlns:a16="http://schemas.microsoft.com/office/drawing/2014/main" id="{B683CA5E-D0DD-2648-BDE4-E41721B06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7145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2235" name="Text Box 11">
            <a:extLst>
              <a:ext uri="{FF2B5EF4-FFF2-40B4-BE49-F238E27FC236}">
                <a16:creationId xmlns:a16="http://schemas.microsoft.com/office/drawing/2014/main" id="{80F6F5A1-5D5C-D94A-B0F4-F140AC7A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907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i="1"/>
              <a:t>w</a:t>
            </a:r>
            <a:endParaRPr lang="en-US" altLang="it-IT" sz="1800"/>
          </a:p>
        </p:txBody>
      </p:sp>
      <p:cxnSp>
        <p:nvCxnSpPr>
          <p:cNvPr id="52236" name="AutoShape 12">
            <a:extLst>
              <a:ext uri="{FF2B5EF4-FFF2-40B4-BE49-F238E27FC236}">
                <a16:creationId xmlns:a16="http://schemas.microsoft.com/office/drawing/2014/main" id="{994178B2-821F-F640-8AA6-432C9E24AEB9}"/>
              </a:ext>
            </a:extLst>
          </p:cNvPr>
          <p:cNvCxnSpPr>
            <a:cxnSpLocks noChangeShapeType="1"/>
            <a:stCxn id="52229" idx="6"/>
            <a:endCxn id="52234" idx="2"/>
          </p:cNvCxnSpPr>
          <p:nvPr/>
        </p:nvCxnSpPr>
        <p:spPr bwMode="auto">
          <a:xfrm>
            <a:off x="2819400" y="19812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7" name="Line 14">
            <a:extLst>
              <a:ext uri="{FF2B5EF4-FFF2-40B4-BE49-F238E27FC236}">
                <a16:creationId xmlns:a16="http://schemas.microsoft.com/office/drawing/2014/main" id="{B5A747A7-D1AB-B749-8AAE-2D522BB9F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133600"/>
            <a:ext cx="304800" cy="0"/>
          </a:xfrm>
          <a:prstGeom prst="line">
            <a:avLst/>
          </a:prstGeom>
          <a:noFill/>
          <a:ln w="19050">
            <a:solidFill>
              <a:srgbClr val="0488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Text Box 22">
            <a:extLst>
              <a:ext uri="{FF2B5EF4-FFF2-40B4-BE49-F238E27FC236}">
                <a16:creationId xmlns:a16="http://schemas.microsoft.com/office/drawing/2014/main" id="{09304DEA-73D5-6E43-83E7-E91A7E3E5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838200"/>
            <a:ext cx="3124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S</a:t>
            </a:r>
            <a:r>
              <a:rPr lang="en-US" altLang="it-IT" sz="2000" i="1" baseline="-25000"/>
              <a:t>u</a:t>
            </a:r>
            <a:r>
              <a:rPr lang="en-US" altLang="it-IT" sz="2000"/>
              <a:t>  =  </a:t>
            </a:r>
            <a:r>
              <a:rPr lang="en-US" altLang="it-IT" sz="1400">
                <a:latin typeface="Courier" pitchFamily="2" charset="0"/>
              </a:rPr>
              <a:t>GTCACACTTC GGACTGACCT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>
                <a:solidFill>
                  <a:srgbClr val="FF0000"/>
                </a:solidFill>
              </a:rPr>
              <a:t>S</a:t>
            </a:r>
            <a:r>
              <a:rPr lang="en-US" altLang="it-IT" sz="2000" i="1" baseline="-25000">
                <a:solidFill>
                  <a:srgbClr val="FF0000"/>
                </a:solidFill>
              </a:rPr>
              <a:t>u</a:t>
            </a:r>
            <a:r>
              <a:rPr lang="en-US" altLang="it-IT" sz="2000">
                <a:solidFill>
                  <a:srgbClr val="FF0000"/>
                </a:solidFill>
              </a:rPr>
              <a:t>  =  </a:t>
            </a:r>
            <a:r>
              <a:rPr lang="en-US" altLang="it-IT" sz="1400">
                <a:solidFill>
                  <a:srgbClr val="FF0000"/>
                </a:solidFill>
                <a:latin typeface="Courier" pitchFamily="2" charset="0"/>
              </a:rPr>
              <a:t>AGGTCAGTCC GAAGTGTGAC</a:t>
            </a:r>
            <a:endParaRPr lang="en-US" altLang="it-IT" sz="2000">
              <a:solidFill>
                <a:srgbClr val="FF0000"/>
              </a:solidFill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>
              <a:solidFill>
                <a:srgbClr val="FF0000"/>
              </a:solidFill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S</a:t>
            </a:r>
            <a:r>
              <a:rPr lang="en-US" altLang="it-IT" sz="2000" i="1" baseline="-25000"/>
              <a:t>v</a:t>
            </a:r>
            <a:r>
              <a:rPr lang="en-US" altLang="it-IT" sz="2000"/>
              <a:t> =   </a:t>
            </a:r>
            <a:r>
              <a:rPr lang="en-US" altLang="it-IT" sz="1400">
                <a:latin typeface="Courier" pitchFamily="2" charset="0"/>
              </a:rPr>
              <a:t>TGTGCTATGG GAACTCAGCG</a:t>
            </a:r>
            <a:endParaRPr lang="en-US" altLang="it-IT" sz="1400" i="1" baseline="-25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>
                <a:solidFill>
                  <a:srgbClr val="048800"/>
                </a:solidFill>
              </a:rPr>
              <a:t>S</a:t>
            </a:r>
            <a:r>
              <a:rPr lang="en-US" altLang="it-IT" sz="2000" i="1" baseline="-25000">
                <a:solidFill>
                  <a:srgbClr val="048800"/>
                </a:solidFill>
              </a:rPr>
              <a:t>v</a:t>
            </a:r>
            <a:r>
              <a:rPr lang="en-US" altLang="it-IT" sz="2000">
                <a:solidFill>
                  <a:srgbClr val="048800"/>
                </a:solidFill>
              </a:rPr>
              <a:t> =   </a:t>
            </a:r>
            <a:r>
              <a:rPr lang="en-US" altLang="it-IT" sz="1400">
                <a:solidFill>
                  <a:srgbClr val="048800"/>
                </a:solidFill>
                <a:latin typeface="Courier" pitchFamily="2" charset="0"/>
              </a:rPr>
              <a:t>CGCTGAGTTC CCATAGCACA</a:t>
            </a:r>
            <a:endParaRPr lang="en-US" altLang="it-IT" sz="1400" i="1" baseline="-25000">
              <a:solidFill>
                <a:srgbClr val="048800"/>
              </a:solidFill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S</a:t>
            </a:r>
            <a:r>
              <a:rPr lang="en-US" altLang="it-IT" sz="2000" i="1" baseline="-25000"/>
              <a:t>w</a:t>
            </a:r>
            <a:r>
              <a:rPr lang="en-US" altLang="it-IT" sz="2000"/>
              <a:t> =   </a:t>
            </a:r>
            <a:r>
              <a:rPr lang="en-US" altLang="it-IT" sz="1400">
                <a:latin typeface="Courier" pitchFamily="2" charset="0"/>
              </a:rPr>
              <a:t>CACGTAAGAC GGAGGAAAAA</a:t>
            </a:r>
            <a:endParaRPr lang="en-US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>
                <a:solidFill>
                  <a:srgbClr val="0000FF"/>
                </a:solidFill>
              </a:rPr>
              <a:t>S</a:t>
            </a:r>
            <a:r>
              <a:rPr lang="en-US" altLang="it-IT" sz="2000" i="1" baseline="-25000">
                <a:solidFill>
                  <a:srgbClr val="0000FF"/>
                </a:solidFill>
              </a:rPr>
              <a:t>w</a:t>
            </a:r>
            <a:r>
              <a:rPr lang="en-US" altLang="it-IT" sz="2000">
                <a:solidFill>
                  <a:srgbClr val="0000FF"/>
                </a:solidFill>
              </a:rPr>
              <a:t> =   </a:t>
            </a:r>
            <a:r>
              <a:rPr lang="en-US" altLang="it-IT" sz="1400">
                <a:solidFill>
                  <a:srgbClr val="0000FF"/>
                </a:solidFill>
                <a:latin typeface="Courier" pitchFamily="2" charset="0"/>
              </a:rPr>
              <a:t>TTTTTCCTCC GTCTTACGTG</a:t>
            </a:r>
            <a:endParaRPr lang="en-US" altLang="it-IT" sz="2000">
              <a:solidFill>
                <a:srgbClr val="0000FF"/>
              </a:solidFill>
              <a:latin typeface="Courier" pitchFamily="2" charset="0"/>
            </a:endParaRPr>
          </a:p>
        </p:txBody>
      </p:sp>
      <p:sp>
        <p:nvSpPr>
          <p:cNvPr id="52239" name="Line 26">
            <a:extLst>
              <a:ext uri="{FF2B5EF4-FFF2-40B4-BE49-F238E27FC236}">
                <a16:creationId xmlns:a16="http://schemas.microsoft.com/office/drawing/2014/main" id="{0E7BB201-372A-024D-9697-C5BB28B74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048000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Line 27">
            <a:extLst>
              <a:ext uri="{FF2B5EF4-FFF2-40B4-BE49-F238E27FC236}">
                <a16:creationId xmlns:a16="http://schemas.microsoft.com/office/drawing/2014/main" id="{32153733-0923-084A-B963-1F5A83F5E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2192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Rectangle 31">
            <a:extLst>
              <a:ext uri="{FF2B5EF4-FFF2-40B4-BE49-F238E27FC236}">
                <a16:creationId xmlns:a16="http://schemas.microsoft.com/office/drawing/2014/main" id="{333035EA-2DCA-7842-ACA5-91AADDF0C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19600"/>
            <a:ext cx="7116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Courier" pitchFamily="2" charset="0"/>
              </a:rPr>
              <a:t>GTCACACTTC </a:t>
            </a:r>
            <a:r>
              <a:rPr lang="en-US" altLang="it-IT" sz="1400">
                <a:solidFill>
                  <a:srgbClr val="FF0000"/>
                </a:solidFill>
                <a:latin typeface="Courier" pitchFamily="2" charset="0"/>
              </a:rPr>
              <a:t>GGACTGACCT</a:t>
            </a:r>
            <a:r>
              <a:rPr lang="en-US" altLang="it-IT" sz="1400">
                <a:latin typeface="Courier" pitchFamily="2" charset="0"/>
              </a:rPr>
              <a:t> </a:t>
            </a:r>
            <a:r>
              <a:rPr lang="en-US" altLang="it-IT" sz="1400">
                <a:solidFill>
                  <a:srgbClr val="048800"/>
                </a:solidFill>
                <a:latin typeface="Courier" pitchFamily="2" charset="0"/>
              </a:rPr>
              <a:t>TGTGCTATGG</a:t>
            </a:r>
            <a:r>
              <a:rPr lang="en-US" altLang="it-IT" sz="1400">
                <a:latin typeface="Courier" pitchFamily="2" charset="0"/>
              </a:rPr>
              <a:t> </a:t>
            </a:r>
            <a:r>
              <a:rPr lang="en-US" altLang="it-IT" sz="1400">
                <a:solidFill>
                  <a:srgbClr val="048800"/>
                </a:solidFill>
                <a:latin typeface="Courier" pitchFamily="2" charset="0"/>
              </a:rPr>
              <a:t>GAACTCAGCG </a:t>
            </a:r>
            <a:r>
              <a:rPr lang="en-US" altLang="it-IT" sz="1400">
                <a:solidFill>
                  <a:srgbClr val="0000FF"/>
                </a:solidFill>
                <a:latin typeface="Courier" pitchFamily="2" charset="0"/>
              </a:rPr>
              <a:t>CACGTAAGAC </a:t>
            </a:r>
            <a:r>
              <a:rPr lang="en-US" altLang="it-IT" sz="1400">
                <a:latin typeface="Courier" pitchFamily="2" charset="0"/>
              </a:rPr>
              <a:t>GGAGGAAAAA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solidFill>
                  <a:srgbClr val="FF0000"/>
                </a:solidFill>
                <a:latin typeface="Courier" pitchFamily="2" charset="0"/>
              </a:rPr>
              <a:t>CAGTGTGAAG CCTGACTGGA</a:t>
            </a:r>
            <a:r>
              <a:rPr lang="en-US" altLang="it-IT" sz="1400">
                <a:latin typeface="Courier" pitchFamily="2" charset="0"/>
              </a:rPr>
              <a:t> </a:t>
            </a:r>
            <a:r>
              <a:rPr lang="en-US" altLang="it-IT" sz="1400">
                <a:solidFill>
                  <a:srgbClr val="048800"/>
                </a:solidFill>
                <a:latin typeface="Courier" pitchFamily="2" charset="0"/>
              </a:rPr>
              <a:t>ACACGATACC CTTGAGTCGC</a:t>
            </a:r>
            <a:r>
              <a:rPr lang="en-US" altLang="it-IT" sz="1400">
                <a:latin typeface="Courier" pitchFamily="2" charset="0"/>
              </a:rPr>
              <a:t> </a:t>
            </a:r>
            <a:r>
              <a:rPr lang="en-US" altLang="it-IT" sz="1400">
                <a:solidFill>
                  <a:srgbClr val="0000FF"/>
                </a:solidFill>
                <a:latin typeface="Courier" pitchFamily="2" charset="0"/>
              </a:rPr>
              <a:t>GTGCATTCTG CCTCCTTTTT</a:t>
            </a:r>
          </a:p>
        </p:txBody>
      </p:sp>
      <p:sp>
        <p:nvSpPr>
          <p:cNvPr id="52242" name="Text Box 32">
            <a:extLst>
              <a:ext uri="{FF2B5EF4-FFF2-40B4-BE49-F238E27FC236}">
                <a16:creationId xmlns:a16="http://schemas.microsoft.com/office/drawing/2014/main" id="{E73CD6A7-242E-E64C-9035-070CD64AC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340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FF0000"/>
                </a:solidFill>
              </a:rPr>
              <a:t>S</a:t>
            </a:r>
            <a:r>
              <a:rPr lang="en-US" altLang="it-IT" sz="2400" i="1" baseline="-25000">
                <a:solidFill>
                  <a:srgbClr val="FF0000"/>
                </a:solidFill>
              </a:rPr>
              <a:t>u</a:t>
            </a:r>
            <a:endParaRPr lang="en-US" altLang="it-IT" sz="2400" i="1"/>
          </a:p>
        </p:txBody>
      </p:sp>
      <p:sp>
        <p:nvSpPr>
          <p:cNvPr id="52243" name="Text Box 33">
            <a:extLst>
              <a:ext uri="{FF2B5EF4-FFF2-40B4-BE49-F238E27FC236}">
                <a16:creationId xmlns:a16="http://schemas.microsoft.com/office/drawing/2014/main" id="{2E68ACC4-3BF5-8240-B8DA-785AA1883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0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48800"/>
                </a:solidFill>
              </a:rPr>
              <a:t>S</a:t>
            </a:r>
            <a:r>
              <a:rPr lang="en-US" altLang="it-IT" sz="2400" i="1" baseline="-25000">
                <a:solidFill>
                  <a:srgbClr val="048800"/>
                </a:solidFill>
              </a:rPr>
              <a:t>v</a:t>
            </a:r>
            <a:endParaRPr lang="en-US" altLang="it-IT" sz="2400" i="1"/>
          </a:p>
        </p:txBody>
      </p:sp>
      <p:sp>
        <p:nvSpPr>
          <p:cNvPr id="52244" name="Text Box 34">
            <a:extLst>
              <a:ext uri="{FF2B5EF4-FFF2-40B4-BE49-F238E27FC236}">
                <a16:creationId xmlns:a16="http://schemas.microsoft.com/office/drawing/2014/main" id="{F485290A-F504-3542-9EB2-B871B9812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33400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00FF"/>
                </a:solidFill>
              </a:rPr>
              <a:t>S</a:t>
            </a:r>
            <a:r>
              <a:rPr lang="en-US" altLang="it-IT" sz="2400" i="1" baseline="-25000">
                <a:solidFill>
                  <a:srgbClr val="0000FF"/>
                </a:solidFill>
              </a:rPr>
              <a:t>w</a:t>
            </a:r>
            <a:endParaRPr lang="en-US" altLang="it-IT" sz="2400" i="1"/>
          </a:p>
        </p:txBody>
      </p:sp>
      <p:sp>
        <p:nvSpPr>
          <p:cNvPr id="52245" name="Line 35">
            <a:extLst>
              <a:ext uri="{FF2B5EF4-FFF2-40B4-BE49-F238E27FC236}">
                <a16:creationId xmlns:a16="http://schemas.microsoft.com/office/drawing/2014/main" id="{FCCD04D8-197D-DB4F-AE24-580A0D8F6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4102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Line 36">
            <a:extLst>
              <a:ext uri="{FF2B5EF4-FFF2-40B4-BE49-F238E27FC236}">
                <a16:creationId xmlns:a16="http://schemas.microsoft.com/office/drawing/2014/main" id="{87D307DB-EEFA-7E4C-AEDA-2F82D402F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410200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Line 37">
            <a:extLst>
              <a:ext uri="{FF2B5EF4-FFF2-40B4-BE49-F238E27FC236}">
                <a16:creationId xmlns:a16="http://schemas.microsoft.com/office/drawing/2014/main" id="{C0CB4E17-F5BC-A44A-B19E-6689311EC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410200"/>
            <a:ext cx="304800" cy="0"/>
          </a:xfrm>
          <a:prstGeom prst="line">
            <a:avLst/>
          </a:prstGeom>
          <a:noFill/>
          <a:ln w="19050">
            <a:solidFill>
              <a:srgbClr val="0488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Text Box 38">
            <a:extLst>
              <a:ext uri="{FF2B5EF4-FFF2-40B4-BE49-F238E27FC236}">
                <a16:creationId xmlns:a16="http://schemas.microsoft.com/office/drawing/2014/main" id="{4A10AEA9-DE1E-3949-AEE8-B801D30DA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657600"/>
            <a:ext cx="52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>
                <a:solidFill>
                  <a:srgbClr val="FF0000"/>
                </a:solidFill>
              </a:rPr>
              <a:t>u</a:t>
            </a:r>
            <a:r>
              <a:rPr lang="en-US" altLang="it-IT" sz="2400" i="1" baseline="-25000">
                <a:solidFill>
                  <a:srgbClr val="048800"/>
                </a:solidFill>
              </a:rPr>
              <a:t>v</a:t>
            </a:r>
            <a:endParaRPr lang="en-US" altLang="it-IT" sz="2400" i="1"/>
          </a:p>
        </p:txBody>
      </p:sp>
      <p:sp>
        <p:nvSpPr>
          <p:cNvPr id="52249" name="Text Box 39">
            <a:extLst>
              <a:ext uri="{FF2B5EF4-FFF2-40B4-BE49-F238E27FC236}">
                <a16:creationId xmlns:a16="http://schemas.microsoft.com/office/drawing/2014/main" id="{057464AA-B8AF-354A-B3F6-DDC357C96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657600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S</a:t>
            </a:r>
            <a:r>
              <a:rPr lang="en-US" altLang="it-IT" sz="2400" i="1" baseline="-25000">
                <a:solidFill>
                  <a:srgbClr val="048800"/>
                </a:solidFill>
              </a:rPr>
              <a:t>v</a:t>
            </a:r>
            <a:r>
              <a:rPr lang="en-US" altLang="it-IT" sz="2400" i="1" baseline="-25000">
                <a:solidFill>
                  <a:srgbClr val="0000FF"/>
                </a:solidFill>
              </a:rPr>
              <a:t>w</a:t>
            </a:r>
            <a:endParaRPr lang="en-US" altLang="it-IT" sz="2400" i="1"/>
          </a:p>
        </p:txBody>
      </p:sp>
      <p:sp>
        <p:nvSpPr>
          <p:cNvPr id="52250" name="AutoShape 40">
            <a:extLst>
              <a:ext uri="{FF2B5EF4-FFF2-40B4-BE49-F238E27FC236}">
                <a16:creationId xmlns:a16="http://schemas.microsoft.com/office/drawing/2014/main" id="{431B0502-C1E1-934A-8B17-EC5372F5B073}"/>
              </a:ext>
            </a:extLst>
          </p:cNvPr>
          <p:cNvSpPr>
            <a:spLocks/>
          </p:cNvSpPr>
          <p:nvPr/>
        </p:nvSpPr>
        <p:spPr bwMode="auto">
          <a:xfrm rot="-5390744">
            <a:off x="4379913" y="4000500"/>
            <a:ext cx="304800" cy="2209800"/>
          </a:xfrm>
          <a:prstGeom prst="leftBrace">
            <a:avLst>
              <a:gd name="adj1" fmla="val 553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2251" name="AutoShape 41">
            <a:extLst>
              <a:ext uri="{FF2B5EF4-FFF2-40B4-BE49-F238E27FC236}">
                <a16:creationId xmlns:a16="http://schemas.microsoft.com/office/drawing/2014/main" id="{B76D0B7F-2D3E-AA4B-A3BE-3B459C0A2DA5}"/>
              </a:ext>
            </a:extLst>
          </p:cNvPr>
          <p:cNvSpPr>
            <a:spLocks/>
          </p:cNvSpPr>
          <p:nvPr/>
        </p:nvSpPr>
        <p:spPr bwMode="auto">
          <a:xfrm rot="5398487">
            <a:off x="3234531" y="3158332"/>
            <a:ext cx="307975" cy="2211388"/>
          </a:xfrm>
          <a:prstGeom prst="leftBrace">
            <a:avLst>
              <a:gd name="adj1" fmla="val 548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2252" name="AutoShape 42">
            <a:extLst>
              <a:ext uri="{FF2B5EF4-FFF2-40B4-BE49-F238E27FC236}">
                <a16:creationId xmlns:a16="http://schemas.microsoft.com/office/drawing/2014/main" id="{669CC237-C5E8-2B43-BC2A-C47F89D46F8F}"/>
              </a:ext>
            </a:extLst>
          </p:cNvPr>
          <p:cNvSpPr>
            <a:spLocks/>
          </p:cNvSpPr>
          <p:nvPr/>
        </p:nvSpPr>
        <p:spPr bwMode="auto">
          <a:xfrm rot="5398487">
            <a:off x="5600700" y="3162300"/>
            <a:ext cx="306388" cy="2211388"/>
          </a:xfrm>
          <a:prstGeom prst="leftBrace">
            <a:avLst>
              <a:gd name="adj1" fmla="val 551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2253" name="AutoShape 43">
            <a:extLst>
              <a:ext uri="{FF2B5EF4-FFF2-40B4-BE49-F238E27FC236}">
                <a16:creationId xmlns:a16="http://schemas.microsoft.com/office/drawing/2014/main" id="{582B6713-CAB6-634C-B458-AC280C78CFFC}"/>
              </a:ext>
            </a:extLst>
          </p:cNvPr>
          <p:cNvSpPr>
            <a:spLocks/>
          </p:cNvSpPr>
          <p:nvPr/>
        </p:nvSpPr>
        <p:spPr bwMode="auto">
          <a:xfrm rot="-5390744">
            <a:off x="2019300" y="4000500"/>
            <a:ext cx="304800" cy="2209800"/>
          </a:xfrm>
          <a:prstGeom prst="leftBrace">
            <a:avLst>
              <a:gd name="adj1" fmla="val 553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2254" name="AutoShape 44">
            <a:extLst>
              <a:ext uri="{FF2B5EF4-FFF2-40B4-BE49-F238E27FC236}">
                <a16:creationId xmlns:a16="http://schemas.microsoft.com/office/drawing/2014/main" id="{F1F9E823-730C-944B-991A-8E085C74E183}"/>
              </a:ext>
            </a:extLst>
          </p:cNvPr>
          <p:cNvSpPr>
            <a:spLocks/>
          </p:cNvSpPr>
          <p:nvPr/>
        </p:nvSpPr>
        <p:spPr bwMode="auto">
          <a:xfrm rot="-5390744">
            <a:off x="6743700" y="4000500"/>
            <a:ext cx="304800" cy="2209800"/>
          </a:xfrm>
          <a:prstGeom prst="leftBrace">
            <a:avLst>
              <a:gd name="adj1" fmla="val 553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2255" name="Rectangle 45">
            <a:extLst>
              <a:ext uri="{FF2B5EF4-FFF2-40B4-BE49-F238E27FC236}">
                <a16:creationId xmlns:a16="http://schemas.microsoft.com/office/drawing/2014/main" id="{52930252-E44F-CE44-A8AD-A902CA5C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667000"/>
            <a:ext cx="3067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S</a:t>
            </a:r>
            <a:r>
              <a:rPr lang="en-US" altLang="it-IT" sz="2000" i="1" baseline="-25000">
                <a:solidFill>
                  <a:srgbClr val="FF0000"/>
                </a:solidFill>
              </a:rPr>
              <a:t>u</a:t>
            </a:r>
            <a:r>
              <a:rPr lang="en-US" altLang="it-IT" sz="2000" i="1" baseline="-25000">
                <a:solidFill>
                  <a:srgbClr val="048800"/>
                </a:solidFill>
              </a:rPr>
              <a:t>v</a:t>
            </a:r>
            <a:r>
              <a:rPr lang="en-US" altLang="it-IT" sz="2000">
                <a:solidFill>
                  <a:srgbClr val="0000FF"/>
                </a:solidFill>
              </a:rPr>
              <a:t> </a:t>
            </a:r>
            <a:r>
              <a:rPr lang="en-US" altLang="it-IT" sz="2000"/>
              <a:t>=</a:t>
            </a:r>
            <a:r>
              <a:rPr lang="en-US" altLang="it-IT" sz="2000">
                <a:solidFill>
                  <a:srgbClr val="0000FF"/>
                </a:solidFill>
              </a:rPr>
              <a:t>  </a:t>
            </a:r>
            <a:r>
              <a:rPr lang="en-US" altLang="it-IT" sz="1400">
                <a:solidFill>
                  <a:srgbClr val="FF0000"/>
                </a:solidFill>
                <a:latin typeface="Courier" pitchFamily="2" charset="0"/>
              </a:rPr>
              <a:t>GGACTGACCT</a:t>
            </a:r>
            <a:r>
              <a:rPr lang="en-US" altLang="it-IT" sz="1400">
                <a:solidFill>
                  <a:srgbClr val="0000FF"/>
                </a:solidFill>
                <a:latin typeface="Courier" pitchFamily="2" charset="0"/>
              </a:rPr>
              <a:t> </a:t>
            </a:r>
            <a:r>
              <a:rPr lang="en-US" altLang="it-IT" sz="1400">
                <a:solidFill>
                  <a:srgbClr val="048800"/>
                </a:solidFill>
                <a:latin typeface="Courier" pitchFamily="2" charset="0"/>
              </a:rPr>
              <a:t>TGTGCTATGG</a:t>
            </a:r>
            <a:endParaRPr lang="en-US" altLang="it-IT" sz="2000">
              <a:solidFill>
                <a:srgbClr val="0000FF"/>
              </a:solidFill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S</a:t>
            </a:r>
            <a:r>
              <a:rPr lang="en-US" altLang="it-IT" sz="2000" i="1" baseline="-25000">
                <a:solidFill>
                  <a:srgbClr val="048800"/>
                </a:solidFill>
              </a:rPr>
              <a:t>v</a:t>
            </a:r>
            <a:r>
              <a:rPr lang="en-US" altLang="it-IT" sz="2000" i="1" baseline="-25000">
                <a:solidFill>
                  <a:srgbClr val="0000FF"/>
                </a:solidFill>
              </a:rPr>
              <a:t>w</a:t>
            </a:r>
            <a:r>
              <a:rPr lang="en-US" altLang="it-IT" sz="2000">
                <a:solidFill>
                  <a:srgbClr val="0000FF"/>
                </a:solidFill>
              </a:rPr>
              <a:t> </a:t>
            </a:r>
            <a:r>
              <a:rPr lang="en-US" altLang="it-IT" sz="2000"/>
              <a:t>=</a:t>
            </a:r>
            <a:r>
              <a:rPr lang="en-US" altLang="it-IT" sz="2000">
                <a:solidFill>
                  <a:srgbClr val="0000FF"/>
                </a:solidFill>
              </a:rPr>
              <a:t>  </a:t>
            </a:r>
            <a:r>
              <a:rPr lang="en-US" altLang="it-IT" sz="1400">
                <a:solidFill>
                  <a:srgbClr val="048800"/>
                </a:solidFill>
                <a:latin typeface="Courier" pitchFamily="2" charset="0"/>
              </a:rPr>
              <a:t>GAACTCAGCG</a:t>
            </a:r>
            <a:r>
              <a:rPr lang="en-US" altLang="it-IT" sz="1400">
                <a:solidFill>
                  <a:srgbClr val="0000FF"/>
                </a:solidFill>
                <a:latin typeface="Courier" pitchFamily="2" charset="0"/>
              </a:rPr>
              <a:t> CACGTAAGAC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3">
            <a:extLst>
              <a:ext uri="{FF2B5EF4-FFF2-40B4-BE49-F238E27FC236}">
                <a16:creationId xmlns:a16="http://schemas.microsoft.com/office/drawing/2014/main" id="{798C13DA-36E7-3F45-BBD7-A74FEA4E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306916-C996-EA4A-8641-EAED5284D2D5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it-IT" sz="1400"/>
          </a:p>
        </p:txBody>
      </p:sp>
      <p:sp>
        <p:nvSpPr>
          <p:cNvPr id="53250" name="Text Box 4">
            <a:extLst>
              <a:ext uri="{FF2B5EF4-FFF2-40B4-BE49-F238E27FC236}">
                <a16:creationId xmlns:a16="http://schemas.microsoft.com/office/drawing/2014/main" id="{C251BA63-F121-FA49-B654-780BB154A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19200"/>
            <a:ext cx="203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attuazione biologica</a:t>
            </a:r>
          </a:p>
        </p:txBody>
      </p:sp>
      <p:sp>
        <p:nvSpPr>
          <p:cNvPr id="53251" name="Text Box 5">
            <a:extLst>
              <a:ext uri="{FF2B5EF4-FFF2-40B4-BE49-F238E27FC236}">
                <a16:creationId xmlns:a16="http://schemas.microsoft.com/office/drawing/2014/main" id="{77F9998C-84BC-BC4B-9811-1215FF52D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51025"/>
            <a:ext cx="78644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4003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8575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33147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7719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42291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" pitchFamily="2" charset="0"/>
              <a:buAutoNum type="arabicParenR"/>
            </a:pPr>
            <a:r>
              <a:rPr lang="en-US" altLang="it-IT" sz="1600"/>
              <a:t>generare molti cammini a caso		</a:t>
            </a:r>
            <a:r>
              <a:rPr lang="en-US" altLang="it-IT" sz="1600">
                <a:solidFill>
                  <a:srgbClr val="0000FF"/>
                </a:solidFill>
              </a:rPr>
              <a:t>contenitore archi e vertici + </a:t>
            </a:r>
          </a:p>
          <a:p>
            <a:pPr lvl="4">
              <a:spcBef>
                <a:spcPct val="0"/>
              </a:spcBef>
              <a:buFont typeface="Times" pitchFamily="2" charset="0"/>
              <a:buNone/>
            </a:pPr>
            <a:r>
              <a:rPr lang="en-US" altLang="it-IT" sz="1600">
                <a:solidFill>
                  <a:srgbClr val="0000FF"/>
                </a:solidFill>
              </a:rPr>
              <a:t>				enzima Ligasi</a:t>
            </a:r>
            <a:endParaRPr lang="en-US" altLang="it-IT" sz="1600"/>
          </a:p>
          <a:p>
            <a:pPr>
              <a:spcBef>
                <a:spcPct val="0"/>
              </a:spcBef>
              <a:buFont typeface="Times" pitchFamily="2" charset="0"/>
              <a:buAutoNum type="arabicParenR" startAt="2"/>
            </a:pPr>
            <a:endParaRPr lang="en-US" altLang="it-IT" sz="1600"/>
          </a:p>
          <a:p>
            <a:pPr>
              <a:spcBef>
                <a:spcPct val="0"/>
              </a:spcBef>
              <a:buFont typeface="Times" pitchFamily="2" charset="0"/>
              <a:buAutoNum type="arabicParenR" startAt="2"/>
            </a:pPr>
            <a:r>
              <a:rPr lang="en-US" altLang="it-IT" sz="1600"/>
              <a:t>di questi trattenere solo quelli che 		</a:t>
            </a:r>
            <a:r>
              <a:rPr lang="en-US" altLang="it-IT" sz="1600">
                <a:solidFill>
                  <a:srgbClr val="0000FF"/>
                </a:solidFill>
              </a:rPr>
              <a:t>amplificazione mediante PCR</a:t>
            </a:r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1600">
                <a:solidFill>
                  <a:srgbClr val="0000FF"/>
                </a:solidFill>
              </a:rPr>
              <a:t>	</a:t>
            </a:r>
            <a:r>
              <a:rPr lang="en-US" altLang="it-IT" sz="1600"/>
              <a:t>cominciano con </a:t>
            </a:r>
            <a:r>
              <a:rPr lang="en-US" altLang="it-IT" sz="1600" i="1"/>
              <a:t>v</a:t>
            </a:r>
            <a:r>
              <a:rPr lang="en-US" altLang="it-IT" sz="1600" i="1" baseline="-25000"/>
              <a:t>i</a:t>
            </a:r>
            <a:r>
              <a:rPr lang="en-US" altLang="it-IT" sz="1600"/>
              <a:t> e finiscono con </a:t>
            </a:r>
            <a:r>
              <a:rPr lang="en-US" altLang="it-IT" sz="1600" i="1"/>
              <a:t>v</a:t>
            </a:r>
            <a:r>
              <a:rPr lang="en-US" altLang="it-IT" sz="1600" i="1" baseline="-25000"/>
              <a:t>f</a:t>
            </a:r>
            <a:r>
              <a:rPr lang="en-US" altLang="it-IT" sz="1600"/>
              <a:t> 	</a:t>
            </a:r>
            <a:r>
              <a:rPr lang="en-US" altLang="it-IT" sz="1600">
                <a:solidFill>
                  <a:srgbClr val="0000FF"/>
                </a:solidFill>
              </a:rPr>
              <a:t>	(</a:t>
            </a:r>
            <a:r>
              <a:rPr lang="en-US" altLang="it-IT" sz="1600" i="1">
                <a:solidFill>
                  <a:srgbClr val="0000FF"/>
                </a:solidFill>
              </a:rPr>
              <a:t>polymerase chain reaction</a:t>
            </a:r>
            <a:r>
              <a:rPr lang="en-US" altLang="it-IT" sz="1600">
                <a:solidFill>
                  <a:srgbClr val="0000FF"/>
                </a:solidFill>
              </a:rPr>
              <a:t>)</a:t>
            </a:r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1600"/>
              <a:t>	 </a:t>
            </a:r>
          </a:p>
          <a:p>
            <a:pPr>
              <a:spcBef>
                <a:spcPct val="0"/>
              </a:spcBef>
              <a:buFont typeface="Times" pitchFamily="2" charset="0"/>
              <a:buAutoNum type="arabicParenR" startAt="3"/>
            </a:pPr>
            <a:r>
              <a:rPr lang="en-US" altLang="it-IT" sz="1600"/>
              <a:t>di questi trattenere solo quelli che 		</a:t>
            </a:r>
            <a:r>
              <a:rPr lang="en-US" altLang="it-IT" sz="1600">
                <a:solidFill>
                  <a:srgbClr val="0000FF"/>
                </a:solidFill>
              </a:rPr>
              <a:t>elettroforesi con gel di agarosio</a:t>
            </a:r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1600"/>
              <a:t>	visitano </a:t>
            </a:r>
            <a:r>
              <a:rPr lang="en-US" altLang="it-IT" sz="1600" i="1"/>
              <a:t>n</a:t>
            </a:r>
            <a:r>
              <a:rPr lang="en-US" altLang="it-IT" sz="1600"/>
              <a:t> vertici </a:t>
            </a:r>
          </a:p>
          <a:p>
            <a:pPr>
              <a:spcBef>
                <a:spcPct val="0"/>
              </a:spcBef>
              <a:buFont typeface="Times" pitchFamily="2" charset="0"/>
              <a:buAutoNum type="arabicParenR" startAt="4"/>
            </a:pPr>
            <a:endParaRPr lang="en-US" altLang="it-IT" sz="1600"/>
          </a:p>
          <a:p>
            <a:pPr>
              <a:spcBef>
                <a:spcPct val="0"/>
              </a:spcBef>
              <a:buFont typeface="Times" pitchFamily="2" charset="0"/>
              <a:buAutoNum type="arabicParenR" startAt="4"/>
            </a:pPr>
            <a:r>
              <a:rPr lang="en-US" altLang="it-IT" sz="1600"/>
              <a:t>di questi trattenere solo quelli che 		</a:t>
            </a:r>
            <a:r>
              <a:rPr lang="en-US" altLang="it-IT" sz="1600">
                <a:solidFill>
                  <a:srgbClr val="0000FF"/>
                </a:solidFill>
              </a:rPr>
              <a:t>formazione di singoli strand di DNA</a:t>
            </a:r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1600"/>
              <a:t>	visitano ciascun vertice almeno una volta	</a:t>
            </a:r>
            <a:r>
              <a:rPr lang="en-US" altLang="it-IT" sz="1600">
                <a:solidFill>
                  <a:srgbClr val="0000FF"/>
                </a:solidFill>
              </a:rPr>
              <a:t>accoppiati con tutti i vertici</a:t>
            </a:r>
            <a:endParaRPr lang="en-US" altLang="it-IT" sz="1600"/>
          </a:p>
          <a:p>
            <a:pPr>
              <a:spcBef>
                <a:spcPct val="0"/>
              </a:spcBef>
              <a:buFont typeface="Times" pitchFamily="2" charset="0"/>
              <a:buAutoNum type="arabicParenR" startAt="5"/>
            </a:pPr>
            <a:endParaRPr lang="en-US" altLang="it-IT" sz="1600"/>
          </a:p>
          <a:p>
            <a:pPr>
              <a:spcBef>
                <a:spcPct val="0"/>
              </a:spcBef>
              <a:buFont typeface="Times" pitchFamily="2" charset="0"/>
              <a:buAutoNum type="arabicParenR" startAt="5"/>
            </a:pPr>
            <a:r>
              <a:rPr lang="en-US" altLang="it-IT" sz="1600"/>
              <a:t>se rimangono dei cammini, questi sono 	</a:t>
            </a:r>
            <a:r>
              <a:rPr lang="en-US" altLang="it-IT" sz="1600">
                <a:solidFill>
                  <a:srgbClr val="0000FF"/>
                </a:solidFill>
              </a:rPr>
              <a:t>estrazione in laboratorio dei filamenti </a:t>
            </a:r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1600"/>
              <a:t>	la soluzione				</a:t>
            </a:r>
            <a:r>
              <a:rPr lang="en-US" altLang="it-IT" sz="1600">
                <a:solidFill>
                  <a:srgbClr val="0000FF"/>
                </a:solidFill>
              </a:rPr>
              <a:t>residui</a:t>
            </a:r>
          </a:p>
        </p:txBody>
      </p:sp>
      <p:sp>
        <p:nvSpPr>
          <p:cNvPr id="53252" name="Rectangle 6">
            <a:extLst>
              <a:ext uri="{FF2B5EF4-FFF2-40B4-BE49-F238E27FC236}">
                <a16:creationId xmlns:a16="http://schemas.microsoft.com/office/drawing/2014/main" id="{46CCA4A6-D62A-D74F-BF21-C38CB290B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752600"/>
            <a:ext cx="3581400" cy="3733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3253" name="Rectangle 7">
            <a:extLst>
              <a:ext uri="{FF2B5EF4-FFF2-40B4-BE49-F238E27FC236}">
                <a16:creationId xmlns:a16="http://schemas.microsoft.com/office/drawing/2014/main" id="{FB95A700-1FC0-AC40-A19C-865FE66E9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990600"/>
            <a:ext cx="3581400" cy="76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3254" name="Line 8">
            <a:extLst>
              <a:ext uri="{FF2B5EF4-FFF2-40B4-BE49-F238E27FC236}">
                <a16:creationId xmlns:a16="http://schemas.microsoft.com/office/drawing/2014/main" id="{79D4344E-DA09-BD4F-98B2-5CA3F9738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4384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9">
            <a:extLst>
              <a:ext uri="{FF2B5EF4-FFF2-40B4-BE49-F238E27FC236}">
                <a16:creationId xmlns:a16="http://schemas.microsoft.com/office/drawing/2014/main" id="{96073244-6C27-9C40-A39E-5B2A3665A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2004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10">
            <a:extLst>
              <a:ext uri="{FF2B5EF4-FFF2-40B4-BE49-F238E27FC236}">
                <a16:creationId xmlns:a16="http://schemas.microsoft.com/office/drawing/2014/main" id="{0773162B-26DC-3146-B848-E77BAD940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9624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11">
            <a:extLst>
              <a:ext uri="{FF2B5EF4-FFF2-40B4-BE49-F238E27FC236}">
                <a16:creationId xmlns:a16="http://schemas.microsoft.com/office/drawing/2014/main" id="{124F4C34-7FF9-9B44-87D2-7B4B9B4E5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7244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Rectangle 12">
            <a:extLst>
              <a:ext uri="{FF2B5EF4-FFF2-40B4-BE49-F238E27FC236}">
                <a16:creationId xmlns:a16="http://schemas.microsoft.com/office/drawing/2014/main" id="{8E5BAA64-2D29-8342-8622-290040007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44196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3259" name="Rectangle 13">
            <a:extLst>
              <a:ext uri="{FF2B5EF4-FFF2-40B4-BE49-F238E27FC236}">
                <a16:creationId xmlns:a16="http://schemas.microsoft.com/office/drawing/2014/main" id="{7ECBB6AF-A137-BA49-9A16-29B8620B8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4419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3260" name="Text Box 14">
            <a:extLst>
              <a:ext uri="{FF2B5EF4-FFF2-40B4-BE49-F238E27FC236}">
                <a16:creationId xmlns:a16="http://schemas.microsoft.com/office/drawing/2014/main" id="{22C1FA41-34AA-6846-90FE-DBE83AA3B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1920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Procedura</a:t>
            </a:r>
          </a:p>
        </p:txBody>
      </p:sp>
      <p:cxnSp>
        <p:nvCxnSpPr>
          <p:cNvPr id="53261" name="AutoShape 16">
            <a:extLst>
              <a:ext uri="{FF2B5EF4-FFF2-40B4-BE49-F238E27FC236}">
                <a16:creationId xmlns:a16="http://schemas.microsoft.com/office/drawing/2014/main" id="{8BE7A82F-AF48-2941-B939-BABD4AD1798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28800" y="6324600"/>
            <a:ext cx="457200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62" name="Text Box 17">
            <a:extLst>
              <a:ext uri="{FF2B5EF4-FFF2-40B4-BE49-F238E27FC236}">
                <a16:creationId xmlns:a16="http://schemas.microsoft.com/office/drawing/2014/main" id="{4F2655F4-BB66-154A-A605-B11098F9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722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3) informatica                     biologia molecolare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>
            <a:extLst>
              <a:ext uri="{FF2B5EF4-FFF2-40B4-BE49-F238E27FC236}">
                <a16:creationId xmlns:a16="http://schemas.microsoft.com/office/drawing/2014/main" id="{FAE40B2B-62E5-324F-A8B9-534D08A2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2771CB-B9E2-1145-84E4-439509B77A04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it-IT" sz="1400"/>
          </a:p>
        </p:txBody>
      </p:sp>
      <p:sp>
        <p:nvSpPr>
          <p:cNvPr id="18434" name="Text Box 7">
            <a:extLst>
              <a:ext uri="{FF2B5EF4-FFF2-40B4-BE49-F238E27FC236}">
                <a16:creationId xmlns:a16="http://schemas.microsoft.com/office/drawing/2014/main" id="{31C3E05D-2928-AA4A-8823-4B93C8E6B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1995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1) Computazione tradizionale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55860-1718-5346-9FAD-2FD81E03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13225"/>
            <a:ext cx="6223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1AA6E5-4E8C-4046-80AD-6D4FB35FB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16125"/>
            <a:ext cx="63754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>
            <a:extLst>
              <a:ext uri="{FF2B5EF4-FFF2-40B4-BE49-F238E27FC236}">
                <a16:creationId xmlns:a16="http://schemas.microsoft.com/office/drawing/2014/main" id="{85823A12-BA5B-DD42-BE42-D3973425A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79413"/>
            <a:ext cx="61976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>
            <a:extLst>
              <a:ext uri="{FF2B5EF4-FFF2-40B4-BE49-F238E27FC236}">
                <a16:creationId xmlns:a16="http://schemas.microsoft.com/office/drawing/2014/main" id="{43345275-D8FC-0548-9125-6AF886B3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DCDE7F-2A45-DC49-8136-0893D14B5B51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it-IT" sz="1400"/>
          </a:p>
        </p:txBody>
      </p:sp>
      <p:sp>
        <p:nvSpPr>
          <p:cNvPr id="54274" name="Text Box 21">
            <a:extLst>
              <a:ext uri="{FF2B5EF4-FFF2-40B4-BE49-F238E27FC236}">
                <a16:creationId xmlns:a16="http://schemas.microsoft.com/office/drawing/2014/main" id="{C53FFF6C-66B2-2F47-A2D9-4C2F4F51B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14400"/>
            <a:ext cx="4953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0000FF"/>
                </a:solidFill>
              </a:rPr>
              <a:t>Vantaggi  (teorici)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*)  velocità</a:t>
            </a:r>
            <a:r>
              <a:rPr lang="en-US" altLang="it-IT" sz="1800">
                <a:solidFill>
                  <a:srgbClr val="0000FF"/>
                </a:solidFill>
              </a:rPr>
              <a:t>			10 </a:t>
            </a:r>
            <a:r>
              <a:rPr lang="en-US" altLang="it-IT" sz="1800" baseline="30000">
                <a:solidFill>
                  <a:srgbClr val="0000FF"/>
                </a:solidFill>
              </a:rPr>
              <a:t>6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*)  efficienza energetica</a:t>
            </a:r>
            <a:r>
              <a:rPr lang="en-US" altLang="it-IT" sz="1800">
                <a:solidFill>
                  <a:srgbClr val="0000FF"/>
                </a:solidFill>
              </a:rPr>
              <a:t>		10</a:t>
            </a:r>
            <a:r>
              <a:rPr lang="en-US" altLang="it-IT" sz="1800" baseline="30000">
                <a:solidFill>
                  <a:srgbClr val="0000FF"/>
                </a:solidFill>
              </a:rPr>
              <a:t>10</a:t>
            </a:r>
            <a:endParaRPr lang="en-US" altLang="it-IT" sz="18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*)  memorizzazione ad altissima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     densità</a:t>
            </a:r>
            <a:r>
              <a:rPr lang="en-US" altLang="it-IT" sz="1800">
                <a:solidFill>
                  <a:srgbClr val="0000FF"/>
                </a:solidFill>
              </a:rPr>
              <a:t>			10</a:t>
            </a:r>
            <a:r>
              <a:rPr lang="en-US" altLang="it-IT" sz="1800" baseline="30000">
                <a:solidFill>
                  <a:srgbClr val="0000FF"/>
                </a:solidFill>
              </a:rPr>
              <a:t>12</a:t>
            </a:r>
            <a:endParaRPr lang="en-US" altLang="it-IT" sz="1800">
              <a:solidFill>
                <a:srgbClr val="0000FF"/>
              </a:solidFill>
            </a:endParaRPr>
          </a:p>
        </p:txBody>
      </p:sp>
      <p:sp>
        <p:nvSpPr>
          <p:cNvPr id="54275" name="AutoShape 22">
            <a:extLst>
              <a:ext uri="{FF2B5EF4-FFF2-40B4-BE49-F238E27FC236}">
                <a16:creationId xmlns:a16="http://schemas.microsoft.com/office/drawing/2014/main" id="{B3237E97-59BA-734D-BAD9-500198DC7EE5}"/>
              </a:ext>
            </a:extLst>
          </p:cNvPr>
          <p:cNvSpPr>
            <a:spLocks/>
          </p:cNvSpPr>
          <p:nvPr/>
        </p:nvSpPr>
        <p:spPr bwMode="auto">
          <a:xfrm>
            <a:off x="6248400" y="1600200"/>
            <a:ext cx="152400" cy="1524000"/>
          </a:xfrm>
          <a:prstGeom prst="rightBrace">
            <a:avLst>
              <a:gd name="adj1" fmla="val 83333"/>
              <a:gd name="adj2" fmla="val 50731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54276" name="Text Box 23">
            <a:extLst>
              <a:ext uri="{FF2B5EF4-FFF2-40B4-BE49-F238E27FC236}">
                <a16:creationId xmlns:a16="http://schemas.microsoft.com/office/drawing/2014/main" id="{5F697C04-95D2-4B48-A540-3C250D1FF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133600"/>
            <a:ext cx="2112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rispetto ai calcolatori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attuali</a:t>
            </a:r>
          </a:p>
        </p:txBody>
      </p:sp>
      <p:sp>
        <p:nvSpPr>
          <p:cNvPr id="53253" name="Rectangle 28">
            <a:extLst>
              <a:ext uri="{FF2B5EF4-FFF2-40B4-BE49-F238E27FC236}">
                <a16:creationId xmlns:a16="http://schemas.microsoft.com/office/drawing/2014/main" id="{B35B0D1F-D49B-504D-A3FB-75F46860B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53752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</a:rPr>
              <a:t>1 cm cubo può contenere fino a 10000 mld di molecole di DNA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</a:rPr>
              <a:t>1 bit è contenuto in      1 nm cubo col DNA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</a:rPr>
              <a:t>		10</a:t>
            </a:r>
            <a:r>
              <a:rPr lang="en-US" altLang="it-IT" sz="1600" baseline="30000">
                <a:solidFill>
                  <a:srgbClr val="000000"/>
                </a:solidFill>
              </a:rPr>
              <a:t>12</a:t>
            </a:r>
            <a:r>
              <a:rPr lang="en-US" altLang="it-IT" sz="1600">
                <a:solidFill>
                  <a:srgbClr val="000000"/>
                </a:solidFill>
              </a:rPr>
              <a:t> nm cubi con CD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</a:rPr>
              <a:t>Un calcolatore DNA potrebbe gestire 10 terabytes di memoria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00"/>
                </a:solidFill>
              </a:rPr>
              <a:t>con una velocità di calcolo di 10</a:t>
            </a:r>
            <a:r>
              <a:rPr lang="en-US" altLang="it-IT" sz="1600" baseline="30000">
                <a:solidFill>
                  <a:srgbClr val="000000"/>
                </a:solidFill>
              </a:rPr>
              <a:t>13</a:t>
            </a:r>
            <a:r>
              <a:rPr lang="en-US" altLang="it-IT" sz="1600">
                <a:solidFill>
                  <a:srgbClr val="000000"/>
                </a:solidFill>
              </a:rPr>
              <a:t>  operazioni al secondo</a:t>
            </a:r>
          </a:p>
        </p:txBody>
      </p:sp>
      <p:cxnSp>
        <p:nvCxnSpPr>
          <p:cNvPr id="54278" name="AutoShape 36">
            <a:extLst>
              <a:ext uri="{FF2B5EF4-FFF2-40B4-BE49-F238E27FC236}">
                <a16:creationId xmlns:a16="http://schemas.microsoft.com/office/drawing/2014/main" id="{8CF3E46F-9E46-0B49-9794-654B234D274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28800" y="6324600"/>
            <a:ext cx="457200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9" name="Text Box 37">
            <a:extLst>
              <a:ext uri="{FF2B5EF4-FFF2-40B4-BE49-F238E27FC236}">
                <a16:creationId xmlns:a16="http://schemas.microsoft.com/office/drawing/2014/main" id="{E7C110B7-774B-7641-BD35-3E4CCD96C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722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3) informatica                     biologia molecolare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3">
            <a:extLst>
              <a:ext uri="{FF2B5EF4-FFF2-40B4-BE49-F238E27FC236}">
                <a16:creationId xmlns:a16="http://schemas.microsoft.com/office/drawing/2014/main" id="{B190A106-01D8-D247-B2DF-641E34F4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0180C5-FD55-314E-BC52-A5DA5DAF887F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it-IT" sz="1400"/>
          </a:p>
        </p:txBody>
      </p:sp>
      <p:sp>
        <p:nvSpPr>
          <p:cNvPr id="55298" name="Rectangle 6">
            <a:extLst>
              <a:ext uri="{FF2B5EF4-FFF2-40B4-BE49-F238E27FC236}">
                <a16:creationId xmlns:a16="http://schemas.microsoft.com/office/drawing/2014/main" id="{328E730A-15DA-EB45-B0AF-07B2C1540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28800"/>
            <a:ext cx="68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FF0000"/>
                </a:solidFill>
              </a:rPr>
              <a:t>≈ 2</a:t>
            </a:r>
            <a:r>
              <a:rPr lang="en-US" altLang="it-IT" sz="2400" i="1" baseline="30000">
                <a:solidFill>
                  <a:srgbClr val="FF0000"/>
                </a:solidFill>
              </a:rPr>
              <a:t>n</a:t>
            </a:r>
            <a:endParaRPr lang="en-US" altLang="it-IT" sz="2400"/>
          </a:p>
        </p:txBody>
      </p:sp>
      <p:sp>
        <p:nvSpPr>
          <p:cNvPr id="55299" name="Rectangle 8">
            <a:extLst>
              <a:ext uri="{FF2B5EF4-FFF2-40B4-BE49-F238E27FC236}">
                <a16:creationId xmlns:a16="http://schemas.microsoft.com/office/drawing/2014/main" id="{B7C7F251-2A17-064B-B885-B0D8B732C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438400"/>
            <a:ext cx="2787650" cy="620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it-IT" sz="1600"/>
              <a:t>n=100	n=200</a:t>
            </a:r>
            <a:endParaRPr lang="en-US" altLang="it-IT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it-IT" sz="1800">
                <a:solidFill>
                  <a:srgbClr val="FF0000"/>
                </a:solidFill>
              </a:rPr>
              <a:t>&gt; 10 ton   &gt; peso della terra!</a:t>
            </a:r>
          </a:p>
        </p:txBody>
      </p:sp>
      <p:sp>
        <p:nvSpPr>
          <p:cNvPr id="54276" name="Rectangle 9">
            <a:extLst>
              <a:ext uri="{FF2B5EF4-FFF2-40B4-BE49-F238E27FC236}">
                <a16:creationId xmlns:a16="http://schemas.microsoft.com/office/drawing/2014/main" id="{B0B42527-03C0-1D4D-B8F4-A4F2B3865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295400"/>
            <a:ext cx="6094413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FF0000"/>
                </a:solidFill>
              </a:rPr>
              <a:t>Limitazioni (concrete)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 b="1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*)  </a:t>
            </a:r>
            <a:r>
              <a:rPr lang="en-US" altLang="it-IT" sz="1800">
                <a:solidFill>
                  <a:srgbClr val="FF0000"/>
                </a:solidFill>
              </a:rPr>
              <a:t>numero di molecole implicate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*) presenza di errori	dovuti alle tecniche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			imperfette di sintesi del DNA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*) bio-calcolatore "dedicato" al problema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*)  tempo			ogni operazione biologica richiede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			ore o giorni</a:t>
            </a:r>
          </a:p>
        </p:txBody>
      </p:sp>
      <p:sp>
        <p:nvSpPr>
          <p:cNvPr id="55301" name="Rectangle 10">
            <a:extLst>
              <a:ext uri="{FF2B5EF4-FFF2-40B4-BE49-F238E27FC236}">
                <a16:creationId xmlns:a16="http://schemas.microsoft.com/office/drawing/2014/main" id="{4AC4B503-4EA3-DC40-929F-3E1C7D542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38400"/>
            <a:ext cx="234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 </a:t>
            </a:r>
          </a:p>
        </p:txBody>
      </p:sp>
      <p:sp>
        <p:nvSpPr>
          <p:cNvPr id="55302" name="Line 13">
            <a:extLst>
              <a:ext uri="{FF2B5EF4-FFF2-40B4-BE49-F238E27FC236}">
                <a16:creationId xmlns:a16="http://schemas.microsoft.com/office/drawing/2014/main" id="{E95750FE-E1EB-414B-9C72-4CEEF148E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4384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5303" name="AutoShape 14">
            <a:extLst>
              <a:ext uri="{FF2B5EF4-FFF2-40B4-BE49-F238E27FC236}">
                <a16:creationId xmlns:a16="http://schemas.microsoft.com/office/drawing/2014/main" id="{E34A82E8-6E4A-7A4B-9D27-09140DBE446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28800" y="6324600"/>
            <a:ext cx="457200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4" name="Text Box 15">
            <a:extLst>
              <a:ext uri="{FF2B5EF4-FFF2-40B4-BE49-F238E27FC236}">
                <a16:creationId xmlns:a16="http://schemas.microsoft.com/office/drawing/2014/main" id="{09FC9B79-97AF-914F-9B90-2B14697E4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722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3) informatica                     biologia molecolare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>
            <a:extLst>
              <a:ext uri="{FF2B5EF4-FFF2-40B4-BE49-F238E27FC236}">
                <a16:creationId xmlns:a16="http://schemas.microsoft.com/office/drawing/2014/main" id="{639A9391-2F3C-8546-BF4F-1E000240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0BE7CD-F2A2-9245-ABCA-7A5EAEE3D923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it-IT" sz="1400"/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B2AFC991-BEA1-6F46-A334-17CCF653E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8600"/>
            <a:ext cx="20574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>
            <a:extLst>
              <a:ext uri="{FF2B5EF4-FFF2-40B4-BE49-F238E27FC236}">
                <a16:creationId xmlns:a16="http://schemas.microsoft.com/office/drawing/2014/main" id="{7C064CFB-82C4-3943-8C47-CB6233B4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29273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nr020128dnacome.jpg                                            00090603Macintosh HD                   BCFBA33A:">
            <a:extLst>
              <a:ext uri="{FF2B5EF4-FFF2-40B4-BE49-F238E27FC236}">
                <a16:creationId xmlns:a16="http://schemas.microsoft.com/office/drawing/2014/main" id="{217BBACD-9810-B34A-A898-934B30FF5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4303713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325" name="AutoShape 7">
            <a:extLst>
              <a:ext uri="{FF2B5EF4-FFF2-40B4-BE49-F238E27FC236}">
                <a16:creationId xmlns:a16="http://schemas.microsoft.com/office/drawing/2014/main" id="{1EFC64D5-9F28-724E-B319-6F9D605BEE3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28800" y="6324600"/>
            <a:ext cx="457200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6" name="Text Box 8">
            <a:extLst>
              <a:ext uri="{FF2B5EF4-FFF2-40B4-BE49-F238E27FC236}">
                <a16:creationId xmlns:a16="http://schemas.microsoft.com/office/drawing/2014/main" id="{ED1F8BF6-E978-D142-9228-CB6F90249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722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3) informatica                     biologia molecolare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3">
            <a:extLst>
              <a:ext uri="{FF2B5EF4-FFF2-40B4-BE49-F238E27FC236}">
                <a16:creationId xmlns:a16="http://schemas.microsoft.com/office/drawing/2014/main" id="{31D0C57A-42F6-D84E-A1EE-964234FA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AE5595-7B80-C847-BF1B-E1A1C64AE500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it-IT" sz="1400"/>
          </a:p>
        </p:txBody>
      </p:sp>
      <p:sp>
        <p:nvSpPr>
          <p:cNvPr id="57346" name="Text Box 4">
            <a:extLst>
              <a:ext uri="{FF2B5EF4-FFF2-40B4-BE49-F238E27FC236}">
                <a16:creationId xmlns:a16="http://schemas.microsoft.com/office/drawing/2014/main" id="{DA06F39B-EAEE-B042-A178-328AC76F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600200"/>
            <a:ext cx="6840538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Bibliografia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J. Setubal J. Meidanis, </a:t>
            </a:r>
            <a:r>
              <a:rPr lang="en-US" altLang="it-IT" sz="1600" i="1"/>
              <a:t>Introduction to Computational Molecular Biology</a:t>
            </a:r>
            <a:r>
              <a:rPr lang="en-US" altLang="it-IT" sz="160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PWS Publishing Company, 1997.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L. Adleman, "</a:t>
            </a:r>
            <a:r>
              <a:rPr lang="en-US" altLang="it-IT" sz="1600">
                <a:latin typeface="Times New Roman" panose="02020603050405020304" pitchFamily="18" charset="0"/>
              </a:rPr>
              <a:t>Molecular Computations of Solutions to Combinatorial Problems",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 New Roman" panose="02020603050405020304" pitchFamily="18" charset="0"/>
              </a:rPr>
              <a:t>November 1994, </a:t>
            </a:r>
            <a:r>
              <a:rPr lang="en-US" altLang="it-IT" sz="1600" i="1">
                <a:latin typeface="Times New Roman" panose="02020603050405020304" pitchFamily="18" charset="0"/>
              </a:rPr>
              <a:t>Science</a:t>
            </a:r>
            <a:r>
              <a:rPr lang="en-US" altLang="it-IT" sz="160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N. Pisanti, "A survey on DNA computing", TR 97-07, </a:t>
            </a:r>
            <a:r>
              <a:rPr lang="en-US" altLang="it-IT" sz="1600" i="1"/>
              <a:t>Università di Pis</a:t>
            </a:r>
            <a:r>
              <a:rPr lang="en-US" altLang="it-IT" sz="1600"/>
              <a:t>a.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Y. Benenson1, B. Gil, U. Ben-Dor, R. Adar, E. Shapiro, </a:t>
            </a:r>
            <a:r>
              <a:rPr lang="ja-JP" altLang="en-US" sz="1600">
                <a:latin typeface="Arial" panose="020B0604020202020204" pitchFamily="34" charset="0"/>
              </a:rPr>
              <a:t>“</a:t>
            </a:r>
            <a:r>
              <a:rPr lang="en-US" altLang="it-IT" sz="1600"/>
              <a:t>An autonomous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molecular computer for logical control of gene expression</a:t>
            </a:r>
            <a:r>
              <a:rPr lang="ja-JP" altLang="en-US" sz="1600">
                <a:latin typeface="Arial" panose="020B0604020202020204" pitchFamily="34" charset="0"/>
              </a:rPr>
              <a:t>”</a:t>
            </a:r>
            <a:r>
              <a:rPr lang="en-US" altLang="it-IT" sz="1600"/>
              <a:t> 429: 423-429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(28-04-2004) </a:t>
            </a:r>
            <a:r>
              <a:rPr lang="en-US" altLang="it-IT" sz="1600" i="1"/>
              <a:t>Nature</a:t>
            </a:r>
            <a:r>
              <a:rPr lang="en-US" altLang="it-IT" sz="1600"/>
              <a:t>.</a:t>
            </a:r>
          </a:p>
        </p:txBody>
      </p:sp>
      <p:cxnSp>
        <p:nvCxnSpPr>
          <p:cNvPr id="57347" name="AutoShape 6">
            <a:extLst>
              <a:ext uri="{FF2B5EF4-FFF2-40B4-BE49-F238E27FC236}">
                <a16:creationId xmlns:a16="http://schemas.microsoft.com/office/drawing/2014/main" id="{2C6C6FCD-62A4-7C43-BB82-4C21595A59B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28800" y="6324600"/>
            <a:ext cx="457200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48" name="Text Box 7">
            <a:extLst>
              <a:ext uri="{FF2B5EF4-FFF2-40B4-BE49-F238E27FC236}">
                <a16:creationId xmlns:a16="http://schemas.microsoft.com/office/drawing/2014/main" id="{1C5E83D5-BF97-3A49-9BED-7AD17E8F9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72200"/>
            <a:ext cx="306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3) informatica                     biologia molecolare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1619B39A-3E8C-CF4B-AAFC-4E4B941F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1D031D-8CDD-2948-9F55-5A81E418F0C8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it-IT" sz="1400"/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214E3A92-BDCD-0B42-9BDE-A7EFF2B2A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1995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1) Computazione tradizionale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923AA1B2-EE42-B447-89BF-8F18F2BF9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1412875"/>
            <a:ext cx="731540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1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914400" indent="-457200">
              <a:defRPr sz="1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371600" indent="-457200">
              <a:defRPr sz="1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828800" indent="-457200">
              <a:defRPr sz="1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286000" indent="-457200">
              <a:defRPr sz="1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400">
                <a:solidFill>
                  <a:srgbClr val="0000FF"/>
                </a:solidFill>
              </a:rPr>
              <a:t>L’idea è quella di “risolvere” con una computazione DNA</a:t>
            </a:r>
          </a:p>
          <a:p>
            <a:r>
              <a:rPr lang="en-US" altLang="it-IT" sz="2400">
                <a:solidFill>
                  <a:srgbClr val="0000FF"/>
                </a:solidFill>
              </a:rPr>
              <a:t>certi problemi che sono strutturalmente difficili e per i </a:t>
            </a:r>
          </a:p>
          <a:p>
            <a:r>
              <a:rPr lang="en-US" altLang="it-IT" sz="2400">
                <a:solidFill>
                  <a:srgbClr val="0000FF"/>
                </a:solidFill>
              </a:rPr>
              <a:t>quali  NON sono noti algoritmi efficienti.</a:t>
            </a:r>
          </a:p>
          <a:p>
            <a:endParaRPr lang="en-US" altLang="it-IT" sz="2400"/>
          </a:p>
          <a:p>
            <a:r>
              <a:rPr lang="en-US" altLang="it-IT" sz="2400"/>
              <a:t>Esempi:</a:t>
            </a:r>
          </a:p>
          <a:p>
            <a:endParaRPr lang="en-US" altLang="it-IT" sz="2400"/>
          </a:p>
          <a:p>
            <a:pPr>
              <a:buFont typeface="Times" pitchFamily="2" charset="0"/>
              <a:buAutoNum type="arabicParenR"/>
            </a:pPr>
            <a:r>
              <a:rPr lang="en-US" altLang="it-IT" sz="2400"/>
              <a:t>problema delle somme parziali</a:t>
            </a:r>
          </a:p>
          <a:p>
            <a:pPr>
              <a:buFont typeface="Times" pitchFamily="2" charset="0"/>
              <a:buAutoNum type="arabicParenR"/>
            </a:pPr>
            <a:r>
              <a:rPr lang="en-US" altLang="it-IT" sz="2400"/>
              <a:t>fattorizzazione di un intero</a:t>
            </a:r>
          </a:p>
          <a:p>
            <a:pPr>
              <a:buFont typeface="Times" pitchFamily="2" charset="0"/>
              <a:buAutoNum type="arabicParenR"/>
            </a:pPr>
            <a:r>
              <a:rPr lang="en-US" altLang="it-IT" sz="2400"/>
              <a:t>cammino Hamiltoniano su un grafo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>
            <a:extLst>
              <a:ext uri="{FF2B5EF4-FFF2-40B4-BE49-F238E27FC236}">
                <a16:creationId xmlns:a16="http://schemas.microsoft.com/office/drawing/2014/main" id="{F212D182-D6B0-4640-90B5-6A383709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2D66C1-2179-E547-B255-B2AB4268A37E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it-IT" sz="1400"/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28841BB3-BE0F-B243-BD7D-3E3AE2AC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1995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1) Computazione tradizionale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3BDA249F-76E4-0444-9AFF-57710B260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85800"/>
            <a:ext cx="344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0000FF"/>
                </a:solidFill>
              </a:rPr>
              <a:t>1) Problema delle somme parziali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83846136-66F2-6545-9FA4-8170C25CC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( 7, 11, 2, 9, 5 )  ( 1, 0, 1, 0 ,1 ) = </a:t>
            </a:r>
            <a:r>
              <a:rPr lang="en-US" altLang="it-IT" sz="2400">
                <a:solidFill>
                  <a:srgbClr val="0000FF"/>
                </a:solidFill>
              </a:rPr>
              <a:t>14</a:t>
            </a:r>
            <a:endParaRPr lang="en-US" altLang="it-IT" sz="2400"/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4D700F09-E57F-7644-8AE5-7CD9E89F6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371600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.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647CDB5C-DCDA-6E4A-A831-A058D1C3F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57400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dati gli interi</a:t>
            </a: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FF20892C-07E9-634E-BAB4-0BA357A0A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09800"/>
            <a:ext cx="212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e la quintupla binaria</a:t>
            </a:r>
          </a:p>
        </p:txBody>
      </p:sp>
      <p:sp>
        <p:nvSpPr>
          <p:cNvPr id="21512" name="Line 9">
            <a:extLst>
              <a:ext uri="{FF2B5EF4-FFF2-40B4-BE49-F238E27FC236}">
                <a16:creationId xmlns:a16="http://schemas.microsoft.com/office/drawing/2014/main" id="{2D39593F-2EE6-D042-B65F-19CE7BB605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19050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10">
            <a:extLst>
              <a:ext uri="{FF2B5EF4-FFF2-40B4-BE49-F238E27FC236}">
                <a16:creationId xmlns:a16="http://schemas.microsoft.com/office/drawing/2014/main" id="{56A41A56-2D57-254E-803F-812C8DA519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79AFE5-6BC2-CC4B-B9C0-771D62686CF6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676400"/>
            <a:ext cx="5084763" cy="1433513"/>
            <a:chOff x="3657600" y="1676400"/>
            <a:chExt cx="5084763" cy="1433513"/>
          </a:xfrm>
        </p:grpSpPr>
        <p:sp>
          <p:nvSpPr>
            <p:cNvPr id="21528" name="Rectangle 8">
              <a:extLst>
                <a:ext uri="{FF2B5EF4-FFF2-40B4-BE49-F238E27FC236}">
                  <a16:creationId xmlns:a16="http://schemas.microsoft.com/office/drawing/2014/main" id="{BFFD6968-B554-BE4E-9C4E-72483E50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2743200"/>
              <a:ext cx="50847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solidFill>
                    <a:srgbClr val="0000FF"/>
                  </a:solidFill>
                </a:rPr>
                <a:t>è facile trovare il prodotto scalare (o somma parziale)</a:t>
              </a:r>
            </a:p>
          </p:txBody>
        </p:sp>
        <p:cxnSp>
          <p:nvCxnSpPr>
            <p:cNvPr id="21529" name="AutoShape 11">
              <a:extLst>
                <a:ext uri="{FF2B5EF4-FFF2-40B4-BE49-F238E27FC236}">
                  <a16:creationId xmlns:a16="http://schemas.microsoft.com/office/drawing/2014/main" id="{CB40CAE3-8C1B-4540-8330-DC061D698A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>
              <a:off x="6705600" y="1905000"/>
              <a:ext cx="990600" cy="533400"/>
            </a:xfrm>
            <a:prstGeom prst="curvedConnector3">
              <a:avLst>
                <a:gd name="adj1" fmla="val 100319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52BD540-D1FC-BB4A-A384-678FCE2B07E6}"/>
              </a:ext>
            </a:extLst>
          </p:cNvPr>
          <p:cNvGrpSpPr>
            <a:grpSpLocks/>
          </p:cNvGrpSpPr>
          <p:nvPr/>
        </p:nvGrpSpPr>
        <p:grpSpPr bwMode="auto">
          <a:xfrm>
            <a:off x="1279525" y="3252788"/>
            <a:ext cx="6516688" cy="1914525"/>
            <a:chOff x="1279525" y="3252788"/>
            <a:chExt cx="6516688" cy="1914525"/>
          </a:xfrm>
        </p:grpSpPr>
        <p:sp>
          <p:nvSpPr>
            <p:cNvPr id="21520" name="Text Box 13">
              <a:extLst>
                <a:ext uri="{FF2B5EF4-FFF2-40B4-BE49-F238E27FC236}">
                  <a16:creationId xmlns:a16="http://schemas.microsoft.com/office/drawing/2014/main" id="{526658DD-E3F7-BA46-8C0E-F4980168D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3962400"/>
              <a:ext cx="260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.</a:t>
              </a:r>
            </a:p>
          </p:txBody>
        </p:sp>
        <p:grpSp>
          <p:nvGrpSpPr>
            <p:cNvPr id="21521" name="Group 2">
              <a:extLst>
                <a:ext uri="{FF2B5EF4-FFF2-40B4-BE49-F238E27FC236}">
                  <a16:creationId xmlns:a16="http://schemas.microsoft.com/office/drawing/2014/main" id="{E03433FC-43B7-5248-A2BE-62E9DCA33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9525" y="3252788"/>
              <a:ext cx="6516688" cy="1914525"/>
              <a:chOff x="1279525" y="3252788"/>
              <a:chExt cx="6516688" cy="1914525"/>
            </a:xfrm>
          </p:grpSpPr>
          <p:sp>
            <p:nvSpPr>
              <p:cNvPr id="21522" name="Text Box 12">
                <a:extLst>
                  <a:ext uri="{FF2B5EF4-FFF2-40B4-BE49-F238E27FC236}">
                    <a16:creationId xmlns:a16="http://schemas.microsoft.com/office/drawing/2014/main" id="{AD845A01-F177-D742-B336-CCB8AB2EE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600" y="4038600"/>
                <a:ext cx="34877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/>
                  <a:t>( 7, 11, 2, 9, 5 )  (  </a:t>
                </a:r>
                <a:r>
                  <a:rPr lang="en-US" altLang="it-IT" sz="2400">
                    <a:solidFill>
                      <a:srgbClr val="FF0000"/>
                    </a:solidFill>
                  </a:rPr>
                  <a:t>?</a:t>
                </a:r>
                <a:r>
                  <a:rPr lang="en-US" altLang="it-IT" sz="2400"/>
                  <a:t>  ) = 14</a:t>
                </a:r>
              </a:p>
            </p:txBody>
          </p:sp>
          <p:sp>
            <p:nvSpPr>
              <p:cNvPr id="21523" name="Line 14">
                <a:extLst>
                  <a:ext uri="{FF2B5EF4-FFF2-40B4-BE49-F238E27FC236}">
                    <a16:creationId xmlns:a16="http://schemas.microsoft.com/office/drawing/2014/main" id="{84E1D680-9211-F547-9BE6-B5E92D049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0800" y="4495800"/>
                <a:ext cx="3810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" name="Text Box 15">
                <a:extLst>
                  <a:ext uri="{FF2B5EF4-FFF2-40B4-BE49-F238E27FC236}">
                    <a16:creationId xmlns:a16="http://schemas.microsoft.com/office/drawing/2014/main" id="{2474BA1E-6940-874B-826B-6DF658DEB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9525" y="3252788"/>
                <a:ext cx="10477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solidFill>
                      <a:srgbClr val="FF0000"/>
                    </a:solidFill>
                  </a:rPr>
                  <a:t>viceversa</a:t>
                </a:r>
              </a:p>
            </p:txBody>
          </p:sp>
          <p:sp>
            <p:nvSpPr>
              <p:cNvPr id="21525" name="Text Box 16">
                <a:extLst>
                  <a:ext uri="{FF2B5EF4-FFF2-40B4-BE49-F238E27FC236}">
                    <a16:creationId xmlns:a16="http://schemas.microsoft.com/office/drawing/2014/main" id="{C48938C0-739B-1047-B015-47D0C5B20D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4800600"/>
                <a:ext cx="13652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/>
                  <a:t>dati gli interi</a:t>
                </a:r>
              </a:p>
            </p:txBody>
          </p:sp>
          <p:sp>
            <p:nvSpPr>
              <p:cNvPr id="21526" name="Rectangle 17">
                <a:extLst>
                  <a:ext uri="{FF2B5EF4-FFF2-40B4-BE49-F238E27FC236}">
                    <a16:creationId xmlns:a16="http://schemas.microsoft.com/office/drawing/2014/main" id="{BC3EC023-F47E-454D-94FF-4372ADED5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3581400"/>
                <a:ext cx="200501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/>
                  <a:t>e la somma parziale</a:t>
                </a:r>
              </a:p>
            </p:txBody>
          </p:sp>
          <p:cxnSp>
            <p:nvCxnSpPr>
              <p:cNvPr id="21527" name="AutoShape 18">
                <a:extLst>
                  <a:ext uri="{FF2B5EF4-FFF2-40B4-BE49-F238E27FC236}">
                    <a16:creationId xmlns:a16="http://schemas.microsoft.com/office/drawing/2014/main" id="{11B77CB3-AA38-0C4E-B6D3-736E914B0E01}"/>
                  </a:ext>
                </a:extLst>
              </p:cNvPr>
              <p:cNvCxnSpPr>
                <a:cxnSpLocks noChangeShapeType="1"/>
                <a:stCxn id="21526" idx="2"/>
              </p:cNvCxnSpPr>
              <p:nvPr/>
            </p:nvCxnSpPr>
            <p:spPr bwMode="auto">
              <a:xfrm rot="5400000">
                <a:off x="6057106" y="3529807"/>
                <a:ext cx="319087" cy="115570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7DCE832-296E-7547-82DF-50F7C8E25EDE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495800"/>
            <a:ext cx="3306763" cy="1539875"/>
            <a:chOff x="3886200" y="4495800"/>
            <a:chExt cx="3306763" cy="1539875"/>
          </a:xfrm>
        </p:grpSpPr>
        <p:sp>
          <p:nvSpPr>
            <p:cNvPr id="21518" name="Rectangle 19">
              <a:extLst>
                <a:ext uri="{FF2B5EF4-FFF2-40B4-BE49-F238E27FC236}">
                  <a16:creationId xmlns:a16="http://schemas.microsoft.com/office/drawing/2014/main" id="{F8C66976-71E1-2549-ACDC-F917F5BD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181600"/>
              <a:ext cx="3306763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solidFill>
                    <a:srgbClr val="FF0000"/>
                  </a:solidFill>
                </a:rPr>
                <a:t>NON è facile trovare gli elementi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solidFill>
                    <a:srgbClr val="FF0000"/>
                  </a:solidFill>
                </a:rPr>
                <a:t>costituenti la somma parziale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>
                  <a:solidFill>
                    <a:srgbClr val="FF0000"/>
                  </a:solidFill>
                </a:rPr>
                <a:t>(se i vettori sono molto grandi)</a:t>
              </a:r>
            </a:p>
          </p:txBody>
        </p:sp>
        <p:sp>
          <p:nvSpPr>
            <p:cNvPr id="21519" name="Line 20">
              <a:extLst>
                <a:ext uri="{FF2B5EF4-FFF2-40B4-BE49-F238E27FC236}">
                  <a16:creationId xmlns:a16="http://schemas.microsoft.com/office/drawing/2014/main" id="{E9959AEA-D76B-5C40-A306-2604B9B566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000" y="4495800"/>
              <a:ext cx="0" cy="685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7" name="Rectangle 23">
            <a:extLst>
              <a:ext uri="{FF2B5EF4-FFF2-40B4-BE49-F238E27FC236}">
                <a16:creationId xmlns:a16="http://schemas.microsoft.com/office/drawing/2014/main" id="{37FE0354-0694-1D45-A1B7-A9AEDED17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33400"/>
            <a:ext cx="3581400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>
            <a:extLst>
              <a:ext uri="{FF2B5EF4-FFF2-40B4-BE49-F238E27FC236}">
                <a16:creationId xmlns:a16="http://schemas.microsoft.com/office/drawing/2014/main" id="{AEC680FA-70FC-EE46-89B4-930B7854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265062-C5EC-444C-883F-DABC37BA1CEB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it-IT" sz="1400"/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FBD1FCEA-9799-C249-8098-4A07929B5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1995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1) Computazione tradizionale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C9C08B22-DEAC-BE45-8F09-90DE7CDA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85800"/>
            <a:ext cx="4614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0000FF"/>
                </a:solidFill>
              </a:rPr>
              <a:t>2) Problema della fattorizzazione di un intero</a:t>
            </a:r>
            <a:endParaRPr lang="en-US" altLang="it-IT" sz="1800">
              <a:solidFill>
                <a:srgbClr val="0000FF"/>
              </a:solidFill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DC991144-3E7A-0B4B-A9F6-49C44A13E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1881188"/>
            <a:ext cx="5275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Dati  </a:t>
            </a:r>
            <a:r>
              <a:rPr lang="en-US" altLang="it-IT" sz="1800" i="1"/>
              <a:t>p</a:t>
            </a:r>
            <a:r>
              <a:rPr lang="en-US" altLang="it-IT" sz="1800"/>
              <a:t> e </a:t>
            </a:r>
            <a:r>
              <a:rPr lang="en-US" altLang="it-IT" sz="1800" i="1"/>
              <a:t>q</a:t>
            </a:r>
            <a:r>
              <a:rPr lang="en-US" altLang="it-IT" sz="1800"/>
              <a:t>  interi primi (molto grandi) </a:t>
            </a:r>
            <a:r>
              <a:rPr lang="en-US" altLang="it-IT" sz="1800">
                <a:solidFill>
                  <a:srgbClr val="0000FF"/>
                </a:solidFill>
              </a:rPr>
              <a:t>è facile calcolare</a:t>
            </a:r>
            <a:endParaRPr lang="en-US" altLang="it-IT" sz="1800"/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6FDD30B6-AD8B-EF4A-A83C-56377D737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514600"/>
            <a:ext cx="104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00FF"/>
                </a:solidFill>
              </a:rPr>
              <a:t>n</a:t>
            </a:r>
            <a:r>
              <a:rPr lang="en-US" altLang="it-IT" sz="2400"/>
              <a:t> = </a:t>
            </a:r>
            <a:r>
              <a:rPr lang="en-US" altLang="it-IT" sz="2400" i="1"/>
              <a:t>p·q</a:t>
            </a:r>
            <a:endParaRPr lang="en-US" altLang="it-IT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7DD3EA-72B4-EE45-8792-E238D25FD19D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505200"/>
            <a:ext cx="4410075" cy="1447800"/>
            <a:chOff x="1371600" y="3505200"/>
            <a:chExt cx="4410182" cy="1447800"/>
          </a:xfrm>
        </p:grpSpPr>
        <p:sp>
          <p:nvSpPr>
            <p:cNvPr id="22536" name="Text Box 6">
              <a:extLst>
                <a:ext uri="{FF2B5EF4-FFF2-40B4-BE49-F238E27FC236}">
                  <a16:creationId xmlns:a16="http://schemas.microsoft.com/office/drawing/2014/main" id="{90952938-0429-B34D-BFD6-FF3E3C3EF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3505200"/>
              <a:ext cx="441018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Vicersa: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dato  </a:t>
              </a:r>
              <a:r>
                <a:rPr lang="en-US" altLang="it-IT" sz="1800" i="1"/>
                <a:t>n</a:t>
              </a:r>
              <a:r>
                <a:rPr lang="en-US" altLang="it-IT" sz="1800"/>
                <a:t>  intero (molto grande)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solidFill>
                    <a:srgbClr val="FF0000"/>
                  </a:solidFill>
                </a:rPr>
                <a:t>NON è facile scomporlo nei suoi fattori primi</a:t>
              </a:r>
              <a:endParaRPr lang="en-US" altLang="it-IT" sz="1800"/>
            </a:p>
          </p:txBody>
        </p:sp>
        <p:sp>
          <p:nvSpPr>
            <p:cNvPr id="22537" name="Text Box 7">
              <a:extLst>
                <a:ext uri="{FF2B5EF4-FFF2-40B4-BE49-F238E27FC236}">
                  <a16:creationId xmlns:a16="http://schemas.microsoft.com/office/drawing/2014/main" id="{AB72CA4A-5DC1-7B45-BED6-0F61B6F22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4495800"/>
              <a:ext cx="1041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/>
                <a:t>n</a:t>
              </a:r>
              <a:r>
                <a:rPr lang="en-US" altLang="it-IT" sz="2400"/>
                <a:t> = </a:t>
              </a:r>
              <a:r>
                <a:rPr lang="en-US" altLang="it-IT" sz="2400" i="1">
                  <a:solidFill>
                    <a:srgbClr val="FF0000"/>
                  </a:solidFill>
                </a:rPr>
                <a:t>p·q</a:t>
              </a:r>
            </a:p>
          </p:txBody>
        </p:sp>
      </p:grpSp>
      <p:sp>
        <p:nvSpPr>
          <p:cNvPr id="22535" name="Rectangle 9">
            <a:extLst>
              <a:ext uri="{FF2B5EF4-FFF2-40B4-BE49-F238E27FC236}">
                <a16:creationId xmlns:a16="http://schemas.microsoft.com/office/drawing/2014/main" id="{40C86656-2A20-6549-825A-81AA5EECC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33400"/>
            <a:ext cx="4800600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>
            <a:extLst>
              <a:ext uri="{FF2B5EF4-FFF2-40B4-BE49-F238E27FC236}">
                <a16:creationId xmlns:a16="http://schemas.microsoft.com/office/drawing/2014/main" id="{F78DA81D-DD06-2C48-A1A3-8F515048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53F31E-879C-8740-A721-98BA4D2805B8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it-IT" sz="1400"/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54C7DC25-A261-1B41-8E77-1E7940BE4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1995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1) Computazione tradizionale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A59F5850-32F0-F644-AF19-804516EC1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77863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0000FF"/>
                </a:solidFill>
              </a:rPr>
              <a:t>3) Problema del cammino Hamiltoniano su un grafo</a:t>
            </a:r>
            <a:endParaRPr lang="en-US" altLang="it-IT" sz="1800">
              <a:solidFill>
                <a:srgbClr val="0000FF"/>
              </a:solidFill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466298DD-F13E-E540-B1AE-97E192C52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95400"/>
            <a:ext cx="59451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dato un grafo con </a:t>
            </a:r>
            <a:r>
              <a:rPr lang="en-US" altLang="it-IT" sz="1800" i="1"/>
              <a:t>n</a:t>
            </a:r>
            <a:r>
              <a:rPr lang="en-US" altLang="it-IT" sz="1800"/>
              <a:t> vertici  </a:t>
            </a:r>
            <a:r>
              <a:rPr lang="en-US" altLang="it-IT" sz="1800" i="1"/>
              <a:t>v</a:t>
            </a:r>
            <a:r>
              <a:rPr lang="en-US" altLang="it-IT" sz="1800" baseline="-25000"/>
              <a:t>1</a:t>
            </a:r>
            <a:r>
              <a:rPr lang="en-US" altLang="it-IT" sz="1800"/>
              <a:t>, </a:t>
            </a:r>
            <a:r>
              <a:rPr lang="en-US" altLang="it-IT" sz="1800" i="1"/>
              <a:t>v</a:t>
            </a:r>
            <a:r>
              <a:rPr lang="en-US" altLang="it-IT" sz="1800" baseline="-25000"/>
              <a:t>2</a:t>
            </a:r>
            <a:r>
              <a:rPr lang="en-US" altLang="it-IT" sz="1800"/>
              <a:t>, …, </a:t>
            </a:r>
            <a:r>
              <a:rPr lang="en-US" altLang="it-IT" sz="1800" i="1"/>
              <a:t>v</a:t>
            </a:r>
            <a:r>
              <a:rPr lang="en-US" altLang="it-IT" sz="1800" baseline="-25000"/>
              <a:t>n</a:t>
            </a:r>
            <a:r>
              <a:rPr lang="en-US" altLang="it-IT" sz="1800"/>
              <a:t>  e </a:t>
            </a:r>
            <a:r>
              <a:rPr lang="en-US" altLang="it-IT" sz="1800" i="1"/>
              <a:t>m</a:t>
            </a:r>
            <a:r>
              <a:rPr lang="en-US" altLang="it-IT" sz="1800"/>
              <a:t> archi,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fissati due vertici  </a:t>
            </a:r>
            <a:r>
              <a:rPr lang="en-US" altLang="it-IT" sz="1800" i="1"/>
              <a:t>v</a:t>
            </a:r>
            <a:r>
              <a:rPr lang="en-US" altLang="it-IT" sz="1800" i="1" baseline="-25000"/>
              <a:t>i</a:t>
            </a:r>
            <a:r>
              <a:rPr lang="en-US" altLang="it-IT" sz="1800"/>
              <a:t> (inizio) e </a:t>
            </a:r>
            <a:r>
              <a:rPr lang="en-US" altLang="it-IT" sz="1800" i="1"/>
              <a:t>v</a:t>
            </a:r>
            <a:r>
              <a:rPr lang="en-US" altLang="it-IT" sz="1800" i="1" baseline="-25000"/>
              <a:t>f</a:t>
            </a:r>
            <a:r>
              <a:rPr lang="en-US" altLang="it-IT" sz="1800"/>
              <a:t> (fine), verificare se esiste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un cammino da </a:t>
            </a:r>
            <a:r>
              <a:rPr lang="en-US" altLang="it-IT" sz="1800" i="1"/>
              <a:t>v</a:t>
            </a:r>
            <a:r>
              <a:rPr lang="en-US" altLang="it-IT" sz="1800" i="1" baseline="-25000"/>
              <a:t>i</a:t>
            </a:r>
            <a:r>
              <a:rPr lang="en-US" altLang="it-IT" sz="1800"/>
              <a:t> a </a:t>
            </a:r>
            <a:r>
              <a:rPr lang="en-US" altLang="it-IT" sz="1800" i="1"/>
              <a:t>v</a:t>
            </a:r>
            <a:r>
              <a:rPr lang="en-US" altLang="it-IT" sz="1800" i="1" baseline="-25000"/>
              <a:t>f</a:t>
            </a:r>
            <a:r>
              <a:rPr lang="en-US" altLang="it-IT" sz="1800"/>
              <a:t>  con </a:t>
            </a:r>
            <a:r>
              <a:rPr lang="en-US" altLang="it-IT" sz="1800" i="1"/>
              <a:t>n</a:t>
            </a:r>
            <a:r>
              <a:rPr lang="en-US" altLang="it-IT" sz="1800"/>
              <a:t>-1 archi che tocchi ciascun vertice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una sola volta</a:t>
            </a:r>
            <a:endParaRPr lang="en-US" altLang="it-IT" sz="1800" baseline="-25000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9AAF5382-398B-FE49-BE54-C6AC75B5D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665538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v</a:t>
            </a:r>
            <a:r>
              <a:rPr lang="en-US" altLang="it-IT" sz="2400" i="1" baseline="-25000"/>
              <a:t>i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75138865-649B-6E47-B966-694CE435A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88620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v</a:t>
            </a:r>
            <a:r>
              <a:rPr lang="en-US" altLang="it-IT" sz="2400" i="1" baseline="-25000"/>
              <a:t>f</a:t>
            </a:r>
          </a:p>
        </p:txBody>
      </p:sp>
      <p:sp>
        <p:nvSpPr>
          <p:cNvPr id="23559" name="Oval 7">
            <a:extLst>
              <a:ext uri="{FF2B5EF4-FFF2-40B4-BE49-F238E27FC236}">
                <a16:creationId xmlns:a16="http://schemas.microsoft.com/office/drawing/2014/main" id="{7FD50367-5AF2-4945-B8E8-432CCD0E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576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23560" name="Oval 8">
            <a:extLst>
              <a:ext uri="{FF2B5EF4-FFF2-40B4-BE49-F238E27FC236}">
                <a16:creationId xmlns:a16="http://schemas.microsoft.com/office/drawing/2014/main" id="{56F4B11C-0CA1-7646-99EE-5CCEAAEF1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810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23561" name="Oval 9">
            <a:extLst>
              <a:ext uri="{FF2B5EF4-FFF2-40B4-BE49-F238E27FC236}">
                <a16:creationId xmlns:a16="http://schemas.microsoft.com/office/drawing/2014/main" id="{BAAAFEA6-28EE-FC48-A937-EF70544FD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743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23562" name="Oval 10">
            <a:extLst>
              <a:ext uri="{FF2B5EF4-FFF2-40B4-BE49-F238E27FC236}">
                <a16:creationId xmlns:a16="http://schemas.microsoft.com/office/drawing/2014/main" id="{929F9BBE-6F1F-D141-AF1D-A713E906D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743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23563" name="Oval 11">
            <a:extLst>
              <a:ext uri="{FF2B5EF4-FFF2-40B4-BE49-F238E27FC236}">
                <a16:creationId xmlns:a16="http://schemas.microsoft.com/office/drawing/2014/main" id="{011274BF-48B3-7D4A-9D5C-4BB122AD4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810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23564" name="Oval 12">
            <a:extLst>
              <a:ext uri="{FF2B5EF4-FFF2-40B4-BE49-F238E27FC236}">
                <a16:creationId xmlns:a16="http://schemas.microsoft.com/office/drawing/2014/main" id="{51A4482B-CE9E-EC4E-A2ED-15A96F6C1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7244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23565" name="Oval 13">
            <a:extLst>
              <a:ext uri="{FF2B5EF4-FFF2-40B4-BE49-F238E27FC236}">
                <a16:creationId xmlns:a16="http://schemas.microsoft.com/office/drawing/2014/main" id="{761F0453-AEF8-214F-B23A-B1AA99C3A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7244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cxnSp>
        <p:nvCxnSpPr>
          <p:cNvPr id="23566" name="AutoShape 14">
            <a:extLst>
              <a:ext uri="{FF2B5EF4-FFF2-40B4-BE49-F238E27FC236}">
                <a16:creationId xmlns:a16="http://schemas.microsoft.com/office/drawing/2014/main" id="{1390C748-E3B2-0440-A384-AAE2D1841D7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133600" y="3048000"/>
            <a:ext cx="914400" cy="609600"/>
          </a:xfrm>
          <a:prstGeom prst="curvedConnector2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7" name="Line 18">
            <a:extLst>
              <a:ext uri="{FF2B5EF4-FFF2-40B4-BE49-F238E27FC236}">
                <a16:creationId xmlns:a16="http://schemas.microsoft.com/office/drawing/2014/main" id="{83892BC6-D0E3-A444-976C-DAAF3A1957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3352800"/>
            <a:ext cx="228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19">
            <a:extLst>
              <a:ext uri="{FF2B5EF4-FFF2-40B4-BE49-F238E27FC236}">
                <a16:creationId xmlns:a16="http://schemas.microsoft.com/office/drawing/2014/main" id="{0B4C4583-8793-7A4A-8009-3494F587F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191000"/>
            <a:ext cx="45720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21">
            <a:extLst>
              <a:ext uri="{FF2B5EF4-FFF2-40B4-BE49-F238E27FC236}">
                <a16:creationId xmlns:a16="http://schemas.microsoft.com/office/drawing/2014/main" id="{4CAF3EBB-7045-6846-9A69-30DF4E4D53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048000"/>
            <a:ext cx="838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22">
            <a:extLst>
              <a:ext uri="{FF2B5EF4-FFF2-40B4-BE49-F238E27FC236}">
                <a16:creationId xmlns:a16="http://schemas.microsoft.com/office/drawing/2014/main" id="{5BEC3F70-C842-3F4F-82AB-85165EEF69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200" y="3200400"/>
            <a:ext cx="7620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23">
            <a:extLst>
              <a:ext uri="{FF2B5EF4-FFF2-40B4-BE49-F238E27FC236}">
                <a16:creationId xmlns:a16="http://schemas.microsoft.com/office/drawing/2014/main" id="{CF49D781-EC5F-BB48-AF41-689D2808AB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3352800"/>
            <a:ext cx="0" cy="13716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25">
            <a:extLst>
              <a:ext uri="{FF2B5EF4-FFF2-40B4-BE49-F238E27FC236}">
                <a16:creationId xmlns:a16="http://schemas.microsoft.com/office/drawing/2014/main" id="{4C508FB3-EB7F-B646-A99F-B3BB3C662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343400"/>
            <a:ext cx="4572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Text Box 29">
            <a:extLst>
              <a:ext uri="{FF2B5EF4-FFF2-40B4-BE49-F238E27FC236}">
                <a16:creationId xmlns:a16="http://schemas.microsoft.com/office/drawing/2014/main" id="{CC89F405-2D47-1E4A-905B-B381A6C7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95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2</a:t>
            </a:r>
          </a:p>
        </p:txBody>
      </p:sp>
      <p:sp>
        <p:nvSpPr>
          <p:cNvPr id="23574" name="Text Box 30">
            <a:extLst>
              <a:ext uri="{FF2B5EF4-FFF2-40B4-BE49-F238E27FC236}">
                <a16:creationId xmlns:a16="http://schemas.microsoft.com/office/drawing/2014/main" id="{737B31F3-579E-3847-9B76-9CD700F9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28717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6</a:t>
            </a:r>
          </a:p>
        </p:txBody>
      </p:sp>
      <p:sp>
        <p:nvSpPr>
          <p:cNvPr id="23575" name="Text Box 31">
            <a:extLst>
              <a:ext uri="{FF2B5EF4-FFF2-40B4-BE49-F238E27FC236}">
                <a16:creationId xmlns:a16="http://schemas.microsoft.com/office/drawing/2014/main" id="{ED9F9638-089C-6E47-8249-7F15130A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39385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4</a:t>
            </a:r>
          </a:p>
        </p:txBody>
      </p:sp>
      <p:sp>
        <p:nvSpPr>
          <p:cNvPr id="23576" name="Text Box 32">
            <a:extLst>
              <a:ext uri="{FF2B5EF4-FFF2-40B4-BE49-F238E27FC236}">
                <a16:creationId xmlns:a16="http://schemas.microsoft.com/office/drawing/2014/main" id="{71E8AE7C-6ECB-F941-AA59-915272643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48529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3</a:t>
            </a:r>
          </a:p>
        </p:txBody>
      </p:sp>
      <p:sp>
        <p:nvSpPr>
          <p:cNvPr id="23577" name="Text Box 33">
            <a:extLst>
              <a:ext uri="{FF2B5EF4-FFF2-40B4-BE49-F238E27FC236}">
                <a16:creationId xmlns:a16="http://schemas.microsoft.com/office/drawing/2014/main" id="{BC2C1566-4F39-D24B-B72B-0BA2DBCC6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48529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17F48B-954C-A241-A906-22DBDCC3BB0B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797425"/>
            <a:ext cx="2349500" cy="979488"/>
            <a:chOff x="6096000" y="4797773"/>
            <a:chExt cx="2349500" cy="979140"/>
          </a:xfrm>
        </p:grpSpPr>
        <p:sp>
          <p:nvSpPr>
            <p:cNvPr id="23594" name="Line 34">
              <a:extLst>
                <a:ext uri="{FF2B5EF4-FFF2-40B4-BE49-F238E27FC236}">
                  <a16:creationId xmlns:a16="http://schemas.microsoft.com/office/drawing/2014/main" id="{7EF9C140-2E81-244A-ADBF-936BC1287B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43700" y="4797773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Text Box 35">
              <a:extLst>
                <a:ext uri="{FF2B5EF4-FFF2-40B4-BE49-F238E27FC236}">
                  <a16:creationId xmlns:a16="http://schemas.microsoft.com/office/drawing/2014/main" id="{7E33A7A4-F1DA-F948-8F82-B387A6D39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4953000"/>
              <a:ext cx="2349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cammino Hamiltoniano</a:t>
              </a:r>
            </a:p>
          </p:txBody>
        </p:sp>
        <p:sp>
          <p:nvSpPr>
            <p:cNvPr id="23596" name="Rectangle 36">
              <a:extLst>
                <a:ext uri="{FF2B5EF4-FFF2-40B4-BE49-F238E27FC236}">
                  <a16:creationId xmlns:a16="http://schemas.microsoft.com/office/drawing/2014/main" id="{58569670-32C8-1949-B84D-D562FF7E2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5410200"/>
              <a:ext cx="19970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( </a:t>
              </a:r>
              <a:r>
                <a:rPr lang="en-US" altLang="it-IT" sz="1800" i="1"/>
                <a:t>v</a:t>
              </a:r>
              <a:r>
                <a:rPr lang="en-US" altLang="it-IT" sz="1800" i="1" baseline="-25000"/>
                <a:t>i</a:t>
              </a:r>
              <a:r>
                <a:rPr lang="en-US" altLang="it-IT" sz="1800"/>
                <a:t>, 2, 4, 6, 3, 5, </a:t>
              </a:r>
              <a:r>
                <a:rPr lang="en-US" altLang="it-IT" sz="1800" i="1"/>
                <a:t>v</a:t>
              </a:r>
              <a:r>
                <a:rPr lang="en-US" altLang="it-IT" sz="1800" i="1" baseline="-25000"/>
                <a:t>f</a:t>
              </a:r>
              <a:r>
                <a:rPr lang="en-US" altLang="it-IT" sz="1800"/>
                <a:t> )</a:t>
              </a:r>
              <a:endParaRPr lang="en-US" altLang="it-IT" sz="1800" baseline="-25000"/>
            </a:p>
          </p:txBody>
        </p:sp>
      </p:grpSp>
      <p:sp>
        <p:nvSpPr>
          <p:cNvPr id="23579" name="Rectangle 37">
            <a:extLst>
              <a:ext uri="{FF2B5EF4-FFF2-40B4-BE49-F238E27FC236}">
                <a16:creationId xmlns:a16="http://schemas.microsoft.com/office/drawing/2014/main" id="{04B31C35-26F7-1348-B41C-3ABF0CD44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33400"/>
            <a:ext cx="5562600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grpSp>
        <p:nvGrpSpPr>
          <p:cNvPr id="23580" name="Group 39">
            <a:extLst>
              <a:ext uri="{FF2B5EF4-FFF2-40B4-BE49-F238E27FC236}">
                <a16:creationId xmlns:a16="http://schemas.microsoft.com/office/drawing/2014/main" id="{AB3CAFF2-1EF2-B540-A299-9D6543353235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60725"/>
            <a:ext cx="3352800" cy="1765300"/>
            <a:chOff x="2438400" y="3263900"/>
            <a:chExt cx="3352800" cy="1765300"/>
          </a:xfrm>
        </p:grpSpPr>
        <p:cxnSp>
          <p:nvCxnSpPr>
            <p:cNvPr id="23588" name="AutoShape 16">
              <a:extLst>
                <a:ext uri="{FF2B5EF4-FFF2-40B4-BE49-F238E27FC236}">
                  <a16:creationId xmlns:a16="http://schemas.microsoft.com/office/drawing/2014/main" id="{D829A135-5E2D-4D47-A2FA-74907494B0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38400" y="3263900"/>
              <a:ext cx="698500" cy="698500"/>
            </a:xfrm>
            <a:prstGeom prst="curvedConnector2">
              <a:avLst/>
            </a:prstGeom>
            <a:noFill/>
            <a:ln w="9525">
              <a:solidFill>
                <a:srgbClr val="061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89" name="Line 20">
              <a:extLst>
                <a:ext uri="{FF2B5EF4-FFF2-40B4-BE49-F238E27FC236}">
                  <a16:creationId xmlns:a16="http://schemas.microsoft.com/office/drawing/2014/main" id="{32EBA09F-2AA5-894B-9E9E-B53F2898E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3352800"/>
              <a:ext cx="228600" cy="457200"/>
            </a:xfrm>
            <a:prstGeom prst="line">
              <a:avLst/>
            </a:prstGeom>
            <a:noFill/>
            <a:ln w="9525">
              <a:solidFill>
                <a:srgbClr val="061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Line 24">
              <a:extLst>
                <a:ext uri="{FF2B5EF4-FFF2-40B4-BE49-F238E27FC236}">
                  <a16:creationId xmlns:a16="http://schemas.microsoft.com/office/drawing/2014/main" id="{3F034B98-6387-0A4A-BEC4-A5B420644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9200" y="4267200"/>
              <a:ext cx="762000" cy="533400"/>
            </a:xfrm>
            <a:prstGeom prst="line">
              <a:avLst/>
            </a:prstGeom>
            <a:noFill/>
            <a:ln w="9525">
              <a:solidFill>
                <a:srgbClr val="061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Line 26">
              <a:extLst>
                <a:ext uri="{FF2B5EF4-FFF2-40B4-BE49-F238E27FC236}">
                  <a16:creationId xmlns:a16="http://schemas.microsoft.com/office/drawing/2014/main" id="{3B881878-BDEC-6F42-A61E-561F277CEA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6600" y="5029200"/>
              <a:ext cx="1219200" cy="0"/>
            </a:xfrm>
            <a:prstGeom prst="line">
              <a:avLst/>
            </a:prstGeom>
            <a:noFill/>
            <a:ln w="9525">
              <a:solidFill>
                <a:srgbClr val="061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Line 27">
              <a:extLst>
                <a:ext uri="{FF2B5EF4-FFF2-40B4-BE49-F238E27FC236}">
                  <a16:creationId xmlns:a16="http://schemas.microsoft.com/office/drawing/2014/main" id="{0399AE97-0664-8944-B71B-1B3F7974C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3276600"/>
              <a:ext cx="457200" cy="609600"/>
            </a:xfrm>
            <a:prstGeom prst="line">
              <a:avLst/>
            </a:prstGeom>
            <a:noFill/>
            <a:ln w="9525">
              <a:solidFill>
                <a:srgbClr val="061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593" name="AutoShape 28">
              <a:extLst>
                <a:ext uri="{FF2B5EF4-FFF2-40B4-BE49-F238E27FC236}">
                  <a16:creationId xmlns:a16="http://schemas.microsoft.com/office/drawing/2014/main" id="{BCF2D211-0576-8C43-8859-2CD1E45A0F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270250" y="3282950"/>
              <a:ext cx="1460500" cy="1600200"/>
            </a:xfrm>
            <a:prstGeom prst="curvedConnector2">
              <a:avLst/>
            </a:prstGeom>
            <a:noFill/>
            <a:ln w="9525">
              <a:solidFill>
                <a:srgbClr val="061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8CEB8E7-DBE5-3943-8CC7-BA6DBAC34384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63900"/>
            <a:ext cx="3352800" cy="1765300"/>
            <a:chOff x="2438400" y="3263900"/>
            <a:chExt cx="3352800" cy="1765300"/>
          </a:xfrm>
        </p:grpSpPr>
        <p:cxnSp>
          <p:nvCxnSpPr>
            <p:cNvPr id="23582" name="AutoShape 16">
              <a:extLst>
                <a:ext uri="{FF2B5EF4-FFF2-40B4-BE49-F238E27FC236}">
                  <a16:creationId xmlns:a16="http://schemas.microsoft.com/office/drawing/2014/main" id="{74C41849-8F9E-9948-A8CD-9A6A852F3BD3}"/>
                </a:ext>
              </a:extLst>
            </p:cNvPr>
            <p:cNvCxnSpPr>
              <a:cxnSpLocks noChangeShapeType="1"/>
              <a:stCxn id="23559" idx="6"/>
              <a:endCxn id="23561" idx="3"/>
            </p:cNvCxnSpPr>
            <p:nvPr/>
          </p:nvCxnSpPr>
          <p:spPr bwMode="auto">
            <a:xfrm flipV="1">
              <a:off x="2438400" y="3263900"/>
              <a:ext cx="698500" cy="698500"/>
            </a:xfrm>
            <a:prstGeom prst="curvedConnector2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83" name="Line 20">
              <a:extLst>
                <a:ext uri="{FF2B5EF4-FFF2-40B4-BE49-F238E27FC236}">
                  <a16:creationId xmlns:a16="http://schemas.microsoft.com/office/drawing/2014/main" id="{E887C6F2-0CB1-5540-98CB-E16DA0DEA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3352800"/>
              <a:ext cx="228600" cy="4572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Line 24">
              <a:extLst>
                <a:ext uri="{FF2B5EF4-FFF2-40B4-BE49-F238E27FC236}">
                  <a16:creationId xmlns:a16="http://schemas.microsoft.com/office/drawing/2014/main" id="{8B9B45FE-5A42-624C-B765-573C06880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9200" y="4267200"/>
              <a:ext cx="762000" cy="5334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Line 26">
              <a:extLst>
                <a:ext uri="{FF2B5EF4-FFF2-40B4-BE49-F238E27FC236}">
                  <a16:creationId xmlns:a16="http://schemas.microsoft.com/office/drawing/2014/main" id="{E37B4507-F27D-8D46-B638-6C1224C65E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6600" y="5029200"/>
              <a:ext cx="12192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Line 27">
              <a:extLst>
                <a:ext uri="{FF2B5EF4-FFF2-40B4-BE49-F238E27FC236}">
                  <a16:creationId xmlns:a16="http://schemas.microsoft.com/office/drawing/2014/main" id="{84888A98-13EF-134C-99E1-2FB95ECA66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3276600"/>
              <a:ext cx="457200" cy="6096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587" name="AutoShape 28">
              <a:extLst>
                <a:ext uri="{FF2B5EF4-FFF2-40B4-BE49-F238E27FC236}">
                  <a16:creationId xmlns:a16="http://schemas.microsoft.com/office/drawing/2014/main" id="{7464CB2E-33E4-5D4D-89D8-0B88B21082E1}"/>
                </a:ext>
              </a:extLst>
            </p:cNvPr>
            <p:cNvCxnSpPr>
              <a:cxnSpLocks noChangeShapeType="1"/>
              <a:stCxn id="23562" idx="4"/>
            </p:cNvCxnSpPr>
            <p:nvPr/>
          </p:nvCxnSpPr>
          <p:spPr bwMode="auto">
            <a:xfrm rot="5400000">
              <a:off x="3270250" y="3282950"/>
              <a:ext cx="1460500" cy="1600200"/>
            </a:xfrm>
            <a:prstGeom prst="curvedConnector2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>
            <a:extLst>
              <a:ext uri="{FF2B5EF4-FFF2-40B4-BE49-F238E27FC236}">
                <a16:creationId xmlns:a16="http://schemas.microsoft.com/office/drawing/2014/main" id="{E0503992-0EB6-BB41-9AF2-DF4FA9CD8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9E3436-507D-F144-8F49-CE261058E557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it-IT" sz="1400"/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8D45C92F-9628-4E42-BD17-110BD4158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1995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hlink"/>
                </a:solidFill>
              </a:rPr>
              <a:t>1) Computazione tradizionale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62BD205-D335-A948-AD75-16AD74796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7325"/>
            <a:ext cx="81454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FF"/>
                </a:solidFill>
              </a:rPr>
              <a:t>Per il problema del cammino Hamiltoniano NON sono noti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FF"/>
                </a:solidFill>
              </a:rPr>
              <a:t>algoritmi efficienti.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Soluzione bruta: generare tutte le (n-2)! permutazioni dei vertici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(esclusi </a:t>
            </a:r>
            <a:r>
              <a:rPr lang="en-US" altLang="it-IT" sz="2400" i="1"/>
              <a:t>v</a:t>
            </a:r>
            <a:r>
              <a:rPr lang="en-US" altLang="it-IT" sz="2400" i="1" baseline="-25000"/>
              <a:t>i</a:t>
            </a:r>
            <a:r>
              <a:rPr lang="en-US" altLang="it-IT" sz="2400"/>
              <a:t> e </a:t>
            </a:r>
            <a:r>
              <a:rPr lang="en-US" altLang="it-IT" sz="2400" i="1"/>
              <a:t>v</a:t>
            </a:r>
            <a:r>
              <a:rPr lang="en-US" altLang="it-IT" sz="2400" i="1" baseline="-25000"/>
              <a:t>f</a:t>
            </a:r>
            <a:r>
              <a:rPr lang="en-US" altLang="it-IT" sz="2400"/>
              <a:t> ) e verificare se esiste una soluzione.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			5! = 1 · 2 · 3 · 4 ·5 = 120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6AC75D-1ECF-3041-8DCC-9DFAD04D35D7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971800"/>
            <a:ext cx="3727450" cy="2616200"/>
            <a:chOff x="533400" y="2971800"/>
            <a:chExt cx="3727450" cy="2616200"/>
          </a:xfrm>
        </p:grpSpPr>
        <p:sp>
          <p:nvSpPr>
            <p:cNvPr id="24586" name="Text Box 7">
              <a:extLst>
                <a:ext uri="{FF2B5EF4-FFF2-40B4-BE49-F238E27FC236}">
                  <a16:creationId xmlns:a16="http://schemas.microsoft.com/office/drawing/2014/main" id="{6008BAC7-6B0B-B74F-BCFC-87694D493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2971800"/>
              <a:ext cx="1060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solidFill>
                    <a:srgbClr val="0000FF"/>
                  </a:solidFill>
                </a:rPr>
                <a:t>soluzione</a:t>
              </a:r>
            </a:p>
          </p:txBody>
        </p:sp>
        <p:grpSp>
          <p:nvGrpSpPr>
            <p:cNvPr id="24587" name="Group 1">
              <a:extLst>
                <a:ext uri="{FF2B5EF4-FFF2-40B4-BE49-F238E27FC236}">
                  <a16:creationId xmlns:a16="http://schemas.microsoft.com/office/drawing/2014/main" id="{020B5881-5877-6748-BAC6-DE9EB8008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3024188"/>
              <a:ext cx="2667000" cy="2563812"/>
              <a:chOff x="533400" y="3024188"/>
              <a:chExt cx="2667000" cy="2563812"/>
            </a:xfrm>
          </p:grpSpPr>
          <p:sp>
            <p:nvSpPr>
              <p:cNvPr id="24588" name="Text Box 6">
                <a:extLst>
                  <a:ext uri="{FF2B5EF4-FFF2-40B4-BE49-F238E27FC236}">
                    <a16:creationId xmlns:a16="http://schemas.microsoft.com/office/drawing/2014/main" id="{EAF9DB53-C850-774D-9FA7-E76AB66DB4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8125" y="3024188"/>
                <a:ext cx="984250" cy="2563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/>
                  <a:t>2 3 4 5 6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/>
                  <a:t>2 3 4 6 5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/>
                  <a:t>2 3 6 5 4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/>
                  <a:t>2 6 5 4 3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/>
                  <a:t>     :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solidFill>
                      <a:srgbClr val="0000FF"/>
                    </a:solidFill>
                  </a:rPr>
                  <a:t>2 4 6 3 5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/>
                  <a:t>     :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/>
                  <a:t>6 5 4 2 3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/>
                  <a:t>6 5 4 3 2</a:t>
                </a:r>
              </a:p>
            </p:txBody>
          </p:sp>
          <p:sp>
            <p:nvSpPr>
              <p:cNvPr id="24589" name="Line 8">
                <a:extLst>
                  <a:ext uri="{FF2B5EF4-FFF2-40B4-BE49-F238E27FC236}">
                    <a16:creationId xmlns:a16="http://schemas.microsoft.com/office/drawing/2014/main" id="{179314CE-DCC8-9340-9ED2-F2B202733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8400" y="3276600"/>
                <a:ext cx="762000" cy="12954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Text Box 9">
                <a:extLst>
                  <a:ext uri="{FF2B5EF4-FFF2-40B4-BE49-F238E27FC236}">
                    <a16:creationId xmlns:a16="http://schemas.microsoft.com/office/drawing/2014/main" id="{7FA3B818-F340-1347-8A21-9EF02B05A1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14800"/>
                <a:ext cx="5270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/>
                  <a:t>120</a:t>
                </a:r>
              </a:p>
            </p:txBody>
          </p:sp>
          <p:sp>
            <p:nvSpPr>
              <p:cNvPr id="24591" name="AutoShape 16">
                <a:extLst>
                  <a:ext uri="{FF2B5EF4-FFF2-40B4-BE49-F238E27FC236}">
                    <a16:creationId xmlns:a16="http://schemas.microsoft.com/office/drawing/2014/main" id="{BA057FF4-0B37-C244-A92B-4660D77DE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800" y="3200400"/>
                <a:ext cx="381000" cy="2209800"/>
              </a:xfrm>
              <a:prstGeom prst="leftBrace">
                <a:avLst>
                  <a:gd name="adj1" fmla="val 4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400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C888325-14CD-E047-B95D-C7A9D65697C8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962400"/>
            <a:ext cx="2882900" cy="457200"/>
            <a:chOff x="3581400" y="3962400"/>
            <a:chExt cx="2882900" cy="457200"/>
          </a:xfrm>
        </p:grpSpPr>
        <p:sp>
          <p:nvSpPr>
            <p:cNvPr id="24583" name="Text Box 17">
              <a:extLst>
                <a:ext uri="{FF2B5EF4-FFF2-40B4-BE49-F238E27FC236}">
                  <a16:creationId xmlns:a16="http://schemas.microsoft.com/office/drawing/2014/main" id="{44512AC0-3920-E246-AC72-973812A4D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3962400"/>
              <a:ext cx="2882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/>
                <a:t>n</a:t>
              </a:r>
              <a:r>
                <a:rPr lang="en-US" altLang="it-IT" sz="2400"/>
                <a:t>! ≈  √ 2 π  √ </a:t>
              </a:r>
              <a:r>
                <a:rPr lang="en-US" altLang="it-IT" sz="2400" i="1"/>
                <a:t>n</a:t>
              </a:r>
              <a:r>
                <a:rPr lang="en-US" altLang="it-IT" sz="2400"/>
                <a:t>   </a:t>
              </a:r>
              <a:r>
                <a:rPr lang="en-US" altLang="it-IT" sz="2400" i="1"/>
                <a:t>e</a:t>
              </a:r>
              <a:r>
                <a:rPr lang="en-US" altLang="it-IT" sz="2400" i="1" baseline="30000"/>
                <a:t>-n</a:t>
              </a:r>
              <a:r>
                <a:rPr lang="en-US" altLang="it-IT" sz="2400" i="1"/>
                <a:t> n</a:t>
              </a:r>
              <a:r>
                <a:rPr lang="en-US" altLang="it-IT" sz="2400" i="1" baseline="30000"/>
                <a:t>n</a:t>
              </a:r>
              <a:endParaRPr lang="en-US" altLang="it-IT" sz="2400"/>
            </a:p>
          </p:txBody>
        </p:sp>
        <p:sp>
          <p:nvSpPr>
            <p:cNvPr id="24584" name="Line 18">
              <a:extLst>
                <a:ext uri="{FF2B5EF4-FFF2-40B4-BE49-F238E27FC236}">
                  <a16:creationId xmlns:a16="http://schemas.microsoft.com/office/drawing/2014/main" id="{EB78EDB2-7D19-BD4F-869F-642625BC5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038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19">
              <a:extLst>
                <a:ext uri="{FF2B5EF4-FFF2-40B4-BE49-F238E27FC236}">
                  <a16:creationId xmlns:a16="http://schemas.microsoft.com/office/drawing/2014/main" id="{25CCBFBC-4440-B647-AA36-1DCB30975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0" y="4038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4" name="Text Box 20">
            <a:extLst>
              <a:ext uri="{FF2B5EF4-FFF2-40B4-BE49-F238E27FC236}">
                <a16:creationId xmlns:a16="http://schemas.microsoft.com/office/drawing/2014/main" id="{7CB44175-F6FA-7044-B08A-E0A38AEBA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5094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FF0000"/>
                </a:solidFill>
              </a:rPr>
              <a:t>problema praticamente intrattabile con </a:t>
            </a:r>
            <a:r>
              <a:rPr lang="en-US" altLang="it-IT" sz="2000" i="1">
                <a:solidFill>
                  <a:srgbClr val="FF0000"/>
                </a:solidFill>
              </a:rPr>
              <a:t>n</a:t>
            </a:r>
            <a:r>
              <a:rPr lang="en-US" altLang="it-IT" sz="2000">
                <a:solidFill>
                  <a:srgbClr val="FF0000"/>
                </a:solidFill>
              </a:rPr>
              <a:t> grande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anche i migliori algoritmi hanno complessità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minima dell'ordine di ≈ 2</a:t>
            </a:r>
            <a:r>
              <a:rPr lang="en-US" altLang="it-IT" sz="2000" i="1" baseline="30000"/>
              <a:t>n</a:t>
            </a:r>
            <a:endParaRPr lang="en-US" altLang="it-IT" sz="20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5176</TotalTime>
  <Words>3954</Words>
  <Application>Microsoft Macintosh PowerPoint</Application>
  <PresentationFormat>On-screen Show (4:3)</PresentationFormat>
  <Paragraphs>643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ＭＳ Ｐゴシック</vt:lpstr>
      <vt:lpstr>Arial</vt:lpstr>
      <vt:lpstr>Courier</vt:lpstr>
      <vt:lpstr>Times</vt:lpstr>
      <vt:lpstr>Times New Roman</vt:lpstr>
      <vt:lpstr>Wingdings</vt:lpstr>
      <vt:lpstr>Blank Presentation</vt:lpstr>
      <vt:lpstr>Computazione 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_x0008_ᖤ]櫤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Computazione e biologia: una nuova frontiera per l'interdisciplinarità</dc:title>
  <dc:creator>Franz</dc:creator>
  <cp:lastModifiedBy>Francesco Fabris</cp:lastModifiedBy>
  <cp:revision>373</cp:revision>
  <dcterms:created xsi:type="dcterms:W3CDTF">2015-11-05T07:26:00Z</dcterms:created>
  <dcterms:modified xsi:type="dcterms:W3CDTF">2024-04-09T16:14:00Z</dcterms:modified>
</cp:coreProperties>
</file>