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297" r:id="rId2"/>
    <p:sldId id="334" r:id="rId3"/>
    <p:sldId id="296" r:id="rId4"/>
    <p:sldId id="352" r:id="rId5"/>
    <p:sldId id="336" r:id="rId6"/>
    <p:sldId id="369" r:id="rId7"/>
    <p:sldId id="256" r:id="rId8"/>
    <p:sldId id="257" r:id="rId9"/>
    <p:sldId id="258" r:id="rId10"/>
    <p:sldId id="259" r:id="rId11"/>
    <p:sldId id="260" r:id="rId12"/>
    <p:sldId id="330" r:id="rId13"/>
    <p:sldId id="275" r:id="rId14"/>
    <p:sldId id="276" r:id="rId15"/>
    <p:sldId id="274" r:id="rId16"/>
    <p:sldId id="353" r:id="rId17"/>
    <p:sldId id="354" r:id="rId18"/>
    <p:sldId id="278" r:id="rId19"/>
    <p:sldId id="277" r:id="rId20"/>
    <p:sldId id="280" r:id="rId21"/>
    <p:sldId id="281" r:id="rId22"/>
    <p:sldId id="355" r:id="rId23"/>
    <p:sldId id="282" r:id="rId24"/>
    <p:sldId id="283" r:id="rId25"/>
    <p:sldId id="284" r:id="rId26"/>
    <p:sldId id="285" r:id="rId27"/>
    <p:sldId id="288" r:id="rId28"/>
    <p:sldId id="356" r:id="rId29"/>
    <p:sldId id="287" r:id="rId30"/>
    <p:sldId id="289" r:id="rId31"/>
    <p:sldId id="293" r:id="rId32"/>
    <p:sldId id="294" r:id="rId33"/>
    <p:sldId id="331" r:id="rId34"/>
    <p:sldId id="364" r:id="rId35"/>
    <p:sldId id="290" r:id="rId36"/>
    <p:sldId id="337" r:id="rId37"/>
    <p:sldId id="365" r:id="rId38"/>
    <p:sldId id="320" r:id="rId39"/>
    <p:sldId id="332" r:id="rId40"/>
    <p:sldId id="291" r:id="rId41"/>
    <p:sldId id="292" r:id="rId42"/>
    <p:sldId id="333" r:id="rId43"/>
    <p:sldId id="371" r:id="rId44"/>
    <p:sldId id="318" r:id="rId45"/>
    <p:sldId id="357" r:id="rId46"/>
    <p:sldId id="372" r:id="rId47"/>
    <p:sldId id="345" r:id="rId48"/>
    <p:sldId id="299" r:id="rId49"/>
    <p:sldId id="300" r:id="rId50"/>
    <p:sldId id="301" r:id="rId51"/>
    <p:sldId id="302" r:id="rId52"/>
    <p:sldId id="323" r:id="rId53"/>
    <p:sldId id="324" r:id="rId54"/>
    <p:sldId id="326" r:id="rId55"/>
    <p:sldId id="262" r:id="rId56"/>
    <p:sldId id="351" r:id="rId57"/>
    <p:sldId id="367" r:id="rId58"/>
    <p:sldId id="370" r:id="rId59"/>
    <p:sldId id="264" r:id="rId60"/>
    <p:sldId id="265" r:id="rId61"/>
    <p:sldId id="322" r:id="rId62"/>
    <p:sldId id="266" r:id="rId63"/>
    <p:sldId id="267" r:id="rId64"/>
    <p:sldId id="268" r:id="rId65"/>
    <p:sldId id="269" r:id="rId66"/>
    <p:sldId id="270" r:id="rId67"/>
    <p:sldId id="273" r:id="rId68"/>
    <p:sldId id="349" r:id="rId69"/>
    <p:sldId id="271" r:id="rId70"/>
    <p:sldId id="303" r:id="rId71"/>
    <p:sldId id="327" r:id="rId72"/>
    <p:sldId id="304" r:id="rId73"/>
    <p:sldId id="305" r:id="rId74"/>
    <p:sldId id="306" r:id="rId75"/>
    <p:sldId id="307" r:id="rId76"/>
    <p:sldId id="272" r:id="rId77"/>
    <p:sldId id="360" r:id="rId78"/>
    <p:sldId id="308" r:id="rId79"/>
    <p:sldId id="368" r:id="rId80"/>
    <p:sldId id="311" r:id="rId81"/>
    <p:sldId id="312" r:id="rId82"/>
    <p:sldId id="310" r:id="rId83"/>
    <p:sldId id="339" r:id="rId84"/>
    <p:sldId id="313" r:id="rId85"/>
    <p:sldId id="329" r:id="rId86"/>
    <p:sldId id="359" r:id="rId87"/>
    <p:sldId id="363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FF"/>
    <a:srgbClr val="FF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3850"/>
  </p:normalViewPr>
  <p:slideViewPr>
    <p:cSldViewPr snapToGrid="0" snapToObjects="1">
      <p:cViewPr varScale="1">
        <p:scale>
          <a:sx n="101" d="100"/>
          <a:sy n="101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32FB-54DB-164F-BD5D-126DFD1EC7C1}" type="datetimeFigureOut">
              <a:t>15/04/24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0C5F7-6DEC-E04C-8C0F-A00A25D18B5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6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C5F7-6DEC-E04C-8C0F-A00A25D18B58}" type="slidenum"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05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C5F7-6DEC-E04C-8C0F-A00A25D18B58}" type="slidenum">
              <a:rPr lang="uk-UA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8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0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581" y="1558345"/>
            <a:ext cx="78967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/>
              <a:t>Introduzione alla teoria </a:t>
            </a:r>
          </a:p>
          <a:p>
            <a:pPr algn="ctr"/>
            <a:r>
              <a:rPr lang="it-IT" sz="3200" b="1" i="1"/>
              <a:t>degli automi e dei linguaggi formali</a:t>
            </a:r>
          </a:p>
        </p:txBody>
      </p:sp>
    </p:spTree>
    <p:extLst>
      <p:ext uri="{BB962C8B-B14F-4D97-AF65-F5344CB8AC3E}">
        <p14:creationId xmlns:p14="http://schemas.microsoft.com/office/powerpoint/2010/main" val="26905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2740"/>
            <a:ext cx="9144000" cy="1930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321" y="334851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Insiemi regolari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810416"/>
            <a:ext cx="9144000" cy="2794000"/>
            <a:chOff x="0" y="1617231"/>
            <a:chExt cx="9144000" cy="279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7231"/>
              <a:ext cx="9144000" cy="2794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1617231"/>
              <a:ext cx="9144000" cy="1035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61"/>
            <a:ext cx="9144000" cy="10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035"/>
            <a:ext cx="9144000" cy="24508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B625AF-ABCD-8842-9B0C-D50DB0EE2D6E}"/>
              </a:ext>
            </a:extLst>
          </p:cNvPr>
          <p:cNvGrpSpPr/>
          <p:nvPr/>
        </p:nvGrpSpPr>
        <p:grpSpPr>
          <a:xfrm>
            <a:off x="0" y="3717777"/>
            <a:ext cx="9144000" cy="2310214"/>
            <a:chOff x="0" y="3146277"/>
            <a:chExt cx="9144000" cy="23102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46277"/>
              <a:ext cx="9144000" cy="150891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243610-CFB6-6C45-9AE5-336D5E098A03}"/>
                </a:ext>
              </a:extLst>
            </p:cNvPr>
            <p:cNvGrpSpPr/>
            <p:nvPr/>
          </p:nvGrpSpPr>
          <p:grpSpPr>
            <a:xfrm>
              <a:off x="0" y="3504041"/>
              <a:ext cx="9144000" cy="1952450"/>
              <a:chOff x="0" y="3504041"/>
              <a:chExt cx="9144000" cy="195245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4D9D5C-58D2-634E-9869-2C9E5A811D4A}"/>
                  </a:ext>
                </a:extLst>
              </p:cNvPr>
              <p:cNvGrpSpPr/>
              <p:nvPr/>
            </p:nvGrpSpPr>
            <p:grpSpPr>
              <a:xfrm>
                <a:off x="0" y="3900732"/>
                <a:ext cx="9144000" cy="1555759"/>
                <a:chOff x="0" y="3900732"/>
                <a:chExt cx="9144000" cy="1555759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0" y="3900732"/>
                  <a:ext cx="9144000" cy="1555759"/>
                </a:xfrm>
                <a:prstGeom prst="rect">
                  <a:avLst/>
                </a:prstGeom>
                <a:solidFill>
                  <a:srgbClr val="FFFCD4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+mj-lt"/>
                    <a:buNone/>
                    <a:tabLst/>
                    <a:defRPr/>
                  </a:pPr>
                  <a:endParaRPr lang="it-IT" sz="2400" i="1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659867" y="4256162"/>
                  <a:ext cx="8151590" cy="1200329"/>
                </a:xfrm>
                <a:prstGeom prst="rect">
                  <a:avLst/>
                </a:prstGeom>
                <a:solidFill>
                  <a:srgbClr val="FFFCD4"/>
                </a:solidFill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+mj-lt"/>
                    <a:buAutoNum type="arabicPeriod"/>
                  </a:pPr>
                  <a:r>
                    <a:rPr lang="it-IT" sz="2400"/>
                    <a:t>è accettato da qualche </a:t>
                  </a:r>
                  <a:r>
                    <a:rPr lang="it-IT" sz="2400" b="1" i="1"/>
                    <a:t>automa finito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it-IT" sz="2400"/>
                    <a:t>è accettato da qualche </a:t>
                  </a:r>
                  <a:r>
                    <a:rPr lang="it-IT" sz="2400" b="1" i="1"/>
                    <a:t>grafo di transizione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it-IT" sz="2400"/>
                    <a:t>può essere espresso da qualche </a:t>
                  </a:r>
                  <a:r>
                    <a:rPr lang="it-IT" sz="2400" b="1" i="1"/>
                    <a:t>espressione regolare</a:t>
                  </a: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8010659" y="3504041"/>
                <a:ext cx="914399" cy="560373"/>
              </a:xfrm>
              <a:prstGeom prst="rect">
                <a:avLst/>
              </a:prstGeom>
              <a:solidFill>
                <a:srgbClr val="FFFCD4"/>
              </a:solidFill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/>
                  <a:defRPr/>
                </a:pPr>
                <a:endParaRPr lang="it-IT" sz="2400" i="1"/>
              </a:p>
            </p:txBody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1F067B8-F0BC-284D-BFC8-222D0DF632B3}"/>
              </a:ext>
            </a:extLst>
          </p:cNvPr>
          <p:cNvSpPr/>
          <p:nvPr/>
        </p:nvSpPr>
        <p:spPr>
          <a:xfrm>
            <a:off x="538163" y="4781115"/>
            <a:ext cx="8270341" cy="14291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5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2135" y="175550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b="1" i="1" dirty="0"/>
              <a:t>Automa finito</a:t>
            </a:r>
          </a:p>
          <a:p>
            <a:pPr marL="342900" indent="-342900">
              <a:buFont typeface="+mj-lt"/>
              <a:buAutoNum type="arabicPeriod"/>
            </a:pPr>
            <a:endParaRPr lang="it-IT" sz="2400" b="1" i="1" dirty="0"/>
          </a:p>
          <a:p>
            <a:pPr marL="342900" indent="-342900">
              <a:buFont typeface="+mj-lt"/>
              <a:buAutoNum type="arabicPeriod"/>
            </a:pPr>
            <a:r>
              <a:rPr lang="it-IT" sz="2400" b="1" i="1" dirty="0"/>
              <a:t>Grafo di transizione</a:t>
            </a:r>
          </a:p>
          <a:p>
            <a:pPr marL="342900" indent="-342900">
              <a:buFont typeface="+mj-lt"/>
              <a:buAutoNum type="arabicPeriod"/>
            </a:pPr>
            <a:endParaRPr lang="it-IT" sz="2400" b="1" i="1" dirty="0"/>
          </a:p>
          <a:p>
            <a:pPr marL="342900" indent="-342900">
              <a:buFont typeface="+mj-lt"/>
              <a:buAutoNum type="arabicPeriod"/>
            </a:pPr>
            <a:r>
              <a:rPr lang="it-IT" sz="2400" b="1" i="1" dirty="0"/>
              <a:t>Espressione regolare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6447" y="4253947"/>
            <a:ext cx="7342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Sono tre modelli diversi ed </a:t>
            </a:r>
            <a:r>
              <a:rPr lang="it-IT" sz="2400" i="1">
                <a:latin typeface="Times" charset="0"/>
                <a:ea typeface="Times" charset="0"/>
                <a:cs typeface="Times" charset="0"/>
              </a:rPr>
              <a:t>equivalenti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 per rappresentare </a:t>
            </a:r>
          </a:p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la </a:t>
            </a:r>
            <a:r>
              <a:rPr lang="it-IT" sz="2400" b="1">
                <a:solidFill>
                  <a:srgbClr val="143AFF"/>
                </a:solidFill>
                <a:latin typeface="Times" charset="0"/>
                <a:ea typeface="Times" charset="0"/>
                <a:cs typeface="Times" charset="0"/>
              </a:rPr>
              <a:t>computazione di livello 0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, quella degli automi o</a:t>
            </a:r>
          </a:p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equivalentemente, quella che produce gli </a:t>
            </a:r>
            <a:r>
              <a:rPr lang="it-IT" sz="2400" i="1">
                <a:latin typeface="Times" charset="0"/>
                <a:ea typeface="Times" charset="0"/>
                <a:cs typeface="Times" charset="0"/>
              </a:rPr>
              <a:t>insiemi regolari.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CD7D3-3AF4-4C42-9786-7EB8A4B1DFF1}"/>
              </a:ext>
            </a:extLst>
          </p:cNvPr>
          <p:cNvSpPr txBox="1"/>
          <p:nvPr/>
        </p:nvSpPr>
        <p:spPr>
          <a:xfrm>
            <a:off x="1435100" y="774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9C7D7-11FB-7446-BDC8-5294282B4627}"/>
              </a:ext>
            </a:extLst>
          </p:cNvPr>
          <p:cNvSpPr txBox="1"/>
          <p:nvPr/>
        </p:nvSpPr>
        <p:spPr>
          <a:xfrm>
            <a:off x="1930400" y="543867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Studieremo ora le seguenti tre strutture: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0315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17" y="1277163"/>
            <a:ext cx="4507006" cy="281931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954740" y="2377540"/>
            <a:ext cx="1062318" cy="309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4230951"/>
            <a:ext cx="8942441" cy="2276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3503" y="397490"/>
            <a:ext cx="4371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/>
              <a:t>Automi finiti:  </a:t>
            </a:r>
          </a:p>
          <a:p>
            <a:r>
              <a:rPr lang="it-IT" sz="2600"/>
              <a:t>un esempio dal mondo reale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55460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7" y="1194923"/>
            <a:ext cx="5029199" cy="2475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284" y="572527"/>
            <a:ext cx="5931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Times" charset="0"/>
                <a:ea typeface="Times" charset="0"/>
                <a:cs typeface="Times" charset="0"/>
              </a:rPr>
              <a:t>Due modalità di rappresentazione: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859" y="2326341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43AFF"/>
                </a:solidFill>
                <a:latin typeface="Times" charset="0"/>
                <a:ea typeface="Times" charset="0"/>
                <a:cs typeface="Times" charset="0"/>
              </a:rPr>
              <a:t>diagramma di stato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632"/>
            <a:ext cx="9144000" cy="1921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381" y="3910806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43AFF"/>
                </a:solidFill>
                <a:latin typeface="Times" charset="0"/>
                <a:ea typeface="Times" charset="0"/>
                <a:cs typeface="Times" charset="0"/>
              </a:rPr>
              <a:t>matrice di transizione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32236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8795" y="683007"/>
            <a:ext cx="720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Macchina negli USA per la distribuzione di caffè dal costo di 25 cents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4794" y="1303794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 = nickel = 5 cents</a:t>
            </a:r>
          </a:p>
          <a:p>
            <a:r>
              <a:rPr lang="it-IT"/>
              <a:t>d = dime = 10 cents</a:t>
            </a:r>
          </a:p>
          <a:p>
            <a:r>
              <a:rPr lang="it-IT"/>
              <a:t>q = quarter = 25 cents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4794" y="6027251"/>
            <a:ext cx="624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 vengono inseriti più di 25 cents la macchina non dà resto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2700" y="2360703"/>
            <a:ext cx="9144000" cy="3399389"/>
            <a:chOff x="-12700" y="2360703"/>
            <a:chExt cx="9144000" cy="33993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2360703"/>
              <a:ext cx="9144000" cy="3399389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6717206" y="3568700"/>
              <a:ext cx="432000" cy="432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82542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0186" y="189713"/>
            <a:ext cx="5673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Automa finito</a:t>
            </a:r>
            <a:r>
              <a:rPr lang="it-IT" sz="3200">
                <a:solidFill>
                  <a:srgbClr val="143AFF"/>
                </a:solidFill>
              </a:rPr>
              <a:t>: definizione </a:t>
            </a:r>
            <a:r>
              <a:rPr lang="it-IT" sz="3200" b="1">
                <a:solidFill>
                  <a:srgbClr val="143A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  <a:p>
            <a:r>
              <a:rPr lang="it-IT" sz="2400" dirty="0">
                <a:solidFill>
                  <a:srgbClr val="143AFF"/>
                </a:solidFill>
              </a:rPr>
              <a:t>(DFA </a:t>
            </a:r>
            <a:r>
              <a:rPr lang="it-IT" sz="2400" dirty="0" err="1">
                <a:solidFill>
                  <a:srgbClr val="143AFF"/>
                </a:solidFill>
              </a:rPr>
              <a:t>Deterministic</a:t>
            </a:r>
            <a:r>
              <a:rPr lang="it-IT" sz="2400" dirty="0">
                <a:solidFill>
                  <a:srgbClr val="143AFF"/>
                </a:solidFill>
              </a:rPr>
              <a:t> Finite </a:t>
            </a:r>
            <a:r>
              <a:rPr lang="it-IT" sz="2400" dirty="0" err="1">
                <a:solidFill>
                  <a:srgbClr val="143AFF"/>
                </a:solidFill>
              </a:rPr>
              <a:t>Automata</a:t>
            </a:r>
            <a:r>
              <a:rPr lang="it-IT" sz="2400" dirty="0">
                <a:solidFill>
                  <a:srgbClr val="143AFF"/>
                </a:solidFill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" y="1305375"/>
            <a:ext cx="9144000" cy="27533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A1924-9239-F54C-AE5B-9CFA4433398A}"/>
              </a:ext>
            </a:extLst>
          </p:cNvPr>
          <p:cNvSpPr txBox="1"/>
          <p:nvPr/>
        </p:nvSpPr>
        <p:spPr>
          <a:xfrm>
            <a:off x="5278280" y="4233199"/>
            <a:ext cx="2626040" cy="461665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400"/>
              <a:t>Stringhe accettate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CCB2E-9CCF-6244-9B8B-5ABB4262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5835650"/>
            <a:ext cx="7874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D3928-E165-0240-B1DF-9B2B81215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0" y="4916007"/>
            <a:ext cx="800100" cy="69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87FD3-2DE1-0F4D-893C-91BA1BEBD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600" y="5784850"/>
            <a:ext cx="13716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491BD5-5B35-3A41-8990-9582B9B3B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600" y="4916007"/>
            <a:ext cx="1612900" cy="685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DE4A57-B81A-0B45-8484-B7EE7BE9666D}"/>
              </a:ext>
            </a:extLst>
          </p:cNvPr>
          <p:cNvGrpSpPr/>
          <p:nvPr/>
        </p:nvGrpSpPr>
        <p:grpSpPr>
          <a:xfrm>
            <a:off x="1054100" y="4407014"/>
            <a:ext cx="1181100" cy="2138065"/>
            <a:chOff x="1054100" y="4407014"/>
            <a:chExt cx="1181100" cy="213806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B65EE2-604C-5F4B-9BE0-99C1387F3CE9}"/>
                </a:ext>
              </a:extLst>
            </p:cNvPr>
            <p:cNvSpPr/>
            <p:nvPr/>
          </p:nvSpPr>
          <p:spPr>
            <a:xfrm>
              <a:off x="1054100" y="5295900"/>
              <a:ext cx="432000" cy="431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4BA865-88DD-0C4F-A5E1-0E78698DB2F4}"/>
                </a:ext>
              </a:extLst>
            </p:cNvPr>
            <p:cNvCxnSpPr>
              <a:stCxn id="2" idx="7"/>
            </p:cNvCxnSpPr>
            <p:nvPr/>
          </p:nvCxnSpPr>
          <p:spPr>
            <a:xfrm flipV="1">
              <a:off x="1422835" y="4694864"/>
              <a:ext cx="812365" cy="664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C4544A0-70C8-6740-8AFA-EC583F2199A5}"/>
                </a:ext>
              </a:extLst>
            </p:cNvPr>
            <p:cNvCxnSpPr>
              <a:cxnSpLocks/>
            </p:cNvCxnSpPr>
            <p:nvPr/>
          </p:nvCxnSpPr>
          <p:spPr>
            <a:xfrm>
              <a:off x="1404085" y="5679114"/>
              <a:ext cx="812365" cy="664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DECC6C-BC3D-8B40-B647-E3B20403AB97}"/>
                </a:ext>
              </a:extLst>
            </p:cNvPr>
            <p:cNvCxnSpPr>
              <a:cxnSpLocks/>
              <a:stCxn id="2" idx="6"/>
            </p:cNvCxnSpPr>
            <p:nvPr/>
          </p:nvCxnSpPr>
          <p:spPr>
            <a:xfrm flipV="1">
              <a:off x="1486100" y="5359136"/>
              <a:ext cx="749100" cy="1526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5174BA-684C-A549-B903-A88243F8D1CD}"/>
                </a:ext>
              </a:extLst>
            </p:cNvPr>
            <p:cNvSpPr txBox="1"/>
            <p:nvPr/>
          </p:nvSpPr>
          <p:spPr>
            <a:xfrm>
              <a:off x="1617590" y="4407014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𝜎</a:t>
              </a:r>
              <a:r>
                <a:rPr lang="it-IT" sz="2400" b="1" baseline="-25000"/>
                <a:t>1</a:t>
              </a:r>
              <a:endParaRPr lang="it-IT" sz="2400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E2E4AB-A5FC-D640-8F32-9D6BC31C394E}"/>
                </a:ext>
              </a:extLst>
            </p:cNvPr>
            <p:cNvSpPr txBox="1"/>
            <p:nvPr/>
          </p:nvSpPr>
          <p:spPr>
            <a:xfrm>
              <a:off x="1685504" y="492569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𝜎</a:t>
              </a:r>
              <a:r>
                <a:rPr lang="it-IT" sz="2400" b="1" baseline="-25000"/>
                <a:t>2</a:t>
              </a:r>
              <a:endParaRPr lang="it-IT" sz="2400" b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F4849F-0B46-EA48-9CE5-15B26858CC1D}"/>
                </a:ext>
              </a:extLst>
            </p:cNvPr>
            <p:cNvSpPr txBox="1"/>
            <p:nvPr/>
          </p:nvSpPr>
          <p:spPr>
            <a:xfrm>
              <a:off x="1642990" y="6083414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𝜎</a:t>
              </a:r>
              <a:r>
                <a:rPr lang="it-IT" sz="2400" b="1" i="1" baseline="-25000"/>
                <a:t>n</a:t>
              </a:r>
              <a:endParaRPr lang="it-IT" sz="2400" b="1" i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7AF4BC-010D-6246-A299-B143E3BA479C}"/>
                </a:ext>
              </a:extLst>
            </p:cNvPr>
            <p:cNvSpPr txBox="1"/>
            <p:nvPr/>
          </p:nvSpPr>
          <p:spPr>
            <a:xfrm>
              <a:off x="1787945" y="5511800"/>
              <a:ext cx="298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0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8654" y="229659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Esempi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8517" y="983612"/>
            <a:ext cx="2626040" cy="461665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400"/>
              <a:t>Stringhe accettate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0208-4B60-1A43-9BB3-DD71F3A8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4540250"/>
            <a:ext cx="4762500" cy="161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6684FA-67CA-C943-9826-C3BC7EB3C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879600"/>
            <a:ext cx="5105400" cy="168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61B8CE-2D51-4841-816C-DD1B09E6C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3803650"/>
            <a:ext cx="3175000" cy="234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0D0147-B916-9440-B7E0-B721104EF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1625600"/>
            <a:ext cx="36576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866900"/>
            <a:ext cx="8204200" cy="311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61" y="655141"/>
            <a:ext cx="5673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Automa finito</a:t>
            </a:r>
            <a:r>
              <a:rPr lang="it-IT" sz="3200">
                <a:solidFill>
                  <a:srgbClr val="143AFF"/>
                </a:solidFill>
              </a:rPr>
              <a:t>: definizione </a:t>
            </a:r>
            <a:r>
              <a:rPr lang="it-IT" sz="3200" b="1">
                <a:solidFill>
                  <a:srgbClr val="143A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r>
              <a:rPr lang="it-IT" sz="2400">
                <a:solidFill>
                  <a:srgbClr val="143AFF"/>
                </a:solidFill>
              </a:rPr>
              <a:t>(DFA Deterministic Finite Automata)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6678" y="5570701"/>
            <a:ext cx="677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definizione è equivalente alla definizione vista in precedenza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8415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13" y="2798033"/>
            <a:ext cx="280670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81" y="2971006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43AFF"/>
                </a:solidFill>
                <a:latin typeface="Times" charset="0"/>
                <a:ea typeface="Times" charset="0"/>
                <a:cs typeface="Times" charset="0"/>
              </a:rPr>
              <a:t>matrice di transizione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8882" y="5492499"/>
            <a:ext cx="6347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i="1">
                <a:latin typeface="Times New Roman" charset="0"/>
                <a:ea typeface="Times New Roman" charset="0"/>
                <a:cs typeface="Times New Roman" charset="0"/>
              </a:rPr>
              <a:t>A = </a:t>
            </a:r>
            <a:r>
              <a:rPr lang="it-IT" sz="2600"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it-IT" sz="2600" i="1">
                <a:latin typeface="Times New Roman" charset="0"/>
                <a:ea typeface="Times New Roman" charset="0"/>
                <a:cs typeface="Times New Roman" charset="0"/>
              </a:rPr>
              <a:t>w| w</a:t>
            </a:r>
            <a:r>
              <a:rPr lang="it-IT" sz="2600">
                <a:latin typeface="Times New Roman" charset="0"/>
                <a:ea typeface="Times New Roman" charset="0"/>
                <a:cs typeface="Times New Roman" charset="0"/>
              </a:rPr>
              <a:t> contiene almeno un 1 e un numero       	 pari di 0 seguono l’ultimo 1}</a:t>
            </a:r>
            <a:endParaRPr lang="it-IT" sz="26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35834" y="3228646"/>
            <a:ext cx="2129111" cy="646331"/>
            <a:chOff x="6387515" y="3924369"/>
            <a:chExt cx="2129111" cy="646331"/>
          </a:xfrm>
        </p:grpSpPr>
        <p:grpSp>
          <p:nvGrpSpPr>
            <p:cNvPr id="10" name="Group 9"/>
            <p:cNvGrpSpPr/>
            <p:nvPr/>
          </p:nvGrpSpPr>
          <p:grpSpPr>
            <a:xfrm>
              <a:off x="6387515" y="3924369"/>
              <a:ext cx="612000" cy="612000"/>
              <a:chOff x="6962817" y="3928070"/>
              <a:chExt cx="612000" cy="6120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7036904" y="4002157"/>
                <a:ext cx="463826" cy="463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962817" y="3928070"/>
                <a:ext cx="612000" cy="61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073602" y="3924369"/>
              <a:ext cx="14430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stato di </a:t>
              </a:r>
            </a:p>
            <a:p>
              <a:r>
                <a:rPr lang="it-IT"/>
                <a:t>accettazione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9833" y="316919"/>
            <a:ext cx="5476298" cy="2293027"/>
            <a:chOff x="2929833" y="316919"/>
            <a:chExt cx="5476298" cy="22930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337" y="316919"/>
              <a:ext cx="5449794" cy="229302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929833" y="1687604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9546" y="683204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Esempio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0434" y="2196834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43AFF"/>
                </a:solidFill>
                <a:latin typeface="Times" charset="0"/>
                <a:ea typeface="Times" charset="0"/>
                <a:cs typeface="Times" charset="0"/>
              </a:rPr>
              <a:t>diagramma di stato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5132" y="1777917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freccia</a:t>
            </a:r>
            <a:r>
              <a:rPr lang="en-US" dirty="0"/>
              <a:t> </a:t>
            </a:r>
            <a:r>
              <a:rPr lang="en-US" dirty="0" err="1"/>
              <a:t>rossa</a:t>
            </a:r>
            <a:r>
              <a:rPr lang="en-US" dirty="0"/>
              <a:t> </a:t>
            </a:r>
            <a:r>
              <a:rPr lang="en-US" dirty="0" err="1"/>
              <a:t>indica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iniziale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8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/>
          <p:cNvSpPr txBox="1">
            <a:spLocks noChangeArrowheads="1"/>
          </p:cNvSpPr>
          <p:nvPr/>
        </p:nvSpPr>
        <p:spPr bwMode="auto">
          <a:xfrm>
            <a:off x="1446213" y="1990725"/>
            <a:ext cx="5630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di Turing – Modello RAM – Macchine di Post – </a:t>
            </a:r>
          </a:p>
          <a:p>
            <a:pPr algn="ctr"/>
            <a:r>
              <a:rPr lang="it-IT" altLang="x-none" sz="1800"/>
              <a:t>Macchine finite con due memorie push-down</a:t>
            </a:r>
          </a:p>
        </p:txBody>
      </p:sp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1127125" y="911225"/>
            <a:ext cx="6269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non deterministiche di Turing – </a:t>
            </a:r>
          </a:p>
          <a:p>
            <a:pPr algn="ctr"/>
            <a:r>
              <a:rPr lang="it-IT" altLang="x-none" sz="1800"/>
              <a:t>Macchine finite non deterministiche con due memorie push-down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1184275" y="3132138"/>
            <a:ext cx="621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non deterministiche con una memoria push-down</a:t>
            </a:r>
          </a:p>
        </p:txBody>
      </p:sp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2132013" y="3995738"/>
            <a:ext cx="438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con una memoria push-down</a:t>
            </a: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1338263" y="4716463"/>
            <a:ext cx="5999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non deterministiche senza memorie push-down</a:t>
            </a:r>
          </a:p>
        </p:txBody>
      </p:sp>
      <p:sp>
        <p:nvSpPr>
          <p:cNvPr id="83974" name="TextBox 6"/>
          <p:cNvSpPr txBox="1">
            <a:spLocks noChangeArrowheads="1"/>
          </p:cNvSpPr>
          <p:nvPr/>
        </p:nvSpPr>
        <p:spPr bwMode="auto">
          <a:xfrm>
            <a:off x="2251075" y="5508625"/>
            <a:ext cx="417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Macchine finite senza memorie push-down</a:t>
            </a:r>
          </a:p>
        </p:txBody>
      </p:sp>
      <p:sp>
        <p:nvSpPr>
          <p:cNvPr id="83975" name="TextBox 7"/>
          <p:cNvSpPr txBox="1">
            <a:spLocks noChangeArrowheads="1"/>
          </p:cNvSpPr>
          <p:nvPr/>
        </p:nvSpPr>
        <p:spPr bwMode="auto">
          <a:xfrm>
            <a:off x="3625850" y="6300788"/>
            <a:ext cx="139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altLang="x-none" sz="1800"/>
              <a:t>Automi finiti</a:t>
            </a:r>
          </a:p>
        </p:txBody>
      </p:sp>
      <p:sp>
        <p:nvSpPr>
          <p:cNvPr id="83976" name="TextBox 8"/>
          <p:cNvSpPr txBox="1">
            <a:spLocks noChangeArrowheads="1"/>
          </p:cNvSpPr>
          <p:nvPr/>
        </p:nvSpPr>
        <p:spPr bwMode="auto">
          <a:xfrm>
            <a:off x="4184650" y="5919788"/>
            <a:ext cx="306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4184650" y="5127625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8" name="TextBox 10"/>
          <p:cNvSpPr txBox="1">
            <a:spLocks noChangeArrowheads="1"/>
          </p:cNvSpPr>
          <p:nvPr/>
        </p:nvSpPr>
        <p:spPr bwMode="auto">
          <a:xfrm>
            <a:off x="4108450" y="1527175"/>
            <a:ext cx="306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/>
              <a:t>||</a:t>
            </a:r>
          </a:p>
        </p:txBody>
      </p:sp>
      <p:sp>
        <p:nvSpPr>
          <p:cNvPr id="83979" name="TextBox 12"/>
          <p:cNvSpPr txBox="1">
            <a:spLocks noChangeArrowheads="1"/>
          </p:cNvSpPr>
          <p:nvPr/>
        </p:nvSpPr>
        <p:spPr bwMode="auto">
          <a:xfrm rot="5400000">
            <a:off x="4129881" y="3504407"/>
            <a:ext cx="415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0" name="TextBox 13"/>
          <p:cNvSpPr txBox="1">
            <a:spLocks noChangeArrowheads="1"/>
          </p:cNvSpPr>
          <p:nvPr/>
        </p:nvSpPr>
        <p:spPr bwMode="auto">
          <a:xfrm rot="5400000">
            <a:off x="4129881" y="2640807"/>
            <a:ext cx="415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1" name="TextBox 14"/>
          <p:cNvSpPr txBox="1">
            <a:spLocks noChangeArrowheads="1"/>
          </p:cNvSpPr>
          <p:nvPr/>
        </p:nvSpPr>
        <p:spPr bwMode="auto">
          <a:xfrm rot="5400000">
            <a:off x="4116387" y="4297363"/>
            <a:ext cx="41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3200"/>
              <a:t>&gt;</a:t>
            </a:r>
          </a:p>
        </p:txBody>
      </p:sp>
      <p:sp>
        <p:nvSpPr>
          <p:cNvPr id="83982" name="TextBox 2"/>
          <p:cNvSpPr txBox="1">
            <a:spLocks noChangeArrowheads="1"/>
          </p:cNvSpPr>
          <p:nvPr/>
        </p:nvSpPr>
        <p:spPr bwMode="auto">
          <a:xfrm>
            <a:off x="2686050" y="127000"/>
            <a:ext cx="3303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143AFF"/>
                </a:solidFill>
              </a:rPr>
              <a:t>Gerarchia delle potenze</a:t>
            </a:r>
          </a:p>
        </p:txBody>
      </p:sp>
      <p:sp>
        <p:nvSpPr>
          <p:cNvPr id="83983" name="TextBox 16"/>
          <p:cNvSpPr txBox="1">
            <a:spLocks noChangeArrowheads="1"/>
          </p:cNvSpPr>
          <p:nvPr/>
        </p:nvSpPr>
        <p:spPr bwMode="auto">
          <a:xfrm>
            <a:off x="6700838" y="3954463"/>
            <a:ext cx="162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a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b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</a:t>
            </a:r>
            <a:r>
              <a:rPr lang="it-IT" altLang="x-none" sz="2000"/>
              <a:t>| </a:t>
            </a:r>
            <a:r>
              <a:rPr lang="it-IT" altLang="x-none" sz="2000" i="1"/>
              <a:t>n</a:t>
            </a:r>
            <a:r>
              <a:rPr lang="it-IT" altLang="x-none" sz="2000"/>
              <a:t> ≥ 0}</a:t>
            </a:r>
          </a:p>
        </p:txBody>
      </p:sp>
      <p:sp>
        <p:nvSpPr>
          <p:cNvPr id="83984" name="TextBox 17"/>
          <p:cNvSpPr txBox="1">
            <a:spLocks noChangeArrowheads="1"/>
          </p:cNvSpPr>
          <p:nvPr/>
        </p:nvSpPr>
        <p:spPr bwMode="auto">
          <a:xfrm>
            <a:off x="6700838" y="2266950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a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b</a:t>
            </a:r>
            <a:r>
              <a:rPr lang="it-IT" altLang="x-none" sz="2000" i="1" baseline="30000"/>
              <a:t>n</a:t>
            </a:r>
            <a:r>
              <a:rPr lang="it-IT" altLang="x-none" sz="2000" i="1"/>
              <a:t> a</a:t>
            </a:r>
            <a:r>
              <a:rPr lang="it-IT" altLang="x-none" sz="2000" i="1" baseline="30000"/>
              <a:t>n </a:t>
            </a:r>
            <a:r>
              <a:rPr lang="it-IT" altLang="x-none" sz="2000"/>
              <a:t>| </a:t>
            </a:r>
            <a:r>
              <a:rPr lang="it-IT" altLang="x-none" sz="2000" i="1"/>
              <a:t>n</a:t>
            </a:r>
            <a:r>
              <a:rPr lang="it-IT" altLang="x-none" sz="2000"/>
              <a:t> ≥ 0}</a:t>
            </a:r>
          </a:p>
        </p:txBody>
      </p:sp>
      <p:sp>
        <p:nvSpPr>
          <p:cNvPr id="83985" name="TextBox 18"/>
          <p:cNvSpPr txBox="1">
            <a:spLocks noChangeArrowheads="1"/>
          </p:cNvSpPr>
          <p:nvPr/>
        </p:nvSpPr>
        <p:spPr bwMode="auto">
          <a:xfrm>
            <a:off x="6700838" y="3389313"/>
            <a:ext cx="226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altLang="x-none" sz="2000"/>
              <a:t>{</a:t>
            </a:r>
            <a:r>
              <a:rPr lang="it-IT" altLang="x-none" sz="2000" i="1"/>
              <a:t>w w</a:t>
            </a:r>
            <a:r>
              <a:rPr lang="it-IT" altLang="x-none" sz="2000" i="1" baseline="30000"/>
              <a:t>R</a:t>
            </a:r>
            <a:r>
              <a:rPr lang="it-IT" altLang="x-none" sz="2000" i="1"/>
              <a:t> </a:t>
            </a:r>
            <a:r>
              <a:rPr lang="it-IT" altLang="x-none" sz="2000"/>
              <a:t>| </a:t>
            </a:r>
            <a:r>
              <a:rPr lang="it-IT" altLang="x-none" sz="2000" i="1"/>
              <a:t>w</a:t>
            </a:r>
            <a:r>
              <a:rPr lang="it-IT" altLang="x-none" sz="2000"/>
              <a:t>∈{</a:t>
            </a:r>
            <a:r>
              <a:rPr lang="it-IT" altLang="x-none" sz="2000" i="1"/>
              <a:t>a,b</a:t>
            </a:r>
            <a:r>
              <a:rPr lang="it-IT" altLang="x-none" sz="2000"/>
              <a:t>}</a:t>
            </a:r>
            <a:r>
              <a:rPr lang="it-IT" altLang="x-none" sz="2000" baseline="30000"/>
              <a:t>*</a:t>
            </a:r>
            <a:r>
              <a:rPr lang="it-IT" altLang="x-none" sz="2000"/>
              <a:t> }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131731-FB8F-254D-A012-51349B0763D3}"/>
              </a:ext>
            </a:extLst>
          </p:cNvPr>
          <p:cNvSpPr/>
          <p:nvPr/>
        </p:nvSpPr>
        <p:spPr>
          <a:xfrm>
            <a:off x="1338263" y="4716463"/>
            <a:ext cx="6319837" cy="1952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6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12" y="3107859"/>
            <a:ext cx="28067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2" y="2877298"/>
            <a:ext cx="3327400" cy="157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5" y="4269909"/>
            <a:ext cx="40132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5" y="1967287"/>
            <a:ext cx="3035300" cy="5715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644225" y="4108174"/>
            <a:ext cx="2001201" cy="1325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976754" y="880063"/>
            <a:ext cx="4498506" cy="1795694"/>
            <a:chOff x="3976754" y="880063"/>
            <a:chExt cx="4498506" cy="17956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68" y="880063"/>
              <a:ext cx="4267792" cy="179569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3976754" y="1954035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794" y="936140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Nell’esempio di prima</a:t>
            </a:r>
          </a:p>
        </p:txBody>
      </p:sp>
    </p:spTree>
    <p:extLst>
      <p:ext uri="{BB962C8B-B14F-4D97-AF65-F5344CB8AC3E}">
        <p14:creationId xmlns:p14="http://schemas.microsoft.com/office/powerpoint/2010/main" val="136303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217" y="930109"/>
            <a:ext cx="7290778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Se </a:t>
            </a:r>
            <a:r>
              <a:rPr lang="it-IT" sz="2400" i="1"/>
              <a:t>A</a:t>
            </a:r>
            <a:r>
              <a:rPr lang="it-IT" sz="2400"/>
              <a:t> è l’insieme di tutte le stringhe accettate da </a:t>
            </a:r>
            <a:r>
              <a:rPr lang="it-IT" sz="2400" i="1"/>
              <a:t>M</a:t>
            </a:r>
          </a:p>
          <a:p>
            <a:endParaRPr lang="it-IT" sz="2400"/>
          </a:p>
          <a:p>
            <a:r>
              <a:rPr lang="it-IT" sz="2400"/>
              <a:t>diciamo che </a:t>
            </a:r>
            <a:r>
              <a:rPr lang="it-IT" sz="2400" i="1"/>
              <a:t>A</a:t>
            </a:r>
            <a:r>
              <a:rPr lang="it-IT" sz="2400"/>
              <a:t> è il </a:t>
            </a:r>
            <a:r>
              <a:rPr lang="it-IT" sz="2400" b="1" i="1">
                <a:solidFill>
                  <a:srgbClr val="143AFF"/>
                </a:solidFill>
              </a:rPr>
              <a:t>linguaggio della macchina</a:t>
            </a:r>
            <a:r>
              <a:rPr lang="it-IT" sz="2400" i="1"/>
              <a:t> M</a:t>
            </a:r>
            <a:endParaRPr lang="it-IT" sz="2400"/>
          </a:p>
          <a:p>
            <a:endParaRPr lang="it-IT" sz="2400" i="1"/>
          </a:p>
          <a:p>
            <a:r>
              <a:rPr lang="it-IT" sz="2400"/>
              <a:t>e scriviamo  </a:t>
            </a:r>
            <a:r>
              <a:rPr lang="it-IT" sz="2400" i="1"/>
              <a:t>L(M) = A</a:t>
            </a:r>
          </a:p>
          <a:p>
            <a:endParaRPr lang="it-IT" sz="2400" i="1"/>
          </a:p>
          <a:p>
            <a:endParaRPr lang="it-IT" sz="2400" i="1"/>
          </a:p>
          <a:p>
            <a:r>
              <a:rPr lang="it-IT" sz="2400"/>
              <a:t>Nell’esempio di prima:</a:t>
            </a:r>
          </a:p>
          <a:p>
            <a:endParaRPr lang="it-IT" sz="2400"/>
          </a:p>
          <a:p>
            <a:r>
              <a:rPr lang="it-IT" sz="2600" i="1">
                <a:latin typeface="Times New Roman" charset="0"/>
                <a:ea typeface="Times New Roman" charset="0"/>
                <a:cs typeface="Times New Roman" charset="0"/>
              </a:rPr>
              <a:t>A = </a:t>
            </a:r>
            <a:r>
              <a:rPr lang="it-IT" sz="2600"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it-IT" sz="2600" i="1">
                <a:latin typeface="Times New Roman" charset="0"/>
                <a:ea typeface="Times New Roman" charset="0"/>
                <a:cs typeface="Times New Roman" charset="0"/>
              </a:rPr>
              <a:t>w| w</a:t>
            </a:r>
            <a:r>
              <a:rPr lang="it-IT" sz="2600">
                <a:latin typeface="Times New Roman" charset="0"/>
                <a:ea typeface="Times New Roman" charset="0"/>
                <a:cs typeface="Times New Roman" charset="0"/>
              </a:rPr>
              <a:t> contiene almeno un 1 e un numero pari di</a:t>
            </a:r>
          </a:p>
          <a:p>
            <a:r>
              <a:rPr lang="it-IT" sz="2600">
                <a:latin typeface="Times New Roman" charset="0"/>
                <a:ea typeface="Times New Roman" charset="0"/>
                <a:cs typeface="Times New Roman" charset="0"/>
              </a:rPr>
              <a:t>	0 seguono l’ultimo 1}</a:t>
            </a:r>
            <a:endParaRPr lang="it-IT" sz="26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1500" y="55626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Dunque </a:t>
            </a:r>
            <a:r>
              <a:rPr lang="it-IT" sz="2400" i="1"/>
              <a:t>L(M</a:t>
            </a:r>
            <a:r>
              <a:rPr lang="it-IT" sz="2400" baseline="-25000"/>
              <a:t>1</a:t>
            </a:r>
            <a:r>
              <a:rPr lang="it-IT" sz="2400" i="1"/>
              <a:t>) = 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2700" y="408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13035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5B400A-083A-5E4F-93CE-46591186F985}"/>
              </a:ext>
            </a:extLst>
          </p:cNvPr>
          <p:cNvSpPr txBox="1"/>
          <p:nvPr/>
        </p:nvSpPr>
        <p:spPr>
          <a:xfrm>
            <a:off x="814467" y="245400"/>
            <a:ext cx="471795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 di stringhe accettate:</a:t>
            </a:r>
          </a:p>
          <a:p>
            <a:endParaRPr lang="it-IT" sz="2400"/>
          </a:p>
          <a:p>
            <a:r>
              <a:rPr lang="it-IT" sz="2400"/>
              <a:t>0101</a:t>
            </a:r>
          </a:p>
          <a:p>
            <a:r>
              <a:rPr lang="it-IT" sz="2400"/>
              <a:t>010100</a:t>
            </a:r>
          </a:p>
          <a:p>
            <a:r>
              <a:rPr lang="it-IT" sz="2400"/>
              <a:t>1</a:t>
            </a:r>
          </a:p>
          <a:p>
            <a:r>
              <a:rPr lang="it-IT" sz="2400"/>
              <a:t>11</a:t>
            </a:r>
          </a:p>
          <a:p>
            <a:r>
              <a:rPr lang="it-IT" sz="2400"/>
              <a:t>110000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  <a:p>
            <a:r>
              <a:rPr lang="it-IT" sz="2400"/>
              <a:t>Esempi di stringhe non accettate:</a:t>
            </a:r>
          </a:p>
          <a:p>
            <a:endParaRPr lang="it-IT" sz="2400"/>
          </a:p>
          <a:p>
            <a:r>
              <a:rPr lang="it-IT" sz="2400"/>
              <a:t>110</a:t>
            </a:r>
          </a:p>
          <a:p>
            <a:r>
              <a:rPr lang="it-IT" sz="2400"/>
              <a:t>000</a:t>
            </a:r>
          </a:p>
          <a:p>
            <a:r>
              <a:rPr lang="it-IT" sz="2400"/>
              <a:t>00010</a:t>
            </a:r>
          </a:p>
          <a:p>
            <a:r>
              <a:rPr lang="it-IT" sz="2400"/>
              <a:t>10</a:t>
            </a:r>
          </a:p>
          <a:p>
            <a:r>
              <a:rPr lang="it-IT" sz="2400"/>
              <a:t>1010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02FD53-B287-E449-AC42-E9660FBAF00B}"/>
              </a:ext>
            </a:extLst>
          </p:cNvPr>
          <p:cNvGrpSpPr/>
          <p:nvPr/>
        </p:nvGrpSpPr>
        <p:grpSpPr>
          <a:xfrm>
            <a:off x="4002154" y="2162763"/>
            <a:ext cx="4498506" cy="1795694"/>
            <a:chOff x="3976754" y="880063"/>
            <a:chExt cx="4498506" cy="17956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E478CC-FCCD-364C-8288-EF171E4A0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68" y="880063"/>
              <a:ext cx="4267792" cy="179569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598BC81-BC80-BF4F-B53D-BDBC12F827A6}"/>
                </a:ext>
              </a:extLst>
            </p:cNvPr>
            <p:cNvCxnSpPr/>
            <p:nvPr/>
          </p:nvCxnSpPr>
          <p:spPr>
            <a:xfrm flipV="1">
              <a:off x="3976754" y="1954035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72B90AC-9893-EA46-A868-BA27AE75DDDB}"/>
              </a:ext>
            </a:extLst>
          </p:cNvPr>
          <p:cNvSpPr/>
          <p:nvPr/>
        </p:nvSpPr>
        <p:spPr>
          <a:xfrm>
            <a:off x="4232868" y="124105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200" i="1">
                <a:latin typeface="Times New Roman" charset="0"/>
                <a:ea typeface="Times New Roman" charset="0"/>
                <a:cs typeface="Times New Roman" charset="0"/>
              </a:rPr>
              <a:t>A = </a:t>
            </a:r>
            <a:r>
              <a:rPr lang="it-IT" sz="2200">
                <a:latin typeface="Times New Roman" charset="0"/>
                <a:ea typeface="Times New Roman" charset="0"/>
                <a:cs typeface="Times New Roman" charset="0"/>
              </a:rPr>
              <a:t>{</a:t>
            </a:r>
            <a:r>
              <a:rPr lang="it-IT" sz="2200" i="1">
                <a:latin typeface="Times New Roman" charset="0"/>
                <a:ea typeface="Times New Roman" charset="0"/>
                <a:cs typeface="Times New Roman" charset="0"/>
              </a:rPr>
              <a:t>w| w</a:t>
            </a:r>
            <a:r>
              <a:rPr lang="it-IT" sz="2200">
                <a:latin typeface="Times New Roman" charset="0"/>
                <a:ea typeface="Times New Roman" charset="0"/>
                <a:cs typeface="Times New Roman" charset="0"/>
              </a:rPr>
              <a:t> contiene almeno un 1 e un numero pari di 0 seguono l’ultimo 1}</a:t>
            </a:r>
            <a:endParaRPr lang="it-IT" sz="22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9832" y="363524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3" y="2350559"/>
            <a:ext cx="2501900" cy="1422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41550" y="1207559"/>
            <a:ext cx="4851400" cy="584775"/>
            <a:chOff x="2241550" y="1207559"/>
            <a:chExt cx="4851400" cy="5847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550" y="1208134"/>
              <a:ext cx="4851400" cy="584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81300" y="1207559"/>
              <a:ext cx="44916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3200"/>
                <a:t>=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41550" y="4989351"/>
            <a:ext cx="40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2</a:t>
            </a:r>
            <a:r>
              <a:rPr lang="it-IT" sz="2400"/>
              <a:t>) = {</a:t>
            </a:r>
            <a:r>
              <a:rPr lang="it-IT" sz="2400" i="1"/>
              <a:t>w</a:t>
            </a:r>
            <a:r>
              <a:rPr lang="it-IT" sz="2400"/>
              <a:t>| </a:t>
            </a:r>
            <a:r>
              <a:rPr lang="it-IT" sz="2400" i="1"/>
              <a:t>w </a:t>
            </a:r>
            <a:r>
              <a:rPr lang="it-IT" sz="2400"/>
              <a:t>finisce con </a:t>
            </a:r>
            <a:r>
              <a:rPr lang="it-IT" sz="24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it-IT" sz="2400"/>
              <a:t>}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68510" y="2096559"/>
            <a:ext cx="4022072" cy="1930400"/>
            <a:chOff x="968510" y="2096559"/>
            <a:chExt cx="4022072" cy="1930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043" y="2096559"/>
              <a:ext cx="3788539" cy="19304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968510" y="3264613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4512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8882" y="570382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7429" y="4452155"/>
            <a:ext cx="677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3</a:t>
            </a:r>
            <a:r>
              <a:rPr lang="it-IT" sz="2400"/>
              <a:t>) = {</a:t>
            </a:r>
            <a:r>
              <a:rPr lang="it-IT" sz="2400" i="1"/>
              <a:t>w</a:t>
            </a:r>
            <a:r>
              <a:rPr lang="it-IT" sz="2400"/>
              <a:t>| </a:t>
            </a:r>
            <a:r>
              <a:rPr lang="it-IT" sz="2400" i="1"/>
              <a:t>w </a:t>
            </a:r>
            <a:r>
              <a:rPr lang="it-IT" sz="2400"/>
              <a:t>è la stringa vuota o finisce con </a:t>
            </a:r>
            <a:r>
              <a:rPr lang="it-IT" sz="240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it-IT" sz="2400"/>
              <a:t>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08800" y="1467666"/>
            <a:ext cx="4125300" cy="2087205"/>
            <a:chOff x="2008800" y="1467666"/>
            <a:chExt cx="4125300" cy="20872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212" y="1467666"/>
              <a:ext cx="3861888" cy="208720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008800" y="2781000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9958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23" y="1776274"/>
            <a:ext cx="5503777" cy="3519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0" y="5765800"/>
            <a:ext cx="831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4</a:t>
            </a:r>
            <a:r>
              <a:rPr lang="it-IT" sz="2400"/>
              <a:t>) = {</a:t>
            </a:r>
            <a:r>
              <a:rPr lang="it-IT" sz="2400" i="1"/>
              <a:t>w</a:t>
            </a:r>
            <a:r>
              <a:rPr lang="it-IT" sz="2400"/>
              <a:t>| la stringa inizia e finisce con la stessa lettera}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5582" y="632169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88769" y="1749770"/>
            <a:ext cx="0" cy="618757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19347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00" y="5765800"/>
            <a:ext cx="719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5</a:t>
            </a:r>
            <a:r>
              <a:rPr lang="it-IT" sz="2400"/>
              <a:t>) = {</a:t>
            </a:r>
            <a:r>
              <a:rPr lang="it-IT" sz="2400" i="1"/>
              <a:t>w</a:t>
            </a:r>
            <a:r>
              <a:rPr lang="it-IT" sz="2400"/>
              <a:t>| la somma dei valori è un multiplo di 3}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0690" y="574382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6600" y="1295400"/>
            <a:ext cx="7658100" cy="4292600"/>
            <a:chOff x="736600" y="1295400"/>
            <a:chExt cx="7658100" cy="4292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00" y="1295400"/>
              <a:ext cx="7658100" cy="4292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835990" y="4611600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37275" y="1623678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comando RESET azzera il conto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0968" y="1254083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𝛴</a:t>
            </a:r>
            <a:r>
              <a:rPr lang="it-IT" sz="2400"/>
              <a:t> </a:t>
            </a:r>
            <a:r>
              <a:rPr lang="it-IT" sz="2400">
                <a:latin typeface="Times New Roman" charset="0"/>
                <a:ea typeface="Times New Roman" charset="0"/>
                <a:cs typeface="Times New Roman" charset="0"/>
              </a:rPr>
              <a:t>= {0, 1, 2, RESET}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2277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8" y="2139000"/>
            <a:ext cx="3200400" cy="237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046" y="741826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10000" y="37150"/>
            <a:ext cx="5080000" cy="3289300"/>
            <a:chOff x="3810000" y="37150"/>
            <a:chExt cx="5080000" cy="3289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7150"/>
              <a:ext cx="5080000" cy="32893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932100" y="1536700"/>
              <a:ext cx="468000" cy="46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2818" y="5197467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6</a:t>
            </a:r>
            <a:r>
              <a:rPr lang="it-IT" sz="2400"/>
              <a:t>) = {</a:t>
            </a:r>
            <a:r>
              <a:rPr lang="it-IT" sz="2400" i="1"/>
              <a:t>a</a:t>
            </a:r>
            <a:r>
              <a:rPr lang="it-IT" sz="2400" i="1" baseline="30000"/>
              <a:t>n</a:t>
            </a:r>
            <a:r>
              <a:rPr lang="it-IT" sz="2400" i="1"/>
              <a:t> b</a:t>
            </a:r>
            <a:r>
              <a:rPr lang="it-IT" sz="2400" i="1" baseline="30000"/>
              <a:t>m</a:t>
            </a:r>
            <a:r>
              <a:rPr lang="it-IT" sz="2400" i="1"/>
              <a:t> | m,n </a:t>
            </a:r>
            <a:r>
              <a:rPr lang="it-IT" sz="2000"/>
              <a:t>&gt;</a:t>
            </a:r>
            <a:r>
              <a:rPr lang="it-IT" sz="2400"/>
              <a:t> 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it-IT" sz="2400"/>
              <a:t>}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79807" y="1759351"/>
            <a:ext cx="775504" cy="0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4800" y="1756800"/>
            <a:ext cx="94060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19464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766" y="25033"/>
            <a:ext cx="6256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143AFF"/>
                </a:solidFill>
              </a:rPr>
              <a:t>La computazione degli automi deterministici</a:t>
            </a:r>
          </a:p>
          <a:p>
            <a:pPr algn="ctr"/>
            <a:r>
              <a:rPr lang="it-IT" sz="2400" dirty="0">
                <a:solidFill>
                  <a:srgbClr val="143AFF"/>
                </a:solidFill>
              </a:rPr>
              <a:t>(DFA) dal punto di vista formale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448DB7-E676-724F-B673-A9C3796A0C26}"/>
              </a:ext>
            </a:extLst>
          </p:cNvPr>
          <p:cNvGrpSpPr/>
          <p:nvPr/>
        </p:nvGrpSpPr>
        <p:grpSpPr>
          <a:xfrm>
            <a:off x="966538" y="2444838"/>
            <a:ext cx="7119257" cy="1700858"/>
            <a:chOff x="966538" y="2444838"/>
            <a:chExt cx="7119257" cy="1700858"/>
          </a:xfrm>
        </p:grpSpPr>
        <p:sp>
          <p:nvSpPr>
            <p:cNvPr id="4" name="TextBox 3"/>
            <p:cNvSpPr txBox="1"/>
            <p:nvPr/>
          </p:nvSpPr>
          <p:spPr>
            <a:xfrm>
              <a:off x="966538" y="2576036"/>
              <a:ext cx="71192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Se   </a:t>
              </a:r>
              <a:r>
                <a:rPr lang="it-IT" sz="2400" i="1"/>
                <a:t>x</a:t>
              </a:r>
              <a:r>
                <a:rPr lang="it-IT"/>
                <a:t>∈</a:t>
              </a:r>
              <a:r>
                <a:rPr lang="it-IT" sz="2400"/>
                <a:t>𝛴</a:t>
              </a:r>
              <a:r>
                <a:rPr lang="it-IT" sz="2400" baseline="30000"/>
                <a:t>*</a:t>
              </a:r>
              <a:r>
                <a:rPr lang="it-IT" sz="2400"/>
                <a:t>    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q, x</a:t>
              </a:r>
              <a:r>
                <a:rPr lang="it-IT" sz="2400"/>
                <a:t>) significa </a:t>
              </a:r>
              <a:r>
                <a:rPr lang="it-IT" sz="2400">
                  <a:solidFill>
                    <a:srgbClr val="FF0000"/>
                  </a:solidFill>
                </a:rPr>
                <a:t>lo stato raggiunto </a:t>
              </a:r>
              <a:r>
                <a:rPr lang="it-IT" sz="2400"/>
                <a:t>da </a:t>
              </a:r>
              <a:r>
                <a:rPr lang="it-IT" sz="2400" i="1"/>
                <a:t>M</a:t>
              </a:r>
            </a:p>
            <a:p>
              <a:endParaRPr lang="it-IT" sz="2400"/>
            </a:p>
            <a:p>
              <a:r>
                <a:rPr lang="it-IT" sz="2400"/>
                <a:t>partendo da </a:t>
              </a:r>
              <a:r>
                <a:rPr lang="it-IT" sz="2400" i="1"/>
                <a:t>q </a:t>
              </a:r>
              <a:r>
                <a:rPr lang="it-IT" sz="2400"/>
                <a:t> (quando si è alla sinistra di </a:t>
              </a:r>
              <a:r>
                <a:rPr lang="it-IT" sz="2400" i="1"/>
                <a:t>x</a:t>
              </a:r>
              <a:r>
                <a:rPr lang="it-IT" sz="2400"/>
                <a:t>)</a:t>
              </a:r>
              <a:r>
                <a:rPr lang="it-IT" sz="2400" i="1"/>
                <a:t> </a:t>
              </a:r>
              <a:r>
                <a:rPr lang="it-IT" sz="2400"/>
                <a:t>ed </a:t>
              </a:r>
            </a:p>
            <a:p>
              <a:r>
                <a:rPr lang="it-IT" sz="2400"/>
                <a:t>eseguendo successivamente il cammino </a:t>
              </a:r>
              <a:r>
                <a:rPr lang="it-IT" sz="2400" i="1"/>
                <a:t>x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1958" y="2444838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836290-209B-D74B-993F-C8B9DBB57190}"/>
              </a:ext>
            </a:extLst>
          </p:cNvPr>
          <p:cNvGrpSpPr/>
          <p:nvPr/>
        </p:nvGrpSpPr>
        <p:grpSpPr>
          <a:xfrm>
            <a:off x="7075469" y="2758098"/>
            <a:ext cx="2089136" cy="1663086"/>
            <a:chOff x="7075469" y="2973998"/>
            <a:chExt cx="2089136" cy="1663086"/>
          </a:xfrm>
        </p:grpSpPr>
        <p:sp>
          <p:nvSpPr>
            <p:cNvPr id="13" name="Oval 12"/>
            <p:cNvSpPr/>
            <p:nvPr/>
          </p:nvSpPr>
          <p:spPr>
            <a:xfrm>
              <a:off x="7208562" y="4240696"/>
              <a:ext cx="86400" cy="86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/>
            <p:cNvSpPr/>
            <p:nvPr/>
          </p:nvSpPr>
          <p:spPr>
            <a:xfrm>
              <a:off x="8341624" y="3491949"/>
              <a:ext cx="86400" cy="86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93E794-3AEE-EC43-82F5-F0AFEDEB2C71}"/>
                </a:ext>
              </a:extLst>
            </p:cNvPr>
            <p:cNvGrpSpPr/>
            <p:nvPr/>
          </p:nvGrpSpPr>
          <p:grpSpPr>
            <a:xfrm>
              <a:off x="7075469" y="2973998"/>
              <a:ext cx="2089136" cy="1663086"/>
              <a:chOff x="7075469" y="2986698"/>
              <a:chExt cx="2089136" cy="166308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7248939" y="3525078"/>
                <a:ext cx="1096542" cy="755374"/>
              </a:xfrm>
              <a:custGeom>
                <a:avLst/>
                <a:gdLst>
                  <a:gd name="connsiteX0" fmla="*/ 0 w 1987826"/>
                  <a:gd name="connsiteY0" fmla="*/ 861719 h 861719"/>
                  <a:gd name="connsiteX1" fmla="*/ 1007165 w 1987826"/>
                  <a:gd name="connsiteY1" fmla="*/ 702693 h 861719"/>
                  <a:gd name="connsiteX2" fmla="*/ 1152939 w 1987826"/>
                  <a:gd name="connsiteY2" fmla="*/ 278623 h 861719"/>
                  <a:gd name="connsiteX3" fmla="*/ 1616765 w 1987826"/>
                  <a:gd name="connsiteY3" fmla="*/ 40084 h 861719"/>
                  <a:gd name="connsiteX4" fmla="*/ 1987826 w 1987826"/>
                  <a:gd name="connsiteY4" fmla="*/ 327 h 86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826" h="861719">
                    <a:moveTo>
                      <a:pt x="0" y="861719"/>
                    </a:moveTo>
                    <a:cubicBezTo>
                      <a:pt x="407504" y="830797"/>
                      <a:pt x="815009" y="799876"/>
                      <a:pt x="1007165" y="702693"/>
                    </a:cubicBezTo>
                    <a:cubicBezTo>
                      <a:pt x="1199321" y="605510"/>
                      <a:pt x="1051339" y="389058"/>
                      <a:pt x="1152939" y="278623"/>
                    </a:cubicBezTo>
                    <a:cubicBezTo>
                      <a:pt x="1254539" y="168188"/>
                      <a:pt x="1477617" y="86467"/>
                      <a:pt x="1616765" y="40084"/>
                    </a:cubicBezTo>
                    <a:cubicBezTo>
                      <a:pt x="1755913" y="-6299"/>
                      <a:pt x="1987826" y="327"/>
                      <a:pt x="1987826" y="32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916933" y="3778786"/>
                <a:ext cx="3385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x</a:t>
                </a:r>
                <a:endParaRPr lang="it-IT" sz="240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8112714" y="2986698"/>
                <a:ext cx="1051891" cy="458607"/>
                <a:chOff x="8086210" y="2986698"/>
                <a:chExt cx="1051891" cy="458607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8086210" y="3075973"/>
                  <a:ext cx="105189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𝛿</a:t>
                  </a:r>
                  <a:r>
                    <a:rPr lang="it-IT" i="1" baseline="-25000"/>
                    <a:t>D</a:t>
                  </a:r>
                  <a:r>
                    <a:rPr lang="it-IT" baseline="30000"/>
                    <a:t> </a:t>
                  </a:r>
                  <a:r>
                    <a:rPr lang="it-IT"/>
                    <a:t>(</a:t>
                  </a:r>
                  <a:r>
                    <a:rPr lang="it-IT" i="1"/>
                    <a:t>q, x</a:t>
                  </a:r>
                  <a:r>
                    <a:rPr lang="it-IT"/>
                    <a:t>) 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8097908" y="2986698"/>
                  <a:ext cx="57769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/>
                    <a:t>^</a:t>
                  </a: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7075469" y="4280452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i="1"/>
                  <a:t>q</a:t>
                </a:r>
                <a:endParaRPr lang="it-IT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4B08E9-65C6-0045-9EC5-109D1990604F}"/>
              </a:ext>
            </a:extLst>
          </p:cNvPr>
          <p:cNvGrpSpPr/>
          <p:nvPr/>
        </p:nvGrpSpPr>
        <p:grpSpPr>
          <a:xfrm>
            <a:off x="572999" y="4405058"/>
            <a:ext cx="7793321" cy="2185214"/>
            <a:chOff x="572999" y="4405058"/>
            <a:chExt cx="7793321" cy="2185214"/>
          </a:xfrm>
        </p:grpSpPr>
        <p:sp>
          <p:nvSpPr>
            <p:cNvPr id="5" name="Left Brace 4"/>
            <p:cNvSpPr/>
            <p:nvPr/>
          </p:nvSpPr>
          <p:spPr>
            <a:xfrm>
              <a:off x="572999" y="5116010"/>
              <a:ext cx="393539" cy="112669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87377" y="4992710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2350" y="5595871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7314" y="5591575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27178" y="4960513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5F62FC-00D8-0A4C-9C35-87AA9E3B98A5}"/>
                </a:ext>
              </a:extLst>
            </p:cNvPr>
            <p:cNvSpPr txBox="1"/>
            <p:nvPr/>
          </p:nvSpPr>
          <p:spPr>
            <a:xfrm>
              <a:off x="987377" y="4405058"/>
              <a:ext cx="7378943" cy="218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Una definizione per ricorsione è</a:t>
              </a:r>
            </a:p>
            <a:p>
              <a:endParaRPr lang="it-IT" sz="2400"/>
            </a:p>
            <a:p>
              <a:r>
                <a:rPr lang="it-IT" sz="2400"/>
                <a:t>𝛿</a:t>
              </a:r>
              <a:r>
                <a:rPr lang="it-IT" sz="2400" i="1" baseline="-25000"/>
                <a:t>D</a:t>
              </a:r>
              <a:r>
                <a:rPr lang="it-IT" sz="2400"/>
                <a:t> (</a:t>
              </a:r>
              <a:r>
                <a:rPr lang="it-IT" sz="2400" i="1"/>
                <a:t>q, </a:t>
              </a:r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𝚲</a:t>
              </a:r>
              <a:r>
                <a:rPr lang="it-IT" sz="2400"/>
                <a:t>) = </a:t>
              </a:r>
              <a:r>
                <a:rPr lang="it-IT" sz="2400" i="1"/>
                <a:t>q				</a:t>
              </a:r>
              <a:r>
                <a:rPr lang="it-IT" sz="2400"/>
                <a:t>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q, a</a:t>
              </a:r>
              <a:r>
                <a:rPr lang="it-IT" sz="2400"/>
                <a:t>) = 𝛿</a:t>
              </a:r>
              <a:r>
                <a:rPr lang="it-IT" sz="2400" i="1" baseline="-25000"/>
                <a:t>D</a:t>
              </a:r>
              <a:r>
                <a:rPr lang="it-IT" sz="2400"/>
                <a:t>(</a:t>
              </a:r>
              <a:r>
                <a:rPr lang="it-IT" sz="2400" i="1"/>
                <a:t>q, a</a:t>
              </a:r>
              <a:r>
                <a:rPr lang="it-IT" sz="2400"/>
                <a:t>) </a:t>
              </a:r>
              <a:endParaRPr lang="it-IT" sz="2400" i="1" baseline="-25000"/>
            </a:p>
            <a:p>
              <a:endParaRPr lang="it-IT" sz="2400" i="1" baseline="-25000"/>
            </a:p>
            <a:p>
              <a:r>
                <a:rPr lang="it-IT" sz="2400"/>
                <a:t>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q, xa</a:t>
              </a:r>
              <a:r>
                <a:rPr lang="it-IT" sz="2400"/>
                <a:t>) = 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q, x</a:t>
              </a:r>
              <a:r>
                <a:rPr lang="it-IT" sz="2400"/>
                <a:t>), </a:t>
              </a:r>
              <a:r>
                <a:rPr lang="it-IT" sz="2400" i="1"/>
                <a:t>a</a:t>
              </a:r>
              <a:r>
                <a:rPr lang="it-IT" sz="2400"/>
                <a:t>)</a:t>
              </a:r>
            </a:p>
            <a:p>
              <a:endParaRPr lang="it-IT" sz="240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9781340-CF9B-B447-9909-830B91AB4582}"/>
              </a:ext>
            </a:extLst>
          </p:cNvPr>
          <p:cNvSpPr/>
          <p:nvPr/>
        </p:nvSpPr>
        <p:spPr>
          <a:xfrm>
            <a:off x="987376" y="1152924"/>
            <a:ext cx="630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/>
              <a:t>A</a:t>
            </a:r>
            <a:r>
              <a:rPr lang="it-IT" sz="2400" i="1" baseline="-25000"/>
              <a:t>D</a:t>
            </a:r>
            <a:r>
              <a:rPr lang="it-IT" sz="2400" i="1"/>
              <a:t> =   </a:t>
            </a:r>
            <a:r>
              <a:rPr lang="it-IT" sz="2400"/>
              <a:t>{</a:t>
            </a:r>
            <a:r>
              <a:rPr lang="it-IT" sz="2400" i="1"/>
              <a:t> Q, </a:t>
            </a:r>
            <a:r>
              <a:rPr lang="it-IT" sz="2400"/>
              <a:t>𝛴, 𝛿</a:t>
            </a:r>
            <a:r>
              <a:rPr lang="it-IT" sz="2400" i="1" baseline="-25000"/>
              <a:t>D </a:t>
            </a:r>
            <a:r>
              <a:rPr lang="it-IT" sz="2400" i="1"/>
              <a:t>, q</a:t>
            </a:r>
            <a:r>
              <a:rPr lang="it-IT" sz="2400" i="1" baseline="-25000"/>
              <a:t>0 </a:t>
            </a:r>
            <a:r>
              <a:rPr lang="it-IT" sz="2400" i="1"/>
              <a:t>, F </a:t>
            </a:r>
            <a:r>
              <a:rPr lang="it-IT" sz="2400"/>
              <a:t>}</a:t>
            </a:r>
          </a:p>
          <a:p>
            <a:endParaRPr lang="it-IT" sz="2400"/>
          </a:p>
          <a:p>
            <a:r>
              <a:rPr lang="it-IT" sz="2400"/>
              <a:t>𝛿</a:t>
            </a:r>
            <a:r>
              <a:rPr lang="it-IT" sz="2400" i="1" baseline="-25000"/>
              <a:t>D </a:t>
            </a:r>
            <a:r>
              <a:rPr lang="it-IT" sz="2400"/>
              <a:t>: Q×𝛴 ⟶ Q	funzione di transizione</a:t>
            </a:r>
          </a:p>
        </p:txBody>
      </p:sp>
    </p:spTree>
    <p:extLst>
      <p:ext uri="{BB962C8B-B14F-4D97-AF65-F5344CB8AC3E}">
        <p14:creationId xmlns:p14="http://schemas.microsoft.com/office/powerpoint/2010/main" val="28232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7600" y="1029563"/>
            <a:ext cx="7500771" cy="2113985"/>
            <a:chOff x="1206500" y="3252063"/>
            <a:chExt cx="7500771" cy="2113985"/>
          </a:xfrm>
        </p:grpSpPr>
        <p:sp>
          <p:nvSpPr>
            <p:cNvPr id="3" name="TextBox 2"/>
            <p:cNvSpPr txBox="1"/>
            <p:nvPr/>
          </p:nvSpPr>
          <p:spPr>
            <a:xfrm>
              <a:off x="1206500" y="3365500"/>
              <a:ext cx="7500771" cy="20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A</a:t>
              </a:r>
              <a:r>
                <a:rPr lang="it-IT" sz="2400" i="1" baseline="-25000"/>
                <a:t>D</a:t>
              </a:r>
              <a:r>
                <a:rPr lang="it-IT" sz="2400"/>
                <a:t> accetta una parola </a:t>
              </a:r>
              <a:r>
                <a:rPr lang="it-IT" sz="2400" i="1"/>
                <a:t>x</a:t>
              </a:r>
              <a:r>
                <a:rPr lang="it-IT" sz="2400"/>
                <a:t> se   𝛿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</a:t>
              </a:r>
              <a:r>
                <a:rPr lang="it-IT" sz="2400" baseline="-25000"/>
                <a:t>0</a:t>
              </a:r>
              <a:r>
                <a:rPr lang="it-IT" sz="2400" i="1"/>
                <a:t>, x</a:t>
              </a:r>
              <a:r>
                <a:rPr lang="it-IT" sz="2400"/>
                <a:t>) ∈ </a:t>
              </a:r>
              <a:r>
                <a:rPr lang="it-IT" sz="2400" i="1"/>
                <a:t>F</a:t>
              </a:r>
              <a:r>
                <a:rPr lang="it-IT" sz="2400"/>
                <a:t>  insieme degli </a:t>
              </a:r>
            </a:p>
            <a:p>
              <a:r>
                <a:rPr lang="it-IT" sz="2400"/>
                <a:t>stati di accettazione. Dunque</a:t>
              </a:r>
            </a:p>
            <a:p>
              <a:endParaRPr lang="it-IT" sz="2400" i="1"/>
            </a:p>
            <a:p>
              <a:r>
                <a:rPr lang="it-IT" sz="2400" i="1"/>
                <a:t>L</a:t>
              </a:r>
              <a:r>
                <a:rPr lang="it-IT" sz="2400"/>
                <a:t>(</a:t>
              </a:r>
              <a:r>
                <a:rPr lang="it-IT" sz="2400" i="1"/>
                <a:t>A</a:t>
              </a:r>
              <a:r>
                <a:rPr lang="it-IT" sz="2400" i="1" baseline="-25000"/>
                <a:t>D</a:t>
              </a:r>
              <a:r>
                <a:rPr lang="it-IT" sz="2400"/>
                <a:t>) = {</a:t>
              </a:r>
              <a:r>
                <a:rPr lang="it-IT" sz="2400" i="1"/>
                <a:t>x </a:t>
              </a:r>
              <a:r>
                <a:rPr lang="it-IT" sz="2400"/>
                <a:t>∈</a:t>
              </a:r>
              <a:r>
                <a:rPr lang="it-IT" sz="2800"/>
                <a:t>𝛴</a:t>
              </a:r>
              <a:r>
                <a:rPr lang="it-IT" sz="2800" baseline="30000"/>
                <a:t>*</a:t>
              </a:r>
              <a:r>
                <a:rPr lang="it-IT" sz="2400"/>
                <a:t>| 𝛿</a:t>
              </a:r>
              <a:r>
                <a:rPr lang="it-IT" sz="2400" i="1" baseline="-25000"/>
                <a:t>D</a:t>
              </a:r>
              <a:r>
                <a:rPr lang="it-IT" sz="2400" baseline="30000"/>
                <a:t> </a:t>
              </a:r>
              <a:r>
                <a:rPr lang="it-IT" sz="2400"/>
                <a:t>(</a:t>
              </a:r>
              <a:r>
                <a:rPr lang="it-IT" sz="2400" i="1"/>
                <a:t>q</a:t>
              </a:r>
              <a:r>
                <a:rPr lang="it-IT" sz="2400" baseline="-25000"/>
                <a:t>0</a:t>
              </a:r>
              <a:r>
                <a:rPr lang="it-IT" sz="2400" i="1" baseline="-25000"/>
                <a:t> </a:t>
              </a:r>
              <a:r>
                <a:rPr lang="it-IT" sz="2400" i="1"/>
                <a:t>, x</a:t>
              </a:r>
              <a:r>
                <a:rPr lang="it-IT" sz="2400"/>
                <a:t>)∈ </a:t>
              </a:r>
              <a:r>
                <a:rPr lang="it-IT" sz="2400" i="1"/>
                <a:t>F</a:t>
              </a:r>
              <a:r>
                <a:rPr lang="it-IT" sz="2400"/>
                <a:t> }</a:t>
              </a:r>
            </a:p>
            <a:p>
              <a:endParaRPr lang="it-IT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06490" y="3252063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69790" y="4306163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E5455-0A3F-744A-A52C-2C6492D3496D}"/>
              </a:ext>
            </a:extLst>
          </p:cNvPr>
          <p:cNvSpPr txBox="1"/>
          <p:nvPr/>
        </p:nvSpPr>
        <p:spPr>
          <a:xfrm>
            <a:off x="1117600" y="3668712"/>
            <a:ext cx="7140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Vedremo nel seguito che un linguaggio accettato da</a:t>
            </a:r>
          </a:p>
          <a:p>
            <a:r>
              <a:rPr lang="it-IT" sz="2400"/>
              <a:t>un automa a stati finiti è </a:t>
            </a:r>
            <a:r>
              <a:rPr lang="it-IT" sz="2400" i="1"/>
              <a:t>regolare</a:t>
            </a:r>
            <a:r>
              <a:rPr lang="it-IT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3"/>
          <p:cNvSpPr txBox="1">
            <a:spLocks noChangeArrowheads="1"/>
          </p:cNvSpPr>
          <p:nvPr/>
        </p:nvSpPr>
        <p:spPr bwMode="auto">
          <a:xfrm>
            <a:off x="509211" y="907970"/>
            <a:ext cx="309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/>
              <a:t>Macchina con 0, 1 o 2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/>
              <a:t>memorie </a:t>
            </a:r>
            <a:r>
              <a:rPr lang="it-IT" altLang="x-none" sz="2400" b="1" i="1"/>
              <a:t>pushdown</a:t>
            </a:r>
          </a:p>
        </p:txBody>
      </p:sp>
      <p:grpSp>
        <p:nvGrpSpPr>
          <p:cNvPr id="66562" name="Group 38"/>
          <p:cNvGrpSpPr>
            <a:grpSpLocks/>
          </p:cNvGrpSpPr>
          <p:nvPr/>
        </p:nvGrpSpPr>
        <p:grpSpPr bwMode="auto">
          <a:xfrm>
            <a:off x="4511675" y="4149725"/>
            <a:ext cx="4446588" cy="2238375"/>
            <a:chOff x="827584" y="3696724"/>
            <a:chExt cx="4447227" cy="2239752"/>
          </a:xfrm>
        </p:grpSpPr>
        <p:sp>
          <p:nvSpPr>
            <p:cNvPr id="66597" name="TextBox 2"/>
            <p:cNvSpPr txBox="1">
              <a:spLocks noChangeArrowheads="1"/>
            </p:cNvSpPr>
            <p:nvPr/>
          </p:nvSpPr>
          <p:spPr bwMode="auto">
            <a:xfrm>
              <a:off x="2339145" y="5105203"/>
              <a:ext cx="293566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>
                  <a:solidFill>
                    <a:srgbClr val="143AFF"/>
                  </a:solidFill>
                </a:rPr>
                <a:t>2 memorie </a:t>
              </a:r>
              <a:r>
                <a:rPr lang="it-IT" altLang="x-none" sz="2400" i="1">
                  <a:solidFill>
                    <a:srgbClr val="143AFF"/>
                  </a:solidFill>
                </a:rPr>
                <a:t>push-down</a:t>
              </a:r>
            </a:p>
          </p:txBody>
        </p:sp>
        <p:sp>
          <p:nvSpPr>
            <p:cNvPr id="66598" name="Rectangle 5"/>
            <p:cNvSpPr>
              <a:spLocks noChangeArrowheads="1"/>
            </p:cNvSpPr>
            <p:nvPr/>
          </p:nvSpPr>
          <p:spPr bwMode="auto">
            <a:xfrm>
              <a:off x="827584" y="3717032"/>
              <a:ext cx="1224136" cy="648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99" name="Rectangle 6"/>
            <p:cNvSpPr>
              <a:spLocks noChangeArrowheads="1"/>
            </p:cNvSpPr>
            <p:nvPr/>
          </p:nvSpPr>
          <p:spPr bwMode="auto">
            <a:xfrm>
              <a:off x="2983318" y="3864249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600" name="Rectangle 7"/>
            <p:cNvSpPr>
              <a:spLocks noChangeArrowheads="1"/>
            </p:cNvSpPr>
            <p:nvPr/>
          </p:nvSpPr>
          <p:spPr bwMode="auto">
            <a:xfrm>
              <a:off x="3347864" y="386104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601" name="Rectangle 8"/>
            <p:cNvSpPr>
              <a:spLocks noChangeArrowheads="1"/>
            </p:cNvSpPr>
            <p:nvPr/>
          </p:nvSpPr>
          <p:spPr bwMode="auto">
            <a:xfrm>
              <a:off x="3707904" y="3864249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602" name="Rectangle 9"/>
            <p:cNvSpPr>
              <a:spLocks noChangeArrowheads="1"/>
            </p:cNvSpPr>
            <p:nvPr/>
          </p:nvSpPr>
          <p:spPr bwMode="auto">
            <a:xfrm>
              <a:off x="4072450" y="386104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grpSp>
          <p:nvGrpSpPr>
            <p:cNvPr id="66603" name="Group 14"/>
            <p:cNvGrpSpPr>
              <a:grpSpLocks/>
            </p:cNvGrpSpPr>
            <p:nvPr/>
          </p:nvGrpSpPr>
          <p:grpSpPr bwMode="auto">
            <a:xfrm>
              <a:off x="918957" y="4869160"/>
              <a:ext cx="364546" cy="1067316"/>
              <a:chOff x="3199342" y="5016377"/>
              <a:chExt cx="364546" cy="1067316"/>
            </a:xfrm>
          </p:grpSpPr>
          <p:sp>
            <p:nvSpPr>
              <p:cNvPr id="66620" name="Rectangle 10"/>
              <p:cNvSpPr>
                <a:spLocks noChangeArrowheads="1"/>
              </p:cNvSpPr>
              <p:nvPr/>
            </p:nvSpPr>
            <p:spPr bwMode="auto">
              <a:xfrm>
                <a:off x="3199342" y="5016377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621" name="Rectangle 11"/>
              <p:cNvSpPr>
                <a:spLocks noChangeArrowheads="1"/>
              </p:cNvSpPr>
              <p:nvPr/>
            </p:nvSpPr>
            <p:spPr bwMode="auto">
              <a:xfrm>
                <a:off x="3199342" y="5370015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622" name="Rectangle 12"/>
              <p:cNvSpPr>
                <a:spLocks noChangeArrowheads="1"/>
              </p:cNvSpPr>
              <p:nvPr/>
            </p:nvSpPr>
            <p:spPr bwMode="auto">
              <a:xfrm>
                <a:off x="3199342" y="5726854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</p:grpSp>
        <p:grpSp>
          <p:nvGrpSpPr>
            <p:cNvPr id="66604" name="Group 19"/>
            <p:cNvGrpSpPr>
              <a:grpSpLocks/>
            </p:cNvGrpSpPr>
            <p:nvPr/>
          </p:nvGrpSpPr>
          <p:grpSpPr bwMode="auto">
            <a:xfrm>
              <a:off x="1619672" y="4869160"/>
              <a:ext cx="364546" cy="1067316"/>
              <a:chOff x="3199342" y="5016377"/>
              <a:chExt cx="364546" cy="1067316"/>
            </a:xfrm>
          </p:grpSpPr>
          <p:sp>
            <p:nvSpPr>
              <p:cNvPr id="66617" name="Rectangle 20"/>
              <p:cNvSpPr>
                <a:spLocks noChangeArrowheads="1"/>
              </p:cNvSpPr>
              <p:nvPr/>
            </p:nvSpPr>
            <p:spPr bwMode="auto">
              <a:xfrm>
                <a:off x="3199342" y="5016377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618" name="Rectangle 21"/>
              <p:cNvSpPr>
                <a:spLocks noChangeArrowheads="1"/>
              </p:cNvSpPr>
              <p:nvPr/>
            </p:nvSpPr>
            <p:spPr bwMode="auto">
              <a:xfrm>
                <a:off x="3199342" y="5370015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619" name="Rectangle 22"/>
              <p:cNvSpPr>
                <a:spLocks noChangeArrowheads="1"/>
              </p:cNvSpPr>
              <p:nvPr/>
            </p:nvSpPr>
            <p:spPr bwMode="auto">
              <a:xfrm>
                <a:off x="3199342" y="5726854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</p:grpSp>
        <p:cxnSp>
          <p:nvCxnSpPr>
            <p:cNvPr id="66605" name="Straight Arrow Connector 24"/>
            <p:cNvCxnSpPr>
              <a:cxnSpLocks noChangeShapeType="1"/>
              <a:endCxn id="66620" idx="0"/>
            </p:cNvCxnSpPr>
            <p:nvPr/>
          </p:nvCxnSpPr>
          <p:spPr bwMode="auto">
            <a:xfrm flipH="1">
              <a:off x="1101230" y="4365104"/>
              <a:ext cx="0" cy="5040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06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1800000" y="4365104"/>
              <a:ext cx="0" cy="5040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07" name="Straight Arrow Connector 26"/>
            <p:cNvCxnSpPr>
              <a:cxnSpLocks noChangeShapeType="1"/>
              <a:stCxn id="66598" idx="3"/>
              <a:endCxn id="66599" idx="1"/>
            </p:cNvCxnSpPr>
            <p:nvPr/>
          </p:nvCxnSpPr>
          <p:spPr bwMode="auto">
            <a:xfrm>
              <a:off x="2051720" y="4041068"/>
              <a:ext cx="931598" cy="16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608" name="TextBox 29"/>
            <p:cNvSpPr txBox="1">
              <a:spLocks noChangeArrowheads="1"/>
            </p:cNvSpPr>
            <p:nvPr/>
          </p:nvSpPr>
          <p:spPr bwMode="auto">
            <a:xfrm>
              <a:off x="3026942" y="3759423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609" name="TextBox 30"/>
            <p:cNvSpPr txBox="1">
              <a:spLocks noChangeArrowheads="1"/>
            </p:cNvSpPr>
            <p:nvPr/>
          </p:nvSpPr>
          <p:spPr bwMode="auto">
            <a:xfrm>
              <a:off x="3386982" y="3759423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610" name="TextBox 31"/>
            <p:cNvSpPr txBox="1">
              <a:spLocks noChangeArrowheads="1"/>
            </p:cNvSpPr>
            <p:nvPr/>
          </p:nvSpPr>
          <p:spPr bwMode="auto">
            <a:xfrm>
              <a:off x="4093366" y="377918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611" name="TextBox 32"/>
            <p:cNvSpPr txBox="1">
              <a:spLocks noChangeArrowheads="1"/>
            </p:cNvSpPr>
            <p:nvPr/>
          </p:nvSpPr>
          <p:spPr bwMode="auto">
            <a:xfrm>
              <a:off x="3745659" y="3777857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612" name="TextBox 33"/>
            <p:cNvSpPr txBox="1">
              <a:spLocks noChangeArrowheads="1"/>
            </p:cNvSpPr>
            <p:nvPr/>
          </p:nvSpPr>
          <p:spPr bwMode="auto">
            <a:xfrm>
              <a:off x="1657678" y="5105204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y</a:t>
              </a:r>
            </a:p>
          </p:txBody>
        </p:sp>
        <p:sp>
          <p:nvSpPr>
            <p:cNvPr id="66613" name="TextBox 34"/>
            <p:cNvSpPr txBox="1">
              <a:spLocks noChangeArrowheads="1"/>
            </p:cNvSpPr>
            <p:nvPr/>
          </p:nvSpPr>
          <p:spPr bwMode="auto">
            <a:xfrm>
              <a:off x="1649286" y="4751566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x</a:t>
              </a:r>
            </a:p>
          </p:txBody>
        </p:sp>
        <p:sp>
          <p:nvSpPr>
            <p:cNvPr id="66614" name="TextBox 35"/>
            <p:cNvSpPr txBox="1">
              <a:spLocks noChangeArrowheads="1"/>
            </p:cNvSpPr>
            <p:nvPr/>
          </p:nvSpPr>
          <p:spPr bwMode="auto">
            <a:xfrm>
              <a:off x="971600" y="4767535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z</a:t>
              </a:r>
            </a:p>
          </p:txBody>
        </p:sp>
        <p:sp>
          <p:nvSpPr>
            <p:cNvPr id="66615" name="TextBox 36"/>
            <p:cNvSpPr txBox="1">
              <a:spLocks noChangeArrowheads="1"/>
            </p:cNvSpPr>
            <p:nvPr/>
          </p:nvSpPr>
          <p:spPr bwMode="auto">
            <a:xfrm>
              <a:off x="971600" y="513046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k</a:t>
              </a:r>
            </a:p>
          </p:txBody>
        </p:sp>
        <p:sp>
          <p:nvSpPr>
            <p:cNvPr id="66616" name="TextBox 37"/>
            <p:cNvSpPr txBox="1">
              <a:spLocks noChangeArrowheads="1"/>
            </p:cNvSpPr>
            <p:nvPr/>
          </p:nvSpPr>
          <p:spPr bwMode="auto">
            <a:xfrm>
              <a:off x="886016" y="3696724"/>
              <a:ext cx="116570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Controllo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di stato</a:t>
              </a:r>
            </a:p>
          </p:txBody>
        </p:sp>
      </p:grpSp>
      <p:grpSp>
        <p:nvGrpSpPr>
          <p:cNvPr id="66563" name="Group 68"/>
          <p:cNvGrpSpPr>
            <a:grpSpLocks/>
          </p:cNvGrpSpPr>
          <p:nvPr/>
        </p:nvGrpSpPr>
        <p:grpSpPr bwMode="auto">
          <a:xfrm>
            <a:off x="4498975" y="454025"/>
            <a:ext cx="4465638" cy="2239963"/>
            <a:chOff x="1946567" y="977463"/>
            <a:chExt cx="4464761" cy="2239752"/>
          </a:xfrm>
        </p:grpSpPr>
        <p:sp>
          <p:nvSpPr>
            <p:cNvPr id="66578" name="TextBox 40"/>
            <p:cNvSpPr txBox="1">
              <a:spLocks noChangeArrowheads="1"/>
            </p:cNvSpPr>
            <p:nvPr/>
          </p:nvSpPr>
          <p:spPr bwMode="auto">
            <a:xfrm>
              <a:off x="3458128" y="2385942"/>
              <a:ext cx="29532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>
                  <a:solidFill>
                    <a:srgbClr val="143AFF"/>
                  </a:solidFill>
                </a:rPr>
                <a:t>1 memoria </a:t>
              </a:r>
              <a:r>
                <a:rPr lang="it-IT" altLang="x-none" sz="2400" i="1">
                  <a:solidFill>
                    <a:srgbClr val="143AFF"/>
                  </a:solidFill>
                </a:rPr>
                <a:t>push-down</a:t>
              </a:r>
            </a:p>
          </p:txBody>
        </p:sp>
        <p:sp>
          <p:nvSpPr>
            <p:cNvPr id="66579" name="Rectangle 41"/>
            <p:cNvSpPr>
              <a:spLocks noChangeArrowheads="1"/>
            </p:cNvSpPr>
            <p:nvPr/>
          </p:nvSpPr>
          <p:spPr bwMode="auto">
            <a:xfrm>
              <a:off x="1946567" y="997771"/>
              <a:ext cx="1224136" cy="648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80" name="Rectangle 42"/>
            <p:cNvSpPr>
              <a:spLocks noChangeArrowheads="1"/>
            </p:cNvSpPr>
            <p:nvPr/>
          </p:nvSpPr>
          <p:spPr bwMode="auto">
            <a:xfrm>
              <a:off x="4102301" y="114498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81" name="Rectangle 43"/>
            <p:cNvSpPr>
              <a:spLocks noChangeArrowheads="1"/>
            </p:cNvSpPr>
            <p:nvPr/>
          </p:nvSpPr>
          <p:spPr bwMode="auto">
            <a:xfrm>
              <a:off x="4466847" y="1141787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82" name="Rectangle 44"/>
            <p:cNvSpPr>
              <a:spLocks noChangeArrowheads="1"/>
            </p:cNvSpPr>
            <p:nvPr/>
          </p:nvSpPr>
          <p:spPr bwMode="auto">
            <a:xfrm>
              <a:off x="4826887" y="114498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83" name="Rectangle 45"/>
            <p:cNvSpPr>
              <a:spLocks noChangeArrowheads="1"/>
            </p:cNvSpPr>
            <p:nvPr/>
          </p:nvSpPr>
          <p:spPr bwMode="auto">
            <a:xfrm>
              <a:off x="5191433" y="1141787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grpSp>
          <p:nvGrpSpPr>
            <p:cNvPr id="66584" name="Group 47"/>
            <p:cNvGrpSpPr>
              <a:grpSpLocks/>
            </p:cNvGrpSpPr>
            <p:nvPr/>
          </p:nvGrpSpPr>
          <p:grpSpPr bwMode="auto">
            <a:xfrm>
              <a:off x="2738655" y="2149899"/>
              <a:ext cx="364546" cy="1067316"/>
              <a:chOff x="3199342" y="5016377"/>
              <a:chExt cx="364546" cy="1067316"/>
            </a:xfrm>
          </p:grpSpPr>
          <p:sp>
            <p:nvSpPr>
              <p:cNvPr id="66594" name="Rectangle 60"/>
              <p:cNvSpPr>
                <a:spLocks noChangeArrowheads="1"/>
              </p:cNvSpPr>
              <p:nvPr/>
            </p:nvSpPr>
            <p:spPr bwMode="auto">
              <a:xfrm>
                <a:off x="3199342" y="5016377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595" name="Rectangle 61"/>
              <p:cNvSpPr>
                <a:spLocks noChangeArrowheads="1"/>
              </p:cNvSpPr>
              <p:nvPr/>
            </p:nvSpPr>
            <p:spPr bwMode="auto">
              <a:xfrm>
                <a:off x="3199342" y="5370015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  <p:sp>
            <p:nvSpPr>
              <p:cNvPr id="66596" name="Rectangle 62"/>
              <p:cNvSpPr>
                <a:spLocks noChangeArrowheads="1"/>
              </p:cNvSpPr>
              <p:nvPr/>
            </p:nvSpPr>
            <p:spPr bwMode="auto">
              <a:xfrm>
                <a:off x="3199342" y="5726854"/>
                <a:ext cx="364546" cy="356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2400"/>
              </a:p>
            </p:txBody>
          </p:sp>
        </p:grpSp>
        <p:cxnSp>
          <p:nvCxnSpPr>
            <p:cNvPr id="66585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2918983" y="1645843"/>
              <a:ext cx="0" cy="5040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86" name="Straight Arrow Connector 50"/>
            <p:cNvCxnSpPr>
              <a:cxnSpLocks noChangeShapeType="1"/>
              <a:stCxn id="66581" idx="3"/>
              <a:endCxn id="66582" idx="1"/>
            </p:cNvCxnSpPr>
            <p:nvPr/>
          </p:nvCxnSpPr>
          <p:spPr bwMode="auto">
            <a:xfrm>
              <a:off x="3170703" y="1321807"/>
              <a:ext cx="931598" cy="16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87" name="TextBox 51"/>
            <p:cNvSpPr txBox="1">
              <a:spLocks noChangeArrowheads="1"/>
            </p:cNvSpPr>
            <p:nvPr/>
          </p:nvSpPr>
          <p:spPr bwMode="auto">
            <a:xfrm>
              <a:off x="4145925" y="1040162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588" name="TextBox 52"/>
            <p:cNvSpPr txBox="1">
              <a:spLocks noChangeArrowheads="1"/>
            </p:cNvSpPr>
            <p:nvPr/>
          </p:nvSpPr>
          <p:spPr bwMode="auto">
            <a:xfrm>
              <a:off x="4505965" y="1040162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589" name="TextBox 53"/>
            <p:cNvSpPr txBox="1">
              <a:spLocks noChangeArrowheads="1"/>
            </p:cNvSpPr>
            <p:nvPr/>
          </p:nvSpPr>
          <p:spPr bwMode="auto">
            <a:xfrm>
              <a:off x="5212349" y="1059919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590" name="TextBox 54"/>
            <p:cNvSpPr txBox="1">
              <a:spLocks noChangeArrowheads="1"/>
            </p:cNvSpPr>
            <p:nvPr/>
          </p:nvSpPr>
          <p:spPr bwMode="auto">
            <a:xfrm>
              <a:off x="4864642" y="1058596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591" name="TextBox 55"/>
            <p:cNvSpPr txBox="1">
              <a:spLocks noChangeArrowheads="1"/>
            </p:cNvSpPr>
            <p:nvPr/>
          </p:nvSpPr>
          <p:spPr bwMode="auto">
            <a:xfrm>
              <a:off x="2776661" y="2385943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y</a:t>
              </a:r>
            </a:p>
          </p:txBody>
        </p:sp>
        <p:sp>
          <p:nvSpPr>
            <p:cNvPr id="66592" name="TextBox 56"/>
            <p:cNvSpPr txBox="1">
              <a:spLocks noChangeArrowheads="1"/>
            </p:cNvSpPr>
            <p:nvPr/>
          </p:nvSpPr>
          <p:spPr bwMode="auto">
            <a:xfrm>
              <a:off x="2768269" y="2032305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x</a:t>
              </a:r>
            </a:p>
          </p:txBody>
        </p:sp>
        <p:sp>
          <p:nvSpPr>
            <p:cNvPr id="66593" name="TextBox 59"/>
            <p:cNvSpPr txBox="1">
              <a:spLocks noChangeArrowheads="1"/>
            </p:cNvSpPr>
            <p:nvPr/>
          </p:nvSpPr>
          <p:spPr bwMode="auto">
            <a:xfrm>
              <a:off x="2004999" y="977463"/>
              <a:ext cx="116570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Controllo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di stato</a:t>
              </a:r>
            </a:p>
          </p:txBody>
        </p:sp>
      </p:grpSp>
      <p:grpSp>
        <p:nvGrpSpPr>
          <p:cNvPr id="66564" name="Group 69"/>
          <p:cNvGrpSpPr>
            <a:grpSpLocks/>
          </p:cNvGrpSpPr>
          <p:nvPr/>
        </p:nvGrpSpPr>
        <p:grpSpPr bwMode="auto">
          <a:xfrm>
            <a:off x="250825" y="2781300"/>
            <a:ext cx="3902075" cy="3743118"/>
            <a:chOff x="1946567" y="977463"/>
            <a:chExt cx="3900802" cy="3743161"/>
          </a:xfrm>
        </p:grpSpPr>
        <p:sp>
          <p:nvSpPr>
            <p:cNvPr id="66566" name="TextBox 70"/>
            <p:cNvSpPr txBox="1">
              <a:spLocks noChangeArrowheads="1"/>
            </p:cNvSpPr>
            <p:nvPr/>
          </p:nvSpPr>
          <p:spPr bwMode="auto">
            <a:xfrm>
              <a:off x="2357233" y="1747468"/>
              <a:ext cx="3490136" cy="2973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>
                  <a:solidFill>
                    <a:srgbClr val="143AFF"/>
                  </a:solidFill>
                </a:rPr>
                <a:t>0 memorie </a:t>
              </a:r>
              <a:r>
                <a:rPr lang="it-IT" altLang="x-none" sz="2400" i="1">
                  <a:solidFill>
                    <a:srgbClr val="143AFF"/>
                  </a:solidFill>
                </a:rPr>
                <a:t>push-down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 i="1"/>
                <a:t>Automi a stati finiti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 i="1"/>
                <a:t>Grafi di transizione</a:t>
              </a:r>
            </a:p>
            <a:p>
              <a:pPr>
                <a:buNone/>
              </a:pPr>
              <a:endParaRPr lang="it-IT" sz="1800"/>
            </a:p>
            <a:p>
              <a:pPr>
                <a:buNone/>
              </a:pPr>
              <a:r>
                <a:rPr lang="it-IT" sz="1800"/>
                <a:t>si elabora la stringa da sinistra a destra sulla base di opportune regole, accettando o rifiutando la stringa. Non ci sono memorie di supporto</a:t>
              </a:r>
            </a:p>
          </p:txBody>
        </p:sp>
        <p:sp>
          <p:nvSpPr>
            <p:cNvPr id="66567" name="Rectangle 71"/>
            <p:cNvSpPr>
              <a:spLocks noChangeArrowheads="1"/>
            </p:cNvSpPr>
            <p:nvPr/>
          </p:nvSpPr>
          <p:spPr bwMode="auto">
            <a:xfrm>
              <a:off x="1946567" y="997771"/>
              <a:ext cx="1224136" cy="6480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68" name="Rectangle 72"/>
            <p:cNvSpPr>
              <a:spLocks noChangeArrowheads="1"/>
            </p:cNvSpPr>
            <p:nvPr/>
          </p:nvSpPr>
          <p:spPr bwMode="auto">
            <a:xfrm>
              <a:off x="4102301" y="114498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69" name="Rectangle 73"/>
            <p:cNvSpPr>
              <a:spLocks noChangeArrowheads="1"/>
            </p:cNvSpPr>
            <p:nvPr/>
          </p:nvSpPr>
          <p:spPr bwMode="auto">
            <a:xfrm>
              <a:off x="4466847" y="1141787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70" name="Rectangle 74"/>
            <p:cNvSpPr>
              <a:spLocks noChangeArrowheads="1"/>
            </p:cNvSpPr>
            <p:nvPr/>
          </p:nvSpPr>
          <p:spPr bwMode="auto">
            <a:xfrm>
              <a:off x="4826887" y="1144988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sp>
          <p:nvSpPr>
            <p:cNvPr id="66571" name="Rectangle 75"/>
            <p:cNvSpPr>
              <a:spLocks noChangeArrowheads="1"/>
            </p:cNvSpPr>
            <p:nvPr/>
          </p:nvSpPr>
          <p:spPr bwMode="auto">
            <a:xfrm>
              <a:off x="5191433" y="1141787"/>
              <a:ext cx="364546" cy="356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x-none" sz="2400"/>
            </a:p>
          </p:txBody>
        </p:sp>
        <p:cxnSp>
          <p:nvCxnSpPr>
            <p:cNvPr id="66572" name="Straight Arrow Connector 78"/>
            <p:cNvCxnSpPr>
              <a:cxnSpLocks noChangeShapeType="1"/>
            </p:cNvCxnSpPr>
            <p:nvPr/>
          </p:nvCxnSpPr>
          <p:spPr bwMode="auto">
            <a:xfrm>
              <a:off x="3170703" y="1321807"/>
              <a:ext cx="931598" cy="16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573" name="TextBox 79"/>
            <p:cNvSpPr txBox="1">
              <a:spLocks noChangeArrowheads="1"/>
            </p:cNvSpPr>
            <p:nvPr/>
          </p:nvSpPr>
          <p:spPr bwMode="auto">
            <a:xfrm>
              <a:off x="4145925" y="1040162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574" name="TextBox 80"/>
            <p:cNvSpPr txBox="1">
              <a:spLocks noChangeArrowheads="1"/>
            </p:cNvSpPr>
            <p:nvPr/>
          </p:nvSpPr>
          <p:spPr bwMode="auto">
            <a:xfrm>
              <a:off x="4505965" y="1040162"/>
              <a:ext cx="3209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a</a:t>
              </a:r>
            </a:p>
          </p:txBody>
        </p:sp>
        <p:sp>
          <p:nvSpPr>
            <p:cNvPr id="66575" name="TextBox 81"/>
            <p:cNvSpPr txBox="1">
              <a:spLocks noChangeArrowheads="1"/>
            </p:cNvSpPr>
            <p:nvPr/>
          </p:nvSpPr>
          <p:spPr bwMode="auto">
            <a:xfrm>
              <a:off x="5212349" y="1059919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576" name="TextBox 82"/>
            <p:cNvSpPr txBox="1">
              <a:spLocks noChangeArrowheads="1"/>
            </p:cNvSpPr>
            <p:nvPr/>
          </p:nvSpPr>
          <p:spPr bwMode="auto">
            <a:xfrm>
              <a:off x="4864642" y="1058596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400"/>
                <a:t>b</a:t>
              </a:r>
            </a:p>
          </p:txBody>
        </p:sp>
        <p:sp>
          <p:nvSpPr>
            <p:cNvPr id="66577" name="TextBox 85"/>
            <p:cNvSpPr txBox="1">
              <a:spLocks noChangeArrowheads="1"/>
            </p:cNvSpPr>
            <p:nvPr/>
          </p:nvSpPr>
          <p:spPr bwMode="auto">
            <a:xfrm>
              <a:off x="2004999" y="977463"/>
              <a:ext cx="116570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Controllo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2000"/>
                <a:t>di stato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494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8694" y="515702"/>
            <a:ext cx="6398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>
                <a:solidFill>
                  <a:srgbClr val="143AFF"/>
                </a:solidFill>
              </a:rPr>
              <a:t>Automi non deterministici</a:t>
            </a:r>
          </a:p>
          <a:p>
            <a:endParaRPr lang="it-IT" sz="2400" b="1">
              <a:solidFill>
                <a:srgbClr val="143AFF"/>
              </a:solidFill>
            </a:endParaRPr>
          </a:p>
          <a:p>
            <a:pPr algn="ctr"/>
            <a:r>
              <a:rPr lang="it-IT" sz="2400">
                <a:solidFill>
                  <a:srgbClr val="143AFF"/>
                </a:solidFill>
              </a:rPr>
              <a:t>(NFA Non-deterministic Finite Automata)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800" y="1930400"/>
            <a:ext cx="8048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Viene rimosso il vincolo che da ciascun nodo escano tutti e</a:t>
            </a:r>
          </a:p>
          <a:p>
            <a:r>
              <a:rPr lang="it-IT" sz="2400"/>
              <a:t>soli 𝚺 caratteri diversi dell’alfabeto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EE281-7313-F64E-84FC-B0850441C69A}"/>
              </a:ext>
            </a:extLst>
          </p:cNvPr>
          <p:cNvGrpSpPr/>
          <p:nvPr/>
        </p:nvGrpSpPr>
        <p:grpSpPr>
          <a:xfrm>
            <a:off x="355600" y="3079977"/>
            <a:ext cx="8404865" cy="3351716"/>
            <a:chOff x="355600" y="3079977"/>
            <a:chExt cx="8404865" cy="33517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34B669-A13A-EE45-8DAB-F6312E3A84D0}"/>
                </a:ext>
              </a:extLst>
            </p:cNvPr>
            <p:cNvGrpSpPr/>
            <p:nvPr/>
          </p:nvGrpSpPr>
          <p:grpSpPr>
            <a:xfrm>
              <a:off x="355600" y="3079977"/>
              <a:ext cx="8404865" cy="3346204"/>
              <a:chOff x="355600" y="3079977"/>
              <a:chExt cx="8404865" cy="334620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55600" y="3079977"/>
                <a:ext cx="84048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Esempio: </a:t>
                </a:r>
              </a:p>
              <a:p>
                <a:r>
                  <a:rPr lang="it-IT" sz="2400"/>
                  <a:t>uscendo da </a:t>
                </a:r>
                <a:r>
                  <a:rPr lang="it-IT" sz="2400" i="1"/>
                  <a:t>q</a:t>
                </a:r>
                <a:r>
                  <a:rPr lang="it-IT" sz="2400" baseline="-25000"/>
                  <a:t>1</a:t>
                </a:r>
                <a:r>
                  <a:rPr lang="it-IT" sz="2400"/>
                  <a:t> con 1, si può andare in  </a:t>
                </a:r>
                <a:r>
                  <a:rPr lang="it-IT" sz="2400" i="1"/>
                  <a:t>q</a:t>
                </a:r>
                <a:r>
                  <a:rPr lang="it-IT" sz="2400" baseline="-25000"/>
                  <a:t>2 </a:t>
                </a:r>
                <a:r>
                  <a:rPr lang="it-IT" sz="2400"/>
                  <a:t>oppure restare in</a:t>
                </a:r>
                <a:r>
                  <a:rPr lang="it-IT" sz="2400" baseline="-25000"/>
                  <a:t> </a:t>
                </a:r>
                <a:r>
                  <a:rPr lang="it-IT" sz="2400" i="1"/>
                  <a:t>q</a:t>
                </a:r>
                <a:r>
                  <a:rPr lang="it-IT" sz="2400" baseline="-25000"/>
                  <a:t>1</a:t>
                </a:r>
                <a:endParaRPr lang="it-IT" sz="240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431345" y="4107679"/>
                <a:ext cx="7822387" cy="1690910"/>
                <a:chOff x="431345" y="4361679"/>
                <a:chExt cx="7822387" cy="169091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332" y="4361679"/>
                  <a:ext cx="7391400" cy="1690910"/>
                </a:xfrm>
                <a:prstGeom prst="rect">
                  <a:avLst/>
                </a:prstGeom>
              </p:spPr>
            </p:pic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431345" y="5398211"/>
                  <a:ext cx="940601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2692400" y="5995294"/>
                <a:ext cx="2574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𝜀  </a:t>
                </a:r>
                <a:r>
                  <a:rPr lang="en-US" sz="2200" dirty="0" err="1"/>
                  <a:t>è</a:t>
                </a:r>
                <a:r>
                  <a:rPr lang="en-US" sz="2200" dirty="0"/>
                  <a:t> la </a:t>
                </a:r>
                <a:r>
                  <a:rPr lang="en-US" sz="2200" dirty="0" err="1"/>
                  <a:t>stringa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vuota</a:t>
                </a:r>
                <a:endParaRPr sz="220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BBFF87-13B8-9B4F-B229-D0DC62CB8CD3}"/>
                </a:ext>
              </a:extLst>
            </p:cNvPr>
            <p:cNvSpPr txBox="1"/>
            <p:nvPr/>
          </p:nvSpPr>
          <p:spPr>
            <a:xfrm>
              <a:off x="4672199" y="4669846"/>
              <a:ext cx="3770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𝛬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1398E1-AAA0-1E46-A8B7-1C457F8F1B4C}"/>
                </a:ext>
              </a:extLst>
            </p:cNvPr>
            <p:cNvSpPr txBox="1"/>
            <p:nvPr/>
          </p:nvSpPr>
          <p:spPr>
            <a:xfrm>
              <a:off x="2554687" y="5970028"/>
              <a:ext cx="3770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2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028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9566" y="361492"/>
            <a:ext cx="23262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/>
              <a:t>Altro esempio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7085" y="5487833"/>
            <a:ext cx="4229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Automa non deterministico che </a:t>
            </a:r>
          </a:p>
          <a:p>
            <a:r>
              <a:rPr lang="it-IT"/>
              <a:t>riconosce le parole chiave </a:t>
            </a:r>
            <a:r>
              <a:rPr lang="it-IT" b="1" i="1"/>
              <a:t>web</a:t>
            </a:r>
            <a:r>
              <a:rPr lang="it-IT"/>
              <a:t> e </a:t>
            </a:r>
            <a:r>
              <a:rPr lang="it-IT" b="1" i="1"/>
              <a:t>ebay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98668" y="3710609"/>
            <a:ext cx="515732" cy="521412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4865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9" y="635103"/>
            <a:ext cx="7184353" cy="618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784" y="331631"/>
            <a:ext cx="818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Automa deterministico equivalente che riconosce le parole chiave </a:t>
            </a:r>
            <a:r>
              <a:rPr lang="it-IT" b="1" i="1"/>
              <a:t>web</a:t>
            </a:r>
            <a:r>
              <a:rPr lang="it-IT"/>
              <a:t> e </a:t>
            </a:r>
            <a:r>
              <a:rPr lang="it-IT" b="1" i="1"/>
              <a:t>ebay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537253" y="3564835"/>
            <a:ext cx="490330" cy="2915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271FDD-DC0D-9246-89AF-739094203FE0}"/>
              </a:ext>
            </a:extLst>
          </p:cNvPr>
          <p:cNvGrpSpPr/>
          <p:nvPr/>
        </p:nvGrpSpPr>
        <p:grpSpPr>
          <a:xfrm>
            <a:off x="5029201" y="1611683"/>
            <a:ext cx="3928097" cy="923330"/>
            <a:chOff x="5029201" y="1611683"/>
            <a:chExt cx="3928097" cy="923330"/>
          </a:xfrm>
        </p:grpSpPr>
        <p:cxnSp>
          <p:nvCxnSpPr>
            <p:cNvPr id="3" name="Straight Arrow Connector 2"/>
            <p:cNvCxnSpPr>
              <a:stCxn id="8" idx="1"/>
            </p:cNvCxnSpPr>
            <p:nvPr/>
          </p:nvCxnSpPr>
          <p:spPr>
            <a:xfrm flipH="1">
              <a:off x="5029201" y="2073348"/>
              <a:ext cx="1645100" cy="3396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74301" y="1611683"/>
              <a:ext cx="2282997" cy="9233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1"/>
                <a:t>Stati raggiungibili</a:t>
              </a:r>
            </a:p>
            <a:p>
              <a:r>
                <a:rPr lang="en-US" noProof="1"/>
                <a:t>con la computazione</a:t>
              </a:r>
            </a:p>
            <a:p>
              <a:r>
                <a:rPr lang="en-US" noProof="1"/>
                <a:t>NFA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04" y="87241"/>
            <a:ext cx="5612466" cy="185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53" y="1983600"/>
            <a:ext cx="5662694" cy="487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F72CA5-998D-DB4C-AAD4-223A7D992E87}"/>
              </a:ext>
            </a:extLst>
          </p:cNvPr>
          <p:cNvSpPr/>
          <p:nvPr/>
        </p:nvSpPr>
        <p:spPr>
          <a:xfrm>
            <a:off x="2635541" y="3531977"/>
            <a:ext cx="25417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F47230-6E24-884B-881B-863DC1770556}"/>
              </a:ext>
            </a:extLst>
          </p:cNvPr>
          <p:cNvSpPr/>
          <p:nvPr/>
        </p:nvSpPr>
        <p:spPr>
          <a:xfrm>
            <a:off x="3260870" y="475067"/>
            <a:ext cx="25417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4771B-847E-7248-B1EF-C2F5CCB58C70}"/>
              </a:ext>
            </a:extLst>
          </p:cNvPr>
          <p:cNvSpPr/>
          <p:nvPr/>
        </p:nvSpPr>
        <p:spPr>
          <a:xfrm>
            <a:off x="2593828" y="334678"/>
            <a:ext cx="25417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E095B8-536F-5340-885C-6D2AE842D792}"/>
              </a:ext>
            </a:extLst>
          </p:cNvPr>
          <p:cNvSpPr/>
          <p:nvPr/>
        </p:nvSpPr>
        <p:spPr>
          <a:xfrm>
            <a:off x="2743199" y="749299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8A64C-FAB5-4645-8764-BEAEC4C4CBC0}"/>
              </a:ext>
            </a:extLst>
          </p:cNvPr>
          <p:cNvSpPr txBox="1"/>
          <p:nvPr/>
        </p:nvSpPr>
        <p:spPr>
          <a:xfrm>
            <a:off x="255679" y="1550999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da 1 con </a:t>
            </a:r>
            <a:r>
              <a:rPr lang="it-IT" i="1"/>
              <a:t>w</a:t>
            </a:r>
          </a:p>
          <a:p>
            <a:r>
              <a:rPr lang="it-IT"/>
              <a:t>vado in 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3390CC-CCE1-4C4A-9DFA-B1CF26AD9816}"/>
              </a:ext>
            </a:extLst>
          </p:cNvPr>
          <p:cNvSpPr/>
          <p:nvPr/>
        </p:nvSpPr>
        <p:spPr>
          <a:xfrm>
            <a:off x="3860799" y="192690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CAD854-CB38-A449-8A63-F6DC5F4D7C18}"/>
              </a:ext>
            </a:extLst>
          </p:cNvPr>
          <p:cNvSpPr/>
          <p:nvPr/>
        </p:nvSpPr>
        <p:spPr>
          <a:xfrm>
            <a:off x="3119072" y="3251199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E658A1-A740-C443-B73B-0A454247C861}"/>
              </a:ext>
            </a:extLst>
          </p:cNvPr>
          <p:cNvSpPr/>
          <p:nvPr/>
        </p:nvSpPr>
        <p:spPr>
          <a:xfrm>
            <a:off x="2018804" y="3812754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18" grpId="0" animBg="1"/>
      <p:bldP spid="19" grpId="0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04" y="87241"/>
            <a:ext cx="5612466" cy="185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53" y="1983600"/>
            <a:ext cx="5662694" cy="487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B5D1C78-D340-7F48-96FD-EFC0FBC4F3B9}"/>
              </a:ext>
            </a:extLst>
          </p:cNvPr>
          <p:cNvSpPr/>
          <p:nvPr/>
        </p:nvSpPr>
        <p:spPr>
          <a:xfrm>
            <a:off x="4229099" y="3238499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D1755E-FF73-924E-AEB4-564DF65EB29F}"/>
              </a:ext>
            </a:extLst>
          </p:cNvPr>
          <p:cNvSpPr/>
          <p:nvPr/>
        </p:nvSpPr>
        <p:spPr>
          <a:xfrm>
            <a:off x="3784600" y="3454400"/>
            <a:ext cx="25417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4265EF-B4ED-944B-AAB4-1CB740345680}"/>
              </a:ext>
            </a:extLst>
          </p:cNvPr>
          <p:cNvGrpSpPr/>
          <p:nvPr/>
        </p:nvGrpSpPr>
        <p:grpSpPr>
          <a:xfrm>
            <a:off x="2593828" y="194290"/>
            <a:ext cx="2184571" cy="1383611"/>
            <a:chOff x="2593828" y="194290"/>
            <a:chExt cx="2184571" cy="13836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239D12-8365-A94E-BE6F-AFB497FAE51D}"/>
                </a:ext>
              </a:extLst>
            </p:cNvPr>
            <p:cNvSpPr/>
            <p:nvPr/>
          </p:nvSpPr>
          <p:spPr>
            <a:xfrm>
              <a:off x="4524229" y="194290"/>
              <a:ext cx="254170" cy="254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1A3733-BEC1-E14C-97F0-C19BCE347F84}"/>
                </a:ext>
              </a:extLst>
            </p:cNvPr>
            <p:cNvSpPr/>
            <p:nvPr/>
          </p:nvSpPr>
          <p:spPr>
            <a:xfrm>
              <a:off x="3247587" y="1323901"/>
              <a:ext cx="254170" cy="254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A4771B-847E-7248-B1EF-C2F5CCB58C70}"/>
                </a:ext>
              </a:extLst>
            </p:cNvPr>
            <p:cNvSpPr/>
            <p:nvPr/>
          </p:nvSpPr>
          <p:spPr>
            <a:xfrm>
              <a:off x="2593828" y="334678"/>
              <a:ext cx="254170" cy="254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FA1A46-94C7-D94D-B18C-1EE6635871BC}"/>
              </a:ext>
            </a:extLst>
          </p:cNvPr>
          <p:cNvGrpSpPr/>
          <p:nvPr/>
        </p:nvGrpSpPr>
        <p:grpSpPr>
          <a:xfrm>
            <a:off x="3860799" y="177799"/>
            <a:ext cx="1628800" cy="1628800"/>
            <a:chOff x="3860799" y="177799"/>
            <a:chExt cx="1628800" cy="16288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688E75-ADCE-7F43-8333-BD3343A9AEC3}"/>
                </a:ext>
              </a:extLst>
            </p:cNvPr>
            <p:cNvSpPr/>
            <p:nvPr/>
          </p:nvSpPr>
          <p:spPr>
            <a:xfrm>
              <a:off x="4978399" y="177799"/>
              <a:ext cx="511200" cy="5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7CF7D4-8050-3F48-9BB8-AD8930770A81}"/>
                </a:ext>
              </a:extLst>
            </p:cNvPr>
            <p:cNvSpPr/>
            <p:nvPr/>
          </p:nvSpPr>
          <p:spPr>
            <a:xfrm>
              <a:off x="3860799" y="1295399"/>
              <a:ext cx="511200" cy="5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5BA3BBC-3306-D749-998E-D9C879420955}"/>
              </a:ext>
            </a:extLst>
          </p:cNvPr>
          <p:cNvSpPr txBox="1"/>
          <p:nvPr/>
        </p:nvSpPr>
        <p:spPr>
          <a:xfrm>
            <a:off x="255679" y="23900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da 12 con </a:t>
            </a:r>
            <a:r>
              <a:rPr lang="it-IT" i="1"/>
              <a:t>e</a:t>
            </a:r>
          </a:p>
          <a:p>
            <a:r>
              <a:rPr lang="it-IT"/>
              <a:t>vado in 135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D26E1C-1F10-314C-B2D2-61AAD3BE742E}"/>
              </a:ext>
            </a:extLst>
          </p:cNvPr>
          <p:cNvGrpSpPr/>
          <p:nvPr/>
        </p:nvGrpSpPr>
        <p:grpSpPr>
          <a:xfrm>
            <a:off x="2743199" y="192690"/>
            <a:ext cx="1628800" cy="1067809"/>
            <a:chOff x="2743199" y="192690"/>
            <a:chExt cx="1628800" cy="106780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E095B8-536F-5340-885C-6D2AE842D792}"/>
                </a:ext>
              </a:extLst>
            </p:cNvPr>
            <p:cNvSpPr/>
            <p:nvPr/>
          </p:nvSpPr>
          <p:spPr>
            <a:xfrm>
              <a:off x="2743199" y="749299"/>
              <a:ext cx="511200" cy="5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3390CC-CCE1-4C4A-9DFA-B1CF26AD9816}"/>
                </a:ext>
              </a:extLst>
            </p:cNvPr>
            <p:cNvSpPr/>
            <p:nvPr/>
          </p:nvSpPr>
          <p:spPr>
            <a:xfrm>
              <a:off x="3860799" y="192690"/>
              <a:ext cx="511200" cy="5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8CAD854-CB38-A449-8A63-F6DC5F4D7C18}"/>
              </a:ext>
            </a:extLst>
          </p:cNvPr>
          <p:cNvSpPr/>
          <p:nvPr/>
        </p:nvSpPr>
        <p:spPr>
          <a:xfrm>
            <a:off x="3119072" y="3251199"/>
            <a:ext cx="511200" cy="5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6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7582" y="613413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97" y="1578577"/>
            <a:ext cx="3901987" cy="212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2100" y="4564016"/>
            <a:ext cx="609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L</a:t>
            </a:r>
            <a:r>
              <a:rPr lang="it-IT" sz="2400"/>
              <a:t>(</a:t>
            </a:r>
            <a:r>
              <a:rPr lang="it-IT" sz="2400" i="1"/>
              <a:t>M</a:t>
            </a:r>
            <a:r>
              <a:rPr lang="it-IT" sz="2400" baseline="-25000"/>
              <a:t>7</a:t>
            </a:r>
            <a:r>
              <a:rPr lang="it-IT" sz="2400"/>
              <a:t>) = {</a:t>
            </a:r>
            <a:r>
              <a:rPr lang="it-IT" sz="2400" i="1"/>
              <a:t>w</a:t>
            </a:r>
            <a:r>
              <a:rPr lang="it-IT" sz="2400"/>
              <a:t>| c’è </a:t>
            </a:r>
            <a:r>
              <a:rPr lang="it-IT" sz="2400" i="1"/>
              <a:t>aa</a:t>
            </a:r>
            <a:r>
              <a:rPr lang="it-IT" sz="2400"/>
              <a:t> o </a:t>
            </a:r>
            <a:r>
              <a:rPr lang="it-IT" sz="2400" i="1"/>
              <a:t>bb</a:t>
            </a:r>
            <a:r>
              <a:rPr lang="it-IT" sz="2400"/>
              <a:t> dentro alla stringa}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399" y="5538337"/>
            <a:ext cx="85443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Se leggo una prima </a:t>
            </a:r>
            <a:r>
              <a:rPr lang="it-IT" sz="2000" i="1"/>
              <a:t>a </a:t>
            </a:r>
            <a:r>
              <a:rPr lang="it-IT" sz="2000"/>
              <a:t> mantengo traccia di questo fatto andando verso </a:t>
            </a:r>
            <a:r>
              <a:rPr lang="it-IT" sz="2000" i="1"/>
              <a:t>q</a:t>
            </a:r>
            <a:r>
              <a:rPr lang="it-IT" sz="2000" baseline="-25000"/>
              <a:t>2</a:t>
            </a:r>
            <a:r>
              <a:rPr lang="it-IT" sz="2000"/>
              <a:t>;</a:t>
            </a:r>
          </a:p>
          <a:p>
            <a:r>
              <a:rPr lang="it-IT" sz="2000"/>
              <a:t>ciò nel caso in cui poi arrivi una seconda </a:t>
            </a:r>
            <a:r>
              <a:rPr lang="it-IT" sz="2000" i="1"/>
              <a:t>a</a:t>
            </a:r>
            <a:r>
              <a:rPr lang="it-IT" sz="2000"/>
              <a:t>. Contemporaneamente resto in</a:t>
            </a:r>
          </a:p>
          <a:p>
            <a:r>
              <a:rPr lang="it-IT" sz="2000" i="1"/>
              <a:t>q</a:t>
            </a:r>
            <a:r>
              <a:rPr lang="it-IT" sz="2000" baseline="-25000"/>
              <a:t>1</a:t>
            </a:r>
            <a:r>
              <a:rPr lang="it-IT" sz="2000"/>
              <a:t> per tener conto della possibilità che dopo una </a:t>
            </a:r>
            <a:r>
              <a:rPr lang="it-IT" sz="2000" i="1"/>
              <a:t>a</a:t>
            </a:r>
            <a:r>
              <a:rPr lang="it-IT" sz="2000"/>
              <a:t> ci sia una </a:t>
            </a:r>
            <a:r>
              <a:rPr lang="it-IT" sz="2000" i="1"/>
              <a:t>b</a:t>
            </a:r>
            <a:r>
              <a:rPr lang="it-IT" sz="2000"/>
              <a:t>.  </a:t>
            </a:r>
            <a:endParaRPr lang="it-IT" sz="2000" i="1"/>
          </a:p>
        </p:txBody>
      </p:sp>
      <p:grpSp>
        <p:nvGrpSpPr>
          <p:cNvPr id="8" name="Group 7"/>
          <p:cNvGrpSpPr/>
          <p:nvPr/>
        </p:nvGrpSpPr>
        <p:grpSpPr>
          <a:xfrm>
            <a:off x="121547" y="1186702"/>
            <a:ext cx="5254450" cy="2692400"/>
            <a:chOff x="121547" y="1186702"/>
            <a:chExt cx="5254450" cy="2692400"/>
          </a:xfrm>
        </p:grpSpPr>
        <p:grpSp>
          <p:nvGrpSpPr>
            <p:cNvPr id="6" name="Group 5"/>
            <p:cNvGrpSpPr/>
            <p:nvPr/>
          </p:nvGrpSpPr>
          <p:grpSpPr>
            <a:xfrm>
              <a:off x="219797" y="1186702"/>
              <a:ext cx="5156200" cy="2692400"/>
              <a:chOff x="3416300" y="850900"/>
              <a:chExt cx="5156200" cy="2692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300" y="850900"/>
                <a:ext cx="5156200" cy="2692400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7614600" y="1993900"/>
                <a:ext cx="468000" cy="46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121547" y="2563702"/>
              <a:ext cx="55155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>
            <a:off x="121547" y="2563702"/>
            <a:ext cx="56855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18480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61" y="610691"/>
            <a:ext cx="6284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Automa non-deterministico</a:t>
            </a:r>
            <a:r>
              <a:rPr lang="it-IT" sz="3200">
                <a:solidFill>
                  <a:srgbClr val="143AFF"/>
                </a:solidFill>
              </a:rPr>
              <a:t>:</a:t>
            </a:r>
            <a:endParaRPr lang="it-IT" sz="3200" b="1">
              <a:solidFill>
                <a:srgbClr val="143A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400">
                <a:solidFill>
                  <a:srgbClr val="143AFF"/>
                </a:solidFill>
              </a:rPr>
              <a:t>(NFA Nondeterministic Finite Automaton)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1778000"/>
            <a:ext cx="9131300" cy="3302000"/>
            <a:chOff x="0" y="1778000"/>
            <a:chExt cx="9131300" cy="3302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8000"/>
              <a:ext cx="9131300" cy="3302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133601" y="3843131"/>
              <a:ext cx="132521" cy="172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ED49D-D971-7D47-9ADC-4FCAAF6350C9}"/>
              </a:ext>
            </a:extLst>
          </p:cNvPr>
          <p:cNvSpPr/>
          <p:nvPr/>
        </p:nvSpPr>
        <p:spPr>
          <a:xfrm>
            <a:off x="2767145" y="3606800"/>
            <a:ext cx="738055" cy="4239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7E9E8D-9CAB-BA42-A9CC-C352E2653169}"/>
              </a:ext>
            </a:extLst>
          </p:cNvPr>
          <p:cNvGrpSpPr/>
          <p:nvPr/>
        </p:nvGrpSpPr>
        <p:grpSpPr>
          <a:xfrm>
            <a:off x="3505200" y="2714475"/>
            <a:ext cx="4133303" cy="892325"/>
            <a:chOff x="3505200" y="2714475"/>
            <a:chExt cx="4133303" cy="8923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5501FC-9C36-A548-B8A9-ECF4F79D5113}"/>
                </a:ext>
              </a:extLst>
            </p:cNvPr>
            <p:cNvSpPr txBox="1"/>
            <p:nvPr/>
          </p:nvSpPr>
          <p:spPr>
            <a:xfrm>
              <a:off x="4445000" y="2714475"/>
              <a:ext cx="3193503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400"/>
                <a:t>nel DFA qua c’è una </a:t>
              </a:r>
              <a:r>
                <a:rPr lang="it-IT" sz="2400" i="1"/>
                <a:t>Q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DE9962A-2F6C-9244-A492-B4550AF686D3}"/>
                </a:ext>
              </a:extLst>
            </p:cNvPr>
            <p:cNvCxnSpPr/>
            <p:nvPr/>
          </p:nvCxnSpPr>
          <p:spPr>
            <a:xfrm flipH="1">
              <a:off x="3505200" y="3136900"/>
              <a:ext cx="914400" cy="4699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78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376" y="368233"/>
            <a:ext cx="6651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>
                <a:solidFill>
                  <a:srgbClr val="143AFF"/>
                </a:solidFill>
              </a:rPr>
              <a:t>La computazione per automi non deterministici</a:t>
            </a:r>
          </a:p>
          <a:p>
            <a:pPr algn="ctr"/>
            <a:r>
              <a:rPr lang="it-IT" sz="2400">
                <a:solidFill>
                  <a:srgbClr val="143AFF"/>
                </a:solidFill>
              </a:rPr>
              <a:t>(NFA) dal punto di vista formale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F3B435-905C-B74A-B597-69E2336C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750"/>
            <a:ext cx="9144000" cy="1478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154441-0FFC-8440-8545-561E8D389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0767"/>
            <a:ext cx="9144000" cy="30215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7DE21D-571C-704A-9084-D48728742D68}"/>
              </a:ext>
            </a:extLst>
          </p:cNvPr>
          <p:cNvGrpSpPr/>
          <p:nvPr/>
        </p:nvGrpSpPr>
        <p:grpSpPr>
          <a:xfrm>
            <a:off x="4985672" y="4573951"/>
            <a:ext cx="3789784" cy="2135940"/>
            <a:chOff x="4985672" y="4573951"/>
            <a:chExt cx="3789784" cy="2135940"/>
          </a:xfrm>
        </p:grpSpPr>
        <p:sp>
          <p:nvSpPr>
            <p:cNvPr id="16" name="Rounded Rectangle 15"/>
            <p:cNvSpPr/>
            <p:nvPr/>
          </p:nvSpPr>
          <p:spPr>
            <a:xfrm>
              <a:off x="6714902" y="5050086"/>
              <a:ext cx="412124" cy="165980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/>
            <p:cNvSpPr/>
            <p:nvPr/>
          </p:nvSpPr>
          <p:spPr>
            <a:xfrm>
              <a:off x="6869447" y="5344734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/>
                <a:t>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869449" y="5911399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20" name="Oval 19"/>
            <p:cNvSpPr/>
            <p:nvPr/>
          </p:nvSpPr>
          <p:spPr>
            <a:xfrm>
              <a:off x="6867301" y="6385774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521756" y="5050086"/>
              <a:ext cx="412124" cy="165980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/>
            <p:cNvSpPr/>
            <p:nvPr/>
          </p:nvSpPr>
          <p:spPr>
            <a:xfrm>
              <a:off x="7676301" y="5344734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/>
                <a:t> 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676303" y="5911399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24" name="Oval 23"/>
            <p:cNvSpPr/>
            <p:nvPr/>
          </p:nvSpPr>
          <p:spPr>
            <a:xfrm>
              <a:off x="7674155" y="6385774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29" name="Oval 28"/>
            <p:cNvSpPr/>
            <p:nvPr/>
          </p:nvSpPr>
          <p:spPr>
            <a:xfrm>
              <a:off x="5257442" y="5664561"/>
              <a:ext cx="115200" cy="11591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/>
                <a:t>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 rot="10800000" flipH="1" flipV="1">
              <a:off x="4985672" y="5695633"/>
              <a:ext cx="3371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i="1"/>
                <a:t>q</a:t>
              </a:r>
              <a:endParaRPr lang="it-IT" sz="2400"/>
            </a:p>
          </p:txBody>
        </p:sp>
        <p:cxnSp>
          <p:nvCxnSpPr>
            <p:cNvPr id="50" name="Straight Arrow Connector 49"/>
            <p:cNvCxnSpPr>
              <a:stCxn id="18" idx="6"/>
              <a:endCxn id="22" idx="2"/>
            </p:cNvCxnSpPr>
            <p:nvPr/>
          </p:nvCxnSpPr>
          <p:spPr>
            <a:xfrm>
              <a:off x="6984647" y="5402689"/>
              <a:ext cx="6916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6984647" y="5973648"/>
              <a:ext cx="6916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984647" y="6443729"/>
              <a:ext cx="6916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18" idx="2"/>
            </p:cNvCxnSpPr>
            <p:nvPr/>
          </p:nvCxnSpPr>
          <p:spPr>
            <a:xfrm flipV="1">
              <a:off x="5355771" y="5402689"/>
              <a:ext cx="1513676" cy="31768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29" idx="5"/>
              <a:endCxn id="19" idx="2"/>
            </p:cNvCxnSpPr>
            <p:nvPr/>
          </p:nvCxnSpPr>
          <p:spPr>
            <a:xfrm>
              <a:off x="5355771" y="5763496"/>
              <a:ext cx="1513678" cy="20585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29" idx="5"/>
              <a:endCxn id="20" idx="2"/>
            </p:cNvCxnSpPr>
            <p:nvPr/>
          </p:nvCxnSpPr>
          <p:spPr>
            <a:xfrm>
              <a:off x="5355771" y="5763496"/>
              <a:ext cx="1511530" cy="68023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5981453" y="4995872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x</a:t>
              </a:r>
              <a:endParaRPr lang="it-IT" sz="24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72490" y="5470247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x</a:t>
              </a:r>
              <a:endParaRPr lang="it-IT" sz="2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028674" y="6099165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x</a:t>
              </a:r>
              <a:endParaRPr lang="it-IT" sz="2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172747" y="4950801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a</a:t>
              </a:r>
              <a:endParaRPr lang="it-IT" sz="24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183478" y="5528203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a</a:t>
              </a:r>
              <a:endParaRPr lang="it-IT" sz="24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81330" y="5976819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i="1"/>
                <a:t>a</a:t>
              </a:r>
              <a:endParaRPr lang="it-IT" sz="240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309937" y="4578603"/>
              <a:ext cx="1055097" cy="458607"/>
              <a:chOff x="8086210" y="2986698"/>
              <a:chExt cx="1055097" cy="45860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8086210" y="3075973"/>
                <a:ext cx="10550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/>
                  <a:t>𝛿</a:t>
                </a:r>
                <a:r>
                  <a:rPr lang="it-IT" i="1" baseline="-25000"/>
                  <a:t>N</a:t>
                </a:r>
                <a:r>
                  <a:rPr lang="it-IT" baseline="30000"/>
                  <a:t> </a:t>
                </a:r>
                <a:r>
                  <a:rPr lang="it-IT"/>
                  <a:t>(</a:t>
                </a:r>
                <a:r>
                  <a:rPr lang="it-IT" i="1"/>
                  <a:t>q, x</a:t>
                </a:r>
                <a:r>
                  <a:rPr lang="it-IT"/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097908" y="2986698"/>
                <a:ext cx="5776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/>
                  <a:t>^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88913" y="4573951"/>
              <a:ext cx="1186543" cy="458607"/>
              <a:chOff x="8086210" y="2986698"/>
              <a:chExt cx="1186543" cy="45860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8086210" y="3075973"/>
                <a:ext cx="11865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/>
                  <a:t>𝛿</a:t>
                </a:r>
                <a:r>
                  <a:rPr lang="it-IT" i="1" baseline="-25000"/>
                  <a:t>N</a:t>
                </a:r>
                <a:r>
                  <a:rPr lang="it-IT" baseline="30000"/>
                  <a:t> </a:t>
                </a:r>
                <a:r>
                  <a:rPr lang="it-IT"/>
                  <a:t>(</a:t>
                </a:r>
                <a:r>
                  <a:rPr lang="it-IT" i="1"/>
                  <a:t>q, xa</a:t>
                </a:r>
                <a:r>
                  <a:rPr lang="it-IT"/>
                  <a:t>) 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097908" y="2986698"/>
                <a:ext cx="5776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/>
                  <a:t>^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1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6900" y="1029563"/>
            <a:ext cx="7481535" cy="3160425"/>
            <a:chOff x="1206500" y="3252063"/>
            <a:chExt cx="7481535" cy="3160425"/>
          </a:xfrm>
        </p:grpSpPr>
        <p:sp>
          <p:nvSpPr>
            <p:cNvPr id="3" name="TextBox 2"/>
            <p:cNvSpPr txBox="1"/>
            <p:nvPr/>
          </p:nvSpPr>
          <p:spPr>
            <a:xfrm>
              <a:off x="1206500" y="3365500"/>
              <a:ext cx="748153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 dirty="0"/>
                <a:t>A</a:t>
              </a:r>
              <a:r>
                <a:rPr lang="it-IT" sz="2400" i="1" baseline="-25000" dirty="0"/>
                <a:t>N</a:t>
              </a:r>
              <a:r>
                <a:rPr lang="it-IT" sz="2400" dirty="0"/>
                <a:t> accetta una parola </a:t>
              </a:r>
              <a:r>
                <a:rPr lang="it-IT" sz="2400" i="1" dirty="0"/>
                <a:t>x</a:t>
              </a:r>
              <a:r>
                <a:rPr lang="it-IT" sz="2400" dirty="0"/>
                <a:t> se   𝛿</a:t>
              </a:r>
              <a:r>
                <a:rPr lang="it-IT" sz="2400" i="1" baseline="-25000" dirty="0" err="1"/>
                <a:t>N</a:t>
              </a:r>
              <a:r>
                <a:rPr lang="it-IT" sz="2400" baseline="30000" dirty="0"/>
                <a:t> </a:t>
              </a:r>
              <a:r>
                <a:rPr lang="it-IT" sz="2400" dirty="0"/>
                <a:t>(</a:t>
              </a:r>
              <a:r>
                <a:rPr lang="it-IT" sz="2400" i="1" dirty="0"/>
                <a:t>q</a:t>
              </a:r>
              <a:r>
                <a:rPr lang="it-IT" sz="2400" baseline="-25000" dirty="0"/>
                <a:t>0</a:t>
              </a:r>
              <a:r>
                <a:rPr lang="it-IT" sz="2400" i="1" dirty="0"/>
                <a:t>, x</a:t>
              </a:r>
              <a:r>
                <a:rPr lang="it-IT" sz="2400" dirty="0"/>
                <a:t>) ∩ </a:t>
              </a:r>
              <a:r>
                <a:rPr lang="it-IT" sz="2400" i="1" dirty="0" err="1"/>
                <a:t>F</a:t>
              </a:r>
              <a:r>
                <a:rPr lang="it-IT" sz="2400" i="1" baseline="-25000" dirty="0"/>
                <a:t> </a:t>
              </a:r>
              <a:r>
                <a:rPr lang="it-IT" sz="2400" dirty="0"/>
                <a:t> ≠ ⦰ </a:t>
              </a:r>
            </a:p>
            <a:p>
              <a:r>
                <a:rPr lang="it-IT" sz="2400" dirty="0"/>
                <a:t>con </a:t>
              </a:r>
              <a:r>
                <a:rPr lang="it-IT" sz="2400" i="1" dirty="0" err="1"/>
                <a:t>F</a:t>
              </a:r>
              <a:r>
                <a:rPr lang="it-IT" sz="2400" dirty="0"/>
                <a:t> insieme degli stati di accettazione. </a:t>
              </a:r>
            </a:p>
            <a:p>
              <a:r>
                <a:rPr lang="it-IT" sz="2400" dirty="0"/>
                <a:t>Dunque</a:t>
              </a:r>
            </a:p>
            <a:p>
              <a:endParaRPr lang="it-IT" sz="2400" i="1" dirty="0"/>
            </a:p>
            <a:p>
              <a:r>
                <a:rPr lang="it-IT" sz="2400" i="1" dirty="0"/>
                <a:t>L</a:t>
              </a:r>
              <a:r>
                <a:rPr lang="it-IT" sz="2400" dirty="0"/>
                <a:t>(</a:t>
              </a:r>
              <a:r>
                <a:rPr lang="it-IT" sz="2400" i="1" dirty="0"/>
                <a:t>A</a:t>
              </a:r>
              <a:r>
                <a:rPr lang="it-IT" sz="2400" i="1" baseline="-25000" dirty="0"/>
                <a:t>N</a:t>
              </a:r>
              <a:r>
                <a:rPr lang="it-IT" sz="2400" dirty="0"/>
                <a:t>) = {</a:t>
              </a:r>
              <a:r>
                <a:rPr lang="it-IT" sz="2400" i="1" dirty="0"/>
                <a:t>x</a:t>
              </a:r>
              <a:r>
                <a:rPr lang="it-IT" sz="2400" dirty="0"/>
                <a:t>∈𝛴</a:t>
              </a:r>
              <a:r>
                <a:rPr lang="it-IT" sz="2400" baseline="30000" dirty="0"/>
                <a:t>*</a:t>
              </a:r>
              <a:r>
                <a:rPr lang="it-IT" sz="2400" dirty="0"/>
                <a:t>| 𝛿</a:t>
              </a:r>
              <a:r>
                <a:rPr lang="it-IT" sz="2400" i="1" baseline="-25000" dirty="0" err="1"/>
                <a:t>N</a:t>
              </a:r>
              <a:r>
                <a:rPr lang="it-IT" sz="2400" baseline="30000" dirty="0"/>
                <a:t> </a:t>
              </a:r>
              <a:r>
                <a:rPr lang="it-IT" sz="2400" dirty="0"/>
                <a:t>(</a:t>
              </a:r>
              <a:r>
                <a:rPr lang="it-IT" sz="2400" i="1" dirty="0"/>
                <a:t>q</a:t>
              </a:r>
              <a:r>
                <a:rPr lang="it-IT" sz="2400" baseline="-25000" dirty="0"/>
                <a:t>0</a:t>
              </a:r>
              <a:r>
                <a:rPr lang="it-IT" sz="2400" i="1" baseline="-25000" dirty="0"/>
                <a:t> </a:t>
              </a:r>
              <a:r>
                <a:rPr lang="it-IT" sz="2400" i="1" dirty="0"/>
                <a:t>, x</a:t>
              </a:r>
              <a:r>
                <a:rPr lang="it-IT" sz="2400" dirty="0"/>
                <a:t>)∩ </a:t>
              </a:r>
              <a:r>
                <a:rPr lang="it-IT" sz="2400" i="1" dirty="0" err="1"/>
                <a:t>F</a:t>
              </a:r>
              <a:r>
                <a:rPr lang="it-IT" sz="2400" i="1" baseline="-25000" dirty="0"/>
                <a:t> </a:t>
              </a:r>
              <a:r>
                <a:rPr lang="it-IT" sz="2400" dirty="0"/>
                <a:t> ≠ ⦰ }</a:t>
              </a:r>
            </a:p>
            <a:p>
              <a:endParaRPr lang="it-IT" sz="2400" dirty="0"/>
            </a:p>
            <a:p>
              <a:r>
                <a:rPr lang="it-IT" sz="2400" dirty="0"/>
                <a:t>Vedremo nel seguito che un linguaggio accettato da</a:t>
              </a:r>
            </a:p>
            <a:p>
              <a:r>
                <a:rPr lang="it-IT" sz="2400" dirty="0"/>
                <a:t>un automa non deterministico a stati finiti è </a:t>
              </a:r>
              <a:r>
                <a:rPr lang="it-IT" sz="2400" i="1" dirty="0"/>
                <a:t>regolare.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06490" y="3252063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^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9790" y="4667835"/>
              <a:ext cx="381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^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sp>
        <p:nvSpPr>
          <p:cNvPr id="7" name="Rectangle 6"/>
          <p:cNvSpPr/>
          <p:nvPr/>
        </p:nvSpPr>
        <p:spPr>
          <a:xfrm>
            <a:off x="956622" y="4720193"/>
            <a:ext cx="7444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Ogni DFA può essere descritto da un NFA in cui la</a:t>
            </a:r>
          </a:p>
          <a:p>
            <a:r>
              <a:rPr lang="it-IT" sz="2400" dirty="0"/>
              <a:t> 𝛿</a:t>
            </a:r>
            <a:r>
              <a:rPr lang="it-IT" sz="2400" i="1" baseline="-25000" dirty="0" err="1"/>
              <a:t>N</a:t>
            </a:r>
            <a:r>
              <a:rPr lang="it-IT" sz="2400" baseline="30000" dirty="0"/>
              <a:t> </a:t>
            </a:r>
            <a:r>
              <a:rPr lang="it-IT" sz="2400" dirty="0"/>
              <a:t>(</a:t>
            </a:r>
            <a:r>
              <a:rPr lang="it-IT" sz="2400" i="1" dirty="0" err="1"/>
              <a:t>q</a:t>
            </a:r>
            <a:r>
              <a:rPr lang="it-IT" sz="2400" i="1" dirty="0"/>
              <a:t>, x</a:t>
            </a:r>
            <a:r>
              <a:rPr lang="it-IT" sz="2400" dirty="0"/>
              <a:t>) restituisce un solo stato. Dunque ogni linguaggio regolare è accettato da un NFA.</a:t>
            </a:r>
          </a:p>
        </p:txBody>
      </p:sp>
    </p:spTree>
    <p:extLst>
      <p:ext uri="{BB962C8B-B14F-4D97-AF65-F5344CB8AC3E}">
        <p14:creationId xmlns:p14="http://schemas.microsoft.com/office/powerpoint/2010/main" val="1144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348" y="1431235"/>
            <a:ext cx="517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Equivalenza tra NFA e DFA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F27D-2725-3547-83BE-B31BBECCB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9258"/>
            <a:ext cx="9144000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5DB73-D42D-2C48-BD9C-0369476A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384300"/>
            <a:ext cx="89027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961CD-E1FB-C340-A319-AA3B3EA71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4914900"/>
            <a:ext cx="8851900" cy="99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048F13-4863-C141-BE1A-74CA84D2DD2B}"/>
              </a:ext>
            </a:extLst>
          </p:cNvPr>
          <p:cNvSpPr txBox="1"/>
          <p:nvPr/>
        </p:nvSpPr>
        <p:spPr>
          <a:xfrm>
            <a:off x="981914" y="196334"/>
            <a:ext cx="718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Prima idea di automa inteso come macchina</a:t>
            </a:r>
          </a:p>
          <a:p>
            <a:pPr algn="ctr"/>
            <a:r>
              <a:rPr lang="en-US" sz="2400" b="1"/>
              <a:t>di Turing depotenziata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95D19-1C88-9F4A-904F-AA022D148932}"/>
              </a:ext>
            </a:extLst>
          </p:cNvPr>
          <p:cNvSpPr txBox="1"/>
          <p:nvPr/>
        </p:nvSpPr>
        <p:spPr>
          <a:xfrm>
            <a:off x="1164656" y="6007100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43AFF"/>
                </a:solidFill>
              </a:rPr>
              <a:t>Resta implicita l’idea di insieme di stringhe accettate dall’automa</a:t>
            </a:r>
          </a:p>
        </p:txBody>
      </p:sp>
    </p:spTree>
    <p:extLst>
      <p:ext uri="{BB962C8B-B14F-4D97-AF65-F5344CB8AC3E}">
        <p14:creationId xmlns:p14="http://schemas.microsoft.com/office/powerpoint/2010/main" val="33564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84400"/>
            <a:ext cx="3860800" cy="2146300"/>
            <a:chOff x="0" y="2184400"/>
            <a:chExt cx="3860800" cy="2146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24100"/>
              <a:ext cx="3860800" cy="2006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01800" y="2184400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43AFF"/>
                  </a:solidFill>
                </a:rPr>
                <a:t>NFA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67826" y="2237815"/>
            <a:ext cx="5588000" cy="4007366"/>
            <a:chOff x="3371850" y="2139434"/>
            <a:chExt cx="5588000" cy="40073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850" y="2387600"/>
              <a:ext cx="5588000" cy="3759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84755" y="2139434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43AFF"/>
                  </a:solidFill>
                </a:rPr>
                <a:t>DFA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6500" y="254412"/>
            <a:ext cx="6413500" cy="1929988"/>
            <a:chOff x="1206500" y="254412"/>
            <a:chExt cx="6413500" cy="19299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0" y="254412"/>
              <a:ext cx="6413500" cy="192998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987200" y="1108800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04032" y="531580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*</a:t>
            </a:r>
            <a:r>
              <a:rPr lang="it-IT"/>
              <a:t> = stato di accettazione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4207" y="4869418"/>
            <a:ext cx="2312067" cy="369332"/>
            <a:chOff x="357809" y="5962134"/>
            <a:chExt cx="2312067" cy="369332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357809" y="6146800"/>
              <a:ext cx="54333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986402" y="5962134"/>
              <a:ext cx="1683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= stato iniziale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26010" y="4423033"/>
            <a:ext cx="2107890" cy="1123602"/>
            <a:chOff x="2426010" y="4423033"/>
            <a:chExt cx="2107890" cy="1123602"/>
          </a:xfrm>
        </p:grpSpPr>
        <p:sp>
          <p:nvSpPr>
            <p:cNvPr id="16" name="TextBox 15"/>
            <p:cNvSpPr txBox="1"/>
            <p:nvPr/>
          </p:nvSpPr>
          <p:spPr>
            <a:xfrm>
              <a:off x="2426010" y="4423033"/>
              <a:ext cx="1273105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macrostati</a:t>
              </a:r>
              <a:endParaRPr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695700" y="4592418"/>
              <a:ext cx="838200" cy="605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695700" y="4622710"/>
              <a:ext cx="624108" cy="923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750733" y="4653002"/>
              <a:ext cx="569075" cy="342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0E5D827-5F35-D34C-A3A5-44FA737A137B}"/>
              </a:ext>
            </a:extLst>
          </p:cNvPr>
          <p:cNvSpPr/>
          <p:nvPr/>
        </p:nvSpPr>
        <p:spPr>
          <a:xfrm>
            <a:off x="4533900" y="4588133"/>
            <a:ext cx="1079500" cy="43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B798F9-6A64-C041-BC20-CEC884290EF2}"/>
              </a:ext>
            </a:extLst>
          </p:cNvPr>
          <p:cNvSpPr/>
          <p:nvPr/>
        </p:nvSpPr>
        <p:spPr>
          <a:xfrm>
            <a:off x="5934075" y="3482416"/>
            <a:ext cx="1079500" cy="3598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B37C6B-26D6-F74E-830E-90F9B8FBA31D}"/>
              </a:ext>
            </a:extLst>
          </p:cNvPr>
          <p:cNvSpPr/>
          <p:nvPr/>
        </p:nvSpPr>
        <p:spPr>
          <a:xfrm>
            <a:off x="7224845" y="3482416"/>
            <a:ext cx="1079500" cy="3598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544522-4ED6-8646-B199-4BF46229EF4C}"/>
              </a:ext>
            </a:extLst>
          </p:cNvPr>
          <p:cNvSpPr/>
          <p:nvPr/>
        </p:nvSpPr>
        <p:spPr>
          <a:xfrm>
            <a:off x="5997575" y="4550033"/>
            <a:ext cx="1079500" cy="43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BAE97B-8400-7444-AFAC-283D2EB6B9A7}"/>
              </a:ext>
            </a:extLst>
          </p:cNvPr>
          <p:cNvSpPr/>
          <p:nvPr/>
        </p:nvSpPr>
        <p:spPr>
          <a:xfrm>
            <a:off x="7313745" y="4554835"/>
            <a:ext cx="1079500" cy="43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FAF3FF-FA57-BB45-BD45-F33C3FAC885B}"/>
              </a:ext>
            </a:extLst>
          </p:cNvPr>
          <p:cNvSpPr/>
          <p:nvPr/>
        </p:nvSpPr>
        <p:spPr>
          <a:xfrm>
            <a:off x="5303969" y="3055867"/>
            <a:ext cx="348257" cy="363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5D2E22-3E87-324A-8EB1-6B266815B538}"/>
              </a:ext>
            </a:extLst>
          </p:cNvPr>
          <p:cNvSpPr/>
          <p:nvPr/>
        </p:nvSpPr>
        <p:spPr>
          <a:xfrm>
            <a:off x="5913569" y="3043167"/>
            <a:ext cx="348257" cy="363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F90C65-EB47-9344-B881-92BAEBCFABC1}"/>
              </a:ext>
            </a:extLst>
          </p:cNvPr>
          <p:cNvSpPr/>
          <p:nvPr/>
        </p:nvSpPr>
        <p:spPr>
          <a:xfrm>
            <a:off x="7285169" y="3055867"/>
            <a:ext cx="348257" cy="363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5F64F2-9C6C-6645-8690-D67B2421217B}"/>
              </a:ext>
            </a:extLst>
          </p:cNvPr>
          <p:cNvSpPr/>
          <p:nvPr/>
        </p:nvSpPr>
        <p:spPr>
          <a:xfrm>
            <a:off x="4432300" y="3495933"/>
            <a:ext cx="1333500" cy="3463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7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08" y="2708011"/>
            <a:ext cx="3631301" cy="2442875"/>
          </a:xfrm>
          <a:prstGeom prst="rect">
            <a:avLst/>
          </a:prstGeom>
        </p:spPr>
      </p:pic>
      <p:sp>
        <p:nvSpPr>
          <p:cNvPr id="99" name="Oval 98"/>
          <p:cNvSpPr/>
          <p:nvPr/>
        </p:nvSpPr>
        <p:spPr>
          <a:xfrm>
            <a:off x="5045238" y="1485644"/>
            <a:ext cx="1240658" cy="6345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Oval 100"/>
          <p:cNvSpPr/>
          <p:nvPr/>
        </p:nvSpPr>
        <p:spPr>
          <a:xfrm>
            <a:off x="3402350" y="184682"/>
            <a:ext cx="1791070" cy="60323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772980" y="1498600"/>
            <a:ext cx="622300" cy="6223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739305" y="155986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{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090" y="1557349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{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}</a:t>
            </a:r>
          </a:p>
        </p:txBody>
      </p:sp>
      <p:sp>
        <p:nvSpPr>
          <p:cNvPr id="28" name="Oval 27"/>
          <p:cNvSpPr/>
          <p:nvPr/>
        </p:nvSpPr>
        <p:spPr>
          <a:xfrm>
            <a:off x="4980645" y="1438759"/>
            <a:ext cx="1375252" cy="7283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/>
          <p:cNvSpPr txBox="1"/>
          <p:nvPr/>
        </p:nvSpPr>
        <p:spPr>
          <a:xfrm>
            <a:off x="4861374" y="1515491"/>
            <a:ext cx="408246" cy="540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3293" y="254001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{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}</a:t>
            </a:r>
          </a:p>
        </p:txBody>
      </p:sp>
      <p:sp>
        <p:nvSpPr>
          <p:cNvPr id="34" name="Oval 33"/>
          <p:cNvSpPr/>
          <p:nvPr/>
        </p:nvSpPr>
        <p:spPr>
          <a:xfrm>
            <a:off x="3318138" y="120650"/>
            <a:ext cx="1951482" cy="7283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Box 34"/>
          <p:cNvSpPr txBox="1"/>
          <p:nvPr/>
        </p:nvSpPr>
        <p:spPr>
          <a:xfrm>
            <a:off x="3148892" y="197382"/>
            <a:ext cx="579301" cy="540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4925" y="1515004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{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, </a:t>
            </a:r>
            <a:r>
              <a:rPr lang="it-IT" sz="2400" i="1"/>
              <a:t>q</a:t>
            </a:r>
            <a:r>
              <a:rPr lang="it-IT" sz="2400" baseline="-2500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}</a:t>
            </a:r>
          </a:p>
        </p:txBody>
      </p:sp>
      <p:sp>
        <p:nvSpPr>
          <p:cNvPr id="37" name="Oval 36"/>
          <p:cNvSpPr/>
          <p:nvPr/>
        </p:nvSpPr>
        <p:spPr>
          <a:xfrm>
            <a:off x="2525621" y="1430635"/>
            <a:ext cx="1375252" cy="7283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2406350" y="1507367"/>
            <a:ext cx="408246" cy="540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0" y="1809979"/>
            <a:ext cx="7393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0" idx="3"/>
          </p:cNvCxnSpPr>
          <p:nvPr/>
        </p:nvCxnSpPr>
        <p:spPr>
          <a:xfrm flipV="1">
            <a:off x="1478610" y="1790242"/>
            <a:ext cx="1054715" cy="45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c 62"/>
          <p:cNvSpPr/>
          <p:nvPr/>
        </p:nvSpPr>
        <p:spPr>
          <a:xfrm rot="3057865">
            <a:off x="2645502" y="1032379"/>
            <a:ext cx="432000" cy="432000"/>
          </a:xfrm>
          <a:prstGeom prst="arc">
            <a:avLst>
              <a:gd name="adj1" fmla="val 3203443"/>
              <a:gd name="adj2" fmla="val 0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Arc 63"/>
          <p:cNvSpPr/>
          <p:nvPr/>
        </p:nvSpPr>
        <p:spPr>
          <a:xfrm rot="2221249">
            <a:off x="677541" y="1133990"/>
            <a:ext cx="432000" cy="432000"/>
          </a:xfrm>
          <a:prstGeom prst="arc">
            <a:avLst>
              <a:gd name="adj1" fmla="val 3203443"/>
              <a:gd name="adj2" fmla="val 0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Arc 68"/>
          <p:cNvSpPr/>
          <p:nvPr/>
        </p:nvSpPr>
        <p:spPr>
          <a:xfrm rot="10800000">
            <a:off x="1103180" y="1358727"/>
            <a:ext cx="4406900" cy="1043118"/>
          </a:xfrm>
          <a:prstGeom prst="arc">
            <a:avLst>
              <a:gd name="adj1" fmla="val 11204101"/>
              <a:gd name="adj2" fmla="val 21277418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Arc 69"/>
          <p:cNvSpPr/>
          <p:nvPr/>
        </p:nvSpPr>
        <p:spPr>
          <a:xfrm rot="10800000">
            <a:off x="3787797" y="1663810"/>
            <a:ext cx="1264440" cy="446621"/>
          </a:xfrm>
          <a:prstGeom prst="arc">
            <a:avLst>
              <a:gd name="adj1" fmla="val 11204101"/>
              <a:gd name="adj2" fmla="val 21277418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Arc 70"/>
          <p:cNvSpPr/>
          <p:nvPr/>
        </p:nvSpPr>
        <p:spPr>
          <a:xfrm>
            <a:off x="3825666" y="1459636"/>
            <a:ext cx="1264440" cy="446621"/>
          </a:xfrm>
          <a:prstGeom prst="arc">
            <a:avLst>
              <a:gd name="adj1" fmla="val 11204101"/>
              <a:gd name="adj2" fmla="val 21277418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TextBox 71"/>
          <p:cNvSpPr txBox="1"/>
          <p:nvPr/>
        </p:nvSpPr>
        <p:spPr>
          <a:xfrm>
            <a:off x="3355107" y="8118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065497" y="7336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09112" y="17144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319573" y="10525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26425" y="100318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120438" y="186605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756823" y="13587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5957" y="10675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4777398" y="796914"/>
            <a:ext cx="597789" cy="6802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3584019" y="805585"/>
            <a:ext cx="222904" cy="7086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6477" y="2994643"/>
            <a:ext cx="1494523" cy="728365"/>
            <a:chOff x="6765300" y="560850"/>
            <a:chExt cx="1494523" cy="728365"/>
          </a:xfrm>
        </p:grpSpPr>
        <p:sp>
          <p:nvSpPr>
            <p:cNvPr id="116" name="Oval 115"/>
            <p:cNvSpPr/>
            <p:nvPr/>
          </p:nvSpPr>
          <p:spPr>
            <a:xfrm>
              <a:off x="6949164" y="607735"/>
              <a:ext cx="1240658" cy="6345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029016" y="679440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{</a:t>
              </a:r>
              <a:r>
                <a:rPr lang="it-IT" sz="2400" i="1"/>
                <a:t>q</a:t>
              </a:r>
              <a:r>
                <a:rPr lang="it-IT" sz="2400" baseline="-25000">
                  <a:latin typeface="Times" charset="0"/>
                  <a:ea typeface="Times" charset="0"/>
                  <a:cs typeface="Times" charset="0"/>
                </a:rPr>
                <a:t>1</a:t>
              </a:r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, </a:t>
              </a:r>
              <a:r>
                <a:rPr lang="it-IT" sz="2400" i="1"/>
                <a:t>q</a:t>
              </a:r>
              <a:r>
                <a:rPr lang="it-IT" sz="2400" baseline="-25000">
                  <a:latin typeface="Times" charset="0"/>
                  <a:ea typeface="Times" charset="0"/>
                  <a:cs typeface="Times" charset="0"/>
                </a:rPr>
                <a:t>2</a:t>
              </a:r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}</a:t>
              </a:r>
            </a:p>
          </p:txBody>
        </p:sp>
        <p:sp>
          <p:nvSpPr>
            <p:cNvPr id="118" name="Oval 117"/>
            <p:cNvSpPr/>
            <p:nvPr/>
          </p:nvSpPr>
          <p:spPr>
            <a:xfrm>
              <a:off x="6884571" y="560850"/>
              <a:ext cx="1375252" cy="7283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765300" y="637582"/>
              <a:ext cx="408246" cy="540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166167" y="2663744"/>
            <a:ext cx="3520195" cy="1299718"/>
            <a:chOff x="811083" y="2701039"/>
            <a:chExt cx="3520195" cy="1299718"/>
          </a:xfrm>
        </p:grpSpPr>
        <p:sp>
          <p:nvSpPr>
            <p:cNvPr id="96" name="Oval 95"/>
            <p:cNvSpPr/>
            <p:nvPr/>
          </p:nvSpPr>
          <p:spPr>
            <a:xfrm>
              <a:off x="925380" y="3080555"/>
              <a:ext cx="622300" cy="622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46253" y="314182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/>
                <a:t>∅</a:t>
              </a:r>
              <a:endParaRPr lang="it-IT" sz="3200" b="1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106" name="Arc 105"/>
            <p:cNvSpPr/>
            <p:nvPr/>
          </p:nvSpPr>
          <p:spPr>
            <a:xfrm rot="2221249">
              <a:off x="829941" y="2715945"/>
              <a:ext cx="432000" cy="432000"/>
            </a:xfrm>
            <a:prstGeom prst="arc">
              <a:avLst>
                <a:gd name="adj1" fmla="val 3203443"/>
                <a:gd name="adj2" fmla="val 0"/>
              </a:avLst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11083" y="2701039"/>
              <a:ext cx="505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latin typeface="Times" charset="0"/>
                  <a:ea typeface="Times" charset="0"/>
                  <a:cs typeface="Times" charset="0"/>
                </a:rPr>
                <a:t>0,1</a:t>
              </a:r>
            </a:p>
          </p:txBody>
        </p:sp>
        <p:sp>
          <p:nvSpPr>
            <p:cNvPr id="108" name="Oval 107"/>
            <p:cNvSpPr/>
            <p:nvPr/>
          </p:nvSpPr>
          <p:spPr>
            <a:xfrm>
              <a:off x="2172483" y="3104165"/>
              <a:ext cx="622300" cy="622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138808" y="3165432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{</a:t>
              </a:r>
              <a:r>
                <a:rPr lang="it-IT" sz="2400" i="1"/>
                <a:t>q</a:t>
              </a:r>
              <a:r>
                <a:rPr lang="it-IT" sz="2400" baseline="-25000">
                  <a:latin typeface="Times" charset="0"/>
                  <a:ea typeface="Times" charset="0"/>
                  <a:cs typeface="Times" charset="0"/>
                </a:rPr>
                <a:t>1</a:t>
              </a:r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}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3625648" y="3150709"/>
              <a:ext cx="622300" cy="622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591973" y="3211976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{</a:t>
              </a:r>
              <a:r>
                <a:rPr lang="it-IT" sz="2400" i="1"/>
                <a:t>q</a:t>
              </a:r>
              <a:r>
                <a:rPr lang="it-IT" sz="2400" baseline="-25000">
                  <a:latin typeface="Times" charset="0"/>
                  <a:ea typeface="Times" charset="0"/>
                  <a:cs typeface="Times" charset="0"/>
                </a:rPr>
                <a:t>2</a:t>
              </a:r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}</a:t>
              </a:r>
            </a:p>
          </p:txBody>
        </p:sp>
        <p:cxnSp>
          <p:nvCxnSpPr>
            <p:cNvPr id="121" name="Straight Arrow Connector 120"/>
            <p:cNvCxnSpPr>
              <a:stCxn id="96" idx="6"/>
              <a:endCxn id="109" idx="1"/>
            </p:cNvCxnSpPr>
            <p:nvPr/>
          </p:nvCxnSpPr>
          <p:spPr>
            <a:xfrm>
              <a:off x="1547680" y="3391705"/>
              <a:ext cx="591128" cy="456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97" idx="2"/>
            </p:cNvCxnSpPr>
            <p:nvPr/>
          </p:nvCxnSpPr>
          <p:spPr>
            <a:xfrm flipH="1" flipV="1">
              <a:off x="2763612" y="3434209"/>
              <a:ext cx="816219" cy="3023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1769523" y="298432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0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001423" y="300972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latin typeface="Times" charset="0"/>
                  <a:ea typeface="Times" charset="0"/>
                  <a:cs typeface="Times" charset="0"/>
                </a:rPr>
                <a:t>1</a:t>
              </a:r>
            </a:p>
          </p:txBody>
        </p:sp>
        <p:cxnSp>
          <p:nvCxnSpPr>
            <p:cNvPr id="61" name="Curved Connector 60"/>
            <p:cNvCxnSpPr/>
            <p:nvPr/>
          </p:nvCxnSpPr>
          <p:spPr>
            <a:xfrm rot="5400000" flipH="1">
              <a:off x="2549562" y="2528244"/>
              <a:ext cx="70154" cy="2260236"/>
            </a:xfrm>
            <a:prstGeom prst="curvedConnector3">
              <a:avLst>
                <a:gd name="adj1" fmla="val -455760"/>
              </a:avLst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2601522" y="3600647"/>
              <a:ext cx="5052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>
                  <a:latin typeface="Times" charset="0"/>
                  <a:ea typeface="Times" charset="0"/>
                  <a:cs typeface="Times" charset="0"/>
                </a:rPr>
                <a:t>0,1</a:t>
              </a:r>
            </a:p>
          </p:txBody>
        </p:sp>
      </p:grpSp>
      <p:cxnSp>
        <p:nvCxnSpPr>
          <p:cNvPr id="128" name="Straight Arrow Connector 127"/>
          <p:cNvCxnSpPr>
            <a:stCxn id="96" idx="2"/>
            <a:endCxn id="118" idx="6"/>
          </p:cNvCxnSpPr>
          <p:nvPr/>
        </p:nvCxnSpPr>
        <p:spPr>
          <a:xfrm flipH="1">
            <a:off x="1501000" y="3354410"/>
            <a:ext cx="779464" cy="4416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1651407" y="290893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0</a:t>
            </a:r>
          </a:p>
        </p:txBody>
      </p:sp>
      <p:cxnSp>
        <p:nvCxnSpPr>
          <p:cNvPr id="133" name="Curved Connector 132"/>
          <p:cNvCxnSpPr/>
          <p:nvPr/>
        </p:nvCxnSpPr>
        <p:spPr>
          <a:xfrm rot="5400000" flipH="1">
            <a:off x="3021480" y="1517955"/>
            <a:ext cx="59592" cy="4481212"/>
          </a:xfrm>
          <a:prstGeom prst="curvedConnector3">
            <a:avLst>
              <a:gd name="adj1" fmla="val -1278695"/>
            </a:avLst>
          </a:prstGeom>
          <a:ln w="1905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>
          <a:xfrm rot="10800000" flipH="1" flipV="1">
            <a:off x="1759764" y="3904306"/>
            <a:ext cx="328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921500" y="93980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grafo completo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5748" y="4737100"/>
            <a:ext cx="8774098" cy="1773464"/>
            <a:chOff x="125748" y="4737100"/>
            <a:chExt cx="8774098" cy="1773464"/>
          </a:xfrm>
        </p:grpSpPr>
        <p:grpSp>
          <p:nvGrpSpPr>
            <p:cNvPr id="16" name="Group 15"/>
            <p:cNvGrpSpPr/>
            <p:nvPr/>
          </p:nvGrpSpPr>
          <p:grpSpPr>
            <a:xfrm>
              <a:off x="309746" y="4934599"/>
              <a:ext cx="6257591" cy="1575965"/>
              <a:chOff x="526967" y="2745191"/>
              <a:chExt cx="6257591" cy="1575965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5503636" y="3320230"/>
                <a:ext cx="1280922" cy="9026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17093" y="3527457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/>
                  <a:t>0</a:t>
                </a:r>
                <a:r>
                  <a:rPr lang="it-IT" sz="2400"/>
                  <a:t>,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67974" y="3413551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4000" b="1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266272" y="3473358"/>
                <a:ext cx="622799" cy="62279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97256" y="3550090"/>
                <a:ext cx="236229" cy="540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240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170389" y="3531462"/>
                <a:ext cx="11673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0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1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22326" y="3494161"/>
                <a:ext cx="408246" cy="540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240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cxnSp>
            <p:nvCxnSpPr>
              <p:cNvPr id="52" name="Straight Arrow Connector 51"/>
              <p:cNvCxnSpPr>
                <a:endCxn id="25" idx="6"/>
              </p:cNvCxnSpPr>
              <p:nvPr/>
            </p:nvCxnSpPr>
            <p:spPr>
              <a:xfrm flipH="1">
                <a:off x="1889071" y="3784757"/>
                <a:ext cx="1113210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4440741" y="3781155"/>
                <a:ext cx="1054715" cy="4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c 61"/>
              <p:cNvSpPr/>
              <p:nvPr/>
            </p:nvSpPr>
            <p:spPr>
              <a:xfrm>
                <a:off x="916862" y="3344137"/>
                <a:ext cx="432000" cy="432000"/>
              </a:xfrm>
              <a:prstGeom prst="arc">
                <a:avLst>
                  <a:gd name="adj1" fmla="val 3203443"/>
                  <a:gd name="adj2" fmla="val 0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736998" y="3312046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377658" y="3324384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22432" y="2980243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946111" y="2745191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89" name="Arc 88"/>
              <p:cNvSpPr/>
              <p:nvPr/>
            </p:nvSpPr>
            <p:spPr>
              <a:xfrm>
                <a:off x="1652144" y="2800631"/>
                <a:ext cx="4123789" cy="1520525"/>
              </a:xfrm>
              <a:prstGeom prst="arc">
                <a:avLst>
                  <a:gd name="adj1" fmla="val 10886855"/>
                  <a:gd name="adj2" fmla="val 21277418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5631532" y="3426430"/>
                <a:ext cx="1044718" cy="68072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225268" y="3554652"/>
                <a:ext cx="7393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0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  <a:endParaRPr lang="it-IT" sz="240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042103" y="3344137"/>
                <a:ext cx="1390458" cy="9026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>
                <a:off x="526967" y="3811703"/>
                <a:ext cx="739305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Arc 90"/>
              <p:cNvSpPr/>
              <p:nvPr/>
            </p:nvSpPr>
            <p:spPr>
              <a:xfrm rot="10800000">
                <a:off x="4335879" y="3786668"/>
                <a:ext cx="1264440" cy="446621"/>
              </a:xfrm>
              <a:prstGeom prst="arc">
                <a:avLst>
                  <a:gd name="adj1" fmla="val 11204101"/>
                  <a:gd name="adj2" fmla="val 21277418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809243" y="381160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  <p:sp>
            <p:nvSpPr>
              <p:cNvPr id="94" name="Arc 93"/>
              <p:cNvSpPr/>
              <p:nvPr/>
            </p:nvSpPr>
            <p:spPr>
              <a:xfrm rot="3057865">
                <a:off x="3016843" y="3026458"/>
                <a:ext cx="432000" cy="432000"/>
              </a:xfrm>
              <a:prstGeom prst="arc">
                <a:avLst>
                  <a:gd name="adj1" fmla="val 3203443"/>
                  <a:gd name="adj2" fmla="val 0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097766" y="2997259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</p:grpSp>
        <p:cxnSp>
          <p:nvCxnSpPr>
            <p:cNvPr id="138" name="Straight Connector 137"/>
            <p:cNvCxnSpPr/>
            <p:nvPr/>
          </p:nvCxnSpPr>
          <p:spPr>
            <a:xfrm flipV="1">
              <a:off x="125748" y="4737100"/>
              <a:ext cx="5384332" cy="12700"/>
            </a:xfrm>
            <a:prstGeom prst="line">
              <a:avLst/>
            </a:prstGeom>
            <a:ln w="25400" cmpd="dbl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6948671" y="5889492"/>
              <a:ext cx="1951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grafo equivalente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5211" y="2401845"/>
            <a:ext cx="5024667" cy="2134498"/>
            <a:chOff x="405211" y="2401845"/>
            <a:chExt cx="5024667" cy="213449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405211" y="2401845"/>
              <a:ext cx="5009100" cy="2130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420778" y="2405945"/>
              <a:ext cx="5009100" cy="2130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Oval 96"/>
          <p:cNvSpPr/>
          <p:nvPr/>
        </p:nvSpPr>
        <p:spPr>
          <a:xfrm>
            <a:off x="4934915" y="3067153"/>
            <a:ext cx="720000" cy="72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8017565" y="665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03" name="Rectangle 102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1EBE90E-94E2-2540-8F22-01846C7BF3F6}"/>
              </a:ext>
            </a:extLst>
          </p:cNvPr>
          <p:cNvGrpSpPr/>
          <p:nvPr/>
        </p:nvGrpSpPr>
        <p:grpSpPr>
          <a:xfrm>
            <a:off x="3673725" y="161954"/>
            <a:ext cx="1388739" cy="588860"/>
            <a:chOff x="405211" y="2401845"/>
            <a:chExt cx="5024667" cy="2134498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7E1429B-0705-C544-A7ED-066D0B6619AC}"/>
                </a:ext>
              </a:extLst>
            </p:cNvPr>
            <p:cNvCxnSpPr/>
            <p:nvPr/>
          </p:nvCxnSpPr>
          <p:spPr>
            <a:xfrm flipV="1">
              <a:off x="405211" y="2401845"/>
              <a:ext cx="5009100" cy="2130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332849A-DA11-7C41-AEEF-C708790E8C5E}"/>
                </a:ext>
              </a:extLst>
            </p:cNvPr>
            <p:cNvCxnSpPr/>
            <p:nvPr/>
          </p:nvCxnSpPr>
          <p:spPr>
            <a:xfrm flipH="1" flipV="1">
              <a:off x="420778" y="2405945"/>
              <a:ext cx="5009100" cy="2130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6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8270" y="2881796"/>
            <a:ext cx="8189003" cy="1798723"/>
            <a:chOff x="125748" y="4737100"/>
            <a:chExt cx="8189003" cy="1798723"/>
          </a:xfrm>
        </p:grpSpPr>
        <p:grpSp>
          <p:nvGrpSpPr>
            <p:cNvPr id="3" name="Group 2"/>
            <p:cNvGrpSpPr/>
            <p:nvPr/>
          </p:nvGrpSpPr>
          <p:grpSpPr>
            <a:xfrm>
              <a:off x="309746" y="4934599"/>
              <a:ext cx="6257591" cy="1575965"/>
              <a:chOff x="526967" y="2745191"/>
              <a:chExt cx="6257591" cy="1575965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503636" y="3320230"/>
                <a:ext cx="1280922" cy="9026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17093" y="3527457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/>
                  <a:t>0</a:t>
                </a:r>
                <a:r>
                  <a:rPr lang="it-IT" sz="2400"/>
                  <a:t>,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2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367974" y="3413551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4000" b="1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266272" y="3473358"/>
                <a:ext cx="622799" cy="62279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97256" y="3550090"/>
                <a:ext cx="236229" cy="540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240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70389" y="3531462"/>
                <a:ext cx="11673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0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1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22326" y="3494161"/>
                <a:ext cx="408246" cy="540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it-IT" sz="240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cxnSp>
            <p:nvCxnSpPr>
              <p:cNvPr id="13" name="Straight Arrow Connector 12"/>
              <p:cNvCxnSpPr>
                <a:endCxn id="25" idx="6"/>
              </p:cNvCxnSpPr>
              <p:nvPr/>
            </p:nvCxnSpPr>
            <p:spPr>
              <a:xfrm flipH="1">
                <a:off x="1889071" y="3784757"/>
                <a:ext cx="1113210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4440741" y="3781155"/>
                <a:ext cx="1054715" cy="4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Arc 14"/>
              <p:cNvSpPr/>
              <p:nvPr/>
            </p:nvSpPr>
            <p:spPr>
              <a:xfrm>
                <a:off x="916862" y="3344137"/>
                <a:ext cx="432000" cy="432000"/>
              </a:xfrm>
              <a:prstGeom prst="arc">
                <a:avLst>
                  <a:gd name="adj1" fmla="val 3203443"/>
                  <a:gd name="adj2" fmla="val 0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36998" y="3312046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377658" y="3324384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22432" y="2980243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46111" y="2745191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1</a:t>
                </a:r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1652144" y="2800631"/>
                <a:ext cx="4123789" cy="1520525"/>
              </a:xfrm>
              <a:prstGeom prst="arc">
                <a:avLst>
                  <a:gd name="adj1" fmla="val 10886855"/>
                  <a:gd name="adj2" fmla="val 21277418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631532" y="3426430"/>
                <a:ext cx="1044718" cy="68072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225268" y="3554652"/>
                <a:ext cx="7393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/>
                  <a:t>{</a:t>
                </a:r>
                <a:r>
                  <a:rPr lang="it-IT" sz="2400" i="1"/>
                  <a:t>q</a:t>
                </a:r>
                <a:r>
                  <a:rPr lang="it-IT" sz="2400" baseline="-25000">
                    <a:latin typeface="Times" charset="0"/>
                    <a:ea typeface="Times" charset="0"/>
                    <a:cs typeface="Times" charset="0"/>
                  </a:rPr>
                  <a:t>0</a:t>
                </a:r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}</a:t>
                </a:r>
                <a:endParaRPr lang="it-IT" sz="24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042103" y="3344137"/>
                <a:ext cx="1390458" cy="9026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526967" y="3811703"/>
                <a:ext cx="739305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Arc 24"/>
              <p:cNvSpPr/>
              <p:nvPr/>
            </p:nvSpPr>
            <p:spPr>
              <a:xfrm rot="10800000">
                <a:off x="4335879" y="3786668"/>
                <a:ext cx="1264440" cy="446621"/>
              </a:xfrm>
              <a:prstGeom prst="arc">
                <a:avLst>
                  <a:gd name="adj1" fmla="val 11204101"/>
                  <a:gd name="adj2" fmla="val 21277418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09243" y="381160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  <p:sp>
            <p:nvSpPr>
              <p:cNvPr id="27" name="Arc 26"/>
              <p:cNvSpPr/>
              <p:nvPr/>
            </p:nvSpPr>
            <p:spPr>
              <a:xfrm rot="3057865">
                <a:off x="3016843" y="3026458"/>
                <a:ext cx="432000" cy="432000"/>
              </a:xfrm>
              <a:prstGeom prst="arc">
                <a:avLst>
                  <a:gd name="adj1" fmla="val 3203443"/>
                  <a:gd name="adj2" fmla="val 0"/>
                </a:avLst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97766" y="2997259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>
                    <a:latin typeface="Times" charset="0"/>
                    <a:ea typeface="Times" charset="0"/>
                    <a:cs typeface="Times" charset="0"/>
                  </a:rPr>
                  <a:t>0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V="1">
              <a:off x="125748" y="4737100"/>
              <a:ext cx="5384332" cy="12700"/>
            </a:xfrm>
            <a:prstGeom prst="line">
              <a:avLst/>
            </a:prstGeom>
            <a:ln w="25400" cmpd="dbl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948671" y="5889492"/>
              <a:ext cx="1366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grafo DFA</a:t>
              </a:r>
            </a:p>
            <a:p>
              <a:r>
                <a:rPr lang="it-IT"/>
                <a:t>equivalente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54412"/>
            <a:ext cx="6413500" cy="192998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</p:spTree>
    <p:extLst>
      <p:ext uri="{BB962C8B-B14F-4D97-AF65-F5344CB8AC3E}">
        <p14:creationId xmlns:p14="http://schemas.microsoft.com/office/powerpoint/2010/main" val="13658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84400"/>
            <a:ext cx="3860800" cy="2146300"/>
            <a:chOff x="0" y="2184400"/>
            <a:chExt cx="3860800" cy="2146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24100"/>
              <a:ext cx="3860800" cy="2006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01800" y="2184400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43AFF"/>
                  </a:solidFill>
                </a:rPr>
                <a:t>NFA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6500" y="254412"/>
            <a:ext cx="6413500" cy="1929988"/>
            <a:chOff x="1206500" y="254412"/>
            <a:chExt cx="6413500" cy="19299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0" y="254412"/>
              <a:ext cx="6413500" cy="192998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987200" y="1108800"/>
              <a:ext cx="94060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04032" y="531580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*</a:t>
            </a:r>
            <a:r>
              <a:rPr lang="it-IT"/>
              <a:t> = stato di accettazione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4207" y="4869418"/>
            <a:ext cx="2312067" cy="369332"/>
            <a:chOff x="357809" y="5962134"/>
            <a:chExt cx="2312067" cy="369332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357809" y="6146800"/>
              <a:ext cx="54333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986402" y="5962134"/>
              <a:ext cx="1683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= stato iniziale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78CF99-3B4A-EA46-8A5E-90C67EFE1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50" y="2125246"/>
            <a:ext cx="4413172" cy="18455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98E310-35F3-F74C-8D6C-0027A60B0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50" y="4330700"/>
            <a:ext cx="3879850" cy="4521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423103-6CB7-E148-8FC0-38D6EB21F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882" y="3832998"/>
            <a:ext cx="4036276" cy="444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ECA155-AE18-A340-8C2A-4E19FA6C3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0800" y="5185548"/>
            <a:ext cx="4457700" cy="11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802962"/>
            <a:ext cx="9144000" cy="1003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728"/>
            <a:ext cx="9144000" cy="149593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73172" y="3828431"/>
            <a:ext cx="3610467" cy="2122321"/>
            <a:chOff x="4473172" y="3828431"/>
            <a:chExt cx="3610467" cy="2122321"/>
          </a:xfrm>
        </p:grpSpPr>
        <p:sp>
          <p:nvSpPr>
            <p:cNvPr id="6" name="Oval 5"/>
            <p:cNvSpPr/>
            <p:nvPr/>
          </p:nvSpPr>
          <p:spPr>
            <a:xfrm>
              <a:off x="4473172" y="4516722"/>
              <a:ext cx="579549" cy="5795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/>
            <p:cNvSpPr/>
            <p:nvPr/>
          </p:nvSpPr>
          <p:spPr>
            <a:xfrm>
              <a:off x="6113351" y="4097732"/>
              <a:ext cx="579549" cy="5795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7504090" y="5371203"/>
              <a:ext cx="579549" cy="5795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urved Connector 9"/>
            <p:cNvCxnSpPr>
              <a:stCxn id="6" idx="0"/>
              <a:endCxn id="7" idx="3"/>
            </p:cNvCxnSpPr>
            <p:nvPr/>
          </p:nvCxnSpPr>
          <p:spPr>
            <a:xfrm rot="16200000" flipH="1">
              <a:off x="5442742" y="3836927"/>
              <a:ext cx="75686" cy="1435277"/>
            </a:xfrm>
            <a:prstGeom prst="curvedConnector5">
              <a:avLst>
                <a:gd name="adj1" fmla="val -302037"/>
                <a:gd name="adj2" fmla="val 57138"/>
                <a:gd name="adj3" fmla="val 402037"/>
              </a:avLst>
            </a:prstGeom>
            <a:ln>
              <a:solidFill>
                <a:schemeClr val="tx1"/>
              </a:solidFill>
              <a:prstDash val="lgDash"/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>
              <a:stCxn id="7" idx="4"/>
              <a:endCxn id="8" idx="1"/>
            </p:cNvCxnSpPr>
            <p:nvPr/>
          </p:nvCxnSpPr>
          <p:spPr>
            <a:xfrm rot="16200000" flipH="1">
              <a:off x="6606647" y="4473759"/>
              <a:ext cx="778795" cy="118583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lgDash"/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7" idx="0"/>
              <a:endCxn id="7" idx="6"/>
            </p:cNvCxnSpPr>
            <p:nvPr/>
          </p:nvCxnSpPr>
          <p:spPr>
            <a:xfrm rot="16200000" flipH="1">
              <a:off x="6403125" y="4097732"/>
              <a:ext cx="289775" cy="289774"/>
            </a:xfrm>
            <a:prstGeom prst="curvedConnector4">
              <a:avLst>
                <a:gd name="adj1" fmla="val -92222"/>
                <a:gd name="adj2" fmla="val 463334"/>
              </a:avLst>
            </a:prstGeom>
            <a:ln>
              <a:solidFill>
                <a:schemeClr val="tx1"/>
              </a:solidFill>
              <a:prstDash val="lgDash"/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546240" y="4514580"/>
              <a:ext cx="482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 dirty="0"/>
                <a:t>q</a:t>
              </a:r>
              <a:r>
                <a:rPr lang="it-IT" sz="2400" baseline="-25000" dirty="0"/>
                <a:t>0</a:t>
              </a:r>
              <a:endParaRPr lang="it-IT" sz="2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49556" y="4118206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q</a:t>
              </a:r>
              <a:endParaRPr lang="it-IT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00087" y="3867462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95518" y="3828431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15546" y="5129382"/>
              <a:ext cx="437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w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52452" y="5386893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q</a:t>
              </a:r>
              <a:r>
                <a:rPr lang="it-IT" sz="2400" i="1" baseline="-25000"/>
                <a:t>F</a:t>
              </a:r>
              <a:endParaRPr lang="it-IT" sz="2400" i="1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4" y="5874549"/>
            <a:ext cx="4013200" cy="6731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01C94A-4A78-9E4D-AB78-D903CC79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1" y="3574654"/>
            <a:ext cx="2041279" cy="742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91FFB-AFE3-6D47-9FF5-4C5CC1FFB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31" y="4349038"/>
            <a:ext cx="1918313" cy="679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C92507-6E77-CF45-A701-94E13C858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58" y="5092037"/>
            <a:ext cx="1854200" cy="678599"/>
          </a:xfrm>
          <a:prstGeom prst="rect">
            <a:avLst/>
          </a:pr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C7E2A739-EA04-8847-AC9D-B236363FA831}"/>
              </a:ext>
            </a:extLst>
          </p:cNvPr>
          <p:cNvSpPr/>
          <p:nvPr/>
        </p:nvSpPr>
        <p:spPr>
          <a:xfrm>
            <a:off x="6741949" y="3737731"/>
            <a:ext cx="720000" cy="720000"/>
          </a:xfrm>
          <a:prstGeom prst="arc">
            <a:avLst>
              <a:gd name="adj1" fmla="val 16200000"/>
              <a:gd name="adj2" fmla="val 10842534"/>
            </a:avLst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12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186" y="294420"/>
            <a:ext cx="6431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 pumping lemma può essere utile per dimostrare che alcuni </a:t>
            </a:r>
          </a:p>
          <a:p>
            <a:r>
              <a:rPr lang="it-IT"/>
              <a:t>linguaggi </a:t>
            </a:r>
            <a:r>
              <a:rPr lang="it-IT" i="1"/>
              <a:t>non</a:t>
            </a:r>
            <a:r>
              <a:rPr lang="it-IT"/>
              <a:t> sono regolari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158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i="1">
                <a:solidFill>
                  <a:srgbClr val="143AFF"/>
                </a:solidFill>
              </a:rPr>
              <a:t>Automi finiti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7F44F-73FE-4D4C-804E-8B5AC1B3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44" y="5460598"/>
            <a:ext cx="8281756" cy="1164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9B5E1-01F2-A742-9E47-4208EB04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8" y="4956834"/>
            <a:ext cx="8128001" cy="436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67607B-BB2A-2D42-A51A-8A4EE870E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44" y="3863136"/>
            <a:ext cx="8483601" cy="1061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FD62A-10A7-EC49-B2A4-BD8DEF8F6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1138008"/>
            <a:ext cx="9144000" cy="23570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1EA865-283C-EE4E-BA0C-F25294151CFF}"/>
              </a:ext>
            </a:extLst>
          </p:cNvPr>
          <p:cNvSpPr/>
          <p:nvPr/>
        </p:nvSpPr>
        <p:spPr>
          <a:xfrm>
            <a:off x="546100" y="3936046"/>
            <a:ext cx="3556000" cy="3885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C2D6E-8552-8F4F-A442-18F5339FB208}"/>
              </a:ext>
            </a:extLst>
          </p:cNvPr>
          <p:cNvSpPr/>
          <p:nvPr/>
        </p:nvSpPr>
        <p:spPr>
          <a:xfrm>
            <a:off x="546100" y="5040254"/>
            <a:ext cx="3644900" cy="3526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A8A99D-710A-D441-95E5-BD8A0A557AA4}"/>
              </a:ext>
            </a:extLst>
          </p:cNvPr>
          <p:cNvSpPr/>
          <p:nvPr/>
        </p:nvSpPr>
        <p:spPr>
          <a:xfrm>
            <a:off x="546100" y="5511351"/>
            <a:ext cx="42799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9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" y="155660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endParaRPr sz="2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397000" y="227465"/>
            <a:ext cx="5765802" cy="881270"/>
            <a:chOff x="1409700" y="911315"/>
            <a:chExt cx="5765802" cy="881270"/>
          </a:xfrm>
        </p:grpSpPr>
        <p:grpSp>
          <p:nvGrpSpPr>
            <p:cNvPr id="13" name="Group 12"/>
            <p:cNvGrpSpPr/>
            <p:nvPr/>
          </p:nvGrpSpPr>
          <p:grpSpPr>
            <a:xfrm>
              <a:off x="1409700" y="918523"/>
              <a:ext cx="2882902" cy="874062"/>
              <a:chOff x="1409700" y="80323"/>
              <a:chExt cx="2882902" cy="87406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40196" y="80323"/>
                <a:ext cx="421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/>
                  <a:t>p</a:t>
                </a:r>
                <a:endParaRPr sz="3200" i="1" dirty="0"/>
              </a:p>
            </p:txBody>
          </p:sp>
          <p:sp>
            <p:nvSpPr>
              <p:cNvPr id="12" name="Left Brace 11"/>
              <p:cNvSpPr/>
              <p:nvPr/>
            </p:nvSpPr>
            <p:spPr>
              <a:xfrm rot="5400000">
                <a:off x="2725414" y="-612803"/>
                <a:ext cx="251474" cy="2882902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292600" y="911315"/>
              <a:ext cx="2882902" cy="874062"/>
              <a:chOff x="1409700" y="80323"/>
              <a:chExt cx="2882902" cy="87406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640196" y="80323"/>
                <a:ext cx="421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/>
                  <a:t>p</a:t>
                </a:r>
                <a:endParaRPr sz="3200" i="1" dirty="0"/>
              </a:p>
            </p:txBody>
          </p:sp>
          <p:sp>
            <p:nvSpPr>
              <p:cNvPr id="16" name="Left Brace 15"/>
              <p:cNvSpPr/>
              <p:nvPr/>
            </p:nvSpPr>
            <p:spPr>
              <a:xfrm rot="5400000">
                <a:off x="2725414" y="-612803"/>
                <a:ext cx="251474" cy="2882902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270000" y="853229"/>
            <a:ext cx="6794500" cy="1217162"/>
            <a:chOff x="1270000" y="1792585"/>
            <a:chExt cx="6794500" cy="1217162"/>
          </a:xfrm>
        </p:grpSpPr>
        <p:sp>
          <p:nvSpPr>
            <p:cNvPr id="11" name="TextBox 10"/>
            <p:cNvSpPr txBox="1"/>
            <p:nvPr/>
          </p:nvSpPr>
          <p:spPr>
            <a:xfrm>
              <a:off x="3736802" y="179258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270000" y="2349347"/>
              <a:ext cx="6794500" cy="660400"/>
              <a:chOff x="1270000" y="2349347"/>
              <a:chExt cx="6794500" cy="66040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270000" y="2400081"/>
                <a:ext cx="6794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Monaco" charset="0"/>
                    <a:ea typeface="Monaco" charset="0"/>
                    <a:cs typeface="Monaco" charset="0"/>
                  </a:rPr>
                  <a:t>000...000000</a:t>
                </a:r>
                <a:r>
                  <a:rPr lang="cs-CZ" sz="3200" dirty="0">
                    <a:latin typeface="Monaco" charset="0"/>
                    <a:ea typeface="Monaco" charset="0"/>
                    <a:cs typeface="Monaco" charset="0"/>
                  </a:rPr>
                  <a:t>111...111111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08750" y="2349347"/>
                <a:ext cx="965200" cy="6604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270000" y="2371647"/>
            <a:ext cx="7264400" cy="1100842"/>
            <a:chOff x="1270000" y="3309434"/>
            <a:chExt cx="7264400" cy="1100842"/>
          </a:xfrm>
        </p:grpSpPr>
        <p:sp>
          <p:nvSpPr>
            <p:cNvPr id="10" name="Rectangle 9"/>
            <p:cNvSpPr/>
            <p:nvPr/>
          </p:nvSpPr>
          <p:spPr>
            <a:xfrm>
              <a:off x="3327400" y="3309434"/>
              <a:ext cx="9652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0000" y="3331241"/>
              <a:ext cx="726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Monaco" charset="0"/>
                  <a:ea typeface="Monaco" charset="0"/>
                  <a:cs typeface="Monaco" charset="0"/>
                </a:rPr>
                <a:t>000...0000000000</a:t>
              </a:r>
              <a:r>
                <a:rPr lang="cs-CZ" sz="3200" dirty="0">
                  <a:latin typeface="Monaco" charset="0"/>
                  <a:ea typeface="Monaco" charset="0"/>
                  <a:cs typeface="Monaco" charset="0"/>
                </a:rPr>
                <a:t>111...111111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92600" y="3309434"/>
              <a:ext cx="9652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3052" y="3801716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68252" y="3825501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DE30A0-F27A-D14E-9118-0EDB764C5043}"/>
              </a:ext>
            </a:extLst>
          </p:cNvPr>
          <p:cNvGrpSpPr/>
          <p:nvPr/>
        </p:nvGrpSpPr>
        <p:grpSpPr>
          <a:xfrm>
            <a:off x="222918" y="3380001"/>
            <a:ext cx="7841582" cy="1842926"/>
            <a:chOff x="222918" y="3380001"/>
            <a:chExt cx="7841582" cy="184292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D117C4-AA2A-0845-8F6D-1405444A54F7}"/>
                </a:ext>
              </a:extLst>
            </p:cNvPr>
            <p:cNvSpPr txBox="1"/>
            <p:nvPr/>
          </p:nvSpPr>
          <p:spPr>
            <a:xfrm>
              <a:off x="222918" y="3698960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II </a:t>
              </a:r>
              <a:r>
                <a:rPr lang="en-US" sz="2400" dirty="0" err="1"/>
                <a:t>caso</a:t>
              </a:r>
              <a:r>
                <a:rPr lang="en-US" sz="2400" dirty="0"/>
                <a:t> </a:t>
              </a:r>
              <a:endParaRPr sz="240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37AC78-D755-2C45-BD0C-E224A33FE8A6}"/>
                </a:ext>
              </a:extLst>
            </p:cNvPr>
            <p:cNvGrpSpPr/>
            <p:nvPr/>
          </p:nvGrpSpPr>
          <p:grpSpPr>
            <a:xfrm>
              <a:off x="1397000" y="3380001"/>
              <a:ext cx="5765802" cy="881270"/>
              <a:chOff x="1409700" y="911315"/>
              <a:chExt cx="5765802" cy="88127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003242-3350-1C48-A81F-1F0156B75E57}"/>
                  </a:ext>
                </a:extLst>
              </p:cNvPr>
              <p:cNvGrpSpPr/>
              <p:nvPr/>
            </p:nvGrpSpPr>
            <p:grpSpPr>
              <a:xfrm>
                <a:off x="1409700" y="918523"/>
                <a:ext cx="2882902" cy="874062"/>
                <a:chOff x="1409700" y="80323"/>
                <a:chExt cx="2882902" cy="874062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FDDAD81-2A4B-2E4C-A848-FB55D2AE65B7}"/>
                    </a:ext>
                  </a:extLst>
                </p:cNvPr>
                <p:cNvSpPr txBox="1"/>
                <p:nvPr/>
              </p:nvSpPr>
              <p:spPr>
                <a:xfrm>
                  <a:off x="2640196" y="80323"/>
                  <a:ext cx="4219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i="1" dirty="0"/>
                    <a:t>p</a:t>
                  </a:r>
                  <a:endParaRPr sz="3200" i="1" dirty="0"/>
                </a:p>
              </p:txBody>
            </p:sp>
            <p:sp>
              <p:nvSpPr>
                <p:cNvPr id="44" name="Left Brace 43">
                  <a:extLst>
                    <a:ext uri="{FF2B5EF4-FFF2-40B4-BE49-F238E27FC236}">
                      <a16:creationId xmlns:a16="http://schemas.microsoft.com/office/drawing/2014/main" id="{EFEEB70D-1E47-3149-964F-A6A93E9AA93B}"/>
                    </a:ext>
                  </a:extLst>
                </p:cNvPr>
                <p:cNvSpPr/>
                <p:nvPr/>
              </p:nvSpPr>
              <p:spPr>
                <a:xfrm rot="5400000">
                  <a:off x="2725414" y="-612803"/>
                  <a:ext cx="251474" cy="2882902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445F2B2-897F-EC4C-926D-D82D76A4F6B2}"/>
                  </a:ext>
                </a:extLst>
              </p:cNvPr>
              <p:cNvGrpSpPr/>
              <p:nvPr/>
            </p:nvGrpSpPr>
            <p:grpSpPr>
              <a:xfrm>
                <a:off x="4292600" y="911315"/>
                <a:ext cx="2882902" cy="874062"/>
                <a:chOff x="1409700" y="80323"/>
                <a:chExt cx="2882902" cy="874062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135EC30-4884-F148-BFD8-1EDFEB0FD7C1}"/>
                    </a:ext>
                  </a:extLst>
                </p:cNvPr>
                <p:cNvSpPr txBox="1"/>
                <p:nvPr/>
              </p:nvSpPr>
              <p:spPr>
                <a:xfrm>
                  <a:off x="2640196" y="80323"/>
                  <a:ext cx="4219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i="1" dirty="0"/>
                    <a:t>p</a:t>
                  </a:r>
                  <a:endParaRPr sz="3200" i="1" dirty="0"/>
                </a:p>
              </p:txBody>
            </p:sp>
            <p:sp>
              <p:nvSpPr>
                <p:cNvPr id="42" name="Left Brace 41">
                  <a:extLst>
                    <a:ext uri="{FF2B5EF4-FFF2-40B4-BE49-F238E27FC236}">
                      <a16:creationId xmlns:a16="http://schemas.microsoft.com/office/drawing/2014/main" id="{EF66FDB2-E625-9640-A7B8-39771ABA7B2E}"/>
                    </a:ext>
                  </a:extLst>
                </p:cNvPr>
                <p:cNvSpPr/>
                <p:nvPr/>
              </p:nvSpPr>
              <p:spPr>
                <a:xfrm rot="5400000">
                  <a:off x="2725414" y="-612803"/>
                  <a:ext cx="251474" cy="2882902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1946AF9-E4F5-8242-883B-2A34D9960A15}"/>
                </a:ext>
              </a:extLst>
            </p:cNvPr>
            <p:cNvGrpSpPr/>
            <p:nvPr/>
          </p:nvGrpSpPr>
          <p:grpSpPr>
            <a:xfrm>
              <a:off x="1270000" y="4005765"/>
              <a:ext cx="6794500" cy="1217162"/>
              <a:chOff x="1270000" y="1792585"/>
              <a:chExt cx="6794500" cy="121716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0F08DC2-C300-F540-9A19-06ECCA0E6CC3}"/>
                  </a:ext>
                </a:extLst>
              </p:cNvPr>
              <p:cNvSpPr txBox="1"/>
              <p:nvPr/>
            </p:nvSpPr>
            <p:spPr>
              <a:xfrm>
                <a:off x="4600402" y="1792585"/>
                <a:ext cx="4138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/>
                  <a:t>y</a:t>
                </a:r>
                <a:endParaRPr sz="3200" i="1" dirty="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9FB56B2-5A42-2449-A244-B560D56EB796}"/>
                  </a:ext>
                </a:extLst>
              </p:cNvPr>
              <p:cNvGrpSpPr/>
              <p:nvPr/>
            </p:nvGrpSpPr>
            <p:grpSpPr>
              <a:xfrm>
                <a:off x="1270000" y="2349347"/>
                <a:ext cx="6794500" cy="660400"/>
                <a:chOff x="1270000" y="2349347"/>
                <a:chExt cx="6794500" cy="660400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6067179-030D-F744-9CCF-B6CB7C229C4E}"/>
                    </a:ext>
                  </a:extLst>
                </p:cNvPr>
                <p:cNvSpPr txBox="1"/>
                <p:nvPr/>
              </p:nvSpPr>
              <p:spPr>
                <a:xfrm>
                  <a:off x="1270000" y="2400081"/>
                  <a:ext cx="67945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latin typeface="Monaco" charset="0"/>
                      <a:ea typeface="Monaco" charset="0"/>
                      <a:cs typeface="Monaco" charset="0"/>
                    </a:rPr>
                    <a:t>000...000000</a:t>
                  </a:r>
                  <a:r>
                    <a:rPr lang="cs-CZ" sz="3200" dirty="0">
                      <a:latin typeface="Monaco" charset="0"/>
                      <a:ea typeface="Monaco" charset="0"/>
                      <a:cs typeface="Monaco" charset="0"/>
                    </a:rPr>
                    <a:t>1111..111111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107F8B8-3F33-7D40-AB74-0B75ECE2B0A4}"/>
                    </a:ext>
                  </a:extLst>
                </p:cNvPr>
                <p:cNvSpPr/>
                <p:nvPr/>
              </p:nvSpPr>
              <p:spPr>
                <a:xfrm>
                  <a:off x="4299350" y="2349347"/>
                  <a:ext cx="965200" cy="660400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51B8987-EAF7-3D4A-96E1-5A7F5CE56CE7}"/>
              </a:ext>
            </a:extLst>
          </p:cNvPr>
          <p:cNvGrpSpPr/>
          <p:nvPr/>
        </p:nvGrpSpPr>
        <p:grpSpPr>
          <a:xfrm>
            <a:off x="1270000" y="5524183"/>
            <a:ext cx="7264400" cy="1100842"/>
            <a:chOff x="1270000" y="3309434"/>
            <a:chExt cx="7264400" cy="110084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AEE988-13C6-1C49-9D4B-4CFDAFE356FE}"/>
                </a:ext>
              </a:extLst>
            </p:cNvPr>
            <p:cNvSpPr/>
            <p:nvPr/>
          </p:nvSpPr>
          <p:spPr>
            <a:xfrm>
              <a:off x="3327400" y="3309434"/>
              <a:ext cx="9652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61C9A3-2A41-E741-9AA7-B4AC0A093BFC}"/>
                </a:ext>
              </a:extLst>
            </p:cNvPr>
            <p:cNvSpPr txBox="1"/>
            <p:nvPr/>
          </p:nvSpPr>
          <p:spPr>
            <a:xfrm>
              <a:off x="1270000" y="3331241"/>
              <a:ext cx="726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Monaco" charset="0"/>
                  <a:ea typeface="Monaco" charset="0"/>
                  <a:cs typeface="Monaco" charset="0"/>
                </a:rPr>
                <a:t>000...0011111111</a:t>
              </a:r>
              <a:r>
                <a:rPr lang="cs-CZ" sz="3200" dirty="0">
                  <a:latin typeface="Monaco" charset="0"/>
                  <a:ea typeface="Monaco" charset="0"/>
                  <a:cs typeface="Monaco" charset="0"/>
                </a:rPr>
                <a:t>111...111111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FC8E24D-DB7E-9745-AA2F-680CF843BCD1}"/>
                </a:ext>
              </a:extLst>
            </p:cNvPr>
            <p:cNvSpPr/>
            <p:nvPr/>
          </p:nvSpPr>
          <p:spPr>
            <a:xfrm>
              <a:off x="4292600" y="3309434"/>
              <a:ext cx="9652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3C60A2-D816-4541-90A1-5739AD710887}"/>
                </a:ext>
              </a:extLst>
            </p:cNvPr>
            <p:cNvSpPr txBox="1"/>
            <p:nvPr/>
          </p:nvSpPr>
          <p:spPr>
            <a:xfrm>
              <a:off x="3603052" y="3801716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9BCD88C-EA92-0D4E-9E95-7D9A51D75668}"/>
                </a:ext>
              </a:extLst>
            </p:cNvPr>
            <p:cNvSpPr txBox="1"/>
            <p:nvPr/>
          </p:nvSpPr>
          <p:spPr>
            <a:xfrm>
              <a:off x="4568252" y="3825501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9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142552" y="2069525"/>
            <a:ext cx="6023548" cy="1205690"/>
            <a:chOff x="1888552" y="5155625"/>
            <a:chExt cx="6023548" cy="1205690"/>
          </a:xfrm>
        </p:grpSpPr>
        <p:sp>
          <p:nvSpPr>
            <p:cNvPr id="27" name="TextBox 26"/>
            <p:cNvSpPr txBox="1"/>
            <p:nvPr/>
          </p:nvSpPr>
          <p:spPr>
            <a:xfrm>
              <a:off x="1888552" y="5742268"/>
              <a:ext cx="6023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Monaco" charset="0"/>
                  <a:ea typeface="Monaco" charset="0"/>
                  <a:cs typeface="Monaco" charset="0"/>
                </a:rPr>
                <a:t>000...0000</a:t>
              </a:r>
              <a:r>
                <a:rPr lang="cs-CZ" sz="3200" dirty="0">
                  <a:latin typeface="Monaco" charset="0"/>
                  <a:ea typeface="Monaco" charset="0"/>
                  <a:cs typeface="Monaco" charset="0"/>
                </a:rPr>
                <a:t>11001111...11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24300" y="5700915"/>
              <a:ext cx="9525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76800" y="5700915"/>
              <a:ext cx="952500" cy="660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8302" y="515562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35402" y="515562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6918" y="634425"/>
            <a:ext cx="6898034" cy="1203822"/>
            <a:chOff x="222918" y="3720525"/>
            <a:chExt cx="6898034" cy="1203822"/>
          </a:xfrm>
        </p:grpSpPr>
        <p:sp>
          <p:nvSpPr>
            <p:cNvPr id="29" name="TextBox 28"/>
            <p:cNvSpPr txBox="1"/>
            <p:nvPr/>
          </p:nvSpPr>
          <p:spPr>
            <a:xfrm>
              <a:off x="4346402" y="3720525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y</a:t>
              </a:r>
              <a:endParaRPr sz="3200" i="1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22918" y="3811608"/>
              <a:ext cx="6898034" cy="1112739"/>
              <a:chOff x="222918" y="3811608"/>
              <a:chExt cx="6898034" cy="111273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015552" y="4305300"/>
                <a:ext cx="5105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Monaco" charset="0"/>
                    <a:ea typeface="Monaco" charset="0"/>
                    <a:cs typeface="Monaco" charset="0"/>
                  </a:rPr>
                  <a:t>000...0000</a:t>
                </a:r>
                <a:r>
                  <a:rPr lang="cs-CZ" sz="3200" dirty="0">
                    <a:latin typeface="Monaco" charset="0"/>
                    <a:ea typeface="Monaco" charset="0"/>
                    <a:cs typeface="Monaco" charset="0"/>
                  </a:rPr>
                  <a:t>1111...11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025900" y="4263947"/>
                <a:ext cx="965200" cy="6604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2918" y="3811608"/>
                <a:ext cx="12875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III </a:t>
                </a:r>
                <a:r>
                  <a:rPr lang="en-US" sz="2400" dirty="0" err="1"/>
                  <a:t>caso</a:t>
                </a:r>
                <a:r>
                  <a:rPr lang="en-US" sz="2400" dirty="0"/>
                  <a:t> </a:t>
                </a:r>
                <a:endParaRPr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539275"/>
            <a:ext cx="9144000" cy="2262483"/>
            <a:chOff x="0" y="1825580"/>
            <a:chExt cx="9144000" cy="22624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5580"/>
              <a:ext cx="9144000" cy="9006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89548"/>
              <a:ext cx="9144000" cy="149851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170673" y="567027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Grafi di transizione</a:t>
            </a:r>
            <a:endParaRPr lang="it-IT" sz="2400">
              <a:solidFill>
                <a:srgbClr val="143A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93202F-1700-5747-877C-80FCD5568C77}"/>
              </a:ext>
            </a:extLst>
          </p:cNvPr>
          <p:cNvGrpSpPr/>
          <p:nvPr/>
        </p:nvGrpSpPr>
        <p:grpSpPr>
          <a:xfrm>
            <a:off x="2788478" y="4232405"/>
            <a:ext cx="2524540" cy="666641"/>
            <a:chOff x="2763078" y="5217324"/>
            <a:chExt cx="2524540" cy="666641"/>
          </a:xfrm>
        </p:grpSpPr>
        <p:sp>
          <p:nvSpPr>
            <p:cNvPr id="6" name="Oval 5"/>
            <p:cNvSpPr/>
            <p:nvPr/>
          </p:nvSpPr>
          <p:spPr>
            <a:xfrm>
              <a:off x="4837044" y="54333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/>
            <p:cNvSpPr/>
            <p:nvPr/>
          </p:nvSpPr>
          <p:spPr>
            <a:xfrm>
              <a:off x="2763078" y="54333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Arrow Connector 8"/>
            <p:cNvCxnSpPr>
              <a:stCxn id="7" idx="6"/>
              <a:endCxn id="6" idx="2"/>
            </p:cNvCxnSpPr>
            <p:nvPr/>
          </p:nvCxnSpPr>
          <p:spPr>
            <a:xfrm>
              <a:off x="3213652" y="5658678"/>
              <a:ext cx="16233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51074" y="5217324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aab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0346" y="5401990"/>
              <a:ext cx="276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i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8538" y="5373756"/>
              <a:ext cx="2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j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1E0A6-1589-194D-BC2D-3182EFCF951E}"/>
              </a:ext>
            </a:extLst>
          </p:cNvPr>
          <p:cNvSpPr txBox="1"/>
          <p:nvPr/>
        </p:nvSpPr>
        <p:spPr>
          <a:xfrm>
            <a:off x="2170673" y="5586381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E’ una generalizzazione del NFA</a:t>
            </a:r>
          </a:p>
        </p:txBody>
      </p:sp>
    </p:spTree>
    <p:extLst>
      <p:ext uri="{BB962C8B-B14F-4D97-AF65-F5344CB8AC3E}">
        <p14:creationId xmlns:p14="http://schemas.microsoft.com/office/powerpoint/2010/main" val="3950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049"/>
            <a:ext cx="9144000" cy="3338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5351" y="3713491"/>
            <a:ext cx="1558345" cy="373488"/>
          </a:xfrm>
          <a:prstGeom prst="rect">
            <a:avLst/>
          </a:prstGeom>
          <a:solidFill>
            <a:srgbClr val="FF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A6121B-D563-F745-917E-8576822FB4EC}"/>
              </a:ext>
            </a:extLst>
          </p:cNvPr>
          <p:cNvGrpSpPr/>
          <p:nvPr/>
        </p:nvGrpSpPr>
        <p:grpSpPr>
          <a:xfrm>
            <a:off x="1822173" y="4760124"/>
            <a:ext cx="4598506" cy="1373904"/>
            <a:chOff x="1822173" y="4760124"/>
            <a:chExt cx="4598506" cy="1373904"/>
          </a:xfrm>
        </p:grpSpPr>
        <p:sp>
          <p:nvSpPr>
            <p:cNvPr id="4" name="Oval 3"/>
            <p:cNvSpPr/>
            <p:nvPr/>
          </p:nvSpPr>
          <p:spPr>
            <a:xfrm>
              <a:off x="3896139" y="49761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5"/>
            <p:cNvSpPr/>
            <p:nvPr/>
          </p:nvSpPr>
          <p:spPr>
            <a:xfrm>
              <a:off x="1822173" y="49761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272747" y="5201478"/>
              <a:ext cx="16233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10169" y="4760124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aab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970105" y="49761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/>
            <p:cNvSpPr/>
            <p:nvPr/>
          </p:nvSpPr>
          <p:spPr>
            <a:xfrm>
              <a:off x="3896139" y="4976191"/>
              <a:ext cx="450574" cy="45057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346713" y="5201478"/>
              <a:ext cx="16233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84135" y="4760124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bb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92513" y="4944790"/>
              <a:ext cx="276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6829" y="4924914"/>
              <a:ext cx="2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j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80064" y="5764696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w = aabbb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</p:spTree>
    <p:extLst>
      <p:ext uri="{BB962C8B-B14F-4D97-AF65-F5344CB8AC3E}">
        <p14:creationId xmlns:p14="http://schemas.microsoft.com/office/powerpoint/2010/main" val="10441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548" y="503582"/>
            <a:ext cx="493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Differenze tra le macchine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591" y="1762540"/>
            <a:ext cx="792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/>
              <a:t>Macchina di Turing		</a:t>
            </a:r>
          </a:p>
          <a:p>
            <a:r>
              <a:rPr lang="it-IT" sz="2200"/>
              <a:t>					stringhe in lettura</a:t>
            </a:r>
          </a:p>
          <a:p>
            <a:r>
              <a:rPr lang="it-IT" sz="2200"/>
              <a:t>Macchina di Post			e in scrittura di </a:t>
            </a:r>
          </a:p>
          <a:p>
            <a:r>
              <a:rPr lang="it-IT" sz="2200"/>
              <a:t>					lunghezza non   Macchine con memorie		limitabile 	</a:t>
            </a:r>
          </a:p>
          <a:p>
            <a:r>
              <a:rPr lang="it-IT" sz="2200"/>
              <a:t>push-down				superiormente	</a:t>
            </a:r>
          </a:p>
          <a:p>
            <a:r>
              <a:rPr lang="it-IT" sz="2200"/>
              <a:t> 			</a:t>
            </a:r>
          </a:p>
          <a:p>
            <a:r>
              <a:rPr lang="it-IT" sz="2200"/>
              <a:t>								</a:t>
            </a:r>
          </a:p>
          <a:p>
            <a:r>
              <a:rPr lang="it-IT" sz="2200"/>
              <a:t>					stringa in lettura</a:t>
            </a:r>
          </a:p>
          <a:p>
            <a:r>
              <a:rPr lang="it-IT" sz="2200"/>
              <a:t>Automi				di lunghezza non</a:t>
            </a:r>
          </a:p>
          <a:p>
            <a:r>
              <a:rPr lang="it-IT" sz="2200"/>
              <a:t>					limitabile superiormente;</a:t>
            </a:r>
          </a:p>
          <a:p>
            <a:r>
              <a:rPr lang="it-IT" sz="2200"/>
              <a:t>					</a:t>
            </a:r>
          </a:p>
          <a:p>
            <a:r>
              <a:rPr lang="it-IT" sz="2200"/>
              <a:t>					</a:t>
            </a:r>
            <a:r>
              <a:rPr lang="it-IT" sz="2200">
                <a:solidFill>
                  <a:srgbClr val="FF0000"/>
                </a:solidFill>
              </a:rPr>
              <a:t>non c’è una stringa in</a:t>
            </a:r>
          </a:p>
          <a:p>
            <a:r>
              <a:rPr lang="it-IT" sz="2200">
                <a:solidFill>
                  <a:srgbClr val="FF0000"/>
                </a:solidFill>
              </a:rPr>
              <a:t>					scrittura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240696" y="1762540"/>
            <a:ext cx="300438" cy="2238174"/>
          </a:xfrm>
          <a:prstGeom prst="rightBrace">
            <a:avLst>
              <a:gd name="adj1" fmla="val 8333"/>
              <a:gd name="adj2" fmla="val 4940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3735F-7E9E-0549-8CC2-37B19E99FB11}"/>
              </a:ext>
            </a:extLst>
          </p:cNvPr>
          <p:cNvSpPr/>
          <p:nvPr/>
        </p:nvSpPr>
        <p:spPr>
          <a:xfrm>
            <a:off x="4541134" y="5676900"/>
            <a:ext cx="4272666" cy="1041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4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76" y="307974"/>
            <a:ext cx="65151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76" y="2404324"/>
            <a:ext cx="6337300" cy="93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76" y="1337099"/>
            <a:ext cx="63500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76" y="3560449"/>
            <a:ext cx="7391400" cy="176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2074"/>
            <a:ext cx="9144000" cy="9841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60304" y="186036"/>
            <a:ext cx="5383696" cy="641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40" y="390688"/>
            <a:ext cx="876300" cy="83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90" y="1273386"/>
            <a:ext cx="111760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6" y="4008158"/>
            <a:ext cx="1955800" cy="96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48" y="5562412"/>
            <a:ext cx="5030668" cy="963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04" y="2324411"/>
            <a:ext cx="990600" cy="952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DD0E4-C1A2-B64A-8D1D-F02963DD8182}"/>
              </a:ext>
            </a:extLst>
          </p:cNvPr>
          <p:cNvSpPr txBox="1"/>
          <p:nvPr/>
        </p:nvSpPr>
        <p:spPr>
          <a:xfrm>
            <a:off x="6903577" y="2305898"/>
            <a:ext cx="1856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sono anche NFA</a:t>
            </a:r>
          </a:p>
          <a:p>
            <a:r>
              <a:rPr lang="en-US"/>
              <a:t>poiché dai nodi</a:t>
            </a:r>
          </a:p>
          <a:p>
            <a:r>
              <a:rPr lang="en-US"/>
              <a:t>escono lettere</a:t>
            </a:r>
          </a:p>
          <a:p>
            <a:r>
              <a:rPr lang="en-US"/>
              <a:t>singole</a:t>
            </a:r>
          </a:p>
        </p:txBody>
      </p:sp>
    </p:spTree>
    <p:extLst>
      <p:ext uri="{BB962C8B-B14F-4D97-AF65-F5344CB8AC3E}">
        <p14:creationId xmlns:p14="http://schemas.microsoft.com/office/powerpoint/2010/main" val="4430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411"/>
            <a:ext cx="9144000" cy="2195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0" y="1568061"/>
            <a:ext cx="4876800" cy="2183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2107096"/>
            <a:ext cx="4658722" cy="1004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</p:spTree>
    <p:extLst>
      <p:ext uri="{BB962C8B-B14F-4D97-AF65-F5344CB8AC3E}">
        <p14:creationId xmlns:p14="http://schemas.microsoft.com/office/powerpoint/2010/main" val="2549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339"/>
            <a:ext cx="9144000" cy="220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9100" y="596900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Grafo di transizione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90818"/>
            <a:ext cx="9144000" cy="2488647"/>
            <a:chOff x="0" y="3490818"/>
            <a:chExt cx="9144000" cy="2488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3689"/>
              <a:ext cx="9144000" cy="20457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59100" y="3490818"/>
              <a:ext cx="2917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Automa a stati finiti (DFA)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267200" y="1128339"/>
            <a:ext cx="4876800" cy="2200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87" y="1687649"/>
            <a:ext cx="4918213" cy="117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</p:spTree>
    <p:extLst>
      <p:ext uri="{BB962C8B-B14F-4D97-AF65-F5344CB8AC3E}">
        <p14:creationId xmlns:p14="http://schemas.microsoft.com/office/powerpoint/2010/main" val="103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61"/>
            <a:ext cx="9144000" cy="136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1242639"/>
            <a:ext cx="4876800" cy="1576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2959100" y="596900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Grafo di transizione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244334"/>
            <a:ext cx="9144000" cy="3117598"/>
            <a:chOff x="0" y="3244334"/>
            <a:chExt cx="9144000" cy="31175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3500"/>
              <a:ext cx="9144000" cy="24884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13107" y="3244334"/>
              <a:ext cx="2917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Automa a stati finiti (DFA)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2" y="1391166"/>
            <a:ext cx="4744278" cy="1266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85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2.  Grafi di transizione</a:t>
            </a:r>
          </a:p>
        </p:txBody>
      </p:sp>
    </p:spTree>
    <p:extLst>
      <p:ext uri="{BB962C8B-B14F-4D97-AF65-F5344CB8AC3E}">
        <p14:creationId xmlns:p14="http://schemas.microsoft.com/office/powerpoint/2010/main" val="2564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4876" y="671175"/>
            <a:ext cx="4459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43AFF"/>
                </a:solidFill>
              </a:rPr>
              <a:t>Espressioni regolari</a:t>
            </a:r>
            <a:endParaRPr lang="it-IT" sz="2400">
              <a:solidFill>
                <a:srgbClr val="143A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194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4538" y="3594100"/>
            <a:ext cx="618951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Sia</a:t>
            </a:r>
            <a:r>
              <a:rPr lang="it-IT" sz="3200"/>
              <a:t> </a:t>
            </a:r>
            <a:r>
              <a:rPr lang="it-IT" sz="2400"/>
              <a:t>∑ = {𝜎</a:t>
            </a:r>
            <a:r>
              <a:rPr lang="it-IT" sz="2400" baseline="-25000"/>
              <a:t>1</a:t>
            </a:r>
            <a:r>
              <a:rPr lang="it-IT" sz="2400"/>
              <a:t>, 𝜎</a:t>
            </a:r>
            <a:r>
              <a:rPr lang="it-IT" sz="2400" baseline="-25000"/>
              <a:t>2</a:t>
            </a:r>
            <a:r>
              <a:rPr lang="it-IT" sz="2400"/>
              <a:t>, ..., 𝜎</a:t>
            </a:r>
            <a:r>
              <a:rPr lang="it-IT" sz="2400" i="1" baseline="-25000"/>
              <a:t>n</a:t>
            </a:r>
            <a:r>
              <a:rPr lang="it-IT" sz="2400"/>
              <a:t>}; definiamo il seguente</a:t>
            </a:r>
          </a:p>
          <a:p>
            <a:endParaRPr lang="it-IT" sz="2400"/>
          </a:p>
          <a:p>
            <a:r>
              <a:rPr lang="it-IT" sz="2400"/>
              <a:t>alfabeto accessorio  </a:t>
            </a:r>
          </a:p>
          <a:p>
            <a:endParaRPr lang="it-IT" sz="2400"/>
          </a:p>
          <a:p>
            <a:r>
              <a:rPr lang="it-IT" sz="2400"/>
              <a:t>∑</a:t>
            </a:r>
            <a:r>
              <a:rPr lang="it-IT" sz="2400" i="1" baseline="-25000"/>
              <a:t>A</a:t>
            </a:r>
            <a:r>
              <a:rPr lang="it-IT" sz="2400"/>
              <a:t> = {𝜎</a:t>
            </a:r>
            <a:r>
              <a:rPr lang="it-IT" sz="2400" baseline="-25000"/>
              <a:t>1</a:t>
            </a:r>
            <a:r>
              <a:rPr lang="it-IT" sz="2400"/>
              <a:t>, 𝜎</a:t>
            </a:r>
            <a:r>
              <a:rPr lang="it-IT" sz="2400" baseline="-25000"/>
              <a:t>2</a:t>
            </a:r>
            <a:r>
              <a:rPr lang="it-IT" sz="2400"/>
              <a:t>, ..., 𝜎</a:t>
            </a:r>
            <a:r>
              <a:rPr lang="it-IT" sz="2400" i="1" baseline="-25000"/>
              <a:t>n </a:t>
            </a:r>
            <a:r>
              <a:rPr lang="it-IT" sz="2400" i="1"/>
              <a:t>, </a:t>
            </a:r>
            <a:r>
              <a:rPr lang="it-IT" sz="2400" b="1"/>
              <a:t>∧</a:t>
            </a:r>
            <a:r>
              <a:rPr lang="it-IT" sz="2400"/>
              <a:t>, </a:t>
            </a:r>
            <a:r>
              <a:rPr lang="it-IT" sz="2200"/>
              <a:t>⦰</a:t>
            </a:r>
            <a:r>
              <a:rPr lang="it-IT" sz="2400"/>
              <a:t> , + , ∙ , * , ( , )}; </a:t>
            </a:r>
          </a:p>
          <a:p>
            <a:endParaRPr lang="it-IT" sz="2400"/>
          </a:p>
          <a:p>
            <a:r>
              <a:rPr lang="it-IT" sz="2400"/>
              <a:t>La classe delle </a:t>
            </a:r>
            <a:r>
              <a:rPr lang="it-IT" sz="2400" i="1"/>
              <a:t>espressioni regolari </a:t>
            </a:r>
            <a:r>
              <a:rPr lang="it-IT" sz="2400"/>
              <a:t>su ∑ è</a:t>
            </a:r>
          </a:p>
          <a:p>
            <a:r>
              <a:rPr lang="it-IT" sz="2400"/>
              <a:t>definita come il sottinsieme di ∑</a:t>
            </a:r>
            <a:r>
              <a:rPr lang="it-IT" sz="2400" i="1" baseline="-25000"/>
              <a:t>A</a:t>
            </a:r>
            <a:r>
              <a:rPr lang="it-IT" sz="2400"/>
              <a:t>* tale che: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76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089341"/>
            <a:ext cx="9144000" cy="1729572"/>
            <a:chOff x="0" y="3451541"/>
            <a:chExt cx="9144000" cy="17295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92500"/>
              <a:ext cx="9144000" cy="168861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0" y="3451541"/>
              <a:ext cx="9144000" cy="103031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512" y="4054614"/>
            <a:ext cx="8810425" cy="430887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200"/>
              <a:t>Esempio:        (</a:t>
            </a:r>
            <a:r>
              <a:rPr lang="it-IT" sz="2200" i="1"/>
              <a:t>a</a:t>
            </a:r>
            <a:r>
              <a:rPr lang="it-IT" sz="2200"/>
              <a:t>+</a:t>
            </a:r>
            <a:r>
              <a:rPr lang="it-IT" sz="2200" i="1"/>
              <a:t>b</a:t>
            </a:r>
            <a:r>
              <a:rPr lang="it-IT" sz="2200"/>
              <a:t>) </a:t>
            </a:r>
            <a:r>
              <a:rPr lang="it-IT" sz="2200" i="1"/>
              <a:t>b</a:t>
            </a:r>
            <a:r>
              <a:rPr lang="it-IT" sz="2000"/>
              <a:t>*</a:t>
            </a:r>
            <a:r>
              <a:rPr lang="it-IT" sz="2200" baseline="30000"/>
              <a:t> </a:t>
            </a:r>
            <a:r>
              <a:rPr lang="it-IT" sz="2200"/>
              <a:t>	è un’espressione regolare su ∑ = {</a:t>
            </a:r>
            <a:r>
              <a:rPr lang="it-IT" sz="2200" i="1"/>
              <a:t>a</a:t>
            </a:r>
            <a:r>
              <a:rPr lang="it-IT" sz="2200"/>
              <a:t>, </a:t>
            </a:r>
            <a:r>
              <a:rPr lang="it-IT" sz="2200" i="1"/>
              <a:t>b</a:t>
            </a:r>
            <a:r>
              <a:rPr lang="it-IT" sz="2200"/>
              <a:t>};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3424"/>
            <a:ext cx="9144000" cy="784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5336" y="6098227"/>
            <a:ext cx="395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Applicazioni: awk e grep su Unix ecc.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6013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5732" y="527141"/>
            <a:ext cx="48125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Ricordiamo cosa sono gli </a:t>
            </a:r>
          </a:p>
          <a:p>
            <a:pPr algn="ctr"/>
            <a:r>
              <a:rPr lang="it-IT" sz="3200" i="1"/>
              <a:t>insiemi regolari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1962816"/>
            <a:ext cx="9144000" cy="2794000"/>
            <a:chOff x="0" y="1617231"/>
            <a:chExt cx="9144000" cy="279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17231"/>
              <a:ext cx="9144000" cy="2794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1617231"/>
              <a:ext cx="9144000" cy="1035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47243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9144000" cy="7418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81E9C-B002-4147-95A6-A2DF983E4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181"/>
            <a:ext cx="9144000" cy="3078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85A86-BF55-3C41-8361-481C2ACA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3334"/>
            <a:ext cx="9144000" cy="494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211E2-3657-F147-806F-98BCD0631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50279"/>
            <a:ext cx="9144000" cy="8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09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23"/>
            <a:ext cx="9144000" cy="162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0706" y="2541494"/>
            <a:ext cx="1106393" cy="461665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latin typeface="Times" charset="0"/>
                <a:ea typeface="Times" charset="0"/>
                <a:cs typeface="Times" charset="0"/>
              </a:rPr>
              <a:t>Esempi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817"/>
            <a:ext cx="9144000" cy="36356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3092817"/>
            <a:ext cx="5105400" cy="3635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090307"/>
            <a:ext cx="3836894" cy="1354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4525472"/>
            <a:ext cx="3836894" cy="1372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6049412"/>
            <a:ext cx="4267200" cy="6791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4246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FACE0-1BFB-484B-A23B-D7CF0C9C32AD}"/>
              </a:ext>
            </a:extLst>
          </p:cNvPr>
          <p:cNvSpPr txBox="1"/>
          <p:nvPr/>
        </p:nvSpPr>
        <p:spPr>
          <a:xfrm>
            <a:off x="3858423" y="1270510"/>
            <a:ext cx="13660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Automi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81F795-9898-7740-8F38-3C96445B837F}"/>
              </a:ext>
            </a:extLst>
          </p:cNvPr>
          <p:cNvGrpSpPr/>
          <p:nvPr/>
        </p:nvGrpSpPr>
        <p:grpSpPr>
          <a:xfrm>
            <a:off x="1323325" y="3872298"/>
            <a:ext cx="6800537" cy="830997"/>
            <a:chOff x="1323325" y="3872298"/>
            <a:chExt cx="6800537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315E1F-648D-C44D-A839-C990DEC1B832}"/>
                </a:ext>
              </a:extLst>
            </p:cNvPr>
            <p:cNvSpPr txBox="1"/>
            <p:nvPr/>
          </p:nvSpPr>
          <p:spPr>
            <a:xfrm>
              <a:off x="6286500" y="3872298"/>
              <a:ext cx="1837362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/>
                <a:t>Espressioni </a:t>
              </a:r>
            </a:p>
            <a:p>
              <a:pPr algn="ctr"/>
              <a:r>
                <a:rPr lang="en-US" sz="2400"/>
                <a:t>regolari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A16E8E-EA88-034F-8A61-14C0183280D2}"/>
                </a:ext>
              </a:extLst>
            </p:cNvPr>
            <p:cNvSpPr txBox="1"/>
            <p:nvPr/>
          </p:nvSpPr>
          <p:spPr>
            <a:xfrm>
              <a:off x="1323325" y="3872298"/>
              <a:ext cx="1699504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Grafi di </a:t>
              </a:r>
            </a:p>
            <a:p>
              <a:r>
                <a:rPr lang="en-US" sz="2400"/>
                <a:t>transizione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6ED26F-2C3B-D24F-AB7F-DDE755559EE1}"/>
              </a:ext>
            </a:extLst>
          </p:cNvPr>
          <p:cNvGrpSpPr/>
          <p:nvPr/>
        </p:nvGrpSpPr>
        <p:grpSpPr>
          <a:xfrm>
            <a:off x="2654300" y="2046501"/>
            <a:ext cx="3865697" cy="2249961"/>
            <a:chOff x="2654300" y="2046501"/>
            <a:chExt cx="3865697" cy="22499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D69602-1151-8A4B-908C-D8353B3C692D}"/>
                </a:ext>
              </a:extLst>
            </p:cNvPr>
            <p:cNvCxnSpPr/>
            <p:nvPr/>
          </p:nvCxnSpPr>
          <p:spPr>
            <a:xfrm flipV="1">
              <a:off x="2654300" y="2097301"/>
              <a:ext cx="1092200" cy="141879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83C4590-0BDC-6D4D-8CA8-BE1ED1C3A8A2}"/>
                </a:ext>
              </a:extLst>
            </p:cNvPr>
            <p:cNvCxnSpPr>
              <a:cxnSpLocks/>
            </p:cNvCxnSpPr>
            <p:nvPr/>
          </p:nvCxnSpPr>
          <p:spPr>
            <a:xfrm>
              <a:off x="3635402" y="4296462"/>
              <a:ext cx="18121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9286DC-7BC8-0440-A170-E336EE0D66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7797" y="2046501"/>
              <a:ext cx="1092200" cy="141879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44B927-5B3D-B349-AB40-42B7771FFD0D}"/>
              </a:ext>
            </a:extLst>
          </p:cNvPr>
          <p:cNvSpPr txBox="1"/>
          <p:nvPr/>
        </p:nvSpPr>
        <p:spPr>
          <a:xfrm>
            <a:off x="3940978" y="2634302"/>
            <a:ext cx="1292341" cy="830997"/>
          </a:xfrm>
          <a:prstGeom prst="rect">
            <a:avLst/>
          </a:prstGeom>
          <a:noFill/>
          <a:ln>
            <a:solidFill>
              <a:srgbClr val="143A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143AFF"/>
                </a:solidFill>
              </a:rPr>
              <a:t>Insiemi </a:t>
            </a:r>
          </a:p>
          <a:p>
            <a:r>
              <a:rPr lang="en-US" sz="2400">
                <a:solidFill>
                  <a:srgbClr val="143AFF"/>
                </a:solidFill>
              </a:rPr>
              <a:t>regolari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19E93A-5583-C646-B053-F17136C4EE23}"/>
              </a:ext>
            </a:extLst>
          </p:cNvPr>
          <p:cNvGrpSpPr/>
          <p:nvPr/>
        </p:nvGrpSpPr>
        <p:grpSpPr>
          <a:xfrm>
            <a:off x="3160842" y="1853939"/>
            <a:ext cx="2872340" cy="2053756"/>
            <a:chOff x="3160842" y="1853939"/>
            <a:chExt cx="2872340" cy="205375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BAFB10-20E8-D246-9C2B-1D185CBFC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1463" y="1853939"/>
              <a:ext cx="0" cy="658599"/>
            </a:xfrm>
            <a:prstGeom prst="straightConnector1">
              <a:avLst/>
            </a:prstGeom>
            <a:ln w="25400">
              <a:solidFill>
                <a:srgbClr val="143A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E75994-8754-7F49-8C87-674916BC8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0842" y="3516099"/>
              <a:ext cx="585658" cy="356200"/>
            </a:xfrm>
            <a:prstGeom prst="straightConnector1">
              <a:avLst/>
            </a:prstGeom>
            <a:ln w="25400">
              <a:solidFill>
                <a:srgbClr val="143A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AE3F9C-5ACD-F147-91DC-78D25557D6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7524" y="3551495"/>
              <a:ext cx="585658" cy="356200"/>
            </a:xfrm>
            <a:prstGeom prst="straightConnector1">
              <a:avLst/>
            </a:prstGeom>
            <a:ln w="25400">
              <a:solidFill>
                <a:srgbClr val="143A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9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1415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611736"/>
            <a:ext cx="5105400" cy="141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806700" y="21590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Espressione regolare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2308089"/>
            <a:ext cx="9144000" cy="2045776"/>
            <a:chOff x="0" y="2498589"/>
            <a:chExt cx="9144000" cy="20457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98589"/>
              <a:ext cx="9144000" cy="20457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60958" y="2628900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Automa a stati finiti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4624201"/>
            <a:ext cx="9144000" cy="2200372"/>
            <a:chOff x="0" y="4624201"/>
            <a:chExt cx="9144000" cy="22003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24201"/>
              <a:ext cx="9144000" cy="22003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038600" y="4837435"/>
              <a:ext cx="2214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Grafo di transizione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5596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1898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0400" y="495300"/>
            <a:ext cx="4673600" cy="188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8"/>
          <p:cNvGrpSpPr/>
          <p:nvPr/>
        </p:nvGrpSpPr>
        <p:grpSpPr>
          <a:xfrm>
            <a:off x="0" y="2406138"/>
            <a:ext cx="9144000" cy="2488432"/>
            <a:chOff x="0" y="2406138"/>
            <a:chExt cx="9144000" cy="24884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06138"/>
              <a:ext cx="9144000" cy="24884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64158" y="2596634"/>
              <a:ext cx="2222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Automa a stati finiti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986034"/>
            <a:ext cx="9144000" cy="1737332"/>
            <a:chOff x="0" y="4986034"/>
            <a:chExt cx="9144000" cy="1737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55366"/>
              <a:ext cx="9144000" cy="136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64158" y="4986034"/>
              <a:ext cx="2214068" cy="369332"/>
            </a:xfrm>
            <a:prstGeom prst="rect">
              <a:avLst/>
            </a:prstGeom>
            <a:solidFill>
              <a:srgbClr val="FFFCD4"/>
            </a:solidFill>
          </p:spPr>
          <p:txBody>
            <a:bodyPr wrap="none">
              <a:spAutoFit/>
            </a:bodyPr>
            <a:lstStyle/>
            <a:p>
              <a:r>
                <a:rPr lang="it-IT"/>
                <a:t>Grafo di transizione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6700" y="21590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Espressione regolare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92" y="658786"/>
            <a:ext cx="3051313" cy="15584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43078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00635"/>
            <a:ext cx="9144000" cy="1204232"/>
            <a:chOff x="0" y="600635"/>
            <a:chExt cx="9144000" cy="1204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0635"/>
              <a:ext cx="9144000" cy="1204232"/>
            </a:xfrm>
            <a:prstGeom prst="rect">
              <a:avLst/>
            </a:prstGeom>
            <a:ln w="31750">
              <a:solidFill>
                <a:srgbClr val="FF0000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3429000" y="1388009"/>
              <a:ext cx="5459506" cy="346662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2501900"/>
            <a:ext cx="9144000" cy="1897482"/>
            <a:chOff x="0" y="2501900"/>
            <a:chExt cx="9144000" cy="18974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01900"/>
              <a:ext cx="9144000" cy="18474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2551900"/>
              <a:ext cx="3429000" cy="346662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70412" y="4052720"/>
              <a:ext cx="5723964" cy="346662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4992066"/>
            <a:ext cx="9144000" cy="1122947"/>
            <a:chOff x="0" y="4992066"/>
            <a:chExt cx="9144000" cy="11229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92066"/>
              <a:ext cx="9144000" cy="112294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257799" y="5726871"/>
              <a:ext cx="3762935" cy="346662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" y="5052114"/>
              <a:ext cx="2918012" cy="346662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5930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350" y="1322334"/>
            <a:ext cx="9144000" cy="1554129"/>
            <a:chOff x="0" y="2595282"/>
            <a:chExt cx="9144000" cy="15541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92400"/>
              <a:ext cx="9144000" cy="145701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1024" y="2595282"/>
              <a:ext cx="3857063" cy="470674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327400"/>
            <a:ext cx="8953500" cy="1384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0" y="4711700"/>
            <a:ext cx="8496300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70" y="5873750"/>
            <a:ext cx="53975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1A463-1DE2-C545-9EF0-BF1715F37114}"/>
              </a:ext>
            </a:extLst>
          </p:cNvPr>
          <p:cNvSpPr txBox="1"/>
          <p:nvPr/>
        </p:nvSpPr>
        <p:spPr>
          <a:xfrm>
            <a:off x="2001370" y="679160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Equivalenza tra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1432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859"/>
            <a:ext cx="9144000" cy="220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236"/>
            <a:ext cx="9144000" cy="3300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246781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036"/>
            <a:ext cx="9144000" cy="417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</p:spTree>
    <p:extLst>
      <p:ext uri="{BB962C8B-B14F-4D97-AF65-F5344CB8AC3E}">
        <p14:creationId xmlns:p14="http://schemas.microsoft.com/office/powerpoint/2010/main" val="1662962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9144000" cy="1507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50" y="1445199"/>
            <a:ext cx="7061275" cy="46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5" y="2016669"/>
            <a:ext cx="7340600" cy="46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2" y="4448471"/>
            <a:ext cx="6731000" cy="1127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5" y="400534"/>
            <a:ext cx="7175500" cy="942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0787" y="400836"/>
            <a:ext cx="7340600" cy="994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850787" y="1393247"/>
            <a:ext cx="7505775" cy="547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793675" y="1914768"/>
            <a:ext cx="7340600" cy="564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76225" y="4438450"/>
            <a:ext cx="7340600" cy="14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515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9144000" cy="38766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29AFC-BF95-134C-8415-2C39DD70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64440"/>
            <a:ext cx="7188200" cy="461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E80B4-2062-0D4E-A83F-CB02D557D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1078580"/>
            <a:ext cx="7353300" cy="9292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F4E671-32A5-1141-8B36-7A163DC87824}"/>
              </a:ext>
            </a:extLst>
          </p:cNvPr>
          <p:cNvGrpSpPr/>
          <p:nvPr/>
        </p:nvGrpSpPr>
        <p:grpSpPr>
          <a:xfrm>
            <a:off x="457200" y="3416300"/>
            <a:ext cx="3251200" cy="444500"/>
            <a:chOff x="457200" y="3416300"/>
            <a:chExt cx="3251200" cy="444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64657D-7144-AB4E-8FBB-367C7CB7EA51}"/>
                </a:ext>
              </a:extLst>
            </p:cNvPr>
            <p:cNvSpPr/>
            <p:nvPr/>
          </p:nvSpPr>
          <p:spPr>
            <a:xfrm>
              <a:off x="457200" y="3416300"/>
              <a:ext cx="1562100" cy="4445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B6671A-2148-4B48-8FE1-8A9D887ED42D}"/>
                </a:ext>
              </a:extLst>
            </p:cNvPr>
            <p:cNvSpPr/>
            <p:nvPr/>
          </p:nvSpPr>
          <p:spPr>
            <a:xfrm>
              <a:off x="2235200" y="3416300"/>
              <a:ext cx="1473200" cy="4445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C2C978B-F0BE-9444-869A-6A2F09374770}"/>
              </a:ext>
            </a:extLst>
          </p:cNvPr>
          <p:cNvSpPr/>
          <p:nvPr/>
        </p:nvSpPr>
        <p:spPr>
          <a:xfrm>
            <a:off x="2819400" y="4610465"/>
            <a:ext cx="1574800" cy="444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05F3B1-A457-A94A-A6AC-5541E10E05A9}"/>
              </a:ext>
            </a:extLst>
          </p:cNvPr>
          <p:cNvSpPr/>
          <p:nvPr/>
        </p:nvSpPr>
        <p:spPr>
          <a:xfrm>
            <a:off x="1358900" y="5005520"/>
            <a:ext cx="1320800" cy="444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2711D-8989-1742-8056-B427519D26B0}"/>
              </a:ext>
            </a:extLst>
          </p:cNvPr>
          <p:cNvGrpSpPr/>
          <p:nvPr/>
        </p:nvGrpSpPr>
        <p:grpSpPr>
          <a:xfrm>
            <a:off x="2908300" y="4224309"/>
            <a:ext cx="3530600" cy="454447"/>
            <a:chOff x="2908300" y="4224309"/>
            <a:chExt cx="3530600" cy="4544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C1B18B-D333-E541-AB5C-199D942764C6}"/>
                </a:ext>
              </a:extLst>
            </p:cNvPr>
            <p:cNvGrpSpPr/>
            <p:nvPr/>
          </p:nvGrpSpPr>
          <p:grpSpPr>
            <a:xfrm>
              <a:off x="3467100" y="4224309"/>
              <a:ext cx="2971800" cy="444500"/>
              <a:chOff x="622300" y="3416300"/>
              <a:chExt cx="2971800" cy="4445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94862F-5679-EC40-9E43-8D078BACBC12}"/>
                  </a:ext>
                </a:extLst>
              </p:cNvPr>
              <p:cNvSpPr/>
              <p:nvPr/>
            </p:nvSpPr>
            <p:spPr>
              <a:xfrm>
                <a:off x="622300" y="3416300"/>
                <a:ext cx="1397000" cy="4445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33E1F2-1B5D-B54B-9814-2711E7463896}"/>
                  </a:ext>
                </a:extLst>
              </p:cNvPr>
              <p:cNvSpPr/>
              <p:nvPr/>
            </p:nvSpPr>
            <p:spPr>
              <a:xfrm>
                <a:off x="2235200" y="3416300"/>
                <a:ext cx="1358900" cy="4445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6FE1D5-7845-244F-9306-1B80BF739FFC}"/>
                </a:ext>
              </a:extLst>
            </p:cNvPr>
            <p:cNvSpPr/>
            <p:nvPr/>
          </p:nvSpPr>
          <p:spPr>
            <a:xfrm>
              <a:off x="2908300" y="4234256"/>
              <a:ext cx="342900" cy="4445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21B4C7-1AEF-8542-9CBF-9ED759C549DC}"/>
              </a:ext>
            </a:extLst>
          </p:cNvPr>
          <p:cNvGrpSpPr/>
          <p:nvPr/>
        </p:nvGrpSpPr>
        <p:grpSpPr>
          <a:xfrm>
            <a:off x="4965700" y="4678756"/>
            <a:ext cx="2419350" cy="889357"/>
            <a:chOff x="4965700" y="4678756"/>
            <a:chExt cx="2419350" cy="8893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40E166-94C3-E442-818A-FAB0C979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6150" y="5149013"/>
              <a:ext cx="1358900" cy="4191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FF2D67-E463-C649-8A8B-0639EE3BE3F0}"/>
                </a:ext>
              </a:extLst>
            </p:cNvPr>
            <p:cNvCxnSpPr>
              <a:stCxn id="19" idx="1"/>
            </p:cNvCxnSpPr>
            <p:nvPr/>
          </p:nvCxnSpPr>
          <p:spPr>
            <a:xfrm flipH="1" flipV="1">
              <a:off x="4965700" y="4678756"/>
              <a:ext cx="1060450" cy="679807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8A15F1D-5113-2648-BFBC-B52E0AFDAAC6}"/>
              </a:ext>
            </a:extLst>
          </p:cNvPr>
          <p:cNvSpPr/>
          <p:nvPr/>
        </p:nvSpPr>
        <p:spPr>
          <a:xfrm>
            <a:off x="1358900" y="5391676"/>
            <a:ext cx="546100" cy="444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2136" y="98080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i="1" dirty="0"/>
              <a:t>Automa finito</a:t>
            </a:r>
          </a:p>
          <a:p>
            <a:pPr marL="342900" indent="-342900">
              <a:buFont typeface="+mj-lt"/>
              <a:buAutoNum type="arabicPeriod"/>
            </a:pPr>
            <a:endParaRPr lang="it-IT" sz="2400" i="1" dirty="0"/>
          </a:p>
          <a:p>
            <a:pPr marL="342900" indent="-342900">
              <a:buFont typeface="+mj-lt"/>
              <a:buAutoNum type="arabicPeriod"/>
            </a:pPr>
            <a:r>
              <a:rPr lang="it-IT" sz="2400" i="1" dirty="0"/>
              <a:t>Grafo di transizione</a:t>
            </a:r>
          </a:p>
          <a:p>
            <a:pPr marL="342900" indent="-342900">
              <a:buFont typeface="+mj-lt"/>
              <a:buAutoNum type="arabicPeriod"/>
            </a:pPr>
            <a:endParaRPr lang="it-IT" sz="2400" i="1" dirty="0"/>
          </a:p>
          <a:p>
            <a:pPr marL="342900" indent="-342900">
              <a:buFont typeface="+mj-lt"/>
              <a:buAutoNum type="arabicPeriod"/>
            </a:pPr>
            <a:r>
              <a:rPr lang="it-IT" sz="2400" i="1" dirty="0"/>
              <a:t>Espressione regolare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0412" y="3644347"/>
            <a:ext cx="7183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sono tre modelli diversi ed equivalenti per rappresentare </a:t>
            </a:r>
          </a:p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la computazione di livello 0, quella che produce</a:t>
            </a:r>
          </a:p>
          <a:p>
            <a:r>
              <a:rPr lang="it-IT" sz="2400">
                <a:latin typeface="Times" charset="0"/>
                <a:ea typeface="Times" charset="0"/>
                <a:cs typeface="Times" charset="0"/>
              </a:rPr>
              <a:t>gli </a:t>
            </a:r>
            <a:r>
              <a:rPr lang="it-IT" sz="2400" i="1">
                <a:latin typeface="Times" charset="0"/>
                <a:ea typeface="Times" charset="0"/>
                <a:cs typeface="Times" charset="0"/>
              </a:rPr>
              <a:t>insiemi regolari.</a:t>
            </a:r>
          </a:p>
        </p:txBody>
      </p:sp>
    </p:spTree>
    <p:extLst>
      <p:ext uri="{BB962C8B-B14F-4D97-AF65-F5344CB8AC3E}">
        <p14:creationId xmlns:p14="http://schemas.microsoft.com/office/powerpoint/2010/main" val="7929038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580"/>
            <a:ext cx="9144000" cy="1385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913"/>
            <a:ext cx="9144000" cy="176532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46400" y="4610041"/>
            <a:ext cx="2587568" cy="1422517"/>
            <a:chOff x="2832100" y="2564708"/>
            <a:chExt cx="2587568" cy="1422517"/>
          </a:xfrm>
        </p:grpSpPr>
        <p:sp>
          <p:nvSpPr>
            <p:cNvPr id="3" name="TextBox 2"/>
            <p:cNvSpPr txBox="1"/>
            <p:nvPr/>
          </p:nvSpPr>
          <p:spPr>
            <a:xfrm>
              <a:off x="2832100" y="2564708"/>
              <a:ext cx="2587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T  ⇒ ER ⇒ A</a:t>
              </a:r>
            </a:p>
          </p:txBody>
        </p:sp>
        <p:sp>
          <p:nvSpPr>
            <p:cNvPr id="18" name="Arc 17"/>
            <p:cNvSpPr/>
            <p:nvPr/>
          </p:nvSpPr>
          <p:spPr>
            <a:xfrm>
              <a:off x="3073400" y="2800004"/>
              <a:ext cx="2120900" cy="730596"/>
            </a:xfrm>
            <a:prstGeom prst="arc">
              <a:avLst>
                <a:gd name="adj1" fmla="val 89549"/>
                <a:gd name="adj2" fmla="val 10762988"/>
              </a:avLst>
            </a:prstGeom>
            <a:ln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10000" y="3402450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/>
                <a:t>⟸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5F967-B076-F746-8252-F93DA9CC3FAC}"/>
              </a:ext>
            </a:extLst>
          </p:cNvPr>
          <p:cNvSpPr txBox="1"/>
          <p:nvPr/>
        </p:nvSpPr>
        <p:spPr>
          <a:xfrm>
            <a:off x="3375752" y="4266024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DAAB6-F11A-6A4F-9CDB-645FE900E183}"/>
              </a:ext>
            </a:extLst>
          </p:cNvPr>
          <p:cNvSpPr txBox="1"/>
          <p:nvPr/>
        </p:nvSpPr>
        <p:spPr>
          <a:xfrm>
            <a:off x="4412026" y="4266024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139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14" y="2060489"/>
            <a:ext cx="1663700" cy="55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43898" y="2192206"/>
            <a:ext cx="1789272" cy="461665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400">
                <a:latin typeface="+mj-lt"/>
              </a:rPr>
              <a:t> parola vuota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72514" y="3113950"/>
            <a:ext cx="6145144" cy="556868"/>
            <a:chOff x="2171700" y="3126132"/>
            <a:chExt cx="6145144" cy="5568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00" y="3162300"/>
              <a:ext cx="4787900" cy="5207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644" y="3126132"/>
              <a:ext cx="1473200" cy="5207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67" y="2240594"/>
            <a:ext cx="292100" cy="39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552"/>
            <a:ext cx="9144000" cy="14684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43102" y="340104"/>
            <a:ext cx="5057795" cy="954107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143AFF"/>
                </a:solidFill>
              </a:rPr>
              <a:t>Premessa agli insiemi regolari:</a:t>
            </a:r>
          </a:p>
          <a:p>
            <a:r>
              <a:rPr lang="it-IT" sz="2800">
                <a:solidFill>
                  <a:srgbClr val="143AFF"/>
                </a:solidFill>
              </a:rPr>
              <a:t>la concatenazione tra insiemi</a:t>
            </a:r>
          </a:p>
        </p:txBody>
      </p:sp>
    </p:spTree>
    <p:extLst>
      <p:ext uri="{BB962C8B-B14F-4D97-AF65-F5344CB8AC3E}">
        <p14:creationId xmlns:p14="http://schemas.microsoft.com/office/powerpoint/2010/main" val="146427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41907"/>
            <a:ext cx="9144000" cy="2303299"/>
            <a:chOff x="0" y="135407"/>
            <a:chExt cx="9144000" cy="23032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407"/>
              <a:ext cx="9144000" cy="230329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09114" y="2047741"/>
              <a:ext cx="5254581" cy="378086"/>
            </a:xfrm>
            <a:prstGeom prst="rect">
              <a:avLst/>
            </a:prstGeom>
            <a:solidFill>
              <a:srgbClr val="FF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3761214"/>
            <a:ext cx="9144000" cy="2726936"/>
            <a:chOff x="0" y="3367514"/>
            <a:chExt cx="9144000" cy="2726936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3814112"/>
              <a:ext cx="9144000" cy="2280338"/>
              <a:chOff x="0" y="3814112"/>
              <a:chExt cx="9144000" cy="228033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3814112"/>
                <a:ext cx="9144000" cy="1884094"/>
                <a:chOff x="0" y="4161843"/>
                <a:chExt cx="9144000" cy="18840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161843"/>
                  <a:ext cx="9144000" cy="1884094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1" y="4176870"/>
                  <a:ext cx="3593206" cy="378086"/>
                </a:xfrm>
                <a:prstGeom prst="rect">
                  <a:avLst/>
                </a:prstGeom>
                <a:solidFill>
                  <a:srgbClr val="FFFC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708579"/>
                <a:ext cx="3168203" cy="38587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18941" y="3367514"/>
              <a:ext cx="7883890" cy="461665"/>
            </a:xfrm>
            <a:prstGeom prst="rect">
              <a:avLst/>
            </a:prstGeom>
            <a:solidFill>
              <a:srgbClr val="FFFCD4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143A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Passo 1) della costruzione di grafo di transizione generalizzato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22A9E-3BD5-EA4A-ABEA-2B52D03249C9}"/>
              </a:ext>
            </a:extLst>
          </p:cNvPr>
          <p:cNvSpPr txBox="1"/>
          <p:nvPr/>
        </p:nvSpPr>
        <p:spPr>
          <a:xfrm>
            <a:off x="619852" y="621124"/>
            <a:ext cx="668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28FE9-2BC9-E34D-991B-3CF2D973D086}"/>
              </a:ext>
            </a:extLst>
          </p:cNvPr>
          <p:cNvSpPr txBox="1"/>
          <p:nvPr/>
        </p:nvSpPr>
        <p:spPr>
          <a:xfrm>
            <a:off x="3168203" y="709678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T  ⇒ ER</a:t>
            </a:r>
          </a:p>
        </p:txBody>
      </p:sp>
    </p:spTree>
    <p:extLst>
      <p:ext uri="{BB962C8B-B14F-4D97-AF65-F5344CB8AC3E}">
        <p14:creationId xmlns:p14="http://schemas.microsoft.com/office/powerpoint/2010/main" val="35300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12900" y="2876975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 2"/>
          <p:cNvSpPr/>
          <p:nvPr/>
        </p:nvSpPr>
        <p:spPr>
          <a:xfrm>
            <a:off x="6883400" y="2876975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/>
          <p:cNvSpPr/>
          <p:nvPr/>
        </p:nvSpPr>
        <p:spPr>
          <a:xfrm>
            <a:off x="3036107" y="15511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3036107" y="25671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5779304" y="15511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5779304" y="25671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036107" y="41800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5779304" y="4180000"/>
            <a:ext cx="442800" cy="442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Straight Arrow Connector 11"/>
          <p:cNvCxnSpPr>
            <a:stCxn id="2" idx="7"/>
            <a:endCxn id="4" idx="3"/>
          </p:cNvCxnSpPr>
          <p:nvPr/>
        </p:nvCxnSpPr>
        <p:spPr>
          <a:xfrm flipV="1">
            <a:off x="1990853" y="1929053"/>
            <a:ext cx="1110101" cy="101276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2"/>
          </p:cNvCxnSpPr>
          <p:nvPr/>
        </p:nvCxnSpPr>
        <p:spPr>
          <a:xfrm flipV="1">
            <a:off x="2055700" y="2788500"/>
            <a:ext cx="980407" cy="30987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5"/>
            <a:endCxn id="9" idx="1"/>
          </p:cNvCxnSpPr>
          <p:nvPr/>
        </p:nvCxnSpPr>
        <p:spPr>
          <a:xfrm>
            <a:off x="1990853" y="3254928"/>
            <a:ext cx="1110101" cy="989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5"/>
            <a:endCxn id="3" idx="1"/>
          </p:cNvCxnSpPr>
          <p:nvPr/>
        </p:nvCxnSpPr>
        <p:spPr>
          <a:xfrm>
            <a:off x="6157257" y="1929053"/>
            <a:ext cx="790990" cy="101276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3" idx="2"/>
          </p:cNvCxnSpPr>
          <p:nvPr/>
        </p:nvCxnSpPr>
        <p:spPr>
          <a:xfrm>
            <a:off x="6258232" y="2813390"/>
            <a:ext cx="625168" cy="28498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" idx="3"/>
          </p:cNvCxnSpPr>
          <p:nvPr/>
        </p:nvCxnSpPr>
        <p:spPr>
          <a:xfrm flipV="1">
            <a:off x="6157256" y="3254928"/>
            <a:ext cx="790991" cy="989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6" idx="2"/>
          </p:cNvCxnSpPr>
          <p:nvPr/>
        </p:nvCxnSpPr>
        <p:spPr>
          <a:xfrm>
            <a:off x="3478906" y="1765477"/>
            <a:ext cx="2300398" cy="7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492784" y="2806367"/>
            <a:ext cx="2300398" cy="7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494286" y="4414100"/>
            <a:ext cx="2300398" cy="7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747105" y="1332650"/>
            <a:ext cx="1764000" cy="353145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Box 38"/>
          <p:cNvSpPr txBox="1"/>
          <p:nvPr/>
        </p:nvSpPr>
        <p:spPr>
          <a:xfrm>
            <a:off x="1652299" y="28440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59129" y="28063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7061" y="20779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32161" y="25478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484561" y="33860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27861" y="35384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31061" y="29542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485061" y="20144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/>
              <a:t>∧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4476" y="2540033"/>
            <a:ext cx="1334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Grafo di </a:t>
            </a:r>
          </a:p>
          <a:p>
            <a:pPr algn="ctr"/>
            <a:r>
              <a:rPr lang="it-IT"/>
              <a:t>transizione</a:t>
            </a:r>
          </a:p>
          <a:p>
            <a:pPr algn="ctr"/>
            <a:r>
              <a:rPr lang="it-IT"/>
              <a:t>iniziale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182" y="1447689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79303" y="2464481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7678" y="4079494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86063" y="1447689"/>
            <a:ext cx="33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-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00261" y="2451549"/>
            <a:ext cx="33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-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00261" y="4079493"/>
            <a:ext cx="33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-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55285" y="2756813"/>
            <a:ext cx="33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66515" y="2781898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+</a:t>
            </a:r>
          </a:p>
        </p:txBody>
      </p:sp>
      <p:sp>
        <p:nvSpPr>
          <p:cNvPr id="51" name="Rectangle 50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3CD315-B87E-2F45-9E8C-E73973ABF076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1844355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87485"/>
            <a:ext cx="9144000" cy="6458631"/>
            <a:chOff x="0" y="31885"/>
            <a:chExt cx="9144000" cy="6458631"/>
          </a:xfrm>
        </p:grpSpPr>
        <p:sp>
          <p:nvSpPr>
            <p:cNvPr id="2" name="TextBox 1"/>
            <p:cNvSpPr txBox="1"/>
            <p:nvPr/>
          </p:nvSpPr>
          <p:spPr>
            <a:xfrm>
              <a:off x="218941" y="31885"/>
              <a:ext cx="7883890" cy="461665"/>
            </a:xfrm>
            <a:prstGeom prst="rect">
              <a:avLst/>
            </a:prstGeom>
            <a:solidFill>
              <a:srgbClr val="FFFCD4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143A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Passo 2) della costruzione di grafo di transizione generalizzato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493550"/>
              <a:ext cx="9144000" cy="5510490"/>
              <a:chOff x="0" y="1240523"/>
              <a:chExt cx="9144000" cy="551049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240523"/>
                <a:ext cx="9144000" cy="551049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0" y="1240523"/>
                <a:ext cx="3129566" cy="378086"/>
              </a:xfrm>
              <a:prstGeom prst="rect">
                <a:avLst/>
              </a:prstGeom>
              <a:solidFill>
                <a:srgbClr val="FFFC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83685"/>
              <a:ext cx="7933386" cy="70683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1D272-3AA2-3546-8A62-4B4C00054D6A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15994539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4428540"/>
            <a:ext cx="5115238" cy="241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1142464"/>
            <a:ext cx="5034387" cy="2498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777446"/>
            <a:ext cx="7645400" cy="49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8399" y="518176"/>
            <a:ext cx="5471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1</a:t>
            </a:r>
            <a:r>
              <a:rPr lang="it-IT" sz="2400"/>
              <a:t>: si voglia eliminare il nodo </a:t>
            </a:r>
            <a:r>
              <a:rPr lang="it-IT" sz="2400"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08CB4-E6C8-A547-987F-1C40039C3C14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197043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258"/>
            <a:ext cx="9144000" cy="3095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6772" y="284593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 </a:t>
            </a:r>
            <a:r>
              <a:rPr lang="it-IT" sz="2400">
                <a:latin typeface="Times" charset="0"/>
                <a:ea typeface="Times" charset="0"/>
                <a:cs typeface="Times" charset="0"/>
              </a:rPr>
              <a:t>2</a:t>
            </a:r>
            <a:endParaRPr lang="it-IT" sz="2400"/>
          </a:p>
        </p:txBody>
      </p:sp>
      <p:grpSp>
        <p:nvGrpSpPr>
          <p:cNvPr id="7" name="Group 6"/>
          <p:cNvGrpSpPr/>
          <p:nvPr/>
        </p:nvGrpSpPr>
        <p:grpSpPr>
          <a:xfrm>
            <a:off x="51514" y="3841619"/>
            <a:ext cx="6903023" cy="3016381"/>
            <a:chOff x="51514" y="3841619"/>
            <a:chExt cx="6903023" cy="3016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94" y="3841619"/>
              <a:ext cx="6465143" cy="30163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514" y="4178881"/>
              <a:ext cx="441146" cy="461665"/>
            </a:xfrm>
            <a:prstGeom prst="rect">
              <a:avLst/>
            </a:prstGeom>
            <a:solidFill>
              <a:srgbClr val="FFFCD4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>
                  <a:latin typeface="Times New Roman" charset="0"/>
                  <a:ea typeface="Times New Roman" charset="0"/>
                  <a:cs typeface="Times New Roman" charset="0"/>
                </a:rPr>
                <a:t>1)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22017" y="4703478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Aggiungiamo</a:t>
            </a:r>
          </a:p>
          <a:p>
            <a:r>
              <a:rPr lang="it-IT"/>
              <a:t>i vertici </a:t>
            </a:r>
            <a:r>
              <a:rPr lang="it-IT" i="1"/>
              <a:t>x</a:t>
            </a:r>
            <a:r>
              <a:rPr lang="it-IT"/>
              <a:t> e </a:t>
            </a:r>
            <a:r>
              <a:rPr lang="it-IT" i="1"/>
              <a:t>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3449C-D66C-ED46-9863-BA11ACF44D8B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7396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741" y="31885"/>
            <a:ext cx="441146" cy="461665"/>
          </a:xfrm>
          <a:prstGeom prst="rect">
            <a:avLst/>
          </a:prstGeom>
          <a:solidFill>
            <a:srgbClr val="FFFCD4"/>
          </a:solidFill>
        </p:spPr>
        <p:txBody>
          <a:bodyPr wrap="none" rtlCol="0">
            <a:spAutoFit/>
          </a:bodyPr>
          <a:lstStyle/>
          <a:p>
            <a:r>
              <a:rPr lang="it-IT" sz="2400">
                <a:latin typeface="Times New Roman" charset="0"/>
                <a:ea typeface="Times New Roman" charset="0"/>
                <a:cs typeface="Times New Roman" charset="0"/>
              </a:rPr>
              <a:t>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207"/>
            <a:ext cx="8978900" cy="300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764"/>
            <a:ext cx="9144000" cy="27709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87" y="995955"/>
            <a:ext cx="4375776" cy="545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E949A7-A8E5-C145-98CD-C59580775F59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2064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450"/>
            <a:ext cx="9144000" cy="1349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571500"/>
            <a:ext cx="8699500" cy="2171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98392-5030-364E-B8B9-F58976229388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8226124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44C16-1898-914B-AB29-FE8D11E4B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16" y="1772468"/>
            <a:ext cx="5359400" cy="15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6284B-4865-734F-9D43-903E1AC887BB}"/>
              </a:ext>
            </a:extLst>
          </p:cNvPr>
          <p:cNvSpPr txBox="1"/>
          <p:nvPr/>
        </p:nvSpPr>
        <p:spPr>
          <a:xfrm>
            <a:off x="1126505" y="991951"/>
            <a:ext cx="667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Dunque ho trasformato il grafo di transizione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123C6-7FBC-5245-BCC3-B9A225DE60E8}"/>
              </a:ext>
            </a:extLst>
          </p:cNvPr>
          <p:cNvSpPr txBox="1"/>
          <p:nvPr/>
        </p:nvSpPr>
        <p:spPr>
          <a:xfrm>
            <a:off x="2832100" y="3934172"/>
            <a:ext cx="3831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nell’espressione regolare 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15194-E686-534F-969D-B18917D2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99" y="5033541"/>
            <a:ext cx="63119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C38F6-255D-8043-AC51-7E13FF26E2F8}"/>
              </a:ext>
            </a:extLst>
          </p:cNvPr>
          <p:cNvSpPr txBox="1"/>
          <p:nvPr/>
        </p:nvSpPr>
        <p:spPr>
          <a:xfrm>
            <a:off x="6915505" y="31202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T esiste ER</a:t>
            </a:r>
          </a:p>
        </p:txBody>
      </p:sp>
    </p:spTree>
    <p:extLst>
      <p:ext uri="{BB962C8B-B14F-4D97-AF65-F5344CB8AC3E}">
        <p14:creationId xmlns:p14="http://schemas.microsoft.com/office/powerpoint/2010/main" val="34729149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949"/>
            <a:ext cx="9144000" cy="1775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1820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900" y="3139126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43AFF"/>
                </a:solidFill>
              </a:rPr>
              <a:t>Costruzione</a:t>
            </a:r>
            <a:r>
              <a:rPr lang="en-US" dirty="0">
                <a:solidFill>
                  <a:srgbClr val="143AFF"/>
                </a:solidFill>
              </a:rPr>
              <a:t> </a:t>
            </a:r>
            <a:r>
              <a:rPr lang="en-US" dirty="0" err="1">
                <a:solidFill>
                  <a:srgbClr val="143AFF"/>
                </a:solidFill>
              </a:rPr>
              <a:t>grafo</a:t>
            </a:r>
            <a:r>
              <a:rPr lang="en-US" dirty="0">
                <a:solidFill>
                  <a:srgbClr val="143AFF"/>
                </a:solidFill>
              </a:rPr>
              <a:t> di </a:t>
            </a:r>
            <a:r>
              <a:rPr lang="en-US" dirty="0" err="1">
                <a:solidFill>
                  <a:srgbClr val="143AFF"/>
                </a:solidFill>
              </a:rPr>
              <a:t>transizione</a:t>
            </a:r>
            <a:endParaRPr dirty="0">
              <a:solidFill>
                <a:srgbClr val="143A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055A-371D-BA4B-B8BE-DF0A3C77F24B}"/>
              </a:ext>
            </a:extLst>
          </p:cNvPr>
          <p:cNvSpPr txBox="1"/>
          <p:nvPr/>
        </p:nvSpPr>
        <p:spPr>
          <a:xfrm>
            <a:off x="619852" y="621124"/>
            <a:ext cx="72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(2)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025F4-8195-064F-95EB-50CBAC609AF4}"/>
              </a:ext>
            </a:extLst>
          </p:cNvPr>
          <p:cNvSpPr txBox="1"/>
          <p:nvPr/>
        </p:nvSpPr>
        <p:spPr>
          <a:xfrm>
            <a:off x="2832100" y="621124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ER ⇒ A</a:t>
            </a:r>
          </a:p>
        </p:txBody>
      </p:sp>
    </p:spTree>
    <p:extLst>
      <p:ext uri="{BB962C8B-B14F-4D97-AF65-F5344CB8AC3E}">
        <p14:creationId xmlns:p14="http://schemas.microsoft.com/office/powerpoint/2010/main" val="5584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7950" y="697468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43AFF"/>
                </a:solidFill>
              </a:rPr>
              <a:t>Costruzione</a:t>
            </a:r>
            <a:r>
              <a:rPr lang="en-US" dirty="0">
                <a:solidFill>
                  <a:srgbClr val="143AFF"/>
                </a:solidFill>
              </a:rPr>
              <a:t> </a:t>
            </a:r>
            <a:r>
              <a:rPr lang="en-US" dirty="0" err="1">
                <a:solidFill>
                  <a:srgbClr val="143AFF"/>
                </a:solidFill>
              </a:rPr>
              <a:t>grafo</a:t>
            </a:r>
            <a:r>
              <a:rPr lang="en-US" dirty="0">
                <a:solidFill>
                  <a:srgbClr val="143AFF"/>
                </a:solidFill>
              </a:rPr>
              <a:t> di </a:t>
            </a:r>
            <a:r>
              <a:rPr lang="en-US" dirty="0" err="1">
                <a:solidFill>
                  <a:srgbClr val="143AFF"/>
                </a:solidFill>
              </a:rPr>
              <a:t>transizione</a:t>
            </a:r>
            <a:endParaRPr dirty="0">
              <a:solidFill>
                <a:srgbClr val="143A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A2522-8C85-6E4B-B877-C1CE322A3349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6006A-1730-A246-AAD2-6DB6186F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1118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8E7C1D-6C25-734C-AF2E-3871E45E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123"/>
            <a:ext cx="9144000" cy="1565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D1194-C428-4D47-9567-21245FD4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4343"/>
            <a:ext cx="9144000" cy="998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8F37AF-4577-F949-B3EA-700B2AF63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76351"/>
            <a:ext cx="9144000" cy="8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10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885"/>
            <a:ext cx="9080500" cy="2171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123" y="765220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Esempio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304" y="3490918"/>
            <a:ext cx="802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Passo 1: costruzione del grafo di transizione a partire dal grafo di transizione </a:t>
            </a:r>
          </a:p>
          <a:p>
            <a:r>
              <a:rPr lang="it-IT"/>
              <a:t>generalizzato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08" y="4161486"/>
            <a:ext cx="5003800" cy="82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58" y="5500009"/>
            <a:ext cx="5600700" cy="918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4255C-503C-1140-A9A7-C661B1482EC3}"/>
              </a:ext>
            </a:extLst>
          </p:cNvPr>
          <p:cNvSpPr txBox="1"/>
          <p:nvPr/>
        </p:nvSpPr>
        <p:spPr>
          <a:xfrm>
            <a:off x="304800" y="5058831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devo aggiungere vertici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8A3FB-D1A3-004D-85AC-1749F7E9071C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</p:spTree>
    <p:extLst>
      <p:ext uri="{BB962C8B-B14F-4D97-AF65-F5344CB8AC3E}">
        <p14:creationId xmlns:p14="http://schemas.microsoft.com/office/powerpoint/2010/main" val="7223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9054" y="2933319"/>
            <a:ext cx="8453191" cy="1314561"/>
            <a:chOff x="206061" y="1601966"/>
            <a:chExt cx="8453191" cy="13145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61" y="1601966"/>
              <a:ext cx="7920507" cy="131456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052" y="1788912"/>
              <a:ext cx="584200" cy="762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4702577"/>
            <a:ext cx="4495800" cy="21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7" y="1679429"/>
            <a:ext cx="7781165" cy="1188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2400" y="4299560"/>
            <a:ext cx="623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Questo è il grafo di transizione ottenuto, che viene ridotto 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E04F0-8DDF-CF47-B9B7-B00EC666F0FE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A1E7C-8C5C-5845-84EB-34C67B18B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580907"/>
            <a:ext cx="5600700" cy="9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" y="1512893"/>
            <a:ext cx="8547100" cy="3111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5A56F3-1F5E-844D-B074-003952B1F005}"/>
              </a:ext>
            </a:extLst>
          </p:cNvPr>
          <p:cNvGrpSpPr/>
          <p:nvPr/>
        </p:nvGrpSpPr>
        <p:grpSpPr>
          <a:xfrm>
            <a:off x="251224" y="4550040"/>
            <a:ext cx="8136696" cy="2186796"/>
            <a:chOff x="251224" y="4372240"/>
            <a:chExt cx="8136696" cy="2186796"/>
          </a:xfrm>
        </p:grpSpPr>
        <p:grpSp>
          <p:nvGrpSpPr>
            <p:cNvPr id="27" name="Group 26"/>
            <p:cNvGrpSpPr/>
            <p:nvPr/>
          </p:nvGrpSpPr>
          <p:grpSpPr>
            <a:xfrm>
              <a:off x="251224" y="4783077"/>
              <a:ext cx="3856505" cy="1759090"/>
              <a:chOff x="2577599" y="4260720"/>
              <a:chExt cx="3856505" cy="175909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3083794" y="4360005"/>
                <a:ext cx="412124" cy="165980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238339" y="4654653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i="1"/>
                  <a:t> 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238341" y="5221318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236193" y="5695693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5229117" y="4360005"/>
                <a:ext cx="412124" cy="1659805"/>
                <a:chOff x="4433988" y="4360005"/>
                <a:chExt cx="412124" cy="1659805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4433988" y="4360005"/>
                  <a:ext cx="412124" cy="1659805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4588533" y="4654653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i="1"/>
                    <a:t> </a:t>
                  </a: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588535" y="5221318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i="1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586387" y="5695693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i="1"/>
                </a:p>
              </p:txBody>
            </p:sp>
          </p:grpSp>
          <p:cxnSp>
            <p:nvCxnSpPr>
              <p:cNvPr id="16" name="Straight Arrow Connector 15"/>
              <p:cNvCxnSpPr>
                <a:endCxn id="13" idx="2"/>
              </p:cNvCxnSpPr>
              <p:nvPr/>
            </p:nvCxnSpPr>
            <p:spPr>
              <a:xfrm>
                <a:off x="3353539" y="4712608"/>
                <a:ext cx="203012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endCxn id="14" idx="2"/>
              </p:cNvCxnSpPr>
              <p:nvPr/>
            </p:nvCxnSpPr>
            <p:spPr>
              <a:xfrm flipV="1">
                <a:off x="3353539" y="5279273"/>
                <a:ext cx="2030125" cy="42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15" idx="2"/>
              </p:cNvCxnSpPr>
              <p:nvPr/>
            </p:nvCxnSpPr>
            <p:spPr>
              <a:xfrm>
                <a:off x="3353539" y="5753648"/>
                <a:ext cx="202797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4164492" y="4260720"/>
                <a:ext cx="4379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w</a:t>
                </a:r>
                <a:endParaRPr lang="it-IT" sz="24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175223" y="4798366"/>
                <a:ext cx="4379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w</a:t>
                </a:r>
                <a:endParaRPr lang="it-IT" sz="24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73075" y="5286738"/>
                <a:ext cx="4379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w</a:t>
                </a:r>
                <a:endParaRPr lang="it-IT" sz="240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577599" y="5001689"/>
                <a:ext cx="470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M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95788" y="5001689"/>
                <a:ext cx="6383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M</a:t>
                </a:r>
                <a:r>
                  <a:rPr lang="it-IT" sz="2400" i="1" baseline="-25000"/>
                  <a:t>w</a:t>
                </a:r>
                <a:endParaRPr lang="it-IT" sz="2400" i="1"/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4948591" y="4882402"/>
              <a:ext cx="412124" cy="165980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111862" y="4882362"/>
              <a:ext cx="1734398" cy="1659805"/>
              <a:chOff x="5446934" y="4399762"/>
              <a:chExt cx="1658288" cy="165980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5449080" y="4694410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i="1"/>
                  <a:t> 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449082" y="5261075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446934" y="5735450"/>
                <a:ext cx="115200" cy="11591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5528759" y="4399762"/>
                <a:ext cx="1576463" cy="1659805"/>
                <a:chOff x="6281602" y="4399762"/>
                <a:chExt cx="1576463" cy="1659805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7445941" y="4399762"/>
                  <a:ext cx="412124" cy="1659805"/>
                  <a:chOff x="4440071" y="4360005"/>
                  <a:chExt cx="412124" cy="1659805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4440071" y="4360005"/>
                    <a:ext cx="412124" cy="1659805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4588533" y="4654653"/>
                    <a:ext cx="115200" cy="11591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it-IT" i="1"/>
                      <a:t> </a:t>
                    </a:r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>
                    <a:off x="4588535" y="5221318"/>
                    <a:ext cx="115200" cy="11591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i="1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4586387" y="5695693"/>
                    <a:ext cx="115200" cy="115910"/>
                  </a:xfrm>
                  <a:prstGeom prst="ellipse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i="1"/>
                  </a:p>
                </p:txBody>
              </p:sp>
            </p:grpSp>
            <p:cxnSp>
              <p:nvCxnSpPr>
                <p:cNvPr id="34" name="Straight Arrow Connector 33"/>
                <p:cNvCxnSpPr>
                  <a:stCxn id="30" idx="6"/>
                </p:cNvCxnSpPr>
                <p:nvPr/>
              </p:nvCxnSpPr>
              <p:spPr>
                <a:xfrm>
                  <a:off x="6283746" y="4745740"/>
                  <a:ext cx="1308511" cy="808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>
                  <a:stCxn id="31" idx="6"/>
                  <a:endCxn id="44" idx="2"/>
                </p:cNvCxnSpPr>
                <p:nvPr/>
              </p:nvCxnSpPr>
              <p:spPr>
                <a:xfrm>
                  <a:off x="6283749" y="5312405"/>
                  <a:ext cx="1310657" cy="66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>
                  <a:endCxn id="45" idx="2"/>
                </p:cNvCxnSpPr>
                <p:nvPr/>
              </p:nvCxnSpPr>
              <p:spPr>
                <a:xfrm>
                  <a:off x="6281602" y="5781536"/>
                  <a:ext cx="1310658" cy="1186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Group 72"/>
            <p:cNvGrpSpPr/>
            <p:nvPr/>
          </p:nvGrpSpPr>
          <p:grpSpPr>
            <a:xfrm>
              <a:off x="5752381" y="4783077"/>
              <a:ext cx="371727" cy="1487683"/>
              <a:chOff x="5752381" y="4300477"/>
              <a:chExt cx="371727" cy="148768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752381" y="4300477"/>
                <a:ext cx="360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a</a:t>
                </a:r>
                <a:endParaRPr lang="it-IT" sz="240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763112" y="4838123"/>
                <a:ext cx="360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a</a:t>
                </a:r>
                <a:endParaRPr lang="it-IT" sz="24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760964" y="5326495"/>
                <a:ext cx="3609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a</a:t>
                </a:r>
                <a:endParaRPr lang="it-IT" sz="240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442911" y="5524046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69581" y="4372240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M</a:t>
              </a:r>
              <a:r>
                <a:rPr lang="it-IT" sz="2400" i="1" baseline="-25000"/>
                <a:t>a</a:t>
              </a:r>
              <a:endParaRPr lang="it-IT" sz="2400" i="1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6653831" y="4899231"/>
              <a:ext cx="1648817" cy="1659805"/>
              <a:chOff x="6281602" y="4399762"/>
              <a:chExt cx="1576463" cy="1659805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445941" y="4399762"/>
                <a:ext cx="412124" cy="1659805"/>
                <a:chOff x="4440071" y="4360005"/>
                <a:chExt cx="412124" cy="1659805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4440071" y="4360005"/>
                  <a:ext cx="412124" cy="1659805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4588533" y="4654653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i="1"/>
                    <a:t> </a:t>
                  </a:r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4588535" y="5221318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i="1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4586387" y="5695693"/>
                  <a:ext cx="115200" cy="11591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i="1"/>
                </a:p>
              </p:txBody>
            </p:sp>
          </p:grpSp>
          <p:cxnSp>
            <p:nvCxnSpPr>
              <p:cNvPr id="62" name="Straight Arrow Connector 61"/>
              <p:cNvCxnSpPr/>
              <p:nvPr/>
            </p:nvCxnSpPr>
            <p:spPr>
              <a:xfrm>
                <a:off x="6283746" y="4745740"/>
                <a:ext cx="1308511" cy="80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6283749" y="5312405"/>
                <a:ext cx="1310657" cy="6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6281602" y="5781536"/>
                <a:ext cx="1310658" cy="118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7137373" y="4832016"/>
              <a:ext cx="366373" cy="1487683"/>
              <a:chOff x="7137235" y="4293853"/>
              <a:chExt cx="366373" cy="1487683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7137235" y="4293853"/>
                <a:ext cx="354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b</a:t>
                </a:r>
                <a:endParaRPr lang="it-IT" sz="240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47966" y="4831499"/>
                <a:ext cx="3545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b</a:t>
                </a:r>
                <a:endParaRPr lang="it-IT" sz="24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45818" y="5319871"/>
                <a:ext cx="3577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i="1"/>
                  <a:t>b</a:t>
                </a: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7687087" y="4379114"/>
              <a:ext cx="700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M</a:t>
              </a:r>
              <a:r>
                <a:rPr lang="it-IT" sz="2400" i="1" baseline="-25000"/>
                <a:t>ab</a:t>
              </a:r>
              <a:endParaRPr lang="it-IT" sz="2400" i="1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85943" y="552206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43AFF"/>
                </a:solidFill>
              </a:rPr>
              <a:t>Costruzione</a:t>
            </a:r>
            <a:r>
              <a:rPr lang="en-US" dirty="0">
                <a:solidFill>
                  <a:srgbClr val="143AFF"/>
                </a:solidFill>
              </a:rPr>
              <a:t> </a:t>
            </a:r>
            <a:r>
              <a:rPr lang="en-US" dirty="0" err="1">
                <a:solidFill>
                  <a:srgbClr val="143AFF"/>
                </a:solidFill>
              </a:rPr>
              <a:t>dell’automa</a:t>
            </a:r>
            <a:r>
              <a:rPr lang="en-US" dirty="0">
                <a:solidFill>
                  <a:srgbClr val="143AFF"/>
                </a:solidFill>
              </a:rPr>
              <a:t> dal </a:t>
            </a:r>
            <a:r>
              <a:rPr lang="en-US" dirty="0" err="1">
                <a:solidFill>
                  <a:srgbClr val="143AFF"/>
                </a:solidFill>
              </a:rPr>
              <a:t>grafo</a:t>
            </a:r>
            <a:r>
              <a:rPr lang="en-US" dirty="0">
                <a:solidFill>
                  <a:srgbClr val="143AFF"/>
                </a:solidFill>
              </a:rPr>
              <a:t> di </a:t>
            </a:r>
            <a:r>
              <a:rPr lang="en-US" dirty="0" err="1">
                <a:solidFill>
                  <a:srgbClr val="143AFF"/>
                </a:solidFill>
              </a:rPr>
              <a:t>transizione</a:t>
            </a:r>
            <a:endParaRPr dirty="0">
              <a:solidFill>
                <a:srgbClr val="143AFF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9C2F21-223C-6F48-872B-AEB5CC2022D1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D3EDC-FEFB-5B42-9A86-D3A02794EE50}"/>
              </a:ext>
            </a:extLst>
          </p:cNvPr>
          <p:cNvSpPr txBox="1"/>
          <p:nvPr/>
        </p:nvSpPr>
        <p:spPr>
          <a:xfrm>
            <a:off x="2398809" y="914696"/>
            <a:ext cx="499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E’ il metodo usato per trasformare NFA in DFA</a:t>
            </a:r>
          </a:p>
        </p:txBody>
      </p:sp>
    </p:spTree>
    <p:extLst>
      <p:ext uri="{BB962C8B-B14F-4D97-AF65-F5344CB8AC3E}">
        <p14:creationId xmlns:p14="http://schemas.microsoft.com/office/powerpoint/2010/main" val="20243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C36DED-67EF-1D43-A1DE-6BC7354CF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713" y="3424099"/>
            <a:ext cx="5675318" cy="3375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7" y="755950"/>
            <a:ext cx="8354123" cy="26084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143526" y="4677465"/>
            <a:ext cx="1192696" cy="596348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207026" y="5350565"/>
            <a:ext cx="2862470" cy="834887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1800" y="324309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43AFF"/>
                </a:solidFill>
              </a:rPr>
              <a:t>Costruzione</a:t>
            </a:r>
            <a:r>
              <a:rPr lang="en-US" dirty="0">
                <a:solidFill>
                  <a:srgbClr val="143AFF"/>
                </a:solidFill>
              </a:rPr>
              <a:t> </a:t>
            </a:r>
            <a:r>
              <a:rPr lang="en-US" dirty="0" err="1">
                <a:solidFill>
                  <a:srgbClr val="143AFF"/>
                </a:solidFill>
              </a:rPr>
              <a:t>dell’automa</a:t>
            </a:r>
            <a:r>
              <a:rPr lang="en-US" dirty="0">
                <a:solidFill>
                  <a:srgbClr val="143AFF"/>
                </a:solidFill>
              </a:rPr>
              <a:t> dal </a:t>
            </a:r>
            <a:r>
              <a:rPr lang="en-US" dirty="0" err="1">
                <a:solidFill>
                  <a:srgbClr val="143AFF"/>
                </a:solidFill>
              </a:rPr>
              <a:t>grafo</a:t>
            </a:r>
            <a:r>
              <a:rPr lang="en-US" dirty="0">
                <a:solidFill>
                  <a:srgbClr val="143AFF"/>
                </a:solidFill>
              </a:rPr>
              <a:t> di </a:t>
            </a:r>
            <a:r>
              <a:rPr lang="en-US" dirty="0" err="1">
                <a:solidFill>
                  <a:srgbClr val="143AFF"/>
                </a:solidFill>
              </a:rPr>
              <a:t>transizione</a:t>
            </a:r>
            <a:endParaRPr dirty="0">
              <a:solidFill>
                <a:srgbClr val="143A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3DD15C-BFC1-BE42-814A-CE0E34F1AA3C}"/>
              </a:ext>
            </a:extLst>
          </p:cNvPr>
          <p:cNvSpPr/>
          <p:nvPr/>
        </p:nvSpPr>
        <p:spPr>
          <a:xfrm>
            <a:off x="2413000" y="5197613"/>
            <a:ext cx="794026" cy="31805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2AF94-34B3-B74D-8075-AC7F8189B60D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D8290B-4BFE-BE46-9FE6-A9468263465E}"/>
              </a:ext>
            </a:extLst>
          </p:cNvPr>
          <p:cNvGrpSpPr/>
          <p:nvPr/>
        </p:nvGrpSpPr>
        <p:grpSpPr>
          <a:xfrm>
            <a:off x="406400" y="1371600"/>
            <a:ext cx="7628835" cy="698500"/>
            <a:chOff x="482600" y="1130300"/>
            <a:chExt cx="7628835" cy="6985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65E0EB-F375-2B44-9045-407CF979F44D}"/>
                </a:ext>
              </a:extLst>
            </p:cNvPr>
            <p:cNvCxnSpPr>
              <a:cxnSpLocks/>
            </p:cNvCxnSpPr>
            <p:nvPr/>
          </p:nvCxnSpPr>
          <p:spPr>
            <a:xfrm>
              <a:off x="2006600" y="1155700"/>
              <a:ext cx="6092135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77CFB2A-0593-6F44-A8F3-0C3C0275DD7A}"/>
                </a:ext>
              </a:extLst>
            </p:cNvPr>
            <p:cNvCxnSpPr>
              <a:cxnSpLocks/>
            </p:cNvCxnSpPr>
            <p:nvPr/>
          </p:nvCxnSpPr>
          <p:spPr>
            <a:xfrm>
              <a:off x="482600" y="1816100"/>
              <a:ext cx="361232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C4E165-8A53-6543-A17E-0CEE4EBB1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600" y="1473200"/>
              <a:ext cx="0" cy="342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8E5F47-8BCA-BE4F-BB3F-099C18BEAE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600" y="1473200"/>
              <a:ext cx="1524000" cy="127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BC8084-5E23-AB4C-97A4-1D3FBE47E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557" y="1485900"/>
              <a:ext cx="4083878" cy="127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50C846-A1A1-5747-BD48-EC49F8E8A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6600" y="1130300"/>
              <a:ext cx="0" cy="342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A9C7AB-1773-284B-B973-4F0ACBA41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5657" y="1485900"/>
              <a:ext cx="0" cy="342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6AB434-4F40-B549-AEEA-322F35097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8735" y="1143000"/>
              <a:ext cx="0" cy="3429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8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82" y="0"/>
            <a:ext cx="5758218" cy="309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346200"/>
            <a:ext cx="3764555" cy="176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71" y="3098800"/>
            <a:ext cx="7231237" cy="375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587" y="546068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054544-E2DF-7046-9D99-3DB7C025E095}"/>
              </a:ext>
            </a:extLst>
          </p:cNvPr>
          <p:cNvSpPr/>
          <p:nvPr/>
        </p:nvSpPr>
        <p:spPr>
          <a:xfrm>
            <a:off x="5724730" y="11811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40088-3CAD-394C-8852-014538761AD8}"/>
              </a:ext>
            </a:extLst>
          </p:cNvPr>
          <p:cNvSpPr/>
          <p:nvPr/>
        </p:nvSpPr>
        <p:spPr>
          <a:xfrm>
            <a:off x="7634106" y="11811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65032F-6617-B74F-A195-CC2E980595CF}"/>
              </a:ext>
            </a:extLst>
          </p:cNvPr>
          <p:cNvSpPr/>
          <p:nvPr/>
        </p:nvSpPr>
        <p:spPr>
          <a:xfrm>
            <a:off x="3884750" y="15621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6849B-3EF6-B84A-B4D3-EB5485279F4A}"/>
              </a:ext>
            </a:extLst>
          </p:cNvPr>
          <p:cNvSpPr/>
          <p:nvPr/>
        </p:nvSpPr>
        <p:spPr>
          <a:xfrm>
            <a:off x="3884750" y="18923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BF9BC-6E34-0349-8D27-2981BC0E4841}"/>
              </a:ext>
            </a:extLst>
          </p:cNvPr>
          <p:cNvSpPr/>
          <p:nvPr/>
        </p:nvSpPr>
        <p:spPr>
          <a:xfrm>
            <a:off x="5733832" y="158750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ABBD4F-DD57-E64F-8536-32E8AF7ACE18}"/>
              </a:ext>
            </a:extLst>
          </p:cNvPr>
          <p:cNvSpPr/>
          <p:nvPr/>
        </p:nvSpPr>
        <p:spPr>
          <a:xfrm>
            <a:off x="7634106" y="191770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9C5CA-4734-0E48-B107-671E7B870761}"/>
              </a:ext>
            </a:extLst>
          </p:cNvPr>
          <p:cNvSpPr/>
          <p:nvPr/>
        </p:nvSpPr>
        <p:spPr>
          <a:xfrm>
            <a:off x="7670332" y="16383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9738CD-106A-DC43-A04D-68409B0829AD}"/>
              </a:ext>
            </a:extLst>
          </p:cNvPr>
          <p:cNvSpPr/>
          <p:nvPr/>
        </p:nvSpPr>
        <p:spPr>
          <a:xfrm>
            <a:off x="5759428" y="1955800"/>
            <a:ext cx="828470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FABC2-1015-DD41-B806-8302C4AF4598}"/>
              </a:ext>
            </a:extLst>
          </p:cNvPr>
          <p:cNvSpPr/>
          <p:nvPr/>
        </p:nvSpPr>
        <p:spPr>
          <a:xfrm>
            <a:off x="7687721" y="23304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19BCB4-49F4-D843-8C49-E732B4BCB625}"/>
              </a:ext>
            </a:extLst>
          </p:cNvPr>
          <p:cNvSpPr/>
          <p:nvPr/>
        </p:nvSpPr>
        <p:spPr>
          <a:xfrm>
            <a:off x="7687721" y="26733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48638-E5F7-BE4E-B678-408326963D8A}"/>
              </a:ext>
            </a:extLst>
          </p:cNvPr>
          <p:cNvSpPr/>
          <p:nvPr/>
        </p:nvSpPr>
        <p:spPr>
          <a:xfrm>
            <a:off x="5759428" y="23304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3DF989-3191-9943-BD9F-C4BC2343DB8F}"/>
              </a:ext>
            </a:extLst>
          </p:cNvPr>
          <p:cNvSpPr/>
          <p:nvPr/>
        </p:nvSpPr>
        <p:spPr>
          <a:xfrm>
            <a:off x="5759428" y="26606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E9EE3-A520-9149-AE17-51861FE75324}"/>
              </a:ext>
            </a:extLst>
          </p:cNvPr>
          <p:cNvSpPr/>
          <p:nvPr/>
        </p:nvSpPr>
        <p:spPr>
          <a:xfrm>
            <a:off x="3884750" y="23431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ADAE14-FDA5-4A4E-8E42-FBF4FDC6F45A}"/>
              </a:ext>
            </a:extLst>
          </p:cNvPr>
          <p:cNvSpPr/>
          <p:nvPr/>
        </p:nvSpPr>
        <p:spPr>
          <a:xfrm>
            <a:off x="3884750" y="2660650"/>
            <a:ext cx="1047967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A8D11B-C551-D844-B819-43A383484E56}"/>
              </a:ext>
            </a:extLst>
          </p:cNvPr>
          <p:cNvGrpSpPr/>
          <p:nvPr/>
        </p:nvGrpSpPr>
        <p:grpSpPr>
          <a:xfrm>
            <a:off x="609600" y="917543"/>
            <a:ext cx="2521881" cy="1152557"/>
            <a:chOff x="609600" y="917543"/>
            <a:chExt cx="2521881" cy="11525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BA2013-84BF-DD43-A6D8-F54D50DE4115}"/>
                </a:ext>
              </a:extLst>
            </p:cNvPr>
            <p:cNvSpPr txBox="1"/>
            <p:nvPr/>
          </p:nvSpPr>
          <p:spPr>
            <a:xfrm>
              <a:off x="734671" y="917543"/>
              <a:ext cx="2396810" cy="36933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/>
                <a:t>partiamo dallo stato 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B2D75E-A6BB-B349-AD62-181AB74BC892}"/>
                </a:ext>
              </a:extLst>
            </p:cNvPr>
            <p:cNvCxnSpPr/>
            <p:nvPr/>
          </p:nvCxnSpPr>
          <p:spPr>
            <a:xfrm flipH="1">
              <a:off x="609600" y="1276834"/>
              <a:ext cx="408303" cy="79326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F11A80-1EE0-AC47-BA86-6B5AA060BFAB}"/>
              </a:ext>
            </a:extLst>
          </p:cNvPr>
          <p:cNvGrpSpPr/>
          <p:nvPr/>
        </p:nvGrpSpPr>
        <p:grpSpPr>
          <a:xfrm>
            <a:off x="284450" y="1638300"/>
            <a:ext cx="1739285" cy="754500"/>
            <a:chOff x="284450" y="1638300"/>
            <a:chExt cx="1739285" cy="7545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49364DB-1B16-0648-BA8C-CC8A3D7C963B}"/>
                </a:ext>
              </a:extLst>
            </p:cNvPr>
            <p:cNvSpPr/>
            <p:nvPr/>
          </p:nvSpPr>
          <p:spPr>
            <a:xfrm>
              <a:off x="284450" y="1996800"/>
              <a:ext cx="396000" cy="396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728F61-9B9D-1A4C-855F-E7FA752695C7}"/>
                </a:ext>
              </a:extLst>
            </p:cNvPr>
            <p:cNvSpPr/>
            <p:nvPr/>
          </p:nvSpPr>
          <p:spPr>
            <a:xfrm>
              <a:off x="1627735" y="1638300"/>
              <a:ext cx="396000" cy="396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7D4919-9F2A-8B4E-A22C-3DBC0F717C1E}"/>
              </a:ext>
            </a:extLst>
          </p:cNvPr>
          <p:cNvSpPr txBox="1"/>
          <p:nvPr/>
        </p:nvSpPr>
        <p:spPr>
          <a:xfrm>
            <a:off x="5947257" y="660399"/>
            <a:ext cx="174143" cy="21855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440401-CD6E-4644-9C0A-46210F97F161}"/>
              </a:ext>
            </a:extLst>
          </p:cNvPr>
          <p:cNvSpPr txBox="1"/>
          <p:nvPr/>
        </p:nvSpPr>
        <p:spPr>
          <a:xfrm>
            <a:off x="7839557" y="647699"/>
            <a:ext cx="174143" cy="218559"/>
          </a:xfrm>
          <a:prstGeom prst="rect">
            <a:avLst/>
          </a:prstGeom>
          <a:noFill/>
          <a:ln w="22225">
            <a:solidFill>
              <a:srgbClr val="143AFF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BA9056-5185-FE41-AC09-6C20D7505CA3}"/>
              </a:ext>
            </a:extLst>
          </p:cNvPr>
          <p:cNvGrpSpPr/>
          <p:nvPr/>
        </p:nvGrpSpPr>
        <p:grpSpPr>
          <a:xfrm>
            <a:off x="335250" y="2053950"/>
            <a:ext cx="1688485" cy="843950"/>
            <a:chOff x="1071939" y="-355116"/>
            <a:chExt cx="1688485" cy="8439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5716C1-0159-244D-A313-D4BD44B988AB}"/>
                </a:ext>
              </a:extLst>
            </p:cNvPr>
            <p:cNvSpPr/>
            <p:nvPr/>
          </p:nvSpPr>
          <p:spPr>
            <a:xfrm>
              <a:off x="1071939" y="-355116"/>
              <a:ext cx="288000" cy="288000"/>
            </a:xfrm>
            <a:prstGeom prst="ellipse">
              <a:avLst/>
            </a:prstGeom>
            <a:noFill/>
            <a:ln w="25400">
              <a:solidFill>
                <a:srgbClr val="143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950940-7B94-C745-938C-DF3A8D0760FB}"/>
                </a:ext>
              </a:extLst>
            </p:cNvPr>
            <p:cNvSpPr/>
            <p:nvPr/>
          </p:nvSpPr>
          <p:spPr>
            <a:xfrm>
              <a:off x="2364424" y="92834"/>
              <a:ext cx="396000" cy="396000"/>
            </a:xfrm>
            <a:prstGeom prst="ellipse">
              <a:avLst/>
            </a:prstGeom>
            <a:noFill/>
            <a:ln w="25400">
              <a:solidFill>
                <a:srgbClr val="143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659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7" grpId="0" animBg="1"/>
      <p:bldP spid="2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4152900"/>
            <a:ext cx="7899400" cy="245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71" y="804202"/>
            <a:ext cx="6331657" cy="3291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20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143AFF"/>
                </a:solidFill>
              </a:rPr>
              <a:t>3.  Espressioni regolari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3C17A-33CF-B543-A9B0-EBC399C19875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</p:spTree>
    <p:extLst>
      <p:ext uri="{BB962C8B-B14F-4D97-AF65-F5344CB8AC3E}">
        <p14:creationId xmlns:p14="http://schemas.microsoft.com/office/powerpoint/2010/main" val="9208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C5502-CD3B-484A-9162-7DD2EF4AA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65" y="4171950"/>
            <a:ext cx="4991100" cy="173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C28C5-5661-1541-B2BE-F74545F2F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1790700"/>
            <a:ext cx="4483100" cy="76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EAF24-5A5B-004F-83FA-76B5A4E2C37C}"/>
              </a:ext>
            </a:extLst>
          </p:cNvPr>
          <p:cNvSpPr txBox="1"/>
          <p:nvPr/>
        </p:nvSpPr>
        <p:spPr>
          <a:xfrm>
            <a:off x="1473200" y="1044228"/>
            <a:ext cx="6678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Dunque ho trasformato l’espressione regolare 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F7611-1F63-2545-8436-62F2F788884D}"/>
              </a:ext>
            </a:extLst>
          </p:cNvPr>
          <p:cNvSpPr txBox="1"/>
          <p:nvPr/>
        </p:nvSpPr>
        <p:spPr>
          <a:xfrm>
            <a:off x="2882900" y="3340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nel seguente automa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B3303-9AF6-0446-9CF7-798AE549BC9E}"/>
              </a:ext>
            </a:extLst>
          </p:cNvPr>
          <p:cNvSpPr txBox="1"/>
          <p:nvPr/>
        </p:nvSpPr>
        <p:spPr>
          <a:xfrm>
            <a:off x="6902681" y="0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FF0000"/>
                </a:solidFill>
              </a:rPr>
              <a:t>Per ogni ER esiste A</a:t>
            </a:r>
          </a:p>
        </p:txBody>
      </p:sp>
    </p:spTree>
    <p:extLst>
      <p:ext uri="{BB962C8B-B14F-4D97-AF65-F5344CB8AC3E}">
        <p14:creationId xmlns:p14="http://schemas.microsoft.com/office/powerpoint/2010/main" val="29477459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465263-20BA-CE46-96A4-2F43171E44CD}"/>
              </a:ext>
            </a:extLst>
          </p:cNvPr>
          <p:cNvSpPr txBox="1"/>
          <p:nvPr/>
        </p:nvSpPr>
        <p:spPr>
          <a:xfrm>
            <a:off x="3365500" y="203200"/>
            <a:ext cx="25667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/>
              <a:t>Ricapitolando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5281DB-A137-E74C-B9F7-D767B4B744B3}"/>
              </a:ext>
            </a:extLst>
          </p:cNvPr>
          <p:cNvGrpSpPr/>
          <p:nvPr/>
        </p:nvGrpSpPr>
        <p:grpSpPr>
          <a:xfrm>
            <a:off x="557698" y="3176759"/>
            <a:ext cx="7523128" cy="1782591"/>
            <a:chOff x="596015" y="4370559"/>
            <a:chExt cx="7523128" cy="17825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5EF673-BC42-0B44-872C-8AA3536A0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4965" y="5029200"/>
              <a:ext cx="3224178" cy="11239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4B5607-AC45-DF45-85FC-30CEB449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015" y="5029200"/>
              <a:ext cx="2978150" cy="5062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A888C3-C7B4-1348-86D0-BB349C3294D3}"/>
                </a:ext>
              </a:extLst>
            </p:cNvPr>
            <p:cNvSpPr txBox="1"/>
            <p:nvPr/>
          </p:nvSpPr>
          <p:spPr>
            <a:xfrm>
              <a:off x="861300" y="4370559"/>
              <a:ext cx="6801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Per ogni ER ...                                       ... esiste un 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4E886E-7FD5-FF46-B273-5B6B54FBE202}"/>
              </a:ext>
            </a:extLst>
          </p:cNvPr>
          <p:cNvGrpSpPr/>
          <p:nvPr/>
        </p:nvGrpSpPr>
        <p:grpSpPr>
          <a:xfrm>
            <a:off x="494083" y="800400"/>
            <a:ext cx="8268917" cy="1978330"/>
            <a:chOff x="506783" y="1603070"/>
            <a:chExt cx="8268917" cy="19783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46E148-DC64-064F-82FC-DA47BC6CA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83" y="2557802"/>
              <a:ext cx="3599653" cy="10235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30EA6D-2133-654B-9ED4-EB8131E2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0315" y="2855547"/>
              <a:ext cx="4255385" cy="4281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216DDC-7F41-954F-BAE7-98862C9DA04C}"/>
                </a:ext>
              </a:extLst>
            </p:cNvPr>
            <p:cNvSpPr txBox="1"/>
            <p:nvPr/>
          </p:nvSpPr>
          <p:spPr>
            <a:xfrm>
              <a:off x="861300" y="1603070"/>
              <a:ext cx="6941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Per ogni T ...                                       ... esiste una 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117A2E9-6DDD-F447-9B32-5D16D7C5FEB8}"/>
              </a:ext>
            </a:extLst>
          </p:cNvPr>
          <p:cNvSpPr txBox="1"/>
          <p:nvPr/>
        </p:nvSpPr>
        <p:spPr>
          <a:xfrm>
            <a:off x="1155700" y="5981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C58F3-EBC1-4444-8AA4-5C46641531E3}"/>
              </a:ext>
            </a:extLst>
          </p:cNvPr>
          <p:cNvSpPr txBox="1"/>
          <p:nvPr/>
        </p:nvSpPr>
        <p:spPr>
          <a:xfrm>
            <a:off x="2624727" y="5553118"/>
            <a:ext cx="444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e dunque per ogni T esiste un A</a:t>
            </a:r>
          </a:p>
        </p:txBody>
      </p:sp>
    </p:spTree>
    <p:extLst>
      <p:ext uri="{BB962C8B-B14F-4D97-AF65-F5344CB8AC3E}">
        <p14:creationId xmlns:p14="http://schemas.microsoft.com/office/powerpoint/2010/main" val="12430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945"/>
            <a:ext cx="9144000" cy="9112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530"/>
            <a:ext cx="9144000" cy="1495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740523"/>
            <a:ext cx="6438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7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22316</TotalTime>
  <Words>2163</Words>
  <Application>Microsoft Macintosh PowerPoint</Application>
  <PresentationFormat>On-screen Show (4:3)</PresentationFormat>
  <Paragraphs>544</Paragraphs>
  <Slides>87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ＭＳ Ｐゴシック</vt:lpstr>
      <vt:lpstr>Arial</vt:lpstr>
      <vt:lpstr>Calibri</vt:lpstr>
      <vt:lpstr>Georgia</vt:lpstr>
      <vt:lpstr>Monaco</vt:lpstr>
      <vt:lpstr>Times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Francesco Fabris</cp:lastModifiedBy>
  <cp:revision>570</cp:revision>
  <cp:lastPrinted>2020-04-03T08:39:06Z</cp:lastPrinted>
  <dcterms:created xsi:type="dcterms:W3CDTF">2017-04-02T08:13:35Z</dcterms:created>
  <dcterms:modified xsi:type="dcterms:W3CDTF">2024-04-15T09:56:22Z</dcterms:modified>
</cp:coreProperties>
</file>