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80" r:id="rId2"/>
    <p:sldId id="286" r:id="rId3"/>
    <p:sldId id="273" r:id="rId4"/>
    <p:sldId id="283" r:id="rId5"/>
    <p:sldId id="284" r:id="rId6"/>
    <p:sldId id="262" r:id="rId7"/>
    <p:sldId id="277" r:id="rId8"/>
    <p:sldId id="278" r:id="rId9"/>
    <p:sldId id="275" r:id="rId10"/>
    <p:sldId id="285" r:id="rId11"/>
    <p:sldId id="272" r:id="rId12"/>
    <p:sldId id="282" r:id="rId13"/>
    <p:sldId id="258" r:id="rId14"/>
    <p:sldId id="257" r:id="rId15"/>
    <p:sldId id="259" r:id="rId16"/>
    <p:sldId id="263" r:id="rId17"/>
    <p:sldId id="264" r:id="rId18"/>
    <p:sldId id="265" r:id="rId19"/>
    <p:sldId id="266" r:id="rId20"/>
    <p:sldId id="281" r:id="rId21"/>
    <p:sldId id="267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3FF"/>
    <a:srgbClr val="FF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33"/>
    <p:restoredTop sz="95673"/>
  </p:normalViewPr>
  <p:slideViewPr>
    <p:cSldViewPr snapToGrid="0" snapToObjects="1">
      <p:cViewPr varScale="1">
        <p:scale>
          <a:sx n="108" d="100"/>
          <a:sy n="108" d="100"/>
        </p:scale>
        <p:origin x="168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A750D-63FD-3C45-AB5F-B51F65308532}" type="datetimeFigureOut">
              <a:t>17/04/24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02BA0-F970-D949-9D31-E966B825955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2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97AC-477C-9647-82AD-DF18BFAF287D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273" y="705527"/>
            <a:ext cx="272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Grammatiche</a:t>
            </a:r>
            <a:endParaRPr lang="it-IT" sz="2400">
              <a:solidFill>
                <a:srgbClr val="143A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044" y="1614462"/>
            <a:ext cx="580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Altro metodo per generare insiemi di stringhe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A6E65-E24D-BE40-9A6B-E4D7C8EF0DE4}"/>
              </a:ext>
            </a:extLst>
          </p:cNvPr>
          <p:cNvSpPr txBox="1"/>
          <p:nvPr/>
        </p:nvSpPr>
        <p:spPr>
          <a:xfrm>
            <a:off x="147334" y="2400287"/>
            <a:ext cx="29354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MdT</a:t>
            </a:r>
          </a:p>
          <a:p>
            <a:r>
              <a:rPr lang="en-US" sz="2400"/>
              <a:t>Automi con 2 pile</a:t>
            </a:r>
          </a:p>
          <a:p>
            <a:endParaRPr lang="en-US" sz="2400"/>
          </a:p>
          <a:p>
            <a:r>
              <a:rPr lang="en-US" sz="2400"/>
              <a:t>Automi ND con 1 pila</a:t>
            </a:r>
          </a:p>
          <a:p>
            <a:endParaRPr lang="en-US" sz="2400"/>
          </a:p>
          <a:p>
            <a:r>
              <a:rPr lang="en-US" sz="2400"/>
              <a:t>Automi D con 1 pila</a:t>
            </a:r>
          </a:p>
          <a:p>
            <a:endParaRPr lang="en-US" sz="2400"/>
          </a:p>
          <a:p>
            <a:r>
              <a:rPr lang="en-US" sz="2400"/>
              <a:t>Automi</a:t>
            </a:r>
          </a:p>
          <a:p>
            <a:r>
              <a:rPr lang="en-US" sz="2400"/>
              <a:t>Grafi di transizione</a:t>
            </a:r>
          </a:p>
          <a:p>
            <a:r>
              <a:rPr lang="en-US" sz="2400"/>
              <a:t>Espressioni regolari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FE488D-7846-A944-8A7F-03A3D4F39A73}"/>
              </a:ext>
            </a:extLst>
          </p:cNvPr>
          <p:cNvGrpSpPr/>
          <p:nvPr/>
        </p:nvGrpSpPr>
        <p:grpSpPr>
          <a:xfrm>
            <a:off x="3307738" y="4001984"/>
            <a:ext cx="2464961" cy="461665"/>
            <a:chOff x="3307738" y="4001984"/>
            <a:chExt cx="2464961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8F14B8-31EC-8147-A222-D06F03B3538A}"/>
                </a:ext>
              </a:extLst>
            </p:cNvPr>
            <p:cNvSpPr txBox="1"/>
            <p:nvPr/>
          </p:nvSpPr>
          <p:spPr>
            <a:xfrm>
              <a:off x="4065180" y="4001984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STRINGHE</a:t>
              </a:r>
            </a:p>
          </p:txBody>
        </p:sp>
        <p:sp>
          <p:nvSpPr>
            <p:cNvPr id="8" name="Left-Right Arrow 7">
              <a:extLst>
                <a:ext uri="{FF2B5EF4-FFF2-40B4-BE49-F238E27FC236}">
                  <a16:creationId xmlns:a16="http://schemas.microsoft.com/office/drawing/2014/main" id="{1EC95EE0-4263-6B49-9F4C-398F62C66EE0}"/>
                </a:ext>
              </a:extLst>
            </p:cNvPr>
            <p:cNvSpPr/>
            <p:nvPr/>
          </p:nvSpPr>
          <p:spPr>
            <a:xfrm>
              <a:off x="3307738" y="4103107"/>
              <a:ext cx="522515" cy="23083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9BAA4B-9947-7D4C-BF17-882CC957BC2B}"/>
              </a:ext>
            </a:extLst>
          </p:cNvPr>
          <p:cNvGrpSpPr/>
          <p:nvPr/>
        </p:nvGrpSpPr>
        <p:grpSpPr>
          <a:xfrm>
            <a:off x="5997684" y="3990109"/>
            <a:ext cx="2759589" cy="461665"/>
            <a:chOff x="5997684" y="3990109"/>
            <a:chExt cx="2759589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B9CDA-75C3-B54A-A0CC-5279C80F030F}"/>
                </a:ext>
              </a:extLst>
            </p:cNvPr>
            <p:cNvSpPr txBox="1"/>
            <p:nvPr/>
          </p:nvSpPr>
          <p:spPr>
            <a:xfrm>
              <a:off x="6745184" y="3990109"/>
              <a:ext cx="20120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1443FF"/>
                  </a:solidFill>
                </a:rPr>
                <a:t>Grammatiche</a:t>
              </a:r>
            </a:p>
          </p:txBody>
        </p:sp>
        <p:sp>
          <p:nvSpPr>
            <p:cNvPr id="10" name="Left-Right Arrow 9">
              <a:extLst>
                <a:ext uri="{FF2B5EF4-FFF2-40B4-BE49-F238E27FC236}">
                  <a16:creationId xmlns:a16="http://schemas.microsoft.com/office/drawing/2014/main" id="{0DD7B89D-324D-EF44-B12F-BE661A1C87F0}"/>
                </a:ext>
              </a:extLst>
            </p:cNvPr>
            <p:cNvSpPr/>
            <p:nvPr/>
          </p:nvSpPr>
          <p:spPr>
            <a:xfrm>
              <a:off x="5997684" y="4117399"/>
              <a:ext cx="522515" cy="23083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87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114C8A7-2E10-6840-9ADD-47FE259D7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16" y="3953891"/>
            <a:ext cx="8115879" cy="1026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59FCA7-C096-2345-BFA7-587BB39AD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16" y="2842996"/>
            <a:ext cx="8046942" cy="1148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A40D4F-B577-9647-B313-4F3E0DC9E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16" y="1773312"/>
            <a:ext cx="8046942" cy="1047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46919"/>
            <a:ext cx="8597900" cy="1117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37757" y="4891751"/>
            <a:ext cx="3775393" cy="1021853"/>
            <a:chOff x="790257" y="4891751"/>
            <a:chExt cx="3775393" cy="1021853"/>
          </a:xfrm>
        </p:grpSpPr>
        <p:sp>
          <p:nvSpPr>
            <p:cNvPr id="3" name="TextBox 2"/>
            <p:cNvSpPr txBox="1"/>
            <p:nvPr/>
          </p:nvSpPr>
          <p:spPr>
            <a:xfrm>
              <a:off x="790257" y="5544272"/>
              <a:ext cx="3775393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noProof="1"/>
                <a:t>I simboli terminali stanno solo a destra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1548392" y="4891752"/>
              <a:ext cx="0" cy="6525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2765663" y="4891751"/>
              <a:ext cx="0" cy="6525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48392" y="3483979"/>
            <a:ext cx="5434277" cy="467717"/>
            <a:chOff x="1548392" y="3483979"/>
            <a:chExt cx="5434277" cy="467717"/>
          </a:xfrm>
        </p:grpSpPr>
        <p:grpSp>
          <p:nvGrpSpPr>
            <p:cNvPr id="20" name="Group 19"/>
            <p:cNvGrpSpPr/>
            <p:nvPr/>
          </p:nvGrpSpPr>
          <p:grpSpPr>
            <a:xfrm>
              <a:off x="1548392" y="3818585"/>
              <a:ext cx="2488556" cy="133111"/>
              <a:chOff x="5185459" y="5677381"/>
              <a:chExt cx="2488556" cy="13311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5185459" y="5677381"/>
                <a:ext cx="138326" cy="13311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323785" y="5810491"/>
                <a:ext cx="225763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7581418" y="5677381"/>
                <a:ext cx="92597" cy="1331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3931706" y="3483979"/>
              <a:ext cx="3050963" cy="369332"/>
            </a:xfrm>
            <a:prstGeom prst="rect">
              <a:avLst/>
            </a:prstGeom>
            <a:solidFill>
              <a:srgbClr val="FFFCD4"/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A sinistra ci sono </a:t>
              </a:r>
              <a:r>
                <a:rPr lang="it-IT"/>
                <a:t>solo variabili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2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9284" y="578734"/>
            <a:ext cx="55478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43AFF"/>
                </a:solidFill>
              </a:rPr>
              <a:t>Grammatiche di Tipo 2</a:t>
            </a:r>
          </a:p>
          <a:p>
            <a:r>
              <a:rPr lang="it-IT" sz="3200" b="1" dirty="0">
                <a:solidFill>
                  <a:srgbClr val="143AFF"/>
                </a:solidFill>
              </a:rPr>
              <a:t>libere dal contesto</a:t>
            </a:r>
          </a:p>
          <a:p>
            <a:r>
              <a:rPr lang="it-IT" sz="3200" b="1" i="1" dirty="0" err="1">
                <a:solidFill>
                  <a:srgbClr val="143AFF"/>
                </a:solidFill>
              </a:rPr>
              <a:t>Context</a:t>
            </a:r>
            <a:r>
              <a:rPr lang="it-IT" sz="3200" b="1" i="1" dirty="0">
                <a:solidFill>
                  <a:srgbClr val="143AFF"/>
                </a:solidFill>
              </a:rPr>
              <a:t> Free Grammar</a:t>
            </a:r>
            <a:r>
              <a:rPr lang="it-IT" sz="3200" b="1" dirty="0">
                <a:solidFill>
                  <a:srgbClr val="143AFF"/>
                </a:solidFill>
              </a:rPr>
              <a:t> - </a:t>
            </a:r>
            <a:r>
              <a:rPr lang="it-IT" sz="3200" b="1" i="1" dirty="0">
                <a:solidFill>
                  <a:srgbClr val="143AFF"/>
                </a:solidFill>
              </a:rPr>
              <a:t>CFG</a:t>
            </a:r>
            <a:endParaRPr lang="it-IT" sz="2400" i="1" dirty="0">
              <a:solidFill>
                <a:srgbClr val="143A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6527" y="2558005"/>
            <a:ext cx="729879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Rappresentano facilmente stringhe con struttura ottenibile</a:t>
            </a:r>
          </a:p>
          <a:p>
            <a:r>
              <a:rPr lang="it-IT" sz="2200"/>
              <a:t>mediante ricorsione</a:t>
            </a:r>
          </a:p>
          <a:p>
            <a:endParaRPr lang="it-IT" sz="2200"/>
          </a:p>
          <a:p>
            <a:r>
              <a:rPr lang="it-IT" sz="2200"/>
              <a:t>Usate inizialmente per studiare la struttura delle lingue naturali</a:t>
            </a:r>
          </a:p>
          <a:p>
            <a:endParaRPr lang="it-IT" sz="2200"/>
          </a:p>
          <a:p>
            <a:r>
              <a:rPr lang="it-IT" sz="2200"/>
              <a:t>Applicazioni: </a:t>
            </a:r>
            <a:r>
              <a:rPr lang="it-IT" sz="2200" i="1"/>
              <a:t>parser</a:t>
            </a:r>
            <a:r>
              <a:rPr lang="it-IT" sz="2200"/>
              <a:t> per compilatori e interpreti</a:t>
            </a:r>
          </a:p>
          <a:p>
            <a:endParaRPr lang="it-IT" sz="2200"/>
          </a:p>
        </p:txBody>
      </p:sp>
      <p:sp>
        <p:nvSpPr>
          <p:cNvPr id="2" name="TextBox 1"/>
          <p:cNvSpPr txBox="1"/>
          <p:nvPr/>
        </p:nvSpPr>
        <p:spPr>
          <a:xfrm>
            <a:off x="7883783" y="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Tipo 2 - CF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8525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0319" y="4236334"/>
            <a:ext cx="7823360" cy="1446550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200"/>
              <a:t>Un linguaggio generato da una grammatica </a:t>
            </a:r>
            <a:r>
              <a:rPr lang="it-IT" sz="2200" i="1"/>
              <a:t>Context Free </a:t>
            </a:r>
            <a:r>
              <a:rPr lang="it-IT" sz="2200"/>
              <a:t>si chiama</a:t>
            </a:r>
          </a:p>
          <a:p>
            <a:endParaRPr lang="it-IT" sz="2200"/>
          </a:p>
          <a:p>
            <a:pPr algn="ctr"/>
            <a:r>
              <a:rPr lang="it-IT" sz="2200" b="1" i="1"/>
              <a:t>Context Free Language </a:t>
            </a:r>
            <a:r>
              <a:rPr lang="it-IT" sz="2200" b="1"/>
              <a:t>(CFL)</a:t>
            </a:r>
          </a:p>
          <a:p>
            <a:pPr algn="ctr"/>
            <a:endParaRPr lang="it-IT" sz="22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721534"/>
            <a:ext cx="8204200" cy="10414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15463" y="2780662"/>
            <a:ext cx="4537594" cy="484765"/>
            <a:chOff x="1225154" y="2649120"/>
            <a:chExt cx="4537594" cy="4847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472" y="2649120"/>
              <a:ext cx="2081638" cy="4847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25154" y="2672870"/>
              <a:ext cx="13821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200" dirty="0"/>
                <a:t>invece che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430" y="2719273"/>
              <a:ext cx="1452318" cy="29815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9899" y="1678323"/>
            <a:ext cx="3050963" cy="793992"/>
            <a:chOff x="469899" y="1898248"/>
            <a:chExt cx="3050963" cy="793992"/>
          </a:xfrm>
        </p:grpSpPr>
        <p:sp>
          <p:nvSpPr>
            <p:cNvPr id="2" name="TextBox 1"/>
            <p:cNvSpPr txBox="1"/>
            <p:nvPr/>
          </p:nvSpPr>
          <p:spPr>
            <a:xfrm>
              <a:off x="469899" y="2322908"/>
              <a:ext cx="305096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A sinistra ci sono solo variabili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865486" y="1898248"/>
              <a:ext cx="2615" cy="416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883783" y="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Tipo 2 - CF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34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06" y="253921"/>
            <a:ext cx="2184400" cy="146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313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Esempio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2400" y="1799061"/>
            <a:ext cx="8839200" cy="1506048"/>
            <a:chOff x="152400" y="1799061"/>
            <a:chExt cx="8839200" cy="15060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799061"/>
              <a:ext cx="8839200" cy="736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56478" y="2874222"/>
              <a:ext cx="28488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/>
                <a:t>Esempio di derivazione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7406" y="3305109"/>
            <a:ext cx="7353300" cy="2996274"/>
            <a:chOff x="685800" y="2874222"/>
            <a:chExt cx="7353300" cy="29962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800" y="2874222"/>
              <a:ext cx="4051300" cy="29962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5800" y="4800600"/>
              <a:ext cx="27302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Rappresentazione mediante</a:t>
              </a:r>
            </a:p>
            <a:p>
              <a:r>
                <a:rPr lang="it-IT"/>
                <a:t>albero di derivazione</a:t>
              </a:r>
            </a:p>
            <a:p>
              <a:r>
                <a:rPr lang="it-IT"/>
                <a:t>della stringa 000#111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83783" y="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Tipo 2 - CF</a:t>
            </a:r>
            <a:endParaRPr lang="it-I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ECEF61-938A-2546-9732-0B95C7D6EC3B}"/>
              </a:ext>
            </a:extLst>
          </p:cNvPr>
          <p:cNvGrpSpPr/>
          <p:nvPr/>
        </p:nvGrpSpPr>
        <p:grpSpPr>
          <a:xfrm>
            <a:off x="1620957" y="504675"/>
            <a:ext cx="4176179" cy="1125105"/>
            <a:chOff x="4463303" y="240937"/>
            <a:chExt cx="4176179" cy="11251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B242FB-DDCC-614E-845C-EFF99F2C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3303" y="240937"/>
              <a:ext cx="2614392" cy="5228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C75FA5-6FB0-7642-BFEB-89512730D12B}"/>
                </a:ext>
              </a:extLst>
            </p:cNvPr>
            <p:cNvSpPr txBox="1"/>
            <p:nvPr/>
          </p:nvSpPr>
          <p:spPr>
            <a:xfrm>
              <a:off x="4845174" y="842822"/>
              <a:ext cx="3794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/>
                <a:t>= ⟨{</a:t>
              </a:r>
              <a:r>
                <a:rPr lang="it-IT" sz="2800" i="1"/>
                <a:t>A</a:t>
              </a:r>
              <a:r>
                <a:rPr lang="it-IT" sz="2800"/>
                <a:t>,</a:t>
              </a:r>
              <a:r>
                <a:rPr lang="it-IT" sz="2800" i="1"/>
                <a:t>B</a:t>
              </a:r>
              <a:r>
                <a:rPr lang="it-IT" sz="2800"/>
                <a:t>}, {0, 1, #}, P, A⟩</a:t>
              </a:r>
              <a:endParaRPr lang="it-IT" sz="2800" i="1"/>
            </a:p>
          </p:txBody>
        </p:sp>
      </p:grpSp>
    </p:spTree>
    <p:extLst>
      <p:ext uri="{BB962C8B-B14F-4D97-AF65-F5344CB8AC3E}">
        <p14:creationId xmlns:p14="http://schemas.microsoft.com/office/powerpoint/2010/main" val="62612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58" y="3843508"/>
            <a:ext cx="4864100" cy="25581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4054" y="4668315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Rappresentazione mediante</a:t>
            </a:r>
          </a:p>
          <a:p>
            <a:r>
              <a:rPr lang="it-IT"/>
              <a:t>albero di derivazione</a:t>
            </a:r>
          </a:p>
          <a:p>
            <a:r>
              <a:rPr lang="it-IT"/>
              <a:t>della stringa </a:t>
            </a:r>
          </a:p>
          <a:p>
            <a:r>
              <a:rPr lang="it-IT"/>
              <a:t>((0 or 1) and (not 0))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3783" y="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Tipo 2 - CF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AEDE9-EC5C-DA45-B983-EE57BAC2E14E}"/>
              </a:ext>
            </a:extLst>
          </p:cNvPr>
          <p:cNvSpPr txBox="1"/>
          <p:nvPr/>
        </p:nvSpPr>
        <p:spPr>
          <a:xfrm>
            <a:off x="2959100" y="45366"/>
            <a:ext cx="2957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443FF"/>
                </a:solidFill>
              </a:rPr>
              <a:t>Espressioni Booleane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09DB1-FB7B-2E4F-A171-1A10DEB4F3C2}"/>
              </a:ext>
            </a:extLst>
          </p:cNvPr>
          <p:cNvGrpSpPr/>
          <p:nvPr/>
        </p:nvGrpSpPr>
        <p:grpSpPr>
          <a:xfrm>
            <a:off x="279400" y="641867"/>
            <a:ext cx="6875813" cy="3201641"/>
            <a:chOff x="0" y="641867"/>
            <a:chExt cx="6875813" cy="32016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D3123F-5E0D-B64C-9469-07A1A257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1867"/>
              <a:ext cx="6875813" cy="12597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52916E-E0C7-614C-9F31-189F8AD44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9100" y="1577561"/>
              <a:ext cx="2249704" cy="226594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5EDB2E9-4D9B-EF4F-AE3F-8081AF4065B8}"/>
              </a:ext>
            </a:extLst>
          </p:cNvPr>
          <p:cNvSpPr txBox="1"/>
          <p:nvPr/>
        </p:nvSpPr>
        <p:spPr>
          <a:xfrm>
            <a:off x="1035826" y="99077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Altro esempio:</a:t>
            </a:r>
          </a:p>
        </p:txBody>
      </p:sp>
    </p:spTree>
    <p:extLst>
      <p:ext uri="{BB962C8B-B14F-4D97-AF65-F5344CB8AC3E}">
        <p14:creationId xmlns:p14="http://schemas.microsoft.com/office/powerpoint/2010/main" val="8565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485"/>
            <a:ext cx="9144000" cy="3449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3" y="4339968"/>
            <a:ext cx="4448215" cy="2234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78" y="5457194"/>
            <a:ext cx="3727421" cy="769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809" y="99077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Altro esempio: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3783" y="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Tipo 2 - CF</a:t>
            </a:r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1A63B-315B-4F46-8D49-33882E525784}"/>
              </a:ext>
            </a:extLst>
          </p:cNvPr>
          <p:cNvSpPr txBox="1"/>
          <p:nvPr/>
        </p:nvSpPr>
        <p:spPr>
          <a:xfrm>
            <a:off x="2020950" y="45366"/>
            <a:ext cx="577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443FF"/>
                </a:solidFill>
              </a:rPr>
              <a:t>Costruzione di frasi in una lingua naturale</a:t>
            </a:r>
          </a:p>
        </p:txBody>
      </p:sp>
    </p:spTree>
    <p:extLst>
      <p:ext uri="{BB962C8B-B14F-4D97-AF65-F5344CB8AC3E}">
        <p14:creationId xmlns:p14="http://schemas.microsoft.com/office/powerpoint/2010/main" val="6464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890" y="90199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Altro esempio: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790"/>
            <a:ext cx="9144000" cy="1911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8781"/>
            <a:ext cx="9144000" cy="835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3783" y="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Tipo 2 - CF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98F7C-18CE-C94C-A93D-C1498CC4BAA3}"/>
              </a:ext>
            </a:extLst>
          </p:cNvPr>
          <p:cNvSpPr txBox="1"/>
          <p:nvPr/>
        </p:nvSpPr>
        <p:spPr>
          <a:xfrm>
            <a:off x="2959100" y="45366"/>
            <a:ext cx="312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443FF"/>
                </a:solidFill>
              </a:rPr>
              <a:t>Espressioni algebriche</a:t>
            </a:r>
          </a:p>
        </p:txBody>
      </p:sp>
    </p:spTree>
    <p:extLst>
      <p:ext uri="{BB962C8B-B14F-4D97-AF65-F5344CB8AC3E}">
        <p14:creationId xmlns:p14="http://schemas.microsoft.com/office/powerpoint/2010/main" val="2860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65" y="2210764"/>
            <a:ext cx="3943784" cy="4010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9" y="2728420"/>
            <a:ext cx="4242282" cy="3329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75" y="997239"/>
            <a:ext cx="6377651" cy="1213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3783" y="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Tipo 2 - CF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33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1042" y="474561"/>
            <a:ext cx="62472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/>
              <a:t>Forma normale (ridotta) di Chomsky</a:t>
            </a:r>
          </a:p>
          <a:p>
            <a:pPr algn="ctr"/>
            <a:r>
              <a:rPr lang="it-IT" sz="3200"/>
              <a:t>per le CFG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7327" y="2108570"/>
            <a:ext cx="6701741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/>
              <a:t>Ogni produzione </a:t>
            </a:r>
            <a:r>
              <a:rPr lang="it-IT" sz="2200" i="1"/>
              <a:t>normale</a:t>
            </a:r>
            <a:r>
              <a:rPr lang="it-IT" sz="2200"/>
              <a:t> è nella forma:</a:t>
            </a:r>
          </a:p>
          <a:p>
            <a:endParaRPr lang="it-IT" sz="2200"/>
          </a:p>
          <a:p>
            <a:r>
              <a:rPr lang="it-IT" sz="2200"/>
              <a:t>	A  ⟶ BC		A, B, C∈V   </a:t>
            </a:r>
          </a:p>
          <a:p>
            <a:endParaRPr lang="it-IT" sz="2200"/>
          </a:p>
          <a:p>
            <a:r>
              <a:rPr lang="it-IT" sz="2200"/>
              <a:t>	A  ⟶ 𝜎			𝜎 simbolo terminale</a:t>
            </a:r>
          </a:p>
          <a:p>
            <a:endParaRPr lang="it-IT" sz="2200" baseline="30000"/>
          </a:p>
          <a:p>
            <a:endParaRPr lang="it-IT" sz="2200" baseline="30000"/>
          </a:p>
          <a:p>
            <a:r>
              <a:rPr lang="it-IT" sz="2200"/>
              <a:t>Nota: </a:t>
            </a:r>
          </a:p>
          <a:p>
            <a:r>
              <a:rPr lang="it-IT" sz="2200"/>
              <a:t>A, B e C  possono essere variabili iniziali; </a:t>
            </a:r>
          </a:p>
          <a:p>
            <a:endParaRPr lang="it-IT" sz="2200"/>
          </a:p>
          <a:p>
            <a:r>
              <a:rPr lang="it-IT" sz="2200">
                <a:solidFill>
                  <a:srgbClr val="FF0000"/>
                </a:solidFill>
              </a:rPr>
              <a:t>Si può dimostrare che ogni CFG può essere resa in forma normale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0CA61-20E8-6141-B5FE-831C83A6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91" y="1316885"/>
            <a:ext cx="2599623" cy="10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294" y="565506"/>
            <a:ext cx="760413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Teorema (senza dim.):</a:t>
            </a:r>
          </a:p>
          <a:p>
            <a:endParaRPr lang="it-IT" sz="2200"/>
          </a:p>
          <a:p>
            <a:r>
              <a:rPr lang="it-IT" sz="2200"/>
              <a:t>Un linguaggio è </a:t>
            </a:r>
            <a:r>
              <a:rPr lang="it-IT" sz="2200" i="1"/>
              <a:t>Context Free </a:t>
            </a:r>
            <a:r>
              <a:rPr lang="it-IT" sz="2200"/>
              <a:t>se e solo se può essere riconosciuto</a:t>
            </a:r>
          </a:p>
          <a:p>
            <a:r>
              <a:rPr lang="it-IT" sz="2200"/>
              <a:t>da una macchina non deterministica con 1 memoria pushdown</a:t>
            </a:r>
          </a:p>
          <a:p>
            <a:r>
              <a:rPr lang="it-IT" sz="2200"/>
              <a:t>(automa con 1 pila)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9294" y="2712983"/>
            <a:ext cx="676005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/>
              <a:t>Linguaggio 		</a:t>
            </a:r>
            <a:r>
              <a:rPr lang="it-IT" sz="2200"/>
              <a:t>MdT</a:t>
            </a:r>
          </a:p>
          <a:p>
            <a:r>
              <a:rPr lang="it-IT" sz="2200" b="1"/>
              <a:t>a struttura di frase</a:t>
            </a:r>
            <a:endParaRPr lang="it-IT" sz="2200"/>
          </a:p>
          <a:p>
            <a:r>
              <a:rPr lang="it-IT" sz="2200" b="1"/>
              <a:t>di tipo 0</a:t>
            </a:r>
          </a:p>
          <a:p>
            <a:endParaRPr lang="it-IT" sz="2200" b="1"/>
          </a:p>
          <a:p>
            <a:r>
              <a:rPr lang="it-IT" sz="2200" b="1"/>
              <a:t>Linguaggi CF</a:t>
            </a:r>
            <a:r>
              <a:rPr lang="it-IT" sz="2200"/>
              <a:t>		Macchina non deterministica </a:t>
            </a:r>
          </a:p>
          <a:p>
            <a:r>
              <a:rPr lang="it-IT" sz="2200" b="1"/>
              <a:t>di tipo 2</a:t>
            </a:r>
            <a:r>
              <a:rPr lang="it-IT" sz="2200"/>
              <a:t>		con 1 memoria pushdown</a:t>
            </a:r>
          </a:p>
          <a:p>
            <a:endParaRPr lang="it-IT" sz="2200" b="1"/>
          </a:p>
          <a:p>
            <a:r>
              <a:rPr lang="it-IT" sz="2200" b="1"/>
              <a:t>Linguaggi regolari</a:t>
            </a:r>
            <a:r>
              <a:rPr lang="it-IT" sz="2200"/>
              <a:t>	Automi a stati finiti (DFA)</a:t>
            </a:r>
          </a:p>
          <a:p>
            <a:r>
              <a:rPr lang="it-IT" sz="2200" b="1"/>
              <a:t>di tipo 3</a:t>
            </a:r>
            <a:r>
              <a:rPr lang="it-IT" sz="2200"/>
              <a:t>		Automi non-deterministici (NFA)</a:t>
            </a:r>
          </a:p>
          <a:p>
            <a:r>
              <a:rPr lang="it-IT" sz="2200"/>
              <a:t>			Grafi di Transizione (GT)</a:t>
            </a:r>
          </a:p>
          <a:p>
            <a:r>
              <a:rPr lang="it-IT" sz="2200"/>
              <a:t>			Espressioni Regolari (ER)</a:t>
            </a:r>
          </a:p>
        </p:txBody>
      </p:sp>
    </p:spTree>
    <p:extLst>
      <p:ext uri="{BB962C8B-B14F-4D97-AF65-F5344CB8AC3E}">
        <p14:creationId xmlns:p14="http://schemas.microsoft.com/office/powerpoint/2010/main" val="16178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740" y="2945771"/>
            <a:ext cx="82035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/>
              <a:t>Una grammatica è, intuitivamente, un insieme di regole di</a:t>
            </a:r>
          </a:p>
          <a:p>
            <a:r>
              <a:rPr lang="it-IT" sz="2400"/>
              <a:t>riscrittura che permettono di generare un </a:t>
            </a:r>
            <a:r>
              <a:rPr lang="it-IT" sz="2400" i="1"/>
              <a:t>linguaggio</a:t>
            </a:r>
            <a:r>
              <a:rPr lang="it-IT" sz="2400"/>
              <a:t>. </a:t>
            </a:r>
          </a:p>
          <a:p>
            <a:endParaRPr lang="it-IT" sz="2400"/>
          </a:p>
          <a:p>
            <a:r>
              <a:rPr lang="it-IT" sz="2400"/>
              <a:t>Un ruolo importante tra le grammatiche ce l’hanno le          			</a:t>
            </a:r>
            <a:r>
              <a:rPr lang="it-IT" sz="2400" i="1"/>
              <a:t>grammatiche libere dal contesto </a:t>
            </a:r>
          </a:p>
          <a:p>
            <a:r>
              <a:rPr lang="it-IT" sz="2400" i="1"/>
              <a:t>		(Context-Free Grammar - CFG), </a:t>
            </a:r>
          </a:p>
          <a:p>
            <a:r>
              <a:rPr lang="it-IT" sz="2400"/>
              <a:t>mediante le quali viene solitamente descritta la sintassi dei linguaggi di programmazione.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7273" y="705527"/>
            <a:ext cx="272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Grammatiche</a:t>
            </a:r>
            <a:endParaRPr lang="it-IT" sz="2400">
              <a:solidFill>
                <a:srgbClr val="143A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0927" y="1887204"/>
            <a:ext cx="580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Altro metodo per generare insiemi di stringhe</a:t>
            </a:r>
          </a:p>
        </p:txBody>
      </p:sp>
    </p:spTree>
    <p:extLst>
      <p:ext uri="{BB962C8B-B14F-4D97-AF65-F5344CB8AC3E}">
        <p14:creationId xmlns:p14="http://schemas.microsoft.com/office/powerpoint/2010/main" val="42200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"/>
          <p:cNvSpPr txBox="1">
            <a:spLocks noChangeArrowheads="1"/>
          </p:cNvSpPr>
          <p:nvPr/>
        </p:nvSpPr>
        <p:spPr bwMode="auto">
          <a:xfrm>
            <a:off x="1446213" y="1990725"/>
            <a:ext cx="5630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di Turing – Modello RAM – Macchine di Post – </a:t>
            </a:r>
          </a:p>
          <a:p>
            <a:pPr algn="ctr"/>
            <a:r>
              <a:rPr lang="it-IT" altLang="x-none" sz="1800"/>
              <a:t>Macchine finite con due memorie push-down</a:t>
            </a:r>
          </a:p>
        </p:txBody>
      </p:sp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1127125" y="911225"/>
            <a:ext cx="6269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non deterministiche di Turing – </a:t>
            </a:r>
          </a:p>
          <a:p>
            <a:pPr algn="ctr"/>
            <a:r>
              <a:rPr lang="it-IT" altLang="x-none" sz="1800"/>
              <a:t>Macchine finite non deterministiche con due memorie push-down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1184275" y="3132138"/>
            <a:ext cx="6211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non deterministiche con una memoria push-down</a:t>
            </a:r>
          </a:p>
        </p:txBody>
      </p:sp>
      <p:sp>
        <p:nvSpPr>
          <p:cNvPr id="83972" name="TextBox 4"/>
          <p:cNvSpPr txBox="1">
            <a:spLocks noChangeArrowheads="1"/>
          </p:cNvSpPr>
          <p:nvPr/>
        </p:nvSpPr>
        <p:spPr bwMode="auto">
          <a:xfrm>
            <a:off x="2132013" y="3995738"/>
            <a:ext cx="438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con una memoria push-down</a:t>
            </a:r>
          </a:p>
        </p:txBody>
      </p:sp>
      <p:sp>
        <p:nvSpPr>
          <p:cNvPr id="83973" name="TextBox 5"/>
          <p:cNvSpPr txBox="1">
            <a:spLocks noChangeArrowheads="1"/>
          </p:cNvSpPr>
          <p:nvPr/>
        </p:nvSpPr>
        <p:spPr bwMode="auto">
          <a:xfrm>
            <a:off x="1338263" y="4716463"/>
            <a:ext cx="5999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non deterministiche senza memorie push-down</a:t>
            </a:r>
          </a:p>
        </p:txBody>
      </p:sp>
      <p:sp>
        <p:nvSpPr>
          <p:cNvPr id="83974" name="TextBox 6"/>
          <p:cNvSpPr txBox="1">
            <a:spLocks noChangeArrowheads="1"/>
          </p:cNvSpPr>
          <p:nvPr/>
        </p:nvSpPr>
        <p:spPr bwMode="auto">
          <a:xfrm>
            <a:off x="2251075" y="5508625"/>
            <a:ext cx="417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senza memorie push-down</a:t>
            </a:r>
          </a:p>
        </p:txBody>
      </p:sp>
      <p:sp>
        <p:nvSpPr>
          <p:cNvPr id="83975" name="TextBox 7"/>
          <p:cNvSpPr txBox="1">
            <a:spLocks noChangeArrowheads="1"/>
          </p:cNvSpPr>
          <p:nvPr/>
        </p:nvSpPr>
        <p:spPr bwMode="auto">
          <a:xfrm>
            <a:off x="3625850" y="6300788"/>
            <a:ext cx="139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Automi finiti</a:t>
            </a:r>
          </a:p>
        </p:txBody>
      </p:sp>
      <p:sp>
        <p:nvSpPr>
          <p:cNvPr id="83976" name="TextBox 8"/>
          <p:cNvSpPr txBox="1">
            <a:spLocks noChangeArrowheads="1"/>
          </p:cNvSpPr>
          <p:nvPr/>
        </p:nvSpPr>
        <p:spPr bwMode="auto">
          <a:xfrm>
            <a:off x="4184650" y="5919788"/>
            <a:ext cx="306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/>
              <a:t>||</a:t>
            </a:r>
          </a:p>
        </p:txBody>
      </p:sp>
      <p:sp>
        <p:nvSpPr>
          <p:cNvPr id="83977" name="TextBox 9"/>
          <p:cNvSpPr txBox="1">
            <a:spLocks noChangeArrowheads="1"/>
          </p:cNvSpPr>
          <p:nvPr/>
        </p:nvSpPr>
        <p:spPr bwMode="auto">
          <a:xfrm>
            <a:off x="4184650" y="5127625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/>
              <a:t>||</a:t>
            </a:r>
          </a:p>
        </p:txBody>
      </p:sp>
      <p:sp>
        <p:nvSpPr>
          <p:cNvPr id="83978" name="TextBox 10"/>
          <p:cNvSpPr txBox="1">
            <a:spLocks noChangeArrowheads="1"/>
          </p:cNvSpPr>
          <p:nvPr/>
        </p:nvSpPr>
        <p:spPr bwMode="auto">
          <a:xfrm>
            <a:off x="4108450" y="1527175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/>
              <a:t>||</a:t>
            </a:r>
          </a:p>
        </p:txBody>
      </p:sp>
      <p:sp>
        <p:nvSpPr>
          <p:cNvPr id="83979" name="TextBox 12"/>
          <p:cNvSpPr txBox="1">
            <a:spLocks noChangeArrowheads="1"/>
          </p:cNvSpPr>
          <p:nvPr/>
        </p:nvSpPr>
        <p:spPr bwMode="auto">
          <a:xfrm rot="5400000">
            <a:off x="4129881" y="3504407"/>
            <a:ext cx="415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3200"/>
              <a:t>&gt;</a:t>
            </a:r>
          </a:p>
        </p:txBody>
      </p:sp>
      <p:sp>
        <p:nvSpPr>
          <p:cNvPr id="83980" name="TextBox 13"/>
          <p:cNvSpPr txBox="1">
            <a:spLocks noChangeArrowheads="1"/>
          </p:cNvSpPr>
          <p:nvPr/>
        </p:nvSpPr>
        <p:spPr bwMode="auto">
          <a:xfrm rot="5400000">
            <a:off x="4129881" y="2640807"/>
            <a:ext cx="415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3200"/>
              <a:t>&gt;</a:t>
            </a:r>
          </a:p>
        </p:txBody>
      </p:sp>
      <p:sp>
        <p:nvSpPr>
          <p:cNvPr id="83981" name="TextBox 14"/>
          <p:cNvSpPr txBox="1">
            <a:spLocks noChangeArrowheads="1"/>
          </p:cNvSpPr>
          <p:nvPr/>
        </p:nvSpPr>
        <p:spPr bwMode="auto">
          <a:xfrm rot="5400000">
            <a:off x="4116387" y="4297363"/>
            <a:ext cx="41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3200"/>
              <a:t>&gt;</a:t>
            </a:r>
          </a:p>
        </p:txBody>
      </p:sp>
      <p:sp>
        <p:nvSpPr>
          <p:cNvPr id="83982" name="TextBox 2"/>
          <p:cNvSpPr txBox="1">
            <a:spLocks noChangeArrowheads="1"/>
          </p:cNvSpPr>
          <p:nvPr/>
        </p:nvSpPr>
        <p:spPr bwMode="auto">
          <a:xfrm>
            <a:off x="2686050" y="127000"/>
            <a:ext cx="3303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143AFF"/>
                </a:solidFill>
              </a:rPr>
              <a:t>Gerarchia delle potenze</a:t>
            </a:r>
          </a:p>
        </p:txBody>
      </p:sp>
      <p:sp>
        <p:nvSpPr>
          <p:cNvPr id="83983" name="TextBox 16"/>
          <p:cNvSpPr txBox="1">
            <a:spLocks noChangeArrowheads="1"/>
          </p:cNvSpPr>
          <p:nvPr/>
        </p:nvSpPr>
        <p:spPr bwMode="auto">
          <a:xfrm>
            <a:off x="6700838" y="3954463"/>
            <a:ext cx="162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2000"/>
              <a:t>{</a:t>
            </a:r>
            <a:r>
              <a:rPr lang="it-IT" altLang="x-none" sz="2000" i="1"/>
              <a:t>a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b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</a:t>
            </a:r>
            <a:r>
              <a:rPr lang="it-IT" altLang="x-none" sz="2000"/>
              <a:t>| </a:t>
            </a:r>
            <a:r>
              <a:rPr lang="it-IT" altLang="x-none" sz="2000" i="1"/>
              <a:t>n</a:t>
            </a:r>
            <a:r>
              <a:rPr lang="it-IT" altLang="x-none" sz="2000"/>
              <a:t> ≥ 0}</a:t>
            </a:r>
          </a:p>
        </p:txBody>
      </p:sp>
      <p:sp>
        <p:nvSpPr>
          <p:cNvPr id="83984" name="TextBox 17"/>
          <p:cNvSpPr txBox="1">
            <a:spLocks noChangeArrowheads="1"/>
          </p:cNvSpPr>
          <p:nvPr/>
        </p:nvSpPr>
        <p:spPr bwMode="auto">
          <a:xfrm>
            <a:off x="6700838" y="2266950"/>
            <a:ext cx="1884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2000"/>
              <a:t>{</a:t>
            </a:r>
            <a:r>
              <a:rPr lang="it-IT" altLang="x-none" sz="2000" i="1"/>
              <a:t>a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b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a</a:t>
            </a:r>
            <a:r>
              <a:rPr lang="it-IT" altLang="x-none" sz="2000" i="1" baseline="30000"/>
              <a:t>n </a:t>
            </a:r>
            <a:r>
              <a:rPr lang="it-IT" altLang="x-none" sz="2000"/>
              <a:t>| </a:t>
            </a:r>
            <a:r>
              <a:rPr lang="it-IT" altLang="x-none" sz="2000" i="1"/>
              <a:t>n</a:t>
            </a:r>
            <a:r>
              <a:rPr lang="it-IT" altLang="x-none" sz="2000"/>
              <a:t> ≥ 0}</a:t>
            </a:r>
          </a:p>
        </p:txBody>
      </p:sp>
      <p:sp>
        <p:nvSpPr>
          <p:cNvPr id="83985" name="TextBox 18"/>
          <p:cNvSpPr txBox="1">
            <a:spLocks noChangeArrowheads="1"/>
          </p:cNvSpPr>
          <p:nvPr/>
        </p:nvSpPr>
        <p:spPr bwMode="auto">
          <a:xfrm>
            <a:off x="6700838" y="3389313"/>
            <a:ext cx="226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2000"/>
              <a:t>{</a:t>
            </a:r>
            <a:r>
              <a:rPr lang="it-IT" altLang="x-none" sz="2000" i="1"/>
              <a:t>w w</a:t>
            </a:r>
            <a:r>
              <a:rPr lang="it-IT" altLang="x-none" sz="2000" i="1" baseline="30000"/>
              <a:t>R</a:t>
            </a:r>
            <a:r>
              <a:rPr lang="it-IT" altLang="x-none" sz="2000" i="1"/>
              <a:t> </a:t>
            </a:r>
            <a:r>
              <a:rPr lang="it-IT" altLang="x-none" sz="2000"/>
              <a:t>| </a:t>
            </a:r>
            <a:r>
              <a:rPr lang="it-IT" altLang="x-none" sz="2000" i="1"/>
              <a:t>w</a:t>
            </a:r>
            <a:r>
              <a:rPr lang="it-IT" altLang="x-none" sz="2000"/>
              <a:t>∈{</a:t>
            </a:r>
            <a:r>
              <a:rPr lang="it-IT" altLang="x-none" sz="2000" i="1"/>
              <a:t>a,b</a:t>
            </a:r>
            <a:r>
              <a:rPr lang="it-IT" altLang="x-none" sz="2000"/>
              <a:t>}</a:t>
            </a:r>
            <a:r>
              <a:rPr lang="it-IT" altLang="x-none" sz="2000" baseline="30000"/>
              <a:t>*</a:t>
            </a:r>
            <a:r>
              <a:rPr lang="it-IT" altLang="x-none" sz="2000"/>
              <a:t> }</a:t>
            </a:r>
          </a:p>
        </p:txBody>
      </p:sp>
    </p:spTree>
    <p:extLst>
      <p:ext uri="{BB962C8B-B14F-4D97-AF65-F5344CB8AC3E}">
        <p14:creationId xmlns:p14="http://schemas.microsoft.com/office/powerpoint/2010/main" val="326812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6600"/>
            <a:ext cx="8826500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7152" y="395733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solidFill>
                  <a:srgbClr val="FF0000"/>
                </a:solidFill>
              </a:rPr>
              <a:t>CFL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0290" y="5393803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Regolari</a:t>
            </a:r>
          </a:p>
        </p:txBody>
      </p:sp>
      <p:sp>
        <p:nvSpPr>
          <p:cNvPr id="5" name="Rectangle 4"/>
          <p:cNvSpPr/>
          <p:nvPr/>
        </p:nvSpPr>
        <p:spPr>
          <a:xfrm>
            <a:off x="706388" y="1306908"/>
            <a:ext cx="2482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A struttura di frase</a:t>
            </a:r>
          </a:p>
        </p:txBody>
      </p:sp>
    </p:spTree>
    <p:extLst>
      <p:ext uri="{BB962C8B-B14F-4D97-AF65-F5344CB8AC3E}">
        <p14:creationId xmlns:p14="http://schemas.microsoft.com/office/powerpoint/2010/main" val="1860595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85370" y="2164512"/>
            <a:ext cx="5014083" cy="4120544"/>
            <a:chOff x="1965451" y="2071914"/>
            <a:chExt cx="5014083" cy="4120544"/>
          </a:xfrm>
        </p:grpSpPr>
        <p:sp>
          <p:nvSpPr>
            <p:cNvPr id="4" name="TextBox 3"/>
            <p:cNvSpPr txBox="1"/>
            <p:nvPr/>
          </p:nvSpPr>
          <p:spPr>
            <a:xfrm>
              <a:off x="2592730" y="2210766"/>
              <a:ext cx="4163319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/>
                <a:t>Struttura di frase (tipo 0)</a:t>
              </a:r>
            </a:p>
            <a:p>
              <a:endParaRPr lang="it-IT" sz="2400" dirty="0"/>
            </a:p>
            <a:p>
              <a:r>
                <a:rPr lang="it-IT" sz="2400" dirty="0"/>
                <a:t>Sensibile al contesto (tipo 1)</a:t>
              </a:r>
            </a:p>
            <a:p>
              <a:endParaRPr lang="it-IT" sz="2400" dirty="0"/>
            </a:p>
            <a:p>
              <a:r>
                <a:rPr lang="it-IT" sz="2400" dirty="0"/>
                <a:t>Libere dal contesto - CF (tipo 2)</a:t>
              </a:r>
            </a:p>
            <a:p>
              <a:endParaRPr lang="it-IT" sz="2400" dirty="0"/>
            </a:p>
            <a:p>
              <a:r>
                <a:rPr lang="it-IT" sz="2400" dirty="0"/>
                <a:t>Regolari (tipo 3)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53833" y="4340508"/>
              <a:ext cx="4027990" cy="131951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266394" y="3568907"/>
              <a:ext cx="4377474" cy="226473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04348" y="2822339"/>
              <a:ext cx="4701565" cy="319649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965451" y="2071914"/>
              <a:ext cx="5014083" cy="412054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12550" y="479259"/>
            <a:ext cx="4950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Gerarchia delle grammatiche</a:t>
            </a:r>
          </a:p>
          <a:p>
            <a:pPr algn="ctr"/>
            <a:r>
              <a:rPr lang="it-IT" sz="3200"/>
              <a:t>di Chomsky</a:t>
            </a:r>
          </a:p>
        </p:txBody>
      </p:sp>
    </p:spTree>
    <p:extLst>
      <p:ext uri="{BB962C8B-B14F-4D97-AF65-F5344CB8AC3E}">
        <p14:creationId xmlns:p14="http://schemas.microsoft.com/office/powerpoint/2010/main" val="100647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111"/>
            <a:ext cx="9144000" cy="267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516" y="1666111"/>
            <a:ext cx="4560426" cy="405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1986662" y="3253773"/>
            <a:ext cx="2353844" cy="345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944546" y="3253773"/>
            <a:ext cx="1169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(V ∪ T)</a:t>
            </a:r>
            <a:r>
              <a:rPr lang="it-IT" sz="2000" baseline="30000"/>
              <a:t>+</a:t>
            </a:r>
            <a:endParaRPr lang="it-IT" sz="2000"/>
          </a:p>
        </p:txBody>
      </p:sp>
      <p:sp>
        <p:nvSpPr>
          <p:cNvPr id="10" name="TextBox 9"/>
          <p:cNvSpPr txBox="1"/>
          <p:nvPr/>
        </p:nvSpPr>
        <p:spPr>
          <a:xfrm>
            <a:off x="1451539" y="577931"/>
            <a:ext cx="6465543" cy="461665"/>
          </a:xfrm>
          <a:prstGeom prst="rect">
            <a:avLst/>
          </a:prstGeom>
          <a:solidFill>
            <a:srgbClr val="FFFCD4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Una </a:t>
            </a:r>
            <a:r>
              <a:rPr lang="it-IT" sz="2400" b="1" i="1" dirty="0"/>
              <a:t>Grammatica di tipo 0   </a:t>
            </a:r>
            <a:r>
              <a:rPr lang="it-IT" sz="2400" dirty="0"/>
              <a:t>(o a struttura di frase)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2890" y="3066397"/>
            <a:ext cx="7013251" cy="202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7917082" y="2653470"/>
            <a:ext cx="1053297" cy="392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5" y="2400765"/>
            <a:ext cx="237142" cy="29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416" y="1739739"/>
            <a:ext cx="2286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437" y="2409588"/>
            <a:ext cx="228600" cy="304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5BCC9B-38CE-9941-82EA-2C3CB18830AC}"/>
              </a:ext>
            </a:extLst>
          </p:cNvPr>
          <p:cNvGrpSpPr/>
          <p:nvPr/>
        </p:nvGrpSpPr>
        <p:grpSpPr>
          <a:xfrm>
            <a:off x="3290634" y="3151518"/>
            <a:ext cx="5177755" cy="584200"/>
            <a:chOff x="3290634" y="3151518"/>
            <a:chExt cx="5177755" cy="584200"/>
          </a:xfrm>
        </p:grpSpPr>
        <p:sp>
          <p:nvSpPr>
            <p:cNvPr id="17" name="Rectangle 16"/>
            <p:cNvSpPr/>
            <p:nvPr/>
          </p:nvSpPr>
          <p:spPr>
            <a:xfrm>
              <a:off x="4875739" y="3253773"/>
              <a:ext cx="35926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/>
                <a:t>regola di riscrittura delle stringhe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634" y="3151518"/>
              <a:ext cx="863600" cy="5842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0" y="5555848"/>
            <a:ext cx="9144000" cy="781465"/>
            <a:chOff x="0" y="5555848"/>
            <a:chExt cx="9144000" cy="78146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50192"/>
              <a:ext cx="9144000" cy="68712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0" y="5555848"/>
              <a:ext cx="833377" cy="335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E9E05E9-482B-C74B-BD1A-44DDBE9A9F7C}"/>
              </a:ext>
            </a:extLst>
          </p:cNvPr>
          <p:cNvSpPr/>
          <p:nvPr/>
        </p:nvSpPr>
        <p:spPr>
          <a:xfrm>
            <a:off x="947195" y="3735718"/>
            <a:ext cx="604715" cy="340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97B98B-A658-5141-A182-A6CCDDB96425}"/>
              </a:ext>
            </a:extLst>
          </p:cNvPr>
          <p:cNvGrpSpPr/>
          <p:nvPr/>
        </p:nvGrpSpPr>
        <p:grpSpPr>
          <a:xfrm>
            <a:off x="439836" y="3847801"/>
            <a:ext cx="6967959" cy="1374212"/>
            <a:chOff x="439836" y="3847801"/>
            <a:chExt cx="6967959" cy="137421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C4837A-32A0-CE41-BB79-65CABD96116D}"/>
                </a:ext>
              </a:extLst>
            </p:cNvPr>
            <p:cNvGrpSpPr/>
            <p:nvPr/>
          </p:nvGrpSpPr>
          <p:grpSpPr>
            <a:xfrm>
              <a:off x="439836" y="3847801"/>
              <a:ext cx="6967959" cy="1374212"/>
              <a:chOff x="439836" y="3847801"/>
              <a:chExt cx="6967959" cy="137421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836" y="3847801"/>
                <a:ext cx="6967959" cy="1374212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A343422-0659-0841-8427-AC404A71E5C5}"/>
                  </a:ext>
                </a:extLst>
              </p:cNvPr>
              <p:cNvGrpSpPr/>
              <p:nvPr/>
            </p:nvGrpSpPr>
            <p:grpSpPr>
              <a:xfrm>
                <a:off x="1551910" y="3945559"/>
                <a:ext cx="4471565" cy="750141"/>
                <a:chOff x="1551910" y="3945559"/>
                <a:chExt cx="4471565" cy="750141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44646" y="4076331"/>
                  <a:ext cx="228600" cy="30480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41921" y="4390900"/>
                  <a:ext cx="228600" cy="304800"/>
                </a:xfrm>
                <a:prstGeom prst="rect">
                  <a:avLst/>
                </a:prstGeom>
              </p:spPr>
            </p:pic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7D3F3BA6-A2B1-DD46-B180-EDEA8ACD9677}"/>
                    </a:ext>
                  </a:extLst>
                </p:cNvPr>
                <p:cNvGrpSpPr/>
                <p:nvPr/>
              </p:nvGrpSpPr>
              <p:grpSpPr>
                <a:xfrm>
                  <a:off x="1551910" y="3945559"/>
                  <a:ext cx="4471565" cy="484765"/>
                  <a:chOff x="1551910" y="3945559"/>
                  <a:chExt cx="4471565" cy="484765"/>
                </a:xfrm>
              </p:grpSpPr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51910" y="3945559"/>
                    <a:ext cx="2081638" cy="484765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81730" y="4005892"/>
                    <a:ext cx="1641745" cy="337047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704BD66-A014-3B49-8673-32175D773FDA}"/>
                </a:ext>
              </a:extLst>
            </p:cNvPr>
            <p:cNvSpPr/>
            <p:nvPr/>
          </p:nvSpPr>
          <p:spPr>
            <a:xfrm>
              <a:off x="1306286" y="4427232"/>
              <a:ext cx="1984348" cy="266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95E087C-8411-4E40-95C1-E67C0513AB9E}"/>
                </a:ext>
              </a:extLst>
            </p:cNvPr>
            <p:cNvSpPr/>
            <p:nvPr/>
          </p:nvSpPr>
          <p:spPr>
            <a:xfrm>
              <a:off x="664192" y="4101705"/>
              <a:ext cx="872274" cy="280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495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1232" y="1137742"/>
            <a:ext cx="7301999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noProof="1"/>
              <a:t>Nel seguito useremo la seguente notazione </a:t>
            </a:r>
          </a:p>
          <a:p>
            <a:endParaRPr lang="it-IT" sz="3200" noProof="1"/>
          </a:p>
          <a:p>
            <a:endParaRPr lang="it-IT" sz="3200" noProof="1"/>
          </a:p>
          <a:p>
            <a:r>
              <a:rPr lang="it-IT" sz="3200" i="1" noProof="1"/>
              <a:t>V</a:t>
            </a:r>
            <a:r>
              <a:rPr lang="it-IT" sz="3200" noProof="1"/>
              <a:t> = {</a:t>
            </a:r>
            <a:r>
              <a:rPr lang="it-IT" sz="3200" i="1" noProof="1"/>
              <a:t>A</a:t>
            </a:r>
            <a:r>
              <a:rPr lang="it-IT" sz="3200" noProof="1"/>
              <a:t>, </a:t>
            </a:r>
            <a:r>
              <a:rPr lang="it-IT" sz="3200" i="1" noProof="1"/>
              <a:t>B</a:t>
            </a:r>
            <a:r>
              <a:rPr lang="it-IT" sz="3200" noProof="1"/>
              <a:t>, ...    }   variabili (non terminali)</a:t>
            </a:r>
          </a:p>
          <a:p>
            <a:endParaRPr lang="it-IT" sz="3200" noProof="1"/>
          </a:p>
          <a:p>
            <a:endParaRPr lang="it-IT" sz="3200" noProof="1"/>
          </a:p>
          <a:p>
            <a:r>
              <a:rPr lang="it-IT" sz="3200" noProof="1"/>
              <a:t>𝛴  = {</a:t>
            </a:r>
            <a:r>
              <a:rPr lang="it-IT" sz="3200" i="1" noProof="1"/>
              <a:t>a</a:t>
            </a:r>
            <a:r>
              <a:rPr lang="it-IT" sz="3200" noProof="1"/>
              <a:t>, </a:t>
            </a:r>
            <a:r>
              <a:rPr lang="it-IT" sz="3200" i="1" noProof="1"/>
              <a:t>b</a:t>
            </a:r>
            <a:r>
              <a:rPr lang="it-IT" sz="3200" noProof="1"/>
              <a:t>, ...    }   simboli terminali</a:t>
            </a:r>
          </a:p>
          <a:p>
            <a:endParaRPr lang="it-IT" sz="3200" noProof="1"/>
          </a:p>
        </p:txBody>
      </p:sp>
    </p:spTree>
    <p:extLst>
      <p:ext uri="{BB962C8B-B14F-4D97-AF65-F5344CB8AC3E}">
        <p14:creationId xmlns:p14="http://schemas.microsoft.com/office/powerpoint/2010/main" val="161076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4175"/>
            <a:ext cx="8699500" cy="326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7814B6-7ADD-6B4F-8018-F832231F1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4" y="3368075"/>
            <a:ext cx="7897091" cy="1441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3D87C-2469-BE4A-AFE1-3669517BD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49" y="4809937"/>
            <a:ext cx="7315200" cy="64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ABE87-E8B7-4B40-A052-6FE77DD56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11" y="5459764"/>
            <a:ext cx="7659584" cy="11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498" y="442088"/>
            <a:ext cx="8445500" cy="4521200"/>
            <a:chOff x="435498" y="442088"/>
            <a:chExt cx="8445500" cy="4521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8" y="442088"/>
              <a:ext cx="8445500" cy="13081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648" y="1750188"/>
              <a:ext cx="6553200" cy="3213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46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2051" y="1481559"/>
            <a:ext cx="6353021" cy="400110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/>
              <a:t>Molto più complicato di </a:t>
            </a:r>
            <a:r>
              <a:rPr lang="it-IT" sz="2000"/>
              <a:t>prima</a:t>
            </a:r>
            <a:r>
              <a:rPr lang="it-IT"/>
              <a:t> ottenere le stringhe del linguaggio: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7500" y="2133600"/>
            <a:ext cx="8509000" cy="2590800"/>
            <a:chOff x="317500" y="2133600"/>
            <a:chExt cx="8509000" cy="2590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2133600"/>
              <a:ext cx="8509000" cy="25908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794075" y="4262735"/>
              <a:ext cx="338554" cy="461665"/>
            </a:xfrm>
            <a:prstGeom prst="rect">
              <a:avLst/>
            </a:prstGeom>
            <a:solidFill>
              <a:srgbClr val="FFFCD4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295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68" y="2037145"/>
            <a:ext cx="25273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4988" y="1840376"/>
            <a:ext cx="25843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S		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(1)</a:t>
            </a:r>
            <a:endParaRPr lang="it-IT" sz="2400" dirty="0" err="1">
              <a:latin typeface="Monaco" charset="0"/>
              <a:ea typeface="Monaco" charset="0"/>
              <a:cs typeface="Monaco" charset="0"/>
            </a:endParaRPr>
          </a:p>
          <a:p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aSBA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 		(1)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aSBA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BA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 	(2)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abA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BABA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(3)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aaab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BA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ABA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(3)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aaabBA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BA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(3)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aaabB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BA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(4)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bb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BAAA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(4)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aaab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bb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(5)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aaabb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ba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(6)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aaabbb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aa</a:t>
            </a:r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</a:t>
            </a:r>
            <a:r>
              <a:rPr lang="it-IT" sz="2400" dirty="0">
                <a:latin typeface="Monaco" charset="0"/>
                <a:ea typeface="Monaco" charset="0"/>
                <a:cs typeface="Monaco" charset="0"/>
              </a:rPr>
              <a:t>	(6)</a:t>
            </a:r>
          </a:p>
          <a:p>
            <a:r>
              <a:rPr lang="it-IT" sz="2400" dirty="0" err="1">
                <a:latin typeface="Monaco" charset="0"/>
                <a:ea typeface="Monaco" charset="0"/>
                <a:cs typeface="Monaco" charset="0"/>
              </a:rPr>
              <a:t>aaabbba</a:t>
            </a:r>
            <a:r>
              <a:rPr lang="it-IT" sz="2400" dirty="0" err="1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aa</a:t>
            </a:r>
            <a:endParaRPr lang="it-IT" sz="24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5798" y="522184"/>
            <a:ext cx="29979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i="1"/>
              <a:t>n</a:t>
            </a:r>
            <a:r>
              <a:rPr lang="it-IT" sz="3000"/>
              <a:t> = 3           </a:t>
            </a:r>
            <a:r>
              <a:rPr lang="it-IT" sz="3000" i="1"/>
              <a:t>a</a:t>
            </a:r>
            <a:r>
              <a:rPr lang="it-IT" sz="3000" baseline="30000"/>
              <a:t>3</a:t>
            </a:r>
            <a:r>
              <a:rPr lang="it-IT" sz="3000" i="1"/>
              <a:t>b</a:t>
            </a:r>
            <a:r>
              <a:rPr lang="it-IT" sz="3000" baseline="30000"/>
              <a:t>3</a:t>
            </a:r>
            <a:r>
              <a:rPr lang="it-IT" sz="3000" i="1"/>
              <a:t>a</a:t>
            </a:r>
            <a:r>
              <a:rPr lang="it-IT" sz="3000" baseline="30000"/>
              <a:t>3</a:t>
            </a:r>
            <a:endParaRPr lang="it-IT" sz="3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E58660-2904-994B-8A51-DFDB300CED23}"/>
              </a:ext>
            </a:extLst>
          </p:cNvPr>
          <p:cNvGrpSpPr/>
          <p:nvPr/>
        </p:nvGrpSpPr>
        <p:grpSpPr>
          <a:xfrm>
            <a:off x="7665167" y="1954825"/>
            <a:ext cx="765929" cy="3839985"/>
            <a:chOff x="7665167" y="1954825"/>
            <a:chExt cx="765929" cy="3839985"/>
          </a:xfrm>
        </p:grpSpPr>
        <p:sp>
          <p:nvSpPr>
            <p:cNvPr id="3" name="TextBox 2"/>
            <p:cNvSpPr txBox="1"/>
            <p:nvPr/>
          </p:nvSpPr>
          <p:spPr>
            <a:xfrm>
              <a:off x="7836061" y="1978371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n</a:t>
              </a:r>
              <a:r>
                <a:rPr lang="en-US" sz="2400" dirty="0"/>
                <a:t>-1</a:t>
              </a:r>
              <a:endParaRPr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36061" y="320950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/>
                <a:t>n</a:t>
              </a:r>
              <a:endParaRPr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36060" y="4144767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n</a:t>
              </a:r>
              <a:r>
                <a:rPr lang="en-US" sz="2400" dirty="0"/>
                <a:t>-1</a:t>
              </a:r>
              <a:endParaRPr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36060" y="5271724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n</a:t>
              </a:r>
              <a:r>
                <a:rPr lang="en-US" sz="2400" dirty="0"/>
                <a:t>-1</a:t>
              </a:r>
              <a:endParaRPr sz="2400" dirty="0"/>
            </a:p>
          </p:txBody>
        </p:sp>
        <p:sp>
          <p:nvSpPr>
            <p:cNvPr id="4" name="Right Brace 3"/>
            <p:cNvSpPr/>
            <p:nvPr/>
          </p:nvSpPr>
          <p:spPr>
            <a:xfrm>
              <a:off x="7665328" y="1954825"/>
              <a:ext cx="170732" cy="55505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7665328" y="4129646"/>
              <a:ext cx="170732" cy="55505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7665167" y="5239755"/>
              <a:ext cx="170732" cy="55505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ight Brace 12"/>
            <p:cNvSpPr/>
            <p:nvPr/>
          </p:nvSpPr>
          <p:spPr>
            <a:xfrm>
              <a:off x="7665167" y="3064935"/>
              <a:ext cx="170732" cy="98644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21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2" y="517646"/>
            <a:ext cx="8534400" cy="2489200"/>
          </a:xfrm>
          <a:prstGeom prst="rect">
            <a:avLst/>
          </a:prstGeom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731445" y="3620424"/>
            <a:ext cx="7542213" cy="974725"/>
            <a:chOff x="624" y="1488"/>
            <a:chExt cx="4751" cy="614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624" y="1488"/>
              <a:ext cx="475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x-none"/>
                <a:t>L</a:t>
              </a:r>
              <a:r>
                <a:rPr lang="en-US" altLang="ja-JP">
                  <a:latin typeface="Arial" charset="0"/>
                </a:rPr>
                <a:t>'</a:t>
              </a:r>
              <a:r>
                <a:rPr lang="en-US" altLang="ja-JP"/>
                <a:t>insieme si dice </a:t>
              </a:r>
              <a:r>
                <a:rPr lang="en-US" altLang="ja-JP" i="1"/>
                <a:t>ricorsivamente enumerabile</a:t>
              </a:r>
              <a:r>
                <a:rPr lang="en-US" altLang="ja-JP"/>
                <a:t> se </a:t>
              </a:r>
              <a:r>
                <a:rPr lang="en-US" altLang="ja-JP" i="1"/>
                <a:t>C</a:t>
              </a:r>
              <a:r>
                <a:rPr lang="en-US" altLang="ja-JP" i="1" baseline="-25000"/>
                <a:t>A </a:t>
              </a:r>
              <a:r>
                <a:rPr lang="en-US" altLang="ja-JP"/>
                <a:t>è </a:t>
              </a:r>
            </a:p>
            <a:p>
              <a:r>
                <a:rPr lang="en-US" altLang="x-none"/>
                <a:t>parzialmente computabile, cioè se  </a:t>
              </a:r>
              <a:r>
                <a:rPr lang="en-US" altLang="ja-JP">
                  <a:latin typeface="Arial" charset="0"/>
                </a:rPr>
                <a:t>'</a:t>
              </a:r>
              <a:r>
                <a:rPr lang="en-US" altLang="ja-JP" i="1"/>
                <a:t>x </a:t>
              </a:r>
              <a:r>
                <a:rPr lang="en-US" altLang="ja-JP" sz="1800" b="1">
                  <a:sym typeface="Symbol" charset="2"/>
                </a:rPr>
                <a:t> </a:t>
              </a:r>
              <a:r>
                <a:rPr lang="en-US" altLang="ja-JP" i="1"/>
                <a:t>A</a:t>
              </a:r>
              <a:r>
                <a:rPr lang="en-US" altLang="ja-JP">
                  <a:latin typeface="Arial" charset="0"/>
                </a:rPr>
                <a:t>'</a:t>
              </a:r>
              <a:r>
                <a:rPr lang="en-US" altLang="ja-JP"/>
                <a:t> è semidecidibile</a:t>
              </a:r>
              <a:endParaRPr lang="en-US" altLang="x-none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582" y="1814"/>
              <a:ext cx="1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a typeface="ＭＳ Ｐゴシック" charset="0"/>
                </a:rPr>
                <a:t> 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4709578"/>
            <a:ext cx="9144000" cy="1531894"/>
            <a:chOff x="0" y="4709578"/>
            <a:chExt cx="9144000" cy="15318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30134"/>
              <a:ext cx="9144000" cy="81133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14940" y="4709578"/>
              <a:ext cx="1975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in altre parole: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2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2FDED94-E8B5-F644-B9CE-209C6CC655C7}" vid="{CF0253A9-4AB3-6D4C-8D74-C25ECB7CA4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2796</TotalTime>
  <Words>713</Words>
  <Application>Microsoft Macintosh PowerPoint</Application>
  <PresentationFormat>On-screen Show (4:3)</PresentationFormat>
  <Paragraphs>154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Monaco</vt:lpstr>
      <vt:lpstr>Symbol</vt:lpstr>
      <vt:lpstr>Times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Francesco Fabris</cp:lastModifiedBy>
  <cp:revision>164</cp:revision>
  <dcterms:created xsi:type="dcterms:W3CDTF">2017-05-07T13:41:11Z</dcterms:created>
  <dcterms:modified xsi:type="dcterms:W3CDTF">2024-04-17T06:53:14Z</dcterms:modified>
</cp:coreProperties>
</file>