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1"/>
  </p:notesMasterIdLst>
  <p:sldIdLst>
    <p:sldId id="650" r:id="rId2"/>
    <p:sldId id="620" r:id="rId3"/>
    <p:sldId id="375" r:id="rId4"/>
    <p:sldId id="378" r:id="rId5"/>
    <p:sldId id="376" r:id="rId6"/>
    <p:sldId id="383" r:id="rId7"/>
    <p:sldId id="385" r:id="rId8"/>
    <p:sldId id="669" r:id="rId9"/>
    <p:sldId id="450" r:id="rId10"/>
    <p:sldId id="451" r:id="rId11"/>
    <p:sldId id="452" r:id="rId12"/>
    <p:sldId id="453" r:id="rId13"/>
    <p:sldId id="660" r:id="rId14"/>
    <p:sldId id="543" r:id="rId15"/>
    <p:sldId id="544" r:id="rId16"/>
    <p:sldId id="454" r:id="rId17"/>
    <p:sldId id="412" r:id="rId18"/>
    <p:sldId id="542" r:id="rId19"/>
    <p:sldId id="554" r:id="rId20"/>
    <p:sldId id="670" r:id="rId21"/>
    <p:sldId id="393" r:id="rId22"/>
    <p:sldId id="456" r:id="rId23"/>
    <p:sldId id="553" r:id="rId24"/>
    <p:sldId id="457" r:id="rId25"/>
    <p:sldId id="458" r:id="rId26"/>
    <p:sldId id="394" r:id="rId27"/>
    <p:sldId id="459" r:id="rId28"/>
    <p:sldId id="460" r:id="rId29"/>
    <p:sldId id="599" r:id="rId30"/>
    <p:sldId id="600" r:id="rId31"/>
    <p:sldId id="395" r:id="rId32"/>
    <p:sldId id="461" r:id="rId33"/>
    <p:sldId id="486" r:id="rId34"/>
    <p:sldId id="462" r:id="rId35"/>
    <p:sldId id="463" r:id="rId36"/>
    <p:sldId id="584" r:id="rId37"/>
    <p:sldId id="583" r:id="rId38"/>
    <p:sldId id="464" r:id="rId39"/>
    <p:sldId id="465" r:id="rId40"/>
    <p:sldId id="466" r:id="rId41"/>
    <p:sldId id="467" r:id="rId42"/>
    <p:sldId id="468" r:id="rId43"/>
    <p:sldId id="469" r:id="rId44"/>
    <p:sldId id="671" r:id="rId45"/>
    <p:sldId id="601" r:id="rId46"/>
    <p:sldId id="585" r:id="rId47"/>
    <p:sldId id="603" r:id="rId48"/>
    <p:sldId id="470" r:id="rId49"/>
    <p:sldId id="471" r:id="rId50"/>
    <p:sldId id="472" r:id="rId51"/>
    <p:sldId id="602" r:id="rId52"/>
    <p:sldId id="396" r:id="rId53"/>
    <p:sldId id="605" r:id="rId54"/>
    <p:sldId id="652" r:id="rId55"/>
    <p:sldId id="606" r:id="rId56"/>
    <p:sldId id="677" r:id="rId57"/>
    <p:sldId id="672" r:id="rId58"/>
    <p:sldId id="397" r:id="rId59"/>
    <p:sldId id="473" r:id="rId60"/>
    <p:sldId id="474" r:id="rId61"/>
    <p:sldId id="633" r:id="rId62"/>
    <p:sldId id="400" r:id="rId63"/>
    <p:sldId id="556" r:id="rId64"/>
    <p:sldId id="557" r:id="rId65"/>
    <p:sldId id="613" r:id="rId66"/>
    <p:sldId id="483" r:id="rId67"/>
    <p:sldId id="298" r:id="rId68"/>
    <p:sldId id="562" r:id="rId69"/>
    <p:sldId id="480" r:id="rId70"/>
    <p:sldId id="391" r:id="rId71"/>
    <p:sldId id="571" r:id="rId72"/>
    <p:sldId id="481" r:id="rId73"/>
    <p:sldId id="390" r:id="rId74"/>
    <p:sldId id="269" r:id="rId75"/>
    <p:sldId id="335" r:id="rId76"/>
    <p:sldId id="315" r:id="rId77"/>
    <p:sldId id="336" r:id="rId78"/>
    <p:sldId id="337" r:id="rId79"/>
    <p:sldId id="316" r:id="rId80"/>
    <p:sldId id="325" r:id="rId81"/>
    <p:sldId id="338" r:id="rId82"/>
    <p:sldId id="314" r:id="rId83"/>
    <p:sldId id="322" r:id="rId84"/>
    <p:sldId id="343" r:id="rId85"/>
    <p:sldId id="485" r:id="rId86"/>
    <p:sldId id="628" r:id="rId87"/>
    <p:sldId id="674" r:id="rId88"/>
    <p:sldId id="675" r:id="rId89"/>
    <p:sldId id="676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/>
    <p:restoredTop sz="94666"/>
  </p:normalViewPr>
  <p:slideViewPr>
    <p:cSldViewPr snapToGrid="0" snapToObjects="1">
      <p:cViewPr varScale="1">
        <p:scale>
          <a:sx n="108" d="100"/>
          <a:sy n="108" d="100"/>
        </p:scale>
        <p:origin x="116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87FF6-E504-314A-81AA-9D937B6F5FEC}" type="datetimeFigureOut">
              <a:t>30/04/24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3A896-8C12-E343-9443-D6787E7F6EC1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06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6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8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7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2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4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1">
            <a:extLst>
              <a:ext uri="{FF2B5EF4-FFF2-40B4-BE49-F238E27FC236}">
                <a16:creationId xmlns:a16="http://schemas.microsoft.com/office/drawing/2014/main" id="{4F49A567-D475-EF41-B657-43ACEFD4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6EEFC1-9D33-9D46-B426-686A3B4EE04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it-IT" sz="1400"/>
          </a:p>
        </p:txBody>
      </p:sp>
      <p:sp>
        <p:nvSpPr>
          <p:cNvPr id="15362" name="TextBox 2">
            <a:extLst>
              <a:ext uri="{FF2B5EF4-FFF2-40B4-BE49-F238E27FC236}">
                <a16:creationId xmlns:a16="http://schemas.microsoft.com/office/drawing/2014/main" id="{5DADDB72-7F4D-D94C-92E8-8ADA86445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568" y="1445017"/>
            <a:ext cx="54192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b="1"/>
              <a:t>Introduzione alla Crittografia</a:t>
            </a:r>
          </a:p>
        </p:txBody>
      </p:sp>
    </p:spTree>
    <p:extLst>
      <p:ext uri="{BB962C8B-B14F-4D97-AF65-F5344CB8AC3E}">
        <p14:creationId xmlns:p14="http://schemas.microsoft.com/office/powerpoint/2010/main" val="135808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3">
            <a:extLst>
              <a:ext uri="{FF2B5EF4-FFF2-40B4-BE49-F238E27FC236}">
                <a16:creationId xmlns:a16="http://schemas.microsoft.com/office/drawing/2014/main" id="{DFA3D6A6-B7CA-9043-AE47-CDBA73EFF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8C5877-333F-8C41-BB88-6B88D3E350F0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it-IT" sz="1400"/>
          </a:p>
        </p:txBody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B206B39F-956C-0E40-AF7E-B62DE03F3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1127125"/>
            <a:ext cx="482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/>
              <a:t>Autenticazione dell</a:t>
            </a:r>
            <a:r>
              <a:rPr lang="uk-UA" altLang="ja-JP" sz="2400" b="1">
                <a:latin typeface="Arial" panose="020B0604020202020204" pitchFamily="34" charset="0"/>
              </a:rPr>
              <a:t>'</a:t>
            </a:r>
            <a:r>
              <a:rPr lang="en-US" altLang="ja-JP" sz="2400" b="1"/>
              <a:t>utente legittimo</a:t>
            </a:r>
            <a:endParaRPr lang="en-US" altLang="it-IT" sz="2400"/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BEC898DD-84A4-B24E-99B6-106DCDA6F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346325"/>
            <a:ext cx="626903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Prego trasferire sul conto corrente n. 353540919L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intestato a Mario Rossi la cifra di Euro 3700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F.to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Francesco Fabris</a:t>
            </a: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1D094E9D-7041-9147-934F-6E05A8329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4784725"/>
            <a:ext cx="4178300" cy="457200"/>
          </a:xfrm>
          <a:prstGeom prst="rect">
            <a:avLst/>
          </a:prstGeom>
          <a:solidFill>
            <a:srgbClr val="FFF8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E</a:t>
            </a:r>
            <a:r>
              <a:rPr lang="uk-UA" altLang="ja-JP" sz="2400" i="1">
                <a:latin typeface="Arial" panose="020B0604020202020204" pitchFamily="34" charset="0"/>
              </a:rPr>
              <a:t>'</a:t>
            </a:r>
            <a:r>
              <a:rPr lang="en-US" altLang="ja-JP" sz="2400" i="1"/>
              <a:t> Francesco Fabris che scrive?</a:t>
            </a:r>
            <a:endParaRPr lang="en-US" altLang="it-IT" sz="2400" i="1"/>
          </a:p>
        </p:txBody>
      </p:sp>
    </p:spTree>
    <p:extLst>
      <p:ext uri="{BB962C8B-B14F-4D97-AF65-F5344CB8AC3E}">
        <p14:creationId xmlns:p14="http://schemas.microsoft.com/office/powerpoint/2010/main" val="1739925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3">
            <a:extLst>
              <a:ext uri="{FF2B5EF4-FFF2-40B4-BE49-F238E27FC236}">
                <a16:creationId xmlns:a16="http://schemas.microsoft.com/office/drawing/2014/main" id="{83B8E0DB-BDC0-F74C-96A7-5A5A2EF2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FC6F28-E0C9-AF4F-AA14-FCCA666F64E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it-IT" sz="1400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AF3FDBE8-61C5-6843-B4CC-A98EE6EB8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1127125"/>
            <a:ext cx="4029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/>
              <a:t>Verifica dell</a:t>
            </a:r>
            <a:r>
              <a:rPr lang="uk-UA" altLang="ja-JP" sz="2400" b="1">
                <a:latin typeface="Arial" panose="020B0604020202020204" pitchFamily="34" charset="0"/>
              </a:rPr>
              <a:t>'</a:t>
            </a:r>
            <a:r>
              <a:rPr lang="en-US" altLang="ja-JP" sz="2400" b="1"/>
              <a:t>integrità dei dati</a:t>
            </a:r>
            <a:endParaRPr lang="en-US" altLang="it-IT" sz="2400"/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D63F4081-8649-D247-B89F-4A776095E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346325"/>
            <a:ext cx="626903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Prego trasferire sul conto corrente n. 353540919L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intestato a Mario Rossi la cifra di Euro 3700</a:t>
            </a:r>
            <a:r>
              <a:rPr lang="en-US" altLang="it-IT" sz="2400">
                <a:solidFill>
                  <a:srgbClr val="FF0000"/>
                </a:solidFill>
              </a:rPr>
              <a:t>00</a:t>
            </a: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F.to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Francesco Fabris</a:t>
            </a: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025E838A-5353-864A-ABD8-D0A54F2EA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181600"/>
            <a:ext cx="3768917" cy="461665"/>
          </a:xfrm>
          <a:prstGeom prst="rect">
            <a:avLst/>
          </a:prstGeom>
          <a:solidFill>
            <a:srgbClr val="FFF8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ma la cifra è</a:t>
            </a:r>
            <a:r>
              <a:rPr lang="en-US" altLang="ja-JP" sz="2400" i="1"/>
              <a:t> quella corretta?</a:t>
            </a:r>
            <a:endParaRPr lang="en-US" altLang="it-IT" sz="2400" i="1"/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4FCEFF96-B025-894A-8F2B-F299D92D9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648200"/>
            <a:ext cx="4847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Francesco Fabris è</a:t>
            </a:r>
            <a:r>
              <a:rPr lang="en-US" altLang="ja-JP" sz="2400" i="1"/>
              <a:t> stato autenticato, </a:t>
            </a:r>
            <a:endParaRPr lang="en-US" altLang="it-IT" sz="2400" i="1"/>
          </a:p>
        </p:txBody>
      </p:sp>
    </p:spTree>
    <p:extLst>
      <p:ext uri="{BB962C8B-B14F-4D97-AF65-F5344CB8AC3E}">
        <p14:creationId xmlns:p14="http://schemas.microsoft.com/office/powerpoint/2010/main" val="1578248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3">
            <a:extLst>
              <a:ext uri="{FF2B5EF4-FFF2-40B4-BE49-F238E27FC236}">
                <a16:creationId xmlns:a16="http://schemas.microsoft.com/office/drawing/2014/main" id="{027B6016-394F-E443-9849-73243A689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B32F8A-FEFB-454A-A7CA-B9FA0F17D5F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it-IT" sz="1400"/>
          </a:p>
        </p:txBody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E88B13C0-6508-D040-A673-8AAB37703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203325"/>
            <a:ext cx="61499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/>
              <a:t>Non ripudiabilità</a:t>
            </a:r>
            <a:r>
              <a:rPr lang="en-US" altLang="ja-JP" sz="2400" b="1"/>
              <a:t> di un messaggio trasmesso</a:t>
            </a:r>
            <a:endParaRPr lang="en-US" altLang="ja-JP" sz="24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Dichiaro che non farò</a:t>
            </a:r>
            <a:r>
              <a:rPr lang="en-US" altLang="ja-JP" sz="2400"/>
              <a:t> mai l</a:t>
            </a:r>
            <a:r>
              <a:rPr lang="uk-UA" altLang="ja-JP" sz="2400">
                <a:latin typeface="Arial" panose="020B0604020202020204" pitchFamily="34" charset="0"/>
              </a:rPr>
              <a:t>'</a:t>
            </a:r>
            <a:r>
              <a:rPr lang="en-US" altLang="ja-JP" sz="2400"/>
              <a:t>assessore per 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maggioranza attuale, anche se me lo chiedessero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in ginocchio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Giuseppe Bianchi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7B634B1-0393-0B4D-B516-4F7C46674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181600"/>
            <a:ext cx="4543425" cy="457200"/>
          </a:xfrm>
          <a:prstGeom prst="rect">
            <a:avLst/>
          </a:prstGeom>
          <a:solidFill>
            <a:srgbClr val="FFF8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futuro assessore della maggioranza</a:t>
            </a:r>
            <a:endParaRPr lang="en-US" altLang="it-IT" sz="2400"/>
          </a:p>
        </p:txBody>
      </p:sp>
    </p:spTree>
    <p:extLst>
      <p:ext uri="{BB962C8B-B14F-4D97-AF65-F5344CB8AC3E}">
        <p14:creationId xmlns:p14="http://schemas.microsoft.com/office/powerpoint/2010/main" val="1364865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1">
            <a:extLst>
              <a:ext uri="{FF2B5EF4-FFF2-40B4-BE49-F238E27FC236}">
                <a16:creationId xmlns:a16="http://schemas.microsoft.com/office/drawing/2014/main" id="{ECA5168B-45F5-CF4A-AA77-6124B1D5C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5A21F3-2568-7444-A08F-A710918D6DA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it-IT" sz="1400"/>
          </a:p>
        </p:txBody>
      </p:sp>
      <p:sp>
        <p:nvSpPr>
          <p:cNvPr id="27650" name="TextBox 2">
            <a:extLst>
              <a:ext uri="{FF2B5EF4-FFF2-40B4-BE49-F238E27FC236}">
                <a16:creationId xmlns:a16="http://schemas.microsoft.com/office/drawing/2014/main" id="{76CE175F-2D58-A941-99D9-EE64B9561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668" y="1833564"/>
            <a:ext cx="5759450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/>
              <a:t>Cifratura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/>
              <a:t>Messaggio in chiaro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/>
              <a:t>Messaggio cifrato o crittogramma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/>
              <a:t>Decifrazione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/>
              <a:t>Decrittazione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0D3418-01D4-FE4E-BEB7-A89FD80862C0}"/>
              </a:ext>
            </a:extLst>
          </p:cNvPr>
          <p:cNvSpPr txBox="1"/>
          <p:nvPr/>
        </p:nvSpPr>
        <p:spPr>
          <a:xfrm>
            <a:off x="2427952" y="332508"/>
            <a:ext cx="4229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latin typeface="Times" pitchFamily="2" charset="0"/>
              </a:rPr>
              <a:t>Un pò di nomenclatura</a:t>
            </a:r>
          </a:p>
        </p:txBody>
      </p:sp>
    </p:spTree>
    <p:extLst>
      <p:ext uri="{BB962C8B-B14F-4D97-AF65-F5344CB8AC3E}">
        <p14:creationId xmlns:p14="http://schemas.microsoft.com/office/powerpoint/2010/main" val="145606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3">
            <a:extLst>
              <a:ext uri="{FF2B5EF4-FFF2-40B4-BE49-F238E27FC236}">
                <a16:creationId xmlns:a16="http://schemas.microsoft.com/office/drawing/2014/main" id="{D6D1C3D4-D8A8-284F-9B35-1D1B3678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DA508B-C636-754C-9CD4-90050253B32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it-IT" sz="1400"/>
          </a:p>
        </p:txBody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AA605228-3CFC-3448-AEFF-4157D2E2D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600200"/>
            <a:ext cx="7237413" cy="1816100"/>
          </a:xfrm>
          <a:prstGeom prst="rect">
            <a:avLst/>
          </a:prstGeom>
          <a:solidFill>
            <a:srgbClr val="FFF8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/>
              <a:t>Crittogramma: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800"/>
              <a:t>messaggio trasformato secondo regole opportune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800"/>
              <a:t>usando una certa </a:t>
            </a:r>
            <a:r>
              <a:rPr lang="en-US" altLang="it-IT" sz="2800" i="1"/>
              <a:t>chiave</a:t>
            </a:r>
            <a:endParaRPr lang="en-US" altLang="it-IT" sz="1600" i="1"/>
          </a:p>
        </p:txBody>
      </p:sp>
      <p:grpSp>
        <p:nvGrpSpPr>
          <p:cNvPr id="28675" name="Group 2">
            <a:extLst>
              <a:ext uri="{FF2B5EF4-FFF2-40B4-BE49-F238E27FC236}">
                <a16:creationId xmlns:a16="http://schemas.microsoft.com/office/drawing/2014/main" id="{AAF0097C-EEED-D94A-9015-096C3ACFC258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4032250"/>
            <a:ext cx="6481762" cy="1444625"/>
            <a:chOff x="1068388" y="3582988"/>
            <a:chExt cx="6481762" cy="1444625"/>
          </a:xfrm>
        </p:grpSpPr>
        <p:sp>
          <p:nvSpPr>
            <p:cNvPr id="28676" name="Text Box 3">
              <a:extLst>
                <a:ext uri="{FF2B5EF4-FFF2-40B4-BE49-F238E27FC236}">
                  <a16:creationId xmlns:a16="http://schemas.microsoft.com/office/drawing/2014/main" id="{9A8BA664-9705-5644-AF3D-4882A3F8B5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7125" y="3641725"/>
              <a:ext cx="6251575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Principio di Kerckhoffs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tutta la sicurezza del sistema dipende dalla chiave</a:t>
              </a:r>
            </a:p>
          </p:txBody>
        </p:sp>
        <p:sp>
          <p:nvSpPr>
            <p:cNvPr id="28677" name="Rectangle 4">
              <a:extLst>
                <a:ext uri="{FF2B5EF4-FFF2-40B4-BE49-F238E27FC236}">
                  <a16:creationId xmlns:a16="http://schemas.microsoft.com/office/drawing/2014/main" id="{3DE2D895-AECB-3445-9546-C9E664594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388" y="3582988"/>
              <a:ext cx="6481762" cy="14446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</p:spTree>
    <p:extLst>
      <p:ext uri="{BB962C8B-B14F-4D97-AF65-F5344CB8AC3E}">
        <p14:creationId xmlns:p14="http://schemas.microsoft.com/office/powerpoint/2010/main" val="530937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3">
            <a:extLst>
              <a:ext uri="{FF2B5EF4-FFF2-40B4-BE49-F238E27FC236}">
                <a16:creationId xmlns:a16="http://schemas.microsoft.com/office/drawing/2014/main" id="{B63B08E8-3D3C-DA44-A0FB-EE4F374C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E8D4E8-0074-7D4A-9132-886C188708E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it-IT" sz="1400"/>
          </a:p>
        </p:txBody>
      </p:sp>
      <p:pic>
        <p:nvPicPr>
          <p:cNvPr id="29698" name="Picture 2" descr="3_logia=grafia+alisi.pict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DF320421-25E7-6248-B6EE-6E88F2C76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89" y="1294410"/>
            <a:ext cx="7557161" cy="425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887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3">
            <a:extLst>
              <a:ext uri="{FF2B5EF4-FFF2-40B4-BE49-F238E27FC236}">
                <a16:creationId xmlns:a16="http://schemas.microsoft.com/office/drawing/2014/main" id="{F5A58C03-B9F1-A44B-992D-0C40D7B9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808A29-6D70-C24A-96D9-E6E8C9D67D6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it-IT" sz="1400"/>
          </a:p>
        </p:txBody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B3A5871E-9D24-F046-A1B8-926982E0D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447800"/>
            <a:ext cx="672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Esistono due approcci diversi alla protezione dei dati:</a:t>
            </a:r>
            <a:endParaRPr lang="en-US" altLang="it-IT" sz="1600"/>
          </a:p>
        </p:txBody>
      </p:sp>
      <p:grpSp>
        <p:nvGrpSpPr>
          <p:cNvPr id="30723" name="Group 3">
            <a:extLst>
              <a:ext uri="{FF2B5EF4-FFF2-40B4-BE49-F238E27FC236}">
                <a16:creationId xmlns:a16="http://schemas.microsoft.com/office/drawing/2014/main" id="{4AF7B49C-49D7-A442-80DB-5967A281084F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667000"/>
            <a:ext cx="8072438" cy="1192213"/>
            <a:chOff x="480" y="2352"/>
            <a:chExt cx="5085" cy="751"/>
          </a:xfrm>
        </p:grpSpPr>
        <p:sp>
          <p:nvSpPr>
            <p:cNvPr id="30726" name="Text Box 4">
              <a:extLst>
                <a:ext uri="{FF2B5EF4-FFF2-40B4-BE49-F238E27FC236}">
                  <a16:creationId xmlns:a16="http://schemas.microsoft.com/office/drawing/2014/main" id="{60894C64-9D0B-7F4D-9B80-3308224B05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352"/>
              <a:ext cx="5085" cy="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1) Crittografia </a:t>
              </a:r>
              <a:r>
                <a:rPr lang="en-US" altLang="it-IT" sz="2400">
                  <a:solidFill>
                    <a:srgbClr val="0000FF"/>
                  </a:solidFill>
                </a:rPr>
                <a:t>a chiave segreta</a:t>
              </a:r>
              <a:r>
                <a:rPr lang="en-US" altLang="it-IT" sz="2400"/>
                <a:t>   (approccio classico)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2) Crittografia </a:t>
              </a:r>
              <a:r>
                <a:rPr lang="en-US" altLang="it-IT" sz="2400">
                  <a:solidFill>
                    <a:srgbClr val="0000FF"/>
                  </a:solidFill>
                </a:rPr>
                <a:t>a chiave pubblica</a:t>
              </a:r>
              <a:r>
                <a:rPr lang="en-US" altLang="it-IT" sz="2400"/>
                <a:t>  (approccio moderno, dal 1975)</a:t>
              </a:r>
            </a:p>
          </p:txBody>
        </p:sp>
        <p:sp>
          <p:nvSpPr>
            <p:cNvPr id="30727" name="Rectangle 5">
              <a:extLst>
                <a:ext uri="{FF2B5EF4-FFF2-40B4-BE49-F238E27FC236}">
                  <a16:creationId xmlns:a16="http://schemas.microsoft.com/office/drawing/2014/main" id="{3475BDD2-6370-354A-8536-D1C158C6A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352"/>
              <a:ext cx="1342" cy="288"/>
            </a:xfrm>
            <a:prstGeom prst="rect">
              <a:avLst/>
            </a:prstGeom>
            <a:solidFill>
              <a:srgbClr val="FFF8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>
                  <a:solidFill>
                    <a:srgbClr val="0000FF"/>
                  </a:solidFill>
                </a:rPr>
                <a:t>a chiave segreta</a:t>
              </a:r>
            </a:p>
          </p:txBody>
        </p:sp>
        <p:sp>
          <p:nvSpPr>
            <p:cNvPr id="30728" name="Rectangle 6">
              <a:extLst>
                <a:ext uri="{FF2B5EF4-FFF2-40B4-BE49-F238E27FC236}">
                  <a16:creationId xmlns:a16="http://schemas.microsoft.com/office/drawing/2014/main" id="{869C925C-143C-3340-B180-F91D7F1A2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15"/>
              <a:ext cx="1459" cy="288"/>
            </a:xfrm>
            <a:prstGeom prst="rect">
              <a:avLst/>
            </a:prstGeom>
            <a:solidFill>
              <a:srgbClr val="FFF8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>
                  <a:solidFill>
                    <a:srgbClr val="0000FF"/>
                  </a:solidFill>
                </a:rPr>
                <a:t>a chiave pubblica</a:t>
              </a:r>
            </a:p>
          </p:txBody>
        </p:sp>
      </p:grpSp>
      <p:sp>
        <p:nvSpPr>
          <p:cNvPr id="30724" name="Text Box 7">
            <a:extLst>
              <a:ext uri="{FF2B5EF4-FFF2-40B4-BE49-F238E27FC236}">
                <a16:creationId xmlns:a16="http://schemas.microsoft.com/office/drawing/2014/main" id="{2FB67299-2F38-5441-8FB4-961BF43A7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495800"/>
            <a:ext cx="69627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1949: nasce il primo modello teorico di un sistema di comunicazione protetto con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tecniche crittografiche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6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1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C. E. Shannon,  </a:t>
            </a:r>
            <a:r>
              <a:rPr lang="en-US" altLang="it-IT" sz="1600" i="1"/>
              <a:t>Communication Theory of Secrecy Systems</a:t>
            </a:r>
            <a:r>
              <a:rPr lang="en-US" altLang="it-IT" sz="1600"/>
              <a:t>, Bell Technical Journal</a:t>
            </a:r>
          </a:p>
        </p:txBody>
      </p:sp>
      <p:sp>
        <p:nvSpPr>
          <p:cNvPr id="30725" name="Rectangle 8">
            <a:extLst>
              <a:ext uri="{FF2B5EF4-FFF2-40B4-BE49-F238E27FC236}">
                <a16:creationId xmlns:a16="http://schemas.microsoft.com/office/drawing/2014/main" id="{659B2BC7-B4AE-7346-9195-259C3FD44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419600"/>
            <a:ext cx="71628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2294735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3">
            <a:extLst>
              <a:ext uri="{FF2B5EF4-FFF2-40B4-BE49-F238E27FC236}">
                <a16:creationId xmlns:a16="http://schemas.microsoft.com/office/drawing/2014/main" id="{9DA12D84-8E26-DD46-B8CE-18FB505E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3DB71D-DA3C-2E43-B114-3120B16460E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it-IT" sz="14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4BFD1F9-90C2-1745-AEE2-404F39E95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7" y="554832"/>
            <a:ext cx="5432425" cy="4619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/>
              <a:t>Attacco crittanalitico con testo in chiaro</a:t>
            </a:r>
          </a:p>
        </p:txBody>
      </p:sp>
      <p:pic>
        <p:nvPicPr>
          <p:cNvPr id="31747" name="Picture 3" descr="Spy-guy.gif                                                    0005E50BMacintosh HD                   BCFBA33A:">
            <a:extLst>
              <a:ext uri="{FF2B5EF4-FFF2-40B4-BE49-F238E27FC236}">
                <a16:creationId xmlns:a16="http://schemas.microsoft.com/office/drawing/2014/main" id="{9E2717A5-53FA-A548-9B13-35B08736C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55807"/>
            <a:ext cx="10668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5" name="Text Box 5">
            <a:extLst>
              <a:ext uri="{FF2B5EF4-FFF2-40B4-BE49-F238E27FC236}">
                <a16:creationId xmlns:a16="http://schemas.microsoft.com/office/drawing/2014/main" id="{189E146E-F02E-7B48-BFBC-1DD7D8FEF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17" y="3691449"/>
            <a:ext cx="33105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solidFill>
                  <a:srgbClr val="0000FF"/>
                </a:solidFill>
              </a:rPr>
              <a:t>per me si va nella citta dolente</a:t>
            </a:r>
          </a:p>
        </p:txBody>
      </p:sp>
      <p:grpSp>
        <p:nvGrpSpPr>
          <p:cNvPr id="31749" name="Group 11">
            <a:extLst>
              <a:ext uri="{FF2B5EF4-FFF2-40B4-BE49-F238E27FC236}">
                <a16:creationId xmlns:a16="http://schemas.microsoft.com/office/drawing/2014/main" id="{EFF458E5-9C2B-0442-A128-8DE44B710E8A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3810000"/>
            <a:ext cx="2438400" cy="609600"/>
            <a:chOff x="2544" y="2016"/>
            <a:chExt cx="1536" cy="384"/>
          </a:xfrm>
        </p:grpSpPr>
        <p:cxnSp>
          <p:nvCxnSpPr>
            <p:cNvPr id="31757" name="AutoShape 6">
              <a:extLst>
                <a:ext uri="{FF2B5EF4-FFF2-40B4-BE49-F238E27FC236}">
                  <a16:creationId xmlns:a16="http://schemas.microsoft.com/office/drawing/2014/main" id="{3BD0E827-E3A7-A542-828E-D8CC72D207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44" y="2208"/>
              <a:ext cx="43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58" name="Rectangle 7">
              <a:extLst>
                <a:ext uri="{FF2B5EF4-FFF2-40B4-BE49-F238E27FC236}">
                  <a16:creationId xmlns:a16="http://schemas.microsoft.com/office/drawing/2014/main" id="{A936E7DE-482B-4348-9E57-6755769B5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016"/>
              <a:ext cx="672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31759" name="Text Box 8">
              <a:extLst>
                <a:ext uri="{FF2B5EF4-FFF2-40B4-BE49-F238E27FC236}">
                  <a16:creationId xmlns:a16="http://schemas.microsoft.com/office/drawing/2014/main" id="{BA5E1DD2-CDEA-BD43-A2A7-AB2B74804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8" y="2111"/>
              <a:ext cx="2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b="1"/>
                <a:t>SC</a:t>
              </a:r>
            </a:p>
          </p:txBody>
        </p:sp>
        <p:cxnSp>
          <p:nvCxnSpPr>
            <p:cNvPr id="31760" name="AutoShape 9">
              <a:extLst>
                <a:ext uri="{FF2B5EF4-FFF2-40B4-BE49-F238E27FC236}">
                  <a16:creationId xmlns:a16="http://schemas.microsoft.com/office/drawing/2014/main" id="{2E78D089-DDC8-AE48-A84B-349D9E44BA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8" y="2208"/>
              <a:ext cx="43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9690" name="Rectangle 10">
            <a:extLst>
              <a:ext uri="{FF2B5EF4-FFF2-40B4-BE49-F238E27FC236}">
                <a16:creationId xmlns:a16="http://schemas.microsoft.com/office/drawing/2014/main" id="{2BEF687F-1E20-2E4D-9052-B6DD2A65F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346" y="3661255"/>
            <a:ext cx="3288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solidFill>
                  <a:srgbClr val="FF0000"/>
                </a:solidFill>
              </a:rPr>
              <a:t>geqbwepaoofkenzytdjjkkfwqa</a:t>
            </a:r>
          </a:p>
        </p:txBody>
      </p:sp>
      <p:pic>
        <p:nvPicPr>
          <p:cNvPr id="31751" name="Picture 12" descr="Spy-guy.gif                                                    0005E50BMacintosh HD                   BCFBA33A:">
            <a:extLst>
              <a:ext uri="{FF2B5EF4-FFF2-40B4-BE49-F238E27FC236}">
                <a16:creationId xmlns:a16="http://schemas.microsoft.com/office/drawing/2014/main" id="{BE29BE03-420E-A147-A273-E739FDF29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05" y="1535112"/>
            <a:ext cx="10668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 Box 14">
            <a:extLst>
              <a:ext uri="{FF2B5EF4-FFF2-40B4-BE49-F238E27FC236}">
                <a16:creationId xmlns:a16="http://schemas.microsoft.com/office/drawing/2014/main" id="{A627AD8C-CC10-FA43-B7AA-95B4470A1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17" y="2863729"/>
            <a:ext cx="37273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messaggio inserito dalla spia</a:t>
            </a:r>
          </a:p>
        </p:txBody>
      </p:sp>
      <p:sp>
        <p:nvSpPr>
          <p:cNvPr id="199696" name="Text Box 16">
            <a:extLst>
              <a:ext uri="{FF2B5EF4-FFF2-40B4-BE49-F238E27FC236}">
                <a16:creationId xmlns:a16="http://schemas.microsoft.com/office/drawing/2014/main" id="{C18256DE-5220-9841-85F6-B2FFF93D8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9594" y="2863728"/>
            <a:ext cx="18389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crittogramma</a:t>
            </a:r>
          </a:p>
        </p:txBody>
      </p:sp>
      <p:grpSp>
        <p:nvGrpSpPr>
          <p:cNvPr id="199698" name="Group 18">
            <a:extLst>
              <a:ext uri="{FF2B5EF4-FFF2-40B4-BE49-F238E27FC236}">
                <a16:creationId xmlns:a16="http://schemas.microsoft.com/office/drawing/2014/main" id="{37ADCAB8-1C0A-A143-A0C0-33EB58CA6684}"/>
              </a:ext>
            </a:extLst>
          </p:cNvPr>
          <p:cNvGrpSpPr>
            <a:grpSpLocks/>
          </p:cNvGrpSpPr>
          <p:nvPr/>
        </p:nvGrpSpPr>
        <p:grpSpPr bwMode="auto">
          <a:xfrm>
            <a:off x="634340" y="4894262"/>
            <a:ext cx="8261351" cy="1200150"/>
            <a:chOff x="1200" y="3072"/>
            <a:chExt cx="5204" cy="756"/>
          </a:xfrm>
        </p:grpSpPr>
        <p:sp>
          <p:nvSpPr>
            <p:cNvPr id="31755" name="Text Box 13">
              <a:extLst>
                <a:ext uri="{FF2B5EF4-FFF2-40B4-BE49-F238E27FC236}">
                  <a16:creationId xmlns:a16="http://schemas.microsoft.com/office/drawing/2014/main" id="{655E8B71-A928-834C-88C5-61B40544C2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3072"/>
              <a:ext cx="5204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dal confronto tra messaggio immesso dalla spia e crittogramma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generato dal  </a:t>
              </a:r>
              <a:r>
                <a:rPr lang="en-US" altLang="it-IT" sz="2400" b="1"/>
                <a:t>SC</a:t>
              </a:r>
              <a:r>
                <a:rPr lang="en-US" altLang="it-IT" sz="2400"/>
                <a:t>  si può dedurre qualche informazione utile sulla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chiave</a:t>
              </a:r>
            </a:p>
          </p:txBody>
        </p:sp>
        <p:sp>
          <p:nvSpPr>
            <p:cNvPr id="31756" name="Rectangle 17">
              <a:extLst>
                <a:ext uri="{FF2B5EF4-FFF2-40B4-BE49-F238E27FC236}">
                  <a16:creationId xmlns:a16="http://schemas.microsoft.com/office/drawing/2014/main" id="{6EBE2285-D7DC-E946-A577-C6528EC65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" y="3434"/>
              <a:ext cx="14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03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9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9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9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9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9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9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5" grpId="0" build="p" autoUpdateAnimBg="0"/>
      <p:bldP spid="199690" grpId="0" build="p" autoUpdateAnimBg="0"/>
      <p:bldP spid="199696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3">
            <a:extLst>
              <a:ext uri="{FF2B5EF4-FFF2-40B4-BE49-F238E27FC236}">
                <a16:creationId xmlns:a16="http://schemas.microsoft.com/office/drawing/2014/main" id="{812B59A0-DC18-9342-AA40-B3683096E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621DDF-5F1F-FE44-AC83-E4509A09438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it-IT" sz="1400"/>
          </a:p>
        </p:txBody>
      </p:sp>
      <p:pic>
        <p:nvPicPr>
          <p:cNvPr id="32770" name="Picture 2" descr="2_Canale_critt.pict   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A1CFD0D3-63C6-6042-8425-E876B656A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684213"/>
            <a:ext cx="7837487" cy="548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B9835E66-F85C-1C40-BC62-3A606F79F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743200"/>
            <a:ext cx="1395413" cy="854075"/>
          </a:xfrm>
          <a:prstGeom prst="rect">
            <a:avLst/>
          </a:prstGeom>
          <a:solidFill>
            <a:srgbClr val="FFF8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Geneva" panose="020B0503030404040204" pitchFamily="34" charset="0"/>
              </a:rPr>
              <a:t>Decrittazione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200">
              <a:latin typeface="Geneva" panose="020B05030304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Geneva" panose="020B0503030404040204" pitchFamily="34" charset="0"/>
              </a:rPr>
              <a:t>Ricavare M da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Geneva" panose="020B0503030404040204" pitchFamily="34" charset="0"/>
              </a:rPr>
              <a:t>senza usare K</a:t>
            </a:r>
          </a:p>
        </p:txBody>
      </p:sp>
    </p:spTree>
    <p:extLst>
      <p:ext uri="{BB962C8B-B14F-4D97-AF65-F5344CB8AC3E}">
        <p14:creationId xmlns:p14="http://schemas.microsoft.com/office/powerpoint/2010/main" val="216515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3">
            <a:extLst>
              <a:ext uri="{FF2B5EF4-FFF2-40B4-BE49-F238E27FC236}">
                <a16:creationId xmlns:a16="http://schemas.microsoft.com/office/drawing/2014/main" id="{3A196A7F-C6A8-3149-9679-744AD30B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00A7C2-E759-5F44-B0BC-4118CF16B9D0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it-IT" sz="1400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B1774EFA-C0FF-694E-8330-AE37FD4D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914400"/>
            <a:ext cx="38227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22A36BE0-469F-9F4F-A3E6-8A008FAE7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791200"/>
            <a:ext cx="79724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>
                <a:latin typeface="Courier" pitchFamily="2" charset="0"/>
              </a:rPr>
              <a:t>1579. Trithemius, Steganographie: Ars per occultam Scripturam  animi sui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>
                <a:latin typeface="Courier" pitchFamily="2" charset="0"/>
              </a:rPr>
              <a:t>voluntatem absentibus aperiendi certu, 4to, Darmst. 1621.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>
                <a:latin typeface="Courier" pitchFamily="2" charset="0"/>
              </a:rPr>
              <a:t>(Written 1500. First printed edition: Frankfurt, 1606.)</a:t>
            </a: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900DE8BD-3929-4B42-A367-BA3A65134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964" y="259775"/>
            <a:ext cx="24641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/>
              <a:t>Steganografia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A05B41-FAF1-9845-B734-C8C40415D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25" y="1659287"/>
            <a:ext cx="2171700" cy="44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F7F12-5E8D-B447-858A-EC0A21F60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50" y="1221137"/>
            <a:ext cx="2514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21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1">
            <a:extLst>
              <a:ext uri="{FF2B5EF4-FFF2-40B4-BE49-F238E27FC236}">
                <a16:creationId xmlns:a16="http://schemas.microsoft.com/office/drawing/2014/main" id="{A7535242-0B9B-6045-9228-9D014071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C1FFE3-8805-0347-92AD-D917983CD8F7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it-IT" sz="1400"/>
          </a:p>
        </p:txBody>
      </p:sp>
      <p:sp>
        <p:nvSpPr>
          <p:cNvPr id="16386" name="TextBox 2">
            <a:extLst>
              <a:ext uri="{FF2B5EF4-FFF2-40B4-BE49-F238E27FC236}">
                <a16:creationId xmlns:a16="http://schemas.microsoft.com/office/drawing/2014/main" id="{67AB08A9-3A86-274D-888B-47D1D1813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068638"/>
            <a:ext cx="64833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Claude Elwood Shannon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A Mathematical Theory of Communication</a:t>
            </a:r>
            <a:r>
              <a:rPr lang="it-IT" altLang="it-IT" sz="2400"/>
              <a:t> – 1948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(Teoria dell’Informazione)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/>
              <a:t>Communication Theory of Secrecy Systems</a:t>
            </a:r>
            <a:r>
              <a:rPr lang="it-IT" altLang="it-IT" sz="2400"/>
              <a:t> – 1949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(Crittografia)</a:t>
            </a:r>
          </a:p>
        </p:txBody>
      </p:sp>
      <p:sp>
        <p:nvSpPr>
          <p:cNvPr id="16387" name="TextBox 3">
            <a:extLst>
              <a:ext uri="{FF2B5EF4-FFF2-40B4-BE49-F238E27FC236}">
                <a16:creationId xmlns:a16="http://schemas.microsoft.com/office/drawing/2014/main" id="{5DC7AD14-75E3-4B40-890B-76AA20D00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125538"/>
            <a:ext cx="6672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/>
              <a:t>Contesto nel quale opera la Crittografia</a:t>
            </a:r>
          </a:p>
        </p:txBody>
      </p:sp>
    </p:spTree>
    <p:extLst>
      <p:ext uri="{BB962C8B-B14F-4D97-AF65-F5344CB8AC3E}">
        <p14:creationId xmlns:p14="http://schemas.microsoft.com/office/powerpoint/2010/main" val="2535712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4201D1-E1DA-9B44-B169-D6564CA55CBA}"/>
              </a:ext>
            </a:extLst>
          </p:cNvPr>
          <p:cNvSpPr txBox="1"/>
          <p:nvPr/>
        </p:nvSpPr>
        <p:spPr>
          <a:xfrm>
            <a:off x="961901" y="748145"/>
            <a:ext cx="773077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Esempi</a:t>
            </a:r>
            <a:r>
              <a:rPr lang="it-IT"/>
              <a:t>: </a:t>
            </a:r>
          </a:p>
          <a:p>
            <a:endParaRPr lang="it-IT"/>
          </a:p>
          <a:p>
            <a:r>
              <a:rPr lang="it-IT"/>
              <a:t>regola per leggere le lettere in una pagina; p.es. a partire da 𝛑 = 3,14159265..</a:t>
            </a:r>
          </a:p>
          <a:p>
            <a:r>
              <a:rPr lang="it-IT"/>
              <a:t>si sceglie la lettera al posto 314 nella prima pagina , al poto 159 nella secondo, al</a:t>
            </a:r>
          </a:p>
          <a:p>
            <a:r>
              <a:rPr lang="it-IT"/>
              <a:t>posto 265 nelle terza ecc</a:t>
            </a:r>
          </a:p>
          <a:p>
            <a:endParaRPr lang="it-IT"/>
          </a:p>
          <a:p>
            <a:r>
              <a:rPr lang="it-IT"/>
              <a:t>numero di ‘’;’’ in una facciata compreso tra 1 e 21 o mod 21;</a:t>
            </a:r>
          </a:p>
          <a:p>
            <a:endParaRPr lang="it-IT"/>
          </a:p>
          <a:p>
            <a:r>
              <a:rPr lang="it-IT"/>
              <a:t>inchiostri simpatici</a:t>
            </a:r>
          </a:p>
          <a:p>
            <a:endParaRPr lang="it-IT"/>
          </a:p>
          <a:p>
            <a:r>
              <a:rPr lang="it-IT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34129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3">
            <a:extLst>
              <a:ext uri="{FF2B5EF4-FFF2-40B4-BE49-F238E27FC236}">
                <a16:creationId xmlns:a16="http://schemas.microsoft.com/office/drawing/2014/main" id="{34B16A35-DE6E-FA4B-91FB-8096B8F2F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96A824-BFF8-0145-ACD9-F39863621FAE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it-IT" sz="1400"/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54CE346A-B68A-974E-B09A-3AC779259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2284021"/>
            <a:ext cx="533400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800"/>
              <a:t>Principi base per la cifratura a </a:t>
            </a:r>
            <a:r>
              <a:rPr lang="en-US" altLang="it-IT" sz="2800" i="1"/>
              <a:t>chiave segreta</a:t>
            </a:r>
            <a:r>
              <a:rPr lang="en-US" altLang="it-IT" sz="2800"/>
              <a:t> (simmetrica)</a:t>
            </a:r>
            <a:endParaRPr lang="en-US" altLang="it-IT" sz="2800" i="1"/>
          </a:p>
          <a:p>
            <a:pPr>
              <a:spcBef>
                <a:spcPct val="50000"/>
              </a:spcBef>
              <a:buFontTx/>
              <a:buNone/>
            </a:pPr>
            <a:endParaRPr lang="en-US" altLang="it-IT" sz="2800"/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2400"/>
              <a:t>1.	Sostituzione (mono)alfabetica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2400"/>
              <a:t>2.	Trasposizione alfabetica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2400"/>
              <a:t>3.	Sostituzione polialfabetica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4F855E-961F-EB42-AD92-7E91D0AC7B85}"/>
              </a:ext>
            </a:extLst>
          </p:cNvPr>
          <p:cNvSpPr txBox="1"/>
          <p:nvPr/>
        </p:nvSpPr>
        <p:spPr>
          <a:xfrm>
            <a:off x="2030681" y="857479"/>
            <a:ext cx="4926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/>
              <a:t>Crittografia a chiave segreta</a:t>
            </a:r>
          </a:p>
        </p:txBody>
      </p:sp>
    </p:spTree>
    <p:extLst>
      <p:ext uri="{BB962C8B-B14F-4D97-AF65-F5344CB8AC3E}">
        <p14:creationId xmlns:p14="http://schemas.microsoft.com/office/powerpoint/2010/main" val="111203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3">
            <a:extLst>
              <a:ext uri="{FF2B5EF4-FFF2-40B4-BE49-F238E27FC236}">
                <a16:creationId xmlns:a16="http://schemas.microsoft.com/office/drawing/2014/main" id="{6097E6B0-8504-094C-AEC2-7EA32CEC8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41FB3A-D580-664C-81A2-51603E19928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it-IT" sz="1400"/>
          </a:p>
        </p:txBody>
      </p:sp>
      <p:sp>
        <p:nvSpPr>
          <p:cNvPr id="35842" name="Text Box 3">
            <a:extLst>
              <a:ext uri="{FF2B5EF4-FFF2-40B4-BE49-F238E27FC236}">
                <a16:creationId xmlns:a16="http://schemas.microsoft.com/office/drawing/2014/main" id="{887DEB5E-ADD5-CC40-BCE0-70FC9CD9A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874" y="1086148"/>
            <a:ext cx="69028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 i="1"/>
              <a:t>Atbash</a:t>
            </a:r>
            <a:r>
              <a:rPr lang="en-US" altLang="it-IT" sz="2400"/>
              <a:t>: primo esempio di sostituzione monoalfabetica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4DC99F98-B662-824C-83DD-BE05701B0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657600"/>
            <a:ext cx="3276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35844" name="Picture 1">
            <a:extLst>
              <a:ext uri="{FF2B5EF4-FFF2-40B4-BE49-F238E27FC236}">
                <a16:creationId xmlns:a16="http://schemas.microsoft.com/office/drawing/2014/main" id="{02FFE000-02DC-9745-A61F-1CFA0F4E8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91440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29B510A-B474-084A-BDD0-F71712F083DA}"/>
              </a:ext>
            </a:extLst>
          </p:cNvPr>
          <p:cNvGrpSpPr/>
          <p:nvPr/>
        </p:nvGrpSpPr>
        <p:grpSpPr>
          <a:xfrm>
            <a:off x="-36513" y="1822450"/>
            <a:ext cx="1687183" cy="3436938"/>
            <a:chOff x="-36513" y="1822450"/>
            <a:chExt cx="1687183" cy="3436938"/>
          </a:xfrm>
        </p:grpSpPr>
        <p:sp>
          <p:nvSpPr>
            <p:cNvPr id="35845" name="Text Box 5">
              <a:extLst>
                <a:ext uri="{FF2B5EF4-FFF2-40B4-BE49-F238E27FC236}">
                  <a16:creationId xmlns:a16="http://schemas.microsoft.com/office/drawing/2014/main" id="{C27AA9F7-6228-8F42-AEAC-B7379EC2A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6513" y="1822450"/>
              <a:ext cx="936626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Aleph</a:t>
              </a:r>
            </a:p>
          </p:txBody>
        </p:sp>
        <p:sp>
          <p:nvSpPr>
            <p:cNvPr id="35846" name="Text Box 6">
              <a:extLst>
                <a:ext uri="{FF2B5EF4-FFF2-40B4-BE49-F238E27FC236}">
                  <a16:creationId xmlns:a16="http://schemas.microsoft.com/office/drawing/2014/main" id="{4F6FA60B-B2C1-DB41-8F36-0BFDF17A3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638" y="1822450"/>
              <a:ext cx="7651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Beth</a:t>
              </a:r>
            </a:p>
          </p:txBody>
        </p:sp>
        <p:sp>
          <p:nvSpPr>
            <p:cNvPr id="35847" name="Text Box 7">
              <a:extLst>
                <a:ext uri="{FF2B5EF4-FFF2-40B4-BE49-F238E27FC236}">
                  <a16:creationId xmlns:a16="http://schemas.microsoft.com/office/drawing/2014/main" id="{03C8238B-6E3E-FF4C-874A-C9FA5B517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25" y="4797425"/>
              <a:ext cx="711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Taw</a:t>
              </a:r>
            </a:p>
          </p:txBody>
        </p:sp>
        <p:sp>
          <p:nvSpPr>
            <p:cNvPr id="35848" name="Text Box 8">
              <a:extLst>
                <a:ext uri="{FF2B5EF4-FFF2-40B4-BE49-F238E27FC236}">
                  <a16:creationId xmlns:a16="http://schemas.microsoft.com/office/drawing/2014/main" id="{B14404C5-EEEF-4D46-9BC9-FE0A744515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513" y="4797425"/>
              <a:ext cx="7493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Shin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3D4FF1-8C0A-3249-B569-70D7DBA31A6B}"/>
                </a:ext>
              </a:extLst>
            </p:cNvPr>
            <p:cNvSpPr/>
            <p:nvPr/>
          </p:nvSpPr>
          <p:spPr>
            <a:xfrm>
              <a:off x="34925" y="2420938"/>
              <a:ext cx="1615745" cy="23383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4A8FB09-6BCB-724A-A414-0B8347ED8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026" y="420986"/>
            <a:ext cx="12827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3">
            <a:extLst>
              <a:ext uri="{FF2B5EF4-FFF2-40B4-BE49-F238E27FC236}">
                <a16:creationId xmlns:a16="http://schemas.microsoft.com/office/drawing/2014/main" id="{3A4D3853-B66D-A74F-A074-F2EB63203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D613A0-8DB0-EB41-9230-2B6E059AE73D}" type="slidenum">
              <a:rPr altLang="it-IT" sz="1400" noProof="1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400" noProof="1"/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BDE0BB73-AB93-5249-AAD4-DC563A28A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852975"/>
            <a:ext cx="5511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aseline="30000" noProof="1"/>
              <a:t>26</a:t>
            </a:r>
            <a:r>
              <a:rPr lang="it-IT" altLang="it-IT" sz="2000" noProof="1"/>
              <a:t> e a tutti i re di Media e a tutti i re del settentrione,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noProof="1"/>
              <a:t>vicini o lontani, agli uni e agli altri, e a tutti i regni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noProof="1"/>
              <a:t>del mondo che sono sulla faccia della terra.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noProof="1"/>
              <a:t>E il re di </a:t>
            </a:r>
            <a:r>
              <a:rPr lang="it-IT" altLang="it-IT" sz="2000" noProof="1">
                <a:solidFill>
                  <a:srgbClr val="0000FF"/>
                </a:solidFill>
              </a:rPr>
              <a:t>Sceshac</a:t>
            </a:r>
            <a:r>
              <a:rPr lang="it-IT" altLang="it-IT" sz="2000" noProof="1"/>
              <a:t> ne berrà dopo di loro.</a:t>
            </a:r>
          </a:p>
        </p:txBody>
      </p:sp>
      <p:sp>
        <p:nvSpPr>
          <p:cNvPr id="36867" name="Text Box 4">
            <a:extLst>
              <a:ext uri="{FF2B5EF4-FFF2-40B4-BE49-F238E27FC236}">
                <a16:creationId xmlns:a16="http://schemas.microsoft.com/office/drawing/2014/main" id="{7E80D77E-63B2-F74B-9316-B3B773ACD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363" y="395775"/>
            <a:ext cx="207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noProof="1"/>
              <a:t>Geremia, 25:26</a:t>
            </a:r>
          </a:p>
        </p:txBody>
      </p:sp>
      <p:sp>
        <p:nvSpPr>
          <p:cNvPr id="36868" name="Rectangle 6">
            <a:extLst>
              <a:ext uri="{FF2B5EF4-FFF2-40B4-BE49-F238E27FC236}">
                <a16:creationId xmlns:a16="http://schemas.microsoft.com/office/drawing/2014/main" id="{E3CE1CAC-095F-EF44-B5AE-5B0CB61E0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950" y="3043725"/>
            <a:ext cx="39131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it-IT" altLang="it-IT" sz="2000" baseline="30000" noProof="1"/>
              <a:t>1 </a:t>
            </a:r>
            <a:r>
              <a:rPr lang="it-IT" altLang="it-IT" sz="2000" noProof="1"/>
              <a:t>Così dice l'Eterno: 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it-IT" altLang="it-IT" sz="2000" noProof="1"/>
              <a:t>"Ecco, io susciterò contro Babilonia 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it-IT" altLang="it-IT" sz="2000" noProof="1"/>
              <a:t>e contro gli abitanti di </a:t>
            </a:r>
            <a:r>
              <a:rPr lang="it-IT" altLang="it-IT" sz="2000" noProof="1">
                <a:solidFill>
                  <a:srgbClr val="0000FF"/>
                </a:solidFill>
              </a:rPr>
              <a:t>Leb Kamai</a:t>
            </a:r>
            <a:r>
              <a:rPr lang="it-IT" altLang="it-IT" sz="2000" noProof="1"/>
              <a:t> 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it-IT" altLang="it-IT" sz="2000" noProof="1"/>
              <a:t>un vento distruttore.</a:t>
            </a:r>
          </a:p>
        </p:txBody>
      </p:sp>
      <p:sp>
        <p:nvSpPr>
          <p:cNvPr id="36869" name="Text Box 7">
            <a:extLst>
              <a:ext uri="{FF2B5EF4-FFF2-40B4-BE49-F238E27FC236}">
                <a16:creationId xmlns:a16="http://schemas.microsoft.com/office/drawing/2014/main" id="{F55A2C1D-60BC-F940-95A6-83A04B2E8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2457937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noProof="1"/>
              <a:t>Geremia, 51:1</a:t>
            </a:r>
          </a:p>
        </p:txBody>
      </p:sp>
      <p:sp>
        <p:nvSpPr>
          <p:cNvPr id="36870" name="TextBox 1">
            <a:extLst>
              <a:ext uri="{FF2B5EF4-FFF2-40B4-BE49-F238E27FC236}">
                <a16:creationId xmlns:a16="http://schemas.microsoft.com/office/drawing/2014/main" id="{3FD1DFBB-D721-E74A-9A0E-FF8584C19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363" y="5270987"/>
            <a:ext cx="39639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noProof="1"/>
              <a:t>Come mai è stata presa </a:t>
            </a:r>
            <a:r>
              <a:rPr lang="it-IT" altLang="it-IT" sz="2000" noProof="1">
                <a:solidFill>
                  <a:srgbClr val="0F0AFF"/>
                </a:solidFill>
              </a:rPr>
              <a:t>Sceshac</a:t>
            </a:r>
            <a:r>
              <a:rPr lang="it-IT" altLang="it-IT" sz="2000" noProof="1"/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noProof="1"/>
              <a:t> ed è stata conquistata colei ch’era il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noProof="1"/>
              <a:t>vanto di tutta la terra? 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A24B97F3-36F7-C642-A1ED-51F0E75A5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4659800"/>
            <a:ext cx="2097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noProof="1"/>
              <a:t>Geremia, 51:41</a:t>
            </a:r>
          </a:p>
        </p:txBody>
      </p:sp>
    </p:spTree>
    <p:extLst>
      <p:ext uri="{BB962C8B-B14F-4D97-AF65-F5344CB8AC3E}">
        <p14:creationId xmlns:p14="http://schemas.microsoft.com/office/powerpoint/2010/main" val="2881668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5">
            <a:extLst>
              <a:ext uri="{FF2B5EF4-FFF2-40B4-BE49-F238E27FC236}">
                <a16:creationId xmlns:a16="http://schemas.microsoft.com/office/drawing/2014/main" id="{0E56EBEF-6CB1-FE4E-9215-889F3B52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08EE41-5AED-AE48-A347-CEF8741FF117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it-IT" sz="1400"/>
          </a:p>
        </p:txBody>
      </p:sp>
      <p:pic>
        <p:nvPicPr>
          <p:cNvPr id="37890" name="Picture 2" descr="04_Atbash_1.pict      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8A893202-FFF7-F346-90DF-38CFD440D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379413"/>
            <a:ext cx="7037387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>
            <a:extLst>
              <a:ext uri="{FF2B5EF4-FFF2-40B4-BE49-F238E27FC236}">
                <a16:creationId xmlns:a16="http://schemas.microsoft.com/office/drawing/2014/main" id="{804D4CBB-6CDC-DB48-902F-639299581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581525"/>
            <a:ext cx="52292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941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3">
            <a:extLst>
              <a:ext uri="{FF2B5EF4-FFF2-40B4-BE49-F238E27FC236}">
                <a16:creationId xmlns:a16="http://schemas.microsoft.com/office/drawing/2014/main" id="{329A4445-46F3-984D-B707-DD74CAC78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6E0228-85E8-2145-B480-CA72CFDB79A0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it-IT" sz="1400"/>
          </a:p>
        </p:txBody>
      </p:sp>
      <p:pic>
        <p:nvPicPr>
          <p:cNvPr id="38914" name="Picture 2" descr="5_Atbash_2.pict       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8656B16D-B1EC-C341-B59D-91E2BB557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14313"/>
            <a:ext cx="4953000" cy="642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5E606EC6-B496-B348-86F4-C4B14FD42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819400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E6CF02EF-22FA-A94C-BBD8-5FD6EDDF0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743200"/>
            <a:ext cx="5207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Geneva" panose="020B0503030404040204" pitchFamily="34" charset="0"/>
              </a:rPr>
              <a:t>beth</a:t>
            </a:r>
          </a:p>
        </p:txBody>
      </p:sp>
      <p:pic>
        <p:nvPicPr>
          <p:cNvPr id="38917" name="Picture 5">
            <a:extLst>
              <a:ext uri="{FF2B5EF4-FFF2-40B4-BE49-F238E27FC236}">
                <a16:creationId xmlns:a16="http://schemas.microsoft.com/office/drawing/2014/main" id="{2E586D65-DC72-2F4E-AF21-802D69455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4989513"/>
            <a:ext cx="5157788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037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3">
            <a:extLst>
              <a:ext uri="{FF2B5EF4-FFF2-40B4-BE49-F238E27FC236}">
                <a16:creationId xmlns:a16="http://schemas.microsoft.com/office/drawing/2014/main" id="{97BFBF45-D2C6-6740-B9EF-B46D5966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CF6D45-0655-EF40-B427-0BF325A3E856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it-IT" sz="1400"/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1A28760E-3239-6446-BDCD-4F71BF25E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950" y="455613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BEB28355-11EC-B042-A0A5-D10F69FF9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850" y="1052513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39940" name="Rectangle 6">
            <a:extLst>
              <a:ext uri="{FF2B5EF4-FFF2-40B4-BE49-F238E27FC236}">
                <a16:creationId xmlns:a16="http://schemas.microsoft.com/office/drawing/2014/main" id="{BC119111-3D63-F045-89F1-B16740891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850" y="1420813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39941" name="Rectangle 7">
            <a:extLst>
              <a:ext uri="{FF2B5EF4-FFF2-40B4-BE49-F238E27FC236}">
                <a16:creationId xmlns:a16="http://schemas.microsoft.com/office/drawing/2014/main" id="{8C090979-077C-5D4D-9333-606D70C00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650" y="2005013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39942" name="Rectangle 11">
            <a:extLst>
              <a:ext uri="{FF2B5EF4-FFF2-40B4-BE49-F238E27FC236}">
                <a16:creationId xmlns:a16="http://schemas.microsoft.com/office/drawing/2014/main" id="{771768EB-AA59-8D42-8F37-2852E3324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650" y="2817813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39943" name="Rectangle 14">
            <a:extLst>
              <a:ext uri="{FF2B5EF4-FFF2-40B4-BE49-F238E27FC236}">
                <a16:creationId xmlns:a16="http://schemas.microsoft.com/office/drawing/2014/main" id="{9ACC9B9D-370E-4746-BDF4-7FD7F5E0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9800"/>
            <a:ext cx="476726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Geneva" panose="020B0503030404040204" pitchFamily="34" charset="0"/>
              </a:rPr>
              <a:t>a   b   c   d   e   f   g   h   i   l   m   n   o   p   q   r   s   t   u   v   z</a:t>
            </a:r>
            <a:endParaRPr lang="en-US" altLang="it-IT" sz="1600"/>
          </a:p>
        </p:txBody>
      </p:sp>
      <p:sp>
        <p:nvSpPr>
          <p:cNvPr id="39944" name="Rectangle 15">
            <a:extLst>
              <a:ext uri="{FF2B5EF4-FFF2-40B4-BE49-F238E27FC236}">
                <a16:creationId xmlns:a16="http://schemas.microsoft.com/office/drawing/2014/main" id="{61AE2D5E-04DC-C84F-8409-2FF744723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438400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39945" name="Rectangle 16">
            <a:extLst>
              <a:ext uri="{FF2B5EF4-FFF2-40B4-BE49-F238E27FC236}">
                <a16:creationId xmlns:a16="http://schemas.microsoft.com/office/drawing/2014/main" id="{7CE29AD9-5667-1B4D-8EFA-00186AD83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578100"/>
            <a:ext cx="48387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Geneva" panose="020B0503030404040204" pitchFamily="34" charset="0"/>
              </a:rPr>
              <a:t>C  R   Q   U   O   L   B  N   T  S   A   Z   G   F   D  V   P  M   I   H   E</a:t>
            </a:r>
            <a:endParaRPr lang="en-US" altLang="it-IT" sz="1600"/>
          </a:p>
        </p:txBody>
      </p:sp>
      <p:sp>
        <p:nvSpPr>
          <p:cNvPr id="39946" name="Rectangle 17">
            <a:extLst>
              <a:ext uri="{FF2B5EF4-FFF2-40B4-BE49-F238E27FC236}">
                <a16:creationId xmlns:a16="http://schemas.microsoft.com/office/drawing/2014/main" id="{3EC9F965-14F3-1844-9A05-F7BE65EAC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886200"/>
            <a:ext cx="24542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>
                <a:solidFill>
                  <a:srgbClr val="000000"/>
                </a:solidFill>
                <a:latin typeface="Monaco" pitchFamily="2" charset="77"/>
              </a:rPr>
              <a:t>OMNIA GALLIA EST DIVISA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400">
              <a:solidFill>
                <a:srgbClr val="000000"/>
              </a:solidFill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>
                <a:solidFill>
                  <a:srgbClr val="000000"/>
                </a:solidFill>
                <a:latin typeface="Monaco" pitchFamily="2" charset="77"/>
              </a:rPr>
              <a:t>GAZTC BCSSTC OPM UTHTPC</a:t>
            </a:r>
          </a:p>
        </p:txBody>
      </p:sp>
      <p:sp>
        <p:nvSpPr>
          <p:cNvPr id="39947" name="Rectangle 20">
            <a:extLst>
              <a:ext uri="{FF2B5EF4-FFF2-40B4-BE49-F238E27FC236}">
                <a16:creationId xmlns:a16="http://schemas.microsoft.com/office/drawing/2014/main" id="{DA2CB0DA-2331-524E-BCAA-0FC38AD41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3670300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39948" name="Rectangle 24">
            <a:extLst>
              <a:ext uri="{FF2B5EF4-FFF2-40B4-BE49-F238E27FC236}">
                <a16:creationId xmlns:a16="http://schemas.microsoft.com/office/drawing/2014/main" id="{958F6C48-9194-4F4A-B8A8-C46190452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6764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39949" name="Rectangle 27">
            <a:extLst>
              <a:ext uri="{FF2B5EF4-FFF2-40B4-BE49-F238E27FC236}">
                <a16:creationId xmlns:a16="http://schemas.microsoft.com/office/drawing/2014/main" id="{98475AD8-366E-B649-8035-B8F0D22A1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914400"/>
            <a:ext cx="4764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1.	Sostituzione (mono)alfabetica</a:t>
            </a:r>
          </a:p>
        </p:txBody>
      </p:sp>
    </p:spTree>
    <p:extLst>
      <p:ext uri="{BB962C8B-B14F-4D97-AF65-F5344CB8AC3E}">
        <p14:creationId xmlns:p14="http://schemas.microsoft.com/office/powerpoint/2010/main" val="870171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3">
            <a:extLst>
              <a:ext uri="{FF2B5EF4-FFF2-40B4-BE49-F238E27FC236}">
                <a16:creationId xmlns:a16="http://schemas.microsoft.com/office/drawing/2014/main" id="{F1CAF6DE-85C1-4A40-B020-3752D2555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E29A18-961E-2948-9485-0A6C17A66B20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it-IT" sz="1400"/>
          </a:p>
        </p:txBody>
      </p:sp>
      <p:pic>
        <p:nvPicPr>
          <p:cNvPr id="40962" name="Picture 2" descr="&#13;6_Cesare.pict         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36E49E78-24AB-7C4B-93BB-85531238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449263"/>
            <a:ext cx="5003800" cy="595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931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3">
            <a:extLst>
              <a:ext uri="{FF2B5EF4-FFF2-40B4-BE49-F238E27FC236}">
                <a16:creationId xmlns:a16="http://schemas.microsoft.com/office/drawing/2014/main" id="{2915B388-725B-8149-9FA2-7970006F7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D570AB-3A06-5043-BA1F-009D70CAB24F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it-IT" sz="1400"/>
          </a:p>
        </p:txBody>
      </p:sp>
      <p:pic>
        <p:nvPicPr>
          <p:cNvPr id="41986" name="Picture 2" descr="Disco_Alberti.pict                                             00059CC9Macintosh HD                   BCFBA33A:">
            <a:extLst>
              <a:ext uri="{FF2B5EF4-FFF2-40B4-BE49-F238E27FC236}">
                <a16:creationId xmlns:a16="http://schemas.microsoft.com/office/drawing/2014/main" id="{AB422B44-2623-F240-A300-2DE06D42B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052513"/>
            <a:ext cx="36068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38E214B1-00FE-5746-81EA-F2F13EE10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6585" y="138045"/>
            <a:ext cx="29209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/>
              <a:t>Disco di Alberti</a:t>
            </a:r>
          </a:p>
        </p:txBody>
      </p:sp>
      <p:sp>
        <p:nvSpPr>
          <p:cNvPr id="41988" name="AutoShape 4">
            <a:extLst>
              <a:ext uri="{FF2B5EF4-FFF2-40B4-BE49-F238E27FC236}">
                <a16:creationId xmlns:a16="http://schemas.microsoft.com/office/drawing/2014/main" id="{8E0B5EDB-6062-F646-8DC8-B6A9A5B53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2865438"/>
            <a:ext cx="604837" cy="276225"/>
          </a:xfrm>
          <a:prstGeom prst="curvedUpArrow">
            <a:avLst>
              <a:gd name="adj1" fmla="val 43793"/>
              <a:gd name="adj2" fmla="val 8758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28EAE3-65ED-A640-9347-ED6284642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4797425"/>
            <a:ext cx="66976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Leon Battista Alberti (Genova, 1404 -1472) è stato un architetto, scrittore, matematico, umanista, crittografo, linguista, filosofo, musicista e archeologo italiano</a:t>
            </a:r>
          </a:p>
        </p:txBody>
      </p:sp>
    </p:spTree>
    <p:extLst>
      <p:ext uri="{BB962C8B-B14F-4D97-AF65-F5344CB8AC3E}">
        <p14:creationId xmlns:p14="http://schemas.microsoft.com/office/powerpoint/2010/main" val="118995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1">
            <a:extLst>
              <a:ext uri="{FF2B5EF4-FFF2-40B4-BE49-F238E27FC236}">
                <a16:creationId xmlns:a16="http://schemas.microsoft.com/office/drawing/2014/main" id="{3D9FC637-80E5-6041-9718-BDE100515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CCF6AD-F037-4943-955B-2AF7946B48E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it-IT" sz="14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EDF54A69-A68B-4643-BADE-332756918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669" y="5338763"/>
            <a:ext cx="5630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De Cifris</a:t>
            </a:r>
            <a:r>
              <a:rPr lang="en-US" altLang="it-IT" sz="2400"/>
              <a:t> di Leon Battista Alberti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invenzione della sostituzione polialfabetica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uso della crittanalisi</a:t>
            </a:r>
          </a:p>
        </p:txBody>
      </p:sp>
      <p:pic>
        <p:nvPicPr>
          <p:cNvPr id="43011" name="Picture 3" descr="431px-De_cifris_incipit_1.jpg">
            <a:extLst>
              <a:ext uri="{FF2B5EF4-FFF2-40B4-BE49-F238E27FC236}">
                <a16:creationId xmlns:a16="http://schemas.microsoft.com/office/drawing/2014/main" id="{0C6C5A1E-220F-A94C-A8A1-237A765A3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76250"/>
            <a:ext cx="3311525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2D049-1E31-0C4F-845F-F8606C5DF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136" y="476250"/>
            <a:ext cx="1920854" cy="27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1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138DF52-889D-C14B-A9B8-BCEE74CD5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D957CD-D028-364A-87C6-D955C366212E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it-IT" sz="1400"/>
          </a:p>
        </p:txBody>
      </p:sp>
      <p:sp>
        <p:nvSpPr>
          <p:cNvPr id="17410" name="Text Box 4">
            <a:extLst>
              <a:ext uri="{FF2B5EF4-FFF2-40B4-BE49-F238E27FC236}">
                <a16:creationId xmlns:a16="http://schemas.microsoft.com/office/drawing/2014/main" id="{0DA80BB5-0AD3-7A46-8CED-D5C53D643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828800"/>
            <a:ext cx="1987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Codifica dell</a:t>
            </a:r>
            <a:r>
              <a:rPr lang="uk-UA" altLang="it-IT" sz="1600"/>
              <a:t>'</a:t>
            </a:r>
            <a:r>
              <a:rPr lang="en-US" altLang="it-IT" sz="1600"/>
              <a:t>alfabeto</a:t>
            </a:r>
          </a:p>
        </p:txBody>
      </p:sp>
      <p:sp>
        <p:nvSpPr>
          <p:cNvPr id="17411" name="Text Box 30">
            <a:extLst>
              <a:ext uri="{FF2B5EF4-FFF2-40B4-BE49-F238E27FC236}">
                <a16:creationId xmlns:a16="http://schemas.microsoft.com/office/drawing/2014/main" id="{B3669F8E-54E6-5B41-AC75-6D2BD5191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3351213"/>
            <a:ext cx="2001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Compressione dei dati</a:t>
            </a:r>
          </a:p>
        </p:txBody>
      </p:sp>
      <p:sp>
        <p:nvSpPr>
          <p:cNvPr id="17412" name="Text Box 33">
            <a:extLst>
              <a:ext uri="{FF2B5EF4-FFF2-40B4-BE49-F238E27FC236}">
                <a16:creationId xmlns:a16="http://schemas.microsoft.com/office/drawing/2014/main" id="{0C615519-78A6-5B43-83B8-C98701BC0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5" y="4875213"/>
            <a:ext cx="1989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Protezione dal rumore</a:t>
            </a:r>
          </a:p>
        </p:txBody>
      </p:sp>
      <p:grpSp>
        <p:nvGrpSpPr>
          <p:cNvPr id="17413" name="Group 53">
            <a:extLst>
              <a:ext uri="{FF2B5EF4-FFF2-40B4-BE49-F238E27FC236}">
                <a16:creationId xmlns:a16="http://schemas.microsoft.com/office/drawing/2014/main" id="{EED82A4A-75E1-764C-8B12-380486C3E639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676400"/>
            <a:ext cx="3886200" cy="4146550"/>
            <a:chOff x="2832" y="1296"/>
            <a:chExt cx="2448" cy="2612"/>
          </a:xfrm>
        </p:grpSpPr>
        <p:grpSp>
          <p:nvGrpSpPr>
            <p:cNvPr id="17416" name="Group 32">
              <a:extLst>
                <a:ext uri="{FF2B5EF4-FFF2-40B4-BE49-F238E27FC236}">
                  <a16:creationId xmlns:a16="http://schemas.microsoft.com/office/drawing/2014/main" id="{48C28013-D35B-9C49-BC16-CE2E76B3CA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2" y="1296"/>
              <a:ext cx="2448" cy="597"/>
              <a:chOff x="3024" y="1296"/>
              <a:chExt cx="2448" cy="597"/>
            </a:xfrm>
          </p:grpSpPr>
          <p:sp>
            <p:nvSpPr>
              <p:cNvPr id="17442" name="Rectangle 6">
                <a:extLst>
                  <a:ext uri="{FF2B5EF4-FFF2-40B4-BE49-F238E27FC236}">
                    <a16:creationId xmlns:a16="http://schemas.microsoft.com/office/drawing/2014/main" id="{7EDBA9DA-6791-A74B-9E4D-67498EBE1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296"/>
                <a:ext cx="576" cy="3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17443" name="Rectangle 7">
                <a:extLst>
                  <a:ext uri="{FF2B5EF4-FFF2-40B4-BE49-F238E27FC236}">
                    <a16:creationId xmlns:a16="http://schemas.microsoft.com/office/drawing/2014/main" id="{F97BDB62-6F6E-0F49-8F06-812943805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296"/>
                <a:ext cx="576" cy="3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cxnSp>
            <p:nvCxnSpPr>
              <p:cNvPr id="17444" name="AutoShape 9">
                <a:extLst>
                  <a:ext uri="{FF2B5EF4-FFF2-40B4-BE49-F238E27FC236}">
                    <a16:creationId xmlns:a16="http://schemas.microsoft.com/office/drawing/2014/main" id="{1A753360-E33C-8B43-A973-708C57528E45}"/>
                  </a:ext>
                </a:extLst>
              </p:cNvPr>
              <p:cNvCxnSpPr>
                <a:cxnSpLocks noChangeShapeType="1"/>
                <a:stCxn id="17442" idx="3"/>
                <a:endCxn id="17443" idx="1"/>
              </p:cNvCxnSpPr>
              <p:nvPr/>
            </p:nvCxnSpPr>
            <p:spPr bwMode="auto">
              <a:xfrm>
                <a:off x="3744" y="1464"/>
                <a:ext cx="576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445" name="AutoShape 10">
                <a:extLst>
                  <a:ext uri="{FF2B5EF4-FFF2-40B4-BE49-F238E27FC236}">
                    <a16:creationId xmlns:a16="http://schemas.microsoft.com/office/drawing/2014/main" id="{351042C4-D398-7449-8E77-71B25F54FC01}"/>
                  </a:ext>
                </a:extLst>
              </p:cNvPr>
              <p:cNvCxnSpPr>
                <a:cxnSpLocks noChangeShapeType="1"/>
                <a:stCxn id="17443" idx="3"/>
              </p:cNvCxnSpPr>
              <p:nvPr/>
            </p:nvCxnSpPr>
            <p:spPr bwMode="auto">
              <a:xfrm>
                <a:off x="4896" y="1464"/>
                <a:ext cx="576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446" name="Text Box 11">
                <a:extLst>
                  <a:ext uri="{FF2B5EF4-FFF2-40B4-BE49-F238E27FC236}">
                    <a16:creationId xmlns:a16="http://schemas.microsoft.com/office/drawing/2014/main" id="{75FC62F7-5693-D74B-9572-B1FEA47D7F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0" y="1344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000"/>
                  <a:t>S</a:t>
                </a:r>
                <a:endParaRPr lang="en-US" altLang="it-IT" sz="1600"/>
              </a:p>
            </p:txBody>
          </p:sp>
          <p:sp>
            <p:nvSpPr>
              <p:cNvPr id="17447" name="Text Box 13">
                <a:extLst>
                  <a:ext uri="{FF2B5EF4-FFF2-40B4-BE49-F238E27FC236}">
                    <a16:creationId xmlns:a16="http://schemas.microsoft.com/office/drawing/2014/main" id="{42C0D15D-208E-C943-A069-6391F6CBD9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1344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000"/>
                  <a:t>C</a:t>
                </a:r>
              </a:p>
            </p:txBody>
          </p:sp>
          <p:grpSp>
            <p:nvGrpSpPr>
              <p:cNvPr id="17448" name="Group 28">
                <a:extLst>
                  <a:ext uri="{FF2B5EF4-FFF2-40B4-BE49-F238E27FC236}">
                    <a16:creationId xmlns:a16="http://schemas.microsoft.com/office/drawing/2014/main" id="{5614C94F-F1D4-3D42-B59A-1266D8B904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24" y="1680"/>
                <a:ext cx="2138" cy="213"/>
                <a:chOff x="3072" y="1919"/>
                <a:chExt cx="2138" cy="213"/>
              </a:xfrm>
            </p:grpSpPr>
            <p:sp>
              <p:nvSpPr>
                <p:cNvPr id="17449" name="Text Box 17">
                  <a:extLst>
                    <a:ext uri="{FF2B5EF4-FFF2-40B4-BE49-F238E27FC236}">
                      <a16:creationId xmlns:a16="http://schemas.microsoft.com/office/drawing/2014/main" id="{A5F77A07-304E-ED4A-B804-46D8F82D5F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72" y="1920"/>
                  <a:ext cx="98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1600"/>
                    <a:t>Gent.mo dott.  ...</a:t>
                  </a:r>
                </a:p>
              </p:txBody>
            </p:sp>
            <p:sp>
              <p:nvSpPr>
                <p:cNvPr id="17450" name="Text Box 19">
                  <a:extLst>
                    <a:ext uri="{FF2B5EF4-FFF2-40B4-BE49-F238E27FC236}">
                      <a16:creationId xmlns:a16="http://schemas.microsoft.com/office/drawing/2014/main" id="{C9B2D57C-D417-8645-A6EB-05ED9896BE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62" y="1919"/>
                  <a:ext cx="94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1600"/>
                    <a:t>... 011010110 ...</a:t>
                  </a:r>
                </a:p>
              </p:txBody>
            </p:sp>
          </p:grpSp>
        </p:grpSp>
        <p:grpSp>
          <p:nvGrpSpPr>
            <p:cNvPr id="17417" name="Group 31">
              <a:extLst>
                <a:ext uri="{FF2B5EF4-FFF2-40B4-BE49-F238E27FC236}">
                  <a16:creationId xmlns:a16="http://schemas.microsoft.com/office/drawing/2014/main" id="{0820D83A-1609-5D41-AC80-FCC68C9F07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2160"/>
              <a:ext cx="2400" cy="669"/>
              <a:chOff x="3072" y="2208"/>
              <a:chExt cx="2400" cy="669"/>
            </a:xfrm>
          </p:grpSpPr>
          <p:sp>
            <p:nvSpPr>
              <p:cNvPr id="17433" name="Rectangle 20">
                <a:extLst>
                  <a:ext uri="{FF2B5EF4-FFF2-40B4-BE49-F238E27FC236}">
                    <a16:creationId xmlns:a16="http://schemas.microsoft.com/office/drawing/2014/main" id="{F00494AF-95AF-AE47-A5B1-CF762CD3CC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208"/>
                <a:ext cx="576" cy="3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17434" name="Rectangle 21">
                <a:extLst>
                  <a:ext uri="{FF2B5EF4-FFF2-40B4-BE49-F238E27FC236}">
                    <a16:creationId xmlns:a16="http://schemas.microsoft.com/office/drawing/2014/main" id="{6C83077F-E4EB-764F-9E9A-6C65A83CB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08"/>
                <a:ext cx="576" cy="3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cxnSp>
            <p:nvCxnSpPr>
              <p:cNvPr id="17435" name="AutoShape 22">
                <a:extLst>
                  <a:ext uri="{FF2B5EF4-FFF2-40B4-BE49-F238E27FC236}">
                    <a16:creationId xmlns:a16="http://schemas.microsoft.com/office/drawing/2014/main" id="{03CCA0A7-857F-5E44-BBEF-BF73A8D73A2E}"/>
                  </a:ext>
                </a:extLst>
              </p:cNvPr>
              <p:cNvCxnSpPr>
                <a:cxnSpLocks noChangeShapeType="1"/>
                <a:stCxn id="17433" idx="3"/>
                <a:endCxn id="17434" idx="1"/>
              </p:cNvCxnSpPr>
              <p:nvPr/>
            </p:nvCxnSpPr>
            <p:spPr bwMode="auto">
              <a:xfrm>
                <a:off x="3744" y="2376"/>
                <a:ext cx="576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436" name="AutoShape 23">
                <a:extLst>
                  <a:ext uri="{FF2B5EF4-FFF2-40B4-BE49-F238E27FC236}">
                    <a16:creationId xmlns:a16="http://schemas.microsoft.com/office/drawing/2014/main" id="{BB07FA0C-AEA2-8D46-8A78-7067CAF479AF}"/>
                  </a:ext>
                </a:extLst>
              </p:cNvPr>
              <p:cNvCxnSpPr>
                <a:cxnSpLocks noChangeShapeType="1"/>
                <a:stCxn id="17434" idx="3"/>
              </p:cNvCxnSpPr>
              <p:nvPr/>
            </p:nvCxnSpPr>
            <p:spPr bwMode="auto">
              <a:xfrm>
                <a:off x="4896" y="2376"/>
                <a:ext cx="576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437" name="Text Box 24">
                <a:extLst>
                  <a:ext uri="{FF2B5EF4-FFF2-40B4-BE49-F238E27FC236}">
                    <a16:creationId xmlns:a16="http://schemas.microsoft.com/office/drawing/2014/main" id="{B79A0E40-2241-7346-B94F-D151927524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0" y="2256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000"/>
                  <a:t>S</a:t>
                </a:r>
                <a:endParaRPr lang="en-US" altLang="it-IT" sz="1600"/>
              </a:p>
            </p:txBody>
          </p:sp>
          <p:sp>
            <p:nvSpPr>
              <p:cNvPr id="17438" name="Text Box 25">
                <a:extLst>
                  <a:ext uri="{FF2B5EF4-FFF2-40B4-BE49-F238E27FC236}">
                    <a16:creationId xmlns:a16="http://schemas.microsoft.com/office/drawing/2014/main" id="{525D1ACE-5E00-5B41-A736-695396C996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2" y="2256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000"/>
                  <a:t>C</a:t>
                </a:r>
              </a:p>
            </p:txBody>
          </p:sp>
          <p:grpSp>
            <p:nvGrpSpPr>
              <p:cNvPr id="17439" name="Group 29">
                <a:extLst>
                  <a:ext uri="{FF2B5EF4-FFF2-40B4-BE49-F238E27FC236}">
                    <a16:creationId xmlns:a16="http://schemas.microsoft.com/office/drawing/2014/main" id="{278DDE12-78E1-AA49-A5FE-019D0C7F0D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72" y="2664"/>
                <a:ext cx="1946" cy="213"/>
                <a:chOff x="3120" y="2951"/>
                <a:chExt cx="1946" cy="213"/>
              </a:xfrm>
            </p:grpSpPr>
            <p:sp>
              <p:nvSpPr>
                <p:cNvPr id="17440" name="Text Box 26">
                  <a:extLst>
                    <a:ext uri="{FF2B5EF4-FFF2-40B4-BE49-F238E27FC236}">
                      <a16:creationId xmlns:a16="http://schemas.microsoft.com/office/drawing/2014/main" id="{A1B6710B-9250-A848-B5BE-DC898926CA1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0" y="2952"/>
                  <a:ext cx="98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1600"/>
                    <a:t>Gent.mo dott.  ...</a:t>
                  </a:r>
                </a:p>
              </p:txBody>
            </p:sp>
            <p:sp>
              <p:nvSpPr>
                <p:cNvPr id="17441" name="Text Box 27">
                  <a:extLst>
                    <a:ext uri="{FF2B5EF4-FFF2-40B4-BE49-F238E27FC236}">
                      <a16:creationId xmlns:a16="http://schemas.microsoft.com/office/drawing/2014/main" id="{B22903ED-6D11-134F-8897-9ABBF5516C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0" y="2951"/>
                  <a:ext cx="75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1600"/>
                    <a:t>... 011101 ...</a:t>
                  </a:r>
                </a:p>
              </p:txBody>
            </p:sp>
          </p:grpSp>
        </p:grpSp>
        <p:grpSp>
          <p:nvGrpSpPr>
            <p:cNvPr id="17418" name="Group 49">
              <a:extLst>
                <a:ext uri="{FF2B5EF4-FFF2-40B4-BE49-F238E27FC236}">
                  <a16:creationId xmlns:a16="http://schemas.microsoft.com/office/drawing/2014/main" id="{8E2D48BE-2C34-0A43-8254-E5CBDB2ACF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2" y="2975"/>
              <a:ext cx="2198" cy="625"/>
              <a:chOff x="2832" y="2975"/>
              <a:chExt cx="2198" cy="625"/>
            </a:xfrm>
          </p:grpSpPr>
          <p:grpSp>
            <p:nvGrpSpPr>
              <p:cNvPr id="17422" name="Group 46">
                <a:extLst>
                  <a:ext uri="{FF2B5EF4-FFF2-40B4-BE49-F238E27FC236}">
                    <a16:creationId xmlns:a16="http://schemas.microsoft.com/office/drawing/2014/main" id="{EE2ED220-B6D2-7444-B3CD-001AA943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2" y="3264"/>
                <a:ext cx="2198" cy="336"/>
                <a:chOff x="2362" y="3168"/>
                <a:chExt cx="2880" cy="336"/>
              </a:xfrm>
            </p:grpSpPr>
            <p:sp>
              <p:nvSpPr>
                <p:cNvPr id="17428" name="Rectangle 35">
                  <a:extLst>
                    <a:ext uri="{FF2B5EF4-FFF2-40B4-BE49-F238E27FC236}">
                      <a16:creationId xmlns:a16="http://schemas.microsoft.com/office/drawing/2014/main" id="{7F0367DA-C6EE-E642-B3E1-AF0EDBCBA4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62" y="3168"/>
                  <a:ext cx="577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7429" name="Rectangle 36">
                  <a:extLst>
                    <a:ext uri="{FF2B5EF4-FFF2-40B4-BE49-F238E27FC236}">
                      <a16:creationId xmlns:a16="http://schemas.microsoft.com/office/drawing/2014/main" id="{7E6CB8CA-3D11-414B-AA44-E320FFC19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14" y="3168"/>
                  <a:ext cx="578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7430" name="Rectangle 37">
                  <a:extLst>
                    <a:ext uri="{FF2B5EF4-FFF2-40B4-BE49-F238E27FC236}">
                      <a16:creationId xmlns:a16="http://schemas.microsoft.com/office/drawing/2014/main" id="{3E9BE4E1-6AC6-7246-B1CA-DC87718E6C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5" y="3168"/>
                  <a:ext cx="577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cxnSp>
              <p:nvCxnSpPr>
                <p:cNvPr id="17431" name="AutoShape 38">
                  <a:extLst>
                    <a:ext uri="{FF2B5EF4-FFF2-40B4-BE49-F238E27FC236}">
                      <a16:creationId xmlns:a16="http://schemas.microsoft.com/office/drawing/2014/main" id="{E8B90BBF-7F6D-F642-81A0-72C86D274DC6}"/>
                    </a:ext>
                  </a:extLst>
                </p:cNvPr>
                <p:cNvCxnSpPr>
                  <a:cxnSpLocks noChangeShapeType="1"/>
                  <a:stCxn id="17428" idx="3"/>
                  <a:endCxn id="17429" idx="1"/>
                </p:cNvCxnSpPr>
                <p:nvPr/>
              </p:nvCxnSpPr>
              <p:spPr bwMode="auto">
                <a:xfrm>
                  <a:off x="2939" y="3336"/>
                  <a:ext cx="575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7432" name="AutoShape 39">
                  <a:extLst>
                    <a:ext uri="{FF2B5EF4-FFF2-40B4-BE49-F238E27FC236}">
                      <a16:creationId xmlns:a16="http://schemas.microsoft.com/office/drawing/2014/main" id="{4C8CA080-CB61-7041-8314-4619D61EFD66}"/>
                    </a:ext>
                  </a:extLst>
                </p:cNvPr>
                <p:cNvCxnSpPr>
                  <a:cxnSpLocks noChangeShapeType="1"/>
                  <a:stCxn id="17429" idx="3"/>
                  <a:endCxn id="17430" idx="1"/>
                </p:cNvCxnSpPr>
                <p:nvPr/>
              </p:nvCxnSpPr>
              <p:spPr bwMode="auto">
                <a:xfrm>
                  <a:off x="4090" y="3336"/>
                  <a:ext cx="575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17423" name="Text Box 40">
                <a:extLst>
                  <a:ext uri="{FF2B5EF4-FFF2-40B4-BE49-F238E27FC236}">
                    <a16:creationId xmlns:a16="http://schemas.microsoft.com/office/drawing/2014/main" id="{C7B4B9E5-A051-3A46-8690-7B477C8CAC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8" y="3312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000"/>
                  <a:t>S</a:t>
                </a:r>
                <a:endParaRPr lang="en-US" altLang="it-IT" sz="1600"/>
              </a:p>
            </p:txBody>
          </p:sp>
          <p:sp>
            <p:nvSpPr>
              <p:cNvPr id="17424" name="Text Box 41">
                <a:extLst>
                  <a:ext uri="{FF2B5EF4-FFF2-40B4-BE49-F238E27FC236}">
                    <a16:creationId xmlns:a16="http://schemas.microsoft.com/office/drawing/2014/main" id="{CC464223-31F9-E84F-A4D4-50A8633BCA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04" y="3312"/>
                <a:ext cx="2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000"/>
                  <a:t>U</a:t>
                </a:r>
              </a:p>
            </p:txBody>
          </p:sp>
          <p:sp>
            <p:nvSpPr>
              <p:cNvPr id="17425" name="Text Box 42">
                <a:extLst>
                  <a:ext uri="{FF2B5EF4-FFF2-40B4-BE49-F238E27FC236}">
                    <a16:creationId xmlns:a16="http://schemas.microsoft.com/office/drawing/2014/main" id="{B2F0B000-CCB4-D24B-92E3-1EDE528765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0" y="3312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000"/>
                  <a:t>C</a:t>
                </a:r>
              </a:p>
            </p:txBody>
          </p:sp>
          <p:sp>
            <p:nvSpPr>
              <p:cNvPr id="17426" name="Line 47">
                <a:extLst>
                  <a:ext uri="{FF2B5EF4-FFF2-40B4-BE49-F238E27FC236}">
                    <a16:creationId xmlns:a16="http://schemas.microsoft.com/office/drawing/2014/main" id="{BEC37ECB-5392-EF48-A8B0-02E123BEFF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302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427" name="Text Box 48">
                <a:extLst>
                  <a:ext uri="{FF2B5EF4-FFF2-40B4-BE49-F238E27FC236}">
                    <a16:creationId xmlns:a16="http://schemas.microsoft.com/office/drawing/2014/main" id="{F09BCCFD-C112-B144-9661-325E81DFBC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6" y="2975"/>
                <a:ext cx="48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rumore</a:t>
                </a:r>
              </a:p>
            </p:txBody>
          </p:sp>
        </p:grpSp>
        <p:grpSp>
          <p:nvGrpSpPr>
            <p:cNvPr id="17419" name="Group 52">
              <a:extLst>
                <a:ext uri="{FF2B5EF4-FFF2-40B4-BE49-F238E27FC236}">
                  <a16:creationId xmlns:a16="http://schemas.microsoft.com/office/drawing/2014/main" id="{EBF89C1D-84B0-DF4F-921D-11829E54B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696"/>
              <a:ext cx="1764" cy="212"/>
              <a:chOff x="3120" y="3696"/>
              <a:chExt cx="1764" cy="212"/>
            </a:xfrm>
          </p:grpSpPr>
          <p:sp>
            <p:nvSpPr>
              <p:cNvPr id="17420" name="Text Box 50">
                <a:extLst>
                  <a:ext uri="{FF2B5EF4-FFF2-40B4-BE49-F238E27FC236}">
                    <a16:creationId xmlns:a16="http://schemas.microsoft.com/office/drawing/2014/main" id="{7F208664-5772-F645-879A-D5348DB52E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" y="3696"/>
                <a:ext cx="75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... 011101 ...</a:t>
                </a:r>
              </a:p>
            </p:txBody>
          </p:sp>
          <p:sp>
            <p:nvSpPr>
              <p:cNvPr id="17421" name="Text Box 51">
                <a:extLst>
                  <a:ext uri="{FF2B5EF4-FFF2-40B4-BE49-F238E27FC236}">
                    <a16:creationId xmlns:a16="http://schemas.microsoft.com/office/drawing/2014/main" id="{8B215B44-6780-6448-8304-1DEA059D05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8" y="3696"/>
                <a:ext cx="75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... 01</a:t>
                </a:r>
                <a:r>
                  <a:rPr lang="en-US" altLang="it-IT" sz="1600" b="1">
                    <a:solidFill>
                      <a:srgbClr val="FF0000"/>
                    </a:solidFill>
                  </a:rPr>
                  <a:t>0</a:t>
                </a:r>
                <a:r>
                  <a:rPr lang="en-US" altLang="it-IT" sz="1600"/>
                  <a:t>101 ...</a:t>
                </a:r>
              </a:p>
            </p:txBody>
          </p:sp>
        </p:grpSp>
      </p:grpSp>
      <p:sp>
        <p:nvSpPr>
          <p:cNvPr id="17414" name="AutoShape 54">
            <a:extLst>
              <a:ext uri="{FF2B5EF4-FFF2-40B4-BE49-F238E27FC236}">
                <a16:creationId xmlns:a16="http://schemas.microsoft.com/office/drawing/2014/main" id="{A450811B-7DBD-AF4A-8BEC-3F94DA0B6485}"/>
              </a:ext>
            </a:extLst>
          </p:cNvPr>
          <p:cNvSpPr>
            <a:spLocks/>
          </p:cNvSpPr>
          <p:nvPr/>
        </p:nvSpPr>
        <p:spPr bwMode="auto">
          <a:xfrm>
            <a:off x="2286000" y="1981200"/>
            <a:ext cx="76200" cy="3124200"/>
          </a:xfrm>
          <a:prstGeom prst="leftBrace">
            <a:avLst>
              <a:gd name="adj1" fmla="val 3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7415" name="Text Box 55">
            <a:extLst>
              <a:ext uri="{FF2B5EF4-FFF2-40B4-BE49-F238E27FC236}">
                <a16:creationId xmlns:a16="http://schemas.microsoft.com/office/drawing/2014/main" id="{2E6300D7-2230-6A49-A90E-D03968982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200400"/>
            <a:ext cx="1728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/>
              <a:t>Teoria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/>
              <a:t>dell</a:t>
            </a:r>
            <a:r>
              <a:rPr lang="uk-UA" altLang="it-IT" sz="1600" b="1"/>
              <a:t>'</a:t>
            </a:r>
            <a:r>
              <a:rPr lang="en-US" altLang="it-IT" sz="1600" b="1"/>
              <a:t>informazione</a:t>
            </a:r>
          </a:p>
        </p:txBody>
      </p:sp>
    </p:spTree>
    <p:extLst>
      <p:ext uri="{BB962C8B-B14F-4D97-AF65-F5344CB8AC3E}">
        <p14:creationId xmlns:p14="http://schemas.microsoft.com/office/powerpoint/2010/main" val="4107598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1">
            <a:extLst>
              <a:ext uri="{FF2B5EF4-FFF2-40B4-BE49-F238E27FC236}">
                <a16:creationId xmlns:a16="http://schemas.microsoft.com/office/drawing/2014/main" id="{8C5F200A-1596-B548-AF0E-917D9F30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5D2A5F-D8DF-574F-A3D9-85202229CB2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it-IT" sz="1400"/>
          </a:p>
        </p:txBody>
      </p:sp>
      <p:pic>
        <p:nvPicPr>
          <p:cNvPr id="44034" name="Picture 2" descr="200px-Skytale.png">
            <a:extLst>
              <a:ext uri="{FF2B5EF4-FFF2-40B4-BE49-F238E27FC236}">
                <a16:creationId xmlns:a16="http://schemas.microsoft.com/office/drawing/2014/main" id="{2ACEADE5-E0CA-5D4B-8B21-D89FD4CA1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773238"/>
            <a:ext cx="387191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3">
            <a:extLst>
              <a:ext uri="{FF2B5EF4-FFF2-40B4-BE49-F238E27FC236}">
                <a16:creationId xmlns:a16="http://schemas.microsoft.com/office/drawing/2014/main" id="{7E3E8A44-EBA0-7E4B-ABE5-69701DA00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908050"/>
            <a:ext cx="27717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/>
              <a:t>Scitala spartana </a:t>
            </a:r>
          </a:p>
        </p:txBody>
      </p:sp>
      <p:sp>
        <p:nvSpPr>
          <p:cNvPr id="44036" name="TextBox 4">
            <a:extLst>
              <a:ext uri="{FF2B5EF4-FFF2-40B4-BE49-F238E27FC236}">
                <a16:creationId xmlns:a16="http://schemas.microsoft.com/office/drawing/2014/main" id="{9DBD2903-A67C-564A-893D-44CB8C440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581525"/>
            <a:ext cx="7124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Usata dagli Efori, i cinque supremi magistrati di Sparta,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per spedire messaggi segreti ai generali impegnati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nelle spedizioni militari</a:t>
            </a:r>
          </a:p>
        </p:txBody>
      </p:sp>
    </p:spTree>
    <p:extLst>
      <p:ext uri="{BB962C8B-B14F-4D97-AF65-F5344CB8AC3E}">
        <p14:creationId xmlns:p14="http://schemas.microsoft.com/office/powerpoint/2010/main" val="155918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3">
            <a:extLst>
              <a:ext uri="{FF2B5EF4-FFF2-40B4-BE49-F238E27FC236}">
                <a16:creationId xmlns:a16="http://schemas.microsoft.com/office/drawing/2014/main" id="{BB7289D1-747D-0044-BB1B-72FC00B7B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B0ACFA-CB1B-964A-ABF6-5EF6C01019B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it-IT" sz="1400"/>
          </a:p>
        </p:txBody>
      </p:sp>
      <p:pic>
        <p:nvPicPr>
          <p:cNvPr id="45058" name="Picture 2" descr="8.1_Trasposizione.pict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A7218E9E-EDB9-9F43-AF86-238B10C4E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38200"/>
            <a:ext cx="4572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Scitala.pict                                                   00059CC9Macintosh HD                   BCFBA33A:">
            <a:extLst>
              <a:ext uri="{FF2B5EF4-FFF2-40B4-BE49-F238E27FC236}">
                <a16:creationId xmlns:a16="http://schemas.microsoft.com/office/drawing/2014/main" id="{98CED5E9-749E-E44B-B5A5-DEB06425F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11398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5">
            <a:extLst>
              <a:ext uri="{FF2B5EF4-FFF2-40B4-BE49-F238E27FC236}">
                <a16:creationId xmlns:a16="http://schemas.microsoft.com/office/drawing/2014/main" id="{AA0EE2D9-A941-EC4B-ACC4-043B3C190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838200"/>
            <a:ext cx="4191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/>
              <a:t>2.	Trasposizione alfabetica</a:t>
            </a:r>
          </a:p>
        </p:txBody>
      </p:sp>
    </p:spTree>
    <p:extLst>
      <p:ext uri="{BB962C8B-B14F-4D97-AF65-F5344CB8AC3E}">
        <p14:creationId xmlns:p14="http://schemas.microsoft.com/office/powerpoint/2010/main" val="4031969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3">
            <a:extLst>
              <a:ext uri="{FF2B5EF4-FFF2-40B4-BE49-F238E27FC236}">
                <a16:creationId xmlns:a16="http://schemas.microsoft.com/office/drawing/2014/main" id="{6389A58E-7AB4-5343-A8FB-2151BBFE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5E12CF-06F5-2744-9F05-DF0893EF800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it-IT" sz="1400"/>
          </a:p>
        </p:txBody>
      </p:sp>
      <p:sp>
        <p:nvSpPr>
          <p:cNvPr id="46082" name="Text Box 2">
            <a:extLst>
              <a:ext uri="{FF2B5EF4-FFF2-40B4-BE49-F238E27FC236}">
                <a16:creationId xmlns:a16="http://schemas.microsoft.com/office/drawing/2014/main" id="{D8261504-7F35-A240-93F6-971C5DF7C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524000"/>
            <a:ext cx="5614988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/>
              <a:t>Decrittazione dei cifrari a sostituzione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800"/>
              <a:t>e trasposizione:</a:t>
            </a: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analisi delle frequenze relative delle singole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lettere, delle coppie, delle terne …</a:t>
            </a:r>
          </a:p>
        </p:txBody>
      </p:sp>
    </p:spTree>
    <p:extLst>
      <p:ext uri="{BB962C8B-B14F-4D97-AF65-F5344CB8AC3E}">
        <p14:creationId xmlns:p14="http://schemas.microsoft.com/office/powerpoint/2010/main" val="3011495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5">
            <a:extLst>
              <a:ext uri="{FF2B5EF4-FFF2-40B4-BE49-F238E27FC236}">
                <a16:creationId xmlns:a16="http://schemas.microsoft.com/office/drawing/2014/main" id="{0B8CECF8-4959-C847-A496-6351F212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0C61A7-0515-9B4E-8280-C4CC1003AC8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it-IT" sz="1400"/>
          </a:p>
        </p:txBody>
      </p:sp>
      <p:pic>
        <p:nvPicPr>
          <p:cNvPr id="47106" name="Picture 4">
            <a:extLst>
              <a:ext uri="{FF2B5EF4-FFF2-40B4-BE49-F238E27FC236}">
                <a16:creationId xmlns:a16="http://schemas.microsoft.com/office/drawing/2014/main" id="{5F10B489-A480-B14F-9DE3-493952379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058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849E069-B7B6-F64B-9FAB-3004654C729F}"/>
              </a:ext>
            </a:extLst>
          </p:cNvPr>
          <p:cNvGrpSpPr/>
          <p:nvPr/>
        </p:nvGrpSpPr>
        <p:grpSpPr>
          <a:xfrm>
            <a:off x="685800" y="3259138"/>
            <a:ext cx="7759700" cy="1173162"/>
            <a:chOff x="685800" y="3259138"/>
            <a:chExt cx="7759700" cy="1173162"/>
          </a:xfrm>
        </p:grpSpPr>
        <p:pic>
          <p:nvPicPr>
            <p:cNvPr id="47107" name="Picture 5">
              <a:extLst>
                <a:ext uri="{FF2B5EF4-FFF2-40B4-BE49-F238E27FC236}">
                  <a16:creationId xmlns:a16="http://schemas.microsoft.com/office/drawing/2014/main" id="{43991E54-A207-9944-B444-FDB902454D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657600"/>
              <a:ext cx="7759700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08" name="Picture 6">
              <a:extLst>
                <a:ext uri="{FF2B5EF4-FFF2-40B4-BE49-F238E27FC236}">
                  <a16:creationId xmlns:a16="http://schemas.microsoft.com/office/drawing/2014/main" id="{0BB24376-99F3-CD45-BE7E-84B5D6DC5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488" y="3259138"/>
              <a:ext cx="46482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861236-3C9E-1844-90D1-A401EC8F12AF}"/>
              </a:ext>
            </a:extLst>
          </p:cNvPr>
          <p:cNvGrpSpPr/>
          <p:nvPr/>
        </p:nvGrpSpPr>
        <p:grpSpPr>
          <a:xfrm>
            <a:off x="1905000" y="4581029"/>
            <a:ext cx="6965768" cy="1641971"/>
            <a:chOff x="1905000" y="4581029"/>
            <a:chExt cx="6965768" cy="164197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B29BAE1-EB8F-DA4B-9715-379481C40B90}"/>
                </a:ext>
              </a:extLst>
            </p:cNvPr>
            <p:cNvGrpSpPr/>
            <p:nvPr/>
          </p:nvGrpSpPr>
          <p:grpSpPr>
            <a:xfrm>
              <a:off x="1905000" y="4724400"/>
              <a:ext cx="5245100" cy="1498600"/>
              <a:chOff x="1905000" y="4724400"/>
              <a:chExt cx="5245100" cy="1498600"/>
            </a:xfrm>
          </p:grpSpPr>
          <p:pic>
            <p:nvPicPr>
              <p:cNvPr id="47109" name="Picture 7">
                <a:extLst>
                  <a:ext uri="{FF2B5EF4-FFF2-40B4-BE49-F238E27FC236}">
                    <a16:creationId xmlns:a16="http://schemas.microsoft.com/office/drawing/2014/main" id="{7BB260D7-0AAD-2549-950A-2B8BDAC49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4724400"/>
                <a:ext cx="4838700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10" name="Picture 8">
                <a:extLst>
                  <a:ext uri="{FF2B5EF4-FFF2-40B4-BE49-F238E27FC236}">
                    <a16:creationId xmlns:a16="http://schemas.microsoft.com/office/drawing/2014/main" id="{CB8C35B1-366D-8044-9A04-66E968B5FB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00" y="5715000"/>
                <a:ext cx="5245100" cy="50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111" name="AutoShape 9">
                <a:extLst>
                  <a:ext uri="{FF2B5EF4-FFF2-40B4-BE49-F238E27FC236}">
                    <a16:creationId xmlns:a16="http://schemas.microsoft.com/office/drawing/2014/main" id="{FC5364EA-2875-7344-BF14-DE45CBCAD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000" y="5257800"/>
                <a:ext cx="304800" cy="381000"/>
              </a:xfrm>
              <a:prstGeom prst="downArrow">
                <a:avLst>
                  <a:gd name="adj1" fmla="val 50000"/>
                  <a:gd name="adj2" fmla="val 3125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973456-1B6D-1645-83CD-5B6E66978227}"/>
                </a:ext>
              </a:extLst>
            </p:cNvPr>
            <p:cNvSpPr txBox="1"/>
            <p:nvPr/>
          </p:nvSpPr>
          <p:spPr>
            <a:xfrm>
              <a:off x="7456278" y="4581029"/>
              <a:ext cx="14144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I tentativo di</a:t>
              </a:r>
            </a:p>
            <a:p>
              <a:r>
                <a:rPr lang="it-IT"/>
                <a:t>decrittazione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81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3">
            <a:extLst>
              <a:ext uri="{FF2B5EF4-FFF2-40B4-BE49-F238E27FC236}">
                <a16:creationId xmlns:a16="http://schemas.microsoft.com/office/drawing/2014/main" id="{2ACF5153-E520-D844-B335-691EDDDCF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12B760-4F9D-4D4A-B1E4-88371F40374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it-IT" sz="140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558A1156-007A-A441-B680-4A6DD596D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57400"/>
            <a:ext cx="25146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E	0.12059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A   	0.11512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O   	0.09640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I   	0.09530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N   	0.07292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R   	0.06599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T   	0.06083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L   	0.05567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S   	0.05459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C   	0.04692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D   	0.03731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U   	0.03569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P   	0.02967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   	0.02365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V   	0.02305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G   	0.01713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H   	0.01352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F   	0.01052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B   	0.00973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Q   	0.00779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Z   	0.00760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94B0B8A-9E5D-E848-BC7D-4A9C08FCA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600200"/>
            <a:ext cx="1730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nei Promessi Sposi</a:t>
            </a: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88B68811-1A83-9041-A96B-38DBF4629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057400"/>
            <a:ext cx="25146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C	0.125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V   	0.117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E   	0.099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P   	0.090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D   	0.069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Q   	0.068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R   	0.065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   	0.058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I  	0.052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F 	0.046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O      	0.038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U   	0.034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Z   	0.033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G   	0.024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L   	0.019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T   	0.018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N   	0.015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A   	0.012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S   	0.010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B   	0.005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H   	0.004</a:t>
            </a:r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A0F9950E-C8DB-1D49-889A-4D10B3187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600200"/>
            <a:ext cx="190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nel testo cifrato</a:t>
            </a:r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FAC43C78-BF3C-6F41-97A4-2D736BFDC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62000"/>
            <a:ext cx="5715000" cy="594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8135" name="Line 7">
            <a:extLst>
              <a:ext uri="{FF2B5EF4-FFF2-40B4-BE49-F238E27FC236}">
                <a16:creationId xmlns:a16="http://schemas.microsoft.com/office/drawing/2014/main" id="{CDCB7F7E-C0F5-FE4E-8198-D045422A0B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1447800"/>
            <a:ext cx="0" cy="525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6" name="Rectangle 8">
            <a:extLst>
              <a:ext uri="{FF2B5EF4-FFF2-40B4-BE49-F238E27FC236}">
                <a16:creationId xmlns:a16="http://schemas.microsoft.com/office/drawing/2014/main" id="{94D9ADB6-56E3-F74E-A737-AB05E4450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838200"/>
            <a:ext cx="2333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La frequenza delle lettere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dell</a:t>
            </a:r>
            <a:r>
              <a:rPr lang="uk-UA" altLang="it-IT" sz="1600"/>
              <a:t>'</a:t>
            </a:r>
            <a:r>
              <a:rPr lang="en-US" altLang="it-IT" sz="1600"/>
              <a:t>alfabeto italiano </a:t>
            </a:r>
          </a:p>
        </p:txBody>
      </p:sp>
      <p:sp>
        <p:nvSpPr>
          <p:cNvPr id="48137" name="Line 9">
            <a:extLst>
              <a:ext uri="{FF2B5EF4-FFF2-40B4-BE49-F238E27FC236}">
                <a16:creationId xmlns:a16="http://schemas.microsoft.com/office/drawing/2014/main" id="{0A849A02-4C5D-F641-B88D-C8DBA871E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1447800"/>
            <a:ext cx="571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8" name="Line 10">
            <a:extLst>
              <a:ext uri="{FF2B5EF4-FFF2-40B4-BE49-F238E27FC236}">
                <a16:creationId xmlns:a16="http://schemas.microsoft.com/office/drawing/2014/main" id="{91346C29-6675-BA46-B2A1-D6A586C959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2438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946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5">
            <a:extLst>
              <a:ext uri="{FF2B5EF4-FFF2-40B4-BE49-F238E27FC236}">
                <a16:creationId xmlns:a16="http://schemas.microsoft.com/office/drawing/2014/main" id="{77376999-AAAB-B243-AD9D-D63E5021C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3AD0FC-2FDE-2442-9A90-46CC4B3456D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it-IT" sz="1400"/>
          </a:p>
        </p:txBody>
      </p:sp>
      <p:pic>
        <p:nvPicPr>
          <p:cNvPr id="49154" name="Picture 2" descr="Istogramma.jpg        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9A97D35E-C9F4-714A-8DB0-D7C774017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18419" y="-904081"/>
            <a:ext cx="6354762" cy="899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10BFD225-4503-7343-A6EA-0CDD4C268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04800"/>
            <a:ext cx="268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Crittanalisi statistica</a:t>
            </a:r>
          </a:p>
        </p:txBody>
      </p:sp>
    </p:spTree>
    <p:extLst>
      <p:ext uri="{BB962C8B-B14F-4D97-AF65-F5344CB8AC3E}">
        <p14:creationId xmlns:p14="http://schemas.microsoft.com/office/powerpoint/2010/main" val="3535629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5">
            <a:extLst>
              <a:ext uri="{FF2B5EF4-FFF2-40B4-BE49-F238E27FC236}">
                <a16:creationId xmlns:a16="http://schemas.microsoft.com/office/drawing/2014/main" id="{9C955A1F-E608-9649-9188-5D89BA9B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083769-10B4-104D-8D7D-235DB928195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it-IT" sz="1400"/>
          </a:p>
        </p:txBody>
      </p:sp>
      <p:sp>
        <p:nvSpPr>
          <p:cNvPr id="50178" name="Text Box 4">
            <a:extLst>
              <a:ext uri="{FF2B5EF4-FFF2-40B4-BE49-F238E27FC236}">
                <a16:creationId xmlns:a16="http://schemas.microsoft.com/office/drawing/2014/main" id="{B22EC3D6-A44C-6845-8AA1-BEC8542EB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143000"/>
            <a:ext cx="63293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Per aumentare la sicurezza bisogna appiattire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l</a:t>
            </a:r>
            <a:r>
              <a:rPr lang="uk-UA" altLang="ja-JP" sz="2400">
                <a:latin typeface="Arial" panose="020B0604020202020204" pitchFamily="34" charset="0"/>
              </a:rPr>
              <a:t>'</a:t>
            </a:r>
            <a:r>
              <a:rPr lang="en-US" altLang="ja-JP" sz="2400"/>
              <a:t>istogramma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Un metodo consiste nel distribuire tra più segni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grafici una stessa lettera, in modo da frammentare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la frequenza relativa.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Ciò porta ai cifrari </a:t>
            </a:r>
            <a:r>
              <a:rPr lang="en-US" altLang="it-IT" sz="2400" b="1" i="1"/>
              <a:t>omofonici</a:t>
            </a:r>
            <a:endParaRPr lang="en-US" altLang="it-IT" sz="2400" i="1"/>
          </a:p>
        </p:txBody>
      </p:sp>
    </p:spTree>
    <p:extLst>
      <p:ext uri="{BB962C8B-B14F-4D97-AF65-F5344CB8AC3E}">
        <p14:creationId xmlns:p14="http://schemas.microsoft.com/office/powerpoint/2010/main" val="240091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>
            <a:extLst>
              <a:ext uri="{FF2B5EF4-FFF2-40B4-BE49-F238E27FC236}">
                <a16:creationId xmlns:a16="http://schemas.microsoft.com/office/drawing/2014/main" id="{5F35DCA7-7143-694D-9AC7-B4F899E9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2A4BB6-8E30-6847-AE2C-4DC58F891810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it-IT" sz="1400"/>
          </a:p>
        </p:txBody>
      </p:sp>
      <p:pic>
        <p:nvPicPr>
          <p:cNvPr id="51202" name="Picture 3" descr="image_54.png           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2B18A49A-EDDE-5244-A975-4687A634A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33375"/>
            <a:ext cx="4691063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4">
            <a:extLst>
              <a:ext uri="{FF2B5EF4-FFF2-40B4-BE49-F238E27FC236}">
                <a16:creationId xmlns:a16="http://schemas.microsoft.com/office/drawing/2014/main" id="{B017E1FA-FD7B-E749-B102-5BDE7EC5B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373688"/>
            <a:ext cx="65579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Cifrario omofonico di Babou (1558)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Philibert Babou, alla corte di Francesco I di Francia</a:t>
            </a:r>
          </a:p>
        </p:txBody>
      </p:sp>
    </p:spTree>
    <p:extLst>
      <p:ext uri="{BB962C8B-B14F-4D97-AF65-F5344CB8AC3E}">
        <p14:creationId xmlns:p14="http://schemas.microsoft.com/office/powerpoint/2010/main" val="321794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5">
            <a:extLst>
              <a:ext uri="{FF2B5EF4-FFF2-40B4-BE49-F238E27FC236}">
                <a16:creationId xmlns:a16="http://schemas.microsoft.com/office/drawing/2014/main" id="{22A5FBB6-B96D-FC48-926D-75023AB4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9225B9-E273-7042-9C8E-387A39A8D79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it-IT" sz="1400"/>
          </a:p>
        </p:txBody>
      </p:sp>
      <p:pic>
        <p:nvPicPr>
          <p:cNvPr id="52226" name="Picture 2" descr="Testo_cifrato.jpg     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CDD863F0-28A8-4941-AF90-B84D575A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79266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DC75F08C-D6F8-C04E-9D08-2458C7778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62200"/>
            <a:ext cx="1860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88295238232952211618…</a:t>
            </a:r>
          </a:p>
        </p:txBody>
      </p:sp>
      <p:sp>
        <p:nvSpPr>
          <p:cNvPr id="52228" name="Text Box 4">
            <a:extLst>
              <a:ext uri="{FF2B5EF4-FFF2-40B4-BE49-F238E27FC236}">
                <a16:creationId xmlns:a16="http://schemas.microsoft.com/office/drawing/2014/main" id="{EE64A152-4774-A747-868D-5BCB8A92D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54063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Il Nomenclatore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di Macao</a:t>
            </a:r>
          </a:p>
        </p:txBody>
      </p:sp>
    </p:spTree>
    <p:extLst>
      <p:ext uri="{BB962C8B-B14F-4D97-AF65-F5344CB8AC3E}">
        <p14:creationId xmlns:p14="http://schemas.microsoft.com/office/powerpoint/2010/main" val="2046577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5">
            <a:extLst>
              <a:ext uri="{FF2B5EF4-FFF2-40B4-BE49-F238E27FC236}">
                <a16:creationId xmlns:a16="http://schemas.microsoft.com/office/drawing/2014/main" id="{4EA644AA-D825-EA43-9C35-D14635A1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986D22-E631-CE48-A708-5B8EC9ED3C00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it-IT" sz="1400"/>
          </a:p>
        </p:txBody>
      </p:sp>
      <p:pic>
        <p:nvPicPr>
          <p:cNvPr id="53250" name="Picture 4">
            <a:extLst>
              <a:ext uri="{FF2B5EF4-FFF2-40B4-BE49-F238E27FC236}">
                <a16:creationId xmlns:a16="http://schemas.microsoft.com/office/drawing/2014/main" id="{C2FEE87F-A18B-AA4F-9DFA-88D070E0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0"/>
            <a:ext cx="87884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282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3">
            <a:extLst>
              <a:ext uri="{FF2B5EF4-FFF2-40B4-BE49-F238E27FC236}">
                <a16:creationId xmlns:a16="http://schemas.microsoft.com/office/drawing/2014/main" id="{9C7A20AE-A682-4F4F-B790-45C9551A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919FC4-F3B2-8040-ABC0-AFCBE141D541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it-IT" sz="1400"/>
          </a:p>
        </p:txBody>
      </p:sp>
      <p:grpSp>
        <p:nvGrpSpPr>
          <p:cNvPr id="18434" name="Group 14">
            <a:extLst>
              <a:ext uri="{FF2B5EF4-FFF2-40B4-BE49-F238E27FC236}">
                <a16:creationId xmlns:a16="http://schemas.microsoft.com/office/drawing/2014/main" id="{07903D54-9133-1548-976D-47ADC7B390AE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524000"/>
            <a:ext cx="698500" cy="533400"/>
            <a:chOff x="1584" y="961"/>
            <a:chExt cx="440" cy="336"/>
          </a:xfrm>
        </p:grpSpPr>
        <p:sp>
          <p:nvSpPr>
            <p:cNvPr id="18460" name="Rectangle 4">
              <a:extLst>
                <a:ext uri="{FF2B5EF4-FFF2-40B4-BE49-F238E27FC236}">
                  <a16:creationId xmlns:a16="http://schemas.microsoft.com/office/drawing/2014/main" id="{CAF93D2C-4B39-0B4C-B6C1-6C93E4413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961"/>
              <a:ext cx="4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61" name="Text Box 9">
              <a:extLst>
                <a:ext uri="{FF2B5EF4-FFF2-40B4-BE49-F238E27FC236}">
                  <a16:creationId xmlns:a16="http://schemas.microsoft.com/office/drawing/2014/main" id="{5B791CAF-971C-9747-81B6-0BA9A6428D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009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S</a:t>
              </a:r>
              <a:endParaRPr lang="en-US" altLang="it-IT" sz="1600"/>
            </a:p>
          </p:txBody>
        </p:sp>
      </p:grpSp>
      <p:grpSp>
        <p:nvGrpSpPr>
          <p:cNvPr id="18435" name="Group 16">
            <a:extLst>
              <a:ext uri="{FF2B5EF4-FFF2-40B4-BE49-F238E27FC236}">
                <a16:creationId xmlns:a16="http://schemas.microsoft.com/office/drawing/2014/main" id="{27FCA613-741D-E941-B55F-24017321ADDD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1524000"/>
            <a:ext cx="698500" cy="533400"/>
            <a:chOff x="3342" y="961"/>
            <a:chExt cx="440" cy="336"/>
          </a:xfrm>
        </p:grpSpPr>
        <p:sp>
          <p:nvSpPr>
            <p:cNvPr id="18458" name="Rectangle 6">
              <a:extLst>
                <a:ext uri="{FF2B5EF4-FFF2-40B4-BE49-F238E27FC236}">
                  <a16:creationId xmlns:a16="http://schemas.microsoft.com/office/drawing/2014/main" id="{9E6C5C9C-C144-554E-B6F5-1B806047C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961"/>
              <a:ext cx="4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59" name="Text Box 10">
              <a:extLst>
                <a:ext uri="{FF2B5EF4-FFF2-40B4-BE49-F238E27FC236}">
                  <a16:creationId xmlns:a16="http://schemas.microsoft.com/office/drawing/2014/main" id="{1D287C6F-BD79-8942-9126-1FF291CEA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009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U</a:t>
              </a:r>
            </a:p>
          </p:txBody>
        </p:sp>
      </p:grpSp>
      <p:grpSp>
        <p:nvGrpSpPr>
          <p:cNvPr id="18436" name="Group 15">
            <a:extLst>
              <a:ext uri="{FF2B5EF4-FFF2-40B4-BE49-F238E27FC236}">
                <a16:creationId xmlns:a16="http://schemas.microsoft.com/office/drawing/2014/main" id="{4675B7EC-AE73-D841-80DA-B37C73780DCF}"/>
              </a:ext>
            </a:extLst>
          </p:cNvPr>
          <p:cNvGrpSpPr>
            <a:grpSpLocks/>
          </p:cNvGrpSpPr>
          <p:nvPr/>
        </p:nvGrpSpPr>
        <p:grpSpPr bwMode="auto">
          <a:xfrm>
            <a:off x="3910013" y="1525588"/>
            <a:ext cx="698500" cy="533400"/>
            <a:chOff x="2463" y="961"/>
            <a:chExt cx="440" cy="336"/>
          </a:xfrm>
        </p:grpSpPr>
        <p:sp>
          <p:nvSpPr>
            <p:cNvPr id="18456" name="Rectangle 5">
              <a:extLst>
                <a:ext uri="{FF2B5EF4-FFF2-40B4-BE49-F238E27FC236}">
                  <a16:creationId xmlns:a16="http://schemas.microsoft.com/office/drawing/2014/main" id="{339C0129-0139-CC4D-863D-28A287089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3" y="961"/>
              <a:ext cx="4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457" name="Text Box 11">
              <a:extLst>
                <a:ext uri="{FF2B5EF4-FFF2-40B4-BE49-F238E27FC236}">
                  <a16:creationId xmlns:a16="http://schemas.microsoft.com/office/drawing/2014/main" id="{D632EDF6-E1AB-5743-99AA-492AD1C20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009"/>
              <a:ext cx="22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C</a:t>
              </a:r>
            </a:p>
          </p:txBody>
        </p:sp>
      </p:grpSp>
      <p:sp>
        <p:nvSpPr>
          <p:cNvPr id="18437" name="Line 12">
            <a:extLst>
              <a:ext uri="{FF2B5EF4-FFF2-40B4-BE49-F238E27FC236}">
                <a16:creationId xmlns:a16="http://schemas.microsoft.com/office/drawing/2014/main" id="{A9C2B1E8-B752-A94C-8140-C13EFD7326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114458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438" name="Text Box 13">
            <a:extLst>
              <a:ext uri="{FF2B5EF4-FFF2-40B4-BE49-F238E27FC236}">
                <a16:creationId xmlns:a16="http://schemas.microsoft.com/office/drawing/2014/main" id="{47BAD51E-187D-6D4E-AA28-AC90978A5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762000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rumore</a:t>
            </a:r>
          </a:p>
        </p:txBody>
      </p:sp>
      <p:sp>
        <p:nvSpPr>
          <p:cNvPr id="18439" name="Rectangle 18">
            <a:extLst>
              <a:ext uri="{FF2B5EF4-FFF2-40B4-BE49-F238E27FC236}">
                <a16:creationId xmlns:a16="http://schemas.microsoft.com/office/drawing/2014/main" id="{C569D3A8-2CC1-A44A-BE40-1F0A2E6F3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524000"/>
            <a:ext cx="685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8440" name="Text Box 19">
            <a:extLst>
              <a:ext uri="{FF2B5EF4-FFF2-40B4-BE49-F238E27FC236}">
                <a16:creationId xmlns:a16="http://schemas.microsoft.com/office/drawing/2014/main" id="{6D872449-AECD-A34E-8B8A-AE425AFF5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600200"/>
            <a:ext cx="495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CS</a:t>
            </a:r>
            <a:endParaRPr lang="en-US" altLang="it-IT" sz="1600"/>
          </a:p>
        </p:txBody>
      </p:sp>
      <p:sp>
        <p:nvSpPr>
          <p:cNvPr id="18441" name="Rectangle 20">
            <a:extLst>
              <a:ext uri="{FF2B5EF4-FFF2-40B4-BE49-F238E27FC236}">
                <a16:creationId xmlns:a16="http://schemas.microsoft.com/office/drawing/2014/main" id="{FF2A1909-060A-A444-9FA5-75D7D226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524000"/>
            <a:ext cx="6985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8442" name="Rectangle 21">
            <a:extLst>
              <a:ext uri="{FF2B5EF4-FFF2-40B4-BE49-F238E27FC236}">
                <a16:creationId xmlns:a16="http://schemas.microsoft.com/office/drawing/2014/main" id="{21A885D8-42E2-724C-8D76-EEF663422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524000"/>
            <a:ext cx="685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8443" name="Text Box 22">
            <a:extLst>
              <a:ext uri="{FF2B5EF4-FFF2-40B4-BE49-F238E27FC236}">
                <a16:creationId xmlns:a16="http://schemas.microsoft.com/office/drawing/2014/main" id="{1AC5E253-4020-6343-BF32-71016D92A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600200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DC</a:t>
            </a:r>
            <a:endParaRPr lang="en-US" altLang="it-IT" sz="1600"/>
          </a:p>
        </p:txBody>
      </p:sp>
      <p:sp>
        <p:nvSpPr>
          <p:cNvPr id="18444" name="Rectangle 23">
            <a:extLst>
              <a:ext uri="{FF2B5EF4-FFF2-40B4-BE49-F238E27FC236}">
                <a16:creationId xmlns:a16="http://schemas.microsoft.com/office/drawing/2014/main" id="{6268D3AC-5DE0-9A4A-92BC-D2B55D1BD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524000"/>
            <a:ext cx="6985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8445" name="Rectangle 24">
            <a:extLst>
              <a:ext uri="{FF2B5EF4-FFF2-40B4-BE49-F238E27FC236}">
                <a16:creationId xmlns:a16="http://schemas.microsoft.com/office/drawing/2014/main" id="{F7987571-2391-7E4F-AA24-79910731A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600200"/>
            <a:ext cx="522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CC</a:t>
            </a:r>
          </a:p>
        </p:txBody>
      </p:sp>
      <p:sp>
        <p:nvSpPr>
          <p:cNvPr id="18446" name="Rectangle 26">
            <a:extLst>
              <a:ext uri="{FF2B5EF4-FFF2-40B4-BE49-F238E27FC236}">
                <a16:creationId xmlns:a16="http://schemas.microsoft.com/office/drawing/2014/main" id="{4E79C668-8974-244E-9D22-E50C922AA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600200"/>
            <a:ext cx="509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DS</a:t>
            </a:r>
          </a:p>
        </p:txBody>
      </p:sp>
      <p:cxnSp>
        <p:nvCxnSpPr>
          <p:cNvPr id="18447" name="AutoShape 27">
            <a:extLst>
              <a:ext uri="{FF2B5EF4-FFF2-40B4-BE49-F238E27FC236}">
                <a16:creationId xmlns:a16="http://schemas.microsoft.com/office/drawing/2014/main" id="{C0D3C3B5-B5B7-4A4C-9ABF-6EE6FDD22899}"/>
              </a:ext>
            </a:extLst>
          </p:cNvPr>
          <p:cNvCxnSpPr>
            <a:cxnSpLocks noChangeShapeType="1"/>
            <a:stCxn id="18460" idx="3"/>
            <a:endCxn id="18439" idx="1"/>
          </p:cNvCxnSpPr>
          <p:nvPr/>
        </p:nvCxnSpPr>
        <p:spPr bwMode="auto">
          <a:xfrm>
            <a:off x="1612900" y="1790700"/>
            <a:ext cx="4445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8" name="AutoShape 28">
            <a:extLst>
              <a:ext uri="{FF2B5EF4-FFF2-40B4-BE49-F238E27FC236}">
                <a16:creationId xmlns:a16="http://schemas.microsoft.com/office/drawing/2014/main" id="{FA84510E-43AE-5148-8A28-7E102A241C80}"/>
              </a:ext>
            </a:extLst>
          </p:cNvPr>
          <p:cNvCxnSpPr>
            <a:cxnSpLocks noChangeShapeType="1"/>
            <a:stCxn id="18441" idx="3"/>
            <a:endCxn id="18456" idx="1"/>
          </p:cNvCxnSpPr>
          <p:nvPr/>
        </p:nvCxnSpPr>
        <p:spPr bwMode="auto">
          <a:xfrm>
            <a:off x="3441700" y="1790700"/>
            <a:ext cx="468313" cy="1588"/>
          </a:xfrm>
          <a:prstGeom prst="curvedConnector3">
            <a:avLst>
              <a:gd name="adj1" fmla="val 49829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9" name="AutoShape 29">
            <a:extLst>
              <a:ext uri="{FF2B5EF4-FFF2-40B4-BE49-F238E27FC236}">
                <a16:creationId xmlns:a16="http://schemas.microsoft.com/office/drawing/2014/main" id="{A78E2AB9-C534-EA4F-BAA3-56FCCD81C794}"/>
              </a:ext>
            </a:extLst>
          </p:cNvPr>
          <p:cNvCxnSpPr>
            <a:cxnSpLocks noChangeShapeType="1"/>
            <a:stCxn id="18456" idx="3"/>
            <a:endCxn id="18442" idx="1"/>
          </p:cNvCxnSpPr>
          <p:nvPr/>
        </p:nvCxnSpPr>
        <p:spPr bwMode="auto">
          <a:xfrm flipV="1">
            <a:off x="4608513" y="1790700"/>
            <a:ext cx="496887" cy="1588"/>
          </a:xfrm>
          <a:prstGeom prst="curvedConnector3">
            <a:avLst>
              <a:gd name="adj1" fmla="val 49838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0" name="AutoShape 30">
            <a:extLst>
              <a:ext uri="{FF2B5EF4-FFF2-40B4-BE49-F238E27FC236}">
                <a16:creationId xmlns:a16="http://schemas.microsoft.com/office/drawing/2014/main" id="{F3EA16AF-9BFE-BE4F-8416-BCE5B370577B}"/>
              </a:ext>
            </a:extLst>
          </p:cNvPr>
          <p:cNvCxnSpPr>
            <a:cxnSpLocks noChangeShapeType="1"/>
            <a:stCxn id="18444" idx="3"/>
            <a:endCxn id="18458" idx="1"/>
          </p:cNvCxnSpPr>
          <p:nvPr/>
        </p:nvCxnSpPr>
        <p:spPr bwMode="auto">
          <a:xfrm>
            <a:off x="6489700" y="1790700"/>
            <a:ext cx="5207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51" name="Text Box 31">
            <a:extLst>
              <a:ext uri="{FF2B5EF4-FFF2-40B4-BE49-F238E27FC236}">
                <a16:creationId xmlns:a16="http://schemas.microsoft.com/office/drawing/2014/main" id="{263F8C36-C3B9-2D40-AAF2-58E4B2DBA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743200"/>
            <a:ext cx="694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CS	codificatore di sorgente</a:t>
            </a:r>
            <a:r>
              <a:rPr lang="en-US" altLang="it-IT" sz="2000"/>
              <a:t>		</a:t>
            </a:r>
            <a:r>
              <a:rPr lang="en-US" altLang="it-IT" sz="1600"/>
              <a:t>traduzione + compressione</a:t>
            </a:r>
          </a:p>
        </p:txBody>
      </p:sp>
      <p:sp>
        <p:nvSpPr>
          <p:cNvPr id="18452" name="Text Box 32">
            <a:extLst>
              <a:ext uri="{FF2B5EF4-FFF2-40B4-BE49-F238E27FC236}">
                <a16:creationId xmlns:a16="http://schemas.microsoft.com/office/drawing/2014/main" id="{8CEEE7AE-FB88-CA42-A512-D985894DF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191000"/>
            <a:ext cx="7734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DC	decodificatore di canale</a:t>
            </a:r>
            <a:r>
              <a:rPr lang="en-US" altLang="it-IT" sz="2000"/>
              <a:t>		</a:t>
            </a:r>
            <a:r>
              <a:rPr lang="en-US" altLang="it-IT" sz="1600"/>
              <a:t>rilevamento e correzione degli errori</a:t>
            </a:r>
            <a:endParaRPr lang="en-US" altLang="it-IT" sz="2000"/>
          </a:p>
        </p:txBody>
      </p:sp>
      <p:sp>
        <p:nvSpPr>
          <p:cNvPr id="18453" name="Rectangle 33">
            <a:extLst>
              <a:ext uri="{FF2B5EF4-FFF2-40B4-BE49-F238E27FC236}">
                <a16:creationId xmlns:a16="http://schemas.microsoft.com/office/drawing/2014/main" id="{AB606294-ADE4-DA44-94A6-55D9558D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429000"/>
            <a:ext cx="7689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CC	codificatore di canale</a:t>
            </a:r>
            <a:r>
              <a:rPr lang="en-US" altLang="it-IT" sz="2000"/>
              <a:t>		</a:t>
            </a:r>
            <a:r>
              <a:rPr lang="en-US" altLang="it-IT" sz="1600"/>
              <a:t>introduzione ridondanza sistematica</a:t>
            </a:r>
            <a:endParaRPr lang="en-US" altLang="it-IT" sz="2000"/>
          </a:p>
        </p:txBody>
      </p:sp>
      <p:sp>
        <p:nvSpPr>
          <p:cNvPr id="18454" name="Rectangle 34">
            <a:extLst>
              <a:ext uri="{FF2B5EF4-FFF2-40B4-BE49-F238E27FC236}">
                <a16:creationId xmlns:a16="http://schemas.microsoft.com/office/drawing/2014/main" id="{285BBC29-E463-2047-A95A-7BDD670EE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7458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DS	decodificatore di sorgente</a:t>
            </a:r>
            <a:r>
              <a:rPr lang="en-US" altLang="it-IT" sz="2000"/>
              <a:t>	</a:t>
            </a:r>
            <a:r>
              <a:rPr lang="en-US" altLang="it-IT" sz="1600"/>
              <a:t>decodifica delle sequenze binarie</a:t>
            </a:r>
            <a:endParaRPr lang="en-US" altLang="it-IT" sz="2000"/>
          </a:p>
        </p:txBody>
      </p:sp>
      <p:sp>
        <p:nvSpPr>
          <p:cNvPr id="18455" name="Text Box 40">
            <a:extLst>
              <a:ext uri="{FF2B5EF4-FFF2-40B4-BE49-F238E27FC236}">
                <a16:creationId xmlns:a16="http://schemas.microsoft.com/office/drawing/2014/main" id="{08CE015B-6A87-4A4D-91EE-E627D07EE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81000"/>
            <a:ext cx="285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Sistema di comunicazione</a:t>
            </a:r>
          </a:p>
        </p:txBody>
      </p:sp>
    </p:spTree>
    <p:extLst>
      <p:ext uri="{BB962C8B-B14F-4D97-AF65-F5344CB8AC3E}">
        <p14:creationId xmlns:p14="http://schemas.microsoft.com/office/powerpoint/2010/main" val="422260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>
            <a:extLst>
              <a:ext uri="{FF2B5EF4-FFF2-40B4-BE49-F238E27FC236}">
                <a16:creationId xmlns:a16="http://schemas.microsoft.com/office/drawing/2014/main" id="{4EE31189-8320-794C-9862-B50D68F9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C4CF3F-5318-734D-9166-75BEA840314D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it-IT" sz="1400"/>
          </a:p>
        </p:txBody>
      </p:sp>
      <p:graphicFrame>
        <p:nvGraphicFramePr>
          <p:cNvPr id="54274" name="Object 2">
            <a:extLst>
              <a:ext uri="{FF2B5EF4-FFF2-40B4-BE49-F238E27FC236}">
                <a16:creationId xmlns:a16="http://schemas.microsoft.com/office/drawing/2014/main" id="{BE23CAC4-A123-B442-972A-76A619C971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7213" y="1668463"/>
          <a:ext cx="5487987" cy="352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Document" r:id="rId3" imgW="5486400" imgH="3517900" progId="Word.Document.8">
                  <p:embed/>
                </p:oleObj>
              </mc:Choice>
              <mc:Fallback>
                <p:oleObj name="Document" r:id="rId3" imgW="5486400" imgH="3517900" progId="Word.Document.8">
                  <p:embed/>
                  <p:pic>
                    <p:nvPicPr>
                      <p:cNvPr id="54274" name="Object 2">
                        <a:extLst>
                          <a:ext uri="{FF2B5EF4-FFF2-40B4-BE49-F238E27FC236}">
                            <a16:creationId xmlns:a16="http://schemas.microsoft.com/office/drawing/2014/main" id="{BE23CAC4-A123-B442-972A-76A619C971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213" y="1668463"/>
                        <a:ext cx="5487987" cy="352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5" name="Text Box 3">
            <a:extLst>
              <a:ext uri="{FF2B5EF4-FFF2-40B4-BE49-F238E27FC236}">
                <a16:creationId xmlns:a16="http://schemas.microsoft.com/office/drawing/2014/main" id="{8EBED58E-345A-E345-B4EE-0C29EED01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85800"/>
            <a:ext cx="384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88    29   52  3  82  3   29 52  21  16 18 44  19  16  20  18  3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NO   T    E       IN        T  E   ST   I  M  O   N    I    U   M</a:t>
            </a:r>
          </a:p>
        </p:txBody>
      </p:sp>
    </p:spTree>
    <p:extLst>
      <p:ext uri="{BB962C8B-B14F-4D97-AF65-F5344CB8AC3E}">
        <p14:creationId xmlns:p14="http://schemas.microsoft.com/office/powerpoint/2010/main" val="2298960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Number Placeholder 5">
            <a:extLst>
              <a:ext uri="{FF2B5EF4-FFF2-40B4-BE49-F238E27FC236}">
                <a16:creationId xmlns:a16="http://schemas.microsoft.com/office/drawing/2014/main" id="{64D5235F-8843-5F43-8CCE-C02E5CA87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E93CBA-8D69-634F-87E1-C3FE802B8EA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it-IT" sz="1400"/>
          </a:p>
        </p:txBody>
      </p:sp>
      <p:graphicFrame>
        <p:nvGraphicFramePr>
          <p:cNvPr id="55298" name="Object 2">
            <a:extLst>
              <a:ext uri="{FF2B5EF4-FFF2-40B4-BE49-F238E27FC236}">
                <a16:creationId xmlns:a16="http://schemas.microsoft.com/office/drawing/2014/main" id="{C60480F4-4178-374F-B2B9-E268F455F6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7213" y="788988"/>
          <a:ext cx="5487987" cy="528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Document" r:id="rId3" imgW="5486400" imgH="5283200" progId="Word.Document.8">
                  <p:embed/>
                </p:oleObj>
              </mc:Choice>
              <mc:Fallback>
                <p:oleObj name="Document" r:id="rId3" imgW="5486400" imgH="5283200" progId="Word.Document.8">
                  <p:embed/>
                  <p:pic>
                    <p:nvPicPr>
                      <p:cNvPr id="55298" name="Object 2">
                        <a:extLst>
                          <a:ext uri="{FF2B5EF4-FFF2-40B4-BE49-F238E27FC236}">
                            <a16:creationId xmlns:a16="http://schemas.microsoft.com/office/drawing/2014/main" id="{C60480F4-4178-374F-B2B9-E268F455F6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213" y="788988"/>
                        <a:ext cx="5487987" cy="528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4425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3">
            <a:extLst>
              <a:ext uri="{FF2B5EF4-FFF2-40B4-BE49-F238E27FC236}">
                <a16:creationId xmlns:a16="http://schemas.microsoft.com/office/drawing/2014/main" id="{C18A3433-F523-B54C-93E6-7F8EECB8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3294AF-4599-7F48-AE5D-B584755B2916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it-IT" sz="1400"/>
          </a:p>
        </p:txBody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7FAC86ED-9C38-E349-8FF0-F4D7AB492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04800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chemeClr val="accent2"/>
                </a:solidFill>
              </a:rPr>
              <a:t>Regola del prefisso</a:t>
            </a: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C1A9C468-9290-D04C-BBF2-17185C523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97180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3</a:t>
            </a:r>
          </a:p>
        </p:txBody>
      </p:sp>
      <p:grpSp>
        <p:nvGrpSpPr>
          <p:cNvPr id="56324" name="Group 4">
            <a:extLst>
              <a:ext uri="{FF2B5EF4-FFF2-40B4-BE49-F238E27FC236}">
                <a16:creationId xmlns:a16="http://schemas.microsoft.com/office/drawing/2014/main" id="{2674F68B-CF25-6D44-824C-5CC79CCB402C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2895600"/>
            <a:ext cx="1295400" cy="76200"/>
            <a:chOff x="1056" y="1680"/>
            <a:chExt cx="816" cy="48"/>
          </a:xfrm>
        </p:grpSpPr>
        <p:sp>
          <p:nvSpPr>
            <p:cNvPr id="56396" name="Line 5">
              <a:extLst>
                <a:ext uri="{FF2B5EF4-FFF2-40B4-BE49-F238E27FC236}">
                  <a16:creationId xmlns:a16="http://schemas.microsoft.com/office/drawing/2014/main" id="{4005D9F7-D0D0-CC46-9EF2-BBB87A0078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698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97" name="Oval 6">
              <a:extLst>
                <a:ext uri="{FF2B5EF4-FFF2-40B4-BE49-F238E27FC236}">
                  <a16:creationId xmlns:a16="http://schemas.microsoft.com/office/drawing/2014/main" id="{53AC34D1-C2DD-3342-9FA1-63A00BCDA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6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56325" name="Rectangle 7">
            <a:extLst>
              <a:ext uri="{FF2B5EF4-FFF2-40B4-BE49-F238E27FC236}">
                <a16:creationId xmlns:a16="http://schemas.microsoft.com/office/drawing/2014/main" id="{5749EBEE-A611-F44A-B3D3-7FF84A2E0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971800"/>
            <a:ext cx="387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33</a:t>
            </a:r>
          </a:p>
        </p:txBody>
      </p:sp>
      <p:grpSp>
        <p:nvGrpSpPr>
          <p:cNvPr id="56326" name="Group 8">
            <a:extLst>
              <a:ext uri="{FF2B5EF4-FFF2-40B4-BE49-F238E27FC236}">
                <a16:creationId xmlns:a16="http://schemas.microsoft.com/office/drawing/2014/main" id="{A0F1874A-D9CD-854F-B5AA-9B15D481E310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2895600"/>
            <a:ext cx="1295400" cy="76200"/>
            <a:chOff x="1056" y="1680"/>
            <a:chExt cx="816" cy="48"/>
          </a:xfrm>
        </p:grpSpPr>
        <p:sp>
          <p:nvSpPr>
            <p:cNvPr id="56394" name="Line 9">
              <a:extLst>
                <a:ext uri="{FF2B5EF4-FFF2-40B4-BE49-F238E27FC236}">
                  <a16:creationId xmlns:a16="http://schemas.microsoft.com/office/drawing/2014/main" id="{3800903F-87D1-1045-A1E4-83C41CCEE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698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95" name="Oval 10">
              <a:extLst>
                <a:ext uri="{FF2B5EF4-FFF2-40B4-BE49-F238E27FC236}">
                  <a16:creationId xmlns:a16="http://schemas.microsoft.com/office/drawing/2014/main" id="{3737CB03-44EC-AC40-B2EB-E54DDF995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6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grpSp>
        <p:nvGrpSpPr>
          <p:cNvPr id="56327" name="Group 11">
            <a:extLst>
              <a:ext uri="{FF2B5EF4-FFF2-40B4-BE49-F238E27FC236}">
                <a16:creationId xmlns:a16="http://schemas.microsoft.com/office/drawing/2014/main" id="{051BEAD0-3847-0349-9CD1-25B0C3BEE514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2895600"/>
            <a:ext cx="1295400" cy="76200"/>
            <a:chOff x="1056" y="1680"/>
            <a:chExt cx="816" cy="48"/>
          </a:xfrm>
        </p:grpSpPr>
        <p:sp>
          <p:nvSpPr>
            <p:cNvPr id="56392" name="Line 12">
              <a:extLst>
                <a:ext uri="{FF2B5EF4-FFF2-40B4-BE49-F238E27FC236}">
                  <a16:creationId xmlns:a16="http://schemas.microsoft.com/office/drawing/2014/main" id="{AF98FAC0-6D8F-BC41-A6D5-7F67A547F4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698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93" name="Oval 13">
              <a:extLst>
                <a:ext uri="{FF2B5EF4-FFF2-40B4-BE49-F238E27FC236}">
                  <a16:creationId xmlns:a16="http://schemas.microsoft.com/office/drawing/2014/main" id="{E37B5F1E-048E-E24B-BB4A-4BE835998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6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56328" name="Text Box 14">
            <a:extLst>
              <a:ext uri="{FF2B5EF4-FFF2-40B4-BE49-F238E27FC236}">
                <a16:creationId xmlns:a16="http://schemas.microsoft.com/office/drawing/2014/main" id="{107FE037-9BCB-2A43-99A3-191EE0B6A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909888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333</a:t>
            </a:r>
          </a:p>
        </p:txBody>
      </p:sp>
      <p:sp>
        <p:nvSpPr>
          <p:cNvPr id="56329" name="Line 15">
            <a:extLst>
              <a:ext uri="{FF2B5EF4-FFF2-40B4-BE49-F238E27FC236}">
                <a16:creationId xmlns:a16="http://schemas.microsoft.com/office/drawing/2014/main" id="{797699DB-88EA-C44C-8DE0-52ACD51FDEE5}"/>
              </a:ext>
            </a:extLst>
          </p:cNvPr>
          <p:cNvSpPr>
            <a:spLocks noChangeShapeType="1"/>
          </p:cNvSpPr>
          <p:nvPr/>
        </p:nvSpPr>
        <p:spPr bwMode="auto">
          <a:xfrm rot="-2258433">
            <a:off x="2981325" y="2441575"/>
            <a:ext cx="1506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30" name="Oval 16">
            <a:extLst>
              <a:ext uri="{FF2B5EF4-FFF2-40B4-BE49-F238E27FC236}">
                <a16:creationId xmlns:a16="http://schemas.microsoft.com/office/drawing/2014/main" id="{0DEAF665-427C-0A45-BAD8-84FC2A23E8E7}"/>
              </a:ext>
            </a:extLst>
          </p:cNvPr>
          <p:cNvSpPr>
            <a:spLocks noChangeArrowheads="1"/>
          </p:cNvSpPr>
          <p:nvPr/>
        </p:nvSpPr>
        <p:spPr bwMode="auto">
          <a:xfrm rot="-2258433">
            <a:off x="4332288" y="1919288"/>
            <a:ext cx="93662" cy="920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6331" name="Line 17">
            <a:extLst>
              <a:ext uri="{FF2B5EF4-FFF2-40B4-BE49-F238E27FC236}">
                <a16:creationId xmlns:a16="http://schemas.microsoft.com/office/drawing/2014/main" id="{A617B635-A491-3549-A9AA-E57AED1B113F}"/>
              </a:ext>
            </a:extLst>
          </p:cNvPr>
          <p:cNvSpPr>
            <a:spLocks noChangeShapeType="1"/>
          </p:cNvSpPr>
          <p:nvPr/>
        </p:nvSpPr>
        <p:spPr bwMode="auto">
          <a:xfrm rot="-1317785">
            <a:off x="3057525" y="2701925"/>
            <a:ext cx="127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32" name="Oval 18">
            <a:extLst>
              <a:ext uri="{FF2B5EF4-FFF2-40B4-BE49-F238E27FC236}">
                <a16:creationId xmlns:a16="http://schemas.microsoft.com/office/drawing/2014/main" id="{971802CE-423C-004D-B688-640CF4CCCD30}"/>
              </a:ext>
            </a:extLst>
          </p:cNvPr>
          <p:cNvSpPr>
            <a:spLocks noChangeArrowheads="1"/>
          </p:cNvSpPr>
          <p:nvPr/>
        </p:nvSpPr>
        <p:spPr bwMode="auto">
          <a:xfrm rot="-1317785">
            <a:off x="4287838" y="2416175"/>
            <a:ext cx="79375" cy="841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6333" name="Line 19">
            <a:extLst>
              <a:ext uri="{FF2B5EF4-FFF2-40B4-BE49-F238E27FC236}">
                <a16:creationId xmlns:a16="http://schemas.microsoft.com/office/drawing/2014/main" id="{C00C60F2-6DB2-9840-9352-21EA9C182DD2}"/>
              </a:ext>
            </a:extLst>
          </p:cNvPr>
          <p:cNvSpPr>
            <a:spLocks noChangeShapeType="1"/>
          </p:cNvSpPr>
          <p:nvPr/>
        </p:nvSpPr>
        <p:spPr bwMode="auto">
          <a:xfrm rot="-3058109">
            <a:off x="2730500" y="2233613"/>
            <a:ext cx="1841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34" name="Oval 20">
            <a:extLst>
              <a:ext uri="{FF2B5EF4-FFF2-40B4-BE49-F238E27FC236}">
                <a16:creationId xmlns:a16="http://schemas.microsoft.com/office/drawing/2014/main" id="{FBF4817B-8B2B-644F-9C05-DADDE0CB0C70}"/>
              </a:ext>
            </a:extLst>
          </p:cNvPr>
          <p:cNvSpPr>
            <a:spLocks noChangeArrowheads="1"/>
          </p:cNvSpPr>
          <p:nvPr/>
        </p:nvSpPr>
        <p:spPr bwMode="auto">
          <a:xfrm rot="-3058109">
            <a:off x="4227513" y="1446213"/>
            <a:ext cx="92075" cy="920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56335" name="Group 21">
            <a:extLst>
              <a:ext uri="{FF2B5EF4-FFF2-40B4-BE49-F238E27FC236}">
                <a16:creationId xmlns:a16="http://schemas.microsoft.com/office/drawing/2014/main" id="{65DA2DE9-08C1-1045-9E35-DEDFFC6630CE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1447800"/>
            <a:ext cx="1295400" cy="76200"/>
            <a:chOff x="1056" y="1680"/>
            <a:chExt cx="816" cy="48"/>
          </a:xfrm>
        </p:grpSpPr>
        <p:sp>
          <p:nvSpPr>
            <p:cNvPr id="56390" name="Line 22">
              <a:extLst>
                <a:ext uri="{FF2B5EF4-FFF2-40B4-BE49-F238E27FC236}">
                  <a16:creationId xmlns:a16="http://schemas.microsoft.com/office/drawing/2014/main" id="{242FB317-2A0E-DC4D-8FF7-C42349E9F1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698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91" name="Oval 23">
              <a:extLst>
                <a:ext uri="{FF2B5EF4-FFF2-40B4-BE49-F238E27FC236}">
                  <a16:creationId xmlns:a16="http://schemas.microsoft.com/office/drawing/2014/main" id="{AF13CEFF-B223-FC4B-BEDA-4C5E134E6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6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grpSp>
        <p:nvGrpSpPr>
          <p:cNvPr id="56336" name="Group 24">
            <a:extLst>
              <a:ext uri="{FF2B5EF4-FFF2-40B4-BE49-F238E27FC236}">
                <a16:creationId xmlns:a16="http://schemas.microsoft.com/office/drawing/2014/main" id="{9B62C6AC-5882-A34D-A35E-A255560A3E24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2438400"/>
            <a:ext cx="1295400" cy="76200"/>
            <a:chOff x="1056" y="1680"/>
            <a:chExt cx="816" cy="48"/>
          </a:xfrm>
        </p:grpSpPr>
        <p:sp>
          <p:nvSpPr>
            <p:cNvPr id="56388" name="Line 25">
              <a:extLst>
                <a:ext uri="{FF2B5EF4-FFF2-40B4-BE49-F238E27FC236}">
                  <a16:creationId xmlns:a16="http://schemas.microsoft.com/office/drawing/2014/main" id="{E172C5CE-00D1-7E4D-BA30-9F02E0857F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698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89" name="Oval 26">
              <a:extLst>
                <a:ext uri="{FF2B5EF4-FFF2-40B4-BE49-F238E27FC236}">
                  <a16:creationId xmlns:a16="http://schemas.microsoft.com/office/drawing/2014/main" id="{E9A66103-42EE-0442-ACB9-2F74B7E6D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6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56337" name="Line 27">
            <a:extLst>
              <a:ext uri="{FF2B5EF4-FFF2-40B4-BE49-F238E27FC236}">
                <a16:creationId xmlns:a16="http://schemas.microsoft.com/office/drawing/2014/main" id="{7E6BE055-C80D-6245-AFB0-B55D8906EE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1981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38" name="Oval 28">
            <a:extLst>
              <a:ext uri="{FF2B5EF4-FFF2-40B4-BE49-F238E27FC236}">
                <a16:creationId xmlns:a16="http://schemas.microsoft.com/office/drawing/2014/main" id="{ADB371AA-1258-BD40-A6D0-594178687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93675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6339" name="Rectangle 29">
            <a:extLst>
              <a:ext uri="{FF2B5EF4-FFF2-40B4-BE49-F238E27FC236}">
                <a16:creationId xmlns:a16="http://schemas.microsoft.com/office/drawing/2014/main" id="{1B7FE84E-4189-C443-9ADC-88405E70F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309688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303</a:t>
            </a:r>
          </a:p>
        </p:txBody>
      </p:sp>
      <p:sp>
        <p:nvSpPr>
          <p:cNvPr id="56340" name="Rectangle 30">
            <a:extLst>
              <a:ext uri="{FF2B5EF4-FFF2-40B4-BE49-F238E27FC236}">
                <a16:creationId xmlns:a16="http://schemas.microsoft.com/office/drawing/2014/main" id="{72BD48C3-5020-4945-B073-EA8A6EA87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843088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313</a:t>
            </a:r>
          </a:p>
        </p:txBody>
      </p:sp>
      <p:sp>
        <p:nvSpPr>
          <p:cNvPr id="56341" name="Text Box 31">
            <a:extLst>
              <a:ext uri="{FF2B5EF4-FFF2-40B4-BE49-F238E27FC236}">
                <a16:creationId xmlns:a16="http://schemas.microsoft.com/office/drawing/2014/main" id="{829E84EA-58BF-9D48-BB03-496595541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376488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323</a:t>
            </a:r>
          </a:p>
        </p:txBody>
      </p:sp>
      <p:sp>
        <p:nvSpPr>
          <p:cNvPr id="56342" name="Line 32">
            <a:extLst>
              <a:ext uri="{FF2B5EF4-FFF2-40B4-BE49-F238E27FC236}">
                <a16:creationId xmlns:a16="http://schemas.microsoft.com/office/drawing/2014/main" id="{597CCFC6-4B1D-BF42-A59A-7F02569201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1981200"/>
            <a:ext cx="914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43" name="Text Box 33">
            <a:extLst>
              <a:ext uri="{FF2B5EF4-FFF2-40B4-BE49-F238E27FC236}">
                <a16:creationId xmlns:a16="http://schemas.microsoft.com/office/drawing/2014/main" id="{94A4E536-DE5B-E54B-B9B6-624DC585D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124200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spazio</a:t>
            </a:r>
            <a:endParaRPr lang="en-US" altLang="it-IT" sz="2400"/>
          </a:p>
        </p:txBody>
      </p:sp>
      <p:sp>
        <p:nvSpPr>
          <p:cNvPr id="56344" name="Text Box 34">
            <a:extLst>
              <a:ext uri="{FF2B5EF4-FFF2-40B4-BE49-F238E27FC236}">
                <a16:creationId xmlns:a16="http://schemas.microsoft.com/office/drawing/2014/main" id="{009286D7-B036-154D-83F6-5583EEEC7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1195388"/>
            <a:ext cx="14986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inizio capitolo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punto doppio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punto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spazio</a:t>
            </a:r>
          </a:p>
        </p:txBody>
      </p:sp>
      <p:sp>
        <p:nvSpPr>
          <p:cNvPr id="56345" name="Rectangle 35">
            <a:extLst>
              <a:ext uri="{FF2B5EF4-FFF2-40B4-BE49-F238E27FC236}">
                <a16:creationId xmlns:a16="http://schemas.microsoft.com/office/drawing/2014/main" id="{6FEB197A-B2FC-2945-A128-C0DFDCDA4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124200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spazio</a:t>
            </a:r>
          </a:p>
        </p:txBody>
      </p:sp>
      <p:sp>
        <p:nvSpPr>
          <p:cNvPr id="56346" name="Oval 36">
            <a:extLst>
              <a:ext uri="{FF2B5EF4-FFF2-40B4-BE49-F238E27FC236}">
                <a16:creationId xmlns:a16="http://schemas.microsoft.com/office/drawing/2014/main" id="{1C902346-7561-734D-89D6-FB2940872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95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6347" name="Line 37">
            <a:extLst>
              <a:ext uri="{FF2B5EF4-FFF2-40B4-BE49-F238E27FC236}">
                <a16:creationId xmlns:a16="http://schemas.microsoft.com/office/drawing/2014/main" id="{997D1C0F-0FA3-AA4F-9DC4-B869EAE8C7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1219200"/>
            <a:ext cx="9906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48" name="Line 38">
            <a:extLst>
              <a:ext uri="{FF2B5EF4-FFF2-40B4-BE49-F238E27FC236}">
                <a16:creationId xmlns:a16="http://schemas.microsoft.com/office/drawing/2014/main" id="{3F06A9E3-1C93-E54A-9293-E5F349DF46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457200"/>
            <a:ext cx="9906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6349" name="Group 39">
            <a:extLst>
              <a:ext uri="{FF2B5EF4-FFF2-40B4-BE49-F238E27FC236}">
                <a16:creationId xmlns:a16="http://schemas.microsoft.com/office/drawing/2014/main" id="{647C6ACE-E814-DB4D-9D32-A6014CAF1A5A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676400"/>
            <a:ext cx="609600" cy="609600"/>
            <a:chOff x="1776" y="96"/>
            <a:chExt cx="384" cy="384"/>
          </a:xfrm>
        </p:grpSpPr>
        <p:sp>
          <p:nvSpPr>
            <p:cNvPr id="56384" name="Line 40">
              <a:extLst>
                <a:ext uri="{FF2B5EF4-FFF2-40B4-BE49-F238E27FC236}">
                  <a16:creationId xmlns:a16="http://schemas.microsoft.com/office/drawing/2014/main" id="{567AFA7F-8AFB-6444-9BA6-BAA114DE7B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96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85" name="Line 41">
              <a:extLst>
                <a:ext uri="{FF2B5EF4-FFF2-40B4-BE49-F238E27FC236}">
                  <a16:creationId xmlns:a16="http://schemas.microsoft.com/office/drawing/2014/main" id="{E99CE2E7-034E-FA46-AE48-4BB03D7DF0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88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86" name="Line 42">
              <a:extLst>
                <a:ext uri="{FF2B5EF4-FFF2-40B4-BE49-F238E27FC236}">
                  <a16:creationId xmlns:a16="http://schemas.microsoft.com/office/drawing/2014/main" id="{0A2EF3A5-1162-114C-9E1D-278AF99D53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88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87" name="Line 43">
              <a:extLst>
                <a:ext uri="{FF2B5EF4-FFF2-40B4-BE49-F238E27FC236}">
                  <a16:creationId xmlns:a16="http://schemas.microsoft.com/office/drawing/2014/main" id="{D7D89257-E915-DD42-A190-D11A5B36A7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192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6350" name="Group 44">
            <a:extLst>
              <a:ext uri="{FF2B5EF4-FFF2-40B4-BE49-F238E27FC236}">
                <a16:creationId xmlns:a16="http://schemas.microsoft.com/office/drawing/2014/main" id="{DE10757B-94F6-F147-A581-DE2759590E59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914400"/>
            <a:ext cx="609600" cy="609600"/>
            <a:chOff x="1776" y="96"/>
            <a:chExt cx="384" cy="384"/>
          </a:xfrm>
        </p:grpSpPr>
        <p:sp>
          <p:nvSpPr>
            <p:cNvPr id="56380" name="Line 45">
              <a:extLst>
                <a:ext uri="{FF2B5EF4-FFF2-40B4-BE49-F238E27FC236}">
                  <a16:creationId xmlns:a16="http://schemas.microsoft.com/office/drawing/2014/main" id="{893D230D-48AA-0848-B382-0A1AC8872D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96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81" name="Line 46">
              <a:extLst>
                <a:ext uri="{FF2B5EF4-FFF2-40B4-BE49-F238E27FC236}">
                  <a16:creationId xmlns:a16="http://schemas.microsoft.com/office/drawing/2014/main" id="{1D51380C-9BD7-1048-A896-C2AD9D5802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88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82" name="Line 47">
              <a:extLst>
                <a:ext uri="{FF2B5EF4-FFF2-40B4-BE49-F238E27FC236}">
                  <a16:creationId xmlns:a16="http://schemas.microsoft.com/office/drawing/2014/main" id="{7A247395-2E82-0A4A-9445-EB2087DE90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88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83" name="Line 48">
              <a:extLst>
                <a:ext uri="{FF2B5EF4-FFF2-40B4-BE49-F238E27FC236}">
                  <a16:creationId xmlns:a16="http://schemas.microsoft.com/office/drawing/2014/main" id="{8BC9497B-AF98-4840-BDA9-939423720F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192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6351" name="Group 49">
            <a:extLst>
              <a:ext uri="{FF2B5EF4-FFF2-40B4-BE49-F238E27FC236}">
                <a16:creationId xmlns:a16="http://schemas.microsoft.com/office/drawing/2014/main" id="{67537E2C-0F24-404D-981C-FA7DD31A0C1A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52400"/>
            <a:ext cx="609600" cy="609600"/>
            <a:chOff x="1776" y="96"/>
            <a:chExt cx="384" cy="384"/>
          </a:xfrm>
        </p:grpSpPr>
        <p:sp>
          <p:nvSpPr>
            <p:cNvPr id="56376" name="Line 50">
              <a:extLst>
                <a:ext uri="{FF2B5EF4-FFF2-40B4-BE49-F238E27FC236}">
                  <a16:creationId xmlns:a16="http://schemas.microsoft.com/office/drawing/2014/main" id="{5B69E69A-5DE1-7245-AC9B-70348C7EF9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96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77" name="Line 51">
              <a:extLst>
                <a:ext uri="{FF2B5EF4-FFF2-40B4-BE49-F238E27FC236}">
                  <a16:creationId xmlns:a16="http://schemas.microsoft.com/office/drawing/2014/main" id="{E480B4FB-5A4D-5A49-A123-49A19EB93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88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78" name="Line 52">
              <a:extLst>
                <a:ext uri="{FF2B5EF4-FFF2-40B4-BE49-F238E27FC236}">
                  <a16:creationId xmlns:a16="http://schemas.microsoft.com/office/drawing/2014/main" id="{87B72F9B-CA4F-B14C-88F0-FAB8C3F69C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88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79" name="Line 53">
              <a:extLst>
                <a:ext uri="{FF2B5EF4-FFF2-40B4-BE49-F238E27FC236}">
                  <a16:creationId xmlns:a16="http://schemas.microsoft.com/office/drawing/2014/main" id="{51E5C314-8ADA-584D-A523-1597D90B10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192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6352" name="Text Box 54">
            <a:extLst>
              <a:ext uri="{FF2B5EF4-FFF2-40B4-BE49-F238E27FC236}">
                <a16:creationId xmlns:a16="http://schemas.microsoft.com/office/drawing/2014/main" id="{93B44050-1641-1D4F-908C-FAD9FC2BF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76200"/>
            <a:ext cx="5953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00   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01   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02   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05   LI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.</a:t>
            </a:r>
          </a:p>
        </p:txBody>
      </p:sp>
      <p:sp>
        <p:nvSpPr>
          <p:cNvPr id="56353" name="Text Box 55">
            <a:extLst>
              <a:ext uri="{FF2B5EF4-FFF2-40B4-BE49-F238E27FC236}">
                <a16:creationId xmlns:a16="http://schemas.microsoft.com/office/drawing/2014/main" id="{C1CD1347-ED2F-0F44-B256-07D8DF09E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0</a:t>
            </a:r>
          </a:p>
        </p:txBody>
      </p:sp>
      <p:sp>
        <p:nvSpPr>
          <p:cNvPr id="56354" name="Text Box 56">
            <a:extLst>
              <a:ext uri="{FF2B5EF4-FFF2-40B4-BE49-F238E27FC236}">
                <a16:creationId xmlns:a16="http://schemas.microsoft.com/office/drawing/2014/main" id="{FDA4C948-CBD6-7947-9E40-4B2C3F50B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9144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1</a:t>
            </a:r>
          </a:p>
        </p:txBody>
      </p:sp>
      <p:sp>
        <p:nvSpPr>
          <p:cNvPr id="56355" name="Text Box 57">
            <a:extLst>
              <a:ext uri="{FF2B5EF4-FFF2-40B4-BE49-F238E27FC236}">
                <a16:creationId xmlns:a16="http://schemas.microsoft.com/office/drawing/2014/main" id="{C87CFABA-29C4-AE46-842B-72723AD88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6764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2</a:t>
            </a:r>
          </a:p>
        </p:txBody>
      </p:sp>
      <p:sp>
        <p:nvSpPr>
          <p:cNvPr id="56356" name="Line 58">
            <a:extLst>
              <a:ext uri="{FF2B5EF4-FFF2-40B4-BE49-F238E27FC236}">
                <a16:creationId xmlns:a16="http://schemas.microsoft.com/office/drawing/2014/main" id="{C337DA52-C393-AD46-8467-4D3F8D276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9718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57" name="Rectangle 59">
            <a:extLst>
              <a:ext uri="{FF2B5EF4-FFF2-40B4-BE49-F238E27FC236}">
                <a16:creationId xmlns:a16="http://schemas.microsoft.com/office/drawing/2014/main" id="{F582AA7C-BD1C-AA44-9996-0CE7B0042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505200"/>
            <a:ext cx="46482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6358" name="Rectangle 60">
            <a:extLst>
              <a:ext uri="{FF2B5EF4-FFF2-40B4-BE49-F238E27FC236}">
                <a16:creationId xmlns:a16="http://schemas.microsoft.com/office/drawing/2014/main" id="{11CC3605-195E-BC4C-BF9F-BC9059AC2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19100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4</a:t>
            </a:r>
          </a:p>
        </p:txBody>
      </p:sp>
      <p:sp>
        <p:nvSpPr>
          <p:cNvPr id="56359" name="Text Box 61">
            <a:extLst>
              <a:ext uri="{FF2B5EF4-FFF2-40B4-BE49-F238E27FC236}">
                <a16:creationId xmlns:a16="http://schemas.microsoft.com/office/drawing/2014/main" id="{DEAEDCFD-5FAE-124F-B94F-10A5A43A3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657600"/>
            <a:ext cx="29972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                                        Nomenclatore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200"/>
              <a:t>4005	accio</a:t>
            </a:r>
            <a:r>
              <a:rPr lang="uk-UA" altLang="it-IT" sz="1200"/>
              <a:t>'</a:t>
            </a:r>
            <a:endParaRPr lang="en-GB" altLang="it-IT" sz="1200"/>
          </a:p>
          <a:p>
            <a:pPr>
              <a:spcBef>
                <a:spcPct val="0"/>
              </a:spcBef>
              <a:buFont typeface="Times" pitchFamily="2" charset="0"/>
              <a:buAutoNum type="arabicPlain" startAt="4006"/>
            </a:pPr>
            <a:r>
              <a:rPr lang="en-GB" altLang="it-IT" sz="1200"/>
              <a:t>accioche</a:t>
            </a:r>
            <a:r>
              <a:rPr lang="uk-UA" altLang="it-IT" sz="1200"/>
              <a:t>'</a:t>
            </a:r>
            <a:r>
              <a:rPr lang="en-GB" altLang="it-IT" sz="1200"/>
              <a:t>	…….</a:t>
            </a:r>
          </a:p>
          <a:p>
            <a:pPr>
              <a:spcBef>
                <a:spcPct val="0"/>
              </a:spcBef>
              <a:buFont typeface="Times" pitchFamily="2" charset="0"/>
              <a:buAutoNum type="arabicPlain" startAt="4006"/>
            </a:pPr>
            <a:r>
              <a:rPr lang="en-GB" altLang="it-IT" sz="1200"/>
              <a:t>ancora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200"/>
              <a:t>4008	ancorche</a:t>
            </a:r>
            <a:r>
              <a:rPr lang="uk-UA" altLang="it-IT" sz="1200"/>
              <a:t>'</a:t>
            </a:r>
            <a:endParaRPr lang="en-GB" altLang="it-IT" sz="12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200"/>
              <a:t>4009	bene</a:t>
            </a:r>
            <a:endParaRPr lang="en-US" altLang="it-IT" sz="1400"/>
          </a:p>
        </p:txBody>
      </p:sp>
      <p:sp>
        <p:nvSpPr>
          <p:cNvPr id="56360" name="Line 62">
            <a:extLst>
              <a:ext uri="{FF2B5EF4-FFF2-40B4-BE49-F238E27FC236}">
                <a16:creationId xmlns:a16="http://schemas.microsoft.com/office/drawing/2014/main" id="{4888646C-43F1-464A-99D3-E24ECA460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971800"/>
            <a:ext cx="12192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61" name="Rectangle 63">
            <a:extLst>
              <a:ext uri="{FF2B5EF4-FFF2-40B4-BE49-F238E27FC236}">
                <a16:creationId xmlns:a16="http://schemas.microsoft.com/office/drawing/2014/main" id="{BD88A1A2-6FF5-A04C-9543-99C1332CF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02920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5</a:t>
            </a:r>
          </a:p>
        </p:txBody>
      </p:sp>
      <p:sp>
        <p:nvSpPr>
          <p:cNvPr id="56362" name="Rectangle 64">
            <a:extLst>
              <a:ext uri="{FF2B5EF4-FFF2-40B4-BE49-F238E27FC236}">
                <a16:creationId xmlns:a16="http://schemas.microsoft.com/office/drawing/2014/main" id="{85E4143A-B52C-B14E-BB77-7838726AE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17220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9</a:t>
            </a:r>
          </a:p>
        </p:txBody>
      </p:sp>
      <p:grpSp>
        <p:nvGrpSpPr>
          <p:cNvPr id="56363" name="Group 65">
            <a:extLst>
              <a:ext uri="{FF2B5EF4-FFF2-40B4-BE49-F238E27FC236}">
                <a16:creationId xmlns:a16="http://schemas.microsoft.com/office/drawing/2014/main" id="{C743F4F9-CE2F-F14E-AB3E-DFA3303D8875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5029200"/>
            <a:ext cx="609600" cy="609600"/>
            <a:chOff x="1776" y="96"/>
            <a:chExt cx="384" cy="384"/>
          </a:xfrm>
        </p:grpSpPr>
        <p:sp>
          <p:nvSpPr>
            <p:cNvPr id="56372" name="Line 66">
              <a:extLst>
                <a:ext uri="{FF2B5EF4-FFF2-40B4-BE49-F238E27FC236}">
                  <a16:creationId xmlns:a16="http://schemas.microsoft.com/office/drawing/2014/main" id="{EBAAD503-C788-6645-811B-E577B24CF0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96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73" name="Line 67">
              <a:extLst>
                <a:ext uri="{FF2B5EF4-FFF2-40B4-BE49-F238E27FC236}">
                  <a16:creationId xmlns:a16="http://schemas.microsoft.com/office/drawing/2014/main" id="{A2530F4B-EA40-1E4B-9BE9-3C5D15A60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88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74" name="Line 68">
              <a:extLst>
                <a:ext uri="{FF2B5EF4-FFF2-40B4-BE49-F238E27FC236}">
                  <a16:creationId xmlns:a16="http://schemas.microsoft.com/office/drawing/2014/main" id="{92C2BF86-E3CF-6D49-AFB2-B5646C3C67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88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75" name="Line 69">
              <a:extLst>
                <a:ext uri="{FF2B5EF4-FFF2-40B4-BE49-F238E27FC236}">
                  <a16:creationId xmlns:a16="http://schemas.microsoft.com/office/drawing/2014/main" id="{2FEE2566-E32D-E643-9E6E-83ED48714E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192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6364" name="Group 70">
            <a:extLst>
              <a:ext uri="{FF2B5EF4-FFF2-40B4-BE49-F238E27FC236}">
                <a16:creationId xmlns:a16="http://schemas.microsoft.com/office/drawing/2014/main" id="{800BA82C-9C07-C64B-988F-79A4068430F8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5867400"/>
            <a:ext cx="609600" cy="609600"/>
            <a:chOff x="1776" y="96"/>
            <a:chExt cx="384" cy="384"/>
          </a:xfrm>
        </p:grpSpPr>
        <p:sp>
          <p:nvSpPr>
            <p:cNvPr id="56368" name="Line 71">
              <a:extLst>
                <a:ext uri="{FF2B5EF4-FFF2-40B4-BE49-F238E27FC236}">
                  <a16:creationId xmlns:a16="http://schemas.microsoft.com/office/drawing/2014/main" id="{D63B9C9E-2FF9-7443-826A-7F891A33C7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96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69" name="Line 72">
              <a:extLst>
                <a:ext uri="{FF2B5EF4-FFF2-40B4-BE49-F238E27FC236}">
                  <a16:creationId xmlns:a16="http://schemas.microsoft.com/office/drawing/2014/main" id="{4064B8CA-55CD-7A4C-8695-C5FA901548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88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70" name="Line 73">
              <a:extLst>
                <a:ext uri="{FF2B5EF4-FFF2-40B4-BE49-F238E27FC236}">
                  <a16:creationId xmlns:a16="http://schemas.microsoft.com/office/drawing/2014/main" id="{412CCE0A-196F-094F-A372-A849AAC931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88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71" name="Line 74">
              <a:extLst>
                <a:ext uri="{FF2B5EF4-FFF2-40B4-BE49-F238E27FC236}">
                  <a16:creationId xmlns:a16="http://schemas.microsoft.com/office/drawing/2014/main" id="{52B32415-EE67-AE4C-A017-91FF3FA0B4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192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6365" name="Text Box 75">
            <a:extLst>
              <a:ext uri="{FF2B5EF4-FFF2-40B4-BE49-F238E27FC236}">
                <a16:creationId xmlns:a16="http://schemas.microsoft.com/office/drawing/2014/main" id="{A797A65E-EB71-BD44-A7C0-3CA084F1A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562600"/>
            <a:ext cx="22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 b="1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 b="1"/>
              <a:t>.</a:t>
            </a:r>
          </a:p>
        </p:txBody>
      </p:sp>
      <p:sp>
        <p:nvSpPr>
          <p:cNvPr id="56366" name="Line 76">
            <a:extLst>
              <a:ext uri="{FF2B5EF4-FFF2-40B4-BE49-F238E27FC236}">
                <a16:creationId xmlns:a16="http://schemas.microsoft.com/office/drawing/2014/main" id="{EF8E67D9-8A14-9E49-BE85-01F47D3C05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971800"/>
            <a:ext cx="121920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67" name="Text Box 77">
            <a:extLst>
              <a:ext uri="{FF2B5EF4-FFF2-40B4-BE49-F238E27FC236}">
                <a16:creationId xmlns:a16="http://schemas.microsoft.com/office/drawing/2014/main" id="{50329D04-8BF7-5A4F-A2EA-CF4C07EF7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029200"/>
            <a:ext cx="7556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51   TRA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52   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55   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200"/>
              <a:t>.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 sz="1200"/>
              <a:t>98  RE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 sz="1200"/>
              <a:t>99  TO</a:t>
            </a:r>
          </a:p>
        </p:txBody>
      </p:sp>
    </p:spTree>
    <p:extLst>
      <p:ext uri="{BB962C8B-B14F-4D97-AF65-F5344CB8AC3E}">
        <p14:creationId xmlns:p14="http://schemas.microsoft.com/office/powerpoint/2010/main" val="3492097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3">
            <a:extLst>
              <a:ext uri="{FF2B5EF4-FFF2-40B4-BE49-F238E27FC236}">
                <a16:creationId xmlns:a16="http://schemas.microsoft.com/office/drawing/2014/main" id="{8CB06725-4611-9B43-86F7-D2EFDACE7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69DF6E-31FD-E742-8AF5-0469E43D3BD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it-IT" sz="1400"/>
          </a:p>
        </p:txBody>
      </p:sp>
      <p:pic>
        <p:nvPicPr>
          <p:cNvPr id="57346" name="Picture 2" descr="Voynich1.jpg                                                   00059CC9Macintosh HD                   BCFBA33A:">
            <a:extLst>
              <a:ext uri="{FF2B5EF4-FFF2-40B4-BE49-F238E27FC236}">
                <a16:creationId xmlns:a16="http://schemas.microsoft.com/office/drawing/2014/main" id="{8E7662C1-DB1D-FE4B-B839-115F21D6F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455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>
            <a:extLst>
              <a:ext uri="{FF2B5EF4-FFF2-40B4-BE49-F238E27FC236}">
                <a16:creationId xmlns:a16="http://schemas.microsoft.com/office/drawing/2014/main" id="{8B6A0BF9-45D7-B244-A7B4-A656430F2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19200"/>
            <a:ext cx="23066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Cifrario di Voynich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datato 1404-1438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col sistema del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radiocarbonio</a:t>
            </a:r>
          </a:p>
        </p:txBody>
      </p:sp>
    </p:spTree>
    <p:extLst>
      <p:ext uri="{BB962C8B-B14F-4D97-AF65-F5344CB8AC3E}">
        <p14:creationId xmlns:p14="http://schemas.microsoft.com/office/powerpoint/2010/main" val="1412605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4A96F-32E2-8747-8D64-56EFD8F6391E}"/>
              </a:ext>
            </a:extLst>
          </p:cNvPr>
          <p:cNvSpPr txBox="1"/>
          <p:nvPr/>
        </p:nvSpPr>
        <p:spPr>
          <a:xfrm>
            <a:off x="343706" y="1211284"/>
            <a:ext cx="803726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Acquistato da Wilfrid Voynich dal collegio gesuita di Villa Mondragone nel 1912.</a:t>
            </a:r>
          </a:p>
          <a:p>
            <a:endParaRPr lang="it-IT"/>
          </a:p>
          <a:p>
            <a:endParaRPr lang="it-IT"/>
          </a:p>
          <a:p>
            <a:r>
              <a:rPr lang="it-IT"/>
              <a:t>appartenuto precedentemente:</a:t>
            </a:r>
          </a:p>
          <a:p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a Jan Marek Marci, rettore dell'Università di Praga e medico reale di Rodolfo II di </a:t>
            </a:r>
            <a:br>
              <a:rPr lang="it-IT"/>
            </a:br>
            <a:r>
              <a:rPr lang="it-IT"/>
              <a:t>Boemia (imperatore del Sacro Romano Impero)</a:t>
            </a:r>
          </a:p>
          <a:p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a un noto alchimista (Georg Baresch)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acquistato per 600 ducati da Rodolfo II, credendolo opera di Ruggero Bacone</a:t>
            </a:r>
          </a:p>
        </p:txBody>
      </p:sp>
    </p:spTree>
    <p:extLst>
      <p:ext uri="{BB962C8B-B14F-4D97-AF65-F5344CB8AC3E}">
        <p14:creationId xmlns:p14="http://schemas.microsoft.com/office/powerpoint/2010/main" val="3127883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1">
            <a:extLst>
              <a:ext uri="{FF2B5EF4-FFF2-40B4-BE49-F238E27FC236}">
                <a16:creationId xmlns:a16="http://schemas.microsoft.com/office/drawing/2014/main" id="{460CA125-212C-484E-A822-BF6FB4B3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C70076-A51A-9641-8E0B-24698AE0D2A0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it-IT" sz="1400"/>
          </a:p>
        </p:txBody>
      </p:sp>
      <p:pic>
        <p:nvPicPr>
          <p:cNvPr id="58370" name="Picture 2" descr="800px-Voynich_Manuscript_(170).jpg">
            <a:extLst>
              <a:ext uri="{FF2B5EF4-FFF2-40B4-BE49-F238E27FC236}">
                <a16:creationId xmlns:a16="http://schemas.microsoft.com/office/drawing/2014/main" id="{4DF252D9-50D7-2E47-8D12-112F3797C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549275"/>
            <a:ext cx="903605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087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3">
            <a:extLst>
              <a:ext uri="{FF2B5EF4-FFF2-40B4-BE49-F238E27FC236}">
                <a16:creationId xmlns:a16="http://schemas.microsoft.com/office/drawing/2014/main" id="{28465F1E-E28F-B04A-975A-6FC4DDB1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B69D06-A401-C746-BC9A-B8D013A3752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it-IT" sz="1400"/>
          </a:p>
        </p:txBody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D890E052-0FFC-F64B-83C8-D0C4B3A17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28600"/>
            <a:ext cx="693102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b="1" i="1"/>
              <a:t>Sezione I</a:t>
            </a:r>
            <a:r>
              <a:rPr lang="en-US" altLang="it-IT" sz="1800"/>
              <a:t> (fogli 1-66): chiamata </a:t>
            </a:r>
            <a:r>
              <a:rPr lang="en-US" altLang="it-IT" sz="1800" b="1"/>
              <a:t>botanica</a:t>
            </a:r>
            <a:r>
              <a:rPr lang="en-US" altLang="it-IT" sz="1800"/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contiene 113 disegni di piante sconosciute.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b="1" i="1"/>
              <a:t>Sezione II</a:t>
            </a:r>
            <a:r>
              <a:rPr lang="en-US" altLang="it-IT" sz="1800"/>
              <a:t> (fogli 67-73): chiamata </a:t>
            </a:r>
            <a:r>
              <a:rPr lang="en-US" altLang="it-IT" sz="1800" b="1"/>
              <a:t>astronomica</a:t>
            </a:r>
            <a:r>
              <a:rPr lang="en-US" altLang="it-IT" sz="1800"/>
              <a:t> o </a:t>
            </a:r>
            <a:r>
              <a:rPr lang="en-US" altLang="it-IT" sz="1800" b="1"/>
              <a:t>astrologica</a:t>
            </a:r>
            <a:r>
              <a:rPr lang="en-US" altLang="it-IT" sz="1800"/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presenta 25 diagrammi che sembrano richiamare delle stelle.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Vi si riconoscono anche alcuni segni zodiacali.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Anche in questo caso risulta alquanto arduo stabilire di cosa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effettivamente tratti questa sezione.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b="1" i="1"/>
              <a:t>Sezione III</a:t>
            </a:r>
            <a:r>
              <a:rPr lang="en-US" altLang="it-IT" sz="1800"/>
              <a:t> (fogli 75-86): chiamata </a:t>
            </a:r>
            <a:r>
              <a:rPr lang="en-US" altLang="it-IT" sz="1800" b="1"/>
              <a:t>biologica</a:t>
            </a:r>
            <a:r>
              <a:rPr lang="en-US" altLang="it-IT" sz="1800"/>
              <a:t>, nomenclatura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dovuta esclusivamente alla presenza di numerose figure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femminili nude, sovente immerse fino al ginocchio in strane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vasche intercomunicanti contenenti un liquido scuro.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Subito dopo questa sezione vi è un foglio ripiegato sei volte,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raffigurante nove medaglioni con immagini di stelle o figure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vagamente simili a cellule, raggiere di petali e fasci di tubi.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b="1" i="1"/>
              <a:t>Sezione IV</a:t>
            </a:r>
            <a:r>
              <a:rPr lang="en-US" altLang="it-IT" sz="1800"/>
              <a:t> (fogli 87-102): detta </a:t>
            </a:r>
            <a:r>
              <a:rPr lang="en-US" altLang="it-IT" sz="1800" b="1"/>
              <a:t>farmacologica</a:t>
            </a:r>
            <a:r>
              <a:rPr lang="en-US" altLang="it-IT" sz="1800"/>
              <a:t>, per via delle immagini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di ampolle e fiale dalla forma analoga a quella dei contenitori presenti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nelle antiche farmacie. In questa sezione vi sono anche disegni di piccole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piante e radici, presumibilmente erbe medicinali.</a:t>
            </a:r>
          </a:p>
        </p:txBody>
      </p:sp>
    </p:spTree>
    <p:extLst>
      <p:ext uri="{BB962C8B-B14F-4D97-AF65-F5344CB8AC3E}">
        <p14:creationId xmlns:p14="http://schemas.microsoft.com/office/powerpoint/2010/main" val="4038349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1">
            <a:extLst>
              <a:ext uri="{FF2B5EF4-FFF2-40B4-BE49-F238E27FC236}">
                <a16:creationId xmlns:a16="http://schemas.microsoft.com/office/drawing/2014/main" id="{0B732D52-834E-1441-99A9-FB576E0F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B581E8-D71D-0448-B2B7-393DE4A8523E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it-IT" sz="1400"/>
          </a:p>
        </p:txBody>
      </p:sp>
      <p:pic>
        <p:nvPicPr>
          <p:cNvPr id="60418" name="Picture 2" descr="220px-Voynich_Manuscript_(158).jpg">
            <a:extLst>
              <a:ext uri="{FF2B5EF4-FFF2-40B4-BE49-F238E27FC236}">
                <a16:creationId xmlns:a16="http://schemas.microsoft.com/office/drawing/2014/main" id="{5087DBA7-3A88-264D-B7BD-219D34182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0350"/>
            <a:ext cx="6243637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2459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3">
            <a:extLst>
              <a:ext uri="{FF2B5EF4-FFF2-40B4-BE49-F238E27FC236}">
                <a16:creationId xmlns:a16="http://schemas.microsoft.com/office/drawing/2014/main" id="{773E4C17-A504-4A4B-B695-9C015B5A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A70404-A801-034C-B67D-FD77157BC5E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it-IT" sz="1400"/>
          </a:p>
        </p:txBody>
      </p:sp>
      <p:pic>
        <p:nvPicPr>
          <p:cNvPr id="61442" name="Picture 2" descr="&#13;Voynich3.pict                                                  00059CC9Macintosh HD                   BCFBA33A:">
            <a:extLst>
              <a:ext uri="{FF2B5EF4-FFF2-40B4-BE49-F238E27FC236}">
                <a16:creationId xmlns:a16="http://schemas.microsoft.com/office/drawing/2014/main" id="{54F15A80-698B-E84F-A9FB-01D44B469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474186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6391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>
            <a:extLst>
              <a:ext uri="{FF2B5EF4-FFF2-40B4-BE49-F238E27FC236}">
                <a16:creationId xmlns:a16="http://schemas.microsoft.com/office/drawing/2014/main" id="{7027F563-209A-B641-A502-D1AA3FCE6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50DC90-EEAB-564A-BA10-6E012CE49C6D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it-IT" sz="1400"/>
          </a:p>
        </p:txBody>
      </p:sp>
      <p:pic>
        <p:nvPicPr>
          <p:cNvPr id="62466" name="Picture 2" descr="Voynich2.jpg                                                   0005E50BMacintosh HD                   BCFBA33A:">
            <a:extLst>
              <a:ext uri="{FF2B5EF4-FFF2-40B4-BE49-F238E27FC236}">
                <a16:creationId xmlns:a16="http://schemas.microsoft.com/office/drawing/2014/main" id="{A03C2FC8-F864-1A4C-BBFE-F7E282D06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3529012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Voynich1.jpg                                                   0005E50BMacintosh HD                   BCFBA33A:">
            <a:extLst>
              <a:ext uri="{FF2B5EF4-FFF2-40B4-BE49-F238E27FC236}">
                <a16:creationId xmlns:a16="http://schemas.microsoft.com/office/drawing/2014/main" id="{1D36F0B6-97F7-BE47-9493-20F89AFF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33375"/>
            <a:ext cx="30241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" descr="542px-Voynich_manuscript_bathtub2_example_78r_cropped.jpg">
            <a:extLst>
              <a:ext uri="{FF2B5EF4-FFF2-40B4-BE49-F238E27FC236}">
                <a16:creationId xmlns:a16="http://schemas.microsoft.com/office/drawing/2014/main" id="{7DD73211-8BBF-AF41-800A-0FB9C9B12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133600"/>
            <a:ext cx="4176712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330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>
            <a:extLst>
              <a:ext uri="{FF2B5EF4-FFF2-40B4-BE49-F238E27FC236}">
                <a16:creationId xmlns:a16="http://schemas.microsoft.com/office/drawing/2014/main" id="{845D2899-13D3-8C4D-A3AE-DBB07C99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2D1072-9971-1E40-AFC7-08215BEBA0E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it-IT" sz="1400"/>
          </a:p>
        </p:txBody>
      </p:sp>
      <p:sp>
        <p:nvSpPr>
          <p:cNvPr id="19458" name="Text Box 50">
            <a:extLst>
              <a:ext uri="{FF2B5EF4-FFF2-40B4-BE49-F238E27FC236}">
                <a16:creationId xmlns:a16="http://schemas.microsoft.com/office/drawing/2014/main" id="{856B9A32-9375-964B-A950-E77058FEF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524000"/>
            <a:ext cx="2476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Protezione della segretezza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dell</a:t>
            </a:r>
            <a:r>
              <a:rPr lang="uk-UA" altLang="it-IT" sz="1600"/>
              <a:t>'</a:t>
            </a:r>
            <a:r>
              <a:rPr lang="en-US" altLang="it-IT" sz="1600"/>
              <a:t>informazione</a:t>
            </a:r>
          </a:p>
        </p:txBody>
      </p:sp>
      <p:sp>
        <p:nvSpPr>
          <p:cNvPr id="19459" name="Text Box 51">
            <a:extLst>
              <a:ext uri="{FF2B5EF4-FFF2-40B4-BE49-F238E27FC236}">
                <a16:creationId xmlns:a16="http://schemas.microsoft.com/office/drawing/2014/main" id="{845B3514-AC36-7444-99AA-B6F92DDF5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00"/>
            <a:ext cx="2598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Autenticazione della sorgente</a:t>
            </a:r>
          </a:p>
        </p:txBody>
      </p:sp>
      <p:sp>
        <p:nvSpPr>
          <p:cNvPr id="19460" name="Text Box 52">
            <a:extLst>
              <a:ext uri="{FF2B5EF4-FFF2-40B4-BE49-F238E27FC236}">
                <a16:creationId xmlns:a16="http://schemas.microsoft.com/office/drawing/2014/main" id="{13FBD372-4333-614C-ADE8-F4284048B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72000"/>
            <a:ext cx="2573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Verifica dell</a:t>
            </a:r>
            <a:r>
              <a:rPr lang="uk-UA" altLang="it-IT" sz="1600"/>
              <a:t>'</a:t>
            </a:r>
            <a:r>
              <a:rPr lang="en-US" altLang="it-IT" sz="1600"/>
              <a:t>integrità dei dati</a:t>
            </a:r>
          </a:p>
        </p:txBody>
      </p:sp>
      <p:grpSp>
        <p:nvGrpSpPr>
          <p:cNvPr id="19461" name="Group 60">
            <a:extLst>
              <a:ext uri="{FF2B5EF4-FFF2-40B4-BE49-F238E27FC236}">
                <a16:creationId xmlns:a16="http://schemas.microsoft.com/office/drawing/2014/main" id="{9DF2151E-4DB2-CE4C-9020-8E77541B351D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1141413"/>
            <a:ext cx="4167188" cy="1666875"/>
            <a:chOff x="2784" y="719"/>
            <a:chExt cx="2625" cy="1050"/>
          </a:xfrm>
        </p:grpSpPr>
        <p:grpSp>
          <p:nvGrpSpPr>
            <p:cNvPr id="19494" name="Group 54">
              <a:extLst>
                <a:ext uri="{FF2B5EF4-FFF2-40B4-BE49-F238E27FC236}">
                  <a16:creationId xmlns:a16="http://schemas.microsoft.com/office/drawing/2014/main" id="{A6F2E3F0-E463-A64D-93C8-EA58E1385F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719"/>
              <a:ext cx="2625" cy="885"/>
              <a:chOff x="2784" y="719"/>
              <a:chExt cx="2625" cy="885"/>
            </a:xfrm>
          </p:grpSpPr>
          <p:grpSp>
            <p:nvGrpSpPr>
              <p:cNvPr id="19496" name="Group 2">
                <a:extLst>
                  <a:ext uri="{FF2B5EF4-FFF2-40B4-BE49-F238E27FC236}">
                    <a16:creationId xmlns:a16="http://schemas.microsoft.com/office/drawing/2014/main" id="{4EA5837F-8887-CF42-A0ED-5FD076682B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4" y="864"/>
                <a:ext cx="2198" cy="336"/>
                <a:chOff x="2362" y="3168"/>
                <a:chExt cx="2880" cy="336"/>
              </a:xfrm>
            </p:grpSpPr>
            <p:sp>
              <p:nvSpPr>
                <p:cNvPr id="19504" name="Rectangle 3">
                  <a:extLst>
                    <a:ext uri="{FF2B5EF4-FFF2-40B4-BE49-F238E27FC236}">
                      <a16:creationId xmlns:a16="http://schemas.microsoft.com/office/drawing/2014/main" id="{3980F342-23E8-DE43-8C37-A850EB85B6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62" y="3168"/>
                  <a:ext cx="577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9505" name="Rectangle 4">
                  <a:extLst>
                    <a:ext uri="{FF2B5EF4-FFF2-40B4-BE49-F238E27FC236}">
                      <a16:creationId xmlns:a16="http://schemas.microsoft.com/office/drawing/2014/main" id="{4DF7E7EC-427A-AD4E-A909-0AFE6775A9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14" y="3168"/>
                  <a:ext cx="578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9506" name="Rectangle 5">
                  <a:extLst>
                    <a:ext uri="{FF2B5EF4-FFF2-40B4-BE49-F238E27FC236}">
                      <a16:creationId xmlns:a16="http://schemas.microsoft.com/office/drawing/2014/main" id="{909C5617-C0EB-064A-9715-61CD2F5E5C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5" y="3168"/>
                  <a:ext cx="577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cxnSp>
              <p:nvCxnSpPr>
                <p:cNvPr id="19507" name="AutoShape 6">
                  <a:extLst>
                    <a:ext uri="{FF2B5EF4-FFF2-40B4-BE49-F238E27FC236}">
                      <a16:creationId xmlns:a16="http://schemas.microsoft.com/office/drawing/2014/main" id="{3D3DF216-F788-6547-81BB-0F0AACCCF5E1}"/>
                    </a:ext>
                  </a:extLst>
                </p:cNvPr>
                <p:cNvCxnSpPr>
                  <a:cxnSpLocks noChangeShapeType="1"/>
                  <a:stCxn id="19504" idx="3"/>
                  <a:endCxn id="19505" idx="1"/>
                </p:cNvCxnSpPr>
                <p:nvPr/>
              </p:nvCxnSpPr>
              <p:spPr bwMode="auto">
                <a:xfrm>
                  <a:off x="2939" y="3336"/>
                  <a:ext cx="575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9508" name="AutoShape 7">
                  <a:extLst>
                    <a:ext uri="{FF2B5EF4-FFF2-40B4-BE49-F238E27FC236}">
                      <a16:creationId xmlns:a16="http://schemas.microsoft.com/office/drawing/2014/main" id="{E0A4B16F-17B9-DA4C-AC2A-BFB54E524482}"/>
                    </a:ext>
                  </a:extLst>
                </p:cNvPr>
                <p:cNvCxnSpPr>
                  <a:cxnSpLocks noChangeShapeType="1"/>
                  <a:stCxn id="19505" idx="3"/>
                  <a:endCxn id="19506" idx="1"/>
                </p:cNvCxnSpPr>
                <p:nvPr/>
              </p:nvCxnSpPr>
              <p:spPr bwMode="auto">
                <a:xfrm>
                  <a:off x="4090" y="3336"/>
                  <a:ext cx="575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9497" name="Group 29">
                <a:extLst>
                  <a:ext uri="{FF2B5EF4-FFF2-40B4-BE49-F238E27FC236}">
                    <a16:creationId xmlns:a16="http://schemas.microsoft.com/office/drawing/2014/main" id="{530A6237-87FC-8642-B165-5CCF3AFFEF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0" y="912"/>
                <a:ext cx="2008" cy="250"/>
                <a:chOff x="2928" y="3312"/>
                <a:chExt cx="2008" cy="250"/>
              </a:xfrm>
            </p:grpSpPr>
            <p:sp>
              <p:nvSpPr>
                <p:cNvPr id="19501" name="Text Box 26">
                  <a:extLst>
                    <a:ext uri="{FF2B5EF4-FFF2-40B4-BE49-F238E27FC236}">
                      <a16:creationId xmlns:a16="http://schemas.microsoft.com/office/drawing/2014/main" id="{1FD1AC17-F863-CE4E-BDD7-8F49F438F8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28" y="3312"/>
                  <a:ext cx="205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000"/>
                    <a:t>S</a:t>
                  </a:r>
                  <a:endParaRPr lang="en-US" altLang="it-IT" sz="1600"/>
                </a:p>
              </p:txBody>
            </p:sp>
            <p:sp>
              <p:nvSpPr>
                <p:cNvPr id="19502" name="Text Box 27">
                  <a:extLst>
                    <a:ext uri="{FF2B5EF4-FFF2-40B4-BE49-F238E27FC236}">
                      <a16:creationId xmlns:a16="http://schemas.microsoft.com/office/drawing/2014/main" id="{8F532E9B-2070-2643-9EEE-94AF7C2DE1B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04" y="3312"/>
                  <a:ext cx="232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000"/>
                    <a:t>U</a:t>
                  </a:r>
                </a:p>
              </p:txBody>
            </p:sp>
            <p:sp>
              <p:nvSpPr>
                <p:cNvPr id="19503" name="Text Box 28">
                  <a:extLst>
                    <a:ext uri="{FF2B5EF4-FFF2-40B4-BE49-F238E27FC236}">
                      <a16:creationId xmlns:a16="http://schemas.microsoft.com/office/drawing/2014/main" id="{A7B1520A-B16A-834F-A33F-02077B69FB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40" y="3312"/>
                  <a:ext cx="223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000"/>
                    <a:t>C</a:t>
                  </a:r>
                </a:p>
              </p:txBody>
            </p:sp>
          </p:grpSp>
          <p:cxnSp>
            <p:nvCxnSpPr>
              <p:cNvPr id="19498" name="AutoShape 41">
                <a:extLst>
                  <a:ext uri="{FF2B5EF4-FFF2-40B4-BE49-F238E27FC236}">
                    <a16:creationId xmlns:a16="http://schemas.microsoft.com/office/drawing/2014/main" id="{302457AB-25A5-7541-B661-A36DBB13BA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36" y="1200"/>
                <a:ext cx="216" cy="216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99" name="Text Box 47">
                <a:extLst>
                  <a:ext uri="{FF2B5EF4-FFF2-40B4-BE49-F238E27FC236}">
                    <a16:creationId xmlns:a16="http://schemas.microsoft.com/office/drawing/2014/main" id="{6614C2BA-04B1-7B4C-B591-4FC3AB8E2F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8" y="1392"/>
                <a:ext cx="87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Intercettazione</a:t>
                </a:r>
              </a:p>
            </p:txBody>
          </p:sp>
          <p:sp>
            <p:nvSpPr>
              <p:cNvPr id="19500" name="Rectangle 53">
                <a:extLst>
                  <a:ext uri="{FF2B5EF4-FFF2-40B4-BE49-F238E27FC236}">
                    <a16:creationId xmlns:a16="http://schemas.microsoft.com/office/drawing/2014/main" id="{3CC75A7B-67EB-6542-A622-E0D966406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3" y="719"/>
                <a:ext cx="11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600"/>
              </a:p>
            </p:txBody>
          </p:sp>
        </p:grpSp>
        <p:pic>
          <p:nvPicPr>
            <p:cNvPr id="19495" name="Picture 57" descr="Spy-guy.gif                                                    0005E50BMacintosh HD                   BCFBA33A:">
              <a:extLst>
                <a:ext uri="{FF2B5EF4-FFF2-40B4-BE49-F238E27FC236}">
                  <a16:creationId xmlns:a16="http://schemas.microsoft.com/office/drawing/2014/main" id="{7789DCB8-BF2C-7440-9859-C4850481C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1296"/>
              <a:ext cx="48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2" name="Group 61">
            <a:extLst>
              <a:ext uri="{FF2B5EF4-FFF2-40B4-BE49-F238E27FC236}">
                <a16:creationId xmlns:a16="http://schemas.microsoft.com/office/drawing/2014/main" id="{BCB214A5-74DE-744D-AF3B-68642EEFA480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2971800"/>
            <a:ext cx="3489325" cy="1524000"/>
            <a:chOff x="2784" y="1872"/>
            <a:chExt cx="2198" cy="960"/>
          </a:xfrm>
        </p:grpSpPr>
        <p:grpSp>
          <p:nvGrpSpPr>
            <p:cNvPr id="19480" name="Group 55">
              <a:extLst>
                <a:ext uri="{FF2B5EF4-FFF2-40B4-BE49-F238E27FC236}">
                  <a16:creationId xmlns:a16="http://schemas.microsoft.com/office/drawing/2014/main" id="{3EAFDCA1-625C-D247-9452-D9CA3B2A1C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1872"/>
              <a:ext cx="2198" cy="788"/>
              <a:chOff x="2784" y="1872"/>
              <a:chExt cx="2198" cy="788"/>
            </a:xfrm>
          </p:grpSpPr>
          <p:grpSp>
            <p:nvGrpSpPr>
              <p:cNvPr id="19482" name="Group 8">
                <a:extLst>
                  <a:ext uri="{FF2B5EF4-FFF2-40B4-BE49-F238E27FC236}">
                    <a16:creationId xmlns:a16="http://schemas.microsoft.com/office/drawing/2014/main" id="{74FF4C7F-6B16-904E-8435-750AB67033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4" y="1872"/>
                <a:ext cx="2198" cy="336"/>
                <a:chOff x="2362" y="3168"/>
                <a:chExt cx="2880" cy="336"/>
              </a:xfrm>
            </p:grpSpPr>
            <p:sp>
              <p:nvSpPr>
                <p:cNvPr id="19489" name="Rectangle 9">
                  <a:extLst>
                    <a:ext uri="{FF2B5EF4-FFF2-40B4-BE49-F238E27FC236}">
                      <a16:creationId xmlns:a16="http://schemas.microsoft.com/office/drawing/2014/main" id="{372DF6B9-C332-064C-8707-D3F14E308B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62" y="3168"/>
                  <a:ext cx="577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9490" name="Rectangle 10">
                  <a:extLst>
                    <a:ext uri="{FF2B5EF4-FFF2-40B4-BE49-F238E27FC236}">
                      <a16:creationId xmlns:a16="http://schemas.microsoft.com/office/drawing/2014/main" id="{9D80AEA5-6713-7C4D-9EB4-FC0CAD1790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14" y="3168"/>
                  <a:ext cx="578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9491" name="Rectangle 11">
                  <a:extLst>
                    <a:ext uri="{FF2B5EF4-FFF2-40B4-BE49-F238E27FC236}">
                      <a16:creationId xmlns:a16="http://schemas.microsoft.com/office/drawing/2014/main" id="{BC4553C1-91C3-7445-8974-7110EA67E5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5" y="3168"/>
                  <a:ext cx="577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cxnSp>
              <p:nvCxnSpPr>
                <p:cNvPr id="19492" name="AutoShape 12">
                  <a:extLst>
                    <a:ext uri="{FF2B5EF4-FFF2-40B4-BE49-F238E27FC236}">
                      <a16:creationId xmlns:a16="http://schemas.microsoft.com/office/drawing/2014/main" id="{128CB2A6-E130-384A-A1F8-F9B551A7831A}"/>
                    </a:ext>
                  </a:extLst>
                </p:cNvPr>
                <p:cNvCxnSpPr>
                  <a:cxnSpLocks noChangeShapeType="1"/>
                  <a:stCxn id="19489" idx="3"/>
                  <a:endCxn id="19490" idx="1"/>
                </p:cNvCxnSpPr>
                <p:nvPr/>
              </p:nvCxnSpPr>
              <p:spPr bwMode="auto">
                <a:xfrm>
                  <a:off x="2939" y="3336"/>
                  <a:ext cx="575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9493" name="AutoShape 13">
                  <a:extLst>
                    <a:ext uri="{FF2B5EF4-FFF2-40B4-BE49-F238E27FC236}">
                      <a16:creationId xmlns:a16="http://schemas.microsoft.com/office/drawing/2014/main" id="{601F99CC-D768-C048-83A0-3C40175A6CE2}"/>
                    </a:ext>
                  </a:extLst>
                </p:cNvPr>
                <p:cNvCxnSpPr>
                  <a:cxnSpLocks noChangeShapeType="1"/>
                  <a:stCxn id="19490" idx="3"/>
                  <a:endCxn id="19491" idx="1"/>
                </p:cNvCxnSpPr>
                <p:nvPr/>
              </p:nvCxnSpPr>
              <p:spPr bwMode="auto">
                <a:xfrm>
                  <a:off x="4090" y="3336"/>
                  <a:ext cx="575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9483" name="Group 30">
                <a:extLst>
                  <a:ext uri="{FF2B5EF4-FFF2-40B4-BE49-F238E27FC236}">
                    <a16:creationId xmlns:a16="http://schemas.microsoft.com/office/drawing/2014/main" id="{C5D84329-390F-6749-B710-EAA387011E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0" y="1920"/>
                <a:ext cx="2008" cy="250"/>
                <a:chOff x="2928" y="3312"/>
                <a:chExt cx="2008" cy="250"/>
              </a:xfrm>
            </p:grpSpPr>
            <p:sp>
              <p:nvSpPr>
                <p:cNvPr id="19486" name="Text Box 31">
                  <a:extLst>
                    <a:ext uri="{FF2B5EF4-FFF2-40B4-BE49-F238E27FC236}">
                      <a16:creationId xmlns:a16="http://schemas.microsoft.com/office/drawing/2014/main" id="{AD5F2C5D-9810-3946-B121-F89F3E860EB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28" y="3312"/>
                  <a:ext cx="205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000"/>
                    <a:t>S</a:t>
                  </a:r>
                  <a:endParaRPr lang="en-US" altLang="it-IT" sz="1600"/>
                </a:p>
              </p:txBody>
            </p:sp>
            <p:sp>
              <p:nvSpPr>
                <p:cNvPr id="19487" name="Text Box 32">
                  <a:extLst>
                    <a:ext uri="{FF2B5EF4-FFF2-40B4-BE49-F238E27FC236}">
                      <a16:creationId xmlns:a16="http://schemas.microsoft.com/office/drawing/2014/main" id="{F49AE8BC-4278-E547-A631-EAF1DE30BD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04" y="3312"/>
                  <a:ext cx="232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000"/>
                    <a:t>U</a:t>
                  </a:r>
                </a:p>
              </p:txBody>
            </p:sp>
            <p:sp>
              <p:nvSpPr>
                <p:cNvPr id="19488" name="Text Box 33">
                  <a:extLst>
                    <a:ext uri="{FF2B5EF4-FFF2-40B4-BE49-F238E27FC236}">
                      <a16:creationId xmlns:a16="http://schemas.microsoft.com/office/drawing/2014/main" id="{2A4E30E0-2C0C-EE48-B2AB-856CF6E549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40" y="3312"/>
                  <a:ext cx="223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000"/>
                    <a:t>C</a:t>
                  </a:r>
                </a:p>
              </p:txBody>
            </p:sp>
          </p:grpSp>
          <p:cxnSp>
            <p:nvCxnSpPr>
              <p:cNvPr id="19484" name="AutoShape 45">
                <a:extLst>
                  <a:ext uri="{FF2B5EF4-FFF2-40B4-BE49-F238E27FC236}">
                    <a16:creationId xmlns:a16="http://schemas.microsoft.com/office/drawing/2014/main" id="{1D0C3549-D31A-DD46-882A-B32DC68D59A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3768" y="2232"/>
                <a:ext cx="216" cy="26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85" name="Text Box 48">
                <a:extLst>
                  <a:ext uri="{FF2B5EF4-FFF2-40B4-BE49-F238E27FC236}">
                    <a16:creationId xmlns:a16="http://schemas.microsoft.com/office/drawing/2014/main" id="{C8C1243E-D584-6B40-AA19-35580D3DF9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8" y="2448"/>
                <a:ext cx="93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Impersonazione</a:t>
                </a:r>
              </a:p>
            </p:txBody>
          </p:sp>
        </p:grpSp>
        <p:pic>
          <p:nvPicPr>
            <p:cNvPr id="19481" name="Picture 58" descr="O1.china.spy.jpg                                               0005E50BMacintosh HD                   BCFBA33A:">
              <a:extLst>
                <a:ext uri="{FF2B5EF4-FFF2-40B4-BE49-F238E27FC236}">
                  <a16:creationId xmlns:a16="http://schemas.microsoft.com/office/drawing/2014/main" id="{C0673B01-868D-264A-9B23-D67D4F7D89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2256"/>
              <a:ext cx="48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3" name="Group 62">
            <a:extLst>
              <a:ext uri="{FF2B5EF4-FFF2-40B4-BE49-F238E27FC236}">
                <a16:creationId xmlns:a16="http://schemas.microsoft.com/office/drawing/2014/main" id="{27351729-AA45-A042-B2E4-23F1B6F33F77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4572000"/>
            <a:ext cx="4230688" cy="1676400"/>
            <a:chOff x="2784" y="2880"/>
            <a:chExt cx="2665" cy="1056"/>
          </a:xfrm>
        </p:grpSpPr>
        <p:grpSp>
          <p:nvGrpSpPr>
            <p:cNvPr id="19466" name="Group 56">
              <a:extLst>
                <a:ext uri="{FF2B5EF4-FFF2-40B4-BE49-F238E27FC236}">
                  <a16:creationId xmlns:a16="http://schemas.microsoft.com/office/drawing/2014/main" id="{D48348B7-64FA-D845-AAA0-4FBE68B7DF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2880"/>
              <a:ext cx="2665" cy="835"/>
              <a:chOff x="2784" y="2880"/>
              <a:chExt cx="2665" cy="835"/>
            </a:xfrm>
          </p:grpSpPr>
          <p:grpSp>
            <p:nvGrpSpPr>
              <p:cNvPr id="19468" name="Group 14">
                <a:extLst>
                  <a:ext uri="{FF2B5EF4-FFF2-40B4-BE49-F238E27FC236}">
                    <a16:creationId xmlns:a16="http://schemas.microsoft.com/office/drawing/2014/main" id="{B40E29D5-DBCF-8141-A4CD-4FFE9C07FB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4" y="2880"/>
                <a:ext cx="2198" cy="336"/>
                <a:chOff x="2362" y="3168"/>
                <a:chExt cx="2880" cy="336"/>
              </a:xfrm>
            </p:grpSpPr>
            <p:sp>
              <p:nvSpPr>
                <p:cNvPr id="19475" name="Rectangle 15">
                  <a:extLst>
                    <a:ext uri="{FF2B5EF4-FFF2-40B4-BE49-F238E27FC236}">
                      <a16:creationId xmlns:a16="http://schemas.microsoft.com/office/drawing/2014/main" id="{1ECC0D8F-E595-C945-A0F5-2D4225E8C7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62" y="3168"/>
                  <a:ext cx="577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9476" name="Rectangle 16">
                  <a:extLst>
                    <a:ext uri="{FF2B5EF4-FFF2-40B4-BE49-F238E27FC236}">
                      <a16:creationId xmlns:a16="http://schemas.microsoft.com/office/drawing/2014/main" id="{28705327-0477-6846-AB3F-768E25C5CB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14" y="3168"/>
                  <a:ext cx="578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9477" name="Rectangle 17">
                  <a:extLst>
                    <a:ext uri="{FF2B5EF4-FFF2-40B4-BE49-F238E27FC236}">
                      <a16:creationId xmlns:a16="http://schemas.microsoft.com/office/drawing/2014/main" id="{E1E9EC0C-3C3A-E44A-9DC7-F79AE5F704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5" y="3168"/>
                  <a:ext cx="577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cxnSp>
              <p:nvCxnSpPr>
                <p:cNvPr id="19478" name="AutoShape 18">
                  <a:extLst>
                    <a:ext uri="{FF2B5EF4-FFF2-40B4-BE49-F238E27FC236}">
                      <a16:creationId xmlns:a16="http://schemas.microsoft.com/office/drawing/2014/main" id="{D204015B-A0AA-7245-9201-165FCD060209}"/>
                    </a:ext>
                  </a:extLst>
                </p:cNvPr>
                <p:cNvCxnSpPr>
                  <a:cxnSpLocks noChangeShapeType="1"/>
                  <a:stCxn id="19475" idx="3"/>
                  <a:endCxn id="19476" idx="1"/>
                </p:cNvCxnSpPr>
                <p:nvPr/>
              </p:nvCxnSpPr>
              <p:spPr bwMode="auto">
                <a:xfrm>
                  <a:off x="2939" y="3336"/>
                  <a:ext cx="575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9479" name="AutoShape 19">
                  <a:extLst>
                    <a:ext uri="{FF2B5EF4-FFF2-40B4-BE49-F238E27FC236}">
                      <a16:creationId xmlns:a16="http://schemas.microsoft.com/office/drawing/2014/main" id="{1C8AEF93-8D3B-9142-B033-92EB9D9DA73E}"/>
                    </a:ext>
                  </a:extLst>
                </p:cNvPr>
                <p:cNvCxnSpPr>
                  <a:cxnSpLocks noChangeShapeType="1"/>
                  <a:stCxn id="19476" idx="3"/>
                  <a:endCxn id="19477" idx="1"/>
                </p:cNvCxnSpPr>
                <p:nvPr/>
              </p:nvCxnSpPr>
              <p:spPr bwMode="auto">
                <a:xfrm>
                  <a:off x="4090" y="3336"/>
                  <a:ext cx="575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9469" name="Group 34">
                <a:extLst>
                  <a:ext uri="{FF2B5EF4-FFF2-40B4-BE49-F238E27FC236}">
                    <a16:creationId xmlns:a16="http://schemas.microsoft.com/office/drawing/2014/main" id="{61115D04-73AF-2D47-B403-F490A5A0CF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0" y="2928"/>
                <a:ext cx="2008" cy="250"/>
                <a:chOff x="2928" y="3312"/>
                <a:chExt cx="2008" cy="250"/>
              </a:xfrm>
            </p:grpSpPr>
            <p:sp>
              <p:nvSpPr>
                <p:cNvPr id="19472" name="Text Box 35">
                  <a:extLst>
                    <a:ext uri="{FF2B5EF4-FFF2-40B4-BE49-F238E27FC236}">
                      <a16:creationId xmlns:a16="http://schemas.microsoft.com/office/drawing/2014/main" id="{F3469F92-68FF-D54F-9B91-2F2698D68D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28" y="3312"/>
                  <a:ext cx="205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000"/>
                    <a:t>S</a:t>
                  </a:r>
                  <a:endParaRPr lang="en-US" altLang="it-IT" sz="1600"/>
                </a:p>
              </p:txBody>
            </p:sp>
            <p:sp>
              <p:nvSpPr>
                <p:cNvPr id="19473" name="Text Box 36">
                  <a:extLst>
                    <a:ext uri="{FF2B5EF4-FFF2-40B4-BE49-F238E27FC236}">
                      <a16:creationId xmlns:a16="http://schemas.microsoft.com/office/drawing/2014/main" id="{0687B029-87D0-9346-932A-8CCF5866F2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04" y="3312"/>
                  <a:ext cx="232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000"/>
                    <a:t>U</a:t>
                  </a:r>
                </a:p>
              </p:txBody>
            </p:sp>
            <p:sp>
              <p:nvSpPr>
                <p:cNvPr id="19474" name="Text Box 37">
                  <a:extLst>
                    <a:ext uri="{FF2B5EF4-FFF2-40B4-BE49-F238E27FC236}">
                      <a16:creationId xmlns:a16="http://schemas.microsoft.com/office/drawing/2014/main" id="{1C648DF2-1747-E948-9A91-B90D3FC3DE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40" y="3312"/>
                  <a:ext cx="223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000"/>
                    <a:t>C</a:t>
                  </a:r>
                </a:p>
              </p:txBody>
            </p:sp>
          </p:grpSp>
          <p:cxnSp>
            <p:nvCxnSpPr>
              <p:cNvPr id="19470" name="AutoShape 46">
                <a:extLst>
                  <a:ext uri="{FF2B5EF4-FFF2-40B4-BE49-F238E27FC236}">
                    <a16:creationId xmlns:a16="http://schemas.microsoft.com/office/drawing/2014/main" id="{8C37C7D0-582E-3F4E-9C3F-F725ED0F8E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3768" y="3240"/>
                <a:ext cx="216" cy="26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71" name="Text Box 49">
                <a:extLst>
                  <a:ext uri="{FF2B5EF4-FFF2-40B4-BE49-F238E27FC236}">
                    <a16:creationId xmlns:a16="http://schemas.microsoft.com/office/drawing/2014/main" id="{62828DAD-19E6-8248-9AC0-9433E14214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86" y="3503"/>
                <a:ext cx="176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Violazione dell</a:t>
                </a:r>
                <a:r>
                  <a:rPr lang="uk-UA" altLang="it-IT" sz="1600"/>
                  <a:t>'</a:t>
                </a:r>
                <a:r>
                  <a:rPr lang="en-US" altLang="it-IT" sz="1600"/>
                  <a:t>integrità dei dati</a:t>
                </a:r>
              </a:p>
            </p:txBody>
          </p:sp>
        </p:grpSp>
        <p:pic>
          <p:nvPicPr>
            <p:cNvPr id="19467" name="Picture 59" descr="O1.china.spy.jpg                                               0005E50BMacintosh HD                   BCFBA33A:">
              <a:extLst>
                <a:ext uri="{FF2B5EF4-FFF2-40B4-BE49-F238E27FC236}">
                  <a16:creationId xmlns:a16="http://schemas.microsoft.com/office/drawing/2014/main" id="{1F364A6A-909B-A643-9A39-ECDB09367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360"/>
              <a:ext cx="48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4" name="AutoShape 63">
            <a:extLst>
              <a:ext uri="{FF2B5EF4-FFF2-40B4-BE49-F238E27FC236}">
                <a16:creationId xmlns:a16="http://schemas.microsoft.com/office/drawing/2014/main" id="{BC54B19F-805B-9745-A1AA-E63C3648910F}"/>
              </a:ext>
            </a:extLst>
          </p:cNvPr>
          <p:cNvSpPr>
            <a:spLocks/>
          </p:cNvSpPr>
          <p:nvPr/>
        </p:nvSpPr>
        <p:spPr bwMode="auto">
          <a:xfrm>
            <a:off x="1676400" y="1600200"/>
            <a:ext cx="76200" cy="3276600"/>
          </a:xfrm>
          <a:prstGeom prst="leftBrace">
            <a:avLst>
              <a:gd name="adj1" fmla="val 3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9465" name="Text Box 64">
            <a:extLst>
              <a:ext uri="{FF2B5EF4-FFF2-40B4-BE49-F238E27FC236}">
                <a16:creationId xmlns:a16="http://schemas.microsoft.com/office/drawing/2014/main" id="{88921C3C-5402-D64B-A086-4130D36B6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0"/>
            <a:ext cx="1233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/>
              <a:t>Crittografia</a:t>
            </a:r>
          </a:p>
        </p:txBody>
      </p:sp>
    </p:spTree>
    <p:extLst>
      <p:ext uri="{BB962C8B-B14F-4D97-AF65-F5344CB8AC3E}">
        <p14:creationId xmlns:p14="http://schemas.microsoft.com/office/powerpoint/2010/main" val="9401376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>
            <a:extLst>
              <a:ext uri="{FF2B5EF4-FFF2-40B4-BE49-F238E27FC236}">
                <a16:creationId xmlns:a16="http://schemas.microsoft.com/office/drawing/2014/main" id="{7357A61B-4B1D-6B42-A9F6-74CD7CEB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DC12C2-15BD-514F-BD98-52F7F2DDE1E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it-IT" sz="1400"/>
          </a:p>
        </p:txBody>
      </p:sp>
      <p:pic>
        <p:nvPicPr>
          <p:cNvPr id="63490" name="Picture 2" descr="frogguy1.gif                                                   0005E50BMacintosh HD                   BCFBA33A:">
            <a:extLst>
              <a:ext uri="{FF2B5EF4-FFF2-40B4-BE49-F238E27FC236}">
                <a16:creationId xmlns:a16="http://schemas.microsoft.com/office/drawing/2014/main" id="{D3452027-7162-A24B-B092-DF42258C4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5613"/>
            <a:ext cx="5251450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736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1">
            <a:extLst>
              <a:ext uri="{FF2B5EF4-FFF2-40B4-BE49-F238E27FC236}">
                <a16:creationId xmlns:a16="http://schemas.microsoft.com/office/drawing/2014/main" id="{060F3C53-B021-7940-9745-345D97FA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270B3B-C846-2D42-9542-CCF7AA85B05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it-IT" sz="14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A946CDD9-7FC4-0D4D-9BE2-20BC7C5F1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49275"/>
            <a:ext cx="6858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In April 2007, a study by Austrian researcher Andreas Schinner published in Cryptologia supported the hoax hypothesis.[39] Schinner showed that the statistical properties of the manuscript</a:t>
            </a:r>
            <a:r>
              <a:rPr lang="uk-UA" altLang="it-IT" sz="2400"/>
              <a:t>'</a:t>
            </a:r>
            <a:r>
              <a:rPr lang="en-US" altLang="it-IT" sz="2400"/>
              <a:t>s text were more consistent with meaningless gibberish produced using a quasi-stochastic method such as the one described by Rugg, than with Latin and medieval German texts.[40]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However, in 2013 an article by Amancio et al. published online in PlosOne [41] argued precisely the opposite, namely that the Voynich manuscript "is mostly compatible with natural languages and incompatible with random texts".</a:t>
            </a:r>
          </a:p>
        </p:txBody>
      </p:sp>
    </p:spTree>
    <p:extLst>
      <p:ext uri="{BB962C8B-B14F-4D97-AF65-F5344CB8AC3E}">
        <p14:creationId xmlns:p14="http://schemas.microsoft.com/office/powerpoint/2010/main" val="9504150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3">
            <a:extLst>
              <a:ext uri="{FF2B5EF4-FFF2-40B4-BE49-F238E27FC236}">
                <a16:creationId xmlns:a16="http://schemas.microsoft.com/office/drawing/2014/main" id="{7044B0C5-AA2C-FF43-A625-F089DFF75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2A8255-D1B5-D042-B4F6-E48D553E886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it-IT" sz="1400"/>
          </a:p>
        </p:txBody>
      </p:sp>
      <p:pic>
        <p:nvPicPr>
          <p:cNvPr id="65538" name="Picture 2" descr="9_Vigenere.pict       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5034163B-A01E-A842-A3E9-E249AD19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381000"/>
            <a:ext cx="7761287" cy="62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>
            <a:extLst>
              <a:ext uri="{FF2B5EF4-FFF2-40B4-BE49-F238E27FC236}">
                <a16:creationId xmlns:a16="http://schemas.microsoft.com/office/drawing/2014/main" id="{AE23EE38-220B-A44F-B38A-127A482DF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8600"/>
            <a:ext cx="43402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3.	Sostituzione polialfabetica</a:t>
            </a:r>
          </a:p>
        </p:txBody>
      </p:sp>
      <p:sp>
        <p:nvSpPr>
          <p:cNvPr id="65540" name="Text Box 4">
            <a:extLst>
              <a:ext uri="{FF2B5EF4-FFF2-40B4-BE49-F238E27FC236}">
                <a16:creationId xmlns:a16="http://schemas.microsoft.com/office/drawing/2014/main" id="{E5046605-FBC0-9444-9B2C-C09F16FDE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1325563"/>
            <a:ext cx="34432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Descritta per la prima volta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da </a:t>
            </a:r>
            <a:r>
              <a:rPr lang="en-US" altLang="it-IT" sz="2000" i="1"/>
              <a:t>Leon Battista Alberti </a:t>
            </a:r>
            <a:r>
              <a:rPr lang="en-US" altLang="it-IT" sz="2000"/>
              <a:t>(1467)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nel volume </a:t>
            </a:r>
            <a:r>
              <a:rPr lang="en-US" altLang="it-IT" sz="2000" i="1"/>
              <a:t>De Cifris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Introdotta nell’uso 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i="1"/>
              <a:t>Giovan Battista Bellaso </a:t>
            </a:r>
            <a:r>
              <a:rPr lang="en-US" altLang="it-IT" sz="2000"/>
              <a:t>(1553)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e da </a:t>
            </a:r>
            <a:r>
              <a:rPr lang="en-US" altLang="it-IT" sz="2000" i="1"/>
              <a:t>Blaise de Vigenère </a:t>
            </a:r>
            <a:r>
              <a:rPr lang="en-US" altLang="it-IT" sz="2000"/>
              <a:t>(1558)</a:t>
            </a:r>
            <a:endParaRPr lang="en-US" altLang="it-IT" sz="2000" i="1"/>
          </a:p>
        </p:txBody>
      </p:sp>
      <p:sp>
        <p:nvSpPr>
          <p:cNvPr id="65541" name="TextBox 1">
            <a:extLst>
              <a:ext uri="{FF2B5EF4-FFF2-40B4-BE49-F238E27FC236}">
                <a16:creationId xmlns:a16="http://schemas.microsoft.com/office/drawing/2014/main" id="{501B0703-9B8B-8E4B-B9A3-7B233C0E5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338" y="4094163"/>
            <a:ext cx="3616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b="1"/>
              <a:t>Tabula recta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Ideata da </a:t>
            </a:r>
            <a:r>
              <a:rPr lang="en-US" altLang="it-IT" sz="1800" i="1"/>
              <a:t>Johannes Trithemius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ma ora nota come tavola di</a:t>
            </a:r>
            <a:r>
              <a:rPr lang="en-US" altLang="it-IT" sz="1800" i="1"/>
              <a:t> Vigenère</a:t>
            </a:r>
            <a:r>
              <a:rPr lang="en-US" altLang="it-IT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32027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1">
            <a:extLst>
              <a:ext uri="{FF2B5EF4-FFF2-40B4-BE49-F238E27FC236}">
                <a16:creationId xmlns:a16="http://schemas.microsoft.com/office/drawing/2014/main" id="{0091C4F3-D80E-DF41-BD00-D37126807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47C01B-C229-7041-8B2B-CBF930BE665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it-IT" sz="1400"/>
          </a:p>
        </p:txBody>
      </p:sp>
      <p:sp>
        <p:nvSpPr>
          <p:cNvPr id="66562" name="TextBox 2">
            <a:extLst>
              <a:ext uri="{FF2B5EF4-FFF2-40B4-BE49-F238E27FC236}">
                <a16:creationId xmlns:a16="http://schemas.microsoft.com/office/drawing/2014/main" id="{0651EA52-EC86-1943-9C4E-0B8629377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88913"/>
            <a:ext cx="844867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Il cifrario di </a:t>
            </a:r>
            <a:r>
              <a:rPr lang="en-US" altLang="it-IT" sz="2400" i="1"/>
              <a:t>Vigenère </a:t>
            </a:r>
            <a:r>
              <a:rPr lang="en-US" altLang="it-IT" sz="2400"/>
              <a:t>venne ritenuto inviolabile,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Almeno fino ai metodi di decrittazione statistica di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Kasiski</a:t>
            </a:r>
            <a:r>
              <a:rPr lang="en-US" altLang="it-IT" sz="2400"/>
              <a:t> (1863).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Porzioni identiche di messaggio che si trovano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distanze che sono un multiplo del periodo vengono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cifrate nello stesso modo.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Se nell’esempio di prima la terna “PER” si trova nel messaggio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ripetuta a una distanza che sia un multiplo di 9, in entrambi 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casi viene cifrata con la terna “CEL”.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Se troviamo p.es. alcuni spezzoni “CEL” a distanze 90, 45, 37, 63,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è ragionevole ipotizzare che il periodo sia 9 = MCD(90, 45, 63)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e che il “CEL” relativo alla distanza 37 derivi invece 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un blocco in chiaro e da una chiave diversi.</a:t>
            </a:r>
          </a:p>
        </p:txBody>
      </p:sp>
    </p:spTree>
    <p:extLst>
      <p:ext uri="{BB962C8B-B14F-4D97-AF65-F5344CB8AC3E}">
        <p14:creationId xmlns:p14="http://schemas.microsoft.com/office/powerpoint/2010/main" val="226350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1">
            <a:extLst>
              <a:ext uri="{FF2B5EF4-FFF2-40B4-BE49-F238E27FC236}">
                <a16:creationId xmlns:a16="http://schemas.microsoft.com/office/drawing/2014/main" id="{C3513593-D4CA-954D-8794-36A47E49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CBC354-F4DE-1246-B827-9BAF0116ED8D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it-IT" sz="1400"/>
          </a:p>
        </p:txBody>
      </p:sp>
      <p:sp>
        <p:nvSpPr>
          <p:cNvPr id="67586" name="TextBox 2">
            <a:extLst>
              <a:ext uri="{FF2B5EF4-FFF2-40B4-BE49-F238E27FC236}">
                <a16:creationId xmlns:a16="http://schemas.microsoft.com/office/drawing/2014/main" id="{D7114BBF-52BE-594E-8F47-083D14631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836613"/>
            <a:ext cx="64579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Il passo successivo per aumentare la sicurezza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del cifrario è quello di aumentare molto 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lunghezza della chiave.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Questo passo viene attuato dalle macchine a rotori.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Capostipite fu la Hebern machine (1918)</a:t>
            </a:r>
          </a:p>
        </p:txBody>
      </p:sp>
    </p:spTree>
    <p:extLst>
      <p:ext uri="{BB962C8B-B14F-4D97-AF65-F5344CB8AC3E}">
        <p14:creationId xmlns:p14="http://schemas.microsoft.com/office/powerpoint/2010/main" val="1448036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1">
            <a:extLst>
              <a:ext uri="{FF2B5EF4-FFF2-40B4-BE49-F238E27FC236}">
                <a16:creationId xmlns:a16="http://schemas.microsoft.com/office/drawing/2014/main" id="{D6E29847-C6C6-D94E-9D25-CAFDBF30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D729E3-EC4A-D648-B259-0396A34B76A0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it-IT" sz="1400"/>
          </a:p>
        </p:txBody>
      </p:sp>
      <p:pic>
        <p:nvPicPr>
          <p:cNvPr id="68610" name="Picture 2" descr="408px-Hebern-patent.png">
            <a:extLst>
              <a:ext uri="{FF2B5EF4-FFF2-40B4-BE49-F238E27FC236}">
                <a16:creationId xmlns:a16="http://schemas.microsoft.com/office/drawing/2014/main" id="{7AF25C82-A4B4-6746-BD23-7C9FEF45A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4319588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Hebern1.jpg">
            <a:extLst>
              <a:ext uri="{FF2B5EF4-FFF2-40B4-BE49-F238E27FC236}">
                <a16:creationId xmlns:a16="http://schemas.microsoft.com/office/drawing/2014/main" id="{EA1352A4-A8DE-A04B-B855-E632A2757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2276475"/>
            <a:ext cx="455295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0275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051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DE0CA3-FFA1-1A42-90D0-7014A164F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153" y="788718"/>
            <a:ext cx="4484584" cy="4892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8A08F1-2097-AD4B-B9C1-F55282978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76" y="1212220"/>
            <a:ext cx="2422566" cy="1061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3A9235-4AD8-F145-8DC9-06358D57E445}"/>
              </a:ext>
            </a:extLst>
          </p:cNvPr>
          <p:cNvSpPr txBox="1"/>
          <p:nvPr/>
        </p:nvSpPr>
        <p:spPr>
          <a:xfrm>
            <a:off x="570016" y="2911688"/>
            <a:ext cx="26968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Inventata e brevettata da </a:t>
            </a:r>
          </a:p>
          <a:p>
            <a:r>
              <a:rPr lang="it-IT"/>
              <a:t>Arthur Scherbius nel 1918</a:t>
            </a:r>
          </a:p>
          <a:p>
            <a:endParaRPr lang="it-IT"/>
          </a:p>
          <a:p>
            <a:r>
              <a:rPr lang="it-IT"/>
              <a:t>Usata e ritenuta inviolabile</a:t>
            </a:r>
          </a:p>
          <a:p>
            <a:r>
              <a:rPr lang="it-IT"/>
              <a:t>dai nazisti durante</a:t>
            </a:r>
          </a:p>
          <a:p>
            <a:r>
              <a:rPr lang="it-IT"/>
              <a:t>la II guerra mondiale </a:t>
            </a:r>
          </a:p>
        </p:txBody>
      </p:sp>
    </p:spTree>
    <p:extLst>
      <p:ext uri="{BB962C8B-B14F-4D97-AF65-F5344CB8AC3E}">
        <p14:creationId xmlns:p14="http://schemas.microsoft.com/office/powerpoint/2010/main" val="18363289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>
            <a:extLst>
              <a:ext uri="{FF2B5EF4-FFF2-40B4-BE49-F238E27FC236}">
                <a16:creationId xmlns:a16="http://schemas.microsoft.com/office/drawing/2014/main" id="{CB3DB8F5-BCE7-EE4A-98A3-2BEDF913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1C8F3F-7D55-7243-B90A-D1B9212405A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it-IT" sz="1400"/>
          </a:p>
        </p:txBody>
      </p:sp>
      <p:pic>
        <p:nvPicPr>
          <p:cNvPr id="69634" name="Picture 2" descr="10_Enigma.pict        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934FB197-460D-104D-A350-225004510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73063"/>
            <a:ext cx="8650287" cy="611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 descr="Rotore_Enigma.jpg                                              00059CC9Macintosh HD                   BCFBA33A:">
            <a:extLst>
              <a:ext uri="{FF2B5EF4-FFF2-40B4-BE49-F238E27FC236}">
                <a16:creationId xmlns:a16="http://schemas.microsoft.com/office/drawing/2014/main" id="{308ACD46-1260-6348-AB06-8D6DC31A3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352800"/>
            <a:ext cx="26193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992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3">
            <a:extLst>
              <a:ext uri="{FF2B5EF4-FFF2-40B4-BE49-F238E27FC236}">
                <a16:creationId xmlns:a16="http://schemas.microsoft.com/office/drawing/2014/main" id="{522C88CF-94B8-9A48-B6F3-107A4C02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09D751-738C-054F-9F2D-506C4ACDC83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it-IT" sz="1400"/>
          </a:p>
        </p:txBody>
      </p:sp>
      <p:pic>
        <p:nvPicPr>
          <p:cNvPr id="70658" name="Picture 2" descr="Rotore_Enigma.jpg                                              00059CC9Macintosh HD                   BCFBA33A:">
            <a:extLst>
              <a:ext uri="{FF2B5EF4-FFF2-40B4-BE49-F238E27FC236}">
                <a16:creationId xmlns:a16="http://schemas.microsoft.com/office/drawing/2014/main" id="{B81E7536-7F47-6341-97F4-288D584EE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38200"/>
            <a:ext cx="51657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264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>
            <a:extLst>
              <a:ext uri="{FF2B5EF4-FFF2-40B4-BE49-F238E27FC236}">
                <a16:creationId xmlns:a16="http://schemas.microsoft.com/office/drawing/2014/main" id="{F541C5A2-E52F-9F43-816A-3B0DBE2F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AC7651-B8AD-E444-9CE3-6A536FF3CF5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it-IT" sz="1400"/>
          </a:p>
        </p:txBody>
      </p:sp>
      <p:grpSp>
        <p:nvGrpSpPr>
          <p:cNvPr id="20482" name="Group 2">
            <a:extLst>
              <a:ext uri="{FF2B5EF4-FFF2-40B4-BE49-F238E27FC236}">
                <a16:creationId xmlns:a16="http://schemas.microsoft.com/office/drawing/2014/main" id="{984DA582-2699-874B-97BC-5F5545BF6299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981200"/>
            <a:ext cx="698500" cy="533400"/>
            <a:chOff x="1584" y="961"/>
            <a:chExt cx="440" cy="336"/>
          </a:xfrm>
        </p:grpSpPr>
        <p:sp>
          <p:nvSpPr>
            <p:cNvPr id="20514" name="Rectangle 3">
              <a:extLst>
                <a:ext uri="{FF2B5EF4-FFF2-40B4-BE49-F238E27FC236}">
                  <a16:creationId xmlns:a16="http://schemas.microsoft.com/office/drawing/2014/main" id="{26DC8CF9-4261-BC44-B8BB-A005A72A3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961"/>
              <a:ext cx="4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0515" name="Text Box 4">
              <a:extLst>
                <a:ext uri="{FF2B5EF4-FFF2-40B4-BE49-F238E27FC236}">
                  <a16:creationId xmlns:a16="http://schemas.microsoft.com/office/drawing/2014/main" id="{7E9EDEB3-6E7C-1A44-B20A-33AFC39766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009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S</a:t>
              </a:r>
              <a:endParaRPr lang="en-US" altLang="it-IT" sz="1600"/>
            </a:p>
          </p:txBody>
        </p:sp>
      </p:grpSp>
      <p:grpSp>
        <p:nvGrpSpPr>
          <p:cNvPr id="20483" name="Group 5">
            <a:extLst>
              <a:ext uri="{FF2B5EF4-FFF2-40B4-BE49-F238E27FC236}">
                <a16:creationId xmlns:a16="http://schemas.microsoft.com/office/drawing/2014/main" id="{7DA5854F-5E1A-DC43-A49C-72578B2F79F3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1981200"/>
            <a:ext cx="698500" cy="533400"/>
            <a:chOff x="3342" y="961"/>
            <a:chExt cx="440" cy="336"/>
          </a:xfrm>
        </p:grpSpPr>
        <p:sp>
          <p:nvSpPr>
            <p:cNvPr id="20512" name="Rectangle 6">
              <a:extLst>
                <a:ext uri="{FF2B5EF4-FFF2-40B4-BE49-F238E27FC236}">
                  <a16:creationId xmlns:a16="http://schemas.microsoft.com/office/drawing/2014/main" id="{C472E5B0-4397-AD4E-9EB9-C00B9F106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961"/>
              <a:ext cx="4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0513" name="Text Box 7">
              <a:extLst>
                <a:ext uri="{FF2B5EF4-FFF2-40B4-BE49-F238E27FC236}">
                  <a16:creationId xmlns:a16="http://schemas.microsoft.com/office/drawing/2014/main" id="{F852C9D4-904B-1D46-BE27-4423C09F0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009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U</a:t>
              </a:r>
            </a:p>
          </p:txBody>
        </p:sp>
      </p:grpSp>
      <p:grpSp>
        <p:nvGrpSpPr>
          <p:cNvPr id="20484" name="Group 8">
            <a:extLst>
              <a:ext uri="{FF2B5EF4-FFF2-40B4-BE49-F238E27FC236}">
                <a16:creationId xmlns:a16="http://schemas.microsoft.com/office/drawing/2014/main" id="{5223C35A-037E-DE4E-8CD5-59C4FF80AD1C}"/>
              </a:ext>
            </a:extLst>
          </p:cNvPr>
          <p:cNvGrpSpPr>
            <a:grpSpLocks/>
          </p:cNvGrpSpPr>
          <p:nvPr/>
        </p:nvGrpSpPr>
        <p:grpSpPr bwMode="auto">
          <a:xfrm>
            <a:off x="3910013" y="1982788"/>
            <a:ext cx="698500" cy="533400"/>
            <a:chOff x="2463" y="961"/>
            <a:chExt cx="440" cy="336"/>
          </a:xfrm>
        </p:grpSpPr>
        <p:sp>
          <p:nvSpPr>
            <p:cNvPr id="20510" name="Rectangle 9">
              <a:extLst>
                <a:ext uri="{FF2B5EF4-FFF2-40B4-BE49-F238E27FC236}">
                  <a16:creationId xmlns:a16="http://schemas.microsoft.com/office/drawing/2014/main" id="{C3A2A6BF-174E-A146-B4D6-824CE3A09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3" y="961"/>
              <a:ext cx="4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0511" name="Text Box 10">
              <a:extLst>
                <a:ext uri="{FF2B5EF4-FFF2-40B4-BE49-F238E27FC236}">
                  <a16:creationId xmlns:a16="http://schemas.microsoft.com/office/drawing/2014/main" id="{737112A4-AC18-8048-B4A1-E71AD28125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009"/>
              <a:ext cx="22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C</a:t>
              </a:r>
            </a:p>
          </p:txBody>
        </p:sp>
      </p:grpSp>
      <p:sp>
        <p:nvSpPr>
          <p:cNvPr id="20485" name="Rectangle 13">
            <a:extLst>
              <a:ext uri="{FF2B5EF4-FFF2-40B4-BE49-F238E27FC236}">
                <a16:creationId xmlns:a16="http://schemas.microsoft.com/office/drawing/2014/main" id="{37DAF23C-61B6-AE47-9C59-38B9E5EE6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981200"/>
            <a:ext cx="685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0486" name="Text Box 14">
            <a:extLst>
              <a:ext uri="{FF2B5EF4-FFF2-40B4-BE49-F238E27FC236}">
                <a16:creationId xmlns:a16="http://schemas.microsoft.com/office/drawing/2014/main" id="{C0551C5E-584A-AD40-A53A-FD40117A5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057400"/>
            <a:ext cx="509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SA</a:t>
            </a:r>
            <a:endParaRPr lang="en-US" altLang="it-IT" sz="1600"/>
          </a:p>
        </p:txBody>
      </p:sp>
      <p:sp>
        <p:nvSpPr>
          <p:cNvPr id="20487" name="Rectangle 15">
            <a:extLst>
              <a:ext uri="{FF2B5EF4-FFF2-40B4-BE49-F238E27FC236}">
                <a16:creationId xmlns:a16="http://schemas.microsoft.com/office/drawing/2014/main" id="{3748D15D-BF03-DF40-8086-62FDD85DF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981200"/>
            <a:ext cx="6985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0488" name="Rectangle 16">
            <a:extLst>
              <a:ext uri="{FF2B5EF4-FFF2-40B4-BE49-F238E27FC236}">
                <a16:creationId xmlns:a16="http://schemas.microsoft.com/office/drawing/2014/main" id="{88D9A789-4F46-4E48-A1EB-8C7EAD747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981200"/>
            <a:ext cx="685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0489" name="Text Box 17">
            <a:extLst>
              <a:ext uri="{FF2B5EF4-FFF2-40B4-BE49-F238E27FC236}">
                <a16:creationId xmlns:a16="http://schemas.microsoft.com/office/drawing/2014/main" id="{E94E5229-58E2-3A41-A0EC-8947A18D8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057400"/>
            <a:ext cx="509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SD</a:t>
            </a:r>
            <a:endParaRPr lang="en-US" altLang="it-IT" sz="1600"/>
          </a:p>
        </p:txBody>
      </p:sp>
      <p:sp>
        <p:nvSpPr>
          <p:cNvPr id="20490" name="Rectangle 18">
            <a:extLst>
              <a:ext uri="{FF2B5EF4-FFF2-40B4-BE49-F238E27FC236}">
                <a16:creationId xmlns:a16="http://schemas.microsoft.com/office/drawing/2014/main" id="{B816FB0A-9B10-3E40-90C6-149EEA07D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981200"/>
            <a:ext cx="6985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0491" name="Rectangle 19">
            <a:extLst>
              <a:ext uri="{FF2B5EF4-FFF2-40B4-BE49-F238E27FC236}">
                <a16:creationId xmlns:a16="http://schemas.microsoft.com/office/drawing/2014/main" id="{985F8425-B1B0-4342-BA72-D1DF1C1DB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057400"/>
            <a:ext cx="495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SC</a:t>
            </a:r>
          </a:p>
        </p:txBody>
      </p:sp>
      <p:sp>
        <p:nvSpPr>
          <p:cNvPr id="20492" name="Rectangle 20">
            <a:extLst>
              <a:ext uri="{FF2B5EF4-FFF2-40B4-BE49-F238E27FC236}">
                <a16:creationId xmlns:a16="http://schemas.microsoft.com/office/drawing/2014/main" id="{061C0C16-4427-6A42-9DEE-615DBA56A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057400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SI</a:t>
            </a:r>
          </a:p>
        </p:txBody>
      </p:sp>
      <p:cxnSp>
        <p:nvCxnSpPr>
          <p:cNvPr id="20493" name="AutoShape 21">
            <a:extLst>
              <a:ext uri="{FF2B5EF4-FFF2-40B4-BE49-F238E27FC236}">
                <a16:creationId xmlns:a16="http://schemas.microsoft.com/office/drawing/2014/main" id="{8FD3D622-C28F-C94D-A3C2-C0581466A6A9}"/>
              </a:ext>
            </a:extLst>
          </p:cNvPr>
          <p:cNvCxnSpPr>
            <a:cxnSpLocks noChangeShapeType="1"/>
            <a:stCxn id="20514" idx="3"/>
            <a:endCxn id="20485" idx="1"/>
          </p:cNvCxnSpPr>
          <p:nvPr/>
        </p:nvCxnSpPr>
        <p:spPr bwMode="auto">
          <a:xfrm>
            <a:off x="1612900" y="2247900"/>
            <a:ext cx="4445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4" name="AutoShape 24">
            <a:extLst>
              <a:ext uri="{FF2B5EF4-FFF2-40B4-BE49-F238E27FC236}">
                <a16:creationId xmlns:a16="http://schemas.microsoft.com/office/drawing/2014/main" id="{8B35A038-4040-D640-8888-B5F1611296D5}"/>
              </a:ext>
            </a:extLst>
          </p:cNvPr>
          <p:cNvCxnSpPr>
            <a:cxnSpLocks noChangeShapeType="1"/>
            <a:stCxn id="20490" idx="3"/>
            <a:endCxn id="20512" idx="1"/>
          </p:cNvCxnSpPr>
          <p:nvPr/>
        </p:nvCxnSpPr>
        <p:spPr bwMode="auto">
          <a:xfrm>
            <a:off x="6489700" y="2247900"/>
            <a:ext cx="5207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5" name="Text Box 25">
            <a:extLst>
              <a:ext uri="{FF2B5EF4-FFF2-40B4-BE49-F238E27FC236}">
                <a16:creationId xmlns:a16="http://schemas.microsoft.com/office/drawing/2014/main" id="{A1833BB1-18EC-134B-91FE-DEA57D1D6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581400"/>
            <a:ext cx="7786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SA	sistema di autenticazione</a:t>
            </a:r>
            <a:r>
              <a:rPr lang="en-US" altLang="it-IT" sz="2000"/>
              <a:t>		</a:t>
            </a:r>
            <a:r>
              <a:rPr lang="en-US" altLang="it-IT" sz="1600"/>
              <a:t>autenticazione del messaggio emesso</a:t>
            </a:r>
          </a:p>
        </p:txBody>
      </p:sp>
      <p:sp>
        <p:nvSpPr>
          <p:cNvPr id="20496" name="Text Box 26">
            <a:extLst>
              <a:ext uri="{FF2B5EF4-FFF2-40B4-BE49-F238E27FC236}">
                <a16:creationId xmlns:a16="http://schemas.microsoft.com/office/drawing/2014/main" id="{3E3224F5-FACC-6E4B-96A0-F1E5C12F1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029200"/>
            <a:ext cx="575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SD	sistema decifrante</a:t>
            </a:r>
            <a:r>
              <a:rPr lang="en-US" altLang="it-IT" sz="2000"/>
              <a:t>		</a:t>
            </a:r>
            <a:r>
              <a:rPr lang="en-US" altLang="it-IT" sz="1600"/>
              <a:t>decifrazione</a:t>
            </a:r>
          </a:p>
        </p:txBody>
      </p:sp>
      <p:sp>
        <p:nvSpPr>
          <p:cNvPr id="20497" name="Rectangle 27">
            <a:extLst>
              <a:ext uri="{FF2B5EF4-FFF2-40B4-BE49-F238E27FC236}">
                <a16:creationId xmlns:a16="http://schemas.microsoft.com/office/drawing/2014/main" id="{3DB742E6-7B5D-2B4B-A81A-2AE900C11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267200"/>
            <a:ext cx="5443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SC	sistema cifrante</a:t>
            </a:r>
            <a:r>
              <a:rPr lang="en-US" altLang="it-IT" sz="2000"/>
              <a:t>			</a:t>
            </a:r>
            <a:r>
              <a:rPr lang="en-US" altLang="it-IT" sz="1600"/>
              <a:t>cifratura</a:t>
            </a:r>
          </a:p>
        </p:txBody>
      </p:sp>
      <p:sp>
        <p:nvSpPr>
          <p:cNvPr id="20498" name="Rectangle 28">
            <a:extLst>
              <a:ext uri="{FF2B5EF4-FFF2-40B4-BE49-F238E27FC236}">
                <a16:creationId xmlns:a16="http://schemas.microsoft.com/office/drawing/2014/main" id="{A8BB8E7C-FD2B-CF48-B9BA-09E21DBC1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791200"/>
            <a:ext cx="7148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SI	sistema di identificazione</a:t>
            </a:r>
            <a:r>
              <a:rPr lang="en-US" altLang="it-IT" sz="2000"/>
              <a:t>		</a:t>
            </a:r>
            <a:r>
              <a:rPr lang="en-US" altLang="it-IT" sz="1600"/>
              <a:t>identificazione della sorgente</a:t>
            </a:r>
          </a:p>
        </p:txBody>
      </p:sp>
      <p:grpSp>
        <p:nvGrpSpPr>
          <p:cNvPr id="20499" name="Group 37">
            <a:extLst>
              <a:ext uri="{FF2B5EF4-FFF2-40B4-BE49-F238E27FC236}">
                <a16:creationId xmlns:a16="http://schemas.microsoft.com/office/drawing/2014/main" id="{24130B66-6AD0-4347-A39F-7676E87711A4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609600"/>
            <a:ext cx="1882775" cy="965200"/>
            <a:chOff x="1728" y="1440"/>
            <a:chExt cx="1186" cy="608"/>
          </a:xfrm>
        </p:grpSpPr>
        <p:sp>
          <p:nvSpPr>
            <p:cNvPr id="20508" name="Text Box 30">
              <a:extLst>
                <a:ext uri="{FF2B5EF4-FFF2-40B4-BE49-F238E27FC236}">
                  <a16:creationId xmlns:a16="http://schemas.microsoft.com/office/drawing/2014/main" id="{411C52A2-ECD1-3440-8DAF-5B179F74AA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440"/>
              <a:ext cx="93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Impersonazione</a:t>
              </a:r>
            </a:p>
          </p:txBody>
        </p:sp>
        <p:sp>
          <p:nvSpPr>
            <p:cNvPr id="20509" name="Text Box 32">
              <a:extLst>
                <a:ext uri="{FF2B5EF4-FFF2-40B4-BE49-F238E27FC236}">
                  <a16:creationId xmlns:a16="http://schemas.microsoft.com/office/drawing/2014/main" id="{2B2AAD5E-428D-E842-B3DC-98CB246D2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680"/>
              <a:ext cx="118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Violazione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dell</a:t>
              </a:r>
              <a:r>
                <a:rPr lang="uk-UA" altLang="it-IT" sz="1600"/>
                <a:t>'</a:t>
              </a:r>
              <a:r>
                <a:rPr lang="en-US" altLang="it-IT" sz="1600"/>
                <a:t>integrità dei dati</a:t>
              </a:r>
            </a:p>
          </p:txBody>
        </p:sp>
      </p:grpSp>
      <p:cxnSp>
        <p:nvCxnSpPr>
          <p:cNvPr id="20500" name="AutoShape 33">
            <a:extLst>
              <a:ext uri="{FF2B5EF4-FFF2-40B4-BE49-F238E27FC236}">
                <a16:creationId xmlns:a16="http://schemas.microsoft.com/office/drawing/2014/main" id="{02B0176D-C47C-3748-BD4C-E306DC5377A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48200" y="2438400"/>
            <a:ext cx="342900" cy="3429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01" name="Text Box 34">
            <a:extLst>
              <a:ext uri="{FF2B5EF4-FFF2-40B4-BE49-F238E27FC236}">
                <a16:creationId xmlns:a16="http://schemas.microsoft.com/office/drawing/2014/main" id="{58B02427-9210-5F4D-9216-0F51AC183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819400"/>
            <a:ext cx="1390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Intercettazione</a:t>
            </a:r>
          </a:p>
        </p:txBody>
      </p:sp>
      <p:pic>
        <p:nvPicPr>
          <p:cNvPr id="20502" name="Picture 35" descr="Spy-guy.gif                                                    0005E50BMacintosh HD                   BCFBA33A:">
            <a:extLst>
              <a:ext uri="{FF2B5EF4-FFF2-40B4-BE49-F238E27FC236}">
                <a16:creationId xmlns:a16="http://schemas.microsoft.com/office/drawing/2014/main" id="{91DC22B2-185E-F74F-BDA3-706E3D4ED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0800"/>
            <a:ext cx="76200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36" descr="O1.china.spy.jpg                                               0005E50BMacintosh HD                   BCFBA33A:">
            <a:extLst>
              <a:ext uri="{FF2B5EF4-FFF2-40B4-BE49-F238E27FC236}">
                <a16:creationId xmlns:a16="http://schemas.microsoft.com/office/drawing/2014/main" id="{EE5437ED-430A-4A40-BB61-E4C01044D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7635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04" name="AutoShape 41">
            <a:extLst>
              <a:ext uri="{FF2B5EF4-FFF2-40B4-BE49-F238E27FC236}">
                <a16:creationId xmlns:a16="http://schemas.microsoft.com/office/drawing/2014/main" id="{18ACFB56-350D-4945-9032-A7B27BA521C5}"/>
              </a:ext>
            </a:extLst>
          </p:cNvPr>
          <p:cNvCxnSpPr>
            <a:cxnSpLocks noChangeShapeType="1"/>
            <a:stCxn id="20487" idx="3"/>
            <a:endCxn id="20510" idx="1"/>
          </p:cNvCxnSpPr>
          <p:nvPr/>
        </p:nvCxnSpPr>
        <p:spPr bwMode="auto">
          <a:xfrm>
            <a:off x="3441700" y="2247900"/>
            <a:ext cx="46831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5" name="AutoShape 42">
            <a:extLst>
              <a:ext uri="{FF2B5EF4-FFF2-40B4-BE49-F238E27FC236}">
                <a16:creationId xmlns:a16="http://schemas.microsoft.com/office/drawing/2014/main" id="{36C93040-28FE-FB49-A2AF-F32B7AB1678C}"/>
              </a:ext>
            </a:extLst>
          </p:cNvPr>
          <p:cNvCxnSpPr>
            <a:cxnSpLocks noChangeShapeType="1"/>
            <a:stCxn id="20510" idx="3"/>
            <a:endCxn id="20488" idx="1"/>
          </p:cNvCxnSpPr>
          <p:nvPr/>
        </p:nvCxnSpPr>
        <p:spPr bwMode="auto">
          <a:xfrm flipV="1">
            <a:off x="4608513" y="2247900"/>
            <a:ext cx="496887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6" name="AutoShape 43">
            <a:extLst>
              <a:ext uri="{FF2B5EF4-FFF2-40B4-BE49-F238E27FC236}">
                <a16:creationId xmlns:a16="http://schemas.microsoft.com/office/drawing/2014/main" id="{15BAC364-EA40-AC45-B452-559AEF66516F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463925" y="1641475"/>
            <a:ext cx="419100" cy="48895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07" name="Text Box 51">
            <a:extLst>
              <a:ext uri="{FF2B5EF4-FFF2-40B4-BE49-F238E27FC236}">
                <a16:creationId xmlns:a16="http://schemas.microsoft.com/office/drawing/2014/main" id="{9E7FC7C7-15DC-214E-BA03-86B31DBA0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81000"/>
            <a:ext cx="2363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Sistema Crittografico</a:t>
            </a:r>
          </a:p>
        </p:txBody>
      </p:sp>
    </p:spTree>
    <p:extLst>
      <p:ext uri="{BB962C8B-B14F-4D97-AF65-F5344CB8AC3E}">
        <p14:creationId xmlns:p14="http://schemas.microsoft.com/office/powerpoint/2010/main" val="16441864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3">
            <a:extLst>
              <a:ext uri="{FF2B5EF4-FFF2-40B4-BE49-F238E27FC236}">
                <a16:creationId xmlns:a16="http://schemas.microsoft.com/office/drawing/2014/main" id="{1BDEE78B-E4F3-F643-BE57-DF712DDE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4BB310-7CEF-034E-B633-59A830F8410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it-IT" sz="1400"/>
          </a:p>
        </p:txBody>
      </p:sp>
      <p:pic>
        <p:nvPicPr>
          <p:cNvPr id="71682" name="Picture 2" descr="basic-enigma.pict                                              00059CC9Macintosh HD                   BCFBA33A:">
            <a:extLst>
              <a:ext uri="{FF2B5EF4-FFF2-40B4-BE49-F238E27FC236}">
                <a16:creationId xmlns:a16="http://schemas.microsoft.com/office/drawing/2014/main" id="{0B5D6FD7-A08B-0C4D-996D-CA22B5BD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690563"/>
            <a:ext cx="5970587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6271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1">
            <a:extLst>
              <a:ext uri="{FF2B5EF4-FFF2-40B4-BE49-F238E27FC236}">
                <a16:creationId xmlns:a16="http://schemas.microsoft.com/office/drawing/2014/main" id="{1E2D5732-8922-D043-9FE5-84DF9FF8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E84DA2-B0D6-034C-B70C-9D397393E8F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it-IT" sz="1400"/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E00DA849-37FB-824A-A0DA-C7C65C8D5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0"/>
            <a:ext cx="4857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9648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3">
            <a:extLst>
              <a:ext uri="{FF2B5EF4-FFF2-40B4-BE49-F238E27FC236}">
                <a16:creationId xmlns:a16="http://schemas.microsoft.com/office/drawing/2014/main" id="{3180749A-2648-BD45-AC8D-E29803CD8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3FF925-EE43-AF43-99A5-4F5810E0414F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it-IT" sz="1400"/>
          </a:p>
        </p:txBody>
      </p:sp>
      <p:pic>
        <p:nvPicPr>
          <p:cNvPr id="73730" name="Picture 2" descr="enigma_color.jpg                                               00059CC9Macintosh HD                   BCFBA33A:">
            <a:extLst>
              <a:ext uri="{FF2B5EF4-FFF2-40B4-BE49-F238E27FC236}">
                <a16:creationId xmlns:a16="http://schemas.microsoft.com/office/drawing/2014/main" id="{B9DC22D0-96C5-0A4C-AE29-4EA4C3390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228600"/>
            <a:ext cx="3859212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1">
            <a:extLst>
              <a:ext uri="{FF2B5EF4-FFF2-40B4-BE49-F238E27FC236}">
                <a16:creationId xmlns:a16="http://schemas.microsoft.com/office/drawing/2014/main" id="{46814B8D-B1CF-5849-8B7E-9C9DB1791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3795713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2967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3">
            <a:extLst>
              <a:ext uri="{FF2B5EF4-FFF2-40B4-BE49-F238E27FC236}">
                <a16:creationId xmlns:a16="http://schemas.microsoft.com/office/drawing/2014/main" id="{C2035269-7CDD-B841-8631-1359600A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2A9CBB-FCC9-764A-918B-B791C2E9479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it-IT" sz="1400"/>
          </a:p>
        </p:txBody>
      </p:sp>
      <p:pic>
        <p:nvPicPr>
          <p:cNvPr id="74754" name="Picture 2" descr="turing_bombe.jpg       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80D20723-85CE-E844-B67C-237093B73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67913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2365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3">
            <a:extLst>
              <a:ext uri="{FF2B5EF4-FFF2-40B4-BE49-F238E27FC236}">
                <a16:creationId xmlns:a16="http://schemas.microsoft.com/office/drawing/2014/main" id="{43EFE1C0-8088-5649-9391-00283DB4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634A1A-287B-3F4A-8F08-3C4C58A8AA2F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it-IT" sz="1400"/>
          </a:p>
        </p:txBody>
      </p:sp>
      <p:pic>
        <p:nvPicPr>
          <p:cNvPr id="75778" name="Picture 2" descr="&#9;bombe.jpg              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940636C3-3E12-AE42-9D32-4E2680B43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9342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744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1">
            <a:extLst>
              <a:ext uri="{FF2B5EF4-FFF2-40B4-BE49-F238E27FC236}">
                <a16:creationId xmlns:a16="http://schemas.microsoft.com/office/drawing/2014/main" id="{CBB6E1F9-2B75-C74D-88B2-AB74392A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57C9C8-2437-8447-BB63-267953EC85C0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it-IT" sz="1400"/>
          </a:p>
        </p:txBody>
      </p:sp>
      <p:pic>
        <p:nvPicPr>
          <p:cNvPr id="76802" name="Picture 2">
            <a:extLst>
              <a:ext uri="{FF2B5EF4-FFF2-40B4-BE49-F238E27FC236}">
                <a16:creationId xmlns:a16="http://schemas.microsoft.com/office/drawing/2014/main" id="{3BDB4B42-7685-3A47-A031-47F29E99E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44450"/>
            <a:ext cx="4411663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3011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>
            <a:extLst>
              <a:ext uri="{FF2B5EF4-FFF2-40B4-BE49-F238E27FC236}">
                <a16:creationId xmlns:a16="http://schemas.microsoft.com/office/drawing/2014/main" id="{13CE5D79-08D8-6749-9141-045C793E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9D641A-DCE8-AD46-A8EA-C931CBF33EDF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it-IT" sz="1400"/>
          </a:p>
        </p:txBody>
      </p:sp>
      <p:sp>
        <p:nvSpPr>
          <p:cNvPr id="114690" name="Text Box 4">
            <a:extLst>
              <a:ext uri="{FF2B5EF4-FFF2-40B4-BE49-F238E27FC236}">
                <a16:creationId xmlns:a16="http://schemas.microsoft.com/office/drawing/2014/main" id="{4B9DD1A8-B891-8B4B-B29D-E3A3BCAC6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"/>
            <a:ext cx="4548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/>
              <a:t>Ipotesi di lavoro in crittografia</a:t>
            </a:r>
          </a:p>
        </p:txBody>
      </p:sp>
      <p:sp>
        <p:nvSpPr>
          <p:cNvPr id="114691" name="Text Box 8">
            <a:extLst>
              <a:ext uri="{FF2B5EF4-FFF2-40B4-BE49-F238E27FC236}">
                <a16:creationId xmlns:a16="http://schemas.microsoft.com/office/drawing/2014/main" id="{3D79331D-4048-BC4A-B319-D8BD697C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47800"/>
            <a:ext cx="73358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Principio di Kerckhoffs: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tutta la sicurezza del cifrario dev</a:t>
            </a:r>
            <a:r>
              <a:rPr lang="uk-UA" altLang="ja-JP" sz="2000">
                <a:latin typeface="Arial" panose="020B0604020202020204" pitchFamily="34" charset="0"/>
              </a:rPr>
              <a:t>'</a:t>
            </a:r>
            <a:r>
              <a:rPr lang="en-US" altLang="ja-JP" sz="2000"/>
              <a:t>essere affidata alla chiave, poichè si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presume che il crittanalista conosca nei dettagli la struttura del cifrario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usato</a:t>
            </a:r>
          </a:p>
        </p:txBody>
      </p:sp>
      <p:pic>
        <p:nvPicPr>
          <p:cNvPr id="114692" name="Picture 9">
            <a:extLst>
              <a:ext uri="{FF2B5EF4-FFF2-40B4-BE49-F238E27FC236}">
                <a16:creationId xmlns:a16="http://schemas.microsoft.com/office/drawing/2014/main" id="{910E1C3F-42AE-164B-A3A5-B75930EE1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8267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51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Number Placeholder 3">
            <a:extLst>
              <a:ext uri="{FF2B5EF4-FFF2-40B4-BE49-F238E27FC236}">
                <a16:creationId xmlns:a16="http://schemas.microsoft.com/office/drawing/2014/main" id="{9E55DA1E-1F03-DF43-9A39-7092C91C1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45755F-BAE6-9240-B9F7-578B449C0E17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it-IT" sz="1400"/>
          </a:p>
        </p:txBody>
      </p:sp>
      <p:pic>
        <p:nvPicPr>
          <p:cNvPr id="115714" name="Picture 33" descr="Baule_Cif_Dec.pict    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8CDBAF4F-171C-8741-925E-F4D67C48D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2489200"/>
            <a:ext cx="520858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ext Box 34">
            <a:extLst>
              <a:ext uri="{FF2B5EF4-FFF2-40B4-BE49-F238E27FC236}">
                <a16:creationId xmlns:a16="http://schemas.microsoft.com/office/drawing/2014/main" id="{F3EFF481-0418-B34C-95E6-69447F4D7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822325"/>
            <a:ext cx="52609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Protezione dei dati: approccio classico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Crittografia a chiave segreta (simmetrica)</a:t>
            </a:r>
          </a:p>
        </p:txBody>
      </p:sp>
    </p:spTree>
    <p:extLst>
      <p:ext uri="{BB962C8B-B14F-4D97-AF65-F5344CB8AC3E}">
        <p14:creationId xmlns:p14="http://schemas.microsoft.com/office/powerpoint/2010/main" val="23156107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3">
            <a:extLst>
              <a:ext uri="{FF2B5EF4-FFF2-40B4-BE49-F238E27FC236}">
                <a16:creationId xmlns:a16="http://schemas.microsoft.com/office/drawing/2014/main" id="{2E045E70-6FF7-6A45-8334-9B31A597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1DBB5C-B23F-C04F-81DC-8F9833D4A7C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it-IT" sz="1400"/>
          </a:p>
        </p:txBody>
      </p:sp>
      <p:pic>
        <p:nvPicPr>
          <p:cNvPr id="78850" name="Picture 2" descr="14_Chiave_segreta.pict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E528596F-BFA0-AC44-B781-F25101AD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5983288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51" name="Group 3">
            <a:extLst>
              <a:ext uri="{FF2B5EF4-FFF2-40B4-BE49-F238E27FC236}">
                <a16:creationId xmlns:a16="http://schemas.microsoft.com/office/drawing/2014/main" id="{E6506D6C-D019-5E4F-8B12-8B1B83A342F7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791200"/>
            <a:ext cx="5300663" cy="346075"/>
            <a:chOff x="1021" y="3876"/>
            <a:chExt cx="3339" cy="218"/>
          </a:xfrm>
        </p:grpSpPr>
        <p:sp>
          <p:nvSpPr>
            <p:cNvPr id="78852" name="Text Box 4">
              <a:extLst>
                <a:ext uri="{FF2B5EF4-FFF2-40B4-BE49-F238E27FC236}">
                  <a16:creationId xmlns:a16="http://schemas.microsoft.com/office/drawing/2014/main" id="{A447579A-6748-A94B-9B13-17234192B9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9" y="3876"/>
              <a:ext cx="997" cy="218"/>
            </a:xfrm>
            <a:prstGeom prst="rect">
              <a:avLst/>
            </a:prstGeom>
            <a:solidFill>
              <a:srgbClr val="FFF8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>
                  <a:latin typeface="Geneva" panose="020B0503030404040204" pitchFamily="34" charset="0"/>
                </a:rPr>
                <a:t>CONDIVIDONO</a:t>
              </a:r>
              <a:endParaRPr lang="en-US" altLang="it-IT" sz="2400"/>
            </a:p>
          </p:txBody>
        </p:sp>
        <p:sp>
          <p:nvSpPr>
            <p:cNvPr id="78853" name="Rectangle 5">
              <a:extLst>
                <a:ext uri="{FF2B5EF4-FFF2-40B4-BE49-F238E27FC236}">
                  <a16:creationId xmlns:a16="http://schemas.microsoft.com/office/drawing/2014/main" id="{EF698F86-A802-ED49-92CF-62DF9D515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" y="3876"/>
              <a:ext cx="1429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>
                  <a:latin typeface="Geneva" panose="020B0503030404040204" pitchFamily="34" charset="0"/>
                </a:rPr>
                <a:t>mittente e ricevente </a:t>
              </a:r>
            </a:p>
          </p:txBody>
        </p:sp>
        <p:sp>
          <p:nvSpPr>
            <p:cNvPr id="78854" name="Rectangle 6">
              <a:extLst>
                <a:ext uri="{FF2B5EF4-FFF2-40B4-BE49-F238E27FC236}">
                  <a16:creationId xmlns:a16="http://schemas.microsoft.com/office/drawing/2014/main" id="{2B88D024-D730-9E43-BABB-1DE334A3C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3876"/>
              <a:ext cx="651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>
                  <a:latin typeface="Geneva" panose="020B0503030404040204" pitchFamily="34" charset="0"/>
                </a:rPr>
                <a:t>la chiave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4773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Number Placeholder 3">
            <a:extLst>
              <a:ext uri="{FF2B5EF4-FFF2-40B4-BE49-F238E27FC236}">
                <a16:creationId xmlns:a16="http://schemas.microsoft.com/office/drawing/2014/main" id="{C3D5416A-2B0D-914F-84D3-B1B522B9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810086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5FC390-651C-3540-A959-7541F17F080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it-IT" sz="1400"/>
          </a:p>
        </p:txBody>
      </p:sp>
      <p:pic>
        <p:nvPicPr>
          <p:cNvPr id="116738" name="Picture 3">
            <a:extLst>
              <a:ext uri="{FF2B5EF4-FFF2-40B4-BE49-F238E27FC236}">
                <a16:creationId xmlns:a16="http://schemas.microsoft.com/office/drawing/2014/main" id="{0B071706-6D22-0642-B254-91F0706E9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2935"/>
            <a:ext cx="8026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4" descr="Baule_Cif_Dec.pict    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E49CD4AA-116A-B44A-A467-E7B0CD64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68535"/>
            <a:ext cx="5208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5">
            <a:extLst>
              <a:ext uri="{FF2B5EF4-FFF2-40B4-BE49-F238E27FC236}">
                <a16:creationId xmlns:a16="http://schemas.microsoft.com/office/drawing/2014/main" id="{2EE03BFC-E02C-6841-B451-AE7657785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3446298"/>
            <a:ext cx="296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i="1"/>
              <a:t>k</a:t>
            </a:r>
            <a:endParaRPr lang="en-US" altLang="it-IT" sz="2000"/>
          </a:p>
        </p:txBody>
      </p:sp>
      <p:sp>
        <p:nvSpPr>
          <p:cNvPr id="116741" name="Rectangle 6">
            <a:extLst>
              <a:ext uri="{FF2B5EF4-FFF2-40B4-BE49-F238E27FC236}">
                <a16:creationId xmlns:a16="http://schemas.microsoft.com/office/drawing/2014/main" id="{4D9795B5-FFB1-4A44-9DCE-718A0E5D1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339935"/>
            <a:ext cx="296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i="1"/>
              <a:t>k</a:t>
            </a:r>
          </a:p>
        </p:txBody>
      </p:sp>
      <p:sp>
        <p:nvSpPr>
          <p:cNvPr id="116742" name="Text Box 7">
            <a:extLst>
              <a:ext uri="{FF2B5EF4-FFF2-40B4-BE49-F238E27FC236}">
                <a16:creationId xmlns:a16="http://schemas.microsoft.com/office/drawing/2014/main" id="{867ABBB5-ABEC-B448-A7CF-37C50E3A8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397969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i="1"/>
              <a:t>m</a:t>
            </a:r>
            <a:endParaRPr lang="en-US" altLang="it-IT" sz="2000"/>
          </a:p>
        </p:txBody>
      </p:sp>
      <p:sp>
        <p:nvSpPr>
          <p:cNvPr id="116743" name="Text Box 8">
            <a:extLst>
              <a:ext uri="{FF2B5EF4-FFF2-40B4-BE49-F238E27FC236}">
                <a16:creationId xmlns:a16="http://schemas.microsoft.com/office/drawing/2014/main" id="{BC3AD640-807B-D445-A7D7-F8E1E2F64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625935"/>
            <a:ext cx="779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i="1"/>
              <a:t>C</a:t>
            </a:r>
            <a:r>
              <a:rPr lang="en-US" altLang="it-IT" sz="2000" i="1" baseline="-25000"/>
              <a:t>k</a:t>
            </a:r>
            <a:r>
              <a:rPr lang="en-US" altLang="it-IT" sz="2000"/>
              <a:t>(</a:t>
            </a:r>
            <a:r>
              <a:rPr lang="en-US" altLang="it-IT" sz="2000" i="1"/>
              <a:t>m</a:t>
            </a:r>
            <a:r>
              <a:rPr lang="en-US" altLang="it-IT" sz="2000"/>
              <a:t>)</a:t>
            </a:r>
          </a:p>
        </p:txBody>
      </p:sp>
      <p:sp>
        <p:nvSpPr>
          <p:cNvPr id="116744" name="Line 9">
            <a:extLst>
              <a:ext uri="{FF2B5EF4-FFF2-40B4-BE49-F238E27FC236}">
                <a16:creationId xmlns:a16="http://schemas.microsoft.com/office/drawing/2014/main" id="{F1EE4A88-0B5E-6844-98F4-5C2F1FCB45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4330535"/>
            <a:ext cx="990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6745" name="Line 10">
            <a:extLst>
              <a:ext uri="{FF2B5EF4-FFF2-40B4-BE49-F238E27FC236}">
                <a16:creationId xmlns:a16="http://schemas.microsoft.com/office/drawing/2014/main" id="{78BA296C-DDF7-A24E-9DB3-DE1C076B86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330535"/>
            <a:ext cx="914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6746" name="Text Box 11">
            <a:extLst>
              <a:ext uri="{FF2B5EF4-FFF2-40B4-BE49-F238E27FC236}">
                <a16:creationId xmlns:a16="http://schemas.microsoft.com/office/drawing/2014/main" id="{5C3500D7-ED5D-3746-A75C-704A27FBE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625935"/>
            <a:ext cx="158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i="1"/>
              <a:t>m = D</a:t>
            </a:r>
            <a:r>
              <a:rPr lang="en-US" altLang="it-IT" sz="2000" i="1" baseline="-25000"/>
              <a:t>k</a:t>
            </a:r>
            <a:r>
              <a:rPr lang="en-US" altLang="it-IT" sz="2000" i="1"/>
              <a:t> C</a:t>
            </a:r>
            <a:r>
              <a:rPr lang="en-US" altLang="it-IT" sz="2000" i="1" baseline="-25000"/>
              <a:t>k</a:t>
            </a:r>
            <a:r>
              <a:rPr lang="en-US" altLang="it-IT" sz="2000"/>
              <a:t>(</a:t>
            </a:r>
            <a:r>
              <a:rPr lang="en-US" altLang="it-IT" sz="2000" i="1"/>
              <a:t>m</a:t>
            </a:r>
            <a:r>
              <a:rPr lang="en-US" altLang="it-IT" sz="20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366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>
            <a:extLst>
              <a:ext uri="{FF2B5EF4-FFF2-40B4-BE49-F238E27FC236}">
                <a16:creationId xmlns:a16="http://schemas.microsoft.com/office/drawing/2014/main" id="{CA7D1FF7-4605-B64E-8AEB-B6B758E2C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8A111F-8D78-BD45-ACB1-4A15E39B3C37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it-IT" sz="1400"/>
          </a:p>
        </p:txBody>
      </p:sp>
      <p:grpSp>
        <p:nvGrpSpPr>
          <p:cNvPr id="21506" name="Group 21">
            <a:extLst>
              <a:ext uri="{FF2B5EF4-FFF2-40B4-BE49-F238E27FC236}">
                <a16:creationId xmlns:a16="http://schemas.microsoft.com/office/drawing/2014/main" id="{B21BB518-9D35-144C-8624-BA40F0833645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1295400"/>
            <a:ext cx="1882775" cy="965200"/>
            <a:chOff x="1728" y="1440"/>
            <a:chExt cx="1186" cy="608"/>
          </a:xfrm>
        </p:grpSpPr>
        <p:sp>
          <p:nvSpPr>
            <p:cNvPr id="21548" name="Text Box 22">
              <a:extLst>
                <a:ext uri="{FF2B5EF4-FFF2-40B4-BE49-F238E27FC236}">
                  <a16:creationId xmlns:a16="http://schemas.microsoft.com/office/drawing/2014/main" id="{69A8DD83-E4C6-D84C-8BB5-460107423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440"/>
              <a:ext cx="93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Impersonazione</a:t>
              </a:r>
            </a:p>
          </p:txBody>
        </p:sp>
        <p:sp>
          <p:nvSpPr>
            <p:cNvPr id="21549" name="Text Box 23">
              <a:extLst>
                <a:ext uri="{FF2B5EF4-FFF2-40B4-BE49-F238E27FC236}">
                  <a16:creationId xmlns:a16="http://schemas.microsoft.com/office/drawing/2014/main" id="{680F5A55-4825-F440-9FAE-6A105AFA53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680"/>
              <a:ext cx="118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Violazione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dell</a:t>
              </a:r>
              <a:r>
                <a:rPr lang="uk-UA" altLang="it-IT" sz="1600"/>
                <a:t>'</a:t>
              </a:r>
              <a:r>
                <a:rPr lang="en-US" altLang="it-IT" sz="1600"/>
                <a:t>integrità dei dati</a:t>
              </a:r>
            </a:p>
          </p:txBody>
        </p:sp>
      </p:grpSp>
      <p:pic>
        <p:nvPicPr>
          <p:cNvPr id="21507" name="Picture 26" descr="Spy-guy.gif                                                    0005E50BMacintosh HD                   BCFBA33A:">
            <a:extLst>
              <a:ext uri="{FF2B5EF4-FFF2-40B4-BE49-F238E27FC236}">
                <a16:creationId xmlns:a16="http://schemas.microsoft.com/office/drawing/2014/main" id="{CAFCB1F7-5C27-2946-931C-8624A6F6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05400"/>
            <a:ext cx="76200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7" descr="O1.china.spy.jpg                                               0005E50BMacintosh HD                   BCFBA33A:">
            <a:extLst>
              <a:ext uri="{FF2B5EF4-FFF2-40B4-BE49-F238E27FC236}">
                <a16:creationId xmlns:a16="http://schemas.microsoft.com/office/drawing/2014/main" id="{B727E78C-3037-E542-B842-5DAFED7B4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7635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25">
            <a:extLst>
              <a:ext uri="{FF2B5EF4-FFF2-40B4-BE49-F238E27FC236}">
                <a16:creationId xmlns:a16="http://schemas.microsoft.com/office/drawing/2014/main" id="{E9D5193D-D8B0-7C49-ABC5-B773CDE4C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724400"/>
            <a:ext cx="1390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Intercettazione</a:t>
            </a:r>
          </a:p>
        </p:txBody>
      </p:sp>
      <p:cxnSp>
        <p:nvCxnSpPr>
          <p:cNvPr id="21510" name="AutoShape 30">
            <a:extLst>
              <a:ext uri="{FF2B5EF4-FFF2-40B4-BE49-F238E27FC236}">
                <a16:creationId xmlns:a16="http://schemas.microsoft.com/office/drawing/2014/main" id="{72381A54-E3A5-AC45-8C6E-20CA4B98BD94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6892925" y="4156075"/>
            <a:ext cx="419100" cy="48895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1" name="Line 40">
            <a:extLst>
              <a:ext uri="{FF2B5EF4-FFF2-40B4-BE49-F238E27FC236}">
                <a16:creationId xmlns:a16="http://schemas.microsoft.com/office/drawing/2014/main" id="{CBB1CFBA-442F-D740-BF5D-6CE747AAA51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86600" y="3505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512" name="Text Box 41">
            <a:extLst>
              <a:ext uri="{FF2B5EF4-FFF2-40B4-BE49-F238E27FC236}">
                <a16:creationId xmlns:a16="http://schemas.microsoft.com/office/drawing/2014/main" id="{6041283F-D2E5-7D4D-B6A5-2EEB003E0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505200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rumore</a:t>
            </a:r>
          </a:p>
        </p:txBody>
      </p:sp>
      <p:grpSp>
        <p:nvGrpSpPr>
          <p:cNvPr id="21513" name="Group 65">
            <a:extLst>
              <a:ext uri="{FF2B5EF4-FFF2-40B4-BE49-F238E27FC236}">
                <a16:creationId xmlns:a16="http://schemas.microsoft.com/office/drawing/2014/main" id="{426E2BBD-C603-B548-BF12-67ED59342203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133600"/>
            <a:ext cx="5499100" cy="2819400"/>
            <a:chOff x="528" y="1248"/>
            <a:chExt cx="3464" cy="1776"/>
          </a:xfrm>
        </p:grpSpPr>
        <p:sp>
          <p:nvSpPr>
            <p:cNvPr id="21517" name="Rectangle 6">
              <a:extLst>
                <a:ext uri="{FF2B5EF4-FFF2-40B4-BE49-F238E27FC236}">
                  <a16:creationId xmlns:a16="http://schemas.microsoft.com/office/drawing/2014/main" id="{97DC9914-DAFC-0C4B-B10D-2B14BD518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688"/>
              <a:ext cx="4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18" name="Text Box 7">
              <a:extLst>
                <a:ext uri="{FF2B5EF4-FFF2-40B4-BE49-F238E27FC236}">
                  <a16:creationId xmlns:a16="http://schemas.microsoft.com/office/drawing/2014/main" id="{B7EA81C8-06AA-9C4C-B051-7672E53795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736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U</a:t>
              </a:r>
            </a:p>
          </p:txBody>
        </p:sp>
        <p:grpSp>
          <p:nvGrpSpPr>
            <p:cNvPr id="21519" name="Group 54">
              <a:extLst>
                <a:ext uri="{FF2B5EF4-FFF2-40B4-BE49-F238E27FC236}">
                  <a16:creationId xmlns:a16="http://schemas.microsoft.com/office/drawing/2014/main" id="{4B4FD5DF-1F07-5A48-81DF-4038837EE2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248"/>
              <a:ext cx="720" cy="336"/>
              <a:chOff x="576" y="1248"/>
              <a:chExt cx="720" cy="336"/>
            </a:xfrm>
          </p:grpSpPr>
          <p:grpSp>
            <p:nvGrpSpPr>
              <p:cNvPr id="21544" name="Group 2">
                <a:extLst>
                  <a:ext uri="{FF2B5EF4-FFF2-40B4-BE49-F238E27FC236}">
                    <a16:creationId xmlns:a16="http://schemas.microsoft.com/office/drawing/2014/main" id="{F082D9E9-E0E2-234E-9A70-390A30EA8D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1248"/>
                <a:ext cx="440" cy="336"/>
                <a:chOff x="1584" y="961"/>
                <a:chExt cx="440" cy="336"/>
              </a:xfrm>
            </p:grpSpPr>
            <p:sp>
              <p:nvSpPr>
                <p:cNvPr id="21546" name="Rectangle 3">
                  <a:extLst>
                    <a:ext uri="{FF2B5EF4-FFF2-40B4-BE49-F238E27FC236}">
                      <a16:creationId xmlns:a16="http://schemas.microsoft.com/office/drawing/2014/main" id="{B9997412-FD3B-B141-9518-8EE9EF6AED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961"/>
                  <a:ext cx="440" cy="3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21547" name="Text Box 4">
                  <a:extLst>
                    <a:ext uri="{FF2B5EF4-FFF2-40B4-BE49-F238E27FC236}">
                      <a16:creationId xmlns:a16="http://schemas.microsoft.com/office/drawing/2014/main" id="{8A17DC06-8D3F-6047-8592-A7448C3C0A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80" y="1009"/>
                  <a:ext cx="205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000"/>
                    <a:t>S</a:t>
                  </a:r>
                  <a:endParaRPr lang="en-US" altLang="it-IT" sz="1600"/>
                </a:p>
              </p:txBody>
            </p:sp>
          </p:grpSp>
          <p:cxnSp>
            <p:nvCxnSpPr>
              <p:cNvPr id="21545" name="AutoShape 19">
                <a:extLst>
                  <a:ext uri="{FF2B5EF4-FFF2-40B4-BE49-F238E27FC236}">
                    <a16:creationId xmlns:a16="http://schemas.microsoft.com/office/drawing/2014/main" id="{66CC095C-573C-144A-8523-EE3EA75E35F0}"/>
                  </a:ext>
                </a:extLst>
              </p:cNvPr>
              <p:cNvCxnSpPr>
                <a:cxnSpLocks noChangeShapeType="1"/>
                <a:stCxn id="21546" idx="3"/>
                <a:endCxn id="21524" idx="1"/>
              </p:cNvCxnSpPr>
              <p:nvPr/>
            </p:nvCxnSpPr>
            <p:spPr bwMode="auto">
              <a:xfrm>
                <a:off x="1016" y="1416"/>
                <a:ext cx="28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1520" name="Rectangle 14">
              <a:extLst>
                <a:ext uri="{FF2B5EF4-FFF2-40B4-BE49-F238E27FC236}">
                  <a16:creationId xmlns:a16="http://schemas.microsoft.com/office/drawing/2014/main" id="{BCFAEB26-2F39-AD49-AE17-E0A1BFB6A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688"/>
              <a:ext cx="4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21" name="Text Box 15">
              <a:extLst>
                <a:ext uri="{FF2B5EF4-FFF2-40B4-BE49-F238E27FC236}">
                  <a16:creationId xmlns:a16="http://schemas.microsoft.com/office/drawing/2014/main" id="{D25E0510-2C9A-084F-B6CC-AACD3BC9E7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736"/>
              <a:ext cx="3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SD</a:t>
              </a:r>
              <a:endParaRPr lang="en-US" altLang="it-IT" sz="1600"/>
            </a:p>
          </p:txBody>
        </p:sp>
        <p:sp>
          <p:nvSpPr>
            <p:cNvPr id="21522" name="Rectangle 16">
              <a:extLst>
                <a:ext uri="{FF2B5EF4-FFF2-40B4-BE49-F238E27FC236}">
                  <a16:creationId xmlns:a16="http://schemas.microsoft.com/office/drawing/2014/main" id="{41EAA0E3-4409-EB45-9A09-E067076BD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688"/>
              <a:ext cx="4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23" name="Rectangle 18">
              <a:extLst>
                <a:ext uri="{FF2B5EF4-FFF2-40B4-BE49-F238E27FC236}">
                  <a16:creationId xmlns:a16="http://schemas.microsoft.com/office/drawing/2014/main" id="{8F1F4420-9815-C44A-9A8F-506AC5D68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736"/>
              <a:ext cx="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SI</a:t>
              </a:r>
            </a:p>
          </p:txBody>
        </p:sp>
        <p:sp>
          <p:nvSpPr>
            <p:cNvPr id="21524" name="Rectangle 11">
              <a:extLst>
                <a:ext uri="{FF2B5EF4-FFF2-40B4-BE49-F238E27FC236}">
                  <a16:creationId xmlns:a16="http://schemas.microsoft.com/office/drawing/2014/main" id="{BDD85446-99F0-2F45-A0E3-057AA8142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248"/>
              <a:ext cx="4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25" name="Text Box 12">
              <a:extLst>
                <a:ext uri="{FF2B5EF4-FFF2-40B4-BE49-F238E27FC236}">
                  <a16:creationId xmlns:a16="http://schemas.microsoft.com/office/drawing/2014/main" id="{2CFA2A74-D1F4-4E43-9B8F-375D1E104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1296"/>
              <a:ext cx="3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SA</a:t>
              </a:r>
              <a:endParaRPr lang="en-US" altLang="it-IT" sz="1600"/>
            </a:p>
          </p:txBody>
        </p:sp>
        <p:sp>
          <p:nvSpPr>
            <p:cNvPr id="21526" name="Rectangle 13">
              <a:extLst>
                <a:ext uri="{FF2B5EF4-FFF2-40B4-BE49-F238E27FC236}">
                  <a16:creationId xmlns:a16="http://schemas.microsoft.com/office/drawing/2014/main" id="{25191013-3F50-C149-A4C4-081AEC302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248"/>
              <a:ext cx="4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27" name="Rectangle 17">
              <a:extLst>
                <a:ext uri="{FF2B5EF4-FFF2-40B4-BE49-F238E27FC236}">
                  <a16:creationId xmlns:a16="http://schemas.microsoft.com/office/drawing/2014/main" id="{3E3C33C7-CBF5-DE43-856F-3B1E0C395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296"/>
              <a:ext cx="3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SC</a:t>
              </a:r>
            </a:p>
          </p:txBody>
        </p:sp>
        <p:cxnSp>
          <p:nvCxnSpPr>
            <p:cNvPr id="21528" name="AutoShape 28">
              <a:extLst>
                <a:ext uri="{FF2B5EF4-FFF2-40B4-BE49-F238E27FC236}">
                  <a16:creationId xmlns:a16="http://schemas.microsoft.com/office/drawing/2014/main" id="{272D7DD7-5ACA-6A46-A87C-31503F36EF1F}"/>
                </a:ext>
              </a:extLst>
            </p:cNvPr>
            <p:cNvCxnSpPr>
              <a:cxnSpLocks noChangeShapeType="1"/>
              <a:stCxn id="21526" idx="3"/>
              <a:endCxn id="21534" idx="1"/>
            </p:cNvCxnSpPr>
            <p:nvPr/>
          </p:nvCxnSpPr>
          <p:spPr bwMode="auto">
            <a:xfrm>
              <a:off x="2168" y="1416"/>
              <a:ext cx="28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1529" name="Group 59">
              <a:extLst>
                <a:ext uri="{FF2B5EF4-FFF2-40B4-BE49-F238E27FC236}">
                  <a16:creationId xmlns:a16="http://schemas.microsoft.com/office/drawing/2014/main" id="{BA6655DD-49BD-2C4D-969D-4F2557A33A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1728"/>
              <a:ext cx="440" cy="720"/>
              <a:chOff x="3888" y="1488"/>
              <a:chExt cx="440" cy="720"/>
            </a:xfrm>
          </p:grpSpPr>
          <p:sp>
            <p:nvSpPr>
              <p:cNvPr id="21542" name="Rectangle 9">
                <a:extLst>
                  <a:ext uri="{FF2B5EF4-FFF2-40B4-BE49-F238E27FC236}">
                    <a16:creationId xmlns:a16="http://schemas.microsoft.com/office/drawing/2014/main" id="{EFF4CF72-A1CD-2F46-87EB-C2D2339E6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488"/>
                <a:ext cx="440" cy="7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21543" name="Text Box 10">
                <a:extLst>
                  <a:ext uri="{FF2B5EF4-FFF2-40B4-BE49-F238E27FC236}">
                    <a16:creationId xmlns:a16="http://schemas.microsoft.com/office/drawing/2014/main" id="{2FB2DBC4-05D8-8C4D-8A4B-788C189AC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84" y="1728"/>
                <a:ext cx="25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400" b="1"/>
                  <a:t>C</a:t>
                </a:r>
              </a:p>
            </p:txBody>
          </p:sp>
        </p:grpSp>
        <p:sp>
          <p:nvSpPr>
            <p:cNvPr id="21530" name="Rectangle 45">
              <a:extLst>
                <a:ext uri="{FF2B5EF4-FFF2-40B4-BE49-F238E27FC236}">
                  <a16:creationId xmlns:a16="http://schemas.microsoft.com/office/drawing/2014/main" id="{ACE99CE4-B97F-FF4D-A05A-457CE105F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688"/>
              <a:ext cx="4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31" name="Text Box 46">
              <a:extLst>
                <a:ext uri="{FF2B5EF4-FFF2-40B4-BE49-F238E27FC236}">
                  <a16:creationId xmlns:a16="http://schemas.microsoft.com/office/drawing/2014/main" id="{A1120EA7-F860-9F48-994F-334574F90B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736"/>
              <a:ext cx="3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DC</a:t>
              </a:r>
              <a:endParaRPr lang="en-US" altLang="it-IT" sz="1600"/>
            </a:p>
          </p:txBody>
        </p:sp>
        <p:sp>
          <p:nvSpPr>
            <p:cNvPr id="21532" name="Rectangle 47">
              <a:extLst>
                <a:ext uri="{FF2B5EF4-FFF2-40B4-BE49-F238E27FC236}">
                  <a16:creationId xmlns:a16="http://schemas.microsoft.com/office/drawing/2014/main" id="{57FF1050-6188-1946-9FA3-729E688A3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688"/>
              <a:ext cx="4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33" name="Rectangle 49">
              <a:extLst>
                <a:ext uri="{FF2B5EF4-FFF2-40B4-BE49-F238E27FC236}">
                  <a16:creationId xmlns:a16="http://schemas.microsoft.com/office/drawing/2014/main" id="{0EF66424-4885-564F-998B-5F1E3411F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736"/>
              <a:ext cx="3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DS</a:t>
              </a:r>
            </a:p>
          </p:txBody>
        </p:sp>
        <p:sp>
          <p:nvSpPr>
            <p:cNvPr id="21534" name="Rectangle 42">
              <a:extLst>
                <a:ext uri="{FF2B5EF4-FFF2-40B4-BE49-F238E27FC236}">
                  <a16:creationId xmlns:a16="http://schemas.microsoft.com/office/drawing/2014/main" id="{60E2CA08-A3BC-4747-905D-AEAC9A482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248"/>
              <a:ext cx="4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35" name="Text Box 43">
              <a:extLst>
                <a:ext uri="{FF2B5EF4-FFF2-40B4-BE49-F238E27FC236}">
                  <a16:creationId xmlns:a16="http://schemas.microsoft.com/office/drawing/2014/main" id="{EE17A753-98D1-644E-80EE-9E0187BEF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1296"/>
              <a:ext cx="3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CS</a:t>
              </a:r>
              <a:endParaRPr lang="en-US" altLang="it-IT" sz="1600"/>
            </a:p>
          </p:txBody>
        </p:sp>
        <p:sp>
          <p:nvSpPr>
            <p:cNvPr id="21536" name="Rectangle 44">
              <a:extLst>
                <a:ext uri="{FF2B5EF4-FFF2-40B4-BE49-F238E27FC236}">
                  <a16:creationId xmlns:a16="http://schemas.microsoft.com/office/drawing/2014/main" id="{65D95D47-7A69-CB45-BB23-BF00B5E79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48"/>
              <a:ext cx="4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37" name="Rectangle 48">
              <a:extLst>
                <a:ext uri="{FF2B5EF4-FFF2-40B4-BE49-F238E27FC236}">
                  <a16:creationId xmlns:a16="http://schemas.microsoft.com/office/drawing/2014/main" id="{6B33F969-6546-1249-9F51-CEE3B4CA8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296"/>
              <a:ext cx="3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CC</a:t>
              </a:r>
            </a:p>
          </p:txBody>
        </p:sp>
        <p:cxnSp>
          <p:nvCxnSpPr>
            <p:cNvPr id="21538" name="AutoShape 61">
              <a:extLst>
                <a:ext uri="{FF2B5EF4-FFF2-40B4-BE49-F238E27FC236}">
                  <a16:creationId xmlns:a16="http://schemas.microsoft.com/office/drawing/2014/main" id="{C1C97DD5-80D4-0043-8CD6-57DAE005C310}"/>
                </a:ext>
              </a:extLst>
            </p:cNvPr>
            <p:cNvCxnSpPr>
              <a:cxnSpLocks noChangeShapeType="1"/>
              <a:stCxn id="21536" idx="3"/>
              <a:endCxn id="21542" idx="0"/>
            </p:cNvCxnSpPr>
            <p:nvPr/>
          </p:nvCxnSpPr>
          <p:spPr bwMode="auto">
            <a:xfrm>
              <a:off x="3320" y="1416"/>
              <a:ext cx="452" cy="312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39" name="AutoShape 62">
              <a:extLst>
                <a:ext uri="{FF2B5EF4-FFF2-40B4-BE49-F238E27FC236}">
                  <a16:creationId xmlns:a16="http://schemas.microsoft.com/office/drawing/2014/main" id="{D39B2898-A28E-6543-9DAF-BE31D25C60E7}"/>
                </a:ext>
              </a:extLst>
            </p:cNvPr>
            <p:cNvCxnSpPr>
              <a:cxnSpLocks noChangeShapeType="1"/>
              <a:stCxn id="21542" idx="2"/>
              <a:endCxn id="21522" idx="3"/>
            </p:cNvCxnSpPr>
            <p:nvPr/>
          </p:nvCxnSpPr>
          <p:spPr bwMode="auto">
            <a:xfrm rot="5400000">
              <a:off x="3342" y="2426"/>
              <a:ext cx="408" cy="452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40" name="AutoShape 63">
              <a:extLst>
                <a:ext uri="{FF2B5EF4-FFF2-40B4-BE49-F238E27FC236}">
                  <a16:creationId xmlns:a16="http://schemas.microsoft.com/office/drawing/2014/main" id="{C95ADC16-59A0-3546-828B-002288B95C85}"/>
                </a:ext>
              </a:extLst>
            </p:cNvPr>
            <p:cNvCxnSpPr>
              <a:cxnSpLocks noChangeShapeType="1"/>
              <a:stCxn id="21520" idx="1"/>
              <a:endCxn id="21532" idx="3"/>
            </p:cNvCxnSpPr>
            <p:nvPr/>
          </p:nvCxnSpPr>
          <p:spPr bwMode="auto">
            <a:xfrm flipH="1">
              <a:off x="2168" y="2856"/>
              <a:ext cx="28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41" name="AutoShape 64">
              <a:extLst>
                <a:ext uri="{FF2B5EF4-FFF2-40B4-BE49-F238E27FC236}">
                  <a16:creationId xmlns:a16="http://schemas.microsoft.com/office/drawing/2014/main" id="{285D16EE-DA1F-FE49-A4F9-B00BED3C05CA}"/>
                </a:ext>
              </a:extLst>
            </p:cNvPr>
            <p:cNvCxnSpPr>
              <a:cxnSpLocks noChangeShapeType="1"/>
              <a:stCxn id="21530" idx="1"/>
              <a:endCxn id="21517" idx="3"/>
            </p:cNvCxnSpPr>
            <p:nvPr/>
          </p:nvCxnSpPr>
          <p:spPr bwMode="auto">
            <a:xfrm flipH="1">
              <a:off x="968" y="2856"/>
              <a:ext cx="32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1514" name="AutoShape 68">
            <a:extLst>
              <a:ext uri="{FF2B5EF4-FFF2-40B4-BE49-F238E27FC236}">
                <a16:creationId xmlns:a16="http://schemas.microsoft.com/office/drawing/2014/main" id="{CF88DF61-6400-6E4F-B095-7566569559C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858000" y="2362200"/>
            <a:ext cx="571500" cy="4953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5" name="Text Box 69">
            <a:extLst>
              <a:ext uri="{FF2B5EF4-FFF2-40B4-BE49-F238E27FC236}">
                <a16:creationId xmlns:a16="http://schemas.microsoft.com/office/drawing/2014/main" id="{EF8F86C3-2D38-D445-B014-7DDF7E98F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639763"/>
            <a:ext cx="3916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Sistema di comunicazione protetto</a:t>
            </a:r>
          </a:p>
        </p:txBody>
      </p:sp>
      <p:sp>
        <p:nvSpPr>
          <p:cNvPr id="21516" name="Text Box 70">
            <a:extLst>
              <a:ext uri="{FF2B5EF4-FFF2-40B4-BE49-F238E27FC236}">
                <a16:creationId xmlns:a16="http://schemas.microsoft.com/office/drawing/2014/main" id="{7A7581D0-0238-C14E-AF70-DC5C02274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295400"/>
            <a:ext cx="1301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traduzione 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compressione</a:t>
            </a:r>
          </a:p>
        </p:txBody>
      </p:sp>
    </p:spTree>
    <p:extLst>
      <p:ext uri="{BB962C8B-B14F-4D97-AF65-F5344CB8AC3E}">
        <p14:creationId xmlns:p14="http://schemas.microsoft.com/office/powerpoint/2010/main" val="16741482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Number Placeholder 3">
            <a:extLst>
              <a:ext uri="{FF2B5EF4-FFF2-40B4-BE49-F238E27FC236}">
                <a16:creationId xmlns:a16="http://schemas.microsoft.com/office/drawing/2014/main" id="{F20E2E6E-96C1-874A-920B-7989AA55D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17D892-DFD0-3741-B24F-F2C48BA0C21F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it-IT" sz="1400"/>
          </a:p>
        </p:txBody>
      </p:sp>
      <p:pic>
        <p:nvPicPr>
          <p:cNvPr id="169987" name="Picture 3" descr="quad.jpg                                                       00051FB2Macintosh HD                   BCFBA33A:">
            <a:extLst>
              <a:ext uri="{FF2B5EF4-FFF2-40B4-BE49-F238E27FC236}">
                <a16:creationId xmlns:a16="http://schemas.microsoft.com/office/drawing/2014/main" id="{DEB35162-E0B4-ED40-8BF2-9467D3094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270" y="3509543"/>
            <a:ext cx="3786047" cy="284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24B8A96-811C-2A49-9325-3FB7CD883D96}"/>
              </a:ext>
            </a:extLst>
          </p:cNvPr>
          <p:cNvGrpSpPr/>
          <p:nvPr/>
        </p:nvGrpSpPr>
        <p:grpSpPr>
          <a:xfrm>
            <a:off x="160316" y="1267846"/>
            <a:ext cx="8679219" cy="4869461"/>
            <a:chOff x="160316" y="1267846"/>
            <a:chExt cx="8679219" cy="48694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FA7C53-1163-2B49-B5B7-5D5071999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5808" y="1267846"/>
              <a:ext cx="3363727" cy="200780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8E042A-FF43-4445-8382-7536A8C69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316" y="5058888"/>
              <a:ext cx="5092533" cy="107841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39B3ED-7835-9849-B15B-6CBC4AEEB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16" y="200097"/>
            <a:ext cx="5315492" cy="483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5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3">
            <a:extLst>
              <a:ext uri="{FF2B5EF4-FFF2-40B4-BE49-F238E27FC236}">
                <a16:creationId xmlns:a16="http://schemas.microsoft.com/office/drawing/2014/main" id="{6DBCE93A-615F-A340-8017-F67FB8A9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34F840-1188-C345-8FF5-1754C36AEAF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it-IT" sz="1400"/>
          </a:p>
        </p:txBody>
      </p:sp>
      <p:pic>
        <p:nvPicPr>
          <p:cNvPr id="367618" name="Picture 2" descr="Screen shot 2012-05-#9399E0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AFF37C20-8341-EE42-AF0E-0B01E492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702468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 descr="Screen shot 2012-05-#9399DE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3AF84320-FD6D-3A40-8510-8B1EB84C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0673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0" name="Picture 4" descr="Screen shot 2012-05-#9399E1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291F91E7-5C5A-E14F-B335-7B0293CF2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5852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1" name="Picture 5" descr="Screen shot 2012-05-#9399DF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F8DC296F-E4D6-774B-871E-53D6B6087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6995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12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Number Placeholder 3">
            <a:extLst>
              <a:ext uri="{FF2B5EF4-FFF2-40B4-BE49-F238E27FC236}">
                <a16:creationId xmlns:a16="http://schemas.microsoft.com/office/drawing/2014/main" id="{CE81B438-0019-6047-9437-09F90D20D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AA5CC2-3627-004F-847B-04E3DC82C5CD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it-IT" sz="1400"/>
          </a:p>
        </p:txBody>
      </p:sp>
      <p:pic>
        <p:nvPicPr>
          <p:cNvPr id="119810" name="Picture 2">
            <a:extLst>
              <a:ext uri="{FF2B5EF4-FFF2-40B4-BE49-F238E27FC236}">
                <a16:creationId xmlns:a16="http://schemas.microsoft.com/office/drawing/2014/main" id="{9E19801A-03E9-9649-8562-51FFE3CF3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4102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 Box 3">
            <a:extLst>
              <a:ext uri="{FF2B5EF4-FFF2-40B4-BE49-F238E27FC236}">
                <a16:creationId xmlns:a16="http://schemas.microsoft.com/office/drawing/2014/main" id="{B1454606-80EB-1142-9102-EFFCD0839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95600"/>
            <a:ext cx="6767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vale l</a:t>
            </a:r>
            <a:r>
              <a:rPr lang="uk-UA" altLang="ja-JP" sz="1800">
                <a:latin typeface="Arial" panose="020B0604020202020204" pitchFamily="34" charset="0"/>
              </a:rPr>
              <a:t>'</a:t>
            </a:r>
            <a:r>
              <a:rPr lang="en-US" altLang="ja-JP" sz="1800"/>
              <a:t>ipotesi di commutatività delle operazioni di cifratura/decifrazione</a:t>
            </a:r>
            <a:endParaRPr lang="en-US" altLang="it-IT" sz="1800"/>
          </a:p>
        </p:txBody>
      </p:sp>
      <p:sp>
        <p:nvSpPr>
          <p:cNvPr id="119812" name="Text Box 4">
            <a:extLst>
              <a:ext uri="{FF2B5EF4-FFF2-40B4-BE49-F238E27FC236}">
                <a16:creationId xmlns:a16="http://schemas.microsoft.com/office/drawing/2014/main" id="{C164457E-2447-C14C-AB80-28EE9E07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3840163"/>
            <a:ext cx="2055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Grave svantaggio:</a:t>
            </a:r>
          </a:p>
        </p:txBody>
      </p:sp>
      <p:sp>
        <p:nvSpPr>
          <p:cNvPr id="117765" name="Text Box 6">
            <a:extLst>
              <a:ext uri="{FF2B5EF4-FFF2-40B4-BE49-F238E27FC236}">
                <a16:creationId xmlns:a16="http://schemas.microsoft.com/office/drawing/2014/main" id="{002F1820-6C15-AD4D-8341-5DEE2C111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00600"/>
            <a:ext cx="6723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i="1"/>
              <a:t>Y</a:t>
            </a:r>
            <a:r>
              <a:rPr lang="en-US" altLang="it-IT" sz="2000"/>
              <a:t> potrebbe facilamente essere impersonato da altro utente </a:t>
            </a:r>
            <a:r>
              <a:rPr lang="en-US" altLang="it-IT" sz="2000" i="1"/>
              <a:t>F,</a:t>
            </a:r>
            <a:r>
              <a:rPr lang="en-US" altLang="it-IT" sz="2000"/>
              <a:t> e </a:t>
            </a:r>
            <a:r>
              <a:rPr lang="en-US" altLang="it-IT" sz="2000" i="1"/>
              <a:t>X</a:t>
            </a: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non se ne accorgerebbe; e viceversa.</a:t>
            </a:r>
          </a:p>
        </p:txBody>
      </p:sp>
    </p:spTree>
    <p:extLst>
      <p:ext uri="{BB962C8B-B14F-4D97-AF65-F5344CB8AC3E}">
        <p14:creationId xmlns:p14="http://schemas.microsoft.com/office/powerpoint/2010/main" val="69790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3">
            <a:extLst>
              <a:ext uri="{FF2B5EF4-FFF2-40B4-BE49-F238E27FC236}">
                <a16:creationId xmlns:a16="http://schemas.microsoft.com/office/drawing/2014/main" id="{7624AC6F-05F4-A64D-9FAE-2A134EAB7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C2D2EA-F73B-8642-9059-95C9671B0A36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it-IT" sz="1400"/>
          </a:p>
        </p:txBody>
      </p:sp>
      <p:pic>
        <p:nvPicPr>
          <p:cNvPr id="15362" name="Picture 2" descr="14_Chiave_segreta.pict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DF8700C9-2898-B649-AF02-A3A40FB28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5983288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8">
            <a:extLst>
              <a:ext uri="{FF2B5EF4-FFF2-40B4-BE49-F238E27FC236}">
                <a16:creationId xmlns:a16="http://schemas.microsoft.com/office/drawing/2014/main" id="{E0119263-6B39-DD48-8C6E-EB342FD0C6A2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791200"/>
            <a:ext cx="5300663" cy="346075"/>
            <a:chOff x="1021" y="3876"/>
            <a:chExt cx="3339" cy="218"/>
          </a:xfrm>
        </p:grpSpPr>
        <p:sp>
          <p:nvSpPr>
            <p:cNvPr id="15364" name="Text Box 4">
              <a:extLst>
                <a:ext uri="{FF2B5EF4-FFF2-40B4-BE49-F238E27FC236}">
                  <a16:creationId xmlns:a16="http://schemas.microsoft.com/office/drawing/2014/main" id="{3D0D7FD1-C484-8B4C-9138-071ABABBA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9" y="3876"/>
              <a:ext cx="997" cy="218"/>
            </a:xfrm>
            <a:prstGeom prst="rect">
              <a:avLst/>
            </a:prstGeom>
            <a:solidFill>
              <a:srgbClr val="FFF8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>
                  <a:latin typeface="Geneva" panose="020B0503030404040204" pitchFamily="34" charset="0"/>
                </a:rPr>
                <a:t>CONDIVIDONO</a:t>
              </a:r>
              <a:endParaRPr lang="en-US" altLang="it-IT" sz="2400"/>
            </a:p>
          </p:txBody>
        </p:sp>
        <p:sp>
          <p:nvSpPr>
            <p:cNvPr id="15365" name="Rectangle 5">
              <a:extLst>
                <a:ext uri="{FF2B5EF4-FFF2-40B4-BE49-F238E27FC236}">
                  <a16:creationId xmlns:a16="http://schemas.microsoft.com/office/drawing/2014/main" id="{E013E9B2-8E47-BA47-B13E-2DF8AAA59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" y="3876"/>
              <a:ext cx="1429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>
                  <a:latin typeface="Geneva" panose="020B0503030404040204" pitchFamily="34" charset="0"/>
                </a:rPr>
                <a:t>mittente e ricevente </a:t>
              </a:r>
            </a:p>
          </p:txBody>
        </p:sp>
        <p:sp>
          <p:nvSpPr>
            <p:cNvPr id="15366" name="Rectangle 6">
              <a:extLst>
                <a:ext uri="{FF2B5EF4-FFF2-40B4-BE49-F238E27FC236}">
                  <a16:creationId xmlns:a16="http://schemas.microsoft.com/office/drawing/2014/main" id="{E2DB0258-D644-FF47-B40B-F9487D0CD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3876"/>
              <a:ext cx="651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>
                  <a:latin typeface="Geneva" panose="020B0503030404040204" pitchFamily="34" charset="0"/>
                </a:rPr>
                <a:t>la chiave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4613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3">
            <a:extLst>
              <a:ext uri="{FF2B5EF4-FFF2-40B4-BE49-F238E27FC236}">
                <a16:creationId xmlns:a16="http://schemas.microsoft.com/office/drawing/2014/main" id="{BFAAFA2D-F33E-B14D-BFF8-37441CDE5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50C76A-DD46-EF48-A219-9232F217429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it-IT" sz="1400"/>
          </a:p>
        </p:txBody>
      </p:sp>
      <p:pic>
        <p:nvPicPr>
          <p:cNvPr id="16386" name="Picture 2" descr="15 _Chiave_pubblica.pict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455425C9-79B6-DF4F-9C4E-5C91F554B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46063"/>
            <a:ext cx="8612187" cy="636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3397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F7DF553A-5DEC-8649-BFCD-B62E1C565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94F9F8-B4D5-6B49-8508-F75FF34B2F0E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it-IT" sz="1400"/>
          </a:p>
        </p:txBody>
      </p:sp>
      <p:sp>
        <p:nvSpPr>
          <p:cNvPr id="17410" name="Text Box 4">
            <a:extLst>
              <a:ext uri="{FF2B5EF4-FFF2-40B4-BE49-F238E27FC236}">
                <a16:creationId xmlns:a16="http://schemas.microsoft.com/office/drawing/2014/main" id="{B0F33B7D-D731-DA41-A8BF-A17332050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85800"/>
            <a:ext cx="587533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La chiave di cifratura (chiusura del lucchetto)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e</a:t>
            </a:r>
            <a:r>
              <a:rPr lang="uk-UA" altLang="it-IT" sz="2400"/>
              <a:t>'</a:t>
            </a:r>
            <a:r>
              <a:rPr lang="en-US" altLang="it-IT" sz="2400"/>
              <a:t> (un</a:t>
            </a:r>
            <a:r>
              <a:rPr lang="uk-UA" altLang="it-IT" sz="2400"/>
              <a:t>'</a:t>
            </a:r>
            <a:r>
              <a:rPr lang="en-US" altLang="it-IT" sz="2400"/>
              <a:t>operazione) diversa dalla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chiave di decifrazione (apertura del lucchetto)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Conseguenza: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Mittente e ricevente</a:t>
            </a:r>
          </a:p>
        </p:txBody>
      </p:sp>
      <p:sp>
        <p:nvSpPr>
          <p:cNvPr id="17411" name="Text Box 5">
            <a:extLst>
              <a:ext uri="{FF2B5EF4-FFF2-40B4-BE49-F238E27FC236}">
                <a16:creationId xmlns:a16="http://schemas.microsoft.com/office/drawing/2014/main" id="{0B1BBAF1-E3B5-954D-A9C4-EBE192CF2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81400"/>
            <a:ext cx="4873625" cy="457200"/>
          </a:xfrm>
          <a:prstGeom prst="rect">
            <a:avLst/>
          </a:prstGeom>
          <a:solidFill>
            <a:srgbClr val="FFF8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non devono condividere alcuna chiave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E1A0FF69-7949-4F4F-AB9E-93E424684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0" y="46656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/>
          </a:p>
        </p:txBody>
      </p:sp>
      <p:pic>
        <p:nvPicPr>
          <p:cNvPr id="17413" name="Picture 7">
            <a:extLst>
              <a:ext uri="{FF2B5EF4-FFF2-40B4-BE49-F238E27FC236}">
                <a16:creationId xmlns:a16="http://schemas.microsoft.com/office/drawing/2014/main" id="{1646112F-0715-5349-9171-F5E4F9AB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6743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9064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3">
            <a:extLst>
              <a:ext uri="{FF2B5EF4-FFF2-40B4-BE49-F238E27FC236}">
                <a16:creationId xmlns:a16="http://schemas.microsoft.com/office/drawing/2014/main" id="{00FBC2B5-00C2-D047-A3DF-C3FF3691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7FBB3C-A83E-0C49-9ACD-8A0B95E048C6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it-IT" sz="1400"/>
          </a:p>
        </p:txBody>
      </p:sp>
      <p:pic>
        <p:nvPicPr>
          <p:cNvPr id="18434" name="Picture 4" descr="17_3_Ufficio_postale.pict                                      0005E3FDMacintosh HD                   BCFBA33A:">
            <a:extLst>
              <a:ext uri="{FF2B5EF4-FFF2-40B4-BE49-F238E27FC236}">
                <a16:creationId xmlns:a16="http://schemas.microsoft.com/office/drawing/2014/main" id="{69D3C316-5A7F-1545-9732-1614BB31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868363"/>
            <a:ext cx="8980487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1100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>
            <a:extLst>
              <a:ext uri="{FF2B5EF4-FFF2-40B4-BE49-F238E27FC236}">
                <a16:creationId xmlns:a16="http://schemas.microsoft.com/office/drawing/2014/main" id="{B29F531A-2AD9-944F-AA2E-348E5001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3F4F1E-C702-F942-9A77-337CA28F354F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US" altLang="it-IT" sz="1400"/>
          </a:p>
        </p:txBody>
      </p:sp>
      <p:grpSp>
        <p:nvGrpSpPr>
          <p:cNvPr id="19458" name="Group 6">
            <a:extLst>
              <a:ext uri="{FF2B5EF4-FFF2-40B4-BE49-F238E27FC236}">
                <a16:creationId xmlns:a16="http://schemas.microsoft.com/office/drawing/2014/main" id="{7297E88F-F409-AB46-814E-E34F10715D91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914400"/>
            <a:ext cx="5715000" cy="4902200"/>
            <a:chOff x="912" y="576"/>
            <a:chExt cx="3600" cy="3088"/>
          </a:xfrm>
        </p:grpSpPr>
        <p:sp>
          <p:nvSpPr>
            <p:cNvPr id="19459" name="Text Box 2">
              <a:extLst>
                <a:ext uri="{FF2B5EF4-FFF2-40B4-BE49-F238E27FC236}">
                  <a16:creationId xmlns:a16="http://schemas.microsoft.com/office/drawing/2014/main" id="{8AAD0FC7-02F4-A54E-9012-4E3BFB938A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576"/>
              <a:ext cx="3203" cy="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Elenco pubblico delle chiavi di cifratura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		Chiave di cifratura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Andrea		</a:t>
              </a:r>
              <a:r>
                <a:rPr lang="en-US" altLang="it-IT" sz="2400">
                  <a:latin typeface="Monaco" pitchFamily="2" charset="77"/>
                </a:rPr>
                <a:t>464yrhbfdfhf7756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Maria		</a:t>
              </a:r>
              <a:r>
                <a:rPr lang="en-US" altLang="it-IT" sz="2400">
                  <a:latin typeface="Monaco" pitchFamily="2" charset="77"/>
                </a:rPr>
                <a:t>nvneov77esd6dhr4</a:t>
              </a:r>
              <a:endParaRPr lang="en-US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Sergio		</a:t>
              </a:r>
              <a:r>
                <a:rPr lang="en-US" altLang="it-IT" sz="2400">
                  <a:latin typeface="Monaco" pitchFamily="2" charset="77"/>
                </a:rPr>
                <a:t>cbvwqdeq3ardnlb0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Gloria		</a:t>
              </a:r>
              <a:r>
                <a:rPr lang="en-US" altLang="it-IT" sz="2400">
                  <a:latin typeface="Monaco" pitchFamily="2" charset="77"/>
                </a:rPr>
                <a:t>dbd6345143tgdbnm</a:t>
              </a:r>
              <a:endParaRPr lang="en-US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2400"/>
            </a:p>
          </p:txBody>
        </p:sp>
        <p:sp>
          <p:nvSpPr>
            <p:cNvPr id="19460" name="Rectangle 3">
              <a:extLst>
                <a:ext uri="{FF2B5EF4-FFF2-40B4-BE49-F238E27FC236}">
                  <a16:creationId xmlns:a16="http://schemas.microsoft.com/office/drawing/2014/main" id="{2DDD49A1-6CED-B34B-8E83-0F58F9990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392"/>
              <a:ext cx="3600" cy="20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461" name="Rectangle 4">
              <a:extLst>
                <a:ext uri="{FF2B5EF4-FFF2-40B4-BE49-F238E27FC236}">
                  <a16:creationId xmlns:a16="http://schemas.microsoft.com/office/drawing/2014/main" id="{DCCCCE02-B773-564F-9AB9-D19FFFBFE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12"/>
              <a:ext cx="360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9462" name="Line 5">
              <a:extLst>
                <a:ext uri="{FF2B5EF4-FFF2-40B4-BE49-F238E27FC236}">
                  <a16:creationId xmlns:a16="http://schemas.microsoft.com/office/drawing/2014/main" id="{9BFAA894-F086-5A43-BD2D-53243878CD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912"/>
              <a:ext cx="0" cy="24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703567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>
            <a:extLst>
              <a:ext uri="{FF2B5EF4-FFF2-40B4-BE49-F238E27FC236}">
                <a16:creationId xmlns:a16="http://schemas.microsoft.com/office/drawing/2014/main" id="{DABC4008-B7EB-D146-80F2-2DCDBEA4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9716B2-6AAD-A447-94CD-A1D6157BE0D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n-US" altLang="it-IT" sz="1400"/>
          </a:p>
        </p:txBody>
      </p:sp>
      <p:grpSp>
        <p:nvGrpSpPr>
          <p:cNvPr id="20482" name="Group 40">
            <a:extLst>
              <a:ext uri="{FF2B5EF4-FFF2-40B4-BE49-F238E27FC236}">
                <a16:creationId xmlns:a16="http://schemas.microsoft.com/office/drawing/2014/main" id="{E510731F-8B8C-AF48-B2C5-A298C3E45437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524000"/>
            <a:ext cx="3200400" cy="2438400"/>
            <a:chOff x="0" y="480"/>
            <a:chExt cx="2448" cy="1824"/>
          </a:xfrm>
        </p:grpSpPr>
        <p:sp>
          <p:nvSpPr>
            <p:cNvPr id="20493" name="Rectangle 30">
              <a:extLst>
                <a:ext uri="{FF2B5EF4-FFF2-40B4-BE49-F238E27FC236}">
                  <a16:creationId xmlns:a16="http://schemas.microsoft.com/office/drawing/2014/main" id="{A5AD55AA-4AF7-1844-8AD1-160BA2051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480"/>
              <a:ext cx="1440" cy="1824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0494" name="Rectangle 9">
              <a:extLst>
                <a:ext uri="{FF2B5EF4-FFF2-40B4-BE49-F238E27FC236}">
                  <a16:creationId xmlns:a16="http://schemas.microsoft.com/office/drawing/2014/main" id="{5DA31CE9-4DE1-D044-B74C-30A74408B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672"/>
              <a:ext cx="1057" cy="1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grpSp>
          <p:nvGrpSpPr>
            <p:cNvPr id="20495" name="Group 29">
              <a:extLst>
                <a:ext uri="{FF2B5EF4-FFF2-40B4-BE49-F238E27FC236}">
                  <a16:creationId xmlns:a16="http://schemas.microsoft.com/office/drawing/2014/main" id="{C35C040E-4DA9-3845-81EF-FAFF8C9220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68"/>
              <a:ext cx="1440" cy="1392"/>
              <a:chOff x="2688" y="2160"/>
              <a:chExt cx="1440" cy="1392"/>
            </a:xfrm>
          </p:grpSpPr>
          <p:sp>
            <p:nvSpPr>
              <p:cNvPr id="20497" name="AutoShape 14">
                <a:extLst>
                  <a:ext uri="{FF2B5EF4-FFF2-40B4-BE49-F238E27FC236}">
                    <a16:creationId xmlns:a16="http://schemas.microsoft.com/office/drawing/2014/main" id="{DECB9313-2E3F-7B41-AA39-F898E8215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56716">
                <a:off x="2688" y="2164"/>
                <a:ext cx="1440" cy="1392"/>
              </a:xfrm>
              <a:prstGeom prst="parallelogram">
                <a:avLst>
                  <a:gd name="adj" fmla="val 38185"/>
                </a:avLst>
              </a:prstGeom>
              <a:solidFill>
                <a:srgbClr val="C0C0C0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  <a:contourClr>
                  <a:srgbClr val="C0C0C0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20498" name="AutoShape 13">
                <a:extLst>
                  <a:ext uri="{FF2B5EF4-FFF2-40B4-BE49-F238E27FC236}">
                    <a16:creationId xmlns:a16="http://schemas.microsoft.com/office/drawing/2014/main" id="{FA1677BE-F294-0B41-9A47-90BF2C10E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56716">
                <a:off x="2928" y="2353"/>
                <a:ext cx="1190" cy="1152"/>
              </a:xfrm>
              <a:prstGeom prst="parallelogram">
                <a:avLst>
                  <a:gd name="adj" fmla="val 38311"/>
                </a:avLst>
              </a:prstGeom>
              <a:solidFill>
                <a:srgbClr val="C0C0C0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  <a:contourClr>
                  <a:srgbClr val="C0C0C0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20496" name="Text Box 32">
              <a:extLst>
                <a:ext uri="{FF2B5EF4-FFF2-40B4-BE49-F238E27FC236}">
                  <a16:creationId xmlns:a16="http://schemas.microsoft.com/office/drawing/2014/main" id="{4382796F-BECD-944D-AE24-CB5CBE4B8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1008"/>
              <a:ext cx="99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200"/>
                <a:t>Andrea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200">
                  <a:latin typeface="Monaco" pitchFamily="2" charset="77"/>
                </a:rPr>
                <a:t>464yrhbfdfh6</a:t>
              </a:r>
            </a:p>
          </p:txBody>
        </p:sp>
      </p:grpSp>
      <p:grpSp>
        <p:nvGrpSpPr>
          <p:cNvPr id="20483" name="Group 41">
            <a:extLst>
              <a:ext uri="{FF2B5EF4-FFF2-40B4-BE49-F238E27FC236}">
                <a16:creationId xmlns:a16="http://schemas.microsoft.com/office/drawing/2014/main" id="{DC234CC5-DE8F-884C-9F9E-EBD20F5E9239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219200"/>
            <a:ext cx="3962400" cy="2590800"/>
            <a:chOff x="2736" y="480"/>
            <a:chExt cx="3072" cy="1824"/>
          </a:xfrm>
        </p:grpSpPr>
        <p:sp>
          <p:nvSpPr>
            <p:cNvPr id="20485" name="Line 20">
              <a:extLst>
                <a:ext uri="{FF2B5EF4-FFF2-40B4-BE49-F238E27FC236}">
                  <a16:creationId xmlns:a16="http://schemas.microsoft.com/office/drawing/2014/main" id="{927EE756-31DF-2145-8ADB-404B49626C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064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486" name="Line 33">
              <a:extLst>
                <a:ext uri="{FF2B5EF4-FFF2-40B4-BE49-F238E27FC236}">
                  <a16:creationId xmlns:a16="http://schemas.microsoft.com/office/drawing/2014/main" id="{A557D627-E202-CA47-9608-03F6E2BD85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08" y="2064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487" name="Rectangle 34">
              <a:extLst>
                <a:ext uri="{FF2B5EF4-FFF2-40B4-BE49-F238E27FC236}">
                  <a16:creationId xmlns:a16="http://schemas.microsoft.com/office/drawing/2014/main" id="{96A926E1-8AEE-F744-9A35-15067CC1A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480"/>
              <a:ext cx="1440" cy="1824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0488" name="Rectangle 35">
              <a:extLst>
                <a:ext uri="{FF2B5EF4-FFF2-40B4-BE49-F238E27FC236}">
                  <a16:creationId xmlns:a16="http://schemas.microsoft.com/office/drawing/2014/main" id="{7475BC23-A057-6C42-B206-467F4DC10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672"/>
              <a:ext cx="1056" cy="138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grpSp>
          <p:nvGrpSpPr>
            <p:cNvPr id="20489" name="Group 36">
              <a:extLst>
                <a:ext uri="{FF2B5EF4-FFF2-40B4-BE49-F238E27FC236}">
                  <a16:creationId xmlns:a16="http://schemas.microsoft.com/office/drawing/2014/main" id="{FB6FF6DC-5801-7741-935C-83BE971045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768"/>
              <a:ext cx="1440" cy="1392"/>
              <a:chOff x="2688" y="2160"/>
              <a:chExt cx="1440" cy="1392"/>
            </a:xfrm>
          </p:grpSpPr>
          <p:sp>
            <p:nvSpPr>
              <p:cNvPr id="20491" name="AutoShape 37">
                <a:extLst>
                  <a:ext uri="{FF2B5EF4-FFF2-40B4-BE49-F238E27FC236}">
                    <a16:creationId xmlns:a16="http://schemas.microsoft.com/office/drawing/2014/main" id="{2891DC55-E130-E544-9F2E-D162CC5DD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56716">
                <a:off x="2688" y="2160"/>
                <a:ext cx="1440" cy="1387"/>
              </a:xfrm>
              <a:prstGeom prst="parallelogram">
                <a:avLst>
                  <a:gd name="adj" fmla="val 38183"/>
                </a:avLst>
              </a:prstGeom>
              <a:solidFill>
                <a:srgbClr val="C0C0C0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  <a:contourClr>
                  <a:srgbClr val="C0C0C0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20492" name="AutoShape 38">
                <a:extLst>
                  <a:ext uri="{FF2B5EF4-FFF2-40B4-BE49-F238E27FC236}">
                    <a16:creationId xmlns:a16="http://schemas.microsoft.com/office/drawing/2014/main" id="{405420C0-84C5-004A-99AE-64C90356C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56716">
                <a:off x="2928" y="2355"/>
                <a:ext cx="1190" cy="1150"/>
              </a:xfrm>
              <a:prstGeom prst="parallelogram">
                <a:avLst>
                  <a:gd name="adj" fmla="val 38311"/>
                </a:avLst>
              </a:prstGeom>
              <a:solidFill>
                <a:srgbClr val="C0C0C0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  <a:contourClr>
                  <a:srgbClr val="C0C0C0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20490" name="Rectangle 2">
              <a:extLst>
                <a:ext uri="{FF2B5EF4-FFF2-40B4-BE49-F238E27FC236}">
                  <a16:creationId xmlns:a16="http://schemas.microsoft.com/office/drawing/2014/main" id="{418867E6-1A08-B440-BB5E-F255CB0BE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961"/>
              <a:ext cx="1008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200"/>
                <a:t>Maria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200">
                  <a:latin typeface="Monaco" pitchFamily="2" charset="77"/>
                </a:rPr>
                <a:t>nvneov77esd4</a:t>
              </a:r>
            </a:p>
          </p:txBody>
        </p:sp>
      </p:grpSp>
      <p:sp>
        <p:nvSpPr>
          <p:cNvPr id="20484" name="Text Box 42">
            <a:extLst>
              <a:ext uri="{FF2B5EF4-FFF2-40B4-BE49-F238E27FC236}">
                <a16:creationId xmlns:a16="http://schemas.microsoft.com/office/drawing/2014/main" id="{C6115ECF-31CE-7748-80D1-8D1098282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800600"/>
            <a:ext cx="8021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Le chiavi di decifrazione sono private, segrete e vanno custodite</a:t>
            </a:r>
          </a:p>
        </p:txBody>
      </p:sp>
    </p:spTree>
    <p:extLst>
      <p:ext uri="{BB962C8B-B14F-4D97-AF65-F5344CB8AC3E}">
        <p14:creationId xmlns:p14="http://schemas.microsoft.com/office/powerpoint/2010/main" val="34905657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>
            <a:extLst>
              <a:ext uri="{FF2B5EF4-FFF2-40B4-BE49-F238E27FC236}">
                <a16:creationId xmlns:a16="http://schemas.microsoft.com/office/drawing/2014/main" id="{7A6FDDEF-9085-EC42-AAE3-2B3B0D4B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9185D4-6491-554A-A885-4395B64C5F97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n-US" altLang="it-IT" sz="1400"/>
          </a:p>
        </p:txBody>
      </p:sp>
      <p:pic>
        <p:nvPicPr>
          <p:cNvPr id="21506" name="Picture 2" descr="18_Funz_Unid.pict                                              0005E3FDMacintosh HD                   BCFBA33A:">
            <a:extLst>
              <a:ext uri="{FF2B5EF4-FFF2-40B4-BE49-F238E27FC236}">
                <a16:creationId xmlns:a16="http://schemas.microsoft.com/office/drawing/2014/main" id="{A45141C6-EF56-5940-928A-4B402A112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946150"/>
            <a:ext cx="8091487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053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0FF161-3D56-2046-9D17-323C8076338A}"/>
              </a:ext>
            </a:extLst>
          </p:cNvPr>
          <p:cNvSpPr txBox="1"/>
          <p:nvPr/>
        </p:nvSpPr>
        <p:spPr>
          <a:xfrm>
            <a:off x="522513" y="1425037"/>
            <a:ext cx="841121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Protezione della segretezza dell’informazione</a:t>
            </a:r>
            <a:r>
              <a:rPr lang="it-IT"/>
              <a:t> - un utente non autorizzato </a:t>
            </a:r>
            <a:r>
              <a:rPr lang="it-IT" i="1"/>
              <a:t>F</a:t>
            </a:r>
            <a:r>
              <a:rPr lang="it-IT"/>
              <a:t> potrebbe </a:t>
            </a:r>
          </a:p>
          <a:p>
            <a:r>
              <a:rPr lang="it-IT"/>
              <a:t>intercettare un messaggio segreto </a:t>
            </a:r>
            <a:r>
              <a:rPr lang="it-IT" i="1"/>
              <a:t>m</a:t>
            </a:r>
            <a:r>
              <a:rPr lang="it-IT"/>
              <a:t>, spedito da un mittente X a un destinatario </a:t>
            </a:r>
            <a:r>
              <a:rPr lang="it-IT" i="1"/>
              <a:t>Y</a:t>
            </a:r>
            <a:r>
              <a:rPr lang="it-IT"/>
              <a:t> su </a:t>
            </a:r>
          </a:p>
          <a:p>
            <a:r>
              <a:rPr lang="it-IT"/>
              <a:t>un canale </a:t>
            </a:r>
            <a:r>
              <a:rPr lang="it-IT" i="1"/>
              <a:t>C</a:t>
            </a:r>
            <a:r>
              <a:rPr lang="it-IT"/>
              <a:t>, compromettendo così la riservatezza del messaggio;</a:t>
            </a:r>
          </a:p>
          <a:p>
            <a:endParaRPr lang="it-IT"/>
          </a:p>
          <a:p>
            <a:r>
              <a:rPr lang="it-IT" b="1"/>
              <a:t>Autenticazione del mittente</a:t>
            </a:r>
            <a:r>
              <a:rPr lang="it-IT"/>
              <a:t> - un mittente </a:t>
            </a:r>
            <a:r>
              <a:rPr lang="it-IT" i="1"/>
              <a:t>X</a:t>
            </a:r>
            <a:r>
              <a:rPr lang="it-IT"/>
              <a:t> deve poter essere autenticato dal </a:t>
            </a:r>
          </a:p>
          <a:p>
            <a:r>
              <a:rPr lang="it-IT"/>
              <a:t>destinatario </a:t>
            </a:r>
            <a:r>
              <a:rPr lang="it-IT" i="1"/>
              <a:t>Y</a:t>
            </a:r>
            <a:r>
              <a:rPr lang="it-IT"/>
              <a:t>, mediante un opportuno protocollo di autenticazione, che impedisca </a:t>
            </a:r>
          </a:p>
          <a:p>
            <a:r>
              <a:rPr lang="it-IT"/>
              <a:t>a un falsificatore </a:t>
            </a:r>
            <a:r>
              <a:rPr lang="it-IT" i="1"/>
              <a:t>F</a:t>
            </a:r>
            <a:r>
              <a:rPr lang="it-IT"/>
              <a:t> di impersonare </a:t>
            </a:r>
            <a:r>
              <a:rPr lang="it-IT" i="1"/>
              <a:t>X</a:t>
            </a:r>
            <a:r>
              <a:rPr lang="it-IT"/>
              <a:t> senza che </a:t>
            </a:r>
            <a:r>
              <a:rPr lang="it-IT" i="1"/>
              <a:t>Y</a:t>
            </a:r>
            <a:r>
              <a:rPr lang="it-IT"/>
              <a:t> ne sia consapevole;</a:t>
            </a:r>
          </a:p>
          <a:p>
            <a:endParaRPr lang="it-IT"/>
          </a:p>
          <a:p>
            <a:r>
              <a:rPr lang="it-IT" b="1"/>
              <a:t>Verifica dell’integrità dei dati</a:t>
            </a:r>
            <a:r>
              <a:rPr lang="it-IT"/>
              <a:t> - ricevuto un messaggio </a:t>
            </a:r>
            <a:r>
              <a:rPr lang="it-IT" i="1"/>
              <a:t>m</a:t>
            </a:r>
            <a:r>
              <a:rPr lang="it-IT"/>
              <a:t> da un mittente legittimo </a:t>
            </a:r>
            <a:r>
              <a:rPr lang="it-IT" i="1"/>
              <a:t>X</a:t>
            </a:r>
            <a:r>
              <a:rPr lang="it-IT"/>
              <a:t> </a:t>
            </a:r>
          </a:p>
          <a:p>
            <a:r>
              <a:rPr lang="it-IT"/>
              <a:t>successivamente autenticato, </a:t>
            </a:r>
            <a:r>
              <a:rPr lang="it-IT" i="1"/>
              <a:t>Y</a:t>
            </a:r>
            <a:r>
              <a:rPr lang="it-IT"/>
              <a:t> deve poter verificare l’integrità di </a:t>
            </a:r>
            <a:r>
              <a:rPr lang="it-IT" i="1"/>
              <a:t>m</a:t>
            </a:r>
            <a:r>
              <a:rPr lang="it-IT"/>
              <a:t>, cioè escludere </a:t>
            </a:r>
          </a:p>
          <a:p>
            <a:r>
              <a:rPr lang="it-IT"/>
              <a:t>che </a:t>
            </a:r>
            <a:r>
              <a:rPr lang="it-IT" i="1"/>
              <a:t>F</a:t>
            </a:r>
            <a:r>
              <a:rPr lang="it-IT"/>
              <a:t> possa aver aggiunto, tolto o cambiato qualche parte del messaggio, mentre era </a:t>
            </a:r>
          </a:p>
          <a:p>
            <a:r>
              <a:rPr lang="it-IT"/>
              <a:t>in transito sulcanale </a:t>
            </a:r>
            <a:r>
              <a:rPr lang="it-IT" i="1"/>
              <a:t>C</a:t>
            </a:r>
            <a:r>
              <a:rPr lang="it-IT"/>
              <a:t>, all’insaputa di </a:t>
            </a:r>
            <a:r>
              <a:rPr lang="it-IT" i="1"/>
              <a:t>X</a:t>
            </a:r>
            <a:r>
              <a:rPr lang="it-IT"/>
              <a:t> e </a:t>
            </a:r>
            <a:r>
              <a:rPr lang="it-IT" i="1"/>
              <a:t>Y</a:t>
            </a:r>
            <a:r>
              <a:rPr lang="it-IT"/>
              <a:t>;</a:t>
            </a:r>
          </a:p>
          <a:p>
            <a:endParaRPr lang="it-IT"/>
          </a:p>
          <a:p>
            <a:r>
              <a:rPr lang="it-IT" b="1"/>
              <a:t>Non ripudiabilità</a:t>
            </a:r>
            <a:r>
              <a:rPr lang="it-IT"/>
              <a:t> - se </a:t>
            </a:r>
            <a:r>
              <a:rPr lang="it-IT" i="1"/>
              <a:t>X</a:t>
            </a:r>
            <a:r>
              <a:rPr lang="it-IT"/>
              <a:t> trasmette un messaggio autentico </a:t>
            </a:r>
            <a:r>
              <a:rPr lang="it-IT" i="1"/>
              <a:t>m</a:t>
            </a:r>
            <a:r>
              <a:rPr lang="it-IT"/>
              <a:t>,non deve poterlo ripudiare </a:t>
            </a:r>
          </a:p>
          <a:p>
            <a:r>
              <a:rPr lang="it-IT"/>
              <a:t>in un momento successivo, negando di averlo trasmesso.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80ED16-F3BB-DD4C-8B29-490751C0A4AD}"/>
              </a:ext>
            </a:extLst>
          </p:cNvPr>
          <p:cNvSpPr txBox="1"/>
          <p:nvPr/>
        </p:nvSpPr>
        <p:spPr>
          <a:xfrm>
            <a:off x="2707574" y="320633"/>
            <a:ext cx="3292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Obiettivi della Crittologia</a:t>
            </a:r>
          </a:p>
        </p:txBody>
      </p:sp>
    </p:spTree>
    <p:extLst>
      <p:ext uri="{BB962C8B-B14F-4D97-AF65-F5344CB8AC3E}">
        <p14:creationId xmlns:p14="http://schemas.microsoft.com/office/powerpoint/2010/main" val="47771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>
            <a:extLst>
              <a:ext uri="{FF2B5EF4-FFF2-40B4-BE49-F238E27FC236}">
                <a16:creationId xmlns:a16="http://schemas.microsoft.com/office/drawing/2014/main" id="{BF2232C6-D870-E045-9DA1-462D96BC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595ACE-D543-E147-B47A-C931D4325F06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US" altLang="it-IT" sz="1400"/>
          </a:p>
        </p:txBody>
      </p:sp>
      <p:sp>
        <p:nvSpPr>
          <p:cNvPr id="22530" name="Text Box 4">
            <a:extLst>
              <a:ext uri="{FF2B5EF4-FFF2-40B4-BE49-F238E27FC236}">
                <a16:creationId xmlns:a16="http://schemas.microsoft.com/office/drawing/2014/main" id="{4C4D0A7E-BA41-1349-82F9-C6F15835A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819400"/>
            <a:ext cx="50165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Sottrarre è più difficile che sommare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Dividere è più difficile che moltiplicare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Integrare è più difficile che derivare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.</a:t>
            </a:r>
          </a:p>
        </p:txBody>
      </p:sp>
      <p:sp>
        <p:nvSpPr>
          <p:cNvPr id="22531" name="Text Box 5">
            <a:extLst>
              <a:ext uri="{FF2B5EF4-FFF2-40B4-BE49-F238E27FC236}">
                <a16:creationId xmlns:a16="http://schemas.microsoft.com/office/drawing/2014/main" id="{6BB60F94-DE97-5F49-9A7A-6AE55605A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60420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In matematica: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le funzioni inverse sono solitamente più difficili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da calcolare di quelle dirette</a:t>
            </a:r>
          </a:p>
        </p:txBody>
      </p:sp>
    </p:spTree>
    <p:extLst>
      <p:ext uri="{BB962C8B-B14F-4D97-AF65-F5344CB8AC3E}">
        <p14:creationId xmlns:p14="http://schemas.microsoft.com/office/powerpoint/2010/main" val="14326699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3">
            <a:extLst>
              <a:ext uri="{FF2B5EF4-FFF2-40B4-BE49-F238E27FC236}">
                <a16:creationId xmlns:a16="http://schemas.microsoft.com/office/drawing/2014/main" id="{AEBB567D-BB3E-D74C-B25C-8DA87A7A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6FCFA8-519E-8A44-9008-02D4F903CFC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81</a:t>
            </a:fld>
            <a:endParaRPr lang="en-US" altLang="it-IT" sz="1400"/>
          </a:p>
        </p:txBody>
      </p:sp>
      <p:sp>
        <p:nvSpPr>
          <p:cNvPr id="23554" name="Text Box 19">
            <a:extLst>
              <a:ext uri="{FF2B5EF4-FFF2-40B4-BE49-F238E27FC236}">
                <a16:creationId xmlns:a16="http://schemas.microsoft.com/office/drawing/2014/main" id="{7CE3FFB7-1B87-C241-BE50-62FE126CA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953000"/>
            <a:ext cx="6626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dalla chiave pubblica (funzione) di cifratura deve essere </a:t>
            </a:r>
            <a:r>
              <a:rPr lang="en-US" altLang="it-IT" sz="1800" i="1">
                <a:solidFill>
                  <a:srgbClr val="FF0000"/>
                </a:solidFill>
              </a:rPr>
              <a:t>praticamente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i="1">
                <a:solidFill>
                  <a:srgbClr val="FF0000"/>
                </a:solidFill>
              </a:rPr>
              <a:t>impossibile</a:t>
            </a:r>
            <a:r>
              <a:rPr lang="en-US" altLang="it-IT" sz="1800"/>
              <a:t> ricavare la chiave privata (funzione) di decifrazione</a:t>
            </a:r>
          </a:p>
        </p:txBody>
      </p:sp>
      <p:sp>
        <p:nvSpPr>
          <p:cNvPr id="23555" name="Rectangle 20">
            <a:extLst>
              <a:ext uri="{FF2B5EF4-FFF2-40B4-BE49-F238E27FC236}">
                <a16:creationId xmlns:a16="http://schemas.microsoft.com/office/drawing/2014/main" id="{478075E9-8982-AB46-BF88-F0D55C0A4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572000"/>
            <a:ext cx="347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Poiché la funzione è unidirezionale:</a:t>
            </a:r>
          </a:p>
        </p:txBody>
      </p:sp>
      <p:grpSp>
        <p:nvGrpSpPr>
          <p:cNvPr id="23556" name="Group 28">
            <a:extLst>
              <a:ext uri="{FF2B5EF4-FFF2-40B4-BE49-F238E27FC236}">
                <a16:creationId xmlns:a16="http://schemas.microsoft.com/office/drawing/2014/main" id="{3D0E56AB-C952-6B4F-8BD6-A5BA8EC1021C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43000"/>
            <a:ext cx="6172200" cy="3276600"/>
            <a:chOff x="672" y="1008"/>
            <a:chExt cx="3888" cy="2064"/>
          </a:xfrm>
        </p:grpSpPr>
        <p:sp>
          <p:nvSpPr>
            <p:cNvPr id="23557" name="Text Box 6">
              <a:extLst>
                <a:ext uri="{FF2B5EF4-FFF2-40B4-BE49-F238E27FC236}">
                  <a16:creationId xmlns:a16="http://schemas.microsoft.com/office/drawing/2014/main" id="{43350204-3D3D-5D45-A869-B06EBBFB4F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" y="1041"/>
              <a:ext cx="3723" cy="1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/>
                <a:t>Utenti	       Chiave di cifratura	Chiave di decifrazione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/>
                <a:t>	       (pubblica)		(privata)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18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X		C			C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Y		C			C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Z		C			C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/>
                <a:t>:		:			 :</a:t>
              </a:r>
            </a:p>
          </p:txBody>
        </p:sp>
        <p:grpSp>
          <p:nvGrpSpPr>
            <p:cNvPr id="23558" name="Group 26">
              <a:extLst>
                <a:ext uri="{FF2B5EF4-FFF2-40B4-BE49-F238E27FC236}">
                  <a16:creationId xmlns:a16="http://schemas.microsoft.com/office/drawing/2014/main" id="{E78782CA-6D25-6E43-84F1-F7420A7428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680"/>
              <a:ext cx="184" cy="1152"/>
              <a:chOff x="2112" y="1584"/>
              <a:chExt cx="184" cy="1152"/>
            </a:xfrm>
          </p:grpSpPr>
          <p:sp>
            <p:nvSpPr>
              <p:cNvPr id="23570" name="Rectangle 9">
                <a:extLst>
                  <a:ext uri="{FF2B5EF4-FFF2-40B4-BE49-F238E27FC236}">
                    <a16:creationId xmlns:a16="http://schemas.microsoft.com/office/drawing/2014/main" id="{FBF25A0A-1C5E-E64C-8490-FF5D0EE20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584"/>
                <a:ext cx="18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400" i="1"/>
                  <a:t>X</a:t>
                </a:r>
              </a:p>
            </p:txBody>
          </p:sp>
          <p:sp>
            <p:nvSpPr>
              <p:cNvPr id="23571" name="Rectangle 11">
                <a:extLst>
                  <a:ext uri="{FF2B5EF4-FFF2-40B4-BE49-F238E27FC236}">
                    <a16:creationId xmlns:a16="http://schemas.microsoft.com/office/drawing/2014/main" id="{282C0163-C774-6F46-A98E-4861D4009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064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400" i="1"/>
                  <a:t>Y</a:t>
                </a:r>
              </a:p>
            </p:txBody>
          </p:sp>
          <p:sp>
            <p:nvSpPr>
              <p:cNvPr id="23572" name="Rectangle 13">
                <a:extLst>
                  <a:ext uri="{FF2B5EF4-FFF2-40B4-BE49-F238E27FC236}">
                    <a16:creationId xmlns:a16="http://schemas.microsoft.com/office/drawing/2014/main" id="{22878C27-B5CA-184B-B89F-DC2A9ABD3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544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400" i="1"/>
                  <a:t>Z</a:t>
                </a:r>
              </a:p>
            </p:txBody>
          </p:sp>
        </p:grpSp>
        <p:grpSp>
          <p:nvGrpSpPr>
            <p:cNvPr id="23559" name="Group 25">
              <a:extLst>
                <a:ext uri="{FF2B5EF4-FFF2-40B4-BE49-F238E27FC236}">
                  <a16:creationId xmlns:a16="http://schemas.microsoft.com/office/drawing/2014/main" id="{DD533150-549A-1445-881F-B2F3552180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488"/>
              <a:ext cx="196" cy="1344"/>
              <a:chOff x="3840" y="1392"/>
              <a:chExt cx="196" cy="1344"/>
            </a:xfrm>
          </p:grpSpPr>
          <p:sp>
            <p:nvSpPr>
              <p:cNvPr id="23564" name="Rectangle 10">
                <a:extLst>
                  <a:ext uri="{FF2B5EF4-FFF2-40B4-BE49-F238E27FC236}">
                    <a16:creationId xmlns:a16="http://schemas.microsoft.com/office/drawing/2014/main" id="{B5B4E17E-D503-5F41-9EFA-060819AEE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584"/>
                <a:ext cx="18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400" i="1"/>
                  <a:t>X</a:t>
                </a:r>
              </a:p>
            </p:txBody>
          </p:sp>
          <p:sp>
            <p:nvSpPr>
              <p:cNvPr id="23565" name="Rectangle 12">
                <a:extLst>
                  <a:ext uri="{FF2B5EF4-FFF2-40B4-BE49-F238E27FC236}">
                    <a16:creationId xmlns:a16="http://schemas.microsoft.com/office/drawing/2014/main" id="{F29903BC-2F94-4D44-BCAB-8A369C35C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064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400" i="1"/>
                  <a:t>Y</a:t>
                </a:r>
              </a:p>
            </p:txBody>
          </p:sp>
          <p:sp>
            <p:nvSpPr>
              <p:cNvPr id="23566" name="Rectangle 14">
                <a:extLst>
                  <a:ext uri="{FF2B5EF4-FFF2-40B4-BE49-F238E27FC236}">
                    <a16:creationId xmlns:a16="http://schemas.microsoft.com/office/drawing/2014/main" id="{4FA76D92-815C-664F-B452-84965019F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544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400" i="1"/>
                  <a:t>Z</a:t>
                </a:r>
              </a:p>
            </p:txBody>
          </p:sp>
          <p:sp>
            <p:nvSpPr>
              <p:cNvPr id="23567" name="Text Box 16">
                <a:extLst>
                  <a:ext uri="{FF2B5EF4-FFF2-40B4-BE49-F238E27FC236}">
                    <a16:creationId xmlns:a16="http://schemas.microsoft.com/office/drawing/2014/main" id="{FBF34FC7-FCEF-B643-8BF4-73BEBDC32D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0" y="2352"/>
                <a:ext cx="19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200"/>
                  <a:t>-1</a:t>
                </a:r>
                <a:endParaRPr lang="en-US" altLang="it-IT" sz="2400"/>
              </a:p>
            </p:txBody>
          </p:sp>
          <p:sp>
            <p:nvSpPr>
              <p:cNvPr id="23568" name="Text Box 17">
                <a:extLst>
                  <a:ext uri="{FF2B5EF4-FFF2-40B4-BE49-F238E27FC236}">
                    <a16:creationId xmlns:a16="http://schemas.microsoft.com/office/drawing/2014/main" id="{515335EB-3EB6-FC44-8268-2CA6B4FD30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0" y="1872"/>
                <a:ext cx="19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200"/>
                  <a:t>-1</a:t>
                </a:r>
                <a:endParaRPr lang="en-US" altLang="it-IT" sz="2400"/>
              </a:p>
            </p:txBody>
          </p:sp>
          <p:sp>
            <p:nvSpPr>
              <p:cNvPr id="23569" name="Text Box 18">
                <a:extLst>
                  <a:ext uri="{FF2B5EF4-FFF2-40B4-BE49-F238E27FC236}">
                    <a16:creationId xmlns:a16="http://schemas.microsoft.com/office/drawing/2014/main" id="{C4AE5706-53EE-5F4D-874F-9B9818C051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0" y="1392"/>
                <a:ext cx="19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200"/>
                  <a:t>-1</a:t>
                </a:r>
                <a:endParaRPr lang="en-US" altLang="it-IT" sz="2400"/>
              </a:p>
            </p:txBody>
          </p:sp>
        </p:grpSp>
        <p:sp>
          <p:nvSpPr>
            <p:cNvPr id="23560" name="Rectangle 21">
              <a:extLst>
                <a:ext uri="{FF2B5EF4-FFF2-40B4-BE49-F238E27FC236}">
                  <a16:creationId xmlns:a16="http://schemas.microsoft.com/office/drawing/2014/main" id="{6B362D9C-1F6B-CD4F-B2EA-8279C9CF8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008"/>
              <a:ext cx="3888" cy="20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61" name="Line 22">
              <a:extLst>
                <a:ext uri="{FF2B5EF4-FFF2-40B4-BE49-F238E27FC236}">
                  <a16:creationId xmlns:a16="http://schemas.microsoft.com/office/drawing/2014/main" id="{049A7F2D-3763-DA4B-AEBB-C4A7CC8679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008"/>
              <a:ext cx="0" cy="20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562" name="Line 23">
              <a:extLst>
                <a:ext uri="{FF2B5EF4-FFF2-40B4-BE49-F238E27FC236}">
                  <a16:creationId xmlns:a16="http://schemas.microsoft.com/office/drawing/2014/main" id="{8997720C-1232-ED48-9CFF-3DF07379E2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1008"/>
              <a:ext cx="0" cy="20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563" name="Line 24">
              <a:extLst>
                <a:ext uri="{FF2B5EF4-FFF2-40B4-BE49-F238E27FC236}">
                  <a16:creationId xmlns:a16="http://schemas.microsoft.com/office/drawing/2014/main" id="{C18C0940-C62E-AB41-83B3-23A4707604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2" y="1440"/>
              <a:ext cx="38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212369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3">
            <a:extLst>
              <a:ext uri="{FF2B5EF4-FFF2-40B4-BE49-F238E27FC236}">
                <a16:creationId xmlns:a16="http://schemas.microsoft.com/office/drawing/2014/main" id="{3202AFBA-212E-DF44-93BF-986DE7048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E4078A-0628-2E42-8B57-00E459CA5DA6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82</a:t>
            </a:fld>
            <a:endParaRPr lang="en-US" altLang="it-IT" sz="1400"/>
          </a:p>
        </p:txBody>
      </p:sp>
      <p:pic>
        <p:nvPicPr>
          <p:cNvPr id="24578" name="Picture 4" descr="17_1_Chiave_cond.pict                                          0005E3FDMacintosh HD                   BCFBA33A:">
            <a:extLst>
              <a:ext uri="{FF2B5EF4-FFF2-40B4-BE49-F238E27FC236}">
                <a16:creationId xmlns:a16="http://schemas.microsoft.com/office/drawing/2014/main" id="{5C84960D-4B4A-AE41-A18A-1E1507BE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996950"/>
            <a:ext cx="7469187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7498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5">
            <a:extLst>
              <a:ext uri="{FF2B5EF4-FFF2-40B4-BE49-F238E27FC236}">
                <a16:creationId xmlns:a16="http://schemas.microsoft.com/office/drawing/2014/main" id="{8E42F82B-3E7E-C84F-96AC-EA5D75BB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E0CFAA-F6C3-B449-9662-D748F7D227B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US" altLang="it-IT" sz="1400"/>
          </a:p>
        </p:txBody>
      </p:sp>
      <p:sp>
        <p:nvSpPr>
          <p:cNvPr id="25612" name="Rectangle 4">
            <a:extLst>
              <a:ext uri="{FF2B5EF4-FFF2-40B4-BE49-F238E27FC236}">
                <a16:creationId xmlns:a16="http://schemas.microsoft.com/office/drawing/2014/main" id="{980CE92B-3726-7F44-9026-75931A451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7" y="562710"/>
            <a:ext cx="375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chemeClr val="tx2"/>
                </a:solidFill>
              </a:rPr>
              <a:t>Autenticazione del mittente</a:t>
            </a:r>
          </a:p>
        </p:txBody>
      </p:sp>
      <p:sp>
        <p:nvSpPr>
          <p:cNvPr id="25613" name="Text Box 6">
            <a:extLst>
              <a:ext uri="{FF2B5EF4-FFF2-40B4-BE49-F238E27FC236}">
                <a16:creationId xmlns:a16="http://schemas.microsoft.com/office/drawing/2014/main" id="{3193884B-58AC-B940-A0CE-9C34C9856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821" y="1668462"/>
            <a:ext cx="718991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i="1"/>
              <a:t>X</a:t>
            </a:r>
            <a:r>
              <a:rPr lang="en-US" altLang="it-IT" sz="2000"/>
              <a:t> vuole firmare un messaggio a </a:t>
            </a:r>
            <a:r>
              <a:rPr lang="en-US" altLang="it-IT" sz="2000" i="1"/>
              <a:t>Y</a:t>
            </a:r>
            <a:r>
              <a:rPr lang="en-US" altLang="it-IT" sz="200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000"/>
              <a:t>usa la propria chiave segreta  D</a:t>
            </a:r>
            <a:r>
              <a:rPr lang="en-US" altLang="it-IT" sz="2000" i="1" baseline="-25000"/>
              <a:t>X</a:t>
            </a:r>
            <a:r>
              <a:rPr lang="en-US" altLang="it-IT" sz="2000"/>
              <a:t>    (e</a:t>
            </a:r>
            <a:r>
              <a:rPr lang="uk-UA" altLang="it-IT" sz="2000"/>
              <a:t>'</a:t>
            </a:r>
            <a:r>
              <a:rPr lang="en-US" altLang="it-IT" sz="2000"/>
              <a:t> l</a:t>
            </a:r>
            <a:r>
              <a:rPr lang="uk-UA" altLang="it-IT" sz="2000"/>
              <a:t>'</a:t>
            </a:r>
            <a:r>
              <a:rPr lang="en-US" altLang="it-IT" sz="2000"/>
              <a:t>unico a conoscerla)</a:t>
            </a:r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000"/>
              <a:t>costruisce la firma  </a:t>
            </a:r>
            <a:r>
              <a:rPr lang="en-US" altLang="it-IT" sz="2000" b="1" i="1"/>
              <a:t>f</a:t>
            </a:r>
            <a:r>
              <a:rPr lang="en-US" altLang="it-IT" sz="2000"/>
              <a:t> = D</a:t>
            </a:r>
            <a:r>
              <a:rPr lang="en-US" altLang="it-IT" sz="2000" i="1" baseline="-25000"/>
              <a:t>X</a:t>
            </a:r>
            <a:r>
              <a:rPr lang="en-US" altLang="it-IT" sz="2000"/>
              <a:t> (</a:t>
            </a:r>
            <a:r>
              <a:rPr lang="en-US" altLang="it-IT" sz="2000" i="1"/>
              <a:t>X</a:t>
            </a:r>
            <a:r>
              <a:rPr lang="en-US" altLang="it-IT" sz="2000"/>
              <a:t>)</a:t>
            </a:r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000"/>
              <a:t>invia la firma sul documento che viene trasmesso</a:t>
            </a:r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000" i="1"/>
              <a:t>Y</a:t>
            </a:r>
            <a:r>
              <a:rPr lang="en-US" altLang="it-IT" sz="2000"/>
              <a:t> la riceve, e usa la chiave pubblica  C</a:t>
            </a:r>
            <a:r>
              <a:rPr lang="en-US" altLang="it-IT" sz="2000" i="1" baseline="-25000"/>
              <a:t>X</a:t>
            </a:r>
            <a:r>
              <a:rPr lang="en-US" altLang="it-IT" sz="2000"/>
              <a:t>   per verificare la firma</a:t>
            </a:r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0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000"/>
              <a:t>esegue l</a:t>
            </a:r>
            <a:r>
              <a:rPr lang="uk-UA" altLang="it-IT" sz="2000"/>
              <a:t>'</a:t>
            </a:r>
            <a:r>
              <a:rPr lang="en-US" altLang="it-IT" sz="2000"/>
              <a:t>operazione  C</a:t>
            </a:r>
            <a:r>
              <a:rPr lang="en-US" altLang="it-IT" sz="2000" i="1" baseline="-25000"/>
              <a:t>X </a:t>
            </a:r>
            <a:r>
              <a:rPr lang="en-US" altLang="it-IT" sz="2000"/>
              <a:t>(</a:t>
            </a:r>
            <a:r>
              <a:rPr lang="en-US" altLang="it-IT" sz="2000" b="1" i="1"/>
              <a:t>f</a:t>
            </a:r>
            <a:r>
              <a:rPr lang="en-US" altLang="it-IT" sz="2000"/>
              <a:t>) = C</a:t>
            </a:r>
            <a:r>
              <a:rPr lang="en-US" altLang="it-IT" sz="2000" i="1" baseline="-25000"/>
              <a:t>X</a:t>
            </a:r>
            <a:r>
              <a:rPr lang="en-US" altLang="it-IT" sz="2000"/>
              <a:t> D</a:t>
            </a:r>
            <a:r>
              <a:rPr lang="en-US" altLang="it-IT" sz="2000" i="1" baseline="-25000"/>
              <a:t>X</a:t>
            </a:r>
            <a:r>
              <a:rPr lang="en-US" altLang="it-IT" sz="2000" baseline="-25000"/>
              <a:t> </a:t>
            </a:r>
            <a:r>
              <a:rPr lang="en-US" altLang="it-IT" sz="2000"/>
              <a:t>(</a:t>
            </a:r>
            <a:r>
              <a:rPr lang="en-US" altLang="it-IT" sz="2000" i="1"/>
              <a:t>X</a:t>
            </a:r>
            <a:r>
              <a:rPr lang="en-US" altLang="it-IT" sz="2000"/>
              <a:t>) = </a:t>
            </a:r>
            <a:r>
              <a:rPr lang="en-US" altLang="it-IT" sz="2000" i="1"/>
              <a:t>X</a:t>
            </a:r>
          </a:p>
        </p:txBody>
      </p:sp>
      <p:sp>
        <p:nvSpPr>
          <p:cNvPr id="25621" name="Rectangle 17">
            <a:extLst>
              <a:ext uri="{FF2B5EF4-FFF2-40B4-BE49-F238E27FC236}">
                <a16:creationId xmlns:a16="http://schemas.microsoft.com/office/drawing/2014/main" id="{DF56B040-A94C-AC42-A48A-4CCFA4D7F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2098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25622" name="Rectangle 18">
            <a:extLst>
              <a:ext uri="{FF2B5EF4-FFF2-40B4-BE49-F238E27FC236}">
                <a16:creationId xmlns:a16="http://schemas.microsoft.com/office/drawing/2014/main" id="{A85B1DCE-AA81-4743-A4FF-7B9B08BE6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7432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CE3B9-8EDC-6F4C-8305-78D67E003E6F}"/>
              </a:ext>
            </a:extLst>
          </p:cNvPr>
          <p:cNvGrpSpPr/>
          <p:nvPr/>
        </p:nvGrpSpPr>
        <p:grpSpPr>
          <a:xfrm>
            <a:off x="2819400" y="3352800"/>
            <a:ext cx="2286000" cy="731838"/>
            <a:chOff x="2819400" y="3352800"/>
            <a:chExt cx="2286000" cy="731838"/>
          </a:xfrm>
        </p:grpSpPr>
        <p:sp>
          <p:nvSpPr>
            <p:cNvPr id="25603" name="AutoShape 20">
              <a:extLst>
                <a:ext uri="{FF2B5EF4-FFF2-40B4-BE49-F238E27FC236}">
                  <a16:creationId xmlns:a16="http://schemas.microsoft.com/office/drawing/2014/main" id="{F0E80F5E-DA0A-644D-92BF-6AE19950A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3505200"/>
              <a:ext cx="1524000" cy="304800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570FB53-7108-D447-A1A9-CC74FFE58242}"/>
                </a:ext>
              </a:extLst>
            </p:cNvPr>
            <p:cNvGrpSpPr/>
            <p:nvPr/>
          </p:nvGrpSpPr>
          <p:grpSpPr>
            <a:xfrm>
              <a:off x="2819400" y="3352800"/>
              <a:ext cx="533400" cy="731838"/>
              <a:chOff x="2819400" y="3352800"/>
              <a:chExt cx="533400" cy="731838"/>
            </a:xfrm>
          </p:grpSpPr>
          <p:sp>
            <p:nvSpPr>
              <p:cNvPr id="25604" name="Rectangle 21">
                <a:extLst>
                  <a:ext uri="{FF2B5EF4-FFF2-40B4-BE49-F238E27FC236}">
                    <a16:creationId xmlns:a16="http://schemas.microsoft.com/office/drawing/2014/main" id="{A8435D39-422B-0549-ABA3-E5BF229A5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9400" y="3352800"/>
                <a:ext cx="533400" cy="685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25605" name="Line 22">
                <a:extLst>
                  <a:ext uri="{FF2B5EF4-FFF2-40B4-BE49-F238E27FC236}">
                    <a16:creationId xmlns:a16="http://schemas.microsoft.com/office/drawing/2014/main" id="{61AB9733-42C9-5448-8490-02C2FEDF78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600" y="3429000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606" name="Line 23">
                <a:extLst>
                  <a:ext uri="{FF2B5EF4-FFF2-40B4-BE49-F238E27FC236}">
                    <a16:creationId xmlns:a16="http://schemas.microsoft.com/office/drawing/2014/main" id="{D17EFFF9-2449-7846-93C2-86AB51215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600" y="3505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607" name="Line 24">
                <a:extLst>
                  <a:ext uri="{FF2B5EF4-FFF2-40B4-BE49-F238E27FC236}">
                    <a16:creationId xmlns:a16="http://schemas.microsoft.com/office/drawing/2014/main" id="{3570EA8A-3480-8640-892D-CA95B11B3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600" y="35814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608" name="Line 25">
                <a:extLst>
                  <a:ext uri="{FF2B5EF4-FFF2-40B4-BE49-F238E27FC236}">
                    <a16:creationId xmlns:a16="http://schemas.microsoft.com/office/drawing/2014/main" id="{E0E48037-AEB0-5C44-8536-BE2EA0DB3B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600" y="3657600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609" name="Line 26">
                <a:extLst>
                  <a:ext uri="{FF2B5EF4-FFF2-40B4-BE49-F238E27FC236}">
                    <a16:creationId xmlns:a16="http://schemas.microsoft.com/office/drawing/2014/main" id="{F594771C-9B61-F94C-9EE4-48C55C26E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600" y="37338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610" name="Line 27">
                <a:extLst>
                  <a:ext uri="{FF2B5EF4-FFF2-40B4-BE49-F238E27FC236}">
                    <a16:creationId xmlns:a16="http://schemas.microsoft.com/office/drawing/2014/main" id="{F6C921DB-4434-604E-9E7D-773B062E75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600" y="3810000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611" name="Text Box 28">
                <a:extLst>
                  <a:ext uri="{FF2B5EF4-FFF2-40B4-BE49-F238E27FC236}">
                    <a16:creationId xmlns:a16="http://schemas.microsoft.com/office/drawing/2014/main" id="{66BD9CB5-4CAE-2040-8616-34C74B6878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00" y="3810000"/>
                <a:ext cx="234950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200" b="1" i="1"/>
                  <a:t>f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592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3">
            <a:extLst>
              <a:ext uri="{FF2B5EF4-FFF2-40B4-BE49-F238E27FC236}">
                <a16:creationId xmlns:a16="http://schemas.microsoft.com/office/drawing/2014/main" id="{CCEB24D8-A8FF-D744-8CC0-D5D16D34F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A65A92-BC4A-F645-83D0-0443F069202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84</a:t>
            </a:fld>
            <a:endParaRPr lang="en-US" altLang="it-IT" sz="1400"/>
          </a:p>
        </p:txBody>
      </p:sp>
      <p:sp>
        <p:nvSpPr>
          <p:cNvPr id="26627" name="Text Box 8">
            <a:extLst>
              <a:ext uri="{FF2B5EF4-FFF2-40B4-BE49-F238E27FC236}">
                <a16:creationId xmlns:a16="http://schemas.microsoft.com/office/drawing/2014/main" id="{B2E91EAB-D3EA-DB4B-9FD3-D79E5B981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281113"/>
            <a:ext cx="53335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Una firma autentica    </a:t>
            </a:r>
            <a:r>
              <a:rPr lang="en-US" altLang="it-IT" sz="2400" b="1" i="1"/>
              <a:t>f</a:t>
            </a:r>
            <a:r>
              <a:rPr lang="en-US" altLang="it-IT" sz="2400"/>
              <a:t> = D</a:t>
            </a:r>
            <a:r>
              <a:rPr lang="en-US" altLang="it-IT" sz="2400" i="1" baseline="-25000"/>
              <a:t>X</a:t>
            </a:r>
            <a:r>
              <a:rPr lang="en-US" altLang="it-IT" sz="2400"/>
              <a:t> (</a:t>
            </a:r>
            <a:r>
              <a:rPr lang="en-US" altLang="it-IT" sz="1600"/>
              <a:t>Francesco Fabris</a:t>
            </a:r>
            <a:r>
              <a:rPr lang="en-US" altLang="it-IT" sz="240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potrebbe essere usata da un falsario in un momento successivo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AD54B8-096B-0A45-A698-7389A8E3250A}"/>
              </a:ext>
            </a:extLst>
          </p:cNvPr>
          <p:cNvGrpSpPr/>
          <p:nvPr/>
        </p:nvGrpSpPr>
        <p:grpSpPr>
          <a:xfrm>
            <a:off x="1371600" y="2667000"/>
            <a:ext cx="6867527" cy="1833565"/>
            <a:chOff x="1371600" y="2667000"/>
            <a:chExt cx="6867527" cy="1833565"/>
          </a:xfrm>
        </p:grpSpPr>
        <p:grpSp>
          <p:nvGrpSpPr>
            <p:cNvPr id="26626" name="Group 13">
              <a:extLst>
                <a:ext uri="{FF2B5EF4-FFF2-40B4-BE49-F238E27FC236}">
                  <a16:creationId xmlns:a16="http://schemas.microsoft.com/office/drawing/2014/main" id="{B0836616-354D-A64E-877F-566A6F868F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5000" y="3886202"/>
              <a:ext cx="6334127" cy="614363"/>
              <a:chOff x="1680" y="1776"/>
              <a:chExt cx="3990" cy="387"/>
            </a:xfrm>
          </p:grpSpPr>
          <p:sp>
            <p:nvSpPr>
              <p:cNvPr id="26631" name="Text Box 4">
                <a:extLst>
                  <a:ext uri="{FF2B5EF4-FFF2-40B4-BE49-F238E27FC236}">
                    <a16:creationId xmlns:a16="http://schemas.microsoft.com/office/drawing/2014/main" id="{32D6067A-7087-5D45-BC00-89E427B019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0" y="1872"/>
                <a:ext cx="399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400" b="1" i="1"/>
                  <a:t>f</a:t>
                </a:r>
                <a:r>
                  <a:rPr lang="en-US" altLang="it-IT" sz="2400"/>
                  <a:t> = D</a:t>
                </a:r>
                <a:r>
                  <a:rPr lang="en-US" altLang="it-IT" sz="2400" i="1" baseline="-25000"/>
                  <a:t>X</a:t>
                </a:r>
                <a:r>
                  <a:rPr lang="en-US" altLang="it-IT" sz="2400"/>
                  <a:t> (</a:t>
                </a:r>
                <a:r>
                  <a:rPr lang="en-US" altLang="it-IT" sz="1600"/>
                  <a:t>Francesco Fabris, Trieste, lunedì 29 aprile 2024, ore 09:55:32</a:t>
                </a:r>
                <a:r>
                  <a:rPr lang="en-US" altLang="it-IT" sz="2400"/>
                  <a:t>)</a:t>
                </a:r>
              </a:p>
            </p:txBody>
          </p:sp>
          <p:sp>
            <p:nvSpPr>
              <p:cNvPr id="26633" name="Text Box 6">
                <a:extLst>
                  <a:ext uri="{FF2B5EF4-FFF2-40B4-BE49-F238E27FC236}">
                    <a16:creationId xmlns:a16="http://schemas.microsoft.com/office/drawing/2014/main" id="{E9ECDFCE-ACED-8446-A420-34C113FDF8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4" y="1776"/>
                <a:ext cx="11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600"/>
              </a:p>
            </p:txBody>
          </p:sp>
        </p:grpSp>
        <p:sp>
          <p:nvSpPr>
            <p:cNvPr id="26629" name="Text Box 12">
              <a:extLst>
                <a:ext uri="{FF2B5EF4-FFF2-40B4-BE49-F238E27FC236}">
                  <a16:creationId xmlns:a16="http://schemas.microsoft.com/office/drawing/2014/main" id="{C770ABF9-F527-F048-B298-DE66DAE96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3200400"/>
              <a:ext cx="551021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si aggiungono allora informazioni di contesto (p.es. data, ora ecc)</a:t>
              </a:r>
            </a:p>
          </p:txBody>
        </p:sp>
        <p:sp>
          <p:nvSpPr>
            <p:cNvPr id="26630" name="Text Box 14">
              <a:extLst>
                <a:ext uri="{FF2B5EF4-FFF2-40B4-BE49-F238E27FC236}">
                  <a16:creationId xmlns:a16="http://schemas.microsoft.com/office/drawing/2014/main" id="{64DA4B25-B97E-0943-8AE4-889460327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2667000"/>
              <a:ext cx="884238" cy="336550"/>
            </a:xfrm>
            <a:prstGeom prst="rect">
              <a:avLst/>
            </a:prstGeom>
            <a:solidFill>
              <a:srgbClr val="FFF8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>
                  <a:solidFill>
                    <a:srgbClr val="0000FF"/>
                  </a:solidFill>
                </a:rPr>
                <a:t>Rimedio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577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3">
            <a:extLst>
              <a:ext uri="{FF2B5EF4-FFF2-40B4-BE49-F238E27FC236}">
                <a16:creationId xmlns:a16="http://schemas.microsoft.com/office/drawing/2014/main" id="{581383E0-8B09-0147-B20B-E6A8FC84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DBCC1B-7F0B-794B-8D78-B428CC08823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n-US" altLang="it-IT" sz="1400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0789CF99-283D-EE46-B433-3630C176D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6832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5">
            <a:extLst>
              <a:ext uri="{FF2B5EF4-FFF2-40B4-BE49-F238E27FC236}">
                <a16:creationId xmlns:a16="http://schemas.microsoft.com/office/drawing/2014/main" id="{ECFA84E1-3DD5-634F-A722-E399B82B6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524000"/>
            <a:ext cx="6858000" cy="2308225"/>
          </a:xfrm>
          <a:prstGeom prst="rect">
            <a:avLst/>
          </a:prstGeom>
          <a:solidFill>
            <a:srgbClr val="FFF8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Times New Roman" panose="02020603050405020304" pitchFamily="18" charset="0"/>
              </a:rPr>
              <a:t>La firma numerica (o elettronica):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Times New Roman" panose="02020603050405020304" pitchFamily="18" charset="0"/>
              </a:rPr>
              <a:t>1) garantisce al destinatario che il messaggio ricevuto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Times New Roman" panose="02020603050405020304" pitchFamily="18" charset="0"/>
              </a:rPr>
              <a:t>sia l</a:t>
            </a:r>
            <a:r>
              <a:rPr lang="uk-UA" altLang="it-IT" sz="2400">
                <a:latin typeface="Times New Roman" panose="02020603050405020304" pitchFamily="18" charset="0"/>
              </a:rPr>
              <a:t>'</a:t>
            </a:r>
            <a:r>
              <a:rPr lang="en-US" altLang="it-IT" sz="2400">
                <a:latin typeface="Times New Roman" panose="02020603050405020304" pitchFamily="18" charset="0"/>
              </a:rPr>
              <a:t>originale spedito dal vero mittente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Times New Roman" panose="02020603050405020304" pitchFamily="18" charset="0"/>
              </a:rPr>
              <a:t>2) impedisce al mittente di ripudiare il messaggio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Times New Roman" panose="02020603050405020304" pitchFamily="18" charset="0"/>
              </a:rPr>
              <a:t>trasmesso</a:t>
            </a:r>
            <a:endParaRPr lang="en-US" altLang="it-IT" sz="1600"/>
          </a:p>
        </p:txBody>
      </p:sp>
      <p:sp>
        <p:nvSpPr>
          <p:cNvPr id="27653" name="Text Box 8">
            <a:extLst>
              <a:ext uri="{FF2B5EF4-FFF2-40B4-BE49-F238E27FC236}">
                <a16:creationId xmlns:a16="http://schemas.microsoft.com/office/drawing/2014/main" id="{15F65CB9-4963-4147-A5A6-F0FE860DD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04800"/>
            <a:ext cx="323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/>
              <a:t>Firma digitale semplice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19C3FE-0C26-CF4D-9C55-04672694A43D}"/>
              </a:ext>
            </a:extLst>
          </p:cNvPr>
          <p:cNvGrpSpPr/>
          <p:nvPr/>
        </p:nvGrpSpPr>
        <p:grpSpPr>
          <a:xfrm>
            <a:off x="838200" y="3810000"/>
            <a:ext cx="7620000" cy="2717800"/>
            <a:chOff x="838200" y="3810000"/>
            <a:chExt cx="7620000" cy="2717800"/>
          </a:xfrm>
        </p:grpSpPr>
        <p:pic>
          <p:nvPicPr>
            <p:cNvPr id="27651" name="Picture 3">
              <a:extLst>
                <a:ext uri="{FF2B5EF4-FFF2-40B4-BE49-F238E27FC236}">
                  <a16:creationId xmlns:a16="http://schemas.microsoft.com/office/drawing/2014/main" id="{EF204F3A-1D05-B149-9FE6-9C4259DBE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810000"/>
              <a:ext cx="7620000" cy="271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 Box 9">
              <a:extLst>
                <a:ext uri="{FF2B5EF4-FFF2-40B4-BE49-F238E27FC236}">
                  <a16:creationId xmlns:a16="http://schemas.microsoft.com/office/drawing/2014/main" id="{FB4003A1-BE79-4C42-91E3-C9125C5A30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3600" y="5943600"/>
              <a:ext cx="49069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 b="1"/>
                <a:t>Firma digitale con messaggio cifrato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0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9352D26D-53DA-3F4B-AE2A-C17FEFB2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CA5B72-F224-1247-91DF-5D28193DDAF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86</a:t>
            </a:fld>
            <a:endParaRPr lang="en-US" altLang="it-IT" sz="1400"/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5E1D3C13-7748-794E-84D5-65C082FD6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487" y="333375"/>
            <a:ext cx="1400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CIFRARI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46C938-3F69-B54E-B94C-3F70EC652E93}"/>
              </a:ext>
            </a:extLst>
          </p:cNvPr>
          <p:cNvGrpSpPr/>
          <p:nvPr/>
        </p:nvGrpSpPr>
        <p:grpSpPr>
          <a:xfrm>
            <a:off x="264000" y="1773238"/>
            <a:ext cx="3600450" cy="1012825"/>
            <a:chOff x="264000" y="1773238"/>
            <a:chExt cx="3600450" cy="1012825"/>
          </a:xfrm>
        </p:grpSpPr>
        <p:sp>
          <p:nvSpPr>
            <p:cNvPr id="36" name="TextBox 4">
              <a:extLst>
                <a:ext uri="{FF2B5EF4-FFF2-40B4-BE49-F238E27FC236}">
                  <a16:creationId xmlns:a16="http://schemas.microsoft.com/office/drawing/2014/main" id="{BB029425-34D4-E846-8850-563C25DE9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00" y="2386013"/>
              <a:ext cx="3600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Trasposizione        Sostituzione</a:t>
              </a:r>
            </a:p>
          </p:txBody>
        </p:sp>
        <p:cxnSp>
          <p:nvCxnSpPr>
            <p:cNvPr id="37" name="Straight Arrow Connector 7">
              <a:extLst>
                <a:ext uri="{FF2B5EF4-FFF2-40B4-BE49-F238E27FC236}">
                  <a16:creationId xmlns:a16="http://schemas.microsoft.com/office/drawing/2014/main" id="{C8C96472-1414-6F46-B699-F763B4187A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276825" y="1773238"/>
              <a:ext cx="576262" cy="6127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Arrow Connector 8">
              <a:extLst>
                <a:ext uri="{FF2B5EF4-FFF2-40B4-BE49-F238E27FC236}">
                  <a16:creationId xmlns:a16="http://schemas.microsoft.com/office/drawing/2014/main" id="{5C2859D6-E464-5E41-A495-CEC674BA66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56325" y="1773238"/>
              <a:ext cx="508000" cy="6429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F63FB2-D4E7-EA44-964C-28867FF5F1C2}"/>
              </a:ext>
            </a:extLst>
          </p:cNvPr>
          <p:cNvGrpSpPr/>
          <p:nvPr/>
        </p:nvGrpSpPr>
        <p:grpSpPr>
          <a:xfrm>
            <a:off x="1135537" y="793750"/>
            <a:ext cx="2713038" cy="865188"/>
            <a:chOff x="1135537" y="793750"/>
            <a:chExt cx="2713038" cy="865188"/>
          </a:xfrm>
        </p:grpSpPr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6FC9CC0A-A8D8-C445-BE7B-B021FE0416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5537" y="1196975"/>
              <a:ext cx="20320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Chiave segreta</a:t>
              </a:r>
            </a:p>
          </p:txBody>
        </p:sp>
        <p:cxnSp>
          <p:nvCxnSpPr>
            <p:cNvPr id="41" name="Straight Arrow Connector 12">
              <a:extLst>
                <a:ext uri="{FF2B5EF4-FFF2-40B4-BE49-F238E27FC236}">
                  <a16:creationId xmlns:a16="http://schemas.microsoft.com/office/drawing/2014/main" id="{3F2773CA-9FF0-D54F-A8A8-73F663AA0CD5}"/>
                </a:ext>
              </a:extLst>
            </p:cNvPr>
            <p:cNvCxnSpPr>
              <a:cxnSpLocks noChangeShapeType="1"/>
              <a:stCxn id="34" idx="2"/>
            </p:cNvCxnSpPr>
            <p:nvPr/>
          </p:nvCxnSpPr>
          <p:spPr bwMode="auto">
            <a:xfrm flipH="1">
              <a:off x="2068987" y="793750"/>
              <a:ext cx="1779588" cy="4778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FDEA76-60D4-604E-AF94-7F3B29555865}"/>
              </a:ext>
            </a:extLst>
          </p:cNvPr>
          <p:cNvGrpSpPr/>
          <p:nvPr/>
        </p:nvGrpSpPr>
        <p:grpSpPr>
          <a:xfrm>
            <a:off x="1230544" y="2787650"/>
            <a:ext cx="1906291" cy="1184891"/>
            <a:chOff x="1230544" y="2787650"/>
            <a:chExt cx="1906291" cy="1184891"/>
          </a:xfrm>
        </p:grpSpPr>
        <p:sp>
          <p:nvSpPr>
            <p:cNvPr id="43" name="TextBox 5">
              <a:extLst>
                <a:ext uri="{FF2B5EF4-FFF2-40B4-BE49-F238E27FC236}">
                  <a16:creationId xmlns:a16="http://schemas.microsoft.com/office/drawing/2014/main" id="{2DEB03A8-F5F7-AE47-9040-F35F367D8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0544" y="3572431"/>
              <a:ext cx="190629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b="1"/>
                <a:t>Cifrari a blocco</a:t>
              </a:r>
            </a:p>
          </p:txBody>
        </p:sp>
        <p:cxnSp>
          <p:nvCxnSpPr>
            <p:cNvPr id="44" name="Straight Arrow Connector 16">
              <a:extLst>
                <a:ext uri="{FF2B5EF4-FFF2-40B4-BE49-F238E27FC236}">
                  <a16:creationId xmlns:a16="http://schemas.microsoft.com/office/drawing/2014/main" id="{556CC264-DCA6-5B47-98D6-71CA4140F4E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76825" y="2800350"/>
              <a:ext cx="576262" cy="7429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Arrow Connector 17">
              <a:extLst>
                <a:ext uri="{FF2B5EF4-FFF2-40B4-BE49-F238E27FC236}">
                  <a16:creationId xmlns:a16="http://schemas.microsoft.com/office/drawing/2014/main" id="{D27AA2E8-ABB7-E149-B61E-A3A73B20C41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284887" y="2787650"/>
              <a:ext cx="579438" cy="7556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BDE8FA-15BE-C747-99C8-EC2FAF61C6E2}"/>
              </a:ext>
            </a:extLst>
          </p:cNvPr>
          <p:cNvGrpSpPr/>
          <p:nvPr/>
        </p:nvGrpSpPr>
        <p:grpSpPr>
          <a:xfrm>
            <a:off x="3848575" y="793750"/>
            <a:ext cx="2692831" cy="983953"/>
            <a:chOff x="3848575" y="793750"/>
            <a:chExt cx="2692831" cy="983953"/>
          </a:xfrm>
        </p:grpSpPr>
        <p:cxnSp>
          <p:nvCxnSpPr>
            <p:cNvPr id="47" name="Straight Arrow Connector 13">
              <a:extLst>
                <a:ext uri="{FF2B5EF4-FFF2-40B4-BE49-F238E27FC236}">
                  <a16:creationId xmlns:a16="http://schemas.microsoft.com/office/drawing/2014/main" id="{3D0A84AA-37BB-4B42-9F49-EAA422D96F4C}"/>
                </a:ext>
              </a:extLst>
            </p:cNvPr>
            <p:cNvCxnSpPr>
              <a:cxnSpLocks noChangeShapeType="1"/>
              <a:stCxn id="34" idx="2"/>
            </p:cNvCxnSpPr>
            <p:nvPr/>
          </p:nvCxnSpPr>
          <p:spPr bwMode="auto">
            <a:xfrm>
              <a:off x="3848575" y="793750"/>
              <a:ext cx="1487058" cy="5222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A874291A-0265-784D-A51C-774313852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1383" y="1316038"/>
              <a:ext cx="21900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Chiave pubblica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778CE69-EBDD-5344-8DBC-B540BBDB766F}"/>
              </a:ext>
            </a:extLst>
          </p:cNvPr>
          <p:cNvGrpSpPr/>
          <p:nvPr/>
        </p:nvGrpSpPr>
        <p:grpSpPr>
          <a:xfrm>
            <a:off x="3204050" y="2800350"/>
            <a:ext cx="1649412" cy="1997075"/>
            <a:chOff x="3204050" y="2800350"/>
            <a:chExt cx="1649412" cy="1997075"/>
          </a:xfrm>
        </p:grpSpPr>
        <p:pic>
          <p:nvPicPr>
            <p:cNvPr id="50" name="Picture 27">
              <a:extLst>
                <a:ext uri="{FF2B5EF4-FFF2-40B4-BE49-F238E27FC236}">
                  <a16:creationId xmlns:a16="http://schemas.microsoft.com/office/drawing/2014/main" id="{F52D673B-A8F0-464A-ACDD-D80336935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050" y="2800350"/>
              <a:ext cx="925512" cy="114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88D75E22-3994-704D-8C7B-8BC0144DD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7075" y="4089400"/>
              <a:ext cx="1576387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Sostituzione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polialfabetica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3EA3DF2-85A5-4342-9C30-0A2EEB56405F}"/>
              </a:ext>
            </a:extLst>
          </p:cNvPr>
          <p:cNvGrpSpPr/>
          <p:nvPr/>
        </p:nvGrpSpPr>
        <p:grpSpPr>
          <a:xfrm>
            <a:off x="3204050" y="4943475"/>
            <a:ext cx="1834156" cy="1333560"/>
            <a:chOff x="3204050" y="4943475"/>
            <a:chExt cx="1834156" cy="1333560"/>
          </a:xfrm>
        </p:grpSpPr>
        <p:cxnSp>
          <p:nvCxnSpPr>
            <p:cNvPr id="53" name="Straight Arrow Connector 29">
              <a:extLst>
                <a:ext uri="{FF2B5EF4-FFF2-40B4-BE49-F238E27FC236}">
                  <a16:creationId xmlns:a16="http://schemas.microsoft.com/office/drawing/2014/main" id="{BC27BF84-70D9-E84A-8BD5-613987C5E9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56537" y="4943475"/>
              <a:ext cx="9525" cy="7889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TextBox 31">
              <a:extLst>
                <a:ext uri="{FF2B5EF4-FFF2-40B4-BE49-F238E27FC236}">
                  <a16:creationId xmlns:a16="http://schemas.microsoft.com/office/drawing/2014/main" id="{75C9F97D-D26B-6541-9257-565E4BB40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4050" y="5876925"/>
              <a:ext cx="18341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b="1"/>
                <a:t>Cifrari a flusso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6C31B91-AC0A-EA42-A0BC-B176DA06F832}"/>
              </a:ext>
            </a:extLst>
          </p:cNvPr>
          <p:cNvGrpSpPr/>
          <p:nvPr/>
        </p:nvGrpSpPr>
        <p:grpSpPr>
          <a:xfrm>
            <a:off x="5760099" y="1890269"/>
            <a:ext cx="1672253" cy="1934608"/>
            <a:chOff x="6446520" y="1868302"/>
            <a:chExt cx="1672253" cy="1934608"/>
          </a:xfrm>
        </p:grpSpPr>
        <p:cxnSp>
          <p:nvCxnSpPr>
            <p:cNvPr id="56" name="Straight Arrow Connector 24">
              <a:extLst>
                <a:ext uri="{FF2B5EF4-FFF2-40B4-BE49-F238E27FC236}">
                  <a16:creationId xmlns:a16="http://schemas.microsoft.com/office/drawing/2014/main" id="{8F21052F-12B1-8C40-A5F0-FDCC08C1658E}"/>
                </a:ext>
              </a:extLst>
            </p:cNvPr>
            <p:cNvCxnSpPr>
              <a:cxnSpLocks noChangeShapeType="1"/>
              <a:endCxn id="57" idx="0"/>
            </p:cNvCxnSpPr>
            <p:nvPr/>
          </p:nvCxnSpPr>
          <p:spPr bwMode="auto">
            <a:xfrm>
              <a:off x="6446520" y="1868302"/>
              <a:ext cx="836127" cy="12267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D3AE1C4-B7C9-9C43-84C5-906E91D63EE0}"/>
                </a:ext>
              </a:extLst>
            </p:cNvPr>
            <p:cNvSpPr txBox="1"/>
            <p:nvPr/>
          </p:nvSpPr>
          <p:spPr>
            <a:xfrm>
              <a:off x="6446520" y="3095024"/>
              <a:ext cx="16722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latin typeface="Times" pitchFamily="2" charset="0"/>
                </a:rPr>
                <a:t>Condivisione </a:t>
              </a:r>
            </a:p>
            <a:p>
              <a:r>
                <a:rPr lang="it-IT" sz="2000" b="1">
                  <a:latin typeface="Times" pitchFamily="2" charset="0"/>
                </a:rPr>
                <a:t>delle chiavi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E39A3E7-09FB-274D-B76C-B2AAF6DE7BF6}"/>
              </a:ext>
            </a:extLst>
          </p:cNvPr>
          <p:cNvGrpSpPr/>
          <p:nvPr/>
        </p:nvGrpSpPr>
        <p:grpSpPr>
          <a:xfrm>
            <a:off x="3995043" y="1920815"/>
            <a:ext cx="1970411" cy="1330385"/>
            <a:chOff x="4540538" y="1877746"/>
            <a:chExt cx="1970411" cy="1330385"/>
          </a:xfrm>
        </p:grpSpPr>
        <p:cxnSp>
          <p:nvCxnSpPr>
            <p:cNvPr id="59" name="Straight Arrow Connector 24">
              <a:extLst>
                <a:ext uri="{FF2B5EF4-FFF2-40B4-BE49-F238E27FC236}">
                  <a16:creationId xmlns:a16="http://schemas.microsoft.com/office/drawing/2014/main" id="{CD25A59E-31D3-264C-BF97-2981B34295CF}"/>
                </a:ext>
              </a:extLst>
            </p:cNvPr>
            <p:cNvCxnSpPr>
              <a:cxnSpLocks noChangeShapeType="1"/>
              <a:endCxn id="60" idx="0"/>
            </p:cNvCxnSpPr>
            <p:nvPr/>
          </p:nvCxnSpPr>
          <p:spPr bwMode="auto">
            <a:xfrm flipH="1">
              <a:off x="5525744" y="1877746"/>
              <a:ext cx="357821" cy="9302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3ED61F5-FCDF-3B4D-8862-761893FFF433}"/>
                </a:ext>
              </a:extLst>
            </p:cNvPr>
            <p:cNvSpPr txBox="1"/>
            <p:nvPr/>
          </p:nvSpPr>
          <p:spPr>
            <a:xfrm>
              <a:off x="4540538" y="2808021"/>
              <a:ext cx="19704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altLang="it-IT" sz="2000" b="1">
                  <a:latin typeface="Times" pitchFamily="2" charset="0"/>
                </a:rPr>
                <a:t>Firma numerica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FFAE210-4D68-1B4E-AAA4-9A97197BD323}"/>
              </a:ext>
            </a:extLst>
          </p:cNvPr>
          <p:cNvGrpSpPr/>
          <p:nvPr/>
        </p:nvGrpSpPr>
        <p:grpSpPr>
          <a:xfrm>
            <a:off x="4645010" y="231574"/>
            <a:ext cx="4208948" cy="707886"/>
            <a:chOff x="4645010" y="231574"/>
            <a:chExt cx="4208948" cy="70788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A570D8D-84FD-B043-BCA9-4DD2FB22F9B2}"/>
                </a:ext>
              </a:extLst>
            </p:cNvPr>
            <p:cNvSpPr txBox="1"/>
            <p:nvPr/>
          </p:nvSpPr>
          <p:spPr>
            <a:xfrm>
              <a:off x="6968505" y="231574"/>
              <a:ext cx="18854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latin typeface="Times" pitchFamily="2" charset="0"/>
                </a:rPr>
                <a:t>Autenticazione </a:t>
              </a:r>
            </a:p>
            <a:p>
              <a:r>
                <a:rPr lang="it-IT" sz="2000" b="1">
                  <a:latin typeface="Times" pitchFamily="2" charset="0"/>
                </a:rPr>
                <a:t>del messaggio</a:t>
              </a:r>
            </a:p>
          </p:txBody>
        </p:sp>
        <p:cxnSp>
          <p:nvCxnSpPr>
            <p:cNvPr id="63" name="Straight Arrow Connector 13">
              <a:extLst>
                <a:ext uri="{FF2B5EF4-FFF2-40B4-BE49-F238E27FC236}">
                  <a16:creationId xmlns:a16="http://schemas.microsoft.com/office/drawing/2014/main" id="{351AA007-65F5-C14E-A222-8C714D6927A5}"/>
                </a:ext>
              </a:extLst>
            </p:cNvPr>
            <p:cNvCxnSpPr>
              <a:cxnSpLocks noChangeShapeType="1"/>
              <a:endCxn id="62" idx="1"/>
            </p:cNvCxnSpPr>
            <p:nvPr/>
          </p:nvCxnSpPr>
          <p:spPr bwMode="auto">
            <a:xfrm>
              <a:off x="4645010" y="554564"/>
              <a:ext cx="2323495" cy="309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936AED5-316F-8542-B379-EF922E4F7D81}"/>
              </a:ext>
            </a:extLst>
          </p:cNvPr>
          <p:cNvGrpSpPr/>
          <p:nvPr/>
        </p:nvGrpSpPr>
        <p:grpSpPr>
          <a:xfrm>
            <a:off x="6617818" y="1671914"/>
            <a:ext cx="2316029" cy="1179176"/>
            <a:chOff x="6416307" y="2127181"/>
            <a:chExt cx="2316029" cy="1179176"/>
          </a:xfrm>
        </p:grpSpPr>
        <p:cxnSp>
          <p:nvCxnSpPr>
            <p:cNvPr id="65" name="Straight Arrow Connector 24">
              <a:extLst>
                <a:ext uri="{FF2B5EF4-FFF2-40B4-BE49-F238E27FC236}">
                  <a16:creationId xmlns:a16="http://schemas.microsoft.com/office/drawing/2014/main" id="{6B52C4BE-A51E-8645-B3ED-9AF419A0164E}"/>
                </a:ext>
              </a:extLst>
            </p:cNvPr>
            <p:cNvCxnSpPr>
              <a:cxnSpLocks noChangeShapeType="1"/>
              <a:endCxn id="66" idx="0"/>
            </p:cNvCxnSpPr>
            <p:nvPr/>
          </p:nvCxnSpPr>
          <p:spPr bwMode="auto">
            <a:xfrm>
              <a:off x="6416307" y="2127181"/>
              <a:ext cx="1330824" cy="47129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1F083DF-24F5-524C-B758-FF2A017865F5}"/>
                </a:ext>
              </a:extLst>
            </p:cNvPr>
            <p:cNvSpPr txBox="1"/>
            <p:nvPr/>
          </p:nvSpPr>
          <p:spPr>
            <a:xfrm>
              <a:off x="6761925" y="2598471"/>
              <a:ext cx="19704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latin typeface="Times" pitchFamily="2" charset="0"/>
                </a:rPr>
                <a:t>Cifrari a chiave </a:t>
              </a:r>
            </a:p>
            <a:p>
              <a:r>
                <a:rPr lang="it-IT" sz="2000" b="1">
                  <a:latin typeface="Times" pitchFamily="2" charset="0"/>
                </a:rPr>
                <a:t>pubblica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61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6472AC-DFD1-274E-9E33-9360548ED08F}"/>
              </a:ext>
            </a:extLst>
          </p:cNvPr>
          <p:cNvSpPr txBox="1"/>
          <p:nvPr/>
        </p:nvSpPr>
        <p:spPr>
          <a:xfrm>
            <a:off x="997528" y="1828798"/>
            <a:ext cx="750942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CIFRARI A BLOCCO		DES, IDEA, AES</a:t>
            </a:r>
          </a:p>
          <a:p>
            <a:endParaRPr lang="it-IT" sz="2000"/>
          </a:p>
          <a:p>
            <a:endParaRPr lang="it-IT" sz="2000"/>
          </a:p>
          <a:p>
            <a:r>
              <a:rPr lang="it-IT" sz="2000"/>
              <a:t>CIFRARI A FLUSSO		ONE-TIME PAD, MUTLIPLEXER, RC4</a:t>
            </a:r>
          </a:p>
          <a:p>
            <a:endParaRPr lang="it-IT" sz="2000"/>
          </a:p>
          <a:p>
            <a:endParaRPr lang="it-IT" sz="2000"/>
          </a:p>
          <a:p>
            <a:r>
              <a:rPr lang="it-IT" sz="2000"/>
              <a:t>CIFRARI A CHIAVE PUBBLICA	KNAPSACK, RSA, EC, ELGAMAL</a:t>
            </a:r>
          </a:p>
          <a:p>
            <a:endParaRPr lang="it-IT" sz="2000"/>
          </a:p>
          <a:p>
            <a:endParaRPr lang="it-IT" sz="2000"/>
          </a:p>
          <a:p>
            <a:r>
              <a:rPr lang="it-IT" sz="2000"/>
              <a:t>CONDIVISIONE DELLE CHIAVI	DH, ECDL</a:t>
            </a:r>
          </a:p>
          <a:p>
            <a:endParaRPr lang="it-IT" sz="2000"/>
          </a:p>
          <a:p>
            <a:endParaRPr lang="it-IT" sz="2000"/>
          </a:p>
          <a:p>
            <a:r>
              <a:rPr lang="it-IT" sz="2000"/>
              <a:t>FIRME NUMERICHE		RSA, SCHNORR, ECDSA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BE3E62-BC1B-5F4B-99AB-0AB748424DE0}"/>
              </a:ext>
            </a:extLst>
          </p:cNvPr>
          <p:cNvSpPr txBox="1"/>
          <p:nvPr/>
        </p:nvSpPr>
        <p:spPr>
          <a:xfrm>
            <a:off x="2624447" y="522514"/>
            <a:ext cx="3554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CIFRARI CHE STUDIEREMO</a:t>
            </a:r>
          </a:p>
        </p:txBody>
      </p:sp>
    </p:spTree>
    <p:extLst>
      <p:ext uri="{BB962C8B-B14F-4D97-AF65-F5344CB8AC3E}">
        <p14:creationId xmlns:p14="http://schemas.microsoft.com/office/powerpoint/2010/main" val="24683005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3A41A9-F08B-3C4F-BE93-9ABAC6A052C4}"/>
              </a:ext>
            </a:extLst>
          </p:cNvPr>
          <p:cNvSpPr txBox="1"/>
          <p:nvPr/>
        </p:nvSpPr>
        <p:spPr>
          <a:xfrm>
            <a:off x="1733799" y="2030682"/>
            <a:ext cx="7077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SOMME PARZIALI			KNAPSACK (non più in uso)</a:t>
            </a:r>
          </a:p>
          <a:p>
            <a:endParaRPr lang="it-IT" sz="2000"/>
          </a:p>
          <a:p>
            <a:r>
              <a:rPr lang="it-IT" sz="2000"/>
              <a:t>SCOMPOSIZIONE IN PRIMI		RSA</a:t>
            </a:r>
          </a:p>
          <a:p>
            <a:endParaRPr lang="it-IT" sz="2000"/>
          </a:p>
          <a:p>
            <a:r>
              <a:rPr lang="it-IT" sz="2000"/>
              <a:t>LOGARITMO FINITO		DH, ELGAMAL</a:t>
            </a:r>
          </a:p>
          <a:p>
            <a:endParaRPr lang="it-IT" sz="2000"/>
          </a:p>
          <a:p>
            <a:r>
              <a:rPr lang="it-IT" sz="2000"/>
              <a:t>LOGARITMO FINITO SU </a:t>
            </a:r>
          </a:p>
          <a:p>
            <a:r>
              <a:rPr lang="it-IT" sz="2000"/>
              <a:t>CURVE ELLITTICHE		ECDL, ECDS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E50667-94D1-3E4A-8265-6E16BB971C97}"/>
              </a:ext>
            </a:extLst>
          </p:cNvPr>
          <p:cNvSpPr txBox="1"/>
          <p:nvPr/>
        </p:nvSpPr>
        <p:spPr>
          <a:xfrm>
            <a:off x="1971304" y="795647"/>
            <a:ext cx="6007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FUNZIONI UNIDIREZIONALI CHE STUDIEREMO</a:t>
            </a:r>
          </a:p>
        </p:txBody>
      </p:sp>
    </p:spTree>
    <p:extLst>
      <p:ext uri="{BB962C8B-B14F-4D97-AF65-F5344CB8AC3E}">
        <p14:creationId xmlns:p14="http://schemas.microsoft.com/office/powerpoint/2010/main" val="8826196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637113-0047-3745-91B6-C93EC0A83E54}"/>
              </a:ext>
            </a:extLst>
          </p:cNvPr>
          <p:cNvSpPr txBox="1"/>
          <p:nvPr/>
        </p:nvSpPr>
        <p:spPr>
          <a:xfrm>
            <a:off x="1353787" y="795647"/>
            <a:ext cx="5899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METODI DI AUTENTICAZIONE DEI MESSAGGI </a:t>
            </a:r>
          </a:p>
          <a:p>
            <a:pPr algn="ctr"/>
            <a:r>
              <a:rPr lang="it-IT" sz="2400" b="1"/>
              <a:t>E FUNZIONI HASH CHE STUDIEREMO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3C656-4CA8-DE4A-8CE5-B38B3E1C3EFE}"/>
              </a:ext>
            </a:extLst>
          </p:cNvPr>
          <p:cNvSpPr txBox="1"/>
          <p:nvPr/>
        </p:nvSpPr>
        <p:spPr>
          <a:xfrm>
            <a:off x="2398815" y="2541319"/>
            <a:ext cx="35553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HMAC</a:t>
            </a:r>
          </a:p>
          <a:p>
            <a:endParaRPr lang="it-IT" sz="2000"/>
          </a:p>
          <a:p>
            <a:r>
              <a:rPr lang="it-IT" sz="2000"/>
              <a:t>SHA-256, MD5, PBKDF2, BCRYPT</a:t>
            </a:r>
          </a:p>
        </p:txBody>
      </p:sp>
    </p:spTree>
    <p:extLst>
      <p:ext uri="{BB962C8B-B14F-4D97-AF65-F5344CB8AC3E}">
        <p14:creationId xmlns:p14="http://schemas.microsoft.com/office/powerpoint/2010/main" val="3633638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>
            <a:extLst>
              <a:ext uri="{FF2B5EF4-FFF2-40B4-BE49-F238E27FC236}">
                <a16:creationId xmlns:a16="http://schemas.microsoft.com/office/drawing/2014/main" id="{8CF02792-A4F7-384C-887B-1ADA9B1B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7FA5C8-49C5-4B40-B1B1-6EEF213F429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it-IT" sz="1400"/>
          </a:p>
        </p:txBody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BC8FD28D-140D-1140-B279-F2BE19A9D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219200"/>
            <a:ext cx="78486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/>
              <a:t>Protezione dei dati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BEVBNUHYGNIQIPJJIURNCIGHIHCHOZNQQWADDCAFVSKSDKDFIFGPGMMABAGWSYHXSHXHB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Domani alle 6:00 partirà</a:t>
            </a:r>
            <a:r>
              <a:rPr lang="en-US" altLang="ja-JP" sz="2400"/>
              <a:t> un attacco aereo contro la base di Pearl Harbour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FC7F9E3C-9BF4-B040-8F79-1D12DBA8A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124200"/>
            <a:ext cx="3155950" cy="457200"/>
          </a:xfrm>
          <a:prstGeom prst="rect">
            <a:avLst/>
          </a:prstGeom>
          <a:solidFill>
            <a:srgbClr val="FFF8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Cosa dice il messaggio?</a:t>
            </a:r>
          </a:p>
        </p:txBody>
      </p:sp>
    </p:spTree>
    <p:extLst>
      <p:ext uri="{BB962C8B-B14F-4D97-AF65-F5344CB8AC3E}">
        <p14:creationId xmlns:p14="http://schemas.microsoft.com/office/powerpoint/2010/main" val="68071936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01A8469-4ABE-C349-8604-DDFA66561FA0}" vid="{3DE8DD89-8E96-7D45-8D8A-48E3201CD8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5507</TotalTime>
  <Words>2685</Words>
  <Application>Microsoft Macintosh PowerPoint</Application>
  <PresentationFormat>On-screen Show (4:3)</PresentationFormat>
  <Paragraphs>670</Paragraphs>
  <Slides>89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0" baseType="lpstr">
      <vt:lpstr>ＭＳ Ｐゴシック</vt:lpstr>
      <vt:lpstr>Arial</vt:lpstr>
      <vt:lpstr>Calibri</vt:lpstr>
      <vt:lpstr>Calibri Light</vt:lpstr>
      <vt:lpstr>Courier</vt:lpstr>
      <vt:lpstr>Geneva</vt:lpstr>
      <vt:lpstr>Monaco</vt:lpstr>
      <vt:lpstr>Times</vt:lpstr>
      <vt:lpstr>Times New Roman</vt:lpstr>
      <vt:lpstr>Theme1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Fabris</dc:creator>
  <cp:lastModifiedBy>Francesco Fabris</cp:lastModifiedBy>
  <cp:revision>199</cp:revision>
  <dcterms:created xsi:type="dcterms:W3CDTF">2021-04-15T09:52:56Z</dcterms:created>
  <dcterms:modified xsi:type="dcterms:W3CDTF">2024-04-30T06:26:44Z</dcterms:modified>
</cp:coreProperties>
</file>