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66"/>
  </p:notesMasterIdLst>
  <p:sldIdLst>
    <p:sldId id="628" r:id="rId2"/>
    <p:sldId id="589" r:id="rId3"/>
    <p:sldId id="586" r:id="rId4"/>
    <p:sldId id="587" r:id="rId5"/>
    <p:sldId id="334" r:id="rId6"/>
    <p:sldId id="607" r:id="rId7"/>
    <p:sldId id="608" r:id="rId8"/>
    <p:sldId id="609" r:id="rId9"/>
    <p:sldId id="305" r:id="rId10"/>
    <p:sldId id="446" r:id="rId11"/>
    <p:sldId id="447" r:id="rId12"/>
    <p:sldId id="448" r:id="rId13"/>
    <p:sldId id="558" r:id="rId14"/>
    <p:sldId id="622" r:id="rId15"/>
    <p:sldId id="716" r:id="rId16"/>
    <p:sldId id="560" r:id="rId17"/>
    <p:sldId id="610" r:id="rId18"/>
    <p:sldId id="714" r:id="rId19"/>
    <p:sldId id="282" r:id="rId20"/>
    <p:sldId id="588" r:id="rId21"/>
    <p:sldId id="624" r:id="rId22"/>
    <p:sldId id="715" r:id="rId23"/>
    <p:sldId id="717" r:id="rId24"/>
    <p:sldId id="611" r:id="rId25"/>
    <p:sldId id="565" r:id="rId26"/>
    <p:sldId id="673" r:id="rId27"/>
    <p:sldId id="625" r:id="rId28"/>
    <p:sldId id="677" r:id="rId29"/>
    <p:sldId id="720" r:id="rId30"/>
    <p:sldId id="627" r:id="rId31"/>
    <p:sldId id="570" r:id="rId32"/>
    <p:sldId id="719" r:id="rId33"/>
    <p:sldId id="718" r:id="rId34"/>
    <p:sldId id="635" r:id="rId35"/>
    <p:sldId id="722" r:id="rId36"/>
    <p:sldId id="567" r:id="rId37"/>
    <p:sldId id="678" r:id="rId38"/>
    <p:sldId id="679" r:id="rId39"/>
    <p:sldId id="680" r:id="rId40"/>
    <p:sldId id="681" r:id="rId41"/>
    <p:sldId id="703" r:id="rId42"/>
    <p:sldId id="686" r:id="rId43"/>
    <p:sldId id="682" r:id="rId44"/>
    <p:sldId id="683" r:id="rId45"/>
    <p:sldId id="684" r:id="rId46"/>
    <p:sldId id="687" r:id="rId47"/>
    <p:sldId id="688" r:id="rId48"/>
    <p:sldId id="692" r:id="rId49"/>
    <p:sldId id="696" r:id="rId50"/>
    <p:sldId id="697" r:id="rId51"/>
    <p:sldId id="698" r:id="rId52"/>
    <p:sldId id="568" r:id="rId53"/>
    <p:sldId id="689" r:id="rId54"/>
    <p:sldId id="690" r:id="rId55"/>
    <p:sldId id="691" r:id="rId56"/>
    <p:sldId id="694" r:id="rId57"/>
    <p:sldId id="699" r:id="rId58"/>
    <p:sldId id="695" r:id="rId59"/>
    <p:sldId id="700" r:id="rId60"/>
    <p:sldId id="701" r:id="rId61"/>
    <p:sldId id="702" r:id="rId62"/>
    <p:sldId id="693" r:id="rId63"/>
    <p:sldId id="704" r:id="rId64"/>
    <p:sldId id="626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3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28"/>
    <p:restoredTop sz="94666"/>
  </p:normalViewPr>
  <p:slideViewPr>
    <p:cSldViewPr snapToGrid="0" snapToObjects="1">
      <p:cViewPr varScale="1">
        <p:scale>
          <a:sx n="108" d="100"/>
          <a:sy n="108" d="100"/>
        </p:scale>
        <p:origin x="16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17B161-5B1B-B940-9187-5C79B0ADD001}" type="datetimeFigureOut">
              <a:t>30/04/24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C04232-BC12-0149-80C1-37FF0ACC2D04}" type="slidenum"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9770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7414D65B-731E-0443-9AD4-3984E5A97E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EF350C62-EBB9-6141-815C-3ADD663929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Times" pitchFamily="2" charset="0"/>
              <a:ea typeface="ＭＳ Ｐゴシック" panose="020B0600070205080204" pitchFamily="34" charset="-128"/>
            </a:endParaRPr>
          </a:p>
        </p:txBody>
      </p:sp>
      <p:sp>
        <p:nvSpPr>
          <p:cNvPr id="113667" name="Slide Number Placeholder 3">
            <a:extLst>
              <a:ext uri="{FF2B5EF4-FFF2-40B4-BE49-F238E27FC236}">
                <a16:creationId xmlns:a16="http://schemas.microsoft.com/office/drawing/2014/main" id="{A61D0D03-E994-4B4D-8A9D-69F36B67CD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fld id="{5818C655-36B8-324E-8AFD-330652A18049}" type="slidenum">
              <a:rPr lang="en-US" altLang="it-IT" sz="1200" smtClean="0"/>
              <a:pPr/>
              <a:t>64</a:t>
            </a:fld>
            <a:endParaRPr lang="en-US" altLang="it-IT" sz="1200"/>
          </a:p>
        </p:txBody>
      </p:sp>
    </p:spTree>
    <p:extLst>
      <p:ext uri="{BB962C8B-B14F-4D97-AF65-F5344CB8AC3E}">
        <p14:creationId xmlns:p14="http://schemas.microsoft.com/office/powerpoint/2010/main" val="4020180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392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61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22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01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81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686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1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79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823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846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43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8397AC-477C-9647-82AD-DF18BFAF287D}" type="datetimeFigureOut">
              <a:rPr lang="en-US" smtClean="0"/>
              <a:t>4/30/24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1623F-AEBF-0246-8C83-875FDAB5D6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95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Number Placeholder 1">
            <a:extLst>
              <a:ext uri="{FF2B5EF4-FFF2-40B4-BE49-F238E27FC236}">
                <a16:creationId xmlns:a16="http://schemas.microsoft.com/office/drawing/2014/main" id="{01D02D97-F68F-D143-BEB8-944D92E9B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CA5B72-F224-1247-91DF-5D28193DDAF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it-IT" sz="1400"/>
          </a:p>
        </p:txBody>
      </p:sp>
      <p:sp>
        <p:nvSpPr>
          <p:cNvPr id="80898" name="TextBox 2">
            <a:extLst>
              <a:ext uri="{FF2B5EF4-FFF2-40B4-BE49-F238E27FC236}">
                <a16:creationId xmlns:a16="http://schemas.microsoft.com/office/drawing/2014/main" id="{5353F2FC-1309-2647-8D7F-44829F1E09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8487" y="333375"/>
            <a:ext cx="14001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CIFRARI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00D04B9-F331-E346-8FA2-93870B0AA479}"/>
              </a:ext>
            </a:extLst>
          </p:cNvPr>
          <p:cNvGrpSpPr/>
          <p:nvPr/>
        </p:nvGrpSpPr>
        <p:grpSpPr>
          <a:xfrm>
            <a:off x="264000" y="1773238"/>
            <a:ext cx="3600450" cy="1012825"/>
            <a:chOff x="264000" y="1773238"/>
            <a:chExt cx="3600450" cy="1012825"/>
          </a:xfrm>
        </p:grpSpPr>
        <p:sp>
          <p:nvSpPr>
            <p:cNvPr id="80900" name="TextBox 4">
              <a:extLst>
                <a:ext uri="{FF2B5EF4-FFF2-40B4-BE49-F238E27FC236}">
                  <a16:creationId xmlns:a16="http://schemas.microsoft.com/office/drawing/2014/main" id="{EAF5B4D2-FCA7-BA41-BC4E-C4EAF25C7F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4000" y="2386013"/>
              <a:ext cx="36004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Trasposizione        Sostituzione</a:t>
              </a:r>
            </a:p>
          </p:txBody>
        </p:sp>
        <p:cxnSp>
          <p:nvCxnSpPr>
            <p:cNvPr id="80902" name="Straight Arrow Connector 7">
              <a:extLst>
                <a:ext uri="{FF2B5EF4-FFF2-40B4-BE49-F238E27FC236}">
                  <a16:creationId xmlns:a16="http://schemas.microsoft.com/office/drawing/2014/main" id="{5EFCFBBF-5994-7846-B8AA-179F9BEB0F8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1276825" y="1773238"/>
              <a:ext cx="576262" cy="612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03" name="Straight Arrow Connector 8">
              <a:extLst>
                <a:ext uri="{FF2B5EF4-FFF2-40B4-BE49-F238E27FC236}">
                  <a16:creationId xmlns:a16="http://schemas.microsoft.com/office/drawing/2014/main" id="{865FA08A-8F7E-804F-9BDB-7643A492BF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356325" y="1773238"/>
              <a:ext cx="508000" cy="6429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1F8CB8A-EC58-0D41-9FFE-19FE6EC7D3B4}"/>
              </a:ext>
            </a:extLst>
          </p:cNvPr>
          <p:cNvGrpSpPr/>
          <p:nvPr/>
        </p:nvGrpSpPr>
        <p:grpSpPr>
          <a:xfrm>
            <a:off x="1135537" y="793750"/>
            <a:ext cx="2713038" cy="865188"/>
            <a:chOff x="1135537" y="793750"/>
            <a:chExt cx="2713038" cy="865188"/>
          </a:xfrm>
        </p:grpSpPr>
        <p:sp>
          <p:nvSpPr>
            <p:cNvPr id="80899" name="TextBox 3">
              <a:extLst>
                <a:ext uri="{FF2B5EF4-FFF2-40B4-BE49-F238E27FC236}">
                  <a16:creationId xmlns:a16="http://schemas.microsoft.com/office/drawing/2014/main" id="{8AD53E7D-BD51-2141-A57B-1548906795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5537" y="1196975"/>
              <a:ext cx="20320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Chiave segreta</a:t>
              </a:r>
            </a:p>
          </p:txBody>
        </p:sp>
        <p:cxnSp>
          <p:nvCxnSpPr>
            <p:cNvPr id="80904" name="Straight Arrow Connector 12">
              <a:extLst>
                <a:ext uri="{FF2B5EF4-FFF2-40B4-BE49-F238E27FC236}">
                  <a16:creationId xmlns:a16="http://schemas.microsoft.com/office/drawing/2014/main" id="{BB87F925-53CD-D14E-AC08-B5D8746BD6D0}"/>
                </a:ext>
              </a:extLst>
            </p:cNvPr>
            <p:cNvCxnSpPr>
              <a:cxnSpLocks noChangeShapeType="1"/>
              <a:stCxn id="80898" idx="2"/>
            </p:cNvCxnSpPr>
            <p:nvPr/>
          </p:nvCxnSpPr>
          <p:spPr bwMode="auto">
            <a:xfrm flipH="1">
              <a:off x="2068987" y="793750"/>
              <a:ext cx="1779588" cy="4778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E9A2AE-6A50-554F-B66A-4E1AE61A2B7E}"/>
              </a:ext>
            </a:extLst>
          </p:cNvPr>
          <p:cNvGrpSpPr/>
          <p:nvPr/>
        </p:nvGrpSpPr>
        <p:grpSpPr>
          <a:xfrm>
            <a:off x="1230544" y="2787650"/>
            <a:ext cx="1906291" cy="1268016"/>
            <a:chOff x="1230544" y="2787650"/>
            <a:chExt cx="1906291" cy="1268016"/>
          </a:xfrm>
        </p:grpSpPr>
        <p:sp>
          <p:nvSpPr>
            <p:cNvPr id="80901" name="TextBox 5">
              <a:extLst>
                <a:ext uri="{FF2B5EF4-FFF2-40B4-BE49-F238E27FC236}">
                  <a16:creationId xmlns:a16="http://schemas.microsoft.com/office/drawing/2014/main" id="{2D563944-301E-2C4D-95FF-6C339C7E89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0544" y="3655556"/>
              <a:ext cx="190629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/>
                <a:t>Cifrari a blocco</a:t>
              </a:r>
            </a:p>
          </p:txBody>
        </p:sp>
        <p:cxnSp>
          <p:nvCxnSpPr>
            <p:cNvPr id="80906" name="Straight Arrow Connector 16">
              <a:extLst>
                <a:ext uri="{FF2B5EF4-FFF2-40B4-BE49-F238E27FC236}">
                  <a16:creationId xmlns:a16="http://schemas.microsoft.com/office/drawing/2014/main" id="{044AA013-792B-B04A-B8F9-715F72B6A6D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276825" y="2800350"/>
              <a:ext cx="576262" cy="7429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80907" name="Straight Arrow Connector 17">
              <a:extLst>
                <a:ext uri="{FF2B5EF4-FFF2-40B4-BE49-F238E27FC236}">
                  <a16:creationId xmlns:a16="http://schemas.microsoft.com/office/drawing/2014/main" id="{190BCE08-E05C-214C-BD64-45943FADDEB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2284887" y="2787650"/>
              <a:ext cx="579438" cy="7556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6035AC0-5946-E343-A865-A4441631B3E7}"/>
              </a:ext>
            </a:extLst>
          </p:cNvPr>
          <p:cNvGrpSpPr/>
          <p:nvPr/>
        </p:nvGrpSpPr>
        <p:grpSpPr>
          <a:xfrm>
            <a:off x="3848575" y="793750"/>
            <a:ext cx="2692831" cy="983953"/>
            <a:chOff x="3848575" y="793750"/>
            <a:chExt cx="2692831" cy="983953"/>
          </a:xfrm>
        </p:grpSpPr>
        <p:cxnSp>
          <p:nvCxnSpPr>
            <p:cNvPr id="80905" name="Straight Arrow Connector 13">
              <a:extLst>
                <a:ext uri="{FF2B5EF4-FFF2-40B4-BE49-F238E27FC236}">
                  <a16:creationId xmlns:a16="http://schemas.microsoft.com/office/drawing/2014/main" id="{78FBBB8D-3F79-3441-998F-7E527EEEA01C}"/>
                </a:ext>
              </a:extLst>
            </p:cNvPr>
            <p:cNvCxnSpPr>
              <a:cxnSpLocks noChangeShapeType="1"/>
              <a:stCxn id="80898" idx="2"/>
            </p:cNvCxnSpPr>
            <p:nvPr/>
          </p:nvCxnSpPr>
          <p:spPr bwMode="auto">
            <a:xfrm>
              <a:off x="3848575" y="793750"/>
              <a:ext cx="1487058" cy="5222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08" name="Rectangle 23">
              <a:extLst>
                <a:ext uri="{FF2B5EF4-FFF2-40B4-BE49-F238E27FC236}">
                  <a16:creationId xmlns:a16="http://schemas.microsoft.com/office/drawing/2014/main" id="{229A07F2-DBEE-464F-A820-1A6D5B72E9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51383" y="1316038"/>
              <a:ext cx="219002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400"/>
                <a:t>Chiave pubblica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7A561DF-97F4-2241-87AA-52607A7065A8}"/>
              </a:ext>
            </a:extLst>
          </p:cNvPr>
          <p:cNvGrpSpPr/>
          <p:nvPr/>
        </p:nvGrpSpPr>
        <p:grpSpPr>
          <a:xfrm>
            <a:off x="3204050" y="2800350"/>
            <a:ext cx="1649412" cy="1997075"/>
            <a:chOff x="3204050" y="2800350"/>
            <a:chExt cx="1649412" cy="1997075"/>
          </a:xfrm>
        </p:grpSpPr>
        <p:pic>
          <p:nvPicPr>
            <p:cNvPr id="80910" name="Picture 27">
              <a:extLst>
                <a:ext uri="{FF2B5EF4-FFF2-40B4-BE49-F238E27FC236}">
                  <a16:creationId xmlns:a16="http://schemas.microsoft.com/office/drawing/2014/main" id="{196CE6FB-DD6D-5243-8B51-FF714D70085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4050" y="2800350"/>
              <a:ext cx="925512" cy="1141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11" name="Rectangle 28">
              <a:extLst>
                <a:ext uri="{FF2B5EF4-FFF2-40B4-BE49-F238E27FC236}">
                  <a16:creationId xmlns:a16="http://schemas.microsoft.com/office/drawing/2014/main" id="{A1435067-91A5-5A43-B2CE-7AE1D9C351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7075" y="4089400"/>
              <a:ext cx="1576387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Sostituzione</a:t>
              </a:r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/>
                <a:t>polialfabetica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D9BBBF5-A4C1-7E48-AE41-E263A24E8E9C}"/>
              </a:ext>
            </a:extLst>
          </p:cNvPr>
          <p:cNvGrpSpPr/>
          <p:nvPr/>
        </p:nvGrpSpPr>
        <p:grpSpPr>
          <a:xfrm>
            <a:off x="3204050" y="4943475"/>
            <a:ext cx="1834156" cy="1333560"/>
            <a:chOff x="3204050" y="4943475"/>
            <a:chExt cx="1834156" cy="1333560"/>
          </a:xfrm>
        </p:grpSpPr>
        <p:cxnSp>
          <p:nvCxnSpPr>
            <p:cNvPr id="80912" name="Straight Arrow Connector 29">
              <a:extLst>
                <a:ext uri="{FF2B5EF4-FFF2-40B4-BE49-F238E27FC236}">
                  <a16:creationId xmlns:a16="http://schemas.microsoft.com/office/drawing/2014/main" id="{E5D8C3E0-F2D9-4142-A387-1690A69F46F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56537" y="4943475"/>
              <a:ext cx="9525" cy="7889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0913" name="TextBox 31">
              <a:extLst>
                <a:ext uri="{FF2B5EF4-FFF2-40B4-BE49-F238E27FC236}">
                  <a16:creationId xmlns:a16="http://schemas.microsoft.com/office/drawing/2014/main" id="{91EAE08E-A3A7-4A43-94AD-A32ED0264E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4050" y="5876925"/>
              <a:ext cx="183415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it-IT" sz="2000" b="1"/>
                <a:t>Cifrari a flusso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69AFE1-0F1F-2A4E-8566-3257FE71ABA9}"/>
              </a:ext>
            </a:extLst>
          </p:cNvPr>
          <p:cNvGrpSpPr/>
          <p:nvPr/>
        </p:nvGrpSpPr>
        <p:grpSpPr>
          <a:xfrm>
            <a:off x="5760099" y="1890269"/>
            <a:ext cx="1672253" cy="1934608"/>
            <a:chOff x="6446520" y="1868302"/>
            <a:chExt cx="1672253" cy="1934608"/>
          </a:xfrm>
        </p:grpSpPr>
        <p:cxnSp>
          <p:nvCxnSpPr>
            <p:cNvPr id="19" name="Straight Arrow Connector 24">
              <a:extLst>
                <a:ext uri="{FF2B5EF4-FFF2-40B4-BE49-F238E27FC236}">
                  <a16:creationId xmlns:a16="http://schemas.microsoft.com/office/drawing/2014/main" id="{05A6FB7D-712A-6D4B-A4B8-345CDC8DE82B}"/>
                </a:ext>
              </a:extLst>
            </p:cNvPr>
            <p:cNvCxnSpPr>
              <a:cxnSpLocks noChangeShapeType="1"/>
              <a:endCxn id="4" idx="0"/>
            </p:cNvCxnSpPr>
            <p:nvPr/>
          </p:nvCxnSpPr>
          <p:spPr bwMode="auto">
            <a:xfrm>
              <a:off x="6446520" y="1868302"/>
              <a:ext cx="836127" cy="122672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6580C8-5C9A-DE43-8F89-6B63AB109FE2}"/>
                </a:ext>
              </a:extLst>
            </p:cNvPr>
            <p:cNvSpPr txBox="1"/>
            <p:nvPr/>
          </p:nvSpPr>
          <p:spPr>
            <a:xfrm>
              <a:off x="6446520" y="3095024"/>
              <a:ext cx="16722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latin typeface="Times" pitchFamily="2" charset="0"/>
                </a:rPr>
                <a:t>Condivisione </a:t>
              </a:r>
            </a:p>
            <a:p>
              <a:r>
                <a:rPr lang="it-IT" sz="2000" b="1">
                  <a:latin typeface="Times" pitchFamily="2" charset="0"/>
                </a:rPr>
                <a:t>delle chiavi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6694C7-C4E0-CC4C-9E3B-0D69A7FEF0B3}"/>
              </a:ext>
            </a:extLst>
          </p:cNvPr>
          <p:cNvGrpSpPr/>
          <p:nvPr/>
        </p:nvGrpSpPr>
        <p:grpSpPr>
          <a:xfrm>
            <a:off x="3995043" y="1920815"/>
            <a:ext cx="1970411" cy="1330385"/>
            <a:chOff x="4540538" y="1877746"/>
            <a:chExt cx="1970411" cy="1330385"/>
          </a:xfrm>
        </p:grpSpPr>
        <p:cxnSp>
          <p:nvCxnSpPr>
            <p:cNvPr id="80909" name="Straight Arrow Connector 24">
              <a:extLst>
                <a:ext uri="{FF2B5EF4-FFF2-40B4-BE49-F238E27FC236}">
                  <a16:creationId xmlns:a16="http://schemas.microsoft.com/office/drawing/2014/main" id="{7ABDD1F0-E03F-784C-8E6F-D3BB9735F701}"/>
                </a:ext>
              </a:extLst>
            </p:cNvPr>
            <p:cNvCxnSpPr>
              <a:cxnSpLocks noChangeShapeType="1"/>
              <a:endCxn id="8" idx="0"/>
            </p:cNvCxnSpPr>
            <p:nvPr/>
          </p:nvCxnSpPr>
          <p:spPr bwMode="auto">
            <a:xfrm flipH="1">
              <a:off x="5525744" y="1877746"/>
              <a:ext cx="357821" cy="9302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9536141-C0D9-134A-A780-5C2D0712FF05}"/>
                </a:ext>
              </a:extLst>
            </p:cNvPr>
            <p:cNvSpPr txBox="1"/>
            <p:nvPr/>
          </p:nvSpPr>
          <p:spPr>
            <a:xfrm>
              <a:off x="4540538" y="2808021"/>
              <a:ext cx="19704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altLang="it-IT" sz="2000" b="1">
                  <a:latin typeface="Times" pitchFamily="2" charset="0"/>
                </a:rPr>
                <a:t>Firma numerica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C3FF177-2047-9C42-B8B7-A2248429907E}"/>
              </a:ext>
            </a:extLst>
          </p:cNvPr>
          <p:cNvGrpSpPr/>
          <p:nvPr/>
        </p:nvGrpSpPr>
        <p:grpSpPr>
          <a:xfrm>
            <a:off x="4645010" y="231574"/>
            <a:ext cx="4208948" cy="707886"/>
            <a:chOff x="4645010" y="231574"/>
            <a:chExt cx="4208948" cy="7078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A0A0678-54B3-E941-9624-64E046A77BF1}"/>
                </a:ext>
              </a:extLst>
            </p:cNvPr>
            <p:cNvSpPr txBox="1"/>
            <p:nvPr/>
          </p:nvSpPr>
          <p:spPr>
            <a:xfrm>
              <a:off x="6968505" y="231574"/>
              <a:ext cx="188545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latin typeface="Times" pitchFamily="2" charset="0"/>
                </a:rPr>
                <a:t>Autenticazione </a:t>
              </a:r>
            </a:p>
            <a:p>
              <a:r>
                <a:rPr lang="it-IT" sz="2000" b="1">
                  <a:latin typeface="Times" pitchFamily="2" charset="0"/>
                </a:rPr>
                <a:t>del messaggio</a:t>
              </a:r>
            </a:p>
          </p:txBody>
        </p:sp>
        <p:cxnSp>
          <p:nvCxnSpPr>
            <p:cNvPr id="25" name="Straight Arrow Connector 13">
              <a:extLst>
                <a:ext uri="{FF2B5EF4-FFF2-40B4-BE49-F238E27FC236}">
                  <a16:creationId xmlns:a16="http://schemas.microsoft.com/office/drawing/2014/main" id="{0AAAC0C6-6EE4-C240-8311-49C129CEE549}"/>
                </a:ext>
              </a:extLst>
            </p:cNvPr>
            <p:cNvCxnSpPr>
              <a:cxnSpLocks noChangeShapeType="1"/>
              <a:endCxn id="22" idx="1"/>
            </p:cNvCxnSpPr>
            <p:nvPr/>
          </p:nvCxnSpPr>
          <p:spPr bwMode="auto">
            <a:xfrm>
              <a:off x="4645010" y="554564"/>
              <a:ext cx="2323495" cy="3095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35E9D4A-0B82-4947-8264-A0ADECB97C8B}"/>
              </a:ext>
            </a:extLst>
          </p:cNvPr>
          <p:cNvGrpSpPr/>
          <p:nvPr/>
        </p:nvGrpSpPr>
        <p:grpSpPr>
          <a:xfrm>
            <a:off x="6617818" y="1671914"/>
            <a:ext cx="2316029" cy="1179176"/>
            <a:chOff x="6416307" y="2127181"/>
            <a:chExt cx="2316029" cy="1179176"/>
          </a:xfrm>
        </p:grpSpPr>
        <p:cxnSp>
          <p:nvCxnSpPr>
            <p:cNvPr id="34" name="Straight Arrow Connector 24">
              <a:extLst>
                <a:ext uri="{FF2B5EF4-FFF2-40B4-BE49-F238E27FC236}">
                  <a16:creationId xmlns:a16="http://schemas.microsoft.com/office/drawing/2014/main" id="{34CA8335-344D-3345-95E2-C13B5F1A3846}"/>
                </a:ext>
              </a:extLst>
            </p:cNvPr>
            <p:cNvCxnSpPr>
              <a:cxnSpLocks noChangeShapeType="1"/>
              <a:endCxn id="35" idx="0"/>
            </p:cNvCxnSpPr>
            <p:nvPr/>
          </p:nvCxnSpPr>
          <p:spPr bwMode="auto">
            <a:xfrm>
              <a:off x="6416307" y="2127181"/>
              <a:ext cx="1330824" cy="47129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3BD9B83-FAC7-FC4B-994C-E0CF6CEF5906}"/>
                </a:ext>
              </a:extLst>
            </p:cNvPr>
            <p:cNvSpPr txBox="1"/>
            <p:nvPr/>
          </p:nvSpPr>
          <p:spPr>
            <a:xfrm>
              <a:off x="6761925" y="2598471"/>
              <a:ext cx="19704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b="1">
                  <a:latin typeface="Times" pitchFamily="2" charset="0"/>
                </a:rPr>
                <a:t>Cifrari a chiave </a:t>
              </a:r>
            </a:p>
            <a:p>
              <a:r>
                <a:rPr lang="it-IT" sz="2000" b="1">
                  <a:latin typeface="Times" pitchFamily="2" charset="0"/>
                </a:rPr>
                <a:t>pubblica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8543E653-CAC6-2B45-B7D5-051A37EBF218}"/>
              </a:ext>
            </a:extLst>
          </p:cNvPr>
          <p:cNvSpPr/>
          <p:nvPr/>
        </p:nvSpPr>
        <p:spPr>
          <a:xfrm>
            <a:off x="1135537" y="3613434"/>
            <a:ext cx="2068513" cy="501607"/>
          </a:xfrm>
          <a:prstGeom prst="rect">
            <a:avLst/>
          </a:prstGeom>
          <a:noFill/>
          <a:ln w="25400">
            <a:solidFill>
              <a:srgbClr val="1338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6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Number Placeholder 5">
            <a:extLst>
              <a:ext uri="{FF2B5EF4-FFF2-40B4-BE49-F238E27FC236}">
                <a16:creationId xmlns:a16="http://schemas.microsoft.com/office/drawing/2014/main" id="{60748695-A20B-6246-A8E1-16F6A73E2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E3DEA52-F2BF-7940-8614-E2A090746D3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US" altLang="it-IT" sz="1400"/>
          </a:p>
        </p:txBody>
      </p:sp>
      <p:pic>
        <p:nvPicPr>
          <p:cNvPr id="91138" name="Picture 5">
            <a:extLst>
              <a:ext uri="{FF2B5EF4-FFF2-40B4-BE49-F238E27FC236}">
                <a16:creationId xmlns:a16="http://schemas.microsoft.com/office/drawing/2014/main" id="{38B0F792-5FA9-014B-BE08-81CC9EA17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488473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39" name="TextBox 1">
            <a:extLst>
              <a:ext uri="{FF2B5EF4-FFF2-40B4-BE49-F238E27FC236}">
                <a16:creationId xmlns:a16="http://schemas.microsoft.com/office/drawing/2014/main" id="{7FE8CEEB-21AE-D144-95F5-4FCFFB738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19700" y="2781300"/>
            <a:ext cx="33131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Struttura di base del DES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827CBB-2D60-784A-B020-C5E855A1B1AB}"/>
              </a:ext>
            </a:extLst>
          </p:cNvPr>
          <p:cNvSpPr/>
          <p:nvPr/>
        </p:nvSpPr>
        <p:spPr>
          <a:xfrm>
            <a:off x="1828801" y="23750"/>
            <a:ext cx="2826326" cy="672147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29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Number Placeholder 3">
            <a:extLst>
              <a:ext uri="{FF2B5EF4-FFF2-40B4-BE49-F238E27FC236}">
                <a16:creationId xmlns:a16="http://schemas.microsoft.com/office/drawing/2014/main" id="{78D1D104-9E43-2E4B-866F-E934AC853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0A1B15B-B62C-F847-A2CF-0F70D903B3C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US" altLang="it-IT" sz="1400"/>
          </a:p>
        </p:txBody>
      </p:sp>
      <p:grpSp>
        <p:nvGrpSpPr>
          <p:cNvPr id="92162" name="Group 194">
            <a:extLst>
              <a:ext uri="{FF2B5EF4-FFF2-40B4-BE49-F238E27FC236}">
                <a16:creationId xmlns:a16="http://schemas.microsoft.com/office/drawing/2014/main" id="{4F452973-733A-A445-83E0-AF0DB52CC2B0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57200"/>
            <a:ext cx="7797800" cy="5791200"/>
            <a:chOff x="848" y="240"/>
            <a:chExt cx="4912" cy="3648"/>
          </a:xfrm>
        </p:grpSpPr>
        <p:grpSp>
          <p:nvGrpSpPr>
            <p:cNvPr id="92164" name="Group 19">
              <a:extLst>
                <a:ext uri="{FF2B5EF4-FFF2-40B4-BE49-F238E27FC236}">
                  <a16:creationId xmlns:a16="http://schemas.microsoft.com/office/drawing/2014/main" id="{FFD6C957-EECC-E848-8AC8-71987B89A5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8" y="240"/>
              <a:ext cx="4912" cy="3648"/>
              <a:chOff x="432" y="240"/>
              <a:chExt cx="4912" cy="3648"/>
            </a:xfrm>
          </p:grpSpPr>
          <p:pic>
            <p:nvPicPr>
              <p:cNvPr id="92255" name="Picture 5">
                <a:extLst>
                  <a:ext uri="{FF2B5EF4-FFF2-40B4-BE49-F238E27FC236}">
                    <a16:creationId xmlns:a16="http://schemas.microsoft.com/office/drawing/2014/main" id="{B34D29E2-2DD0-DE45-83B5-FB93CF3CFBB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" y="240"/>
                <a:ext cx="4912" cy="36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92256" name="Rectangle 14">
                <a:extLst>
                  <a:ext uri="{FF2B5EF4-FFF2-40B4-BE49-F238E27FC236}">
                    <a16:creationId xmlns:a16="http://schemas.microsoft.com/office/drawing/2014/main" id="{AF2A70B3-8EE1-1C48-BA9A-4CD4A9610D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1752"/>
                <a:ext cx="2256" cy="21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92257" name="Rectangle 18">
                <a:extLst>
                  <a:ext uri="{FF2B5EF4-FFF2-40B4-BE49-F238E27FC236}">
                    <a16:creationId xmlns:a16="http://schemas.microsoft.com/office/drawing/2014/main" id="{5D414CE4-21D7-1F4C-8144-7335A90054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237"/>
                <a:ext cx="2256" cy="21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pitchFamily="2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</p:grpSp>
        <p:grpSp>
          <p:nvGrpSpPr>
            <p:cNvPr id="92165" name="Group 78">
              <a:extLst>
                <a:ext uri="{FF2B5EF4-FFF2-40B4-BE49-F238E27FC236}">
                  <a16:creationId xmlns:a16="http://schemas.microsoft.com/office/drawing/2014/main" id="{CE0ADE9F-48C7-4848-A207-C4DCDDD2BF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6" y="1741"/>
              <a:ext cx="2304" cy="227"/>
              <a:chOff x="1056" y="1728"/>
              <a:chExt cx="2304" cy="227"/>
            </a:xfrm>
          </p:grpSpPr>
          <p:grpSp>
            <p:nvGrpSpPr>
              <p:cNvPr id="92199" name="Group 21">
                <a:extLst>
                  <a:ext uri="{FF2B5EF4-FFF2-40B4-BE49-F238E27FC236}">
                    <a16:creationId xmlns:a16="http://schemas.microsoft.com/office/drawing/2014/main" id="{22415F19-F2F5-2D46-A7FD-BE50E4EC8CC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44" y="1728"/>
                <a:ext cx="192" cy="227"/>
                <a:chOff x="336" y="1728"/>
                <a:chExt cx="240" cy="227"/>
              </a:xfrm>
            </p:grpSpPr>
            <p:sp>
              <p:nvSpPr>
                <p:cNvPr id="92249" name="Line 22">
                  <a:extLst>
                    <a:ext uri="{FF2B5EF4-FFF2-40B4-BE49-F238E27FC236}">
                      <a16:creationId xmlns:a16="http://schemas.microsoft.com/office/drawing/2014/main" id="{51AB4F9D-D4B9-B643-A34D-5ABC57B0FAB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50" name="Line 23">
                  <a:extLst>
                    <a:ext uri="{FF2B5EF4-FFF2-40B4-BE49-F238E27FC236}">
                      <a16:creationId xmlns:a16="http://schemas.microsoft.com/office/drawing/2014/main" id="{3333A2BB-E1E6-1945-99D0-1D3BF156607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51" name="Line 24">
                  <a:extLst>
                    <a:ext uri="{FF2B5EF4-FFF2-40B4-BE49-F238E27FC236}">
                      <a16:creationId xmlns:a16="http://schemas.microsoft.com/office/drawing/2014/main" id="{2E2E4716-3C3B-E947-82F0-22310E06768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52" name="Line 25">
                  <a:extLst>
                    <a:ext uri="{FF2B5EF4-FFF2-40B4-BE49-F238E27FC236}">
                      <a16:creationId xmlns:a16="http://schemas.microsoft.com/office/drawing/2014/main" id="{E37A8B71-3B73-A54A-BDC6-A110D9FA47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53" name="Line 26">
                  <a:extLst>
                    <a:ext uri="{FF2B5EF4-FFF2-40B4-BE49-F238E27FC236}">
                      <a16:creationId xmlns:a16="http://schemas.microsoft.com/office/drawing/2014/main" id="{9CB3BC56-C8EA-594A-95AF-096C5E017A5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54" name="Line 27">
                  <a:extLst>
                    <a:ext uri="{FF2B5EF4-FFF2-40B4-BE49-F238E27FC236}">
                      <a16:creationId xmlns:a16="http://schemas.microsoft.com/office/drawing/2014/main" id="{176581D9-0E00-AE44-AAF0-8B13671F96D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2200" name="Group 28">
                <a:extLst>
                  <a:ext uri="{FF2B5EF4-FFF2-40B4-BE49-F238E27FC236}">
                    <a16:creationId xmlns:a16="http://schemas.microsoft.com/office/drawing/2014/main" id="{6DECF527-38BF-F94E-AF99-0428199D3C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680" y="1728"/>
                <a:ext cx="192" cy="227"/>
                <a:chOff x="336" y="1728"/>
                <a:chExt cx="240" cy="227"/>
              </a:xfrm>
            </p:grpSpPr>
            <p:sp>
              <p:nvSpPr>
                <p:cNvPr id="92243" name="Line 29">
                  <a:extLst>
                    <a:ext uri="{FF2B5EF4-FFF2-40B4-BE49-F238E27FC236}">
                      <a16:creationId xmlns:a16="http://schemas.microsoft.com/office/drawing/2014/main" id="{7CC062B7-0646-B24C-83F8-EF96AD35385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4" name="Line 30">
                  <a:extLst>
                    <a:ext uri="{FF2B5EF4-FFF2-40B4-BE49-F238E27FC236}">
                      <a16:creationId xmlns:a16="http://schemas.microsoft.com/office/drawing/2014/main" id="{C7D744B3-1C1C-DE43-83AC-034557D25DA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5" name="Line 31">
                  <a:extLst>
                    <a:ext uri="{FF2B5EF4-FFF2-40B4-BE49-F238E27FC236}">
                      <a16:creationId xmlns:a16="http://schemas.microsoft.com/office/drawing/2014/main" id="{D32F06D1-29C9-5B4A-93FA-30EE14BA004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6" name="Line 32">
                  <a:extLst>
                    <a:ext uri="{FF2B5EF4-FFF2-40B4-BE49-F238E27FC236}">
                      <a16:creationId xmlns:a16="http://schemas.microsoft.com/office/drawing/2014/main" id="{E4025BD9-D883-794C-A208-84CE4D60503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7" name="Line 33">
                  <a:extLst>
                    <a:ext uri="{FF2B5EF4-FFF2-40B4-BE49-F238E27FC236}">
                      <a16:creationId xmlns:a16="http://schemas.microsoft.com/office/drawing/2014/main" id="{70889768-ED47-B64F-A98F-9C289B7276E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8" name="Line 34">
                  <a:extLst>
                    <a:ext uri="{FF2B5EF4-FFF2-40B4-BE49-F238E27FC236}">
                      <a16:creationId xmlns:a16="http://schemas.microsoft.com/office/drawing/2014/main" id="{34863D80-35B1-344F-80D3-0A8CE8EC53B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9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2201" name="Group 35">
                <a:extLst>
                  <a:ext uri="{FF2B5EF4-FFF2-40B4-BE49-F238E27FC236}">
                    <a16:creationId xmlns:a16="http://schemas.microsoft.com/office/drawing/2014/main" id="{3DFB3C33-8DAD-CB45-BE26-684B4349EC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8" y="1728"/>
                <a:ext cx="192" cy="227"/>
                <a:chOff x="336" y="1728"/>
                <a:chExt cx="240" cy="227"/>
              </a:xfrm>
            </p:grpSpPr>
            <p:sp>
              <p:nvSpPr>
                <p:cNvPr id="92237" name="Line 36">
                  <a:extLst>
                    <a:ext uri="{FF2B5EF4-FFF2-40B4-BE49-F238E27FC236}">
                      <a16:creationId xmlns:a16="http://schemas.microsoft.com/office/drawing/2014/main" id="{8971FBC7-AF27-634F-8BA6-DA21D25B273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8" name="Line 37">
                  <a:extLst>
                    <a:ext uri="{FF2B5EF4-FFF2-40B4-BE49-F238E27FC236}">
                      <a16:creationId xmlns:a16="http://schemas.microsoft.com/office/drawing/2014/main" id="{3CEC380D-5EB1-544E-9512-AC5F6F79FAD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9" name="Line 38">
                  <a:extLst>
                    <a:ext uri="{FF2B5EF4-FFF2-40B4-BE49-F238E27FC236}">
                      <a16:creationId xmlns:a16="http://schemas.microsoft.com/office/drawing/2014/main" id="{6B688BFD-7A78-A049-A6B1-589D8A4F080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0" name="Line 39">
                  <a:extLst>
                    <a:ext uri="{FF2B5EF4-FFF2-40B4-BE49-F238E27FC236}">
                      <a16:creationId xmlns:a16="http://schemas.microsoft.com/office/drawing/2014/main" id="{0FF38032-3966-B54E-9744-60C528C60CB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1" name="Line 40">
                  <a:extLst>
                    <a:ext uri="{FF2B5EF4-FFF2-40B4-BE49-F238E27FC236}">
                      <a16:creationId xmlns:a16="http://schemas.microsoft.com/office/drawing/2014/main" id="{BF5A2EF9-AEB2-CF4B-84C3-DDD75364A44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42" name="Line 41">
                  <a:extLst>
                    <a:ext uri="{FF2B5EF4-FFF2-40B4-BE49-F238E27FC236}">
                      <a16:creationId xmlns:a16="http://schemas.microsoft.com/office/drawing/2014/main" id="{F2B730CA-E0BF-A84D-8791-1B36CB138D3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9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2202" name="Group 42">
                <a:extLst>
                  <a:ext uri="{FF2B5EF4-FFF2-40B4-BE49-F238E27FC236}">
                    <a16:creationId xmlns:a16="http://schemas.microsoft.com/office/drawing/2014/main" id="{189E8F66-DCC8-694A-BD39-38FBF1E592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256" y="1728"/>
                <a:ext cx="192" cy="227"/>
                <a:chOff x="336" y="1728"/>
                <a:chExt cx="240" cy="227"/>
              </a:xfrm>
            </p:grpSpPr>
            <p:sp>
              <p:nvSpPr>
                <p:cNvPr id="92231" name="Line 43">
                  <a:extLst>
                    <a:ext uri="{FF2B5EF4-FFF2-40B4-BE49-F238E27FC236}">
                      <a16:creationId xmlns:a16="http://schemas.microsoft.com/office/drawing/2014/main" id="{8D85EAA6-105B-094D-BBD0-51EC7B31967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2" name="Line 44">
                  <a:extLst>
                    <a:ext uri="{FF2B5EF4-FFF2-40B4-BE49-F238E27FC236}">
                      <a16:creationId xmlns:a16="http://schemas.microsoft.com/office/drawing/2014/main" id="{4C8CE78A-1813-3A4E-ACF8-F6E0119141A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3" name="Line 45">
                  <a:extLst>
                    <a:ext uri="{FF2B5EF4-FFF2-40B4-BE49-F238E27FC236}">
                      <a16:creationId xmlns:a16="http://schemas.microsoft.com/office/drawing/2014/main" id="{C8B251A9-BB14-6E40-94F7-EAF9BDDBD7D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4" name="Line 46">
                  <a:extLst>
                    <a:ext uri="{FF2B5EF4-FFF2-40B4-BE49-F238E27FC236}">
                      <a16:creationId xmlns:a16="http://schemas.microsoft.com/office/drawing/2014/main" id="{5FD42031-B268-2546-8011-38093F75039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5" name="Line 47">
                  <a:extLst>
                    <a:ext uri="{FF2B5EF4-FFF2-40B4-BE49-F238E27FC236}">
                      <a16:creationId xmlns:a16="http://schemas.microsoft.com/office/drawing/2014/main" id="{F644E741-1BAC-1C4D-B486-588DCCF0552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6" name="Line 48">
                  <a:extLst>
                    <a:ext uri="{FF2B5EF4-FFF2-40B4-BE49-F238E27FC236}">
                      <a16:creationId xmlns:a16="http://schemas.microsoft.com/office/drawing/2014/main" id="{9752057A-C036-2C4D-881D-078A7D2FF76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2203" name="Group 49">
                <a:extLst>
                  <a:ext uri="{FF2B5EF4-FFF2-40B4-BE49-F238E27FC236}">
                    <a16:creationId xmlns:a16="http://schemas.microsoft.com/office/drawing/2014/main" id="{4044D45B-FC69-B441-A806-76483F821BA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44" y="1728"/>
                <a:ext cx="192" cy="227"/>
                <a:chOff x="336" y="1728"/>
                <a:chExt cx="240" cy="227"/>
              </a:xfrm>
            </p:grpSpPr>
            <p:sp>
              <p:nvSpPr>
                <p:cNvPr id="92225" name="Line 50">
                  <a:extLst>
                    <a:ext uri="{FF2B5EF4-FFF2-40B4-BE49-F238E27FC236}">
                      <a16:creationId xmlns:a16="http://schemas.microsoft.com/office/drawing/2014/main" id="{317DA199-9745-6B4A-BB65-63967A3205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6" name="Line 51">
                  <a:extLst>
                    <a:ext uri="{FF2B5EF4-FFF2-40B4-BE49-F238E27FC236}">
                      <a16:creationId xmlns:a16="http://schemas.microsoft.com/office/drawing/2014/main" id="{A2569AE6-5F62-6E4F-90BB-514B5A83254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7" name="Line 52">
                  <a:extLst>
                    <a:ext uri="{FF2B5EF4-FFF2-40B4-BE49-F238E27FC236}">
                      <a16:creationId xmlns:a16="http://schemas.microsoft.com/office/drawing/2014/main" id="{48BD3761-4929-504C-A171-CB70617A18C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8" name="Line 53">
                  <a:extLst>
                    <a:ext uri="{FF2B5EF4-FFF2-40B4-BE49-F238E27FC236}">
                      <a16:creationId xmlns:a16="http://schemas.microsoft.com/office/drawing/2014/main" id="{01748969-C0AA-A44F-87B8-3A70A38545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9" name="Line 54">
                  <a:extLst>
                    <a:ext uri="{FF2B5EF4-FFF2-40B4-BE49-F238E27FC236}">
                      <a16:creationId xmlns:a16="http://schemas.microsoft.com/office/drawing/2014/main" id="{493A1D6A-FC63-7144-BB8E-C707FFA1BD90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30" name="Line 55">
                  <a:extLst>
                    <a:ext uri="{FF2B5EF4-FFF2-40B4-BE49-F238E27FC236}">
                      <a16:creationId xmlns:a16="http://schemas.microsoft.com/office/drawing/2014/main" id="{B1E3C3D4-A973-5243-8E46-34477F826D7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2204" name="Group 56">
                <a:extLst>
                  <a:ext uri="{FF2B5EF4-FFF2-40B4-BE49-F238E27FC236}">
                    <a16:creationId xmlns:a16="http://schemas.microsoft.com/office/drawing/2014/main" id="{B67701FB-6335-4946-AD09-965D7473494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32" y="1728"/>
                <a:ext cx="192" cy="227"/>
                <a:chOff x="336" y="1728"/>
                <a:chExt cx="240" cy="227"/>
              </a:xfrm>
            </p:grpSpPr>
            <p:sp>
              <p:nvSpPr>
                <p:cNvPr id="92219" name="Line 57">
                  <a:extLst>
                    <a:ext uri="{FF2B5EF4-FFF2-40B4-BE49-F238E27FC236}">
                      <a16:creationId xmlns:a16="http://schemas.microsoft.com/office/drawing/2014/main" id="{6C3A2989-1A36-D447-B78E-1C5D60C2943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0" name="Line 58">
                  <a:extLst>
                    <a:ext uri="{FF2B5EF4-FFF2-40B4-BE49-F238E27FC236}">
                      <a16:creationId xmlns:a16="http://schemas.microsoft.com/office/drawing/2014/main" id="{E20F0353-2A83-2B4D-832E-076B963ACBC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1" name="Line 59">
                  <a:extLst>
                    <a:ext uri="{FF2B5EF4-FFF2-40B4-BE49-F238E27FC236}">
                      <a16:creationId xmlns:a16="http://schemas.microsoft.com/office/drawing/2014/main" id="{2D26D264-0910-6241-A6D3-C9B8638B548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2" name="Line 60">
                  <a:extLst>
                    <a:ext uri="{FF2B5EF4-FFF2-40B4-BE49-F238E27FC236}">
                      <a16:creationId xmlns:a16="http://schemas.microsoft.com/office/drawing/2014/main" id="{26A7EDCB-17D7-F642-BEBE-1C5B7AA1BD8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3" name="Line 61">
                  <a:extLst>
                    <a:ext uri="{FF2B5EF4-FFF2-40B4-BE49-F238E27FC236}">
                      <a16:creationId xmlns:a16="http://schemas.microsoft.com/office/drawing/2014/main" id="{BC10CB20-F835-8B47-A87A-54AD267D1A3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24" name="Line 62">
                  <a:extLst>
                    <a:ext uri="{FF2B5EF4-FFF2-40B4-BE49-F238E27FC236}">
                      <a16:creationId xmlns:a16="http://schemas.microsoft.com/office/drawing/2014/main" id="{26CC9228-A002-7149-A9A2-8D33F2268E6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2205" name="Group 63">
                <a:extLst>
                  <a:ext uri="{FF2B5EF4-FFF2-40B4-BE49-F238E27FC236}">
                    <a16:creationId xmlns:a16="http://schemas.microsoft.com/office/drawing/2014/main" id="{4B5CE5B0-977E-C842-943C-0F13A1D2BCC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68" y="1728"/>
                <a:ext cx="192" cy="227"/>
                <a:chOff x="336" y="1728"/>
                <a:chExt cx="240" cy="227"/>
              </a:xfrm>
            </p:grpSpPr>
            <p:sp>
              <p:nvSpPr>
                <p:cNvPr id="92213" name="Line 64">
                  <a:extLst>
                    <a:ext uri="{FF2B5EF4-FFF2-40B4-BE49-F238E27FC236}">
                      <a16:creationId xmlns:a16="http://schemas.microsoft.com/office/drawing/2014/main" id="{06961066-76A3-B147-994A-75373CDEE58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3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4" name="Line 65">
                  <a:extLst>
                    <a:ext uri="{FF2B5EF4-FFF2-40B4-BE49-F238E27FC236}">
                      <a16:creationId xmlns:a16="http://schemas.microsoft.com/office/drawing/2014/main" id="{05D8E3CF-FE78-F446-8E1C-5AA861C07DB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5" name="Line 66">
                  <a:extLst>
                    <a:ext uri="{FF2B5EF4-FFF2-40B4-BE49-F238E27FC236}">
                      <a16:creationId xmlns:a16="http://schemas.microsoft.com/office/drawing/2014/main" id="{6ABB1FCD-7321-9640-8C3B-574D3A52C7F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6" name="Line 67">
                  <a:extLst>
                    <a:ext uri="{FF2B5EF4-FFF2-40B4-BE49-F238E27FC236}">
                      <a16:creationId xmlns:a16="http://schemas.microsoft.com/office/drawing/2014/main" id="{31D4147A-20C5-6A42-9711-32D5523010B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7" name="Line 68">
                  <a:extLst>
                    <a:ext uri="{FF2B5EF4-FFF2-40B4-BE49-F238E27FC236}">
                      <a16:creationId xmlns:a16="http://schemas.microsoft.com/office/drawing/2014/main" id="{0D002556-B18F-BD4E-BDF0-0F493AAE83C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8" name="Line 69">
                  <a:extLst>
                    <a:ext uri="{FF2B5EF4-FFF2-40B4-BE49-F238E27FC236}">
                      <a16:creationId xmlns:a16="http://schemas.microsoft.com/office/drawing/2014/main" id="{25EA6BFA-202A-7D4E-BDA8-7CE2E33CF0F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8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92206" name="Group 70">
                <a:extLst>
                  <a:ext uri="{FF2B5EF4-FFF2-40B4-BE49-F238E27FC236}">
                    <a16:creationId xmlns:a16="http://schemas.microsoft.com/office/drawing/2014/main" id="{92D59EC1-D001-1A40-9FCE-6346B6BA7B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56" y="1728"/>
                <a:ext cx="192" cy="227"/>
                <a:chOff x="336" y="1728"/>
                <a:chExt cx="240" cy="227"/>
              </a:xfrm>
            </p:grpSpPr>
            <p:sp>
              <p:nvSpPr>
                <p:cNvPr id="92207" name="Line 71">
                  <a:extLst>
                    <a:ext uri="{FF2B5EF4-FFF2-40B4-BE49-F238E27FC236}">
                      <a16:creationId xmlns:a16="http://schemas.microsoft.com/office/drawing/2014/main" id="{C4016E3B-960A-4845-B439-3D418DC4E26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84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08" name="Line 72">
                  <a:extLst>
                    <a:ext uri="{FF2B5EF4-FFF2-40B4-BE49-F238E27FC236}">
                      <a16:creationId xmlns:a16="http://schemas.microsoft.com/office/drawing/2014/main" id="{C4C22975-0290-7C42-B2EF-9AC9F9A7C3E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09" name="Line 73">
                  <a:extLst>
                    <a:ext uri="{FF2B5EF4-FFF2-40B4-BE49-F238E27FC236}">
                      <a16:creationId xmlns:a16="http://schemas.microsoft.com/office/drawing/2014/main" id="{65B0E0CB-96CD-D345-88BB-6BE8D0D21EA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80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0" name="Line 74">
                  <a:extLst>
                    <a:ext uri="{FF2B5EF4-FFF2-40B4-BE49-F238E27FC236}">
                      <a16:creationId xmlns:a16="http://schemas.microsoft.com/office/drawing/2014/main" id="{9D027168-043E-A541-BEE2-0C5AC7D6647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32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1" name="Line 75">
                  <a:extLst>
                    <a:ext uri="{FF2B5EF4-FFF2-40B4-BE49-F238E27FC236}">
                      <a16:creationId xmlns:a16="http://schemas.microsoft.com/office/drawing/2014/main" id="{5BD62A5F-66EF-FA4C-BDD7-D6444F81A89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76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92212" name="Line 76">
                  <a:extLst>
                    <a:ext uri="{FF2B5EF4-FFF2-40B4-BE49-F238E27FC236}">
                      <a16:creationId xmlns:a16="http://schemas.microsoft.com/office/drawing/2014/main" id="{6AE76CAC-2681-0144-8B2E-82902955611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29" y="1728"/>
                  <a:ext cx="0" cy="2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</p:grpSp>
        <p:grpSp>
          <p:nvGrpSpPr>
            <p:cNvPr id="92166" name="Group 193">
              <a:extLst>
                <a:ext uri="{FF2B5EF4-FFF2-40B4-BE49-F238E27FC236}">
                  <a16:creationId xmlns:a16="http://schemas.microsoft.com/office/drawing/2014/main" id="{53D3261D-0525-8B41-AC37-56733F64ECA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04" y="2217"/>
              <a:ext cx="2228" cy="227"/>
              <a:chOff x="758" y="3840"/>
              <a:chExt cx="2228" cy="227"/>
            </a:xfrm>
          </p:grpSpPr>
          <p:sp>
            <p:nvSpPr>
              <p:cNvPr id="92167" name="Line 138">
                <a:extLst>
                  <a:ext uri="{FF2B5EF4-FFF2-40B4-BE49-F238E27FC236}">
                    <a16:creationId xmlns:a16="http://schemas.microsoft.com/office/drawing/2014/main" id="{BC486487-2379-8E46-8DB4-BD5113FFC1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46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68" name="Line 140">
                <a:extLst>
                  <a:ext uri="{FF2B5EF4-FFF2-40B4-BE49-F238E27FC236}">
                    <a16:creationId xmlns:a16="http://schemas.microsoft.com/office/drawing/2014/main" id="{C3029BA9-9734-7645-B70E-AA0EE1498F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3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69" name="Line 141">
                <a:extLst>
                  <a:ext uri="{FF2B5EF4-FFF2-40B4-BE49-F238E27FC236}">
                    <a16:creationId xmlns:a16="http://schemas.microsoft.com/office/drawing/2014/main" id="{294DF5B7-B1E3-9A4A-AA74-F287EA07D7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5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0" name="Line 143">
                <a:extLst>
                  <a:ext uri="{FF2B5EF4-FFF2-40B4-BE49-F238E27FC236}">
                    <a16:creationId xmlns:a16="http://schemas.microsoft.com/office/drawing/2014/main" id="{4F688743-166D-D341-909C-2A844C7CCB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1" name="Line 145">
                <a:extLst>
                  <a:ext uri="{FF2B5EF4-FFF2-40B4-BE49-F238E27FC236}">
                    <a16:creationId xmlns:a16="http://schemas.microsoft.com/office/drawing/2014/main" id="{8F62A74F-6484-C644-8A04-FCBAE814CB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82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2" name="Line 147">
                <a:extLst>
                  <a:ext uri="{FF2B5EF4-FFF2-40B4-BE49-F238E27FC236}">
                    <a16:creationId xmlns:a16="http://schemas.microsoft.com/office/drawing/2014/main" id="{251C4D09-10EF-EA44-9FBA-AF8FB3FAD01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9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3" name="Line 148">
                <a:extLst>
                  <a:ext uri="{FF2B5EF4-FFF2-40B4-BE49-F238E27FC236}">
                    <a16:creationId xmlns:a16="http://schemas.microsoft.com/office/drawing/2014/main" id="{302A93BD-1818-1248-B122-427BCB2E4B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1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4" name="Line 150">
                <a:extLst>
                  <a:ext uri="{FF2B5EF4-FFF2-40B4-BE49-F238E27FC236}">
                    <a16:creationId xmlns:a16="http://schemas.microsoft.com/office/drawing/2014/main" id="{8732290E-ADDE-5A4B-A776-1182E6EF23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98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5" name="Line 152">
                <a:extLst>
                  <a:ext uri="{FF2B5EF4-FFF2-40B4-BE49-F238E27FC236}">
                    <a16:creationId xmlns:a16="http://schemas.microsoft.com/office/drawing/2014/main" id="{B6C848F4-B19A-1145-896B-1D24206D40D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0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6" name="Line 154">
                <a:extLst>
                  <a:ext uri="{FF2B5EF4-FFF2-40B4-BE49-F238E27FC236}">
                    <a16:creationId xmlns:a16="http://schemas.microsoft.com/office/drawing/2014/main" id="{09B8FE64-3645-F24A-945D-0A686D4303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47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7" name="Line 155">
                <a:extLst>
                  <a:ext uri="{FF2B5EF4-FFF2-40B4-BE49-F238E27FC236}">
                    <a16:creationId xmlns:a16="http://schemas.microsoft.com/office/drawing/2014/main" id="{019D1DD6-8973-4C4F-A6B4-95D6D49FAC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09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8" name="Line 157">
                <a:extLst>
                  <a:ext uri="{FF2B5EF4-FFF2-40B4-BE49-F238E27FC236}">
                    <a16:creationId xmlns:a16="http://schemas.microsoft.com/office/drawing/2014/main" id="{1C86BD99-4EB2-2249-9143-813D88DBE2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786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79" name="Line 159">
                <a:extLst>
                  <a:ext uri="{FF2B5EF4-FFF2-40B4-BE49-F238E27FC236}">
                    <a16:creationId xmlns:a16="http://schemas.microsoft.com/office/drawing/2014/main" id="{7277608E-9D63-C841-A7CF-E998AA3DFF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58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0" name="Line 161">
                <a:extLst>
                  <a:ext uri="{FF2B5EF4-FFF2-40B4-BE49-F238E27FC236}">
                    <a16:creationId xmlns:a16="http://schemas.microsoft.com/office/drawing/2014/main" id="{73C01C87-A6AB-584D-896C-59F98EAB70D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35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1" name="Line 162">
                <a:extLst>
                  <a:ext uri="{FF2B5EF4-FFF2-40B4-BE49-F238E27FC236}">
                    <a16:creationId xmlns:a16="http://schemas.microsoft.com/office/drawing/2014/main" id="{6AE8D8B7-3BCF-B849-ACD9-D44D6A39E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97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2" name="Line 164">
                <a:extLst>
                  <a:ext uri="{FF2B5EF4-FFF2-40B4-BE49-F238E27FC236}">
                    <a16:creationId xmlns:a16="http://schemas.microsoft.com/office/drawing/2014/main" id="{73C77F1B-69A7-F144-86B4-08DD20E7A1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74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3" name="Line 166">
                <a:extLst>
                  <a:ext uri="{FF2B5EF4-FFF2-40B4-BE49-F238E27FC236}">
                    <a16:creationId xmlns:a16="http://schemas.microsoft.com/office/drawing/2014/main" id="{0D855309-AE10-B744-922D-AD5AAEC80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46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4" name="Line 168">
                <a:extLst>
                  <a:ext uri="{FF2B5EF4-FFF2-40B4-BE49-F238E27FC236}">
                    <a16:creationId xmlns:a16="http://schemas.microsoft.com/office/drawing/2014/main" id="{EA0149F0-BC52-1340-B736-6EA13923A2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23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5" name="Line 169">
                <a:extLst>
                  <a:ext uri="{FF2B5EF4-FFF2-40B4-BE49-F238E27FC236}">
                    <a16:creationId xmlns:a16="http://schemas.microsoft.com/office/drawing/2014/main" id="{75D6271C-D55F-7442-A52B-D69FC15D6C7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85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6" name="Line 171">
                <a:extLst>
                  <a:ext uri="{FF2B5EF4-FFF2-40B4-BE49-F238E27FC236}">
                    <a16:creationId xmlns:a16="http://schemas.microsoft.com/office/drawing/2014/main" id="{1FBF8DD0-2708-CD4B-B132-F46F54840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62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7" name="Line 173">
                <a:extLst>
                  <a:ext uri="{FF2B5EF4-FFF2-40B4-BE49-F238E27FC236}">
                    <a16:creationId xmlns:a16="http://schemas.microsoft.com/office/drawing/2014/main" id="{5F0197D5-F8CA-434B-88E3-6E0FBA32C32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34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8" name="Line 175">
                <a:extLst>
                  <a:ext uri="{FF2B5EF4-FFF2-40B4-BE49-F238E27FC236}">
                    <a16:creationId xmlns:a16="http://schemas.microsoft.com/office/drawing/2014/main" id="{6A1D2326-8503-BD4C-BA28-62090CB3E1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11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89" name="Line 176">
                <a:extLst>
                  <a:ext uri="{FF2B5EF4-FFF2-40B4-BE49-F238E27FC236}">
                    <a16:creationId xmlns:a16="http://schemas.microsoft.com/office/drawing/2014/main" id="{EF427011-2722-0748-813B-1BB53015A4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73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0" name="Line 178">
                <a:extLst>
                  <a:ext uri="{FF2B5EF4-FFF2-40B4-BE49-F238E27FC236}">
                    <a16:creationId xmlns:a16="http://schemas.microsoft.com/office/drawing/2014/main" id="{FB5EB5B3-60BE-7E43-9EA7-D1A12E3907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0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1" name="Line 180">
                <a:extLst>
                  <a:ext uri="{FF2B5EF4-FFF2-40B4-BE49-F238E27FC236}">
                    <a16:creationId xmlns:a16="http://schemas.microsoft.com/office/drawing/2014/main" id="{AC8395A8-D48B-5F49-95F2-99037F138C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0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2" name="Line 182">
                <a:extLst>
                  <a:ext uri="{FF2B5EF4-FFF2-40B4-BE49-F238E27FC236}">
                    <a16:creationId xmlns:a16="http://schemas.microsoft.com/office/drawing/2014/main" id="{F22E5C3F-9E64-8846-9F6D-F0FF09B0901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47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3" name="Line 183">
                <a:extLst>
                  <a:ext uri="{FF2B5EF4-FFF2-40B4-BE49-F238E27FC236}">
                    <a16:creationId xmlns:a16="http://schemas.microsoft.com/office/drawing/2014/main" id="{2293862D-6BF5-9D41-88A8-9D089D44A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09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4" name="Line 185">
                <a:extLst>
                  <a:ext uri="{FF2B5EF4-FFF2-40B4-BE49-F238E27FC236}">
                    <a16:creationId xmlns:a16="http://schemas.microsoft.com/office/drawing/2014/main" id="{7C48D9F4-C58C-DB4E-95D7-6293079486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86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5" name="Line 187">
                <a:extLst>
                  <a:ext uri="{FF2B5EF4-FFF2-40B4-BE49-F238E27FC236}">
                    <a16:creationId xmlns:a16="http://schemas.microsoft.com/office/drawing/2014/main" id="{D70B22EC-86FA-BB4B-9302-6C22AD2CB8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8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6" name="Line 189">
                <a:extLst>
                  <a:ext uri="{FF2B5EF4-FFF2-40B4-BE49-F238E27FC236}">
                    <a16:creationId xmlns:a16="http://schemas.microsoft.com/office/drawing/2014/main" id="{3703E864-082E-F540-BF3B-A1A1E052A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35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7" name="Line 190">
                <a:extLst>
                  <a:ext uri="{FF2B5EF4-FFF2-40B4-BE49-F238E27FC236}">
                    <a16:creationId xmlns:a16="http://schemas.microsoft.com/office/drawing/2014/main" id="{775569A4-E3CF-9640-8B18-9E941FEA20F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97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92198" name="Line 192">
                <a:extLst>
                  <a:ext uri="{FF2B5EF4-FFF2-40B4-BE49-F238E27FC236}">
                    <a16:creationId xmlns:a16="http://schemas.microsoft.com/office/drawing/2014/main" id="{38215572-BA6D-414B-911A-6A43BFB933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4" y="3840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sp>
        <p:nvSpPr>
          <p:cNvPr id="92163" name="TextBox 97">
            <a:extLst>
              <a:ext uri="{FF2B5EF4-FFF2-40B4-BE49-F238E27FC236}">
                <a16:creationId xmlns:a16="http://schemas.microsoft.com/office/drawing/2014/main" id="{8C60C7C0-45B1-7B46-9961-55B87ECB49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9975" y="260350"/>
            <a:ext cx="4529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Struttura della funzione </a:t>
            </a:r>
            <a:r>
              <a:rPr lang="en-US" altLang="it-IT" sz="2400" i="1"/>
              <a:t>f </a:t>
            </a:r>
            <a:r>
              <a:rPr lang="en-US" altLang="it-IT" sz="2400"/>
              <a:t>di Feistel</a:t>
            </a:r>
            <a:endParaRPr lang="en-US" altLang="it-IT" sz="2400" i="1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0FDB3B2A-15C7-214D-A5BA-7F50CC503EF8}"/>
              </a:ext>
            </a:extLst>
          </p:cNvPr>
          <p:cNvSpPr/>
          <p:nvPr/>
        </p:nvSpPr>
        <p:spPr>
          <a:xfrm>
            <a:off x="838497" y="944769"/>
            <a:ext cx="5158541" cy="4731635"/>
          </a:xfrm>
          <a:prstGeom prst="rect">
            <a:avLst/>
          </a:prstGeom>
          <a:noFill/>
          <a:ln w="25400">
            <a:solidFill>
              <a:srgbClr val="1631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6193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Number Placeholder 3">
            <a:extLst>
              <a:ext uri="{FF2B5EF4-FFF2-40B4-BE49-F238E27FC236}">
                <a16:creationId xmlns:a16="http://schemas.microsoft.com/office/drawing/2014/main" id="{69D23257-9035-1347-837F-88EA51489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C9DBED-BC62-B34E-8C84-3D35DB3056F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US" altLang="it-IT" sz="1400"/>
          </a:p>
        </p:txBody>
      </p:sp>
      <p:pic>
        <p:nvPicPr>
          <p:cNvPr id="93186" name="Picture 2">
            <a:extLst>
              <a:ext uri="{FF2B5EF4-FFF2-40B4-BE49-F238E27FC236}">
                <a16:creationId xmlns:a16="http://schemas.microsoft.com/office/drawing/2014/main" id="{19452209-0678-6C44-B5B9-9D7CEFAE2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57200"/>
            <a:ext cx="432435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 Box 3">
            <a:extLst>
              <a:ext uri="{FF2B5EF4-FFF2-40B4-BE49-F238E27FC236}">
                <a16:creationId xmlns:a16="http://schemas.microsoft.com/office/drawing/2014/main" id="{756A9598-6916-E946-AF82-533E63ABC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667000"/>
            <a:ext cx="793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010011</a:t>
            </a:r>
          </a:p>
        </p:txBody>
      </p:sp>
      <p:sp>
        <p:nvSpPr>
          <p:cNvPr id="93188" name="Rectangle 4">
            <a:extLst>
              <a:ext uri="{FF2B5EF4-FFF2-40B4-BE49-F238E27FC236}">
                <a16:creationId xmlns:a16="http://schemas.microsoft.com/office/drawing/2014/main" id="{5A217AA7-21D4-CC46-A5FB-328E61807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1143000"/>
            <a:ext cx="2362200" cy="15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93189" name="Rectangle 5">
            <a:extLst>
              <a:ext uri="{FF2B5EF4-FFF2-40B4-BE49-F238E27FC236}">
                <a16:creationId xmlns:a16="http://schemas.microsoft.com/office/drawing/2014/main" id="{53F70DB2-4995-634D-95BE-9DE259836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838200"/>
            <a:ext cx="2286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93190" name="Line 6">
            <a:extLst>
              <a:ext uri="{FF2B5EF4-FFF2-40B4-BE49-F238E27FC236}">
                <a16:creationId xmlns:a16="http://schemas.microsoft.com/office/drawing/2014/main" id="{3592F9D6-57C0-404B-A301-6A1AB027796E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5400" y="29718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191" name="Line 7">
            <a:extLst>
              <a:ext uri="{FF2B5EF4-FFF2-40B4-BE49-F238E27FC236}">
                <a16:creationId xmlns:a16="http://schemas.microsoft.com/office/drawing/2014/main" id="{952634DB-1552-9F45-897D-2155F963E9EA}"/>
              </a:ext>
            </a:extLst>
          </p:cNvPr>
          <p:cNvSpPr>
            <a:spLocks noChangeShapeType="1"/>
          </p:cNvSpPr>
          <p:nvPr/>
        </p:nvSpPr>
        <p:spPr bwMode="auto">
          <a:xfrm>
            <a:off x="1447800" y="2971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192" name="Text Box 8">
            <a:extLst>
              <a:ext uri="{FF2B5EF4-FFF2-40B4-BE49-F238E27FC236}">
                <a16:creationId xmlns:a16="http://schemas.microsoft.com/office/drawing/2014/main" id="{5376C262-5C4A-FA43-91EC-632C2B8A5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34290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9</a:t>
            </a:r>
          </a:p>
        </p:txBody>
      </p:sp>
      <p:sp>
        <p:nvSpPr>
          <p:cNvPr id="93193" name="Line 9">
            <a:extLst>
              <a:ext uri="{FF2B5EF4-FFF2-40B4-BE49-F238E27FC236}">
                <a16:creationId xmlns:a16="http://schemas.microsoft.com/office/drawing/2014/main" id="{13EEFC3B-CFCC-6B47-A08D-F49CEEF7F0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19200" y="2209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194" name="Line 10">
            <a:extLst>
              <a:ext uri="{FF2B5EF4-FFF2-40B4-BE49-F238E27FC236}">
                <a16:creationId xmlns:a16="http://schemas.microsoft.com/office/drawing/2014/main" id="{DCCE7C31-49A7-3347-A369-05D870C1C4C0}"/>
              </a:ext>
            </a:extLst>
          </p:cNvPr>
          <p:cNvSpPr>
            <a:spLocks noChangeShapeType="1"/>
          </p:cNvSpPr>
          <p:nvPr/>
        </p:nvSpPr>
        <p:spPr bwMode="auto">
          <a:xfrm>
            <a:off x="1219200" y="2514600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195" name="Line 11">
            <a:extLst>
              <a:ext uri="{FF2B5EF4-FFF2-40B4-BE49-F238E27FC236}">
                <a16:creationId xmlns:a16="http://schemas.microsoft.com/office/drawing/2014/main" id="{F81DC91A-F63F-514A-A4F6-2102F9468CAD}"/>
              </a:ext>
            </a:extLst>
          </p:cNvPr>
          <p:cNvSpPr>
            <a:spLocks noChangeShapeType="1"/>
          </p:cNvSpPr>
          <p:nvPr/>
        </p:nvSpPr>
        <p:spPr bwMode="auto">
          <a:xfrm>
            <a:off x="1712913" y="2514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196" name="Text Box 12">
            <a:extLst>
              <a:ext uri="{FF2B5EF4-FFF2-40B4-BE49-F238E27FC236}">
                <a16:creationId xmlns:a16="http://schemas.microsoft.com/office/drawing/2014/main" id="{68F1F614-AB97-D34C-B720-B5CDE5F23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828800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</a:t>
            </a:r>
          </a:p>
        </p:txBody>
      </p:sp>
      <p:sp>
        <p:nvSpPr>
          <p:cNvPr id="93197" name="Rectangle 13">
            <a:extLst>
              <a:ext uri="{FF2B5EF4-FFF2-40B4-BE49-F238E27FC236}">
                <a16:creationId xmlns:a16="http://schemas.microsoft.com/office/drawing/2014/main" id="{3F093B50-C876-074D-AA4D-792D1340D1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286000"/>
            <a:ext cx="762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93198" name="Text Box 14">
            <a:extLst>
              <a:ext uri="{FF2B5EF4-FFF2-40B4-BE49-F238E27FC236}">
                <a16:creationId xmlns:a16="http://schemas.microsoft.com/office/drawing/2014/main" id="{AAD066DC-B553-9C4B-9036-BDF81A8DDB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362200"/>
            <a:ext cx="377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/>
              <a:t>F</a:t>
            </a:r>
            <a:r>
              <a:rPr lang="en-US" altLang="it-IT" sz="1600" baseline="-25000"/>
              <a:t>1</a:t>
            </a:r>
            <a:endParaRPr lang="en-US" altLang="it-IT" sz="1600"/>
          </a:p>
        </p:txBody>
      </p:sp>
      <p:sp>
        <p:nvSpPr>
          <p:cNvPr id="93199" name="Rectangle 15">
            <a:extLst>
              <a:ext uri="{FF2B5EF4-FFF2-40B4-BE49-F238E27FC236}">
                <a16:creationId xmlns:a16="http://schemas.microsoft.com/office/drawing/2014/main" id="{57CA48DC-2A30-544C-9B53-E3615DFD2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371600"/>
            <a:ext cx="1047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0 1 0 0 1 1</a:t>
            </a:r>
          </a:p>
        </p:txBody>
      </p:sp>
      <p:sp>
        <p:nvSpPr>
          <p:cNvPr id="93200" name="Line 16">
            <a:extLst>
              <a:ext uri="{FF2B5EF4-FFF2-40B4-BE49-F238E27FC236}">
                <a16:creationId xmlns:a16="http://schemas.microsoft.com/office/drawing/2014/main" id="{B74FF6ED-79A2-D64A-93BD-439F74606A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1" name="Line 17">
            <a:extLst>
              <a:ext uri="{FF2B5EF4-FFF2-40B4-BE49-F238E27FC236}">
                <a16:creationId xmlns:a16="http://schemas.microsoft.com/office/drawing/2014/main" id="{5710D5E3-5197-D745-8F5F-0C7B5E918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2" name="Line 18">
            <a:extLst>
              <a:ext uri="{FF2B5EF4-FFF2-40B4-BE49-F238E27FC236}">
                <a16:creationId xmlns:a16="http://schemas.microsoft.com/office/drawing/2014/main" id="{A714AFCE-EE4D-B24B-B8DC-E1EB3F6D04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3" name="Line 19">
            <a:extLst>
              <a:ext uri="{FF2B5EF4-FFF2-40B4-BE49-F238E27FC236}">
                <a16:creationId xmlns:a16="http://schemas.microsoft.com/office/drawing/2014/main" id="{7F2BBFDF-E8EE-5144-A622-25669B500A2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4" name="Line 20">
            <a:extLst>
              <a:ext uri="{FF2B5EF4-FFF2-40B4-BE49-F238E27FC236}">
                <a16:creationId xmlns:a16="http://schemas.microsoft.com/office/drawing/2014/main" id="{6EFE9B33-74A7-FD4A-BC1E-FF15AB55AF8D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5" name="Line 21">
            <a:extLst>
              <a:ext uri="{FF2B5EF4-FFF2-40B4-BE49-F238E27FC236}">
                <a16:creationId xmlns:a16="http://schemas.microsoft.com/office/drawing/2014/main" id="{4B9F1DFC-D6B1-6A4F-9EB7-FBB3BB415089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16764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6" name="Line 22">
            <a:extLst>
              <a:ext uri="{FF2B5EF4-FFF2-40B4-BE49-F238E27FC236}">
                <a16:creationId xmlns:a16="http://schemas.microsoft.com/office/drawing/2014/main" id="{05751C9F-3EF4-5149-A120-67C79FB2A0D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7" name="Line 23">
            <a:extLst>
              <a:ext uri="{FF2B5EF4-FFF2-40B4-BE49-F238E27FC236}">
                <a16:creationId xmlns:a16="http://schemas.microsoft.com/office/drawing/2014/main" id="{8B416825-615D-1E46-870C-0B83CF4175B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8" name="Line 24">
            <a:extLst>
              <a:ext uri="{FF2B5EF4-FFF2-40B4-BE49-F238E27FC236}">
                <a16:creationId xmlns:a16="http://schemas.microsoft.com/office/drawing/2014/main" id="{7CE1323E-0404-FC43-94D7-74B448EB1FF2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09" name="Line 25">
            <a:extLst>
              <a:ext uri="{FF2B5EF4-FFF2-40B4-BE49-F238E27FC236}">
                <a16:creationId xmlns:a16="http://schemas.microsoft.com/office/drawing/2014/main" id="{E128D5B5-5EFB-1C4E-9E64-292D0A61531F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6200" y="2743200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3210" name="Text Box 26">
            <a:extLst>
              <a:ext uri="{FF2B5EF4-FFF2-40B4-BE49-F238E27FC236}">
                <a16:creationId xmlns:a16="http://schemas.microsoft.com/office/drawing/2014/main" id="{EFF25BFC-387C-6C4E-8950-95BBB4A87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3429000"/>
            <a:ext cx="7493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0 1 1 0</a:t>
            </a:r>
          </a:p>
        </p:txBody>
      </p:sp>
      <p:sp>
        <p:nvSpPr>
          <p:cNvPr id="93211" name="Text Box 28">
            <a:extLst>
              <a:ext uri="{FF2B5EF4-FFF2-40B4-BE49-F238E27FC236}">
                <a16:creationId xmlns:a16="http://schemas.microsoft.com/office/drawing/2014/main" id="{636822FA-7488-9541-B96A-E2C2880C52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3886200"/>
            <a:ext cx="196215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Substitution Box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(S-box)</a:t>
            </a:r>
          </a:p>
        </p:txBody>
      </p:sp>
    </p:spTree>
    <p:extLst>
      <p:ext uri="{BB962C8B-B14F-4D97-AF65-F5344CB8AC3E}">
        <p14:creationId xmlns:p14="http://schemas.microsoft.com/office/powerpoint/2010/main" val="2659665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Slide Number Placeholder 3">
            <a:extLst>
              <a:ext uri="{FF2B5EF4-FFF2-40B4-BE49-F238E27FC236}">
                <a16:creationId xmlns:a16="http://schemas.microsoft.com/office/drawing/2014/main" id="{3ED5E958-3670-4F42-B45A-367030D60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8280FB1-9810-0F4F-A031-F692BE87B291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US" altLang="it-IT" sz="1400"/>
          </a:p>
        </p:txBody>
      </p:sp>
      <p:pic>
        <p:nvPicPr>
          <p:cNvPr id="94210" name="Picture 2" descr="Screen shot 2012-04-#92E2EA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18A1EC7D-7BB9-9446-8F60-E86008B1C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"/>
            <a:ext cx="8534400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 Box 3">
            <a:extLst>
              <a:ext uri="{FF2B5EF4-FFF2-40B4-BE49-F238E27FC236}">
                <a16:creationId xmlns:a16="http://schemas.microsoft.com/office/drawing/2014/main" id="{0A391E7E-AF20-8846-B53B-7EE01D51AE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3840163"/>
            <a:ext cx="213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S-Box n.5 del DES</a:t>
            </a:r>
          </a:p>
        </p:txBody>
      </p:sp>
      <p:sp>
        <p:nvSpPr>
          <p:cNvPr id="94212" name="Text Box 3">
            <a:extLst>
              <a:ext uri="{FF2B5EF4-FFF2-40B4-BE49-F238E27FC236}">
                <a16:creationId xmlns:a16="http://schemas.microsoft.com/office/drawing/2014/main" id="{C9AC7072-966D-1049-9152-56DA2A5D1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8" y="4302125"/>
            <a:ext cx="78581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011011</a:t>
            </a:r>
          </a:p>
        </p:txBody>
      </p:sp>
      <p:sp>
        <p:nvSpPr>
          <p:cNvPr id="94213" name="Line 6">
            <a:extLst>
              <a:ext uri="{FF2B5EF4-FFF2-40B4-BE49-F238E27FC236}">
                <a16:creationId xmlns:a16="http://schemas.microsoft.com/office/drawing/2014/main" id="{49029838-03DE-1B46-88CE-05EFA20F669C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3738" y="4606925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4" name="Line 7">
            <a:extLst>
              <a:ext uri="{FF2B5EF4-FFF2-40B4-BE49-F238E27FC236}">
                <a16:creationId xmlns:a16="http://schemas.microsoft.com/office/drawing/2014/main" id="{A7B499AF-106F-7344-BFA7-F5D6B3D38D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6138" y="46069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5" name="Text Box 8">
            <a:extLst>
              <a:ext uri="{FF2B5EF4-FFF2-40B4-BE49-F238E27FC236}">
                <a16:creationId xmlns:a16="http://schemas.microsoft.com/office/drawing/2014/main" id="{1CEEDDA8-6661-BE40-B3F4-DE79146A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3738" y="5064125"/>
            <a:ext cx="3905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13</a:t>
            </a:r>
          </a:p>
        </p:txBody>
      </p:sp>
      <p:sp>
        <p:nvSpPr>
          <p:cNvPr id="94216" name="Line 9">
            <a:extLst>
              <a:ext uri="{FF2B5EF4-FFF2-40B4-BE49-F238E27FC236}">
                <a16:creationId xmlns:a16="http://schemas.microsoft.com/office/drawing/2014/main" id="{648D4DD1-F8EA-864E-8561-73E9BA38BB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27538" y="38449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7" name="Line 10">
            <a:extLst>
              <a:ext uri="{FF2B5EF4-FFF2-40B4-BE49-F238E27FC236}">
                <a16:creationId xmlns:a16="http://schemas.microsoft.com/office/drawing/2014/main" id="{907C6E90-3EBF-5942-A21C-F692CFB82069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7538" y="4149725"/>
            <a:ext cx="485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8" name="Line 11">
            <a:extLst>
              <a:ext uri="{FF2B5EF4-FFF2-40B4-BE49-F238E27FC236}">
                <a16:creationId xmlns:a16="http://schemas.microsoft.com/office/drawing/2014/main" id="{84815E28-3585-8343-A25F-8FB9B7BE28DB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0" y="4149725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19" name="Text Box 12">
            <a:extLst>
              <a:ext uri="{FF2B5EF4-FFF2-40B4-BE49-F238E27FC236}">
                <a16:creationId xmlns:a16="http://schemas.microsoft.com/office/drawing/2014/main" id="{BEB26AD0-4E73-7549-A540-B1F28749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138" y="3463925"/>
            <a:ext cx="2857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</a:t>
            </a:r>
          </a:p>
        </p:txBody>
      </p:sp>
      <p:sp>
        <p:nvSpPr>
          <p:cNvPr id="94220" name="Rectangle 13">
            <a:extLst>
              <a:ext uri="{FF2B5EF4-FFF2-40B4-BE49-F238E27FC236}">
                <a16:creationId xmlns:a16="http://schemas.microsoft.com/office/drawing/2014/main" id="{5C7C9902-8138-AF45-A301-1C55BF3594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25" y="4183063"/>
            <a:ext cx="762000" cy="457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94221" name="Text Box 14">
            <a:extLst>
              <a:ext uri="{FF2B5EF4-FFF2-40B4-BE49-F238E27FC236}">
                <a16:creationId xmlns:a16="http://schemas.microsoft.com/office/drawing/2014/main" id="{BC339416-AC17-8B41-83F3-29AB19D16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0825" y="4259263"/>
            <a:ext cx="379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 i="1"/>
              <a:t>F</a:t>
            </a:r>
            <a:r>
              <a:rPr lang="en-US" altLang="it-IT" sz="1600" baseline="-25000"/>
              <a:t>5</a:t>
            </a:r>
            <a:endParaRPr lang="en-US" altLang="it-IT" sz="1600"/>
          </a:p>
        </p:txBody>
      </p:sp>
      <p:sp>
        <p:nvSpPr>
          <p:cNvPr id="94222" name="Rectangle 15">
            <a:extLst>
              <a:ext uri="{FF2B5EF4-FFF2-40B4-BE49-F238E27FC236}">
                <a16:creationId xmlns:a16="http://schemas.microsoft.com/office/drawing/2014/main" id="{0DA83026-E7D6-D242-8A45-1A04A1B549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925" y="3213100"/>
            <a:ext cx="749300" cy="338138"/>
          </a:xfrm>
          <a:prstGeom prst="rect">
            <a:avLst/>
          </a:prstGeom>
          <a:solidFill>
            <a:srgbClr val="FFD39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1 1 0 1</a:t>
            </a:r>
          </a:p>
        </p:txBody>
      </p:sp>
      <p:sp>
        <p:nvSpPr>
          <p:cNvPr id="94223" name="Line 16">
            <a:extLst>
              <a:ext uri="{FF2B5EF4-FFF2-40B4-BE49-F238E27FC236}">
                <a16:creationId xmlns:a16="http://schemas.microsoft.com/office/drawing/2014/main" id="{0427DC5B-606F-064D-A6F0-1806698AA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6372225" y="35734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24" name="Line 17">
            <a:extLst>
              <a:ext uri="{FF2B5EF4-FFF2-40B4-BE49-F238E27FC236}">
                <a16:creationId xmlns:a16="http://schemas.microsoft.com/office/drawing/2014/main" id="{C5A7BF18-AD41-7F48-AED7-3C7803D7F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4625" y="35734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25" name="Line 18">
            <a:extLst>
              <a:ext uri="{FF2B5EF4-FFF2-40B4-BE49-F238E27FC236}">
                <a16:creationId xmlns:a16="http://schemas.microsoft.com/office/drawing/2014/main" id="{3F6F23AD-F957-074D-ABA7-FD785A751EFB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7025" y="35734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26" name="Line 19">
            <a:extLst>
              <a:ext uri="{FF2B5EF4-FFF2-40B4-BE49-F238E27FC236}">
                <a16:creationId xmlns:a16="http://schemas.microsoft.com/office/drawing/2014/main" id="{EC08B8B3-0511-9E4E-9740-0210F6E11EF0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9425" y="35734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27" name="Line 20">
            <a:extLst>
              <a:ext uri="{FF2B5EF4-FFF2-40B4-BE49-F238E27FC236}">
                <a16:creationId xmlns:a16="http://schemas.microsoft.com/office/drawing/2014/main" id="{144A018B-EA2B-794D-A7D8-56EE8AEED138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5" y="35734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28" name="Line 21">
            <a:extLst>
              <a:ext uri="{FF2B5EF4-FFF2-40B4-BE49-F238E27FC236}">
                <a16:creationId xmlns:a16="http://schemas.microsoft.com/office/drawing/2014/main" id="{41D4136F-1E59-4F4C-92AA-2CAC60ED1025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4225" y="35734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29" name="Line 22">
            <a:extLst>
              <a:ext uri="{FF2B5EF4-FFF2-40B4-BE49-F238E27FC236}">
                <a16:creationId xmlns:a16="http://schemas.microsoft.com/office/drawing/2014/main" id="{C47ECE81-F3E2-A743-A5C2-6E68F7E3F87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4625" y="46402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30" name="Line 23">
            <a:extLst>
              <a:ext uri="{FF2B5EF4-FFF2-40B4-BE49-F238E27FC236}">
                <a16:creationId xmlns:a16="http://schemas.microsoft.com/office/drawing/2014/main" id="{A01EA6C6-BF02-144A-8064-CF2CD9AAD3FF}"/>
              </a:ext>
            </a:extLst>
          </p:cNvPr>
          <p:cNvSpPr>
            <a:spLocks noChangeShapeType="1"/>
          </p:cNvSpPr>
          <p:nvPr/>
        </p:nvSpPr>
        <p:spPr bwMode="auto">
          <a:xfrm>
            <a:off x="6677025" y="46402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31" name="Line 24">
            <a:extLst>
              <a:ext uri="{FF2B5EF4-FFF2-40B4-BE49-F238E27FC236}">
                <a16:creationId xmlns:a16="http://schemas.microsoft.com/office/drawing/2014/main" id="{7975F1EA-84B3-4C46-80B2-B5AF0D9D09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29425" y="46402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32" name="Line 25">
            <a:extLst>
              <a:ext uri="{FF2B5EF4-FFF2-40B4-BE49-F238E27FC236}">
                <a16:creationId xmlns:a16="http://schemas.microsoft.com/office/drawing/2014/main" id="{D8FCF36A-37F3-CB49-AA33-714FD5007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81825" y="4640263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94233" name="Text Box 26">
            <a:extLst>
              <a:ext uri="{FF2B5EF4-FFF2-40B4-BE49-F238E27FC236}">
                <a16:creationId xmlns:a16="http://schemas.microsoft.com/office/drawing/2014/main" id="{91505A49-E6C6-C347-93F5-C0C5D3520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2225" y="5326063"/>
            <a:ext cx="749300" cy="33813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1 0 0 1</a:t>
            </a:r>
          </a:p>
        </p:txBody>
      </p:sp>
      <p:sp>
        <p:nvSpPr>
          <p:cNvPr id="94234" name="TextBox 2">
            <a:extLst>
              <a:ext uri="{FF2B5EF4-FFF2-40B4-BE49-F238E27FC236}">
                <a16:creationId xmlns:a16="http://schemas.microsoft.com/office/drawing/2014/main" id="{BA8CBAA6-1B12-7548-A814-2325D40EB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9025" y="3213100"/>
            <a:ext cx="287338" cy="338138"/>
          </a:xfrm>
          <a:prstGeom prst="rect">
            <a:avLst/>
          </a:prstGeom>
          <a:solidFill>
            <a:srgbClr val="C0F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0</a:t>
            </a:r>
          </a:p>
        </p:txBody>
      </p:sp>
      <p:sp>
        <p:nvSpPr>
          <p:cNvPr id="94235" name="TextBox 28">
            <a:extLst>
              <a:ext uri="{FF2B5EF4-FFF2-40B4-BE49-F238E27FC236}">
                <a16:creationId xmlns:a16="http://schemas.microsoft.com/office/drawing/2014/main" id="{CB95BD7A-1485-E348-9EA2-4563B86476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4213" y="3213100"/>
            <a:ext cx="287337" cy="338138"/>
          </a:xfrm>
          <a:prstGeom prst="rect">
            <a:avLst/>
          </a:prstGeom>
          <a:solidFill>
            <a:srgbClr val="C0FF9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60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325238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Number Placeholder 1">
            <a:extLst>
              <a:ext uri="{FF2B5EF4-FFF2-40B4-BE49-F238E27FC236}">
                <a16:creationId xmlns:a16="http://schemas.microsoft.com/office/drawing/2014/main" id="{77D33F89-B3CE-BE45-ACB5-F33F1B813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9179383-F9CD-ED45-A65F-BDD88F885C2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US" altLang="it-IT" sz="1400"/>
          </a:p>
        </p:txBody>
      </p:sp>
      <p:pic>
        <p:nvPicPr>
          <p:cNvPr id="95234" name="Picture 2">
            <a:extLst>
              <a:ext uri="{FF2B5EF4-FFF2-40B4-BE49-F238E27FC236}">
                <a16:creationId xmlns:a16="http://schemas.microsoft.com/office/drawing/2014/main" id="{54FA2DF8-1C3C-994F-B535-A019EB97A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3806825" cy="490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5" name="Picture 3">
            <a:extLst>
              <a:ext uri="{FF2B5EF4-FFF2-40B4-BE49-F238E27FC236}">
                <a16:creationId xmlns:a16="http://schemas.microsoft.com/office/drawing/2014/main" id="{A0544765-700E-124E-9843-847AF517F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63" y="936625"/>
            <a:ext cx="2493962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6" name="Picture 4">
            <a:extLst>
              <a:ext uri="{FF2B5EF4-FFF2-40B4-BE49-F238E27FC236}">
                <a16:creationId xmlns:a16="http://schemas.microsoft.com/office/drawing/2014/main" id="{F40D3D97-D65C-DF4E-9EB2-16FBB6C79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300" y="5170488"/>
            <a:ext cx="61563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7" name="TextBox 5">
            <a:extLst>
              <a:ext uri="{FF2B5EF4-FFF2-40B4-BE49-F238E27FC236}">
                <a16:creationId xmlns:a16="http://schemas.microsoft.com/office/drawing/2014/main" id="{BE3EBDDC-D7CC-A04A-BEA7-76CA0554E0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2462" y="92870"/>
            <a:ext cx="36385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Calcolo delle chiavi parziali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A3103E-4691-664B-8545-121C1D3B2304}"/>
              </a:ext>
            </a:extLst>
          </p:cNvPr>
          <p:cNvSpPr/>
          <p:nvPr/>
        </p:nvSpPr>
        <p:spPr>
          <a:xfrm>
            <a:off x="327396" y="115538"/>
            <a:ext cx="3983347" cy="4907312"/>
          </a:xfrm>
          <a:prstGeom prst="rect">
            <a:avLst/>
          </a:prstGeom>
          <a:noFill/>
          <a:ln w="254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0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DB923B-130F-E544-B4B7-862C9C5A8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9493" y="3681351"/>
            <a:ext cx="5179389" cy="29706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FA90CF4-5CEA-9F48-AD37-16925EBB7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501" y="344385"/>
            <a:ext cx="4441372" cy="314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1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lide Number Placeholder 3">
            <a:extLst>
              <a:ext uri="{FF2B5EF4-FFF2-40B4-BE49-F238E27FC236}">
                <a16:creationId xmlns:a16="http://schemas.microsoft.com/office/drawing/2014/main" id="{CCB91275-EE13-7E4A-8BEC-585C48D65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05FFB9-7B22-8E43-9506-C9317CFD09D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US" altLang="it-IT" sz="1400"/>
          </a:p>
        </p:txBody>
      </p:sp>
      <p:pic>
        <p:nvPicPr>
          <p:cNvPr id="96258" name="Picture 2" descr="Screen shot 2012-02-#8C1B50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818F3A60-D3AC-D347-8255-6BF267623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638800"/>
            <a:ext cx="45720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6259" name="Picture 3" descr="Screen shot 2012-02-#8C1B4F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FFEE4669-9A92-9242-99E9-8335CF18B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421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Rectangle 4">
            <a:extLst>
              <a:ext uri="{FF2B5EF4-FFF2-40B4-BE49-F238E27FC236}">
                <a16:creationId xmlns:a16="http://schemas.microsoft.com/office/drawing/2014/main" id="{73408596-217D-7540-882E-1F067E0E8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2514600"/>
            <a:ext cx="2560638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lunghezza della chiave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56*3=168 bit</a:t>
            </a:r>
          </a:p>
        </p:txBody>
      </p:sp>
    </p:spTree>
    <p:extLst>
      <p:ext uri="{BB962C8B-B14F-4D97-AF65-F5344CB8AC3E}">
        <p14:creationId xmlns:p14="http://schemas.microsoft.com/office/powerpoint/2010/main" val="338123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Number Placeholder 1">
            <a:extLst>
              <a:ext uri="{FF2B5EF4-FFF2-40B4-BE49-F238E27FC236}">
                <a16:creationId xmlns:a16="http://schemas.microsoft.com/office/drawing/2014/main" id="{5F704B5D-ABF9-294B-A09D-261FFEA27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F0D060-71FA-8B44-A296-D0F870FF8FB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US" altLang="it-IT" sz="1400"/>
          </a:p>
        </p:txBody>
      </p:sp>
      <p:pic>
        <p:nvPicPr>
          <p:cNvPr id="97282" name="Picture 2" descr="Screen shot 2014-04-28 at 11.02.44 AM.png">
            <a:extLst>
              <a:ext uri="{FF2B5EF4-FFF2-40B4-BE49-F238E27FC236}">
                <a16:creationId xmlns:a16="http://schemas.microsoft.com/office/drawing/2014/main" id="{362054EC-1FB3-3D47-9FFF-D7BC2535B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49275"/>
            <a:ext cx="7950200" cy="485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extBox 3">
            <a:extLst>
              <a:ext uri="{FF2B5EF4-FFF2-40B4-BE49-F238E27FC236}">
                <a16:creationId xmlns:a16="http://schemas.microsoft.com/office/drawing/2014/main" id="{CB445C14-1616-0546-8722-10F9A3F79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6375" y="5732463"/>
            <a:ext cx="45434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FPGA = </a:t>
            </a:r>
            <a:r>
              <a:rPr lang="en-US" altLang="it-IT" sz="1800" i="1"/>
              <a:t>Field Programmable Gate Array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ASIC = </a:t>
            </a:r>
            <a:r>
              <a:rPr lang="en-US" altLang="it-IT" sz="1800" i="1"/>
              <a:t>Application Specific Integrated Circuit</a:t>
            </a:r>
          </a:p>
        </p:txBody>
      </p:sp>
    </p:spTree>
    <p:extLst>
      <p:ext uri="{BB962C8B-B14F-4D97-AF65-F5344CB8AC3E}">
        <p14:creationId xmlns:p14="http://schemas.microsoft.com/office/powerpoint/2010/main" val="23374055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B88201-606F-A945-BA4F-51CA3671F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04" y="1879930"/>
            <a:ext cx="3302000" cy="345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F5158E-9156-1443-9062-4EA155C22D00}"/>
              </a:ext>
            </a:extLst>
          </p:cNvPr>
          <p:cNvSpPr txBox="1"/>
          <p:nvPr/>
        </p:nvSpPr>
        <p:spPr>
          <a:xfrm>
            <a:off x="653142" y="249382"/>
            <a:ext cx="336374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/>
              <a:t>EFF DES cracker (1998)</a:t>
            </a:r>
          </a:p>
          <a:p>
            <a:endParaRPr lang="it-IT"/>
          </a:p>
          <a:p>
            <a:r>
              <a:rPr lang="it-IT"/>
              <a:t>1856 custom ASIC DES chips</a:t>
            </a:r>
          </a:p>
          <a:p>
            <a:r>
              <a:rPr lang="it-IT"/>
              <a:t>29 circuit boards of 64 chips each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2E108-B66D-9143-ACA2-9FAB485F2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5196" y="2307442"/>
            <a:ext cx="4941052" cy="2585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0DDB99-480E-0F4B-A1C3-761A868DA1D5}"/>
              </a:ext>
            </a:extLst>
          </p:cNvPr>
          <p:cNvSpPr txBox="1"/>
          <p:nvPr/>
        </p:nvSpPr>
        <p:spPr>
          <a:xfrm>
            <a:off x="422048" y="5930888"/>
            <a:ext cx="4404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EFF - Electronic Frontier Foundation</a:t>
            </a:r>
          </a:p>
          <a:p>
            <a:r>
              <a:rPr lang="it-IT"/>
              <a:t>ASIC = Application-Specific Integrated Circuit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53253F-B6D6-2F44-9642-D98701E135A7}"/>
              </a:ext>
            </a:extLst>
          </p:cNvPr>
          <p:cNvSpPr txBox="1"/>
          <p:nvPr/>
        </p:nvSpPr>
        <p:spPr>
          <a:xfrm>
            <a:off x="4826844" y="807523"/>
            <a:ext cx="38683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2</a:t>
            </a:r>
            <a:r>
              <a:rPr lang="it-IT" sz="2400" baseline="30000"/>
              <a:t>56</a:t>
            </a:r>
            <a:r>
              <a:rPr lang="it-IT" sz="2400"/>
              <a:t> = 72,057,594,037,927,936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01F83-E99C-234E-B635-BC24B2D15D0D}"/>
              </a:ext>
            </a:extLst>
          </p:cNvPr>
          <p:cNvSpPr txBox="1"/>
          <p:nvPr/>
        </p:nvSpPr>
        <p:spPr>
          <a:xfrm>
            <a:off x="4971658" y="5284557"/>
            <a:ext cx="3578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DES Forzato con una spesa di 250 k$</a:t>
            </a:r>
          </a:p>
          <a:p>
            <a:r>
              <a:rPr lang="it-IT"/>
              <a:t>in 56 ore di computazione</a:t>
            </a:r>
          </a:p>
        </p:txBody>
      </p:sp>
    </p:spTree>
    <p:extLst>
      <p:ext uri="{BB962C8B-B14F-4D97-AF65-F5344CB8AC3E}">
        <p14:creationId xmlns:p14="http://schemas.microsoft.com/office/powerpoint/2010/main" val="12132131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Slide Number Placeholder 3">
            <a:extLst>
              <a:ext uri="{FF2B5EF4-FFF2-40B4-BE49-F238E27FC236}">
                <a16:creationId xmlns:a16="http://schemas.microsoft.com/office/drawing/2014/main" id="{0B5D3244-D589-E145-8ED1-ABB548B73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4D4BEF9-1ECD-AF4E-BEDA-BB7812E2C0D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it-IT" sz="1400"/>
          </a:p>
        </p:txBody>
      </p:sp>
      <p:sp>
        <p:nvSpPr>
          <p:cNvPr id="100354" name="Text Box 3">
            <a:extLst>
              <a:ext uri="{FF2B5EF4-FFF2-40B4-BE49-F238E27FC236}">
                <a16:creationId xmlns:a16="http://schemas.microsoft.com/office/drawing/2014/main" id="{53620762-9CDD-5143-9BD8-76C1EE3DD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762000"/>
            <a:ext cx="692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1991</a:t>
            </a:r>
          </a:p>
        </p:txBody>
      </p:sp>
      <p:pic>
        <p:nvPicPr>
          <p:cNvPr id="100355" name="Picture 4">
            <a:extLst>
              <a:ext uri="{FF2B5EF4-FFF2-40B4-BE49-F238E27FC236}">
                <a16:creationId xmlns:a16="http://schemas.microsoft.com/office/drawing/2014/main" id="{C39776FE-9D5C-CC41-8A11-B5AC10AF2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0"/>
            <a:ext cx="52959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Rectangle 6">
            <a:extLst>
              <a:ext uri="{FF2B5EF4-FFF2-40B4-BE49-F238E27FC236}">
                <a16:creationId xmlns:a16="http://schemas.microsoft.com/office/drawing/2014/main" id="{1F5F4B9D-C7F1-9045-BE73-454C251855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3675" y="4152900"/>
            <a:ext cx="2335213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8 iterazioni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blocchi di dati di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64 bit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chiave di 128 bit</a:t>
            </a:r>
            <a:endParaRPr lang="en-US" altLang="it-IT" sz="2400">
              <a:latin typeface="Helvetica" pitchFamily="2" charset="0"/>
            </a:endParaRPr>
          </a:p>
        </p:txBody>
      </p:sp>
      <p:sp>
        <p:nvSpPr>
          <p:cNvPr id="100357" name="Text Box 7">
            <a:extLst>
              <a:ext uri="{FF2B5EF4-FFF2-40B4-BE49-F238E27FC236}">
                <a16:creationId xmlns:a16="http://schemas.microsoft.com/office/drawing/2014/main" id="{81127FEA-8C2C-6C41-B433-D6D41BF4FB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28600"/>
            <a:ext cx="64690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Helvetica" pitchFamily="2" charset="0"/>
              </a:rPr>
              <a:t>International Data Encryption Algorithm - IDEA</a:t>
            </a:r>
          </a:p>
        </p:txBody>
      </p:sp>
      <p:sp>
        <p:nvSpPr>
          <p:cNvPr id="100358" name="TextBox 1">
            <a:extLst>
              <a:ext uri="{FF2B5EF4-FFF2-40B4-BE49-F238E27FC236}">
                <a16:creationId xmlns:a16="http://schemas.microsoft.com/office/drawing/2014/main" id="{8CFF3E77-2575-AC46-B5B3-58621804F7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1581150"/>
            <a:ext cx="183356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sviluppato da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Massey e Lai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ETH Zurigo</a:t>
            </a:r>
          </a:p>
        </p:txBody>
      </p:sp>
      <p:sp>
        <p:nvSpPr>
          <p:cNvPr id="100359" name="TextBox 1">
            <a:extLst>
              <a:ext uri="{FF2B5EF4-FFF2-40B4-BE49-F238E27FC236}">
                <a16:creationId xmlns:a16="http://schemas.microsoft.com/office/drawing/2014/main" id="{5B04812E-D8AF-8049-996D-89CAD43794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3313113"/>
            <a:ext cx="139493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6 chiavi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parziali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per ogni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iterazione</a:t>
            </a:r>
          </a:p>
        </p:txBody>
      </p:sp>
    </p:spTree>
    <p:extLst>
      <p:ext uri="{BB962C8B-B14F-4D97-AF65-F5344CB8AC3E}">
        <p14:creationId xmlns:p14="http://schemas.microsoft.com/office/powerpoint/2010/main" val="226933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6" grpId="0"/>
      <p:bldP spid="100358" grpId="0"/>
      <p:bldP spid="10035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Number Placeholder 3">
            <a:extLst>
              <a:ext uri="{FF2B5EF4-FFF2-40B4-BE49-F238E27FC236}">
                <a16:creationId xmlns:a16="http://schemas.microsoft.com/office/drawing/2014/main" id="{31046FDA-17FA-BE47-A1FF-EFAE4C7CA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7D2884-8DED-F645-B33D-E9FF5789CA84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2</a:t>
            </a:fld>
            <a:endParaRPr lang="it-IT" altLang="it-IT" sz="14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0612518C-DEC1-3543-915D-9B0286CD4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4676775"/>
            <a:ext cx="681468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Diffusione</a:t>
            </a:r>
            <a:r>
              <a:rPr lang="it-IT" altLang="it-IT" sz="2400"/>
              <a:t>: la ridondanza statistica dell</a:t>
            </a:r>
            <a:r>
              <a:rPr lang="it-IT" altLang="ja-JP" sz="2400">
                <a:latin typeface="Arial" panose="020B0604020202020204" pitchFamily="34" charset="0"/>
              </a:rPr>
              <a:t>'</a:t>
            </a:r>
            <a:r>
              <a:rPr lang="it-IT" altLang="ja-JP" sz="2400"/>
              <a:t>alfabeto </a:t>
            </a:r>
            <a:r>
              <a:rPr lang="it-IT" altLang="it-IT" sz="2400"/>
              <a:t>del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testo in chiaro dev’essere distribuita su tutte le lettere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del testo cifrato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A990FDCF-C64C-264D-9302-8A65C86DA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499" y="1268233"/>
            <a:ext cx="725390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Corrispondono all</a:t>
            </a:r>
            <a:r>
              <a:rPr lang="it-IT" altLang="ja-JP" sz="2400">
                <a:latin typeface="Arial" panose="020B0604020202020204" pitchFamily="34" charset="0"/>
              </a:rPr>
              <a:t>'</a:t>
            </a:r>
            <a:r>
              <a:rPr lang="it-IT" altLang="ja-JP" sz="2400"/>
              <a:t>introduzione di </a:t>
            </a:r>
            <a:r>
              <a:rPr lang="it-IT" altLang="ja-JP" sz="2400" i="1"/>
              <a:t>confusione</a:t>
            </a:r>
            <a:r>
              <a:rPr lang="it-IT" altLang="ja-JP" sz="2400"/>
              <a:t> e </a:t>
            </a:r>
            <a:r>
              <a:rPr lang="it-IT" altLang="ja-JP" sz="2400" i="1"/>
              <a:t>diffusione</a:t>
            </a:r>
            <a:endParaRPr lang="it-IT" altLang="ja-JP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secondo l</a:t>
            </a:r>
            <a:r>
              <a:rPr lang="it-IT" altLang="ja-JP" sz="2400">
                <a:latin typeface="Arial" panose="020B0604020202020204" pitchFamily="34" charset="0"/>
              </a:rPr>
              <a:t>'</a:t>
            </a:r>
            <a:r>
              <a:rPr lang="it-IT" altLang="ja-JP" sz="2400"/>
              <a:t>approccio Shannoniano e sono basati su</a:t>
            </a:r>
          </a:p>
          <a:p>
            <a:pPr>
              <a:spcBef>
                <a:spcPct val="0"/>
              </a:spcBef>
              <a:buNone/>
            </a:pPr>
            <a:r>
              <a:rPr lang="it-IT" altLang="it-IT" sz="2400" i="1"/>
              <a:t>sostituzione e trasposizione</a:t>
            </a:r>
            <a:endParaRPr lang="it-IT" altLang="ja-JP" sz="2400" i="1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AE007B2-B6DB-FE43-AE0D-5C3494D3C8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375" y="2947988"/>
            <a:ext cx="590391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 b="1"/>
              <a:t>Confusione</a:t>
            </a:r>
            <a:r>
              <a:rPr lang="it-IT" altLang="it-IT" sz="2400"/>
              <a:t>: la relazione tra testo in chiaro 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crittogramma deve essere la più complessa possibile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A4CD3-98B2-2849-8A2A-8851307AE8E3}"/>
              </a:ext>
            </a:extLst>
          </p:cNvPr>
          <p:cNvSpPr txBox="1"/>
          <p:nvPr/>
        </p:nvSpPr>
        <p:spPr>
          <a:xfrm>
            <a:off x="1851731" y="443745"/>
            <a:ext cx="5627631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altLang="it-IT" sz="3200" b="1">
                <a:latin typeface="Times" pitchFamily="2" charset="0"/>
              </a:rPr>
              <a:t>Chiave segreta: cifrari </a:t>
            </a:r>
            <a:r>
              <a:rPr lang="it-IT" altLang="it-IT" sz="3200" b="1" i="1">
                <a:latin typeface="Times" pitchFamily="2" charset="0"/>
              </a:rPr>
              <a:t>a blocco</a:t>
            </a:r>
            <a:endParaRPr lang="it-IT" altLang="it-IT" sz="320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35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Number Placeholder 3">
            <a:extLst>
              <a:ext uri="{FF2B5EF4-FFF2-40B4-BE49-F238E27FC236}">
                <a16:creationId xmlns:a16="http://schemas.microsoft.com/office/drawing/2014/main" id="{4A042B07-B8C8-0942-BD0D-C53ADC0B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6EA9E2B-A99E-2D45-A4C6-1ECFAA8B180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it-IT" sz="1400"/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0484BD9C-A0B4-4248-BFCB-EE4CA87E1A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143000"/>
            <a:ext cx="758825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2000"/>
              <a:t>1) Blocco iniziale di 64 bit del messaggio in chiaro suddiviso in 4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2000"/>
              <a:t>sottoblocchi da 16 bit (invece che in 2 da 32 come nel DES )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2) esso viene fatto interagire con 6 chiavi parziali (</a:t>
            </a:r>
            <a:r>
              <a:rPr lang="en-US" altLang="it-IT" sz="2000" i="1"/>
              <a:t>K</a:t>
            </a:r>
            <a:r>
              <a:rPr lang="en-US" altLang="it-IT" sz="2000" baseline="-25000"/>
              <a:t>1</a:t>
            </a:r>
            <a:r>
              <a:rPr lang="en-US" altLang="it-IT" sz="2000" baseline="30000"/>
              <a:t>(</a:t>
            </a:r>
            <a:r>
              <a:rPr lang="en-US" altLang="it-IT" sz="2000" i="1" baseline="30000"/>
              <a:t>j</a:t>
            </a:r>
            <a:r>
              <a:rPr lang="en-US" altLang="it-IT" sz="2000" baseline="30000"/>
              <a:t>)</a:t>
            </a:r>
            <a:r>
              <a:rPr lang="en-US" altLang="it-IT" sz="2000"/>
              <a:t> - </a:t>
            </a:r>
            <a:r>
              <a:rPr lang="en-US" altLang="it-IT" sz="2000" i="1"/>
              <a:t>K</a:t>
            </a:r>
            <a:r>
              <a:rPr lang="en-US" altLang="it-IT" sz="2000" baseline="-25000"/>
              <a:t>6 </a:t>
            </a:r>
            <a:r>
              <a:rPr lang="en-US" altLang="it-IT" sz="2000" baseline="30000"/>
              <a:t>(</a:t>
            </a:r>
            <a:r>
              <a:rPr lang="en-US" altLang="it-IT" sz="2000" i="1" baseline="30000"/>
              <a:t>j</a:t>
            </a:r>
            <a:r>
              <a:rPr lang="en-US" altLang="it-IT" sz="2000" baseline="30000"/>
              <a:t>)</a:t>
            </a:r>
            <a:r>
              <a:rPr lang="en-US" altLang="it-IT" sz="2000"/>
              <a:t>) da 16 bit,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ricavate a partire dalla chiave generale di 128 bit.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3) eseguite 8 iterazioni del tipo di quelle riportate in figura e a ogni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iterazione il gruppo di sei chiavi parziali viene cambiato.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4) alla fine delle iterazioni il risultato viene nuovamente composto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con un ultimo blocco di 4 chiavi, similmente a quanto accade nella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parte alta del disegno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5) uso di operazioni di somma e prodotto modulari: somma bit per bit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mod 2, la somma mod 2</a:t>
            </a:r>
            <a:r>
              <a:rPr lang="en-US" altLang="it-IT" sz="2000" baseline="30000"/>
              <a:t>16</a:t>
            </a:r>
            <a:r>
              <a:rPr lang="en-US" altLang="it-IT" sz="2000"/>
              <a:t>  e prodotto mod  2</a:t>
            </a:r>
            <a:r>
              <a:rPr lang="en-US" altLang="it-IT" sz="2000" baseline="30000"/>
              <a:t>16</a:t>
            </a:r>
            <a:r>
              <a:rPr lang="en-US" altLang="it-IT" sz="2000"/>
              <a:t> +1</a:t>
            </a:r>
          </a:p>
        </p:txBody>
      </p:sp>
    </p:spTree>
    <p:extLst>
      <p:ext uri="{BB962C8B-B14F-4D97-AF65-F5344CB8AC3E}">
        <p14:creationId xmlns:p14="http://schemas.microsoft.com/office/powerpoint/2010/main" val="297937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Slide Number Placeholder 1">
            <a:extLst>
              <a:ext uri="{FF2B5EF4-FFF2-40B4-BE49-F238E27FC236}">
                <a16:creationId xmlns:a16="http://schemas.microsoft.com/office/drawing/2014/main" id="{1DB1097A-7B1D-B245-B858-5323ABDCC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DE9690C-495F-1141-A1D8-24C70D5B8EF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it-IT" sz="1400"/>
          </a:p>
        </p:txBody>
      </p:sp>
      <p:sp>
        <p:nvSpPr>
          <p:cNvPr id="102402" name="TextBox 2">
            <a:extLst>
              <a:ext uri="{FF2B5EF4-FFF2-40B4-BE49-F238E27FC236}">
                <a16:creationId xmlns:a16="http://schemas.microsoft.com/office/drawing/2014/main" id="{2BF42878-117E-AE4E-99E2-218E02810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5578" y="1080366"/>
            <a:ext cx="65341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Progettato per resistere alla crittanalisi differenziale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Ha alcune chiavi deboli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Usato in </a:t>
            </a:r>
            <a:r>
              <a:rPr lang="it-IT" altLang="it-IT" sz="2400" i="1"/>
              <a:t>Pretty Good Privacy</a:t>
            </a:r>
            <a:r>
              <a:rPr lang="it-IT" altLang="it-IT" sz="2400"/>
              <a:t> (PGP) v2.0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Molto vicini a una forzatura “accademica”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basata sull’attacco </a:t>
            </a:r>
            <a:r>
              <a:rPr lang="it-IT" altLang="it-IT" sz="2400" i="1"/>
              <a:t>Meet-in-the-Middle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l’attacco nella versione con 6 iterazioni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richiede 2</a:t>
            </a:r>
            <a:r>
              <a:rPr lang="it-IT" altLang="it-IT" sz="2400" baseline="30000"/>
              <a:t>64</a:t>
            </a:r>
            <a:r>
              <a:rPr lang="it-IT" altLang="it-IT" sz="2400"/>
              <a:t> bit di messaggio in chiaro con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2</a:t>
            </a:r>
            <a:r>
              <a:rPr lang="it-IT" altLang="it-IT" sz="2400" baseline="30000"/>
              <a:t>126.8</a:t>
            </a:r>
            <a:r>
              <a:rPr lang="it-IT" altLang="it-IT" sz="2400"/>
              <a:t>  operazioni </a:t>
            </a:r>
          </a:p>
        </p:txBody>
      </p:sp>
    </p:spTree>
    <p:extLst>
      <p:ext uri="{BB962C8B-B14F-4D97-AF65-F5344CB8AC3E}">
        <p14:creationId xmlns:p14="http://schemas.microsoft.com/office/powerpoint/2010/main" val="30731838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2A124A-CACB-3046-BDAA-5F653B7A6D17}"/>
              </a:ext>
            </a:extLst>
          </p:cNvPr>
          <p:cNvSpPr txBox="1"/>
          <p:nvPr/>
        </p:nvSpPr>
        <p:spPr>
          <a:xfrm>
            <a:off x="2209820" y="320634"/>
            <a:ext cx="5036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>
                <a:latin typeface="Times" pitchFamily="2" charset="0"/>
              </a:rPr>
              <a:t>Attacco </a:t>
            </a:r>
            <a:r>
              <a:rPr lang="it-IT" sz="2400" b="1" i="1">
                <a:latin typeface="Times" pitchFamily="2" charset="0"/>
              </a:rPr>
              <a:t>Meet-in-the-Middle</a:t>
            </a:r>
            <a:r>
              <a:rPr lang="it-IT" sz="2400" b="1">
                <a:latin typeface="Times" pitchFamily="2" charset="0"/>
              </a:rPr>
              <a:t> (MITM)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CAF72-6F00-A943-B99C-24B93391F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927" y="1535199"/>
            <a:ext cx="3956896" cy="280404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1F76C7D-1B88-8B40-A007-0B149A7FE50C}"/>
              </a:ext>
            </a:extLst>
          </p:cNvPr>
          <p:cNvGrpSpPr/>
          <p:nvPr/>
        </p:nvGrpSpPr>
        <p:grpSpPr>
          <a:xfrm>
            <a:off x="1169831" y="4807982"/>
            <a:ext cx="3733800" cy="1341911"/>
            <a:chOff x="2849746" y="3740150"/>
            <a:chExt cx="3733800" cy="13419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A182958-41A6-D740-AFED-02F19DCF9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9746" y="4459761"/>
              <a:ext cx="3733800" cy="6223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3133A00-9920-4841-ACDF-0325F19CB2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49746" y="3740150"/>
              <a:ext cx="3162300" cy="58420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B8B56AA-A90D-4346-8E6D-BE9B252A2943}"/>
              </a:ext>
            </a:extLst>
          </p:cNvPr>
          <p:cNvSpPr txBox="1"/>
          <p:nvPr/>
        </p:nvSpPr>
        <p:spPr>
          <a:xfrm>
            <a:off x="2197619" y="850288"/>
            <a:ext cx="509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/>
              <a:t>attacco crittanalitico con testo in chiaro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752819-3D9C-8742-8A92-6AE0ADBA4456}"/>
              </a:ext>
            </a:extLst>
          </p:cNvPr>
          <p:cNvSpPr txBox="1"/>
          <p:nvPr/>
        </p:nvSpPr>
        <p:spPr>
          <a:xfrm>
            <a:off x="5189517" y="2312301"/>
            <a:ext cx="3531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complessità della ricerca esauriente</a:t>
            </a:r>
          </a:p>
          <a:p>
            <a:endParaRPr lang="it-IT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56F7875-CBB7-754D-A68D-5D7A679F0DBF}"/>
              </a:ext>
            </a:extLst>
          </p:cNvPr>
          <p:cNvGrpSpPr/>
          <p:nvPr/>
        </p:nvGrpSpPr>
        <p:grpSpPr>
          <a:xfrm>
            <a:off x="5991749" y="2841955"/>
            <a:ext cx="1255027" cy="616744"/>
            <a:chOff x="6008189" y="3348160"/>
            <a:chExt cx="1255027" cy="616744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E599769-F7DA-6D48-AB1F-E42D18AF55AB}"/>
                </a:ext>
              </a:extLst>
            </p:cNvPr>
            <p:cNvSpPr txBox="1"/>
            <p:nvPr/>
          </p:nvSpPr>
          <p:spPr>
            <a:xfrm>
              <a:off x="6192622" y="334816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>
                  <a:latin typeface="Times" pitchFamily="2" charset="0"/>
                </a:rPr>
                <a:t>k</a:t>
              </a:r>
              <a:r>
                <a:rPr lang="it-IT" baseline="-25000">
                  <a:latin typeface="Times" pitchFamily="2" charset="0"/>
                </a:rPr>
                <a:t>1</a:t>
              </a:r>
              <a:endParaRPr lang="it-IT">
                <a:latin typeface="Times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0F0B50-D6E8-CA4B-9760-DBDE2F26D015}"/>
                </a:ext>
              </a:extLst>
            </p:cNvPr>
            <p:cNvSpPr txBox="1"/>
            <p:nvPr/>
          </p:nvSpPr>
          <p:spPr>
            <a:xfrm>
              <a:off x="6895808" y="3353881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>
                  <a:latin typeface="Times" pitchFamily="2" charset="0"/>
                </a:rPr>
                <a:t>k</a:t>
              </a:r>
              <a:r>
                <a:rPr lang="it-IT" baseline="-25000">
                  <a:latin typeface="Times" pitchFamily="2" charset="0"/>
                </a:rPr>
                <a:t>2</a:t>
              </a:r>
              <a:endParaRPr lang="it-IT">
                <a:latin typeface="Times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0DD5B26-4343-FB4E-811C-16F401287B0C}"/>
                </a:ext>
              </a:extLst>
            </p:cNvPr>
            <p:cNvSpPr txBox="1"/>
            <p:nvPr/>
          </p:nvSpPr>
          <p:spPr>
            <a:xfrm>
              <a:off x="6008189" y="3503239"/>
              <a:ext cx="103105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>
                  <a:latin typeface="Times" pitchFamily="2" charset="0"/>
                </a:rPr>
                <a:t>2    * 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7900D0D-D396-3341-947C-6B00729E73AB}"/>
              </a:ext>
            </a:extLst>
          </p:cNvPr>
          <p:cNvGrpSpPr/>
          <p:nvPr/>
        </p:nvGrpSpPr>
        <p:grpSpPr>
          <a:xfrm>
            <a:off x="6034114" y="4028912"/>
            <a:ext cx="1255027" cy="616744"/>
            <a:chOff x="6008189" y="3348160"/>
            <a:chExt cx="1255027" cy="61674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7928026-CFE7-6346-9850-B91D5AD0A373}"/>
                </a:ext>
              </a:extLst>
            </p:cNvPr>
            <p:cNvSpPr txBox="1"/>
            <p:nvPr/>
          </p:nvSpPr>
          <p:spPr>
            <a:xfrm>
              <a:off x="6192622" y="3348160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>
                  <a:latin typeface="Times" pitchFamily="2" charset="0"/>
                </a:rPr>
                <a:t>k</a:t>
              </a:r>
              <a:r>
                <a:rPr lang="it-IT" baseline="-25000">
                  <a:latin typeface="Times" pitchFamily="2" charset="0"/>
                </a:rPr>
                <a:t>1</a:t>
              </a:r>
              <a:endParaRPr lang="it-IT">
                <a:latin typeface="Times" pitchFamily="2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8543516-0677-7E45-B480-00C95D45E6A0}"/>
                </a:ext>
              </a:extLst>
            </p:cNvPr>
            <p:cNvSpPr txBox="1"/>
            <p:nvPr/>
          </p:nvSpPr>
          <p:spPr>
            <a:xfrm>
              <a:off x="6895808" y="3353881"/>
              <a:ext cx="3674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>
                  <a:latin typeface="Times" pitchFamily="2" charset="0"/>
                </a:rPr>
                <a:t>k</a:t>
              </a:r>
              <a:r>
                <a:rPr lang="it-IT" baseline="-25000">
                  <a:latin typeface="Times" pitchFamily="2" charset="0"/>
                </a:rPr>
                <a:t>2</a:t>
              </a:r>
              <a:endParaRPr lang="it-IT">
                <a:latin typeface="Times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7291FDD-CA1C-0B44-B9D5-869373EE2157}"/>
                </a:ext>
              </a:extLst>
            </p:cNvPr>
            <p:cNvSpPr txBox="1"/>
            <p:nvPr/>
          </p:nvSpPr>
          <p:spPr>
            <a:xfrm>
              <a:off x="6008189" y="3503239"/>
              <a:ext cx="10502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400">
                  <a:latin typeface="Times" pitchFamily="2" charset="0"/>
                </a:rPr>
                <a:t>2    + 2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668B939D-A792-D548-A881-08961325F283}"/>
              </a:ext>
            </a:extLst>
          </p:cNvPr>
          <p:cNvSpPr txBox="1"/>
          <p:nvPr/>
        </p:nvSpPr>
        <p:spPr>
          <a:xfrm>
            <a:off x="5189517" y="3644878"/>
            <a:ext cx="3030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complessità dell’attacco MITM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1977C37-7E33-2649-B776-CA53AF29C699}"/>
              </a:ext>
            </a:extLst>
          </p:cNvPr>
          <p:cNvGrpSpPr/>
          <p:nvPr/>
        </p:nvGrpSpPr>
        <p:grpSpPr>
          <a:xfrm>
            <a:off x="2055138" y="1993900"/>
            <a:ext cx="1056362" cy="3644900"/>
            <a:chOff x="2055138" y="1993900"/>
            <a:chExt cx="1056362" cy="36449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717081-C2AC-5A42-845E-5522FB29D038}"/>
                </a:ext>
              </a:extLst>
            </p:cNvPr>
            <p:cNvSpPr/>
            <p:nvPr/>
          </p:nvSpPr>
          <p:spPr>
            <a:xfrm>
              <a:off x="2400300" y="1993900"/>
              <a:ext cx="711200" cy="711200"/>
            </a:xfrm>
            <a:prstGeom prst="rect">
              <a:avLst/>
            </a:prstGeom>
            <a:noFill/>
            <a:ln w="25400">
              <a:solidFill>
                <a:srgbClr val="1338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707EA5E0-7BA9-494E-8F7F-9CFF3CED0F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55138" y="2705101"/>
              <a:ext cx="345162" cy="2933699"/>
            </a:xfrm>
            <a:prstGeom prst="straightConnector1">
              <a:avLst/>
            </a:prstGeom>
            <a:ln w="25400">
              <a:solidFill>
                <a:srgbClr val="1338FF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9798194-6016-814B-9C32-76ECA3F92347}"/>
              </a:ext>
            </a:extLst>
          </p:cNvPr>
          <p:cNvGrpSpPr/>
          <p:nvPr/>
        </p:nvGrpSpPr>
        <p:grpSpPr>
          <a:xfrm>
            <a:off x="2400300" y="3340146"/>
            <a:ext cx="1101897" cy="2298654"/>
            <a:chOff x="2400300" y="3340146"/>
            <a:chExt cx="1101897" cy="2298654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EFAC296-21DE-BC4C-B7AE-9D81D35D175B}"/>
                </a:ext>
              </a:extLst>
            </p:cNvPr>
            <p:cNvSpPr/>
            <p:nvPr/>
          </p:nvSpPr>
          <p:spPr>
            <a:xfrm>
              <a:off x="2400300" y="3340146"/>
              <a:ext cx="711200" cy="711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1ABA658A-B066-8C40-88F6-551AC3C85EE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11501" y="4051348"/>
              <a:ext cx="390696" cy="1587452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85718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BB55CFE-140E-694D-B958-A6453BF5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6618" y="493403"/>
            <a:ext cx="3733800" cy="62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0B2A6-5BBA-FF40-9542-36AA769BD462}"/>
              </a:ext>
            </a:extLst>
          </p:cNvPr>
          <p:cNvSpPr txBox="1"/>
          <p:nvPr/>
        </p:nvSpPr>
        <p:spPr>
          <a:xfrm>
            <a:off x="1163782" y="604498"/>
            <a:ext cx="878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Poiché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D8D5F9-0BB5-A344-92BF-AB9BBA620671}"/>
              </a:ext>
            </a:extLst>
          </p:cNvPr>
          <p:cNvSpPr txBox="1"/>
          <p:nvPr/>
        </p:nvSpPr>
        <p:spPr>
          <a:xfrm>
            <a:off x="439387" y="1555669"/>
            <a:ext cx="7294754" cy="48115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/>
              <a:t>si può attuare il seguente attacco:</a:t>
            </a:r>
          </a:p>
          <a:p>
            <a:endParaRPr lang="it-IT" sz="2000"/>
          </a:p>
          <a:p>
            <a:pPr marL="457200" indent="-457200">
              <a:buFont typeface="+mj-lt"/>
              <a:buAutoNum type="arabicPeriod"/>
            </a:pPr>
            <a:r>
              <a:rPr lang="it-IT" sz="2000"/>
              <a:t>si cifra </a:t>
            </a:r>
            <a:r>
              <a:rPr lang="it-IT" sz="2000" i="1"/>
              <a:t>P</a:t>
            </a:r>
            <a:r>
              <a:rPr lang="it-IT" sz="2000"/>
              <a:t> usando tutte le possibili 2</a:t>
            </a:r>
            <a:r>
              <a:rPr lang="it-IT" sz="2000" baseline="30000"/>
              <a:t>56</a:t>
            </a:r>
            <a:r>
              <a:rPr lang="it-IT" sz="2000"/>
              <a:t> chiavi </a:t>
            </a:r>
            <a:r>
              <a:rPr lang="it-IT" sz="2000" i="1"/>
              <a:t>K</a:t>
            </a:r>
            <a:r>
              <a:rPr lang="it-IT" sz="2000" baseline="-25000"/>
              <a:t>1</a:t>
            </a:r>
            <a:br>
              <a:rPr lang="it-IT" sz="2000" baseline="-25000"/>
            </a:br>
            <a:br>
              <a:rPr lang="it-IT" sz="2000" baseline="-25000"/>
            </a:br>
            <a:endParaRPr lang="it-IT" sz="2000" baseline="-25000"/>
          </a:p>
          <a:p>
            <a:pPr marL="457200" indent="-457200">
              <a:buFont typeface="+mj-lt"/>
              <a:buAutoNum type="arabicPeriod"/>
            </a:pPr>
            <a:r>
              <a:rPr lang="it-IT" sz="2000"/>
              <a:t>si memorizzano questi risultati in una tabella, ordinandoli</a:t>
            </a:r>
            <a:br>
              <a:rPr lang="it-IT" sz="2000"/>
            </a:br>
            <a:r>
              <a:rPr lang="it-IT" sz="2000"/>
              <a:t>in base ai valori di </a:t>
            </a:r>
            <a:r>
              <a:rPr lang="it-IT" sz="2000" i="1"/>
              <a:t>X</a:t>
            </a:r>
            <a:br>
              <a:rPr lang="it-IT" sz="2000"/>
            </a:br>
            <a:endParaRPr lang="it-IT" sz="2000"/>
          </a:p>
          <a:p>
            <a:pPr marL="457200" indent="-457200">
              <a:buFont typeface="+mj-lt"/>
              <a:buAutoNum type="arabicPeriod"/>
            </a:pPr>
            <a:r>
              <a:rPr lang="it-IT" sz="2000"/>
              <a:t>si decifra </a:t>
            </a:r>
            <a:r>
              <a:rPr lang="it-IT" sz="2000" i="1"/>
              <a:t>C</a:t>
            </a:r>
            <a:r>
              <a:rPr lang="it-IT" sz="2000"/>
              <a:t> usando tutte le possibili 2</a:t>
            </a:r>
            <a:r>
              <a:rPr lang="it-IT" sz="2000" baseline="30000"/>
              <a:t>56</a:t>
            </a:r>
            <a:r>
              <a:rPr lang="it-IT" sz="2000"/>
              <a:t> chiavi </a:t>
            </a:r>
            <a:r>
              <a:rPr lang="it-IT" sz="2000" i="1"/>
              <a:t>K</a:t>
            </a:r>
            <a:r>
              <a:rPr lang="it-IT" sz="2000" i="1" baseline="-25000"/>
              <a:t>2</a:t>
            </a:r>
            <a:r>
              <a:rPr lang="it-IT" sz="2000"/>
              <a:t>, verificando se</a:t>
            </a:r>
            <a:br>
              <a:rPr lang="it-IT" sz="2000"/>
            </a:br>
            <a:r>
              <a:rPr lang="it-IT" sz="2000"/>
              <a:t>si individuano corrispondenze con gli elementi della precedente</a:t>
            </a:r>
            <a:br>
              <a:rPr lang="it-IT" sz="2000"/>
            </a:br>
            <a:r>
              <a:rPr lang="it-IT" sz="2000"/>
              <a:t>tabella</a:t>
            </a:r>
            <a:br>
              <a:rPr lang="it-IT" sz="2000"/>
            </a:br>
            <a:endParaRPr lang="it-IT" sz="2000"/>
          </a:p>
          <a:p>
            <a:pPr marL="457200" indent="-457200">
              <a:buFont typeface="+mj-lt"/>
              <a:buAutoNum type="arabicPeriod"/>
            </a:pPr>
            <a:r>
              <a:rPr lang="it-IT" sz="2000"/>
              <a:t>trovata una corrispondenza si usano le due chiavi </a:t>
            </a:r>
            <a:r>
              <a:rPr lang="it-IT" sz="2000" i="1"/>
              <a:t>K</a:t>
            </a:r>
            <a:r>
              <a:rPr lang="it-IT" sz="2000" baseline="-25000"/>
              <a:t>1</a:t>
            </a:r>
            <a:r>
              <a:rPr lang="it-IT" sz="2000" baseline="30000"/>
              <a:t>*</a:t>
            </a:r>
            <a:r>
              <a:rPr lang="it-IT" sz="2000"/>
              <a:t> </a:t>
            </a:r>
            <a:r>
              <a:rPr lang="it-IT" sz="2000" i="1"/>
              <a:t>K</a:t>
            </a:r>
            <a:r>
              <a:rPr lang="it-IT" sz="2000" i="1" baseline="-25000"/>
              <a:t>2</a:t>
            </a:r>
            <a:r>
              <a:rPr lang="it-IT" sz="2000" i="1" baseline="30000"/>
              <a:t>*</a:t>
            </a:r>
            <a:r>
              <a:rPr lang="it-IT" sz="2000" i="1"/>
              <a:t> </a:t>
            </a:r>
            <a:r>
              <a:rPr lang="it-IT" sz="2000"/>
              <a:t>trovate</a:t>
            </a:r>
            <a:br>
              <a:rPr lang="it-IT" sz="2000"/>
            </a:br>
            <a:r>
              <a:rPr lang="it-IT" sz="2000"/>
              <a:t>e si verifica se vanno bene per un’altra coppia </a:t>
            </a:r>
            <a:r>
              <a:rPr lang="it-IT" sz="2000" i="1"/>
              <a:t>P-C</a:t>
            </a:r>
            <a:br>
              <a:rPr lang="it-IT" sz="2000"/>
            </a:br>
            <a:endParaRPr lang="it-IT" sz="2000"/>
          </a:p>
          <a:p>
            <a:pPr marL="457200" indent="-457200">
              <a:buFont typeface="+mj-lt"/>
              <a:buAutoNum type="arabicPeriod"/>
            </a:pPr>
            <a:r>
              <a:rPr lang="it-IT" sz="2000"/>
              <a:t>se sì, abbiamo trovato la chiave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040401E-F67C-1449-9AC3-6615490E1740}"/>
              </a:ext>
            </a:extLst>
          </p:cNvPr>
          <p:cNvGrpSpPr/>
          <p:nvPr/>
        </p:nvGrpSpPr>
        <p:grpSpPr>
          <a:xfrm>
            <a:off x="6239621" y="1131797"/>
            <a:ext cx="1118565" cy="926854"/>
            <a:chOff x="6239621" y="1131797"/>
            <a:chExt cx="1118565" cy="926854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BC4E954-64A2-0B4D-AA0C-939C78534F32}"/>
                </a:ext>
              </a:extLst>
            </p:cNvPr>
            <p:cNvGrpSpPr/>
            <p:nvPr/>
          </p:nvGrpSpPr>
          <p:grpSpPr>
            <a:xfrm>
              <a:off x="6650182" y="1131797"/>
              <a:ext cx="708004" cy="926854"/>
              <a:chOff x="6935190" y="1864426"/>
              <a:chExt cx="708004" cy="926854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8D555D3F-7361-B74D-A54B-7A939A519708}"/>
                  </a:ext>
                </a:extLst>
              </p:cNvPr>
              <p:cNvCxnSpPr/>
              <p:nvPr/>
            </p:nvCxnSpPr>
            <p:spPr>
              <a:xfrm flipV="1">
                <a:off x="6935190" y="1864426"/>
                <a:ext cx="688768" cy="486888"/>
              </a:xfrm>
              <a:prstGeom prst="straightConnector1">
                <a:avLst/>
              </a:prstGeom>
              <a:ln>
                <a:solidFill>
                  <a:srgbClr val="1338FF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7B80EE5C-E7D8-0A44-8A0B-58BA44520CE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5190" y="2107870"/>
                <a:ext cx="688768" cy="243444"/>
              </a:xfrm>
              <a:prstGeom prst="straightConnector1">
                <a:avLst/>
              </a:prstGeom>
              <a:ln>
                <a:solidFill>
                  <a:srgbClr val="1338FF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3CDE0B49-CF35-3D4C-9BFE-7BE900E7CB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190" y="2351314"/>
                <a:ext cx="688768" cy="439966"/>
              </a:xfrm>
              <a:prstGeom prst="straightConnector1">
                <a:avLst/>
              </a:prstGeom>
              <a:ln>
                <a:solidFill>
                  <a:srgbClr val="1338FF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1219C18-6531-6543-92C6-AEDD0FB6AFEF}"/>
                  </a:ext>
                </a:extLst>
              </p:cNvPr>
              <p:cNvSpPr txBox="1"/>
              <p:nvPr/>
            </p:nvSpPr>
            <p:spPr>
              <a:xfrm>
                <a:off x="7376774" y="2229592"/>
                <a:ext cx="2664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1338FF"/>
                    </a:solidFill>
                  </a:rPr>
                  <a:t>: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52DAB26-256C-D340-8C38-D4A042568631}"/>
                </a:ext>
              </a:extLst>
            </p:cNvPr>
            <p:cNvSpPr txBox="1"/>
            <p:nvPr/>
          </p:nvSpPr>
          <p:spPr>
            <a:xfrm>
              <a:off x="6239621" y="1361132"/>
              <a:ext cx="34336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P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FD04234-5BD3-D34E-B82D-3AAA67DAC876}"/>
              </a:ext>
            </a:extLst>
          </p:cNvPr>
          <p:cNvGrpSpPr/>
          <p:nvPr/>
        </p:nvGrpSpPr>
        <p:grpSpPr>
          <a:xfrm>
            <a:off x="7622188" y="1155258"/>
            <a:ext cx="1091408" cy="926854"/>
            <a:chOff x="7622188" y="1155258"/>
            <a:chExt cx="1091408" cy="9268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0A790A6-389D-B544-A0DF-9BB42B9AA680}"/>
                </a:ext>
              </a:extLst>
            </p:cNvPr>
            <p:cNvGrpSpPr/>
            <p:nvPr/>
          </p:nvGrpSpPr>
          <p:grpSpPr>
            <a:xfrm rot="10800000">
              <a:off x="7622188" y="1155258"/>
              <a:ext cx="708004" cy="926854"/>
              <a:chOff x="6935190" y="1864426"/>
              <a:chExt cx="708004" cy="926854"/>
            </a:xfrm>
          </p:grpSpPr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70E95DB0-6F76-F545-B536-645CABA28432}"/>
                  </a:ext>
                </a:extLst>
              </p:cNvPr>
              <p:cNvCxnSpPr/>
              <p:nvPr/>
            </p:nvCxnSpPr>
            <p:spPr>
              <a:xfrm flipV="1">
                <a:off x="6935190" y="1864426"/>
                <a:ext cx="688768" cy="4868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859E13C-470E-274A-9419-E9E04A5E52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35190" y="2107870"/>
                <a:ext cx="688768" cy="243444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321B39CB-329B-CB45-9CE2-5FFD00ABA9B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935190" y="2351314"/>
                <a:ext cx="688768" cy="43996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B10C081-6922-7348-A088-2A6D9DC5DBCB}"/>
                  </a:ext>
                </a:extLst>
              </p:cNvPr>
              <p:cNvSpPr txBox="1"/>
              <p:nvPr/>
            </p:nvSpPr>
            <p:spPr>
              <a:xfrm>
                <a:off x="7376774" y="2229592"/>
                <a:ext cx="26642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>
                    <a:solidFill>
                      <a:srgbClr val="FF0000"/>
                    </a:solidFill>
                  </a:rPr>
                  <a:t>:</a:t>
                </a: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8895691-E426-E440-A92C-422A8DB9EBFD}"/>
                </a:ext>
              </a:extLst>
            </p:cNvPr>
            <p:cNvSpPr txBox="1"/>
            <p:nvPr/>
          </p:nvSpPr>
          <p:spPr>
            <a:xfrm>
              <a:off x="8365424" y="1364391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/>
                <a:t>C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9B7219-EA2D-6F4A-9B1C-97382296E2DB}"/>
              </a:ext>
            </a:extLst>
          </p:cNvPr>
          <p:cNvGrpSpPr/>
          <p:nvPr/>
        </p:nvGrpSpPr>
        <p:grpSpPr>
          <a:xfrm>
            <a:off x="6671068" y="1618685"/>
            <a:ext cx="1659124" cy="0"/>
            <a:chOff x="6754006" y="2531890"/>
            <a:chExt cx="1659124" cy="0"/>
          </a:xfrm>
        </p:grpSpPr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C9C555F9-D9A2-D644-BA4D-77600600AA71}"/>
                </a:ext>
              </a:extLst>
            </p:cNvPr>
            <p:cNvCxnSpPr>
              <a:cxnSpLocks/>
            </p:cNvCxnSpPr>
            <p:nvPr/>
          </p:nvCxnSpPr>
          <p:spPr>
            <a:xfrm>
              <a:off x="6754006" y="2531890"/>
              <a:ext cx="868182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FBA2AA9E-A3EF-9E45-AD22-BA0104C057D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622189" y="2531890"/>
              <a:ext cx="790941" cy="0"/>
            </a:xfrm>
            <a:prstGeom prst="straightConnector1">
              <a:avLst/>
            </a:prstGeom>
            <a:ln w="38100">
              <a:solidFill>
                <a:srgbClr val="00B050"/>
              </a:solidFill>
              <a:headEnd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0499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Number Placeholder 1">
            <a:extLst>
              <a:ext uri="{FF2B5EF4-FFF2-40B4-BE49-F238E27FC236}">
                <a16:creationId xmlns:a16="http://schemas.microsoft.com/office/drawing/2014/main" id="{236A4C7B-4F11-C246-A102-DED21C5B4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6AD102-BC7E-9C41-A7D5-51FA4C6DC59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it-IT" sz="1400"/>
          </a:p>
        </p:txBody>
      </p:sp>
      <p:sp>
        <p:nvSpPr>
          <p:cNvPr id="103426" name="TextBox 2">
            <a:extLst>
              <a:ext uri="{FF2B5EF4-FFF2-40B4-BE49-F238E27FC236}">
                <a16:creationId xmlns:a16="http://schemas.microsoft.com/office/drawing/2014/main" id="{37760846-4862-FE48-9D17-44FA28AE6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4075" y="692150"/>
            <a:ext cx="48656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Limiti teorici all</a:t>
            </a:r>
            <a:r>
              <a:rPr lang="uk-UA" altLang="it-IT" sz="2400"/>
              <a:t>'</a:t>
            </a:r>
            <a:r>
              <a:rPr lang="en-US" altLang="it-IT" sz="2400"/>
              <a:t>attacco di forza bruta</a:t>
            </a:r>
          </a:p>
        </p:txBody>
      </p:sp>
      <p:sp>
        <p:nvSpPr>
          <p:cNvPr id="103427" name="TextBox 3">
            <a:extLst>
              <a:ext uri="{FF2B5EF4-FFF2-40B4-BE49-F238E27FC236}">
                <a16:creationId xmlns:a16="http://schemas.microsoft.com/office/drawing/2014/main" id="{F421611A-E7B9-FF45-A36E-1DC730BF0D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1916113"/>
            <a:ext cx="7057509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Ogni cambio di bit richiede un</a:t>
            </a:r>
            <a:r>
              <a:rPr lang="uk-UA" altLang="it-IT" sz="1800"/>
              <a:t>'</a:t>
            </a:r>
            <a:r>
              <a:rPr lang="en-US" altLang="it-IT" sz="1800"/>
              <a:t>energia minima teorica (legge di Landauer)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 pari a 			</a:t>
            </a:r>
            <a:r>
              <a:rPr lang="en-US" altLang="it-IT" sz="1800" b="1" i="1"/>
              <a:t>kT</a:t>
            </a:r>
            <a:r>
              <a:rPr lang="en-US" altLang="it-IT" sz="1800" b="1"/>
              <a:t> ln 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k cost. di Boltzmann constant (approximately 1.38×10−23 J/K),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T temperatura in Kelvin.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Con una chiave di p.es. </a:t>
            </a:r>
            <a:r>
              <a:rPr lang="en-US" altLang="it-IT" sz="1800" b="1"/>
              <a:t>128</a:t>
            </a:r>
            <a:r>
              <a:rPr lang="en-US" altLang="it-IT" sz="1800"/>
              <a:t> bit servirebbero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		</a:t>
            </a:r>
            <a:r>
              <a:rPr lang="en-US" altLang="it-IT" sz="1800" b="1"/>
              <a:t>30 gigawatts di potenza per un anno!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 b="1"/>
          </a:p>
          <a:p>
            <a:pPr algn="ctr">
              <a:spcBef>
                <a:spcPct val="0"/>
              </a:spcBef>
              <a:buNone/>
            </a:pPr>
            <a:r>
              <a:rPr lang="en-US" sz="1800"/>
              <a:t>Energia sufficiente ad alimentare 10 mln di abitazioni</a:t>
            </a:r>
          </a:p>
        </p:txBody>
      </p:sp>
    </p:spTree>
    <p:extLst>
      <p:ext uri="{BB962C8B-B14F-4D97-AF65-F5344CB8AC3E}">
        <p14:creationId xmlns:p14="http://schemas.microsoft.com/office/powerpoint/2010/main" val="132641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Slide Number Placeholder 3">
            <a:extLst>
              <a:ext uri="{FF2B5EF4-FFF2-40B4-BE49-F238E27FC236}">
                <a16:creationId xmlns:a16="http://schemas.microsoft.com/office/drawing/2014/main" id="{86D8CBAD-1BFC-424F-BD21-ADEC3EE0E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71D88CF-A909-C14F-A404-03CA13DC5625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US" altLang="it-IT" sz="1400"/>
          </a:p>
        </p:txBody>
      </p:sp>
      <p:sp>
        <p:nvSpPr>
          <p:cNvPr id="104450" name="Text Box 2">
            <a:extLst>
              <a:ext uri="{FF2B5EF4-FFF2-40B4-BE49-F238E27FC236}">
                <a16:creationId xmlns:a16="http://schemas.microsoft.com/office/drawing/2014/main" id="{B5C4B160-77AA-474E-BB8C-F9C810FD2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59057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/>
              <a:t>AES - </a:t>
            </a:r>
            <a:r>
              <a:rPr lang="en-US" altLang="it-IT" sz="2400" b="1">
                <a:latin typeface="Helvetica" pitchFamily="2" charset="0"/>
              </a:rPr>
              <a:t>Advanced Encryption Standard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 b="1">
                <a:latin typeface="Helvetica" pitchFamily="2" charset="0"/>
              </a:rPr>
              <a:t>(Rijndael)</a:t>
            </a:r>
          </a:p>
        </p:txBody>
      </p:sp>
      <p:sp>
        <p:nvSpPr>
          <p:cNvPr id="104451" name="Rectangle 8">
            <a:extLst>
              <a:ext uri="{FF2B5EF4-FFF2-40B4-BE49-F238E27FC236}">
                <a16:creationId xmlns:a16="http://schemas.microsoft.com/office/drawing/2014/main" id="{37D1FF72-4EC5-2C45-BAF6-F3DF80BF3C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1524000"/>
            <a:ext cx="873989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Vincent Rijmen e Joan Daemen (</a:t>
            </a:r>
            <a:r>
              <a:rPr lang="en-US" altLang="it-IT" sz="2400" i="1"/>
              <a:t>Katholieke Universiteit Leuven</a:t>
            </a:r>
            <a:r>
              <a:rPr lang="en-US" altLang="it-IT" sz="24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Cifrario a blocchi di 128 bit di testo in chiaro, con 128, 192, o 256 bit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di chiave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		Usato in: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Kerberos	protocollo di autenticazione su reti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TLS 1.2	</a:t>
            </a:r>
            <a:r>
              <a:rPr lang="en-US" altLang="it-IT" sz="2400" i="1"/>
              <a:t>Transport Layer Security</a:t>
            </a:r>
            <a:r>
              <a:rPr lang="en-US" altLang="it-IT" sz="2400"/>
              <a:t>: protocollo di sicurezza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		su reti di computer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WPA2		</a:t>
            </a:r>
            <a:r>
              <a:rPr lang="en-US" altLang="it-IT" sz="2400" i="1"/>
              <a:t>Wi-Fi Protected Access</a:t>
            </a:r>
            <a:r>
              <a:rPr lang="en-US" altLang="it-IT" sz="2400"/>
              <a:t>: protocollo di sicurezza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		per reti Wi-Fi</a:t>
            </a:r>
          </a:p>
        </p:txBody>
      </p:sp>
    </p:spTree>
    <p:extLst>
      <p:ext uri="{BB962C8B-B14F-4D97-AF65-F5344CB8AC3E}">
        <p14:creationId xmlns:p14="http://schemas.microsoft.com/office/powerpoint/2010/main" val="311270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8701CE92-23B7-6D46-9699-36365F1CC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304800"/>
            <a:ext cx="5905784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b="1"/>
              <a:t>AES - </a:t>
            </a:r>
            <a:r>
              <a:rPr lang="en-US" altLang="it-IT" sz="2400" b="1">
                <a:latin typeface="Helvetica" pitchFamily="2" charset="0"/>
              </a:rPr>
              <a:t>Advanced Encryption Standard</a:t>
            </a:r>
          </a:p>
          <a:p>
            <a:pPr algn="ctr">
              <a:spcBef>
                <a:spcPct val="0"/>
              </a:spcBef>
              <a:buNone/>
            </a:pPr>
            <a:r>
              <a:rPr lang="en-US" altLang="it-IT" sz="2400" b="1">
                <a:latin typeface="Helvetica" pitchFamily="2" charset="0"/>
              </a:rPr>
              <a:t>(Rijndael)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35127907-2778-5A4F-A716-12A36A94BB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2213" y="3542599"/>
            <a:ext cx="281940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F300DCC-4111-D24D-9C54-63898F0CA3A1}"/>
              </a:ext>
            </a:extLst>
          </p:cNvPr>
          <p:cNvSpPr/>
          <p:nvPr/>
        </p:nvSpPr>
        <p:spPr>
          <a:xfrm>
            <a:off x="477466" y="2151943"/>
            <a:ext cx="8401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imes" pitchFamily="2" charset="0"/>
              </a:rPr>
              <a:t>AES opera utilizzando matrici di 4*4 byte chiamate stati (states)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latin typeface="Times" pitchFamily="2" charset="0"/>
              </a:rPr>
              <a:t>Ogni elemento </a:t>
            </a:r>
            <a:r>
              <a:rPr lang="en-US" altLang="it-IT" sz="2400" i="1">
                <a:latin typeface="Times" pitchFamily="2" charset="0"/>
              </a:rPr>
              <a:t>b</a:t>
            </a:r>
            <a:r>
              <a:rPr lang="en-US" altLang="it-IT" sz="2400" i="1" baseline="-25000">
                <a:latin typeface="Times" pitchFamily="2" charset="0"/>
              </a:rPr>
              <a:t>j</a:t>
            </a:r>
            <a:r>
              <a:rPr lang="en-US" altLang="it-IT" sz="2400">
                <a:latin typeface="Times" pitchFamily="2" charset="0"/>
              </a:rPr>
              <a:t> è un byte e la matrice 4*4 contiene 128 bit</a:t>
            </a:r>
          </a:p>
        </p:txBody>
      </p:sp>
    </p:spTree>
    <p:extLst>
      <p:ext uri="{BB962C8B-B14F-4D97-AF65-F5344CB8AC3E}">
        <p14:creationId xmlns:p14="http://schemas.microsoft.com/office/powerpoint/2010/main" val="3383158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Number Placeholder 1">
            <a:extLst>
              <a:ext uri="{FF2B5EF4-FFF2-40B4-BE49-F238E27FC236}">
                <a16:creationId xmlns:a16="http://schemas.microsoft.com/office/drawing/2014/main" id="{A883EC03-4DCC-4841-AE0B-21B31C09A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2842016-5EC3-9B48-9A66-D1B4DD8B3553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US" altLang="it-IT" sz="1400"/>
          </a:p>
        </p:txBody>
      </p:sp>
      <p:sp>
        <p:nvSpPr>
          <p:cNvPr id="105474" name="Rectangle 2">
            <a:extLst>
              <a:ext uri="{FF2B5EF4-FFF2-40B4-BE49-F238E27FC236}">
                <a16:creationId xmlns:a16="http://schemas.microsoft.com/office/drawing/2014/main" id="{19C41085-6A34-604A-9C29-86C21BA67E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1125538"/>
            <a:ext cx="8066087" cy="41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Vengono ripetuti dei cicli (rounds) di 4 operazioni fondamentali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SubBytes</a:t>
            </a:r>
            <a:r>
              <a:rPr lang="en-US" altLang="it-IT" sz="2400">
                <a:solidFill>
                  <a:srgbClr val="0E0EFF"/>
                </a:solidFill>
              </a:rPr>
              <a:t> - sostituzione</a:t>
            </a:r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ShiftRows</a:t>
            </a:r>
            <a:r>
              <a:rPr lang="en-US" altLang="it-IT" sz="2400">
                <a:solidFill>
                  <a:srgbClr val="0E0EFF"/>
                </a:solidFill>
              </a:rPr>
              <a:t> - trasposizione</a:t>
            </a:r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MixColumns</a:t>
            </a:r>
            <a:r>
              <a:rPr lang="en-US" altLang="it-IT" sz="2400">
                <a:solidFill>
                  <a:srgbClr val="0E0EFF"/>
                </a:solidFill>
              </a:rPr>
              <a:t> – operazione mista</a:t>
            </a:r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AddRoundKey </a:t>
            </a:r>
            <a:r>
              <a:rPr lang="en-US" altLang="it-IT" sz="2400">
                <a:solidFill>
                  <a:srgbClr val="0E0EFF"/>
                </a:solidFill>
              </a:rPr>
              <a:t>– combinazione con la chiave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/>
              <a:t>10 cicli di ripetizioni per chiavi da 128-bit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/>
              <a:t>12 cicli di ripetizioni per chiavi da 192-bit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it-IT" sz="2400"/>
              <a:t>14 cicli di ripetizioni per chiavi da 256-bit</a:t>
            </a:r>
          </a:p>
        </p:txBody>
      </p:sp>
    </p:spTree>
    <p:extLst>
      <p:ext uri="{BB962C8B-B14F-4D97-AF65-F5344CB8AC3E}">
        <p14:creationId xmlns:p14="http://schemas.microsoft.com/office/powerpoint/2010/main" val="404956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5AB75-0C2E-D443-AF1C-638EF0CA2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750" y="0"/>
            <a:ext cx="7790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95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18FCB01B-0E2B-664B-BFFF-82DAC96B28FA}"/>
              </a:ext>
            </a:extLst>
          </p:cNvPr>
          <p:cNvGrpSpPr/>
          <p:nvPr/>
        </p:nvGrpSpPr>
        <p:grpSpPr>
          <a:xfrm>
            <a:off x="2052044" y="0"/>
            <a:ext cx="5191904" cy="6858000"/>
            <a:chOff x="2052044" y="0"/>
            <a:chExt cx="5191904" cy="6858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14C7DFB-6E02-CA4B-B0EB-9D8F4285D4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2044" y="0"/>
              <a:ext cx="5039911" cy="68580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28AFABA-8451-DC48-B4D0-12E89090FD48}"/>
                </a:ext>
              </a:extLst>
            </p:cNvPr>
            <p:cNvSpPr/>
            <p:nvPr/>
          </p:nvSpPr>
          <p:spPr>
            <a:xfrm>
              <a:off x="5961413" y="5735782"/>
              <a:ext cx="1282535" cy="11222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341C0B3-EB9B-C445-8777-691BC136CD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200159"/>
              </p:ext>
            </p:extLst>
          </p:nvPr>
        </p:nvGraphicFramePr>
        <p:xfrm>
          <a:off x="6613490" y="2087088"/>
          <a:ext cx="2347356" cy="244953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3678">
                  <a:extLst>
                    <a:ext uri="{9D8B030D-6E8A-4147-A177-3AD203B41FA5}">
                      <a16:colId xmlns:a16="http://schemas.microsoft.com/office/drawing/2014/main" val="267631413"/>
                    </a:ext>
                  </a:extLst>
                </a:gridCol>
                <a:gridCol w="1173678">
                  <a:extLst>
                    <a:ext uri="{9D8B030D-6E8A-4147-A177-3AD203B41FA5}">
                      <a16:colId xmlns:a16="http://schemas.microsoft.com/office/drawing/2014/main" val="21344348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 of </a:t>
                      </a:r>
                    </a:p>
                    <a:p>
                      <a:pPr algn="ctr"/>
                      <a:r>
                        <a:rPr lang="en-US"/>
                        <a:t>roundds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Key</a:t>
                      </a:r>
                    </a:p>
                    <a:p>
                      <a:pPr algn="ctr"/>
                      <a:r>
                        <a:rPr lang="en-US"/>
                        <a:t>Length </a:t>
                      </a:r>
                    </a:p>
                    <a:p>
                      <a:pPr algn="ctr"/>
                      <a:r>
                        <a:rPr lang="en-US"/>
                        <a:t>(bytes)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547624"/>
                  </a:ext>
                </a:extLst>
              </a:tr>
              <a:tr h="51171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687442"/>
                  </a:ext>
                </a:extLst>
              </a:tr>
              <a:tr h="51171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7578392"/>
                  </a:ext>
                </a:extLst>
              </a:tr>
              <a:tr h="511711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613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9482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Number Placeholder 3">
            <a:extLst>
              <a:ext uri="{FF2B5EF4-FFF2-40B4-BE49-F238E27FC236}">
                <a16:creationId xmlns:a16="http://schemas.microsoft.com/office/drawing/2014/main" id="{5E3753C7-C417-2B4C-988D-2B6E5E656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EA6B7B-5B31-334F-B586-AD96385BDD2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400"/>
          </a:p>
        </p:txBody>
      </p:sp>
      <p:sp>
        <p:nvSpPr>
          <p:cNvPr id="83970" name="Text Box 2">
            <a:extLst>
              <a:ext uri="{FF2B5EF4-FFF2-40B4-BE49-F238E27FC236}">
                <a16:creationId xmlns:a16="http://schemas.microsoft.com/office/drawing/2014/main" id="{CE5ABAB5-1DE0-894A-A0C5-869F392A36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7320" y="1606138"/>
            <a:ext cx="724749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A seguito dell</a:t>
            </a:r>
            <a:r>
              <a:rPr lang="uk-UA" altLang="ja-JP" sz="2400">
                <a:latin typeface="Arial" panose="020B0604020202020204" pitchFamily="34" charset="0"/>
              </a:rPr>
              <a:t>'</a:t>
            </a:r>
            <a:r>
              <a:rPr lang="en-US" altLang="ja-JP" sz="2400"/>
              <a:t>introduzione dei due principi di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confusione</a:t>
            </a:r>
            <a:r>
              <a:rPr lang="en-US" altLang="it-IT" sz="2400"/>
              <a:t> e </a:t>
            </a:r>
            <a:r>
              <a:rPr lang="en-US" altLang="it-IT" sz="2400" i="1"/>
              <a:t>diffusione</a:t>
            </a:r>
            <a:r>
              <a:rPr lang="en-US" altLang="it-IT" sz="2400"/>
              <a:t>, sistemi semplici e poco sicuri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quali la </a:t>
            </a:r>
            <a:r>
              <a:rPr lang="en-US" altLang="it-IT" sz="2400" i="1"/>
              <a:t>sostituzione</a:t>
            </a:r>
            <a:r>
              <a:rPr lang="en-US" altLang="it-IT" sz="2400"/>
              <a:t> e la </a:t>
            </a:r>
            <a:r>
              <a:rPr lang="en-US" altLang="it-IT" sz="2400" i="1"/>
              <a:t>trasposizione</a:t>
            </a:r>
            <a:r>
              <a:rPr lang="en-US" altLang="it-IT" sz="2400"/>
              <a:t>, vengono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sapientemente miscelati per realizzare un sistema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con elevato grado di sicurezza attestata sperimentalmente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Si può però dir poco sul grado di sicurezza teorico,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con l’esclusione dei sistemi di cifratura di base,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che usano solo sostituzione o solo trasposizione</a:t>
            </a:r>
          </a:p>
        </p:txBody>
      </p:sp>
    </p:spTree>
    <p:extLst>
      <p:ext uri="{BB962C8B-B14F-4D97-AF65-F5344CB8AC3E}">
        <p14:creationId xmlns:p14="http://schemas.microsoft.com/office/powerpoint/2010/main" val="409603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Slide Number Placeholder 1">
            <a:extLst>
              <a:ext uri="{FF2B5EF4-FFF2-40B4-BE49-F238E27FC236}">
                <a16:creationId xmlns:a16="http://schemas.microsoft.com/office/drawing/2014/main" id="{9F88CBB9-8356-774E-AB70-800B8E8B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CB10C93-0DE5-FF4A-A910-B1CEE3DECF0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US" altLang="it-IT" sz="1400"/>
          </a:p>
        </p:txBody>
      </p:sp>
      <p:sp>
        <p:nvSpPr>
          <p:cNvPr id="106498" name="Rectangle 2">
            <a:extLst>
              <a:ext uri="{FF2B5EF4-FFF2-40B4-BE49-F238E27FC236}">
                <a16:creationId xmlns:a16="http://schemas.microsoft.com/office/drawing/2014/main" id="{4D4E4B73-6B6E-8140-8B02-9235FB3A4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452438"/>
            <a:ext cx="8135937" cy="563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Struttura di base: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b="1"/>
              <a:t> KeyExpansions</a:t>
            </a:r>
            <a:r>
              <a:rPr lang="en-US" altLang="it-IT" sz="2400"/>
              <a:t> - Genera le chiavi parziali in un modo analogo a quello visto per il DES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400" b="1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b="1"/>
              <a:t> InitialRound</a:t>
            </a:r>
            <a:r>
              <a:rPr lang="en-US" altLang="it-IT" sz="2400"/>
              <a:t> -  Ogni byte della tabella viene combinato con la chiave del ciclo con </a:t>
            </a:r>
            <a:r>
              <a:rPr lang="en-US" altLang="it-IT" sz="2400" i="1"/>
              <a:t>AddRoundKey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400" b="1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b="1"/>
              <a:t> Rounds </a:t>
            </a:r>
            <a:r>
              <a:rPr lang="en-US" altLang="it-IT" sz="2400"/>
              <a:t>- </a:t>
            </a:r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SubBytes</a:t>
            </a:r>
            <a:r>
              <a:rPr lang="en-US" altLang="it-IT" sz="2400">
                <a:solidFill>
                  <a:srgbClr val="0E0EFF"/>
                </a:solidFill>
              </a:rPr>
              <a:t> - sostituzione</a:t>
            </a:r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ShiftRows</a:t>
            </a:r>
            <a:r>
              <a:rPr lang="en-US" altLang="it-IT" sz="2400">
                <a:solidFill>
                  <a:srgbClr val="0E0EFF"/>
                </a:solidFill>
              </a:rPr>
              <a:t> - trasposizione</a:t>
            </a:r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MixColumns</a:t>
            </a:r>
            <a:r>
              <a:rPr lang="en-US" altLang="it-IT" sz="2400">
                <a:solidFill>
                  <a:srgbClr val="0E0EFF"/>
                </a:solidFill>
              </a:rPr>
              <a:t> – operazione mista</a:t>
            </a:r>
          </a:p>
          <a:p>
            <a:pPr lvl="1"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i="1">
                <a:solidFill>
                  <a:srgbClr val="0E0EFF"/>
                </a:solidFill>
              </a:rPr>
              <a:t>AddRoundKey</a:t>
            </a:r>
            <a:r>
              <a:rPr lang="en-US" altLang="it-IT" sz="2400">
                <a:solidFill>
                  <a:srgbClr val="0E0EFF"/>
                </a:solidFill>
              </a:rPr>
              <a:t> – combinazione con la chiave</a:t>
            </a:r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endParaRPr lang="en-US" altLang="it-IT" sz="2400"/>
          </a:p>
          <a:p>
            <a:pPr>
              <a:spcBef>
                <a:spcPct val="0"/>
              </a:spcBef>
              <a:buFont typeface="Times" pitchFamily="2" charset="0"/>
              <a:buAutoNum type="arabicPeriod"/>
            </a:pPr>
            <a:r>
              <a:rPr lang="en-US" altLang="it-IT" sz="2400" b="1"/>
              <a:t> FinalRound </a:t>
            </a:r>
            <a:r>
              <a:rPr lang="en-US" altLang="it-IT" sz="2400"/>
              <a:t>- </a:t>
            </a:r>
            <a:r>
              <a:rPr lang="en-US" altLang="it-IT" sz="2400" i="1"/>
              <a:t>SubBytes</a:t>
            </a:r>
            <a:r>
              <a:rPr lang="en-US" altLang="it-IT" sz="2400"/>
              <a:t> - </a:t>
            </a:r>
            <a:r>
              <a:rPr lang="en-US" altLang="it-IT" sz="2400" i="1"/>
              <a:t>ShiftRows</a:t>
            </a:r>
            <a:r>
              <a:rPr lang="en-US" altLang="it-IT" sz="2400"/>
              <a:t> - </a:t>
            </a:r>
            <a:r>
              <a:rPr lang="en-US" altLang="it-IT" sz="2400" i="1"/>
              <a:t>AddRoundKey</a:t>
            </a:r>
          </a:p>
        </p:txBody>
      </p:sp>
    </p:spTree>
    <p:extLst>
      <p:ext uri="{BB962C8B-B14F-4D97-AF65-F5344CB8AC3E}">
        <p14:creationId xmlns:p14="http://schemas.microsoft.com/office/powerpoint/2010/main" val="115588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Number Placeholder 3">
            <a:extLst>
              <a:ext uri="{FF2B5EF4-FFF2-40B4-BE49-F238E27FC236}">
                <a16:creationId xmlns:a16="http://schemas.microsoft.com/office/drawing/2014/main" id="{7E53A7B6-94FB-604F-94C4-7BE92D045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134F02-44BB-4446-A6EF-487DDED6E4E2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US" altLang="it-IT" sz="1400"/>
          </a:p>
        </p:txBody>
      </p:sp>
      <p:sp>
        <p:nvSpPr>
          <p:cNvPr id="107522" name="Rectangle 2">
            <a:extLst>
              <a:ext uri="{FF2B5EF4-FFF2-40B4-BE49-F238E27FC236}">
                <a16:creationId xmlns:a16="http://schemas.microsoft.com/office/drawing/2014/main" id="{9EB0B2AF-9BAD-6C42-8C61-1B36C9B0F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9715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107523" name="Rectangle 3">
            <a:extLst>
              <a:ext uri="{FF2B5EF4-FFF2-40B4-BE49-F238E27FC236}">
                <a16:creationId xmlns:a16="http://schemas.microsoft.com/office/drawing/2014/main" id="{935C3B5A-9128-6D45-BDA5-962820CFB2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9715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107524" name="Rectangle 4">
            <a:extLst>
              <a:ext uri="{FF2B5EF4-FFF2-40B4-BE49-F238E27FC236}">
                <a16:creationId xmlns:a16="http://schemas.microsoft.com/office/drawing/2014/main" id="{18C67E69-E70A-CE4D-AEA6-F42571DEB3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9715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107525" name="Rectangle 5">
            <a:extLst>
              <a:ext uri="{FF2B5EF4-FFF2-40B4-BE49-F238E27FC236}">
                <a16:creationId xmlns:a16="http://schemas.microsoft.com/office/drawing/2014/main" id="{1E33281C-AA1B-0C4A-A15F-510D8A46E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9715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107526" name="Rectangle 6">
            <a:extLst>
              <a:ext uri="{FF2B5EF4-FFF2-40B4-BE49-F238E27FC236}">
                <a16:creationId xmlns:a16="http://schemas.microsoft.com/office/drawing/2014/main" id="{5FCA1B4F-6454-4C43-BB24-29D45B852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9715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/>
          </a:p>
        </p:txBody>
      </p:sp>
      <p:sp>
        <p:nvSpPr>
          <p:cNvPr id="107527" name="Text Box 7">
            <a:extLst>
              <a:ext uri="{FF2B5EF4-FFF2-40B4-BE49-F238E27FC236}">
                <a16:creationId xmlns:a16="http://schemas.microsoft.com/office/drawing/2014/main" id="{9E7138E4-1D1F-5240-84CE-8841F93FE7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57200"/>
            <a:ext cx="11811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800"/>
              <a:t>I passo</a:t>
            </a:r>
          </a:p>
        </p:txBody>
      </p:sp>
      <p:sp>
        <p:nvSpPr>
          <p:cNvPr id="107528" name="Rectangle 10">
            <a:extLst>
              <a:ext uri="{FF2B5EF4-FFF2-40B4-BE49-F238E27FC236}">
                <a16:creationId xmlns:a16="http://schemas.microsoft.com/office/drawing/2014/main" id="{91691855-C904-A649-B5A9-E8EF85F4F8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90600"/>
            <a:ext cx="21685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/>
              <a:t>KeyEspansion </a:t>
            </a:r>
            <a:r>
              <a:rPr lang="en-US" altLang="it-IT" sz="2000"/>
              <a:t>–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Generazione chiavi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/>
              <a:t>parziali </a:t>
            </a:r>
          </a:p>
        </p:txBody>
      </p:sp>
      <p:pic>
        <p:nvPicPr>
          <p:cNvPr id="107529" name="Picture 1">
            <a:extLst>
              <a:ext uri="{FF2B5EF4-FFF2-40B4-BE49-F238E27FC236}">
                <a16:creationId xmlns:a16="http://schemas.microsoft.com/office/drawing/2014/main" id="{67CB7209-C878-084E-8006-74994282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390650"/>
            <a:ext cx="5051425" cy="491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4639675-FD2E-3741-BA88-C4367CA65118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442913"/>
            <a:ext cx="4837113" cy="2370137"/>
            <a:chOff x="3275856" y="442868"/>
            <a:chExt cx="4837603" cy="2370728"/>
          </a:xfrm>
        </p:grpSpPr>
        <p:sp>
          <p:nvSpPr>
            <p:cNvPr id="107531" name="Rectangle 1">
              <a:extLst>
                <a:ext uri="{FF2B5EF4-FFF2-40B4-BE49-F238E27FC236}">
                  <a16:creationId xmlns:a16="http://schemas.microsoft.com/office/drawing/2014/main" id="{17D92E7C-EC2F-CA4D-B6DC-DC92E2BC81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5856" y="1268760"/>
              <a:ext cx="3384376" cy="1544836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cxnSp>
          <p:nvCxnSpPr>
            <p:cNvPr id="107532" name="Straight Arrow Connector 3">
              <a:extLst>
                <a:ext uri="{FF2B5EF4-FFF2-40B4-BE49-F238E27FC236}">
                  <a16:creationId xmlns:a16="http://schemas.microsoft.com/office/drawing/2014/main" id="{A1D0FBD4-F168-BD40-9A39-8D5517A6801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6660232" y="797037"/>
              <a:ext cx="576064" cy="463674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7533" name="TextBox 5">
              <a:extLst>
                <a:ext uri="{FF2B5EF4-FFF2-40B4-BE49-F238E27FC236}">
                  <a16:creationId xmlns:a16="http://schemas.microsoft.com/office/drawing/2014/main" id="{5E59C18B-843C-844B-BFB2-E7DFC31B58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6296" y="442868"/>
              <a:ext cx="877163" cy="646331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solidFill>
                    <a:srgbClr val="FF0000"/>
                  </a:solidFill>
                </a:rPr>
                <a:t>matrice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it-IT" sz="1800">
                  <a:solidFill>
                    <a:srgbClr val="FF0000"/>
                  </a:solidFill>
                </a:rPr>
                <a:t>4*4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30A091D-9337-DF4E-83C4-8C40A4A6EB7A}"/>
              </a:ext>
            </a:extLst>
          </p:cNvPr>
          <p:cNvSpPr txBox="1"/>
          <p:nvPr/>
        </p:nvSpPr>
        <p:spPr>
          <a:xfrm>
            <a:off x="7355562" y="0"/>
            <a:ext cx="178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1. KeyExpansions</a:t>
            </a:r>
          </a:p>
        </p:txBody>
      </p:sp>
    </p:spTree>
    <p:extLst>
      <p:ext uri="{BB962C8B-B14F-4D97-AF65-F5344CB8AC3E}">
        <p14:creationId xmlns:p14="http://schemas.microsoft.com/office/powerpoint/2010/main" val="2558517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10F6F-A8E8-0843-904F-6D85E5192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80" y="0"/>
            <a:ext cx="2524039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81A1F0-7AE7-BF41-BDDA-DBD8023A3F47}"/>
              </a:ext>
            </a:extLst>
          </p:cNvPr>
          <p:cNvSpPr/>
          <p:nvPr/>
        </p:nvSpPr>
        <p:spPr>
          <a:xfrm>
            <a:off x="170382" y="983734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2000" b="1">
                <a:latin typeface="Times" pitchFamily="2" charset="0"/>
              </a:rPr>
              <a:t>Key Espansion</a:t>
            </a:r>
            <a:endParaRPr lang="it-IT" sz="2000">
              <a:latin typeface="Times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7A976B-0A5A-FD47-9B63-EFB39113B009}"/>
              </a:ext>
            </a:extLst>
          </p:cNvPr>
          <p:cNvSpPr txBox="1"/>
          <p:nvPr/>
        </p:nvSpPr>
        <p:spPr>
          <a:xfrm>
            <a:off x="7355562" y="0"/>
            <a:ext cx="178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1. KeyExpansions</a:t>
            </a:r>
          </a:p>
        </p:txBody>
      </p:sp>
    </p:spTree>
    <p:extLst>
      <p:ext uri="{BB962C8B-B14F-4D97-AF65-F5344CB8AC3E}">
        <p14:creationId xmlns:p14="http://schemas.microsoft.com/office/powerpoint/2010/main" val="39359355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6D4455-9DC3-734B-B138-276B64209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633" y="0"/>
            <a:ext cx="3980734" cy="6858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22F07BE-0BF3-F64B-BF4B-1601407121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63" y="2343645"/>
            <a:ext cx="143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Rotword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212E283-2EA8-AC47-8B9F-06EBCDEC9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5130" y="4678063"/>
            <a:ext cx="954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Rcon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D294A18-2A2B-4048-A3D1-651DE2588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963" y="3626345"/>
            <a:ext cx="1500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Subword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A92326-93BE-C142-B5C9-8F6AD5B95C6B}"/>
              </a:ext>
            </a:extLst>
          </p:cNvPr>
          <p:cNvSpPr/>
          <p:nvPr/>
        </p:nvSpPr>
        <p:spPr>
          <a:xfrm>
            <a:off x="170382" y="983734"/>
            <a:ext cx="18149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it-IT" sz="2000" b="1">
                <a:latin typeface="Times" pitchFamily="2" charset="0"/>
              </a:rPr>
              <a:t>Key Espansion</a:t>
            </a:r>
            <a:endParaRPr lang="it-IT" sz="2000">
              <a:latin typeface="Times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3AE2A-8369-EB4C-ACB8-8E350F594BC6}"/>
              </a:ext>
            </a:extLst>
          </p:cNvPr>
          <p:cNvSpPr txBox="1"/>
          <p:nvPr/>
        </p:nvSpPr>
        <p:spPr>
          <a:xfrm>
            <a:off x="7355562" y="0"/>
            <a:ext cx="178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1. KeyExpansions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72290C-31CC-8540-843E-D6FDE83A6649}"/>
              </a:ext>
            </a:extLst>
          </p:cNvPr>
          <p:cNvSpPr txBox="1"/>
          <p:nvPr/>
        </p:nvSpPr>
        <p:spPr>
          <a:xfrm>
            <a:off x="5757343" y="1383844"/>
            <a:ext cx="37863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/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7EAEA9-1211-EB4F-A008-2342FFF9E280}"/>
              </a:ext>
            </a:extLst>
          </p:cNvPr>
          <p:cNvSpPr txBox="1"/>
          <p:nvPr/>
        </p:nvSpPr>
        <p:spPr>
          <a:xfrm>
            <a:off x="3760310" y="304616"/>
            <a:ext cx="460382" cy="55399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000" i="1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063879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Slide Number Placeholder 1">
            <a:extLst>
              <a:ext uri="{FF2B5EF4-FFF2-40B4-BE49-F238E27FC236}">
                <a16:creationId xmlns:a16="http://schemas.microsoft.com/office/drawing/2014/main" id="{5C2FD9CD-9293-7D47-A6A0-70ED6E4EB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E5FAF9D-3FC3-DC4B-A765-10C27CF9A11B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US" altLang="it-IT" sz="1400"/>
          </a:p>
        </p:txBody>
      </p:sp>
      <p:sp>
        <p:nvSpPr>
          <p:cNvPr id="108546" name="Rectangle 2">
            <a:extLst>
              <a:ext uri="{FF2B5EF4-FFF2-40B4-BE49-F238E27FC236}">
                <a16:creationId xmlns:a16="http://schemas.microsoft.com/office/drawing/2014/main" id="{02994440-70F0-144B-95DA-B8A1DF71B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1619250"/>
            <a:ext cx="14319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Rotword</a:t>
            </a:r>
          </a:p>
        </p:txBody>
      </p:sp>
      <p:sp>
        <p:nvSpPr>
          <p:cNvPr id="108547" name="TextBox 3">
            <a:extLst>
              <a:ext uri="{FF2B5EF4-FFF2-40B4-BE49-F238E27FC236}">
                <a16:creationId xmlns:a16="http://schemas.microsoft.com/office/drawing/2014/main" id="{997B11FF-407D-6440-95B7-62ACB2406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1306513"/>
            <a:ext cx="1836738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it-IT" sz="2400"/>
              <a:t>1D 2C 3A 4F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pt-BR" altLang="it-IT" sz="2400"/>
              <a:t>2C 3A 4F 1D</a:t>
            </a:r>
            <a:endParaRPr lang="it-IT" altLang="it-IT" sz="2400"/>
          </a:p>
        </p:txBody>
      </p:sp>
      <p:sp>
        <p:nvSpPr>
          <p:cNvPr id="108548" name="Rectangle 5">
            <a:extLst>
              <a:ext uri="{FF2B5EF4-FFF2-40B4-BE49-F238E27FC236}">
                <a16:creationId xmlns:a16="http://schemas.microsoft.com/office/drawing/2014/main" id="{32908E3B-7212-F048-9D0D-40A907611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4184650"/>
            <a:ext cx="9540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Rcon</a:t>
            </a:r>
          </a:p>
        </p:txBody>
      </p:sp>
      <p:sp>
        <p:nvSpPr>
          <p:cNvPr id="108549" name="TextBox 6">
            <a:extLst>
              <a:ext uri="{FF2B5EF4-FFF2-40B4-BE49-F238E27FC236}">
                <a16:creationId xmlns:a16="http://schemas.microsoft.com/office/drawing/2014/main" id="{9E5BCAAF-F0EB-5245-B110-034C2B569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2600" y="4254500"/>
            <a:ext cx="540885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Modifica il primo byte con un’operazione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2400"/>
              <a:t>complessa sul campo di Galois GF(2</a:t>
            </a:r>
            <a:r>
              <a:rPr lang="it-IT" altLang="it-IT" sz="2400" baseline="30000"/>
              <a:t>8</a:t>
            </a:r>
            <a:r>
              <a:rPr lang="it-IT" altLang="it-IT" sz="2400"/>
              <a:t>)</a:t>
            </a:r>
          </a:p>
        </p:txBody>
      </p:sp>
      <p:sp>
        <p:nvSpPr>
          <p:cNvPr id="108550" name="Rectangle 7">
            <a:extLst>
              <a:ext uri="{FF2B5EF4-FFF2-40B4-BE49-F238E27FC236}">
                <a16:creationId xmlns:a16="http://schemas.microsoft.com/office/drawing/2014/main" id="{3462C43B-13AA-5647-BDA4-682AD214A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088" y="2901950"/>
            <a:ext cx="15001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>
                <a:solidFill>
                  <a:srgbClr val="000000"/>
                </a:solidFill>
                <a:latin typeface="Arial" panose="020B0604020202020204" pitchFamily="34" charset="0"/>
              </a:rPr>
              <a:t>Subword</a:t>
            </a:r>
          </a:p>
        </p:txBody>
      </p:sp>
      <p:sp>
        <p:nvSpPr>
          <p:cNvPr id="108551" name="TextBox 8">
            <a:extLst>
              <a:ext uri="{FF2B5EF4-FFF2-40B4-BE49-F238E27FC236}">
                <a16:creationId xmlns:a16="http://schemas.microsoft.com/office/drawing/2014/main" id="{0DE57988-17EF-EC47-B25A-BD66B56D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984500"/>
            <a:ext cx="52036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Sostituzione di tutti i byte che vengono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rimpiazzati secondo una specifica S-box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05D3E0C-14CB-3842-93A4-14379FC347C4}"/>
              </a:ext>
            </a:extLst>
          </p:cNvPr>
          <p:cNvGrpSpPr>
            <a:grpSpLocks/>
          </p:cNvGrpSpPr>
          <p:nvPr/>
        </p:nvGrpSpPr>
        <p:grpSpPr bwMode="auto">
          <a:xfrm>
            <a:off x="3527425" y="1306513"/>
            <a:ext cx="1260475" cy="542925"/>
            <a:chOff x="3528000" y="1305904"/>
            <a:chExt cx="1260000" cy="543196"/>
          </a:xfrm>
        </p:grpSpPr>
        <p:cxnSp>
          <p:nvCxnSpPr>
            <p:cNvPr id="108554" name="Straight Arrow Connector 2">
              <a:extLst>
                <a:ext uri="{FF2B5EF4-FFF2-40B4-BE49-F238E27FC236}">
                  <a16:creationId xmlns:a16="http://schemas.microsoft.com/office/drawing/2014/main" id="{F69453FE-2AE2-8A44-89C6-34986A4681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3635896" y="1305904"/>
              <a:ext cx="1080814" cy="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8555" name="Rectangle 5">
              <a:extLst>
                <a:ext uri="{FF2B5EF4-FFF2-40B4-BE49-F238E27FC236}">
                  <a16:creationId xmlns:a16="http://schemas.microsoft.com/office/drawing/2014/main" id="{D7505A7F-8174-1348-B079-D045563CC0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28000" y="1435101"/>
              <a:ext cx="1260000" cy="413999"/>
            </a:xfrm>
            <a:prstGeom prst="rect">
              <a:avLst/>
            </a:prstGeom>
            <a:solidFill>
              <a:srgbClr val="FFFF00">
                <a:alpha val="3098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pitchFamily="2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27EE2739-0248-C14C-A737-6CE2726D5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2017713"/>
            <a:ext cx="1333500" cy="412750"/>
          </a:xfrm>
          <a:prstGeom prst="rect">
            <a:avLst/>
          </a:prstGeom>
          <a:solidFill>
            <a:srgbClr val="FFFF00">
              <a:alpha val="30980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87F700-B7E3-9247-A84F-C78D2DD3A48E}"/>
              </a:ext>
            </a:extLst>
          </p:cNvPr>
          <p:cNvSpPr txBox="1"/>
          <p:nvPr/>
        </p:nvSpPr>
        <p:spPr>
          <a:xfrm>
            <a:off x="7355562" y="0"/>
            <a:ext cx="1788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1. KeyExpansions</a:t>
            </a:r>
          </a:p>
        </p:txBody>
      </p:sp>
    </p:spTree>
    <p:extLst>
      <p:ext uri="{BB962C8B-B14F-4D97-AF65-F5344CB8AC3E}">
        <p14:creationId xmlns:p14="http://schemas.microsoft.com/office/powerpoint/2010/main" val="2678627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>
            <a:extLst>
              <a:ext uri="{FF2B5EF4-FFF2-40B4-BE49-F238E27FC236}">
                <a16:creationId xmlns:a16="http://schemas.microsoft.com/office/drawing/2014/main" id="{52EF3EC3-43D9-E444-AF59-6AA3B05E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A91C3B-BEB8-5B4C-A854-5CD92068580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35</a:t>
            </a:fld>
            <a:endParaRPr lang="en-US" altLang="it-IT" sz="1400"/>
          </a:p>
        </p:txBody>
      </p:sp>
      <p:pic>
        <p:nvPicPr>
          <p:cNvPr id="111619" name="Picture 3" descr="Screen shot 2012-02-#8C1BC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23001C16-21F8-6247-9655-71CBD994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0147" y="1485554"/>
            <a:ext cx="5360719" cy="505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2">
            <a:extLst>
              <a:ext uri="{FF2B5EF4-FFF2-40B4-BE49-F238E27FC236}">
                <a16:creationId xmlns:a16="http://schemas.microsoft.com/office/drawing/2014/main" id="{0C75F8EA-83A0-3245-9F80-AF20CCCA4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926" y="494744"/>
            <a:ext cx="2030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i="1"/>
              <a:t>AddRoundKey</a:t>
            </a:r>
            <a:endParaRPr lang="en-US" altLang="it-IT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9AAD13-0845-5A48-BEC0-B7041BE83DBD}"/>
              </a:ext>
            </a:extLst>
          </p:cNvPr>
          <p:cNvSpPr txBox="1"/>
          <p:nvPr/>
        </p:nvSpPr>
        <p:spPr>
          <a:xfrm>
            <a:off x="7598320" y="0"/>
            <a:ext cx="1545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2. InitialRound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62CBBAA-F772-9C47-87CA-24B18B452FED}"/>
              </a:ext>
            </a:extLst>
          </p:cNvPr>
          <p:cNvGrpSpPr/>
          <p:nvPr/>
        </p:nvGrpSpPr>
        <p:grpSpPr>
          <a:xfrm>
            <a:off x="172092" y="3797219"/>
            <a:ext cx="1620252" cy="2559132"/>
            <a:chOff x="172092" y="3797219"/>
            <a:chExt cx="1620252" cy="25591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D328A8-1393-EE4C-9B13-1464FC76BF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92" y="3797219"/>
              <a:ext cx="1370040" cy="2559132"/>
            </a:xfrm>
            <a:prstGeom prst="rect">
              <a:avLst/>
            </a:prstGeom>
          </p:spPr>
        </p:pic>
        <p:sp>
          <p:nvSpPr>
            <p:cNvPr id="5" name="Left Arrow 4">
              <a:extLst>
                <a:ext uri="{FF2B5EF4-FFF2-40B4-BE49-F238E27FC236}">
                  <a16:creationId xmlns:a16="http://schemas.microsoft.com/office/drawing/2014/main" id="{B9E93EAC-2E85-C94B-BA70-7A7FE4BFA130}"/>
                </a:ext>
              </a:extLst>
            </p:cNvPr>
            <p:cNvSpPr/>
            <p:nvPr/>
          </p:nvSpPr>
          <p:spPr>
            <a:xfrm>
              <a:off x="1291920" y="4298868"/>
              <a:ext cx="500424" cy="22563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41944761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>
            <a:extLst>
              <a:ext uri="{FF2B5EF4-FFF2-40B4-BE49-F238E27FC236}">
                <a16:creationId xmlns:a16="http://schemas.microsoft.com/office/drawing/2014/main" id="{AF31CE87-BCDD-9B47-93DE-64A5A91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B9EA73-CC7F-824E-8D06-0714B3620B7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US" altLang="it-IT" sz="1400"/>
          </a:p>
        </p:txBody>
      </p:sp>
      <p:pic>
        <p:nvPicPr>
          <p:cNvPr id="110594" name="Picture 2" descr="Screen shot 2012-02-#8C1BC7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C9082FD8-127A-6C44-9FBC-20A608A71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2171" y="2035710"/>
            <a:ext cx="5749753" cy="3700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Rectangle 2">
            <a:extLst>
              <a:ext uri="{FF2B5EF4-FFF2-40B4-BE49-F238E27FC236}">
                <a16:creationId xmlns:a16="http://schemas.microsoft.com/office/drawing/2014/main" id="{3340A54B-5A0B-164B-9883-4B9574CD1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799" y="536782"/>
            <a:ext cx="1727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i="1"/>
              <a:t>SubBytes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sostituzione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6C8F3FD-0595-3744-998C-CB4288B21F91}"/>
              </a:ext>
            </a:extLst>
          </p:cNvPr>
          <p:cNvSpPr/>
          <p:nvPr/>
        </p:nvSpPr>
        <p:spPr>
          <a:xfrm>
            <a:off x="7000785" y="28328"/>
            <a:ext cx="214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SubBytes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98BF97A-9705-7D4B-8CF7-A93F5B0C091E}"/>
              </a:ext>
            </a:extLst>
          </p:cNvPr>
          <p:cNvGrpSpPr/>
          <p:nvPr/>
        </p:nvGrpSpPr>
        <p:grpSpPr>
          <a:xfrm>
            <a:off x="172092" y="3797219"/>
            <a:ext cx="1620252" cy="2559132"/>
            <a:chOff x="172092" y="3797219"/>
            <a:chExt cx="1620252" cy="2559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C74004-E37A-A640-B359-DD9DAA5C9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92" y="3797219"/>
              <a:ext cx="1370040" cy="2559132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B55DF99A-CADE-384A-9C12-8CF34D87CD03}"/>
                </a:ext>
              </a:extLst>
            </p:cNvPr>
            <p:cNvSpPr/>
            <p:nvPr/>
          </p:nvSpPr>
          <p:spPr>
            <a:xfrm>
              <a:off x="1291920" y="4891441"/>
              <a:ext cx="500424" cy="22563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243301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D5A8EE-072C-A849-B301-C59E12AE1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8098"/>
            <a:ext cx="9144000" cy="562180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12DF38E-4083-1447-9448-A369A8C29025}"/>
              </a:ext>
            </a:extLst>
          </p:cNvPr>
          <p:cNvSpPr/>
          <p:nvPr/>
        </p:nvSpPr>
        <p:spPr>
          <a:xfrm>
            <a:off x="7000785" y="28328"/>
            <a:ext cx="214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SubBytes</a:t>
            </a:r>
          </a:p>
        </p:txBody>
      </p:sp>
    </p:spTree>
    <p:extLst>
      <p:ext uri="{BB962C8B-B14F-4D97-AF65-F5344CB8AC3E}">
        <p14:creationId xmlns:p14="http://schemas.microsoft.com/office/powerpoint/2010/main" val="42892878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E5264-62C4-2442-8BD6-6C254260C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7112"/>
            <a:ext cx="9144000" cy="56237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3C92ED6-0077-A74E-AA7B-F06933855D92}"/>
              </a:ext>
            </a:extLst>
          </p:cNvPr>
          <p:cNvSpPr/>
          <p:nvPr/>
        </p:nvSpPr>
        <p:spPr>
          <a:xfrm>
            <a:off x="7000785" y="16453"/>
            <a:ext cx="214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SubBytes</a:t>
            </a:r>
          </a:p>
        </p:txBody>
      </p:sp>
    </p:spTree>
    <p:extLst>
      <p:ext uri="{BB962C8B-B14F-4D97-AF65-F5344CB8AC3E}">
        <p14:creationId xmlns:p14="http://schemas.microsoft.com/office/powerpoint/2010/main" val="430035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1442E0-FED0-8B4A-9A65-8A03DD603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617"/>
            <a:ext cx="9144000" cy="559276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98FA7A8-9B35-3947-B76A-A8086C212742}"/>
              </a:ext>
            </a:extLst>
          </p:cNvPr>
          <p:cNvSpPr/>
          <p:nvPr/>
        </p:nvSpPr>
        <p:spPr>
          <a:xfrm>
            <a:off x="7000785" y="16453"/>
            <a:ext cx="214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SubBytes</a:t>
            </a:r>
          </a:p>
        </p:txBody>
      </p:sp>
    </p:spTree>
    <p:extLst>
      <p:ext uri="{BB962C8B-B14F-4D97-AF65-F5344CB8AC3E}">
        <p14:creationId xmlns:p14="http://schemas.microsoft.com/office/powerpoint/2010/main" val="357829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Number Placeholder 3">
            <a:extLst>
              <a:ext uri="{FF2B5EF4-FFF2-40B4-BE49-F238E27FC236}">
                <a16:creationId xmlns:a16="http://schemas.microsoft.com/office/drawing/2014/main" id="{F401C2EB-B66D-D14D-A30A-4F2CDF84D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D7FC80F-BBAA-4542-B201-7A4A5E01ADA6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US" altLang="it-IT" sz="1400"/>
          </a:p>
        </p:txBody>
      </p:sp>
      <p:sp>
        <p:nvSpPr>
          <p:cNvPr id="80898" name="Rectangle 2">
            <a:extLst>
              <a:ext uri="{FF2B5EF4-FFF2-40B4-BE49-F238E27FC236}">
                <a16:creationId xmlns:a16="http://schemas.microsoft.com/office/drawing/2014/main" id="{D01CFB41-7DC4-814B-8A39-F7CFF465E8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533400"/>
            <a:ext cx="76930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/>
              <a:t> Criteri empirici per un cifrario a blocco</a:t>
            </a: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 typeface="Times" pitchFamily="2" charset="0"/>
              <a:buAutoNum type="arabicParenR"/>
            </a:pPr>
            <a:r>
              <a:rPr lang="en-US" altLang="it-IT" sz="2400"/>
              <a:t>ciascun bit del crittogramma dovrebbe dipendere da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2400"/>
              <a:t>tutti i bit della chiave e da tutti i bit del messaggio;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2400"/>
              <a:t>2) non dovrebbero esserci relazioni statistiche evidenti tra </a:t>
            </a:r>
          </a:p>
          <a:p>
            <a:pPr>
              <a:spcBef>
                <a:spcPct val="0"/>
              </a:spcBef>
              <a:buFont typeface="Times" pitchFamily="2" charset="0"/>
              <a:buNone/>
            </a:pPr>
            <a:r>
              <a:rPr lang="en-US" altLang="it-IT" sz="2400"/>
              <a:t>messaggio e crittogramma;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3) l</a:t>
            </a:r>
            <a:r>
              <a:rPr lang="uk-UA" altLang="ja-JP" sz="2400">
                <a:latin typeface="Arial" panose="020B0604020202020204" pitchFamily="34" charset="0"/>
              </a:rPr>
              <a:t>'</a:t>
            </a:r>
            <a:r>
              <a:rPr lang="en-US" altLang="ja-JP" sz="2400"/>
              <a:t>alterazione di un bit qualsiasi del messaggio 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della chiave dovrebbe alterare ciascun bit del crittogramma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con probabilità 1/2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4) l</a:t>
            </a:r>
            <a:r>
              <a:rPr lang="uk-UA" altLang="ja-JP" sz="2400">
                <a:latin typeface="Arial" panose="020B0604020202020204" pitchFamily="34" charset="0"/>
              </a:rPr>
              <a:t>'</a:t>
            </a:r>
            <a:r>
              <a:rPr lang="en-US" altLang="ja-JP" sz="2400"/>
              <a:t>alterazione di un bit del crittogramma dovrebbe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portare a un</a:t>
            </a:r>
            <a:r>
              <a:rPr lang="uk-UA" altLang="ja-JP" sz="2400">
                <a:latin typeface="Arial" panose="020B0604020202020204" pitchFamily="34" charset="0"/>
              </a:rPr>
              <a:t>'</a:t>
            </a:r>
            <a:r>
              <a:rPr lang="en-US" altLang="ja-JP" sz="2400"/>
              <a:t>alterazione imprevedibile dei bit del messaggio.</a:t>
            </a:r>
            <a:endParaRPr lang="en-US" altLang="it-IT" sz="2400"/>
          </a:p>
        </p:txBody>
      </p:sp>
    </p:spTree>
    <p:extLst>
      <p:ext uri="{BB962C8B-B14F-4D97-AF65-F5344CB8AC3E}">
        <p14:creationId xmlns:p14="http://schemas.microsoft.com/office/powerpoint/2010/main" val="140667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E2E612-6760-0B42-AE81-A65A96B0E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14470"/>
            <a:ext cx="9144000" cy="562906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7969602-AA8A-5C4C-88E3-6FC9883E9AC7}"/>
              </a:ext>
            </a:extLst>
          </p:cNvPr>
          <p:cNvSpPr/>
          <p:nvPr/>
        </p:nvSpPr>
        <p:spPr>
          <a:xfrm>
            <a:off x="7000785" y="16453"/>
            <a:ext cx="214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SubBytes</a:t>
            </a:r>
          </a:p>
        </p:txBody>
      </p:sp>
    </p:spTree>
    <p:extLst>
      <p:ext uri="{BB962C8B-B14F-4D97-AF65-F5344CB8AC3E}">
        <p14:creationId xmlns:p14="http://schemas.microsoft.com/office/powerpoint/2010/main" val="32062806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E5CDF2-F1B7-7C4F-BF40-FEC1F3C181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423"/>
            <a:ext cx="9144000" cy="57171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21F99EA-64CB-784D-9B2A-A60F4215F607}"/>
              </a:ext>
            </a:extLst>
          </p:cNvPr>
          <p:cNvSpPr/>
          <p:nvPr/>
        </p:nvSpPr>
        <p:spPr>
          <a:xfrm>
            <a:off x="7000785" y="16453"/>
            <a:ext cx="214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SubBytes</a:t>
            </a:r>
          </a:p>
        </p:txBody>
      </p:sp>
    </p:spTree>
    <p:extLst>
      <p:ext uri="{BB962C8B-B14F-4D97-AF65-F5344CB8AC3E}">
        <p14:creationId xmlns:p14="http://schemas.microsoft.com/office/powerpoint/2010/main" val="2511134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Number Placeholder 3">
            <a:extLst>
              <a:ext uri="{FF2B5EF4-FFF2-40B4-BE49-F238E27FC236}">
                <a16:creationId xmlns:a16="http://schemas.microsoft.com/office/drawing/2014/main" id="{AF31CE87-BCDD-9B47-93DE-64A5A91DB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6B9EA73-CC7F-824E-8D06-0714B3620B7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US" altLang="it-IT" sz="1400"/>
          </a:p>
        </p:txBody>
      </p:sp>
      <p:pic>
        <p:nvPicPr>
          <p:cNvPr id="110595" name="Picture 3" descr="Screen shot 2012-02-#8C1BC8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8EE4783F-35E2-5C41-88F5-2840C76A4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81" y="1372218"/>
            <a:ext cx="6635726" cy="36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7" name="Rectangle 3">
            <a:extLst>
              <a:ext uri="{FF2B5EF4-FFF2-40B4-BE49-F238E27FC236}">
                <a16:creationId xmlns:a16="http://schemas.microsoft.com/office/drawing/2014/main" id="{22899BC1-F9A3-054C-94E6-9B4E578FC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393" y="388774"/>
            <a:ext cx="1871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i="1"/>
              <a:t>ShiftRows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trasposizione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13B173-2ABC-8A49-B118-905B1E1D2776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AE4332-65DB-B848-B301-5E06A30E72A4}"/>
              </a:ext>
            </a:extLst>
          </p:cNvPr>
          <p:cNvGrpSpPr/>
          <p:nvPr/>
        </p:nvGrpSpPr>
        <p:grpSpPr>
          <a:xfrm>
            <a:off x="172092" y="3797219"/>
            <a:ext cx="1620252" cy="2559132"/>
            <a:chOff x="172092" y="3797219"/>
            <a:chExt cx="1620252" cy="2559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04056C1-4C05-7344-B45A-DE215EDBF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92" y="3797219"/>
              <a:ext cx="1370040" cy="2559132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BD28F00D-FF8F-0A41-9AF3-9702AFAECBC7}"/>
                </a:ext>
              </a:extLst>
            </p:cNvPr>
            <p:cNvSpPr/>
            <p:nvPr/>
          </p:nvSpPr>
          <p:spPr>
            <a:xfrm>
              <a:off x="1291920" y="5176447"/>
              <a:ext cx="500424" cy="22563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973137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0B42C0-B9AB-DD41-A3D3-15298EF01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717"/>
            <a:ext cx="9144000" cy="5736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5DC8FC-A6BD-3A4D-9616-BDE133C93D63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316140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7A5254-001A-9947-A64C-86DC596DE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802"/>
            <a:ext cx="9144000" cy="57483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34C412-A80A-6740-9E59-BCFA8B35CE65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103583714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C8A07-D648-E24E-AD38-9F5DCD4D09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7123"/>
            <a:ext cx="9144000" cy="5763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C96EAD-F4B9-B24A-8669-88694131486E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36577682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791A8-FDBC-174E-9AEE-C198D1A6E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4309"/>
            <a:ext cx="9144000" cy="5765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8BDD9A-53E6-8345-88DB-77A7320BA85C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33357387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04A5C6-5433-5B42-ADF6-6B714E5A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9343"/>
            <a:ext cx="9144000" cy="5719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8D0862-DE0B-B24F-B461-72B9B5620068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15605391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2EB887-D19B-DF47-B79A-BDBB92FC6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0423"/>
            <a:ext cx="9144000" cy="57171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4352D-7689-F649-A1C2-F73A3C560AE4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1178380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6935E-4BDC-9B43-B39A-C6E2CE233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5908"/>
            <a:ext cx="9144000" cy="57461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56919E-B1E9-4046-94EC-B70782FDE351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17902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Number Placeholder 3">
            <a:extLst>
              <a:ext uri="{FF2B5EF4-FFF2-40B4-BE49-F238E27FC236}">
                <a16:creationId xmlns:a16="http://schemas.microsoft.com/office/drawing/2014/main" id="{23C05ED8-34DF-2D44-B6D8-F58E34C8D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2781A3E-66EE-914E-B68E-4D0AA6494B0E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US" altLang="it-IT" sz="1400"/>
          </a:p>
        </p:txBody>
      </p:sp>
      <p:sp>
        <p:nvSpPr>
          <p:cNvPr id="86018" name="Text Box 4">
            <a:extLst>
              <a:ext uri="{FF2B5EF4-FFF2-40B4-BE49-F238E27FC236}">
                <a16:creationId xmlns:a16="http://schemas.microsoft.com/office/drawing/2014/main" id="{4CF3A09F-81A5-FC4D-862F-756ABECA8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399" y="1896094"/>
            <a:ext cx="5126038" cy="1570038"/>
          </a:xfrm>
          <a:prstGeom prst="rect">
            <a:avLst/>
          </a:prstGeom>
          <a:solidFill>
            <a:srgbClr val="FFFF00"/>
          </a:solidFill>
          <a:ln>
            <a:solidFill>
              <a:srgbClr val="1338FF"/>
            </a:solidFill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it-IT" sz="2400">
              <a:solidFill>
                <a:srgbClr val="1338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1338FF"/>
                </a:solidFill>
              </a:rPr>
              <a:t>il </a:t>
            </a:r>
            <a:r>
              <a:rPr lang="en-US" altLang="it-IT" sz="2400" b="1">
                <a:solidFill>
                  <a:srgbClr val="1338FF"/>
                </a:solidFill>
              </a:rPr>
              <a:t>Data Encryption Standard </a:t>
            </a:r>
            <a:r>
              <a:rPr lang="en-US" altLang="it-IT" sz="2400">
                <a:solidFill>
                  <a:srgbClr val="1338FF"/>
                </a:solidFill>
              </a:rPr>
              <a:t> (</a:t>
            </a:r>
            <a:r>
              <a:rPr lang="en-US" altLang="it-IT" sz="2400" b="1">
                <a:solidFill>
                  <a:srgbClr val="1338FF"/>
                </a:solidFill>
              </a:rPr>
              <a:t>D.E.S.)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 b="1">
              <a:solidFill>
                <a:srgbClr val="1338FF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>
                <a:solidFill>
                  <a:srgbClr val="1338FF"/>
                </a:solidFill>
              </a:rPr>
              <a:t>		     1977</a:t>
            </a:r>
          </a:p>
        </p:txBody>
      </p:sp>
      <p:sp>
        <p:nvSpPr>
          <p:cNvPr id="86019" name="Rectangle 1">
            <a:extLst>
              <a:ext uri="{FF2B5EF4-FFF2-40B4-BE49-F238E27FC236}">
                <a16:creationId xmlns:a16="http://schemas.microsoft.com/office/drawing/2014/main" id="{B7EC08CB-5AE4-AF41-B24C-E922D8908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5044" y="483936"/>
            <a:ext cx="551074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Sostituzione e trasposizione in un cifrario a blocco in chiave moderna: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84A4D97-3A1D-2049-8E96-8EACE16A7E52}"/>
              </a:ext>
            </a:extLst>
          </p:cNvPr>
          <p:cNvSpPr txBox="1"/>
          <p:nvPr/>
        </p:nvSpPr>
        <p:spPr>
          <a:xfrm>
            <a:off x="1171673" y="4048027"/>
            <a:ext cx="734367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Times" pitchFamily="2" charset="0"/>
              </a:rPr>
              <a:t>Usato in: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Times" pitchFamily="2" charset="0"/>
              </a:rPr>
              <a:t>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>
                <a:latin typeface="Times" pitchFamily="2" charset="0"/>
              </a:rPr>
              <a:t>Kerberos</a:t>
            </a:r>
            <a:r>
              <a:rPr lang="en-US" altLang="it-IT" sz="2000">
                <a:latin typeface="Times" pitchFamily="2" charset="0"/>
              </a:rPr>
              <a:t>	protocollo di autenticazione su reti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>
              <a:latin typeface="Times" pitchFamily="2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i="1">
                <a:latin typeface="Times" pitchFamily="2" charset="0"/>
              </a:rPr>
              <a:t>NTLMv1</a:t>
            </a:r>
            <a:r>
              <a:rPr lang="en-US" altLang="it-IT" sz="2000">
                <a:latin typeface="Times" pitchFamily="2" charset="0"/>
              </a:rPr>
              <a:t>		NT LAN Manager: suite di protocolli di sicurezza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>
                <a:latin typeface="Times" pitchFamily="2" charset="0"/>
              </a:rPr>
              <a:t>		Microsoft Widows NT, che forniscono </a:t>
            </a:r>
            <a:br>
              <a:rPr lang="en-US" altLang="it-IT" sz="2000">
                <a:latin typeface="Times" pitchFamily="2" charset="0"/>
              </a:rPr>
            </a:br>
            <a:r>
              <a:rPr lang="en-US" altLang="it-IT" sz="2000">
                <a:latin typeface="Times" pitchFamily="2" charset="0"/>
              </a:rPr>
              <a:t>		autenticazione, integrità e confidenzialità agli utenti</a:t>
            </a:r>
          </a:p>
        </p:txBody>
      </p:sp>
    </p:spTree>
    <p:extLst>
      <p:ext uri="{BB962C8B-B14F-4D97-AF65-F5344CB8AC3E}">
        <p14:creationId xmlns:p14="http://schemas.microsoft.com/office/powerpoint/2010/main" val="2624256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82CF4E-FE3E-2C41-9DD9-FED61D90A5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691"/>
            <a:ext cx="9144000" cy="57506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2DF07D-F8A8-254F-BCFE-CD9C3B8B0714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3112323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773CC-E274-1144-BF39-841CF53503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288"/>
            <a:ext cx="9144000" cy="57774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6FCE71-1583-4D44-9F6C-ADC087D05DA1}"/>
              </a:ext>
            </a:extLst>
          </p:cNvPr>
          <p:cNvSpPr txBox="1"/>
          <p:nvPr/>
        </p:nvSpPr>
        <p:spPr>
          <a:xfrm>
            <a:off x="6935960" y="0"/>
            <a:ext cx="2208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ShiftRows</a:t>
            </a:r>
          </a:p>
        </p:txBody>
      </p:sp>
    </p:spTree>
    <p:extLst>
      <p:ext uri="{BB962C8B-B14F-4D97-AF65-F5344CB8AC3E}">
        <p14:creationId xmlns:p14="http://schemas.microsoft.com/office/powerpoint/2010/main" val="3258788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>
            <a:extLst>
              <a:ext uri="{FF2B5EF4-FFF2-40B4-BE49-F238E27FC236}">
                <a16:creationId xmlns:a16="http://schemas.microsoft.com/office/drawing/2014/main" id="{52EF3EC3-43D9-E444-AF59-6AA3B05E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A91C3B-BEB8-5B4C-A854-5CD92068580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US" altLang="it-IT" sz="1400"/>
          </a:p>
        </p:txBody>
      </p:sp>
      <p:pic>
        <p:nvPicPr>
          <p:cNvPr id="111618" name="Picture 2" descr="Screen shot 2012-02-#8C1BC9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EB7530C4-D772-6848-952A-4A1CB9F0D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459" y="1696192"/>
            <a:ext cx="5947551" cy="3897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0" name="Rectangle 1">
            <a:extLst>
              <a:ext uri="{FF2B5EF4-FFF2-40B4-BE49-F238E27FC236}">
                <a16:creationId xmlns:a16="http://schemas.microsoft.com/office/drawing/2014/main" id="{30395B2B-6F1B-584C-B084-29D9517677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540" y="505403"/>
            <a:ext cx="18732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i="1"/>
              <a:t>MixColumns</a:t>
            </a: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operazione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mista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6131EE-01C5-5047-9675-F6172B17EE2E}"/>
              </a:ext>
            </a:extLst>
          </p:cNvPr>
          <p:cNvSpPr txBox="1"/>
          <p:nvPr/>
        </p:nvSpPr>
        <p:spPr>
          <a:xfrm>
            <a:off x="6692623" y="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MixColumns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74CA82-1D92-BF47-8A58-E072E3B94CAD}"/>
              </a:ext>
            </a:extLst>
          </p:cNvPr>
          <p:cNvGrpSpPr/>
          <p:nvPr/>
        </p:nvGrpSpPr>
        <p:grpSpPr>
          <a:xfrm>
            <a:off x="172092" y="3797219"/>
            <a:ext cx="1620252" cy="2559132"/>
            <a:chOff x="172092" y="3797219"/>
            <a:chExt cx="1620252" cy="2559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050169D-50FA-AC41-8877-3ED979DCE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92" y="3797219"/>
              <a:ext cx="1370040" cy="2559132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7EFE9524-4208-9E41-9AAF-BCCA3BFB8922}"/>
                </a:ext>
              </a:extLst>
            </p:cNvPr>
            <p:cNvSpPr/>
            <p:nvPr/>
          </p:nvSpPr>
          <p:spPr>
            <a:xfrm>
              <a:off x="1291920" y="5480462"/>
              <a:ext cx="500424" cy="22563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6116612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9536F-275E-C34E-B509-4ECE2256E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03"/>
            <a:ext cx="9144000" cy="5751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2C66C6-DC7B-DD4F-B71D-794CF4394AC7}"/>
              </a:ext>
            </a:extLst>
          </p:cNvPr>
          <p:cNvSpPr txBox="1"/>
          <p:nvPr/>
        </p:nvSpPr>
        <p:spPr>
          <a:xfrm>
            <a:off x="6692623" y="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MixColumns</a:t>
            </a:r>
          </a:p>
        </p:txBody>
      </p:sp>
    </p:spTree>
    <p:extLst>
      <p:ext uri="{BB962C8B-B14F-4D97-AF65-F5344CB8AC3E}">
        <p14:creationId xmlns:p14="http://schemas.microsoft.com/office/powerpoint/2010/main" val="32118055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4345D7-EFEE-B649-9D66-94825ABCD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3203"/>
            <a:ext cx="9144000" cy="57515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A2A6493-DCC2-C545-B37F-2F8CB0097E88}"/>
              </a:ext>
            </a:extLst>
          </p:cNvPr>
          <p:cNvSpPr txBox="1"/>
          <p:nvPr/>
        </p:nvSpPr>
        <p:spPr>
          <a:xfrm>
            <a:off x="6692623" y="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MixColumns</a:t>
            </a:r>
          </a:p>
        </p:txBody>
      </p:sp>
    </p:spTree>
    <p:extLst>
      <p:ext uri="{BB962C8B-B14F-4D97-AF65-F5344CB8AC3E}">
        <p14:creationId xmlns:p14="http://schemas.microsoft.com/office/powerpoint/2010/main" val="218271893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38B27-F83B-E843-B679-2F5C929D76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607"/>
            <a:ext cx="9144000" cy="5754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39EE3B-629E-B744-BFA5-78DFC1214AC0}"/>
              </a:ext>
            </a:extLst>
          </p:cNvPr>
          <p:cNvSpPr txBox="1"/>
          <p:nvPr/>
        </p:nvSpPr>
        <p:spPr>
          <a:xfrm>
            <a:off x="6692623" y="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MixColumns</a:t>
            </a:r>
          </a:p>
        </p:txBody>
      </p:sp>
    </p:spTree>
    <p:extLst>
      <p:ext uri="{BB962C8B-B14F-4D97-AF65-F5344CB8AC3E}">
        <p14:creationId xmlns:p14="http://schemas.microsoft.com/office/powerpoint/2010/main" val="36781802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02CEBA-76B5-2B44-8C4B-A6BE067607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0493"/>
            <a:ext cx="9144000" cy="5757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785FC8-0E52-E04B-A4DE-207990606396}"/>
              </a:ext>
            </a:extLst>
          </p:cNvPr>
          <p:cNvSpPr txBox="1"/>
          <p:nvPr/>
        </p:nvSpPr>
        <p:spPr>
          <a:xfrm>
            <a:off x="6692623" y="0"/>
            <a:ext cx="24513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3. Rounds - MixColumns</a:t>
            </a:r>
          </a:p>
        </p:txBody>
      </p:sp>
    </p:spTree>
    <p:extLst>
      <p:ext uri="{BB962C8B-B14F-4D97-AF65-F5344CB8AC3E}">
        <p14:creationId xmlns:p14="http://schemas.microsoft.com/office/powerpoint/2010/main" val="36793243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Number Placeholder 3">
            <a:extLst>
              <a:ext uri="{FF2B5EF4-FFF2-40B4-BE49-F238E27FC236}">
                <a16:creationId xmlns:a16="http://schemas.microsoft.com/office/drawing/2014/main" id="{52EF3EC3-43D9-E444-AF59-6AA3B05E2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5A91C3B-BEB8-5B4C-A854-5CD920685809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US" altLang="it-IT" sz="1400"/>
          </a:p>
        </p:txBody>
      </p:sp>
      <p:pic>
        <p:nvPicPr>
          <p:cNvPr id="111619" name="Picture 3" descr="Screen shot 2012-02-#8C1BCE.png                                0009F9D8Macintosh HD                   7C26833C:">
            <a:extLst>
              <a:ext uri="{FF2B5EF4-FFF2-40B4-BE49-F238E27FC236}">
                <a16:creationId xmlns:a16="http://schemas.microsoft.com/office/drawing/2014/main" id="{23001C16-21F8-6247-9655-71CBD994B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773" y="1264592"/>
            <a:ext cx="5373337" cy="506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21" name="Rectangle 2">
            <a:extLst>
              <a:ext uri="{FF2B5EF4-FFF2-40B4-BE49-F238E27FC236}">
                <a16:creationId xmlns:a16="http://schemas.microsoft.com/office/drawing/2014/main" id="{0C75F8EA-83A0-3245-9F80-AF20CCCA42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137" y="804217"/>
            <a:ext cx="20304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 b="1" i="1"/>
              <a:t>AddRoundKey</a:t>
            </a:r>
            <a:endParaRPr lang="en-US" altLang="it-IT" sz="24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8B66DEC-882A-8F43-9A82-4EA7F932CCB5}"/>
              </a:ext>
            </a:extLst>
          </p:cNvPr>
          <p:cNvSpPr/>
          <p:nvPr/>
        </p:nvSpPr>
        <p:spPr>
          <a:xfrm>
            <a:off x="6539504" y="0"/>
            <a:ext cx="26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AddRoundKey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1896E2-13C0-A841-8809-841199B5A9B2}"/>
              </a:ext>
            </a:extLst>
          </p:cNvPr>
          <p:cNvGrpSpPr/>
          <p:nvPr/>
        </p:nvGrpSpPr>
        <p:grpSpPr>
          <a:xfrm>
            <a:off x="172092" y="3797219"/>
            <a:ext cx="1620252" cy="2559132"/>
            <a:chOff x="172092" y="3797219"/>
            <a:chExt cx="1620252" cy="25591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C689E64-9312-FC46-9BF0-C338EDEBF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2092" y="3797219"/>
              <a:ext cx="1370040" cy="2559132"/>
            </a:xfrm>
            <a:prstGeom prst="rect">
              <a:avLst/>
            </a:prstGeom>
          </p:spPr>
        </p:pic>
        <p:sp>
          <p:nvSpPr>
            <p:cNvPr id="8" name="Left Arrow 7">
              <a:extLst>
                <a:ext uri="{FF2B5EF4-FFF2-40B4-BE49-F238E27FC236}">
                  <a16:creationId xmlns:a16="http://schemas.microsoft.com/office/drawing/2014/main" id="{4D16E6CB-677F-5C46-AB68-DE1F22537CE6}"/>
                </a:ext>
              </a:extLst>
            </p:cNvPr>
            <p:cNvSpPr/>
            <p:nvPr/>
          </p:nvSpPr>
          <p:spPr>
            <a:xfrm>
              <a:off x="1291920" y="5176447"/>
              <a:ext cx="500424" cy="225630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266948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006D17-98CC-FE44-8EAF-0E1350CC2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7203"/>
            <a:ext cx="9144000" cy="572359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FC1550-8BBE-CB4C-91AB-04CE3FB1A32A}"/>
              </a:ext>
            </a:extLst>
          </p:cNvPr>
          <p:cNvSpPr/>
          <p:nvPr/>
        </p:nvSpPr>
        <p:spPr>
          <a:xfrm>
            <a:off x="6539504" y="0"/>
            <a:ext cx="26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AddRoundKey</a:t>
            </a:r>
          </a:p>
        </p:txBody>
      </p:sp>
    </p:spTree>
    <p:extLst>
      <p:ext uri="{BB962C8B-B14F-4D97-AF65-F5344CB8AC3E}">
        <p14:creationId xmlns:p14="http://schemas.microsoft.com/office/powerpoint/2010/main" val="472144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569FD3-B2C5-2247-A0BE-58212D52D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312"/>
            <a:ext cx="9144000" cy="57493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9A2FD5E-2DDC-8A40-821A-7D2AD40BC3D1}"/>
              </a:ext>
            </a:extLst>
          </p:cNvPr>
          <p:cNvSpPr/>
          <p:nvPr/>
        </p:nvSpPr>
        <p:spPr>
          <a:xfrm>
            <a:off x="6539504" y="0"/>
            <a:ext cx="26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AddRoundKey</a:t>
            </a:r>
          </a:p>
        </p:txBody>
      </p:sp>
    </p:spTree>
    <p:extLst>
      <p:ext uri="{BB962C8B-B14F-4D97-AF65-F5344CB8AC3E}">
        <p14:creationId xmlns:p14="http://schemas.microsoft.com/office/powerpoint/2010/main" val="4289488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Number Placeholder 1">
            <a:extLst>
              <a:ext uri="{FF2B5EF4-FFF2-40B4-BE49-F238E27FC236}">
                <a16:creationId xmlns:a16="http://schemas.microsoft.com/office/drawing/2014/main" id="{963C28F9-70A4-004B-9788-76BAB686D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27813" y="6248400"/>
            <a:ext cx="190500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DB317E-D088-5B47-9994-8651EF5EC9FA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6</a:t>
            </a:fld>
            <a:endParaRPr lang="it-IT" altLang="it-IT" sz="1400"/>
          </a:p>
        </p:txBody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D6B7E7A6-B01A-0D44-9227-8BB1EB34D0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263" y="549275"/>
            <a:ext cx="76327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b="1"/>
              <a:t>Storia del DES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*) Nel 1972 l'NBS (</a:t>
            </a:r>
            <a:r>
              <a:rPr lang="it-IT" altLang="it-IT" sz="1800" i="1"/>
              <a:t>National Bureau of Standards</a:t>
            </a:r>
            <a:r>
              <a:rPr lang="it-IT" altLang="it-IT" sz="1800"/>
              <a:t>) stabilì che era necessario individuare un algoritmo di cifratura per documenti senza alcuna classificazione di sicurezza, ma contenenti dati sensibili.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*) Il 15 maggio 1972 venne presentata la prima richiesta pubblica di uno standard di cifratura definito secondo criteri rigorosi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*) Nessuno degli algoritmi presentati superò i test dell'NSA (</a:t>
            </a:r>
            <a:r>
              <a:rPr lang="it-IT" altLang="it-IT" sz="1800" i="1"/>
              <a:t>National Security Agency</a:t>
            </a:r>
            <a:r>
              <a:rPr lang="it-IT" altLang="it-IT" sz="180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*) Il 27 agosto 1974 fu diramato un secondo bando. In quel periodo IBM sottopose come candidato il DEA (</a:t>
            </a:r>
            <a:r>
              <a:rPr lang="it-IT" altLang="it-IT" sz="1800" i="1"/>
              <a:t>Data Encryption Algorithm</a:t>
            </a:r>
            <a:r>
              <a:rPr lang="it-IT" altLang="it-IT" sz="1800"/>
              <a:t>), sviluppato tra il 1973 e il 1974 e basato su un precedente algoritmo denominato </a:t>
            </a:r>
            <a:r>
              <a:rPr lang="it-IT" altLang="it-IT" sz="1800" i="1"/>
              <a:t>Lucifer</a:t>
            </a:r>
            <a:r>
              <a:rPr lang="it-IT" altLang="it-IT" sz="1800"/>
              <a:t>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*) Il 17 marzo 1975 IBM propose il DES che fu pubblicato nel </a:t>
            </a:r>
            <a:r>
              <a:rPr lang="it-IT" altLang="it-IT" sz="1800" i="1"/>
              <a:t>Federal Register.</a:t>
            </a:r>
            <a:r>
              <a:rPr lang="it-IT" altLang="it-IT" sz="1800"/>
              <a:t> Si tennero 2 congressi pubblici per discutere lo standard proposto. Pervennero critiche sulla brevità della lunghezza della chiave (Whitfield Diffie e Martin Hellman) e sulle misteriose </a:t>
            </a:r>
            <a:r>
              <a:rPr lang="it-IT" altLang="it-IT" sz="1800" i="1"/>
              <a:t>S-box</a:t>
            </a:r>
            <a:r>
              <a:rPr lang="it-IT" altLang="it-IT" sz="1800"/>
              <a:t> (interferenza impropria da parte della NSA?). C'era il sospetto che l'algoritmo fosse stato indebolito di nascosto della NSA in modo che essa potesse facilmente leggere i messaggi cifrati.</a:t>
            </a:r>
          </a:p>
        </p:txBody>
      </p:sp>
    </p:spTree>
    <p:extLst>
      <p:ext uri="{BB962C8B-B14F-4D97-AF65-F5344CB8AC3E}">
        <p14:creationId xmlns:p14="http://schemas.microsoft.com/office/powerpoint/2010/main" val="244907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7A1D6F-774A-344E-8281-E51C1A254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508"/>
            <a:ext cx="9144000" cy="574298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14DD192-FE39-A046-BCC9-0372017A4D83}"/>
              </a:ext>
            </a:extLst>
          </p:cNvPr>
          <p:cNvSpPr/>
          <p:nvPr/>
        </p:nvSpPr>
        <p:spPr>
          <a:xfrm>
            <a:off x="6539504" y="0"/>
            <a:ext cx="26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AddRoundKey</a:t>
            </a:r>
          </a:p>
        </p:txBody>
      </p:sp>
    </p:spTree>
    <p:extLst>
      <p:ext uri="{BB962C8B-B14F-4D97-AF65-F5344CB8AC3E}">
        <p14:creationId xmlns:p14="http://schemas.microsoft.com/office/powerpoint/2010/main" val="34020001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801BA0-1353-024E-870A-8F790B5279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304"/>
            <a:ext cx="9144000" cy="57353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9AB910-AC0A-5744-8A12-D84971C1283D}"/>
              </a:ext>
            </a:extLst>
          </p:cNvPr>
          <p:cNvSpPr/>
          <p:nvPr/>
        </p:nvSpPr>
        <p:spPr>
          <a:xfrm>
            <a:off x="6539504" y="0"/>
            <a:ext cx="26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AddRoundKey</a:t>
            </a:r>
          </a:p>
        </p:txBody>
      </p:sp>
    </p:spTree>
    <p:extLst>
      <p:ext uri="{BB962C8B-B14F-4D97-AF65-F5344CB8AC3E}">
        <p14:creationId xmlns:p14="http://schemas.microsoft.com/office/powerpoint/2010/main" val="40139071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41554E-3EF5-974D-A77D-DEF7DAB49B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0210"/>
            <a:ext cx="9144000" cy="57375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2337FE7-FAE6-604F-8F05-60419A3E75F6}"/>
              </a:ext>
            </a:extLst>
          </p:cNvPr>
          <p:cNvSpPr/>
          <p:nvPr/>
        </p:nvSpPr>
        <p:spPr>
          <a:xfrm>
            <a:off x="6539504" y="0"/>
            <a:ext cx="26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AddRoundKey</a:t>
            </a:r>
          </a:p>
        </p:txBody>
      </p:sp>
    </p:spTree>
    <p:extLst>
      <p:ext uri="{BB962C8B-B14F-4D97-AF65-F5344CB8AC3E}">
        <p14:creationId xmlns:p14="http://schemas.microsoft.com/office/powerpoint/2010/main" val="260755460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3D7CED-2FE8-5246-ACA7-AA4C72B26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4312"/>
            <a:ext cx="9144000" cy="57493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ED9BEE-B056-A246-B127-0232306E4DE4}"/>
              </a:ext>
            </a:extLst>
          </p:cNvPr>
          <p:cNvSpPr/>
          <p:nvPr/>
        </p:nvSpPr>
        <p:spPr>
          <a:xfrm>
            <a:off x="6539504" y="0"/>
            <a:ext cx="26044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/>
              <a:t>3. Rounds - AddRoundKey</a:t>
            </a:r>
          </a:p>
        </p:txBody>
      </p:sp>
    </p:spTree>
    <p:extLst>
      <p:ext uri="{BB962C8B-B14F-4D97-AF65-F5344CB8AC3E}">
        <p14:creationId xmlns:p14="http://schemas.microsoft.com/office/powerpoint/2010/main" val="368232504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Number Placeholder 1">
            <a:extLst>
              <a:ext uri="{FF2B5EF4-FFF2-40B4-BE49-F238E27FC236}">
                <a16:creationId xmlns:a16="http://schemas.microsoft.com/office/drawing/2014/main" id="{A16F5DCD-69DF-644E-AE35-43DC89A25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F027E9C-777A-4145-8694-B1DB118E514A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64</a:t>
            </a:fld>
            <a:endParaRPr lang="en-US" altLang="it-IT" sz="1400"/>
          </a:p>
        </p:txBody>
      </p:sp>
      <p:sp>
        <p:nvSpPr>
          <p:cNvPr id="112642" name="Rectangle 2">
            <a:extLst>
              <a:ext uri="{FF2B5EF4-FFF2-40B4-BE49-F238E27FC236}">
                <a16:creationId xmlns:a16="http://schemas.microsoft.com/office/drawing/2014/main" id="{3D828FE1-552A-E745-AF94-43D717DAD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1916113"/>
            <a:ext cx="7920037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Proposto e usato come standard dal governo degli USA.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AES è stato adottato dalla </a:t>
            </a:r>
            <a:r>
              <a:rPr lang="en-US" altLang="it-IT" sz="2400" i="1"/>
              <a:t>National Institute of Standards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 i="1"/>
              <a:t>Technology</a:t>
            </a:r>
            <a:r>
              <a:rPr lang="en-US" altLang="it-IT" sz="2400"/>
              <a:t> (NIST) nel novembre del 2001 dopo 5 anni di studi.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4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400"/>
              <a:t>Livello di sicurezza ancora adeguato (miglior attacco noto fatto su 7 rounds per 128-bit keys, 8 rounds per 192-bit keys, e 9 rounds per 256-bit della chiave)</a:t>
            </a:r>
          </a:p>
        </p:txBody>
      </p:sp>
    </p:spTree>
    <p:extLst>
      <p:ext uri="{BB962C8B-B14F-4D97-AF65-F5344CB8AC3E}">
        <p14:creationId xmlns:p14="http://schemas.microsoft.com/office/powerpoint/2010/main" val="34535159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Number Placeholder 1">
            <a:extLst>
              <a:ext uri="{FF2B5EF4-FFF2-40B4-BE49-F238E27FC236}">
                <a16:creationId xmlns:a16="http://schemas.microsoft.com/office/drawing/2014/main" id="{DB489286-41ED-1843-821C-FC62FA2D4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0EA0B4BF-99DA-B347-8BA4-F2BBDF8E3978}" type="slidenum">
              <a:rPr lang="it-IT" altLang="it-IT" sz="1400" smtClean="0"/>
              <a:pPr>
                <a:spcBef>
                  <a:spcPct val="0"/>
                </a:spcBef>
                <a:buFontTx/>
                <a:buNone/>
              </a:pPr>
              <a:t>7</a:t>
            </a:fld>
            <a:endParaRPr lang="it-IT" altLang="it-IT" sz="1400"/>
          </a:p>
        </p:txBody>
      </p:sp>
      <p:sp>
        <p:nvSpPr>
          <p:cNvPr id="88066" name="Rectangle 2">
            <a:extLst>
              <a:ext uri="{FF2B5EF4-FFF2-40B4-BE49-F238E27FC236}">
                <a16:creationId xmlns:a16="http://schemas.microsoft.com/office/drawing/2014/main" id="{A4922A69-A0DF-1E4C-AD3A-0D54B183B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765175"/>
            <a:ext cx="8207375" cy="369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*) Ci sono sospetti su possibili debolezze nascoste nelle </a:t>
            </a:r>
            <a:r>
              <a:rPr lang="it-IT" altLang="it-IT" sz="1800" i="1"/>
              <a:t>S-box;</a:t>
            </a:r>
            <a:r>
              <a:rPr lang="it-IT" altLang="it-IT" sz="1800"/>
              <a:t> ma nel 1990 Eli Biham e Adi Shamir scoprono la </a:t>
            </a:r>
            <a:r>
              <a:rPr lang="it-IT" altLang="it-IT" sz="1800" i="1"/>
              <a:t>crittanalisi differenziale</a:t>
            </a:r>
            <a:r>
              <a:rPr lang="it-IT" altLang="it-IT" sz="1800"/>
              <a:t>, un metodo generale per violare i cifrari a blocchi. Le </a:t>
            </a:r>
            <a:r>
              <a:rPr lang="it-IT" altLang="it-IT" sz="1800" i="1"/>
              <a:t>S-box</a:t>
            </a:r>
            <a:r>
              <a:rPr lang="it-IT" altLang="it-IT" sz="1800"/>
              <a:t> del DES erano molto più resistenti agli attacchi che se fossero state scelte a caso, facendo fortemente sospettare che l'IBM conoscesse questa tecnica già negli anni '70. 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*) Quello che accadde veramente fu chiarito in parte nel 1994, quando Don Coppersmith pubblicò i criteri di progetto originali delle </a:t>
            </a:r>
            <a:r>
              <a:rPr lang="it-IT" altLang="it-IT" sz="1800" i="1"/>
              <a:t>S-box</a:t>
            </a:r>
            <a:r>
              <a:rPr lang="it-IT" altLang="it-IT" sz="1800"/>
              <a:t>. L'IBM aveva scoperto la crittanalisi differenziale negli anni '70 e, dopo aver reso sicuro il DES, dalla NSA le fu richiesto  di mantenere segreta questa tecnica. Come spiega Coppersmith: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1800"/>
              <a:t>« la crittanalisi differenziale può essere una tecnica molto potente usata contro vari schemi e c'era il rischio che se questa informazione fosse diventata di pubblico dominio avrebbe potuto creare un problema di sicurezza nazionale. »</a:t>
            </a:r>
          </a:p>
        </p:txBody>
      </p:sp>
    </p:spTree>
    <p:extLst>
      <p:ext uri="{BB962C8B-B14F-4D97-AF65-F5344CB8AC3E}">
        <p14:creationId xmlns:p14="http://schemas.microsoft.com/office/powerpoint/2010/main" val="243034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Number Placeholder 1">
            <a:extLst>
              <a:ext uri="{FF2B5EF4-FFF2-40B4-BE49-F238E27FC236}">
                <a16:creationId xmlns:a16="http://schemas.microsoft.com/office/drawing/2014/main" id="{9C3F1EDD-31EC-3049-BEEE-6B2513BEA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B568CC7-269E-D54B-A4AE-3450BF4AB558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8</a:t>
            </a:fld>
            <a:endParaRPr lang="en-US" altLang="it-IT" sz="1400"/>
          </a:p>
        </p:txBody>
      </p:sp>
      <p:sp>
        <p:nvSpPr>
          <p:cNvPr id="89090" name="Rectangle 3">
            <a:extLst>
              <a:ext uri="{FF2B5EF4-FFF2-40B4-BE49-F238E27FC236}">
                <a16:creationId xmlns:a16="http://schemas.microsoft.com/office/drawing/2014/main" id="{FB490F47-2AAD-DF4A-B74A-37484109C6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836613"/>
            <a:ext cx="691356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*) Nonostante le critiche, il DES fu approvato come standard federale nel novembre del 1976 e pubblicato il 15 gennaio 1977, certificato per l</a:t>
            </a:r>
            <a:r>
              <a:rPr lang="uk-UA" altLang="it-IT" sz="1800"/>
              <a:t>'</a:t>
            </a:r>
            <a:r>
              <a:rPr lang="en-US" altLang="it-IT" sz="1800"/>
              <a:t>uso su tutti i dati non classificati.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*) È stato in seguito riconfermato come standard nel 1983, 1988, 1993 e 1998, nel quale si prescrive il "Triple DES".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*) Il 26 maggio 2002, il DES è stato finalmente rimpiazzato dall</a:t>
            </a:r>
            <a:r>
              <a:rPr lang="uk-UA" altLang="it-IT" sz="1800"/>
              <a:t>'</a:t>
            </a:r>
            <a:r>
              <a:rPr lang="en-US" altLang="it-IT" sz="1800"/>
              <a:t>AES, l</a:t>
            </a:r>
            <a:r>
              <a:rPr lang="uk-UA" altLang="it-IT" sz="1800"/>
              <a:t>'</a:t>
            </a:r>
            <a:r>
              <a:rPr lang="en-US" altLang="it-IT" sz="1800" i="1"/>
              <a:t>Advanced Encryption Standard</a:t>
            </a:r>
            <a:r>
              <a:rPr lang="en-US" altLang="it-IT" sz="1800"/>
              <a:t>, in seguito ad un confronto pubblico. Ancora oggi, ad ogni modo, il DES è largamente utilizzato.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180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1800"/>
              <a:t>*) Il 19 maggio 2005 lo standard è stato ufficialmente ritirato, ma il NIST ha approvato l</a:t>
            </a:r>
            <a:r>
              <a:rPr lang="uk-UA" altLang="it-IT" sz="1800"/>
              <a:t>'</a:t>
            </a:r>
            <a:r>
              <a:rPr lang="en-US" altLang="it-IT" sz="1800"/>
              <a:t>uso di Triple DES fino all</a:t>
            </a:r>
            <a:r>
              <a:rPr lang="uk-UA" altLang="it-IT" sz="1800"/>
              <a:t>'</a:t>
            </a:r>
            <a:r>
              <a:rPr lang="en-US" altLang="it-IT" sz="1800"/>
              <a:t>anno 2030 per informazioni governative sensibili.</a:t>
            </a:r>
          </a:p>
        </p:txBody>
      </p:sp>
    </p:spTree>
    <p:extLst>
      <p:ext uri="{BB962C8B-B14F-4D97-AF65-F5344CB8AC3E}">
        <p14:creationId xmlns:p14="http://schemas.microsoft.com/office/powerpoint/2010/main" val="261802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Slide Number Placeholder 5">
            <a:extLst>
              <a:ext uri="{FF2B5EF4-FFF2-40B4-BE49-F238E27FC236}">
                <a16:creationId xmlns:a16="http://schemas.microsoft.com/office/drawing/2014/main" id="{2DE8FE2A-5031-E643-9C6D-96BB85B4F0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6230E04-EFC1-5E45-AB86-0E57685C8364}" type="slidenum">
              <a:rPr lang="en-US" altLang="it-IT" sz="1400" smtClean="0"/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US" altLang="it-IT" sz="1400"/>
          </a:p>
        </p:txBody>
      </p:sp>
      <p:pic>
        <p:nvPicPr>
          <p:cNvPr id="90114" name="Picture 5" descr="DES.jpg                                                        0005C64BMacintosh HD                   BCFBA33A:">
            <a:extLst>
              <a:ext uri="{FF2B5EF4-FFF2-40B4-BE49-F238E27FC236}">
                <a16:creationId xmlns:a16="http://schemas.microsoft.com/office/drawing/2014/main" id="{7D1A516A-2B03-F144-B635-221797951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3694" y="-1004094"/>
            <a:ext cx="5934075" cy="839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0C7B5A4-9F32-764F-99B7-0355CD95A8FC}"/>
              </a:ext>
            </a:extLst>
          </p:cNvPr>
          <p:cNvSpPr/>
          <p:nvPr/>
        </p:nvSpPr>
        <p:spPr>
          <a:xfrm>
            <a:off x="534390" y="1116281"/>
            <a:ext cx="2113807" cy="3740727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7CCF13D-CBB8-A04E-B3CD-4D4D6DE20C15}"/>
              </a:ext>
            </a:extLst>
          </p:cNvPr>
          <p:cNvGrpSpPr/>
          <p:nvPr/>
        </p:nvGrpSpPr>
        <p:grpSpPr>
          <a:xfrm>
            <a:off x="1401288" y="419596"/>
            <a:ext cx="3883231" cy="2056410"/>
            <a:chOff x="1401288" y="419596"/>
            <a:chExt cx="3883231" cy="205641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B624272-543D-3141-B1E1-837DD39A34C3}"/>
                </a:ext>
              </a:extLst>
            </p:cNvPr>
            <p:cNvSpPr/>
            <p:nvPr/>
          </p:nvSpPr>
          <p:spPr>
            <a:xfrm>
              <a:off x="2648197" y="419596"/>
              <a:ext cx="2636322" cy="2056410"/>
            </a:xfrm>
            <a:prstGeom prst="rect">
              <a:avLst/>
            </a:prstGeom>
            <a:noFill/>
            <a:ln w="25400">
              <a:solidFill>
                <a:srgbClr val="163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1E3A550-B35F-0F40-B67D-20D92C8112CC}"/>
                </a:ext>
              </a:extLst>
            </p:cNvPr>
            <p:cNvSpPr/>
            <p:nvPr/>
          </p:nvSpPr>
          <p:spPr>
            <a:xfrm>
              <a:off x="1401288" y="1958439"/>
              <a:ext cx="356260" cy="297873"/>
            </a:xfrm>
            <a:prstGeom prst="rect">
              <a:avLst/>
            </a:prstGeom>
            <a:noFill/>
            <a:ln w="25400">
              <a:solidFill>
                <a:srgbClr val="1631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9E408D1-7697-6A48-BC64-63D7C63DBACD}"/>
                </a:ext>
              </a:extLst>
            </p:cNvPr>
            <p:cNvCxnSpPr>
              <a:cxnSpLocks/>
              <a:stCxn id="6" idx="3"/>
              <a:endCxn id="5" idx="1"/>
            </p:cNvCxnSpPr>
            <p:nvPr/>
          </p:nvCxnSpPr>
          <p:spPr>
            <a:xfrm flipV="1">
              <a:off x="1757548" y="1447801"/>
              <a:ext cx="890649" cy="659575"/>
            </a:xfrm>
            <a:prstGeom prst="line">
              <a:avLst/>
            </a:prstGeom>
            <a:ln w="25400">
              <a:solidFill>
                <a:srgbClr val="163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D8A7904-88E8-234F-9411-10745446033B}"/>
              </a:ext>
            </a:extLst>
          </p:cNvPr>
          <p:cNvGrpSpPr/>
          <p:nvPr/>
        </p:nvGrpSpPr>
        <p:grpSpPr>
          <a:xfrm>
            <a:off x="2274122" y="1777588"/>
            <a:ext cx="6506341" cy="3269425"/>
            <a:chOff x="2274122" y="1777588"/>
            <a:chExt cx="6506341" cy="3269425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CA68D8-1005-5E43-9B48-9D656C1B73D4}"/>
                </a:ext>
              </a:extLst>
            </p:cNvPr>
            <p:cNvSpPr/>
            <p:nvPr/>
          </p:nvSpPr>
          <p:spPr>
            <a:xfrm>
              <a:off x="6666656" y="1777588"/>
              <a:ext cx="2113807" cy="3269425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3192A8-F1C6-C44A-8D36-C17471DCAA37}"/>
                </a:ext>
              </a:extLst>
            </p:cNvPr>
            <p:cNvSpPr/>
            <p:nvPr/>
          </p:nvSpPr>
          <p:spPr>
            <a:xfrm>
              <a:off x="2274122" y="3728852"/>
              <a:ext cx="368134" cy="261258"/>
            </a:xfrm>
            <a:prstGeom prst="rect">
              <a:avLst/>
            </a:prstGeom>
            <a:noFill/>
            <a:ln w="254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7264279-527F-8344-85B1-FD47D18E318B}"/>
                </a:ext>
              </a:extLst>
            </p:cNvPr>
            <p:cNvCxnSpPr>
              <a:cxnSpLocks/>
              <a:stCxn id="14" idx="3"/>
              <a:endCxn id="13" idx="1"/>
            </p:cNvCxnSpPr>
            <p:nvPr/>
          </p:nvCxnSpPr>
          <p:spPr>
            <a:xfrm flipV="1">
              <a:off x="2642256" y="3412301"/>
              <a:ext cx="4024400" cy="44718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214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D01A8469-4ABE-C349-8604-DDFA66561FA0}" vid="{3DE8DD89-8E96-7D45-8D8A-48E3201CD8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1367</TotalTime>
  <Words>1894</Words>
  <Application>Microsoft Macintosh PowerPoint</Application>
  <PresentationFormat>On-screen Show (4:3)</PresentationFormat>
  <Paragraphs>345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ＭＳ Ｐゴシック</vt:lpstr>
      <vt:lpstr>Arial</vt:lpstr>
      <vt:lpstr>Calibri</vt:lpstr>
      <vt:lpstr>Calibri Light</vt:lpstr>
      <vt:lpstr>Helvetica</vt:lpstr>
      <vt:lpstr>Times</vt:lpstr>
      <vt:lpstr>Theme1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Fabris</dc:creator>
  <cp:lastModifiedBy>Francesco Fabris</cp:lastModifiedBy>
  <cp:revision>55</cp:revision>
  <dcterms:created xsi:type="dcterms:W3CDTF">2021-05-01T08:58:06Z</dcterms:created>
  <dcterms:modified xsi:type="dcterms:W3CDTF">2024-04-30T07:00:34Z</dcterms:modified>
</cp:coreProperties>
</file>