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0"/>
  </p:notesMasterIdLst>
  <p:sldIdLst>
    <p:sldId id="493" r:id="rId2"/>
    <p:sldId id="572" r:id="rId3"/>
    <p:sldId id="478" r:id="rId4"/>
    <p:sldId id="494" r:id="rId5"/>
    <p:sldId id="495" r:id="rId6"/>
    <p:sldId id="591" r:id="rId7"/>
    <p:sldId id="639" r:id="rId8"/>
    <p:sldId id="498" r:id="rId9"/>
    <p:sldId id="640" r:id="rId10"/>
    <p:sldId id="496" r:id="rId11"/>
    <p:sldId id="573" r:id="rId12"/>
    <p:sldId id="499" r:id="rId13"/>
    <p:sldId id="500" r:id="rId14"/>
    <p:sldId id="746" r:id="rId15"/>
    <p:sldId id="663" r:id="rId16"/>
    <p:sldId id="739" r:id="rId17"/>
    <p:sldId id="536" r:id="rId18"/>
    <p:sldId id="664" r:id="rId19"/>
    <p:sldId id="575" r:id="rId20"/>
    <p:sldId id="577" r:id="rId21"/>
    <p:sldId id="576" r:id="rId22"/>
    <p:sldId id="574" r:id="rId23"/>
    <p:sldId id="578" r:id="rId24"/>
    <p:sldId id="579" r:id="rId25"/>
    <p:sldId id="580" r:id="rId26"/>
    <p:sldId id="582" r:id="rId27"/>
    <p:sldId id="581" r:id="rId28"/>
    <p:sldId id="666" r:id="rId29"/>
    <p:sldId id="665" r:id="rId30"/>
    <p:sldId id="641" r:id="rId31"/>
    <p:sldId id="749" r:id="rId32"/>
    <p:sldId id="519" r:id="rId33"/>
    <p:sldId id="520" r:id="rId34"/>
    <p:sldId id="521" r:id="rId35"/>
    <p:sldId id="517" r:id="rId36"/>
    <p:sldId id="518" r:id="rId37"/>
    <p:sldId id="594" r:id="rId38"/>
    <p:sldId id="487" r:id="rId39"/>
    <p:sldId id="501" r:id="rId40"/>
    <p:sldId id="502" r:id="rId41"/>
    <p:sldId id="489" r:id="rId42"/>
    <p:sldId id="616" r:id="rId43"/>
    <p:sldId id="668" r:id="rId44"/>
    <p:sldId id="545" r:id="rId45"/>
    <p:sldId id="490" r:id="rId46"/>
    <p:sldId id="491" r:id="rId47"/>
    <p:sldId id="492" r:id="rId48"/>
    <p:sldId id="522" r:id="rId49"/>
    <p:sldId id="523" r:id="rId50"/>
    <p:sldId id="643" r:id="rId51"/>
    <p:sldId id="524" r:id="rId52"/>
    <p:sldId id="525" r:id="rId53"/>
    <p:sldId id="526" r:id="rId54"/>
    <p:sldId id="528" r:id="rId55"/>
    <p:sldId id="527" r:id="rId56"/>
    <p:sldId id="644" r:id="rId57"/>
    <p:sldId id="529" r:id="rId58"/>
    <p:sldId id="729" r:id="rId59"/>
    <p:sldId id="730" r:id="rId60"/>
    <p:sldId id="731" r:id="rId61"/>
    <p:sldId id="732" r:id="rId62"/>
    <p:sldId id="530" r:id="rId63"/>
    <p:sldId id="531" r:id="rId64"/>
    <p:sldId id="532" r:id="rId65"/>
    <p:sldId id="533" r:id="rId66"/>
    <p:sldId id="534" r:id="rId67"/>
    <p:sldId id="535" r:id="rId68"/>
    <p:sldId id="442" r:id="rId69"/>
    <p:sldId id="401" r:id="rId70"/>
    <p:sldId id="404" r:id="rId71"/>
    <p:sldId id="403" r:id="rId72"/>
    <p:sldId id="306" r:id="rId73"/>
    <p:sldId id="411" r:id="rId74"/>
    <p:sldId id="402" r:id="rId75"/>
    <p:sldId id="405" r:id="rId76"/>
    <p:sldId id="734" r:id="rId77"/>
    <p:sldId id="744" r:id="rId78"/>
    <p:sldId id="406" r:id="rId79"/>
    <p:sldId id="407" r:id="rId80"/>
    <p:sldId id="727" r:id="rId81"/>
    <p:sldId id="408" r:id="rId82"/>
    <p:sldId id="351" r:id="rId83"/>
    <p:sldId id="503" r:id="rId84"/>
    <p:sldId id="504" r:id="rId85"/>
    <p:sldId id="509" r:id="rId86"/>
    <p:sldId id="506" r:id="rId87"/>
    <p:sldId id="510" r:id="rId88"/>
    <p:sldId id="410" r:id="rId89"/>
    <p:sldId id="511" r:id="rId90"/>
    <p:sldId id="413" r:id="rId91"/>
    <p:sldId id="507" r:id="rId92"/>
    <p:sldId id="512" r:id="rId93"/>
    <p:sldId id="505" r:id="rId94"/>
    <p:sldId id="513" r:id="rId95"/>
    <p:sldId id="514" r:id="rId96"/>
    <p:sldId id="515" r:id="rId97"/>
    <p:sldId id="409" r:id="rId98"/>
    <p:sldId id="516" r:id="rId99"/>
    <p:sldId id="706" r:id="rId100"/>
    <p:sldId id="707" r:id="rId101"/>
    <p:sldId id="725" r:id="rId102"/>
    <p:sldId id="713" r:id="rId103"/>
    <p:sldId id="708" r:id="rId104"/>
    <p:sldId id="709" r:id="rId105"/>
    <p:sldId id="722" r:id="rId106"/>
    <p:sldId id="710" r:id="rId107"/>
    <p:sldId id="751" r:id="rId108"/>
    <p:sldId id="736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8"/>
    <p:restoredTop sz="94666"/>
  </p:normalViewPr>
  <p:slideViewPr>
    <p:cSldViewPr snapToGrid="0" snapToObjects="1">
      <p:cViewPr varScale="1">
        <p:scale>
          <a:sx n="160" d="100"/>
          <a:sy n="160" d="100"/>
        </p:scale>
        <p:origin x="2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A276-4DFB-9948-99CD-3814AC36F8C0}" type="datetimeFigureOut">
              <a:t>09/05/24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4F9E-138C-374E-ADAD-AE98F37DD2D7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0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04FCDD49-0D0F-FB44-B412-1E46FEA06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B241D59E-3AD6-C545-8D9C-9B035F501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7A5CE786-EF6B-F149-BE2A-A56B66255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9ACD64D-6B2A-C24E-8FB8-F1F4081B4C0F}" type="slidenum">
              <a:rPr lang="en-US" altLang="it-IT" sz="1200" smtClean="0"/>
              <a:pPr/>
              <a:t>36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96957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7AC-477C-9647-82AD-DF18BFAF287D}" type="datetimeFigureOut">
              <a:rPr lang="en-US" smtClean="0"/>
              <a:t>5/9/24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>
            <a:extLst>
              <a:ext uri="{FF2B5EF4-FFF2-40B4-BE49-F238E27FC236}">
                <a16:creationId xmlns:a16="http://schemas.microsoft.com/office/drawing/2014/main" id="{A31D2C15-0D05-7A43-B950-B0966AE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3FDFD-F743-804F-BDE4-142D7FCE91F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it-IT" sz="1400"/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C7CFAD48-934E-3448-9591-9C923742A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731838"/>
            <a:ext cx="4889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/>
              <a:t>Impostazione Shannoniana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36FC6D6D-7CC5-6B47-A8AC-14FB6956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82763"/>
            <a:ext cx="82486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Shannon, C.E.</a:t>
            </a:r>
            <a:r>
              <a:rPr lang="en-US" altLang="it-IT" sz="2400" i="1"/>
              <a:t> Communication Theory of Secrecy Systems</a:t>
            </a:r>
            <a:r>
              <a:rPr lang="en-US" altLang="it-IT" sz="2400"/>
              <a:t> (1949)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Bell Tech. J.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Costruzione di un modello di cifrario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Domanda fondamentale: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su quali parametri bisogna  agire per aumentare la sicurezza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di un cifrario?</a:t>
            </a:r>
          </a:p>
        </p:txBody>
      </p:sp>
    </p:spTree>
    <p:extLst>
      <p:ext uri="{BB962C8B-B14F-4D97-AF65-F5344CB8AC3E}">
        <p14:creationId xmlns:p14="http://schemas.microsoft.com/office/powerpoint/2010/main" val="35719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BB159B8F-0EC9-2C45-A8EF-A0294ABF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83FF8-C65C-F44D-9B49-B637A4E43B5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it-IT" sz="1400"/>
          </a:p>
        </p:txBody>
      </p:sp>
      <p:sp>
        <p:nvSpPr>
          <p:cNvPr id="38914" name="Rectangle 7">
            <a:extLst>
              <a:ext uri="{FF2B5EF4-FFF2-40B4-BE49-F238E27FC236}">
                <a16:creationId xmlns:a16="http://schemas.microsoft.com/office/drawing/2014/main" id="{12B3A4B3-10B6-D547-97CA-87FCA0C8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143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38915" name="Group 13">
            <a:extLst>
              <a:ext uri="{FF2B5EF4-FFF2-40B4-BE49-F238E27FC236}">
                <a16:creationId xmlns:a16="http://schemas.microsoft.com/office/drawing/2014/main" id="{6DABA951-E529-CD49-A685-89C329E58FE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38200"/>
            <a:ext cx="7391400" cy="2844800"/>
            <a:chOff x="576" y="528"/>
            <a:chExt cx="4656" cy="1792"/>
          </a:xfrm>
        </p:grpSpPr>
        <p:pic>
          <p:nvPicPr>
            <p:cNvPr id="38956" name="Picture 4">
              <a:extLst>
                <a:ext uri="{FF2B5EF4-FFF2-40B4-BE49-F238E27FC236}">
                  <a16:creationId xmlns:a16="http://schemas.microsoft.com/office/drawing/2014/main" id="{5C21C23C-B586-EC4F-914E-C5EDE3E6F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576"/>
              <a:ext cx="4656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7" name="Rectangle 11">
              <a:extLst>
                <a:ext uri="{FF2B5EF4-FFF2-40B4-BE49-F238E27FC236}">
                  <a16:creationId xmlns:a16="http://schemas.microsoft.com/office/drawing/2014/main" id="{C524EDEF-999B-F241-8087-86FBA62A5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528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000" i="1"/>
            </a:p>
          </p:txBody>
        </p:sp>
      </p:grpSp>
      <p:sp>
        <p:nvSpPr>
          <p:cNvPr id="38916" name="Line 14">
            <a:extLst>
              <a:ext uri="{FF2B5EF4-FFF2-40B4-BE49-F238E27FC236}">
                <a16:creationId xmlns:a16="http://schemas.microsoft.com/office/drawing/2014/main" id="{3ABF9ACF-2859-E44E-B061-A89FCF342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9530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7" name="Line 15">
            <a:extLst>
              <a:ext uri="{FF2B5EF4-FFF2-40B4-BE49-F238E27FC236}">
                <a16:creationId xmlns:a16="http://schemas.microsoft.com/office/drawing/2014/main" id="{AEF48588-DD80-EF46-897C-5831E0DD67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886200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Line 16">
            <a:extLst>
              <a:ext uri="{FF2B5EF4-FFF2-40B4-BE49-F238E27FC236}">
                <a16:creationId xmlns:a16="http://schemas.microsoft.com/office/drawing/2014/main" id="{B0984B49-143F-EC48-9007-A0B831434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105400"/>
            <a:ext cx="198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9" name="Line 17">
            <a:extLst>
              <a:ext uri="{FF2B5EF4-FFF2-40B4-BE49-F238E27FC236}">
                <a16:creationId xmlns:a16="http://schemas.microsoft.com/office/drawing/2014/main" id="{77B75F39-6CD4-1841-B00E-E08AD92F1A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48006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0" name="Line 18">
            <a:extLst>
              <a:ext uri="{FF2B5EF4-FFF2-40B4-BE49-F238E27FC236}">
                <a16:creationId xmlns:a16="http://schemas.microsoft.com/office/drawing/2014/main" id="{194C9CEB-3F58-1D49-A554-E77CDA3E8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1054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1" name="Text Box 19">
            <a:extLst>
              <a:ext uri="{FF2B5EF4-FFF2-40B4-BE49-F238E27FC236}">
                <a16:creationId xmlns:a16="http://schemas.microsoft.com/office/drawing/2014/main" id="{D81FE069-16D0-4349-98D9-7B5490C6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51816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m</a:t>
            </a:r>
            <a:endParaRPr lang="en-US" altLang="it-IT" sz="2000"/>
          </a:p>
        </p:txBody>
      </p:sp>
      <p:sp>
        <p:nvSpPr>
          <p:cNvPr id="38922" name="Text Box 20">
            <a:extLst>
              <a:ext uri="{FF2B5EF4-FFF2-40B4-BE49-F238E27FC236}">
                <a16:creationId xmlns:a16="http://schemas.microsoft.com/office/drawing/2014/main" id="{C57C26A2-994B-AB46-AA81-F6AF43E3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953000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M</a:t>
            </a:r>
            <a:r>
              <a:rPr lang="en-US" altLang="it-IT" sz="2000"/>
              <a:t>(</a:t>
            </a:r>
            <a:r>
              <a:rPr lang="en-US" altLang="it-IT" sz="2000" i="1"/>
              <a:t>m</a:t>
            </a:r>
            <a:r>
              <a:rPr lang="en-US" altLang="it-IT" sz="2000"/>
              <a:t>)</a:t>
            </a:r>
          </a:p>
        </p:txBody>
      </p:sp>
      <p:sp>
        <p:nvSpPr>
          <p:cNvPr id="38923" name="Text Box 21">
            <a:extLst>
              <a:ext uri="{FF2B5EF4-FFF2-40B4-BE49-F238E27FC236}">
                <a16:creationId xmlns:a16="http://schemas.microsoft.com/office/drawing/2014/main" id="{9453C26C-D5A9-D34B-BA69-A16DEE6B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00600"/>
            <a:ext cx="39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T</a:t>
            </a:r>
            <a:r>
              <a:rPr lang="en-US" altLang="it-IT" sz="2000" i="1" baseline="-25000"/>
              <a:t>k</a:t>
            </a:r>
            <a:endParaRPr lang="en-US" altLang="it-IT" sz="2000"/>
          </a:p>
        </p:txBody>
      </p:sp>
      <p:sp>
        <p:nvSpPr>
          <p:cNvPr id="38924" name="Rectangle 22">
            <a:extLst>
              <a:ext uri="{FF2B5EF4-FFF2-40B4-BE49-F238E27FC236}">
                <a16:creationId xmlns:a16="http://schemas.microsoft.com/office/drawing/2014/main" id="{86473E4A-63E3-114C-8B1B-3DF02A1A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4958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T</a:t>
            </a:r>
            <a:r>
              <a:rPr lang="en-US" altLang="it-IT" sz="2000" i="1" baseline="-25000"/>
              <a:t>j</a:t>
            </a:r>
            <a:r>
              <a:rPr lang="en-US" altLang="it-IT" sz="2000" baseline="30000"/>
              <a:t>-1</a:t>
            </a:r>
            <a:endParaRPr lang="en-US" altLang="it-IT" sz="2000" i="1" baseline="-25000"/>
          </a:p>
        </p:txBody>
      </p:sp>
      <p:sp>
        <p:nvSpPr>
          <p:cNvPr id="38925" name="Rectangle 23">
            <a:extLst>
              <a:ext uri="{FF2B5EF4-FFF2-40B4-BE49-F238E27FC236}">
                <a16:creationId xmlns:a16="http://schemas.microsoft.com/office/drawing/2014/main" id="{098E9813-DF43-F04D-8EBD-513221A8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386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>
                <a:solidFill>
                  <a:srgbClr val="FF615E"/>
                </a:solidFill>
              </a:rPr>
              <a:t>T</a:t>
            </a:r>
            <a:r>
              <a:rPr lang="en-US" altLang="it-IT" sz="2000" i="1" baseline="-25000">
                <a:solidFill>
                  <a:srgbClr val="FF615E"/>
                </a:solidFill>
              </a:rPr>
              <a:t>i</a:t>
            </a:r>
          </a:p>
        </p:txBody>
      </p:sp>
      <p:sp>
        <p:nvSpPr>
          <p:cNvPr id="38926" name="AutoShape 24">
            <a:extLst>
              <a:ext uri="{FF2B5EF4-FFF2-40B4-BE49-F238E27FC236}">
                <a16:creationId xmlns:a16="http://schemas.microsoft.com/office/drawing/2014/main" id="{0CB178C9-3579-1443-AB62-95F2C37F9275}"/>
              </a:ext>
            </a:extLst>
          </p:cNvPr>
          <p:cNvSpPr>
            <a:spLocks/>
          </p:cNvSpPr>
          <p:nvPr/>
        </p:nvSpPr>
        <p:spPr bwMode="auto">
          <a:xfrm>
            <a:off x="2651125" y="3886200"/>
            <a:ext cx="152400" cy="2514600"/>
          </a:xfrm>
          <a:prstGeom prst="leftBrace">
            <a:avLst>
              <a:gd name="adj1" fmla="val 1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27" name="Oval 25">
            <a:extLst>
              <a:ext uri="{FF2B5EF4-FFF2-40B4-BE49-F238E27FC236}">
                <a16:creationId xmlns:a16="http://schemas.microsoft.com/office/drawing/2014/main" id="{9D150248-2BD8-F64F-B8AA-AAADDF6A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810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28" name="Oval 26">
            <a:extLst>
              <a:ext uri="{FF2B5EF4-FFF2-40B4-BE49-F238E27FC236}">
                <a16:creationId xmlns:a16="http://schemas.microsoft.com/office/drawing/2014/main" id="{295157A5-1147-7F4D-9792-36FD770E1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800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29" name="Oval 27">
            <a:extLst>
              <a:ext uri="{FF2B5EF4-FFF2-40B4-BE49-F238E27FC236}">
                <a16:creationId xmlns:a16="http://schemas.microsoft.com/office/drawing/2014/main" id="{D8F493A7-6F18-6642-A992-C0BE316F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334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0" name="Oval 28">
            <a:extLst>
              <a:ext uri="{FF2B5EF4-FFF2-40B4-BE49-F238E27FC236}">
                <a16:creationId xmlns:a16="http://schemas.microsoft.com/office/drawing/2014/main" id="{0757191D-D941-374F-8920-C65913F1E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715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1" name="Oval 29">
            <a:extLst>
              <a:ext uri="{FF2B5EF4-FFF2-40B4-BE49-F238E27FC236}">
                <a16:creationId xmlns:a16="http://schemas.microsoft.com/office/drawing/2014/main" id="{03FD0D03-A568-9E45-9556-C38D613C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6324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2" name="Text Box 30">
            <a:extLst>
              <a:ext uri="{FF2B5EF4-FFF2-40B4-BE49-F238E27FC236}">
                <a16:creationId xmlns:a16="http://schemas.microsoft.com/office/drawing/2014/main" id="{02FB0D3E-5B9A-6747-8EA8-CA96E2F8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3810000"/>
            <a:ext cx="247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</p:txBody>
      </p:sp>
      <p:sp>
        <p:nvSpPr>
          <p:cNvPr id="38933" name="Text Box 31">
            <a:extLst>
              <a:ext uri="{FF2B5EF4-FFF2-40B4-BE49-F238E27FC236}">
                <a16:creationId xmlns:a16="http://schemas.microsoft.com/office/drawing/2014/main" id="{6347B00F-9E0F-8847-99F2-A9BFDDB5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m</a:t>
            </a:r>
            <a:endParaRPr lang="en-US" altLang="it-IT" sz="2400"/>
          </a:p>
        </p:txBody>
      </p:sp>
      <p:sp>
        <p:nvSpPr>
          <p:cNvPr id="38934" name="Line 33">
            <a:extLst>
              <a:ext uri="{FF2B5EF4-FFF2-40B4-BE49-F238E27FC236}">
                <a16:creationId xmlns:a16="http://schemas.microsoft.com/office/drawing/2014/main" id="{172F2FEB-55BC-0C48-8C54-29BF40EF2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4343400"/>
            <a:ext cx="1981200" cy="381000"/>
          </a:xfrm>
          <a:prstGeom prst="line">
            <a:avLst/>
          </a:prstGeom>
          <a:noFill/>
          <a:ln w="9525">
            <a:solidFill>
              <a:srgbClr val="FF615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35" name="Line 34">
            <a:extLst>
              <a:ext uri="{FF2B5EF4-FFF2-40B4-BE49-F238E27FC236}">
                <a16:creationId xmlns:a16="http://schemas.microsoft.com/office/drawing/2014/main" id="{1EC99674-2F7A-824B-A365-D510FD6FA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876800"/>
            <a:ext cx="1905000" cy="1219200"/>
          </a:xfrm>
          <a:prstGeom prst="line">
            <a:avLst/>
          </a:prstGeom>
          <a:noFill/>
          <a:ln w="9525">
            <a:solidFill>
              <a:srgbClr val="FF615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36" name="Rectangle 35">
            <a:extLst>
              <a:ext uri="{FF2B5EF4-FFF2-40B4-BE49-F238E27FC236}">
                <a16:creationId xmlns:a16="http://schemas.microsoft.com/office/drawing/2014/main" id="{BBACE759-D395-E64E-AFC4-186BCB7F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95300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C</a:t>
            </a:r>
            <a:r>
              <a:rPr lang="en-US" altLang="it-IT" sz="2000"/>
              <a:t>(</a:t>
            </a:r>
            <a:r>
              <a:rPr lang="en-US" altLang="it-IT" sz="2000" i="1"/>
              <a:t>m</a:t>
            </a:r>
            <a:r>
              <a:rPr lang="en-US" altLang="it-IT" sz="2000"/>
              <a:t>)</a:t>
            </a:r>
          </a:p>
        </p:txBody>
      </p:sp>
      <p:sp>
        <p:nvSpPr>
          <p:cNvPr id="38937" name="AutoShape 36">
            <a:extLst>
              <a:ext uri="{FF2B5EF4-FFF2-40B4-BE49-F238E27FC236}">
                <a16:creationId xmlns:a16="http://schemas.microsoft.com/office/drawing/2014/main" id="{1D09B403-8983-434E-8242-355522F14254}"/>
              </a:ext>
            </a:extLst>
          </p:cNvPr>
          <p:cNvSpPr>
            <a:spLocks/>
          </p:cNvSpPr>
          <p:nvPr/>
        </p:nvSpPr>
        <p:spPr bwMode="auto">
          <a:xfrm>
            <a:off x="6248400" y="3886200"/>
            <a:ext cx="228600" cy="24384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8" name="Line 37">
            <a:extLst>
              <a:ext uri="{FF2B5EF4-FFF2-40B4-BE49-F238E27FC236}">
                <a16:creationId xmlns:a16="http://schemas.microsoft.com/office/drawing/2014/main" id="{12CBC179-2054-6A49-AE56-7FDDFC310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886200"/>
            <a:ext cx="1981200" cy="838200"/>
          </a:xfrm>
          <a:prstGeom prst="line">
            <a:avLst/>
          </a:prstGeom>
          <a:noFill/>
          <a:ln w="9525">
            <a:solidFill>
              <a:srgbClr val="FF615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89835" name="Group 43">
            <a:extLst>
              <a:ext uri="{FF2B5EF4-FFF2-40B4-BE49-F238E27FC236}">
                <a16:creationId xmlns:a16="http://schemas.microsoft.com/office/drawing/2014/main" id="{0532DA2D-3B04-8C4F-AFC4-CAB4B672915F}"/>
              </a:ext>
            </a:extLst>
          </p:cNvPr>
          <p:cNvGrpSpPr>
            <a:grpSpLocks/>
          </p:cNvGrpSpPr>
          <p:nvPr/>
        </p:nvGrpSpPr>
        <p:grpSpPr bwMode="auto">
          <a:xfrm>
            <a:off x="3514494" y="4343400"/>
            <a:ext cx="2057400" cy="990600"/>
            <a:chOff x="4176" y="2304"/>
            <a:chExt cx="1296" cy="624"/>
          </a:xfrm>
        </p:grpSpPr>
        <p:sp>
          <p:nvSpPr>
            <p:cNvPr id="38953" name="Line 40">
              <a:extLst>
                <a:ext uri="{FF2B5EF4-FFF2-40B4-BE49-F238E27FC236}">
                  <a16:creationId xmlns:a16="http://schemas.microsoft.com/office/drawing/2014/main" id="{71BF6B94-BF75-734F-BA1F-B08B31E4F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688"/>
              <a:ext cx="1296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54" name="Line 41">
              <a:extLst>
                <a:ext uri="{FF2B5EF4-FFF2-40B4-BE49-F238E27FC236}">
                  <a16:creationId xmlns:a16="http://schemas.microsoft.com/office/drawing/2014/main" id="{2FEF1356-FD5C-2945-B5B9-0FF93CCA0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592"/>
              <a:ext cx="1248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55" name="Line 42">
              <a:extLst>
                <a:ext uri="{FF2B5EF4-FFF2-40B4-BE49-F238E27FC236}">
                  <a16:creationId xmlns:a16="http://schemas.microsoft.com/office/drawing/2014/main" id="{57D50798-A581-9D4A-AD5C-4E1890731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304"/>
              <a:ext cx="1248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940" name="TextBox 41">
            <a:extLst>
              <a:ext uri="{FF2B5EF4-FFF2-40B4-BE49-F238E27FC236}">
                <a16:creationId xmlns:a16="http://schemas.microsoft.com/office/drawing/2014/main" id="{1A2FDE3D-DBD1-1A4B-A753-1292AE0E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43037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_</a:t>
            </a:r>
          </a:p>
        </p:txBody>
      </p:sp>
      <p:grpSp>
        <p:nvGrpSpPr>
          <p:cNvPr id="38941" name="Group 2">
            <a:extLst>
              <a:ext uri="{FF2B5EF4-FFF2-40B4-BE49-F238E27FC236}">
                <a16:creationId xmlns:a16="http://schemas.microsoft.com/office/drawing/2014/main" id="{FECD14DE-FEA9-4241-9863-D86C756F15DC}"/>
              </a:ext>
            </a:extLst>
          </p:cNvPr>
          <p:cNvGrpSpPr>
            <a:grpSpLocks/>
          </p:cNvGrpSpPr>
          <p:nvPr/>
        </p:nvGrpSpPr>
        <p:grpSpPr bwMode="auto">
          <a:xfrm>
            <a:off x="5857875" y="3896991"/>
            <a:ext cx="1196975" cy="641350"/>
            <a:chOff x="5580063" y="3903663"/>
            <a:chExt cx="1196975" cy="641350"/>
          </a:xfrm>
        </p:grpSpPr>
        <p:sp>
          <p:nvSpPr>
            <p:cNvPr id="38951" name="Text Box 38">
              <a:extLst>
                <a:ext uri="{FF2B5EF4-FFF2-40B4-BE49-F238E27FC236}">
                  <a16:creationId xmlns:a16="http://schemas.microsoft.com/office/drawing/2014/main" id="{DF2D1D31-41B7-C34E-A18F-94FC4DBE1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2925" y="4144963"/>
              <a:ext cx="11541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>
                  <a:solidFill>
                    <a:srgbClr val="FF0000"/>
                  </a:solidFill>
                </a:rPr>
                <a:t>c</a:t>
              </a:r>
              <a:r>
                <a:rPr lang="en-US" altLang="it-IT" sz="2000">
                  <a:solidFill>
                    <a:srgbClr val="FF0000"/>
                  </a:solidFill>
                </a:rPr>
                <a:t> = </a:t>
              </a:r>
              <a:r>
                <a:rPr lang="en-US" altLang="it-IT" sz="2000" i="1">
                  <a:solidFill>
                    <a:srgbClr val="FF0000"/>
                  </a:solidFill>
                </a:rPr>
                <a:t>T</a:t>
              </a:r>
              <a:r>
                <a:rPr lang="en-US" altLang="it-IT" sz="2000" i="1" baseline="-25000">
                  <a:solidFill>
                    <a:srgbClr val="FF0000"/>
                  </a:solidFill>
                </a:rPr>
                <a:t>h</a:t>
              </a:r>
              <a:r>
                <a:rPr lang="en-US" altLang="it-IT" sz="2000">
                  <a:solidFill>
                    <a:srgbClr val="FF0000"/>
                  </a:solidFill>
                </a:rPr>
                <a:t>(</a:t>
              </a:r>
              <a:r>
                <a:rPr lang="en-US" altLang="it-IT" sz="2000" i="1">
                  <a:solidFill>
                    <a:srgbClr val="FF0000"/>
                  </a:solidFill>
                </a:rPr>
                <a:t>m</a:t>
              </a:r>
              <a:r>
                <a:rPr lang="en-US" altLang="it-IT" sz="20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38952" name="TextBox 39">
              <a:extLst>
                <a:ext uri="{FF2B5EF4-FFF2-40B4-BE49-F238E27FC236}">
                  <a16:creationId xmlns:a16="http://schemas.microsoft.com/office/drawing/2014/main" id="{C4671483-DDA6-ED4A-B006-F7E13CE23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063" y="3903663"/>
              <a:ext cx="3381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FF0000"/>
                  </a:solidFill>
                </a:rPr>
                <a:t>_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0B460-41D9-4240-82C3-4CF2BAD40CEB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405313"/>
            <a:ext cx="1905000" cy="914400"/>
            <a:chOff x="5840858" y="5826968"/>
            <a:chExt cx="1905000" cy="914400"/>
          </a:xfrm>
        </p:grpSpPr>
        <p:sp>
          <p:nvSpPr>
            <p:cNvPr id="38949" name="Line 44">
              <a:extLst>
                <a:ext uri="{FF2B5EF4-FFF2-40B4-BE49-F238E27FC236}">
                  <a16:creationId xmlns:a16="http://schemas.microsoft.com/office/drawing/2014/main" id="{0867B29C-E0D8-A641-A762-956B5C9BE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0858" y="5826968"/>
              <a:ext cx="1905000" cy="9144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50" name="Rectangle 1">
              <a:extLst>
                <a:ext uri="{FF2B5EF4-FFF2-40B4-BE49-F238E27FC236}">
                  <a16:creationId xmlns:a16="http://schemas.microsoft.com/office/drawing/2014/main" id="{5F2B199C-64B5-AB4B-99A3-313307682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196" y="5973018"/>
              <a:ext cx="4587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>
                  <a:solidFill>
                    <a:srgbClr val="00B050"/>
                  </a:solidFill>
                </a:rPr>
                <a:t>T</a:t>
              </a:r>
              <a:r>
                <a:rPr lang="en-US" altLang="it-IT" sz="2400" i="1" baseline="-25000">
                  <a:solidFill>
                    <a:srgbClr val="00B050"/>
                  </a:solidFill>
                </a:rPr>
                <a:t>h</a:t>
              </a:r>
              <a:endParaRPr lang="en-US" altLang="it-IT" sz="2400">
                <a:solidFill>
                  <a:srgbClr val="00B050"/>
                </a:solidFill>
              </a:endParaRPr>
            </a:p>
          </p:txBody>
        </p:sp>
      </p:grpSp>
      <p:sp>
        <p:nvSpPr>
          <p:cNvPr id="38943" name="TextBox 1">
            <a:extLst>
              <a:ext uri="{FF2B5EF4-FFF2-40B4-BE49-F238E27FC236}">
                <a16:creationId xmlns:a16="http://schemas.microsoft.com/office/drawing/2014/main" id="{C93DA044-66ED-144C-8B68-4A280232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6858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2)</a:t>
            </a:r>
          </a:p>
        </p:txBody>
      </p:sp>
      <p:sp>
        <p:nvSpPr>
          <p:cNvPr id="38944" name="Oval 25">
            <a:extLst>
              <a:ext uri="{FF2B5EF4-FFF2-40B4-BE49-F238E27FC236}">
                <a16:creationId xmlns:a16="http://schemas.microsoft.com/office/drawing/2014/main" id="{2F77EC82-3E11-624C-AAAD-E0D6AF239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60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45" name="Oval 25">
            <a:extLst>
              <a:ext uri="{FF2B5EF4-FFF2-40B4-BE49-F238E27FC236}">
                <a16:creationId xmlns:a16="http://schemas.microsoft.com/office/drawing/2014/main" id="{CFE887F9-23EE-A243-AFC2-EBAE4AE5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28942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46" name="Oval 25">
            <a:extLst>
              <a:ext uri="{FF2B5EF4-FFF2-40B4-BE49-F238E27FC236}">
                <a16:creationId xmlns:a16="http://schemas.microsoft.com/office/drawing/2014/main" id="{0211B1A1-335A-9240-B01F-4269D4D5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0085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47" name="Oval 25">
            <a:extLst>
              <a:ext uri="{FF2B5EF4-FFF2-40B4-BE49-F238E27FC236}">
                <a16:creationId xmlns:a16="http://schemas.microsoft.com/office/drawing/2014/main" id="{42C4C3BA-5A4C-B449-B6E9-85D5F773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08965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48" name="Rectangle 7">
            <a:extLst>
              <a:ext uri="{FF2B5EF4-FFF2-40B4-BE49-F238E27FC236}">
                <a16:creationId xmlns:a16="http://schemas.microsoft.com/office/drawing/2014/main" id="{7733259B-8E2E-3043-8024-8DEED6CEE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836613"/>
            <a:ext cx="5616575" cy="37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46B39-327D-9A49-897D-3BDD79540D5C}"/>
              </a:ext>
            </a:extLst>
          </p:cNvPr>
          <p:cNvGrpSpPr/>
          <p:nvPr/>
        </p:nvGrpSpPr>
        <p:grpSpPr>
          <a:xfrm>
            <a:off x="5063271" y="5224603"/>
            <a:ext cx="712054" cy="599794"/>
            <a:chOff x="7279574" y="3707298"/>
            <a:chExt cx="712054" cy="5997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3C2DAD-7A53-0F41-88D6-5AC60A45F979}"/>
                </a:ext>
              </a:extLst>
            </p:cNvPr>
            <p:cNvSpPr txBox="1"/>
            <p:nvPr/>
          </p:nvSpPr>
          <p:spPr>
            <a:xfrm>
              <a:off x="7279574" y="3906982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i="1">
                  <a:solidFill>
                    <a:srgbClr val="FF0000"/>
                  </a:solidFill>
                  <a:latin typeface="Times" pitchFamily="2" charset="0"/>
                </a:rPr>
                <a:t>C</a:t>
              </a:r>
              <a:r>
                <a:rPr lang="it-IT" sz="2000">
                  <a:solidFill>
                    <a:srgbClr val="FF0000"/>
                  </a:solidFill>
                  <a:latin typeface="Times" pitchFamily="2" charset="0"/>
                </a:rPr>
                <a:t>(</a:t>
              </a:r>
              <a:r>
                <a:rPr lang="it-IT" sz="2000" i="1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it-IT" sz="2000">
                  <a:solidFill>
                    <a:srgbClr val="FF0000"/>
                  </a:solidFill>
                  <a:latin typeface="Times" pitchFamily="2" charset="0"/>
                </a:rPr>
                <a:t>)</a:t>
              </a:r>
            </a:p>
          </p:txBody>
        </p:sp>
        <p:sp>
          <p:nvSpPr>
            <p:cNvPr id="49" name="TextBox 41">
              <a:extLst>
                <a:ext uri="{FF2B5EF4-FFF2-40B4-BE49-F238E27FC236}">
                  <a16:creationId xmlns:a16="http://schemas.microsoft.com/office/drawing/2014/main" id="{5A9767FC-7725-7644-8934-EF0B6A97E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7055" y="3707298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solidFill>
                    <a:srgbClr val="FF0000"/>
                  </a:solidFill>
                </a:rPr>
                <a:t>_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21B7D8-0C28-D44C-95C4-2F35A090E8B9}"/>
              </a:ext>
            </a:extLst>
          </p:cNvPr>
          <p:cNvSpPr txBox="1"/>
          <p:nvPr/>
        </p:nvSpPr>
        <p:spPr>
          <a:xfrm>
            <a:off x="8467106" y="4548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8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4319EB-6496-9D4D-86F0-4885E14E5E1C}"/>
              </a:ext>
            </a:extLst>
          </p:cNvPr>
          <p:cNvSpPr/>
          <p:nvPr/>
        </p:nvSpPr>
        <p:spPr>
          <a:xfrm>
            <a:off x="1445740" y="1284242"/>
            <a:ext cx="65490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>
                <a:latin typeface="Times" pitchFamily="2" charset="0"/>
              </a:rPr>
              <a:t>Chiave di lunghezza variabile da 1 a 256 byte</a:t>
            </a:r>
            <a:r>
              <a:rPr lang="it-IT">
                <a:latin typeface="Times" pitchFamily="2" charset="0"/>
              </a:rPr>
              <a:t> (da 8 a 2048 bit) utilizzata per inizializzare un vettore di </a:t>
            </a:r>
            <a:r>
              <a:rPr lang="it-IT" i="1">
                <a:latin typeface="Times" pitchFamily="2" charset="0"/>
              </a:rPr>
              <a:t>stato</a:t>
            </a:r>
            <a:r>
              <a:rPr lang="it-IT">
                <a:latin typeface="Times" pitchFamily="2" charset="0"/>
              </a:rPr>
              <a:t> </a:t>
            </a:r>
            <a:r>
              <a:rPr lang="it-IT" b="1" i="1">
                <a:latin typeface="Times" pitchFamily="2" charset="0"/>
              </a:rPr>
              <a:t>S</a:t>
            </a:r>
            <a:r>
              <a:rPr lang="it-IT">
                <a:latin typeface="Times" pitchFamily="2" charset="0"/>
              </a:rPr>
              <a:t> da 256 byte, con gli elementi </a:t>
            </a:r>
            <a:r>
              <a:rPr lang="it-IT" i="1">
                <a:latin typeface="Times" pitchFamily="2" charset="0"/>
              </a:rPr>
              <a:t>S</a:t>
            </a:r>
            <a:r>
              <a:rPr lang="it-IT">
                <a:latin typeface="Times" pitchFamily="2" charset="0"/>
              </a:rPr>
              <a:t>[0], </a:t>
            </a:r>
            <a:r>
              <a:rPr lang="it-IT" i="1">
                <a:latin typeface="Times" pitchFamily="2" charset="0"/>
              </a:rPr>
              <a:t>S</a:t>
            </a:r>
            <a:r>
              <a:rPr lang="it-IT">
                <a:latin typeface="Times" pitchFamily="2" charset="0"/>
              </a:rPr>
              <a:t>[1], ..., </a:t>
            </a:r>
            <a:r>
              <a:rPr lang="it-IT" i="1">
                <a:latin typeface="Times" pitchFamily="2" charset="0"/>
              </a:rPr>
              <a:t>S</a:t>
            </a:r>
            <a:r>
              <a:rPr lang="it-IT">
                <a:latin typeface="Times" pitchFamily="2" charset="0"/>
              </a:rPr>
              <a:t>[255].</a:t>
            </a:r>
          </a:p>
          <a:p>
            <a:endParaRPr lang="it-IT">
              <a:latin typeface="Times" pitchFamily="2" charset="0"/>
            </a:endParaRPr>
          </a:p>
          <a:p>
            <a:endParaRPr lang="it-IT">
              <a:latin typeface="Times" pitchFamily="2" charset="0"/>
            </a:endParaRPr>
          </a:p>
          <a:p>
            <a:endParaRPr lang="it-IT">
              <a:latin typeface="Times" pitchFamily="2" charset="0"/>
            </a:endParaRPr>
          </a:p>
          <a:p>
            <a:endParaRPr lang="it-IT">
              <a:latin typeface="Times" pitchFamily="2" charset="0"/>
            </a:endParaRPr>
          </a:p>
          <a:p>
            <a:endParaRPr lang="it-IT">
              <a:latin typeface="Times" pitchFamily="2" charset="0"/>
            </a:endParaRPr>
          </a:p>
          <a:p>
            <a:r>
              <a:rPr lang="it-IT">
                <a:latin typeface="Times" pitchFamily="2" charset="0"/>
              </a:rPr>
              <a:t>In ogni momento il vettore di stato </a:t>
            </a:r>
            <a:r>
              <a:rPr lang="it-IT" i="1">
                <a:latin typeface="Times" pitchFamily="2" charset="0"/>
              </a:rPr>
              <a:t>S</a:t>
            </a:r>
            <a:r>
              <a:rPr lang="it-IT">
                <a:latin typeface="Times" pitchFamily="2" charset="0"/>
              </a:rPr>
              <a:t> contiene una permutazione di tutti i numeri da 8 bit da 0 a 255.</a:t>
            </a:r>
          </a:p>
          <a:p>
            <a:endParaRPr lang="it-IT">
              <a:latin typeface="Times" pitchFamily="2" charset="0"/>
            </a:endParaRPr>
          </a:p>
          <a:p>
            <a:r>
              <a:rPr lang="it-IT">
                <a:latin typeface="Times" pitchFamily="2" charset="0"/>
              </a:rPr>
              <a:t>Per la cifratura e la decifrazione viene selezionato un byte </a:t>
            </a:r>
            <a:r>
              <a:rPr lang="it-IT" i="1">
                <a:latin typeface="Times" pitchFamily="2" charset="0"/>
              </a:rPr>
              <a:t>k</a:t>
            </a:r>
            <a:r>
              <a:rPr lang="it-IT">
                <a:latin typeface="Times" pitchFamily="2" charset="0"/>
              </a:rPr>
              <a:t> da </a:t>
            </a:r>
            <a:r>
              <a:rPr lang="it-IT" i="1">
                <a:latin typeface="Times" pitchFamily="2" charset="0"/>
              </a:rPr>
              <a:t>S</a:t>
            </a:r>
            <a:r>
              <a:rPr lang="it-IT">
                <a:latin typeface="Times" pitchFamily="2" charset="0"/>
              </a:rPr>
              <a:t> scegliendo tra una delle 256 caselle in modo sistematico. </a:t>
            </a:r>
          </a:p>
          <a:p>
            <a:endParaRPr lang="it-IT">
              <a:latin typeface="Times" pitchFamily="2" charset="0"/>
            </a:endParaRPr>
          </a:p>
          <a:p>
            <a:r>
              <a:rPr lang="it-IT">
                <a:latin typeface="Times" pitchFamily="2" charset="0"/>
              </a:rPr>
              <a:t>Dopo aver generato ogni valore di </a:t>
            </a:r>
            <a:r>
              <a:rPr lang="it-IT" i="1">
                <a:latin typeface="Times" pitchFamily="2" charset="0"/>
              </a:rPr>
              <a:t>k</a:t>
            </a:r>
            <a:r>
              <a:rPr lang="it-IT">
                <a:latin typeface="Times" pitchFamily="2" charset="0"/>
              </a:rPr>
              <a:t>, gli elementi in S vengono nuovamente permutati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C5342-604D-C14D-B273-B4C8AC64D819}"/>
              </a:ext>
            </a:extLst>
          </p:cNvPr>
          <p:cNvSpPr txBox="1"/>
          <p:nvPr/>
        </p:nvSpPr>
        <p:spPr>
          <a:xfrm>
            <a:off x="3121689" y="436514"/>
            <a:ext cx="2586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Times" pitchFamily="2" charset="0"/>
              </a:rPr>
              <a:t>Elementi costitutivi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80E649-010E-6741-BBFD-8BB5C31F1756}"/>
              </a:ext>
            </a:extLst>
          </p:cNvPr>
          <p:cNvGrpSpPr/>
          <p:nvPr/>
        </p:nvGrpSpPr>
        <p:grpSpPr>
          <a:xfrm>
            <a:off x="1686589" y="2384683"/>
            <a:ext cx="5064901" cy="846265"/>
            <a:chOff x="354914" y="2285829"/>
            <a:chExt cx="5064901" cy="8462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4401A2-6D1D-7B4F-AEBA-24F1E6CEF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115" y="2408194"/>
              <a:ext cx="1663700" cy="723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92233A-1AEA-F34E-8876-75AF800AC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988" y="2419179"/>
              <a:ext cx="723900" cy="558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4FCBC5-591F-C640-84BD-8F004F6CC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14" y="2285829"/>
              <a:ext cx="2870200" cy="82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01301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AB0A044-C3EB-8546-82EF-D013292D3D70}"/>
              </a:ext>
            </a:extLst>
          </p:cNvPr>
          <p:cNvGrpSpPr/>
          <p:nvPr/>
        </p:nvGrpSpPr>
        <p:grpSpPr>
          <a:xfrm>
            <a:off x="1805343" y="1149650"/>
            <a:ext cx="5064901" cy="1279215"/>
            <a:chOff x="1805343" y="1149650"/>
            <a:chExt cx="5064901" cy="12792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9024609-24DB-804E-A00F-28AA8F012014}"/>
                </a:ext>
              </a:extLst>
            </p:cNvPr>
            <p:cNvGrpSpPr/>
            <p:nvPr/>
          </p:nvGrpSpPr>
          <p:grpSpPr>
            <a:xfrm>
              <a:off x="1805343" y="1149650"/>
              <a:ext cx="5064901" cy="846265"/>
              <a:chOff x="354914" y="2285829"/>
              <a:chExt cx="5064901" cy="84626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08632C9-B9E3-9440-94B7-ECD8F301D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56115" y="2408194"/>
                <a:ext cx="1663700" cy="72390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C51587-EE38-9F41-AAFD-83B563B49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5988" y="2419179"/>
                <a:ext cx="723900" cy="5588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39E609D-2A7D-5347-B327-68F0CAA11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914" y="2285829"/>
                <a:ext cx="2870200" cy="825500"/>
              </a:xfrm>
              <a:prstGeom prst="rect">
                <a:avLst/>
              </a:prstGeom>
            </p:spPr>
          </p:pic>
        </p:grp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741C564B-819D-3D46-BF7C-7D40C5007748}"/>
                </a:ext>
              </a:extLst>
            </p:cNvPr>
            <p:cNvSpPr/>
            <p:nvPr/>
          </p:nvSpPr>
          <p:spPr>
            <a:xfrm rot="10800000">
              <a:off x="3854812" y="1906350"/>
              <a:ext cx="190006" cy="52251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060F44-B591-7049-A459-0D985BA240A2}"/>
              </a:ext>
            </a:extLst>
          </p:cNvPr>
          <p:cNvGrpSpPr/>
          <p:nvPr/>
        </p:nvGrpSpPr>
        <p:grpSpPr>
          <a:xfrm>
            <a:off x="1805343" y="2295515"/>
            <a:ext cx="5064901" cy="1368780"/>
            <a:chOff x="1805343" y="2295515"/>
            <a:chExt cx="5064901" cy="13687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F886BC-9E74-8B4E-88E3-E365F609163C}"/>
                </a:ext>
              </a:extLst>
            </p:cNvPr>
            <p:cNvGrpSpPr/>
            <p:nvPr/>
          </p:nvGrpSpPr>
          <p:grpSpPr>
            <a:xfrm>
              <a:off x="1805343" y="2295515"/>
              <a:ext cx="5064901" cy="846265"/>
              <a:chOff x="354914" y="2285829"/>
              <a:chExt cx="5064901" cy="84626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3023DC6-D344-7C41-B2C5-3B6987E25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56115" y="2408194"/>
                <a:ext cx="1663700" cy="7239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25E7D04-0683-0545-8AF3-0EB962740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5988" y="2419179"/>
                <a:ext cx="723900" cy="5588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8A97DA1-B8D8-AF48-9885-3EC70912D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914" y="2285829"/>
                <a:ext cx="2870200" cy="825500"/>
              </a:xfrm>
              <a:prstGeom prst="rect">
                <a:avLst/>
              </a:prstGeom>
            </p:spPr>
          </p:pic>
        </p:grp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925C8746-30DB-3D4A-857F-C9C6D69B72E4}"/>
                </a:ext>
              </a:extLst>
            </p:cNvPr>
            <p:cNvSpPr/>
            <p:nvPr/>
          </p:nvSpPr>
          <p:spPr>
            <a:xfrm rot="10800000">
              <a:off x="6018698" y="3141780"/>
              <a:ext cx="190006" cy="52251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D91C1C-F21F-6B41-B31F-825214206A68}"/>
              </a:ext>
            </a:extLst>
          </p:cNvPr>
          <p:cNvSpPr txBox="1"/>
          <p:nvPr/>
        </p:nvSpPr>
        <p:spPr>
          <a:xfrm>
            <a:off x="3580335" y="344324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Idea di base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4773E3-476A-A449-9E5F-56D867A2EDC2}"/>
              </a:ext>
            </a:extLst>
          </p:cNvPr>
          <p:cNvGrpSpPr/>
          <p:nvPr/>
        </p:nvGrpSpPr>
        <p:grpSpPr>
          <a:xfrm>
            <a:off x="1805343" y="3368356"/>
            <a:ext cx="5558754" cy="3128322"/>
            <a:chOff x="1805343" y="3368356"/>
            <a:chExt cx="5558754" cy="31283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A9552D-ADA6-D940-BCEA-33636F58E386}"/>
                </a:ext>
              </a:extLst>
            </p:cNvPr>
            <p:cNvGrpSpPr/>
            <p:nvPr/>
          </p:nvGrpSpPr>
          <p:grpSpPr>
            <a:xfrm>
              <a:off x="1805343" y="3368356"/>
              <a:ext cx="5064901" cy="2514645"/>
              <a:chOff x="1805343" y="3368356"/>
              <a:chExt cx="5064901" cy="251464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F2CF675-40DB-914B-9ECE-5C1187109F07}"/>
                  </a:ext>
                </a:extLst>
              </p:cNvPr>
              <p:cNvGrpSpPr/>
              <p:nvPr/>
            </p:nvGrpSpPr>
            <p:grpSpPr>
              <a:xfrm>
                <a:off x="1805343" y="4514221"/>
                <a:ext cx="5064901" cy="846265"/>
                <a:chOff x="354914" y="2285829"/>
                <a:chExt cx="5064901" cy="846265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92D24DB-B125-F14E-96DD-76D6EF834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56115" y="2408194"/>
                  <a:ext cx="1663700" cy="723900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F842BED8-127E-2B40-AF0A-3D61855C4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45988" y="2419179"/>
                  <a:ext cx="723900" cy="5588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C6946D9A-D11D-8240-8289-FDDAE44001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4914" y="2285829"/>
                  <a:ext cx="2870200" cy="825500"/>
                </a:xfrm>
                <a:prstGeom prst="rect">
                  <a:avLst/>
                </a:prstGeom>
              </p:spPr>
            </p:pic>
          </p:grpSp>
          <p:sp>
            <p:nvSpPr>
              <p:cNvPr id="17" name="Down Arrow 16">
                <a:extLst>
                  <a:ext uri="{FF2B5EF4-FFF2-40B4-BE49-F238E27FC236}">
                    <a16:creationId xmlns:a16="http://schemas.microsoft.com/office/drawing/2014/main" id="{B68B60B3-A4A7-7549-A1E3-19650C38069C}"/>
                  </a:ext>
                </a:extLst>
              </p:cNvPr>
              <p:cNvSpPr/>
              <p:nvPr/>
            </p:nvSpPr>
            <p:spPr>
              <a:xfrm rot="10800000">
                <a:off x="2977094" y="5360486"/>
                <a:ext cx="190006" cy="522515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6A6104-B5FD-C145-9004-7694BCE5F2F2}"/>
                  </a:ext>
                </a:extLst>
              </p:cNvPr>
              <p:cNvSpPr txBox="1"/>
              <p:nvPr/>
            </p:nvSpPr>
            <p:spPr>
              <a:xfrm>
                <a:off x="4419668" y="3368356"/>
                <a:ext cx="24558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/>
                  <a:t>.</a:t>
                </a:r>
              </a:p>
              <a:p>
                <a:r>
                  <a:rPr lang="it-IT" b="1"/>
                  <a:t>.</a:t>
                </a:r>
              </a:p>
              <a:p>
                <a:r>
                  <a:rPr lang="it-IT" b="1"/>
                  <a:t>.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D197DC-C66D-4645-A67F-4B17AE921F46}"/>
                </a:ext>
              </a:extLst>
            </p:cNvPr>
            <p:cNvSpPr txBox="1"/>
            <p:nvPr/>
          </p:nvSpPr>
          <p:spPr>
            <a:xfrm>
              <a:off x="1828736" y="6127346"/>
              <a:ext cx="553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che corrisponderebbe al lancio di un dado con 256 facce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9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F3C00-F500-6349-AC7F-ACE2974150BC}"/>
              </a:ext>
            </a:extLst>
          </p:cNvPr>
          <p:cNvSpPr txBox="1"/>
          <p:nvPr/>
        </p:nvSpPr>
        <p:spPr>
          <a:xfrm>
            <a:off x="3048151" y="370527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Times" pitchFamily="2" charset="0"/>
              </a:rPr>
              <a:t>Inizializzazione di </a:t>
            </a:r>
            <a:r>
              <a:rPr lang="it-IT" sz="2400" b="1" i="1">
                <a:latin typeface="Times" pitchFamily="2" charset="0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A513A-07A1-8F4A-80C2-798C02F25AF0}"/>
              </a:ext>
            </a:extLst>
          </p:cNvPr>
          <p:cNvSpPr txBox="1"/>
          <p:nvPr/>
        </p:nvSpPr>
        <p:spPr>
          <a:xfrm>
            <a:off x="840258" y="1791730"/>
            <a:ext cx="73821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Times" pitchFamily="2" charset="0"/>
              </a:rPr>
              <a:t>1) Le caselle di </a:t>
            </a:r>
            <a:r>
              <a:rPr lang="it-IT" sz="2400" b="1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 sono poste uguali ai valori da 0 a 255 in </a:t>
            </a:r>
          </a:p>
          <a:p>
            <a:r>
              <a:rPr lang="it-IT" sz="2400">
                <a:latin typeface="Times" pitchFamily="2" charset="0"/>
              </a:rPr>
              <a:t>ordine crescente; ovvero,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[0]=0,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[1]=1, ...,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[255]=255</a:t>
            </a:r>
          </a:p>
          <a:p>
            <a:endParaRPr lang="it-IT" sz="2400">
              <a:latin typeface="Times" pitchFamily="2" charset="0"/>
            </a:endParaRPr>
          </a:p>
          <a:p>
            <a:r>
              <a:rPr lang="it-IT" sz="2400">
                <a:latin typeface="Times" pitchFamily="2" charset="0"/>
              </a:rPr>
              <a:t>2) viene creato un vettore </a:t>
            </a:r>
            <a:r>
              <a:rPr lang="it-IT" sz="2400" b="1" i="1">
                <a:latin typeface="Times" pitchFamily="2" charset="0"/>
              </a:rPr>
              <a:t>T</a:t>
            </a:r>
            <a:r>
              <a:rPr lang="it-IT" sz="2400">
                <a:latin typeface="Times" pitchFamily="2" charset="0"/>
              </a:rPr>
              <a:t> provvisorio</a:t>
            </a:r>
          </a:p>
          <a:p>
            <a:endParaRPr lang="it-IT" sz="2400">
              <a:latin typeface="Times" pitchFamily="2" charset="0"/>
            </a:endParaRPr>
          </a:p>
          <a:p>
            <a:r>
              <a:rPr lang="it-IT" sz="2400">
                <a:latin typeface="Times" pitchFamily="2" charset="0"/>
              </a:rPr>
              <a:t>3) </a:t>
            </a:r>
            <a:r>
              <a:rPr lang="it-IT" sz="2400" b="1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 viene inizializzato usando </a:t>
            </a:r>
            <a:r>
              <a:rPr lang="it-IT" sz="2400" b="1" i="1">
                <a:latin typeface="Times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51101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8FB11-08F5-F84A-9CC0-C0A92CE08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822"/>
            <a:ext cx="9144000" cy="1988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3011E-5D14-844F-8274-CF2C681162E1}"/>
              </a:ext>
            </a:extLst>
          </p:cNvPr>
          <p:cNvSpPr txBox="1"/>
          <p:nvPr/>
        </p:nvSpPr>
        <p:spPr>
          <a:xfrm>
            <a:off x="1171646" y="1095061"/>
            <a:ext cx="7237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>
                <a:latin typeface="Times" pitchFamily="2" charset="0"/>
              </a:rPr>
              <a:t>1 ≦ </a:t>
            </a:r>
            <a:r>
              <a:rPr lang="it-IT" sz="2000" i="1">
                <a:latin typeface="Times" pitchFamily="2" charset="0"/>
              </a:rPr>
              <a:t>Keylen</a:t>
            </a:r>
            <a:r>
              <a:rPr lang="it-IT" sz="2000">
                <a:latin typeface="Times" pitchFamily="2" charset="0"/>
              </a:rPr>
              <a:t> ≦ 256   tipicamente nell’intervallo  5-16 (40 – 128 bits)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EC722-CD4B-E14F-A73E-312F767F09C7}"/>
              </a:ext>
            </a:extLst>
          </p:cNvPr>
          <p:cNvSpPr txBox="1"/>
          <p:nvPr/>
        </p:nvSpPr>
        <p:spPr>
          <a:xfrm>
            <a:off x="793397" y="4717076"/>
            <a:ext cx="3837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/* </a:t>
            </a:r>
            <a:r>
              <a:rPr lang="it-IT" sz="2400" b="1"/>
              <a:t>Initialization </a:t>
            </a:r>
            <a:r>
              <a:rPr lang="it-IT" sz="2400"/>
              <a:t>*/ </a:t>
            </a:r>
          </a:p>
          <a:p>
            <a:r>
              <a:rPr lang="it-IT" sz="2400" b="1"/>
              <a:t>for </a:t>
            </a:r>
            <a:r>
              <a:rPr lang="it-IT" sz="2400"/>
              <a:t>i = 0 </a:t>
            </a:r>
            <a:r>
              <a:rPr lang="it-IT" sz="2400" b="1"/>
              <a:t>to </a:t>
            </a:r>
            <a:r>
              <a:rPr lang="it-IT" sz="2400"/>
              <a:t>255 </a:t>
            </a:r>
            <a:r>
              <a:rPr lang="it-IT" sz="2400" b="1"/>
              <a:t>do </a:t>
            </a:r>
            <a:r>
              <a:rPr lang="it-IT" sz="2400"/>
              <a:t>S[i] = i;</a:t>
            </a:r>
            <a:br>
              <a:rPr lang="it-IT" sz="2400"/>
            </a:br>
            <a:r>
              <a:rPr lang="it-IT" sz="2400"/>
              <a:t>	T[i] = K[i </a:t>
            </a:r>
            <a:r>
              <a:rPr lang="it-IT" sz="2400" b="1"/>
              <a:t>mod </a:t>
            </a:r>
            <a:r>
              <a:rPr lang="it-IT" sz="2400"/>
              <a:t>keylen];</a:t>
            </a:r>
          </a:p>
          <a:p>
            <a:r>
              <a:rPr lang="it-IT" sz="2400" b="1"/>
              <a:t>endfor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3AC28-3A08-DF4C-A71B-750025D99916}"/>
              </a:ext>
            </a:extLst>
          </p:cNvPr>
          <p:cNvSpPr txBox="1"/>
          <p:nvPr/>
        </p:nvSpPr>
        <p:spPr>
          <a:xfrm>
            <a:off x="1810731" y="268570"/>
            <a:ext cx="595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Times" pitchFamily="2" charset="0"/>
              </a:rPr>
              <a:t>Inizializzazione di </a:t>
            </a:r>
            <a:r>
              <a:rPr lang="it-IT" sz="2400" b="1" i="1">
                <a:latin typeface="Times" pitchFamily="2" charset="0"/>
              </a:rPr>
              <a:t>T</a:t>
            </a:r>
            <a:r>
              <a:rPr lang="it-IT" sz="2400" b="1">
                <a:latin typeface="Times" pitchFamily="2" charset="0"/>
              </a:rPr>
              <a:t> a partire dalla chiave </a:t>
            </a:r>
            <a:r>
              <a:rPr lang="it-IT" sz="2400" b="1" i="1">
                <a:latin typeface="Times" pitchFamily="2" charset="0"/>
              </a:rPr>
              <a:t>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CECCD-AA95-EF42-BA9D-5BEBB42DF8B4}"/>
              </a:ext>
            </a:extLst>
          </p:cNvPr>
          <p:cNvSpPr txBox="1"/>
          <p:nvPr/>
        </p:nvSpPr>
        <p:spPr>
          <a:xfrm>
            <a:off x="5065940" y="4942707"/>
            <a:ext cx="3509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Corrisponde a ripetere </a:t>
            </a:r>
            <a:r>
              <a:rPr lang="it-IT" sz="2000" b="1"/>
              <a:t>K</a:t>
            </a:r>
            <a:r>
              <a:rPr lang="it-IT" sz="2000"/>
              <a:t> tante</a:t>
            </a:r>
          </a:p>
          <a:p>
            <a:r>
              <a:rPr lang="it-IT" sz="2000"/>
              <a:t>volte quante serve per coprire </a:t>
            </a:r>
            <a:r>
              <a:rPr lang="it-IT" sz="2000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133156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A311A-D0D5-3F41-AF25-2EEA4DC1DC82}"/>
              </a:ext>
            </a:extLst>
          </p:cNvPr>
          <p:cNvSpPr txBox="1"/>
          <p:nvPr/>
        </p:nvSpPr>
        <p:spPr>
          <a:xfrm>
            <a:off x="2335714" y="4343003"/>
            <a:ext cx="44725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/* </a:t>
            </a:r>
            <a:r>
              <a:rPr lang="it-IT" sz="2400" b="1"/>
              <a:t>Initial Permutation of S </a:t>
            </a:r>
            <a:r>
              <a:rPr lang="it-IT" sz="2400"/>
              <a:t>*/</a:t>
            </a:r>
          </a:p>
          <a:p>
            <a:r>
              <a:rPr lang="it-IT" sz="2400"/>
              <a:t>j = 0;</a:t>
            </a:r>
            <a:br>
              <a:rPr lang="it-IT" sz="2400"/>
            </a:br>
            <a:r>
              <a:rPr lang="it-IT" sz="2400" b="1"/>
              <a:t>for </a:t>
            </a:r>
            <a:r>
              <a:rPr lang="it-IT" sz="2400"/>
              <a:t>i = 0 </a:t>
            </a:r>
            <a:r>
              <a:rPr lang="it-IT" sz="2400" b="1"/>
              <a:t>to </a:t>
            </a:r>
            <a:r>
              <a:rPr lang="it-IT" sz="2400"/>
              <a:t>255 </a:t>
            </a:r>
            <a:r>
              <a:rPr lang="it-IT" sz="2400" b="1"/>
              <a:t>do </a:t>
            </a:r>
            <a:endParaRPr lang="it-IT" sz="2400"/>
          </a:p>
          <a:p>
            <a:r>
              <a:rPr lang="it-IT" sz="2400"/>
              <a:t>	j = (j + S[i] + T[i]) </a:t>
            </a:r>
            <a:r>
              <a:rPr lang="it-IT" sz="2400" b="1"/>
              <a:t>mod </a:t>
            </a:r>
            <a:r>
              <a:rPr lang="it-IT" sz="2400"/>
              <a:t>256; </a:t>
            </a:r>
          </a:p>
          <a:p>
            <a:r>
              <a:rPr lang="it-IT" sz="2400"/>
              <a:t>	Swap (S[i], S[j]);</a:t>
            </a:r>
          </a:p>
          <a:p>
            <a:r>
              <a:rPr lang="it-IT" sz="2400" b="1"/>
              <a:t>endfor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28E00-7C3F-164C-B2E4-8B7564FC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878"/>
            <a:ext cx="9144000" cy="215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A46AE-203A-4744-9F09-A8E43EAF04C8}"/>
              </a:ext>
            </a:extLst>
          </p:cNvPr>
          <p:cNvSpPr txBox="1"/>
          <p:nvPr/>
        </p:nvSpPr>
        <p:spPr>
          <a:xfrm>
            <a:off x="2227735" y="218411"/>
            <a:ext cx="468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Times" pitchFamily="2" charset="0"/>
              </a:rPr>
              <a:t>Inizializzazione di </a:t>
            </a:r>
            <a:r>
              <a:rPr lang="it-IT" sz="2400" b="1" i="1">
                <a:latin typeface="Times" pitchFamily="2" charset="0"/>
              </a:rPr>
              <a:t>S</a:t>
            </a:r>
            <a:r>
              <a:rPr lang="it-IT" sz="2400" b="1">
                <a:latin typeface="Times" pitchFamily="2" charset="0"/>
              </a:rPr>
              <a:t> a partire da </a:t>
            </a:r>
            <a:r>
              <a:rPr lang="it-IT" sz="2400" b="1" i="1">
                <a:latin typeface="Times" pitchFamily="2" charset="0"/>
              </a:rPr>
              <a:t>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066D6-6EBF-7F42-AECD-22CF5CBC8E5C}"/>
              </a:ext>
            </a:extLst>
          </p:cNvPr>
          <p:cNvSpPr txBox="1"/>
          <p:nvPr/>
        </p:nvSpPr>
        <p:spPr>
          <a:xfrm>
            <a:off x="1081189" y="967534"/>
            <a:ext cx="7345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>
                <a:latin typeface="Times" pitchFamily="2" charset="0"/>
              </a:rPr>
              <a:t>Partendo da </a:t>
            </a:r>
            <a:r>
              <a:rPr lang="it-IT" sz="2000" i="1">
                <a:latin typeface="Times" pitchFamily="2" charset="0"/>
              </a:rPr>
              <a:t>S</a:t>
            </a:r>
            <a:r>
              <a:rPr lang="it-IT" sz="2000">
                <a:latin typeface="Times" pitchFamily="2" charset="0"/>
              </a:rPr>
              <a:t>[0] fino a </a:t>
            </a:r>
            <a:r>
              <a:rPr lang="it-IT" sz="2000" i="1">
                <a:latin typeface="Times" pitchFamily="2" charset="0"/>
              </a:rPr>
              <a:t>S</a:t>
            </a:r>
            <a:r>
              <a:rPr lang="it-IT" sz="2000">
                <a:latin typeface="Times" pitchFamily="2" charset="0"/>
              </a:rPr>
              <a:t>[255], si scambia ogni </a:t>
            </a:r>
            <a:r>
              <a:rPr lang="it-IT" sz="2000" i="1">
                <a:latin typeface="Times" pitchFamily="2" charset="0"/>
              </a:rPr>
              <a:t>S</a:t>
            </a:r>
            <a:r>
              <a:rPr lang="it-IT" sz="2000">
                <a:latin typeface="Times" pitchFamily="2" charset="0"/>
              </a:rPr>
              <a:t>[</a:t>
            </a:r>
            <a:r>
              <a:rPr lang="it-IT" sz="2000" i="1">
                <a:latin typeface="Times" pitchFamily="2" charset="0"/>
              </a:rPr>
              <a:t>i</a:t>
            </a:r>
            <a:r>
              <a:rPr lang="it-IT" sz="2000">
                <a:latin typeface="Times" pitchFamily="2" charset="0"/>
              </a:rPr>
              <a:t>] con </a:t>
            </a:r>
            <a:r>
              <a:rPr lang="it-IT" sz="2000" i="1">
                <a:latin typeface="Times" pitchFamily="2" charset="0"/>
              </a:rPr>
              <a:t>S</a:t>
            </a:r>
            <a:r>
              <a:rPr lang="it-IT" sz="2000">
                <a:latin typeface="Times" pitchFamily="2" charset="0"/>
              </a:rPr>
              <a:t>[</a:t>
            </a:r>
            <a:r>
              <a:rPr lang="it-IT" sz="2000" i="1">
                <a:latin typeface="Times" pitchFamily="2" charset="0"/>
              </a:rPr>
              <a:t>j</a:t>
            </a:r>
            <a:r>
              <a:rPr lang="it-IT" sz="2000">
                <a:latin typeface="Times" pitchFamily="2" charset="0"/>
              </a:rPr>
              <a:t>], secondo </a:t>
            </a:r>
          </a:p>
          <a:p>
            <a:r>
              <a:rPr lang="it-IT" sz="2000">
                <a:latin typeface="Times" pitchFamily="2" charset="0"/>
              </a:rPr>
              <a:t>uno schema dettato da </a:t>
            </a:r>
            <a:r>
              <a:rPr lang="it-IT" sz="2000" i="1">
                <a:latin typeface="Times" pitchFamily="2" charset="0"/>
              </a:rPr>
              <a:t>T</a:t>
            </a:r>
            <a:r>
              <a:rPr lang="it-IT" sz="2000">
                <a:latin typeface="Times" pitchFamily="2" charset="0"/>
              </a:rPr>
              <a:t>[</a:t>
            </a:r>
            <a:r>
              <a:rPr lang="it-IT" sz="2000" i="1">
                <a:latin typeface="Times" pitchFamily="2" charset="0"/>
              </a:rPr>
              <a:t>i</a:t>
            </a:r>
            <a:r>
              <a:rPr lang="it-IT" sz="2000">
                <a:latin typeface="Times" pitchFamily="2" charset="0"/>
              </a:rPr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594301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0DB28A-7998-374D-8249-E0F8A04E84F2}"/>
              </a:ext>
            </a:extLst>
          </p:cNvPr>
          <p:cNvSpPr txBox="1"/>
          <p:nvPr/>
        </p:nvSpPr>
        <p:spPr>
          <a:xfrm>
            <a:off x="498764" y="1436913"/>
            <a:ext cx="81868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Times" pitchFamily="2" charset="0"/>
              </a:rPr>
              <a:t>Una volta inizializzato </a:t>
            </a:r>
            <a:r>
              <a:rPr lang="it-IT" sz="2400" b="1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 la chiave </a:t>
            </a:r>
            <a:r>
              <a:rPr lang="it-IT" sz="2400" b="1" i="1">
                <a:latin typeface="Times" pitchFamily="2" charset="0"/>
              </a:rPr>
              <a:t>K</a:t>
            </a:r>
            <a:r>
              <a:rPr lang="it-IT" sz="2400">
                <a:latin typeface="Times" pitchFamily="2" charset="0"/>
              </a:rPr>
              <a:t> non viene più usata.</a:t>
            </a:r>
          </a:p>
          <a:p>
            <a:endParaRPr lang="it-IT" sz="2400">
              <a:latin typeface="Times" pitchFamily="2" charset="0"/>
            </a:endParaRPr>
          </a:p>
          <a:p>
            <a:r>
              <a:rPr lang="it-IT" sz="2400">
                <a:latin typeface="Times" pitchFamily="2" charset="0"/>
              </a:rPr>
              <a:t>La generazione del flusso delle chiavi viene attuata mediante </a:t>
            </a:r>
          </a:p>
          <a:p>
            <a:r>
              <a:rPr lang="it-IT" sz="2400">
                <a:latin typeface="Times" pitchFamily="2" charset="0"/>
              </a:rPr>
              <a:t>un ciclo attraverso tutti gli elementi di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</a:t>
            </a:r>
            <a:r>
              <a:rPr lang="it-IT" sz="2400" i="1">
                <a:latin typeface="Times" pitchFamily="2" charset="0"/>
              </a:rPr>
              <a:t>i</a:t>
            </a:r>
            <a:r>
              <a:rPr lang="it-IT" sz="2400">
                <a:latin typeface="Times" pitchFamily="2" charset="0"/>
              </a:rPr>
              <a:t>], e con ogni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</a:t>
            </a:r>
            <a:r>
              <a:rPr lang="it-IT" sz="2400" i="1">
                <a:latin typeface="Times" pitchFamily="2" charset="0"/>
              </a:rPr>
              <a:t>i</a:t>
            </a:r>
            <a:r>
              <a:rPr lang="it-IT" sz="2400">
                <a:latin typeface="Times" pitchFamily="2" charset="0"/>
              </a:rPr>
              <a:t>] che </a:t>
            </a:r>
          </a:p>
          <a:p>
            <a:r>
              <a:rPr lang="it-IT" sz="2400">
                <a:latin typeface="Times" pitchFamily="2" charset="0"/>
              </a:rPr>
              <a:t>viene scambiato con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</a:t>
            </a:r>
            <a:r>
              <a:rPr lang="it-IT" sz="2400" i="1">
                <a:latin typeface="Times" pitchFamily="2" charset="0"/>
              </a:rPr>
              <a:t>j</a:t>
            </a:r>
            <a:r>
              <a:rPr lang="it-IT" sz="2400">
                <a:latin typeface="Times" pitchFamily="2" charset="0"/>
              </a:rPr>
              <a:t>] secondo uno schema dettato dalla </a:t>
            </a:r>
          </a:p>
          <a:p>
            <a:r>
              <a:rPr lang="it-IT" sz="2400">
                <a:latin typeface="Times" pitchFamily="2" charset="0"/>
              </a:rPr>
              <a:t>configurazione corrente di </a:t>
            </a:r>
            <a:r>
              <a:rPr lang="it-IT" sz="2400" b="1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. </a:t>
            </a:r>
          </a:p>
          <a:p>
            <a:endParaRPr lang="it-IT" sz="2400">
              <a:latin typeface="Times" pitchFamily="2" charset="0"/>
            </a:endParaRPr>
          </a:p>
          <a:p>
            <a:r>
              <a:rPr lang="it-IT" sz="2400">
                <a:latin typeface="Times" pitchFamily="2" charset="0"/>
              </a:rPr>
              <a:t>Quando si raggiunge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[255], il processo continua ricominciando </a:t>
            </a:r>
          </a:p>
          <a:p>
            <a:r>
              <a:rPr lang="it-IT" sz="2400">
                <a:latin typeface="Times" pitchFamily="2" charset="0"/>
              </a:rPr>
              <a:t>da </a:t>
            </a:r>
            <a:r>
              <a:rPr lang="it-IT" sz="2400" i="1">
                <a:latin typeface="Times" pitchFamily="2" charset="0"/>
              </a:rPr>
              <a:t>S</a:t>
            </a:r>
            <a:r>
              <a:rPr lang="it-IT" sz="2400">
                <a:latin typeface="Times" pitchFamily="2" charset="0"/>
              </a:rPr>
              <a:t>[0]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2E5A8-E13A-8E42-8363-21895DAB905A}"/>
              </a:ext>
            </a:extLst>
          </p:cNvPr>
          <p:cNvSpPr txBox="1"/>
          <p:nvPr/>
        </p:nvSpPr>
        <p:spPr>
          <a:xfrm>
            <a:off x="2245235" y="379033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Times" pitchFamily="2" charset="0"/>
              </a:rPr>
              <a:t>Generazione del flusso delle chiavi</a:t>
            </a:r>
          </a:p>
        </p:txBody>
      </p:sp>
    </p:spTree>
    <p:extLst>
      <p:ext uri="{BB962C8B-B14F-4D97-AF65-F5344CB8AC3E}">
        <p14:creationId xmlns:p14="http://schemas.microsoft.com/office/powerpoint/2010/main" val="39092687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3BA3E-5186-FF4B-95DE-84FE6FD86F81}"/>
              </a:ext>
            </a:extLst>
          </p:cNvPr>
          <p:cNvSpPr txBox="1"/>
          <p:nvPr/>
        </p:nvSpPr>
        <p:spPr>
          <a:xfrm>
            <a:off x="2511980" y="3324123"/>
            <a:ext cx="41200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/* </a:t>
            </a:r>
            <a:r>
              <a:rPr lang="it-IT" sz="2400" b="1"/>
              <a:t>Stream Generation </a:t>
            </a:r>
            <a:r>
              <a:rPr lang="it-IT" sz="2400"/>
              <a:t>*/ </a:t>
            </a:r>
          </a:p>
          <a:p>
            <a:r>
              <a:rPr lang="it-IT" sz="2400"/>
              <a:t>i, j = 0;</a:t>
            </a:r>
            <a:br>
              <a:rPr lang="it-IT" sz="2400"/>
            </a:br>
            <a:r>
              <a:rPr lang="it-IT" sz="2400" b="1"/>
              <a:t>while </a:t>
            </a:r>
            <a:r>
              <a:rPr lang="it-IT" sz="2400"/>
              <a:t>(true) </a:t>
            </a:r>
          </a:p>
          <a:p>
            <a:r>
              <a:rPr lang="it-IT" sz="2400"/>
              <a:t>	i = (i + 1) </a:t>
            </a:r>
            <a:r>
              <a:rPr lang="it-IT" sz="2400" b="1"/>
              <a:t>mod </a:t>
            </a:r>
            <a:r>
              <a:rPr lang="it-IT" sz="2400"/>
              <a:t>256;</a:t>
            </a:r>
            <a:br>
              <a:rPr lang="it-IT" sz="2400"/>
            </a:br>
            <a:r>
              <a:rPr lang="it-IT" sz="2400"/>
              <a:t>	j = (j + S[i]) </a:t>
            </a:r>
            <a:r>
              <a:rPr lang="it-IT" sz="2400" b="1"/>
              <a:t>mod </a:t>
            </a:r>
            <a:r>
              <a:rPr lang="it-IT" sz="2400"/>
              <a:t>256; </a:t>
            </a:r>
          </a:p>
          <a:p>
            <a:r>
              <a:rPr lang="it-IT" sz="2400" b="1"/>
              <a:t>	Swap </a:t>
            </a:r>
            <a:r>
              <a:rPr lang="it-IT" sz="2400"/>
              <a:t>(S[i], S[j]);</a:t>
            </a:r>
            <a:br>
              <a:rPr lang="it-IT" sz="2400"/>
            </a:br>
            <a:r>
              <a:rPr lang="it-IT" sz="2400"/>
              <a:t>	t = (S[i] + S[j]) </a:t>
            </a:r>
            <a:r>
              <a:rPr lang="it-IT" sz="2400" b="1"/>
              <a:t>mod </a:t>
            </a:r>
            <a:r>
              <a:rPr lang="it-IT" sz="2400"/>
              <a:t>256; </a:t>
            </a:r>
          </a:p>
          <a:p>
            <a:r>
              <a:rPr lang="it-IT" sz="2400"/>
              <a:t>	k = S[t];</a:t>
            </a:r>
          </a:p>
          <a:p>
            <a:r>
              <a:rPr lang="it-IT" sz="2400" b="1"/>
              <a:t>endwhile</a:t>
            </a:r>
            <a:r>
              <a:rPr lang="it-IT" sz="24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C5037-A6C9-D340-B9D5-09BDDA689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222"/>
            <a:ext cx="9144000" cy="1773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0F7FC-8E99-6C45-8EDA-1B3EDABAC04F}"/>
              </a:ext>
            </a:extLst>
          </p:cNvPr>
          <p:cNvSpPr txBox="1"/>
          <p:nvPr/>
        </p:nvSpPr>
        <p:spPr>
          <a:xfrm>
            <a:off x="2416673" y="117776"/>
            <a:ext cx="4693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Times" pitchFamily="2" charset="0"/>
              </a:rPr>
              <a:t>Generazione del flusso delle chiavi</a:t>
            </a:r>
          </a:p>
          <a:p>
            <a:endParaRPr lang="it-IT" sz="2400">
              <a:latin typeface="Times" pitchFamily="2" charset="0"/>
            </a:endParaRPr>
          </a:p>
          <a:p>
            <a:r>
              <a:rPr lang="it-IT" sz="2400" i="1">
                <a:latin typeface="Times" pitchFamily="2" charset="0"/>
              </a:rPr>
              <a:t>k</a:t>
            </a:r>
            <a:r>
              <a:rPr lang="it-IT" sz="2400">
                <a:latin typeface="Times" pitchFamily="2" charset="0"/>
              </a:rPr>
              <a:t> è il byte della chiave generata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9D214-1253-CC46-8BFC-742AB05A6BA6}"/>
              </a:ext>
            </a:extLst>
          </p:cNvPr>
          <p:cNvSpPr txBox="1"/>
          <p:nvPr/>
        </p:nvSpPr>
        <p:spPr>
          <a:xfrm>
            <a:off x="6914501" y="2804399"/>
            <a:ext cx="3209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i="1">
                <a:latin typeface="Times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2461391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C38E2E-69BC-DD4F-BF2D-82792A80CD53}"/>
              </a:ext>
            </a:extLst>
          </p:cNvPr>
          <p:cNvGrpSpPr/>
          <p:nvPr/>
        </p:nvGrpSpPr>
        <p:grpSpPr>
          <a:xfrm>
            <a:off x="455494" y="1193015"/>
            <a:ext cx="8454820" cy="863934"/>
            <a:chOff x="146571" y="1193015"/>
            <a:chExt cx="8454820" cy="8639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3AD4C2-289E-9846-AB31-E91D5EDBE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0221" y="1193015"/>
              <a:ext cx="3621170" cy="86393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B1C8FB-B736-6243-8674-8D584A1151D1}"/>
                </a:ext>
              </a:extLst>
            </p:cNvPr>
            <p:cNvSpPr txBox="1"/>
            <p:nvPr/>
          </p:nvSpPr>
          <p:spPr>
            <a:xfrm>
              <a:off x="146571" y="1193015"/>
              <a:ext cx="42334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Massimo numero di stati interni </a:t>
              </a:r>
            </a:p>
            <a:p>
              <a:r>
                <a:rPr lang="en-US" sz="2400"/>
                <a:t>per il sistema RC4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53C73-F856-0E45-A54F-20970487B527}"/>
              </a:ext>
            </a:extLst>
          </p:cNvPr>
          <p:cNvGrpSpPr/>
          <p:nvPr/>
        </p:nvGrpSpPr>
        <p:grpSpPr>
          <a:xfrm>
            <a:off x="455494" y="2317822"/>
            <a:ext cx="7287381" cy="506572"/>
            <a:chOff x="146571" y="2317822"/>
            <a:chExt cx="7287381" cy="5065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07B4A7-3332-E446-8072-F05EEC21DEDC}"/>
                </a:ext>
              </a:extLst>
            </p:cNvPr>
            <p:cNvSpPr txBox="1"/>
            <p:nvPr/>
          </p:nvSpPr>
          <p:spPr>
            <a:xfrm>
              <a:off x="146571" y="2317822"/>
              <a:ext cx="3400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Lunghezza attesa del ciclo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9EB0B0-6A26-4146-81B8-61201339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5223" y="2317822"/>
              <a:ext cx="2358729" cy="50657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458516-9EE1-E24C-ADF4-3C70B086EB6F}"/>
              </a:ext>
            </a:extLst>
          </p:cNvPr>
          <p:cNvGrpSpPr/>
          <p:nvPr/>
        </p:nvGrpSpPr>
        <p:grpSpPr>
          <a:xfrm>
            <a:off x="430134" y="4548334"/>
            <a:ext cx="6860357" cy="830997"/>
            <a:chOff x="121211" y="4548334"/>
            <a:chExt cx="6860357" cy="8309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4DE3D2-C8E9-4B43-A227-D8E020A4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3063" y="4615731"/>
              <a:ext cx="1748505" cy="57194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00FE4B-232C-E240-8EFB-3E9E9C111E61}"/>
                </a:ext>
              </a:extLst>
            </p:cNvPr>
            <p:cNvSpPr txBox="1"/>
            <p:nvPr/>
          </p:nvSpPr>
          <p:spPr>
            <a:xfrm>
              <a:off x="121211" y="4548334"/>
              <a:ext cx="345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Probabilità di un ciclo con </a:t>
              </a:r>
            </a:p>
            <a:p>
              <a:r>
                <a:rPr lang="en-US" sz="2400"/>
                <a:t>meno di  2^200 iterazioni</a:t>
              </a:r>
              <a:endParaRPr lang="en-US" sz="2400" i="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47FB2A-2A08-A548-A039-4D2B20676C2F}"/>
              </a:ext>
            </a:extLst>
          </p:cNvPr>
          <p:cNvGrpSpPr/>
          <p:nvPr/>
        </p:nvGrpSpPr>
        <p:grpSpPr>
          <a:xfrm>
            <a:off x="455494" y="3248412"/>
            <a:ext cx="7919308" cy="830997"/>
            <a:chOff x="146571" y="3248412"/>
            <a:chExt cx="7919308" cy="8309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088964-F028-3349-95AC-94048BBBD09E}"/>
                </a:ext>
              </a:extLst>
            </p:cNvPr>
            <p:cNvSpPr txBox="1"/>
            <p:nvPr/>
          </p:nvSpPr>
          <p:spPr>
            <a:xfrm>
              <a:off x="146571" y="3248412"/>
              <a:ext cx="32328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Probabilità di un ciclo di </a:t>
              </a:r>
            </a:p>
            <a:p>
              <a:r>
                <a:rPr lang="en-US" sz="2400"/>
                <a:t>lunghezza almeno </a:t>
              </a:r>
              <a:r>
                <a:rPr lang="en-US" sz="2400" i="1"/>
                <a:t>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EA994C-8986-6C4A-8027-98F43BA5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3063" y="3248412"/>
              <a:ext cx="2832816" cy="55231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EAA2F5-EC73-C746-8B5B-9ADA7ABFCB62}"/>
              </a:ext>
            </a:extLst>
          </p:cNvPr>
          <p:cNvGrpSpPr/>
          <p:nvPr/>
        </p:nvGrpSpPr>
        <p:grpSpPr>
          <a:xfrm>
            <a:off x="455494" y="5820887"/>
            <a:ext cx="8083887" cy="489034"/>
            <a:chOff x="146571" y="5820887"/>
            <a:chExt cx="8083887" cy="4890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D1A784-9874-4F47-9627-A2531CDF5206}"/>
                </a:ext>
              </a:extLst>
            </p:cNvPr>
            <p:cNvSpPr txBox="1"/>
            <p:nvPr/>
          </p:nvSpPr>
          <p:spPr>
            <a:xfrm>
              <a:off x="146571" y="5848256"/>
              <a:ext cx="4424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Ci sono ben 254! cicli di lunghezza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E1B789-C0AD-5F47-99B9-15FB1E53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3063" y="5820887"/>
              <a:ext cx="2997395" cy="47650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D5E234F-F27E-9440-ACA8-FE5EF057875A}"/>
              </a:ext>
            </a:extLst>
          </p:cNvPr>
          <p:cNvSpPr txBox="1"/>
          <p:nvPr/>
        </p:nvSpPr>
        <p:spPr>
          <a:xfrm>
            <a:off x="1846972" y="414743"/>
            <a:ext cx="568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 lunghezza del ciclo dipende dalla chiave </a:t>
            </a:r>
            <a:r>
              <a:rPr lang="en-US" sz="2400" i="1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482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E1876-7204-9446-B324-A35549B615F6}"/>
              </a:ext>
            </a:extLst>
          </p:cNvPr>
          <p:cNvSpPr txBox="1"/>
          <p:nvPr/>
        </p:nvSpPr>
        <p:spPr>
          <a:xfrm>
            <a:off x="3800104" y="712519"/>
            <a:ext cx="138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eSTREAM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186DA-66C4-4342-B76C-85C976A8FB0A}"/>
              </a:ext>
            </a:extLst>
          </p:cNvPr>
          <p:cNvSpPr txBox="1"/>
          <p:nvPr/>
        </p:nvSpPr>
        <p:spPr>
          <a:xfrm>
            <a:off x="517034" y="1377537"/>
            <a:ext cx="81720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Progetto europeo sponsorizzato dal consorzio ECRYPT (</a:t>
            </a:r>
            <a:r>
              <a:rPr lang="it-IT" sz="2000" i="1"/>
              <a:t>European Network of </a:t>
            </a:r>
          </a:p>
          <a:p>
            <a:r>
              <a:rPr lang="it-IT" sz="2000" i="1"/>
              <a:t>Excellence for Cryptology</a:t>
            </a:r>
            <a:r>
              <a:rPr lang="it-IT" sz="2000"/>
              <a:t> ) per identificare nuovi cifrari a flusso.</a:t>
            </a:r>
          </a:p>
          <a:p>
            <a:endParaRPr lang="it-IT" sz="2000"/>
          </a:p>
          <a:p>
            <a:r>
              <a:rPr lang="it-IT" sz="2000"/>
              <a:t>E’ durato dal 2004 al 2008, con un ultimo aggiornamento del portafoglio di</a:t>
            </a:r>
          </a:p>
          <a:p>
            <a:r>
              <a:rPr lang="it-IT" sz="2000"/>
              <a:t>protocolli avvenuto nel 2011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2729A-666D-9148-B695-6FEF1B78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57" y="3616613"/>
            <a:ext cx="46228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>
            <a:extLst>
              <a:ext uri="{FF2B5EF4-FFF2-40B4-BE49-F238E27FC236}">
                <a16:creationId xmlns:a16="http://schemas.microsoft.com/office/drawing/2014/main" id="{6A117354-82C5-6F4A-8177-9A09EC20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26C6E8-48F8-794F-966E-AD480BC966B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it-IT" sz="1400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3914F55B-D2E3-D44C-A8E8-FE3E78A5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65" y="2105246"/>
            <a:ext cx="53721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>
            <a:extLst>
              <a:ext uri="{FF2B5EF4-FFF2-40B4-BE49-F238E27FC236}">
                <a16:creationId xmlns:a16="http://schemas.microsoft.com/office/drawing/2014/main" id="{DC2AE91B-D093-404B-B02F-280EF9D9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6435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A1D1D-EC5B-CD4F-9D2C-B3FFFC1FEE6E}"/>
              </a:ext>
            </a:extLst>
          </p:cNvPr>
          <p:cNvSpPr txBox="1"/>
          <p:nvPr/>
        </p:nvSpPr>
        <p:spPr>
          <a:xfrm>
            <a:off x="1967023" y="882502"/>
            <a:ext cx="549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Esempio di classi residue dei messaggi e dei crittogrammi</a:t>
            </a:r>
          </a:p>
        </p:txBody>
      </p:sp>
    </p:spTree>
    <p:extLst>
      <p:ext uri="{BB962C8B-B14F-4D97-AF65-F5344CB8AC3E}">
        <p14:creationId xmlns:p14="http://schemas.microsoft.com/office/powerpoint/2010/main" val="63301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1120F0EA-CB52-6940-8A8D-BED644B9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888E9-8F1F-1747-8F47-46E35040985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it-IT" sz="1400"/>
          </a:p>
        </p:txBody>
      </p:sp>
      <p:pic>
        <p:nvPicPr>
          <p:cNvPr id="40962" name="Picture 3">
            <a:extLst>
              <a:ext uri="{FF2B5EF4-FFF2-40B4-BE49-F238E27FC236}">
                <a16:creationId xmlns:a16="http://schemas.microsoft.com/office/drawing/2014/main" id="{513A24CE-88BD-5845-8A6E-07076E0B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1026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>
            <a:extLst>
              <a:ext uri="{FF2B5EF4-FFF2-40B4-BE49-F238E27FC236}">
                <a16:creationId xmlns:a16="http://schemas.microsoft.com/office/drawing/2014/main" id="{16CB73AF-533F-1745-B6E1-C3556CAB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95600"/>
            <a:ext cx="510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id="{17396AF8-DC4C-4842-AC41-C041E829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62400"/>
            <a:ext cx="75501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M</a:t>
            </a:r>
            <a:r>
              <a:rPr lang="en-US" altLang="it-IT" sz="2000"/>
              <a:t>(</a:t>
            </a:r>
            <a:r>
              <a:rPr lang="en-US" altLang="it-IT" sz="2000" i="1"/>
              <a:t>m</a:t>
            </a:r>
            <a:r>
              <a:rPr lang="en-US" altLang="it-IT" sz="2000"/>
              <a:t>) : insieme dei messaggi che il crittanalista può confondere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tentando una decrittazione usando tutte le chiavi possibili a partire da </a:t>
            </a:r>
            <a:r>
              <a:rPr lang="en-US" altLang="it-IT" sz="2000" i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0491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09CAD1AF-E7F0-3B4A-BD49-90E109F0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C618E0-3B1F-6A44-AF11-78489A24123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it-IT" sz="1400"/>
          </a:p>
        </p:txBody>
      </p:sp>
      <p:grpSp>
        <p:nvGrpSpPr>
          <p:cNvPr id="41986" name="Group 6">
            <a:extLst>
              <a:ext uri="{FF2B5EF4-FFF2-40B4-BE49-F238E27FC236}">
                <a16:creationId xmlns:a16="http://schemas.microsoft.com/office/drawing/2014/main" id="{B4CA54FA-1A8E-8342-A8FF-15F316119FD3}"/>
              </a:ext>
            </a:extLst>
          </p:cNvPr>
          <p:cNvGrpSpPr>
            <a:grpSpLocks/>
          </p:cNvGrpSpPr>
          <p:nvPr/>
        </p:nvGrpSpPr>
        <p:grpSpPr bwMode="auto">
          <a:xfrm>
            <a:off x="528323" y="882651"/>
            <a:ext cx="8229600" cy="5473700"/>
            <a:chOff x="336" y="528"/>
            <a:chExt cx="5184" cy="3448"/>
          </a:xfrm>
        </p:grpSpPr>
        <p:pic>
          <p:nvPicPr>
            <p:cNvPr id="41987" name="Picture 2">
              <a:extLst>
                <a:ext uri="{FF2B5EF4-FFF2-40B4-BE49-F238E27FC236}">
                  <a16:creationId xmlns:a16="http://schemas.microsoft.com/office/drawing/2014/main" id="{3F5685DE-F2FF-904B-BFDA-5A28EDD33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28"/>
              <a:ext cx="51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8" name="Rectangle 3">
              <a:extLst>
                <a:ext uri="{FF2B5EF4-FFF2-40B4-BE49-F238E27FC236}">
                  <a16:creationId xmlns:a16="http://schemas.microsoft.com/office/drawing/2014/main" id="{DD87C09B-8796-DB47-9E0E-666230098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528"/>
              <a:ext cx="26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pic>
          <p:nvPicPr>
            <p:cNvPr id="41989" name="Picture 4">
              <a:extLst>
                <a:ext uri="{FF2B5EF4-FFF2-40B4-BE49-F238E27FC236}">
                  <a16:creationId xmlns:a16="http://schemas.microsoft.com/office/drawing/2014/main" id="{C07A36E2-9E3A-3F4E-B6F8-711797AC8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44"/>
              <a:ext cx="306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5">
              <a:extLst>
                <a:ext uri="{FF2B5EF4-FFF2-40B4-BE49-F238E27FC236}">
                  <a16:creationId xmlns:a16="http://schemas.microsoft.com/office/drawing/2014/main" id="{546DA66E-4A0A-2344-A220-8C0268228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968"/>
              <a:ext cx="3384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09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09CAD1AF-E7F0-3B4A-BD49-90E109F0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C618E0-3B1F-6A44-AF11-78489A24123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E50D01-51A2-8B4D-BFE4-DDE62BC468C3}"/>
              </a:ext>
            </a:extLst>
          </p:cNvPr>
          <p:cNvGrpSpPr/>
          <p:nvPr/>
        </p:nvGrpSpPr>
        <p:grpSpPr>
          <a:xfrm>
            <a:off x="528323" y="882651"/>
            <a:ext cx="8229600" cy="5473700"/>
            <a:chOff x="528323" y="882651"/>
            <a:chExt cx="8229600" cy="5473700"/>
          </a:xfrm>
        </p:grpSpPr>
        <p:grpSp>
          <p:nvGrpSpPr>
            <p:cNvPr id="74" name="Group 6">
              <a:extLst>
                <a:ext uri="{FF2B5EF4-FFF2-40B4-BE49-F238E27FC236}">
                  <a16:creationId xmlns:a16="http://schemas.microsoft.com/office/drawing/2014/main" id="{314F2DFA-EA5C-D94A-9D7A-EE47F9E15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323" y="882651"/>
              <a:ext cx="8229600" cy="5473700"/>
              <a:chOff x="336" y="528"/>
              <a:chExt cx="5184" cy="3448"/>
            </a:xfrm>
          </p:grpSpPr>
          <p:pic>
            <p:nvPicPr>
              <p:cNvPr id="75" name="Picture 2">
                <a:extLst>
                  <a:ext uri="{FF2B5EF4-FFF2-40B4-BE49-F238E27FC236}">
                    <a16:creationId xmlns:a16="http://schemas.microsoft.com/office/drawing/2014/main" id="{894FD21F-99BD-CD40-9ACF-15C10E29B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528"/>
                <a:ext cx="5184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" name="Rectangle 3">
                <a:extLst>
                  <a:ext uri="{FF2B5EF4-FFF2-40B4-BE49-F238E27FC236}">
                    <a16:creationId xmlns:a16="http://schemas.microsoft.com/office/drawing/2014/main" id="{54DD5AF5-53D6-014A-A9AD-5E9B1EEC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528"/>
                <a:ext cx="26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pic>
            <p:nvPicPr>
              <p:cNvPr id="89" name="Picture 4">
                <a:extLst>
                  <a:ext uri="{FF2B5EF4-FFF2-40B4-BE49-F238E27FC236}">
                    <a16:creationId xmlns:a16="http://schemas.microsoft.com/office/drawing/2014/main" id="{6D03973F-573B-1845-A167-7661446E0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344"/>
                <a:ext cx="30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5">
                <a:extLst>
                  <a:ext uri="{FF2B5EF4-FFF2-40B4-BE49-F238E27FC236}">
                    <a16:creationId xmlns:a16="http://schemas.microsoft.com/office/drawing/2014/main" id="{57C2E4A0-B63A-7744-B5DD-BE0647727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968"/>
                <a:ext cx="3384" cy="2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0366A0-CA2E-A54D-9BCD-A0AA72B56F53}"/>
                </a:ext>
              </a:extLst>
            </p:cNvPr>
            <p:cNvSpPr/>
            <p:nvPr/>
          </p:nvSpPr>
          <p:spPr>
            <a:xfrm>
              <a:off x="1745673" y="3168651"/>
              <a:ext cx="6008914" cy="318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5EB09BF-A143-8D40-A599-CC49FE66B701}"/>
                </a:ext>
              </a:extLst>
            </p:cNvPr>
            <p:cNvCxnSpPr/>
            <p:nvPr/>
          </p:nvCxnSpPr>
          <p:spPr>
            <a:xfrm>
              <a:off x="3752603" y="3408218"/>
              <a:ext cx="1959428" cy="14962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6375D0-3CA2-A74C-A26C-D784216B11FB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408218"/>
              <a:ext cx="1933699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B8DE1B-3C76-F940-ABB9-4CAB6E351C29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408218"/>
              <a:ext cx="1959428" cy="24741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396D301-C23E-7142-9878-0B4ED81568B2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891597"/>
              <a:ext cx="1933699" cy="14978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85C0C6-63FD-B845-9679-EA0BE79E7BD7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891597"/>
              <a:ext cx="1933699" cy="1972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8B1ABB-B94C-264A-A83E-ECA4DC18F068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891597"/>
              <a:ext cx="1959428" cy="10087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F96755-D838-E347-9FDD-43A7BFB3D1AB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4884260"/>
              <a:ext cx="1959428" cy="1008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79FF0C-480F-C446-94C2-90F272EFF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4419430"/>
              <a:ext cx="1959428" cy="464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FF3A42-AF73-DF41-9B08-123187F97F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3431804"/>
              <a:ext cx="1933699" cy="1452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7E7F75-5ED3-0144-AABD-42D8C343F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3920438"/>
              <a:ext cx="1933699" cy="9638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A03BB5C-2D2B-FC4A-AAEA-1DE817D4E91C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4409533"/>
              <a:ext cx="1959428" cy="4908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57F4CC8-4BA1-1B4F-82C5-5B4FCB169138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4419429"/>
              <a:ext cx="1933699" cy="9699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19AD172-72ED-6B4A-A660-002179DF6E9F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4419429"/>
              <a:ext cx="1933699" cy="14548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ADCF238-63FF-BB4E-9AB8-55F2C89E959A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5377537"/>
              <a:ext cx="1959428" cy="5000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BE2A787-F088-6C47-81F6-4D247D9D27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4419429"/>
              <a:ext cx="1959428" cy="9581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C47582-AF75-6641-9669-05BDB1A39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3920438"/>
              <a:ext cx="1933699" cy="14570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6A56F3D-74EA-9447-8999-1E7B4812CC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3430277"/>
              <a:ext cx="1945574" cy="19472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9C964D3-9D10-0E46-8FF9-E6CF73BFE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8440" y="5389419"/>
              <a:ext cx="1917862" cy="4730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0074E1E-F698-5943-8FC9-4C494DF6B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8258" y="4900382"/>
              <a:ext cx="1963773" cy="9804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9555DB-1BDF-2644-8659-28704AA27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4419429"/>
              <a:ext cx="1959428" cy="14548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45D6E1F-3987-B24B-B791-D77074544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3920438"/>
              <a:ext cx="1933699" cy="19619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DE675D9-4D7D-6549-95BE-D9263CEF4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3431804"/>
              <a:ext cx="1945574" cy="24425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3C97F86-AD53-0142-A686-B219E7D28805}"/>
                </a:ext>
              </a:extLst>
            </p:cNvPr>
            <p:cNvSpPr txBox="1"/>
            <p:nvPr/>
          </p:nvSpPr>
          <p:spPr>
            <a:xfrm>
              <a:off x="2974625" y="3185467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m</a:t>
              </a:r>
              <a:r>
                <a:rPr lang="en-US" sz="2400" baseline="-25000">
                  <a:latin typeface="Times" pitchFamily="2" charset="0"/>
                </a:rPr>
                <a:t>1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4E43466-11F2-B847-BAC7-1A58A85B75C3}"/>
                </a:ext>
              </a:extLst>
            </p:cNvPr>
            <p:cNvSpPr txBox="1"/>
            <p:nvPr/>
          </p:nvSpPr>
          <p:spPr>
            <a:xfrm>
              <a:off x="2974625" y="3660764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m</a:t>
              </a:r>
              <a:r>
                <a:rPr lang="en-US" sz="2400" i="1" baseline="-25000">
                  <a:latin typeface="Times" pitchFamily="2" charset="0"/>
                </a:rPr>
                <a:t>2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8261BCB-C706-DA40-8B4B-7465A3CC3680}"/>
                </a:ext>
              </a:extLst>
            </p:cNvPr>
            <p:cNvSpPr txBox="1"/>
            <p:nvPr/>
          </p:nvSpPr>
          <p:spPr>
            <a:xfrm>
              <a:off x="3008275" y="4145673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m</a:t>
              </a:r>
              <a:r>
                <a:rPr lang="en-US" sz="2400" i="1" baseline="-25000">
                  <a:latin typeface="Times" pitchFamily="2" charset="0"/>
                </a:rPr>
                <a:t>3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7D7023-1399-C845-86B9-426B162C9FC1}"/>
                </a:ext>
              </a:extLst>
            </p:cNvPr>
            <p:cNvSpPr txBox="1"/>
            <p:nvPr/>
          </p:nvSpPr>
          <p:spPr>
            <a:xfrm>
              <a:off x="2994419" y="4606829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m</a:t>
              </a:r>
              <a:r>
                <a:rPr lang="en-US" sz="2400" i="1" baseline="-25000">
                  <a:latin typeface="Times" pitchFamily="2" charset="0"/>
                </a:rPr>
                <a:t>4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A5C4CB-4A45-E745-8BF3-7E40B2730D5B}"/>
                </a:ext>
              </a:extLst>
            </p:cNvPr>
            <p:cNvSpPr txBox="1"/>
            <p:nvPr/>
          </p:nvSpPr>
          <p:spPr>
            <a:xfrm>
              <a:off x="2992441" y="5103612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m</a:t>
              </a:r>
              <a:r>
                <a:rPr lang="en-US" sz="2400" i="1" baseline="-25000">
                  <a:latin typeface="Times" pitchFamily="2" charset="0"/>
                </a:rPr>
                <a:t>5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2935E6E-8A7A-804F-917C-A6B115E816F3}"/>
                </a:ext>
              </a:extLst>
            </p:cNvPr>
            <p:cNvSpPr txBox="1"/>
            <p:nvPr/>
          </p:nvSpPr>
          <p:spPr>
            <a:xfrm>
              <a:off x="2990462" y="5600389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m</a:t>
              </a:r>
              <a:r>
                <a:rPr lang="en-US" sz="2400" i="1" baseline="-25000">
                  <a:latin typeface="Times" pitchFamily="2" charset="0"/>
                </a:rPr>
                <a:t>6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CB21381-A285-CA4C-87A6-C7E1E5FAE66C}"/>
                </a:ext>
              </a:extLst>
            </p:cNvPr>
            <p:cNvSpPr txBox="1"/>
            <p:nvPr/>
          </p:nvSpPr>
          <p:spPr>
            <a:xfrm>
              <a:off x="5941935" y="322109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c</a:t>
              </a:r>
              <a:r>
                <a:rPr lang="en-US" sz="2400" baseline="-25000">
                  <a:latin typeface="Times" pitchFamily="2" charset="0"/>
                </a:rPr>
                <a:t>1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EA2BB1-12BE-5A4E-95AB-2A7064040168}"/>
                </a:ext>
              </a:extLst>
            </p:cNvPr>
            <p:cNvSpPr txBox="1"/>
            <p:nvPr/>
          </p:nvSpPr>
          <p:spPr>
            <a:xfrm>
              <a:off x="5941935" y="369639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c</a:t>
              </a:r>
              <a:r>
                <a:rPr lang="en-US" sz="2400" i="1" baseline="-25000">
                  <a:latin typeface="Times" pitchFamily="2" charset="0"/>
                </a:rPr>
                <a:t>2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28FFF89-443A-C74D-908B-9E75BD30116F}"/>
                </a:ext>
              </a:extLst>
            </p:cNvPr>
            <p:cNvSpPr txBox="1"/>
            <p:nvPr/>
          </p:nvSpPr>
          <p:spPr>
            <a:xfrm>
              <a:off x="5975585" y="418129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c</a:t>
              </a:r>
              <a:r>
                <a:rPr lang="en-US" sz="2400" i="1" baseline="-25000">
                  <a:latin typeface="Times" pitchFamily="2" charset="0"/>
                </a:rPr>
                <a:t>3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70CB724-6AF3-8E48-8A07-53D7C0BEF5CD}"/>
                </a:ext>
              </a:extLst>
            </p:cNvPr>
            <p:cNvSpPr txBox="1"/>
            <p:nvPr/>
          </p:nvSpPr>
          <p:spPr>
            <a:xfrm>
              <a:off x="5961729" y="4642455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c</a:t>
              </a:r>
              <a:r>
                <a:rPr lang="en-US" sz="2400" i="1" baseline="-25000">
                  <a:latin typeface="Times" pitchFamily="2" charset="0"/>
                </a:rPr>
                <a:t>4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77F83BE-C39D-1E4C-93B7-21A1308855C7}"/>
                </a:ext>
              </a:extLst>
            </p:cNvPr>
            <p:cNvSpPr txBox="1"/>
            <p:nvPr/>
          </p:nvSpPr>
          <p:spPr>
            <a:xfrm>
              <a:off x="5959751" y="5139238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c</a:t>
              </a:r>
              <a:r>
                <a:rPr lang="en-US" sz="2400" i="1" baseline="-25000">
                  <a:latin typeface="Times" pitchFamily="2" charset="0"/>
                </a:rPr>
                <a:t>5</a:t>
              </a:r>
              <a:endParaRPr lang="en-US" sz="2400">
                <a:latin typeface="Times" pitchFamily="2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E3C8458-2EB8-6F41-911A-3B5CFCB86014}"/>
                </a:ext>
              </a:extLst>
            </p:cNvPr>
            <p:cNvSpPr txBox="1"/>
            <p:nvPr/>
          </p:nvSpPr>
          <p:spPr>
            <a:xfrm>
              <a:off x="5957772" y="5636015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Times" pitchFamily="2" charset="0"/>
                </a:rPr>
                <a:t>c</a:t>
              </a:r>
              <a:r>
                <a:rPr lang="en-US" sz="2400" i="1" baseline="-25000">
                  <a:latin typeface="Times" pitchFamily="2" charset="0"/>
                </a:rPr>
                <a:t>6</a:t>
              </a:r>
              <a:endParaRPr lang="en-US" sz="2400">
                <a:latin typeface="Times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B7A838A-F668-E94B-9551-A52A528E4F4C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408218"/>
              <a:ext cx="1959428" cy="1011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3F466C-6976-E249-A687-28F7DD7C4ADD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408218"/>
              <a:ext cx="1933699" cy="5122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F3883ED-97A1-F847-B247-E97A2C19AF0D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408218"/>
              <a:ext cx="1933699" cy="220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6F0AE8F-5339-6C42-8A11-D946E0004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3429680"/>
              <a:ext cx="1933699" cy="4619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8FA7B5-973E-C341-8ABE-9C8FBEB61BD9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891597"/>
              <a:ext cx="1933699" cy="288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00356B5-9BFF-AC46-8D47-6B23EBAA94F2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3891597"/>
              <a:ext cx="1945574" cy="527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169D759-6B8A-1A4B-BF5B-C7903FE68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74" y="3920438"/>
              <a:ext cx="1930928" cy="4893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93363C8-CCC2-544D-B706-5E7BB2AE1EFA}"/>
                </a:ext>
              </a:extLst>
            </p:cNvPr>
            <p:cNvCxnSpPr>
              <a:cxnSpLocks/>
            </p:cNvCxnSpPr>
            <p:nvPr/>
          </p:nvCxnSpPr>
          <p:spPr>
            <a:xfrm>
              <a:off x="3755374" y="4409759"/>
              <a:ext cx="1956657" cy="96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495156-C566-1F45-90B7-C3DDEA271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74" y="3430276"/>
              <a:ext cx="1942803" cy="9794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BD3741C-7754-7643-A9E0-819E844F7C36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4884260"/>
              <a:ext cx="1959428" cy="16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E1C361B-167B-184E-99C2-35C960DBF82B}"/>
                </a:ext>
              </a:extLst>
            </p:cNvPr>
            <p:cNvCxnSpPr>
              <a:cxnSpLocks/>
            </p:cNvCxnSpPr>
            <p:nvPr/>
          </p:nvCxnSpPr>
          <p:spPr>
            <a:xfrm>
              <a:off x="3752603" y="4884260"/>
              <a:ext cx="1933699" cy="505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74F87FD-C68E-7445-9F08-7A97FD98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603" y="4900380"/>
              <a:ext cx="1959428" cy="4771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82A19A9-756C-4B42-9897-816F525D55E2}"/>
                </a:ext>
              </a:extLst>
            </p:cNvPr>
            <p:cNvCxnSpPr>
              <a:cxnSpLocks/>
            </p:cNvCxnSpPr>
            <p:nvPr/>
          </p:nvCxnSpPr>
          <p:spPr>
            <a:xfrm>
              <a:off x="3768440" y="5869380"/>
              <a:ext cx="1956456" cy="163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EC2948D-4BBB-CB45-9C36-BE15407BBD7B}"/>
                </a:ext>
              </a:extLst>
            </p:cNvPr>
            <p:cNvCxnSpPr>
              <a:cxnSpLocks/>
            </p:cNvCxnSpPr>
            <p:nvPr/>
          </p:nvCxnSpPr>
          <p:spPr>
            <a:xfrm>
              <a:off x="3768440" y="5373355"/>
              <a:ext cx="1917862" cy="109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EDD2A1-9286-7E40-9A59-A5E32A569B4B}"/>
                </a:ext>
              </a:extLst>
            </p:cNvPr>
            <p:cNvGrpSpPr/>
            <p:nvPr/>
          </p:nvGrpSpPr>
          <p:grpSpPr>
            <a:xfrm>
              <a:off x="3732418" y="3394359"/>
              <a:ext cx="72000" cy="2507629"/>
              <a:chOff x="3732418" y="3394359"/>
              <a:chExt cx="72000" cy="2507629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B7851EA-C59E-A94A-BA0E-698F36352F11}"/>
                  </a:ext>
                </a:extLst>
              </p:cNvPr>
              <p:cNvSpPr/>
              <p:nvPr/>
            </p:nvSpPr>
            <p:spPr>
              <a:xfrm>
                <a:off x="3732418" y="3394359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06A94D6-8915-2C43-99D0-4C447EA6126F}"/>
                  </a:ext>
                </a:extLst>
              </p:cNvPr>
              <p:cNvSpPr/>
              <p:nvPr/>
            </p:nvSpPr>
            <p:spPr>
              <a:xfrm>
                <a:off x="3732418" y="386818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8468445-E433-D043-BBAC-9923AFD8C98C}"/>
                  </a:ext>
                </a:extLst>
              </p:cNvPr>
              <p:cNvSpPr/>
              <p:nvPr/>
            </p:nvSpPr>
            <p:spPr>
              <a:xfrm>
                <a:off x="3732418" y="4383575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48EA65A-6CBE-D442-AD04-0CDBF291DBD8}"/>
                  </a:ext>
                </a:extLst>
              </p:cNvPr>
              <p:cNvSpPr/>
              <p:nvPr/>
            </p:nvSpPr>
            <p:spPr>
              <a:xfrm>
                <a:off x="3732418" y="4851856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AF0AAD-FA13-1E41-856F-0BD0E22B4095}"/>
                  </a:ext>
                </a:extLst>
              </p:cNvPr>
              <p:cNvSpPr/>
              <p:nvPr/>
            </p:nvSpPr>
            <p:spPr>
              <a:xfrm>
                <a:off x="3732418" y="5339539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F2482AC-96D3-FB4F-AA72-5090A097F1A3}"/>
                  </a:ext>
                </a:extLst>
              </p:cNvPr>
              <p:cNvSpPr/>
              <p:nvPr/>
            </p:nvSpPr>
            <p:spPr>
              <a:xfrm>
                <a:off x="3732418" y="582998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516BC37-6954-6145-B95B-56CE363BEF9D}"/>
                </a:ext>
              </a:extLst>
            </p:cNvPr>
            <p:cNvGrpSpPr/>
            <p:nvPr/>
          </p:nvGrpSpPr>
          <p:grpSpPr>
            <a:xfrm>
              <a:off x="5649886" y="3407651"/>
              <a:ext cx="72000" cy="2507629"/>
              <a:chOff x="3732418" y="3394359"/>
              <a:chExt cx="72000" cy="2507629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076FF8A-9870-904F-9459-4E6FE4238431}"/>
                  </a:ext>
                </a:extLst>
              </p:cNvPr>
              <p:cNvSpPr/>
              <p:nvPr/>
            </p:nvSpPr>
            <p:spPr>
              <a:xfrm>
                <a:off x="3732418" y="3394359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F92F897-E450-E340-A462-4C11E3E4C907}"/>
                  </a:ext>
                </a:extLst>
              </p:cNvPr>
              <p:cNvSpPr/>
              <p:nvPr/>
            </p:nvSpPr>
            <p:spPr>
              <a:xfrm>
                <a:off x="3732418" y="386818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BF2219E-1039-3B4A-BAFB-CD6F120C0490}"/>
                  </a:ext>
                </a:extLst>
              </p:cNvPr>
              <p:cNvSpPr/>
              <p:nvPr/>
            </p:nvSpPr>
            <p:spPr>
              <a:xfrm>
                <a:off x="3732418" y="4383575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A39D8E2F-776E-4D43-8D0B-B12F826C9F1E}"/>
                  </a:ext>
                </a:extLst>
              </p:cNvPr>
              <p:cNvSpPr/>
              <p:nvPr/>
            </p:nvSpPr>
            <p:spPr>
              <a:xfrm>
                <a:off x="3732418" y="4851856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B81BDCC-F3FA-1A4D-B2DF-2786DCA9A933}"/>
                  </a:ext>
                </a:extLst>
              </p:cNvPr>
              <p:cNvSpPr/>
              <p:nvPr/>
            </p:nvSpPr>
            <p:spPr>
              <a:xfrm>
                <a:off x="3732418" y="5339539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18B4BA6E-0E31-754F-A77E-E8E8BF591DEA}"/>
                  </a:ext>
                </a:extLst>
              </p:cNvPr>
              <p:cNvSpPr/>
              <p:nvPr/>
            </p:nvSpPr>
            <p:spPr>
              <a:xfrm>
                <a:off x="3732418" y="5829988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2AFA0F2-C8FE-1240-AFF0-56413A9D6D8F}"/>
                </a:ext>
              </a:extLst>
            </p:cNvPr>
            <p:cNvSpPr txBox="1"/>
            <p:nvPr/>
          </p:nvSpPr>
          <p:spPr>
            <a:xfrm>
              <a:off x="3448304" y="2680829"/>
              <a:ext cx="2493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Sicurezza massima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54103CF-CF87-7A42-B51F-5EAC13CB6B8C}"/>
                </a:ext>
              </a:extLst>
            </p:cNvPr>
            <p:cNvSpPr txBox="1"/>
            <p:nvPr/>
          </p:nvSpPr>
          <p:spPr>
            <a:xfrm>
              <a:off x="1956553" y="4345218"/>
              <a:ext cx="5822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i="1"/>
                <a:t>M</a:t>
              </a:r>
              <a:r>
                <a:rPr lang="en-US" sz="2600" i="1" baseline="-25000"/>
                <a:t>1</a:t>
              </a:r>
              <a:endParaRPr lang="en-US" sz="2600" i="1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B903A4B-2DFE-7344-945E-726DBDCB7D3C}"/>
                </a:ext>
              </a:extLst>
            </p:cNvPr>
            <p:cNvSpPr txBox="1"/>
            <p:nvPr/>
          </p:nvSpPr>
          <p:spPr>
            <a:xfrm>
              <a:off x="6719053" y="4357918"/>
              <a:ext cx="4716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i="1"/>
                <a:t>C</a:t>
              </a:r>
              <a:r>
                <a:rPr lang="en-US" sz="2600" i="1" baseline="-25000"/>
                <a:t>1</a:t>
              </a:r>
              <a:endParaRPr lang="en-US" sz="2600" i="1"/>
            </a:p>
          </p:txBody>
        </p:sp>
      </p:grpSp>
    </p:spTree>
    <p:extLst>
      <p:ext uri="{BB962C8B-B14F-4D97-AF65-F5344CB8AC3E}">
        <p14:creationId xmlns:p14="http://schemas.microsoft.com/office/powerpoint/2010/main" val="123781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>
            <a:extLst>
              <a:ext uri="{FF2B5EF4-FFF2-40B4-BE49-F238E27FC236}">
                <a16:creationId xmlns:a16="http://schemas.microsoft.com/office/drawing/2014/main" id="{A681146A-C631-5C4B-9F3A-78E8D52E6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8F282-95B7-E049-B242-4DAAC2DC6BF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400"/>
          </a:p>
        </p:txBody>
      </p:sp>
      <p:sp>
        <p:nvSpPr>
          <p:cNvPr id="43010" name="Text Box 6">
            <a:extLst>
              <a:ext uri="{FF2B5EF4-FFF2-40B4-BE49-F238E27FC236}">
                <a16:creationId xmlns:a16="http://schemas.microsoft.com/office/drawing/2014/main" id="{AAC74CFB-2DD5-E345-987C-E0F79BE05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70088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/>
              <a:t>Valutazione della sicurezza di un cifrario: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/>
              <a:t>introduzione alle misure d</a:t>
            </a:r>
            <a:r>
              <a:rPr lang="uk-UA" altLang="ja-JP">
                <a:latin typeface="Arial" panose="020B0604020202020204" pitchFamily="34" charset="0"/>
              </a:rPr>
              <a:t>'</a:t>
            </a:r>
            <a:r>
              <a:rPr lang="en-US" altLang="ja-JP"/>
              <a:t>informazione</a:t>
            </a:r>
            <a:endParaRPr lang="en-US" alt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8766D-E4F5-FA48-8007-2DDFEDFF55BF}"/>
              </a:ext>
            </a:extLst>
          </p:cNvPr>
          <p:cNvSpPr/>
          <p:nvPr/>
        </p:nvSpPr>
        <p:spPr>
          <a:xfrm>
            <a:off x="3876140" y="2790070"/>
            <a:ext cx="1488558" cy="6804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0752E6-0032-B844-B49C-6726F1FF58D4}"/>
              </a:ext>
            </a:extLst>
          </p:cNvPr>
          <p:cNvCxnSpPr>
            <a:stCxn id="2" idx="3"/>
          </p:cNvCxnSpPr>
          <p:nvPr/>
        </p:nvCxnSpPr>
        <p:spPr>
          <a:xfrm flipV="1">
            <a:off x="5364698" y="3130311"/>
            <a:ext cx="80218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121666-544D-2B48-897B-6BC20BD2AFC0}"/>
              </a:ext>
            </a:extLst>
          </p:cNvPr>
          <p:cNvCxnSpPr/>
          <p:nvPr/>
        </p:nvCxnSpPr>
        <p:spPr>
          <a:xfrm flipV="1">
            <a:off x="3073954" y="3124017"/>
            <a:ext cx="80218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37542-687D-0E4A-A3D3-EAAE63AF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358" y="3249002"/>
            <a:ext cx="274928" cy="293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07FF5-9C9C-C043-BEEF-1B5D5A2E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286" y="3249002"/>
            <a:ext cx="281296" cy="28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5A99DE-EDE9-C142-938A-3C180CB0BC4D}"/>
              </a:ext>
            </a:extLst>
          </p:cNvPr>
          <p:cNvSpPr txBox="1"/>
          <p:nvPr/>
        </p:nvSpPr>
        <p:spPr>
          <a:xfrm>
            <a:off x="4210691" y="293935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Canale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00F22-FF0D-9B41-B57F-0B92992E54AB}"/>
              </a:ext>
            </a:extLst>
          </p:cNvPr>
          <p:cNvSpPr/>
          <p:nvPr/>
        </p:nvSpPr>
        <p:spPr>
          <a:xfrm>
            <a:off x="2271768" y="2790070"/>
            <a:ext cx="783242" cy="6804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E16FBF-ED9F-184A-93B0-44553E3BAB9B}"/>
              </a:ext>
            </a:extLst>
          </p:cNvPr>
          <p:cNvSpPr txBox="1"/>
          <p:nvPr/>
        </p:nvSpPr>
        <p:spPr>
          <a:xfrm>
            <a:off x="2485991" y="288345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3A7BF0-D934-0A44-981F-82F68E9A684C}"/>
              </a:ext>
            </a:extLst>
          </p:cNvPr>
          <p:cNvSpPr/>
          <p:nvPr/>
        </p:nvSpPr>
        <p:spPr>
          <a:xfrm>
            <a:off x="6185828" y="2783775"/>
            <a:ext cx="783242" cy="6804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0C94CA-DE29-6042-9F26-2DC0D3621CA5}"/>
              </a:ext>
            </a:extLst>
          </p:cNvPr>
          <p:cNvSpPr txBox="1"/>
          <p:nvPr/>
        </p:nvSpPr>
        <p:spPr>
          <a:xfrm>
            <a:off x="6400051" y="2877156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767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>
            <a:extLst>
              <a:ext uri="{FF2B5EF4-FFF2-40B4-BE49-F238E27FC236}">
                <a16:creationId xmlns:a16="http://schemas.microsoft.com/office/drawing/2014/main" id="{A681146A-C631-5C4B-9F3A-78E8D52E6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8F282-95B7-E049-B242-4DAAC2DC6BF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it-IT" sz="1400"/>
          </a:p>
        </p:txBody>
      </p:sp>
      <p:sp>
        <p:nvSpPr>
          <p:cNvPr id="43010" name="Text Box 6">
            <a:extLst>
              <a:ext uri="{FF2B5EF4-FFF2-40B4-BE49-F238E27FC236}">
                <a16:creationId xmlns:a16="http://schemas.microsoft.com/office/drawing/2014/main" id="{AAC74CFB-2DD5-E345-987C-E0F79BE05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70088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/>
              <a:t>Valutazione della sicurezza di un cifrario: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/>
              <a:t>introduzione alle misure d</a:t>
            </a:r>
            <a:r>
              <a:rPr lang="uk-UA" altLang="ja-JP">
                <a:latin typeface="Arial" panose="020B0604020202020204" pitchFamily="34" charset="0"/>
              </a:rPr>
              <a:t>'</a:t>
            </a:r>
            <a:r>
              <a:rPr lang="en-US" altLang="ja-JP"/>
              <a:t>informazione</a:t>
            </a:r>
            <a:endParaRPr lang="en-US" altLang="it-IT"/>
          </a:p>
        </p:txBody>
      </p:sp>
      <p:sp>
        <p:nvSpPr>
          <p:cNvPr id="43011" name="CasellaDiTesto 1">
            <a:extLst>
              <a:ext uri="{FF2B5EF4-FFF2-40B4-BE49-F238E27FC236}">
                <a16:creationId xmlns:a16="http://schemas.microsoft.com/office/drawing/2014/main" id="{F7AB2A44-9109-0D43-AC24-5D3254ED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41500"/>
            <a:ext cx="35369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Divergenza informazionale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Mutua informazione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Entropia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Entropia condizionata</a:t>
            </a:r>
          </a:p>
        </p:txBody>
      </p:sp>
      <p:pic>
        <p:nvPicPr>
          <p:cNvPr id="4" name="Immagine 3" descr="Schermata 2020-05-04 alle 09.48.01.png">
            <a:extLst>
              <a:ext uri="{FF2B5EF4-FFF2-40B4-BE49-F238E27FC236}">
                <a16:creationId xmlns:a16="http://schemas.microsoft.com/office/drawing/2014/main" id="{158A63E3-1383-9541-AF0D-7CA48E90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68475"/>
            <a:ext cx="28082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Schermata 2020-05-04 alle 09.48.34.png">
            <a:extLst>
              <a:ext uri="{FF2B5EF4-FFF2-40B4-BE49-F238E27FC236}">
                <a16:creationId xmlns:a16="http://schemas.microsoft.com/office/drawing/2014/main" id="{93822831-41BF-8C41-B272-B6B7519D9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76538"/>
            <a:ext cx="337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Schermata 2020-05-04 alle 09.48.56.png">
            <a:extLst>
              <a:ext uri="{FF2B5EF4-FFF2-40B4-BE49-F238E27FC236}">
                <a16:creationId xmlns:a16="http://schemas.microsoft.com/office/drawing/2014/main" id="{4FE42035-4F60-C74A-A09B-E452DF370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4600"/>
            <a:ext cx="44116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Schermata 2020-05-04 alle 09.49.31.png">
            <a:extLst>
              <a:ext uri="{FF2B5EF4-FFF2-40B4-BE49-F238E27FC236}">
                <a16:creationId xmlns:a16="http://schemas.microsoft.com/office/drawing/2014/main" id="{815F61AB-4427-BB45-9BE2-577650AB4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53025"/>
            <a:ext cx="3205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F3A375C7-FA38-F649-BB75-4115DA84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BC1F7-7B19-F144-AEAD-E678BA7C660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it-IT" sz="1400"/>
          </a:p>
        </p:txBody>
      </p:sp>
      <p:grpSp>
        <p:nvGrpSpPr>
          <p:cNvPr id="330763" name="Group 11">
            <a:extLst>
              <a:ext uri="{FF2B5EF4-FFF2-40B4-BE49-F238E27FC236}">
                <a16:creationId xmlns:a16="http://schemas.microsoft.com/office/drawing/2014/main" id="{E699BC61-B849-0443-B264-EA7A0F1ACF8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96975"/>
            <a:ext cx="8383588" cy="1447800"/>
            <a:chOff x="240" y="1728"/>
            <a:chExt cx="5281" cy="912"/>
          </a:xfrm>
        </p:grpSpPr>
        <p:pic>
          <p:nvPicPr>
            <p:cNvPr id="44037" name="Picture 7" descr="Screen shot 2012-05-#93CF6F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23977639-1B32-4648-B25F-F2ADA12A8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24"/>
              <a:ext cx="5281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Rectangle 8">
              <a:extLst>
                <a:ext uri="{FF2B5EF4-FFF2-40B4-BE49-F238E27FC236}">
                  <a16:creationId xmlns:a16="http://schemas.microsoft.com/office/drawing/2014/main" id="{A87ABA6F-DBF4-FC48-9CE4-53EC54114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7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4039" name="Rectangle 9">
              <a:extLst>
                <a:ext uri="{FF2B5EF4-FFF2-40B4-BE49-F238E27FC236}">
                  <a16:creationId xmlns:a16="http://schemas.microsoft.com/office/drawing/2014/main" id="{07C65CD9-BFEA-0C43-854C-6580C3967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7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4040" name="Rectangle 10">
              <a:extLst>
                <a:ext uri="{FF2B5EF4-FFF2-40B4-BE49-F238E27FC236}">
                  <a16:creationId xmlns:a16="http://schemas.microsoft.com/office/drawing/2014/main" id="{F37DC88D-B2DC-4C4F-8018-78E80463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48"/>
              <a:ext cx="51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44035" name="CasellaDiTesto 1">
            <a:extLst>
              <a:ext uri="{FF2B5EF4-FFF2-40B4-BE49-F238E27FC236}">
                <a16:creationId xmlns:a16="http://schemas.microsoft.com/office/drawing/2014/main" id="{1ED97FF7-204E-744D-BCE7-BA6BD342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76250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Disuguaglianza di Jensen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653B3-FE2D-6F46-865A-2FB68D8396E3}"/>
              </a:ext>
            </a:extLst>
          </p:cNvPr>
          <p:cNvGrpSpPr/>
          <p:nvPr/>
        </p:nvGrpSpPr>
        <p:grpSpPr>
          <a:xfrm>
            <a:off x="67473" y="2339975"/>
            <a:ext cx="7997027" cy="4289425"/>
            <a:chOff x="67473" y="2339975"/>
            <a:chExt cx="7997027" cy="4289425"/>
          </a:xfrm>
        </p:grpSpPr>
        <p:pic>
          <p:nvPicPr>
            <p:cNvPr id="44036" name="Immagine 2" descr="Schermata 2020-05-04 alle 09.59.57.png">
              <a:extLst>
                <a:ext uri="{FF2B5EF4-FFF2-40B4-BE49-F238E27FC236}">
                  <a16:creationId xmlns:a16="http://schemas.microsoft.com/office/drawing/2014/main" id="{74CC82CD-2A4C-944A-BD70-851B49D1D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76" y="2339975"/>
              <a:ext cx="7586124" cy="428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1D4413-49EF-094B-B94D-5B92C159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4925" y="5988197"/>
              <a:ext cx="1429590" cy="253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D4F9D1-AA1C-AA47-B2C7-C9946C41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669" y="4795800"/>
              <a:ext cx="1847850" cy="3222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AE42B4-54FA-C24B-867C-AF63E548A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73" y="4318000"/>
              <a:ext cx="2218527" cy="309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1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numero diapositiva 1">
            <a:extLst>
              <a:ext uri="{FF2B5EF4-FFF2-40B4-BE49-F238E27FC236}">
                <a16:creationId xmlns:a16="http://schemas.microsoft.com/office/drawing/2014/main" id="{C79D2B8D-CBE5-7345-9D9E-68D39329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E50F1F-EBF9-F840-83DB-9ACABD2E39D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it-IT" sz="1400"/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8AD7EC44-E462-4644-B519-B5E1559BB9A9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628775"/>
            <a:ext cx="8561388" cy="2425700"/>
            <a:chOff x="192" y="2544"/>
            <a:chExt cx="5393" cy="1528"/>
          </a:xfrm>
        </p:grpSpPr>
        <p:pic>
          <p:nvPicPr>
            <p:cNvPr id="45059" name="Picture 12" descr="Screen shot 2012-05-#93CF73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1A5893CA-20D9-F74D-9CA2-0BF8F9807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5393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Rectangle 13">
              <a:extLst>
                <a:ext uri="{FF2B5EF4-FFF2-40B4-BE49-F238E27FC236}">
                  <a16:creationId xmlns:a16="http://schemas.microsoft.com/office/drawing/2014/main" id="{4CBABD78-13BD-7C4F-9006-845F8703A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64"/>
              <a:ext cx="2016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extLst>
      <p:ext uri="{BB962C8B-B14F-4D97-AF65-F5344CB8AC3E}">
        <p14:creationId xmlns:p14="http://schemas.microsoft.com/office/powerpoint/2010/main" val="37247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6D56C796-2C79-D544-A054-91C58151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F25EBF-20D5-AF41-9C9E-07B86372741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it-IT" sz="1400"/>
          </a:p>
        </p:txBody>
      </p:sp>
      <p:pic>
        <p:nvPicPr>
          <p:cNvPr id="371714" name="Picture 2" descr="Screen shot 2012-05-#93CF74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DA826504-BE05-5D42-A169-73159249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851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F0721404-99A0-4146-94EF-9BEF6C07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10" y="871835"/>
            <a:ext cx="7178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Dalla disuguaglianza di Jensen, applicata a </a:t>
            </a:r>
            <a:r>
              <a:rPr lang="en-US" altLang="it-IT" sz="2400" i="1"/>
              <a:t>f</a:t>
            </a:r>
            <a:r>
              <a:rPr lang="en-US" altLang="it-IT" sz="2400"/>
              <a:t>(</a:t>
            </a:r>
            <a:r>
              <a:rPr lang="en-US" altLang="it-IT" sz="2400" i="1"/>
              <a:t>x</a:t>
            </a:r>
            <a:r>
              <a:rPr lang="en-US" altLang="it-IT" sz="2400"/>
              <a:t>) = </a:t>
            </a:r>
            <a:r>
              <a:rPr lang="en-US" altLang="it-IT" sz="2400" i="1"/>
              <a:t>x</a:t>
            </a:r>
            <a:r>
              <a:rPr lang="en-US" altLang="it-IT" sz="2400"/>
              <a:t> log </a:t>
            </a:r>
            <a:r>
              <a:rPr lang="en-US" altLang="it-IT" sz="2400" i="1"/>
              <a:t>x</a:t>
            </a:r>
          </a:p>
        </p:txBody>
      </p:sp>
      <p:sp>
        <p:nvSpPr>
          <p:cNvPr id="46084" name="AutoShape 4">
            <a:extLst>
              <a:ext uri="{FF2B5EF4-FFF2-40B4-BE49-F238E27FC236}">
                <a16:creationId xmlns:a16="http://schemas.microsoft.com/office/drawing/2014/main" id="{2F4A29B3-8130-9748-BE56-1EE5D736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994" y="168209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4957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>
            <a:extLst>
              <a:ext uri="{FF2B5EF4-FFF2-40B4-BE49-F238E27FC236}">
                <a16:creationId xmlns:a16="http://schemas.microsoft.com/office/drawing/2014/main" id="{31C33D61-1DAD-B646-B964-A5594122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B4CC99-4056-E14A-BB69-EC27CD19C11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it-IT" sz="1400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360D9E8A-FFB7-5E4F-99C4-063B78FD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Principio della confusione e della diffusione 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17A0A47E-5C7C-854D-B242-2450BECD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09800"/>
            <a:ext cx="68818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Confusione</a:t>
            </a:r>
            <a:r>
              <a:rPr lang="en-US" altLang="it-IT" sz="2400"/>
              <a:t>: la relazione tra testo in chiaro 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crittogamma deve essere la più complessa possibile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Diffusione</a:t>
            </a:r>
            <a:r>
              <a:rPr lang="en-US" altLang="it-IT" sz="2400"/>
              <a:t>: la ridondanza statistica dell</a:t>
            </a:r>
            <a:r>
              <a:rPr lang="uk-UA" altLang="ja-JP" sz="2400">
                <a:latin typeface="Arial" panose="020B0604020202020204" pitchFamily="34" charset="0"/>
              </a:rPr>
              <a:t>'</a:t>
            </a:r>
            <a:r>
              <a:rPr lang="en-US" altLang="ja-JP" sz="2400"/>
              <a:t>alfabeto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del testo in chiaro è distribuita su tutte le lettere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del testo cifrato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Se si cambia un solo bit del testo in chiaro, ogni bit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del crittogramma ha probabilità 1/2 di essere cambiato</a:t>
            </a:r>
          </a:p>
        </p:txBody>
      </p:sp>
    </p:spTree>
    <p:extLst>
      <p:ext uri="{BB962C8B-B14F-4D97-AF65-F5344CB8AC3E}">
        <p14:creationId xmlns:p14="http://schemas.microsoft.com/office/powerpoint/2010/main" val="338443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>
            <a:extLst>
              <a:ext uri="{FF2B5EF4-FFF2-40B4-BE49-F238E27FC236}">
                <a16:creationId xmlns:a16="http://schemas.microsoft.com/office/drawing/2014/main" id="{4F58797D-5157-A74F-9F00-6A95127C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D7321B-28B4-A541-A4F7-4E9989F3DFF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it-IT" sz="1400"/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B319F816-B7CD-724F-B09F-49BCA6153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688" y="890649"/>
            <a:ext cx="3894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Dalla log-sum inequality, con </a:t>
            </a:r>
          </a:p>
        </p:txBody>
      </p:sp>
      <p:sp>
        <p:nvSpPr>
          <p:cNvPr id="47107" name="AutoShape 3">
            <a:extLst>
              <a:ext uri="{FF2B5EF4-FFF2-40B4-BE49-F238E27FC236}">
                <a16:creationId xmlns:a16="http://schemas.microsoft.com/office/drawing/2014/main" id="{AF21E76F-06E5-C843-A2B5-BD229547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15621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73765" name="Picture 5">
            <a:extLst>
              <a:ext uri="{FF2B5EF4-FFF2-40B4-BE49-F238E27FC236}">
                <a16:creationId xmlns:a16="http://schemas.microsoft.com/office/drawing/2014/main" id="{B31B7FD7-8C16-6646-A2AF-85E88DDE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6235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3767" name="Group 7">
            <a:extLst>
              <a:ext uri="{FF2B5EF4-FFF2-40B4-BE49-F238E27FC236}">
                <a16:creationId xmlns:a16="http://schemas.microsoft.com/office/drawing/2014/main" id="{C0674588-2100-294F-816E-CA301518D7E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95600"/>
            <a:ext cx="8293100" cy="2171700"/>
            <a:chOff x="240" y="1824"/>
            <a:chExt cx="5224" cy="1368"/>
          </a:xfrm>
        </p:grpSpPr>
        <p:pic>
          <p:nvPicPr>
            <p:cNvPr id="47110" name="Picture 4">
              <a:extLst>
                <a:ext uri="{FF2B5EF4-FFF2-40B4-BE49-F238E27FC236}">
                  <a16:creationId xmlns:a16="http://schemas.microsoft.com/office/drawing/2014/main" id="{F4B67EA9-ACB4-7D49-AC62-415EEBC0D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24"/>
              <a:ext cx="5224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6">
              <a:extLst>
                <a:ext uri="{FF2B5EF4-FFF2-40B4-BE49-F238E27FC236}">
                  <a16:creationId xmlns:a16="http://schemas.microsoft.com/office/drawing/2014/main" id="{7C068F39-B9ED-8342-BEF4-575B7CE7C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2726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≥ 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653F5D-5F08-8748-B612-F04EE77A2EC7}"/>
              </a:ext>
            </a:extLst>
          </p:cNvPr>
          <p:cNvGrpSpPr/>
          <p:nvPr/>
        </p:nvGrpSpPr>
        <p:grpSpPr>
          <a:xfrm>
            <a:off x="5404695" y="871864"/>
            <a:ext cx="2986566" cy="541072"/>
            <a:chOff x="5404695" y="871864"/>
            <a:chExt cx="2986566" cy="5410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337190-3386-5147-9544-2A988CF52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4695" y="890649"/>
              <a:ext cx="893659" cy="4731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043F5A-1B63-0249-BFA2-421BCFEE3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8670" y="871864"/>
              <a:ext cx="938925" cy="51460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338932-8994-E94D-9CEF-A2BD9CA74585}"/>
                </a:ext>
              </a:extLst>
            </p:cNvPr>
            <p:cNvSpPr txBox="1"/>
            <p:nvPr/>
          </p:nvSpPr>
          <p:spPr>
            <a:xfrm>
              <a:off x="6344235" y="95127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=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1EE3E8-4C06-BA47-99B0-58A9C95B2919}"/>
                </a:ext>
              </a:extLst>
            </p:cNvPr>
            <p:cNvSpPr txBox="1"/>
            <p:nvPr/>
          </p:nvSpPr>
          <p:spPr>
            <a:xfrm>
              <a:off x="7759357" y="924802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/>
                <a:t>= 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A211C530-BFAE-B14B-86C4-A5E82F5D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B8F73F-6B47-BA47-82F6-888AD2B26C1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it-IT" sz="1400"/>
          </a:p>
        </p:txBody>
      </p:sp>
      <p:pic>
        <p:nvPicPr>
          <p:cNvPr id="48130" name="Picture 5" descr="Screen shot 2012-05-#93CF91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DCA4049B-636F-F248-AC85-DF4D7262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2540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1" name="Group 9">
            <a:extLst>
              <a:ext uri="{FF2B5EF4-FFF2-40B4-BE49-F238E27FC236}">
                <a16:creationId xmlns:a16="http://schemas.microsoft.com/office/drawing/2014/main" id="{57DB6000-928F-B244-8D59-1364A65E57A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19200"/>
            <a:ext cx="3721100" cy="457200"/>
            <a:chOff x="1392" y="576"/>
            <a:chExt cx="2344" cy="288"/>
          </a:xfrm>
        </p:grpSpPr>
        <p:pic>
          <p:nvPicPr>
            <p:cNvPr id="48140" name="Picture 4" descr="Screen shot 2012-05-#93CF90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73CC65C0-EC37-2243-875F-1B7FDA171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4"/>
              <a:ext cx="23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1" name="Rectangle 8">
              <a:extLst>
                <a:ext uri="{FF2B5EF4-FFF2-40B4-BE49-F238E27FC236}">
                  <a16:creationId xmlns:a16="http://schemas.microsoft.com/office/drawing/2014/main" id="{7D2906F3-55AA-0B4C-999E-AD3917B1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576"/>
              <a:ext cx="384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48132" name="Group 13">
            <a:extLst>
              <a:ext uri="{FF2B5EF4-FFF2-40B4-BE49-F238E27FC236}">
                <a16:creationId xmlns:a16="http://schemas.microsoft.com/office/drawing/2014/main" id="{0DF1BB51-A25E-9243-9AD6-D3433A8F38E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352800"/>
            <a:ext cx="3886200" cy="701675"/>
            <a:chOff x="1536" y="1910"/>
            <a:chExt cx="2448" cy="442"/>
          </a:xfrm>
        </p:grpSpPr>
        <p:pic>
          <p:nvPicPr>
            <p:cNvPr id="48136" name="Picture 6" descr="Screen shot 2012-05-#93CF92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713B62D9-AF87-5D46-B21C-6E638155B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968"/>
              <a:ext cx="149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7" descr="Screen shot 2012-05-#93CF94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AEE84CE1-0763-734C-B004-3AA984327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68"/>
              <a:ext cx="72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8" name="Rectangle 10">
              <a:extLst>
                <a:ext uri="{FF2B5EF4-FFF2-40B4-BE49-F238E27FC236}">
                  <a16:creationId xmlns:a16="http://schemas.microsoft.com/office/drawing/2014/main" id="{CC9A4C62-0DA3-D64F-B859-C00C6D93C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160"/>
              <a:ext cx="91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8139" name="Text Box 11">
              <a:extLst>
                <a:ext uri="{FF2B5EF4-FFF2-40B4-BE49-F238E27FC236}">
                  <a16:creationId xmlns:a16="http://schemas.microsoft.com/office/drawing/2014/main" id="{1147F10A-46E6-BF44-A62B-CD7156696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191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?</a:t>
              </a:r>
            </a:p>
          </p:txBody>
        </p:sp>
      </p:grpSp>
      <p:sp>
        <p:nvSpPr>
          <p:cNvPr id="48133" name="Text Box 12">
            <a:extLst>
              <a:ext uri="{FF2B5EF4-FFF2-40B4-BE49-F238E27FC236}">
                <a16:creationId xmlns:a16="http://schemas.microsoft.com/office/drawing/2014/main" id="{B69C4C8E-5BE1-8D4B-93C1-A99E97BF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9200"/>
            <a:ext cx="4381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3)</a:t>
            </a:r>
          </a:p>
        </p:txBody>
      </p:sp>
      <p:sp>
        <p:nvSpPr>
          <p:cNvPr id="48134" name="Text Box 14">
            <a:extLst>
              <a:ext uri="{FF2B5EF4-FFF2-40B4-BE49-F238E27FC236}">
                <a16:creationId xmlns:a16="http://schemas.microsoft.com/office/drawing/2014/main" id="{3A961A38-E5EE-E442-B975-803FE537B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95400"/>
            <a:ext cx="630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SI</a:t>
            </a:r>
            <a:r>
              <a:rPr lang="uk-UA" altLang="ja-JP" sz="2400">
                <a:latin typeface="Arial" panose="020B0604020202020204" pitchFamily="34" charset="0"/>
              </a:rPr>
              <a:t>'</a:t>
            </a:r>
            <a:endParaRPr lang="en-US" altLang="ja-JP" sz="24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NO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NO</a:t>
            </a:r>
          </a:p>
        </p:txBody>
      </p:sp>
      <p:sp>
        <p:nvSpPr>
          <p:cNvPr id="48135" name="Text Box 15">
            <a:extLst>
              <a:ext uri="{FF2B5EF4-FFF2-40B4-BE49-F238E27FC236}">
                <a16:creationId xmlns:a16="http://schemas.microsoft.com/office/drawing/2014/main" id="{E93A3677-8B73-BA49-8B44-12D65998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8200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La Divergenza Informazionale è solo una </a:t>
            </a:r>
            <a:r>
              <a:rPr lang="en-US" altLang="it-IT" sz="2400" i="1"/>
              <a:t>pseudometrica</a:t>
            </a:r>
            <a:endParaRPr lang="en-US" altLang="it-IT" sz="2400"/>
          </a:p>
        </p:txBody>
      </p:sp>
    </p:spTree>
    <p:extLst>
      <p:ext uri="{BB962C8B-B14F-4D97-AF65-F5344CB8AC3E}">
        <p14:creationId xmlns:p14="http://schemas.microsoft.com/office/powerpoint/2010/main" val="108433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>
            <a:extLst>
              <a:ext uri="{FF2B5EF4-FFF2-40B4-BE49-F238E27FC236}">
                <a16:creationId xmlns:a16="http://schemas.microsoft.com/office/drawing/2014/main" id="{191BFFE1-3FA6-5C4D-83DA-1B32803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CF33B-C58C-8246-AC14-D352E4F76F6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it-IT" sz="1400"/>
          </a:p>
        </p:txBody>
      </p:sp>
      <p:pic>
        <p:nvPicPr>
          <p:cNvPr id="49154" name="Picture 3" descr="Screen shot 2012-05-#93CF96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FA0CCC29-9F69-DD43-BF3D-AE3721E1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42672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E0DAEAD3-04F3-184D-B35C-9DF5ECA9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1965325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P</a:t>
            </a:r>
            <a:r>
              <a:rPr lang="en-US" altLang="it-IT" sz="2400" i="1" baseline="-25000"/>
              <a:t>XY</a:t>
            </a:r>
            <a:endParaRPr lang="en-US" altLang="it-IT" sz="2400"/>
          </a:p>
        </p:txBody>
      </p:sp>
      <p:sp>
        <p:nvSpPr>
          <p:cNvPr id="49156" name="Text Box 15">
            <a:extLst>
              <a:ext uri="{FF2B5EF4-FFF2-40B4-BE49-F238E27FC236}">
                <a16:creationId xmlns:a16="http://schemas.microsoft.com/office/drawing/2014/main" id="{73C0654E-73F2-AB46-BF39-F9779C00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13038"/>
            <a:ext cx="163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d.p. congiunta</a:t>
            </a:r>
          </a:p>
        </p:txBody>
      </p:sp>
      <p:grpSp>
        <p:nvGrpSpPr>
          <p:cNvPr id="370705" name="Group 17">
            <a:extLst>
              <a:ext uri="{FF2B5EF4-FFF2-40B4-BE49-F238E27FC236}">
                <a16:creationId xmlns:a16="http://schemas.microsoft.com/office/drawing/2014/main" id="{C8CD2BD6-D62E-DA46-9F60-1A1CA64D842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352800"/>
            <a:ext cx="6365875" cy="3276600"/>
            <a:chOff x="1200" y="2112"/>
            <a:chExt cx="4010" cy="2064"/>
          </a:xfrm>
        </p:grpSpPr>
        <p:grpSp>
          <p:nvGrpSpPr>
            <p:cNvPr id="49158" name="Group 14">
              <a:extLst>
                <a:ext uri="{FF2B5EF4-FFF2-40B4-BE49-F238E27FC236}">
                  <a16:creationId xmlns:a16="http://schemas.microsoft.com/office/drawing/2014/main" id="{0B2EB68F-7350-2D40-A3DD-9163504552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112"/>
              <a:ext cx="3667" cy="2064"/>
              <a:chOff x="1200" y="2112"/>
              <a:chExt cx="3667" cy="2064"/>
            </a:xfrm>
          </p:grpSpPr>
          <p:grpSp>
            <p:nvGrpSpPr>
              <p:cNvPr id="49160" name="Group 12">
                <a:extLst>
                  <a:ext uri="{FF2B5EF4-FFF2-40B4-BE49-F238E27FC236}">
                    <a16:creationId xmlns:a16="http://schemas.microsoft.com/office/drawing/2014/main" id="{141271A9-3F45-5640-BBC9-2138360C9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2112"/>
                <a:ext cx="2784" cy="2064"/>
                <a:chOff x="1200" y="2112"/>
                <a:chExt cx="2784" cy="2064"/>
              </a:xfrm>
            </p:grpSpPr>
            <p:pic>
              <p:nvPicPr>
                <p:cNvPr id="49162" name="Picture 5" descr="Screen shot 2012-05-#93CF96.png                                0009F9D8Macintosh HD                   7C26833C:">
                  <a:extLst>
                    <a:ext uri="{FF2B5EF4-FFF2-40B4-BE49-F238E27FC236}">
                      <a16:creationId xmlns:a16="http://schemas.microsoft.com/office/drawing/2014/main" id="{2EB65CBB-C473-3343-A95C-EC3DEDD030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112"/>
                  <a:ext cx="2784" cy="2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163" name="Text Box 6">
                  <a:extLst>
                    <a:ext uri="{FF2B5EF4-FFF2-40B4-BE49-F238E27FC236}">
                      <a16:creationId xmlns:a16="http://schemas.microsoft.com/office/drawing/2014/main" id="{6EEED2AD-510D-5449-91D7-7ACF54FFC2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2976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1/8</a:t>
                  </a:r>
                  <a:endParaRPr lang="en-US" altLang="it-IT" sz="2400"/>
                </a:p>
              </p:txBody>
            </p:sp>
            <p:sp>
              <p:nvSpPr>
                <p:cNvPr id="49164" name="Rectangle 7">
                  <a:extLst>
                    <a:ext uri="{FF2B5EF4-FFF2-40B4-BE49-F238E27FC236}">
                      <a16:creationId xmlns:a16="http://schemas.microsoft.com/office/drawing/2014/main" id="{3BED23F5-FD4C-AA44-8784-E0D765472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2928"/>
                  <a:ext cx="1680" cy="12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49165" name="Text Box 8">
                  <a:extLst>
                    <a:ext uri="{FF2B5EF4-FFF2-40B4-BE49-F238E27FC236}">
                      <a16:creationId xmlns:a16="http://schemas.microsoft.com/office/drawing/2014/main" id="{EBFF9288-FA23-C24A-9FF2-109C6DC97E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2976"/>
                  <a:ext cx="16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1/8     1/16    1/32    1/32</a:t>
                  </a:r>
                </a:p>
              </p:txBody>
            </p:sp>
            <p:sp>
              <p:nvSpPr>
                <p:cNvPr id="49166" name="Text Box 9">
                  <a:extLst>
                    <a:ext uri="{FF2B5EF4-FFF2-40B4-BE49-F238E27FC236}">
                      <a16:creationId xmlns:a16="http://schemas.microsoft.com/office/drawing/2014/main" id="{A70721F5-DF9C-144E-B8BC-72D21E2760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264"/>
                  <a:ext cx="16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1/8     1/16    1/32    1/32</a:t>
                  </a:r>
                </a:p>
              </p:txBody>
            </p:sp>
            <p:sp>
              <p:nvSpPr>
                <p:cNvPr id="49167" name="Text Box 10">
                  <a:extLst>
                    <a:ext uri="{FF2B5EF4-FFF2-40B4-BE49-F238E27FC236}">
                      <a16:creationId xmlns:a16="http://schemas.microsoft.com/office/drawing/2014/main" id="{3D9A6129-B95D-C74C-A428-BE4FDDA3D6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552"/>
                  <a:ext cx="16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1/8     1/16    1/32    1/32</a:t>
                  </a:r>
                </a:p>
              </p:txBody>
            </p:sp>
            <p:sp>
              <p:nvSpPr>
                <p:cNvPr id="49168" name="Text Box 11">
                  <a:extLst>
                    <a:ext uri="{FF2B5EF4-FFF2-40B4-BE49-F238E27FC236}">
                      <a16:creationId xmlns:a16="http://schemas.microsoft.com/office/drawing/2014/main" id="{8F284474-6E2D-1F48-920D-3D6BBA96B4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169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1/8     1/16    1/32    1/32</a:t>
                  </a:r>
                </a:p>
              </p:txBody>
            </p:sp>
          </p:grpSp>
          <p:sp>
            <p:nvSpPr>
              <p:cNvPr id="49161" name="Text Box 13">
                <a:extLst>
                  <a:ext uri="{FF2B5EF4-FFF2-40B4-BE49-F238E27FC236}">
                    <a16:creationId xmlns:a16="http://schemas.microsoft.com/office/drawing/2014/main" id="{6E036520-97E1-B64B-9973-57CBB3599E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3216"/>
                <a:ext cx="4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/>
                  <a:t>P</a:t>
                </a:r>
                <a:r>
                  <a:rPr lang="en-US" altLang="it-IT" sz="2400" i="1" baseline="-25000"/>
                  <a:t>X</a:t>
                </a:r>
                <a:r>
                  <a:rPr lang="en-US" altLang="it-IT" sz="2400" i="1"/>
                  <a:t>P</a:t>
                </a:r>
                <a:r>
                  <a:rPr lang="en-US" altLang="it-IT" sz="2400" i="1" baseline="-25000"/>
                  <a:t>Y</a:t>
                </a:r>
                <a:endParaRPr lang="en-US" altLang="it-IT" sz="2400"/>
              </a:p>
            </p:txBody>
          </p:sp>
        </p:grpSp>
        <p:sp>
          <p:nvSpPr>
            <p:cNvPr id="49159" name="Text Box 16">
              <a:extLst>
                <a:ext uri="{FF2B5EF4-FFF2-40B4-BE49-F238E27FC236}">
                  <a16:creationId xmlns:a16="http://schemas.microsoft.com/office/drawing/2014/main" id="{58A37F03-3A38-CF4C-9D00-DB601EA7F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581"/>
              <a:ext cx="93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d.p. prodotto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marginali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6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>
            <a:extLst>
              <a:ext uri="{FF2B5EF4-FFF2-40B4-BE49-F238E27FC236}">
                <a16:creationId xmlns:a16="http://schemas.microsoft.com/office/drawing/2014/main" id="{BA2F7275-9A59-724E-9892-81E87E10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1E9E7-6360-964D-BA5C-F963D5E4B9B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it-IT" sz="1400"/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BE2F36AD-1372-F54E-ABB6-0E901D07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669925"/>
            <a:ext cx="447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Che </a:t>
            </a:r>
            <a:r>
              <a:rPr lang="ja-JP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/>
              <a:t>distanza</a:t>
            </a:r>
            <a:r>
              <a:rPr lang="ja-JP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/>
              <a:t> c</a:t>
            </a:r>
            <a:r>
              <a:rPr lang="uk-UA" altLang="ja-JP" sz="2400">
                <a:latin typeface="Arial" panose="020B0604020202020204" pitchFamily="34" charset="0"/>
              </a:rPr>
              <a:t>'</a:t>
            </a:r>
            <a:r>
              <a:rPr lang="en-US" altLang="ja-JP" sz="2400"/>
              <a:t>è tra </a:t>
            </a:r>
            <a:r>
              <a:rPr lang="en-US" altLang="ja-JP" sz="2400" i="1"/>
              <a:t>P</a:t>
            </a:r>
            <a:r>
              <a:rPr lang="en-US" altLang="ja-JP" sz="2400" i="1" baseline="-25000"/>
              <a:t>XY</a:t>
            </a:r>
            <a:r>
              <a:rPr lang="en-US" altLang="ja-JP" sz="2400"/>
              <a:t> e </a:t>
            </a:r>
            <a:r>
              <a:rPr lang="en-US" altLang="ja-JP" sz="2400" i="1"/>
              <a:t>P</a:t>
            </a:r>
            <a:r>
              <a:rPr lang="en-US" altLang="ja-JP" sz="2400" i="1" baseline="-25000"/>
              <a:t>X</a:t>
            </a:r>
            <a:r>
              <a:rPr lang="en-US" altLang="ja-JP" sz="2400" i="1"/>
              <a:t>P</a:t>
            </a:r>
            <a:r>
              <a:rPr lang="en-US" altLang="ja-JP" sz="2400" i="1" baseline="-25000"/>
              <a:t>Y</a:t>
            </a:r>
            <a:r>
              <a:rPr lang="en-US" altLang="ja-JP" sz="2400"/>
              <a:t> ?</a:t>
            </a:r>
            <a:endParaRPr lang="en-US" altLang="it-IT" sz="2400"/>
          </a:p>
        </p:txBody>
      </p:sp>
      <p:sp>
        <p:nvSpPr>
          <p:cNvPr id="374789" name="Text Box 5">
            <a:extLst>
              <a:ext uri="{FF2B5EF4-FFF2-40B4-BE49-F238E27FC236}">
                <a16:creationId xmlns:a16="http://schemas.microsoft.com/office/drawing/2014/main" id="{C6E5ADE9-0A70-164E-B6AD-70990377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5194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Mutua Informazione</a:t>
            </a:r>
            <a:r>
              <a:rPr lang="en-US" altLang="it-IT" sz="2400"/>
              <a:t> : misura la distanza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dalla</a:t>
            </a:r>
            <a:r>
              <a:rPr lang="en-US" altLang="it-IT" sz="2400"/>
              <a:t> condizione di indipendenza </a:t>
            </a:r>
          </a:p>
        </p:txBody>
      </p:sp>
      <p:grpSp>
        <p:nvGrpSpPr>
          <p:cNvPr id="374800" name="Group 16">
            <a:extLst>
              <a:ext uri="{FF2B5EF4-FFF2-40B4-BE49-F238E27FC236}">
                <a16:creationId xmlns:a16="http://schemas.microsoft.com/office/drawing/2014/main" id="{3CE0B0AF-AA16-7D4C-83C8-F4B9B87E975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524000"/>
            <a:ext cx="6751638" cy="1130300"/>
            <a:chOff x="816" y="960"/>
            <a:chExt cx="4253" cy="712"/>
          </a:xfrm>
        </p:grpSpPr>
        <p:pic>
          <p:nvPicPr>
            <p:cNvPr id="50189" name="Picture 4" descr="Screen shot 2012-05-#93CFD0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281030ED-BA65-5B45-9FCB-A3B27F53F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60"/>
              <a:ext cx="4024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Rectangle 6">
              <a:extLst>
                <a:ext uri="{FF2B5EF4-FFF2-40B4-BE49-F238E27FC236}">
                  <a16:creationId xmlns:a16="http://schemas.microsoft.com/office/drawing/2014/main" id="{6662A962-1F00-AB41-950B-1784E3B4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200"/>
              <a:ext cx="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≥ 0</a:t>
              </a:r>
            </a:p>
          </p:txBody>
        </p:sp>
      </p:grpSp>
      <p:grpSp>
        <p:nvGrpSpPr>
          <p:cNvPr id="374798" name="Group 14">
            <a:extLst>
              <a:ext uri="{FF2B5EF4-FFF2-40B4-BE49-F238E27FC236}">
                <a16:creationId xmlns:a16="http://schemas.microsoft.com/office/drawing/2014/main" id="{B88C6FAA-CFD9-9547-8B54-9B325539B4BE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3870325"/>
            <a:ext cx="6583363" cy="550863"/>
            <a:chOff x="902" y="2438"/>
            <a:chExt cx="4147" cy="347"/>
          </a:xfrm>
        </p:grpSpPr>
        <p:sp>
          <p:nvSpPr>
            <p:cNvPr id="50186" name="Text Box 8">
              <a:extLst>
                <a:ext uri="{FF2B5EF4-FFF2-40B4-BE49-F238E27FC236}">
                  <a16:creationId xmlns:a16="http://schemas.microsoft.com/office/drawing/2014/main" id="{EC86F03D-95C4-0E42-9642-F57A65DC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2494"/>
              <a:ext cx="9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I</a:t>
              </a:r>
              <a:r>
                <a:rPr lang="en-US" altLang="it-IT" sz="2400"/>
                <a:t>(</a:t>
              </a:r>
              <a:r>
                <a:rPr lang="en-US" altLang="it-IT" sz="2400" i="1"/>
                <a:t>X</a:t>
              </a:r>
              <a:r>
                <a:rPr lang="en-US" altLang="it-IT" sz="2400">
                  <a:sym typeface="Symbol" pitchFamily="2" charset="2"/>
                </a:rPr>
                <a:t>⋀</a:t>
              </a:r>
              <a:r>
                <a:rPr lang="en-US" altLang="it-IT" sz="2400" i="1"/>
                <a:t>Y</a:t>
              </a:r>
              <a:r>
                <a:rPr lang="en-US" altLang="it-IT" sz="2400"/>
                <a:t>) = 0</a:t>
              </a:r>
            </a:p>
          </p:txBody>
        </p:sp>
        <p:sp>
          <p:nvSpPr>
            <p:cNvPr id="50187" name="AutoShape 9">
              <a:extLst>
                <a:ext uri="{FF2B5EF4-FFF2-40B4-BE49-F238E27FC236}">
                  <a16:creationId xmlns:a16="http://schemas.microsoft.com/office/drawing/2014/main" id="{330019D1-0D4A-0941-9F59-369945A1B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4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0188" name="Text Box 10">
              <a:extLst>
                <a:ext uri="{FF2B5EF4-FFF2-40B4-BE49-F238E27FC236}">
                  <a16:creationId xmlns:a16="http://schemas.microsoft.com/office/drawing/2014/main" id="{47EA7CDA-11B0-3948-BDA4-797B1A5A35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438"/>
              <a:ext cx="18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completa indipendenza</a:t>
              </a:r>
            </a:p>
          </p:txBody>
        </p:sp>
      </p:grpSp>
      <p:grpSp>
        <p:nvGrpSpPr>
          <p:cNvPr id="374799" name="Group 15">
            <a:extLst>
              <a:ext uri="{FF2B5EF4-FFF2-40B4-BE49-F238E27FC236}">
                <a16:creationId xmlns:a16="http://schemas.microsoft.com/office/drawing/2014/main" id="{B62A2E19-381C-AA42-99A9-178DF43A143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029200"/>
            <a:ext cx="5713413" cy="554038"/>
            <a:chOff x="960" y="3158"/>
            <a:chExt cx="3599" cy="349"/>
          </a:xfrm>
        </p:grpSpPr>
        <p:sp>
          <p:nvSpPr>
            <p:cNvPr id="50183" name="Rectangle 11">
              <a:extLst>
                <a:ext uri="{FF2B5EF4-FFF2-40B4-BE49-F238E27FC236}">
                  <a16:creationId xmlns:a16="http://schemas.microsoft.com/office/drawing/2014/main" id="{47A7CBD4-D42C-6C47-826E-961533999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216"/>
              <a:ext cx="11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I</a:t>
              </a:r>
              <a:r>
                <a:rPr lang="en-US" altLang="it-IT" sz="2400"/>
                <a:t>(</a:t>
              </a:r>
              <a:r>
                <a:rPr lang="en-US" altLang="it-IT" sz="2400" i="1"/>
                <a:t>X</a:t>
              </a:r>
              <a:r>
                <a:rPr lang="en-US" altLang="it-IT" sz="2400">
                  <a:sym typeface="Symbol" pitchFamily="2" charset="2"/>
                </a:rPr>
                <a:t> ⋀ </a:t>
              </a:r>
              <a:r>
                <a:rPr lang="en-US" altLang="it-IT" sz="2400" i="1"/>
                <a:t>Y</a:t>
              </a:r>
              <a:r>
                <a:rPr lang="en-US" altLang="it-IT" sz="2400"/>
                <a:t>) &gt;&gt; 0</a:t>
              </a:r>
            </a:p>
          </p:txBody>
        </p:sp>
        <p:sp>
          <p:nvSpPr>
            <p:cNvPr id="50184" name="AutoShape 12">
              <a:extLst>
                <a:ext uri="{FF2B5EF4-FFF2-40B4-BE49-F238E27FC236}">
                  <a16:creationId xmlns:a16="http://schemas.microsoft.com/office/drawing/2014/main" id="{0573F7CB-BADE-8546-A20D-78F5B866C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0185" name="Text Box 13">
              <a:extLst>
                <a:ext uri="{FF2B5EF4-FFF2-40B4-BE49-F238E27FC236}">
                  <a16:creationId xmlns:a16="http://schemas.microsoft.com/office/drawing/2014/main" id="{C86EB9C9-6268-4E43-8A7E-8281DBD03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3158"/>
              <a:ext cx="14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forte dipendenza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8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>
            <a:extLst>
              <a:ext uri="{FF2B5EF4-FFF2-40B4-BE49-F238E27FC236}">
                <a16:creationId xmlns:a16="http://schemas.microsoft.com/office/drawing/2014/main" id="{9F5BFC5F-F729-8F4D-9806-A3595F6F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0D90FF-A454-A34D-8792-B2093CB9E88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it-IT" sz="1400"/>
          </a:p>
        </p:txBody>
      </p:sp>
      <p:pic>
        <p:nvPicPr>
          <p:cNvPr id="375810" name="Picture 2" descr="Screen shot 2012-05-#93CFF1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E5EEEF49-9676-7342-AB1B-CACD10CB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31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6C54B40B-23C3-C748-9D18-4DC72DF1F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93725"/>
            <a:ext cx="8062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Se proviamo a calcolare la Mutua Informazione tra una variabile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e sè stessa otteniamo</a:t>
            </a:r>
          </a:p>
        </p:txBody>
      </p:sp>
      <p:pic>
        <p:nvPicPr>
          <p:cNvPr id="375812" name="Picture 4" descr="Screen shot 2012-05-#93CFF3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5DC96124-9D4F-2A48-9ABD-2F5D3447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5232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>
            <a:extLst>
              <a:ext uri="{FF2B5EF4-FFF2-40B4-BE49-F238E27FC236}">
                <a16:creationId xmlns:a16="http://schemas.microsoft.com/office/drawing/2014/main" id="{70283723-FE04-6245-88DD-AED024F1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C195D-AA5D-6043-9991-3277D5A0AE7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it-IT" sz="1400"/>
          </a:p>
        </p:txBody>
      </p:sp>
      <p:pic>
        <p:nvPicPr>
          <p:cNvPr id="52226" name="Picture 2" descr="Screen shot 2012-05-#93CFF4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3886FD59-B3DB-AA42-A20A-B8777900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422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35" name="Picture 3">
            <a:extLst>
              <a:ext uri="{FF2B5EF4-FFF2-40B4-BE49-F238E27FC236}">
                <a16:creationId xmlns:a16="http://schemas.microsoft.com/office/drawing/2014/main" id="{E478834D-F01D-F840-A9E5-8071396A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6337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>
            <a:extLst>
              <a:ext uri="{FF2B5EF4-FFF2-40B4-BE49-F238E27FC236}">
                <a16:creationId xmlns:a16="http://schemas.microsoft.com/office/drawing/2014/main" id="{9506C8A1-9630-8F41-9F04-95DAD35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24E69-CEC2-8A4A-AE66-9F4A67364EE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it-IT" sz="1400"/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1C6CE632-7620-3945-8D94-07303C27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69925"/>
            <a:ext cx="373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Interpretazione dell</a:t>
            </a:r>
            <a:r>
              <a:rPr lang="uk-UA" altLang="ja-JP" sz="2400" i="1">
                <a:latin typeface="Arial" panose="020B0604020202020204" pitchFamily="34" charset="0"/>
              </a:rPr>
              <a:t>'</a:t>
            </a:r>
            <a:r>
              <a:rPr lang="en-US" altLang="ja-JP" sz="2400" i="1"/>
              <a:t>entropia</a:t>
            </a:r>
            <a:endParaRPr lang="en-US" altLang="it-IT" sz="2400" i="1"/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26AFC77A-97A0-F041-A9A8-160C5315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7769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r>
              <a:rPr lang="en-US" altLang="it-IT" sz="2400"/>
              <a:t>Quantità media d</a:t>
            </a:r>
            <a:r>
              <a:rPr lang="uk-UA" altLang="ja-JP" sz="2400">
                <a:latin typeface="Arial" panose="020B0604020202020204" pitchFamily="34" charset="0"/>
              </a:rPr>
              <a:t>'</a:t>
            </a:r>
            <a:r>
              <a:rPr lang="en-US" altLang="ja-JP" sz="2400"/>
              <a:t>informazione fornita (a posteriori)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400"/>
              <a:t>	dalla realizzazione della v.a.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 typeface="Times" pitchFamily="2" charset="0"/>
              <a:buAutoNum type="arabicParenR" startAt="2"/>
            </a:pPr>
            <a:r>
              <a:rPr lang="en-US" altLang="it-IT" sz="2400"/>
              <a:t>Quantità media d</a:t>
            </a:r>
            <a:r>
              <a:rPr lang="uk-UA" altLang="ja-JP" sz="2400">
                <a:latin typeface="Arial" panose="020B0604020202020204" pitchFamily="34" charset="0"/>
              </a:rPr>
              <a:t>'</a:t>
            </a:r>
            <a:r>
              <a:rPr lang="en-US" altLang="ja-JP" sz="2400"/>
              <a:t>incertezza (a priori) sulla realizzazione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400"/>
              <a:t>	della v.a.</a:t>
            </a:r>
          </a:p>
        </p:txBody>
      </p:sp>
    </p:spTree>
    <p:extLst>
      <p:ext uri="{BB962C8B-B14F-4D97-AF65-F5344CB8AC3E}">
        <p14:creationId xmlns:p14="http://schemas.microsoft.com/office/powerpoint/2010/main" val="190634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C5DAFDB8-C815-2545-A044-4F15211B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B4B1A8-EE99-1249-89A1-BF213A97C39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it-IT" sz="1400"/>
          </a:p>
        </p:txBody>
      </p:sp>
      <p:pic>
        <p:nvPicPr>
          <p:cNvPr id="54274" name="Picture 2" descr="Screen shot 2012-05-#93CFFD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0332A9A1-4BA8-C14A-8461-ED7AAC9D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40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59" name="Picture 3" descr="Screen shot 2012-05-#93CFFE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E6EA58B9-9020-354D-9808-D124D722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43438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0" name="Line 4">
            <a:extLst>
              <a:ext uri="{FF2B5EF4-FFF2-40B4-BE49-F238E27FC236}">
                <a16:creationId xmlns:a16="http://schemas.microsoft.com/office/drawing/2014/main" id="{CAE98563-C9F6-9A44-943D-394E6B1FE4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276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A5FAB-D29E-E644-99DD-CCC87FA6B099}"/>
              </a:ext>
            </a:extLst>
          </p:cNvPr>
          <p:cNvSpPr txBox="1"/>
          <p:nvPr/>
        </p:nvSpPr>
        <p:spPr>
          <a:xfrm>
            <a:off x="4512623" y="5918200"/>
            <a:ext cx="22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Entropia condizionata</a:t>
            </a:r>
          </a:p>
        </p:txBody>
      </p:sp>
    </p:spTree>
    <p:extLst>
      <p:ext uri="{BB962C8B-B14F-4D97-AF65-F5344CB8AC3E}">
        <p14:creationId xmlns:p14="http://schemas.microsoft.com/office/powerpoint/2010/main" val="8538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numero diapositiva 1">
            <a:extLst>
              <a:ext uri="{FF2B5EF4-FFF2-40B4-BE49-F238E27FC236}">
                <a16:creationId xmlns:a16="http://schemas.microsoft.com/office/drawing/2014/main" id="{BB3385BA-C23E-B646-B9AC-5CF2EA72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AC0685-B71F-1844-B14E-6599CD4E2E0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it-IT" sz="1400"/>
          </a:p>
        </p:txBody>
      </p:sp>
      <p:cxnSp>
        <p:nvCxnSpPr>
          <p:cNvPr id="55298" name="Connettore 1 3">
            <a:extLst>
              <a:ext uri="{FF2B5EF4-FFF2-40B4-BE49-F238E27FC236}">
                <a16:creationId xmlns:a16="http://schemas.microsoft.com/office/drawing/2014/main" id="{EDC5E9E1-92BA-5C41-9048-769749C0D2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860800"/>
            <a:ext cx="3457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299" name="Connettore 1 4">
            <a:extLst>
              <a:ext uri="{FF2B5EF4-FFF2-40B4-BE49-F238E27FC236}">
                <a16:creationId xmlns:a16="http://schemas.microsoft.com/office/drawing/2014/main" id="{5E8B0FA1-FBC9-CA46-B621-720AFBFDA0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141663"/>
            <a:ext cx="3457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rco 12">
            <a:extLst>
              <a:ext uri="{FF2B5EF4-FFF2-40B4-BE49-F238E27FC236}">
                <a16:creationId xmlns:a16="http://schemas.microsoft.com/office/drawing/2014/main" id="{F2D130CD-7731-6A4F-993C-CFDA6D43EA93}"/>
              </a:ext>
            </a:extLst>
          </p:cNvPr>
          <p:cNvSpPr>
            <a:spLocks/>
          </p:cNvSpPr>
          <p:nvPr/>
        </p:nvSpPr>
        <p:spPr bwMode="auto">
          <a:xfrm>
            <a:off x="1908175" y="1268413"/>
            <a:ext cx="1439863" cy="1439862"/>
          </a:xfrm>
          <a:custGeom>
            <a:avLst/>
            <a:gdLst>
              <a:gd name="T0" fmla="*/ 1439486 w 1440000"/>
              <a:gd name="T1" fmla="*/ 692804 h 1440000"/>
              <a:gd name="T2" fmla="*/ 746498 w 1440000"/>
              <a:gd name="T3" fmla="*/ 1439512 h 1440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0000" h="1440000" stroke="0">
                <a:moveTo>
                  <a:pt x="1439486" y="692804"/>
                </a:moveTo>
                <a:cubicBezTo>
                  <a:pt x="1454516" y="1090437"/>
                  <a:pt x="1144146" y="1424867"/>
                  <a:pt x="746498" y="1439512"/>
                </a:cubicBezTo>
                <a:lnTo>
                  <a:pt x="720000" y="720000"/>
                </a:lnTo>
                <a:lnTo>
                  <a:pt x="1439486" y="692804"/>
                </a:lnTo>
                <a:close/>
              </a:path>
              <a:path w="1440000" h="1440000" fill="none">
                <a:moveTo>
                  <a:pt x="1439486" y="692804"/>
                </a:moveTo>
                <a:cubicBezTo>
                  <a:pt x="1454516" y="1090437"/>
                  <a:pt x="1144146" y="1424867"/>
                  <a:pt x="746498" y="14395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E4672345-1531-4F42-BE4A-F8DEFD606360}"/>
              </a:ext>
            </a:extLst>
          </p:cNvPr>
          <p:cNvSpPr>
            <a:spLocks/>
          </p:cNvSpPr>
          <p:nvPr/>
        </p:nvSpPr>
        <p:spPr bwMode="auto">
          <a:xfrm>
            <a:off x="1763713" y="1268413"/>
            <a:ext cx="2016125" cy="1871662"/>
          </a:xfrm>
          <a:custGeom>
            <a:avLst/>
            <a:gdLst>
              <a:gd name="T0" fmla="*/ 2015996 w 2016224"/>
              <a:gd name="T1" fmla="*/ 916092 h 1871999"/>
              <a:gd name="T2" fmla="*/ 1042563 w 2016224"/>
              <a:gd name="T3" fmla="*/ 1871453 h 18719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16224" h="1871999" stroke="0">
                <a:moveTo>
                  <a:pt x="2015996" y="916092"/>
                </a:moveTo>
                <a:cubicBezTo>
                  <a:pt x="2027730" y="1428202"/>
                  <a:pt x="1593930" y="1853948"/>
                  <a:pt x="1042563" y="1871453"/>
                </a:cubicBezTo>
                <a:lnTo>
                  <a:pt x="1008112" y="936000"/>
                </a:lnTo>
                <a:lnTo>
                  <a:pt x="2015996" y="916092"/>
                </a:lnTo>
                <a:close/>
              </a:path>
              <a:path w="2016224" h="1871999" fill="none">
                <a:moveTo>
                  <a:pt x="2015996" y="916092"/>
                </a:moveTo>
                <a:cubicBezTo>
                  <a:pt x="2027730" y="1428202"/>
                  <a:pt x="1593930" y="1853948"/>
                  <a:pt x="1042563" y="18714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40EF4591-E3E6-7F4E-9873-CF037766AF11}"/>
              </a:ext>
            </a:extLst>
          </p:cNvPr>
          <p:cNvSpPr>
            <a:spLocks/>
          </p:cNvSpPr>
          <p:nvPr/>
        </p:nvSpPr>
        <p:spPr bwMode="auto">
          <a:xfrm>
            <a:off x="5364163" y="1773238"/>
            <a:ext cx="1511300" cy="1223962"/>
          </a:xfrm>
          <a:custGeom>
            <a:avLst/>
            <a:gdLst>
              <a:gd name="T0" fmla="*/ 736435 w 1512168"/>
              <a:gd name="T1" fmla="*/ 1223929 h 1224136"/>
              <a:gd name="T2" fmla="*/ 11 w 1512168"/>
              <a:gd name="T3" fmla="*/ 615390 h 12241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12168" h="1224136" stroke="0">
                <a:moveTo>
                  <a:pt x="736435" y="1223929"/>
                </a:moveTo>
                <a:cubicBezTo>
                  <a:pt x="328246" y="1215339"/>
                  <a:pt x="2228" y="945935"/>
                  <a:pt x="11" y="615390"/>
                </a:cubicBezTo>
                <a:lnTo>
                  <a:pt x="756084" y="612068"/>
                </a:lnTo>
                <a:lnTo>
                  <a:pt x="736435" y="1223929"/>
                </a:lnTo>
                <a:close/>
              </a:path>
              <a:path w="1512168" h="1224136" fill="none">
                <a:moveTo>
                  <a:pt x="736435" y="1223929"/>
                </a:moveTo>
                <a:cubicBezTo>
                  <a:pt x="328246" y="1215339"/>
                  <a:pt x="2228" y="945935"/>
                  <a:pt x="11" y="61539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FE8BC8F9-80A0-8B4F-B1BA-7F4D5C4B86FF}"/>
              </a:ext>
            </a:extLst>
          </p:cNvPr>
          <p:cNvSpPr>
            <a:spLocks/>
          </p:cNvSpPr>
          <p:nvPr/>
        </p:nvSpPr>
        <p:spPr bwMode="auto">
          <a:xfrm>
            <a:off x="5219700" y="1916113"/>
            <a:ext cx="1800225" cy="1225550"/>
          </a:xfrm>
          <a:custGeom>
            <a:avLst/>
            <a:gdLst>
              <a:gd name="T0" fmla="*/ 878051 w 1800200"/>
              <a:gd name="T1" fmla="*/ 1223952 h 1224136"/>
              <a:gd name="T2" fmla="*/ 90 w 1800200"/>
              <a:gd name="T3" fmla="*/ 603437 h 12241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0200" h="1224136" stroke="0">
                <a:moveTo>
                  <a:pt x="878051" y="1223952"/>
                </a:moveTo>
                <a:cubicBezTo>
                  <a:pt x="384739" y="1215732"/>
                  <a:pt x="-6868" y="938957"/>
                  <a:pt x="90" y="603437"/>
                </a:cubicBezTo>
                <a:lnTo>
                  <a:pt x="900100" y="612068"/>
                </a:lnTo>
                <a:lnTo>
                  <a:pt x="878051" y="1223952"/>
                </a:lnTo>
                <a:close/>
              </a:path>
              <a:path w="1800200" h="1224136" fill="none">
                <a:moveTo>
                  <a:pt x="878051" y="1223952"/>
                </a:moveTo>
                <a:cubicBezTo>
                  <a:pt x="384739" y="1215732"/>
                  <a:pt x="-6868" y="938957"/>
                  <a:pt x="90" y="60343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cxnSp>
        <p:nvCxnSpPr>
          <p:cNvPr id="55304" name="Connettore 1 25">
            <a:extLst>
              <a:ext uri="{FF2B5EF4-FFF2-40B4-BE49-F238E27FC236}">
                <a16:creationId xmlns:a16="http://schemas.microsoft.com/office/drawing/2014/main" id="{BC7AF16A-C72C-FF4C-85BA-6ED413FE4D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9838" y="19161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5" name="CasellaDiTesto 30">
            <a:extLst>
              <a:ext uri="{FF2B5EF4-FFF2-40B4-BE49-F238E27FC236}">
                <a16:creationId xmlns:a16="http://schemas.microsoft.com/office/drawing/2014/main" id="{E3A059F8-65F7-AD4B-8376-62893DA5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068638"/>
            <a:ext cx="82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X</a:t>
            </a:r>
            <a:r>
              <a:rPr lang="it-IT" altLang="it-IT" sz="2400"/>
              <a:t>)</a:t>
            </a:r>
          </a:p>
        </p:txBody>
      </p:sp>
      <p:sp>
        <p:nvSpPr>
          <p:cNvPr id="55306" name="CasellaDiTesto 31">
            <a:extLst>
              <a:ext uri="{FF2B5EF4-FFF2-40B4-BE49-F238E27FC236}">
                <a16:creationId xmlns:a16="http://schemas.microsoft.com/office/drawing/2014/main" id="{544D7697-AF98-074A-A1D7-6646ECA5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141663"/>
            <a:ext cx="803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Y</a:t>
            </a:r>
            <a:r>
              <a:rPr lang="it-IT" altLang="it-IT" sz="2400"/>
              <a:t>)</a:t>
            </a:r>
          </a:p>
        </p:txBody>
      </p:sp>
      <p:sp>
        <p:nvSpPr>
          <p:cNvPr id="55307" name="CasellaDiTesto 32">
            <a:extLst>
              <a:ext uri="{FF2B5EF4-FFF2-40B4-BE49-F238E27FC236}">
                <a16:creationId xmlns:a16="http://schemas.microsoft.com/office/drawing/2014/main" id="{6FF753BC-9167-C549-A008-243EA9928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284538"/>
            <a:ext cx="94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I</a:t>
            </a:r>
            <a:r>
              <a:rPr lang="it-IT" altLang="it-IT" sz="2400"/>
              <a:t>(</a:t>
            </a:r>
            <a:r>
              <a:rPr lang="it-IT" altLang="it-IT" sz="2400" i="1"/>
              <a:t>X,Y</a:t>
            </a:r>
            <a:r>
              <a:rPr lang="it-IT" altLang="it-IT" sz="2400"/>
              <a:t>)</a:t>
            </a:r>
          </a:p>
        </p:txBody>
      </p:sp>
      <p:sp>
        <p:nvSpPr>
          <p:cNvPr id="55309" name="Rettangolo 34">
            <a:extLst>
              <a:ext uri="{FF2B5EF4-FFF2-40B4-BE49-F238E27FC236}">
                <a16:creationId xmlns:a16="http://schemas.microsoft.com/office/drawing/2014/main" id="{95F2D31E-039C-3A4E-BD33-4F57E1091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743" y="1724377"/>
            <a:ext cx="1077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Y/X</a:t>
            </a:r>
            <a:r>
              <a:rPr lang="it-IT" altLang="it-IT" sz="2400"/>
              <a:t>)</a:t>
            </a:r>
          </a:p>
        </p:txBody>
      </p:sp>
      <p:sp>
        <p:nvSpPr>
          <p:cNvPr id="55310" name="Rettangolo 35">
            <a:extLst>
              <a:ext uri="{FF2B5EF4-FFF2-40B4-BE49-F238E27FC236}">
                <a16:creationId xmlns:a16="http://schemas.microsoft.com/office/drawing/2014/main" id="{0E4A20D7-4845-7841-AF53-D7F1A15EA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214438"/>
            <a:ext cx="1077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X/Y</a:t>
            </a:r>
            <a:r>
              <a:rPr lang="it-IT" altLang="it-IT" sz="2400"/>
              <a:t>)</a:t>
            </a:r>
          </a:p>
        </p:txBody>
      </p:sp>
      <p:sp>
        <p:nvSpPr>
          <p:cNvPr id="55311" name="Rettangolo 36">
            <a:extLst>
              <a:ext uri="{FF2B5EF4-FFF2-40B4-BE49-F238E27FC236}">
                <a16:creationId xmlns:a16="http://schemas.microsoft.com/office/drawing/2014/main" id="{B0221724-B0C0-6046-8E73-C849114A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792663"/>
            <a:ext cx="24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i="1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5312" name="Rettangolo 37">
            <a:extLst>
              <a:ext uri="{FF2B5EF4-FFF2-40B4-BE49-F238E27FC236}">
                <a16:creationId xmlns:a16="http://schemas.microsoft.com/office/drawing/2014/main" id="{C9E57BC9-DE1A-5843-AFFF-E8DDE311C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327968"/>
            <a:ext cx="2977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Y</a:t>
            </a:r>
            <a:r>
              <a:rPr lang="it-IT" altLang="it-IT" sz="2400"/>
              <a:t>) = </a:t>
            </a:r>
            <a:r>
              <a:rPr lang="it-IT" altLang="it-IT" sz="2400" i="1"/>
              <a:t>I</a:t>
            </a:r>
            <a:r>
              <a:rPr lang="it-IT" altLang="it-IT" sz="2400"/>
              <a:t>(</a:t>
            </a:r>
            <a:r>
              <a:rPr lang="it-IT" altLang="it-IT" sz="2400" i="1"/>
              <a:t>X,Y</a:t>
            </a:r>
            <a:r>
              <a:rPr lang="it-IT" altLang="it-IT" sz="2400"/>
              <a:t>)+ </a:t>
            </a: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Y/X</a:t>
            </a:r>
            <a:r>
              <a:rPr lang="it-IT" altLang="it-IT" sz="2400"/>
              <a:t>)</a:t>
            </a:r>
          </a:p>
        </p:txBody>
      </p:sp>
      <p:sp>
        <p:nvSpPr>
          <p:cNvPr id="55313" name="Rettangolo 38">
            <a:extLst>
              <a:ext uri="{FF2B5EF4-FFF2-40B4-BE49-F238E27FC236}">
                <a16:creationId xmlns:a16="http://schemas.microsoft.com/office/drawing/2014/main" id="{5F7B717C-F753-BC4B-8EB1-4309548B8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" y="4366696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X</a:t>
            </a:r>
            <a:r>
              <a:rPr lang="it-IT" altLang="it-IT" sz="2400"/>
              <a:t>) = </a:t>
            </a:r>
            <a:r>
              <a:rPr lang="it-IT" altLang="it-IT" sz="2400" i="1"/>
              <a:t>I</a:t>
            </a:r>
            <a:r>
              <a:rPr lang="it-IT" altLang="it-IT" sz="2400"/>
              <a:t>(</a:t>
            </a:r>
            <a:r>
              <a:rPr lang="it-IT" altLang="it-IT" sz="2400" i="1"/>
              <a:t>X,Y</a:t>
            </a:r>
            <a:r>
              <a:rPr lang="it-IT" altLang="it-IT" sz="2400"/>
              <a:t>)+ </a:t>
            </a:r>
            <a:r>
              <a:rPr lang="it-IT" altLang="it-IT" sz="2400" i="1"/>
              <a:t>H</a:t>
            </a:r>
            <a:r>
              <a:rPr lang="it-IT" altLang="it-IT" sz="2400"/>
              <a:t>(</a:t>
            </a:r>
            <a:r>
              <a:rPr lang="it-IT" altLang="it-IT" sz="2400" i="1"/>
              <a:t>X/Y</a:t>
            </a:r>
            <a:r>
              <a:rPr lang="it-IT" altLang="it-IT" sz="2400"/>
              <a:t>)</a:t>
            </a:r>
          </a:p>
        </p:txBody>
      </p:sp>
      <p:pic>
        <p:nvPicPr>
          <p:cNvPr id="55314" name="Picture 6">
            <a:extLst>
              <a:ext uri="{FF2B5EF4-FFF2-40B4-BE49-F238E27FC236}">
                <a16:creationId xmlns:a16="http://schemas.microsoft.com/office/drawing/2014/main" id="{408FD206-08AE-654B-B5FC-BA1C20D2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21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5" name="Freccia destra 40">
            <a:extLst>
              <a:ext uri="{FF2B5EF4-FFF2-40B4-BE49-F238E27FC236}">
                <a16:creationId xmlns:a16="http://schemas.microsoft.com/office/drawing/2014/main" id="{D106FF70-3FD1-1746-8126-24AE4640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429000"/>
            <a:ext cx="360363" cy="144463"/>
          </a:xfrm>
          <a:prstGeom prst="rightArrow">
            <a:avLst>
              <a:gd name="adj1" fmla="val 50000"/>
              <a:gd name="adj2" fmla="val 5000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5316" name="Freccia destra 41">
            <a:extLst>
              <a:ext uri="{FF2B5EF4-FFF2-40B4-BE49-F238E27FC236}">
                <a16:creationId xmlns:a16="http://schemas.microsoft.com/office/drawing/2014/main" id="{00E76E02-5921-1E40-B754-81A9CF26527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429000"/>
            <a:ext cx="358775" cy="144463"/>
          </a:xfrm>
          <a:prstGeom prst="rightArrow">
            <a:avLst>
              <a:gd name="adj1" fmla="val 50000"/>
              <a:gd name="adj2" fmla="val 5000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5317" name="Parentesi graffa aperta 42">
            <a:extLst>
              <a:ext uri="{FF2B5EF4-FFF2-40B4-BE49-F238E27FC236}">
                <a16:creationId xmlns:a16="http://schemas.microsoft.com/office/drawing/2014/main" id="{52E017D9-420A-B34A-ADC6-A5E0D3729E6E}"/>
              </a:ext>
            </a:extLst>
          </p:cNvPr>
          <p:cNvSpPr>
            <a:spLocks/>
          </p:cNvSpPr>
          <p:nvPr/>
        </p:nvSpPr>
        <p:spPr bwMode="auto">
          <a:xfrm>
            <a:off x="2124075" y="2708275"/>
            <a:ext cx="287338" cy="1152525"/>
          </a:xfrm>
          <a:prstGeom prst="leftBrace">
            <a:avLst>
              <a:gd name="adj1" fmla="val 98475"/>
              <a:gd name="adj2" fmla="val 50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55318" name="Parentesi graffa aperta 43">
            <a:extLst>
              <a:ext uri="{FF2B5EF4-FFF2-40B4-BE49-F238E27FC236}">
                <a16:creationId xmlns:a16="http://schemas.microsoft.com/office/drawing/2014/main" id="{73CC4BFA-549A-D441-A31D-4A2FC148E0A2}"/>
              </a:ext>
            </a:extLst>
          </p:cNvPr>
          <p:cNvSpPr>
            <a:spLocks/>
          </p:cNvSpPr>
          <p:nvPr/>
        </p:nvSpPr>
        <p:spPr bwMode="auto">
          <a:xfrm rot="10800000">
            <a:off x="6227763" y="2997200"/>
            <a:ext cx="288925" cy="863600"/>
          </a:xfrm>
          <a:prstGeom prst="leftBrace">
            <a:avLst>
              <a:gd name="adj1" fmla="val 726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C53B-CE24-5E45-A231-CB7452F74D25}"/>
              </a:ext>
            </a:extLst>
          </p:cNvPr>
          <p:cNvSpPr txBox="1"/>
          <p:nvPr/>
        </p:nvSpPr>
        <p:spPr>
          <a:xfrm>
            <a:off x="858300" y="1409611"/>
            <a:ext cx="1976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equivocazione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7CED7-2815-524A-B9B9-87973A20A458}"/>
              </a:ext>
            </a:extLst>
          </p:cNvPr>
          <p:cNvSpPr txBox="1"/>
          <p:nvPr/>
        </p:nvSpPr>
        <p:spPr>
          <a:xfrm>
            <a:off x="6041580" y="1801813"/>
            <a:ext cx="143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ambiguità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7635C-DF8D-E24A-B563-69E0F66F67AF}"/>
              </a:ext>
            </a:extLst>
          </p:cNvPr>
          <p:cNvSpPr txBox="1"/>
          <p:nvPr/>
        </p:nvSpPr>
        <p:spPr>
          <a:xfrm>
            <a:off x="3348038" y="3976450"/>
            <a:ext cx="2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Canale di trasmissione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AEC1AE-4546-1B47-8CBC-4C1357460082}"/>
              </a:ext>
            </a:extLst>
          </p:cNvPr>
          <p:cNvGrpSpPr/>
          <p:nvPr/>
        </p:nvGrpSpPr>
        <p:grpSpPr>
          <a:xfrm>
            <a:off x="3160317" y="1672561"/>
            <a:ext cx="817760" cy="487769"/>
            <a:chOff x="3160317" y="1672561"/>
            <a:chExt cx="817760" cy="48776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8D748F-2D9E-2F4E-90A3-987B11528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0317" y="1674813"/>
              <a:ext cx="412352" cy="485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E274F1-A35D-2A4B-9D68-B3105DA1A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5725" y="1672561"/>
              <a:ext cx="412352" cy="485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BB1DF0-FB62-D345-8D7E-E375A4C67E0D}"/>
              </a:ext>
            </a:extLst>
          </p:cNvPr>
          <p:cNvGrpSpPr/>
          <p:nvPr/>
        </p:nvGrpSpPr>
        <p:grpSpPr>
          <a:xfrm rot="9611772">
            <a:off x="5093427" y="2249347"/>
            <a:ext cx="273669" cy="283678"/>
            <a:chOff x="3448635" y="1653162"/>
            <a:chExt cx="273669" cy="2836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DFBE17A-5AE8-1F47-9D1E-15CF3C62AC7C}"/>
                </a:ext>
              </a:extLst>
            </p:cNvPr>
            <p:cNvCxnSpPr>
              <a:cxnSpLocks/>
            </p:cNvCxnSpPr>
            <p:nvPr/>
          </p:nvCxnSpPr>
          <p:spPr>
            <a:xfrm rot="11988228" flipH="1">
              <a:off x="3448635" y="1653162"/>
              <a:ext cx="78294" cy="28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A60A17-917B-FE47-BDF7-97B91880C257}"/>
                </a:ext>
              </a:extLst>
            </p:cNvPr>
            <p:cNvCxnSpPr>
              <a:cxnSpLocks/>
            </p:cNvCxnSpPr>
            <p:nvPr/>
          </p:nvCxnSpPr>
          <p:spPr>
            <a:xfrm rot="11988228">
              <a:off x="3529886" y="1699894"/>
              <a:ext cx="192418" cy="177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0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/>
      <p:bldP spid="553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numero diapositiva 1">
            <a:extLst>
              <a:ext uri="{FF2B5EF4-FFF2-40B4-BE49-F238E27FC236}">
                <a16:creationId xmlns:a16="http://schemas.microsoft.com/office/drawing/2014/main" id="{290384C8-E9CC-0946-8D6D-DA22FE9B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911B08-E6D3-A947-A699-B773672FCF0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it-IT" sz="140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22AA5B9-D893-1748-AFA0-71709AA8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5775"/>
            <a:ext cx="4254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775FE61-141F-6642-9341-D15A2DB7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6375"/>
            <a:ext cx="4559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10">
            <a:extLst>
              <a:ext uri="{FF2B5EF4-FFF2-40B4-BE49-F238E27FC236}">
                <a16:creationId xmlns:a16="http://schemas.microsoft.com/office/drawing/2014/main" id="{E8DD6D0F-86AE-2244-8B3E-22F6B43B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176338"/>
            <a:ext cx="212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Entropia congiunta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A51BFF25-1CD1-A74F-9E2F-BFBD98E55915}"/>
              </a:ext>
            </a:extLst>
          </p:cNvPr>
          <p:cNvGrpSpPr>
            <a:grpSpLocks/>
          </p:cNvGrpSpPr>
          <p:nvPr/>
        </p:nvGrpSpPr>
        <p:grpSpPr bwMode="auto">
          <a:xfrm>
            <a:off x="2160588" y="908050"/>
            <a:ext cx="6227762" cy="2371725"/>
            <a:chOff x="3275855" y="442868"/>
            <a:chExt cx="6228328" cy="2370728"/>
          </a:xfrm>
        </p:grpSpPr>
        <p:sp>
          <p:nvSpPr>
            <p:cNvPr id="56327" name="Rectangle 8">
              <a:extLst>
                <a:ext uri="{FF2B5EF4-FFF2-40B4-BE49-F238E27FC236}">
                  <a16:creationId xmlns:a16="http://schemas.microsoft.com/office/drawing/2014/main" id="{E701926E-4C1D-464B-A620-8FB66E934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5" y="1268760"/>
              <a:ext cx="5004191" cy="15448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56328" name="Straight Arrow Connector 9">
              <a:extLst>
                <a:ext uri="{FF2B5EF4-FFF2-40B4-BE49-F238E27FC236}">
                  <a16:creationId xmlns:a16="http://schemas.microsoft.com/office/drawing/2014/main" id="{F9807547-EB95-EF4E-A123-AF95253D4B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60232" y="797037"/>
              <a:ext cx="576064" cy="46367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29" name="TextBox 10">
              <a:extLst>
                <a:ext uri="{FF2B5EF4-FFF2-40B4-BE49-F238E27FC236}">
                  <a16:creationId xmlns:a16="http://schemas.microsoft.com/office/drawing/2014/main" id="{41B8E068-3788-9549-9FF8-1C3683C42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6296" y="442868"/>
              <a:ext cx="226788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</a:rPr>
                <a:t>ricordiamoci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</a:rPr>
                <a:t>di questa uguaglianza</a:t>
              </a:r>
            </a:p>
          </p:txBody>
        </p:sp>
      </p:grpSp>
      <p:pic>
        <p:nvPicPr>
          <p:cNvPr id="10" name="Picture 1">
            <a:extLst>
              <a:ext uri="{FF2B5EF4-FFF2-40B4-BE49-F238E27FC236}">
                <a16:creationId xmlns:a16="http://schemas.microsoft.com/office/drawing/2014/main" id="{25A6D10F-F1D4-5446-9D6D-96A4E79EE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556000"/>
            <a:ext cx="62642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F39E46E3-4FDF-3246-B543-C5A29BA7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D4112-EB50-1C4C-9FED-102A089B592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it-IT" sz="140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5AD6CA01-EFD0-094F-A541-249CD7AD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128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>
            <a:extLst>
              <a:ext uri="{FF2B5EF4-FFF2-40B4-BE49-F238E27FC236}">
                <a16:creationId xmlns:a16="http://schemas.microsoft.com/office/drawing/2014/main" id="{12B9FB8C-F444-734A-BFC7-466834BA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752600"/>
            <a:ext cx="6297612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283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1">
            <a:extLst>
              <a:ext uri="{FF2B5EF4-FFF2-40B4-BE49-F238E27FC236}">
                <a16:creationId xmlns:a16="http://schemas.microsoft.com/office/drawing/2014/main" id="{0AA876D4-3B96-F743-8A3F-A3C83D11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E5AE0-B9F6-A744-B8BA-2CFC725A559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it-IT" sz="140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BBDF5024-012E-7D4E-990A-9F986F7B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420938"/>
            <a:ext cx="60071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>
            <a:extLst>
              <a:ext uri="{FF2B5EF4-FFF2-40B4-BE49-F238E27FC236}">
                <a16:creationId xmlns:a16="http://schemas.microsoft.com/office/drawing/2014/main" id="{CAF2FDE8-7DD1-4A43-B49F-AF7BA05E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787400"/>
            <a:ext cx="5440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In generale vale dunque la seguente catena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di disuguaglianze</a:t>
            </a:r>
          </a:p>
        </p:txBody>
      </p:sp>
    </p:spTree>
    <p:extLst>
      <p:ext uri="{BB962C8B-B14F-4D97-AF65-F5344CB8AC3E}">
        <p14:creationId xmlns:p14="http://schemas.microsoft.com/office/powerpoint/2010/main" val="31722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>
            <a:extLst>
              <a:ext uri="{FF2B5EF4-FFF2-40B4-BE49-F238E27FC236}">
                <a16:creationId xmlns:a16="http://schemas.microsoft.com/office/drawing/2014/main" id="{A681146A-C631-5C4B-9F3A-78E8D52E6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8F282-95B7-E049-B242-4DAAC2DC6BF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it-IT" sz="1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297BB5-7FB4-154D-9F1E-D128D9FCB7A5}"/>
              </a:ext>
            </a:extLst>
          </p:cNvPr>
          <p:cNvGrpSpPr/>
          <p:nvPr/>
        </p:nvGrpSpPr>
        <p:grpSpPr>
          <a:xfrm>
            <a:off x="529833" y="167079"/>
            <a:ext cx="6345980" cy="467774"/>
            <a:chOff x="529833" y="167079"/>
            <a:chExt cx="6345980" cy="467774"/>
          </a:xfrm>
        </p:grpSpPr>
        <p:sp>
          <p:nvSpPr>
            <p:cNvPr id="43011" name="CasellaDiTesto 1">
              <a:extLst>
                <a:ext uri="{FF2B5EF4-FFF2-40B4-BE49-F238E27FC236}">
                  <a16:creationId xmlns:a16="http://schemas.microsoft.com/office/drawing/2014/main" id="{F7AB2A44-9109-0D43-AC24-5D3254ED4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33" y="167079"/>
              <a:ext cx="33105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Disuguaglianza di Jensen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907268-AF75-034F-9140-41ACF30A8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8362" y="167079"/>
              <a:ext cx="2197451" cy="46777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88C957-6513-9C46-89A7-708BFF55D081}"/>
              </a:ext>
            </a:extLst>
          </p:cNvPr>
          <p:cNvGrpSpPr/>
          <p:nvPr/>
        </p:nvGrpSpPr>
        <p:grpSpPr>
          <a:xfrm>
            <a:off x="529833" y="732464"/>
            <a:ext cx="6817250" cy="1122414"/>
            <a:chOff x="529833" y="732464"/>
            <a:chExt cx="6817250" cy="11224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8D0029-54B6-B84F-868C-EB5B3697C00E}"/>
                </a:ext>
              </a:extLst>
            </p:cNvPr>
            <p:cNvGrpSpPr/>
            <p:nvPr/>
          </p:nvGrpSpPr>
          <p:grpSpPr>
            <a:xfrm>
              <a:off x="529833" y="1136540"/>
              <a:ext cx="6817250" cy="718338"/>
              <a:chOff x="529833" y="1183883"/>
              <a:chExt cx="6817250" cy="71833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19FA00A-8542-F947-B5E1-5DF6D0F02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4801" y="1183883"/>
                <a:ext cx="2622282" cy="71833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C70BCF-535D-9D44-A538-8DF8721B36CB}"/>
                  </a:ext>
                </a:extLst>
              </p:cNvPr>
              <p:cNvSpPr txBox="1"/>
              <p:nvPr/>
            </p:nvSpPr>
            <p:spPr>
              <a:xfrm>
                <a:off x="529833" y="1312219"/>
                <a:ext cx="26003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it-IT" sz="2400">
                    <a:latin typeface="Times" pitchFamily="2" charset="0"/>
                  </a:rPr>
                  <a:t>Log-sum inequality</a:t>
                </a:r>
              </a:p>
            </p:txBody>
          </p:sp>
        </p:grp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61F24A24-3B73-914C-8F19-01C1DB0E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232" y="732464"/>
              <a:ext cx="304800" cy="430668"/>
            </a:xfrm>
            <a:prstGeom prst="down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F6D98C-5360-0F46-8228-8617FE62044E}"/>
              </a:ext>
            </a:extLst>
          </p:cNvPr>
          <p:cNvGrpSpPr/>
          <p:nvPr/>
        </p:nvGrpSpPr>
        <p:grpSpPr>
          <a:xfrm>
            <a:off x="529833" y="1929889"/>
            <a:ext cx="6910253" cy="1120571"/>
            <a:chOff x="529833" y="1929889"/>
            <a:chExt cx="6910253" cy="112057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C62E27C-7193-7E43-B679-12E2B76C9AE4}"/>
                </a:ext>
              </a:extLst>
            </p:cNvPr>
            <p:cNvGrpSpPr/>
            <p:nvPr/>
          </p:nvGrpSpPr>
          <p:grpSpPr>
            <a:xfrm>
              <a:off x="529833" y="2255122"/>
              <a:ext cx="6910253" cy="795338"/>
              <a:chOff x="529833" y="2255122"/>
              <a:chExt cx="6910253" cy="795338"/>
            </a:xfrm>
          </p:grpSpPr>
          <p:pic>
            <p:nvPicPr>
              <p:cNvPr id="4" name="Immagine 3" descr="Schermata 2020-05-04 alle 09.48.01.png">
                <a:extLst>
                  <a:ext uri="{FF2B5EF4-FFF2-40B4-BE49-F238E27FC236}">
                    <a16:creationId xmlns:a16="http://schemas.microsoft.com/office/drawing/2014/main" id="{158A63E3-1383-9541-AF0D-7CA48E907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798" y="2255122"/>
                <a:ext cx="2808288" cy="795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A27F5F-7CF7-3B47-8D5D-3A59E82C85D9}"/>
                  </a:ext>
                </a:extLst>
              </p:cNvPr>
              <p:cNvSpPr txBox="1"/>
              <p:nvPr/>
            </p:nvSpPr>
            <p:spPr>
              <a:xfrm>
                <a:off x="529833" y="2444447"/>
                <a:ext cx="35327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it-IT" sz="2400">
                    <a:latin typeface="Times" pitchFamily="2" charset="0"/>
                  </a:rPr>
                  <a:t>Divergenza informazionale</a:t>
                </a:r>
              </a:p>
            </p:txBody>
          </p:sp>
        </p:grp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7619047-025F-7C4B-B0EC-AA9A0BAB5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252" y="1929889"/>
              <a:ext cx="304800" cy="430668"/>
            </a:xfrm>
            <a:prstGeom prst="down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ACC265-A361-1D48-B62F-529C7997058E}"/>
              </a:ext>
            </a:extLst>
          </p:cNvPr>
          <p:cNvGrpSpPr/>
          <p:nvPr/>
        </p:nvGrpSpPr>
        <p:grpSpPr>
          <a:xfrm>
            <a:off x="529833" y="3129296"/>
            <a:ext cx="7573168" cy="1113919"/>
            <a:chOff x="529833" y="3129296"/>
            <a:chExt cx="7573168" cy="11139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61B18A-75A6-2B49-A333-0A8BDB1021C0}"/>
                </a:ext>
              </a:extLst>
            </p:cNvPr>
            <p:cNvGrpSpPr/>
            <p:nvPr/>
          </p:nvGrpSpPr>
          <p:grpSpPr>
            <a:xfrm>
              <a:off x="529833" y="3522490"/>
              <a:ext cx="7573168" cy="720725"/>
              <a:chOff x="529833" y="3403362"/>
              <a:chExt cx="7573168" cy="720725"/>
            </a:xfrm>
          </p:grpSpPr>
          <p:pic>
            <p:nvPicPr>
              <p:cNvPr id="5" name="Immagine 4" descr="Schermata 2020-05-04 alle 09.48.34.png">
                <a:extLst>
                  <a:ext uri="{FF2B5EF4-FFF2-40B4-BE49-F238E27FC236}">
                    <a16:creationId xmlns:a16="http://schemas.microsoft.com/office/drawing/2014/main" id="{93822831-41BF-8C41-B272-B6B7519D9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801" y="3403362"/>
                <a:ext cx="3378200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6168C1-85FE-7E4F-A41B-B7C80BA26300}"/>
                  </a:ext>
                </a:extLst>
              </p:cNvPr>
              <p:cNvSpPr txBox="1"/>
              <p:nvPr/>
            </p:nvSpPr>
            <p:spPr>
              <a:xfrm>
                <a:off x="529833" y="3532059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altLang="it-IT" sz="2400">
                    <a:latin typeface="Times" pitchFamily="2" charset="0"/>
                  </a:rPr>
                  <a:t>Mutua informazione</a:t>
                </a:r>
              </a:p>
            </p:txBody>
          </p:sp>
        </p:grp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631BFA80-FD05-A14A-9BEE-657246DB2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252" y="3129296"/>
              <a:ext cx="304800" cy="430668"/>
            </a:xfrm>
            <a:prstGeom prst="down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7F2342-6DD1-5C48-BD9A-99868D68B4E2}"/>
              </a:ext>
            </a:extLst>
          </p:cNvPr>
          <p:cNvGrpSpPr/>
          <p:nvPr/>
        </p:nvGrpSpPr>
        <p:grpSpPr>
          <a:xfrm>
            <a:off x="529833" y="4411832"/>
            <a:ext cx="8614167" cy="1023490"/>
            <a:chOff x="529833" y="4518707"/>
            <a:chExt cx="8614167" cy="102349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E68DBC9-804F-3049-9990-AB798ED87E19}"/>
                </a:ext>
              </a:extLst>
            </p:cNvPr>
            <p:cNvGrpSpPr/>
            <p:nvPr/>
          </p:nvGrpSpPr>
          <p:grpSpPr>
            <a:xfrm>
              <a:off x="529833" y="4750034"/>
              <a:ext cx="8614167" cy="792163"/>
              <a:chOff x="529833" y="4375509"/>
              <a:chExt cx="8614167" cy="792163"/>
            </a:xfrm>
          </p:grpSpPr>
          <p:pic>
            <p:nvPicPr>
              <p:cNvPr id="6" name="Immagine 5" descr="Schermata 2020-05-04 alle 09.48.56.png">
                <a:extLst>
                  <a:ext uri="{FF2B5EF4-FFF2-40B4-BE49-F238E27FC236}">
                    <a16:creationId xmlns:a16="http://schemas.microsoft.com/office/drawing/2014/main" id="{4FE42035-4F60-C74A-A09B-E452DF370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337" y="4375509"/>
                <a:ext cx="4411663" cy="79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D50899E-92E5-594F-A37C-B6D7FDDFC807}"/>
                  </a:ext>
                </a:extLst>
              </p:cNvPr>
              <p:cNvSpPr/>
              <p:nvPr/>
            </p:nvSpPr>
            <p:spPr>
              <a:xfrm>
                <a:off x="529833" y="4553507"/>
                <a:ext cx="1242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Times" pitchFamily="2" charset="0"/>
                  </a:rPr>
                  <a:t>Entropia</a:t>
                </a:r>
              </a:p>
            </p:txBody>
          </p:sp>
        </p:grp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DC9639FA-BF1A-2E4D-B122-2F3C18F7A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252" y="4518707"/>
              <a:ext cx="304800" cy="430668"/>
            </a:xfrm>
            <a:prstGeom prst="down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EF2A74-031D-1D4C-8CB3-29567C87AA1C}"/>
              </a:ext>
            </a:extLst>
          </p:cNvPr>
          <p:cNvGrpSpPr/>
          <p:nvPr/>
        </p:nvGrpSpPr>
        <p:grpSpPr>
          <a:xfrm>
            <a:off x="529833" y="5466756"/>
            <a:ext cx="7463229" cy="1072157"/>
            <a:chOff x="529833" y="5466756"/>
            <a:chExt cx="7463229" cy="107215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A02FC4-7F90-8B46-8182-252DBDD101A7}"/>
                </a:ext>
              </a:extLst>
            </p:cNvPr>
            <p:cNvGrpSpPr/>
            <p:nvPr/>
          </p:nvGrpSpPr>
          <p:grpSpPr>
            <a:xfrm>
              <a:off x="529833" y="5959475"/>
              <a:ext cx="7463229" cy="579438"/>
              <a:chOff x="529833" y="5589284"/>
              <a:chExt cx="7463229" cy="579438"/>
            </a:xfrm>
          </p:grpSpPr>
          <p:pic>
            <p:nvPicPr>
              <p:cNvPr id="7" name="Immagine 6" descr="Schermata 2020-05-04 alle 09.49.31.png">
                <a:extLst>
                  <a:ext uri="{FF2B5EF4-FFF2-40B4-BE49-F238E27FC236}">
                    <a16:creationId xmlns:a16="http://schemas.microsoft.com/office/drawing/2014/main" id="{815F61AB-4427-BB45-9BE2-577650AB4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900" y="5589284"/>
                <a:ext cx="3205162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B8AD7C-B3BB-3E40-9C9C-5EF5EDEF28D5}"/>
                  </a:ext>
                </a:extLst>
              </p:cNvPr>
              <p:cNvSpPr/>
              <p:nvPr/>
            </p:nvSpPr>
            <p:spPr>
              <a:xfrm>
                <a:off x="529833" y="5589284"/>
                <a:ext cx="28783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Times" pitchFamily="2" charset="0"/>
                  </a:rPr>
                  <a:t>Entropia condizionata</a:t>
                </a:r>
              </a:p>
            </p:txBody>
          </p:sp>
        </p:grp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49FE12B0-9D42-654B-99ED-1B31FC53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150" y="5466756"/>
              <a:ext cx="304800" cy="430668"/>
            </a:xfrm>
            <a:prstGeom prst="downArrow">
              <a:avLst>
                <a:gd name="adj1" fmla="val 50000"/>
                <a:gd name="adj2" fmla="val 8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extLst>
      <p:ext uri="{BB962C8B-B14F-4D97-AF65-F5344CB8AC3E}">
        <p14:creationId xmlns:p14="http://schemas.microsoft.com/office/powerpoint/2010/main" val="33215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>
            <a:extLst>
              <a:ext uri="{FF2B5EF4-FFF2-40B4-BE49-F238E27FC236}">
                <a16:creationId xmlns:a16="http://schemas.microsoft.com/office/drawing/2014/main" id="{478418B3-3795-4940-A2CC-BDE4FA0A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5AC2D9-1BFC-6F46-BE14-DB12C2C19EB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it-IT" sz="1400"/>
          </a:p>
        </p:txBody>
      </p:sp>
      <p:grpSp>
        <p:nvGrpSpPr>
          <p:cNvPr id="313362" name="Group 18">
            <a:extLst>
              <a:ext uri="{FF2B5EF4-FFF2-40B4-BE49-F238E27FC236}">
                <a16:creationId xmlns:a16="http://schemas.microsoft.com/office/drawing/2014/main" id="{88D272C7-AC4F-764A-B115-C6895D6C36C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02188"/>
            <a:ext cx="7691438" cy="1219200"/>
            <a:chOff x="1008" y="2467"/>
            <a:chExt cx="4845" cy="768"/>
          </a:xfrm>
        </p:grpSpPr>
        <p:sp>
          <p:nvSpPr>
            <p:cNvPr id="58383" name="Text Box 2">
              <a:extLst>
                <a:ext uri="{FF2B5EF4-FFF2-40B4-BE49-F238E27FC236}">
                  <a16:creationId xmlns:a16="http://schemas.microsoft.com/office/drawing/2014/main" id="{BFE037D9-4E41-2E49-916F-CE6587193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67"/>
              <a:ext cx="4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H(</a:t>
              </a:r>
              <a:r>
                <a:rPr lang="en-US" altLang="it-IT" sz="2400" i="1"/>
                <a:t>M</a:t>
              </a:r>
              <a:r>
                <a:rPr lang="en-US" altLang="it-IT" sz="2400"/>
                <a:t>/</a:t>
              </a:r>
              <a:r>
                <a:rPr lang="en-US" altLang="it-IT" sz="2400" i="1"/>
                <a:t>C</a:t>
              </a:r>
              <a:r>
                <a:rPr lang="en-US" altLang="it-IT" sz="2400"/>
                <a:t>)		 H(</a:t>
              </a:r>
              <a:r>
                <a:rPr lang="en-US" altLang="it-IT" sz="2400" i="1"/>
                <a:t>K</a:t>
              </a:r>
              <a:r>
                <a:rPr lang="en-US" altLang="it-IT" sz="2400"/>
                <a:t>/</a:t>
              </a:r>
              <a:r>
                <a:rPr lang="en-US" altLang="it-IT" sz="2400" i="1"/>
                <a:t>C</a:t>
              </a:r>
              <a:r>
                <a:rPr lang="en-US" altLang="it-IT" sz="2400"/>
                <a:t>)		 H(</a:t>
              </a:r>
              <a:r>
                <a:rPr lang="en-US" altLang="it-IT" sz="2400" i="1"/>
                <a:t>K</a:t>
              </a:r>
              <a:r>
                <a:rPr lang="en-US" altLang="it-IT" sz="2400"/>
                <a:t>/</a:t>
              </a:r>
              <a:r>
                <a:rPr lang="en-US" altLang="it-IT" sz="2400" i="1"/>
                <a:t>MC</a:t>
              </a:r>
              <a:r>
                <a:rPr lang="en-US" altLang="it-IT" sz="2400"/>
                <a:t>)</a:t>
              </a:r>
            </a:p>
          </p:txBody>
        </p:sp>
        <p:sp>
          <p:nvSpPr>
            <p:cNvPr id="58384" name="Text Box 3">
              <a:extLst>
                <a:ext uri="{FF2B5EF4-FFF2-40B4-BE49-F238E27FC236}">
                  <a16:creationId xmlns:a16="http://schemas.microsoft.com/office/drawing/2014/main" id="{2A153809-0CCD-2C4B-B83E-1EA3614AD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947"/>
              <a:ext cx="48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devono essere quantità elevate in un buon sistema di cifratura</a:t>
              </a:r>
            </a:p>
          </p:txBody>
        </p:sp>
      </p:grpSp>
      <p:sp>
        <p:nvSpPr>
          <p:cNvPr id="58371" name="Text Box 5">
            <a:extLst>
              <a:ext uri="{FF2B5EF4-FFF2-40B4-BE49-F238E27FC236}">
                <a16:creationId xmlns:a16="http://schemas.microsoft.com/office/drawing/2014/main" id="{2C63CA67-FD16-5E4D-B5D9-54E27469D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325563"/>
            <a:ext cx="175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c</a:t>
            </a:r>
            <a:r>
              <a:rPr lang="en-US" altLang="it-IT" sz="2400"/>
              <a:t> = Cif(</a:t>
            </a:r>
            <a:r>
              <a:rPr lang="en-US" altLang="it-IT" sz="2400" i="1"/>
              <a:t>m</a:t>
            </a:r>
            <a:r>
              <a:rPr lang="en-US" altLang="it-IT" sz="2400"/>
              <a:t>, </a:t>
            </a:r>
            <a:r>
              <a:rPr lang="en-US" altLang="it-IT" sz="2400" i="1"/>
              <a:t>k</a:t>
            </a:r>
            <a:r>
              <a:rPr lang="en-US" altLang="it-IT" sz="2400"/>
              <a:t>)</a:t>
            </a: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049DBE00-9C14-1D46-90F7-8430DCCC6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1295400"/>
            <a:ext cx="1862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m</a:t>
            </a:r>
            <a:r>
              <a:rPr lang="en-US" altLang="it-IT" sz="2400"/>
              <a:t> = Dec(</a:t>
            </a:r>
            <a:r>
              <a:rPr lang="en-US" altLang="it-IT" sz="2400" i="1"/>
              <a:t>k, c</a:t>
            </a:r>
            <a:r>
              <a:rPr lang="en-US" altLang="it-IT" sz="2400"/>
              <a:t>)</a:t>
            </a:r>
          </a:p>
        </p:txBody>
      </p:sp>
      <p:grpSp>
        <p:nvGrpSpPr>
          <p:cNvPr id="313361" name="Group 17">
            <a:extLst>
              <a:ext uri="{FF2B5EF4-FFF2-40B4-BE49-F238E27FC236}">
                <a16:creationId xmlns:a16="http://schemas.microsoft.com/office/drawing/2014/main" id="{3EE653B2-1EA9-E24D-9BA6-68C59FCCD05B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905000"/>
            <a:ext cx="3902075" cy="1223963"/>
            <a:chOff x="1776" y="1200"/>
            <a:chExt cx="2458" cy="771"/>
          </a:xfrm>
        </p:grpSpPr>
        <p:sp>
          <p:nvSpPr>
            <p:cNvPr id="58379" name="AutoShape 7">
              <a:extLst>
                <a:ext uri="{FF2B5EF4-FFF2-40B4-BE49-F238E27FC236}">
                  <a16:creationId xmlns:a16="http://schemas.microsoft.com/office/drawing/2014/main" id="{4E9E0CC3-44AE-4046-AC51-364489E89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200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380" name="AutoShape 8">
              <a:extLst>
                <a:ext uri="{FF2B5EF4-FFF2-40B4-BE49-F238E27FC236}">
                  <a16:creationId xmlns:a16="http://schemas.microsoft.com/office/drawing/2014/main" id="{A3BCD4FC-F7BC-564C-BE19-05AE1DAC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00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381" name="Rectangle 9">
              <a:extLst>
                <a:ext uri="{FF2B5EF4-FFF2-40B4-BE49-F238E27FC236}">
                  <a16:creationId xmlns:a16="http://schemas.microsoft.com/office/drawing/2014/main" id="{56F382AB-1A03-9442-B4AF-99FA480C1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680"/>
              <a:ext cx="11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H(</a:t>
              </a:r>
              <a:r>
                <a:rPr lang="en-US" altLang="it-IT" sz="2400" i="1"/>
                <a:t>C</a:t>
              </a:r>
              <a:r>
                <a:rPr lang="en-US" altLang="it-IT" sz="2400"/>
                <a:t>/</a:t>
              </a:r>
              <a:r>
                <a:rPr lang="en-US" altLang="it-IT" sz="2400" i="1"/>
                <a:t>MK</a:t>
              </a:r>
              <a:r>
                <a:rPr lang="en-US" altLang="it-IT" sz="2400"/>
                <a:t>) = 0</a:t>
              </a:r>
            </a:p>
          </p:txBody>
        </p:sp>
        <p:sp>
          <p:nvSpPr>
            <p:cNvPr id="58382" name="Rectangle 10">
              <a:extLst>
                <a:ext uri="{FF2B5EF4-FFF2-40B4-BE49-F238E27FC236}">
                  <a16:creationId xmlns:a16="http://schemas.microsoft.com/office/drawing/2014/main" id="{12B579E1-7865-1940-A348-D73B72AB8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80"/>
              <a:ext cx="11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H(</a:t>
              </a:r>
              <a:r>
                <a:rPr lang="en-US" altLang="it-IT" sz="2400" i="1"/>
                <a:t>M</a:t>
              </a:r>
              <a:r>
                <a:rPr lang="en-US" altLang="it-IT" sz="2400"/>
                <a:t>/</a:t>
              </a:r>
              <a:r>
                <a:rPr lang="en-US" altLang="it-IT" sz="2400" i="1"/>
                <a:t>KC</a:t>
              </a:r>
              <a:r>
                <a:rPr lang="en-US" altLang="it-IT" sz="2400"/>
                <a:t>) = 0</a:t>
              </a:r>
            </a:p>
          </p:txBody>
        </p:sp>
      </p:grpSp>
      <p:grpSp>
        <p:nvGrpSpPr>
          <p:cNvPr id="313365" name="Group 21">
            <a:extLst>
              <a:ext uri="{FF2B5EF4-FFF2-40B4-BE49-F238E27FC236}">
                <a16:creationId xmlns:a16="http://schemas.microsoft.com/office/drawing/2014/main" id="{D42ACD75-0317-E741-BE5B-D6E947D273D3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506788"/>
            <a:ext cx="2500313" cy="1219200"/>
            <a:chOff x="4224" y="1632"/>
            <a:chExt cx="1575" cy="768"/>
          </a:xfrm>
        </p:grpSpPr>
        <p:sp>
          <p:nvSpPr>
            <p:cNvPr id="58377" name="Line 19">
              <a:extLst>
                <a:ext uri="{FF2B5EF4-FFF2-40B4-BE49-F238E27FC236}">
                  <a16:creationId xmlns:a16="http://schemas.microsoft.com/office/drawing/2014/main" id="{F552FE98-B29B-FE43-BFC8-E23178212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2" y="2064"/>
              <a:ext cx="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78" name="Text Box 20">
              <a:extLst>
                <a:ext uri="{FF2B5EF4-FFF2-40B4-BE49-F238E27FC236}">
                  <a16:creationId xmlns:a16="http://schemas.microsoft.com/office/drawing/2014/main" id="{A7FF4E82-D415-BC45-8D80-2AEC5DB1C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157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b="1">
                  <a:solidFill>
                    <a:srgbClr val="FF0000"/>
                  </a:solidFill>
                </a:rPr>
                <a:t>attacco crittanalitico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b="1">
                  <a:solidFill>
                    <a:srgbClr val="FF0000"/>
                  </a:solidFill>
                </a:rPr>
                <a:t>con testo in chiaro</a:t>
              </a:r>
            </a:p>
          </p:txBody>
        </p:sp>
      </p:grpSp>
      <p:sp>
        <p:nvSpPr>
          <p:cNvPr id="58375" name="TextBox 1">
            <a:extLst>
              <a:ext uri="{FF2B5EF4-FFF2-40B4-BE49-F238E27FC236}">
                <a16:creationId xmlns:a16="http://schemas.microsoft.com/office/drawing/2014/main" id="{1A710E2B-0E97-7E49-B84A-81BD8B90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558800"/>
            <a:ext cx="467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In un sistema di cifratura accade 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69788-6146-C341-B018-8EB6E33A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064000"/>
            <a:ext cx="139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Viceversa</a:t>
            </a:r>
          </a:p>
        </p:txBody>
      </p:sp>
    </p:spTree>
    <p:extLst>
      <p:ext uri="{BB962C8B-B14F-4D97-AF65-F5344CB8AC3E}">
        <p14:creationId xmlns:p14="http://schemas.microsoft.com/office/powerpoint/2010/main" val="444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>
            <a:extLst>
              <a:ext uri="{FF2B5EF4-FFF2-40B4-BE49-F238E27FC236}">
                <a16:creationId xmlns:a16="http://schemas.microsoft.com/office/drawing/2014/main" id="{E5396231-C2A9-234B-8F87-08B021CE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404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6E2CEF-3C2D-B14F-90F6-1F8A87FCCC1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it-IT" sz="1400"/>
          </a:p>
        </p:txBody>
      </p:sp>
      <p:sp>
        <p:nvSpPr>
          <p:cNvPr id="314377" name="Rectangle 9">
            <a:extLst>
              <a:ext uri="{FF2B5EF4-FFF2-40B4-BE49-F238E27FC236}">
                <a16:creationId xmlns:a16="http://schemas.microsoft.com/office/drawing/2014/main" id="{3F1FC82F-D3E7-B240-8B30-9BCD82C25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32150"/>
            <a:ext cx="277653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/>
              <a:t>H(</a:t>
            </a:r>
            <a:r>
              <a:rPr lang="en-US" altLang="it-IT" sz="2800" i="1"/>
              <a:t>K</a:t>
            </a:r>
            <a:r>
              <a:rPr lang="en-US" altLang="it-IT" sz="2800"/>
              <a:t>/</a:t>
            </a:r>
            <a:r>
              <a:rPr lang="en-US" altLang="it-IT" sz="2800" i="1"/>
              <a:t>C</a:t>
            </a:r>
            <a:r>
              <a:rPr lang="en-US" altLang="it-IT" sz="2800"/>
              <a:t>) </a:t>
            </a:r>
            <a:r>
              <a:rPr lang="en-US" altLang="it-IT" sz="2800">
                <a:sym typeface="Symbol" pitchFamily="2" charset="2"/>
              </a:rPr>
              <a:t>≥ </a:t>
            </a:r>
            <a:r>
              <a:rPr lang="en-US" altLang="it-IT" sz="2800"/>
              <a:t>H(</a:t>
            </a:r>
            <a:r>
              <a:rPr lang="en-US" altLang="it-IT" sz="2800" i="1"/>
              <a:t>M</a:t>
            </a:r>
            <a:r>
              <a:rPr lang="en-US" altLang="it-IT" sz="2800"/>
              <a:t>/</a:t>
            </a:r>
            <a:r>
              <a:rPr lang="en-US" altLang="it-IT" sz="2800" i="1"/>
              <a:t>C</a:t>
            </a:r>
            <a:r>
              <a:rPr lang="en-US" altLang="it-IT" sz="2800"/>
              <a:t>)</a:t>
            </a:r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7E677D07-1BB2-E14E-9E0A-879E2237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0350"/>
            <a:ext cx="3498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H(</a:t>
            </a:r>
            <a:r>
              <a:rPr lang="en-US" altLang="it-IT" sz="2000" i="1"/>
              <a:t>MK</a:t>
            </a:r>
            <a:r>
              <a:rPr lang="en-US" altLang="it-IT" sz="2000"/>
              <a:t>/</a:t>
            </a:r>
            <a:r>
              <a:rPr lang="en-US" altLang="it-IT" sz="2000" i="1"/>
              <a:t>C</a:t>
            </a:r>
            <a:r>
              <a:rPr lang="en-US" altLang="it-IT" sz="2000"/>
              <a:t>) = H(</a:t>
            </a:r>
            <a:r>
              <a:rPr lang="en-US" altLang="it-IT" sz="2000" i="1"/>
              <a:t>M</a:t>
            </a:r>
            <a:r>
              <a:rPr lang="en-US" altLang="it-IT" sz="2000"/>
              <a:t>/</a:t>
            </a:r>
            <a:r>
              <a:rPr lang="en-US" altLang="it-IT" sz="2000" i="1"/>
              <a:t>C</a:t>
            </a:r>
            <a:r>
              <a:rPr lang="en-US" altLang="it-IT" sz="2000"/>
              <a:t>) + H(</a:t>
            </a:r>
            <a:r>
              <a:rPr lang="en-US" altLang="it-IT" sz="2000" i="1"/>
              <a:t>K</a:t>
            </a:r>
            <a:r>
              <a:rPr lang="en-US" altLang="it-IT" sz="2000"/>
              <a:t>/</a:t>
            </a:r>
            <a:r>
              <a:rPr lang="en-US" altLang="it-IT" sz="2000" i="1"/>
              <a:t>MC</a:t>
            </a:r>
            <a:r>
              <a:rPr lang="en-US" altLang="it-IT" sz="200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	  = H(</a:t>
            </a:r>
            <a:r>
              <a:rPr lang="en-US" altLang="it-IT" sz="2000" i="1"/>
              <a:t>K</a:t>
            </a:r>
            <a:r>
              <a:rPr lang="en-US" altLang="it-IT" sz="2000"/>
              <a:t>/</a:t>
            </a:r>
            <a:r>
              <a:rPr lang="en-US" altLang="it-IT" sz="2000" i="1"/>
              <a:t>C</a:t>
            </a:r>
            <a:r>
              <a:rPr lang="en-US" altLang="it-IT" sz="2000"/>
              <a:t>) + H(</a:t>
            </a:r>
            <a:r>
              <a:rPr lang="en-US" altLang="it-IT" sz="2000" i="1"/>
              <a:t>M</a:t>
            </a:r>
            <a:r>
              <a:rPr lang="en-US" altLang="it-IT" sz="2000"/>
              <a:t>/</a:t>
            </a:r>
            <a:r>
              <a:rPr lang="en-US" altLang="it-IT" sz="2000" i="1"/>
              <a:t>KC</a:t>
            </a:r>
            <a:r>
              <a:rPr lang="en-US" altLang="it-IT" sz="2000"/>
              <a:t>) </a:t>
            </a:r>
          </a:p>
        </p:txBody>
      </p:sp>
      <p:sp>
        <p:nvSpPr>
          <p:cNvPr id="156676" name="Line 3">
            <a:extLst>
              <a:ext uri="{FF2B5EF4-FFF2-40B4-BE49-F238E27FC236}">
                <a16:creationId xmlns:a16="http://schemas.microsoft.com/office/drawing/2014/main" id="{53ED5CCF-EF41-D741-B6EB-53FFC4DDB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413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4382" name="Group 14">
            <a:extLst>
              <a:ext uri="{FF2B5EF4-FFF2-40B4-BE49-F238E27FC236}">
                <a16:creationId xmlns:a16="http://schemas.microsoft.com/office/drawing/2014/main" id="{C82C1B13-77E7-6A46-A790-CD051C32B483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1250950"/>
            <a:ext cx="311150" cy="579438"/>
            <a:chOff x="3398" y="1200"/>
            <a:chExt cx="196" cy="365"/>
          </a:xfrm>
        </p:grpSpPr>
        <p:sp>
          <p:nvSpPr>
            <p:cNvPr id="59403" name="Text Box 4">
              <a:extLst>
                <a:ext uri="{FF2B5EF4-FFF2-40B4-BE49-F238E27FC236}">
                  <a16:creationId xmlns:a16="http://schemas.microsoft.com/office/drawing/2014/main" id="{CA9A99C2-D67B-B245-8E74-080328B14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315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0</a:t>
              </a:r>
            </a:p>
          </p:txBody>
        </p:sp>
        <p:grpSp>
          <p:nvGrpSpPr>
            <p:cNvPr id="59404" name="Group 5">
              <a:extLst>
                <a:ext uri="{FF2B5EF4-FFF2-40B4-BE49-F238E27FC236}">
                  <a16:creationId xmlns:a16="http://schemas.microsoft.com/office/drawing/2014/main" id="{5D235E75-79D5-7C43-851D-52353C3F8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200"/>
              <a:ext cx="48" cy="96"/>
              <a:chOff x="3504" y="2208"/>
              <a:chExt cx="48" cy="96"/>
            </a:xfrm>
          </p:grpSpPr>
          <p:sp>
            <p:nvSpPr>
              <p:cNvPr id="59405" name="Line 6">
                <a:extLst>
                  <a:ext uri="{FF2B5EF4-FFF2-40B4-BE49-F238E27FC236}">
                    <a16:creationId xmlns:a16="http://schemas.microsoft.com/office/drawing/2014/main" id="{C1FEE67A-8E9C-344C-A6F2-5613C789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06" name="Line 7">
                <a:extLst>
                  <a:ext uri="{FF2B5EF4-FFF2-40B4-BE49-F238E27FC236}">
                    <a16:creationId xmlns:a16="http://schemas.microsoft.com/office/drawing/2014/main" id="{0058B2E3-E285-454C-8BC2-9E9D9BACE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14376" name="Rectangle 8">
            <a:extLst>
              <a:ext uri="{FF2B5EF4-FFF2-40B4-BE49-F238E27FC236}">
                <a16:creationId xmlns:a16="http://schemas.microsoft.com/office/drawing/2014/main" id="{D2740BE6-AF91-0049-9DD8-901C28DE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93950"/>
            <a:ext cx="326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H(</a:t>
            </a:r>
            <a:r>
              <a:rPr lang="en-US" altLang="it-IT" sz="2000" i="1"/>
              <a:t>K</a:t>
            </a:r>
            <a:r>
              <a:rPr lang="en-US" altLang="it-IT" sz="2000"/>
              <a:t>/</a:t>
            </a:r>
            <a:r>
              <a:rPr lang="en-US" altLang="it-IT" sz="2000" i="1"/>
              <a:t>C</a:t>
            </a:r>
            <a:r>
              <a:rPr lang="en-US" altLang="it-IT" sz="2000"/>
              <a:t>) = H(</a:t>
            </a:r>
            <a:r>
              <a:rPr lang="en-US" altLang="it-IT" sz="2000" i="1"/>
              <a:t>M</a:t>
            </a:r>
            <a:r>
              <a:rPr lang="en-US" altLang="it-IT" sz="2000"/>
              <a:t>/</a:t>
            </a:r>
            <a:r>
              <a:rPr lang="en-US" altLang="it-IT" sz="2000" i="1"/>
              <a:t>C</a:t>
            </a:r>
            <a:r>
              <a:rPr lang="en-US" altLang="it-IT" sz="2000"/>
              <a:t>) + H(</a:t>
            </a:r>
            <a:r>
              <a:rPr lang="en-US" altLang="it-IT" sz="2000" i="1"/>
              <a:t>K</a:t>
            </a:r>
            <a:r>
              <a:rPr lang="en-US" altLang="it-IT" sz="2000"/>
              <a:t>/</a:t>
            </a:r>
            <a:r>
              <a:rPr lang="en-US" altLang="it-IT" sz="2000" i="1"/>
              <a:t>MC</a:t>
            </a:r>
            <a:r>
              <a:rPr lang="en-US" altLang="it-IT" sz="2000"/>
              <a:t>)</a:t>
            </a:r>
          </a:p>
        </p:txBody>
      </p:sp>
      <p:sp>
        <p:nvSpPr>
          <p:cNvPr id="314379" name="AutoShape 11">
            <a:extLst>
              <a:ext uri="{FF2B5EF4-FFF2-40B4-BE49-F238E27FC236}">
                <a16:creationId xmlns:a16="http://schemas.microsoft.com/office/drawing/2014/main" id="{70E9405C-1F99-B44D-B059-129F4B411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319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314384" name="Group 16">
            <a:extLst>
              <a:ext uri="{FF2B5EF4-FFF2-40B4-BE49-F238E27FC236}">
                <a16:creationId xmlns:a16="http://schemas.microsoft.com/office/drawing/2014/main" id="{88645D58-D13B-9A40-9C83-B7F226A8424C}"/>
              </a:ext>
            </a:extLst>
          </p:cNvPr>
          <p:cNvGrpSpPr>
            <a:grpSpLocks/>
          </p:cNvGrpSpPr>
          <p:nvPr/>
        </p:nvGrpSpPr>
        <p:grpSpPr bwMode="auto">
          <a:xfrm>
            <a:off x="392906" y="3917947"/>
            <a:ext cx="8199438" cy="2489198"/>
            <a:chOff x="-33" y="2803"/>
            <a:chExt cx="5165" cy="1568"/>
          </a:xfrm>
        </p:grpSpPr>
        <p:sp>
          <p:nvSpPr>
            <p:cNvPr id="59401" name="Text Box 12">
              <a:extLst>
                <a:ext uri="{FF2B5EF4-FFF2-40B4-BE49-F238E27FC236}">
                  <a16:creationId xmlns:a16="http://schemas.microsoft.com/office/drawing/2014/main" id="{DB8E94FD-2D60-6B4E-9FEB-0894CC8F4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" y="3072"/>
              <a:ext cx="5165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2800" b="1" i="1">
                  <a:solidFill>
                    <a:srgbClr val="0620FF"/>
                  </a:solidFill>
                </a:rPr>
                <a:t>Disuguaglianza fondamentale della crittografia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0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individuare la chiave è mediamente più difficile che individuare il messaggio.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Anzi, abbiamo appena detto che H(</a:t>
              </a:r>
              <a:r>
                <a:rPr lang="en-US" altLang="it-IT" sz="2000" i="1"/>
                <a:t>K</a:t>
              </a:r>
              <a:r>
                <a:rPr lang="en-US" altLang="it-IT" sz="2000"/>
                <a:t>/</a:t>
              </a:r>
              <a:r>
                <a:rPr lang="en-US" altLang="it-IT" sz="2000" i="1"/>
                <a:t>MC</a:t>
              </a:r>
              <a:r>
                <a:rPr lang="en-US" altLang="it-IT" sz="2000"/>
                <a:t>) deve essere elevato, e avremo dunque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it-IT" sz="2000"/>
                <a:t>			    H(</a:t>
              </a:r>
              <a:r>
                <a:rPr lang="en-US" altLang="it-IT" sz="2000" i="1"/>
                <a:t>K</a:t>
              </a:r>
              <a:r>
                <a:rPr lang="en-US" altLang="it-IT" sz="2000"/>
                <a:t>/</a:t>
              </a:r>
              <a:r>
                <a:rPr lang="en-US" altLang="it-IT" sz="2000" i="1"/>
                <a:t>C</a:t>
              </a:r>
              <a:r>
                <a:rPr lang="en-US" altLang="it-IT" sz="2000"/>
                <a:t>) </a:t>
              </a:r>
              <a:r>
                <a:rPr lang="en-US" altLang="it-IT" sz="2000">
                  <a:sym typeface="Symbol" pitchFamily="2" charset="2"/>
                </a:rPr>
                <a:t>&gt;&gt; </a:t>
              </a:r>
              <a:r>
                <a:rPr lang="en-US" altLang="it-IT" sz="2000"/>
                <a:t>H(</a:t>
              </a:r>
              <a:r>
                <a:rPr lang="en-US" altLang="it-IT" sz="2000" i="1"/>
                <a:t>M</a:t>
              </a:r>
              <a:r>
                <a:rPr lang="en-US" altLang="it-IT" sz="2000"/>
                <a:t>/</a:t>
              </a:r>
              <a:r>
                <a:rPr lang="en-US" altLang="it-IT" sz="2000" i="1"/>
                <a:t>C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59402" name="Text Box 15">
              <a:extLst>
                <a:ext uri="{FF2B5EF4-FFF2-40B4-BE49-F238E27FC236}">
                  <a16:creationId xmlns:a16="http://schemas.microsoft.com/office/drawing/2014/main" id="{79E99B23-92BC-6E49-934E-B4EFD39F6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" y="2803"/>
              <a:ext cx="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4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7" grpId="0" animBg="1" autoUpdateAnimBg="0"/>
      <p:bldP spid="314370" grpId="0" uiExpand="1" build="p" autoUpdateAnimBg="0"/>
      <p:bldP spid="314376" grpId="0" build="p" autoUpdateAnimBg="0"/>
      <p:bldP spid="3143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>
            <a:extLst>
              <a:ext uri="{FF2B5EF4-FFF2-40B4-BE49-F238E27FC236}">
                <a16:creationId xmlns:a16="http://schemas.microsoft.com/office/drawing/2014/main" id="{AA441812-F845-B64B-ADCA-3E5385A2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3BBB0B-8F8C-D645-99B9-856954FA02C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it-IT" sz="1400"/>
          </a:p>
        </p:txBody>
      </p:sp>
      <p:pic>
        <p:nvPicPr>
          <p:cNvPr id="60418" name="Picture 2">
            <a:extLst>
              <a:ext uri="{FF2B5EF4-FFF2-40B4-BE49-F238E27FC236}">
                <a16:creationId xmlns:a16="http://schemas.microsoft.com/office/drawing/2014/main" id="{D3C415BB-4B63-6044-B941-B007BD15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42988"/>
            <a:ext cx="8204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Line 3">
            <a:extLst>
              <a:ext uri="{FF2B5EF4-FFF2-40B4-BE49-F238E27FC236}">
                <a16:creationId xmlns:a16="http://schemas.microsoft.com/office/drawing/2014/main" id="{A0000479-BF6C-2D4F-ADAB-3F6589D93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419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0" name="Line 4">
            <a:extLst>
              <a:ext uri="{FF2B5EF4-FFF2-40B4-BE49-F238E27FC236}">
                <a16:creationId xmlns:a16="http://schemas.microsoft.com/office/drawing/2014/main" id="{35E30884-23A3-7B49-B375-F4174F3B1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419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60657345-AFDC-7440-8D10-8F859D0A1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3275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23DEC5D3-8DA9-F549-B7D2-43C9071F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6781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2EECD1ED-301E-1543-AE12-F9BC7C7E5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3800"/>
            <a:ext cx="21336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315402" name="Group 10">
            <a:extLst>
              <a:ext uri="{FF2B5EF4-FFF2-40B4-BE49-F238E27FC236}">
                <a16:creationId xmlns:a16="http://schemas.microsoft.com/office/drawing/2014/main" id="{704B5CFF-B421-A64E-ACFF-FBDA560E221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10000"/>
            <a:ext cx="7854950" cy="2347913"/>
            <a:chOff x="336" y="2400"/>
            <a:chExt cx="4948" cy="1479"/>
          </a:xfrm>
        </p:grpSpPr>
        <p:pic>
          <p:nvPicPr>
            <p:cNvPr id="60425" name="Picture 8" descr="Screen shot 2012-05-#93D279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60B9F3C1-2981-804E-94F0-E95C65D26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0"/>
              <a:ext cx="4948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Rectangle 9">
              <a:extLst>
                <a:ext uri="{FF2B5EF4-FFF2-40B4-BE49-F238E27FC236}">
                  <a16:creationId xmlns:a16="http://schemas.microsoft.com/office/drawing/2014/main" id="{B066B3DD-AA72-044C-8C00-049E0ECF0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86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extLst>
      <p:ext uri="{BB962C8B-B14F-4D97-AF65-F5344CB8AC3E}">
        <p14:creationId xmlns:p14="http://schemas.microsoft.com/office/powerpoint/2010/main" val="3995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>
            <a:extLst>
              <a:ext uri="{FF2B5EF4-FFF2-40B4-BE49-F238E27FC236}">
                <a16:creationId xmlns:a16="http://schemas.microsoft.com/office/drawing/2014/main" id="{6A29A9DA-670A-5B48-8D19-CCCD2777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A76FA7-C81F-364F-AB4D-B75EF54C618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it-IT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59D6A9-599D-394A-9329-23625447B99C}"/>
              </a:ext>
            </a:extLst>
          </p:cNvPr>
          <p:cNvGrpSpPr/>
          <p:nvPr/>
        </p:nvGrpSpPr>
        <p:grpSpPr>
          <a:xfrm>
            <a:off x="1066800" y="1600200"/>
            <a:ext cx="7010400" cy="503238"/>
            <a:chOff x="1066800" y="1600200"/>
            <a:chExt cx="7010400" cy="503238"/>
          </a:xfrm>
        </p:grpSpPr>
        <p:sp>
          <p:nvSpPr>
            <p:cNvPr id="61443" name="Text Box 2">
              <a:extLst>
                <a:ext uri="{FF2B5EF4-FFF2-40B4-BE49-F238E27FC236}">
                  <a16:creationId xmlns:a16="http://schemas.microsoft.com/office/drawing/2014/main" id="{56751032-B7F7-DB49-A116-5ECC7223C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646238"/>
              <a:ext cx="1949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0620FF"/>
                  </a:solidFill>
                </a:rPr>
                <a:t>Cifrario ideale</a:t>
              </a:r>
            </a:p>
          </p:txBody>
        </p:sp>
        <p:sp>
          <p:nvSpPr>
            <p:cNvPr id="61445" name="Rectangle 4">
              <a:extLst>
                <a:ext uri="{FF2B5EF4-FFF2-40B4-BE49-F238E27FC236}">
                  <a16:creationId xmlns:a16="http://schemas.microsoft.com/office/drawing/2014/main" id="{35310556-844D-C848-8318-0D3509AF8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600200"/>
              <a:ext cx="426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H(</a:t>
              </a:r>
              <a:r>
                <a:rPr lang="en-US" altLang="it-IT" sz="2400" i="1"/>
                <a:t>K</a:t>
              </a:r>
              <a:r>
                <a:rPr lang="en-US" altLang="it-IT" sz="2400"/>
                <a:t>/</a:t>
              </a:r>
              <a:r>
                <a:rPr lang="en-US" altLang="it-IT" sz="2400" i="1"/>
                <a:t>C</a:t>
              </a:r>
              <a:r>
                <a:rPr lang="en-US" altLang="it-IT" sz="2400"/>
                <a:t>) = H(</a:t>
              </a:r>
              <a:r>
                <a:rPr lang="en-US" altLang="it-IT" sz="2400" i="1"/>
                <a:t>K</a:t>
              </a:r>
              <a:r>
                <a:rPr lang="en-US" altLang="it-IT" sz="2400"/>
                <a:t>)	I(</a:t>
              </a:r>
              <a:r>
                <a:rPr lang="en-US" altLang="it-IT" sz="2400" i="1"/>
                <a:t>K</a:t>
              </a:r>
              <a:r>
                <a:rPr lang="en-US" altLang="it-IT" sz="2400"/>
                <a:t>, </a:t>
              </a:r>
              <a:r>
                <a:rPr lang="en-US" altLang="it-IT" sz="2400" i="1"/>
                <a:t>C</a:t>
              </a:r>
              <a:r>
                <a:rPr lang="en-US" altLang="it-IT" sz="2400"/>
                <a:t>) = 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DC90E5-A573-B143-AD3D-3268E05C084D}"/>
              </a:ext>
            </a:extLst>
          </p:cNvPr>
          <p:cNvGrpSpPr/>
          <p:nvPr/>
        </p:nvGrpSpPr>
        <p:grpSpPr>
          <a:xfrm>
            <a:off x="990600" y="3124200"/>
            <a:ext cx="7137400" cy="503238"/>
            <a:chOff x="990600" y="3124200"/>
            <a:chExt cx="7137400" cy="503238"/>
          </a:xfrm>
        </p:grpSpPr>
        <p:sp>
          <p:nvSpPr>
            <p:cNvPr id="61444" name="Text Box 3">
              <a:extLst>
                <a:ext uri="{FF2B5EF4-FFF2-40B4-BE49-F238E27FC236}">
                  <a16:creationId xmlns:a16="http://schemas.microsoft.com/office/drawing/2014/main" id="{481804F6-99D2-A141-965C-743A67C40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170238"/>
              <a:ext cx="21701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0620FF"/>
                  </a:solidFill>
                </a:rPr>
                <a:t>Cifrario perfetto</a:t>
              </a:r>
            </a:p>
          </p:txBody>
        </p:sp>
        <p:sp>
          <p:nvSpPr>
            <p:cNvPr id="61446" name="Rectangle 5">
              <a:extLst>
                <a:ext uri="{FF2B5EF4-FFF2-40B4-BE49-F238E27FC236}">
                  <a16:creationId xmlns:a16="http://schemas.microsoft.com/office/drawing/2014/main" id="{709E4D5F-CEAA-1E45-8154-0329BD33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124200"/>
              <a:ext cx="4318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H(</a:t>
              </a:r>
              <a:r>
                <a:rPr lang="en-US" altLang="it-IT" sz="2400" i="1"/>
                <a:t>M</a:t>
              </a:r>
              <a:r>
                <a:rPr lang="en-US" altLang="it-IT" sz="2400"/>
                <a:t>/</a:t>
              </a:r>
              <a:r>
                <a:rPr lang="en-US" altLang="it-IT" sz="2400" i="1"/>
                <a:t>C</a:t>
              </a:r>
              <a:r>
                <a:rPr lang="en-US" altLang="it-IT" sz="2400"/>
                <a:t>) = H(</a:t>
              </a:r>
              <a:r>
                <a:rPr lang="en-US" altLang="it-IT" sz="2400" i="1"/>
                <a:t>M</a:t>
              </a:r>
              <a:r>
                <a:rPr lang="en-US" altLang="it-IT" sz="2400"/>
                <a:t>)	I(</a:t>
              </a:r>
              <a:r>
                <a:rPr lang="en-US" altLang="it-IT" sz="2400" i="1"/>
                <a:t>M</a:t>
              </a:r>
              <a:r>
                <a:rPr lang="en-US" altLang="it-IT" sz="2400"/>
                <a:t>, </a:t>
              </a:r>
              <a:r>
                <a:rPr lang="en-US" altLang="it-IT" sz="2400" i="1"/>
                <a:t>C</a:t>
              </a:r>
              <a:r>
                <a:rPr lang="en-US" altLang="it-IT" sz="2400"/>
                <a:t>)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9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>
            <a:extLst>
              <a:ext uri="{FF2B5EF4-FFF2-40B4-BE49-F238E27FC236}">
                <a16:creationId xmlns:a16="http://schemas.microsoft.com/office/drawing/2014/main" id="{186686C2-7EA2-4047-9293-B3EC179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2FA77A-6B80-EE4C-8F4E-E03C7C658D7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it-IT" sz="1400"/>
          </a:p>
        </p:txBody>
      </p:sp>
      <p:pic>
        <p:nvPicPr>
          <p:cNvPr id="62466" name="Picture 4">
            <a:extLst>
              <a:ext uri="{FF2B5EF4-FFF2-40B4-BE49-F238E27FC236}">
                <a16:creationId xmlns:a16="http://schemas.microsoft.com/office/drawing/2014/main" id="{C2502D02-2589-DC42-B115-70BE17D2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425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5">
            <a:extLst>
              <a:ext uri="{FF2B5EF4-FFF2-40B4-BE49-F238E27FC236}">
                <a16:creationId xmlns:a16="http://schemas.microsoft.com/office/drawing/2014/main" id="{74C3EF73-6187-6C43-B31D-C3260724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14400"/>
            <a:ext cx="603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Teorema</a:t>
            </a:r>
            <a:r>
              <a:rPr lang="en-US" altLang="it-IT" sz="2000"/>
              <a:t>  </a:t>
            </a:r>
            <a:r>
              <a:rPr lang="en-US" altLang="it-IT" sz="2000" i="1"/>
              <a:t>Il cifrario a trasposizione è ideale, cioè vale la</a:t>
            </a:r>
            <a:endParaRPr lang="en-US" altLang="it-IT" sz="2000"/>
          </a:p>
        </p:txBody>
      </p:sp>
      <p:grpSp>
        <p:nvGrpSpPr>
          <p:cNvPr id="312333" name="Group 13">
            <a:extLst>
              <a:ext uri="{FF2B5EF4-FFF2-40B4-BE49-F238E27FC236}">
                <a16:creationId xmlns:a16="http://schemas.microsoft.com/office/drawing/2014/main" id="{DBB7FC22-90FB-694A-A4B9-9E7BC6188FF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819400"/>
            <a:ext cx="6172200" cy="723900"/>
            <a:chOff x="1008" y="1776"/>
            <a:chExt cx="3888" cy="456"/>
          </a:xfrm>
        </p:grpSpPr>
        <p:pic>
          <p:nvPicPr>
            <p:cNvPr id="62487" name="Picture 3">
              <a:extLst>
                <a:ext uri="{FF2B5EF4-FFF2-40B4-BE49-F238E27FC236}">
                  <a16:creationId xmlns:a16="http://schemas.microsoft.com/office/drawing/2014/main" id="{148F52AF-789F-1145-B4D8-153F5E8A3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824"/>
              <a:ext cx="320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8" name="Picture 6">
              <a:extLst>
                <a:ext uri="{FF2B5EF4-FFF2-40B4-BE49-F238E27FC236}">
                  <a16:creationId xmlns:a16="http://schemas.microsoft.com/office/drawing/2014/main" id="{F107D27F-D5AF-E941-B611-444C65960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776"/>
              <a:ext cx="72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2339" name="Group 19">
            <a:extLst>
              <a:ext uri="{FF2B5EF4-FFF2-40B4-BE49-F238E27FC236}">
                <a16:creationId xmlns:a16="http://schemas.microsoft.com/office/drawing/2014/main" id="{29032883-2673-904E-84F2-36F0BECE76F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657600"/>
            <a:ext cx="4762500" cy="914400"/>
            <a:chOff x="1104" y="2304"/>
            <a:chExt cx="3000" cy="576"/>
          </a:xfrm>
        </p:grpSpPr>
        <p:grpSp>
          <p:nvGrpSpPr>
            <p:cNvPr id="62482" name="Group 9">
              <a:extLst>
                <a:ext uri="{FF2B5EF4-FFF2-40B4-BE49-F238E27FC236}">
                  <a16:creationId xmlns:a16="http://schemas.microsoft.com/office/drawing/2014/main" id="{F5873FEC-C91A-A244-A191-C18D7C59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544"/>
              <a:ext cx="48" cy="96"/>
              <a:chOff x="3504" y="2208"/>
              <a:chExt cx="48" cy="96"/>
            </a:xfrm>
          </p:grpSpPr>
          <p:sp>
            <p:nvSpPr>
              <p:cNvPr id="62485" name="Line 10">
                <a:extLst>
                  <a:ext uri="{FF2B5EF4-FFF2-40B4-BE49-F238E27FC236}">
                    <a16:creationId xmlns:a16="http://schemas.microsoft.com/office/drawing/2014/main" id="{29DF643E-3577-BE44-93B7-22E7E4D20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2486" name="Line 11">
                <a:extLst>
                  <a:ext uri="{FF2B5EF4-FFF2-40B4-BE49-F238E27FC236}">
                    <a16:creationId xmlns:a16="http://schemas.microsoft.com/office/drawing/2014/main" id="{62B84A19-E28C-C442-BD6B-481143165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2483" name="Text Box 12">
              <a:extLst>
                <a:ext uri="{FF2B5EF4-FFF2-40B4-BE49-F238E27FC236}">
                  <a16:creationId xmlns:a16="http://schemas.microsoft.com/office/drawing/2014/main" id="{A1C4CF8E-E7B3-C846-BB2B-ED0F322B7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30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1</a:t>
              </a:r>
            </a:p>
          </p:txBody>
        </p:sp>
        <p:pic>
          <p:nvPicPr>
            <p:cNvPr id="62484" name="Picture 18">
              <a:extLst>
                <a:ext uri="{FF2B5EF4-FFF2-40B4-BE49-F238E27FC236}">
                  <a16:creationId xmlns:a16="http://schemas.microsoft.com/office/drawing/2014/main" id="{23C40222-E7B5-6647-B351-6024B56E3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640"/>
              <a:ext cx="30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2340" name="Picture 20">
            <a:extLst>
              <a:ext uri="{FF2B5EF4-FFF2-40B4-BE49-F238E27FC236}">
                <a16:creationId xmlns:a16="http://schemas.microsoft.com/office/drawing/2014/main" id="{12371E6C-2294-334B-B540-48A21A98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5511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41" name="Picture 21">
            <a:extLst>
              <a:ext uri="{FF2B5EF4-FFF2-40B4-BE49-F238E27FC236}">
                <a16:creationId xmlns:a16="http://schemas.microsoft.com/office/drawing/2014/main" id="{A0873233-055F-A84F-A48B-199070DF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187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346" name="Group 26">
            <a:extLst>
              <a:ext uri="{FF2B5EF4-FFF2-40B4-BE49-F238E27FC236}">
                <a16:creationId xmlns:a16="http://schemas.microsoft.com/office/drawing/2014/main" id="{8251C098-91A6-8E46-A9C5-A172AACE99D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5105400"/>
            <a:ext cx="1371600" cy="766763"/>
            <a:chOff x="2736" y="3216"/>
            <a:chExt cx="864" cy="483"/>
          </a:xfrm>
        </p:grpSpPr>
        <p:sp>
          <p:nvSpPr>
            <p:cNvPr id="62480" name="Text Box 24">
              <a:extLst>
                <a:ext uri="{FF2B5EF4-FFF2-40B4-BE49-F238E27FC236}">
                  <a16:creationId xmlns:a16="http://schemas.microsoft.com/office/drawing/2014/main" id="{B954464D-70D5-E244-BAB5-601EF953D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31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=</a:t>
              </a:r>
            </a:p>
          </p:txBody>
        </p:sp>
        <p:pic>
          <p:nvPicPr>
            <p:cNvPr id="62481" name="Picture 25" descr="Screen shot 2012-05-#939E41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B7A8F1D3-ED94-A54C-90B3-4D4F4EF30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16"/>
              <a:ext cx="62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2350" name="Group 30">
            <a:extLst>
              <a:ext uri="{FF2B5EF4-FFF2-40B4-BE49-F238E27FC236}">
                <a16:creationId xmlns:a16="http://schemas.microsoft.com/office/drawing/2014/main" id="{0C5C75C4-0DBD-C844-9473-DA9E5131209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5637213"/>
            <a:ext cx="4287838" cy="825500"/>
            <a:chOff x="2448" y="3551"/>
            <a:chExt cx="2701" cy="520"/>
          </a:xfrm>
        </p:grpSpPr>
        <p:sp>
          <p:nvSpPr>
            <p:cNvPr id="62477" name="Line 27">
              <a:extLst>
                <a:ext uri="{FF2B5EF4-FFF2-40B4-BE49-F238E27FC236}">
                  <a16:creationId xmlns:a16="http://schemas.microsoft.com/office/drawing/2014/main" id="{487A27BF-CF1A-E149-8F7F-3648638B3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8" y="3600"/>
              <a:ext cx="12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478" name="Line 28">
              <a:extLst>
                <a:ext uri="{FF2B5EF4-FFF2-40B4-BE49-F238E27FC236}">
                  <a16:creationId xmlns:a16="http://schemas.microsoft.com/office/drawing/2014/main" id="{1C4B8638-CDEF-3D45-B339-B3F2358A0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36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479" name="Text Box 29">
              <a:extLst>
                <a:ext uri="{FF2B5EF4-FFF2-40B4-BE49-F238E27FC236}">
                  <a16:creationId xmlns:a16="http://schemas.microsoft.com/office/drawing/2014/main" id="{2DC7B625-3189-5540-B3AD-8DFF1233B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551"/>
              <a:ext cx="1271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hanno lo stesso valore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in quanto derivanti da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una permutazione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CC6143B-F928-5141-819E-6B1888A9E2D3}"/>
              </a:ext>
            </a:extLst>
          </p:cNvPr>
          <p:cNvGrpSpPr>
            <a:grpSpLocks/>
          </p:cNvGrpSpPr>
          <p:nvPr/>
        </p:nvGrpSpPr>
        <p:grpSpPr bwMode="auto">
          <a:xfrm>
            <a:off x="6980238" y="3838575"/>
            <a:ext cx="1584325" cy="887413"/>
            <a:chOff x="6980238" y="3838575"/>
            <a:chExt cx="1584325" cy="887413"/>
          </a:xfrm>
        </p:grpSpPr>
        <p:sp>
          <p:nvSpPr>
            <p:cNvPr id="62475" name="TextBox 1">
              <a:extLst>
                <a:ext uri="{FF2B5EF4-FFF2-40B4-BE49-F238E27FC236}">
                  <a16:creationId xmlns:a16="http://schemas.microsoft.com/office/drawing/2014/main" id="{71516580-6270-884E-9DE8-4272613B3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238" y="3838575"/>
              <a:ext cx="15843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/>
                <a:t>chiave e messaggio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/>
                <a:t>sono indipendenti</a:t>
              </a:r>
            </a:p>
          </p:txBody>
        </p:sp>
        <p:sp>
          <p:nvSpPr>
            <p:cNvPr id="62476" name="Line 28">
              <a:extLst>
                <a:ext uri="{FF2B5EF4-FFF2-40B4-BE49-F238E27FC236}">
                  <a16:creationId xmlns:a16="http://schemas.microsoft.com/office/drawing/2014/main" id="{22645C1E-D5F7-2642-966B-0FD9780C9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0488" y="4362450"/>
              <a:ext cx="0" cy="363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23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3">
            <a:extLst>
              <a:ext uri="{FF2B5EF4-FFF2-40B4-BE49-F238E27FC236}">
                <a16:creationId xmlns:a16="http://schemas.microsoft.com/office/drawing/2014/main" id="{36BD3235-4338-2B44-8145-62B31903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ED961C-9DDF-2F46-96DE-81F90E7DC6B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it-IT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509C68-AC8B-A64A-89B4-14D53D007D3F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998538"/>
            <a:ext cx="7200900" cy="3048000"/>
            <a:chOff x="838200" y="762000"/>
            <a:chExt cx="7201010" cy="3046988"/>
          </a:xfrm>
        </p:grpSpPr>
        <p:sp>
          <p:nvSpPr>
            <p:cNvPr id="64518" name="Text Box 2">
              <a:extLst>
                <a:ext uri="{FF2B5EF4-FFF2-40B4-BE49-F238E27FC236}">
                  <a16:creationId xmlns:a16="http://schemas.microsoft.com/office/drawing/2014/main" id="{2C0893E0-B965-F649-A706-D18CD04F4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762000"/>
              <a:ext cx="720101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/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/>
            </a:p>
            <a:p>
              <a:pPr>
                <a:spcBef>
                  <a:spcPct val="0"/>
                </a:spcBef>
                <a:buFont typeface="Times" pitchFamily="2" charset="0"/>
                <a:buAutoNum type="arabicParenR"/>
              </a:pPr>
              <a:r>
                <a:rPr lang="en-US" altLang="it-IT" sz="2400" i="1"/>
                <a:t>H</a:t>
              </a:r>
              <a:r>
                <a:rPr lang="en-US" altLang="it-IT" sz="2400"/>
                <a:t>(</a:t>
              </a:r>
              <a:r>
                <a:rPr lang="en-US" altLang="it-IT" sz="2400" i="1"/>
                <a:t>K</a:t>
              </a:r>
              <a:r>
                <a:rPr lang="en-US" altLang="it-IT" sz="2400"/>
                <a:t>/</a:t>
              </a:r>
              <a:r>
                <a:rPr lang="en-US" altLang="it-IT" sz="2400" i="1"/>
                <a:t>M</a:t>
              </a:r>
              <a:r>
                <a:rPr lang="en-US" altLang="it-IT" sz="2400" i="1" baseline="30000"/>
                <a:t>np</a:t>
              </a:r>
              <a:r>
                <a:rPr lang="en-US" altLang="it-IT" sz="2400" i="1"/>
                <a:t> C</a:t>
              </a:r>
              <a:r>
                <a:rPr lang="en-US" altLang="it-IT" sz="2400" i="1" baseline="30000"/>
                <a:t>np</a:t>
              </a:r>
              <a:r>
                <a:rPr lang="en-US" altLang="it-IT" sz="2400"/>
                <a:t>)  tende a diventare sempre più piccolo </a:t>
              </a:r>
            </a:p>
            <a:p>
              <a:pPr>
                <a:spcBef>
                  <a:spcPct val="0"/>
                </a:spcBef>
                <a:buFont typeface="Times" pitchFamily="2" charset="0"/>
                <a:buNone/>
              </a:pPr>
              <a:r>
                <a:rPr lang="en-US" altLang="it-IT" sz="2400"/>
                <a:t>man mano si ha a disposizione una quota sempre </a:t>
              </a:r>
            </a:p>
            <a:p>
              <a:pPr>
                <a:spcBef>
                  <a:spcPct val="0"/>
                </a:spcBef>
                <a:buFont typeface="Times" pitchFamily="2" charset="0"/>
                <a:buNone/>
              </a:pPr>
              <a:r>
                <a:rPr lang="en-US" altLang="it-IT" sz="2400"/>
                <a:t>maggiore di messaggio e crittogramma corrispondente in</a:t>
              </a:r>
            </a:p>
            <a:p>
              <a:pPr>
                <a:spcBef>
                  <a:spcPct val="0"/>
                </a:spcBef>
                <a:buFont typeface="Times" pitchFamily="2" charset="0"/>
                <a:buNone/>
              </a:pPr>
              <a:r>
                <a:rPr lang="en-US" altLang="it-IT" sz="2400"/>
                <a:t>un </a:t>
              </a:r>
              <a:r>
                <a:rPr lang="en-US" altLang="it-IT" sz="2400" b="1" i="1"/>
                <a:t>attacco crittanalitico con testo in chiaro</a:t>
              </a:r>
              <a:r>
                <a:rPr lang="en-US" altLang="it-IT" sz="2400"/>
                <a:t>.</a:t>
              </a:r>
            </a:p>
            <a:p>
              <a:pPr>
                <a:spcBef>
                  <a:spcPct val="0"/>
                </a:spcBef>
                <a:buFont typeface="Times" pitchFamily="2" charset="0"/>
                <a:buNone/>
              </a:pPr>
              <a:endParaRPr lang="en-US" altLang="it-IT" sz="2400"/>
            </a:p>
            <a:p>
              <a:pPr>
                <a:spcBef>
                  <a:spcPct val="0"/>
                </a:spcBef>
                <a:buFont typeface="Times" pitchFamily="2" charset="0"/>
                <a:buNone/>
              </a:pPr>
              <a:r>
                <a:rPr lang="en-US" altLang="it-IT" sz="2400"/>
                <a:t>Si potrebbe dimostrare che    </a:t>
              </a:r>
              <a:r>
                <a:rPr lang="en-US" altLang="it-IT" sz="2400" i="1"/>
                <a:t>H</a:t>
              </a:r>
              <a:r>
                <a:rPr lang="en-US" altLang="it-IT" sz="2400"/>
                <a:t>(</a:t>
              </a:r>
              <a:r>
                <a:rPr lang="en-US" altLang="it-IT" sz="2400" i="1"/>
                <a:t>K</a:t>
              </a:r>
              <a:r>
                <a:rPr lang="en-US" altLang="it-IT" sz="2400"/>
                <a:t>/</a:t>
              </a:r>
              <a:r>
                <a:rPr lang="en-US" altLang="it-IT" sz="2400" i="1"/>
                <a:t>M</a:t>
              </a:r>
              <a:r>
                <a:rPr lang="en-US" altLang="it-IT" sz="2400" i="1" baseline="30000"/>
                <a:t>np</a:t>
              </a:r>
              <a:r>
                <a:rPr lang="en-US" altLang="it-IT" sz="2400" i="1"/>
                <a:t> C</a:t>
              </a:r>
              <a:r>
                <a:rPr lang="en-US" altLang="it-IT" sz="2400" i="1" baseline="30000"/>
                <a:t>np</a:t>
              </a:r>
              <a:r>
                <a:rPr lang="en-US" altLang="it-IT" sz="2400"/>
                <a:t>)        0</a:t>
              </a:r>
            </a:p>
          </p:txBody>
        </p:sp>
        <p:sp>
          <p:nvSpPr>
            <p:cNvPr id="64519" name="Line 3">
              <a:extLst>
                <a:ext uri="{FF2B5EF4-FFF2-40B4-BE49-F238E27FC236}">
                  <a16:creationId xmlns:a16="http://schemas.microsoft.com/office/drawing/2014/main" id="{0B5AAB56-9FF2-B740-842F-654400757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400" y="3533775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20" name="Text Box 4">
              <a:extLst>
                <a:ext uri="{FF2B5EF4-FFF2-40B4-BE49-F238E27FC236}">
                  <a16:creationId xmlns:a16="http://schemas.microsoft.com/office/drawing/2014/main" id="{0A1111E6-3812-B846-95E3-3BD62C1C8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178175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n</a:t>
              </a:r>
              <a:endParaRPr lang="en-US" altLang="it-IT" sz="1800"/>
            </a:p>
          </p:txBody>
        </p:sp>
      </p:grpSp>
      <p:sp>
        <p:nvSpPr>
          <p:cNvPr id="161797" name="Text Box 5">
            <a:extLst>
              <a:ext uri="{FF2B5EF4-FFF2-40B4-BE49-F238E27FC236}">
                <a16:creationId xmlns:a16="http://schemas.microsoft.com/office/drawing/2014/main" id="{3EC71D2E-E3F6-F845-80FD-002BD2DF2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5800"/>
            <a:ext cx="680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2) Ci sono gli attacchi basati sulla crittanalisi statistica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4B837-3089-6D49-BDCC-14E4743E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490" y="5394325"/>
            <a:ext cx="7326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i="1"/>
              <a:t>Il cifrario a trasposizione è un esempio di cifrario debole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i="1"/>
              <a:t>a causa degli attacchi crittanalitici con testo in chiaro</a:t>
            </a:r>
          </a:p>
        </p:txBody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58E19034-5972-0F45-975F-3D6EF847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538163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Tuttavia il cifrario a trasposizione rimane debole poiché:</a:t>
            </a:r>
          </a:p>
        </p:txBody>
      </p:sp>
    </p:spTree>
    <p:extLst>
      <p:ext uri="{BB962C8B-B14F-4D97-AF65-F5344CB8AC3E}">
        <p14:creationId xmlns:p14="http://schemas.microsoft.com/office/powerpoint/2010/main" val="17444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>
            <a:extLst>
              <a:ext uri="{FF2B5EF4-FFF2-40B4-BE49-F238E27FC236}">
                <a16:creationId xmlns:a16="http://schemas.microsoft.com/office/drawing/2014/main" id="{F34C3718-1A69-D242-AC4B-0202BAD5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B41E1D-8C25-AB46-BA09-EC7AE35FC07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it-IT" sz="1400"/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D2A8E491-DCB7-6C4C-A296-EC646246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1163"/>
            <a:ext cx="235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Cifrario perfetto</a:t>
            </a:r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428478C9-83BF-464A-A6FC-F99B6B28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585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5">
            <a:extLst>
              <a:ext uri="{FF2B5EF4-FFF2-40B4-BE49-F238E27FC236}">
                <a16:creationId xmlns:a16="http://schemas.microsoft.com/office/drawing/2014/main" id="{89B70F9E-5A08-E842-BE98-144F4A3B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8610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280582" name="Picture 6" descr="Screen shot 2012-05-#93D0B2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863F979F-E3F8-9B46-935B-C29928CB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4000"/>
            <a:ext cx="87820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1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>
            <a:extLst>
              <a:ext uri="{FF2B5EF4-FFF2-40B4-BE49-F238E27FC236}">
                <a16:creationId xmlns:a16="http://schemas.microsoft.com/office/drawing/2014/main" id="{4E98DDFB-567E-844B-819B-B4715E9F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80AFC-5634-4E4C-BF63-975FD6E3541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it-IT" sz="1400"/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780AD2E-5875-134E-85F0-9256CCB1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913"/>
            <a:ext cx="8343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6F53105-BF8D-CF43-BB8D-2E8B4D44E3A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92450"/>
            <a:ext cx="7977187" cy="1143000"/>
            <a:chOff x="899592" y="3092152"/>
            <a:chExt cx="7977708" cy="1143000"/>
          </a:xfrm>
        </p:grpSpPr>
        <p:pic>
          <p:nvPicPr>
            <p:cNvPr id="66582" name="Picture 5">
              <a:extLst>
                <a:ext uri="{FF2B5EF4-FFF2-40B4-BE49-F238E27FC236}">
                  <a16:creationId xmlns:a16="http://schemas.microsoft.com/office/drawing/2014/main" id="{E48A3182-FE8D-B245-B831-E6BDB272B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49352"/>
              <a:ext cx="79629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3" name="Picture 19">
              <a:extLst>
                <a:ext uri="{FF2B5EF4-FFF2-40B4-BE49-F238E27FC236}">
                  <a16:creationId xmlns:a16="http://schemas.microsoft.com/office/drawing/2014/main" id="{B5162266-4414-9E47-978E-1DA8E392B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092152"/>
              <a:ext cx="77216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935" name="Group 23">
            <a:extLst>
              <a:ext uri="{FF2B5EF4-FFF2-40B4-BE49-F238E27FC236}">
                <a16:creationId xmlns:a16="http://schemas.microsoft.com/office/drawing/2014/main" id="{A2A9CC72-666F-CA43-BED8-3738D382978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387850"/>
            <a:ext cx="5811838" cy="2209800"/>
            <a:chOff x="528" y="2592"/>
            <a:chExt cx="3661" cy="1392"/>
          </a:xfrm>
        </p:grpSpPr>
        <p:grpSp>
          <p:nvGrpSpPr>
            <p:cNvPr id="66568" name="Group 18">
              <a:extLst>
                <a:ext uri="{FF2B5EF4-FFF2-40B4-BE49-F238E27FC236}">
                  <a16:creationId xmlns:a16="http://schemas.microsoft.com/office/drawing/2014/main" id="{83B8C4B4-60AC-7E49-9808-569C18DA8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592"/>
              <a:ext cx="2029" cy="1392"/>
              <a:chOff x="1776" y="1584"/>
              <a:chExt cx="2029" cy="1392"/>
            </a:xfrm>
          </p:grpSpPr>
          <p:sp>
            <p:nvSpPr>
              <p:cNvPr id="66570" name="Text Box 6">
                <a:extLst>
                  <a:ext uri="{FF2B5EF4-FFF2-40B4-BE49-F238E27FC236}">
                    <a16:creationId xmlns:a16="http://schemas.microsoft.com/office/drawing/2014/main" id="{762E64C6-179C-3048-B089-98EE144B1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256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>
                    <a:solidFill>
                      <a:srgbClr val="FF0000"/>
                    </a:solidFill>
                  </a:rPr>
                  <a:t>m</a:t>
                </a:r>
                <a:endParaRPr lang="en-US" altLang="it-IT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66571" name="Oval 7">
                <a:extLst>
                  <a:ext uri="{FF2B5EF4-FFF2-40B4-BE49-F238E27FC236}">
                    <a16:creationId xmlns:a16="http://schemas.microsoft.com/office/drawing/2014/main" id="{82CA91F6-0766-A549-AF8D-A9212F7E7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335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6572" name="Line 8">
                <a:extLst>
                  <a:ext uri="{FF2B5EF4-FFF2-40B4-BE49-F238E27FC236}">
                    <a16:creationId xmlns:a16="http://schemas.microsoft.com/office/drawing/2014/main" id="{1DEF861B-4BE7-324B-9E07-310919034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1632"/>
                <a:ext cx="72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573" name="Line 9">
                <a:extLst>
                  <a:ext uri="{FF2B5EF4-FFF2-40B4-BE49-F238E27FC236}">
                    <a16:creationId xmlns:a16="http://schemas.microsoft.com/office/drawing/2014/main" id="{5FF029D4-2616-574F-BF77-E7339681C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2112"/>
                <a:ext cx="72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574" name="Line 10">
                <a:extLst>
                  <a:ext uri="{FF2B5EF4-FFF2-40B4-BE49-F238E27FC236}">
                    <a16:creationId xmlns:a16="http://schemas.microsoft.com/office/drawing/2014/main" id="{FEF0286F-1E39-4741-BEBC-F149A7B9E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575" name="Line 11">
                <a:extLst>
                  <a:ext uri="{FF2B5EF4-FFF2-40B4-BE49-F238E27FC236}">
                    <a16:creationId xmlns:a16="http://schemas.microsoft.com/office/drawing/2014/main" id="{51AF0820-F85B-0D4D-8ECE-F05885383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72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576" name="Text Box 12">
                <a:extLst>
                  <a:ext uri="{FF2B5EF4-FFF2-40B4-BE49-F238E27FC236}">
                    <a16:creationId xmlns:a16="http://schemas.microsoft.com/office/drawing/2014/main" id="{A86F0A2A-39A5-014B-B96D-56DEA83AF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2208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/>
                  <a:t>C</a:t>
                </a:r>
                <a:r>
                  <a:rPr lang="en-US" altLang="it-IT" sz="2000"/>
                  <a:t>(</a:t>
                </a:r>
                <a:r>
                  <a:rPr lang="en-US" altLang="it-IT" sz="2000" i="1"/>
                  <a:t>m</a:t>
                </a:r>
                <a:r>
                  <a:rPr lang="en-US" altLang="it-IT" sz="2000"/>
                  <a:t>)</a:t>
                </a:r>
              </a:p>
            </p:txBody>
          </p:sp>
          <p:sp>
            <p:nvSpPr>
              <p:cNvPr id="66577" name="AutoShape 13">
                <a:extLst>
                  <a:ext uri="{FF2B5EF4-FFF2-40B4-BE49-F238E27FC236}">
                    <a16:creationId xmlns:a16="http://schemas.microsoft.com/office/drawing/2014/main" id="{1CBF4CB1-E0C6-4944-BE31-868C4AE61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32"/>
                <a:ext cx="96" cy="1344"/>
              </a:xfrm>
              <a:prstGeom prst="rightBrace">
                <a:avLst>
                  <a:gd name="adj1" fmla="val 116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6578" name="Oval 14">
                <a:extLst>
                  <a:ext uri="{FF2B5EF4-FFF2-40B4-BE49-F238E27FC236}">
                    <a16:creationId xmlns:a16="http://schemas.microsoft.com/office/drawing/2014/main" id="{04ACD093-2D0C-D14F-82D5-EBEA1A078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6579" name="Oval 15">
                <a:extLst>
                  <a:ext uri="{FF2B5EF4-FFF2-40B4-BE49-F238E27FC236}">
                    <a16:creationId xmlns:a16="http://schemas.microsoft.com/office/drawing/2014/main" id="{F1027E09-33A4-8541-97D9-2BFF7B1B3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064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6580" name="Oval 16">
                <a:extLst>
                  <a:ext uri="{FF2B5EF4-FFF2-40B4-BE49-F238E27FC236}">
                    <a16:creationId xmlns:a16="http://schemas.microsoft.com/office/drawing/2014/main" id="{CDE7C617-B3B3-EE4E-AB4D-02B07AD9A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496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6581" name="Oval 17">
                <a:extLst>
                  <a:ext uri="{FF2B5EF4-FFF2-40B4-BE49-F238E27FC236}">
                    <a16:creationId xmlns:a16="http://schemas.microsoft.com/office/drawing/2014/main" id="{F1BB0786-95BF-9F46-8740-07016D9BC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880"/>
                <a:ext cx="48" cy="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66569" name="Text Box 20">
              <a:extLst>
                <a:ext uri="{FF2B5EF4-FFF2-40B4-BE49-F238E27FC236}">
                  <a16:creationId xmlns:a16="http://schemas.microsoft.com/office/drawing/2014/main" id="{6FFC8C1B-BB43-1647-A454-113F6E52A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19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solidFill>
                    <a:srgbClr val="FF0000"/>
                  </a:solidFill>
                </a:rPr>
                <a:t>fissato </a:t>
              </a:r>
              <a:r>
                <a:rPr lang="en-US" altLang="it-IT" sz="2000" i="1">
                  <a:solidFill>
                    <a:srgbClr val="FF0000"/>
                  </a:solidFill>
                </a:rPr>
                <a:t>m</a:t>
              </a:r>
              <a:r>
                <a:rPr lang="en-US" altLang="it-IT" sz="2000"/>
                <a:t>, per ogni </a:t>
              </a:r>
              <a:r>
                <a:rPr lang="en-US" altLang="it-IT" sz="2000" i="1"/>
                <a:t>c</a:t>
              </a:r>
              <a:r>
                <a:rPr lang="en-US" altLang="it-IT" sz="2000"/>
                <a:t> esiste </a:t>
              </a:r>
              <a:r>
                <a:rPr lang="en-US" altLang="it-IT" sz="2000" i="1"/>
                <a:t>k</a:t>
              </a:r>
              <a:endParaRPr lang="en-US" altLang="it-IT" sz="20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FD6349-64A7-BA49-9ED6-3A6E41C4D12B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474913"/>
            <a:ext cx="2870200" cy="582612"/>
            <a:chOff x="763722" y="2475225"/>
            <a:chExt cx="2870561" cy="582821"/>
          </a:xfrm>
        </p:grpSpPr>
        <p:sp>
          <p:nvSpPr>
            <p:cNvPr id="66566" name="TextBox 1">
              <a:extLst>
                <a:ext uri="{FF2B5EF4-FFF2-40B4-BE49-F238E27FC236}">
                  <a16:creationId xmlns:a16="http://schemas.microsoft.com/office/drawing/2014/main" id="{CB25CE52-D026-334F-833D-B79EC78DE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722" y="2606347"/>
              <a:ext cx="1592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Iniziamo con </a:t>
              </a:r>
            </a:p>
          </p:txBody>
        </p:sp>
        <p:pic>
          <p:nvPicPr>
            <p:cNvPr id="66567" name="Picture 2">
              <a:extLst>
                <a:ext uri="{FF2B5EF4-FFF2-40B4-BE49-F238E27FC236}">
                  <a16:creationId xmlns:a16="http://schemas.microsoft.com/office/drawing/2014/main" id="{FC35F1ED-CE02-0247-8CA2-E77C2C48E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137" y="2475225"/>
              <a:ext cx="1264146" cy="58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3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571321EF-EB36-7D48-9537-A223E066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2BC77-BC1F-B145-A632-2DD9FBE3BF5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it-IT" sz="1400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72465817-B2E8-FE4B-A705-4A7F07AD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8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4B664648-B10C-0B47-A340-3EE20B0B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721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300266D-5D48-6A4A-ADAC-5DFC3420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975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2">
            <a:extLst>
              <a:ext uri="{FF2B5EF4-FFF2-40B4-BE49-F238E27FC236}">
                <a16:creationId xmlns:a16="http://schemas.microsoft.com/office/drawing/2014/main" id="{D45A31BA-9865-F84A-9ACF-66D04297E235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003675"/>
            <a:ext cx="4170362" cy="2460625"/>
            <a:chOff x="2267744" y="4004387"/>
            <a:chExt cx="4171156" cy="2459913"/>
          </a:xfrm>
        </p:grpSpPr>
        <p:pic>
          <p:nvPicPr>
            <p:cNvPr id="32777" name="Picture 5">
              <a:extLst>
                <a:ext uri="{FF2B5EF4-FFF2-40B4-BE49-F238E27FC236}">
                  <a16:creationId xmlns:a16="http://schemas.microsoft.com/office/drawing/2014/main" id="{AE694E5F-E31B-0142-BFAF-3570B5BA9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004387"/>
              <a:ext cx="4171156" cy="245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TextBox 1">
              <a:extLst>
                <a:ext uri="{FF2B5EF4-FFF2-40B4-BE49-F238E27FC236}">
                  <a16:creationId xmlns:a16="http://schemas.microsoft.com/office/drawing/2014/main" id="{DBB89051-A89C-C442-BEFE-6F688A98D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318" y="4941168"/>
              <a:ext cx="47481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T</a:t>
              </a:r>
              <a:r>
                <a:rPr lang="it-IT" altLang="it-IT" sz="2400" i="1" baseline="-25000"/>
                <a:t>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A3F791-A287-5F49-90B7-7EFED0D40EE1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4762500"/>
            <a:ext cx="2520950" cy="827088"/>
            <a:chOff x="3203575" y="4762500"/>
            <a:chExt cx="2520950" cy="827088"/>
          </a:xfrm>
        </p:grpSpPr>
        <p:sp>
          <p:nvSpPr>
            <p:cNvPr id="32775" name="Line 5">
              <a:extLst>
                <a:ext uri="{FF2B5EF4-FFF2-40B4-BE49-F238E27FC236}">
                  <a16:creationId xmlns:a16="http://schemas.microsoft.com/office/drawing/2014/main" id="{07069E94-0ACD-C448-8623-7F6A825E6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4762500"/>
              <a:ext cx="1655763" cy="538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76" name="Line 5">
              <a:extLst>
                <a:ext uri="{FF2B5EF4-FFF2-40B4-BE49-F238E27FC236}">
                  <a16:creationId xmlns:a16="http://schemas.microsoft.com/office/drawing/2014/main" id="{80A133A7-24BA-BB41-858E-4EF27DE9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288" y="5292725"/>
              <a:ext cx="884237" cy="2968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B2DBCA-D103-614E-9D73-764E77C9F7EA}"/>
              </a:ext>
            </a:extLst>
          </p:cNvPr>
          <p:cNvGrpSpPr/>
          <p:nvPr/>
        </p:nvGrpSpPr>
        <p:grpSpPr>
          <a:xfrm>
            <a:off x="3088146" y="4762500"/>
            <a:ext cx="2788518" cy="864173"/>
            <a:chOff x="3088146" y="4762500"/>
            <a:chExt cx="2788518" cy="8641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B5CD80-8DFC-E64D-A901-D794585FA328}"/>
                </a:ext>
              </a:extLst>
            </p:cNvPr>
            <p:cNvGrpSpPr/>
            <p:nvPr/>
          </p:nvGrpSpPr>
          <p:grpSpPr>
            <a:xfrm>
              <a:off x="3201475" y="4762500"/>
              <a:ext cx="2664935" cy="0"/>
              <a:chOff x="6205025" y="4953194"/>
              <a:chExt cx="2664935" cy="0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20F12516-72AC-584C-998E-6C86CC001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025" y="4953194"/>
                <a:ext cx="1714912" cy="0"/>
              </a:xfrm>
              <a:prstGeom prst="straightConnector1">
                <a:avLst/>
              </a:prstGeom>
              <a:ln w="38100">
                <a:solidFill>
                  <a:srgbClr val="062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067CF82-94AC-3F4B-A10E-BFAEA2C12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2888" y="4953194"/>
                <a:ext cx="1007072" cy="0"/>
              </a:xfrm>
              <a:prstGeom prst="straightConnector1">
                <a:avLst/>
              </a:prstGeom>
              <a:ln w="38100">
                <a:solidFill>
                  <a:srgbClr val="0620FF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692AB7-4CC8-C74E-85FD-DDFCE40BA394}"/>
                </a:ext>
              </a:extLst>
            </p:cNvPr>
            <p:cNvGrpSpPr/>
            <p:nvPr/>
          </p:nvGrpSpPr>
          <p:grpSpPr>
            <a:xfrm>
              <a:off x="3211729" y="5626673"/>
              <a:ext cx="2664935" cy="0"/>
              <a:chOff x="6205025" y="4953194"/>
              <a:chExt cx="2664935" cy="0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84F5440-0450-304D-BC6D-C827C9839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025" y="4953194"/>
                <a:ext cx="1714912" cy="0"/>
              </a:xfrm>
              <a:prstGeom prst="straightConnector1">
                <a:avLst/>
              </a:prstGeom>
              <a:ln w="38100">
                <a:solidFill>
                  <a:srgbClr val="062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6BAFFED-58CB-E74D-908D-7216A22D0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2888" y="4953194"/>
                <a:ext cx="1007072" cy="0"/>
              </a:xfrm>
              <a:prstGeom prst="straightConnector1">
                <a:avLst/>
              </a:prstGeom>
              <a:ln w="38100">
                <a:solidFill>
                  <a:srgbClr val="0620FF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4111D29-8600-EA42-9AB6-E82738249A39}"/>
                </a:ext>
              </a:extLst>
            </p:cNvPr>
            <p:cNvGrpSpPr/>
            <p:nvPr/>
          </p:nvGrpSpPr>
          <p:grpSpPr>
            <a:xfrm rot="9656508">
              <a:off x="3088146" y="5229226"/>
              <a:ext cx="2664935" cy="0"/>
              <a:chOff x="6205025" y="4953194"/>
              <a:chExt cx="2664935" cy="0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06526C6-CA0C-B14E-B41C-ABCA3FE268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5025" y="4953194"/>
                <a:ext cx="1714912" cy="0"/>
              </a:xfrm>
              <a:prstGeom prst="straightConnector1">
                <a:avLst/>
              </a:prstGeom>
              <a:ln w="38100">
                <a:solidFill>
                  <a:srgbClr val="062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281ECED-6D67-5C4D-A69C-7B889CCAB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2888" y="4953194"/>
                <a:ext cx="1007072" cy="0"/>
              </a:xfrm>
              <a:prstGeom prst="straightConnector1">
                <a:avLst/>
              </a:prstGeom>
              <a:ln w="38100">
                <a:solidFill>
                  <a:srgbClr val="0620FF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443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>
            <a:extLst>
              <a:ext uri="{FF2B5EF4-FFF2-40B4-BE49-F238E27FC236}">
                <a16:creationId xmlns:a16="http://schemas.microsoft.com/office/drawing/2014/main" id="{7ED782A8-A171-4849-9E3A-D7D3D610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04470-91CB-8040-A475-9113163D8E3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it-IT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9091CC-CFB9-9448-9A7A-8A71EE8F2A3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066800"/>
            <a:ext cx="8115300" cy="1028700"/>
            <a:chOff x="685800" y="1066800"/>
            <a:chExt cx="8115300" cy="1028700"/>
          </a:xfrm>
        </p:grpSpPr>
        <p:pic>
          <p:nvPicPr>
            <p:cNvPr id="67615" name="Picture 2">
              <a:extLst>
                <a:ext uri="{FF2B5EF4-FFF2-40B4-BE49-F238E27FC236}">
                  <a16:creationId xmlns:a16="http://schemas.microsoft.com/office/drawing/2014/main" id="{C361D639-8674-304F-AD31-D15B4A9E1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66800"/>
              <a:ext cx="81153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6" name="Text Box 3">
              <a:extLst>
                <a:ext uri="{FF2B5EF4-FFF2-40B4-BE49-F238E27FC236}">
                  <a16:creationId xmlns:a16="http://schemas.microsoft.com/office/drawing/2014/main" id="{6D0AE0BF-0302-BA4A-B399-42ADF8DDD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1295400"/>
              <a:ext cx="10985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Cif (</a:t>
              </a:r>
              <a:r>
                <a:rPr lang="en-US" altLang="it-IT" sz="2000" b="1" i="1"/>
                <a:t>m</a:t>
              </a:r>
              <a:r>
                <a:rPr lang="en-US" altLang="it-IT" sz="2000" i="1"/>
                <a:t>,k)</a:t>
              </a:r>
              <a:endParaRPr lang="en-US" altLang="it-IT" sz="20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326BA9-5579-1142-8C06-D621EF21DDF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438400"/>
            <a:ext cx="5202238" cy="3295650"/>
            <a:chOff x="1752600" y="2438400"/>
            <a:chExt cx="5202238" cy="3295650"/>
          </a:xfrm>
        </p:grpSpPr>
        <p:sp>
          <p:nvSpPr>
            <p:cNvPr id="67590" name="Oval 6">
              <a:extLst>
                <a:ext uri="{FF2B5EF4-FFF2-40B4-BE49-F238E27FC236}">
                  <a16:creationId xmlns:a16="http://schemas.microsoft.com/office/drawing/2014/main" id="{F93BEDC1-BEEC-0F40-9B60-3D23CB49E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706813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591" name="Line 7">
              <a:extLst>
                <a:ext uri="{FF2B5EF4-FFF2-40B4-BE49-F238E27FC236}">
                  <a16:creationId xmlns:a16="http://schemas.microsoft.com/office/drawing/2014/main" id="{3252716C-9E94-3F40-990E-D3FA4345F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2590800"/>
              <a:ext cx="1143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592" name="Line 8">
              <a:extLst>
                <a:ext uri="{FF2B5EF4-FFF2-40B4-BE49-F238E27FC236}">
                  <a16:creationId xmlns:a16="http://schemas.microsoft.com/office/drawing/2014/main" id="{B70A38CB-76B8-6C40-A4BA-DA9FF4B29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3352800"/>
              <a:ext cx="11430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593" name="Line 9">
              <a:extLst>
                <a:ext uri="{FF2B5EF4-FFF2-40B4-BE49-F238E27FC236}">
                  <a16:creationId xmlns:a16="http://schemas.microsoft.com/office/drawing/2014/main" id="{6302FA58-C29D-CA45-A536-2CD9171D3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2667000"/>
              <a:ext cx="11430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594" name="Line 10">
              <a:extLst>
                <a:ext uri="{FF2B5EF4-FFF2-40B4-BE49-F238E27FC236}">
                  <a16:creationId xmlns:a16="http://schemas.microsoft.com/office/drawing/2014/main" id="{5DC7D04D-9080-FA47-B612-4791F6B8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114800"/>
              <a:ext cx="1143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595" name="Text Box 11">
              <a:extLst>
                <a:ext uri="{FF2B5EF4-FFF2-40B4-BE49-F238E27FC236}">
                  <a16:creationId xmlns:a16="http://schemas.microsoft.com/office/drawing/2014/main" id="{459F1D5C-141B-D947-8041-F3CDEBAAA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429000"/>
              <a:ext cx="706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C</a:t>
              </a:r>
              <a:r>
                <a:rPr lang="en-US" altLang="it-IT" sz="2000"/>
                <a:t>(</a:t>
              </a:r>
              <a:r>
                <a:rPr lang="en-US" altLang="it-IT" sz="2000" i="1"/>
                <a:t>m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67596" name="AutoShape 12">
              <a:extLst>
                <a:ext uri="{FF2B5EF4-FFF2-40B4-BE49-F238E27FC236}">
                  <a16:creationId xmlns:a16="http://schemas.microsoft.com/office/drawing/2014/main" id="{C377106A-E8E9-A242-96FA-CE0E0F36F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2514600"/>
              <a:ext cx="152400" cy="2133600"/>
            </a:xfrm>
            <a:prstGeom prst="rightBrace">
              <a:avLst>
                <a:gd name="adj1" fmla="val 1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597" name="Oval 13">
              <a:extLst>
                <a:ext uri="{FF2B5EF4-FFF2-40B4-BE49-F238E27FC236}">
                  <a16:creationId xmlns:a16="http://schemas.microsoft.com/office/drawing/2014/main" id="{41B466FF-2027-9044-8048-6F659B05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5146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598" name="Oval 14">
              <a:extLst>
                <a:ext uri="{FF2B5EF4-FFF2-40B4-BE49-F238E27FC236}">
                  <a16:creationId xmlns:a16="http://schemas.microsoft.com/office/drawing/2014/main" id="{CA4146BA-D1EA-9143-B732-294359384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2766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599" name="Oval 15">
              <a:extLst>
                <a:ext uri="{FF2B5EF4-FFF2-40B4-BE49-F238E27FC236}">
                  <a16:creationId xmlns:a16="http://schemas.microsoft.com/office/drawing/2014/main" id="{83230B04-3722-184A-AA06-07025290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9624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00" name="Oval 16">
              <a:extLst>
                <a:ext uri="{FF2B5EF4-FFF2-40B4-BE49-F238E27FC236}">
                  <a16:creationId xmlns:a16="http://schemas.microsoft.com/office/drawing/2014/main" id="{51BD968A-83B2-A549-A54E-2C513D189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5720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01" name="Oval 17">
              <a:extLst>
                <a:ext uri="{FF2B5EF4-FFF2-40B4-BE49-F238E27FC236}">
                  <a16:creationId xmlns:a16="http://schemas.microsoft.com/office/drawing/2014/main" id="{E53A6704-9E9D-7A4F-B6F5-E823CE2A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5908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02" name="Oval 18">
              <a:extLst>
                <a:ext uri="{FF2B5EF4-FFF2-40B4-BE49-F238E27FC236}">
                  <a16:creationId xmlns:a16="http://schemas.microsoft.com/office/drawing/2014/main" id="{B769396C-93CB-C44C-9D8F-4EB179BF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3528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03" name="Oval 19">
              <a:extLst>
                <a:ext uri="{FF2B5EF4-FFF2-40B4-BE49-F238E27FC236}">
                  <a16:creationId xmlns:a16="http://schemas.microsoft.com/office/drawing/2014/main" id="{8D9B8D7A-A0F1-1742-A78B-F92051905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0386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04" name="Oval 20">
              <a:extLst>
                <a:ext uri="{FF2B5EF4-FFF2-40B4-BE49-F238E27FC236}">
                  <a16:creationId xmlns:a16="http://schemas.microsoft.com/office/drawing/2014/main" id="{B991D10D-5B8E-3F48-9DFD-7323F020B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6482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05" name="Oval 21">
              <a:extLst>
                <a:ext uri="{FF2B5EF4-FFF2-40B4-BE49-F238E27FC236}">
                  <a16:creationId xmlns:a16="http://schemas.microsoft.com/office/drawing/2014/main" id="{5544FE98-371E-AB43-84C7-3944110DC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819400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06" name="Line 22">
              <a:extLst>
                <a:ext uri="{FF2B5EF4-FFF2-40B4-BE49-F238E27FC236}">
                  <a16:creationId xmlns:a16="http://schemas.microsoft.com/office/drawing/2014/main" id="{A334B438-5A11-8142-BC05-B830FDF58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2971800"/>
              <a:ext cx="1143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607" name="Text Box 23">
              <a:extLst>
                <a:ext uri="{FF2B5EF4-FFF2-40B4-BE49-F238E27FC236}">
                  <a16:creationId xmlns:a16="http://schemas.microsoft.com/office/drawing/2014/main" id="{A68162FD-1B7E-DE4C-95B7-2BA7B18E7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581400"/>
              <a:ext cx="414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m</a:t>
              </a:r>
              <a:r>
                <a:rPr lang="en-US" altLang="it-IT" sz="2000" i="1" baseline="-25000"/>
                <a:t>i</a:t>
              </a:r>
              <a:endParaRPr lang="en-US" altLang="it-IT" sz="2000"/>
            </a:p>
          </p:txBody>
        </p:sp>
        <p:sp>
          <p:nvSpPr>
            <p:cNvPr id="67608" name="Text Box 24">
              <a:extLst>
                <a:ext uri="{FF2B5EF4-FFF2-40B4-BE49-F238E27FC236}">
                  <a16:creationId xmlns:a16="http://schemas.microsoft.com/office/drawing/2014/main" id="{4B282622-BA6F-2F4A-BA43-0391E7241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747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M</a:t>
              </a:r>
              <a:r>
                <a:rPr lang="en-US" altLang="it-IT" sz="2000"/>
                <a:t>(</a:t>
              </a:r>
              <a:r>
                <a:rPr lang="en-US" altLang="it-IT" sz="2000" i="1"/>
                <a:t>m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67609" name="AutoShape 25">
              <a:extLst>
                <a:ext uri="{FF2B5EF4-FFF2-40B4-BE49-F238E27FC236}">
                  <a16:creationId xmlns:a16="http://schemas.microsoft.com/office/drawing/2014/main" id="{39319EA3-C995-944D-82F8-EAAFE495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2514600"/>
              <a:ext cx="152400" cy="228600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10" name="Text Box 26">
              <a:extLst>
                <a:ext uri="{FF2B5EF4-FFF2-40B4-BE49-F238E27FC236}">
                  <a16:creationId xmlns:a16="http://schemas.microsoft.com/office/drawing/2014/main" id="{BCBF1661-F0C8-BF49-83BF-7AFD55F26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438400"/>
              <a:ext cx="414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m</a:t>
              </a:r>
              <a:r>
                <a:rPr lang="en-US" altLang="it-IT" sz="2000" i="1" baseline="-25000"/>
                <a:t>j</a:t>
              </a:r>
              <a:endParaRPr lang="en-US" altLang="it-IT" sz="2000"/>
            </a:p>
          </p:txBody>
        </p:sp>
        <p:sp>
          <p:nvSpPr>
            <p:cNvPr id="67611" name="Text Box 27">
              <a:extLst>
                <a:ext uri="{FF2B5EF4-FFF2-40B4-BE49-F238E27FC236}">
                  <a16:creationId xmlns:a16="http://schemas.microsoft.com/office/drawing/2014/main" id="{269787FB-CEB0-8949-9D70-D1CCDC69A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2667000"/>
              <a:ext cx="1082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Cif(</a:t>
              </a:r>
              <a:r>
                <a:rPr lang="en-US" altLang="it-IT" sz="2000" i="1"/>
                <a:t>m</a:t>
              </a:r>
              <a:r>
                <a:rPr lang="en-US" altLang="it-IT" sz="2000" i="1" baseline="-25000"/>
                <a:t>i</a:t>
              </a:r>
              <a:r>
                <a:rPr lang="en-US" altLang="it-IT" sz="2000"/>
                <a:t> </a:t>
              </a:r>
              <a:r>
                <a:rPr lang="en-US" altLang="it-IT" sz="2000" i="1"/>
                <a:t>k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67612" name="Text Box 28">
              <a:extLst>
                <a:ext uri="{FF2B5EF4-FFF2-40B4-BE49-F238E27FC236}">
                  <a16:creationId xmlns:a16="http://schemas.microsoft.com/office/drawing/2014/main" id="{A01E72F5-CF0C-5B48-B42E-642539A88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3733800"/>
              <a:ext cx="1082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Cif(</a:t>
              </a:r>
              <a:r>
                <a:rPr lang="en-US" altLang="it-IT" sz="2000" i="1"/>
                <a:t>m</a:t>
              </a:r>
              <a:r>
                <a:rPr lang="en-US" altLang="it-IT" sz="2000" i="1" baseline="-25000"/>
                <a:t>j</a:t>
              </a:r>
              <a:r>
                <a:rPr lang="en-US" altLang="it-IT" sz="2000"/>
                <a:t> </a:t>
              </a:r>
              <a:r>
                <a:rPr lang="en-US" altLang="it-IT" sz="2000" i="1"/>
                <a:t>k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67613" name="Rectangle 29">
              <a:extLst>
                <a:ext uri="{FF2B5EF4-FFF2-40B4-BE49-F238E27FC236}">
                  <a16:creationId xmlns:a16="http://schemas.microsoft.com/office/drawing/2014/main" id="{61725FCC-B9DB-A34D-BB43-470721D0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075" y="5275263"/>
              <a:ext cx="184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67614" name="Text Box 30">
              <a:extLst>
                <a:ext uri="{FF2B5EF4-FFF2-40B4-BE49-F238E27FC236}">
                  <a16:creationId xmlns:a16="http://schemas.microsoft.com/office/drawing/2014/main" id="{EA9639E6-6100-624A-B9F2-8B8FFD65D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5334000"/>
              <a:ext cx="30495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solidFill>
                    <a:srgbClr val="FF0000"/>
                  </a:solidFill>
                </a:rPr>
                <a:t>fissata </a:t>
              </a:r>
              <a:r>
                <a:rPr lang="en-US" altLang="it-IT" sz="2000" i="1">
                  <a:solidFill>
                    <a:srgbClr val="FF0000"/>
                  </a:solidFill>
                </a:rPr>
                <a:t>k</a:t>
              </a:r>
              <a:r>
                <a:rPr lang="en-US" altLang="it-IT" sz="2000"/>
                <a:t>, per ogni </a:t>
              </a:r>
              <a:r>
                <a:rPr lang="en-US" altLang="it-IT" sz="2000" i="1"/>
                <a:t>m</a:t>
              </a:r>
              <a:r>
                <a:rPr lang="en-US" altLang="it-IT" sz="2000"/>
                <a:t> esiste </a:t>
              </a:r>
              <a:r>
                <a:rPr lang="en-US" altLang="it-IT" sz="2000" i="1"/>
                <a:t>c</a:t>
              </a:r>
            </a:p>
          </p:txBody>
        </p:sp>
      </p:grpSp>
      <p:pic>
        <p:nvPicPr>
          <p:cNvPr id="67588" name="Picture 31" descr="Screen shot 2012-05-#93D0B5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477B57B3-FAB0-8D49-BDB8-F876DB0D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1435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1">
            <a:extLst>
              <a:ext uri="{FF2B5EF4-FFF2-40B4-BE49-F238E27FC236}">
                <a16:creationId xmlns:a16="http://schemas.microsoft.com/office/drawing/2014/main" id="{151B73B8-FF6D-E746-8EF0-3D6D25BF7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400050"/>
            <a:ext cx="148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Vediamo ora</a:t>
            </a:r>
          </a:p>
        </p:txBody>
      </p:sp>
    </p:spTree>
    <p:extLst>
      <p:ext uri="{BB962C8B-B14F-4D97-AF65-F5344CB8AC3E}">
        <p14:creationId xmlns:p14="http://schemas.microsoft.com/office/powerpoint/2010/main" val="24769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>
            <a:extLst>
              <a:ext uri="{FF2B5EF4-FFF2-40B4-BE49-F238E27FC236}">
                <a16:creationId xmlns:a16="http://schemas.microsoft.com/office/drawing/2014/main" id="{52DEA725-C0B1-0B4A-9BBE-8B78644A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C05D6-E9CF-BE48-A1C3-4D585011380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it-IT" sz="1400"/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DB5B661D-D1DA-3F42-907C-9E8B2C1A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8838"/>
            <a:ext cx="8166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D4ACEC35-570A-014F-B670-618445069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83058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282629" name="Picture 5" descr="Screen shot 2012-05-#93D0B8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81ED67B0-AE28-5543-B2A7-3D37202F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72263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2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1">
            <a:extLst>
              <a:ext uri="{FF2B5EF4-FFF2-40B4-BE49-F238E27FC236}">
                <a16:creationId xmlns:a16="http://schemas.microsoft.com/office/drawing/2014/main" id="{58BD787A-93CD-E742-A4F7-7473DD16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80316-3BC6-BC41-B35F-688BF3893E5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it-IT" sz="1400"/>
          </a:p>
        </p:txBody>
      </p:sp>
      <p:sp>
        <p:nvSpPr>
          <p:cNvPr id="157701" name="TextBox 176">
            <a:extLst>
              <a:ext uri="{FF2B5EF4-FFF2-40B4-BE49-F238E27FC236}">
                <a16:creationId xmlns:a16="http://schemas.microsoft.com/office/drawing/2014/main" id="{80F6455D-7C42-3D41-B929-632CD054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445125"/>
            <a:ext cx="7951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Classi residue per </a:t>
            </a:r>
            <a:r>
              <a:rPr lang="en-US" altLang="it-IT" sz="1800" i="1"/>
              <a:t>n</a:t>
            </a:r>
            <a:r>
              <a:rPr lang="en-US" altLang="it-IT" sz="1800"/>
              <a:t>=1, 2, 3 in un cifrario a sostituzione monoalfabetica nel quale 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lunghezza della chiave cresce con la lunghezza del messaggio: </a:t>
            </a:r>
            <a:r>
              <a:rPr lang="en-US" altLang="it-IT" sz="1800" b="1"/>
              <a:t>cifrario perfetto</a:t>
            </a:r>
          </a:p>
        </p:txBody>
      </p:sp>
      <p:sp>
        <p:nvSpPr>
          <p:cNvPr id="69635" name="TextBox 80">
            <a:extLst>
              <a:ext uri="{FF2B5EF4-FFF2-40B4-BE49-F238E27FC236}">
                <a16:creationId xmlns:a16="http://schemas.microsoft.com/office/drawing/2014/main" id="{5E47E4FF-BB53-D442-800A-F9D41F83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83" y="684213"/>
            <a:ext cx="73082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/>
              <a:t>Conseguenza importante: per mantenere la perfezione,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/>
              <a:t>all’aumentare della lunghezza </a:t>
            </a:r>
            <a:r>
              <a:rPr lang="en-US" altLang="it-IT" sz="2400" b="1" i="1"/>
              <a:t>n </a:t>
            </a:r>
            <a:r>
              <a:rPr lang="en-US" altLang="it-IT" sz="2400" b="1"/>
              <a:t>del messaggio si deve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b="1"/>
              <a:t>incrementare esponenzialmente il numero delle chiavi 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0D33CB8-4193-1446-A1CD-F8F5BE87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5625"/>
            <a:ext cx="4643438" cy="511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39707-F732-DF48-900A-AE463A92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927225"/>
            <a:ext cx="32623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F1E46-95A4-7747-A63C-4C007374C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192338"/>
            <a:ext cx="275113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12087-F2B9-D841-80A6-6FCE30AF4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22513"/>
            <a:ext cx="2279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A1C4CF3-20D4-B54F-84E2-0CB1596EE4F5}"/>
              </a:ext>
            </a:extLst>
          </p:cNvPr>
          <p:cNvGrpSpPr/>
          <p:nvPr/>
        </p:nvGrpSpPr>
        <p:grpSpPr>
          <a:xfrm>
            <a:off x="447675" y="1896156"/>
            <a:ext cx="8248650" cy="3264807"/>
            <a:chOff x="447675" y="1896156"/>
            <a:chExt cx="8248650" cy="32648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289520-C4D0-5F48-B0A6-F6087793C3B8}"/>
                </a:ext>
              </a:extLst>
            </p:cNvPr>
            <p:cNvSpPr/>
            <p:nvPr/>
          </p:nvSpPr>
          <p:spPr>
            <a:xfrm>
              <a:off x="447675" y="1896156"/>
              <a:ext cx="8248650" cy="326480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5EEDD52-FC6F-5E49-A983-F5B48384F718}"/>
                </a:ext>
              </a:extLst>
            </p:cNvPr>
            <p:cNvSpPr txBox="1"/>
            <p:nvPr/>
          </p:nvSpPr>
          <p:spPr>
            <a:xfrm>
              <a:off x="4428331" y="4772581"/>
              <a:ext cx="1901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00B050"/>
                  </a:solidFill>
                </a:rPr>
                <a:t>cifrario inviolabile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5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1">
            <a:extLst>
              <a:ext uri="{FF2B5EF4-FFF2-40B4-BE49-F238E27FC236}">
                <a16:creationId xmlns:a16="http://schemas.microsoft.com/office/drawing/2014/main" id="{743B873D-E612-164E-AA91-28D11EB94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32795-90F5-D24E-9E92-EC83DBA8131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it-IT" sz="1400"/>
          </a:p>
        </p:txBody>
      </p:sp>
      <p:sp>
        <p:nvSpPr>
          <p:cNvPr id="70660" name="Rectangle 1">
            <a:extLst>
              <a:ext uri="{FF2B5EF4-FFF2-40B4-BE49-F238E27FC236}">
                <a16:creationId xmlns:a16="http://schemas.microsoft.com/office/drawing/2014/main" id="{34273087-0394-E744-B744-D7C7D7E85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4868863"/>
            <a:ext cx="5545138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6A00539-11F4-E542-840D-BFDE35CD4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" y="5195644"/>
            <a:ext cx="7951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Classi residue per </a:t>
            </a:r>
            <a:r>
              <a:rPr lang="en-US" altLang="it-IT" sz="1800" i="1"/>
              <a:t>n</a:t>
            </a:r>
            <a:r>
              <a:rPr lang="en-US" altLang="it-IT" sz="1800"/>
              <a:t>=1, 2, 3 in un cifrario a sostituzione monoalfabetica nel quale 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chiave rimane di lunghezza costante: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la sicurezza descresce all’aumentare della lunghezza del messaggio</a:t>
            </a:r>
          </a:p>
        </p:txBody>
      </p:sp>
      <p:sp>
        <p:nvSpPr>
          <p:cNvPr id="70662" name="TextBox 1">
            <a:extLst>
              <a:ext uri="{FF2B5EF4-FFF2-40B4-BE49-F238E27FC236}">
                <a16:creationId xmlns:a16="http://schemas.microsoft.com/office/drawing/2014/main" id="{E2F038D6-0BFA-8743-BBDB-6EFB1B6B1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727075"/>
            <a:ext cx="813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Se non si adegua il numero delle chiavi, il sistema diventa rapidamente insicuro</a:t>
            </a:r>
            <a:endParaRPr lang="it-IT" altLang="it-IT" sz="2000"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D07139-1C26-0E47-A4DE-8521403BF7AB}"/>
              </a:ext>
            </a:extLst>
          </p:cNvPr>
          <p:cNvGrpSpPr/>
          <p:nvPr/>
        </p:nvGrpSpPr>
        <p:grpSpPr>
          <a:xfrm>
            <a:off x="961901" y="1560513"/>
            <a:ext cx="7065818" cy="3308350"/>
            <a:chOff x="961901" y="1560513"/>
            <a:chExt cx="7065818" cy="33083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BCCD8F5-5BFE-1245-9BEA-20ADBE32A258}"/>
                </a:ext>
              </a:extLst>
            </p:cNvPr>
            <p:cNvSpPr/>
            <p:nvPr/>
          </p:nvSpPr>
          <p:spPr>
            <a:xfrm>
              <a:off x="961901" y="1560513"/>
              <a:ext cx="7065818" cy="33083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40174D-52C4-D942-B219-518C904B606C}"/>
                </a:ext>
              </a:extLst>
            </p:cNvPr>
            <p:cNvSpPr txBox="1"/>
            <p:nvPr/>
          </p:nvSpPr>
          <p:spPr>
            <a:xfrm>
              <a:off x="2363156" y="4490087"/>
              <a:ext cx="292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</a:rPr>
                <a:t>cifrario (sempre più) insicuro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F25F407-1715-BD4F-8AF0-8B3DC5AD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896" y="1653929"/>
            <a:ext cx="2375747" cy="3133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337E1-B1FA-764A-A79F-A676D955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15" y="2029462"/>
            <a:ext cx="1968717" cy="21406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7C2A5-11E0-8546-B9EE-BF14C071B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78" y="2496899"/>
            <a:ext cx="1731873" cy="12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>
            <a:extLst>
              <a:ext uri="{FF2B5EF4-FFF2-40B4-BE49-F238E27FC236}">
                <a16:creationId xmlns:a16="http://schemas.microsoft.com/office/drawing/2014/main" id="{D0A392B7-5950-3042-ACCB-4A6C9FD2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8B4E5A-F373-FF4D-844C-38BDA29A6D3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it-IT" sz="1400"/>
          </a:p>
        </p:txBody>
      </p:sp>
      <p:grpSp>
        <p:nvGrpSpPr>
          <p:cNvPr id="71682" name="Gruppo 1">
            <a:extLst>
              <a:ext uri="{FF2B5EF4-FFF2-40B4-BE49-F238E27FC236}">
                <a16:creationId xmlns:a16="http://schemas.microsoft.com/office/drawing/2014/main" id="{C9E9FB8A-0945-8346-82AA-DB178395FB5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04813"/>
            <a:ext cx="8642350" cy="5688012"/>
            <a:chOff x="251520" y="404664"/>
            <a:chExt cx="8640960" cy="5688526"/>
          </a:xfrm>
        </p:grpSpPr>
        <p:pic>
          <p:nvPicPr>
            <p:cNvPr id="71685" name="Picture 2" descr="11_Cifrari_flusso.pict                                         0005C64BMacintosh HD                   BCFBA33A:">
              <a:extLst>
                <a:ext uri="{FF2B5EF4-FFF2-40B4-BE49-F238E27FC236}">
                  <a16:creationId xmlns:a16="http://schemas.microsoft.com/office/drawing/2014/main" id="{E44FA6F1-F443-9845-B424-02895BD30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8637587" cy="550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6" name="Rettangolo 1">
              <a:extLst>
                <a:ext uri="{FF2B5EF4-FFF2-40B4-BE49-F238E27FC236}">
                  <a16:creationId xmlns:a16="http://schemas.microsoft.com/office/drawing/2014/main" id="{D9839A5C-3BF0-934E-A3D4-807D8218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5085184"/>
              <a:ext cx="4248472" cy="10080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magine 3" descr="Schermata 2020-05-04 alle 10.37.11.png">
            <a:extLst>
              <a:ext uri="{FF2B5EF4-FFF2-40B4-BE49-F238E27FC236}">
                <a16:creationId xmlns:a16="http://schemas.microsoft.com/office/drawing/2014/main" id="{5ECAC0B6-064E-2040-830B-29598AA7B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797425"/>
            <a:ext cx="55070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1">
            <a:extLst>
              <a:ext uri="{FF2B5EF4-FFF2-40B4-BE49-F238E27FC236}">
                <a16:creationId xmlns:a16="http://schemas.microsoft.com/office/drawing/2014/main" id="{8B8AC549-C5D1-AA49-8093-A76632B41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41313"/>
            <a:ext cx="230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ONE TIME PAD</a:t>
            </a:r>
          </a:p>
        </p:txBody>
      </p:sp>
    </p:spTree>
    <p:extLst>
      <p:ext uri="{BB962C8B-B14F-4D97-AF65-F5344CB8AC3E}">
        <p14:creationId xmlns:p14="http://schemas.microsoft.com/office/powerpoint/2010/main" val="23000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>
            <a:extLst>
              <a:ext uri="{FF2B5EF4-FFF2-40B4-BE49-F238E27FC236}">
                <a16:creationId xmlns:a16="http://schemas.microsoft.com/office/drawing/2014/main" id="{D87740F6-BD2D-774A-8B1B-986AB9D7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65CBF3-48A2-ED40-A073-22CFD1092CC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it-IT" sz="1400"/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ABA8A11E-5E91-7D47-A784-72D87D02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679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07" name="Group 3">
            <a:extLst>
              <a:ext uri="{FF2B5EF4-FFF2-40B4-BE49-F238E27FC236}">
                <a16:creationId xmlns:a16="http://schemas.microsoft.com/office/drawing/2014/main" id="{4F80C0EB-6304-6D4B-A632-B02E0799C97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838200"/>
            <a:ext cx="2909888" cy="254000"/>
            <a:chOff x="987" y="3311"/>
            <a:chExt cx="1833" cy="160"/>
          </a:xfrm>
        </p:grpSpPr>
        <p:sp>
          <p:nvSpPr>
            <p:cNvPr id="72709" name="Rectangle 4">
              <a:extLst>
                <a:ext uri="{FF2B5EF4-FFF2-40B4-BE49-F238E27FC236}">
                  <a16:creationId xmlns:a16="http://schemas.microsoft.com/office/drawing/2014/main" id="{6823DF47-4AFA-CB4E-8AD8-F36EDC030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3311"/>
              <a:ext cx="52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solidFill>
                    <a:srgbClr val="000000"/>
                  </a:solidFill>
                  <a:latin typeface="Geneva" panose="020B0503030404040204" pitchFamily="34" charset="0"/>
                </a:rPr>
                <a:t>sistema </a:t>
              </a:r>
              <a:endParaRPr lang="en-US" altLang="it-IT" sz="1600"/>
            </a:p>
          </p:txBody>
        </p:sp>
        <p:sp>
          <p:nvSpPr>
            <p:cNvPr id="72710" name="Rectangle 5">
              <a:extLst>
                <a:ext uri="{FF2B5EF4-FFF2-40B4-BE49-F238E27FC236}">
                  <a16:creationId xmlns:a16="http://schemas.microsoft.com/office/drawing/2014/main" id="{0CA5B74D-43D2-CA42-97BA-AAAC49B5C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3311"/>
              <a:ext cx="133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 i="1">
                  <a:solidFill>
                    <a:srgbClr val="000000"/>
                  </a:solidFill>
                  <a:latin typeface="Geneva" panose="020B0503030404040204" pitchFamily="34" charset="0"/>
                </a:rPr>
                <a:t>one-time pad </a:t>
              </a:r>
              <a:r>
                <a:rPr lang="en-US" altLang="it-IT" sz="1600" b="1">
                  <a:solidFill>
                    <a:srgbClr val="000000"/>
                  </a:solidFill>
                  <a:latin typeface="Geneva" panose="020B0503030404040204" pitchFamily="34" charset="0"/>
                </a:rPr>
                <a:t>binario</a:t>
              </a:r>
              <a:r>
                <a:rPr lang="en-US" altLang="it-IT" sz="1600" b="1" i="1">
                  <a:solidFill>
                    <a:srgbClr val="000000"/>
                  </a:solidFill>
                  <a:latin typeface="Geneva" panose="020B0503030404040204" pitchFamily="34" charset="0"/>
                </a:rPr>
                <a:t> </a:t>
              </a:r>
              <a:endParaRPr lang="en-US" altLang="it-IT" sz="1600"/>
            </a:p>
          </p:txBody>
        </p:sp>
      </p:grpSp>
      <p:pic>
        <p:nvPicPr>
          <p:cNvPr id="72708" name="Picture 6">
            <a:extLst>
              <a:ext uri="{FF2B5EF4-FFF2-40B4-BE49-F238E27FC236}">
                <a16:creationId xmlns:a16="http://schemas.microsoft.com/office/drawing/2014/main" id="{716702B2-4478-BC47-B804-5FAA890A4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61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66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3">
            <a:extLst>
              <a:ext uri="{FF2B5EF4-FFF2-40B4-BE49-F238E27FC236}">
                <a16:creationId xmlns:a16="http://schemas.microsoft.com/office/drawing/2014/main" id="{B237AA4A-3370-3446-B0BF-3DAB0417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0515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3BB4E-BE62-C247-AEB8-AD5BF304702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it-IT" sz="1400"/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6974F0AF-8202-FE49-A3E9-349F8B16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08150"/>
            <a:ext cx="1841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>
            <a:extLst>
              <a:ext uri="{FF2B5EF4-FFF2-40B4-BE49-F238E27FC236}">
                <a16:creationId xmlns:a16="http://schemas.microsoft.com/office/drawing/2014/main" id="{6EF118E0-6F36-E844-B036-A2356313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8178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>
            <a:extLst>
              <a:ext uri="{FF2B5EF4-FFF2-40B4-BE49-F238E27FC236}">
                <a16:creationId xmlns:a16="http://schemas.microsoft.com/office/drawing/2014/main" id="{26DAD219-0C59-F44F-82FF-B1A1F66C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2150"/>
            <a:ext cx="8191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9F148224-1F34-3148-90D0-4D18CE2AF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93950"/>
            <a:ext cx="5067300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i="1">
                <a:solidFill>
                  <a:srgbClr val="0000FF"/>
                </a:solidFill>
              </a:rPr>
              <a:t>il cifrario one time pad è perfetto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A78E5BAC-83E2-444D-BFC3-9C87B34D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51350"/>
            <a:ext cx="8305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5F0ABB1B-1D34-5446-A33D-B111BAB9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32150"/>
            <a:ext cx="8305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284680" name="Picture 8" descr="Screen shot 2012-05-#93D0BE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FF0F89FF-B4A5-9E49-B339-6D58662E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9750"/>
            <a:ext cx="8470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CEFCC4D-6277-DE46-B688-2BF3B69F4D7C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4679950"/>
            <a:ext cx="6907212" cy="1408113"/>
            <a:chOff x="764303" y="4876800"/>
            <a:chExt cx="6906497" cy="1408113"/>
          </a:xfrm>
        </p:grpSpPr>
        <p:pic>
          <p:nvPicPr>
            <p:cNvPr id="73742" name="Picture 9" descr="Screen shot 2012-05-#93D0BF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DDC5C2AF-0F99-0C4A-8F94-73C13088B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876800"/>
              <a:ext cx="5765800" cy="14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3" name="TextBox 1">
              <a:extLst>
                <a:ext uri="{FF2B5EF4-FFF2-40B4-BE49-F238E27FC236}">
                  <a16:creationId xmlns:a16="http://schemas.microsoft.com/office/drawing/2014/main" id="{119D79F8-B7ED-DB4B-8EE3-4C00A7B40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303" y="5436046"/>
              <a:ext cx="23487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i="1"/>
                <a:t>=p</a:t>
              </a:r>
              <a:r>
                <a:rPr lang="it-IT" altLang="it-IT" sz="2400"/>
                <a:t>(</a:t>
              </a:r>
              <a:r>
                <a:rPr lang="it-IT" altLang="it-IT" sz="2400" b="1" i="1"/>
                <a:t>m</a:t>
              </a:r>
              <a:r>
                <a:rPr lang="it-IT" altLang="it-IT" sz="2400" i="1"/>
                <a:t>,</a:t>
              </a:r>
              <a:r>
                <a:rPr lang="it-IT" altLang="it-IT" sz="2400" b="1" i="1"/>
                <a:t>k</a:t>
              </a:r>
              <a:r>
                <a:rPr lang="it-IT" altLang="it-IT" sz="2400"/>
                <a:t>) </a:t>
              </a:r>
              <a:r>
                <a:rPr lang="it-IT" altLang="it-IT" sz="2400" i="1"/>
                <a:t>p</a:t>
              </a:r>
              <a:r>
                <a:rPr lang="it-IT" altLang="it-IT" sz="2400"/>
                <a:t>(</a:t>
              </a:r>
              <a:r>
                <a:rPr lang="it-IT" altLang="it-IT" sz="2400" b="1" i="1"/>
                <a:t>c</a:t>
              </a:r>
              <a:r>
                <a:rPr lang="it-IT" altLang="it-IT" sz="2400" i="1"/>
                <a:t>/</a:t>
              </a:r>
              <a:r>
                <a:rPr lang="it-IT" altLang="it-IT" sz="2400" b="1" i="1"/>
                <a:t>m</a:t>
              </a:r>
              <a:r>
                <a:rPr lang="it-IT" altLang="it-IT" sz="2400" i="1"/>
                <a:t>,</a:t>
              </a:r>
              <a:r>
                <a:rPr lang="it-IT" altLang="it-IT" sz="2400" b="1" i="1"/>
                <a:t>k</a:t>
              </a:r>
              <a:r>
                <a:rPr lang="it-IT" altLang="it-IT" sz="2400"/>
                <a:t>)</a:t>
              </a:r>
            </a:p>
          </p:txBody>
        </p:sp>
      </p:grpSp>
      <p:grpSp>
        <p:nvGrpSpPr>
          <p:cNvPr id="284685" name="Group 13">
            <a:extLst>
              <a:ext uri="{FF2B5EF4-FFF2-40B4-BE49-F238E27FC236}">
                <a16:creationId xmlns:a16="http://schemas.microsoft.com/office/drawing/2014/main" id="{126EF784-5AF7-284B-9A66-241A1BB22C59}"/>
              </a:ext>
            </a:extLst>
          </p:cNvPr>
          <p:cNvGrpSpPr>
            <a:grpSpLocks/>
          </p:cNvGrpSpPr>
          <p:nvPr/>
        </p:nvGrpSpPr>
        <p:grpSpPr bwMode="auto">
          <a:xfrm>
            <a:off x="3717925" y="5680075"/>
            <a:ext cx="4029075" cy="854075"/>
            <a:chOff x="2304" y="3696"/>
            <a:chExt cx="2538" cy="538"/>
          </a:xfrm>
        </p:grpSpPr>
        <p:sp>
          <p:nvSpPr>
            <p:cNvPr id="73739" name="Line 10">
              <a:extLst>
                <a:ext uri="{FF2B5EF4-FFF2-40B4-BE49-F238E27FC236}">
                  <a16:creationId xmlns:a16="http://schemas.microsoft.com/office/drawing/2014/main" id="{F9E8B49B-084B-E448-9EE6-25B118074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3696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740" name="Line 11">
              <a:extLst>
                <a:ext uri="{FF2B5EF4-FFF2-40B4-BE49-F238E27FC236}">
                  <a16:creationId xmlns:a16="http://schemas.microsoft.com/office/drawing/2014/main" id="{C33D423D-B85D-4F48-BA12-67AB42E89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69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741" name="Text Box 12">
              <a:extLst>
                <a:ext uri="{FF2B5EF4-FFF2-40B4-BE49-F238E27FC236}">
                  <a16:creationId xmlns:a16="http://schemas.microsoft.com/office/drawing/2014/main" id="{F636111C-5EE3-1040-93DF-B3FC7D7D9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984"/>
              <a:ext cx="25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chiave e messaggio sono indipendenti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5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>
            <a:extLst>
              <a:ext uri="{FF2B5EF4-FFF2-40B4-BE49-F238E27FC236}">
                <a16:creationId xmlns:a16="http://schemas.microsoft.com/office/drawing/2014/main" id="{5027BD9F-CA52-0B43-B942-91E88146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94ECE2-ECFA-454A-8C7C-E261A016BF9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it-IT" sz="1400"/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80EBEF57-79CD-B547-9FC9-A7425416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5175"/>
            <a:ext cx="779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1">
            <a:extLst>
              <a:ext uri="{FF2B5EF4-FFF2-40B4-BE49-F238E27FC236}">
                <a16:creationId xmlns:a16="http://schemas.microsoft.com/office/drawing/2014/main" id="{D9CD323D-F432-A945-B587-29C5DD13F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2236788"/>
            <a:ext cx="418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per quanto visto alla pagina precedente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8461A2-88FA-3246-8A1E-BE4F6AAC731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971800"/>
            <a:ext cx="7815263" cy="2565400"/>
            <a:chOff x="990600" y="2971800"/>
            <a:chExt cx="7815296" cy="2565400"/>
          </a:xfrm>
        </p:grpSpPr>
        <p:pic>
          <p:nvPicPr>
            <p:cNvPr id="74758" name="Picture 3">
              <a:extLst>
                <a:ext uri="{FF2B5EF4-FFF2-40B4-BE49-F238E27FC236}">
                  <a16:creationId xmlns:a16="http://schemas.microsoft.com/office/drawing/2014/main" id="{E8295829-5FA3-BA4E-89B7-8B3BC5B04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971800"/>
              <a:ext cx="7251700" cy="256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Box 1">
              <a:extLst>
                <a:ext uri="{FF2B5EF4-FFF2-40B4-BE49-F238E27FC236}">
                  <a16:creationId xmlns:a16="http://schemas.microsoft.com/office/drawing/2014/main" id="{54CDFF2A-0C31-174F-9BA7-C3390FFAD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2980" y="3573016"/>
              <a:ext cx="2452916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per Bayes, ma anche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per quanto visto sopra</a:t>
              </a:r>
            </a:p>
          </p:txBody>
        </p:sp>
      </p:grpSp>
      <p:sp>
        <p:nvSpPr>
          <p:cNvPr id="74757" name="TextBox 3">
            <a:extLst>
              <a:ext uri="{FF2B5EF4-FFF2-40B4-BE49-F238E27FC236}">
                <a16:creationId xmlns:a16="http://schemas.microsoft.com/office/drawing/2014/main" id="{D5B41CEC-44AE-3D48-A816-8F93FCAB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6223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80662-38BD-9747-9AA7-C743E73DFD8B}"/>
              </a:ext>
            </a:extLst>
          </p:cNvPr>
          <p:cNvGrpSpPr/>
          <p:nvPr/>
        </p:nvGrpSpPr>
        <p:grpSpPr>
          <a:xfrm>
            <a:off x="6198919" y="1472540"/>
            <a:ext cx="2284681" cy="1621210"/>
            <a:chOff x="6198919" y="1472540"/>
            <a:chExt cx="2284681" cy="16212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3E78F0-E10F-AD43-A6A6-7578938AFDBD}"/>
                </a:ext>
              </a:extLst>
            </p:cNvPr>
            <p:cNvSpPr/>
            <p:nvPr/>
          </p:nvSpPr>
          <p:spPr>
            <a:xfrm>
              <a:off x="6198919" y="1472540"/>
              <a:ext cx="581891" cy="8928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A4F0948-0A91-E841-ACB3-9B3F349EC880}"/>
                </a:ext>
              </a:extLst>
            </p:cNvPr>
            <p:cNvCxnSpPr/>
            <p:nvPr/>
          </p:nvCxnSpPr>
          <p:spPr>
            <a:xfrm flipH="1" flipV="1">
              <a:off x="6768935" y="2365375"/>
              <a:ext cx="676894" cy="437202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7AC0A8-88C0-374B-B408-CFAD413C70C4}"/>
                </a:ext>
              </a:extLst>
            </p:cNvPr>
            <p:cNvSpPr txBox="1"/>
            <p:nvPr/>
          </p:nvSpPr>
          <p:spPr>
            <a:xfrm>
              <a:off x="7460115" y="2724418"/>
              <a:ext cx="102348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/>
                <a:t>aleatorio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8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>
            <a:extLst>
              <a:ext uri="{FF2B5EF4-FFF2-40B4-BE49-F238E27FC236}">
                <a16:creationId xmlns:a16="http://schemas.microsoft.com/office/drawing/2014/main" id="{EC3293B9-3CBA-104F-9EE8-58381183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12087-88A2-964E-BD1E-18EF4BA6B14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it-IT" sz="1400"/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4DC4CADA-9ED6-A147-A331-98938AE4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92150"/>
            <a:ext cx="2857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>
            <a:extLst>
              <a:ext uri="{FF2B5EF4-FFF2-40B4-BE49-F238E27FC236}">
                <a16:creationId xmlns:a16="http://schemas.microsoft.com/office/drawing/2014/main" id="{D03B3058-3896-7D4A-ACF8-DFFE67C3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73150"/>
            <a:ext cx="1714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>
            <a:extLst>
              <a:ext uri="{FF2B5EF4-FFF2-40B4-BE49-F238E27FC236}">
                <a16:creationId xmlns:a16="http://schemas.microsoft.com/office/drawing/2014/main" id="{DD2DF6A4-C956-E94C-972F-69AE7D3C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027113"/>
            <a:ext cx="49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ma</a:t>
            </a: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6BA20129-73E4-7641-8FD4-938AAC07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89138"/>
            <a:ext cx="61817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 dunque il sistema è anche ideale e resistente agli attacchi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crittanalitici con testo in chiaro, cioè un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	 </a:t>
            </a:r>
            <a:r>
              <a:rPr lang="en-US" altLang="it-IT" sz="2000" b="1" i="1">
                <a:solidFill>
                  <a:srgbClr val="0000FF"/>
                </a:solidFill>
              </a:rPr>
              <a:t>sistema incondizionatamente sicuro</a:t>
            </a:r>
            <a:endParaRPr lang="en-US" altLang="it-IT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1CA28E-84AA-5049-9B6A-784849623A2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429000"/>
            <a:ext cx="7916863" cy="2470150"/>
            <a:chOff x="838200" y="3429000"/>
            <a:chExt cx="7916863" cy="2470150"/>
          </a:xfrm>
        </p:grpSpPr>
        <p:sp>
          <p:nvSpPr>
            <p:cNvPr id="75783" name="Text Box 10">
              <a:extLst>
                <a:ext uri="{FF2B5EF4-FFF2-40B4-BE49-F238E27FC236}">
                  <a16:creationId xmlns:a16="http://schemas.microsoft.com/office/drawing/2014/main" id="{0915F058-4A0A-6C4E-9498-74E37040F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191000"/>
              <a:ext cx="1338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diseg. fondam</a:t>
              </a:r>
            </a:p>
          </p:txBody>
        </p:sp>
        <p:pic>
          <p:nvPicPr>
            <p:cNvPr id="75784" name="Picture 7">
              <a:extLst>
                <a:ext uri="{FF2B5EF4-FFF2-40B4-BE49-F238E27FC236}">
                  <a16:creationId xmlns:a16="http://schemas.microsoft.com/office/drawing/2014/main" id="{D21265B8-86DC-0F4A-ABA9-C0F6BB86E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572000"/>
              <a:ext cx="49022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5" name="Text Box 6">
              <a:extLst>
                <a:ext uri="{FF2B5EF4-FFF2-40B4-BE49-F238E27FC236}">
                  <a16:creationId xmlns:a16="http://schemas.microsoft.com/office/drawing/2014/main" id="{48B16370-8A49-4A48-880E-57D5CFCC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429000"/>
              <a:ext cx="7916863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Il sistema one-time pad richiede una chiave lunga quanto il messaggio,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ma nonostante ciò è il più economico tra i cifrari incondizionatamente sicuri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poichè</a:t>
              </a:r>
            </a:p>
          </p:txBody>
        </p:sp>
        <p:sp>
          <p:nvSpPr>
            <p:cNvPr id="75786" name="Rectangle 8">
              <a:extLst>
                <a:ext uri="{FF2B5EF4-FFF2-40B4-BE49-F238E27FC236}">
                  <a16:creationId xmlns:a16="http://schemas.microsoft.com/office/drawing/2014/main" id="{7514D949-8C87-DB47-8066-0E9914606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410200"/>
              <a:ext cx="4048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e one-time pad  realizza l</a:t>
              </a:r>
              <a:r>
                <a:rPr lang="uk-UA" altLang="ja-JP" sz="2000">
                  <a:latin typeface="Arial" panose="020B0604020202020204" pitchFamily="34" charset="0"/>
                </a:rPr>
                <a:t>'</a:t>
              </a:r>
              <a:r>
                <a:rPr lang="en-US" altLang="ja-JP" sz="2000"/>
                <a:t>uguaglianza</a:t>
              </a:r>
              <a:endParaRPr lang="en-US" altLang="it-IT" sz="2000"/>
            </a:p>
          </p:txBody>
        </p:sp>
        <p:sp>
          <p:nvSpPr>
            <p:cNvPr id="75787" name="Text Box 14">
              <a:extLst>
                <a:ext uri="{FF2B5EF4-FFF2-40B4-BE49-F238E27FC236}">
                  <a16:creationId xmlns:a16="http://schemas.microsoft.com/office/drawing/2014/main" id="{A6824053-89CC-A84B-AB70-2890B1AB3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191000"/>
              <a:ext cx="1514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diseg. teo. infor.</a:t>
              </a:r>
            </a:p>
          </p:txBody>
        </p:sp>
        <p:sp>
          <p:nvSpPr>
            <p:cNvPr id="75788" name="Line 12">
              <a:extLst>
                <a:ext uri="{FF2B5EF4-FFF2-40B4-BE49-F238E27FC236}">
                  <a16:creationId xmlns:a16="http://schemas.microsoft.com/office/drawing/2014/main" id="{20FE38B3-6DA1-104E-859B-9E1A41302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5029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789" name="Rectangle 13">
              <a:extLst>
                <a:ext uri="{FF2B5EF4-FFF2-40B4-BE49-F238E27FC236}">
                  <a16:creationId xmlns:a16="http://schemas.microsoft.com/office/drawing/2014/main" id="{E45E9ABE-7646-4940-A0FD-0963F7FD6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562600"/>
              <a:ext cx="11366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cif. perfetto</a:t>
              </a:r>
            </a:p>
          </p:txBody>
        </p:sp>
        <p:sp>
          <p:nvSpPr>
            <p:cNvPr id="75790" name="Line 15">
              <a:extLst>
                <a:ext uri="{FF2B5EF4-FFF2-40B4-BE49-F238E27FC236}">
                  <a16:creationId xmlns:a16="http://schemas.microsoft.com/office/drawing/2014/main" id="{8A1A8C47-29E4-E541-BB49-9CCEB2741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4495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791" name="Line 11">
              <a:extLst>
                <a:ext uri="{FF2B5EF4-FFF2-40B4-BE49-F238E27FC236}">
                  <a16:creationId xmlns:a16="http://schemas.microsoft.com/office/drawing/2014/main" id="{08533885-1CCE-CB4C-AFAB-DF004E8BE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95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191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3">
            <a:extLst>
              <a:ext uri="{FF2B5EF4-FFF2-40B4-BE49-F238E27FC236}">
                <a16:creationId xmlns:a16="http://schemas.microsoft.com/office/drawing/2014/main" id="{500A9623-CABD-644E-9204-9AE11FA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08869D-E464-804A-B6A5-318E70C7E65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it-IT" sz="1400"/>
          </a:p>
        </p:txBody>
      </p:sp>
      <p:pic>
        <p:nvPicPr>
          <p:cNvPr id="76802" name="Picture 2">
            <a:extLst>
              <a:ext uri="{FF2B5EF4-FFF2-40B4-BE49-F238E27FC236}">
                <a16:creationId xmlns:a16="http://schemas.microsoft.com/office/drawing/2014/main" id="{DF24C773-E959-E74E-962D-8D0EFD0D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88913"/>
            <a:ext cx="4864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1">
            <a:extLst>
              <a:ext uri="{FF2B5EF4-FFF2-40B4-BE49-F238E27FC236}">
                <a16:creationId xmlns:a16="http://schemas.microsoft.com/office/drawing/2014/main" id="{24A09252-E3CB-C846-B777-A2CB190D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4868863"/>
            <a:ext cx="5545138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73061" name="TextBox 2">
            <a:extLst>
              <a:ext uri="{FF2B5EF4-FFF2-40B4-BE49-F238E27FC236}">
                <a16:creationId xmlns:a16="http://schemas.microsoft.com/office/drawing/2014/main" id="{61E80945-1893-1F4C-B745-1070C8DD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94275"/>
            <a:ext cx="7951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Classi residue per </a:t>
            </a:r>
            <a:r>
              <a:rPr lang="en-US" altLang="it-IT" sz="1800" i="1"/>
              <a:t>n</a:t>
            </a:r>
            <a:r>
              <a:rPr lang="en-US" altLang="it-IT" sz="1800"/>
              <a:t>=1, 2, 3 in un cifrario a sostituzione monoalfabetica nel quale 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chiave rimane di lunghezza costante: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la sicurezza descresce all’aumentare della lunghezza del messaggio</a:t>
            </a:r>
          </a:p>
        </p:txBody>
      </p:sp>
      <p:sp>
        <p:nvSpPr>
          <p:cNvPr id="76806" name="TextBox 1">
            <a:extLst>
              <a:ext uri="{FF2B5EF4-FFF2-40B4-BE49-F238E27FC236}">
                <a16:creationId xmlns:a16="http://schemas.microsoft.com/office/drawing/2014/main" id="{F230E732-B7B1-E540-B7DD-7F5F40EA9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96938"/>
            <a:ext cx="766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Prendiamo un cifrario a </a:t>
            </a:r>
            <a:r>
              <a:rPr lang="en-US" altLang="it-IT" sz="2000"/>
              <a:t>sostituzione monoalfabetica e usiamo la stessa chiave aumentando la lunghezza del messaggio </a:t>
            </a:r>
            <a:endParaRPr lang="it-IT" altLang="it-IT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7BCE8-072D-7D46-885A-D45E1F6F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24" y="2390661"/>
            <a:ext cx="1931142" cy="1435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C0B2D4-096B-8340-8580-C092FCD21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42" y="1979758"/>
            <a:ext cx="1950152" cy="212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5FF13-5EB2-554E-B613-239EE4AE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996" y="1467983"/>
            <a:ext cx="2487354" cy="328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5CF4CC86-261C-824A-9121-336F04D0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538135-6306-334F-BA41-D00CD2E97AA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it-IT" sz="1400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922DBFAA-E8C3-F345-A8F9-912F37F9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7A30B925-CBC8-614C-BECB-FE517F2D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15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5">
            <a:extLst>
              <a:ext uri="{FF2B5EF4-FFF2-40B4-BE49-F238E27FC236}">
                <a16:creationId xmlns:a16="http://schemas.microsoft.com/office/drawing/2014/main" id="{B4B44AD7-5EE9-9341-9776-3C5400DFA0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4012" y="3841749"/>
            <a:ext cx="2276475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Line 6">
            <a:extLst>
              <a:ext uri="{FF2B5EF4-FFF2-40B4-BE49-F238E27FC236}">
                <a16:creationId xmlns:a16="http://schemas.microsoft.com/office/drawing/2014/main" id="{58DCA694-1216-DB4C-B702-F8DFE4590A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9273" y="2743200"/>
            <a:ext cx="2098675" cy="10826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8" name="Line 7">
            <a:extLst>
              <a:ext uri="{FF2B5EF4-FFF2-40B4-BE49-F238E27FC236}">
                <a16:creationId xmlns:a16="http://schemas.microsoft.com/office/drawing/2014/main" id="{46CBC7DC-08F0-9E4E-A2E3-59FCDCAD99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9275" y="3825874"/>
            <a:ext cx="2081212" cy="1355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9" name="Line 8">
            <a:extLst>
              <a:ext uri="{FF2B5EF4-FFF2-40B4-BE49-F238E27FC236}">
                <a16:creationId xmlns:a16="http://schemas.microsoft.com/office/drawing/2014/main" id="{ABB6D2C9-5D9B-1447-AF26-D955B0C19B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9274" y="3657600"/>
            <a:ext cx="2098675" cy="168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0" name="Line 9">
            <a:extLst>
              <a:ext uri="{FF2B5EF4-FFF2-40B4-BE49-F238E27FC236}">
                <a16:creationId xmlns:a16="http://schemas.microsoft.com/office/drawing/2014/main" id="{B60074C5-9C20-304F-B39B-75390A61CD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9274" y="3825874"/>
            <a:ext cx="2081213" cy="746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1" name="Text Box 10">
            <a:extLst>
              <a:ext uri="{FF2B5EF4-FFF2-40B4-BE49-F238E27FC236}">
                <a16:creationId xmlns:a16="http://schemas.microsoft.com/office/drawing/2014/main" id="{BC900844-13A7-FE49-B641-612E50A9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m</a:t>
            </a:r>
            <a:endParaRPr lang="en-US" altLang="it-IT" sz="2400"/>
          </a:p>
        </p:txBody>
      </p:sp>
      <p:sp>
        <p:nvSpPr>
          <p:cNvPr id="33802" name="Text Box 11">
            <a:extLst>
              <a:ext uri="{FF2B5EF4-FFF2-40B4-BE49-F238E27FC236}">
                <a16:creationId xmlns:a16="http://schemas.microsoft.com/office/drawing/2014/main" id="{33F86E1F-7A26-F64A-B88B-453563C7C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0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M</a:t>
            </a:r>
            <a:r>
              <a:rPr lang="en-US" altLang="it-IT" sz="2000"/>
              <a:t>(</a:t>
            </a:r>
            <a:r>
              <a:rPr lang="en-US" altLang="it-IT" sz="2000" i="1"/>
              <a:t>m</a:t>
            </a:r>
            <a:r>
              <a:rPr lang="en-US" altLang="it-IT" sz="2000"/>
              <a:t>)</a:t>
            </a:r>
          </a:p>
        </p:txBody>
      </p:sp>
      <p:sp>
        <p:nvSpPr>
          <p:cNvPr id="33803" name="Text Box 12">
            <a:extLst>
              <a:ext uri="{FF2B5EF4-FFF2-40B4-BE49-F238E27FC236}">
                <a16:creationId xmlns:a16="http://schemas.microsoft.com/office/drawing/2014/main" id="{AB496721-7FF1-C041-B43F-0CF5939F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3657600"/>
            <a:ext cx="39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T</a:t>
            </a:r>
            <a:r>
              <a:rPr lang="en-US" altLang="it-IT" sz="2000" i="1" baseline="-25000"/>
              <a:t>k</a:t>
            </a:r>
            <a:endParaRPr lang="en-US" altLang="it-IT" sz="2000"/>
          </a:p>
        </p:txBody>
      </p:sp>
      <p:sp>
        <p:nvSpPr>
          <p:cNvPr id="33804" name="Rectangle 13">
            <a:extLst>
              <a:ext uri="{FF2B5EF4-FFF2-40B4-BE49-F238E27FC236}">
                <a16:creationId xmlns:a16="http://schemas.microsoft.com/office/drawing/2014/main" id="{6099CB6B-5BE2-664F-980F-95AA7E15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7432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T</a:t>
            </a:r>
            <a:r>
              <a:rPr lang="en-US" altLang="it-IT" sz="2000" i="1" baseline="-25000"/>
              <a:t>j</a:t>
            </a:r>
            <a:r>
              <a:rPr lang="en-US" altLang="it-IT" sz="2000" baseline="30000"/>
              <a:t>-1</a:t>
            </a:r>
            <a:endParaRPr lang="en-US" altLang="it-IT" sz="2000" i="1" baseline="-25000"/>
          </a:p>
        </p:txBody>
      </p:sp>
      <p:sp>
        <p:nvSpPr>
          <p:cNvPr id="33805" name="Rectangle 14">
            <a:extLst>
              <a:ext uri="{FF2B5EF4-FFF2-40B4-BE49-F238E27FC236}">
                <a16:creationId xmlns:a16="http://schemas.microsoft.com/office/drawing/2014/main" id="{F0335DF3-0F0B-4A49-B75C-39E89A59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46482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T</a:t>
            </a:r>
            <a:r>
              <a:rPr lang="en-US" altLang="it-IT" sz="2000" i="1" baseline="-25000"/>
              <a:t>h</a:t>
            </a:r>
            <a:r>
              <a:rPr lang="en-US" altLang="it-IT" sz="2000" baseline="30000"/>
              <a:t>-1</a:t>
            </a:r>
            <a:endParaRPr lang="en-US" altLang="it-IT" sz="2000" i="1" baseline="-25000"/>
          </a:p>
        </p:txBody>
      </p:sp>
      <p:sp>
        <p:nvSpPr>
          <p:cNvPr id="33806" name="AutoShape 16">
            <a:extLst>
              <a:ext uri="{FF2B5EF4-FFF2-40B4-BE49-F238E27FC236}">
                <a16:creationId xmlns:a16="http://schemas.microsoft.com/office/drawing/2014/main" id="{8170E7EA-7C18-E24D-A0E4-1FBE7DB40F1B}"/>
              </a:ext>
            </a:extLst>
          </p:cNvPr>
          <p:cNvSpPr>
            <a:spLocks/>
          </p:cNvSpPr>
          <p:nvPr/>
        </p:nvSpPr>
        <p:spPr bwMode="auto">
          <a:xfrm>
            <a:off x="3429000" y="2743200"/>
            <a:ext cx="152400" cy="2514600"/>
          </a:xfrm>
          <a:prstGeom prst="leftBrace">
            <a:avLst>
              <a:gd name="adj1" fmla="val 1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3807" name="Oval 17">
            <a:extLst>
              <a:ext uri="{FF2B5EF4-FFF2-40B4-BE49-F238E27FC236}">
                <a16:creationId xmlns:a16="http://schemas.microsoft.com/office/drawing/2014/main" id="{993E639B-9016-5C45-8F6D-DD69FDCC8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3808" name="Oval 18">
            <a:extLst>
              <a:ext uri="{FF2B5EF4-FFF2-40B4-BE49-F238E27FC236}">
                <a16:creationId xmlns:a16="http://schemas.microsoft.com/office/drawing/2014/main" id="{EB42F520-AA35-D54B-9060-A21FA609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3809" name="Oval 19">
            <a:extLst>
              <a:ext uri="{FF2B5EF4-FFF2-40B4-BE49-F238E27FC236}">
                <a16:creationId xmlns:a16="http://schemas.microsoft.com/office/drawing/2014/main" id="{C2490ABC-ABB4-434C-A81F-32B341787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91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3810" name="Oval 20">
            <a:extLst>
              <a:ext uri="{FF2B5EF4-FFF2-40B4-BE49-F238E27FC236}">
                <a16:creationId xmlns:a16="http://schemas.microsoft.com/office/drawing/2014/main" id="{437E026F-7BAB-A840-8307-E1FC14A6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3811" name="Oval 21">
            <a:extLst>
              <a:ext uri="{FF2B5EF4-FFF2-40B4-BE49-F238E27FC236}">
                <a16:creationId xmlns:a16="http://schemas.microsoft.com/office/drawing/2014/main" id="{A7763329-E92C-E248-A26A-CA483F855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181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3812" name="Text Box 22">
            <a:extLst>
              <a:ext uri="{FF2B5EF4-FFF2-40B4-BE49-F238E27FC236}">
                <a16:creationId xmlns:a16="http://schemas.microsoft.com/office/drawing/2014/main" id="{2E57C099-806C-454E-B67D-4A070A29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247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</p:txBody>
      </p:sp>
      <p:sp>
        <p:nvSpPr>
          <p:cNvPr id="33813" name="Oval 17">
            <a:extLst>
              <a:ext uri="{FF2B5EF4-FFF2-40B4-BE49-F238E27FC236}">
                <a16:creationId xmlns:a16="http://schemas.microsoft.com/office/drawing/2014/main" id="{BD89A218-605D-1D46-B99A-9E9D6EE3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37893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6219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1">
            <a:extLst>
              <a:ext uri="{FF2B5EF4-FFF2-40B4-BE49-F238E27FC236}">
                <a16:creationId xmlns:a16="http://schemas.microsoft.com/office/drawing/2014/main" id="{E10E7484-FDBA-564F-9981-3420FF87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8ACFC-8C9B-7E4A-9AE4-30A2ABCAA95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it-IT" sz="1400"/>
          </a:p>
        </p:txBody>
      </p:sp>
      <p:sp>
        <p:nvSpPr>
          <p:cNvPr id="157701" name="TextBox 176">
            <a:extLst>
              <a:ext uri="{FF2B5EF4-FFF2-40B4-BE49-F238E27FC236}">
                <a16:creationId xmlns:a16="http://schemas.microsoft.com/office/drawing/2014/main" id="{587515C8-08FB-A743-97FA-1A29D638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445125"/>
            <a:ext cx="7951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Classi residue per </a:t>
            </a:r>
            <a:r>
              <a:rPr lang="en-US" altLang="it-IT" sz="1800" i="1"/>
              <a:t>n</a:t>
            </a:r>
            <a:r>
              <a:rPr lang="en-US" altLang="it-IT" sz="1800"/>
              <a:t>=1, 2, 3 in un cifrario a sostituzione monoalfabetica nel quale 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/>
              <a:t>lunghezza della chiave cresce con la lunghezza del messaggio: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la sicurezza rimane inalterata all’aumentare della lunghezza del messaggio</a:t>
            </a:r>
          </a:p>
        </p:txBody>
      </p:sp>
      <p:sp>
        <p:nvSpPr>
          <p:cNvPr id="77827" name="TextBox 80">
            <a:extLst>
              <a:ext uri="{FF2B5EF4-FFF2-40B4-BE49-F238E27FC236}">
                <a16:creationId xmlns:a16="http://schemas.microsoft.com/office/drawing/2014/main" id="{8F7D3C08-71F3-AB43-87F1-E652CC08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671513"/>
            <a:ext cx="574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/>
              <a:t>Ecco invece come dovrebbero andare le cose: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331A2EA-0F00-DE49-947D-A20BF077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65625"/>
            <a:ext cx="4643438" cy="511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E6EA8-36B0-FF46-8C80-2247D354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927225"/>
            <a:ext cx="32623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63F31-889E-1846-BE7F-B25BD254D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2192338"/>
            <a:ext cx="275113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45BEE-C5BF-914A-A7F0-901378FC6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22513"/>
            <a:ext cx="22796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>
            <a:extLst>
              <a:ext uri="{FF2B5EF4-FFF2-40B4-BE49-F238E27FC236}">
                <a16:creationId xmlns:a16="http://schemas.microsoft.com/office/drawing/2014/main" id="{021AB147-F631-BA49-AFD1-78887FF5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9A32AC-E50E-5346-A815-4C91D5A8DD6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it-IT" sz="1400"/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D27BDD6B-8C8D-C643-BB6A-BFDF0AEF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66" y="3902597"/>
            <a:ext cx="5161466" cy="160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">
            <a:extLst>
              <a:ext uri="{FF2B5EF4-FFF2-40B4-BE49-F238E27FC236}">
                <a16:creationId xmlns:a16="http://schemas.microsoft.com/office/drawing/2014/main" id="{543147E6-1AA5-1E41-8C44-8D765F16B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1676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5C7F8-F09E-584E-92BE-2B2BD7EEDBA4}"/>
              </a:ext>
            </a:extLst>
          </p:cNvPr>
          <p:cNvSpPr txBox="1"/>
          <p:nvPr/>
        </p:nvSpPr>
        <p:spPr>
          <a:xfrm>
            <a:off x="2795649" y="605330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>
                <a:latin typeface="Times" pitchFamily="2" charset="0"/>
              </a:rPr>
              <a:t>Analisi Shannoniana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B865D9-B7C7-E743-8C5C-84411AD0E84B}"/>
              </a:ext>
            </a:extLst>
          </p:cNvPr>
          <p:cNvGrpSpPr/>
          <p:nvPr/>
        </p:nvGrpSpPr>
        <p:grpSpPr>
          <a:xfrm>
            <a:off x="642999" y="2355851"/>
            <a:ext cx="8140700" cy="1041400"/>
            <a:chOff x="833252" y="2299854"/>
            <a:chExt cx="8140700" cy="1041400"/>
          </a:xfrm>
        </p:grpSpPr>
        <p:pic>
          <p:nvPicPr>
            <p:cNvPr id="78851" name="Picture 4">
              <a:extLst>
                <a:ext uri="{FF2B5EF4-FFF2-40B4-BE49-F238E27FC236}">
                  <a16:creationId xmlns:a16="http://schemas.microsoft.com/office/drawing/2014/main" id="{E03CDA1D-8913-C641-9621-133E79E49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52" y="2299854"/>
              <a:ext cx="7416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2" name="Picture 5">
              <a:extLst>
                <a:ext uri="{FF2B5EF4-FFF2-40B4-BE49-F238E27FC236}">
                  <a16:creationId xmlns:a16="http://schemas.microsoft.com/office/drawing/2014/main" id="{2E5D3975-CB17-2742-BB1D-7191422BF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52" y="2680854"/>
              <a:ext cx="81407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22EC2B-CC01-294F-B52A-28B60D6BB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252" y="2379674"/>
              <a:ext cx="260889" cy="221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8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3">
            <a:extLst>
              <a:ext uri="{FF2B5EF4-FFF2-40B4-BE49-F238E27FC236}">
                <a16:creationId xmlns:a16="http://schemas.microsoft.com/office/drawing/2014/main" id="{28DAC50A-283A-EB45-A22A-28EBFF29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74F1C3-F9CD-8B4B-84E2-C3A9E2DC96C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it-IT" sz="1400"/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DC195094-5B6D-1943-A49E-1F1207B2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9713"/>
            <a:ext cx="84709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DFB65E-B0D3-3A4A-A6EE-062A3767077A}"/>
              </a:ext>
            </a:extLst>
          </p:cNvPr>
          <p:cNvGrpSpPr>
            <a:grpSpLocks/>
          </p:cNvGrpSpPr>
          <p:nvPr/>
        </p:nvGrpSpPr>
        <p:grpSpPr bwMode="auto">
          <a:xfrm>
            <a:off x="5056188" y="280988"/>
            <a:ext cx="2474912" cy="1381125"/>
            <a:chOff x="5055742" y="280709"/>
            <a:chExt cx="2475358" cy="1381155"/>
          </a:xfrm>
        </p:grpSpPr>
        <p:sp>
          <p:nvSpPr>
            <p:cNvPr id="79886" name="Text Box 3">
              <a:extLst>
                <a:ext uri="{FF2B5EF4-FFF2-40B4-BE49-F238E27FC236}">
                  <a16:creationId xmlns:a16="http://schemas.microsoft.com/office/drawing/2014/main" id="{ACA1EF33-D4BE-1845-B96C-62260B968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5742" y="280709"/>
              <a:ext cx="2475358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= 0 in quanto cifratura</a:t>
              </a:r>
            </a:p>
          </p:txBody>
        </p:sp>
        <p:sp>
          <p:nvSpPr>
            <p:cNvPr id="79887" name="Line 5">
              <a:extLst>
                <a:ext uri="{FF2B5EF4-FFF2-40B4-BE49-F238E27FC236}">
                  <a16:creationId xmlns:a16="http://schemas.microsoft.com/office/drawing/2014/main" id="{DB3C6842-DDA5-F646-8668-3BD0FA2DC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4000" y="680819"/>
              <a:ext cx="241300" cy="981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2A102C-45D7-C848-9B44-717C6AFF5F44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881063"/>
            <a:ext cx="3238500" cy="1162050"/>
            <a:chOff x="5638800" y="880754"/>
            <a:chExt cx="3238500" cy="1162110"/>
          </a:xfrm>
        </p:grpSpPr>
        <p:sp>
          <p:nvSpPr>
            <p:cNvPr id="79884" name="Text Box 4">
              <a:extLst>
                <a:ext uri="{FF2B5EF4-FFF2-40B4-BE49-F238E27FC236}">
                  <a16:creationId xmlns:a16="http://schemas.microsoft.com/office/drawing/2014/main" id="{4CFB1C86-EF01-5C4C-8765-C79509FE4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2795" y="880754"/>
              <a:ext cx="2874505" cy="4001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= 0 in quanto decifrazione</a:t>
              </a:r>
            </a:p>
          </p:txBody>
        </p:sp>
        <p:sp>
          <p:nvSpPr>
            <p:cNvPr id="79885" name="Line 6">
              <a:extLst>
                <a:ext uri="{FF2B5EF4-FFF2-40B4-BE49-F238E27FC236}">
                  <a16:creationId xmlns:a16="http://schemas.microsoft.com/office/drawing/2014/main" id="{13484091-0279-814B-95A1-79F39A0A0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38800" y="1280864"/>
              <a:ext cx="1295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9877" name="Rectangle 9">
            <a:extLst>
              <a:ext uri="{FF2B5EF4-FFF2-40B4-BE49-F238E27FC236}">
                <a16:creationId xmlns:a16="http://schemas.microsoft.com/office/drawing/2014/main" id="{DADC6767-FE97-184C-BA66-BA94F571E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76513"/>
            <a:ext cx="83820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19498" name="Picture 10" descr="Screen shot 2012-05-#93D0DC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BA80639B-3481-2A41-AD2A-F7060D7C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8913"/>
            <a:ext cx="8699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9" name="Picture 11" descr="Screen shot 2012-05-#93D0DD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41ED1952-5E33-8C48-9BC2-9EFD2A68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10113"/>
            <a:ext cx="85788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217570-00C3-FF4F-9900-D1D0CC63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164013"/>
            <a:ext cx="4672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/>
              <a:t>cioè      </a:t>
            </a:r>
            <a:r>
              <a:rPr lang="it-IT" altLang="it-IT" sz="2200" i="1"/>
              <a:t>H</a:t>
            </a:r>
            <a:r>
              <a:rPr lang="it-IT" altLang="it-IT" sz="2200"/>
              <a:t>(</a:t>
            </a:r>
            <a:r>
              <a:rPr lang="it-IT" altLang="it-IT" sz="2200" i="1"/>
              <a:t>K</a:t>
            </a:r>
            <a:r>
              <a:rPr lang="it-IT" altLang="it-IT" sz="2200"/>
              <a:t>)-</a:t>
            </a:r>
            <a:r>
              <a:rPr lang="it-IT" altLang="it-IT" sz="2200" i="1"/>
              <a:t>H</a:t>
            </a:r>
            <a:r>
              <a:rPr lang="it-IT" altLang="it-IT" sz="2200"/>
              <a:t>(</a:t>
            </a:r>
            <a:r>
              <a:rPr lang="it-IT" altLang="it-IT" sz="2200" i="1"/>
              <a:t>K</a:t>
            </a:r>
            <a:r>
              <a:rPr lang="it-IT" altLang="it-IT" sz="2200"/>
              <a:t>/</a:t>
            </a:r>
            <a:r>
              <a:rPr lang="it-IT" altLang="it-IT" sz="2200" i="1"/>
              <a:t>C</a:t>
            </a:r>
            <a:r>
              <a:rPr lang="it-IT" altLang="it-IT" sz="2200" i="1" baseline="30000"/>
              <a:t>n</a:t>
            </a:r>
            <a:r>
              <a:rPr lang="it-IT" altLang="it-IT" sz="2200"/>
              <a:t>) = </a:t>
            </a:r>
            <a:r>
              <a:rPr lang="it-IT" altLang="it-IT" sz="2200" i="1"/>
              <a:t>H</a:t>
            </a:r>
            <a:r>
              <a:rPr lang="it-IT" altLang="it-IT" sz="2200"/>
              <a:t>(</a:t>
            </a:r>
            <a:r>
              <a:rPr lang="it-IT" altLang="it-IT" sz="2200" i="1"/>
              <a:t>C</a:t>
            </a:r>
            <a:r>
              <a:rPr lang="it-IT" altLang="it-IT" sz="2200" i="1" baseline="30000"/>
              <a:t>n</a:t>
            </a:r>
            <a:r>
              <a:rPr lang="it-IT" altLang="it-IT" sz="2200"/>
              <a:t>) – </a:t>
            </a:r>
            <a:r>
              <a:rPr lang="it-IT" altLang="it-IT" sz="2200" i="1"/>
              <a:t>H</a:t>
            </a:r>
            <a:r>
              <a:rPr lang="it-IT" altLang="it-IT" sz="2200"/>
              <a:t>(</a:t>
            </a:r>
            <a:r>
              <a:rPr lang="it-IT" altLang="it-IT" sz="2200" i="1"/>
              <a:t>M</a:t>
            </a:r>
            <a:r>
              <a:rPr lang="it-IT" altLang="it-IT" sz="2200" i="1" baseline="30000"/>
              <a:t>n</a:t>
            </a:r>
            <a:r>
              <a:rPr lang="it-IT" altLang="it-IT" sz="2200"/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EC290E-EDF0-654C-969C-94F73457EC7E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3103563"/>
            <a:ext cx="3109912" cy="673100"/>
            <a:chOff x="5420748" y="910086"/>
            <a:chExt cx="3110799" cy="673175"/>
          </a:xfrm>
        </p:grpSpPr>
        <p:sp>
          <p:nvSpPr>
            <p:cNvPr id="79882" name="Text Box 4">
              <a:extLst>
                <a:ext uri="{FF2B5EF4-FFF2-40B4-BE49-F238E27FC236}">
                  <a16:creationId xmlns:a16="http://schemas.microsoft.com/office/drawing/2014/main" id="{C2F22E7F-46C4-CB48-83D5-E88DD3470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748" y="910086"/>
              <a:ext cx="2263761" cy="4001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b="1" i="1"/>
                <a:t>M</a:t>
              </a:r>
              <a:r>
                <a:rPr lang="en-US" altLang="it-IT" sz="2000" b="1" i="1" baseline="30000"/>
                <a:t>n</a:t>
              </a:r>
              <a:r>
                <a:rPr lang="en-US" altLang="it-IT" sz="2000"/>
                <a:t> e </a:t>
              </a:r>
              <a:r>
                <a:rPr lang="en-US" altLang="it-IT" sz="2000" b="1" i="1"/>
                <a:t>K</a:t>
              </a:r>
              <a:r>
                <a:rPr lang="en-US" altLang="it-IT" sz="2000"/>
                <a:t> indipendenti</a:t>
              </a:r>
            </a:p>
          </p:txBody>
        </p:sp>
        <p:sp>
          <p:nvSpPr>
            <p:cNvPr id="79883" name="Line 6">
              <a:extLst>
                <a:ext uri="{FF2B5EF4-FFF2-40B4-BE49-F238E27FC236}">
                  <a16:creationId xmlns:a16="http://schemas.microsoft.com/office/drawing/2014/main" id="{278F8E9B-F1C2-D54E-A4FD-85ACB4067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4509" y="1310194"/>
              <a:ext cx="847038" cy="2730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036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>
            <a:extLst>
              <a:ext uri="{FF2B5EF4-FFF2-40B4-BE49-F238E27FC236}">
                <a16:creationId xmlns:a16="http://schemas.microsoft.com/office/drawing/2014/main" id="{58B7CE9A-BD2F-A047-893B-4336E1A7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6B68E7-9BB8-1645-8530-CB46B8BA479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it-IT" sz="1400"/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9B8B9630-474E-B64C-A454-15566D5F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1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5" name="Picture 3">
            <a:extLst>
              <a:ext uri="{FF2B5EF4-FFF2-40B4-BE49-F238E27FC236}">
                <a16:creationId xmlns:a16="http://schemas.microsoft.com/office/drawing/2014/main" id="{17A28C5B-078F-314E-A63E-FEBE2B53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81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0523" name="Group 11">
            <a:extLst>
              <a:ext uri="{FF2B5EF4-FFF2-40B4-BE49-F238E27FC236}">
                <a16:creationId xmlns:a16="http://schemas.microsoft.com/office/drawing/2014/main" id="{50477153-10B7-944F-9E1E-10D431692FFC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683000" cy="914400"/>
            <a:chOff x="3168" y="1872"/>
            <a:chExt cx="2320" cy="576"/>
          </a:xfrm>
        </p:grpSpPr>
        <p:pic>
          <p:nvPicPr>
            <p:cNvPr id="80907" name="Picture 4">
              <a:extLst>
                <a:ext uri="{FF2B5EF4-FFF2-40B4-BE49-F238E27FC236}">
                  <a16:creationId xmlns:a16="http://schemas.microsoft.com/office/drawing/2014/main" id="{1AA74A26-1CBE-6347-8685-FF8738303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1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8" name="Picture 5">
              <a:extLst>
                <a:ext uri="{FF2B5EF4-FFF2-40B4-BE49-F238E27FC236}">
                  <a16:creationId xmlns:a16="http://schemas.microsoft.com/office/drawing/2014/main" id="{72868DE2-42ED-1E43-9C08-7AFB2CCB8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208"/>
              <a:ext cx="232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03" name="Group 10">
            <a:extLst>
              <a:ext uri="{FF2B5EF4-FFF2-40B4-BE49-F238E27FC236}">
                <a16:creationId xmlns:a16="http://schemas.microsoft.com/office/drawing/2014/main" id="{BB9E6E0C-F454-C64F-A581-38E5B3721FB6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5916613"/>
            <a:ext cx="6781800" cy="422275"/>
            <a:chOff x="1056" y="3264"/>
            <a:chExt cx="4272" cy="266"/>
          </a:xfrm>
        </p:grpSpPr>
        <p:pic>
          <p:nvPicPr>
            <p:cNvPr id="80904" name="Picture 7">
              <a:extLst>
                <a:ext uri="{FF2B5EF4-FFF2-40B4-BE49-F238E27FC236}">
                  <a16:creationId xmlns:a16="http://schemas.microsoft.com/office/drawing/2014/main" id="{FBB51F42-E7E1-0647-A4D8-5543E7AFF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64"/>
              <a:ext cx="95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5" name="Picture 8">
              <a:extLst>
                <a:ext uri="{FF2B5EF4-FFF2-40B4-BE49-F238E27FC236}">
                  <a16:creationId xmlns:a16="http://schemas.microsoft.com/office/drawing/2014/main" id="{CE72AAA5-5C59-BA4F-89A6-9C3A5A286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312"/>
              <a:ext cx="14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6" name="Picture 9">
              <a:extLst>
                <a:ext uri="{FF2B5EF4-FFF2-40B4-BE49-F238E27FC236}">
                  <a16:creationId xmlns:a16="http://schemas.microsoft.com/office/drawing/2014/main" id="{E624D7AA-2145-D045-B3F5-C2DBFA97A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298"/>
              <a:ext cx="16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43E2F4-026F-CE49-ABFC-09C1DC4C349F}"/>
              </a:ext>
            </a:extLst>
          </p:cNvPr>
          <p:cNvGrpSpPr/>
          <p:nvPr/>
        </p:nvGrpSpPr>
        <p:grpSpPr>
          <a:xfrm>
            <a:off x="1722846" y="4431010"/>
            <a:ext cx="6612708" cy="973634"/>
            <a:chOff x="1722846" y="4431010"/>
            <a:chExt cx="6612708" cy="9736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8E2A0B-82F2-614A-8B15-9EB8EEEBD94F}"/>
                </a:ext>
              </a:extLst>
            </p:cNvPr>
            <p:cNvSpPr txBox="1"/>
            <p:nvPr/>
          </p:nvSpPr>
          <p:spPr>
            <a:xfrm>
              <a:off x="1722846" y="4431010"/>
              <a:ext cx="6612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i="1">
                  <a:latin typeface="Times" pitchFamily="2" charset="0"/>
                </a:rPr>
                <a:t>I</a:t>
              </a:r>
              <a:r>
                <a:rPr lang="it-IT" sz="2400">
                  <a:latin typeface="Times" pitchFamily="2" charset="0"/>
                </a:rPr>
                <a:t>(</a:t>
              </a:r>
              <a:r>
                <a:rPr lang="it-IT" sz="2400" i="1">
                  <a:latin typeface="Times" pitchFamily="2" charset="0"/>
                </a:rPr>
                <a:t>K</a:t>
              </a:r>
              <a:r>
                <a:rPr lang="it-IT" sz="2400">
                  <a:latin typeface="Times" pitchFamily="2" charset="0"/>
                </a:rPr>
                <a:t>∧</a:t>
              </a:r>
              <a:r>
                <a:rPr lang="it-IT" sz="2400" b="1" i="1">
                  <a:latin typeface="Times" pitchFamily="2" charset="0"/>
                </a:rPr>
                <a:t>C</a:t>
              </a:r>
              <a:r>
                <a:rPr lang="it-IT" sz="2400" b="1" i="1" baseline="30000">
                  <a:latin typeface="Times" pitchFamily="2" charset="0"/>
                </a:rPr>
                <a:t>n</a:t>
              </a:r>
              <a:r>
                <a:rPr lang="it-IT" sz="2400">
                  <a:latin typeface="Times" pitchFamily="2" charset="0"/>
                </a:rPr>
                <a:t>) = </a:t>
              </a:r>
              <a:r>
                <a:rPr lang="it-IT" sz="2400" i="1">
                  <a:latin typeface="Times" pitchFamily="2" charset="0"/>
                </a:rPr>
                <a:t>H</a:t>
              </a:r>
              <a:r>
                <a:rPr lang="it-IT" sz="2400">
                  <a:latin typeface="Times" pitchFamily="2" charset="0"/>
                </a:rPr>
                <a:t>(</a:t>
              </a:r>
              <a:r>
                <a:rPr lang="it-IT" sz="2400" i="1">
                  <a:latin typeface="Times" pitchFamily="2" charset="0"/>
                </a:rPr>
                <a:t>K</a:t>
              </a:r>
              <a:r>
                <a:rPr lang="it-IT" sz="2400">
                  <a:latin typeface="Times" pitchFamily="2" charset="0"/>
                </a:rPr>
                <a:t>)-</a:t>
              </a:r>
              <a:r>
                <a:rPr lang="it-IT" sz="2400" i="1">
                  <a:latin typeface="Times" pitchFamily="2" charset="0"/>
                </a:rPr>
                <a:t>H</a:t>
              </a:r>
              <a:r>
                <a:rPr lang="it-IT" sz="2400">
                  <a:latin typeface="Times" pitchFamily="2" charset="0"/>
                </a:rPr>
                <a:t>(</a:t>
              </a:r>
              <a:r>
                <a:rPr lang="it-IT" sz="2400" i="1">
                  <a:latin typeface="Times" pitchFamily="2" charset="0"/>
                </a:rPr>
                <a:t>K</a:t>
              </a:r>
              <a:r>
                <a:rPr lang="it-IT" sz="2400">
                  <a:latin typeface="Times" pitchFamily="2" charset="0"/>
                </a:rPr>
                <a:t>/</a:t>
              </a:r>
              <a:r>
                <a:rPr lang="it-IT" sz="2400" b="1" i="1">
                  <a:latin typeface="Times" pitchFamily="2" charset="0"/>
                </a:rPr>
                <a:t>C</a:t>
              </a:r>
              <a:r>
                <a:rPr lang="it-IT" sz="2400" b="1" i="1" baseline="30000">
                  <a:latin typeface="Times" pitchFamily="2" charset="0"/>
                </a:rPr>
                <a:t>n</a:t>
              </a:r>
              <a:r>
                <a:rPr lang="it-IT" sz="2400">
                  <a:latin typeface="Times" pitchFamily="2" charset="0"/>
                </a:rPr>
                <a:t>) = </a:t>
              </a:r>
              <a:r>
                <a:rPr lang="it-IT" sz="2400" i="1">
                  <a:latin typeface="Times" pitchFamily="2" charset="0"/>
                </a:rPr>
                <a:t>H</a:t>
              </a:r>
              <a:r>
                <a:rPr lang="it-IT" sz="2400">
                  <a:latin typeface="Times" pitchFamily="2" charset="0"/>
                </a:rPr>
                <a:t>(</a:t>
              </a:r>
              <a:r>
                <a:rPr lang="it-IT" sz="2400" b="1" i="1">
                  <a:latin typeface="Times" pitchFamily="2" charset="0"/>
                </a:rPr>
                <a:t>C</a:t>
              </a:r>
              <a:r>
                <a:rPr lang="it-IT" sz="2400" b="1" i="1" baseline="30000">
                  <a:latin typeface="Times" pitchFamily="2" charset="0"/>
                </a:rPr>
                <a:t>n</a:t>
              </a:r>
              <a:r>
                <a:rPr lang="it-IT" sz="2400">
                  <a:latin typeface="Times" pitchFamily="2" charset="0"/>
                </a:rPr>
                <a:t>)-</a:t>
              </a:r>
              <a:r>
                <a:rPr lang="it-IT" sz="2400" i="1">
                  <a:latin typeface="Times" pitchFamily="2" charset="0"/>
                </a:rPr>
                <a:t>H</a:t>
              </a:r>
              <a:r>
                <a:rPr lang="it-IT" sz="2400">
                  <a:latin typeface="Times" pitchFamily="2" charset="0"/>
                </a:rPr>
                <a:t>(</a:t>
              </a:r>
              <a:r>
                <a:rPr lang="it-IT" sz="2400" b="1" i="1">
                  <a:latin typeface="Times" pitchFamily="2" charset="0"/>
                </a:rPr>
                <a:t>M</a:t>
              </a:r>
              <a:r>
                <a:rPr lang="it-IT" sz="2400" b="1" i="1" baseline="30000">
                  <a:latin typeface="Times" pitchFamily="2" charset="0"/>
                </a:rPr>
                <a:t>h</a:t>
              </a:r>
              <a:r>
                <a:rPr lang="it-IT" sz="2400">
                  <a:latin typeface="Times" pitchFamily="2" charset="0"/>
                </a:rPr>
                <a:t>) ≦ </a:t>
              </a:r>
              <a:r>
                <a:rPr lang="it-IT" sz="2400" i="1">
                  <a:latin typeface="Times" pitchFamily="2" charset="0"/>
                </a:rPr>
                <a:t>n</a:t>
              </a:r>
              <a:r>
                <a:rPr lang="it-IT" sz="2400">
                  <a:latin typeface="Times" pitchFamily="2" charset="0"/>
                </a:rPr>
                <a:t>(</a:t>
              </a:r>
              <a:r>
                <a:rPr lang="it-IT" sz="2400" i="1">
                  <a:latin typeface="Times" pitchFamily="2" charset="0"/>
                </a:rPr>
                <a:t>R</a:t>
              </a:r>
              <a:r>
                <a:rPr lang="it-IT" sz="2400" baseline="-25000">
                  <a:latin typeface="Times" pitchFamily="2" charset="0"/>
                </a:rPr>
                <a:t>0</a:t>
              </a:r>
              <a:r>
                <a:rPr lang="it-IT" sz="2400">
                  <a:latin typeface="Times" pitchFamily="2" charset="0"/>
                </a:rPr>
                <a:t>-</a:t>
              </a:r>
              <a:r>
                <a:rPr lang="it-IT" sz="2400" i="1">
                  <a:latin typeface="Times" pitchFamily="2" charset="0"/>
                </a:rPr>
                <a:t>R</a:t>
              </a:r>
              <a:r>
                <a:rPr lang="it-IT" sz="2400">
                  <a:latin typeface="Times" pitchFamily="2" charset="0"/>
                </a:rPr>
                <a:t>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E7B9B4-D4D1-CF4C-A05E-17E0E513779E}"/>
                </a:ext>
              </a:extLst>
            </p:cNvPr>
            <p:cNvSpPr txBox="1"/>
            <p:nvPr/>
          </p:nvSpPr>
          <p:spPr>
            <a:xfrm>
              <a:off x="1722846" y="5035312"/>
              <a:ext cx="4187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con </a:t>
              </a:r>
              <a:r>
                <a:rPr lang="it-IT" i="1"/>
                <a:t>R</a:t>
              </a:r>
              <a:r>
                <a:rPr lang="it-IT"/>
                <a:t> entropia media per lettera asintotica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430943-957F-E843-8EC0-7829A9AA3C57}"/>
              </a:ext>
            </a:extLst>
          </p:cNvPr>
          <p:cNvGrpSpPr/>
          <p:nvPr/>
        </p:nvGrpSpPr>
        <p:grpSpPr>
          <a:xfrm>
            <a:off x="2766951" y="405918"/>
            <a:ext cx="2262249" cy="1125999"/>
            <a:chOff x="2766951" y="405918"/>
            <a:chExt cx="2262249" cy="1125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BFE30D-E058-264F-BE13-E0C6FD1C1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69870" y="405918"/>
              <a:ext cx="2159330" cy="5437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B96614D-7576-0046-A52A-DB196E5E8927}"/>
                </a:ext>
              </a:extLst>
            </p:cNvPr>
            <p:cNvCxnSpPr/>
            <p:nvPr/>
          </p:nvCxnSpPr>
          <p:spPr>
            <a:xfrm flipH="1">
              <a:off x="2766951" y="990600"/>
              <a:ext cx="106878" cy="5413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09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3">
            <a:extLst>
              <a:ext uri="{FF2B5EF4-FFF2-40B4-BE49-F238E27FC236}">
                <a16:creationId xmlns:a16="http://schemas.microsoft.com/office/drawing/2014/main" id="{5AAC58B3-4769-8F4B-B020-F47E6C9F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4EDC81-BBE4-3E45-A3A0-2E6A85CF368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it-IT" sz="1400"/>
          </a:p>
        </p:txBody>
      </p:sp>
      <p:grpSp>
        <p:nvGrpSpPr>
          <p:cNvPr id="83970" name="Group 5">
            <a:extLst>
              <a:ext uri="{FF2B5EF4-FFF2-40B4-BE49-F238E27FC236}">
                <a16:creationId xmlns:a16="http://schemas.microsoft.com/office/drawing/2014/main" id="{6CE464A0-27DF-CE44-9C0B-4DAE7A919A03}"/>
              </a:ext>
            </a:extLst>
          </p:cNvPr>
          <p:cNvGrpSpPr>
            <a:grpSpLocks/>
          </p:cNvGrpSpPr>
          <p:nvPr/>
        </p:nvGrpSpPr>
        <p:grpSpPr bwMode="auto">
          <a:xfrm>
            <a:off x="2454275" y="2073275"/>
            <a:ext cx="4724400" cy="2438400"/>
            <a:chOff x="1824" y="960"/>
            <a:chExt cx="2976" cy="1536"/>
          </a:xfrm>
        </p:grpSpPr>
        <p:sp>
          <p:nvSpPr>
            <p:cNvPr id="83997" name="Oval 2">
              <a:extLst>
                <a:ext uri="{FF2B5EF4-FFF2-40B4-BE49-F238E27FC236}">
                  <a16:creationId xmlns:a16="http://schemas.microsoft.com/office/drawing/2014/main" id="{E878709B-CDF3-C649-A735-CA3B599B9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056"/>
              <a:ext cx="2496" cy="12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3998" name="Rectangle 3">
              <a:extLst>
                <a:ext uri="{FF2B5EF4-FFF2-40B4-BE49-F238E27FC236}">
                  <a16:creationId xmlns:a16="http://schemas.microsoft.com/office/drawing/2014/main" id="{30E2CF4C-41CA-B945-AFBE-3A40022A4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680"/>
              <a:ext cx="283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3999" name="Rectangle 4">
              <a:extLst>
                <a:ext uri="{FF2B5EF4-FFF2-40B4-BE49-F238E27FC236}">
                  <a16:creationId xmlns:a16="http://schemas.microsoft.com/office/drawing/2014/main" id="{BF5D9F32-0D3D-DD4F-AE7D-03314C497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960"/>
              <a:ext cx="1488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83972" name="Line 7">
            <a:extLst>
              <a:ext uri="{FF2B5EF4-FFF2-40B4-BE49-F238E27FC236}">
                <a16:creationId xmlns:a16="http://schemas.microsoft.com/office/drawing/2014/main" id="{AFE356E2-F10E-8746-815B-CBFE8B8D1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5275" y="108267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73" name="Line 8">
            <a:extLst>
              <a:ext uri="{FF2B5EF4-FFF2-40B4-BE49-F238E27FC236}">
                <a16:creationId xmlns:a16="http://schemas.microsoft.com/office/drawing/2014/main" id="{7AAE162F-1E41-5E4C-AE5A-46FD84943A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5275" y="321627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74" name="Text Box 9">
            <a:extLst>
              <a:ext uri="{FF2B5EF4-FFF2-40B4-BE49-F238E27FC236}">
                <a16:creationId xmlns:a16="http://schemas.microsoft.com/office/drawing/2014/main" id="{ECECC6AE-5ED8-F74C-9368-3BD4723C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33686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n</a:t>
            </a:r>
            <a:endParaRPr lang="en-US" altLang="it-IT" sz="2000"/>
          </a:p>
        </p:txBody>
      </p:sp>
      <p:sp>
        <p:nvSpPr>
          <p:cNvPr id="83975" name="Text Box 10">
            <a:extLst>
              <a:ext uri="{FF2B5EF4-FFF2-40B4-BE49-F238E27FC236}">
                <a16:creationId xmlns:a16="http://schemas.microsoft.com/office/drawing/2014/main" id="{986F521C-6A34-4340-966D-4546E90B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1082675"/>
            <a:ext cx="124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D = R</a:t>
            </a:r>
            <a:r>
              <a:rPr lang="en-US" altLang="it-IT" sz="2000" i="1" baseline="-25000"/>
              <a:t>0 </a:t>
            </a:r>
            <a:r>
              <a:rPr lang="en-US" altLang="it-IT" sz="2000" i="1"/>
              <a:t>- R</a:t>
            </a:r>
          </a:p>
        </p:txBody>
      </p:sp>
      <p:sp>
        <p:nvSpPr>
          <p:cNvPr id="83976" name="Line 11">
            <a:extLst>
              <a:ext uri="{FF2B5EF4-FFF2-40B4-BE49-F238E27FC236}">
                <a16:creationId xmlns:a16="http://schemas.microsoft.com/office/drawing/2014/main" id="{0F9B7203-3C8C-9149-8C4E-5C39CEED7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5275" y="214947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3977" name="Text Box 12">
            <a:extLst>
              <a:ext uri="{FF2B5EF4-FFF2-40B4-BE49-F238E27FC236}">
                <a16:creationId xmlns:a16="http://schemas.microsoft.com/office/drawing/2014/main" id="{7C230F18-2534-3040-9C68-CC82E680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74838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3.1</a:t>
            </a:r>
          </a:p>
        </p:txBody>
      </p:sp>
      <p:pic>
        <p:nvPicPr>
          <p:cNvPr id="83978" name="Picture 13">
            <a:extLst>
              <a:ext uri="{FF2B5EF4-FFF2-40B4-BE49-F238E27FC236}">
                <a16:creationId xmlns:a16="http://schemas.microsoft.com/office/drawing/2014/main" id="{694BFF71-43B8-2441-8DAB-755FE706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990975"/>
            <a:ext cx="8001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9" name="Text Box 14">
            <a:extLst>
              <a:ext uri="{FF2B5EF4-FFF2-40B4-BE49-F238E27FC236}">
                <a16:creationId xmlns:a16="http://schemas.microsoft.com/office/drawing/2014/main" id="{BFEAB6A1-3D4E-A84B-A21A-9A62CA38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3292475"/>
            <a:ext cx="329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1  2  3  4  5  6  7  8  9  10 11 12 13 14 15 16</a:t>
            </a:r>
          </a:p>
        </p:txBody>
      </p:sp>
      <p:grpSp>
        <p:nvGrpSpPr>
          <p:cNvPr id="83980" name="Group 17">
            <a:extLst>
              <a:ext uri="{FF2B5EF4-FFF2-40B4-BE49-F238E27FC236}">
                <a16:creationId xmlns:a16="http://schemas.microsoft.com/office/drawing/2014/main" id="{DF407D41-E0E0-7B46-BA4A-30866FBE610A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1158875"/>
            <a:ext cx="2413000" cy="381000"/>
            <a:chOff x="3120" y="528"/>
            <a:chExt cx="1520" cy="240"/>
          </a:xfrm>
        </p:grpSpPr>
        <p:pic>
          <p:nvPicPr>
            <p:cNvPr id="83995" name="Picture 15">
              <a:extLst>
                <a:ext uri="{FF2B5EF4-FFF2-40B4-BE49-F238E27FC236}">
                  <a16:creationId xmlns:a16="http://schemas.microsoft.com/office/drawing/2014/main" id="{9CF6ECA7-3890-AE43-8906-119B0E234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528"/>
              <a:ext cx="108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6" name="Picture 16">
              <a:extLst>
                <a:ext uri="{FF2B5EF4-FFF2-40B4-BE49-F238E27FC236}">
                  <a16:creationId xmlns:a16="http://schemas.microsoft.com/office/drawing/2014/main" id="{0A6C797C-B00C-214B-8805-F25922944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528"/>
              <a:ext cx="4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1" name="Text Box 21">
            <a:extLst>
              <a:ext uri="{FF2B5EF4-FFF2-40B4-BE49-F238E27FC236}">
                <a16:creationId xmlns:a16="http://schemas.microsoft.com/office/drawing/2014/main" id="{3411491E-EF9D-BE48-B39F-0D01BE7F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475" y="4968875"/>
            <a:ext cx="43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3.1</a:t>
            </a:r>
          </a:p>
        </p:txBody>
      </p:sp>
      <p:sp>
        <p:nvSpPr>
          <p:cNvPr id="83982" name="Rectangle 23">
            <a:extLst>
              <a:ext uri="{FF2B5EF4-FFF2-40B4-BE49-F238E27FC236}">
                <a16:creationId xmlns:a16="http://schemas.microsoft.com/office/drawing/2014/main" id="{7072DF9E-C973-3E4A-84EE-22D82A13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4587875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1.292</a:t>
            </a:r>
          </a:p>
        </p:txBody>
      </p:sp>
      <p:grpSp>
        <p:nvGrpSpPr>
          <p:cNvPr id="83983" name="Group 27">
            <a:extLst>
              <a:ext uri="{FF2B5EF4-FFF2-40B4-BE49-F238E27FC236}">
                <a16:creationId xmlns:a16="http://schemas.microsoft.com/office/drawing/2014/main" id="{099ED547-87E4-5D4D-8180-8E49391CA779}"/>
              </a:ext>
            </a:extLst>
          </p:cNvPr>
          <p:cNvGrpSpPr>
            <a:grpSpLocks/>
          </p:cNvGrpSpPr>
          <p:nvPr/>
        </p:nvGrpSpPr>
        <p:grpSpPr bwMode="auto">
          <a:xfrm>
            <a:off x="8093075" y="4130675"/>
            <a:ext cx="762000" cy="1219200"/>
            <a:chOff x="5136" y="2400"/>
            <a:chExt cx="480" cy="720"/>
          </a:xfrm>
        </p:grpSpPr>
        <p:sp>
          <p:nvSpPr>
            <p:cNvPr id="83992" name="Rectangle 24">
              <a:extLst>
                <a:ext uri="{FF2B5EF4-FFF2-40B4-BE49-F238E27FC236}">
                  <a16:creationId xmlns:a16="http://schemas.microsoft.com/office/drawing/2014/main" id="{66C164F0-7687-1D4E-AE16-380DDD2F0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40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3993" name="Rectangle 25">
              <a:extLst>
                <a:ext uri="{FF2B5EF4-FFF2-40B4-BE49-F238E27FC236}">
                  <a16:creationId xmlns:a16="http://schemas.microsoft.com/office/drawing/2014/main" id="{9502E03D-A283-844C-B999-D5B68B0E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64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3994" name="Rectangle 26">
              <a:extLst>
                <a:ext uri="{FF2B5EF4-FFF2-40B4-BE49-F238E27FC236}">
                  <a16:creationId xmlns:a16="http://schemas.microsoft.com/office/drawing/2014/main" id="{B63B2F93-94FA-D54F-A6A7-AED626C1B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88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F89D6E4-DF72-DB4C-9DC3-7D199890A3F9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5349875"/>
            <a:ext cx="3379788" cy="1162050"/>
            <a:chOff x="1158875" y="5349875"/>
            <a:chExt cx="3379451" cy="1162110"/>
          </a:xfrm>
        </p:grpSpPr>
        <p:sp>
          <p:nvSpPr>
            <p:cNvPr id="83990" name="Line 18">
              <a:extLst>
                <a:ext uri="{FF2B5EF4-FFF2-40B4-BE49-F238E27FC236}">
                  <a16:creationId xmlns:a16="http://schemas.microsoft.com/office/drawing/2014/main" id="{BD2C2F2A-E684-9149-9FE5-E62E50856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2275" y="534987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991" name="Text Box 28">
              <a:extLst>
                <a:ext uri="{FF2B5EF4-FFF2-40B4-BE49-F238E27FC236}">
                  <a16:creationId xmlns:a16="http://schemas.microsoft.com/office/drawing/2014/main" id="{CF7B1094-165D-9145-BA59-498CBE4BF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6111875"/>
              <a:ext cx="33794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solidFill>
                    <a:srgbClr val="0000FF"/>
                  </a:solidFill>
                </a:rPr>
                <a:t>8,8% ridondanza (0,389/4,392)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B4D2E-F2B2-4442-B050-7C5DA8FAE0BD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5426075"/>
            <a:ext cx="3314700" cy="854075"/>
            <a:chOff x="5648009" y="5426075"/>
            <a:chExt cx="3315331" cy="854135"/>
          </a:xfrm>
        </p:grpSpPr>
        <p:sp>
          <p:nvSpPr>
            <p:cNvPr id="83988" name="Line 19">
              <a:extLst>
                <a:ext uri="{FF2B5EF4-FFF2-40B4-BE49-F238E27FC236}">
                  <a16:creationId xmlns:a16="http://schemas.microsoft.com/office/drawing/2014/main" id="{AF12F42F-329B-2B4D-BC3A-668B7CB34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8424" y="5426075"/>
              <a:ext cx="9451" cy="454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989" name="Text Box 29">
              <a:extLst>
                <a:ext uri="{FF2B5EF4-FFF2-40B4-BE49-F238E27FC236}">
                  <a16:creationId xmlns:a16="http://schemas.microsoft.com/office/drawing/2014/main" id="{C8A2260B-6C70-2D4E-B3AF-F3D2BAA7B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8009" y="5880100"/>
              <a:ext cx="33153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solidFill>
                    <a:srgbClr val="0000FF"/>
                  </a:solidFill>
                </a:rPr>
                <a:t>～70% ridondanza (3,1/4,392)</a:t>
              </a:r>
            </a:p>
          </p:txBody>
        </p:sp>
      </p:grpSp>
      <p:sp>
        <p:nvSpPr>
          <p:cNvPr id="83986" name="Text Box 30">
            <a:extLst>
              <a:ext uri="{FF2B5EF4-FFF2-40B4-BE49-F238E27FC236}">
                <a16:creationId xmlns:a16="http://schemas.microsoft.com/office/drawing/2014/main" id="{47F1FF46-941B-DA4A-B176-3AA40C751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329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Ridondanza per l</a:t>
            </a:r>
            <a:r>
              <a:rPr lang="uk-UA" altLang="ja-JP" sz="2400">
                <a:latin typeface="Arial" panose="020B0604020202020204" pitchFamily="34" charset="0"/>
              </a:rPr>
              <a:t>'</a:t>
            </a:r>
            <a:r>
              <a:rPr lang="en-US" altLang="ja-JP" sz="2400"/>
              <a:t>Italiano</a:t>
            </a:r>
            <a:endParaRPr lang="en-US" altLang="it-IT" sz="2400"/>
          </a:p>
        </p:txBody>
      </p:sp>
      <p:sp>
        <p:nvSpPr>
          <p:cNvPr id="83987" name="TextBox 1">
            <a:extLst>
              <a:ext uri="{FF2B5EF4-FFF2-40B4-BE49-F238E27FC236}">
                <a16:creationId xmlns:a16="http://schemas.microsoft.com/office/drawing/2014/main" id="{295FCD97-E13C-1D43-B0BD-88ED003DA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4103688"/>
            <a:ext cx="404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∞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47E6ED-AB53-1B4F-BBBF-CFEB7E981C91}"/>
              </a:ext>
            </a:extLst>
          </p:cNvPr>
          <p:cNvCxnSpPr>
            <a:stCxn id="83997" idx="0"/>
          </p:cNvCxnSpPr>
          <p:nvPr/>
        </p:nvCxnSpPr>
        <p:spPr>
          <a:xfrm>
            <a:off x="4816475" y="2225675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4C1689E-2AE7-E94B-BCA0-FD710F3FE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00" y="3056346"/>
            <a:ext cx="1501034" cy="7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3">
            <a:extLst>
              <a:ext uri="{FF2B5EF4-FFF2-40B4-BE49-F238E27FC236}">
                <a16:creationId xmlns:a16="http://schemas.microsoft.com/office/drawing/2014/main" id="{C4B3C25F-B129-5746-993A-41EE1037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62D8B-853A-3E41-B5E5-9409A3D0428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it-IT" sz="1400"/>
          </a:p>
        </p:txBody>
      </p:sp>
      <p:pic>
        <p:nvPicPr>
          <p:cNvPr id="81922" name="Picture 2">
            <a:extLst>
              <a:ext uri="{FF2B5EF4-FFF2-40B4-BE49-F238E27FC236}">
                <a16:creationId xmlns:a16="http://schemas.microsoft.com/office/drawing/2014/main" id="{025A5C9A-91F9-7743-8DEE-3E6111C4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3" name="Group 5">
            <a:extLst>
              <a:ext uri="{FF2B5EF4-FFF2-40B4-BE49-F238E27FC236}">
                <a16:creationId xmlns:a16="http://schemas.microsoft.com/office/drawing/2014/main" id="{7F80F361-C2EB-6244-9428-448E6CABCDA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752600"/>
            <a:ext cx="6781800" cy="422275"/>
            <a:chOff x="1056" y="3264"/>
            <a:chExt cx="4272" cy="266"/>
          </a:xfrm>
        </p:grpSpPr>
        <p:pic>
          <p:nvPicPr>
            <p:cNvPr id="81931" name="Picture 6">
              <a:extLst>
                <a:ext uri="{FF2B5EF4-FFF2-40B4-BE49-F238E27FC236}">
                  <a16:creationId xmlns:a16="http://schemas.microsoft.com/office/drawing/2014/main" id="{746A5CA8-BA4E-754D-B402-8C01BE6DC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64"/>
              <a:ext cx="95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2" name="Picture 7">
              <a:extLst>
                <a:ext uri="{FF2B5EF4-FFF2-40B4-BE49-F238E27FC236}">
                  <a16:creationId xmlns:a16="http://schemas.microsoft.com/office/drawing/2014/main" id="{8BE5DB54-6098-8B4E-AF81-244619A70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312"/>
              <a:ext cx="141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3" name="Picture 8">
              <a:extLst>
                <a:ext uri="{FF2B5EF4-FFF2-40B4-BE49-F238E27FC236}">
                  <a16:creationId xmlns:a16="http://schemas.microsoft.com/office/drawing/2014/main" id="{0E302013-E9EC-874B-946F-1D5ED7AEA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298"/>
              <a:ext cx="168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24" name="Group 12">
            <a:extLst>
              <a:ext uri="{FF2B5EF4-FFF2-40B4-BE49-F238E27FC236}">
                <a16:creationId xmlns:a16="http://schemas.microsoft.com/office/drawing/2014/main" id="{B4CD1299-9387-5B4B-B20B-8CDD57C4B9E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838200"/>
            <a:ext cx="6062663" cy="698500"/>
            <a:chOff x="576" y="528"/>
            <a:chExt cx="3819" cy="440"/>
          </a:xfrm>
        </p:grpSpPr>
        <p:pic>
          <p:nvPicPr>
            <p:cNvPr id="81929" name="Picture 4">
              <a:extLst>
                <a:ext uri="{FF2B5EF4-FFF2-40B4-BE49-F238E27FC236}">
                  <a16:creationId xmlns:a16="http://schemas.microsoft.com/office/drawing/2014/main" id="{DCBC3554-0C35-8F49-8E15-B7261EDC0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528"/>
              <a:ext cx="33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0" name="Text Box 9">
              <a:extLst>
                <a:ext uri="{FF2B5EF4-FFF2-40B4-BE49-F238E27FC236}">
                  <a16:creationId xmlns:a16="http://schemas.microsoft.com/office/drawing/2014/main" id="{90A0CC84-B34A-6543-927C-3E21834E1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624"/>
              <a:ext cx="5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= </a:t>
              </a:r>
              <a:r>
                <a:rPr lang="en-US" altLang="it-IT" sz="2400" i="1"/>
                <a:t>nD</a:t>
              </a:r>
              <a:endParaRPr lang="en-US" altLang="it-IT" sz="2400"/>
            </a:p>
          </p:txBody>
        </p:sp>
      </p:grpSp>
      <p:sp>
        <p:nvSpPr>
          <p:cNvPr id="81925" name="Line 10">
            <a:extLst>
              <a:ext uri="{FF2B5EF4-FFF2-40B4-BE49-F238E27FC236}">
                <a16:creationId xmlns:a16="http://schemas.microsoft.com/office/drawing/2014/main" id="{FBFCE029-B232-2D41-8E5B-E97D40A821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137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26" name="Rectangle 14">
            <a:extLst>
              <a:ext uri="{FF2B5EF4-FFF2-40B4-BE49-F238E27FC236}">
                <a16:creationId xmlns:a16="http://schemas.microsoft.com/office/drawing/2014/main" id="{2D28EF88-B7D7-6C4D-B5DA-8ED0A2F44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86106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21552" name="Picture 16" descr="Screen shot 2012-05-#93D0E7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833E48E3-BB5F-914E-AF4F-D5AD479F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85026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11">
            <a:extLst>
              <a:ext uri="{FF2B5EF4-FFF2-40B4-BE49-F238E27FC236}">
                <a16:creationId xmlns:a16="http://schemas.microsoft.com/office/drawing/2014/main" id="{868FDB40-1FB8-A24B-BA8B-CA7AFA34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7000"/>
            <a:ext cx="728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Informazione scambiata tra la chiave </a:t>
            </a:r>
            <a:r>
              <a:rPr lang="en-US" altLang="it-IT" sz="2000" i="1"/>
              <a:t>K</a:t>
            </a:r>
            <a:r>
              <a:rPr lang="en-US" altLang="it-IT" sz="2000"/>
              <a:t> e </a:t>
            </a:r>
            <a:r>
              <a:rPr lang="en-US" altLang="it-IT" sz="2000" i="1"/>
              <a:t>n</a:t>
            </a:r>
            <a:r>
              <a:rPr lang="en-US" altLang="it-IT" sz="2000"/>
              <a:t> lettere del crittogramma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(o incertezza rimossa dalla conoscenza di </a:t>
            </a:r>
            <a:r>
              <a:rPr lang="en-US" altLang="it-IT" sz="2000" i="1"/>
              <a:t>n</a:t>
            </a:r>
            <a:r>
              <a:rPr lang="en-US" altLang="it-IT" sz="2000"/>
              <a:t> lettere del crittogramma).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Si ricava allora il seguente</a:t>
            </a:r>
          </a:p>
        </p:txBody>
      </p:sp>
    </p:spTree>
    <p:extLst>
      <p:ext uri="{BB962C8B-B14F-4D97-AF65-F5344CB8AC3E}">
        <p14:creationId xmlns:p14="http://schemas.microsoft.com/office/powerpoint/2010/main" val="33144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1">
            <a:extLst>
              <a:ext uri="{FF2B5EF4-FFF2-40B4-BE49-F238E27FC236}">
                <a16:creationId xmlns:a16="http://schemas.microsoft.com/office/drawing/2014/main" id="{419BCED2-1BAA-9A40-A574-51EA0AB8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FA93A-0F0E-C547-B202-899983FFC22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it-IT" sz="1400"/>
          </a:p>
        </p:txBody>
      </p:sp>
      <p:grpSp>
        <p:nvGrpSpPr>
          <p:cNvPr id="82946" name="Group 4">
            <a:extLst>
              <a:ext uri="{FF2B5EF4-FFF2-40B4-BE49-F238E27FC236}">
                <a16:creationId xmlns:a16="http://schemas.microsoft.com/office/drawing/2014/main" id="{053D8752-4AB2-7949-AD9B-FFEE6178423D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565400"/>
            <a:ext cx="1008062" cy="287338"/>
            <a:chOff x="1115616" y="2564904"/>
            <a:chExt cx="1008112" cy="288032"/>
          </a:xfrm>
        </p:grpSpPr>
        <p:sp>
          <p:nvSpPr>
            <p:cNvPr id="82987" name="Rectangle 2">
              <a:extLst>
                <a:ext uri="{FF2B5EF4-FFF2-40B4-BE49-F238E27FC236}">
                  <a16:creationId xmlns:a16="http://schemas.microsoft.com/office/drawing/2014/main" id="{7B202607-E824-834A-A217-5DB658FA7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564904"/>
              <a:ext cx="720080" cy="288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988" name="Rectangle 3">
              <a:extLst>
                <a:ext uri="{FF2B5EF4-FFF2-40B4-BE49-F238E27FC236}">
                  <a16:creationId xmlns:a16="http://schemas.microsoft.com/office/drawing/2014/main" id="{BFCEDE12-2243-7B41-8DC1-FA94893B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2564904"/>
              <a:ext cx="288032" cy="2880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82947" name="Group 5">
            <a:extLst>
              <a:ext uri="{FF2B5EF4-FFF2-40B4-BE49-F238E27FC236}">
                <a16:creationId xmlns:a16="http://schemas.microsoft.com/office/drawing/2014/main" id="{B31C5193-9FE3-2C44-B157-810CA51AE652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565400"/>
            <a:ext cx="1008063" cy="287338"/>
            <a:chOff x="1115616" y="2564904"/>
            <a:chExt cx="1008112" cy="288032"/>
          </a:xfrm>
        </p:grpSpPr>
        <p:sp>
          <p:nvSpPr>
            <p:cNvPr id="82985" name="Rectangle 6">
              <a:extLst>
                <a:ext uri="{FF2B5EF4-FFF2-40B4-BE49-F238E27FC236}">
                  <a16:creationId xmlns:a16="http://schemas.microsoft.com/office/drawing/2014/main" id="{0CE3CBB7-2ADB-284E-B1D4-0E8FF117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564904"/>
              <a:ext cx="720080" cy="288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986" name="Rectangle 7">
              <a:extLst>
                <a:ext uri="{FF2B5EF4-FFF2-40B4-BE49-F238E27FC236}">
                  <a16:creationId xmlns:a16="http://schemas.microsoft.com/office/drawing/2014/main" id="{EE1718CD-E794-C342-A995-F0B468103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2564904"/>
              <a:ext cx="288032" cy="2880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82948" name="Group 8">
            <a:extLst>
              <a:ext uri="{FF2B5EF4-FFF2-40B4-BE49-F238E27FC236}">
                <a16:creationId xmlns:a16="http://schemas.microsoft.com/office/drawing/2014/main" id="{3A2494FB-97DE-8C4C-AF17-9235773375B9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565400"/>
            <a:ext cx="1008062" cy="287338"/>
            <a:chOff x="1115616" y="2564904"/>
            <a:chExt cx="1008112" cy="288032"/>
          </a:xfrm>
        </p:grpSpPr>
        <p:sp>
          <p:nvSpPr>
            <p:cNvPr id="82983" name="Rectangle 9">
              <a:extLst>
                <a:ext uri="{FF2B5EF4-FFF2-40B4-BE49-F238E27FC236}">
                  <a16:creationId xmlns:a16="http://schemas.microsoft.com/office/drawing/2014/main" id="{0AE0B1F7-D643-EB4A-9097-861404ED0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564904"/>
              <a:ext cx="720080" cy="288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984" name="Rectangle 10">
              <a:extLst>
                <a:ext uri="{FF2B5EF4-FFF2-40B4-BE49-F238E27FC236}">
                  <a16:creationId xmlns:a16="http://schemas.microsoft.com/office/drawing/2014/main" id="{61A95D53-91FB-D64D-8CBD-EE4C5FC0F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2564904"/>
              <a:ext cx="288032" cy="2880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82949" name="Group 11">
            <a:extLst>
              <a:ext uri="{FF2B5EF4-FFF2-40B4-BE49-F238E27FC236}">
                <a16:creationId xmlns:a16="http://schemas.microsoft.com/office/drawing/2014/main" id="{31BF1574-B51D-5A4A-BF9B-EBB8F020E47C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565400"/>
            <a:ext cx="1008063" cy="287338"/>
            <a:chOff x="1115616" y="2564904"/>
            <a:chExt cx="1008112" cy="288032"/>
          </a:xfrm>
        </p:grpSpPr>
        <p:sp>
          <p:nvSpPr>
            <p:cNvPr id="82981" name="Rectangle 12">
              <a:extLst>
                <a:ext uri="{FF2B5EF4-FFF2-40B4-BE49-F238E27FC236}">
                  <a16:creationId xmlns:a16="http://schemas.microsoft.com/office/drawing/2014/main" id="{9B25F576-171E-D94F-84B5-32AF4668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564904"/>
              <a:ext cx="720080" cy="288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982" name="Rectangle 13">
              <a:extLst>
                <a:ext uri="{FF2B5EF4-FFF2-40B4-BE49-F238E27FC236}">
                  <a16:creationId xmlns:a16="http://schemas.microsoft.com/office/drawing/2014/main" id="{C512BD94-1743-184A-B73E-CED196D64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2564904"/>
              <a:ext cx="288032" cy="2880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82950" name="Group 14">
            <a:extLst>
              <a:ext uri="{FF2B5EF4-FFF2-40B4-BE49-F238E27FC236}">
                <a16:creationId xmlns:a16="http://schemas.microsoft.com/office/drawing/2014/main" id="{6738CDC4-C8CC-F340-B946-B6711159A2C3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565400"/>
            <a:ext cx="1008062" cy="287338"/>
            <a:chOff x="1115616" y="2564904"/>
            <a:chExt cx="1008112" cy="288032"/>
          </a:xfrm>
        </p:grpSpPr>
        <p:sp>
          <p:nvSpPr>
            <p:cNvPr id="82979" name="Rectangle 15">
              <a:extLst>
                <a:ext uri="{FF2B5EF4-FFF2-40B4-BE49-F238E27FC236}">
                  <a16:creationId xmlns:a16="http://schemas.microsoft.com/office/drawing/2014/main" id="{0BAA8F59-E9CE-0344-8658-31A9F930A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564904"/>
              <a:ext cx="720080" cy="288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980" name="Rectangle 16">
              <a:extLst>
                <a:ext uri="{FF2B5EF4-FFF2-40B4-BE49-F238E27FC236}">
                  <a16:creationId xmlns:a16="http://schemas.microsoft.com/office/drawing/2014/main" id="{A6B7CF00-D8D1-8944-B45C-5C652551A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2564904"/>
              <a:ext cx="288032" cy="2880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82951" name="Group 17">
            <a:extLst>
              <a:ext uri="{FF2B5EF4-FFF2-40B4-BE49-F238E27FC236}">
                <a16:creationId xmlns:a16="http://schemas.microsoft.com/office/drawing/2014/main" id="{75F28966-F972-6F48-8BC3-551CF824A5BB}"/>
              </a:ext>
            </a:extLst>
          </p:cNvPr>
          <p:cNvGrpSpPr>
            <a:grpSpLocks/>
          </p:cNvGrpSpPr>
          <p:nvPr/>
        </p:nvGrpSpPr>
        <p:grpSpPr bwMode="auto">
          <a:xfrm>
            <a:off x="7235825" y="2565400"/>
            <a:ext cx="1008063" cy="287338"/>
            <a:chOff x="1115616" y="2564904"/>
            <a:chExt cx="1008112" cy="288032"/>
          </a:xfrm>
        </p:grpSpPr>
        <p:sp>
          <p:nvSpPr>
            <p:cNvPr id="82977" name="Rectangle 18">
              <a:extLst>
                <a:ext uri="{FF2B5EF4-FFF2-40B4-BE49-F238E27FC236}">
                  <a16:creationId xmlns:a16="http://schemas.microsoft.com/office/drawing/2014/main" id="{0C59BF40-7BF5-F74E-8F27-48B24724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564904"/>
              <a:ext cx="720080" cy="288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82978" name="Rectangle 19">
              <a:extLst>
                <a:ext uri="{FF2B5EF4-FFF2-40B4-BE49-F238E27FC236}">
                  <a16:creationId xmlns:a16="http://schemas.microsoft.com/office/drawing/2014/main" id="{6EAC5AD4-B589-1C4F-A544-F65072F1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2564904"/>
              <a:ext cx="288032" cy="2880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82952" name="TextBox 20">
            <a:extLst>
              <a:ext uri="{FF2B5EF4-FFF2-40B4-BE49-F238E27FC236}">
                <a16:creationId xmlns:a16="http://schemas.microsoft.com/office/drawing/2014/main" id="{942A3E56-6159-6446-BD90-4B94DA73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605" y="1201738"/>
            <a:ext cx="673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Esempio: sia 9A37F253022C il messaggio trasmesso</a:t>
            </a:r>
          </a:p>
        </p:txBody>
      </p:sp>
      <p:sp>
        <p:nvSpPr>
          <p:cNvPr id="82953" name="TextBox 21">
            <a:extLst>
              <a:ext uri="{FF2B5EF4-FFF2-40B4-BE49-F238E27FC236}">
                <a16:creationId xmlns:a16="http://schemas.microsoft.com/office/drawing/2014/main" id="{857DC540-82C3-1A40-8DB9-3B1C2354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916113"/>
            <a:ext cx="560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9A</a:t>
            </a:r>
          </a:p>
        </p:txBody>
      </p:sp>
      <p:sp>
        <p:nvSpPr>
          <p:cNvPr id="82954" name="TextBox 22">
            <a:extLst>
              <a:ext uri="{FF2B5EF4-FFF2-40B4-BE49-F238E27FC236}">
                <a16:creationId xmlns:a16="http://schemas.microsoft.com/office/drawing/2014/main" id="{011CEC86-BDE1-1C4B-924A-5C7329B01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9161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37</a:t>
            </a:r>
          </a:p>
        </p:txBody>
      </p:sp>
      <p:sp>
        <p:nvSpPr>
          <p:cNvPr id="82955" name="TextBox 23">
            <a:extLst>
              <a:ext uri="{FF2B5EF4-FFF2-40B4-BE49-F238E27FC236}">
                <a16:creationId xmlns:a16="http://schemas.microsoft.com/office/drawing/2014/main" id="{D849D8CF-FA91-9043-B261-2FFE7267B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1920875"/>
            <a:ext cx="511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F2</a:t>
            </a:r>
          </a:p>
        </p:txBody>
      </p:sp>
      <p:sp>
        <p:nvSpPr>
          <p:cNvPr id="82956" name="TextBox 24">
            <a:extLst>
              <a:ext uri="{FF2B5EF4-FFF2-40B4-BE49-F238E27FC236}">
                <a16:creationId xmlns:a16="http://schemas.microsoft.com/office/drawing/2014/main" id="{5EDCE9F5-4814-0046-8671-2EB75AC84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9129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53</a:t>
            </a:r>
          </a:p>
        </p:txBody>
      </p:sp>
      <p:sp>
        <p:nvSpPr>
          <p:cNvPr id="82957" name="TextBox 25">
            <a:extLst>
              <a:ext uri="{FF2B5EF4-FFF2-40B4-BE49-F238E27FC236}">
                <a16:creationId xmlns:a16="http://schemas.microsoft.com/office/drawing/2014/main" id="{506342BA-5014-4C45-974F-6A43125A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19129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02</a:t>
            </a:r>
          </a:p>
        </p:txBody>
      </p:sp>
      <p:sp>
        <p:nvSpPr>
          <p:cNvPr id="82958" name="TextBox 26">
            <a:extLst>
              <a:ext uri="{FF2B5EF4-FFF2-40B4-BE49-F238E27FC236}">
                <a16:creationId xmlns:a16="http://schemas.microsoft.com/office/drawing/2014/main" id="{4CD25E66-4781-BE4C-A194-BAA07FE5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1916113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2C</a:t>
            </a:r>
          </a:p>
        </p:txBody>
      </p:sp>
      <p:sp>
        <p:nvSpPr>
          <p:cNvPr id="82959" name="TextBox 29">
            <a:extLst>
              <a:ext uri="{FF2B5EF4-FFF2-40B4-BE49-F238E27FC236}">
                <a16:creationId xmlns:a16="http://schemas.microsoft.com/office/drawing/2014/main" id="{C3F1A54A-EA20-6D4F-9726-ACF2D3C9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3913188"/>
            <a:ext cx="393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ridondanza per lettera del messaggio</a:t>
            </a:r>
          </a:p>
        </p:txBody>
      </p:sp>
      <p:cxnSp>
        <p:nvCxnSpPr>
          <p:cNvPr id="82960" name="Straight Arrow Connector 30">
            <a:extLst>
              <a:ext uri="{FF2B5EF4-FFF2-40B4-BE49-F238E27FC236}">
                <a16:creationId xmlns:a16="http://schemas.microsoft.com/office/drawing/2014/main" id="{0C8ED2BA-9CED-D842-95A3-A3A3F4309808}"/>
              </a:ext>
            </a:extLst>
          </p:cNvPr>
          <p:cNvCxnSpPr>
            <a:cxnSpLocks noChangeShapeType="1"/>
            <a:stCxn id="82959" idx="0"/>
          </p:cNvCxnSpPr>
          <p:nvPr/>
        </p:nvCxnSpPr>
        <p:spPr bwMode="auto">
          <a:xfrm flipH="1" flipV="1">
            <a:off x="3163888" y="2889250"/>
            <a:ext cx="1350962" cy="1023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1" name="Straight Arrow Connector 31">
            <a:extLst>
              <a:ext uri="{FF2B5EF4-FFF2-40B4-BE49-F238E27FC236}">
                <a16:creationId xmlns:a16="http://schemas.microsoft.com/office/drawing/2014/main" id="{4A2D89F2-9459-9C4D-9289-6A64691296D0}"/>
              </a:ext>
            </a:extLst>
          </p:cNvPr>
          <p:cNvCxnSpPr>
            <a:cxnSpLocks noChangeShapeType="1"/>
            <a:stCxn id="82959" idx="0"/>
          </p:cNvCxnSpPr>
          <p:nvPr/>
        </p:nvCxnSpPr>
        <p:spPr bwMode="auto">
          <a:xfrm flipH="1" flipV="1">
            <a:off x="4405313" y="2889250"/>
            <a:ext cx="109537" cy="1023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2" name="Straight Arrow Connector 32">
            <a:extLst>
              <a:ext uri="{FF2B5EF4-FFF2-40B4-BE49-F238E27FC236}">
                <a16:creationId xmlns:a16="http://schemas.microsoft.com/office/drawing/2014/main" id="{5CA10074-8A67-5B42-9B29-6FA1D1553CE4}"/>
              </a:ext>
            </a:extLst>
          </p:cNvPr>
          <p:cNvCxnSpPr>
            <a:cxnSpLocks noChangeShapeType="1"/>
            <a:stCxn id="82959" idx="0"/>
          </p:cNvCxnSpPr>
          <p:nvPr/>
        </p:nvCxnSpPr>
        <p:spPr bwMode="auto">
          <a:xfrm flipV="1">
            <a:off x="4514850" y="2889250"/>
            <a:ext cx="1095375" cy="1023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3" name="Straight Arrow Connector 33">
            <a:extLst>
              <a:ext uri="{FF2B5EF4-FFF2-40B4-BE49-F238E27FC236}">
                <a16:creationId xmlns:a16="http://schemas.microsoft.com/office/drawing/2014/main" id="{44909C4A-7284-7C46-86F2-9D3939869E0A}"/>
              </a:ext>
            </a:extLst>
          </p:cNvPr>
          <p:cNvCxnSpPr>
            <a:cxnSpLocks noChangeShapeType="1"/>
            <a:stCxn id="82959" idx="0"/>
          </p:cNvCxnSpPr>
          <p:nvPr/>
        </p:nvCxnSpPr>
        <p:spPr bwMode="auto">
          <a:xfrm flipV="1">
            <a:off x="4514850" y="2889250"/>
            <a:ext cx="2320925" cy="1023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4" name="Straight Arrow Connector 34">
            <a:extLst>
              <a:ext uri="{FF2B5EF4-FFF2-40B4-BE49-F238E27FC236}">
                <a16:creationId xmlns:a16="http://schemas.microsoft.com/office/drawing/2014/main" id="{AC7AC09A-21AE-7E4C-BB77-DAA97CEE3399}"/>
              </a:ext>
            </a:extLst>
          </p:cNvPr>
          <p:cNvCxnSpPr>
            <a:cxnSpLocks noChangeShapeType="1"/>
            <a:stCxn id="82959" idx="0"/>
          </p:cNvCxnSpPr>
          <p:nvPr/>
        </p:nvCxnSpPr>
        <p:spPr bwMode="auto">
          <a:xfrm flipV="1">
            <a:off x="4514850" y="2889250"/>
            <a:ext cx="3546475" cy="1023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5" name="TextBox 68">
            <a:extLst>
              <a:ext uri="{FF2B5EF4-FFF2-40B4-BE49-F238E27FC236}">
                <a16:creationId xmlns:a16="http://schemas.microsoft.com/office/drawing/2014/main" id="{6B147F79-F881-554F-8565-7F035545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789363"/>
            <a:ext cx="1641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informazione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per lettera 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messaggio</a:t>
            </a:r>
          </a:p>
        </p:txBody>
      </p:sp>
      <p:sp>
        <p:nvSpPr>
          <p:cNvPr id="82966" name="Left Brace 70">
            <a:extLst>
              <a:ext uri="{FF2B5EF4-FFF2-40B4-BE49-F238E27FC236}">
                <a16:creationId xmlns:a16="http://schemas.microsoft.com/office/drawing/2014/main" id="{88941356-C1A5-4B45-8558-51C92D6B5002}"/>
              </a:ext>
            </a:extLst>
          </p:cNvPr>
          <p:cNvSpPr>
            <a:spLocks/>
          </p:cNvSpPr>
          <p:nvPr/>
        </p:nvSpPr>
        <p:spPr bwMode="auto">
          <a:xfrm rot="-5400000">
            <a:off x="1499394" y="2618581"/>
            <a:ext cx="274638" cy="974725"/>
          </a:xfrm>
          <a:prstGeom prst="leftBrace">
            <a:avLst>
              <a:gd name="adj1" fmla="val 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cxnSp>
        <p:nvCxnSpPr>
          <p:cNvPr id="82967" name="Straight Arrow Connector 71">
            <a:extLst>
              <a:ext uri="{FF2B5EF4-FFF2-40B4-BE49-F238E27FC236}">
                <a16:creationId xmlns:a16="http://schemas.microsoft.com/office/drawing/2014/main" id="{C833797B-3F5C-5740-9D11-202C31027BE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81100" y="3243263"/>
            <a:ext cx="415925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6973078-56AC-A541-8961-8C331098858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229225"/>
            <a:ext cx="8212137" cy="1336675"/>
            <a:chOff x="811718" y="5229200"/>
            <a:chExt cx="8211345" cy="1335214"/>
          </a:xfrm>
        </p:grpSpPr>
        <p:grpSp>
          <p:nvGrpSpPr>
            <p:cNvPr id="82969" name="Group 67">
              <a:extLst>
                <a:ext uri="{FF2B5EF4-FFF2-40B4-BE49-F238E27FC236}">
                  <a16:creationId xmlns:a16="http://schemas.microsoft.com/office/drawing/2014/main" id="{11954A3E-ABC0-DE4E-983F-B5E8626CA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696" y="5229200"/>
              <a:ext cx="6408712" cy="288032"/>
              <a:chOff x="1835696" y="5351723"/>
              <a:chExt cx="6408712" cy="288032"/>
            </a:xfrm>
          </p:grpSpPr>
          <p:sp>
            <p:nvSpPr>
              <p:cNvPr id="82971" name="Rectangle 43">
                <a:extLst>
                  <a:ext uri="{FF2B5EF4-FFF2-40B4-BE49-F238E27FC236}">
                    <a16:creationId xmlns:a16="http://schemas.microsoft.com/office/drawing/2014/main" id="{146F3EB7-1B88-2841-9AA5-D4D55D7D2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696" y="5351723"/>
                <a:ext cx="288032" cy="28803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972" name="Rectangle 46">
                <a:extLst>
                  <a:ext uri="{FF2B5EF4-FFF2-40B4-BE49-F238E27FC236}">
                    <a16:creationId xmlns:a16="http://schemas.microsoft.com/office/drawing/2014/main" id="{DE39AEB9-101C-D54C-B54B-223D04AD8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832" y="5351723"/>
                <a:ext cx="288032" cy="28803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973" name="Rectangle 49">
                <a:extLst>
                  <a:ext uri="{FF2B5EF4-FFF2-40B4-BE49-F238E27FC236}">
                    <a16:creationId xmlns:a16="http://schemas.microsoft.com/office/drawing/2014/main" id="{3CD23BF1-EE71-F942-A393-1E1BD56D2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968" y="5351723"/>
                <a:ext cx="288032" cy="28803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974" name="Rectangle 52">
                <a:extLst>
                  <a:ext uri="{FF2B5EF4-FFF2-40B4-BE49-F238E27FC236}">
                    <a16:creationId xmlns:a16="http://schemas.microsoft.com/office/drawing/2014/main" id="{26AFAD0E-3B6D-604C-A44B-887EAE8B5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8104" y="5351723"/>
                <a:ext cx="288032" cy="28803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975" name="Rectangle 55">
                <a:extLst>
                  <a:ext uri="{FF2B5EF4-FFF2-40B4-BE49-F238E27FC236}">
                    <a16:creationId xmlns:a16="http://schemas.microsoft.com/office/drawing/2014/main" id="{CD06F72E-7A98-4141-A0E9-B73C34B8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2240" y="5351723"/>
                <a:ext cx="288032" cy="28803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976" name="Rectangle 58">
                <a:extLst>
                  <a:ext uri="{FF2B5EF4-FFF2-40B4-BE49-F238E27FC236}">
                    <a16:creationId xmlns:a16="http://schemas.microsoft.com/office/drawing/2014/main" id="{91FD11E5-BF5A-6A45-AE5C-92738A43E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6376" y="5351723"/>
                <a:ext cx="288032" cy="28803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82970" name="Rectangle 73">
              <a:extLst>
                <a:ext uri="{FF2B5EF4-FFF2-40B4-BE49-F238E27FC236}">
                  <a16:creationId xmlns:a16="http://schemas.microsoft.com/office/drawing/2014/main" id="{69E3CB5E-EFF6-4140-A9C0-A434D3CF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718" y="5733836"/>
              <a:ext cx="8211345" cy="83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max incertezza rimossa dalla conoscenza di </a:t>
              </a:r>
              <a:r>
                <a:rPr lang="en-US" altLang="it-IT" sz="2400" i="1"/>
                <a:t>n</a:t>
              </a:r>
              <a:r>
                <a:rPr lang="en-US" altLang="it-IT" sz="2400"/>
                <a:t> lettere del  crittogramma</a:t>
              </a:r>
              <a:endParaRPr lang="it-IT" altLang="it-IT"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9EF933-5696-C446-980A-6A92E2C5B409}"/>
              </a:ext>
            </a:extLst>
          </p:cNvPr>
          <p:cNvSpPr txBox="1"/>
          <p:nvPr/>
        </p:nvSpPr>
        <p:spPr>
          <a:xfrm>
            <a:off x="1310912" y="451503"/>
            <a:ext cx="3242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/>
              <a:t>Interpretazione euristica</a:t>
            </a:r>
          </a:p>
        </p:txBody>
      </p:sp>
    </p:spTree>
    <p:extLst>
      <p:ext uri="{BB962C8B-B14F-4D97-AF65-F5344CB8AC3E}">
        <p14:creationId xmlns:p14="http://schemas.microsoft.com/office/powerpoint/2010/main" val="14847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>
            <a:extLst>
              <a:ext uri="{FF2B5EF4-FFF2-40B4-BE49-F238E27FC236}">
                <a16:creationId xmlns:a16="http://schemas.microsoft.com/office/drawing/2014/main" id="{B96AD6B0-AD67-104B-9D5A-8326A0E6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46CA4-34A9-354D-AD1F-BB1814873E6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it-IT" sz="1400"/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5FB8C88C-E9CA-8D45-A29F-20365252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08050"/>
            <a:ext cx="54483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>
            <a:extLst>
              <a:ext uri="{FF2B5EF4-FFF2-40B4-BE49-F238E27FC236}">
                <a16:creationId xmlns:a16="http://schemas.microsoft.com/office/drawing/2014/main" id="{50DE38B7-8AEE-9A4A-B204-ECE29779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168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6">
            <a:extLst>
              <a:ext uri="{FF2B5EF4-FFF2-40B4-BE49-F238E27FC236}">
                <a16:creationId xmlns:a16="http://schemas.microsoft.com/office/drawing/2014/main" id="{FB55D09E-3FB7-FD46-8029-BAAF63E7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41888"/>
            <a:ext cx="784225" cy="166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84998" name="Group 8">
            <a:extLst>
              <a:ext uri="{FF2B5EF4-FFF2-40B4-BE49-F238E27FC236}">
                <a16:creationId xmlns:a16="http://schemas.microsoft.com/office/drawing/2014/main" id="{23B139C3-33DF-4946-9B47-7E47723575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68863"/>
            <a:ext cx="2438400" cy="336550"/>
            <a:chOff x="144" y="2928"/>
            <a:chExt cx="1536" cy="212"/>
          </a:xfrm>
        </p:grpSpPr>
        <p:sp>
          <p:nvSpPr>
            <p:cNvPr id="85034" name="Text Box 3">
              <a:extLst>
                <a:ext uri="{FF2B5EF4-FFF2-40B4-BE49-F238E27FC236}">
                  <a16:creationId xmlns:a16="http://schemas.microsoft.com/office/drawing/2014/main" id="{ABC163E3-63BD-2B41-AD8E-3670D2D05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28"/>
              <a:ext cx="1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crittoramma ricevuto </a:t>
              </a:r>
            </a:p>
          </p:txBody>
        </p:sp>
        <p:sp>
          <p:nvSpPr>
            <p:cNvPr id="85035" name="Line 7">
              <a:extLst>
                <a:ext uri="{FF2B5EF4-FFF2-40B4-BE49-F238E27FC236}">
                  <a16:creationId xmlns:a16="http://schemas.microsoft.com/office/drawing/2014/main" id="{31E42243-B057-144B-BEBA-615E4B878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4999" name="Rectangle 9">
            <a:extLst>
              <a:ext uri="{FF2B5EF4-FFF2-40B4-BE49-F238E27FC236}">
                <a16:creationId xmlns:a16="http://schemas.microsoft.com/office/drawing/2014/main" id="{3CE2E187-6AB7-8948-BE2A-6BF9544A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38227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85000" name="TextBox 1">
            <a:extLst>
              <a:ext uri="{FF2B5EF4-FFF2-40B4-BE49-F238E27FC236}">
                <a16:creationId xmlns:a16="http://schemas.microsoft.com/office/drawing/2014/main" id="{5617300E-7B03-C647-B02B-3CDA328AE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7462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/>
              <a:t>0.24012</a:t>
            </a:r>
          </a:p>
        </p:txBody>
      </p:sp>
      <p:sp>
        <p:nvSpPr>
          <p:cNvPr id="85001" name="TextBox 28">
            <a:extLst>
              <a:ext uri="{FF2B5EF4-FFF2-40B4-BE49-F238E27FC236}">
                <a16:creationId xmlns:a16="http://schemas.microsoft.com/office/drawing/2014/main" id="{3E0B43E4-F081-F149-BDCF-E89C7C07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164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b="1"/>
              <a:t>0.33388</a:t>
            </a:r>
          </a:p>
        </p:txBody>
      </p:sp>
      <p:cxnSp>
        <p:nvCxnSpPr>
          <p:cNvPr id="85005" name="Straight Connector 2">
            <a:extLst>
              <a:ext uri="{FF2B5EF4-FFF2-40B4-BE49-F238E27FC236}">
                <a16:creationId xmlns:a16="http://schemas.microsoft.com/office/drawing/2014/main" id="{B54BFF8C-266A-614C-B7A5-09D78BFB6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17970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Straight Connector 30">
            <a:extLst>
              <a:ext uri="{FF2B5EF4-FFF2-40B4-BE49-F238E27FC236}">
                <a16:creationId xmlns:a16="http://schemas.microsoft.com/office/drawing/2014/main" id="{8E77E96B-B9E3-9C48-8EAC-5B37C1BF59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20383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7" name="Straight Connector 31">
            <a:extLst>
              <a:ext uri="{FF2B5EF4-FFF2-40B4-BE49-F238E27FC236}">
                <a16:creationId xmlns:a16="http://schemas.microsoft.com/office/drawing/2014/main" id="{2C8DB0A9-81D4-ED43-8062-2BB9E1321B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662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8" name="Straight Connector 32">
            <a:extLst>
              <a:ext uri="{FF2B5EF4-FFF2-40B4-BE49-F238E27FC236}">
                <a16:creationId xmlns:a16="http://schemas.microsoft.com/office/drawing/2014/main" id="{35F44265-6BEC-4C41-8DC9-BA3371E9B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903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49DB8-929A-1E4C-A042-5799BC75E8FA}"/>
              </a:ext>
            </a:extLst>
          </p:cNvPr>
          <p:cNvGrpSpPr/>
          <p:nvPr/>
        </p:nvGrpSpPr>
        <p:grpSpPr>
          <a:xfrm>
            <a:off x="1204912" y="2990322"/>
            <a:ext cx="3290887" cy="2160588"/>
            <a:chOff x="1204912" y="2990322"/>
            <a:chExt cx="3290887" cy="21605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2AA4FA-FDD8-BD43-8429-E5DD962206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4912" y="2990323"/>
              <a:ext cx="1819275" cy="2160587"/>
              <a:chOff x="1204912" y="2996952"/>
              <a:chExt cx="1819104" cy="2160240"/>
            </a:xfrm>
          </p:grpSpPr>
          <p:grpSp>
            <p:nvGrpSpPr>
              <p:cNvPr id="85029" name="Group 4">
                <a:extLst>
                  <a:ext uri="{FF2B5EF4-FFF2-40B4-BE49-F238E27FC236}">
                    <a16:creationId xmlns:a16="http://schemas.microsoft.com/office/drawing/2014/main" id="{9F68E92B-E200-CB42-A0DD-D8F587C34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808" y="2996952"/>
                <a:ext cx="180208" cy="2160240"/>
                <a:chOff x="2843808" y="2996952"/>
                <a:chExt cx="180208" cy="2160240"/>
              </a:xfrm>
            </p:grpSpPr>
            <p:sp>
              <p:nvSpPr>
                <p:cNvPr id="85032" name="Rectangle 3">
                  <a:extLst>
                    <a:ext uri="{FF2B5EF4-FFF2-40B4-BE49-F238E27FC236}">
                      <a16:creationId xmlns:a16="http://schemas.microsoft.com/office/drawing/2014/main" id="{28094F00-4365-D443-9B36-6F94AD82F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808" y="4941168"/>
                  <a:ext cx="144016" cy="216024"/>
                </a:xfrm>
                <a:prstGeom prst="rect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85033" name="Rectangle 31">
                  <a:extLst>
                    <a:ext uri="{FF2B5EF4-FFF2-40B4-BE49-F238E27FC236}">
                      <a16:creationId xmlns:a16="http://schemas.microsoft.com/office/drawing/2014/main" id="{B4C480F9-2FD1-9241-889B-2DED15372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000" y="2996952"/>
                  <a:ext cx="144016" cy="216024"/>
                </a:xfrm>
                <a:prstGeom prst="rect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cxnSp>
            <p:nvCxnSpPr>
              <p:cNvPr id="85030" name="Straight Arrow Connector 6">
                <a:extLst>
                  <a:ext uri="{FF2B5EF4-FFF2-40B4-BE49-F238E27FC236}">
                    <a16:creationId xmlns:a16="http://schemas.microsoft.com/office/drawing/2014/main" id="{8534CA4A-F2B8-7744-9660-BBDD40C32727}"/>
                  </a:ext>
                </a:extLst>
              </p:cNvPr>
              <p:cNvCxnSpPr>
                <a:cxnSpLocks noChangeShapeType="1"/>
                <a:endCxn id="85033" idx="1"/>
              </p:cNvCxnSpPr>
              <p:nvPr/>
            </p:nvCxnSpPr>
            <p:spPr bwMode="auto">
              <a:xfrm flipV="1">
                <a:off x="1204912" y="3104964"/>
                <a:ext cx="1675088" cy="717736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31" name="Straight Arrow Connector 35">
                <a:extLst>
                  <a:ext uri="{FF2B5EF4-FFF2-40B4-BE49-F238E27FC236}">
                    <a16:creationId xmlns:a16="http://schemas.microsoft.com/office/drawing/2014/main" id="{34FBF79C-F3E9-DA4A-BF5D-3B1E7ECEBCC8}"/>
                  </a:ext>
                </a:extLst>
              </p:cNvPr>
              <p:cNvCxnSpPr>
                <a:cxnSpLocks noChangeShapeType="1"/>
                <a:endCxn id="85032" idx="1"/>
              </p:cNvCxnSpPr>
              <p:nvPr/>
            </p:nvCxnSpPr>
            <p:spPr bwMode="auto">
              <a:xfrm>
                <a:off x="1204912" y="3808406"/>
                <a:ext cx="1638896" cy="1240774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" name="Rectangle 31">
              <a:extLst>
                <a:ext uri="{FF2B5EF4-FFF2-40B4-BE49-F238E27FC236}">
                  <a16:creationId xmlns:a16="http://schemas.microsoft.com/office/drawing/2014/main" id="{D2860DB7-C99B-C34A-97D9-0FC119E38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956" y="2990322"/>
              <a:ext cx="802843" cy="216059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51" name="Straight Arrow Connector 6">
              <a:extLst>
                <a:ext uri="{FF2B5EF4-FFF2-40B4-BE49-F238E27FC236}">
                  <a16:creationId xmlns:a16="http://schemas.microsoft.com/office/drawing/2014/main" id="{34D0C954-6A15-DD41-B87F-AC29BA956D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24187" y="3098352"/>
              <a:ext cx="668769" cy="0"/>
            </a:xfrm>
            <a:prstGeom prst="straightConnector1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A6346B6-BB34-7748-AF35-6A2308F95025}"/>
              </a:ext>
            </a:extLst>
          </p:cNvPr>
          <p:cNvSpPr/>
          <p:nvPr/>
        </p:nvSpPr>
        <p:spPr>
          <a:xfrm>
            <a:off x="4572000" y="669851"/>
            <a:ext cx="3467100" cy="578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41AC612-22C8-EA48-83F8-B5164BF6AB8C}"/>
              </a:ext>
            </a:extLst>
          </p:cNvPr>
          <p:cNvSpPr/>
          <p:nvPr/>
        </p:nvSpPr>
        <p:spPr>
          <a:xfrm>
            <a:off x="3606921" y="669851"/>
            <a:ext cx="1218451" cy="578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996" name="Text Box 5">
            <a:extLst>
              <a:ext uri="{FF2B5EF4-FFF2-40B4-BE49-F238E27FC236}">
                <a16:creationId xmlns:a16="http://schemas.microsoft.com/office/drawing/2014/main" id="{25EE613E-A83C-084D-AAC4-0B8818DE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6356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Esempio: cifrario a rotazione</a:t>
            </a:r>
          </a:p>
        </p:txBody>
      </p:sp>
    </p:spTree>
    <p:extLst>
      <p:ext uri="{BB962C8B-B14F-4D97-AF65-F5344CB8AC3E}">
        <p14:creationId xmlns:p14="http://schemas.microsoft.com/office/powerpoint/2010/main" val="33110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>
            <a:extLst>
              <a:ext uri="{FF2B5EF4-FFF2-40B4-BE49-F238E27FC236}">
                <a16:creationId xmlns:a16="http://schemas.microsoft.com/office/drawing/2014/main" id="{B96AD6B0-AD67-104B-9D5A-8326A0E6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46CA4-34A9-354D-AD1F-BB1814873E6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it-IT" sz="1400"/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5FB8C88C-E9CA-8D45-A29F-20365252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08050"/>
            <a:ext cx="54483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>
            <a:extLst>
              <a:ext uri="{FF2B5EF4-FFF2-40B4-BE49-F238E27FC236}">
                <a16:creationId xmlns:a16="http://schemas.microsoft.com/office/drawing/2014/main" id="{50DE38B7-8AEE-9A4A-B204-ECE29779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168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5">
            <a:extLst>
              <a:ext uri="{FF2B5EF4-FFF2-40B4-BE49-F238E27FC236}">
                <a16:creationId xmlns:a16="http://schemas.microsoft.com/office/drawing/2014/main" id="{25EE613E-A83C-084D-AAC4-0B8818DE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6356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Esempio: cifrario a rotazione</a:t>
            </a:r>
          </a:p>
        </p:txBody>
      </p:sp>
      <p:sp>
        <p:nvSpPr>
          <p:cNvPr id="84997" name="Rectangle 6">
            <a:extLst>
              <a:ext uri="{FF2B5EF4-FFF2-40B4-BE49-F238E27FC236}">
                <a16:creationId xmlns:a16="http://schemas.microsoft.com/office/drawing/2014/main" id="{FB55D09E-3FB7-FD46-8029-BAAF63E7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41888"/>
            <a:ext cx="784225" cy="166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84998" name="Group 8">
            <a:extLst>
              <a:ext uri="{FF2B5EF4-FFF2-40B4-BE49-F238E27FC236}">
                <a16:creationId xmlns:a16="http://schemas.microsoft.com/office/drawing/2014/main" id="{23B139C3-33DF-4946-9B47-7E47723575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68863"/>
            <a:ext cx="2438400" cy="336550"/>
            <a:chOff x="144" y="2928"/>
            <a:chExt cx="1536" cy="212"/>
          </a:xfrm>
        </p:grpSpPr>
        <p:sp>
          <p:nvSpPr>
            <p:cNvPr id="85034" name="Text Box 3">
              <a:extLst>
                <a:ext uri="{FF2B5EF4-FFF2-40B4-BE49-F238E27FC236}">
                  <a16:creationId xmlns:a16="http://schemas.microsoft.com/office/drawing/2014/main" id="{ABC163E3-63BD-2B41-AD8E-3670D2D05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28"/>
              <a:ext cx="1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crittoramma ricevuto </a:t>
              </a:r>
            </a:p>
          </p:txBody>
        </p:sp>
        <p:sp>
          <p:nvSpPr>
            <p:cNvPr id="85035" name="Line 7">
              <a:extLst>
                <a:ext uri="{FF2B5EF4-FFF2-40B4-BE49-F238E27FC236}">
                  <a16:creationId xmlns:a16="http://schemas.microsoft.com/office/drawing/2014/main" id="{31E42243-B057-144B-BEBA-615E4B878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4999" name="Rectangle 9">
            <a:extLst>
              <a:ext uri="{FF2B5EF4-FFF2-40B4-BE49-F238E27FC236}">
                <a16:creationId xmlns:a16="http://schemas.microsoft.com/office/drawing/2014/main" id="{3CE2E187-6AB7-8948-BE2A-6BF9544A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38227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85000" name="TextBox 1">
            <a:extLst>
              <a:ext uri="{FF2B5EF4-FFF2-40B4-BE49-F238E27FC236}">
                <a16:creationId xmlns:a16="http://schemas.microsoft.com/office/drawing/2014/main" id="{5617300E-7B03-C647-B02B-3CDA328AE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7462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/>
              <a:t>0.24012</a:t>
            </a:r>
          </a:p>
        </p:txBody>
      </p:sp>
      <p:sp>
        <p:nvSpPr>
          <p:cNvPr id="85001" name="TextBox 28">
            <a:extLst>
              <a:ext uri="{FF2B5EF4-FFF2-40B4-BE49-F238E27FC236}">
                <a16:creationId xmlns:a16="http://schemas.microsoft.com/office/drawing/2014/main" id="{3E0B43E4-F081-F149-BDCF-E89C7C07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164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b="1"/>
              <a:t>0.33388</a:t>
            </a:r>
          </a:p>
        </p:txBody>
      </p:sp>
      <p:cxnSp>
        <p:nvCxnSpPr>
          <p:cNvPr id="85005" name="Straight Connector 2">
            <a:extLst>
              <a:ext uri="{FF2B5EF4-FFF2-40B4-BE49-F238E27FC236}">
                <a16:creationId xmlns:a16="http://schemas.microsoft.com/office/drawing/2014/main" id="{B54BFF8C-266A-614C-B7A5-09D78BFB6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17970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Straight Connector 30">
            <a:extLst>
              <a:ext uri="{FF2B5EF4-FFF2-40B4-BE49-F238E27FC236}">
                <a16:creationId xmlns:a16="http://schemas.microsoft.com/office/drawing/2014/main" id="{8E77E96B-B9E3-9C48-8EAC-5B37C1BF59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20383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7" name="Straight Connector 31">
            <a:extLst>
              <a:ext uri="{FF2B5EF4-FFF2-40B4-BE49-F238E27FC236}">
                <a16:creationId xmlns:a16="http://schemas.microsoft.com/office/drawing/2014/main" id="{2C8DB0A9-81D4-ED43-8062-2BB9E1321B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662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8" name="Straight Connector 32">
            <a:extLst>
              <a:ext uri="{FF2B5EF4-FFF2-40B4-BE49-F238E27FC236}">
                <a16:creationId xmlns:a16="http://schemas.microsoft.com/office/drawing/2014/main" id="{35F44265-6BEC-4C41-8DC9-BA3371E9B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903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6F33B52-3155-2F45-990B-B648D22899A8}"/>
              </a:ext>
            </a:extLst>
          </p:cNvPr>
          <p:cNvGrpSpPr/>
          <p:nvPr/>
        </p:nvGrpSpPr>
        <p:grpSpPr>
          <a:xfrm>
            <a:off x="1193272" y="2012949"/>
            <a:ext cx="4213225" cy="3134823"/>
            <a:chOff x="1196975" y="2002327"/>
            <a:chExt cx="4213225" cy="3134823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7EB4865-4FD1-B448-8314-C34D6D957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6975" y="2038350"/>
              <a:ext cx="1906588" cy="3098800"/>
              <a:chOff x="1193800" y="2035055"/>
              <a:chExt cx="1905587" cy="3099097"/>
            </a:xfrm>
          </p:grpSpPr>
          <p:sp>
            <p:nvSpPr>
              <p:cNvPr id="85025" name="Rectangle 199">
                <a:extLst>
                  <a:ext uri="{FF2B5EF4-FFF2-40B4-BE49-F238E27FC236}">
                    <a16:creationId xmlns:a16="http://schemas.microsoft.com/office/drawing/2014/main" id="{4F88FBE9-AFF9-4742-96FF-A5170693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808" y="4918128"/>
                <a:ext cx="246043" cy="21602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cxnSp>
            <p:nvCxnSpPr>
              <p:cNvPr id="85026" name="Straight Arrow Connector 200">
                <a:extLst>
                  <a:ext uri="{FF2B5EF4-FFF2-40B4-BE49-F238E27FC236}">
                    <a16:creationId xmlns:a16="http://schemas.microsoft.com/office/drawing/2014/main" id="{E6D9FA46-44ED-B549-B28D-1EAA4711EB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193800" y="2143067"/>
                <a:ext cx="1659544" cy="1672229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27" name="Straight Arrow Connector 201">
                <a:extLst>
                  <a:ext uri="{FF2B5EF4-FFF2-40B4-BE49-F238E27FC236}">
                    <a16:creationId xmlns:a16="http://schemas.microsoft.com/office/drawing/2014/main" id="{8804F4A2-90AA-7E4B-B766-4976F8052E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93800" y="3790215"/>
                <a:ext cx="1638896" cy="1240774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028" name="Rectangle 202">
                <a:extLst>
                  <a:ext uri="{FF2B5EF4-FFF2-40B4-BE49-F238E27FC236}">
                    <a16:creationId xmlns:a16="http://schemas.microsoft.com/office/drawing/2014/main" id="{DE541145-C63C-1B43-9F34-CD250B90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344" y="2035055"/>
                <a:ext cx="246043" cy="21602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45" name="Rectangle 202">
              <a:extLst>
                <a:ext uri="{FF2B5EF4-FFF2-40B4-BE49-F238E27FC236}">
                  <a16:creationId xmlns:a16="http://schemas.microsoft.com/office/drawing/2014/main" id="{93D36BAB-F69C-7D45-9ADD-E5C4CC177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252" y="2002327"/>
              <a:ext cx="753948" cy="216003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46" name="Straight Arrow Connector 200">
              <a:extLst>
                <a:ext uri="{FF2B5EF4-FFF2-40B4-BE49-F238E27FC236}">
                  <a16:creationId xmlns:a16="http://schemas.microsoft.com/office/drawing/2014/main" id="{B4D04209-3984-524E-94AC-7542AE6B1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03563" y="2146352"/>
              <a:ext cx="1552689" cy="0"/>
            </a:xfrm>
            <a:prstGeom prst="straightConnector1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D6D01BB-150F-2B4C-8408-13E4F9C614CE}"/>
              </a:ext>
            </a:extLst>
          </p:cNvPr>
          <p:cNvSpPr/>
          <p:nvPr/>
        </p:nvSpPr>
        <p:spPr>
          <a:xfrm>
            <a:off x="5538158" y="669851"/>
            <a:ext cx="2479675" cy="578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0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>
            <a:extLst>
              <a:ext uri="{FF2B5EF4-FFF2-40B4-BE49-F238E27FC236}">
                <a16:creationId xmlns:a16="http://schemas.microsoft.com/office/drawing/2014/main" id="{B96AD6B0-AD67-104B-9D5A-8326A0E6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46CA4-34A9-354D-AD1F-BB1814873E6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it-IT" sz="1400"/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5FB8C88C-E9CA-8D45-A29F-20365252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08050"/>
            <a:ext cx="54483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>
            <a:extLst>
              <a:ext uri="{FF2B5EF4-FFF2-40B4-BE49-F238E27FC236}">
                <a16:creationId xmlns:a16="http://schemas.microsoft.com/office/drawing/2014/main" id="{50DE38B7-8AEE-9A4A-B204-ECE29779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168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5">
            <a:extLst>
              <a:ext uri="{FF2B5EF4-FFF2-40B4-BE49-F238E27FC236}">
                <a16:creationId xmlns:a16="http://schemas.microsoft.com/office/drawing/2014/main" id="{25EE613E-A83C-084D-AAC4-0B8818DE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6356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Esempio: cifrario a rotazione</a:t>
            </a:r>
          </a:p>
        </p:txBody>
      </p:sp>
      <p:sp>
        <p:nvSpPr>
          <p:cNvPr id="84997" name="Rectangle 6">
            <a:extLst>
              <a:ext uri="{FF2B5EF4-FFF2-40B4-BE49-F238E27FC236}">
                <a16:creationId xmlns:a16="http://schemas.microsoft.com/office/drawing/2014/main" id="{FB55D09E-3FB7-FD46-8029-BAAF63E7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41888"/>
            <a:ext cx="784225" cy="166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84998" name="Group 8">
            <a:extLst>
              <a:ext uri="{FF2B5EF4-FFF2-40B4-BE49-F238E27FC236}">
                <a16:creationId xmlns:a16="http://schemas.microsoft.com/office/drawing/2014/main" id="{23B139C3-33DF-4946-9B47-7E47723575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68863"/>
            <a:ext cx="2438400" cy="336550"/>
            <a:chOff x="144" y="2928"/>
            <a:chExt cx="1536" cy="212"/>
          </a:xfrm>
        </p:grpSpPr>
        <p:sp>
          <p:nvSpPr>
            <p:cNvPr id="85034" name="Text Box 3">
              <a:extLst>
                <a:ext uri="{FF2B5EF4-FFF2-40B4-BE49-F238E27FC236}">
                  <a16:creationId xmlns:a16="http://schemas.microsoft.com/office/drawing/2014/main" id="{ABC163E3-63BD-2B41-AD8E-3670D2D05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28"/>
              <a:ext cx="1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crittoramma ricevuto </a:t>
              </a:r>
            </a:p>
          </p:txBody>
        </p:sp>
        <p:sp>
          <p:nvSpPr>
            <p:cNvPr id="85035" name="Line 7">
              <a:extLst>
                <a:ext uri="{FF2B5EF4-FFF2-40B4-BE49-F238E27FC236}">
                  <a16:creationId xmlns:a16="http://schemas.microsoft.com/office/drawing/2014/main" id="{31E42243-B057-144B-BEBA-615E4B878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4999" name="Rectangle 9">
            <a:extLst>
              <a:ext uri="{FF2B5EF4-FFF2-40B4-BE49-F238E27FC236}">
                <a16:creationId xmlns:a16="http://schemas.microsoft.com/office/drawing/2014/main" id="{3CE2E187-6AB7-8948-BE2A-6BF9544A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38227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85000" name="TextBox 1">
            <a:extLst>
              <a:ext uri="{FF2B5EF4-FFF2-40B4-BE49-F238E27FC236}">
                <a16:creationId xmlns:a16="http://schemas.microsoft.com/office/drawing/2014/main" id="{5617300E-7B03-C647-B02B-3CDA328AE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7462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/>
              <a:t>0.24012</a:t>
            </a:r>
          </a:p>
        </p:txBody>
      </p:sp>
      <p:sp>
        <p:nvSpPr>
          <p:cNvPr id="85001" name="TextBox 28">
            <a:extLst>
              <a:ext uri="{FF2B5EF4-FFF2-40B4-BE49-F238E27FC236}">
                <a16:creationId xmlns:a16="http://schemas.microsoft.com/office/drawing/2014/main" id="{3E0B43E4-F081-F149-BDCF-E89C7C07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16450"/>
            <a:ext cx="893193" cy="353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700" b="1"/>
              <a:t>0.33388</a:t>
            </a:r>
          </a:p>
        </p:txBody>
      </p:sp>
      <p:cxnSp>
        <p:nvCxnSpPr>
          <p:cNvPr id="85005" name="Straight Connector 2">
            <a:extLst>
              <a:ext uri="{FF2B5EF4-FFF2-40B4-BE49-F238E27FC236}">
                <a16:creationId xmlns:a16="http://schemas.microsoft.com/office/drawing/2014/main" id="{B54BFF8C-266A-614C-B7A5-09D78BFB6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17970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Straight Connector 30">
            <a:extLst>
              <a:ext uri="{FF2B5EF4-FFF2-40B4-BE49-F238E27FC236}">
                <a16:creationId xmlns:a16="http://schemas.microsoft.com/office/drawing/2014/main" id="{8E77E96B-B9E3-9C48-8EAC-5B37C1BF59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20383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7" name="Straight Connector 31">
            <a:extLst>
              <a:ext uri="{FF2B5EF4-FFF2-40B4-BE49-F238E27FC236}">
                <a16:creationId xmlns:a16="http://schemas.microsoft.com/office/drawing/2014/main" id="{2C8DB0A9-81D4-ED43-8062-2BB9E1321B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662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8" name="Straight Connector 32">
            <a:extLst>
              <a:ext uri="{FF2B5EF4-FFF2-40B4-BE49-F238E27FC236}">
                <a16:creationId xmlns:a16="http://schemas.microsoft.com/office/drawing/2014/main" id="{35F44265-6BEC-4C41-8DC9-BA3371E9B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903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6B289C9-5E4A-E54F-AB03-FBF65F662AF4}"/>
              </a:ext>
            </a:extLst>
          </p:cNvPr>
          <p:cNvGrpSpPr/>
          <p:nvPr/>
        </p:nvGrpSpPr>
        <p:grpSpPr>
          <a:xfrm>
            <a:off x="588962" y="4281488"/>
            <a:ext cx="5800726" cy="830263"/>
            <a:chOff x="588962" y="4281488"/>
            <a:chExt cx="5800726" cy="830263"/>
          </a:xfrm>
        </p:grpSpPr>
        <p:grpSp>
          <p:nvGrpSpPr>
            <p:cNvPr id="323657" name="Group 323656">
              <a:extLst>
                <a:ext uri="{FF2B5EF4-FFF2-40B4-BE49-F238E27FC236}">
                  <a16:creationId xmlns:a16="http://schemas.microsoft.com/office/drawing/2014/main" id="{62763BF1-3243-2547-A95B-4F222B981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962" y="4281488"/>
              <a:ext cx="2593975" cy="830263"/>
              <a:chOff x="609600" y="4302370"/>
              <a:chExt cx="2594248" cy="830273"/>
            </a:xfrm>
          </p:grpSpPr>
          <p:sp>
            <p:nvSpPr>
              <p:cNvPr id="85021" name="Rectangle 49">
                <a:extLst>
                  <a:ext uri="{FF2B5EF4-FFF2-40B4-BE49-F238E27FC236}">
                    <a16:creationId xmlns:a16="http://schemas.microsoft.com/office/drawing/2014/main" id="{D182B642-897D-994D-8449-A14AC1971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327" y="4916619"/>
                <a:ext cx="353521" cy="21602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cxnSp>
            <p:nvCxnSpPr>
              <p:cNvPr id="85022" name="Straight Arrow Connector 47">
                <a:extLst>
                  <a:ext uri="{FF2B5EF4-FFF2-40B4-BE49-F238E27FC236}">
                    <a16:creationId xmlns:a16="http://schemas.microsoft.com/office/drawing/2014/main" id="{FBB25CEC-3ABC-F54B-8FDB-DBE2CE6AD9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25123" y="4302371"/>
                <a:ext cx="2267373" cy="514699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23" name="Straight Arrow Connector 48">
                <a:extLst>
                  <a:ext uri="{FF2B5EF4-FFF2-40B4-BE49-F238E27FC236}">
                    <a16:creationId xmlns:a16="http://schemas.microsoft.com/office/drawing/2014/main" id="{108FC1FA-DB32-7943-A635-70BE174D34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9600" y="4302370"/>
                <a:ext cx="2234208" cy="770857"/>
              </a:xfrm>
              <a:prstGeom prst="straightConnector1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024" name="Rectangle 203">
                <a:extLst>
                  <a:ext uri="{FF2B5EF4-FFF2-40B4-BE49-F238E27FC236}">
                    <a16:creationId xmlns:a16="http://schemas.microsoft.com/office/drawing/2014/main" id="{521B95F2-E418-C548-9FDA-7F079A911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327" y="4688321"/>
                <a:ext cx="353521" cy="21602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cxnSp>
          <p:nvCxnSpPr>
            <p:cNvPr id="48" name="Straight Arrow Connector 6">
              <a:extLst>
                <a:ext uri="{FF2B5EF4-FFF2-40B4-BE49-F238E27FC236}">
                  <a16:creationId xmlns:a16="http://schemas.microsoft.com/office/drawing/2014/main" id="{D681DAF8-3AAA-7D4C-A150-5870507AC9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32510" y="4775444"/>
              <a:ext cx="2347553" cy="1"/>
            </a:xfrm>
            <a:prstGeom prst="straightConnector1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203">
              <a:extLst>
                <a:ext uri="{FF2B5EF4-FFF2-40B4-BE49-F238E27FC236}">
                  <a16:creationId xmlns:a16="http://schemas.microsoft.com/office/drawing/2014/main" id="{23BDBF63-E6B0-3C43-BA57-3681D0422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168" y="4667434"/>
              <a:ext cx="801520" cy="216021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ACFD86E-9382-2146-A170-CD77605D6A77}"/>
              </a:ext>
            </a:extLst>
          </p:cNvPr>
          <p:cNvSpPr/>
          <p:nvPr/>
        </p:nvSpPr>
        <p:spPr>
          <a:xfrm>
            <a:off x="6489849" y="669851"/>
            <a:ext cx="1559883" cy="578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6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>
            <a:extLst>
              <a:ext uri="{FF2B5EF4-FFF2-40B4-BE49-F238E27FC236}">
                <a16:creationId xmlns:a16="http://schemas.microsoft.com/office/drawing/2014/main" id="{35D20547-6AAC-184F-9EBD-F983E806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E01D2D-3AE7-624F-B036-A00EEF63F8C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it-IT" sz="1400"/>
          </a:p>
        </p:txBody>
      </p:sp>
      <p:sp>
        <p:nvSpPr>
          <p:cNvPr id="34818" name="Text Box 8">
            <a:extLst>
              <a:ext uri="{FF2B5EF4-FFF2-40B4-BE49-F238E27FC236}">
                <a16:creationId xmlns:a16="http://schemas.microsoft.com/office/drawing/2014/main" id="{74CA8E5D-1A90-3E46-A914-54266556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16275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M</a:t>
            </a:r>
            <a:r>
              <a:rPr lang="en-US" altLang="it-IT" sz="2400"/>
              <a:t>(</a:t>
            </a:r>
            <a:r>
              <a:rPr lang="en-US" altLang="it-IT" sz="2400" i="1"/>
              <a:t>m</a:t>
            </a:r>
            <a:r>
              <a:rPr lang="en-US" altLang="it-IT" sz="2400"/>
              <a:t>)</a:t>
            </a:r>
          </a:p>
        </p:txBody>
      </p:sp>
      <p:sp>
        <p:nvSpPr>
          <p:cNvPr id="34819" name="AutoShape 12">
            <a:extLst>
              <a:ext uri="{FF2B5EF4-FFF2-40B4-BE49-F238E27FC236}">
                <a16:creationId xmlns:a16="http://schemas.microsoft.com/office/drawing/2014/main" id="{BE12C088-CAC2-7C4D-BDA8-677FC3625101}"/>
              </a:ext>
            </a:extLst>
          </p:cNvPr>
          <p:cNvSpPr>
            <a:spLocks/>
          </p:cNvSpPr>
          <p:nvPr/>
        </p:nvSpPr>
        <p:spPr bwMode="auto">
          <a:xfrm>
            <a:off x="3352800" y="2149475"/>
            <a:ext cx="152400" cy="2514600"/>
          </a:xfrm>
          <a:prstGeom prst="leftBrace">
            <a:avLst>
              <a:gd name="adj1" fmla="val 1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20" name="Oval 13">
            <a:extLst>
              <a:ext uri="{FF2B5EF4-FFF2-40B4-BE49-F238E27FC236}">
                <a16:creationId xmlns:a16="http://schemas.microsoft.com/office/drawing/2014/main" id="{38939146-C78D-C049-A1F9-15121A758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07327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21" name="Oval 14">
            <a:extLst>
              <a:ext uri="{FF2B5EF4-FFF2-40B4-BE49-F238E27FC236}">
                <a16:creationId xmlns:a16="http://schemas.microsoft.com/office/drawing/2014/main" id="{4064AA62-8873-D442-85C0-022C04D33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6387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22" name="Oval 15">
            <a:extLst>
              <a:ext uri="{FF2B5EF4-FFF2-40B4-BE49-F238E27FC236}">
                <a16:creationId xmlns:a16="http://schemas.microsoft.com/office/drawing/2014/main" id="{C718910B-7C24-DB42-A05C-C4504B05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9727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23" name="Oval 16">
            <a:extLst>
              <a:ext uri="{FF2B5EF4-FFF2-40B4-BE49-F238E27FC236}">
                <a16:creationId xmlns:a16="http://schemas.microsoft.com/office/drawing/2014/main" id="{BADF6EF2-18BB-1841-9160-345534D3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8307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24" name="Oval 17">
            <a:extLst>
              <a:ext uri="{FF2B5EF4-FFF2-40B4-BE49-F238E27FC236}">
                <a16:creationId xmlns:a16="http://schemas.microsoft.com/office/drawing/2014/main" id="{562D5B21-71BD-FC4E-9D6D-A04DB6CCE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8787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25" name="Text Box 18">
            <a:extLst>
              <a:ext uri="{FF2B5EF4-FFF2-40B4-BE49-F238E27FC236}">
                <a16:creationId xmlns:a16="http://schemas.microsoft.com/office/drawing/2014/main" id="{4208002A-2B90-C546-B1DF-045FC94FD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73275"/>
            <a:ext cx="247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.</a:t>
            </a:r>
          </a:p>
        </p:txBody>
      </p:sp>
      <p:grpSp>
        <p:nvGrpSpPr>
          <p:cNvPr id="388122" name="Group 26">
            <a:extLst>
              <a:ext uri="{FF2B5EF4-FFF2-40B4-BE49-F238E27FC236}">
                <a16:creationId xmlns:a16="http://schemas.microsoft.com/office/drawing/2014/main" id="{A14C0E2B-3EFC-3448-B8DC-E169A6082DA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597275"/>
            <a:ext cx="2743200" cy="1006475"/>
            <a:chOff x="2256" y="2256"/>
            <a:chExt cx="1728" cy="634"/>
          </a:xfrm>
        </p:grpSpPr>
        <p:sp>
          <p:nvSpPr>
            <p:cNvPr id="34855" name="Line 4">
              <a:extLst>
                <a:ext uri="{FF2B5EF4-FFF2-40B4-BE49-F238E27FC236}">
                  <a16:creationId xmlns:a16="http://schemas.microsoft.com/office/drawing/2014/main" id="{EEE7D27B-51D5-814E-B369-78044DDCE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0" y="2304"/>
              <a:ext cx="13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56" name="Line 6">
              <a:extLst>
                <a:ext uri="{FF2B5EF4-FFF2-40B4-BE49-F238E27FC236}">
                  <a16:creationId xmlns:a16="http://schemas.microsoft.com/office/drawing/2014/main" id="{39E9EC88-6674-934F-AD12-3ECAAD8F25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2640"/>
              <a:ext cx="13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57" name="Rectangle 11">
              <a:extLst>
                <a:ext uri="{FF2B5EF4-FFF2-40B4-BE49-F238E27FC236}">
                  <a16:creationId xmlns:a16="http://schemas.microsoft.com/office/drawing/2014/main" id="{BB543B79-19A8-1142-BF92-D77B3A3CF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25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j</a:t>
              </a:r>
              <a:r>
                <a:rPr lang="en-US" altLang="it-IT" sz="2000" baseline="30000"/>
                <a:t>-1</a:t>
              </a:r>
              <a:endParaRPr lang="en-US" altLang="it-IT" sz="2000" i="1" baseline="-25000"/>
            </a:p>
          </p:txBody>
        </p:sp>
        <p:sp>
          <p:nvSpPr>
            <p:cNvPr id="34858" name="Rectangle 23">
              <a:extLst>
                <a:ext uri="{FF2B5EF4-FFF2-40B4-BE49-F238E27FC236}">
                  <a16:creationId xmlns:a16="http://schemas.microsoft.com/office/drawing/2014/main" id="{FB083DF7-55D7-7045-8477-4B1AE1450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m</a:t>
              </a:r>
            </a:p>
          </p:txBody>
        </p:sp>
        <p:sp>
          <p:nvSpPr>
            <p:cNvPr id="34859" name="Text Box 24">
              <a:extLst>
                <a:ext uri="{FF2B5EF4-FFF2-40B4-BE49-F238E27FC236}">
                  <a16:creationId xmlns:a16="http://schemas.microsoft.com/office/drawing/2014/main" id="{ED6A8294-95B6-AF47-AFEE-A1D7DF5DE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640"/>
              <a:ext cx="2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k</a:t>
              </a:r>
              <a:endParaRPr lang="en-US" altLang="it-IT" sz="2000"/>
            </a:p>
          </p:txBody>
        </p:sp>
      </p:grpSp>
      <p:grpSp>
        <p:nvGrpSpPr>
          <p:cNvPr id="388133" name="Group 37">
            <a:extLst>
              <a:ext uri="{FF2B5EF4-FFF2-40B4-BE49-F238E27FC236}">
                <a16:creationId xmlns:a16="http://schemas.microsoft.com/office/drawing/2014/main" id="{63EF495B-EA93-B043-9BF4-00931E4801A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92475"/>
            <a:ext cx="2084388" cy="990600"/>
            <a:chOff x="2592" y="2688"/>
            <a:chExt cx="1313" cy="624"/>
          </a:xfrm>
        </p:grpSpPr>
        <p:sp>
          <p:nvSpPr>
            <p:cNvPr id="34849" name="Line 5">
              <a:extLst>
                <a:ext uri="{FF2B5EF4-FFF2-40B4-BE49-F238E27FC236}">
                  <a16:creationId xmlns:a16="http://schemas.microsoft.com/office/drawing/2014/main" id="{5EA11BC3-B7C4-EE4F-ACF3-8CD33BACA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688"/>
              <a:ext cx="129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50" name="Rectangle 32">
              <a:extLst>
                <a:ext uri="{FF2B5EF4-FFF2-40B4-BE49-F238E27FC236}">
                  <a16:creationId xmlns:a16="http://schemas.microsoft.com/office/drawing/2014/main" id="{F2BED14F-CFE8-2C42-B593-A496B6C83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784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>
                  <a:solidFill>
                    <a:srgbClr val="FF0000"/>
                  </a:solidFill>
                </a:rPr>
                <a:t>T</a:t>
              </a:r>
              <a:r>
                <a:rPr lang="en-US" altLang="it-IT" sz="2000" i="1" baseline="-25000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34829" name="Text Box 34">
            <a:extLst>
              <a:ext uri="{FF2B5EF4-FFF2-40B4-BE49-F238E27FC236}">
                <a16:creationId xmlns:a16="http://schemas.microsoft.com/office/drawing/2014/main" id="{6D339250-D23E-6742-AB69-E411D8BA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15888"/>
            <a:ext cx="7555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Se prendiamo </a:t>
            </a:r>
            <a:r>
              <a:rPr lang="en-US" altLang="it-IT" sz="2400" i="1"/>
              <a:t>m</a:t>
            </a:r>
            <a:r>
              <a:rPr lang="en-US" altLang="it-IT" sz="2400" i="1" baseline="30000"/>
              <a:t>*</a:t>
            </a:r>
            <a:r>
              <a:rPr lang="en-US" altLang="it-IT" sz="2400"/>
              <a:t>∈</a:t>
            </a:r>
            <a:r>
              <a:rPr lang="en-US" altLang="it-IT" sz="2400" i="1"/>
              <a:t>M</a:t>
            </a:r>
            <a:r>
              <a:rPr lang="en-US" altLang="it-IT" sz="2400"/>
              <a:t>(</a:t>
            </a:r>
            <a:r>
              <a:rPr lang="en-US" altLang="it-IT" sz="2400" i="1"/>
              <a:t>m</a:t>
            </a:r>
            <a:r>
              <a:rPr lang="en-US" altLang="it-IT" sz="2400"/>
              <a:t>), la classe residua </a:t>
            </a:r>
            <a:r>
              <a:rPr lang="en-US" altLang="it-IT" sz="2400" i="1"/>
              <a:t>M</a:t>
            </a:r>
            <a:r>
              <a:rPr lang="en-US" altLang="it-IT" sz="2400"/>
              <a:t>(</a:t>
            </a:r>
            <a:r>
              <a:rPr lang="en-US" altLang="it-IT" sz="2400" i="1"/>
              <a:t>m</a:t>
            </a:r>
            <a:r>
              <a:rPr lang="en-US" altLang="it-IT" sz="2400" i="1" baseline="30000"/>
              <a:t>*</a:t>
            </a:r>
            <a:r>
              <a:rPr lang="en-US" altLang="it-IT" sz="2400"/>
              <a:t>) è  </a:t>
            </a:r>
            <a:r>
              <a:rPr lang="en-US" altLang="it-IT" sz="2000"/>
              <a:t>la </a:t>
            </a:r>
            <a:r>
              <a:rPr lang="en-US" altLang="it-IT" sz="2400" i="1"/>
              <a:t>M</a:t>
            </a:r>
            <a:r>
              <a:rPr lang="en-US" altLang="it-IT" sz="2400"/>
              <a:t>(</a:t>
            </a:r>
            <a:r>
              <a:rPr lang="en-US" altLang="it-IT" sz="2400" i="1"/>
              <a:t>m</a:t>
            </a:r>
            <a:r>
              <a:rPr lang="en-US" altLang="it-IT" sz="2400"/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stessa, che è  una classe di equivalenza</a:t>
            </a:r>
            <a:r>
              <a:rPr lang="en-US" altLang="it-IT" sz="200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E4BE8D-3338-0940-ABCF-FC817E950B0B}"/>
              </a:ext>
            </a:extLst>
          </p:cNvPr>
          <p:cNvGrpSpPr/>
          <p:nvPr/>
        </p:nvGrpSpPr>
        <p:grpSpPr>
          <a:xfrm>
            <a:off x="685800" y="800471"/>
            <a:ext cx="7667628" cy="1068017"/>
            <a:chOff x="685800" y="800471"/>
            <a:chExt cx="7667628" cy="1068017"/>
          </a:xfrm>
        </p:grpSpPr>
        <p:sp>
          <p:nvSpPr>
            <p:cNvPr id="34830" name="Text Box 36">
              <a:extLst>
                <a:ext uri="{FF2B5EF4-FFF2-40B4-BE49-F238E27FC236}">
                  <a16:creationId xmlns:a16="http://schemas.microsoft.com/office/drawing/2014/main" id="{9BAE4666-A4B1-AD46-B4B9-4909F45EE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1046163"/>
              <a:ext cx="5811838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Dobbiamo far vedere che, preso un qualunque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esso è raggiungibile da </a:t>
              </a:r>
              <a:r>
                <a:rPr lang="en-US" altLang="it-IT" sz="2400" i="1"/>
                <a:t>m</a:t>
              </a:r>
              <a:r>
                <a:rPr lang="en-US" altLang="it-IT" sz="2400"/>
                <a:t>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14621F-B2F9-A646-9944-4D4A17A35C17}"/>
                </a:ext>
              </a:extLst>
            </p:cNvPr>
            <p:cNvGrpSpPr/>
            <p:nvPr/>
          </p:nvGrpSpPr>
          <p:grpSpPr>
            <a:xfrm>
              <a:off x="6477002" y="800471"/>
              <a:ext cx="1876426" cy="712417"/>
              <a:chOff x="6477002" y="800471"/>
              <a:chExt cx="1876426" cy="712417"/>
            </a:xfrm>
          </p:grpSpPr>
          <p:grpSp>
            <p:nvGrpSpPr>
              <p:cNvPr id="34827" name="Group 27">
                <a:extLst>
                  <a:ext uri="{FF2B5EF4-FFF2-40B4-BE49-F238E27FC236}">
                    <a16:creationId xmlns:a16="http://schemas.microsoft.com/office/drawing/2014/main" id="{B88FE62F-ACFD-EF46-90AD-30EF3AC96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7002" y="893763"/>
                <a:ext cx="1876426" cy="619125"/>
                <a:chOff x="1248" y="870"/>
                <a:chExt cx="1182" cy="390"/>
              </a:xfrm>
            </p:grpSpPr>
            <p:sp>
              <p:nvSpPr>
                <p:cNvPr id="34851" name="Text Box 28">
                  <a:extLst>
                    <a:ext uri="{FF2B5EF4-FFF2-40B4-BE49-F238E27FC236}">
                      <a16:creationId xmlns:a16="http://schemas.microsoft.com/office/drawing/2014/main" id="{35A0C165-7AB1-9048-85DF-22769BB1A0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9" y="969"/>
                  <a:ext cx="9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400" i="1">
                      <a:sym typeface="Symbol" pitchFamily="2" charset="2"/>
                    </a:rPr>
                    <a:t>m</a:t>
                  </a:r>
                  <a:r>
                    <a:rPr lang="en-US" altLang="it-IT" sz="2400">
                      <a:sym typeface="Symbol" pitchFamily="2" charset="2"/>
                    </a:rPr>
                    <a:t> ∈</a:t>
                  </a:r>
                  <a:r>
                    <a:rPr lang="en-US" altLang="it-IT" sz="2400" i="1"/>
                    <a:t> M</a:t>
                  </a:r>
                  <a:r>
                    <a:rPr lang="en-US" altLang="it-IT" sz="2400"/>
                    <a:t>(</a:t>
                  </a:r>
                  <a:r>
                    <a:rPr lang="en-US" altLang="it-IT" sz="2400" i="1"/>
                    <a:t>m</a:t>
                  </a:r>
                  <a:r>
                    <a:rPr lang="en-US" altLang="it-IT" sz="2400" i="1" baseline="30000"/>
                    <a:t>*</a:t>
                  </a:r>
                  <a:r>
                    <a:rPr lang="en-US" altLang="it-IT" sz="2400"/>
                    <a:t>)</a:t>
                  </a:r>
                </a:p>
              </p:txBody>
            </p:sp>
            <p:sp>
              <p:nvSpPr>
                <p:cNvPr id="34854" name="Text Box 31">
                  <a:extLst>
                    <a:ext uri="{FF2B5EF4-FFF2-40B4-BE49-F238E27FC236}">
                      <a16:creationId xmlns:a16="http://schemas.microsoft.com/office/drawing/2014/main" id="{A9A14EDC-1D70-1D47-9E2A-8C37BD005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870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34831" name="TextBox 1">
                <a:extLst>
                  <a:ext uri="{FF2B5EF4-FFF2-40B4-BE49-F238E27FC236}">
                    <a16:creationId xmlns:a16="http://schemas.microsoft.com/office/drawing/2014/main" id="{593DD767-228B-DF4B-BE8E-3A3F78A85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6831" y="800471"/>
                <a:ext cx="338137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_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4D246E-1684-4F45-B2D0-AC6527F24E47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28775"/>
            <a:ext cx="2759075" cy="2216150"/>
            <a:chOff x="3505200" y="2603898"/>
            <a:chExt cx="2759075" cy="2215813"/>
          </a:xfrm>
        </p:grpSpPr>
        <p:sp>
          <p:nvSpPr>
            <p:cNvPr id="34841" name="Line 2">
              <a:extLst>
                <a:ext uri="{FF2B5EF4-FFF2-40B4-BE49-F238E27FC236}">
                  <a16:creationId xmlns:a16="http://schemas.microsoft.com/office/drawing/2014/main" id="{5ACADD56-33A7-EB47-B5AB-01A595D2E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8600" y="4191001"/>
              <a:ext cx="2225675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42" name="Line 3">
              <a:extLst>
                <a:ext uri="{FF2B5EF4-FFF2-40B4-BE49-F238E27FC236}">
                  <a16:creationId xmlns:a16="http://schemas.microsoft.com/office/drawing/2014/main" id="{177EAAE6-BA16-E34D-B993-BF2A6D5D6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38600" y="3124201"/>
              <a:ext cx="2225675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43" name="Text Box 9">
              <a:extLst>
                <a:ext uri="{FF2B5EF4-FFF2-40B4-BE49-F238E27FC236}">
                  <a16:creationId xmlns:a16="http://schemas.microsoft.com/office/drawing/2014/main" id="{448D6671-DA94-7841-BBBE-415B29F3E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875" y="4038601"/>
              <a:ext cx="371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i</a:t>
              </a:r>
              <a:endParaRPr lang="en-US" altLang="it-IT" sz="2000"/>
            </a:p>
          </p:txBody>
        </p:sp>
        <p:sp>
          <p:nvSpPr>
            <p:cNvPr id="34844" name="Rectangle 10">
              <a:extLst>
                <a:ext uri="{FF2B5EF4-FFF2-40B4-BE49-F238E27FC236}">
                  <a16:creationId xmlns:a16="http://schemas.microsoft.com/office/drawing/2014/main" id="{62A3EACF-89E0-B049-A289-EDD80282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3124201"/>
              <a:ext cx="5461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p</a:t>
              </a:r>
              <a:r>
                <a:rPr lang="en-US" altLang="it-IT" sz="2000" baseline="30000"/>
                <a:t>-1</a:t>
              </a:r>
              <a:endParaRPr lang="en-US" altLang="it-IT" sz="2000" i="1" baseline="-25000"/>
            </a:p>
          </p:txBody>
        </p:sp>
        <p:sp>
          <p:nvSpPr>
            <p:cNvPr id="34845" name="Rectangle 20">
              <a:extLst>
                <a:ext uri="{FF2B5EF4-FFF2-40B4-BE49-F238E27FC236}">
                  <a16:creationId xmlns:a16="http://schemas.microsoft.com/office/drawing/2014/main" id="{A9FE9AD5-3D38-8D4A-B131-762609B35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4419601"/>
              <a:ext cx="1847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i="1"/>
            </a:p>
          </p:txBody>
        </p:sp>
        <p:grpSp>
          <p:nvGrpSpPr>
            <p:cNvPr id="34846" name="Group 2">
              <a:extLst>
                <a:ext uri="{FF2B5EF4-FFF2-40B4-BE49-F238E27FC236}">
                  <a16:creationId xmlns:a16="http://schemas.microsoft.com/office/drawing/2014/main" id="{C63805AF-B2FB-3644-9124-E7661F352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1719" y="2603898"/>
              <a:ext cx="412246" cy="737025"/>
              <a:chOff x="7097713" y="2491583"/>
              <a:chExt cx="412246" cy="737025"/>
            </a:xfrm>
          </p:grpSpPr>
          <p:sp>
            <p:nvSpPr>
              <p:cNvPr id="34847" name="Text Box 7">
                <a:extLst>
                  <a:ext uri="{FF2B5EF4-FFF2-40B4-BE49-F238E27FC236}">
                    <a16:creationId xmlns:a16="http://schemas.microsoft.com/office/drawing/2014/main" id="{B439CBB4-920E-B044-97D3-56B91E24C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2475" y="2767013"/>
                <a:ext cx="407484" cy="461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/>
                  <a:t>m</a:t>
                </a:r>
                <a:endParaRPr lang="en-US" altLang="it-IT" sz="2400"/>
              </a:p>
            </p:txBody>
          </p:sp>
          <p:sp>
            <p:nvSpPr>
              <p:cNvPr id="34848" name="TextBox 37">
                <a:extLst>
                  <a:ext uri="{FF2B5EF4-FFF2-40B4-BE49-F238E27FC236}">
                    <a16:creationId xmlns:a16="http://schemas.microsoft.com/office/drawing/2014/main" id="{E6599A5A-2905-384D-A9AF-69A7D3912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713" y="2491583"/>
                <a:ext cx="33972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_</a:t>
                </a:r>
              </a:p>
            </p:txBody>
          </p:sp>
        </p:grpSp>
      </p:grpSp>
      <p:sp>
        <p:nvSpPr>
          <p:cNvPr id="34833" name="Rectangle 4">
            <a:extLst>
              <a:ext uri="{FF2B5EF4-FFF2-40B4-BE49-F238E27FC236}">
                <a16:creationId xmlns:a16="http://schemas.microsoft.com/office/drawing/2014/main" id="{0AC82C6F-DFC9-964F-9B7C-82570314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3382963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m</a:t>
            </a:r>
            <a:r>
              <a:rPr lang="en-US" altLang="it-IT" sz="2400" i="1" baseline="30000"/>
              <a:t>*</a:t>
            </a:r>
            <a:endParaRPr lang="it-IT" altLang="it-IT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A29445-1502-CF48-B83E-B43281D29573}"/>
              </a:ext>
            </a:extLst>
          </p:cNvPr>
          <p:cNvGrpSpPr>
            <a:grpSpLocks/>
          </p:cNvGrpSpPr>
          <p:nvPr/>
        </p:nvGrpSpPr>
        <p:grpSpPr bwMode="auto">
          <a:xfrm>
            <a:off x="1185863" y="5273675"/>
            <a:ext cx="6319837" cy="1098550"/>
            <a:chOff x="1564146" y="4669200"/>
            <a:chExt cx="6320507" cy="1098449"/>
          </a:xfrm>
        </p:grpSpPr>
        <p:pic>
          <p:nvPicPr>
            <p:cNvPr id="34839" name="Picture 37">
              <a:extLst>
                <a:ext uri="{FF2B5EF4-FFF2-40B4-BE49-F238E27FC236}">
                  <a16:creationId xmlns:a16="http://schemas.microsoft.com/office/drawing/2014/main" id="{99129DAC-7F62-FE41-9EDD-779B7A9D4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146" y="4939510"/>
              <a:ext cx="6320507" cy="828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0" name="TextBox 1">
              <a:extLst>
                <a:ext uri="{FF2B5EF4-FFF2-40B4-BE49-F238E27FC236}">
                  <a16:creationId xmlns:a16="http://schemas.microsoft.com/office/drawing/2014/main" id="{1EA0EF59-38C0-E44D-AEF2-4C0B350DE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878" y="4669200"/>
              <a:ext cx="38985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_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97FC55A-DBD5-AF44-A39C-5CFFCB1E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954588"/>
            <a:ext cx="740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nel quale la freccia rossa corrisponde all’ipotesi di purezza</a:t>
            </a:r>
          </a:p>
        </p:txBody>
      </p:sp>
      <p:sp>
        <p:nvSpPr>
          <p:cNvPr id="34836" name="Oval 17">
            <a:extLst>
              <a:ext uri="{FF2B5EF4-FFF2-40B4-BE49-F238E27FC236}">
                <a16:creationId xmlns:a16="http://schemas.microsoft.com/office/drawing/2014/main" id="{51E6BF22-508A-064D-BB90-EAEB63F6A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14166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37" name="Oval 17">
            <a:extLst>
              <a:ext uri="{FF2B5EF4-FFF2-40B4-BE49-F238E27FC236}">
                <a16:creationId xmlns:a16="http://schemas.microsoft.com/office/drawing/2014/main" id="{911092AC-7EE9-CA40-8E95-B76DB959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414972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38" name="TextBox 5">
            <a:extLst>
              <a:ext uri="{FF2B5EF4-FFF2-40B4-BE49-F238E27FC236}">
                <a16:creationId xmlns:a16="http://schemas.microsoft.com/office/drawing/2014/main" id="{89B0B0F8-742F-FD4F-8324-B36CDFF4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3825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>
            <a:extLst>
              <a:ext uri="{FF2B5EF4-FFF2-40B4-BE49-F238E27FC236}">
                <a16:creationId xmlns:a16="http://schemas.microsoft.com/office/drawing/2014/main" id="{B96AD6B0-AD67-104B-9D5A-8326A0E6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46CA4-34A9-354D-AD1F-BB1814873E6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it-IT" sz="1400"/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5FB8C88C-E9CA-8D45-A29F-20365252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08050"/>
            <a:ext cx="54483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>
            <a:extLst>
              <a:ext uri="{FF2B5EF4-FFF2-40B4-BE49-F238E27FC236}">
                <a16:creationId xmlns:a16="http://schemas.microsoft.com/office/drawing/2014/main" id="{50DE38B7-8AEE-9A4A-B204-ECE29779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168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5">
            <a:extLst>
              <a:ext uri="{FF2B5EF4-FFF2-40B4-BE49-F238E27FC236}">
                <a16:creationId xmlns:a16="http://schemas.microsoft.com/office/drawing/2014/main" id="{25EE613E-A83C-084D-AAC4-0B8818DE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6356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Esempio: cifrario a rotazione</a:t>
            </a:r>
          </a:p>
        </p:txBody>
      </p:sp>
      <p:sp>
        <p:nvSpPr>
          <p:cNvPr id="84997" name="Rectangle 6">
            <a:extLst>
              <a:ext uri="{FF2B5EF4-FFF2-40B4-BE49-F238E27FC236}">
                <a16:creationId xmlns:a16="http://schemas.microsoft.com/office/drawing/2014/main" id="{FB55D09E-3FB7-FD46-8029-BAAF63E7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41888"/>
            <a:ext cx="784225" cy="166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84998" name="Group 8">
            <a:extLst>
              <a:ext uri="{FF2B5EF4-FFF2-40B4-BE49-F238E27FC236}">
                <a16:creationId xmlns:a16="http://schemas.microsoft.com/office/drawing/2014/main" id="{23B139C3-33DF-4946-9B47-7E47723575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68863"/>
            <a:ext cx="2438400" cy="336550"/>
            <a:chOff x="144" y="2928"/>
            <a:chExt cx="1536" cy="212"/>
          </a:xfrm>
        </p:grpSpPr>
        <p:sp>
          <p:nvSpPr>
            <p:cNvPr id="85034" name="Text Box 3">
              <a:extLst>
                <a:ext uri="{FF2B5EF4-FFF2-40B4-BE49-F238E27FC236}">
                  <a16:creationId xmlns:a16="http://schemas.microsoft.com/office/drawing/2014/main" id="{ABC163E3-63BD-2B41-AD8E-3670D2D05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28"/>
              <a:ext cx="1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crittoramma ricevuto </a:t>
              </a:r>
            </a:p>
          </p:txBody>
        </p:sp>
        <p:sp>
          <p:nvSpPr>
            <p:cNvPr id="85035" name="Line 7">
              <a:extLst>
                <a:ext uri="{FF2B5EF4-FFF2-40B4-BE49-F238E27FC236}">
                  <a16:creationId xmlns:a16="http://schemas.microsoft.com/office/drawing/2014/main" id="{31E42243-B057-144B-BEBA-615E4B878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4999" name="Rectangle 9">
            <a:extLst>
              <a:ext uri="{FF2B5EF4-FFF2-40B4-BE49-F238E27FC236}">
                <a16:creationId xmlns:a16="http://schemas.microsoft.com/office/drawing/2014/main" id="{3CE2E187-6AB7-8948-BE2A-6BF9544A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38227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85000" name="TextBox 1">
            <a:extLst>
              <a:ext uri="{FF2B5EF4-FFF2-40B4-BE49-F238E27FC236}">
                <a16:creationId xmlns:a16="http://schemas.microsoft.com/office/drawing/2014/main" id="{5617300E-7B03-C647-B02B-3CDA328AE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7462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/>
              <a:t>0.24012</a:t>
            </a:r>
          </a:p>
        </p:txBody>
      </p:sp>
      <p:sp>
        <p:nvSpPr>
          <p:cNvPr id="85001" name="TextBox 28">
            <a:extLst>
              <a:ext uri="{FF2B5EF4-FFF2-40B4-BE49-F238E27FC236}">
                <a16:creationId xmlns:a16="http://schemas.microsoft.com/office/drawing/2014/main" id="{3E0B43E4-F081-F149-BDCF-E89C7C07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164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b="1"/>
              <a:t>0.33388</a:t>
            </a:r>
          </a:p>
        </p:txBody>
      </p:sp>
      <p:cxnSp>
        <p:nvCxnSpPr>
          <p:cNvPr id="85005" name="Straight Connector 2">
            <a:extLst>
              <a:ext uri="{FF2B5EF4-FFF2-40B4-BE49-F238E27FC236}">
                <a16:creationId xmlns:a16="http://schemas.microsoft.com/office/drawing/2014/main" id="{B54BFF8C-266A-614C-B7A5-09D78BFB6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17970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Straight Connector 30">
            <a:extLst>
              <a:ext uri="{FF2B5EF4-FFF2-40B4-BE49-F238E27FC236}">
                <a16:creationId xmlns:a16="http://schemas.microsoft.com/office/drawing/2014/main" id="{8E77E96B-B9E3-9C48-8EAC-5B37C1BF59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20383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7" name="Straight Connector 31">
            <a:extLst>
              <a:ext uri="{FF2B5EF4-FFF2-40B4-BE49-F238E27FC236}">
                <a16:creationId xmlns:a16="http://schemas.microsoft.com/office/drawing/2014/main" id="{2C8DB0A9-81D4-ED43-8062-2BB9E1321B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662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8" name="Straight Connector 32">
            <a:extLst>
              <a:ext uri="{FF2B5EF4-FFF2-40B4-BE49-F238E27FC236}">
                <a16:creationId xmlns:a16="http://schemas.microsoft.com/office/drawing/2014/main" id="{35F44265-6BEC-4C41-8DC9-BA3371E9B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903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2663D93-F348-EB4B-BD12-B0C120D1FA08}"/>
              </a:ext>
            </a:extLst>
          </p:cNvPr>
          <p:cNvSpPr/>
          <p:nvPr/>
        </p:nvSpPr>
        <p:spPr>
          <a:xfrm>
            <a:off x="7202488" y="669851"/>
            <a:ext cx="815345" cy="578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0A2272-9B31-904E-A772-E75218EE0203}"/>
              </a:ext>
            </a:extLst>
          </p:cNvPr>
          <p:cNvGrpSpPr/>
          <p:nvPr/>
        </p:nvGrpSpPr>
        <p:grpSpPr>
          <a:xfrm>
            <a:off x="1228500" y="1800040"/>
            <a:ext cx="5989638" cy="3358403"/>
            <a:chOff x="1228500" y="1800040"/>
            <a:chExt cx="5989638" cy="33584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19D30CA-01D7-864A-AD95-883B656BC0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500" y="1807230"/>
              <a:ext cx="5989638" cy="3351213"/>
              <a:chOff x="1213601" y="1809671"/>
              <a:chExt cx="5988887" cy="3351635"/>
            </a:xfrm>
          </p:grpSpPr>
          <p:sp>
            <p:nvSpPr>
              <p:cNvPr id="85015" name="Rectangle 3">
                <a:extLst>
                  <a:ext uri="{FF2B5EF4-FFF2-40B4-BE49-F238E27FC236}">
                    <a16:creationId xmlns:a16="http://schemas.microsoft.com/office/drawing/2014/main" id="{6FD8CEB8-0F52-7042-9CEE-970C6CC73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484" y="4897243"/>
                <a:ext cx="408664" cy="264063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85016" name="Group 4">
                <a:extLst>
                  <a:ext uri="{FF2B5EF4-FFF2-40B4-BE49-F238E27FC236}">
                    <a16:creationId xmlns:a16="http://schemas.microsoft.com/office/drawing/2014/main" id="{99A9E5DE-A565-504F-A1BA-CA80D57E28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3601" y="1809671"/>
                <a:ext cx="5988887" cy="3246445"/>
                <a:chOff x="1213601" y="1809671"/>
                <a:chExt cx="5988887" cy="3246445"/>
              </a:xfrm>
            </p:grpSpPr>
            <p:grpSp>
              <p:nvGrpSpPr>
                <p:cNvPr id="85017" name="Group 3">
                  <a:extLst>
                    <a:ext uri="{FF2B5EF4-FFF2-40B4-BE49-F238E27FC236}">
                      <a16:creationId xmlns:a16="http://schemas.microsoft.com/office/drawing/2014/main" id="{B62B2E75-4A7E-6F4E-8E8D-989D2D5B2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3601" y="1809671"/>
                  <a:ext cx="5988887" cy="2008534"/>
                  <a:chOff x="1213601" y="1809671"/>
                  <a:chExt cx="5988887" cy="2008534"/>
                </a:xfrm>
              </p:grpSpPr>
              <p:sp>
                <p:nvSpPr>
                  <p:cNvPr id="85019" name="Rectangle 31">
                    <a:extLst>
                      <a:ext uri="{FF2B5EF4-FFF2-40B4-BE49-F238E27FC236}">
                        <a16:creationId xmlns:a16="http://schemas.microsoft.com/office/drawing/2014/main" id="{FC450D1D-FB8F-314C-9E12-79D934AD66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55208" y="1809671"/>
                    <a:ext cx="747280" cy="444682"/>
                  </a:xfrm>
                  <a:prstGeom prst="rect">
                    <a:avLst/>
                  </a:pr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cxnSp>
                <p:nvCxnSpPr>
                  <p:cNvPr id="85020" name="Straight Arrow Connector 6">
                    <a:extLst>
                      <a:ext uri="{FF2B5EF4-FFF2-40B4-BE49-F238E27FC236}">
                        <a16:creationId xmlns:a16="http://schemas.microsoft.com/office/drawing/2014/main" id="{C8A29EB5-8ACF-7349-8DE9-0ECCBA0FCFF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213601" y="2040820"/>
                    <a:ext cx="1514510" cy="177738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FF00"/>
                    </a:solidFill>
                    <a:round/>
                    <a:headEnd/>
                    <a:tailEnd type="triangl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85018" name="Straight Arrow Connector 35">
                  <a:extLst>
                    <a:ext uri="{FF2B5EF4-FFF2-40B4-BE49-F238E27FC236}">
                      <a16:creationId xmlns:a16="http://schemas.microsoft.com/office/drawing/2014/main" id="{862D2426-E063-604A-AAD4-1BA98CA0F2D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213601" y="3815143"/>
                  <a:ext cx="1639050" cy="1240973"/>
                </a:xfrm>
                <a:prstGeom prst="straightConnector1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37FE7C2-2D40-FA42-B13D-6208E64C6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1800040"/>
              <a:ext cx="536575" cy="444626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51" name="Straight Arrow Connector 6">
              <a:extLst>
                <a:ext uri="{FF2B5EF4-FFF2-40B4-BE49-F238E27FC236}">
                  <a16:creationId xmlns:a16="http://schemas.microsoft.com/office/drawing/2014/main" id="{CC868C6D-9F90-8940-8547-D3FD2C109789}"/>
                </a:ext>
              </a:extLst>
            </p:cNvPr>
            <p:cNvCxnSpPr>
              <a:cxnSpLocks noChangeShapeType="1"/>
              <a:endCxn id="85019" idx="1"/>
            </p:cNvCxnSpPr>
            <p:nvPr/>
          </p:nvCxnSpPr>
          <p:spPr bwMode="auto">
            <a:xfrm>
              <a:off x="3599480" y="2029543"/>
              <a:ext cx="2871284" cy="0"/>
            </a:xfrm>
            <a:prstGeom prst="straightConnector1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9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>
            <a:extLst>
              <a:ext uri="{FF2B5EF4-FFF2-40B4-BE49-F238E27FC236}">
                <a16:creationId xmlns:a16="http://schemas.microsoft.com/office/drawing/2014/main" id="{B96AD6B0-AD67-104B-9D5A-8326A0E6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46CA4-34A9-354D-AD1F-BB1814873E6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it-IT" sz="1400"/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5FB8C88C-E9CA-8D45-A29F-20365252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08050"/>
            <a:ext cx="54483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>
            <a:extLst>
              <a:ext uri="{FF2B5EF4-FFF2-40B4-BE49-F238E27FC236}">
                <a16:creationId xmlns:a16="http://schemas.microsoft.com/office/drawing/2014/main" id="{50DE38B7-8AEE-9A4A-B204-ECE29779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168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5">
            <a:extLst>
              <a:ext uri="{FF2B5EF4-FFF2-40B4-BE49-F238E27FC236}">
                <a16:creationId xmlns:a16="http://schemas.microsoft.com/office/drawing/2014/main" id="{25EE613E-A83C-084D-AAC4-0B8818DE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6356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Esempio: cifrario a rotazione</a:t>
            </a:r>
          </a:p>
        </p:txBody>
      </p:sp>
      <p:sp>
        <p:nvSpPr>
          <p:cNvPr id="84997" name="Rectangle 6">
            <a:extLst>
              <a:ext uri="{FF2B5EF4-FFF2-40B4-BE49-F238E27FC236}">
                <a16:creationId xmlns:a16="http://schemas.microsoft.com/office/drawing/2014/main" id="{FB55D09E-3FB7-FD46-8029-BAAF63E7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41888"/>
            <a:ext cx="784225" cy="166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84998" name="Group 8">
            <a:extLst>
              <a:ext uri="{FF2B5EF4-FFF2-40B4-BE49-F238E27FC236}">
                <a16:creationId xmlns:a16="http://schemas.microsoft.com/office/drawing/2014/main" id="{23B139C3-33DF-4946-9B47-7E47723575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68863"/>
            <a:ext cx="2438400" cy="336550"/>
            <a:chOff x="144" y="2928"/>
            <a:chExt cx="1536" cy="212"/>
          </a:xfrm>
        </p:grpSpPr>
        <p:sp>
          <p:nvSpPr>
            <p:cNvPr id="85034" name="Text Box 3">
              <a:extLst>
                <a:ext uri="{FF2B5EF4-FFF2-40B4-BE49-F238E27FC236}">
                  <a16:creationId xmlns:a16="http://schemas.microsoft.com/office/drawing/2014/main" id="{ABC163E3-63BD-2B41-AD8E-3670D2D05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28"/>
              <a:ext cx="1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crittoramma ricevuto </a:t>
              </a:r>
            </a:p>
          </p:txBody>
        </p:sp>
        <p:sp>
          <p:nvSpPr>
            <p:cNvPr id="85035" name="Line 7">
              <a:extLst>
                <a:ext uri="{FF2B5EF4-FFF2-40B4-BE49-F238E27FC236}">
                  <a16:creationId xmlns:a16="http://schemas.microsoft.com/office/drawing/2014/main" id="{31E42243-B057-144B-BEBA-615E4B878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4999" name="Rectangle 9">
            <a:extLst>
              <a:ext uri="{FF2B5EF4-FFF2-40B4-BE49-F238E27FC236}">
                <a16:creationId xmlns:a16="http://schemas.microsoft.com/office/drawing/2014/main" id="{3CE2E187-6AB7-8948-BE2A-6BF9544A1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38227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85000" name="TextBox 1">
            <a:extLst>
              <a:ext uri="{FF2B5EF4-FFF2-40B4-BE49-F238E27FC236}">
                <a16:creationId xmlns:a16="http://schemas.microsoft.com/office/drawing/2014/main" id="{5617300E-7B03-C647-B02B-3CDA328AE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7462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/>
              <a:t>0.24012</a:t>
            </a:r>
          </a:p>
        </p:txBody>
      </p:sp>
      <p:sp>
        <p:nvSpPr>
          <p:cNvPr id="85001" name="TextBox 28">
            <a:extLst>
              <a:ext uri="{FF2B5EF4-FFF2-40B4-BE49-F238E27FC236}">
                <a16:creationId xmlns:a16="http://schemas.microsoft.com/office/drawing/2014/main" id="{3E0B43E4-F081-F149-BDCF-E89C7C07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16450"/>
            <a:ext cx="8096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b="1"/>
              <a:t>0.33388</a:t>
            </a:r>
          </a:p>
        </p:txBody>
      </p:sp>
      <p:cxnSp>
        <p:nvCxnSpPr>
          <p:cNvPr id="85005" name="Straight Connector 2">
            <a:extLst>
              <a:ext uri="{FF2B5EF4-FFF2-40B4-BE49-F238E27FC236}">
                <a16:creationId xmlns:a16="http://schemas.microsoft.com/office/drawing/2014/main" id="{B54BFF8C-266A-614C-B7A5-09D78BFB6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17970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Straight Connector 30">
            <a:extLst>
              <a:ext uri="{FF2B5EF4-FFF2-40B4-BE49-F238E27FC236}">
                <a16:creationId xmlns:a16="http://schemas.microsoft.com/office/drawing/2014/main" id="{8E77E96B-B9E3-9C48-8EAC-5B37C1BF59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0513" y="20383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7" name="Straight Connector 31">
            <a:extLst>
              <a:ext uri="{FF2B5EF4-FFF2-40B4-BE49-F238E27FC236}">
                <a16:creationId xmlns:a16="http://schemas.microsoft.com/office/drawing/2014/main" id="{2C8DB0A9-81D4-ED43-8062-2BB9E1321B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662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8" name="Straight Connector 32">
            <a:extLst>
              <a:ext uri="{FF2B5EF4-FFF2-40B4-BE49-F238E27FC236}">
                <a16:creationId xmlns:a16="http://schemas.microsoft.com/office/drawing/2014/main" id="{35F44265-6BEC-4C41-8DC9-BA3371E9B0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49037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AA89439-DD47-554D-8B15-A0A248DA5E5C}"/>
              </a:ext>
            </a:extLst>
          </p:cNvPr>
          <p:cNvGrpSpPr/>
          <p:nvPr/>
        </p:nvGrpSpPr>
        <p:grpSpPr>
          <a:xfrm>
            <a:off x="1203325" y="2024539"/>
            <a:ext cx="6618288" cy="3084036"/>
            <a:chOff x="1203325" y="2024539"/>
            <a:chExt cx="6618288" cy="30840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325D96-4BA5-584A-8DA9-7F58050AE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3325" y="2032000"/>
              <a:ext cx="6618288" cy="3076575"/>
              <a:chOff x="1203239" y="2031825"/>
              <a:chExt cx="6618806" cy="3076751"/>
            </a:xfrm>
          </p:grpSpPr>
          <p:sp>
            <p:nvSpPr>
              <p:cNvPr id="85011" name="Rectangle 3">
                <a:extLst>
                  <a:ext uri="{FF2B5EF4-FFF2-40B4-BE49-F238E27FC236}">
                    <a16:creationId xmlns:a16="http://schemas.microsoft.com/office/drawing/2014/main" id="{BFF46612-A2BB-754B-8DEF-361EB2AB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441" y="4933792"/>
                <a:ext cx="450492" cy="17478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5012" name="Rectangle 31">
                <a:extLst>
                  <a:ext uri="{FF2B5EF4-FFF2-40B4-BE49-F238E27FC236}">
                    <a16:creationId xmlns:a16="http://schemas.microsoft.com/office/drawing/2014/main" id="{DABC29E5-D6A8-2B4C-A67C-BDF8DF0A4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8073" y="2031825"/>
                <a:ext cx="603972" cy="2580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cxnSp>
            <p:nvCxnSpPr>
              <p:cNvPr id="85013" name="Straight Arrow Connector 6">
                <a:extLst>
                  <a:ext uri="{FF2B5EF4-FFF2-40B4-BE49-F238E27FC236}">
                    <a16:creationId xmlns:a16="http://schemas.microsoft.com/office/drawing/2014/main" id="{F47D8052-CE91-5042-A530-8767FC28CB56}"/>
                  </a:ext>
                </a:extLst>
              </p:cNvPr>
              <p:cNvCxnSpPr>
                <a:cxnSpLocks noChangeShapeType="1"/>
                <a:endCxn id="48" idx="1"/>
              </p:cNvCxnSpPr>
              <p:nvPr/>
            </p:nvCxnSpPr>
            <p:spPr bwMode="auto">
              <a:xfrm flipV="1">
                <a:off x="1203239" y="2153388"/>
                <a:ext cx="1625061" cy="164746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014" name="Straight Arrow Connector 35">
                <a:extLst>
                  <a:ext uri="{FF2B5EF4-FFF2-40B4-BE49-F238E27FC236}">
                    <a16:creationId xmlns:a16="http://schemas.microsoft.com/office/drawing/2014/main" id="{58750F43-0000-BE45-BF46-9BCC35D0FE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26806" y="3798286"/>
                <a:ext cx="1639050" cy="1240973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E7872EE4-3839-674F-934E-24EB49DF4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259" y="2024539"/>
              <a:ext cx="552893" cy="2580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cxnSp>
          <p:nvCxnSpPr>
            <p:cNvPr id="50" name="Straight Arrow Connector 6">
              <a:extLst>
                <a:ext uri="{FF2B5EF4-FFF2-40B4-BE49-F238E27FC236}">
                  <a16:creationId xmlns:a16="http://schemas.microsoft.com/office/drawing/2014/main" id="{8810D136-AECB-864E-B6EB-076E36F612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56000" y="2147777"/>
              <a:ext cx="3661688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51439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3">
            <a:extLst>
              <a:ext uri="{FF2B5EF4-FFF2-40B4-BE49-F238E27FC236}">
                <a16:creationId xmlns:a16="http://schemas.microsoft.com/office/drawing/2014/main" id="{8038EEA5-482E-F041-A4FC-17355F70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925" y="61658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3E837-B7B3-0647-AC64-6DEE3EE1102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it-IT" sz="1400"/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F48B709E-1DE6-AC4C-8683-724C298D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31888"/>
            <a:ext cx="717708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>
            <a:extLst>
              <a:ext uri="{FF2B5EF4-FFF2-40B4-BE49-F238E27FC236}">
                <a16:creationId xmlns:a16="http://schemas.microsoft.com/office/drawing/2014/main" id="{C3079D41-242E-7648-8539-6281F06A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5703888"/>
            <a:ext cx="7010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6">
            <a:extLst>
              <a:ext uri="{FF2B5EF4-FFF2-40B4-BE49-F238E27FC236}">
                <a16:creationId xmlns:a16="http://schemas.microsoft.com/office/drawing/2014/main" id="{E785073A-C302-2748-9E5D-07F0E145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08288"/>
            <a:ext cx="73152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24615" name="Picture 7" descr="Screen shot 2012-05-#93D0ED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F4CDA134-F6A3-3D41-BD14-68DA189E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960688"/>
            <a:ext cx="7556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9" descr="Screen shot 2012-05-#93F3F9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000BFF04-410E-D14B-B468-7B630A3C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970088"/>
            <a:ext cx="1447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Line 10">
            <a:extLst>
              <a:ext uri="{FF2B5EF4-FFF2-40B4-BE49-F238E27FC236}">
                <a16:creationId xmlns:a16="http://schemas.microsoft.com/office/drawing/2014/main" id="{E85DB302-B216-F744-951D-CBBEB69F3B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3850" y="2198688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024" name="CasellaDiTesto 9">
            <a:extLst>
              <a:ext uri="{FF2B5EF4-FFF2-40B4-BE49-F238E27FC236}">
                <a16:creationId xmlns:a16="http://schemas.microsoft.com/office/drawing/2014/main" id="{82FBA112-B087-AC4B-A6F4-991BFD69F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88913"/>
            <a:ext cx="326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Distanza di unicità</a:t>
            </a:r>
          </a:p>
        </p:txBody>
      </p:sp>
    </p:spTree>
    <p:extLst>
      <p:ext uri="{BB962C8B-B14F-4D97-AF65-F5344CB8AC3E}">
        <p14:creationId xmlns:p14="http://schemas.microsoft.com/office/powerpoint/2010/main" val="3245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>
            <a:extLst>
              <a:ext uri="{FF2B5EF4-FFF2-40B4-BE49-F238E27FC236}">
                <a16:creationId xmlns:a16="http://schemas.microsoft.com/office/drawing/2014/main" id="{EDBB461A-ADBA-A942-8D38-3EB528E0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356C5B-8670-6C44-8DE6-8BD75255EE0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it-IT" sz="1400"/>
          </a:p>
        </p:txBody>
      </p:sp>
      <p:pic>
        <p:nvPicPr>
          <p:cNvPr id="190466" name="Picture 2">
            <a:extLst>
              <a:ext uri="{FF2B5EF4-FFF2-40B4-BE49-F238E27FC236}">
                <a16:creationId xmlns:a16="http://schemas.microsoft.com/office/drawing/2014/main" id="{D3539155-8B25-574C-BB75-648BD413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6838"/>
            <a:ext cx="743743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4CEAA3D4-938D-EA47-BDCC-7AB890F4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933825"/>
            <a:ext cx="8305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25636" name="Picture 4" descr="Screen shot 2012-05-#93D0F5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3CB3424E-DA74-8346-A75C-87998594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7975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8" descr="Screen shot 2012-05-#93D0EE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063C3203-7D5B-664D-9B3C-1BCFECD8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7089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>
            <a:extLst>
              <a:ext uri="{FF2B5EF4-FFF2-40B4-BE49-F238E27FC236}">
                <a16:creationId xmlns:a16="http://schemas.microsoft.com/office/drawing/2014/main" id="{8EFF7299-3D7A-ED46-BF50-0F89CF02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DDC59-9DC5-214A-B374-3F568B0C6F3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it-IT" sz="1400"/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3651B7EE-E677-D54B-BF17-1AA90C04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9675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>
            <a:extLst>
              <a:ext uri="{FF2B5EF4-FFF2-40B4-BE49-F238E27FC236}">
                <a16:creationId xmlns:a16="http://schemas.microsoft.com/office/drawing/2014/main" id="{B1C50242-0CA0-EA45-8271-FFE34BD0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1358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919940D7-6CEF-CE4F-A3B9-3CFA01CD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4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8">
            <a:extLst>
              <a:ext uri="{FF2B5EF4-FFF2-40B4-BE49-F238E27FC236}">
                <a16:creationId xmlns:a16="http://schemas.microsoft.com/office/drawing/2014/main" id="{826D237C-46D2-DC4A-A0DA-50213855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38400"/>
            <a:ext cx="73152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26665" name="Picture 9" descr="Screen shot 2012-05-#93D100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BDD98A1F-3BBF-9242-98BB-D00E52EE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0454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6" name="Picture 10" descr="Screen shot 2012-05-#93D101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CEB51FFF-3D00-964E-A4A5-C0856830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824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>
            <a:extLst>
              <a:ext uri="{FF2B5EF4-FFF2-40B4-BE49-F238E27FC236}">
                <a16:creationId xmlns:a16="http://schemas.microsoft.com/office/drawing/2014/main" id="{DEECD5B0-A060-434F-87C4-BFC9F3A3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4D95F-F7AA-B84E-B4A8-A08BB894653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it-IT" sz="1400"/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A7457105-CD77-BF46-B359-B2DAD7996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7739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3">
            <a:extLst>
              <a:ext uri="{FF2B5EF4-FFF2-40B4-BE49-F238E27FC236}">
                <a16:creationId xmlns:a16="http://schemas.microsoft.com/office/drawing/2014/main" id="{102E4D84-B0B1-E445-8449-13B76E87C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162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Osservazione</a:t>
            </a:r>
          </a:p>
        </p:txBody>
      </p:sp>
    </p:spTree>
    <p:extLst>
      <p:ext uri="{BB962C8B-B14F-4D97-AF65-F5344CB8AC3E}">
        <p14:creationId xmlns:p14="http://schemas.microsoft.com/office/powerpoint/2010/main" val="17838077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744C9B83-D838-9E49-82E6-7F9C064B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5057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3905FC-E266-F844-96B8-11FC4839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8594"/>
            <a:ext cx="9144000" cy="20403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F0E270-A9F4-3D4C-8F5E-6E21D4FDE0F1}"/>
              </a:ext>
            </a:extLst>
          </p:cNvPr>
          <p:cNvGrpSpPr/>
          <p:nvPr/>
        </p:nvGrpSpPr>
        <p:grpSpPr>
          <a:xfrm>
            <a:off x="1520042" y="3191098"/>
            <a:ext cx="7172696" cy="917764"/>
            <a:chOff x="1520042" y="3096098"/>
            <a:chExt cx="7172696" cy="9177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12CA8B-8D36-C14B-A454-4C76F8247E67}"/>
                </a:ext>
              </a:extLst>
            </p:cNvPr>
            <p:cNvSpPr/>
            <p:nvPr/>
          </p:nvSpPr>
          <p:spPr>
            <a:xfrm>
              <a:off x="1520042" y="3408220"/>
              <a:ext cx="6900058" cy="60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611565-B2CA-C443-B118-F91FA2A55702}"/>
                </a:ext>
              </a:extLst>
            </p:cNvPr>
            <p:cNvSpPr/>
            <p:nvPr/>
          </p:nvSpPr>
          <p:spPr>
            <a:xfrm>
              <a:off x="4572000" y="3096098"/>
              <a:ext cx="4120738" cy="60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113" name="Slide Number Placeholder 3">
            <a:extLst>
              <a:ext uri="{FF2B5EF4-FFF2-40B4-BE49-F238E27FC236}">
                <a16:creationId xmlns:a16="http://schemas.microsoft.com/office/drawing/2014/main" id="{16A81494-23CD-D940-A18A-7B8F7765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E1F63-10FD-AE48-9452-A75018BCF90C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it-IT" sz="1400"/>
          </a:p>
        </p:txBody>
      </p:sp>
    </p:spTree>
    <p:extLst>
      <p:ext uri="{BB962C8B-B14F-4D97-AF65-F5344CB8AC3E}">
        <p14:creationId xmlns:p14="http://schemas.microsoft.com/office/powerpoint/2010/main" val="3890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>
            <a:extLst>
              <a:ext uri="{FF2B5EF4-FFF2-40B4-BE49-F238E27FC236}">
                <a16:creationId xmlns:a16="http://schemas.microsoft.com/office/drawing/2014/main" id="{61C9A32E-B6CB-C842-B49F-2B37010B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0999E3-0618-2248-A07E-E007964484A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it-IT" sz="1400"/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C4B250BE-0A57-A947-B697-78B123C2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787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>
            <a:extLst>
              <a:ext uri="{FF2B5EF4-FFF2-40B4-BE49-F238E27FC236}">
                <a16:creationId xmlns:a16="http://schemas.microsoft.com/office/drawing/2014/main" id="{8FF8C1A7-26EC-374B-BAC5-9F93DCF1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5326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>
            <a:extLst>
              <a:ext uri="{FF2B5EF4-FFF2-40B4-BE49-F238E27FC236}">
                <a16:creationId xmlns:a16="http://schemas.microsoft.com/office/drawing/2014/main" id="{56B92E49-8A48-F042-96CF-A39615BF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878159-31FD-9D41-9CA7-BF5F520270E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it-IT" sz="1400"/>
          </a:p>
        </p:txBody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4FE6E1CA-BFFF-6240-A4C6-8BCC61DC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28800"/>
            <a:ext cx="5743575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Sostituzione polialfabetica in chiave moderna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il cifrario </a:t>
            </a:r>
            <a:r>
              <a:rPr lang="en-US" altLang="it-IT" sz="2400" b="1"/>
              <a:t>One-time pad</a:t>
            </a:r>
          </a:p>
        </p:txBody>
      </p:sp>
      <p:sp>
        <p:nvSpPr>
          <p:cNvPr id="93187" name="AutoShape 10">
            <a:extLst>
              <a:ext uri="{FF2B5EF4-FFF2-40B4-BE49-F238E27FC236}">
                <a16:creationId xmlns:a16="http://schemas.microsoft.com/office/drawing/2014/main" id="{953A3927-ADF6-894D-B838-87EF2E91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24400"/>
            <a:ext cx="1752600" cy="381000"/>
          </a:xfrm>
          <a:prstGeom prst="parallelogram">
            <a:avLst>
              <a:gd name="adj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3188" name="AutoShape 11">
            <a:extLst>
              <a:ext uri="{FF2B5EF4-FFF2-40B4-BE49-F238E27FC236}">
                <a16:creationId xmlns:a16="http://schemas.microsoft.com/office/drawing/2014/main" id="{62E92E02-5936-1443-9C47-88630BC1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648200"/>
            <a:ext cx="1752600" cy="381000"/>
          </a:xfrm>
          <a:prstGeom prst="parallelogram">
            <a:avLst>
              <a:gd name="adj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3189" name="AutoShape 12">
            <a:extLst>
              <a:ext uri="{FF2B5EF4-FFF2-40B4-BE49-F238E27FC236}">
                <a16:creationId xmlns:a16="http://schemas.microsoft.com/office/drawing/2014/main" id="{16D55D76-FA12-6742-BB3E-262C458E5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1752600" cy="381000"/>
          </a:xfrm>
          <a:prstGeom prst="parallelogram">
            <a:avLst>
              <a:gd name="adj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3190" name="AutoShape 13">
            <a:extLst>
              <a:ext uri="{FF2B5EF4-FFF2-40B4-BE49-F238E27FC236}">
                <a16:creationId xmlns:a16="http://schemas.microsoft.com/office/drawing/2014/main" id="{D66F89A2-8466-0B42-8C48-43F748F6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95800"/>
            <a:ext cx="1752600" cy="381000"/>
          </a:xfrm>
          <a:prstGeom prst="parallelogram">
            <a:avLst>
              <a:gd name="adj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3191" name="AutoShape 14">
            <a:extLst>
              <a:ext uri="{FF2B5EF4-FFF2-40B4-BE49-F238E27FC236}">
                <a16:creationId xmlns:a16="http://schemas.microsoft.com/office/drawing/2014/main" id="{3BDE81BE-11F7-864C-8C81-BF5CB2880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19600"/>
            <a:ext cx="1752600" cy="381000"/>
          </a:xfrm>
          <a:prstGeom prst="parallelogram">
            <a:avLst>
              <a:gd name="adj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3192" name="AutoShape 15">
            <a:extLst>
              <a:ext uri="{FF2B5EF4-FFF2-40B4-BE49-F238E27FC236}">
                <a16:creationId xmlns:a16="http://schemas.microsoft.com/office/drawing/2014/main" id="{C02AFB61-BF1F-D247-995D-03A05DD23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43400"/>
            <a:ext cx="1752600" cy="381000"/>
          </a:xfrm>
          <a:prstGeom prst="parallelogram">
            <a:avLst>
              <a:gd name="adj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93193" name="Group 25">
            <a:extLst>
              <a:ext uri="{FF2B5EF4-FFF2-40B4-BE49-F238E27FC236}">
                <a16:creationId xmlns:a16="http://schemas.microsoft.com/office/drawing/2014/main" id="{8DB397A0-D3D2-F645-BEAA-9FCBD99C59A6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267200"/>
            <a:ext cx="1752600" cy="396875"/>
            <a:chOff x="1344" y="2688"/>
            <a:chExt cx="1104" cy="250"/>
          </a:xfrm>
        </p:grpSpPr>
        <p:sp>
          <p:nvSpPr>
            <p:cNvPr id="93200" name="AutoShape 16">
              <a:extLst>
                <a:ext uri="{FF2B5EF4-FFF2-40B4-BE49-F238E27FC236}">
                  <a16:creationId xmlns:a16="http://schemas.microsoft.com/office/drawing/2014/main" id="{B8E2152B-18AD-6A42-8A63-B5C9835AC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88"/>
              <a:ext cx="1104" cy="240"/>
            </a:xfrm>
            <a:prstGeom prst="parallelogram">
              <a:avLst>
                <a:gd name="adj" fmla="val 11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1" name="Text Box 19">
              <a:extLst>
                <a:ext uri="{FF2B5EF4-FFF2-40B4-BE49-F238E27FC236}">
                  <a16:creationId xmlns:a16="http://schemas.microsoft.com/office/drawing/2014/main" id="{CA0F2EAA-F6E1-A344-8D9F-155A6652A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90272">
              <a:off x="1824" y="26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0</a:t>
              </a:r>
            </a:p>
          </p:txBody>
        </p:sp>
      </p:grpSp>
      <p:grpSp>
        <p:nvGrpSpPr>
          <p:cNvPr id="93194" name="Group 24">
            <a:extLst>
              <a:ext uri="{FF2B5EF4-FFF2-40B4-BE49-F238E27FC236}">
                <a16:creationId xmlns:a16="http://schemas.microsoft.com/office/drawing/2014/main" id="{45E91CBF-721E-FA45-8B14-17F059FEA74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581400"/>
            <a:ext cx="1752600" cy="396875"/>
            <a:chOff x="2400" y="2256"/>
            <a:chExt cx="1104" cy="250"/>
          </a:xfrm>
        </p:grpSpPr>
        <p:sp>
          <p:nvSpPr>
            <p:cNvPr id="93198" name="AutoShape 18">
              <a:extLst>
                <a:ext uri="{FF2B5EF4-FFF2-40B4-BE49-F238E27FC236}">
                  <a16:creationId xmlns:a16="http://schemas.microsoft.com/office/drawing/2014/main" id="{695BB923-0401-7C41-AE8F-6AAB38131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104" cy="240"/>
            </a:xfrm>
            <a:prstGeom prst="parallelogram">
              <a:avLst>
                <a:gd name="adj" fmla="val 11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199" name="Text Box 21">
              <a:extLst>
                <a:ext uri="{FF2B5EF4-FFF2-40B4-BE49-F238E27FC236}">
                  <a16:creationId xmlns:a16="http://schemas.microsoft.com/office/drawing/2014/main" id="{8E00630D-8A26-384C-A42A-C5AE4EAC8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35522">
              <a:off x="2880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1</a:t>
              </a:r>
              <a:endParaRPr lang="en-US" altLang="it-IT" sz="1600"/>
            </a:p>
          </p:txBody>
        </p:sp>
      </p:grpSp>
      <p:pic>
        <p:nvPicPr>
          <p:cNvPr id="93195" name="Picture 22" descr="images-1.jpg                                                   00051FB2Macintosh HD                   BCFBA33A:">
            <a:extLst>
              <a:ext uri="{FF2B5EF4-FFF2-40B4-BE49-F238E27FC236}">
                <a16:creationId xmlns:a16="http://schemas.microsoft.com/office/drawing/2014/main" id="{A60C90B2-BD05-6F4A-A65E-C38A51FC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10541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6" name="Rectangle 23">
            <a:extLst>
              <a:ext uri="{FF2B5EF4-FFF2-40B4-BE49-F238E27FC236}">
                <a16:creationId xmlns:a16="http://schemas.microsoft.com/office/drawing/2014/main" id="{AD483904-54BC-6847-B569-E58F47F3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549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93197" name="Text Box 26">
            <a:extLst>
              <a:ext uri="{FF2B5EF4-FFF2-40B4-BE49-F238E27FC236}">
                <a16:creationId xmlns:a16="http://schemas.microsoft.com/office/drawing/2014/main" id="{26425019-9BAF-E941-AF2A-32EA5C07C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669925"/>
            <a:ext cx="464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Crittografia classica a chiave segreta</a:t>
            </a:r>
          </a:p>
        </p:txBody>
      </p:sp>
    </p:spTree>
    <p:extLst>
      <p:ext uri="{BB962C8B-B14F-4D97-AF65-F5344CB8AC3E}">
        <p14:creationId xmlns:p14="http://schemas.microsoft.com/office/powerpoint/2010/main" val="1092440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>
            <a:extLst>
              <a:ext uri="{FF2B5EF4-FFF2-40B4-BE49-F238E27FC236}">
                <a16:creationId xmlns:a16="http://schemas.microsoft.com/office/drawing/2014/main" id="{FE0BCAF3-3EF1-994F-8776-6EE338F0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4963" y="630531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6E2C13-15DF-8448-9094-EB1969E81C8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it-IT" sz="1400"/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4B04CDE9-D672-A54C-BEC6-41031D06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82" y="1158562"/>
            <a:ext cx="2434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0000"/>
                </a:solidFill>
                <a:latin typeface="Geneva" panose="020B0503030404040204" pitchFamily="34" charset="0"/>
              </a:rPr>
              <a:t>Sistema </a:t>
            </a:r>
            <a:r>
              <a:rPr lang="en-US" altLang="it-IT" sz="1800" b="1" i="1">
                <a:solidFill>
                  <a:srgbClr val="000000"/>
                </a:solidFill>
                <a:latin typeface="Geneva" panose="020B0503030404040204" pitchFamily="34" charset="0"/>
              </a:rPr>
              <a:t>one-time pad</a:t>
            </a:r>
            <a:endParaRPr lang="en-US" altLang="it-IT" sz="1600" i="1"/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1147E103-0217-864A-BD57-0EB44C73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1584089"/>
            <a:ext cx="40560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si "somma" il flusso dei messaggi col flusso delle chiavi</a:t>
            </a:r>
            <a:endParaRPr lang="en-US" altLang="it-IT" sz="1600"/>
          </a:p>
        </p:txBody>
      </p:sp>
      <p:grpSp>
        <p:nvGrpSpPr>
          <p:cNvPr id="92164" name="Group 74">
            <a:extLst>
              <a:ext uri="{FF2B5EF4-FFF2-40B4-BE49-F238E27FC236}">
                <a16:creationId xmlns:a16="http://schemas.microsoft.com/office/drawing/2014/main" id="{60234A7E-216D-E346-86A9-381B5F8CA87F}"/>
              </a:ext>
            </a:extLst>
          </p:cNvPr>
          <p:cNvGrpSpPr>
            <a:grpSpLocks/>
          </p:cNvGrpSpPr>
          <p:nvPr/>
        </p:nvGrpSpPr>
        <p:grpSpPr bwMode="auto">
          <a:xfrm>
            <a:off x="252413" y="2612788"/>
            <a:ext cx="5822950" cy="2540000"/>
            <a:chOff x="159" y="1399"/>
            <a:chExt cx="3668" cy="1600"/>
          </a:xfrm>
        </p:grpSpPr>
        <p:sp>
          <p:nvSpPr>
            <p:cNvPr id="92191" name="Rectangle 5">
              <a:extLst>
                <a:ext uri="{FF2B5EF4-FFF2-40B4-BE49-F238E27FC236}">
                  <a16:creationId xmlns:a16="http://schemas.microsoft.com/office/drawing/2014/main" id="{8B44D17B-C847-F44E-AAA2-ED373A963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1747"/>
              <a:ext cx="488" cy="4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192" name="Rectangle 6">
              <a:extLst>
                <a:ext uri="{FF2B5EF4-FFF2-40B4-BE49-F238E27FC236}">
                  <a16:creationId xmlns:a16="http://schemas.microsoft.com/office/drawing/2014/main" id="{44E5FF71-7A90-BC4F-A1DA-F84F9F1C4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1747"/>
              <a:ext cx="480" cy="4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193" name="Rectangle 7">
              <a:extLst>
                <a:ext uri="{FF2B5EF4-FFF2-40B4-BE49-F238E27FC236}">
                  <a16:creationId xmlns:a16="http://schemas.microsoft.com/office/drawing/2014/main" id="{77A7F80F-B4E2-9D44-BDEB-496C6627E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1747"/>
              <a:ext cx="888" cy="4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92194" name="Group 11">
              <a:extLst>
                <a:ext uri="{FF2B5EF4-FFF2-40B4-BE49-F238E27FC236}">
                  <a16:creationId xmlns:a16="http://schemas.microsoft.com/office/drawing/2014/main" id="{8BFF8055-CC1A-D040-A471-18B78776C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7" y="1859"/>
              <a:ext cx="184" cy="184"/>
              <a:chOff x="1007" y="1859"/>
              <a:chExt cx="184" cy="184"/>
            </a:xfrm>
          </p:grpSpPr>
          <p:sp>
            <p:nvSpPr>
              <p:cNvPr id="92257" name="Oval 8">
                <a:extLst>
                  <a:ext uri="{FF2B5EF4-FFF2-40B4-BE49-F238E27FC236}">
                    <a16:creationId xmlns:a16="http://schemas.microsoft.com/office/drawing/2014/main" id="{682A2FD1-7025-D74E-A46C-61D08EA12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859"/>
                <a:ext cx="184" cy="18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58" name="Line 9">
                <a:extLst>
                  <a:ext uri="{FF2B5EF4-FFF2-40B4-BE49-F238E27FC236}">
                    <a16:creationId xmlns:a16="http://schemas.microsoft.com/office/drawing/2014/main" id="{1F55F178-9687-F147-8C61-C791FD223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5" y="1891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59" name="Line 10">
                <a:extLst>
                  <a:ext uri="{FF2B5EF4-FFF2-40B4-BE49-F238E27FC236}">
                    <a16:creationId xmlns:a16="http://schemas.microsoft.com/office/drawing/2014/main" id="{E2968660-AD43-7E41-BCE6-691259F1A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7" y="1947"/>
                <a:ext cx="10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2195" name="Group 15">
              <a:extLst>
                <a:ext uri="{FF2B5EF4-FFF2-40B4-BE49-F238E27FC236}">
                  <a16:creationId xmlns:a16="http://schemas.microsoft.com/office/drawing/2014/main" id="{900F5894-0B9C-B34D-AFC6-C8A3FDFE2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5" y="1859"/>
              <a:ext cx="185" cy="184"/>
              <a:chOff x="2815" y="1859"/>
              <a:chExt cx="185" cy="184"/>
            </a:xfrm>
          </p:grpSpPr>
          <p:sp>
            <p:nvSpPr>
              <p:cNvPr id="92254" name="Oval 12">
                <a:extLst>
                  <a:ext uri="{FF2B5EF4-FFF2-40B4-BE49-F238E27FC236}">
                    <a16:creationId xmlns:a16="http://schemas.microsoft.com/office/drawing/2014/main" id="{0ACB62B3-63C6-DC40-87EC-B0103831A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" y="1859"/>
                <a:ext cx="185" cy="18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55" name="Line 13">
                <a:extLst>
                  <a:ext uri="{FF2B5EF4-FFF2-40B4-BE49-F238E27FC236}">
                    <a16:creationId xmlns:a16="http://schemas.microsoft.com/office/drawing/2014/main" id="{922E26A4-E0A6-794A-910B-0C78C2A27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1891"/>
                <a:ext cx="1" cy="1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56" name="Line 14">
                <a:extLst>
                  <a:ext uri="{FF2B5EF4-FFF2-40B4-BE49-F238E27FC236}">
                    <a16:creationId xmlns:a16="http://schemas.microsoft.com/office/drawing/2014/main" id="{DD4FE8C2-B50B-B740-A96E-1FAE41A10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47" y="1947"/>
                <a:ext cx="10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92196" name="Arc 16">
              <a:extLst>
                <a:ext uri="{FF2B5EF4-FFF2-40B4-BE49-F238E27FC236}">
                  <a16:creationId xmlns:a16="http://schemas.microsoft.com/office/drawing/2014/main" id="{1D5D2AA2-7383-8343-93B3-C8E0FFDE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1923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0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0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197" name="Line 17">
              <a:extLst>
                <a:ext uri="{FF2B5EF4-FFF2-40B4-BE49-F238E27FC236}">
                  <a16:creationId xmlns:a16="http://schemas.microsoft.com/office/drawing/2014/main" id="{50D022B4-DAEB-0A40-9B60-196F47464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" y="1947"/>
              <a:ext cx="2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198" name="Arc 18">
              <a:extLst>
                <a:ext uri="{FF2B5EF4-FFF2-40B4-BE49-F238E27FC236}">
                  <a16:creationId xmlns:a16="http://schemas.microsoft.com/office/drawing/2014/main" id="{CF2778EB-ED62-F642-95CD-680B3BC5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923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0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0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199" name="Line 19">
              <a:extLst>
                <a:ext uri="{FF2B5EF4-FFF2-40B4-BE49-F238E27FC236}">
                  <a16:creationId xmlns:a16="http://schemas.microsoft.com/office/drawing/2014/main" id="{7EAA8EE3-A94B-8940-B7C4-B368D7A23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1" y="1947"/>
              <a:ext cx="2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00" name="Arc 20">
              <a:extLst>
                <a:ext uri="{FF2B5EF4-FFF2-40B4-BE49-F238E27FC236}">
                  <a16:creationId xmlns:a16="http://schemas.microsoft.com/office/drawing/2014/main" id="{96D5D237-A2CD-F24E-846D-FD6E486E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1923"/>
              <a:ext cx="97" cy="64"/>
            </a:xfrm>
            <a:custGeom>
              <a:avLst/>
              <a:gdLst>
                <a:gd name="T0" fmla="*/ 0 w 21600"/>
                <a:gd name="T1" fmla="*/ 0 h 14396"/>
                <a:gd name="T2" fmla="*/ 0 w 21600"/>
                <a:gd name="T3" fmla="*/ 0 h 14396"/>
                <a:gd name="T4" fmla="*/ 0 w 21600"/>
                <a:gd name="T5" fmla="*/ 0 h 143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396" fill="none" extrusionOk="0">
                  <a:moveTo>
                    <a:pt x="1234" y="14396"/>
                  </a:moveTo>
                  <a:cubicBezTo>
                    <a:pt x="417" y="12084"/>
                    <a:pt x="0" y="9650"/>
                    <a:pt x="0" y="7198"/>
                  </a:cubicBezTo>
                  <a:cubicBezTo>
                    <a:pt x="0" y="4745"/>
                    <a:pt x="417" y="2311"/>
                    <a:pt x="1234" y="-1"/>
                  </a:cubicBezTo>
                </a:path>
                <a:path w="21600" h="14396" stroke="0" extrusionOk="0">
                  <a:moveTo>
                    <a:pt x="1234" y="14396"/>
                  </a:moveTo>
                  <a:cubicBezTo>
                    <a:pt x="417" y="12084"/>
                    <a:pt x="0" y="9650"/>
                    <a:pt x="0" y="7198"/>
                  </a:cubicBezTo>
                  <a:cubicBezTo>
                    <a:pt x="0" y="4745"/>
                    <a:pt x="417" y="2311"/>
                    <a:pt x="1234" y="-1"/>
                  </a:cubicBezTo>
                  <a:lnTo>
                    <a:pt x="21600" y="7198"/>
                  </a:lnTo>
                  <a:lnTo>
                    <a:pt x="1234" y="14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01" name="Line 21">
              <a:extLst>
                <a:ext uri="{FF2B5EF4-FFF2-40B4-BE49-F238E27FC236}">
                  <a16:creationId xmlns:a16="http://schemas.microsoft.com/office/drawing/2014/main" id="{15575C67-3B57-1A44-8938-7EBBD0C72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9" y="1947"/>
              <a:ext cx="2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02" name="Arc 22">
              <a:extLst>
                <a:ext uri="{FF2B5EF4-FFF2-40B4-BE49-F238E27FC236}">
                  <a16:creationId xmlns:a16="http://schemas.microsoft.com/office/drawing/2014/main" id="{A6500A4B-D14E-924D-A029-0E338983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923"/>
              <a:ext cx="96" cy="64"/>
            </a:xfrm>
            <a:custGeom>
              <a:avLst/>
              <a:gdLst>
                <a:gd name="T0" fmla="*/ 0 w 21600"/>
                <a:gd name="T1" fmla="*/ 0 h 14472"/>
                <a:gd name="T2" fmla="*/ 0 w 21600"/>
                <a:gd name="T3" fmla="*/ 0 h 14472"/>
                <a:gd name="T4" fmla="*/ 0 w 21600"/>
                <a:gd name="T5" fmla="*/ 0 h 144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472" fill="none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0" y="4770"/>
                    <a:pt x="422" y="2322"/>
                    <a:pt x="1248" y="-1"/>
                  </a:cubicBezTo>
                </a:path>
                <a:path w="21600" h="14472" stroke="0" extrusionOk="0">
                  <a:moveTo>
                    <a:pt x="1248" y="14472"/>
                  </a:moveTo>
                  <a:cubicBezTo>
                    <a:pt x="422" y="12149"/>
                    <a:pt x="0" y="9701"/>
                    <a:pt x="0" y="7236"/>
                  </a:cubicBezTo>
                  <a:cubicBezTo>
                    <a:pt x="0" y="4770"/>
                    <a:pt x="422" y="2322"/>
                    <a:pt x="1248" y="-1"/>
                  </a:cubicBezTo>
                  <a:lnTo>
                    <a:pt x="21600" y="7236"/>
                  </a:lnTo>
                  <a:lnTo>
                    <a:pt x="1248" y="14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03" name="Line 23">
              <a:extLst>
                <a:ext uri="{FF2B5EF4-FFF2-40B4-BE49-F238E27FC236}">
                  <a16:creationId xmlns:a16="http://schemas.microsoft.com/office/drawing/2014/main" id="{8CD2CBC0-C7DF-EE4D-AFC1-453F8966E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" y="1947"/>
              <a:ext cx="2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04" name="Rectangle 24">
              <a:extLst>
                <a:ext uri="{FF2B5EF4-FFF2-40B4-BE49-F238E27FC236}">
                  <a16:creationId xmlns:a16="http://schemas.microsoft.com/office/drawing/2014/main" id="{C313F295-E079-D342-BA8C-1EFB3DD0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1895"/>
              <a:ext cx="3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00"/>
                  </a:solidFill>
                </a:rPr>
                <a:t>Canale</a:t>
              </a:r>
              <a:endParaRPr lang="en-US" altLang="it-IT" sz="1600"/>
            </a:p>
          </p:txBody>
        </p:sp>
        <p:sp>
          <p:nvSpPr>
            <p:cNvPr id="92205" name="Rectangle 25">
              <a:extLst>
                <a:ext uri="{FF2B5EF4-FFF2-40B4-BE49-F238E27FC236}">
                  <a16:creationId xmlns:a16="http://schemas.microsoft.com/office/drawing/2014/main" id="{FAA7831F-5843-8345-8910-091955F67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" y="1575"/>
              <a:ext cx="8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0110111010</a:t>
              </a: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  <a:endParaRPr lang="en-US" altLang="it-IT" sz="1600"/>
            </a:p>
          </p:txBody>
        </p:sp>
        <p:sp>
          <p:nvSpPr>
            <p:cNvPr id="92206" name="Rectangle 26">
              <a:extLst>
                <a:ext uri="{FF2B5EF4-FFF2-40B4-BE49-F238E27FC236}">
                  <a16:creationId xmlns:a16="http://schemas.microsoft.com/office/drawing/2014/main" id="{FD95C78C-9121-6E4F-AAFD-C094913AE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2239"/>
              <a:ext cx="8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  <a:r>
                <a:rPr lang="en-US" altLang="it-IT" sz="1200" b="1">
                  <a:solidFill>
                    <a:srgbClr val="0000FF"/>
                  </a:solidFill>
                  <a:latin typeface="Geneva" panose="020B0503030404040204" pitchFamily="34" charset="0"/>
                </a:rPr>
                <a:t>1011010001</a:t>
              </a: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  <a:endParaRPr lang="en-US" altLang="it-IT" sz="1600"/>
            </a:p>
          </p:txBody>
        </p:sp>
        <p:sp>
          <p:nvSpPr>
            <p:cNvPr id="92207" name="Rectangle 27">
              <a:extLst>
                <a:ext uri="{FF2B5EF4-FFF2-40B4-BE49-F238E27FC236}">
                  <a16:creationId xmlns:a16="http://schemas.microsoft.com/office/drawing/2014/main" id="{F4181D0A-EF11-E24F-8D6B-7719CBD90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575"/>
              <a:ext cx="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>
                <a:solidFill>
                  <a:srgbClr val="000000"/>
                </a:solidFill>
                <a:latin typeface="Geneva" panose="020B0503030404040204" pitchFamily="34" charset="0"/>
              </a:endParaRPr>
            </a:p>
          </p:txBody>
        </p:sp>
        <p:sp>
          <p:nvSpPr>
            <p:cNvPr id="92208" name="Rectangle 28">
              <a:extLst>
                <a:ext uri="{FF2B5EF4-FFF2-40B4-BE49-F238E27FC236}">
                  <a16:creationId xmlns:a16="http://schemas.microsoft.com/office/drawing/2014/main" id="{AD47E06C-25E7-EF43-9572-69187E10C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559"/>
              <a:ext cx="8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  <a:r>
                <a:rPr lang="en-US" altLang="it-IT" sz="1200" b="1">
                  <a:solidFill>
                    <a:srgbClr val="0000FF"/>
                  </a:solidFill>
                  <a:latin typeface="Geneva" panose="020B0503030404040204" pitchFamily="34" charset="0"/>
                </a:rPr>
                <a:t>1011010001</a:t>
              </a: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  <a:endParaRPr lang="en-US" altLang="it-IT" sz="1600"/>
            </a:p>
          </p:txBody>
        </p:sp>
        <p:sp>
          <p:nvSpPr>
            <p:cNvPr id="92209" name="Rectangle 29">
              <a:extLst>
                <a:ext uri="{FF2B5EF4-FFF2-40B4-BE49-F238E27FC236}">
                  <a16:creationId xmlns:a16="http://schemas.microsoft.com/office/drawing/2014/main" id="{8CF366F4-2849-9A4C-9E48-1BD244B7C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" y="1575"/>
              <a:ext cx="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92210" name="Arc 30">
              <a:extLst>
                <a:ext uri="{FF2B5EF4-FFF2-40B4-BE49-F238E27FC236}">
                  <a16:creationId xmlns:a16="http://schemas.microsoft.com/office/drawing/2014/main" id="{67BF5966-F8A6-6E45-A750-66588FAB0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2027"/>
              <a:ext cx="64" cy="96"/>
            </a:xfrm>
            <a:custGeom>
              <a:avLst/>
              <a:gdLst>
                <a:gd name="T0" fmla="*/ 0 w 14472"/>
                <a:gd name="T1" fmla="*/ 0 h 21600"/>
                <a:gd name="T2" fmla="*/ 0 w 14472"/>
                <a:gd name="T3" fmla="*/ 0 h 21600"/>
                <a:gd name="T4" fmla="*/ 0 w 144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72" h="21600" fill="none" extrusionOk="0">
                  <a:moveTo>
                    <a:pt x="14472" y="20351"/>
                  </a:moveTo>
                  <a:cubicBezTo>
                    <a:pt x="12149" y="21177"/>
                    <a:pt x="9701" y="21599"/>
                    <a:pt x="7236" y="21599"/>
                  </a:cubicBezTo>
                  <a:cubicBezTo>
                    <a:pt x="4770" y="21599"/>
                    <a:pt x="2322" y="21177"/>
                    <a:pt x="-1" y="20351"/>
                  </a:cubicBezTo>
                </a:path>
                <a:path w="14472" h="21600" stroke="0" extrusionOk="0">
                  <a:moveTo>
                    <a:pt x="14472" y="20351"/>
                  </a:moveTo>
                  <a:cubicBezTo>
                    <a:pt x="12149" y="21177"/>
                    <a:pt x="9701" y="21599"/>
                    <a:pt x="7236" y="21599"/>
                  </a:cubicBezTo>
                  <a:cubicBezTo>
                    <a:pt x="4770" y="21599"/>
                    <a:pt x="2322" y="21177"/>
                    <a:pt x="-1" y="20351"/>
                  </a:cubicBezTo>
                  <a:lnTo>
                    <a:pt x="7236" y="0"/>
                  </a:lnTo>
                  <a:lnTo>
                    <a:pt x="14472" y="20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1" name="Freeform 31">
              <a:extLst>
                <a:ext uri="{FF2B5EF4-FFF2-40B4-BE49-F238E27FC236}">
                  <a16:creationId xmlns:a16="http://schemas.microsoft.com/office/drawing/2014/main" id="{BF521294-57CB-324E-81CA-1D3C501DA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2115"/>
              <a:ext cx="320" cy="617"/>
            </a:xfrm>
            <a:custGeom>
              <a:avLst/>
              <a:gdLst>
                <a:gd name="T0" fmla="*/ 320 w 320"/>
                <a:gd name="T1" fmla="*/ 0 h 617"/>
                <a:gd name="T2" fmla="*/ 320 w 320"/>
                <a:gd name="T3" fmla="*/ 617 h 617"/>
                <a:gd name="T4" fmla="*/ 0 w 320"/>
                <a:gd name="T5" fmla="*/ 617 h 6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0" h="617">
                  <a:moveTo>
                    <a:pt x="320" y="0"/>
                  </a:moveTo>
                  <a:lnTo>
                    <a:pt x="320" y="617"/>
                  </a:lnTo>
                  <a:lnTo>
                    <a:pt x="0" y="61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2" name="Rectangle 32">
              <a:extLst>
                <a:ext uri="{FF2B5EF4-FFF2-40B4-BE49-F238E27FC236}">
                  <a16:creationId xmlns:a16="http://schemas.microsoft.com/office/drawing/2014/main" id="{72270AF6-F42F-DC4F-9CBC-806D265C7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2532"/>
              <a:ext cx="632" cy="4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2213" name="Line 33">
              <a:extLst>
                <a:ext uri="{FF2B5EF4-FFF2-40B4-BE49-F238E27FC236}">
                  <a16:creationId xmlns:a16="http://schemas.microsoft.com/office/drawing/2014/main" id="{B8748DF4-A4DA-2E46-9945-B1CF5EAD3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4" name="Line 34">
              <a:extLst>
                <a:ext uri="{FF2B5EF4-FFF2-40B4-BE49-F238E27FC236}">
                  <a16:creationId xmlns:a16="http://schemas.microsoft.com/office/drawing/2014/main" id="{1D29AB0C-7E92-004C-88A6-9326460D6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5" name="Line 35">
              <a:extLst>
                <a:ext uri="{FF2B5EF4-FFF2-40B4-BE49-F238E27FC236}">
                  <a16:creationId xmlns:a16="http://schemas.microsoft.com/office/drawing/2014/main" id="{E5DFD87B-E965-8F4B-B026-F51DAD580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6" name="Line 36">
              <a:extLst>
                <a:ext uri="{FF2B5EF4-FFF2-40B4-BE49-F238E27FC236}">
                  <a16:creationId xmlns:a16="http://schemas.microsoft.com/office/drawing/2014/main" id="{0855C2DD-FC56-3A4C-9E55-91F00B65C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7" name="Line 37">
              <a:extLst>
                <a:ext uri="{FF2B5EF4-FFF2-40B4-BE49-F238E27FC236}">
                  <a16:creationId xmlns:a16="http://schemas.microsoft.com/office/drawing/2014/main" id="{B575EC79-0107-604D-9B34-1E8A35959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8" name="Line 38">
              <a:extLst>
                <a:ext uri="{FF2B5EF4-FFF2-40B4-BE49-F238E27FC236}">
                  <a16:creationId xmlns:a16="http://schemas.microsoft.com/office/drawing/2014/main" id="{B3180E62-5A37-A44E-9024-BD4140325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19" name="Line 39">
              <a:extLst>
                <a:ext uri="{FF2B5EF4-FFF2-40B4-BE49-F238E27FC236}">
                  <a16:creationId xmlns:a16="http://schemas.microsoft.com/office/drawing/2014/main" id="{930449B1-A375-4748-9909-FC57DC098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0" name="Line 40">
              <a:extLst>
                <a:ext uri="{FF2B5EF4-FFF2-40B4-BE49-F238E27FC236}">
                  <a16:creationId xmlns:a16="http://schemas.microsoft.com/office/drawing/2014/main" id="{C028A668-012A-B54C-973E-52E5061E2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1" name="Line 41">
              <a:extLst>
                <a:ext uri="{FF2B5EF4-FFF2-40B4-BE49-F238E27FC236}">
                  <a16:creationId xmlns:a16="http://schemas.microsoft.com/office/drawing/2014/main" id="{6004C35F-E0B0-6F4B-8CDB-9F1C10903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2" name="Line 42">
              <a:extLst>
                <a:ext uri="{FF2B5EF4-FFF2-40B4-BE49-F238E27FC236}">
                  <a16:creationId xmlns:a16="http://schemas.microsoft.com/office/drawing/2014/main" id="{62A69D25-1AED-8E48-BD53-0898C6579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3" name="Line 43">
              <a:extLst>
                <a:ext uri="{FF2B5EF4-FFF2-40B4-BE49-F238E27FC236}">
                  <a16:creationId xmlns:a16="http://schemas.microsoft.com/office/drawing/2014/main" id="{937029CD-0324-BB4F-9687-82AC2895F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3" y="2732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4" name="Line 44">
              <a:extLst>
                <a:ext uri="{FF2B5EF4-FFF2-40B4-BE49-F238E27FC236}">
                  <a16:creationId xmlns:a16="http://schemas.microsoft.com/office/drawing/2014/main" id="{B09174D3-11E7-C240-B60C-45386B408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" y="2732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5" name="Arc 45">
              <a:extLst>
                <a:ext uri="{FF2B5EF4-FFF2-40B4-BE49-F238E27FC236}">
                  <a16:creationId xmlns:a16="http://schemas.microsoft.com/office/drawing/2014/main" id="{BE3A0369-A3CA-C144-86F4-09AFB5803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043"/>
              <a:ext cx="64" cy="96"/>
            </a:xfrm>
            <a:custGeom>
              <a:avLst/>
              <a:gdLst>
                <a:gd name="T0" fmla="*/ 0 w 14402"/>
                <a:gd name="T1" fmla="*/ 0 h 21600"/>
                <a:gd name="T2" fmla="*/ 0 w 14402"/>
                <a:gd name="T3" fmla="*/ 0 h 21600"/>
                <a:gd name="T4" fmla="*/ 0 w 1440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2" h="21600" fill="none" extrusionOk="0">
                  <a:moveTo>
                    <a:pt x="14402" y="20433"/>
                  </a:moveTo>
                  <a:cubicBezTo>
                    <a:pt x="12148" y="21205"/>
                    <a:pt x="9783" y="21599"/>
                    <a:pt x="7401" y="21599"/>
                  </a:cubicBezTo>
                  <a:cubicBezTo>
                    <a:pt x="4876" y="21599"/>
                    <a:pt x="2371" y="21157"/>
                    <a:pt x="-1" y="20292"/>
                  </a:cubicBezTo>
                </a:path>
                <a:path w="14402" h="21600" stroke="0" extrusionOk="0">
                  <a:moveTo>
                    <a:pt x="14402" y="20433"/>
                  </a:moveTo>
                  <a:cubicBezTo>
                    <a:pt x="12148" y="21205"/>
                    <a:pt x="9783" y="21599"/>
                    <a:pt x="7401" y="21599"/>
                  </a:cubicBezTo>
                  <a:cubicBezTo>
                    <a:pt x="4876" y="21599"/>
                    <a:pt x="2371" y="21157"/>
                    <a:pt x="-1" y="20292"/>
                  </a:cubicBezTo>
                  <a:lnTo>
                    <a:pt x="7401" y="0"/>
                  </a:lnTo>
                  <a:lnTo>
                    <a:pt x="14402" y="20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6" name="Line 46">
              <a:extLst>
                <a:ext uri="{FF2B5EF4-FFF2-40B4-BE49-F238E27FC236}">
                  <a16:creationId xmlns:a16="http://schemas.microsoft.com/office/drawing/2014/main" id="{110E753E-0672-6747-B302-9F3D5E3C6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131"/>
              <a:ext cx="1" cy="6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27" name="Rectangle 47">
              <a:extLst>
                <a:ext uri="{FF2B5EF4-FFF2-40B4-BE49-F238E27FC236}">
                  <a16:creationId xmlns:a16="http://schemas.microsoft.com/office/drawing/2014/main" id="{CDB9542E-652B-E242-B350-BBFF21622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79"/>
              <a:ext cx="59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canale sicuro</a:t>
              </a:r>
              <a:endParaRPr lang="en-US" altLang="it-IT" sz="1600"/>
            </a:p>
          </p:txBody>
        </p:sp>
        <p:sp>
          <p:nvSpPr>
            <p:cNvPr id="92228" name="Rectangle 48">
              <a:extLst>
                <a:ext uri="{FF2B5EF4-FFF2-40B4-BE49-F238E27FC236}">
                  <a16:creationId xmlns:a16="http://schemas.microsoft.com/office/drawing/2014/main" id="{B72EEB88-D21C-0F44-B298-8C0D0E62F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1887"/>
              <a:ext cx="40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Mittente</a:t>
              </a:r>
              <a:endParaRPr lang="en-US" altLang="it-IT" sz="1600"/>
            </a:p>
          </p:txBody>
        </p:sp>
        <p:sp>
          <p:nvSpPr>
            <p:cNvPr id="92229" name="Rectangle 49">
              <a:extLst>
                <a:ext uri="{FF2B5EF4-FFF2-40B4-BE49-F238E27FC236}">
                  <a16:creationId xmlns:a16="http://schemas.microsoft.com/office/drawing/2014/main" id="{42E38F66-1BC9-FE4F-AE5D-285FD4E1D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831"/>
              <a:ext cx="3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Destina</a:t>
              </a:r>
              <a:endParaRPr lang="en-US" altLang="it-IT" sz="1600"/>
            </a:p>
          </p:txBody>
        </p:sp>
        <p:sp>
          <p:nvSpPr>
            <p:cNvPr id="92230" name="Rectangle 50">
              <a:extLst>
                <a:ext uri="{FF2B5EF4-FFF2-40B4-BE49-F238E27FC236}">
                  <a16:creationId xmlns:a16="http://schemas.microsoft.com/office/drawing/2014/main" id="{654BF1F2-D63D-AA44-A1F9-A209C72D9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959"/>
              <a:ext cx="28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  </a:t>
              </a: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tario</a:t>
              </a:r>
              <a:endParaRPr lang="en-US" altLang="it-IT" sz="1600"/>
            </a:p>
          </p:txBody>
        </p:sp>
        <p:sp>
          <p:nvSpPr>
            <p:cNvPr id="92231" name="Rectangle 51">
              <a:extLst>
                <a:ext uri="{FF2B5EF4-FFF2-40B4-BE49-F238E27FC236}">
                  <a16:creationId xmlns:a16="http://schemas.microsoft.com/office/drawing/2014/main" id="{75BB7C9B-EDB5-C247-9D44-B2FB3700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2607"/>
              <a:ext cx="51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generatore</a:t>
              </a:r>
              <a:endParaRPr lang="en-US" altLang="it-IT" sz="1600"/>
            </a:p>
          </p:txBody>
        </p:sp>
        <p:sp>
          <p:nvSpPr>
            <p:cNvPr id="92232" name="Rectangle 52">
              <a:extLst>
                <a:ext uri="{FF2B5EF4-FFF2-40B4-BE49-F238E27FC236}">
                  <a16:creationId xmlns:a16="http://schemas.microsoft.com/office/drawing/2014/main" id="{2BA6C639-7ECD-FF48-90FB-FC0CE0CEF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2735"/>
              <a:ext cx="41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  </a:t>
              </a: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casuale</a:t>
              </a:r>
              <a:endParaRPr lang="en-US" altLang="it-IT" sz="1600"/>
            </a:p>
          </p:txBody>
        </p:sp>
        <p:sp>
          <p:nvSpPr>
            <p:cNvPr id="92233" name="Rectangle 53">
              <a:extLst>
                <a:ext uri="{FF2B5EF4-FFF2-40B4-BE49-F238E27FC236}">
                  <a16:creationId xmlns:a16="http://schemas.microsoft.com/office/drawing/2014/main" id="{A6E7A3DB-789D-DB40-8F92-1F63ACD53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399"/>
              <a:ext cx="50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messaggio</a:t>
              </a:r>
              <a:endParaRPr lang="en-US" altLang="it-IT" sz="1600"/>
            </a:p>
          </p:txBody>
        </p:sp>
        <p:sp>
          <p:nvSpPr>
            <p:cNvPr id="92234" name="Rectangle 54">
              <a:extLst>
                <a:ext uri="{FF2B5EF4-FFF2-40B4-BE49-F238E27FC236}">
                  <a16:creationId xmlns:a16="http://schemas.microsoft.com/office/drawing/2014/main" id="{3B5110B2-5FFA-444F-A013-D0654E7B4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1399"/>
              <a:ext cx="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92235" name="Rectangle 55">
              <a:extLst>
                <a:ext uri="{FF2B5EF4-FFF2-40B4-BE49-F238E27FC236}">
                  <a16:creationId xmlns:a16="http://schemas.microsoft.com/office/drawing/2014/main" id="{4FBD1262-03BB-974E-801F-4882C3BE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" y="2375"/>
              <a:ext cx="29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chiave</a:t>
              </a:r>
              <a:endParaRPr lang="en-US" altLang="it-IT" sz="1600"/>
            </a:p>
          </p:txBody>
        </p:sp>
        <p:sp>
          <p:nvSpPr>
            <p:cNvPr id="92236" name="Rectangle 56">
              <a:extLst>
                <a:ext uri="{FF2B5EF4-FFF2-40B4-BE49-F238E27FC236}">
                  <a16:creationId xmlns:a16="http://schemas.microsoft.com/office/drawing/2014/main" id="{B3D5D414-6984-6940-9788-FCC2A30DE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399"/>
              <a:ext cx="29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chiave</a:t>
              </a:r>
              <a:endParaRPr lang="en-US" altLang="it-IT" sz="1600"/>
            </a:p>
          </p:txBody>
        </p:sp>
        <p:sp>
          <p:nvSpPr>
            <p:cNvPr id="92237" name="Rectangle 57">
              <a:extLst>
                <a:ext uri="{FF2B5EF4-FFF2-40B4-BE49-F238E27FC236}">
                  <a16:creationId xmlns:a16="http://schemas.microsoft.com/office/drawing/2014/main" id="{2680F23D-03C7-754C-A82C-0E70646F6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1399"/>
              <a:ext cx="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grpSp>
          <p:nvGrpSpPr>
            <p:cNvPr id="92238" name="Group 65">
              <a:extLst>
                <a:ext uri="{FF2B5EF4-FFF2-40B4-BE49-F238E27FC236}">
                  <a16:creationId xmlns:a16="http://schemas.microsoft.com/office/drawing/2014/main" id="{D2F3B601-1901-4D47-BE29-61028B474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9" y="2500"/>
              <a:ext cx="416" cy="168"/>
              <a:chOff x="1319" y="2500"/>
              <a:chExt cx="416" cy="168"/>
            </a:xfrm>
          </p:grpSpPr>
          <p:sp>
            <p:nvSpPr>
              <p:cNvPr id="92247" name="AutoShape 58">
                <a:extLst>
                  <a:ext uri="{FF2B5EF4-FFF2-40B4-BE49-F238E27FC236}">
                    <a16:creationId xmlns:a16="http://schemas.microsoft.com/office/drawing/2014/main" id="{26A4CE61-F87B-0247-AE51-52034BB88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" y="2516"/>
                <a:ext cx="72" cy="12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48" name="AutoShape 59">
                <a:extLst>
                  <a:ext uri="{FF2B5EF4-FFF2-40B4-BE49-F238E27FC236}">
                    <a16:creationId xmlns:a16="http://schemas.microsoft.com/office/drawing/2014/main" id="{2A8D46BC-DD8C-CB47-97D1-3031AC731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" y="2500"/>
                <a:ext cx="112" cy="152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49" name="Rectangle 60">
                <a:extLst>
                  <a:ext uri="{FF2B5EF4-FFF2-40B4-BE49-F238E27FC236}">
                    <a16:creationId xmlns:a16="http://schemas.microsoft.com/office/drawing/2014/main" id="{FAA044BA-F096-5646-89ED-21FF7B3C0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2556"/>
                <a:ext cx="312" cy="4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50" name="Line 61">
                <a:extLst>
                  <a:ext uri="{FF2B5EF4-FFF2-40B4-BE49-F238E27FC236}">
                    <a16:creationId xmlns:a16="http://schemas.microsoft.com/office/drawing/2014/main" id="{E8365413-3639-CB4E-96D1-09F5EEAB1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3" y="2588"/>
                <a:ext cx="1" cy="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51" name="Line 62">
                <a:extLst>
                  <a:ext uri="{FF2B5EF4-FFF2-40B4-BE49-F238E27FC236}">
                    <a16:creationId xmlns:a16="http://schemas.microsoft.com/office/drawing/2014/main" id="{E2B5A1B1-8E6E-5B48-B4C2-3448578F5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3" y="2660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52" name="Freeform 63">
                <a:extLst>
                  <a:ext uri="{FF2B5EF4-FFF2-40B4-BE49-F238E27FC236}">
                    <a16:creationId xmlns:a16="http://schemas.microsoft.com/office/drawing/2014/main" id="{D6AD9892-55BB-A74F-AA3F-01FE90246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2636"/>
                <a:ext cx="48" cy="32"/>
              </a:xfrm>
              <a:custGeom>
                <a:avLst/>
                <a:gdLst>
                  <a:gd name="T0" fmla="*/ 0 w 48"/>
                  <a:gd name="T1" fmla="*/ 16 h 32"/>
                  <a:gd name="T2" fmla="*/ 0 w 48"/>
                  <a:gd name="T3" fmla="*/ 0 h 32"/>
                  <a:gd name="T4" fmla="*/ 8 w 48"/>
                  <a:gd name="T5" fmla="*/ 0 h 32"/>
                  <a:gd name="T6" fmla="*/ 8 w 48"/>
                  <a:gd name="T7" fmla="*/ 32 h 32"/>
                  <a:gd name="T8" fmla="*/ 24 w 48"/>
                  <a:gd name="T9" fmla="*/ 32 h 32"/>
                  <a:gd name="T10" fmla="*/ 24 w 48"/>
                  <a:gd name="T11" fmla="*/ 16 h 32"/>
                  <a:gd name="T12" fmla="*/ 48 w 48"/>
                  <a:gd name="T13" fmla="*/ 1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2">
                    <a:moveTo>
                      <a:pt x="0" y="1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24" y="16"/>
                    </a:lnTo>
                    <a:lnTo>
                      <a:pt x="48" y="1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53" name="Line 64">
                <a:extLst>
                  <a:ext uri="{FF2B5EF4-FFF2-40B4-BE49-F238E27FC236}">
                    <a16:creationId xmlns:a16="http://schemas.microsoft.com/office/drawing/2014/main" id="{79EA5643-B518-6F4B-A8B8-ABEFB1B56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5" y="2588"/>
                <a:ext cx="1" cy="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2239" name="Group 73">
              <a:extLst>
                <a:ext uri="{FF2B5EF4-FFF2-40B4-BE49-F238E27FC236}">
                  <a16:creationId xmlns:a16="http://schemas.microsoft.com/office/drawing/2014/main" id="{A728A525-8936-184A-A4B2-94D9308EB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" y="2716"/>
              <a:ext cx="424" cy="168"/>
              <a:chOff x="3200" y="2716"/>
              <a:chExt cx="424" cy="168"/>
            </a:xfrm>
          </p:grpSpPr>
          <p:sp>
            <p:nvSpPr>
              <p:cNvPr id="92240" name="AutoShape 66">
                <a:extLst>
                  <a:ext uri="{FF2B5EF4-FFF2-40B4-BE49-F238E27FC236}">
                    <a16:creationId xmlns:a16="http://schemas.microsoft.com/office/drawing/2014/main" id="{3A80539C-A3C4-1645-936B-896C325B7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2732"/>
                <a:ext cx="72" cy="12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41" name="AutoShape 67">
                <a:extLst>
                  <a:ext uri="{FF2B5EF4-FFF2-40B4-BE49-F238E27FC236}">
                    <a16:creationId xmlns:a16="http://schemas.microsoft.com/office/drawing/2014/main" id="{22B7D21B-3EE7-8B44-AD9F-4AF87288E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" y="2716"/>
                <a:ext cx="112" cy="152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42" name="Rectangle 68">
                <a:extLst>
                  <a:ext uri="{FF2B5EF4-FFF2-40B4-BE49-F238E27FC236}">
                    <a16:creationId xmlns:a16="http://schemas.microsoft.com/office/drawing/2014/main" id="{D20A334C-1268-9C43-879F-E4A5A6B6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2772"/>
                <a:ext cx="320" cy="4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243" name="Line 69">
                <a:extLst>
                  <a:ext uri="{FF2B5EF4-FFF2-40B4-BE49-F238E27FC236}">
                    <a16:creationId xmlns:a16="http://schemas.microsoft.com/office/drawing/2014/main" id="{41FB5564-0CA8-8746-B4FB-08AAE0758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2804"/>
                <a:ext cx="1" cy="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44" name="Line 70">
                <a:extLst>
                  <a:ext uri="{FF2B5EF4-FFF2-40B4-BE49-F238E27FC236}">
                    <a16:creationId xmlns:a16="http://schemas.microsoft.com/office/drawing/2014/main" id="{34A4B5B9-F724-A247-8BA7-52916721E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2" y="2876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45" name="Freeform 71">
                <a:extLst>
                  <a:ext uri="{FF2B5EF4-FFF2-40B4-BE49-F238E27FC236}">
                    <a16:creationId xmlns:a16="http://schemas.microsoft.com/office/drawing/2014/main" id="{11C56974-FFC9-2344-9589-544178C0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52"/>
                <a:ext cx="48" cy="32"/>
              </a:xfrm>
              <a:custGeom>
                <a:avLst/>
                <a:gdLst>
                  <a:gd name="T0" fmla="*/ 0 w 48"/>
                  <a:gd name="T1" fmla="*/ 16 h 32"/>
                  <a:gd name="T2" fmla="*/ 0 w 48"/>
                  <a:gd name="T3" fmla="*/ 0 h 32"/>
                  <a:gd name="T4" fmla="*/ 16 w 48"/>
                  <a:gd name="T5" fmla="*/ 0 h 32"/>
                  <a:gd name="T6" fmla="*/ 16 w 48"/>
                  <a:gd name="T7" fmla="*/ 32 h 32"/>
                  <a:gd name="T8" fmla="*/ 32 w 48"/>
                  <a:gd name="T9" fmla="*/ 32 h 32"/>
                  <a:gd name="T10" fmla="*/ 32 w 48"/>
                  <a:gd name="T11" fmla="*/ 16 h 32"/>
                  <a:gd name="T12" fmla="*/ 48 w 48"/>
                  <a:gd name="T13" fmla="*/ 1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2">
                    <a:moveTo>
                      <a:pt x="0" y="16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32"/>
                    </a:lnTo>
                    <a:lnTo>
                      <a:pt x="32" y="32"/>
                    </a:lnTo>
                    <a:lnTo>
                      <a:pt x="32" y="16"/>
                    </a:lnTo>
                    <a:lnTo>
                      <a:pt x="48" y="1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246" name="Line 72">
                <a:extLst>
                  <a:ext uri="{FF2B5EF4-FFF2-40B4-BE49-F238E27FC236}">
                    <a16:creationId xmlns:a16="http://schemas.microsoft.com/office/drawing/2014/main" id="{6EEF3C8B-FC42-2B40-8CFD-878C67E76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2804"/>
                <a:ext cx="1" cy="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92165" name="Rectangle 75">
            <a:extLst>
              <a:ext uri="{FF2B5EF4-FFF2-40B4-BE49-F238E27FC236}">
                <a16:creationId xmlns:a16="http://schemas.microsoft.com/office/drawing/2014/main" id="{CC8739C1-6924-9641-A63A-61A96C56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3908188"/>
            <a:ext cx="806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generatore</a:t>
            </a:r>
            <a:endParaRPr lang="en-US" altLang="it-IT" sz="1600"/>
          </a:p>
        </p:txBody>
      </p:sp>
      <p:sp>
        <p:nvSpPr>
          <p:cNvPr id="92166" name="Rectangle 76">
            <a:extLst>
              <a:ext uri="{FF2B5EF4-FFF2-40B4-BE49-F238E27FC236}">
                <a16:creationId xmlns:a16="http://schemas.microsoft.com/office/drawing/2014/main" id="{23D594C4-5310-6948-946F-2720D0AAF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111388"/>
            <a:ext cx="2209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casuale:  lancio di una moneta</a:t>
            </a:r>
            <a:endParaRPr lang="en-US" altLang="it-IT" sz="1600"/>
          </a:p>
        </p:txBody>
      </p:sp>
      <p:sp>
        <p:nvSpPr>
          <p:cNvPr id="92167" name="Rectangle 77">
            <a:extLst>
              <a:ext uri="{FF2B5EF4-FFF2-40B4-BE49-F238E27FC236}">
                <a16:creationId xmlns:a16="http://schemas.microsoft.com/office/drawing/2014/main" id="{EF10BD72-D56E-6640-A31B-605778170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517788"/>
            <a:ext cx="3857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testa</a:t>
            </a:r>
            <a:endParaRPr lang="en-US" altLang="it-IT" sz="1600"/>
          </a:p>
        </p:txBody>
      </p:sp>
      <p:sp>
        <p:nvSpPr>
          <p:cNvPr id="92168" name="Rectangle 78">
            <a:extLst>
              <a:ext uri="{FF2B5EF4-FFF2-40B4-BE49-F238E27FC236}">
                <a16:creationId xmlns:a16="http://schemas.microsoft.com/office/drawing/2014/main" id="{FEF4B503-74CB-3F41-91E3-8EDE4AE3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3" y="4517788"/>
            <a:ext cx="50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 </a:t>
            </a:r>
            <a:endParaRPr lang="en-US" altLang="it-IT" sz="1600"/>
          </a:p>
        </p:txBody>
      </p:sp>
      <p:sp>
        <p:nvSpPr>
          <p:cNvPr id="92169" name="Rectangle 79">
            <a:extLst>
              <a:ext uri="{FF2B5EF4-FFF2-40B4-BE49-F238E27FC236}">
                <a16:creationId xmlns:a16="http://schemas.microsoft.com/office/drawing/2014/main" id="{CDC8CA8D-B6C9-EC46-83DB-67A2F106A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63" y="4517788"/>
            <a:ext cx="15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   </a:t>
            </a:r>
            <a:endParaRPr lang="en-US" altLang="it-IT" sz="1600"/>
          </a:p>
        </p:txBody>
      </p:sp>
      <p:sp>
        <p:nvSpPr>
          <p:cNvPr id="92170" name="Rectangle 81">
            <a:extLst>
              <a:ext uri="{FF2B5EF4-FFF2-40B4-BE49-F238E27FC236}">
                <a16:creationId xmlns:a16="http://schemas.microsoft.com/office/drawing/2014/main" id="{70083226-3974-F040-959B-879F2E093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75" y="4517788"/>
            <a:ext cx="101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0</a:t>
            </a:r>
            <a:endParaRPr lang="en-US" altLang="it-IT" sz="1600"/>
          </a:p>
        </p:txBody>
      </p:sp>
      <p:sp>
        <p:nvSpPr>
          <p:cNvPr id="92171" name="Rectangle 82">
            <a:extLst>
              <a:ext uri="{FF2B5EF4-FFF2-40B4-BE49-F238E27FC236}">
                <a16:creationId xmlns:a16="http://schemas.microsoft.com/office/drawing/2014/main" id="{AE5DFC34-16DE-384C-854B-36A33EC19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924188"/>
            <a:ext cx="6064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croce    </a:t>
            </a:r>
            <a:endParaRPr lang="en-US" altLang="it-IT" sz="1600"/>
          </a:p>
        </p:txBody>
      </p:sp>
      <p:sp>
        <p:nvSpPr>
          <p:cNvPr id="92172" name="Rectangle 84">
            <a:extLst>
              <a:ext uri="{FF2B5EF4-FFF2-40B4-BE49-F238E27FC236}">
                <a16:creationId xmlns:a16="http://schemas.microsoft.com/office/drawing/2014/main" id="{684F5834-B867-DB48-A08A-5A433F6E4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4924188"/>
            <a:ext cx="101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1</a:t>
            </a:r>
            <a:endParaRPr lang="en-US" altLang="it-IT" sz="1600"/>
          </a:p>
        </p:txBody>
      </p:sp>
      <p:sp>
        <p:nvSpPr>
          <p:cNvPr id="92173" name="Rectangle 85">
            <a:extLst>
              <a:ext uri="{FF2B5EF4-FFF2-40B4-BE49-F238E27FC236}">
                <a16:creationId xmlns:a16="http://schemas.microsoft.com/office/drawing/2014/main" id="{599FEA03-DFEC-8A4A-ACDA-BDA64C17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11075"/>
            <a:ext cx="71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0 + 0 =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0 + 1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1 + 0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1 + 1 = 1</a:t>
            </a:r>
          </a:p>
        </p:txBody>
      </p:sp>
      <p:sp>
        <p:nvSpPr>
          <p:cNvPr id="92174" name="Rectangle 99">
            <a:extLst>
              <a:ext uri="{FF2B5EF4-FFF2-40B4-BE49-F238E27FC236}">
                <a16:creationId xmlns:a16="http://schemas.microsoft.com/office/drawing/2014/main" id="{406E0531-6849-5C48-BD73-1A5492517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5965588"/>
            <a:ext cx="50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 </a:t>
            </a:r>
            <a:endParaRPr lang="en-US" altLang="it-IT" sz="1600"/>
          </a:p>
        </p:txBody>
      </p:sp>
      <p:sp>
        <p:nvSpPr>
          <p:cNvPr id="92175" name="Rectangle 100">
            <a:extLst>
              <a:ext uri="{FF2B5EF4-FFF2-40B4-BE49-F238E27FC236}">
                <a16:creationId xmlns:a16="http://schemas.microsoft.com/office/drawing/2014/main" id="{D1B9C334-F3F4-4A49-A98C-0054217D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5965588"/>
            <a:ext cx="50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 </a:t>
            </a:r>
            <a:endParaRPr lang="en-US" altLang="it-IT" sz="1600"/>
          </a:p>
        </p:txBody>
      </p:sp>
      <p:sp>
        <p:nvSpPr>
          <p:cNvPr id="92176" name="Rectangle 101">
            <a:extLst>
              <a:ext uri="{FF2B5EF4-FFF2-40B4-BE49-F238E27FC236}">
                <a16:creationId xmlns:a16="http://schemas.microsoft.com/office/drawing/2014/main" id="{53345A1F-B8D6-5047-BEE3-E0D6655B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878275"/>
            <a:ext cx="7429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il sistema </a:t>
            </a:r>
            <a:endParaRPr lang="en-US" altLang="it-IT" sz="1600"/>
          </a:p>
        </p:txBody>
      </p:sp>
      <p:sp>
        <p:nvSpPr>
          <p:cNvPr id="92177" name="Rectangle 102">
            <a:extLst>
              <a:ext uri="{FF2B5EF4-FFF2-40B4-BE49-F238E27FC236}">
                <a16:creationId xmlns:a16="http://schemas.microsoft.com/office/drawing/2014/main" id="{B859B06B-35B7-EB4C-B28B-5CE772192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78275"/>
            <a:ext cx="973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i="1">
                <a:solidFill>
                  <a:srgbClr val="000000"/>
                </a:solidFill>
                <a:latin typeface="Geneva" panose="020B0503030404040204" pitchFamily="34" charset="0"/>
              </a:rPr>
              <a:t>one-time pad</a:t>
            </a:r>
            <a:endParaRPr lang="en-US" altLang="it-IT" sz="1600"/>
          </a:p>
        </p:txBody>
      </p:sp>
      <p:sp>
        <p:nvSpPr>
          <p:cNvPr id="92178" name="Rectangle 103">
            <a:extLst>
              <a:ext uri="{FF2B5EF4-FFF2-40B4-BE49-F238E27FC236}">
                <a16:creationId xmlns:a16="http://schemas.microsoft.com/office/drawing/2014/main" id="{1241B536-0646-8F41-AEB7-FD07E9C6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878275"/>
            <a:ext cx="1381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 è</a:t>
            </a:r>
            <a:endParaRPr lang="en-US" altLang="it-IT" sz="1600"/>
          </a:p>
        </p:txBody>
      </p:sp>
      <p:sp>
        <p:nvSpPr>
          <p:cNvPr id="92179" name="Rectangle 104">
            <a:extLst>
              <a:ext uri="{FF2B5EF4-FFF2-40B4-BE49-F238E27FC236}">
                <a16:creationId xmlns:a16="http://schemas.microsoft.com/office/drawing/2014/main" id="{C47370CA-63B6-E74D-B7B7-0BC0D097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335475"/>
            <a:ext cx="3351213" cy="304800"/>
          </a:xfrm>
          <a:prstGeom prst="rect">
            <a:avLst/>
          </a:prstGeom>
          <a:solidFill>
            <a:srgbClr val="FFF8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000000"/>
                </a:solidFill>
              </a:rPr>
              <a:t>  </a:t>
            </a:r>
            <a:r>
              <a:rPr lang="en-US" altLang="it-IT" sz="2000" b="1">
                <a:solidFill>
                  <a:srgbClr val="000000"/>
                </a:solidFill>
              </a:rPr>
              <a:t>incondizionatamente sicuro!!</a:t>
            </a:r>
            <a:r>
              <a:rPr lang="en-US" altLang="it-IT" sz="1600" b="1">
                <a:solidFill>
                  <a:srgbClr val="000000"/>
                </a:solidFill>
              </a:rPr>
              <a:t>  </a:t>
            </a:r>
            <a:endParaRPr lang="en-US" altLang="it-IT" sz="1600"/>
          </a:p>
        </p:txBody>
      </p:sp>
      <p:sp>
        <p:nvSpPr>
          <p:cNvPr id="92180" name="Rectangle 105">
            <a:extLst>
              <a:ext uri="{FF2B5EF4-FFF2-40B4-BE49-F238E27FC236}">
                <a16:creationId xmlns:a16="http://schemas.microsoft.com/office/drawing/2014/main" id="{B66B5CDE-FF4C-AC4C-A935-6449AFF80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411675"/>
            <a:ext cx="1358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  <a:latin typeface="Geneva" panose="020B0503030404040204" pitchFamily="34" charset="0"/>
              </a:rPr>
              <a:t> (cifrario perfetto)</a:t>
            </a:r>
            <a:endParaRPr lang="en-US" altLang="it-IT" sz="1600"/>
          </a:p>
        </p:txBody>
      </p:sp>
      <p:sp>
        <p:nvSpPr>
          <p:cNvPr id="92181" name="Line 110">
            <a:extLst>
              <a:ext uri="{FF2B5EF4-FFF2-40B4-BE49-F238E27FC236}">
                <a16:creationId xmlns:a16="http://schemas.microsoft.com/office/drawing/2014/main" id="{C7528EF2-9B36-0249-8A4D-5C5AFAE8F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582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182" name="Line 111">
            <a:extLst>
              <a:ext uri="{FF2B5EF4-FFF2-40B4-BE49-F238E27FC236}">
                <a16:creationId xmlns:a16="http://schemas.microsoft.com/office/drawing/2014/main" id="{3E78229F-EFD3-EC4C-A873-DD98E35ED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400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86483" name="Group 115">
            <a:extLst>
              <a:ext uri="{FF2B5EF4-FFF2-40B4-BE49-F238E27FC236}">
                <a16:creationId xmlns:a16="http://schemas.microsoft.com/office/drawing/2014/main" id="{4660B70A-72D4-7746-8114-6F38953F503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915875"/>
            <a:ext cx="1368425" cy="1273175"/>
            <a:chOff x="1584" y="960"/>
            <a:chExt cx="862" cy="802"/>
          </a:xfrm>
        </p:grpSpPr>
        <p:grpSp>
          <p:nvGrpSpPr>
            <p:cNvPr id="92187" name="Group 113">
              <a:extLst>
                <a:ext uri="{FF2B5EF4-FFF2-40B4-BE49-F238E27FC236}">
                  <a16:creationId xmlns:a16="http://schemas.microsoft.com/office/drawing/2014/main" id="{309A83B5-0387-7047-ACB5-5414F5F3C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960"/>
              <a:ext cx="862" cy="538"/>
              <a:chOff x="1584" y="1056"/>
              <a:chExt cx="862" cy="538"/>
            </a:xfrm>
          </p:grpSpPr>
          <p:sp>
            <p:nvSpPr>
              <p:cNvPr id="92189" name="Text Box 106">
                <a:extLst>
                  <a:ext uri="{FF2B5EF4-FFF2-40B4-BE49-F238E27FC236}">
                    <a16:creationId xmlns:a16="http://schemas.microsoft.com/office/drawing/2014/main" id="{58CD5EBD-BA05-4240-AA13-46D2C39FC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1056"/>
                <a:ext cx="86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 b="1">
                    <a:latin typeface="Geneva" panose="020B0503030404040204" pitchFamily="34" charset="0"/>
                  </a:rPr>
                  <a:t>0110111010</a:t>
                </a:r>
                <a:r>
                  <a:rPr lang="en-US" altLang="it-IT" sz="1200">
                    <a:solidFill>
                      <a:schemeClr val="hlink"/>
                    </a:solidFill>
                    <a:latin typeface="Geneva" panose="020B0503030404040204" pitchFamily="34" charset="0"/>
                  </a:rPr>
                  <a:t> </a:t>
                </a:r>
                <a:r>
                  <a:rPr lang="en-US" altLang="it-IT" sz="1200">
                    <a:solidFill>
                      <a:srgbClr val="000000"/>
                    </a:solidFill>
                    <a:latin typeface="Geneva" panose="020B0503030404040204" pitchFamily="34" charset="0"/>
                  </a:rPr>
                  <a:t>+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 b="1">
                    <a:solidFill>
                      <a:srgbClr val="0000FF"/>
                    </a:solidFill>
                    <a:latin typeface="Geneva" panose="020B0503030404040204" pitchFamily="34" charset="0"/>
                  </a:rPr>
                  <a:t>1011010001</a:t>
                </a:r>
                <a:r>
                  <a:rPr lang="en-US" altLang="it-IT" sz="1200">
                    <a:solidFill>
                      <a:srgbClr val="000000"/>
                    </a:solidFill>
                    <a:latin typeface="Geneva" panose="020B0503030404040204" pitchFamily="34" charset="0"/>
                  </a:rPr>
                  <a:t> =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 b="1">
                    <a:solidFill>
                      <a:srgbClr val="FF0000"/>
                    </a:solidFill>
                    <a:latin typeface="Geneva" panose="020B0503030404040204" pitchFamily="34" charset="0"/>
                  </a:rPr>
                  <a:t>1101101011</a:t>
                </a:r>
                <a:r>
                  <a:rPr lang="en-US" altLang="it-IT" sz="1200">
                    <a:solidFill>
                      <a:srgbClr val="000000"/>
                    </a:solidFill>
                    <a:latin typeface="Geneva" panose="020B0503030404040204" pitchFamily="34" charset="0"/>
                  </a:rPr>
                  <a:t>...</a:t>
                </a:r>
                <a:endParaRPr lang="en-US" altLang="it-IT" sz="1600"/>
              </a:p>
            </p:txBody>
          </p:sp>
          <p:sp>
            <p:nvSpPr>
              <p:cNvPr id="92190" name="Line 109">
                <a:extLst>
                  <a:ext uri="{FF2B5EF4-FFF2-40B4-BE49-F238E27FC236}">
                    <a16:creationId xmlns:a16="http://schemas.microsoft.com/office/drawing/2014/main" id="{A69850D4-943F-DC4D-9AFE-ADE5FC3D2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2188" name="Text Box 112">
              <a:extLst>
                <a:ext uri="{FF2B5EF4-FFF2-40B4-BE49-F238E27FC236}">
                  <a16:creationId xmlns:a16="http://schemas.microsoft.com/office/drawing/2014/main" id="{5AF797DE-FE69-AE47-A55B-E48D451C4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7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latin typeface="Geneva" panose="020B0503030404040204" pitchFamily="34" charset="0"/>
                </a:rPr>
                <a:t>crittogramma</a:t>
              </a:r>
              <a:endParaRPr lang="en-US" altLang="it-IT" sz="1600"/>
            </a:p>
          </p:txBody>
        </p:sp>
      </p:grpSp>
      <p:grpSp>
        <p:nvGrpSpPr>
          <p:cNvPr id="186487" name="Group 119">
            <a:extLst>
              <a:ext uri="{FF2B5EF4-FFF2-40B4-BE49-F238E27FC236}">
                <a16:creationId xmlns:a16="http://schemas.microsoft.com/office/drawing/2014/main" id="{B13CAFCD-6F45-ED49-ACFF-F09104D777E0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449275"/>
            <a:ext cx="1492250" cy="557213"/>
            <a:chOff x="4176" y="1459"/>
            <a:chExt cx="940" cy="351"/>
          </a:xfrm>
        </p:grpSpPr>
        <p:sp>
          <p:nvSpPr>
            <p:cNvPr id="92185" name="Text Box 117">
              <a:extLst>
                <a:ext uri="{FF2B5EF4-FFF2-40B4-BE49-F238E27FC236}">
                  <a16:creationId xmlns:a16="http://schemas.microsoft.com/office/drawing/2014/main" id="{B39015C6-AD95-2249-B915-F187EC0F0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1459"/>
              <a:ext cx="61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messaggio</a:t>
              </a:r>
            </a:p>
          </p:txBody>
        </p:sp>
        <p:sp>
          <p:nvSpPr>
            <p:cNvPr id="92186" name="Rectangle 118">
              <a:extLst>
                <a:ext uri="{FF2B5EF4-FFF2-40B4-BE49-F238E27FC236}">
                  <a16:creationId xmlns:a16="http://schemas.microsoft.com/office/drawing/2014/main" id="{A6847699-2437-AA46-BE45-07A8F7D9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32"/>
              <a:ext cx="94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  <a:r>
                <a:rPr lang="en-US" altLang="it-IT" sz="1200" b="1">
                  <a:solidFill>
                    <a:srgbClr val="000000"/>
                  </a:solidFill>
                  <a:latin typeface="Geneva" panose="020B0503030404040204" pitchFamily="34" charset="0"/>
                </a:rPr>
                <a:t>0110111010</a:t>
              </a:r>
              <a:r>
                <a:rPr lang="en-US" altLang="it-IT" sz="1200">
                  <a:solidFill>
                    <a:srgbClr val="000000"/>
                  </a:solidFill>
                  <a:latin typeface="Geneva" panose="020B0503030404040204" pitchFamily="34" charset="0"/>
                </a:rPr>
                <a:t>...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118279B-8D17-3B47-A59B-11EA4F792E9B}"/>
              </a:ext>
            </a:extLst>
          </p:cNvPr>
          <p:cNvSpPr txBox="1"/>
          <p:nvPr/>
        </p:nvSpPr>
        <p:spPr>
          <a:xfrm>
            <a:off x="2971800" y="404237"/>
            <a:ext cx="28296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b="1">
                <a:latin typeface="Times" pitchFamily="2" charset="0"/>
              </a:rPr>
              <a:t>Cifrari a flusso</a:t>
            </a:r>
          </a:p>
        </p:txBody>
      </p:sp>
    </p:spTree>
    <p:extLst>
      <p:ext uri="{BB962C8B-B14F-4D97-AF65-F5344CB8AC3E}">
        <p14:creationId xmlns:p14="http://schemas.microsoft.com/office/powerpoint/2010/main" val="40443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161B2565-DF48-5444-ACE5-5967D47B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2A0F0B-C3EF-3847-AA25-032480EB7DB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it-IT" sz="1400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F6986313-57CD-7348-95F5-70A19594B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62484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>
            <a:extLst>
              <a:ext uri="{FF2B5EF4-FFF2-40B4-BE49-F238E27FC236}">
                <a16:creationId xmlns:a16="http://schemas.microsoft.com/office/drawing/2014/main" id="{07766B92-FC53-2C4E-AE44-59EF898B9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876300"/>
            <a:ext cx="700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La relazione di equivalenza che rimane definita è allora</a:t>
            </a:r>
          </a:p>
        </p:txBody>
      </p:sp>
      <p:sp>
        <p:nvSpPr>
          <p:cNvPr id="35844" name="Oval 17">
            <a:extLst>
              <a:ext uri="{FF2B5EF4-FFF2-40B4-BE49-F238E27FC236}">
                <a16:creationId xmlns:a16="http://schemas.microsoft.com/office/drawing/2014/main" id="{FA346B69-5D51-0D4A-9C7B-3501C20D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857625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4267484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3">
            <a:extLst>
              <a:ext uri="{FF2B5EF4-FFF2-40B4-BE49-F238E27FC236}">
                <a16:creationId xmlns:a16="http://schemas.microsoft.com/office/drawing/2014/main" id="{25BC1C4A-5437-0E4C-8E71-4A3904F8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84B2C-35CE-B642-87EA-B871EE2C697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it-IT" sz="1400"/>
          </a:p>
        </p:txBody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6717616A-87B3-C940-80EA-05C73030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989013"/>
            <a:ext cx="326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Come ottenere una sequenza casuale?</a:t>
            </a:r>
          </a:p>
        </p:txBody>
      </p:sp>
      <p:pic>
        <p:nvPicPr>
          <p:cNvPr id="190467" name="Picture 3" descr="&#10;images.jpg                                                     00051FB2Macintosh HD                   BCFBA33A:">
            <a:extLst>
              <a:ext uri="{FF2B5EF4-FFF2-40B4-BE49-F238E27FC236}">
                <a16:creationId xmlns:a16="http://schemas.microsoft.com/office/drawing/2014/main" id="{1861986B-013B-5E4F-BC7D-40A29810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850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4">
            <a:extLst>
              <a:ext uri="{FF2B5EF4-FFF2-40B4-BE49-F238E27FC236}">
                <a16:creationId xmlns:a16="http://schemas.microsoft.com/office/drawing/2014/main" id="{EF334CC7-BD42-434D-9486-C77919EC2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33600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1)</a:t>
            </a:r>
          </a:p>
        </p:txBody>
      </p:sp>
      <p:sp>
        <p:nvSpPr>
          <p:cNvPr id="190469" name="Text Box 5">
            <a:extLst>
              <a:ext uri="{FF2B5EF4-FFF2-40B4-BE49-F238E27FC236}">
                <a16:creationId xmlns:a16="http://schemas.microsoft.com/office/drawing/2014/main" id="{1D8AC8DD-CE00-CB41-BC2B-FDC5DDA5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3122613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2)</a:t>
            </a:r>
          </a:p>
        </p:txBody>
      </p:sp>
      <p:grpSp>
        <p:nvGrpSpPr>
          <p:cNvPr id="190484" name="Group 20">
            <a:extLst>
              <a:ext uri="{FF2B5EF4-FFF2-40B4-BE49-F238E27FC236}">
                <a16:creationId xmlns:a16="http://schemas.microsoft.com/office/drawing/2014/main" id="{E84CBF80-2C84-5B49-BADE-C143068552B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429000"/>
            <a:ext cx="2133600" cy="914400"/>
            <a:chOff x="2208" y="2160"/>
            <a:chExt cx="1344" cy="576"/>
          </a:xfrm>
        </p:grpSpPr>
        <p:sp>
          <p:nvSpPr>
            <p:cNvPr id="94243" name="Line 11">
              <a:extLst>
                <a:ext uri="{FF2B5EF4-FFF2-40B4-BE49-F238E27FC236}">
                  <a16:creationId xmlns:a16="http://schemas.microsoft.com/office/drawing/2014/main" id="{0F34AB3F-562A-D345-B856-B2536FDF6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1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4" name="Line 12">
              <a:extLst>
                <a:ext uri="{FF2B5EF4-FFF2-40B4-BE49-F238E27FC236}">
                  <a16:creationId xmlns:a16="http://schemas.microsoft.com/office/drawing/2014/main" id="{65E5C3ED-E53B-694A-97EC-ECAC4299A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5" name="Line 13">
              <a:extLst>
                <a:ext uri="{FF2B5EF4-FFF2-40B4-BE49-F238E27FC236}">
                  <a16:creationId xmlns:a16="http://schemas.microsoft.com/office/drawing/2014/main" id="{FBC2CE21-D5F6-6246-8EF4-673B1326D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6" name="Line 14">
              <a:extLst>
                <a:ext uri="{FF2B5EF4-FFF2-40B4-BE49-F238E27FC236}">
                  <a16:creationId xmlns:a16="http://schemas.microsoft.com/office/drawing/2014/main" id="{15402F21-0ED8-7B4B-8DCE-1C3193E72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1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7" name="Line 15">
              <a:extLst>
                <a:ext uri="{FF2B5EF4-FFF2-40B4-BE49-F238E27FC236}">
                  <a16:creationId xmlns:a16="http://schemas.microsoft.com/office/drawing/2014/main" id="{F7E1F859-4FF0-214D-9BC5-B16CCEC69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1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0480" name="Text Box 16">
            <a:extLst>
              <a:ext uri="{FF2B5EF4-FFF2-40B4-BE49-F238E27FC236}">
                <a16:creationId xmlns:a16="http://schemas.microsoft.com/office/drawing/2014/main" id="{CC0E6D3A-B076-FD4E-AE2F-7B215C34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198813"/>
            <a:ext cx="2419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1        1        0         0         0</a:t>
            </a:r>
          </a:p>
        </p:txBody>
      </p:sp>
      <p:grpSp>
        <p:nvGrpSpPr>
          <p:cNvPr id="190486" name="Group 22">
            <a:extLst>
              <a:ext uri="{FF2B5EF4-FFF2-40B4-BE49-F238E27FC236}">
                <a16:creationId xmlns:a16="http://schemas.microsoft.com/office/drawing/2014/main" id="{48E7436E-6FC3-A54D-A735-3F383C850092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276600"/>
            <a:ext cx="4267200" cy="1295400"/>
            <a:chOff x="1440" y="2064"/>
            <a:chExt cx="2688" cy="816"/>
          </a:xfrm>
        </p:grpSpPr>
        <p:grpSp>
          <p:nvGrpSpPr>
            <p:cNvPr id="94238" name="Group 19">
              <a:extLst>
                <a:ext uri="{FF2B5EF4-FFF2-40B4-BE49-F238E27FC236}">
                  <a16:creationId xmlns:a16="http://schemas.microsoft.com/office/drawing/2014/main" id="{A2EFD07E-055C-024C-A6E9-E54880CD9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064"/>
              <a:ext cx="2256" cy="816"/>
              <a:chOff x="1872" y="2064"/>
              <a:chExt cx="2256" cy="816"/>
            </a:xfrm>
          </p:grpSpPr>
          <p:sp>
            <p:nvSpPr>
              <p:cNvPr id="94240" name="Freeform 7">
                <a:extLst>
                  <a:ext uri="{FF2B5EF4-FFF2-40B4-BE49-F238E27FC236}">
                    <a16:creationId xmlns:a16="http://schemas.microsoft.com/office/drawing/2014/main" id="{FB8B0E01-3177-554A-9FBA-969AC6F1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2400"/>
                <a:ext cx="1913" cy="236"/>
              </a:xfrm>
              <a:custGeom>
                <a:avLst/>
                <a:gdLst>
                  <a:gd name="T0" fmla="*/ 42 w 1913"/>
                  <a:gd name="T1" fmla="*/ 61 h 236"/>
                  <a:gd name="T2" fmla="*/ 78 w 1913"/>
                  <a:gd name="T3" fmla="*/ 85 h 236"/>
                  <a:gd name="T4" fmla="*/ 162 w 1913"/>
                  <a:gd name="T5" fmla="*/ 1 h 236"/>
                  <a:gd name="T6" fmla="*/ 259 w 1913"/>
                  <a:gd name="T7" fmla="*/ 67 h 236"/>
                  <a:gd name="T8" fmla="*/ 343 w 1913"/>
                  <a:gd name="T9" fmla="*/ 115 h 236"/>
                  <a:gd name="T10" fmla="*/ 385 w 1913"/>
                  <a:gd name="T11" fmla="*/ 49 h 236"/>
                  <a:gd name="T12" fmla="*/ 409 w 1913"/>
                  <a:gd name="T13" fmla="*/ 49 h 236"/>
                  <a:gd name="T14" fmla="*/ 469 w 1913"/>
                  <a:gd name="T15" fmla="*/ 97 h 236"/>
                  <a:gd name="T16" fmla="*/ 469 w 1913"/>
                  <a:gd name="T17" fmla="*/ 49 h 236"/>
                  <a:gd name="T18" fmla="*/ 511 w 1913"/>
                  <a:gd name="T19" fmla="*/ 67 h 236"/>
                  <a:gd name="T20" fmla="*/ 571 w 1913"/>
                  <a:gd name="T21" fmla="*/ 97 h 236"/>
                  <a:gd name="T22" fmla="*/ 613 w 1913"/>
                  <a:gd name="T23" fmla="*/ 37 h 236"/>
                  <a:gd name="T24" fmla="*/ 644 w 1913"/>
                  <a:gd name="T25" fmla="*/ 73 h 236"/>
                  <a:gd name="T26" fmla="*/ 668 w 1913"/>
                  <a:gd name="T27" fmla="*/ 43 h 236"/>
                  <a:gd name="T28" fmla="*/ 710 w 1913"/>
                  <a:gd name="T29" fmla="*/ 115 h 236"/>
                  <a:gd name="T30" fmla="*/ 746 w 1913"/>
                  <a:gd name="T31" fmla="*/ 37 h 236"/>
                  <a:gd name="T32" fmla="*/ 770 w 1913"/>
                  <a:gd name="T33" fmla="*/ 31 h 236"/>
                  <a:gd name="T34" fmla="*/ 806 w 1913"/>
                  <a:gd name="T35" fmla="*/ 67 h 236"/>
                  <a:gd name="T36" fmla="*/ 824 w 1913"/>
                  <a:gd name="T37" fmla="*/ 121 h 236"/>
                  <a:gd name="T38" fmla="*/ 884 w 1913"/>
                  <a:gd name="T39" fmla="*/ 109 h 236"/>
                  <a:gd name="T40" fmla="*/ 926 w 1913"/>
                  <a:gd name="T41" fmla="*/ 43 h 236"/>
                  <a:gd name="T42" fmla="*/ 974 w 1913"/>
                  <a:gd name="T43" fmla="*/ 85 h 236"/>
                  <a:gd name="T44" fmla="*/ 1059 w 1913"/>
                  <a:gd name="T45" fmla="*/ 133 h 236"/>
                  <a:gd name="T46" fmla="*/ 1107 w 1913"/>
                  <a:gd name="T47" fmla="*/ 19 h 236"/>
                  <a:gd name="T48" fmla="*/ 1191 w 1913"/>
                  <a:gd name="T49" fmla="*/ 79 h 236"/>
                  <a:gd name="T50" fmla="*/ 1275 w 1913"/>
                  <a:gd name="T51" fmla="*/ 103 h 236"/>
                  <a:gd name="T52" fmla="*/ 1323 w 1913"/>
                  <a:gd name="T53" fmla="*/ 55 h 236"/>
                  <a:gd name="T54" fmla="*/ 1347 w 1913"/>
                  <a:gd name="T55" fmla="*/ 97 h 236"/>
                  <a:gd name="T56" fmla="*/ 1407 w 1913"/>
                  <a:gd name="T57" fmla="*/ 79 h 236"/>
                  <a:gd name="T58" fmla="*/ 1498 w 1913"/>
                  <a:gd name="T59" fmla="*/ 199 h 236"/>
                  <a:gd name="T60" fmla="*/ 1534 w 1913"/>
                  <a:gd name="T61" fmla="*/ 187 h 236"/>
                  <a:gd name="T62" fmla="*/ 1576 w 1913"/>
                  <a:gd name="T63" fmla="*/ 236 h 236"/>
                  <a:gd name="T64" fmla="*/ 1612 w 1913"/>
                  <a:gd name="T65" fmla="*/ 169 h 236"/>
                  <a:gd name="T66" fmla="*/ 1636 w 1913"/>
                  <a:gd name="T67" fmla="*/ 151 h 236"/>
                  <a:gd name="T68" fmla="*/ 1666 w 1913"/>
                  <a:gd name="T69" fmla="*/ 25 h 236"/>
                  <a:gd name="T70" fmla="*/ 1744 w 1913"/>
                  <a:gd name="T71" fmla="*/ 127 h 236"/>
                  <a:gd name="T72" fmla="*/ 1774 w 1913"/>
                  <a:gd name="T73" fmla="*/ 157 h 236"/>
                  <a:gd name="T74" fmla="*/ 1841 w 1913"/>
                  <a:gd name="T75" fmla="*/ 85 h 236"/>
                  <a:gd name="T76" fmla="*/ 1913 w 1913"/>
                  <a:gd name="T77" fmla="*/ 85 h 2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913" h="236">
                    <a:moveTo>
                      <a:pt x="0" y="73"/>
                    </a:moveTo>
                    <a:cubicBezTo>
                      <a:pt x="24" y="36"/>
                      <a:pt x="3" y="22"/>
                      <a:pt x="42" y="61"/>
                    </a:cubicBezTo>
                    <a:cubicBezTo>
                      <a:pt x="56" y="104"/>
                      <a:pt x="35" y="60"/>
                      <a:pt x="66" y="67"/>
                    </a:cubicBezTo>
                    <a:cubicBezTo>
                      <a:pt x="73" y="68"/>
                      <a:pt x="74" y="79"/>
                      <a:pt x="78" y="85"/>
                    </a:cubicBezTo>
                    <a:cubicBezTo>
                      <a:pt x="89" y="77"/>
                      <a:pt x="103" y="75"/>
                      <a:pt x="114" y="67"/>
                    </a:cubicBezTo>
                    <a:cubicBezTo>
                      <a:pt x="136" y="47"/>
                      <a:pt x="147" y="25"/>
                      <a:pt x="162" y="1"/>
                    </a:cubicBezTo>
                    <a:cubicBezTo>
                      <a:pt x="171" y="28"/>
                      <a:pt x="164" y="48"/>
                      <a:pt x="198" y="37"/>
                    </a:cubicBezTo>
                    <a:cubicBezTo>
                      <a:pt x="219" y="47"/>
                      <a:pt x="237" y="59"/>
                      <a:pt x="259" y="67"/>
                    </a:cubicBezTo>
                    <a:cubicBezTo>
                      <a:pt x="299" y="56"/>
                      <a:pt x="283" y="48"/>
                      <a:pt x="295" y="13"/>
                    </a:cubicBezTo>
                    <a:cubicBezTo>
                      <a:pt x="303" y="53"/>
                      <a:pt x="332" y="73"/>
                      <a:pt x="343" y="115"/>
                    </a:cubicBezTo>
                    <a:cubicBezTo>
                      <a:pt x="353" y="83"/>
                      <a:pt x="361" y="73"/>
                      <a:pt x="367" y="37"/>
                    </a:cubicBezTo>
                    <a:cubicBezTo>
                      <a:pt x="373" y="41"/>
                      <a:pt x="379" y="43"/>
                      <a:pt x="385" y="49"/>
                    </a:cubicBezTo>
                    <a:cubicBezTo>
                      <a:pt x="390" y="54"/>
                      <a:pt x="389" y="67"/>
                      <a:pt x="397" y="67"/>
                    </a:cubicBezTo>
                    <a:cubicBezTo>
                      <a:pt x="404" y="67"/>
                      <a:pt x="403" y="53"/>
                      <a:pt x="409" y="49"/>
                    </a:cubicBezTo>
                    <a:cubicBezTo>
                      <a:pt x="415" y="43"/>
                      <a:pt x="425" y="41"/>
                      <a:pt x="433" y="37"/>
                    </a:cubicBezTo>
                    <a:cubicBezTo>
                      <a:pt x="438" y="70"/>
                      <a:pt x="436" y="86"/>
                      <a:pt x="469" y="97"/>
                    </a:cubicBezTo>
                    <a:cubicBezTo>
                      <a:pt x="471" y="91"/>
                      <a:pt x="475" y="85"/>
                      <a:pt x="475" y="79"/>
                    </a:cubicBezTo>
                    <a:cubicBezTo>
                      <a:pt x="475" y="68"/>
                      <a:pt x="467" y="59"/>
                      <a:pt x="469" y="49"/>
                    </a:cubicBezTo>
                    <a:cubicBezTo>
                      <a:pt x="470" y="35"/>
                      <a:pt x="482" y="25"/>
                      <a:pt x="487" y="13"/>
                    </a:cubicBezTo>
                    <a:cubicBezTo>
                      <a:pt x="495" y="30"/>
                      <a:pt x="499" y="51"/>
                      <a:pt x="511" y="67"/>
                    </a:cubicBezTo>
                    <a:cubicBezTo>
                      <a:pt x="522" y="81"/>
                      <a:pt x="539" y="89"/>
                      <a:pt x="553" y="103"/>
                    </a:cubicBezTo>
                    <a:cubicBezTo>
                      <a:pt x="559" y="101"/>
                      <a:pt x="566" y="101"/>
                      <a:pt x="571" y="97"/>
                    </a:cubicBezTo>
                    <a:cubicBezTo>
                      <a:pt x="595" y="67"/>
                      <a:pt x="567" y="56"/>
                      <a:pt x="601" y="79"/>
                    </a:cubicBezTo>
                    <a:cubicBezTo>
                      <a:pt x="605" y="65"/>
                      <a:pt x="599" y="43"/>
                      <a:pt x="613" y="37"/>
                    </a:cubicBezTo>
                    <a:cubicBezTo>
                      <a:pt x="618" y="34"/>
                      <a:pt x="614" y="50"/>
                      <a:pt x="619" y="55"/>
                    </a:cubicBezTo>
                    <a:cubicBezTo>
                      <a:pt x="625" y="62"/>
                      <a:pt x="635" y="67"/>
                      <a:pt x="644" y="73"/>
                    </a:cubicBezTo>
                    <a:cubicBezTo>
                      <a:pt x="650" y="69"/>
                      <a:pt x="657" y="66"/>
                      <a:pt x="662" y="61"/>
                    </a:cubicBezTo>
                    <a:cubicBezTo>
                      <a:pt x="665" y="56"/>
                      <a:pt x="661" y="43"/>
                      <a:pt x="668" y="43"/>
                    </a:cubicBezTo>
                    <a:cubicBezTo>
                      <a:pt x="674" y="43"/>
                      <a:pt x="670" y="55"/>
                      <a:pt x="674" y="61"/>
                    </a:cubicBezTo>
                    <a:cubicBezTo>
                      <a:pt x="684" y="79"/>
                      <a:pt x="703" y="94"/>
                      <a:pt x="710" y="115"/>
                    </a:cubicBezTo>
                    <a:cubicBezTo>
                      <a:pt x="718" y="141"/>
                      <a:pt x="727" y="166"/>
                      <a:pt x="734" y="193"/>
                    </a:cubicBezTo>
                    <a:cubicBezTo>
                      <a:pt x="738" y="141"/>
                      <a:pt x="740" y="88"/>
                      <a:pt x="746" y="37"/>
                    </a:cubicBezTo>
                    <a:cubicBezTo>
                      <a:pt x="746" y="28"/>
                      <a:pt x="744" y="15"/>
                      <a:pt x="752" y="13"/>
                    </a:cubicBezTo>
                    <a:cubicBezTo>
                      <a:pt x="760" y="10"/>
                      <a:pt x="764" y="25"/>
                      <a:pt x="770" y="31"/>
                    </a:cubicBezTo>
                    <a:cubicBezTo>
                      <a:pt x="776" y="50"/>
                      <a:pt x="787" y="65"/>
                      <a:pt x="794" y="85"/>
                    </a:cubicBezTo>
                    <a:cubicBezTo>
                      <a:pt x="798" y="79"/>
                      <a:pt x="800" y="62"/>
                      <a:pt x="806" y="67"/>
                    </a:cubicBezTo>
                    <a:cubicBezTo>
                      <a:pt x="816" y="74"/>
                      <a:pt x="814" y="91"/>
                      <a:pt x="818" y="103"/>
                    </a:cubicBezTo>
                    <a:cubicBezTo>
                      <a:pt x="820" y="109"/>
                      <a:pt x="824" y="121"/>
                      <a:pt x="824" y="121"/>
                    </a:cubicBezTo>
                    <a:cubicBezTo>
                      <a:pt x="851" y="79"/>
                      <a:pt x="843" y="98"/>
                      <a:pt x="854" y="67"/>
                    </a:cubicBezTo>
                    <a:cubicBezTo>
                      <a:pt x="883" y="77"/>
                      <a:pt x="869" y="66"/>
                      <a:pt x="884" y="109"/>
                    </a:cubicBezTo>
                    <a:cubicBezTo>
                      <a:pt x="886" y="115"/>
                      <a:pt x="890" y="127"/>
                      <a:pt x="890" y="127"/>
                    </a:cubicBezTo>
                    <a:cubicBezTo>
                      <a:pt x="901" y="93"/>
                      <a:pt x="900" y="68"/>
                      <a:pt x="926" y="43"/>
                    </a:cubicBezTo>
                    <a:cubicBezTo>
                      <a:pt x="934" y="47"/>
                      <a:pt x="944" y="48"/>
                      <a:pt x="950" y="55"/>
                    </a:cubicBezTo>
                    <a:cubicBezTo>
                      <a:pt x="981" y="93"/>
                      <a:pt x="929" y="70"/>
                      <a:pt x="974" y="85"/>
                    </a:cubicBezTo>
                    <a:cubicBezTo>
                      <a:pt x="1008" y="73"/>
                      <a:pt x="1000" y="99"/>
                      <a:pt x="1022" y="67"/>
                    </a:cubicBezTo>
                    <a:cubicBezTo>
                      <a:pt x="1063" y="76"/>
                      <a:pt x="1052" y="92"/>
                      <a:pt x="1059" y="133"/>
                    </a:cubicBezTo>
                    <a:cubicBezTo>
                      <a:pt x="1066" y="109"/>
                      <a:pt x="1081" y="91"/>
                      <a:pt x="1089" y="67"/>
                    </a:cubicBezTo>
                    <a:cubicBezTo>
                      <a:pt x="1103" y="19"/>
                      <a:pt x="1084" y="52"/>
                      <a:pt x="1107" y="19"/>
                    </a:cubicBezTo>
                    <a:cubicBezTo>
                      <a:pt x="1122" y="50"/>
                      <a:pt x="1126" y="76"/>
                      <a:pt x="1137" y="109"/>
                    </a:cubicBezTo>
                    <a:cubicBezTo>
                      <a:pt x="1159" y="101"/>
                      <a:pt x="1168" y="86"/>
                      <a:pt x="1191" y="79"/>
                    </a:cubicBezTo>
                    <a:cubicBezTo>
                      <a:pt x="1222" y="89"/>
                      <a:pt x="1215" y="104"/>
                      <a:pt x="1245" y="85"/>
                    </a:cubicBezTo>
                    <a:cubicBezTo>
                      <a:pt x="1259" y="41"/>
                      <a:pt x="1269" y="85"/>
                      <a:pt x="1275" y="103"/>
                    </a:cubicBezTo>
                    <a:cubicBezTo>
                      <a:pt x="1279" y="137"/>
                      <a:pt x="1271" y="163"/>
                      <a:pt x="1305" y="175"/>
                    </a:cubicBezTo>
                    <a:cubicBezTo>
                      <a:pt x="1315" y="134"/>
                      <a:pt x="1318" y="96"/>
                      <a:pt x="1323" y="55"/>
                    </a:cubicBezTo>
                    <a:cubicBezTo>
                      <a:pt x="1329" y="59"/>
                      <a:pt x="1337" y="60"/>
                      <a:pt x="1341" y="67"/>
                    </a:cubicBezTo>
                    <a:cubicBezTo>
                      <a:pt x="1346" y="75"/>
                      <a:pt x="1343" y="87"/>
                      <a:pt x="1347" y="97"/>
                    </a:cubicBezTo>
                    <a:cubicBezTo>
                      <a:pt x="1352" y="112"/>
                      <a:pt x="1363" y="124"/>
                      <a:pt x="1371" y="139"/>
                    </a:cubicBezTo>
                    <a:cubicBezTo>
                      <a:pt x="1384" y="119"/>
                      <a:pt x="1393" y="98"/>
                      <a:pt x="1407" y="79"/>
                    </a:cubicBezTo>
                    <a:cubicBezTo>
                      <a:pt x="1415" y="104"/>
                      <a:pt x="1437" y="118"/>
                      <a:pt x="1462" y="127"/>
                    </a:cubicBezTo>
                    <a:cubicBezTo>
                      <a:pt x="1471" y="156"/>
                      <a:pt x="1470" y="180"/>
                      <a:pt x="1498" y="199"/>
                    </a:cubicBezTo>
                    <a:cubicBezTo>
                      <a:pt x="1502" y="191"/>
                      <a:pt x="1501" y="177"/>
                      <a:pt x="1510" y="175"/>
                    </a:cubicBezTo>
                    <a:cubicBezTo>
                      <a:pt x="1518" y="172"/>
                      <a:pt x="1525" y="190"/>
                      <a:pt x="1534" y="187"/>
                    </a:cubicBezTo>
                    <a:cubicBezTo>
                      <a:pt x="1547" y="181"/>
                      <a:pt x="1541" y="158"/>
                      <a:pt x="1546" y="145"/>
                    </a:cubicBezTo>
                    <a:cubicBezTo>
                      <a:pt x="1565" y="173"/>
                      <a:pt x="1565" y="203"/>
                      <a:pt x="1576" y="236"/>
                    </a:cubicBezTo>
                    <a:cubicBezTo>
                      <a:pt x="1586" y="205"/>
                      <a:pt x="1589" y="177"/>
                      <a:pt x="1594" y="145"/>
                    </a:cubicBezTo>
                    <a:cubicBezTo>
                      <a:pt x="1600" y="153"/>
                      <a:pt x="1604" y="161"/>
                      <a:pt x="1612" y="169"/>
                    </a:cubicBezTo>
                    <a:cubicBezTo>
                      <a:pt x="1617" y="174"/>
                      <a:pt x="1624" y="185"/>
                      <a:pt x="1630" y="181"/>
                    </a:cubicBezTo>
                    <a:cubicBezTo>
                      <a:pt x="1638" y="174"/>
                      <a:pt x="1633" y="160"/>
                      <a:pt x="1636" y="151"/>
                    </a:cubicBezTo>
                    <a:cubicBezTo>
                      <a:pt x="1641" y="127"/>
                      <a:pt x="1639" y="134"/>
                      <a:pt x="1660" y="121"/>
                    </a:cubicBezTo>
                    <a:cubicBezTo>
                      <a:pt x="1662" y="89"/>
                      <a:pt x="1657" y="55"/>
                      <a:pt x="1666" y="25"/>
                    </a:cubicBezTo>
                    <a:cubicBezTo>
                      <a:pt x="1673" y="0"/>
                      <a:pt x="1687" y="45"/>
                      <a:pt x="1690" y="55"/>
                    </a:cubicBezTo>
                    <a:cubicBezTo>
                      <a:pt x="1698" y="85"/>
                      <a:pt x="1717" y="109"/>
                      <a:pt x="1744" y="127"/>
                    </a:cubicBezTo>
                    <a:lnTo>
                      <a:pt x="1774" y="157"/>
                    </a:lnTo>
                    <a:cubicBezTo>
                      <a:pt x="1774" y="157"/>
                      <a:pt x="1774" y="157"/>
                      <a:pt x="1774" y="157"/>
                    </a:cubicBezTo>
                    <a:cubicBezTo>
                      <a:pt x="1780" y="159"/>
                      <a:pt x="1786" y="161"/>
                      <a:pt x="1792" y="163"/>
                    </a:cubicBezTo>
                    <a:cubicBezTo>
                      <a:pt x="1812" y="132"/>
                      <a:pt x="1803" y="96"/>
                      <a:pt x="1841" y="85"/>
                    </a:cubicBezTo>
                    <a:cubicBezTo>
                      <a:pt x="1856" y="38"/>
                      <a:pt x="1866" y="86"/>
                      <a:pt x="1871" y="103"/>
                    </a:cubicBezTo>
                    <a:cubicBezTo>
                      <a:pt x="1906" y="95"/>
                      <a:pt x="1893" y="104"/>
                      <a:pt x="1913" y="85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241" name="Line 8">
                <a:extLst>
                  <a:ext uri="{FF2B5EF4-FFF2-40B4-BE49-F238E27FC236}">
                    <a16:creationId xmlns:a16="http://schemas.microsoft.com/office/drawing/2014/main" id="{87E0D0FC-4D53-FA42-8F85-D9B873279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471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242" name="Line 10">
                <a:extLst>
                  <a:ext uri="{FF2B5EF4-FFF2-40B4-BE49-F238E27FC236}">
                    <a16:creationId xmlns:a16="http://schemas.microsoft.com/office/drawing/2014/main" id="{3AFEAB33-4FDA-014E-8CB2-A640F62CA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064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4239" name="Text Box 21">
              <a:extLst>
                <a:ext uri="{FF2B5EF4-FFF2-40B4-BE49-F238E27FC236}">
                  <a16:creationId xmlns:a16="http://schemas.microsoft.com/office/drawing/2014/main" id="{D2C6FF87-C4D6-6645-8B28-4B3009E2A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352"/>
              <a:ext cx="3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12 V</a:t>
              </a:r>
            </a:p>
          </p:txBody>
        </p:sp>
      </p:grpSp>
      <p:grpSp>
        <p:nvGrpSpPr>
          <p:cNvPr id="190504" name="Group 40">
            <a:extLst>
              <a:ext uri="{FF2B5EF4-FFF2-40B4-BE49-F238E27FC236}">
                <a16:creationId xmlns:a16="http://schemas.microsoft.com/office/drawing/2014/main" id="{F7E308FE-100A-9349-8724-A6C6915CF20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200400"/>
            <a:ext cx="1979613" cy="1371600"/>
            <a:chOff x="4176" y="2016"/>
            <a:chExt cx="1247" cy="864"/>
          </a:xfrm>
        </p:grpSpPr>
        <p:sp>
          <p:nvSpPr>
            <p:cNvPr id="94221" name="Line 23">
              <a:extLst>
                <a:ext uri="{FF2B5EF4-FFF2-40B4-BE49-F238E27FC236}">
                  <a16:creationId xmlns:a16="http://schemas.microsoft.com/office/drawing/2014/main" id="{6A0F0E90-C5E0-2E47-B0E7-5DF231F93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2" name="Line 24">
              <a:extLst>
                <a:ext uri="{FF2B5EF4-FFF2-40B4-BE49-F238E27FC236}">
                  <a16:creationId xmlns:a16="http://schemas.microsoft.com/office/drawing/2014/main" id="{ACA77440-8D08-5747-A41D-A54F9F817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3" name="Line 25">
              <a:extLst>
                <a:ext uri="{FF2B5EF4-FFF2-40B4-BE49-F238E27FC236}">
                  <a16:creationId xmlns:a16="http://schemas.microsoft.com/office/drawing/2014/main" id="{E7B257E4-6975-C547-BDD2-2ADD57416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4" name="Line 26">
              <a:extLst>
                <a:ext uri="{FF2B5EF4-FFF2-40B4-BE49-F238E27FC236}">
                  <a16:creationId xmlns:a16="http://schemas.microsoft.com/office/drawing/2014/main" id="{7FE5E1DB-151D-554E-916F-B20B63072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5" name="Line 27">
              <a:extLst>
                <a:ext uri="{FF2B5EF4-FFF2-40B4-BE49-F238E27FC236}">
                  <a16:creationId xmlns:a16="http://schemas.microsoft.com/office/drawing/2014/main" id="{0B9D7291-DCE4-AA45-B914-7CE08CB82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01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6" name="Line 28">
              <a:extLst>
                <a:ext uri="{FF2B5EF4-FFF2-40B4-BE49-F238E27FC236}">
                  <a16:creationId xmlns:a16="http://schemas.microsoft.com/office/drawing/2014/main" id="{5A2C21E6-7CE3-C04E-91E0-4DBE71AA4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7" name="Line 29">
              <a:extLst>
                <a:ext uri="{FF2B5EF4-FFF2-40B4-BE49-F238E27FC236}">
                  <a16:creationId xmlns:a16="http://schemas.microsoft.com/office/drawing/2014/main" id="{6E2815F8-CE3D-774F-86D0-73685391B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8" name="Line 30">
              <a:extLst>
                <a:ext uri="{FF2B5EF4-FFF2-40B4-BE49-F238E27FC236}">
                  <a16:creationId xmlns:a16="http://schemas.microsoft.com/office/drawing/2014/main" id="{82AF99A6-BB5C-874F-AE71-BA2F3ECE9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9" name="Line 31">
              <a:extLst>
                <a:ext uri="{FF2B5EF4-FFF2-40B4-BE49-F238E27FC236}">
                  <a16:creationId xmlns:a16="http://schemas.microsoft.com/office/drawing/2014/main" id="{C889F1AB-EDB0-3E49-AF3E-477482602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25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0" name="Line 32">
              <a:extLst>
                <a:ext uri="{FF2B5EF4-FFF2-40B4-BE49-F238E27FC236}">
                  <a16:creationId xmlns:a16="http://schemas.microsoft.com/office/drawing/2014/main" id="{CBA14D77-194E-BA4F-9493-49303C807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1" name="Line 33">
              <a:extLst>
                <a:ext uri="{FF2B5EF4-FFF2-40B4-BE49-F238E27FC236}">
                  <a16:creationId xmlns:a16="http://schemas.microsoft.com/office/drawing/2014/main" id="{8F24F0D4-863C-DB4B-AF33-4E0333382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240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2" name="Line 34">
              <a:extLst>
                <a:ext uri="{FF2B5EF4-FFF2-40B4-BE49-F238E27FC236}">
                  <a16:creationId xmlns:a16="http://schemas.microsoft.com/office/drawing/2014/main" id="{F51E7EC6-057C-FB43-8C0A-97D0337EC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249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3" name="Line 35">
              <a:extLst>
                <a:ext uri="{FF2B5EF4-FFF2-40B4-BE49-F238E27FC236}">
                  <a16:creationId xmlns:a16="http://schemas.microsoft.com/office/drawing/2014/main" id="{B557C4DE-D91B-6444-9D2F-4C61A33FB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40" y="235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4" name="Line 36">
              <a:extLst>
                <a:ext uri="{FF2B5EF4-FFF2-40B4-BE49-F238E27FC236}">
                  <a16:creationId xmlns:a16="http://schemas.microsoft.com/office/drawing/2014/main" id="{38DE2633-8A72-A94F-8152-4FCDED44C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40" y="244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5" name="Line 37">
              <a:extLst>
                <a:ext uri="{FF2B5EF4-FFF2-40B4-BE49-F238E27FC236}">
                  <a16:creationId xmlns:a16="http://schemas.microsoft.com/office/drawing/2014/main" id="{5A0368E8-DB9D-EA45-8BD8-4F7605F211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40" y="254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6" name="Text Box 38">
              <a:extLst>
                <a:ext uri="{FF2B5EF4-FFF2-40B4-BE49-F238E27FC236}">
                  <a16:creationId xmlns:a16="http://schemas.microsoft.com/office/drawing/2014/main" id="{6EBD2CC7-93B4-ED41-B2F8-736CA8C17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160"/>
              <a:ext cx="3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12 V</a:t>
              </a:r>
            </a:p>
          </p:txBody>
        </p:sp>
        <p:sp>
          <p:nvSpPr>
            <p:cNvPr id="94237" name="Text Box 39">
              <a:extLst>
                <a:ext uri="{FF2B5EF4-FFF2-40B4-BE49-F238E27FC236}">
                  <a16:creationId xmlns:a16="http://schemas.microsoft.com/office/drawing/2014/main" id="{5F0FD76B-E391-DB44-8F8B-324405AB6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" y="2303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R</a:t>
              </a:r>
            </a:p>
          </p:txBody>
        </p:sp>
      </p:grpSp>
      <p:grpSp>
        <p:nvGrpSpPr>
          <p:cNvPr id="190507" name="Group 43">
            <a:extLst>
              <a:ext uri="{FF2B5EF4-FFF2-40B4-BE49-F238E27FC236}">
                <a16:creationId xmlns:a16="http://schemas.microsoft.com/office/drawing/2014/main" id="{EBB8BBDF-7F43-8C4B-8462-1C21A1438842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4875213"/>
            <a:ext cx="539750" cy="825500"/>
            <a:chOff x="2246" y="3071"/>
            <a:chExt cx="340" cy="520"/>
          </a:xfrm>
        </p:grpSpPr>
        <p:sp>
          <p:nvSpPr>
            <p:cNvPr id="94219" name="Text Box 41">
              <a:extLst>
                <a:ext uri="{FF2B5EF4-FFF2-40B4-BE49-F238E27FC236}">
                  <a16:creationId xmlns:a16="http://schemas.microsoft.com/office/drawing/2014/main" id="{B9B34BC4-DFD9-904F-957C-E768815F0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" y="3071"/>
              <a:ext cx="14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.</a:t>
              </a:r>
              <a:endParaRPr lang="en-US" altLang="it-IT" sz="1600"/>
            </a:p>
          </p:txBody>
        </p:sp>
        <p:sp>
          <p:nvSpPr>
            <p:cNvPr id="94220" name="Text Box 42">
              <a:extLst>
                <a:ext uri="{FF2B5EF4-FFF2-40B4-BE49-F238E27FC236}">
                  <a16:creationId xmlns:a16="http://schemas.microsoft.com/office/drawing/2014/main" id="{5DAAC4C8-8491-9B48-AECE-F76D56724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" y="3263"/>
              <a:ext cx="1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8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build="p" autoUpdateAnimBg="0"/>
      <p:bldP spid="190480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>
            <a:extLst>
              <a:ext uri="{FF2B5EF4-FFF2-40B4-BE49-F238E27FC236}">
                <a16:creationId xmlns:a16="http://schemas.microsoft.com/office/drawing/2014/main" id="{194DF481-FD71-6643-9A27-A798A2E5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A88A5-EB0E-E442-8AFE-34B0EDBCDAC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it-IT" sz="1400"/>
          </a:p>
        </p:txBody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6F94FB18-9611-1F44-AFA9-16C649B1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522413"/>
            <a:ext cx="60309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/>
              <a:t>Problema principale</a:t>
            </a:r>
            <a:r>
              <a:rPr lang="en-US" altLang="it-IT" sz="1600"/>
              <a:t>: se la sequenza è autenticamente casuale,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/>
              <a:t>bisogna in ogni caso scambiarla col destinatario su un canale sicuro</a:t>
            </a:r>
            <a:endParaRPr lang="en-US" altLang="it-IT" sz="1600"/>
          </a:p>
        </p:txBody>
      </p:sp>
      <p:sp>
        <p:nvSpPr>
          <p:cNvPr id="189443" name="AutoShape 3">
            <a:extLst>
              <a:ext uri="{FF2B5EF4-FFF2-40B4-BE49-F238E27FC236}">
                <a16:creationId xmlns:a16="http://schemas.microsoft.com/office/drawing/2014/main" id="{CF826ED0-567C-164B-873C-7DE1E246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6670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89444" name="Text Box 4">
            <a:extLst>
              <a:ext uri="{FF2B5EF4-FFF2-40B4-BE49-F238E27FC236}">
                <a16:creationId xmlns:a16="http://schemas.microsoft.com/office/drawing/2014/main" id="{BDC40057-0E94-8343-8F21-C743675E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5924550" cy="396875"/>
          </a:xfrm>
          <a:prstGeom prst="rect">
            <a:avLst/>
          </a:prstGeom>
          <a:solidFill>
            <a:srgbClr val="FFF8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FF0000"/>
                </a:solidFill>
              </a:rPr>
              <a:t>  </a:t>
            </a:r>
            <a:r>
              <a:rPr lang="en-US" altLang="it-IT" sz="2000" b="1">
                <a:solidFill>
                  <a:srgbClr val="0000FF"/>
                </a:solidFill>
              </a:rPr>
              <a:t>tanto vale mandare il messaggio sul canale sicuro!!  </a:t>
            </a:r>
            <a:endParaRPr lang="en-US" altLang="it-IT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/>
      <p:bldP spid="18944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5">
            <a:extLst>
              <a:ext uri="{FF2B5EF4-FFF2-40B4-BE49-F238E27FC236}">
                <a16:creationId xmlns:a16="http://schemas.microsoft.com/office/drawing/2014/main" id="{FF0F038B-7978-D649-BB1E-7D76F404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C829D0-664D-E24D-9E80-3782CEFD302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it-IT" sz="14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84771C6B-4556-F846-94C0-9EB084ACEE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924800" cy="3048000"/>
          </a:xfrm>
        </p:spPr>
        <p:txBody>
          <a:bodyPr/>
          <a:lstStyle/>
          <a:p>
            <a:pPr eaLnBrk="1" hangingPunct="1"/>
            <a:br>
              <a:rPr lang="en-US" altLang="it-IT" sz="2000">
                <a:latin typeface="Geneva" panose="020B0503030404040204" pitchFamily="34" charset="0"/>
              </a:rPr>
            </a:br>
            <a:br>
              <a:rPr lang="en-US" altLang="it-IT" sz="2000">
                <a:latin typeface="Geneva" panose="020B0503030404040204" pitchFamily="34" charset="0"/>
              </a:rPr>
            </a:br>
            <a:br>
              <a:rPr lang="en-US" altLang="it-IT" sz="2000">
                <a:latin typeface="Geneva" panose="020B0503030404040204" pitchFamily="34" charset="0"/>
              </a:rPr>
            </a:br>
            <a:r>
              <a:rPr lang="en-US" altLang="it-IT" sz="2000">
                <a:latin typeface="Geneva" panose="020B0503030404040204" pitchFamily="34" charset="0"/>
              </a:rPr>
              <a:t>Soluzione al problema:</a:t>
            </a:r>
            <a:br>
              <a:rPr lang="en-US" altLang="it-IT" sz="2000">
                <a:latin typeface="Geneva" panose="020B0503030404040204" pitchFamily="34" charset="0"/>
              </a:rPr>
            </a:br>
            <a:br>
              <a:rPr lang="en-US" altLang="it-IT" sz="2000">
                <a:latin typeface="Geneva" panose="020B0503030404040204" pitchFamily="34" charset="0"/>
              </a:rPr>
            </a:br>
            <a:r>
              <a:rPr lang="en-US" altLang="it-IT" sz="2000" b="1">
                <a:latin typeface="Geneva" panose="020B0503030404040204" pitchFamily="34" charset="0"/>
              </a:rPr>
              <a:t>generare una buona sequenza </a:t>
            </a:r>
            <a:r>
              <a:rPr lang="en-US" altLang="it-IT" sz="2000" b="1" i="1">
                <a:solidFill>
                  <a:srgbClr val="0000FF"/>
                </a:solidFill>
                <a:latin typeface="Geneva" panose="020B0503030404040204" pitchFamily="34" charset="0"/>
              </a:rPr>
              <a:t>pseudo</a:t>
            </a:r>
            <a:r>
              <a:rPr lang="en-US" altLang="it-IT" sz="2000" b="1">
                <a:latin typeface="Geneva" panose="020B0503030404040204" pitchFamily="34" charset="0"/>
              </a:rPr>
              <a:t>casuale</a:t>
            </a:r>
            <a:br>
              <a:rPr lang="en-US" altLang="it-IT" sz="2000">
                <a:latin typeface="Geneva" panose="020B0503030404040204" pitchFamily="34" charset="0"/>
              </a:rPr>
            </a:br>
            <a:br>
              <a:rPr lang="en-US" altLang="it-IT" sz="2000">
                <a:latin typeface="Geneva" panose="020B0503030404040204" pitchFamily="34" charset="0"/>
              </a:rPr>
            </a:br>
            <a:br>
              <a:rPr lang="en-US" altLang="it-IT" sz="2000">
                <a:latin typeface="Geneva" panose="020B0503030404040204" pitchFamily="34" charset="0"/>
              </a:rPr>
            </a:br>
            <a:endParaRPr lang="en-US" altLang="it-IT" sz="2000">
              <a:latin typeface="Geneva" panose="020B0503030404040204" pitchFamily="34" charset="0"/>
            </a:endParaRPr>
          </a:p>
        </p:txBody>
      </p:sp>
      <p:sp>
        <p:nvSpPr>
          <p:cNvPr id="96259" name="Text Box 4">
            <a:extLst>
              <a:ext uri="{FF2B5EF4-FFF2-40B4-BE49-F238E27FC236}">
                <a16:creationId xmlns:a16="http://schemas.microsoft.com/office/drawing/2014/main" id="{5F8733CD-390D-CB49-BD80-5A1039F59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91000"/>
            <a:ext cx="6469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Geneva" panose="020B0503030404040204" pitchFamily="34" charset="0"/>
              </a:rPr>
              <a:t>0100011010110101010100000010011110101</a:t>
            </a:r>
          </a:p>
        </p:txBody>
      </p:sp>
    </p:spTree>
    <p:extLst>
      <p:ext uri="{BB962C8B-B14F-4D97-AF65-F5344CB8AC3E}">
        <p14:creationId xmlns:p14="http://schemas.microsoft.com/office/powerpoint/2010/main" val="35722524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>
            <a:extLst>
              <a:ext uri="{FF2B5EF4-FFF2-40B4-BE49-F238E27FC236}">
                <a16:creationId xmlns:a16="http://schemas.microsoft.com/office/drawing/2014/main" id="{314F0D8F-5895-F54A-87CF-A8420016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6181F-7C1E-8244-B35C-1F7B0412528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it-IT" sz="1400"/>
          </a:p>
        </p:txBody>
      </p:sp>
      <p:sp>
        <p:nvSpPr>
          <p:cNvPr id="97282" name="Text Box 4">
            <a:extLst>
              <a:ext uri="{FF2B5EF4-FFF2-40B4-BE49-F238E27FC236}">
                <a16:creationId xmlns:a16="http://schemas.microsoft.com/office/drawing/2014/main" id="{00962299-563E-254A-859B-0FB868E0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38200"/>
            <a:ext cx="551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Caratteristiche di un </a:t>
            </a:r>
            <a:r>
              <a:rPr lang="en-US" altLang="it-IT" sz="2000" b="1"/>
              <a:t>buon</a:t>
            </a:r>
            <a:r>
              <a:rPr lang="en-US" altLang="it-IT" sz="2000"/>
              <a:t> generatore pseudocasuale</a:t>
            </a:r>
          </a:p>
        </p:txBody>
      </p:sp>
      <p:grpSp>
        <p:nvGrpSpPr>
          <p:cNvPr id="197643" name="Group 11">
            <a:extLst>
              <a:ext uri="{FF2B5EF4-FFF2-40B4-BE49-F238E27FC236}">
                <a16:creationId xmlns:a16="http://schemas.microsoft.com/office/drawing/2014/main" id="{2AAFC9DF-A418-EF4E-80EC-30D202A0397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362200"/>
            <a:ext cx="8126413" cy="396875"/>
            <a:chOff x="950" y="1411"/>
            <a:chExt cx="5119" cy="250"/>
          </a:xfrm>
        </p:grpSpPr>
        <p:sp>
          <p:nvSpPr>
            <p:cNvPr id="97290" name="Text Box 5">
              <a:extLst>
                <a:ext uri="{FF2B5EF4-FFF2-40B4-BE49-F238E27FC236}">
                  <a16:creationId xmlns:a16="http://schemas.microsoft.com/office/drawing/2014/main" id="{5F9782A9-FF16-D642-A045-64393E91D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1411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C1)</a:t>
              </a:r>
            </a:p>
          </p:txBody>
        </p:sp>
        <p:sp>
          <p:nvSpPr>
            <p:cNvPr id="97291" name="Text Box 8">
              <a:extLst>
                <a:ext uri="{FF2B5EF4-FFF2-40B4-BE49-F238E27FC236}">
                  <a16:creationId xmlns:a16="http://schemas.microsoft.com/office/drawing/2014/main" id="{04822685-FC2A-484B-8FFD-66734BA5E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1411"/>
              <a:ext cx="45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generare sequenze (periodiche) che "</a:t>
              </a:r>
              <a:r>
                <a:rPr lang="en-US" altLang="it-IT" sz="2000" b="1"/>
                <a:t>rassomiglino</a:t>
              </a:r>
              <a:r>
                <a:rPr lang="en-US" altLang="it-IT" sz="2000"/>
                <a:t>" a quelle aleatorie</a:t>
              </a:r>
            </a:p>
          </p:txBody>
        </p:sp>
      </p:grpSp>
      <p:grpSp>
        <p:nvGrpSpPr>
          <p:cNvPr id="197646" name="Group 14">
            <a:extLst>
              <a:ext uri="{FF2B5EF4-FFF2-40B4-BE49-F238E27FC236}">
                <a16:creationId xmlns:a16="http://schemas.microsoft.com/office/drawing/2014/main" id="{68166284-A20D-1D45-9E1C-D31F8D27948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048000"/>
            <a:ext cx="4752975" cy="398463"/>
            <a:chOff x="960" y="2083"/>
            <a:chExt cx="2994" cy="251"/>
          </a:xfrm>
        </p:grpSpPr>
        <p:sp>
          <p:nvSpPr>
            <p:cNvPr id="97288" name="Rectangle 6">
              <a:extLst>
                <a:ext uri="{FF2B5EF4-FFF2-40B4-BE49-F238E27FC236}">
                  <a16:creationId xmlns:a16="http://schemas.microsoft.com/office/drawing/2014/main" id="{7616F981-A7A7-A948-A515-FD1F87F6C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84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C2)</a:t>
              </a:r>
            </a:p>
          </p:txBody>
        </p:sp>
        <p:sp>
          <p:nvSpPr>
            <p:cNvPr id="97289" name="Text Box 9">
              <a:extLst>
                <a:ext uri="{FF2B5EF4-FFF2-40B4-BE49-F238E27FC236}">
                  <a16:creationId xmlns:a16="http://schemas.microsoft.com/office/drawing/2014/main" id="{B3DA8ACC-11C2-E044-A443-2F119944E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2083"/>
              <a:ext cx="24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essere dotato di un </a:t>
              </a:r>
              <a:r>
                <a:rPr lang="en-US" altLang="it-IT" sz="2000" b="1"/>
                <a:t>periodo enorme</a:t>
              </a:r>
              <a:endParaRPr lang="en-US" altLang="it-IT" sz="2000"/>
            </a:p>
          </p:txBody>
        </p:sp>
      </p:grpSp>
      <p:grpSp>
        <p:nvGrpSpPr>
          <p:cNvPr id="197645" name="Group 13">
            <a:extLst>
              <a:ext uri="{FF2B5EF4-FFF2-40B4-BE49-F238E27FC236}">
                <a16:creationId xmlns:a16="http://schemas.microsoft.com/office/drawing/2014/main" id="{A0E68D57-7B74-DD46-98AC-E229A8979B1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733800"/>
            <a:ext cx="7591425" cy="398463"/>
            <a:chOff x="960" y="2803"/>
            <a:chExt cx="4782" cy="251"/>
          </a:xfrm>
        </p:grpSpPr>
        <p:sp>
          <p:nvSpPr>
            <p:cNvPr id="97286" name="Rectangle 7">
              <a:extLst>
                <a:ext uri="{FF2B5EF4-FFF2-40B4-BE49-F238E27FC236}">
                  <a16:creationId xmlns:a16="http://schemas.microsoft.com/office/drawing/2014/main" id="{D8D06B98-8786-B54C-A307-788496A52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04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C3)</a:t>
              </a:r>
            </a:p>
          </p:txBody>
        </p:sp>
        <p:sp>
          <p:nvSpPr>
            <p:cNvPr id="97287" name="Text Box 10">
              <a:extLst>
                <a:ext uri="{FF2B5EF4-FFF2-40B4-BE49-F238E27FC236}">
                  <a16:creationId xmlns:a16="http://schemas.microsoft.com/office/drawing/2014/main" id="{ACA5678E-527B-BF43-9D61-3E778FC7D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2803"/>
              <a:ext cx="4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essere resistente agli  </a:t>
              </a:r>
              <a:r>
                <a:rPr lang="en-US" altLang="it-IT" sz="2000" b="1"/>
                <a:t>attacchi crittanalitici con testo in chiaro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1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3">
            <a:extLst>
              <a:ext uri="{FF2B5EF4-FFF2-40B4-BE49-F238E27FC236}">
                <a16:creationId xmlns:a16="http://schemas.microsoft.com/office/drawing/2014/main" id="{BD85EAAA-04BD-654E-9212-8F950665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4A13D6-47A2-FC4B-83AE-0653D6E735A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it-IT" sz="1400"/>
          </a:p>
        </p:txBody>
      </p:sp>
      <p:sp>
        <p:nvSpPr>
          <p:cNvPr id="98306" name="Text Box 4">
            <a:extLst>
              <a:ext uri="{FF2B5EF4-FFF2-40B4-BE49-F238E27FC236}">
                <a16:creationId xmlns:a16="http://schemas.microsoft.com/office/drawing/2014/main" id="{4295E28E-1CCB-5E4C-A08D-E6105BC2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412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Com</a:t>
            </a:r>
            <a:r>
              <a:rPr lang="uk-UA" altLang="it-IT" sz="1600"/>
              <a:t>'</a:t>
            </a:r>
            <a:r>
              <a:rPr lang="en-US" altLang="it-IT" sz="1600"/>
              <a:t>è fatta una buona sequenza pseudocasuale?</a:t>
            </a:r>
          </a:p>
        </p:txBody>
      </p:sp>
      <p:pic>
        <p:nvPicPr>
          <p:cNvPr id="187398" name="Picture 6" descr="&#10;images.jpg                                                     00051FB2Macintosh HD                   BCFBA33A:">
            <a:extLst>
              <a:ext uri="{FF2B5EF4-FFF2-40B4-BE49-F238E27FC236}">
                <a16:creationId xmlns:a16="http://schemas.microsoft.com/office/drawing/2014/main" id="{DA8E8130-37E2-FF4D-A6BF-F885E298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850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7">
            <a:extLst>
              <a:ext uri="{FF2B5EF4-FFF2-40B4-BE49-F238E27FC236}">
                <a16:creationId xmlns:a16="http://schemas.microsoft.com/office/drawing/2014/main" id="{7B1F33A8-2527-974C-8CE1-D25499C3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43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ideale di riferimento</a:t>
            </a:r>
          </a:p>
        </p:txBody>
      </p:sp>
      <p:grpSp>
        <p:nvGrpSpPr>
          <p:cNvPr id="187403" name="Group 11">
            <a:extLst>
              <a:ext uri="{FF2B5EF4-FFF2-40B4-BE49-F238E27FC236}">
                <a16:creationId xmlns:a16="http://schemas.microsoft.com/office/drawing/2014/main" id="{36CC96DF-E6D4-4042-A632-07663D71487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114800"/>
            <a:ext cx="1600200" cy="685800"/>
            <a:chOff x="1728" y="2208"/>
            <a:chExt cx="1008" cy="432"/>
          </a:xfrm>
        </p:grpSpPr>
        <p:sp>
          <p:nvSpPr>
            <p:cNvPr id="98310" name="Text Box 8">
              <a:extLst>
                <a:ext uri="{FF2B5EF4-FFF2-40B4-BE49-F238E27FC236}">
                  <a16:creationId xmlns:a16="http://schemas.microsoft.com/office/drawing/2014/main" id="{6762914A-61B6-2749-9F4A-2C217F875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255"/>
              <a:ext cx="54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T       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1/2   1/2</a:t>
              </a:r>
            </a:p>
          </p:txBody>
        </p:sp>
        <p:sp>
          <p:nvSpPr>
            <p:cNvPr id="98311" name="AutoShape 9">
              <a:extLst>
                <a:ext uri="{FF2B5EF4-FFF2-40B4-BE49-F238E27FC236}">
                  <a16:creationId xmlns:a16="http://schemas.microsoft.com/office/drawing/2014/main" id="{A7366B3C-9CED-534D-AF66-62B3ED9D1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208"/>
              <a:ext cx="672" cy="43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8312" name="Text Box 10">
              <a:extLst>
                <a:ext uri="{FF2B5EF4-FFF2-40B4-BE49-F238E27FC236}">
                  <a16:creationId xmlns:a16="http://schemas.microsoft.com/office/drawing/2014/main" id="{FF15282B-B88C-5C42-B865-7FC998B61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352"/>
              <a:ext cx="2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S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9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>
            <a:extLst>
              <a:ext uri="{FF2B5EF4-FFF2-40B4-BE49-F238E27FC236}">
                <a16:creationId xmlns:a16="http://schemas.microsoft.com/office/drawing/2014/main" id="{1CE430E1-70B0-6A48-AA61-3AEB37FC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E85CC6-7DEC-5D49-9399-8910486F128B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it-IT" sz="1400"/>
          </a:p>
        </p:txBody>
      </p:sp>
      <p:sp>
        <p:nvSpPr>
          <p:cNvPr id="99330" name="Text Box 4">
            <a:extLst>
              <a:ext uri="{FF2B5EF4-FFF2-40B4-BE49-F238E27FC236}">
                <a16:creationId xmlns:a16="http://schemas.microsoft.com/office/drawing/2014/main" id="{FE03586C-D508-E448-8AD5-04E707D9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179" y="504179"/>
            <a:ext cx="5269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Caratteri delle sequenze pseudocasuali</a:t>
            </a:r>
          </a:p>
        </p:txBody>
      </p:sp>
      <p:grpSp>
        <p:nvGrpSpPr>
          <p:cNvPr id="99331" name="Group 24">
            <a:extLst>
              <a:ext uri="{FF2B5EF4-FFF2-40B4-BE49-F238E27FC236}">
                <a16:creationId xmlns:a16="http://schemas.microsoft.com/office/drawing/2014/main" id="{9D44B566-1DAB-804F-A03F-EEBD89E11DF1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1754188"/>
            <a:ext cx="1701800" cy="473075"/>
            <a:chOff x="2650" y="1105"/>
            <a:chExt cx="1072" cy="298"/>
          </a:xfrm>
        </p:grpSpPr>
        <p:sp>
          <p:nvSpPr>
            <p:cNvPr id="99342" name="Text Box 5">
              <a:extLst>
                <a:ext uri="{FF2B5EF4-FFF2-40B4-BE49-F238E27FC236}">
                  <a16:creationId xmlns:a16="http://schemas.microsoft.com/office/drawing/2014/main" id="{0AAE132F-788E-1249-8962-460490ABA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1105"/>
              <a:ext cx="4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n  /n</a:t>
              </a:r>
            </a:p>
          </p:txBody>
        </p:sp>
        <p:sp>
          <p:nvSpPr>
            <p:cNvPr id="99343" name="Text Box 6">
              <a:extLst>
                <a:ext uri="{FF2B5EF4-FFF2-40B4-BE49-F238E27FC236}">
                  <a16:creationId xmlns:a16="http://schemas.microsoft.com/office/drawing/2014/main" id="{70995957-60C0-2542-870F-DC5E738EE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6" y="1230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0</a:t>
              </a:r>
            </a:p>
          </p:txBody>
        </p:sp>
        <p:sp>
          <p:nvSpPr>
            <p:cNvPr id="99344" name="Text Box 8">
              <a:extLst>
                <a:ext uri="{FF2B5EF4-FFF2-40B4-BE49-F238E27FC236}">
                  <a16:creationId xmlns:a16="http://schemas.microsoft.com/office/drawing/2014/main" id="{7289878A-7F4D-4F43-A368-E92365DAE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" y="110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≈</a:t>
              </a:r>
            </a:p>
          </p:txBody>
        </p:sp>
        <p:sp>
          <p:nvSpPr>
            <p:cNvPr id="99345" name="Text Box 10">
              <a:extLst>
                <a:ext uri="{FF2B5EF4-FFF2-40B4-BE49-F238E27FC236}">
                  <a16:creationId xmlns:a16="http://schemas.microsoft.com/office/drawing/2014/main" id="{3BC6977F-0AEF-7A47-8134-C08B5FC20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1105"/>
              <a:ext cx="4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n  /n</a:t>
              </a:r>
            </a:p>
          </p:txBody>
        </p:sp>
        <p:sp>
          <p:nvSpPr>
            <p:cNvPr id="99346" name="Text Box 11">
              <a:extLst>
                <a:ext uri="{FF2B5EF4-FFF2-40B4-BE49-F238E27FC236}">
                  <a16:creationId xmlns:a16="http://schemas.microsoft.com/office/drawing/2014/main" id="{E66F041A-028D-9C4D-A1BD-581AA96FA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" y="1230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1</a:t>
              </a:r>
            </a:p>
          </p:txBody>
        </p:sp>
      </p:grpSp>
      <p:grpSp>
        <p:nvGrpSpPr>
          <p:cNvPr id="191514" name="Group 26">
            <a:extLst>
              <a:ext uri="{FF2B5EF4-FFF2-40B4-BE49-F238E27FC236}">
                <a16:creationId xmlns:a16="http://schemas.microsoft.com/office/drawing/2014/main" id="{F5E286BE-CC8A-9D46-8533-F890C1C5161F}"/>
              </a:ext>
            </a:extLst>
          </p:cNvPr>
          <p:cNvGrpSpPr>
            <a:grpSpLocks/>
          </p:cNvGrpSpPr>
          <p:nvPr/>
        </p:nvGrpSpPr>
        <p:grpSpPr bwMode="auto">
          <a:xfrm>
            <a:off x="1595783" y="3800000"/>
            <a:ext cx="6032501" cy="1217613"/>
            <a:chOff x="1335" y="2910"/>
            <a:chExt cx="3800" cy="767"/>
          </a:xfrm>
        </p:grpSpPr>
        <p:sp>
          <p:nvSpPr>
            <p:cNvPr id="99337" name="Rectangle 14">
              <a:extLst>
                <a:ext uri="{FF2B5EF4-FFF2-40B4-BE49-F238E27FC236}">
                  <a16:creationId xmlns:a16="http://schemas.microsoft.com/office/drawing/2014/main" id="{540161C2-F256-7F48-B71A-4B77A11A2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910"/>
              <a:ext cx="38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latin typeface="Monaco" pitchFamily="2" charset="77"/>
                </a:rPr>
                <a:t>01000110101101010101000010100111101010</a:t>
              </a:r>
            </a:p>
          </p:txBody>
        </p:sp>
        <p:sp>
          <p:nvSpPr>
            <p:cNvPr id="99338" name="Text Box 18">
              <a:extLst>
                <a:ext uri="{FF2B5EF4-FFF2-40B4-BE49-F238E27FC236}">
                  <a16:creationId xmlns:a16="http://schemas.microsoft.com/office/drawing/2014/main" id="{93C695A9-4D97-154C-BE20-5BBC139AF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360"/>
              <a:ext cx="5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n  = 20</a:t>
              </a:r>
            </a:p>
          </p:txBody>
        </p:sp>
        <p:sp>
          <p:nvSpPr>
            <p:cNvPr id="99339" name="Text Box 19">
              <a:extLst>
                <a:ext uri="{FF2B5EF4-FFF2-40B4-BE49-F238E27FC236}">
                  <a16:creationId xmlns:a16="http://schemas.microsoft.com/office/drawing/2014/main" id="{AA93DAF9-C369-F442-90A5-1328FE1F6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04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0</a:t>
              </a:r>
            </a:p>
          </p:txBody>
        </p:sp>
        <p:sp>
          <p:nvSpPr>
            <p:cNvPr id="99340" name="Text Box 21">
              <a:extLst>
                <a:ext uri="{FF2B5EF4-FFF2-40B4-BE49-F238E27FC236}">
                  <a16:creationId xmlns:a16="http://schemas.microsoft.com/office/drawing/2014/main" id="{954F4EE9-EBE4-CA49-B725-7DDE9B09F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3361"/>
              <a:ext cx="6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n   = 18</a:t>
              </a:r>
            </a:p>
          </p:txBody>
        </p:sp>
        <p:sp>
          <p:nvSpPr>
            <p:cNvPr id="99341" name="Text Box 22">
              <a:extLst>
                <a:ext uri="{FF2B5EF4-FFF2-40B4-BE49-F238E27FC236}">
                  <a16:creationId xmlns:a16="http://schemas.microsoft.com/office/drawing/2014/main" id="{BD810565-FECA-4241-B4D0-DE87B126F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" y="3486"/>
              <a:ext cx="1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200"/>
                <a:t>1</a:t>
              </a:r>
            </a:p>
          </p:txBody>
        </p:sp>
      </p:grpSp>
      <p:sp>
        <p:nvSpPr>
          <p:cNvPr id="99333" name="Text Box 23">
            <a:extLst>
              <a:ext uri="{FF2B5EF4-FFF2-40B4-BE49-F238E27FC236}">
                <a16:creationId xmlns:a16="http://schemas.microsoft.com/office/drawing/2014/main" id="{11498C15-1D0A-694F-9E11-1332DD1B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1941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/>
              <a:t>1) frequenza di 0 e 1</a:t>
            </a:r>
            <a:endParaRPr lang="en-US" altLang="it-IT" sz="1600"/>
          </a:p>
        </p:txBody>
      </p:sp>
      <p:grpSp>
        <p:nvGrpSpPr>
          <p:cNvPr id="191519" name="Group 31">
            <a:extLst>
              <a:ext uri="{FF2B5EF4-FFF2-40B4-BE49-F238E27FC236}">
                <a16:creationId xmlns:a16="http://schemas.microsoft.com/office/drawing/2014/main" id="{F702CC6E-0F99-5247-9294-06079E924B6B}"/>
              </a:ext>
            </a:extLst>
          </p:cNvPr>
          <p:cNvGrpSpPr>
            <a:grpSpLocks/>
          </p:cNvGrpSpPr>
          <p:nvPr/>
        </p:nvGrpSpPr>
        <p:grpSpPr bwMode="auto">
          <a:xfrm>
            <a:off x="1527174" y="2002950"/>
            <a:ext cx="6073775" cy="1233487"/>
            <a:chOff x="974" y="1677"/>
            <a:chExt cx="3826" cy="777"/>
          </a:xfrm>
        </p:grpSpPr>
        <p:sp>
          <p:nvSpPr>
            <p:cNvPr id="99335" name="Text Box 13">
              <a:extLst>
                <a:ext uri="{FF2B5EF4-FFF2-40B4-BE49-F238E27FC236}">
                  <a16:creationId xmlns:a16="http://schemas.microsoft.com/office/drawing/2014/main" id="{D0EF4121-0184-0E41-A018-A12F200F1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011"/>
              <a:ext cx="382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in una buona sequenza pseudocasuale il numero di "1" deve essere circa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uguale al numero di "0"</a:t>
              </a:r>
            </a:p>
          </p:txBody>
        </p:sp>
        <p:sp>
          <p:nvSpPr>
            <p:cNvPr id="99336" name="Rectangle 30">
              <a:extLst>
                <a:ext uri="{FF2B5EF4-FFF2-40B4-BE49-F238E27FC236}">
                  <a16:creationId xmlns:a16="http://schemas.microsoft.com/office/drawing/2014/main" id="{9D06208C-60F5-EC4A-BBCE-2EA4F7A2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1677"/>
              <a:ext cx="1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307DB5-0479-464D-B116-A522780C59C9}"/>
              </a:ext>
            </a:extLst>
          </p:cNvPr>
          <p:cNvSpPr txBox="1"/>
          <p:nvPr/>
        </p:nvSpPr>
        <p:spPr>
          <a:xfrm>
            <a:off x="1595863" y="5217638"/>
            <a:ext cx="603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it-IT" sz="2000">
                <a:latin typeface="Monaco" pitchFamily="2" charset="77"/>
              </a:rPr>
              <a:t>00000000000000000000111111111111111111</a:t>
            </a:r>
          </a:p>
        </p:txBody>
      </p:sp>
    </p:spTree>
    <p:extLst>
      <p:ext uri="{BB962C8B-B14F-4D97-AF65-F5344CB8AC3E}">
        <p14:creationId xmlns:p14="http://schemas.microsoft.com/office/powerpoint/2010/main" val="28566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BB77D9C-FB9D-D548-A60B-AFCDFDEC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346968"/>
            <a:ext cx="8003969" cy="1892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B90F3D-9093-4742-A057-6017B61F7B4B}"/>
              </a:ext>
            </a:extLst>
          </p:cNvPr>
          <p:cNvSpPr txBox="1"/>
          <p:nvPr/>
        </p:nvSpPr>
        <p:spPr>
          <a:xfrm>
            <a:off x="1567543" y="783771"/>
            <a:ext cx="2375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A tal proposito vale 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98C21-5850-D14D-8301-30A94EEEE6C1}"/>
              </a:ext>
            </a:extLst>
          </p:cNvPr>
          <p:cNvSpPr txBox="1"/>
          <p:nvPr/>
        </p:nvSpPr>
        <p:spPr>
          <a:xfrm>
            <a:off x="629393" y="4168238"/>
            <a:ext cx="8083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/>
              <a:t>Ciò non implica che la frequenza relativa di un evento tenda alla probabilità </a:t>
            </a:r>
          </a:p>
          <a:p>
            <a:r>
              <a:rPr lang="it-IT" sz="2000"/>
              <a:t>a priori, bensì che la </a:t>
            </a:r>
            <a:r>
              <a:rPr lang="it-IT" sz="2000" i="1"/>
              <a:t>probabilità </a:t>
            </a:r>
            <a:r>
              <a:rPr lang="it-IT" sz="2000"/>
              <a:t>di tale evenienza è elevata </a:t>
            </a:r>
          </a:p>
        </p:txBody>
      </p:sp>
    </p:spTree>
    <p:extLst>
      <p:ext uri="{BB962C8B-B14F-4D97-AF65-F5344CB8AC3E}">
        <p14:creationId xmlns:p14="http://schemas.microsoft.com/office/powerpoint/2010/main" val="15472531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B9F677-0085-7C4A-A903-53DE4D030F70}"/>
              </a:ext>
            </a:extLst>
          </p:cNvPr>
          <p:cNvSpPr txBox="1"/>
          <p:nvPr/>
        </p:nvSpPr>
        <p:spPr>
          <a:xfrm>
            <a:off x="1433384" y="324005"/>
            <a:ext cx="156324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Monaco" pitchFamily="2" charset="77"/>
              </a:rPr>
              <a:t>0000...000</a:t>
            </a:r>
          </a:p>
          <a:p>
            <a:r>
              <a:rPr lang="it-IT">
                <a:latin typeface="Monaco" pitchFamily="2" charset="77"/>
              </a:rPr>
              <a:t>0000...001</a:t>
            </a:r>
          </a:p>
          <a:p>
            <a:r>
              <a:rPr lang="it-IT">
                <a:latin typeface="Monaco" pitchFamily="2" charset="77"/>
              </a:rPr>
              <a:t>     :</a:t>
            </a:r>
          </a:p>
          <a:p>
            <a:r>
              <a:rPr lang="it-IT">
                <a:latin typeface="Monaco" pitchFamily="2" charset="77"/>
              </a:rPr>
              <a:t>1000...000</a:t>
            </a:r>
          </a:p>
          <a:p>
            <a:r>
              <a:rPr lang="it-IT">
                <a:latin typeface="Monaco" pitchFamily="2" charset="77"/>
              </a:rPr>
              <a:t>0000...011</a:t>
            </a:r>
          </a:p>
          <a:p>
            <a:r>
              <a:rPr lang="it-IT">
                <a:latin typeface="Monaco" pitchFamily="2" charset="77"/>
              </a:rPr>
              <a:t>     :</a:t>
            </a:r>
          </a:p>
          <a:p>
            <a:r>
              <a:rPr lang="it-IT">
                <a:latin typeface="Monaco" pitchFamily="2" charset="77"/>
              </a:rPr>
              <a:t>1100...000</a:t>
            </a:r>
          </a:p>
          <a:p>
            <a:endParaRPr lang="it-IT">
              <a:latin typeface="Monaco" pitchFamily="2" charset="77"/>
            </a:endParaRPr>
          </a:p>
          <a:p>
            <a:endParaRPr lang="it-IT">
              <a:latin typeface="Monaco" pitchFamily="2" charset="77"/>
            </a:endParaRPr>
          </a:p>
          <a:p>
            <a:r>
              <a:rPr lang="it-IT">
                <a:latin typeface="Monaco" pitchFamily="2" charset="77"/>
              </a:rPr>
              <a:t>0000...111</a:t>
            </a:r>
          </a:p>
          <a:p>
            <a:endParaRPr lang="it-IT">
              <a:latin typeface="Monaco" pitchFamily="2" charset="77"/>
            </a:endParaRPr>
          </a:p>
          <a:p>
            <a:r>
              <a:rPr lang="it-IT">
                <a:latin typeface="Monaco" pitchFamily="2" charset="77"/>
              </a:rPr>
              <a:t>1111...000</a:t>
            </a:r>
          </a:p>
          <a:p>
            <a:endParaRPr lang="it-IT">
              <a:latin typeface="Monaco" pitchFamily="2" charset="77"/>
            </a:endParaRPr>
          </a:p>
          <a:p>
            <a:endParaRPr lang="it-IT">
              <a:latin typeface="Monaco" pitchFamily="2" charset="77"/>
            </a:endParaRPr>
          </a:p>
          <a:p>
            <a:endParaRPr lang="it-IT">
              <a:latin typeface="Monaco" pitchFamily="2" charset="77"/>
            </a:endParaRPr>
          </a:p>
          <a:p>
            <a:endParaRPr lang="it-IT">
              <a:latin typeface="Monaco" pitchFamily="2" charset="77"/>
            </a:endParaRPr>
          </a:p>
          <a:p>
            <a:endParaRPr lang="it-IT">
              <a:latin typeface="Monaco" pitchFamily="2" charset="77"/>
            </a:endParaRPr>
          </a:p>
          <a:p>
            <a:endParaRPr lang="it-IT">
              <a:latin typeface="Monaco" pitchFamily="2" charset="77"/>
            </a:endParaRPr>
          </a:p>
          <a:p>
            <a:r>
              <a:rPr lang="it-IT">
                <a:latin typeface="Monaco" pitchFamily="2" charset="77"/>
              </a:rPr>
              <a:t>0111...111</a:t>
            </a:r>
          </a:p>
          <a:p>
            <a:r>
              <a:rPr lang="it-IT">
                <a:latin typeface="Monaco" pitchFamily="2" charset="77"/>
              </a:rPr>
              <a:t>     :</a:t>
            </a:r>
          </a:p>
          <a:p>
            <a:r>
              <a:rPr lang="it-IT">
                <a:latin typeface="Monaco" pitchFamily="2" charset="77"/>
              </a:rPr>
              <a:t>1111...110</a:t>
            </a:r>
          </a:p>
          <a:p>
            <a:r>
              <a:rPr lang="it-IT">
                <a:latin typeface="Monaco" pitchFamily="2" charset="77"/>
              </a:rPr>
              <a:t>1111...111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988F25-D131-584E-82AB-7F1591D76658}"/>
              </a:ext>
            </a:extLst>
          </p:cNvPr>
          <p:cNvGrpSpPr/>
          <p:nvPr/>
        </p:nvGrpSpPr>
        <p:grpSpPr>
          <a:xfrm>
            <a:off x="3131554" y="193376"/>
            <a:ext cx="1158892" cy="5891646"/>
            <a:chOff x="3131554" y="193376"/>
            <a:chExt cx="1158892" cy="58916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BA2D75-B8CB-B244-93E2-99EE1059FF4E}"/>
                </a:ext>
              </a:extLst>
            </p:cNvPr>
            <p:cNvGrpSpPr/>
            <p:nvPr/>
          </p:nvGrpSpPr>
          <p:grpSpPr>
            <a:xfrm>
              <a:off x="3426364" y="193376"/>
              <a:ext cx="620683" cy="646331"/>
              <a:chOff x="3821781" y="106878"/>
              <a:chExt cx="620683" cy="6463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956286-1A5C-7C48-A831-718816CD4E02}"/>
                  </a:ext>
                </a:extLst>
              </p:cNvPr>
              <p:cNvSpPr txBox="1"/>
              <p:nvPr/>
            </p:nvSpPr>
            <p:spPr>
              <a:xfrm>
                <a:off x="3978234" y="106878"/>
                <a:ext cx="306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n</a:t>
                </a:r>
              </a:p>
              <a:p>
                <a:r>
                  <a:rPr lang="it-IT"/>
                  <a:t>0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FB159F-21A5-7442-9196-7FB30056456A}"/>
                  </a:ext>
                </a:extLst>
              </p:cNvPr>
              <p:cNvSpPr txBox="1"/>
              <p:nvPr/>
            </p:nvSpPr>
            <p:spPr>
              <a:xfrm>
                <a:off x="3821781" y="137655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/>
                  <a:t>(  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770539-85D8-F84F-8429-118739A6B630}"/>
                </a:ext>
              </a:extLst>
            </p:cNvPr>
            <p:cNvGrpSpPr/>
            <p:nvPr/>
          </p:nvGrpSpPr>
          <p:grpSpPr>
            <a:xfrm>
              <a:off x="3426364" y="785392"/>
              <a:ext cx="620683" cy="646331"/>
              <a:chOff x="3822423" y="106878"/>
              <a:chExt cx="620683" cy="6463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B31BDC-8381-E543-A33F-3D1554674340}"/>
                  </a:ext>
                </a:extLst>
              </p:cNvPr>
              <p:cNvSpPr txBox="1"/>
              <p:nvPr/>
            </p:nvSpPr>
            <p:spPr>
              <a:xfrm>
                <a:off x="3978234" y="106878"/>
                <a:ext cx="306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n</a:t>
                </a:r>
              </a:p>
              <a:p>
                <a:r>
                  <a:rPr lang="it-IT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60DDE3-8A0B-F24B-B29A-EAE0A1ECD37D}"/>
                  </a:ext>
                </a:extLst>
              </p:cNvPr>
              <p:cNvSpPr txBox="1"/>
              <p:nvPr/>
            </p:nvSpPr>
            <p:spPr>
              <a:xfrm>
                <a:off x="3822423" y="106878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/>
                  <a:t>(  )</a:t>
                </a:r>
              </a:p>
            </p:txBody>
          </p:sp>
        </p:grp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FA17162F-2229-684D-B725-34318E5323CB}"/>
                </a:ext>
              </a:extLst>
            </p:cNvPr>
            <p:cNvSpPr/>
            <p:nvPr/>
          </p:nvSpPr>
          <p:spPr>
            <a:xfrm>
              <a:off x="3131554" y="785392"/>
              <a:ext cx="294810" cy="6463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F744E0-4BE8-7F47-A19D-EE0051583D84}"/>
                </a:ext>
              </a:extLst>
            </p:cNvPr>
            <p:cNvGrpSpPr/>
            <p:nvPr/>
          </p:nvGrpSpPr>
          <p:grpSpPr>
            <a:xfrm>
              <a:off x="3425080" y="1669796"/>
              <a:ext cx="620683" cy="646331"/>
              <a:chOff x="3821139" y="106878"/>
              <a:chExt cx="620683" cy="64633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DBAA81-AB8D-DB40-8599-939124C59E5A}"/>
                  </a:ext>
                </a:extLst>
              </p:cNvPr>
              <p:cNvSpPr txBox="1"/>
              <p:nvPr/>
            </p:nvSpPr>
            <p:spPr>
              <a:xfrm>
                <a:off x="3978234" y="106878"/>
                <a:ext cx="3064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n</a:t>
                </a:r>
              </a:p>
              <a:p>
                <a:r>
                  <a:rPr lang="it-IT"/>
                  <a:t>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748AE4-CFF7-3341-BB8D-01C8315D3D9C}"/>
                  </a:ext>
                </a:extLst>
              </p:cNvPr>
              <p:cNvSpPr txBox="1"/>
              <p:nvPr/>
            </p:nvSpPr>
            <p:spPr>
              <a:xfrm>
                <a:off x="3821139" y="137655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/>
                  <a:t>(  )</a:t>
                </a:r>
              </a:p>
            </p:txBody>
          </p:sp>
        </p:grp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F703627-E627-E941-9A23-F6F820AA84FA}"/>
                </a:ext>
              </a:extLst>
            </p:cNvPr>
            <p:cNvSpPr/>
            <p:nvPr/>
          </p:nvSpPr>
          <p:spPr>
            <a:xfrm>
              <a:off x="3131554" y="1669796"/>
              <a:ext cx="294810" cy="6463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D4CBD4-EB22-984C-9EDB-8B3FB40E0A01}"/>
                </a:ext>
              </a:extLst>
            </p:cNvPr>
            <p:cNvSpPr txBox="1"/>
            <p:nvPr/>
          </p:nvSpPr>
          <p:spPr>
            <a:xfrm>
              <a:off x="3483815" y="25423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Monaco" pitchFamily="2" charset="77"/>
                </a:rPr>
                <a:t>: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3940E5-6052-9A41-AA02-4C625845BDBE}"/>
                </a:ext>
              </a:extLst>
            </p:cNvPr>
            <p:cNvGrpSpPr/>
            <p:nvPr/>
          </p:nvGrpSpPr>
          <p:grpSpPr>
            <a:xfrm>
              <a:off x="3425079" y="2962227"/>
              <a:ext cx="806631" cy="646331"/>
              <a:chOff x="3821138" y="106878"/>
              <a:chExt cx="806631" cy="6463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23B9D4-AC68-5B44-A0AB-523CB12A9263}"/>
                  </a:ext>
                </a:extLst>
              </p:cNvPr>
              <p:cNvSpPr txBox="1"/>
              <p:nvPr/>
            </p:nvSpPr>
            <p:spPr>
              <a:xfrm>
                <a:off x="3978234" y="106878"/>
                <a:ext cx="5132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  n</a:t>
                </a:r>
              </a:p>
              <a:p>
                <a:r>
                  <a:rPr lang="it-IT"/>
                  <a:t>n/2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037A8C-768B-AC46-B422-1CE05ADF80D7}"/>
                  </a:ext>
                </a:extLst>
              </p:cNvPr>
              <p:cNvSpPr txBox="1"/>
              <p:nvPr/>
            </p:nvSpPr>
            <p:spPr>
              <a:xfrm>
                <a:off x="3821138" y="106878"/>
                <a:ext cx="8066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/>
                  <a:t>(    )</a:t>
                </a:r>
              </a:p>
            </p:txBody>
          </p:sp>
        </p:grp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BD46FE68-18BA-0944-9C0B-4714DDA74F4A}"/>
                </a:ext>
              </a:extLst>
            </p:cNvPr>
            <p:cNvSpPr/>
            <p:nvPr/>
          </p:nvSpPr>
          <p:spPr>
            <a:xfrm>
              <a:off x="3131554" y="2962227"/>
              <a:ext cx="294810" cy="6463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EB0F8B-F301-104E-9FBA-855A8D1BCDA5}"/>
                </a:ext>
              </a:extLst>
            </p:cNvPr>
            <p:cNvSpPr txBox="1"/>
            <p:nvPr/>
          </p:nvSpPr>
          <p:spPr>
            <a:xfrm>
              <a:off x="3483815" y="40701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>
                  <a:latin typeface="Monaco" pitchFamily="2" charset="77"/>
                </a:rPr>
                <a:t>: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DFC58D-CCA9-F74C-B61D-48BAE507D281}"/>
                </a:ext>
              </a:extLst>
            </p:cNvPr>
            <p:cNvGrpSpPr/>
            <p:nvPr/>
          </p:nvGrpSpPr>
          <p:grpSpPr>
            <a:xfrm>
              <a:off x="3483815" y="5438691"/>
              <a:ext cx="806631" cy="646331"/>
              <a:chOff x="3831464" y="106878"/>
              <a:chExt cx="806631" cy="64633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7DC150-DBD0-8440-852F-13D0B8164430}"/>
                  </a:ext>
                </a:extLst>
              </p:cNvPr>
              <p:cNvSpPr txBox="1"/>
              <p:nvPr/>
            </p:nvSpPr>
            <p:spPr>
              <a:xfrm>
                <a:off x="3978234" y="106878"/>
                <a:ext cx="4940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/>
                  <a:t>  n</a:t>
                </a:r>
              </a:p>
              <a:p>
                <a:r>
                  <a:rPr lang="it-IT"/>
                  <a:t>n-1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CAD8C7-2A51-AF4E-9C82-60C0FA6392B3}"/>
                  </a:ext>
                </a:extLst>
              </p:cNvPr>
              <p:cNvSpPr txBox="1"/>
              <p:nvPr/>
            </p:nvSpPr>
            <p:spPr>
              <a:xfrm>
                <a:off x="3831464" y="137655"/>
                <a:ext cx="8066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/>
                  <a:t>(    )</a:t>
                </a:r>
              </a:p>
            </p:txBody>
          </p:sp>
        </p:grp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3C7DCF28-7A5B-D442-BE1D-DD4F0D13C02D}"/>
                </a:ext>
              </a:extLst>
            </p:cNvPr>
            <p:cNvSpPr/>
            <p:nvPr/>
          </p:nvSpPr>
          <p:spPr>
            <a:xfrm>
              <a:off x="3179964" y="5438691"/>
              <a:ext cx="294810" cy="6463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B24C4CD-E8C6-BE4F-8D3C-B30D717CD9D3}"/>
              </a:ext>
            </a:extLst>
          </p:cNvPr>
          <p:cNvSpPr txBox="1"/>
          <p:nvPr/>
        </p:nvSpPr>
        <p:spPr>
          <a:xfrm>
            <a:off x="5028191" y="1607238"/>
            <a:ext cx="76174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n = 10</a:t>
            </a:r>
          </a:p>
          <a:p>
            <a:endParaRPr lang="it-IT"/>
          </a:p>
          <a:p>
            <a:r>
              <a:rPr lang="it-IT"/>
              <a:t>1</a:t>
            </a:r>
          </a:p>
          <a:p>
            <a:r>
              <a:rPr lang="it-IT"/>
              <a:t>10</a:t>
            </a:r>
          </a:p>
          <a:p>
            <a:r>
              <a:rPr lang="it-IT"/>
              <a:t>45</a:t>
            </a:r>
          </a:p>
          <a:p>
            <a:r>
              <a:rPr lang="it-IT"/>
              <a:t>120</a:t>
            </a:r>
          </a:p>
          <a:p>
            <a:r>
              <a:rPr lang="it-IT"/>
              <a:t>210</a:t>
            </a:r>
          </a:p>
          <a:p>
            <a:r>
              <a:rPr lang="it-IT"/>
              <a:t>252</a:t>
            </a:r>
          </a:p>
          <a:p>
            <a:r>
              <a:rPr lang="it-IT"/>
              <a:t>210</a:t>
            </a:r>
          </a:p>
          <a:p>
            <a:r>
              <a:rPr lang="it-IT"/>
              <a:t>120</a:t>
            </a:r>
          </a:p>
          <a:p>
            <a:r>
              <a:rPr lang="it-IT"/>
              <a:t>45</a:t>
            </a:r>
          </a:p>
          <a:p>
            <a:r>
              <a:rPr lang="it-IT"/>
              <a:t>10</a:t>
            </a:r>
          </a:p>
          <a:p>
            <a:r>
              <a:rPr lang="it-IT"/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5C1E15-D1CD-0347-9833-D3A7D9D4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70805" y="2256398"/>
            <a:ext cx="3248187" cy="25812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06A678-525D-8241-B29E-9FEB92ED271B}"/>
              </a:ext>
            </a:extLst>
          </p:cNvPr>
          <p:cNvGrpSpPr/>
          <p:nvPr/>
        </p:nvGrpSpPr>
        <p:grpSpPr>
          <a:xfrm>
            <a:off x="226124" y="285883"/>
            <a:ext cx="1031755" cy="6139612"/>
            <a:chOff x="226124" y="285883"/>
            <a:chExt cx="1031755" cy="61396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510D77-89C0-2D46-B8E9-CF94AD5D150F}"/>
                </a:ext>
              </a:extLst>
            </p:cNvPr>
            <p:cNvSpPr txBox="1"/>
            <p:nvPr/>
          </p:nvSpPr>
          <p:spPr>
            <a:xfrm>
              <a:off x="273935" y="285883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peso 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63C0F2-E758-E448-8B38-73E165C60E76}"/>
                </a:ext>
              </a:extLst>
            </p:cNvPr>
            <p:cNvSpPr txBox="1"/>
            <p:nvPr/>
          </p:nvSpPr>
          <p:spPr>
            <a:xfrm>
              <a:off x="262095" y="893113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peso 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9BD08E-2375-2F45-8D46-FF2A080D6B2A}"/>
                </a:ext>
              </a:extLst>
            </p:cNvPr>
            <p:cNvSpPr txBox="1"/>
            <p:nvPr/>
          </p:nvSpPr>
          <p:spPr>
            <a:xfrm>
              <a:off x="262094" y="1738242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peso 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80A542-2548-8241-AEF6-C83E6AFC5B40}"/>
                </a:ext>
              </a:extLst>
            </p:cNvPr>
            <p:cNvSpPr txBox="1"/>
            <p:nvPr/>
          </p:nvSpPr>
          <p:spPr>
            <a:xfrm>
              <a:off x="226124" y="3094434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peso n/2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424629-B0B2-4F41-9315-A97E2AE024D9}"/>
                </a:ext>
              </a:extLst>
            </p:cNvPr>
            <p:cNvSpPr txBox="1"/>
            <p:nvPr/>
          </p:nvSpPr>
          <p:spPr>
            <a:xfrm>
              <a:off x="262094" y="5474754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peso </a:t>
              </a:r>
              <a:r>
                <a:rPr lang="en-US" i="1"/>
                <a:t>n</a:t>
              </a:r>
              <a:r>
                <a:rPr lang="en-US"/>
                <a:t>-1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FC3B3D-57A7-BE42-B3A5-36A312D43B63}"/>
                </a:ext>
              </a:extLst>
            </p:cNvPr>
            <p:cNvSpPr txBox="1"/>
            <p:nvPr/>
          </p:nvSpPr>
          <p:spPr>
            <a:xfrm>
              <a:off x="262093" y="6056163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peso </a:t>
              </a:r>
              <a:r>
                <a:rPr lang="en-US" i="1"/>
                <a:t>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50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>
            <a:extLst>
              <a:ext uri="{FF2B5EF4-FFF2-40B4-BE49-F238E27FC236}">
                <a16:creationId xmlns:a16="http://schemas.microsoft.com/office/drawing/2014/main" id="{930537CE-E591-7F41-8224-CC7C72B5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EAE32-C035-C74B-93C7-4104B78EAD6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it-IT" sz="1400"/>
          </a:p>
        </p:txBody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57A82ADE-86B7-2648-81B0-7D2D9CB1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459" y="428278"/>
            <a:ext cx="5269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Caratteri delle sequenze pseudocasuali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E7B354CE-B962-6048-B1B8-74DF7915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2271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/>
              <a:t>2) frequenza delle tratte</a:t>
            </a:r>
            <a:endParaRPr lang="en-US" altLang="it-IT" sz="1600"/>
          </a:p>
        </p:txBody>
      </p:sp>
      <p:grpSp>
        <p:nvGrpSpPr>
          <p:cNvPr id="192529" name="Group 17">
            <a:extLst>
              <a:ext uri="{FF2B5EF4-FFF2-40B4-BE49-F238E27FC236}">
                <a16:creationId xmlns:a16="http://schemas.microsoft.com/office/drawing/2014/main" id="{BE71D32D-427B-E245-B095-38F8F766A488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2132013"/>
            <a:ext cx="1308100" cy="4003675"/>
            <a:chOff x="3830" y="1343"/>
            <a:chExt cx="824" cy="2522"/>
          </a:xfrm>
        </p:grpSpPr>
        <p:sp>
          <p:nvSpPr>
            <p:cNvPr id="100378" name="Text Box 4">
              <a:extLst>
                <a:ext uri="{FF2B5EF4-FFF2-40B4-BE49-F238E27FC236}">
                  <a16:creationId xmlns:a16="http://schemas.microsoft.com/office/drawing/2014/main" id="{338AAC8F-0E36-A64F-9AFC-9064FE360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" y="1343"/>
              <a:ext cx="372" cy="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000</a:t>
              </a:r>
              <a:r>
                <a:rPr lang="en-US" altLang="it-IT" sz="1600"/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111</a:t>
              </a:r>
              <a:r>
                <a:rPr lang="en-US" altLang="it-IT" sz="1600"/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00</a:t>
              </a:r>
              <a:r>
                <a:rPr lang="en-US" altLang="it-IT" sz="1600"/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00</a:t>
              </a:r>
              <a:r>
                <a:rPr lang="en-US" altLang="it-IT" sz="1600"/>
                <a:t>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11</a:t>
              </a:r>
              <a:r>
                <a:rPr lang="en-US" altLang="it-IT" sz="1600"/>
                <a:t>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11</a:t>
              </a:r>
              <a:r>
                <a:rPr lang="en-US" altLang="it-IT" sz="1600"/>
                <a:t>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</a:t>
              </a:r>
              <a:r>
                <a:rPr lang="en-US" altLang="it-IT" sz="1600"/>
                <a:t>100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</a:t>
              </a:r>
              <a:r>
                <a:rPr lang="en-US" altLang="it-IT" sz="1600"/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</a:t>
              </a:r>
              <a:r>
                <a:rPr lang="en-US" altLang="it-IT" sz="1600"/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</a:t>
              </a:r>
              <a:r>
                <a:rPr lang="en-US" altLang="it-IT" sz="1600"/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r>
                <a:rPr lang="en-US" altLang="it-IT" sz="1600"/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r>
                <a:rPr lang="en-US" altLang="it-IT" sz="1600"/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r>
                <a:rPr lang="en-US" altLang="it-IT" sz="1600"/>
                <a:t>010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r>
                <a:rPr lang="en-US" altLang="it-IT" sz="1600"/>
                <a:t>011</a:t>
              </a:r>
            </a:p>
          </p:txBody>
        </p:sp>
        <p:sp>
          <p:nvSpPr>
            <p:cNvPr id="100379" name="AutoShape 5">
              <a:extLst>
                <a:ext uri="{FF2B5EF4-FFF2-40B4-BE49-F238E27FC236}">
                  <a16:creationId xmlns:a16="http://schemas.microsoft.com/office/drawing/2014/main" id="{824B1B33-29BA-3642-878F-AB849CFC8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392"/>
              <a:ext cx="48" cy="24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80" name="AutoShape 6">
              <a:extLst>
                <a:ext uri="{FF2B5EF4-FFF2-40B4-BE49-F238E27FC236}">
                  <a16:creationId xmlns:a16="http://schemas.microsoft.com/office/drawing/2014/main" id="{62086467-8168-1F45-BF52-1C1644AE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680"/>
              <a:ext cx="48" cy="24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81" name="AutoShape 7">
              <a:extLst>
                <a:ext uri="{FF2B5EF4-FFF2-40B4-BE49-F238E27FC236}">
                  <a16:creationId xmlns:a16="http://schemas.microsoft.com/office/drawing/2014/main" id="{69969FDC-12DF-7F41-813F-4C0124B7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016"/>
              <a:ext cx="48" cy="528"/>
            </a:xfrm>
            <a:prstGeom prst="righ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82" name="AutoShape 8">
              <a:extLst>
                <a:ext uri="{FF2B5EF4-FFF2-40B4-BE49-F238E27FC236}">
                  <a16:creationId xmlns:a16="http://schemas.microsoft.com/office/drawing/2014/main" id="{7B8387C3-A455-6B4A-94CA-ABF3FAD8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592"/>
              <a:ext cx="48" cy="1152"/>
            </a:xfrm>
            <a:prstGeom prst="righ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83" name="Text Box 9">
              <a:extLst>
                <a:ext uri="{FF2B5EF4-FFF2-40B4-BE49-F238E27FC236}">
                  <a16:creationId xmlns:a16="http://schemas.microsoft.com/office/drawing/2014/main" id="{5FD047F6-0EFD-E646-9AFB-44C11C990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386"/>
              <a:ext cx="286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>
                  <a:sym typeface="Symbol" pitchFamily="2" charset="2"/>
                </a:rPr>
                <a:t>≥ 4</a:t>
              </a: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/>
                <a:t>= 3</a:t>
              </a:r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/>
                <a:t>= 2</a:t>
              </a:r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= 1</a:t>
              </a:r>
            </a:p>
          </p:txBody>
        </p:sp>
      </p:grpSp>
      <p:grpSp>
        <p:nvGrpSpPr>
          <p:cNvPr id="192528" name="Group 16">
            <a:extLst>
              <a:ext uri="{FF2B5EF4-FFF2-40B4-BE49-F238E27FC236}">
                <a16:creationId xmlns:a16="http://schemas.microsoft.com/office/drawing/2014/main" id="{B0B0AE63-5708-9C44-9F6D-C6A6D53C5A9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895600"/>
            <a:ext cx="1308100" cy="2047875"/>
            <a:chOff x="2390" y="1445"/>
            <a:chExt cx="824" cy="1290"/>
          </a:xfrm>
        </p:grpSpPr>
        <p:sp>
          <p:nvSpPr>
            <p:cNvPr id="100373" name="Text Box 10">
              <a:extLst>
                <a:ext uri="{FF2B5EF4-FFF2-40B4-BE49-F238E27FC236}">
                  <a16:creationId xmlns:a16="http://schemas.microsoft.com/office/drawing/2014/main" id="{E529DD64-3192-D840-AD8E-90A439C6D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445"/>
              <a:ext cx="308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00</a:t>
              </a:r>
              <a:r>
                <a:rPr lang="en-US" altLang="it-IT" sz="1600"/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11</a:t>
              </a:r>
              <a:r>
                <a:rPr lang="en-US" altLang="it-IT" sz="1600"/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</a:t>
              </a:r>
              <a:r>
                <a:rPr lang="en-US" altLang="it-IT" sz="1600"/>
                <a:t>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</a:t>
              </a:r>
              <a:r>
                <a:rPr lang="en-US" altLang="it-IT" sz="1600"/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r>
                <a:rPr lang="en-US" altLang="it-IT" sz="1600"/>
                <a:t>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r>
                <a:rPr lang="en-US" altLang="it-IT" sz="1600"/>
                <a:t>01</a:t>
              </a:r>
            </a:p>
          </p:txBody>
        </p:sp>
        <p:sp>
          <p:nvSpPr>
            <p:cNvPr id="100374" name="AutoShape 11">
              <a:extLst>
                <a:ext uri="{FF2B5EF4-FFF2-40B4-BE49-F238E27FC236}">
                  <a16:creationId xmlns:a16="http://schemas.microsoft.com/office/drawing/2014/main" id="{A4C4342B-127D-BD46-A6B4-606D9F3E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494"/>
              <a:ext cx="48" cy="24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75" name="AutoShape 12">
              <a:extLst>
                <a:ext uri="{FF2B5EF4-FFF2-40B4-BE49-F238E27FC236}">
                  <a16:creationId xmlns:a16="http://schemas.microsoft.com/office/drawing/2014/main" id="{0E6523DF-BC52-244A-8FFD-A196223B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782"/>
              <a:ext cx="48" cy="24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76" name="AutoShape 13">
              <a:extLst>
                <a:ext uri="{FF2B5EF4-FFF2-40B4-BE49-F238E27FC236}">
                  <a16:creationId xmlns:a16="http://schemas.microsoft.com/office/drawing/2014/main" id="{FF014BFE-CD77-2F4E-83A4-2897DB459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118"/>
              <a:ext cx="48" cy="528"/>
            </a:xfrm>
            <a:prstGeom prst="righ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77" name="Text Box 15">
              <a:extLst>
                <a:ext uri="{FF2B5EF4-FFF2-40B4-BE49-F238E27FC236}">
                  <a16:creationId xmlns:a16="http://schemas.microsoft.com/office/drawing/2014/main" id="{5688CE43-14C1-F649-8E8F-4ECF5AAAC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488"/>
              <a:ext cx="28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>
                  <a:sym typeface="Symbol" pitchFamily="2" charset="2"/>
                </a:rPr>
                <a:t>≥ 3</a:t>
              </a: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/>
                <a:t>= 2</a:t>
              </a:r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/>
                <a:t>= 1</a:t>
              </a:r>
            </a:p>
          </p:txBody>
        </p:sp>
      </p:grpSp>
      <p:grpSp>
        <p:nvGrpSpPr>
          <p:cNvPr id="192534" name="Group 22">
            <a:extLst>
              <a:ext uri="{FF2B5EF4-FFF2-40B4-BE49-F238E27FC236}">
                <a16:creationId xmlns:a16="http://schemas.microsoft.com/office/drawing/2014/main" id="{CDCE3F4A-B9B4-454B-8F30-5E526696698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276600"/>
            <a:ext cx="1200150" cy="1069975"/>
            <a:chOff x="1248" y="2064"/>
            <a:chExt cx="756" cy="674"/>
          </a:xfrm>
        </p:grpSpPr>
        <p:sp>
          <p:nvSpPr>
            <p:cNvPr id="100369" name="Text Box 18">
              <a:extLst>
                <a:ext uri="{FF2B5EF4-FFF2-40B4-BE49-F238E27FC236}">
                  <a16:creationId xmlns:a16="http://schemas.microsoft.com/office/drawing/2014/main" id="{F6A20DB7-3AC3-C64C-A679-D7A72EF34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064"/>
              <a:ext cx="24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0</a:t>
              </a:r>
              <a:r>
                <a:rPr lang="en-US" altLang="it-IT" sz="1600"/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r>
                <a:rPr lang="en-US" altLang="it-IT" sz="1600"/>
                <a:t>0</a:t>
              </a:r>
            </a:p>
          </p:txBody>
        </p:sp>
        <p:sp>
          <p:nvSpPr>
            <p:cNvPr id="100370" name="AutoShape 19">
              <a:extLst>
                <a:ext uri="{FF2B5EF4-FFF2-40B4-BE49-F238E27FC236}">
                  <a16:creationId xmlns:a16="http://schemas.microsoft.com/office/drawing/2014/main" id="{018B6BF7-8103-704C-B011-94ADE9BEA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112"/>
              <a:ext cx="48" cy="24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71" name="AutoShape 20">
              <a:extLst>
                <a:ext uri="{FF2B5EF4-FFF2-40B4-BE49-F238E27FC236}">
                  <a16:creationId xmlns:a16="http://schemas.microsoft.com/office/drawing/2014/main" id="{B3B6BB38-DE55-0148-BB54-D1A85593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400"/>
              <a:ext cx="48" cy="24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0372" name="Text Box 21">
              <a:extLst>
                <a:ext uri="{FF2B5EF4-FFF2-40B4-BE49-F238E27FC236}">
                  <a16:creationId xmlns:a16="http://schemas.microsoft.com/office/drawing/2014/main" id="{87FE0848-C2A4-644D-96E5-C8D99B891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" y="2111"/>
              <a:ext cx="28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>
                  <a:sym typeface="Symbol" pitchFamily="2" charset="2"/>
                </a:rPr>
                <a:t>≥ 2</a:t>
              </a:r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endParaRPr lang="en-US" altLang="it-IT" sz="1600">
                <a:sym typeface="Symbol" pitchFamily="2" charset="2"/>
              </a:endParaRPr>
            </a:p>
            <a:p>
              <a:pPr>
                <a:spcBef>
                  <a:spcPct val="0"/>
                </a:spcBef>
                <a:buFont typeface="Symbol" pitchFamily="2" charset="2"/>
                <a:buNone/>
              </a:pPr>
              <a:r>
                <a:rPr lang="en-US" altLang="it-IT" sz="1600"/>
                <a:t>= 1</a:t>
              </a:r>
            </a:p>
          </p:txBody>
        </p:sp>
      </p:grpSp>
      <p:grpSp>
        <p:nvGrpSpPr>
          <p:cNvPr id="192537" name="Group 25">
            <a:extLst>
              <a:ext uri="{FF2B5EF4-FFF2-40B4-BE49-F238E27FC236}">
                <a16:creationId xmlns:a16="http://schemas.microsoft.com/office/drawing/2014/main" id="{25F14C37-D8E3-054D-968A-D811C275586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371600"/>
            <a:ext cx="3432175" cy="717550"/>
            <a:chOff x="2736" y="768"/>
            <a:chExt cx="2162" cy="452"/>
          </a:xfrm>
        </p:grpSpPr>
        <p:sp>
          <p:nvSpPr>
            <p:cNvPr id="100367" name="Text Box 23">
              <a:extLst>
                <a:ext uri="{FF2B5EF4-FFF2-40B4-BE49-F238E27FC236}">
                  <a16:creationId xmlns:a16="http://schemas.microsoft.com/office/drawing/2014/main" id="{26BD1C78-3229-A947-A24B-9A41DF9F5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008"/>
              <a:ext cx="21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...0110...    tratta unitaria di lunghezza 2</a:t>
              </a:r>
            </a:p>
          </p:txBody>
        </p:sp>
        <p:sp>
          <p:nvSpPr>
            <p:cNvPr id="100368" name="Rectangle 24">
              <a:extLst>
                <a:ext uri="{FF2B5EF4-FFF2-40B4-BE49-F238E27FC236}">
                  <a16:creationId xmlns:a16="http://schemas.microsoft.com/office/drawing/2014/main" id="{149B611D-AF46-3544-8FD6-A63F79B78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768"/>
              <a:ext cx="2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...10001...	tratta nulla di lunghezza 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FE4E9-4F37-4543-927C-165263363F27}"/>
              </a:ext>
            </a:extLst>
          </p:cNvPr>
          <p:cNvGrpSpPr/>
          <p:nvPr/>
        </p:nvGrpSpPr>
        <p:grpSpPr>
          <a:xfrm>
            <a:off x="762000" y="5410200"/>
            <a:ext cx="4459288" cy="1096963"/>
            <a:chOff x="762000" y="5410200"/>
            <a:chExt cx="4459288" cy="1096963"/>
          </a:xfrm>
        </p:grpSpPr>
        <p:grpSp>
          <p:nvGrpSpPr>
            <p:cNvPr id="192543" name="Group 31">
              <a:extLst>
                <a:ext uri="{FF2B5EF4-FFF2-40B4-BE49-F238E27FC236}">
                  <a16:creationId xmlns:a16="http://schemas.microsoft.com/office/drawing/2014/main" id="{BFA1A9C6-DBE3-B548-A1E1-B3107D2C3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5410200"/>
              <a:ext cx="4459288" cy="685800"/>
              <a:chOff x="480" y="3408"/>
              <a:chExt cx="2809" cy="432"/>
            </a:xfrm>
          </p:grpSpPr>
          <p:sp>
            <p:nvSpPr>
              <p:cNvPr id="100362" name="Text Box 26">
                <a:extLst>
                  <a:ext uri="{FF2B5EF4-FFF2-40B4-BE49-F238E27FC236}">
                    <a16:creationId xmlns:a16="http://schemas.microsoft.com/office/drawing/2014/main" id="{F8AC3B98-7D73-D84A-86F4-1495217B2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" y="3455"/>
                <a:ext cx="236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/>
                  <a:t>  0     1    00   11   000   ...  00...0  11...1    ...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/>
                  <a:t>1/4  1/4  1/8  1/8  1/16  ...    1/2     1/2 </a:t>
                </a:r>
              </a:p>
            </p:txBody>
          </p:sp>
          <p:sp>
            <p:nvSpPr>
              <p:cNvPr id="100363" name="Text Box 27">
                <a:extLst>
                  <a:ext uri="{FF2B5EF4-FFF2-40B4-BE49-F238E27FC236}">
                    <a16:creationId xmlns:a16="http://schemas.microsoft.com/office/drawing/2014/main" id="{D6BDF0C3-F1E0-0E41-AE95-F96488C6CF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600"/>
                <a:ext cx="24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 i="1"/>
                  <a:t>i</a:t>
                </a:r>
                <a:r>
                  <a:rPr lang="en-US" altLang="it-IT" sz="1200"/>
                  <a:t>+1</a:t>
                </a:r>
                <a:endParaRPr lang="en-US" altLang="it-IT" sz="1600"/>
              </a:p>
            </p:txBody>
          </p:sp>
          <p:sp>
            <p:nvSpPr>
              <p:cNvPr id="100364" name="Text Box 28">
                <a:extLst>
                  <a:ext uri="{FF2B5EF4-FFF2-40B4-BE49-F238E27FC236}">
                    <a16:creationId xmlns:a16="http://schemas.microsoft.com/office/drawing/2014/main" id="{DB479912-055F-8E41-83B8-0DD9603ED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600"/>
                <a:ext cx="24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 i="1"/>
                  <a:t>i</a:t>
                </a:r>
                <a:r>
                  <a:rPr lang="en-US" altLang="it-IT" sz="1200"/>
                  <a:t>+1</a:t>
                </a:r>
                <a:endParaRPr lang="en-US" altLang="it-IT" sz="1600"/>
              </a:p>
            </p:txBody>
          </p:sp>
          <p:sp>
            <p:nvSpPr>
              <p:cNvPr id="100365" name="AutoShape 29">
                <a:extLst>
                  <a:ext uri="{FF2B5EF4-FFF2-40B4-BE49-F238E27FC236}">
                    <a16:creationId xmlns:a16="http://schemas.microsoft.com/office/drawing/2014/main" id="{03400687-F325-6A49-A076-A29192791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2521" cy="432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00366" name="Text Box 30">
                <a:extLst>
                  <a:ext uri="{FF2B5EF4-FFF2-40B4-BE49-F238E27FC236}">
                    <a16:creationId xmlns:a16="http://schemas.microsoft.com/office/drawing/2014/main" id="{AFFD7DD7-14CC-BF4C-AE4B-7BD39F33E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504"/>
                <a:ext cx="29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/>
                  <a:t>S =</a:t>
                </a:r>
              </a:p>
            </p:txBody>
          </p:sp>
        </p:grpSp>
        <p:sp>
          <p:nvSpPr>
            <p:cNvPr id="192544" name="Text Box 32">
              <a:extLst>
                <a:ext uri="{FF2B5EF4-FFF2-40B4-BE49-F238E27FC236}">
                  <a16:creationId xmlns:a16="http://schemas.microsoft.com/office/drawing/2014/main" id="{2828042B-6E1A-184A-88A3-28EA20A31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925" y="6170613"/>
              <a:ext cx="1793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sorgente delle tratte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0B7337-5ED6-2240-B7C2-998FBD8F2B0E}"/>
                </a:ext>
              </a:extLst>
            </p:cNvPr>
            <p:cNvSpPr txBox="1"/>
            <p:nvPr/>
          </p:nvSpPr>
          <p:spPr>
            <a:xfrm>
              <a:off x="4750778" y="563760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8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>
            <a:extLst>
              <a:ext uri="{FF2B5EF4-FFF2-40B4-BE49-F238E27FC236}">
                <a16:creationId xmlns:a16="http://schemas.microsoft.com/office/drawing/2014/main" id="{FA2DDFBA-D915-B845-AD56-7373E3D7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7A279B-C9F5-2045-88FC-BA61B3BBEC7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it-IT" sz="1400"/>
          </a:p>
        </p:txBody>
      </p:sp>
      <p:sp>
        <p:nvSpPr>
          <p:cNvPr id="101378" name="Text Box 2">
            <a:extLst>
              <a:ext uri="{FF2B5EF4-FFF2-40B4-BE49-F238E27FC236}">
                <a16:creationId xmlns:a16="http://schemas.microsoft.com/office/drawing/2014/main" id="{3AFB4E2B-4959-684F-B93F-D9719A16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559" y="430510"/>
            <a:ext cx="5269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Caratteri delle sequenze pseudocasuali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329B47B4-2F35-0E45-952A-3FD7FF58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211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/>
              <a:t>3) assenza di memoria</a:t>
            </a:r>
            <a:endParaRPr lang="en-US" altLang="it-IT" sz="1600"/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01474BEC-46CE-394E-BBB4-610B987C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C</a:t>
            </a:r>
            <a:r>
              <a:rPr lang="en-US" altLang="it-IT" sz="2000"/>
              <a:t>(</a:t>
            </a:r>
            <a:r>
              <a:rPr lang="en-US" altLang="it-IT" sz="2000" i="1"/>
              <a:t>t</a:t>
            </a:r>
            <a:r>
              <a:rPr lang="en-US" altLang="it-IT" sz="2000"/>
              <a:t>)  =</a:t>
            </a:r>
            <a:endParaRPr lang="en-US" altLang="it-IT" sz="1600"/>
          </a:p>
        </p:txBody>
      </p:sp>
      <p:sp>
        <p:nvSpPr>
          <p:cNvPr id="101381" name="Line 5">
            <a:extLst>
              <a:ext uri="{FF2B5EF4-FFF2-40B4-BE49-F238E27FC236}">
                <a16:creationId xmlns:a16="http://schemas.microsoft.com/office/drawing/2014/main" id="{D4F73D87-6B9F-A94F-A432-3EA825BCB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998DE1C7-7BE8-5F4E-B3ED-40ECC33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90800"/>
            <a:ext cx="26050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# coincidenze - # discordanze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	</a:t>
            </a:r>
            <a:r>
              <a:rPr lang="en-US" altLang="it-IT" sz="2000" i="1"/>
              <a:t>n</a:t>
            </a:r>
            <a:endParaRPr lang="en-US" altLang="it-IT" sz="1600"/>
          </a:p>
        </p:txBody>
      </p:sp>
      <p:sp>
        <p:nvSpPr>
          <p:cNvPr id="101383" name="Text Box 8">
            <a:extLst>
              <a:ext uri="{FF2B5EF4-FFF2-40B4-BE49-F238E27FC236}">
                <a16:creationId xmlns:a16="http://schemas.microsoft.com/office/drawing/2014/main" id="{4492E3CE-42B8-C241-A8ED-91AB0283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19400"/>
            <a:ext cx="57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≈  0</a:t>
            </a:r>
          </a:p>
        </p:txBody>
      </p:sp>
      <p:sp>
        <p:nvSpPr>
          <p:cNvPr id="101384" name="Text Box 9">
            <a:extLst>
              <a:ext uri="{FF2B5EF4-FFF2-40B4-BE49-F238E27FC236}">
                <a16:creationId xmlns:a16="http://schemas.microsoft.com/office/drawing/2014/main" id="{3DBF3789-AA24-C14B-9BEE-BA2775DB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2827338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(per ogni </a:t>
            </a:r>
            <a:r>
              <a:rPr lang="en-US" altLang="it-IT" sz="1600" i="1"/>
              <a:t>t</a:t>
            </a:r>
            <a:r>
              <a:rPr lang="en-US" altLang="it-IT" sz="1600"/>
              <a:t> </a:t>
            </a:r>
            <a:r>
              <a:rPr lang="en-US" altLang="it-IT" sz="1600">
                <a:sym typeface="Symbol" pitchFamily="2" charset="2"/>
              </a:rPr>
              <a:t>≠ 0</a:t>
            </a:r>
            <a:r>
              <a:rPr lang="en-US" altLang="it-IT" sz="1600"/>
              <a:t>)</a:t>
            </a:r>
          </a:p>
        </p:txBody>
      </p:sp>
      <p:grpSp>
        <p:nvGrpSpPr>
          <p:cNvPr id="193547" name="Group 11">
            <a:extLst>
              <a:ext uri="{FF2B5EF4-FFF2-40B4-BE49-F238E27FC236}">
                <a16:creationId xmlns:a16="http://schemas.microsoft.com/office/drawing/2014/main" id="{A8AB46CF-AE76-554B-9398-1C478106C31F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0"/>
            <a:ext cx="6127750" cy="2468563"/>
            <a:chOff x="1008" y="2400"/>
            <a:chExt cx="3860" cy="1555"/>
          </a:xfrm>
        </p:grpSpPr>
        <p:sp>
          <p:nvSpPr>
            <p:cNvPr id="101387" name="Text Box 7">
              <a:extLst>
                <a:ext uri="{FF2B5EF4-FFF2-40B4-BE49-F238E27FC236}">
                  <a16:creationId xmlns:a16="http://schemas.microsoft.com/office/drawing/2014/main" id="{7B16CAB3-4E3C-9144-A647-9E66803FE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400"/>
              <a:ext cx="386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		      </a:t>
              </a:r>
              <a:r>
                <a:rPr lang="en-US" altLang="it-IT" sz="1600" i="1"/>
                <a:t>t</a:t>
              </a:r>
              <a:r>
                <a:rPr lang="en-US" altLang="it-IT" sz="1600"/>
                <a:t> = 0            </a:t>
              </a:r>
              <a:r>
                <a:rPr lang="en-US" altLang="it-IT" sz="1600" i="1"/>
                <a:t>t</a:t>
              </a:r>
              <a:r>
                <a:rPr lang="en-US" altLang="it-IT" sz="1600"/>
                <a:t> = 1            </a:t>
              </a:r>
              <a:r>
                <a:rPr lang="en-US" altLang="it-IT" sz="1600" i="1"/>
                <a:t>t</a:t>
              </a:r>
              <a:r>
                <a:rPr lang="en-US" altLang="it-IT" sz="1600"/>
                <a:t> = 2            </a:t>
              </a:r>
              <a:r>
                <a:rPr lang="en-US" altLang="it-IT" sz="1600" i="1"/>
                <a:t>t</a:t>
              </a:r>
              <a:r>
                <a:rPr lang="en-US" altLang="it-IT" sz="1600"/>
                <a:t> = 3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sequenza		011010011   011010011   011010011   011010011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sequenza traslata	011010011   110100110   101001101   010011011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somma		000000000   101110101   110011110   001001000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16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		  </a:t>
              </a:r>
              <a:r>
                <a:rPr lang="en-US" altLang="it-IT" sz="1400" i="1"/>
                <a:t>C</a:t>
              </a:r>
              <a:r>
                <a:rPr lang="en-US" altLang="it-IT" sz="1400"/>
                <a:t>(0) = 1         </a:t>
              </a:r>
              <a:r>
                <a:rPr lang="en-US" altLang="it-IT" sz="1400" i="1"/>
                <a:t>C</a:t>
              </a:r>
              <a:r>
                <a:rPr lang="en-US" altLang="it-IT" sz="1400"/>
                <a:t>(1) = - 1/3      </a:t>
              </a:r>
              <a:r>
                <a:rPr lang="en-US" altLang="it-IT" sz="1400" i="1"/>
                <a:t>C</a:t>
              </a:r>
              <a:r>
                <a:rPr lang="en-US" altLang="it-IT" sz="1400"/>
                <a:t>(2) = - 1/3     </a:t>
              </a:r>
              <a:r>
                <a:rPr lang="en-US" altLang="it-IT" sz="1400" i="1"/>
                <a:t>C</a:t>
              </a:r>
              <a:r>
                <a:rPr lang="en-US" altLang="it-IT" sz="1400"/>
                <a:t>(3) = 5/9</a:t>
              </a:r>
            </a:p>
          </p:txBody>
        </p:sp>
        <p:sp>
          <p:nvSpPr>
            <p:cNvPr id="101388" name="Text Box 10">
              <a:extLst>
                <a:ext uri="{FF2B5EF4-FFF2-40B4-BE49-F238E27FC236}">
                  <a16:creationId xmlns:a16="http://schemas.microsoft.com/office/drawing/2014/main" id="{DA119A35-3BA0-2A47-A4BC-BB7026547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" y="3743"/>
              <a:ext cx="2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   </a:t>
              </a:r>
            </a:p>
          </p:txBody>
        </p:sp>
      </p:grpSp>
      <p:sp>
        <p:nvSpPr>
          <p:cNvPr id="101386" name="Text Box 12">
            <a:extLst>
              <a:ext uri="{FF2B5EF4-FFF2-40B4-BE49-F238E27FC236}">
                <a16:creationId xmlns:a16="http://schemas.microsoft.com/office/drawing/2014/main" id="{C9AFD560-20E8-7143-AF84-BEFBC06B0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62200"/>
            <a:ext cx="2516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funzione di autocorrelazione</a:t>
            </a:r>
          </a:p>
        </p:txBody>
      </p:sp>
    </p:spTree>
    <p:extLst>
      <p:ext uri="{BB962C8B-B14F-4D97-AF65-F5344CB8AC3E}">
        <p14:creationId xmlns:p14="http://schemas.microsoft.com/office/powerpoint/2010/main" val="123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BEBD1B35-4CD4-AA43-B69E-C4FE43EE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AE8D54-EC4A-2646-9291-910ABA01AF6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it-IT" sz="1400"/>
          </a:p>
        </p:txBody>
      </p:sp>
      <p:sp>
        <p:nvSpPr>
          <p:cNvPr id="36866" name="Text Box 5">
            <a:extLst>
              <a:ext uri="{FF2B5EF4-FFF2-40B4-BE49-F238E27FC236}">
                <a16:creationId xmlns:a16="http://schemas.microsoft.com/office/drawing/2014/main" id="{6CB813C3-FABB-9444-82CA-18DC4E85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5814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m</a:t>
            </a:r>
            <a:endParaRPr lang="en-US" altLang="it-IT" sz="2000"/>
          </a:p>
        </p:txBody>
      </p:sp>
      <p:sp>
        <p:nvSpPr>
          <p:cNvPr id="36867" name="Oval 6">
            <a:extLst>
              <a:ext uri="{FF2B5EF4-FFF2-40B4-BE49-F238E27FC236}">
                <a16:creationId xmlns:a16="http://schemas.microsoft.com/office/drawing/2014/main" id="{DAEA2F48-C0DB-4A46-96A0-4DEA03B5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06813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Line 7">
            <a:extLst>
              <a:ext uri="{FF2B5EF4-FFF2-40B4-BE49-F238E27FC236}">
                <a16:creationId xmlns:a16="http://schemas.microsoft.com/office/drawing/2014/main" id="{F7497343-2F72-6A47-BC87-8D2F1E217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2590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9" name="Line 8">
            <a:extLst>
              <a:ext uri="{FF2B5EF4-FFF2-40B4-BE49-F238E27FC236}">
                <a16:creationId xmlns:a16="http://schemas.microsoft.com/office/drawing/2014/main" id="{26BD6246-6503-824C-96D1-204B6E2DD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3528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0" name="Line 9">
            <a:extLst>
              <a:ext uri="{FF2B5EF4-FFF2-40B4-BE49-F238E27FC236}">
                <a16:creationId xmlns:a16="http://schemas.microsoft.com/office/drawing/2014/main" id="{F204C96C-10F3-864D-8F79-B4343DDB8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338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1" name="Line 10">
            <a:extLst>
              <a:ext uri="{FF2B5EF4-FFF2-40B4-BE49-F238E27FC236}">
                <a16:creationId xmlns:a16="http://schemas.microsoft.com/office/drawing/2014/main" id="{667082CA-2A07-CD43-AEAF-49912EB31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338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2" name="Text Box 11">
            <a:extLst>
              <a:ext uri="{FF2B5EF4-FFF2-40B4-BE49-F238E27FC236}">
                <a16:creationId xmlns:a16="http://schemas.microsoft.com/office/drawing/2014/main" id="{3914A283-CE68-8745-A1C2-0D2AC4D7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05200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C</a:t>
            </a:r>
            <a:r>
              <a:rPr lang="en-US" altLang="it-IT" sz="2000"/>
              <a:t>(</a:t>
            </a:r>
            <a:r>
              <a:rPr lang="en-US" altLang="it-IT" sz="2000" i="1"/>
              <a:t>m</a:t>
            </a:r>
            <a:r>
              <a:rPr lang="en-US" altLang="it-IT" sz="2000"/>
              <a:t>)</a:t>
            </a:r>
          </a:p>
        </p:txBody>
      </p:sp>
      <p:sp>
        <p:nvSpPr>
          <p:cNvPr id="36873" name="AutoShape 12">
            <a:extLst>
              <a:ext uri="{FF2B5EF4-FFF2-40B4-BE49-F238E27FC236}">
                <a16:creationId xmlns:a16="http://schemas.microsoft.com/office/drawing/2014/main" id="{C5913293-8C0B-FA4E-9F49-BB6F583FFB68}"/>
              </a:ext>
            </a:extLst>
          </p:cNvPr>
          <p:cNvSpPr>
            <a:spLocks/>
          </p:cNvSpPr>
          <p:nvPr/>
        </p:nvSpPr>
        <p:spPr bwMode="auto">
          <a:xfrm>
            <a:off x="5105400" y="2590800"/>
            <a:ext cx="152400" cy="21336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74" name="Oval 13">
            <a:extLst>
              <a:ext uri="{FF2B5EF4-FFF2-40B4-BE49-F238E27FC236}">
                <a16:creationId xmlns:a16="http://schemas.microsoft.com/office/drawing/2014/main" id="{BFDC6C43-05A8-7E4B-94A6-97D163265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14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75" name="Oval 14">
            <a:extLst>
              <a:ext uri="{FF2B5EF4-FFF2-40B4-BE49-F238E27FC236}">
                <a16:creationId xmlns:a16="http://schemas.microsoft.com/office/drawing/2014/main" id="{A4D375F1-910F-FE42-9E02-B68F5CC9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76" name="Oval 15">
            <a:extLst>
              <a:ext uri="{FF2B5EF4-FFF2-40B4-BE49-F238E27FC236}">
                <a16:creationId xmlns:a16="http://schemas.microsoft.com/office/drawing/2014/main" id="{8DADB2CD-5A45-DB49-872B-8187087A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77" name="Oval 16">
            <a:extLst>
              <a:ext uri="{FF2B5EF4-FFF2-40B4-BE49-F238E27FC236}">
                <a16:creationId xmlns:a16="http://schemas.microsoft.com/office/drawing/2014/main" id="{B73D9457-3992-AA41-BA19-2521FFF2C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08B19A-2B71-D741-9C4D-CFFC0FEF2322}"/>
              </a:ext>
            </a:extLst>
          </p:cNvPr>
          <p:cNvGrpSpPr/>
          <p:nvPr/>
        </p:nvGrpSpPr>
        <p:grpSpPr>
          <a:xfrm>
            <a:off x="755650" y="576263"/>
            <a:ext cx="7512050" cy="1104900"/>
            <a:chOff x="755650" y="576263"/>
            <a:chExt cx="7512050" cy="1104900"/>
          </a:xfrm>
        </p:grpSpPr>
        <p:grpSp>
          <p:nvGrpSpPr>
            <p:cNvPr id="36878" name="Group 5">
              <a:extLst>
                <a:ext uri="{FF2B5EF4-FFF2-40B4-BE49-F238E27FC236}">
                  <a16:creationId xmlns:a16="http://schemas.microsoft.com/office/drawing/2014/main" id="{DD856DE9-B9C8-EC40-A211-1A2D077F8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0" y="576263"/>
              <a:ext cx="7512050" cy="1104900"/>
              <a:chOff x="755576" y="576000"/>
              <a:chExt cx="7512124" cy="1104865"/>
            </a:xfrm>
          </p:grpSpPr>
          <p:sp>
            <p:nvSpPr>
              <p:cNvPr id="36879" name="Rectangle 3">
                <a:extLst>
                  <a:ext uri="{FF2B5EF4-FFF2-40B4-BE49-F238E27FC236}">
                    <a16:creationId xmlns:a16="http://schemas.microsoft.com/office/drawing/2014/main" id="{5E9D4EE9-19C5-894B-B573-F15A86DA4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0" y="1219200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36880" name="Group 3">
                <a:extLst>
                  <a:ext uri="{FF2B5EF4-FFF2-40B4-BE49-F238E27FC236}">
                    <a16:creationId xmlns:a16="http://schemas.microsoft.com/office/drawing/2014/main" id="{D77E8F0C-6D34-0146-92A0-7D7DB71FE1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576" y="576000"/>
                <a:ext cx="7512124" cy="1049600"/>
                <a:chOff x="755576" y="576000"/>
                <a:chExt cx="7512124" cy="1049600"/>
              </a:xfrm>
            </p:grpSpPr>
            <p:pic>
              <p:nvPicPr>
                <p:cNvPr id="36882" name="Picture 2">
                  <a:extLst>
                    <a:ext uri="{FF2B5EF4-FFF2-40B4-BE49-F238E27FC236}">
                      <a16:creationId xmlns:a16="http://schemas.microsoft.com/office/drawing/2014/main" id="{95762401-9FEC-E049-B04D-1010CF0499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609600"/>
                  <a:ext cx="7429500" cy="101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883" name="TextBox 2">
                  <a:extLst>
                    <a:ext uri="{FF2B5EF4-FFF2-40B4-BE49-F238E27FC236}">
                      <a16:creationId xmlns:a16="http://schemas.microsoft.com/office/drawing/2014/main" id="{26CE421F-6759-A643-B095-66436F460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576" y="576000"/>
                  <a:ext cx="1183337" cy="3847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900"/>
                    <a:t>Assegnata</a:t>
                  </a:r>
                </a:p>
              </p:txBody>
            </p:sp>
          </p:grpSp>
          <p:sp>
            <p:nvSpPr>
              <p:cNvPr id="36881" name="TextBox 4">
                <a:extLst>
                  <a:ext uri="{FF2B5EF4-FFF2-40B4-BE49-F238E27FC236}">
                    <a16:creationId xmlns:a16="http://schemas.microsoft.com/office/drawing/2014/main" id="{B1A223F6-38E9-8E4F-A6F5-4FBAAFD15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19200"/>
                <a:ext cx="495300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72F2FC-6DEA-CD4E-AB11-055483A90716}"/>
                </a:ext>
              </a:extLst>
            </p:cNvPr>
            <p:cNvSpPr/>
            <p:nvPr/>
          </p:nvSpPr>
          <p:spPr>
            <a:xfrm>
              <a:off x="3340925" y="1219483"/>
              <a:ext cx="4419605" cy="406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261775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484927-301D-3D4E-B745-CFF4E94D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93700"/>
            <a:ext cx="80391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2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3">
            <a:extLst>
              <a:ext uri="{FF2B5EF4-FFF2-40B4-BE49-F238E27FC236}">
                <a16:creationId xmlns:a16="http://schemas.microsoft.com/office/drawing/2014/main" id="{95EC3416-9A4C-A544-BBBD-9780FE32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AB8C5D-8544-BC44-AADE-229DEF3DDB9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it-IT" sz="1400"/>
          </a:p>
        </p:txBody>
      </p:sp>
      <p:sp>
        <p:nvSpPr>
          <p:cNvPr id="102402" name="Text Box 3">
            <a:extLst>
              <a:ext uri="{FF2B5EF4-FFF2-40B4-BE49-F238E27FC236}">
                <a16:creationId xmlns:a16="http://schemas.microsoft.com/office/drawing/2014/main" id="{F5A8D4AB-F73A-3E4E-A133-1CD16EF8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443" y="617191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Criteri di Golomb</a:t>
            </a:r>
          </a:p>
        </p:txBody>
      </p:sp>
      <p:grpSp>
        <p:nvGrpSpPr>
          <p:cNvPr id="194594" name="Group 34">
            <a:extLst>
              <a:ext uri="{FF2B5EF4-FFF2-40B4-BE49-F238E27FC236}">
                <a16:creationId xmlns:a16="http://schemas.microsoft.com/office/drawing/2014/main" id="{03F45B7E-C67A-1740-BB7A-F63E0FE79CEE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2132013"/>
            <a:ext cx="4841875" cy="474662"/>
            <a:chOff x="998" y="1343"/>
            <a:chExt cx="3050" cy="299"/>
          </a:xfrm>
        </p:grpSpPr>
        <p:sp>
          <p:nvSpPr>
            <p:cNvPr id="102428" name="Text Box 4">
              <a:extLst>
                <a:ext uri="{FF2B5EF4-FFF2-40B4-BE49-F238E27FC236}">
                  <a16:creationId xmlns:a16="http://schemas.microsoft.com/office/drawing/2014/main" id="{112652D9-CF45-424C-91E1-D6A998816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343"/>
              <a:ext cx="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G1 )</a:t>
              </a:r>
            </a:p>
          </p:txBody>
        </p:sp>
        <p:grpSp>
          <p:nvGrpSpPr>
            <p:cNvPr id="102429" name="Group 31">
              <a:extLst>
                <a:ext uri="{FF2B5EF4-FFF2-40B4-BE49-F238E27FC236}">
                  <a16:creationId xmlns:a16="http://schemas.microsoft.com/office/drawing/2014/main" id="{3D1F7CCA-7AC1-794A-9548-95BD4C98E1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4" y="1343"/>
              <a:ext cx="2714" cy="299"/>
              <a:chOff x="1334" y="1343"/>
              <a:chExt cx="2714" cy="299"/>
            </a:xfrm>
          </p:grpSpPr>
          <p:grpSp>
            <p:nvGrpSpPr>
              <p:cNvPr id="102430" name="Group 5">
                <a:extLst>
                  <a:ext uri="{FF2B5EF4-FFF2-40B4-BE49-F238E27FC236}">
                    <a16:creationId xmlns:a16="http://schemas.microsoft.com/office/drawing/2014/main" id="{DE44CF4C-87D1-5944-8A63-58C3203E8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344"/>
                <a:ext cx="1072" cy="298"/>
                <a:chOff x="2650" y="1105"/>
                <a:chExt cx="1072" cy="298"/>
              </a:xfrm>
            </p:grpSpPr>
            <p:sp>
              <p:nvSpPr>
                <p:cNvPr id="102432" name="Text Box 6">
                  <a:extLst>
                    <a:ext uri="{FF2B5EF4-FFF2-40B4-BE49-F238E27FC236}">
                      <a16:creationId xmlns:a16="http://schemas.microsoft.com/office/drawing/2014/main" id="{9195C36D-3276-A64A-8E54-0913F4285F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50" y="1105"/>
                  <a:ext cx="40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n  /n</a:t>
                  </a:r>
                </a:p>
              </p:txBody>
            </p:sp>
            <p:sp>
              <p:nvSpPr>
                <p:cNvPr id="102433" name="Text Box 7">
                  <a:extLst>
                    <a:ext uri="{FF2B5EF4-FFF2-40B4-BE49-F238E27FC236}">
                      <a16:creationId xmlns:a16="http://schemas.microsoft.com/office/drawing/2014/main" id="{CD25A340-416B-BB47-9D60-61F24FC8D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6" y="1230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/>
                    <a:t>0</a:t>
                  </a:r>
                </a:p>
              </p:txBody>
            </p:sp>
            <p:sp>
              <p:nvSpPr>
                <p:cNvPr id="102434" name="Text Box 8">
                  <a:extLst>
                    <a:ext uri="{FF2B5EF4-FFF2-40B4-BE49-F238E27FC236}">
                      <a16:creationId xmlns:a16="http://schemas.microsoft.com/office/drawing/2014/main" id="{55CD50F9-684F-E648-87CF-EC4B91EEF5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2" y="1105"/>
                  <a:ext cx="18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600"/>
                    <a:t>≈</a:t>
                  </a:r>
                </a:p>
              </p:txBody>
            </p:sp>
            <p:sp>
              <p:nvSpPr>
                <p:cNvPr id="102435" name="Text Box 9">
                  <a:extLst>
                    <a:ext uri="{FF2B5EF4-FFF2-40B4-BE49-F238E27FC236}">
                      <a16:creationId xmlns:a16="http://schemas.microsoft.com/office/drawing/2014/main" id="{7267D722-EB4F-6A44-A001-F4BD0885A0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2" y="1105"/>
                  <a:ext cx="40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n  /n</a:t>
                  </a:r>
                </a:p>
              </p:txBody>
            </p:sp>
            <p:sp>
              <p:nvSpPr>
                <p:cNvPr id="102436" name="Text Box 10">
                  <a:extLst>
                    <a:ext uri="{FF2B5EF4-FFF2-40B4-BE49-F238E27FC236}">
                      <a16:creationId xmlns:a16="http://schemas.microsoft.com/office/drawing/2014/main" id="{CD31B010-BA7B-354A-A508-D603A2DCD4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8" y="1230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/>
                    <a:t>1</a:t>
                  </a:r>
                </a:p>
              </p:txBody>
            </p:sp>
          </p:grpSp>
          <p:sp>
            <p:nvSpPr>
              <p:cNvPr id="102431" name="Text Box 11">
                <a:extLst>
                  <a:ext uri="{FF2B5EF4-FFF2-40B4-BE49-F238E27FC236}">
                    <a16:creationId xmlns:a16="http://schemas.microsoft.com/office/drawing/2014/main" id="{DF6B180B-1B29-764D-9078-9E49C1901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1343"/>
                <a:ext cx="10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b="1"/>
                  <a:t>frequenza di 0 e 1</a:t>
                </a:r>
                <a:endParaRPr lang="en-US" altLang="it-IT" sz="1600"/>
              </a:p>
            </p:txBody>
          </p:sp>
        </p:grpSp>
      </p:grpSp>
      <p:grpSp>
        <p:nvGrpSpPr>
          <p:cNvPr id="194597" name="Group 37">
            <a:extLst>
              <a:ext uri="{FF2B5EF4-FFF2-40B4-BE49-F238E27FC236}">
                <a16:creationId xmlns:a16="http://schemas.microsoft.com/office/drawing/2014/main" id="{BD7C36E6-D882-BA45-9426-8F0D38ECC54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4652963" cy="793750"/>
            <a:chOff x="1008" y="1968"/>
            <a:chExt cx="2931" cy="500"/>
          </a:xfrm>
        </p:grpSpPr>
        <p:grpSp>
          <p:nvGrpSpPr>
            <p:cNvPr id="102415" name="Group 32">
              <a:extLst>
                <a:ext uri="{FF2B5EF4-FFF2-40B4-BE49-F238E27FC236}">
                  <a16:creationId xmlns:a16="http://schemas.microsoft.com/office/drawing/2014/main" id="{73D3E30F-2BB2-284E-98BA-EB01A79EA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968"/>
              <a:ext cx="2595" cy="500"/>
              <a:chOff x="1344" y="1968"/>
              <a:chExt cx="2595" cy="500"/>
            </a:xfrm>
          </p:grpSpPr>
          <p:sp>
            <p:nvSpPr>
              <p:cNvPr id="102417" name="Rectangle 12">
                <a:extLst>
                  <a:ext uri="{FF2B5EF4-FFF2-40B4-BE49-F238E27FC236}">
                    <a16:creationId xmlns:a16="http://schemas.microsoft.com/office/drawing/2014/main" id="{1514A121-C156-5143-92F3-559AD1C2D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12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b="1"/>
                  <a:t>frequenza delle tratte</a:t>
                </a:r>
              </a:p>
            </p:txBody>
          </p:sp>
          <p:sp>
            <p:nvSpPr>
              <p:cNvPr id="102418" name="Rectangle 13">
                <a:extLst>
                  <a:ext uri="{FF2B5EF4-FFF2-40B4-BE49-F238E27FC236}">
                    <a16:creationId xmlns:a16="http://schemas.microsoft.com/office/drawing/2014/main" id="{5CECBFCB-1389-1F4A-A083-EF3B55F37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/>
                  <a:t>n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/>
                  <a:t>n</a:t>
                </a:r>
              </a:p>
            </p:txBody>
          </p:sp>
          <p:sp>
            <p:nvSpPr>
              <p:cNvPr id="102419" name="Text Box 14">
                <a:extLst>
                  <a:ext uri="{FF2B5EF4-FFF2-40B4-BE49-F238E27FC236}">
                    <a16:creationId xmlns:a16="http://schemas.microsoft.com/office/drawing/2014/main" id="{0419136D-7409-BC45-B559-389D347CE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064"/>
                <a:ext cx="14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400" i="1"/>
                  <a:t>i</a:t>
                </a:r>
                <a:endParaRPr lang="en-US" altLang="it-IT" sz="1600"/>
              </a:p>
            </p:txBody>
          </p:sp>
          <p:sp>
            <p:nvSpPr>
              <p:cNvPr id="102420" name="Line 15">
                <a:extLst>
                  <a:ext uri="{FF2B5EF4-FFF2-40B4-BE49-F238E27FC236}">
                    <a16:creationId xmlns:a16="http://schemas.microsoft.com/office/drawing/2014/main" id="{84221B7F-E088-E645-9D53-329C640F9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20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421" name="Rectangle 16">
                <a:extLst>
                  <a:ext uri="{FF2B5EF4-FFF2-40B4-BE49-F238E27FC236}">
                    <a16:creationId xmlns:a16="http://schemas.microsoft.com/office/drawing/2014/main" id="{5D751C5B-F338-C347-B1CF-6DBCAA091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/>
                  <a:t>≈</a:t>
                </a:r>
              </a:p>
            </p:txBody>
          </p:sp>
          <p:grpSp>
            <p:nvGrpSpPr>
              <p:cNvPr id="102422" name="Group 22">
                <a:extLst>
                  <a:ext uri="{FF2B5EF4-FFF2-40B4-BE49-F238E27FC236}">
                    <a16:creationId xmlns:a16="http://schemas.microsoft.com/office/drawing/2014/main" id="{00F14441-35EB-1C4D-9A68-01178CAD18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2016"/>
                <a:ext cx="291" cy="452"/>
                <a:chOff x="3696" y="2016"/>
                <a:chExt cx="291" cy="452"/>
              </a:xfrm>
            </p:grpSpPr>
            <p:sp>
              <p:nvSpPr>
                <p:cNvPr id="102423" name="Text Box 17">
                  <a:extLst>
                    <a:ext uri="{FF2B5EF4-FFF2-40B4-BE49-F238E27FC236}">
                      <a16:creationId xmlns:a16="http://schemas.microsoft.com/office/drawing/2014/main" id="{3D14234E-1010-2A4E-9F39-84E62E3CB6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2016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600"/>
                    <a:t>1</a:t>
                  </a:r>
                </a:p>
              </p:txBody>
            </p:sp>
            <p:grpSp>
              <p:nvGrpSpPr>
                <p:cNvPr id="102424" name="Group 20">
                  <a:extLst>
                    <a:ext uri="{FF2B5EF4-FFF2-40B4-BE49-F238E27FC236}">
                      <a16:creationId xmlns:a16="http://schemas.microsoft.com/office/drawing/2014/main" id="{AE7A77D6-AB82-CE4A-B2AE-372A780811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2208"/>
                  <a:ext cx="243" cy="260"/>
                  <a:chOff x="3648" y="3024"/>
                  <a:chExt cx="243" cy="260"/>
                </a:xfrm>
              </p:grpSpPr>
              <p:sp>
                <p:nvSpPr>
                  <p:cNvPr id="102426" name="Text Box 18">
                    <a:extLst>
                      <a:ext uri="{FF2B5EF4-FFF2-40B4-BE49-F238E27FC236}">
                        <a16:creationId xmlns:a16="http://schemas.microsoft.com/office/drawing/2014/main" id="{8933E39A-DF12-0849-B9FA-DC48033637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3072"/>
                    <a:ext cx="18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it-IT" sz="1600"/>
                      <a:t>2</a:t>
                    </a:r>
                  </a:p>
                </p:txBody>
              </p:sp>
              <p:sp>
                <p:nvSpPr>
                  <p:cNvPr id="102427" name="Text Box 19">
                    <a:extLst>
                      <a:ext uri="{FF2B5EF4-FFF2-40B4-BE49-F238E27FC236}">
                        <a16:creationId xmlns:a16="http://schemas.microsoft.com/office/drawing/2014/main" id="{CCC5A629-6E0E-B241-85EF-A4683A3F01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3024"/>
                    <a:ext cx="14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it-IT" sz="1400" i="1"/>
                      <a:t>i</a:t>
                    </a:r>
                  </a:p>
                </p:txBody>
              </p:sp>
            </p:grpSp>
            <p:sp>
              <p:nvSpPr>
                <p:cNvPr id="102425" name="Line 21">
                  <a:extLst>
                    <a:ext uri="{FF2B5EF4-FFF2-40B4-BE49-F238E27FC236}">
                      <a16:creationId xmlns:a16="http://schemas.microsoft.com/office/drawing/2014/main" id="{F9B54D96-6B40-0345-AA91-A42AB481F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20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102416" name="Text Box 35">
              <a:extLst>
                <a:ext uri="{FF2B5EF4-FFF2-40B4-BE49-F238E27FC236}">
                  <a16:creationId xmlns:a16="http://schemas.microsoft.com/office/drawing/2014/main" id="{6B263045-1DCF-6940-9239-28F25FB68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112"/>
              <a:ext cx="3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G2)</a:t>
              </a:r>
            </a:p>
          </p:txBody>
        </p:sp>
      </p:grpSp>
      <p:grpSp>
        <p:nvGrpSpPr>
          <p:cNvPr id="194598" name="Group 38">
            <a:extLst>
              <a:ext uri="{FF2B5EF4-FFF2-40B4-BE49-F238E27FC236}">
                <a16:creationId xmlns:a16="http://schemas.microsoft.com/office/drawing/2014/main" id="{D4474F0F-DEE0-5846-8981-E7940DB0ECF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572000"/>
            <a:ext cx="5899150" cy="1327150"/>
            <a:chOff x="1008" y="2880"/>
            <a:chExt cx="3716" cy="836"/>
          </a:xfrm>
        </p:grpSpPr>
        <p:grpSp>
          <p:nvGrpSpPr>
            <p:cNvPr id="102406" name="Group 33">
              <a:extLst>
                <a:ext uri="{FF2B5EF4-FFF2-40B4-BE49-F238E27FC236}">
                  <a16:creationId xmlns:a16="http://schemas.microsoft.com/office/drawing/2014/main" id="{95F022D2-D563-4941-8FE8-635001E2A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80"/>
              <a:ext cx="3380" cy="836"/>
              <a:chOff x="1344" y="2880"/>
              <a:chExt cx="3380" cy="836"/>
            </a:xfrm>
          </p:grpSpPr>
          <p:grpSp>
            <p:nvGrpSpPr>
              <p:cNvPr id="102408" name="Group 30">
                <a:extLst>
                  <a:ext uri="{FF2B5EF4-FFF2-40B4-BE49-F238E27FC236}">
                    <a16:creationId xmlns:a16="http://schemas.microsoft.com/office/drawing/2014/main" id="{2E19FED7-8E16-4048-BA37-8DBE6F1208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3312"/>
                <a:ext cx="2900" cy="404"/>
                <a:chOff x="1824" y="3312"/>
                <a:chExt cx="2900" cy="404"/>
              </a:xfrm>
            </p:grpSpPr>
            <p:sp>
              <p:nvSpPr>
                <p:cNvPr id="102410" name="Text Box 24">
                  <a:extLst>
                    <a:ext uri="{FF2B5EF4-FFF2-40B4-BE49-F238E27FC236}">
                      <a16:creationId xmlns:a16="http://schemas.microsoft.com/office/drawing/2014/main" id="{7399E680-1F63-114A-9046-34A4908D4F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3360"/>
                  <a:ext cx="54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 i="1"/>
                    <a:t>C</a:t>
                  </a:r>
                  <a:r>
                    <a:rPr lang="en-US" altLang="it-IT" sz="2000"/>
                    <a:t>(</a:t>
                  </a:r>
                  <a:r>
                    <a:rPr lang="en-US" altLang="it-IT" sz="2000" i="1"/>
                    <a:t>t</a:t>
                  </a:r>
                  <a:r>
                    <a:rPr lang="en-US" altLang="it-IT" sz="2000"/>
                    <a:t>)  =</a:t>
                  </a:r>
                  <a:endParaRPr lang="en-US" altLang="it-IT" sz="1600"/>
                </a:p>
              </p:txBody>
            </p:sp>
            <p:sp>
              <p:nvSpPr>
                <p:cNvPr id="102411" name="Line 25">
                  <a:extLst>
                    <a:ext uri="{FF2B5EF4-FFF2-40B4-BE49-F238E27FC236}">
                      <a16:creationId xmlns:a16="http://schemas.microsoft.com/office/drawing/2014/main" id="{0F5375CA-0FBD-F842-8262-D8D2F5C49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350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2412" name="Text Box 26">
                  <a:extLst>
                    <a:ext uri="{FF2B5EF4-FFF2-40B4-BE49-F238E27FC236}">
                      <a16:creationId xmlns:a16="http://schemas.microsoft.com/office/drawing/2014/main" id="{803D49FE-7C32-1640-B516-48C4FEFA00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3312"/>
                  <a:ext cx="90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600"/>
                    <a:t># coinc - # disc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 i="1"/>
                    <a:t>        n</a:t>
                  </a:r>
                  <a:endParaRPr lang="en-US" altLang="it-IT" sz="1600"/>
                </a:p>
              </p:txBody>
            </p:sp>
            <p:sp>
              <p:nvSpPr>
                <p:cNvPr id="102413" name="Text Box 27">
                  <a:extLst>
                    <a:ext uri="{FF2B5EF4-FFF2-40B4-BE49-F238E27FC236}">
                      <a16:creationId xmlns:a16="http://schemas.microsoft.com/office/drawing/2014/main" id="{62EFD867-8BE1-C146-9917-D15A06DA5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2" y="3360"/>
                  <a:ext cx="36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000"/>
                    <a:t>≈  0</a:t>
                  </a:r>
                </a:p>
              </p:txBody>
            </p:sp>
            <p:sp>
              <p:nvSpPr>
                <p:cNvPr id="102414" name="Text Box 28">
                  <a:extLst>
                    <a:ext uri="{FF2B5EF4-FFF2-40B4-BE49-F238E27FC236}">
                      <a16:creationId xmlns:a16="http://schemas.microsoft.com/office/drawing/2014/main" id="{E80C26CE-1A62-EF44-8923-6D4753784B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" y="3360"/>
                  <a:ext cx="93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600"/>
                    <a:t>(per ogni </a:t>
                  </a:r>
                  <a:r>
                    <a:rPr lang="en-US" altLang="it-IT" sz="1600" i="1"/>
                    <a:t>t</a:t>
                  </a:r>
                  <a:r>
                    <a:rPr lang="en-US" altLang="it-IT" sz="1600"/>
                    <a:t> </a:t>
                  </a:r>
                  <a:r>
                    <a:rPr lang="en-US" altLang="it-IT" sz="1600">
                      <a:sym typeface="Symbol" pitchFamily="2" charset="2"/>
                    </a:rPr>
                    <a:t>≠ 0</a:t>
                  </a:r>
                  <a:r>
                    <a:rPr lang="en-US" altLang="it-IT" sz="1600"/>
                    <a:t>)</a:t>
                  </a:r>
                </a:p>
              </p:txBody>
            </p:sp>
          </p:grpSp>
          <p:sp>
            <p:nvSpPr>
              <p:cNvPr id="102409" name="Text Box 29">
                <a:extLst>
                  <a:ext uri="{FF2B5EF4-FFF2-40B4-BE49-F238E27FC236}">
                    <a16:creationId xmlns:a16="http://schemas.microsoft.com/office/drawing/2014/main" id="{D30CB47B-A177-6842-8677-ACF8B93EA5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880"/>
                <a:ext cx="167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b="1"/>
                  <a:t>funzione di autocorrelazione</a:t>
                </a:r>
              </a:p>
            </p:txBody>
          </p:sp>
        </p:grpSp>
        <p:sp>
          <p:nvSpPr>
            <p:cNvPr id="102407" name="Text Box 36">
              <a:extLst>
                <a:ext uri="{FF2B5EF4-FFF2-40B4-BE49-F238E27FC236}">
                  <a16:creationId xmlns:a16="http://schemas.microsoft.com/office/drawing/2014/main" id="{79471B1B-BDB2-B540-B221-0D44B1939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880"/>
              <a:ext cx="3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G3)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6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3">
            <a:extLst>
              <a:ext uri="{FF2B5EF4-FFF2-40B4-BE49-F238E27FC236}">
                <a16:creationId xmlns:a16="http://schemas.microsoft.com/office/drawing/2014/main" id="{47211779-CF43-1448-B5C0-39ADE65F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D11746-8E57-AD4C-B9D0-4D7C78F148D3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it-IT" sz="1400"/>
          </a:p>
        </p:txBody>
      </p:sp>
      <p:grpSp>
        <p:nvGrpSpPr>
          <p:cNvPr id="103426" name="Group 66">
            <a:extLst>
              <a:ext uri="{FF2B5EF4-FFF2-40B4-BE49-F238E27FC236}">
                <a16:creationId xmlns:a16="http://schemas.microsoft.com/office/drawing/2014/main" id="{95CAD5B0-5F4D-6B44-A7FC-010CE75AEA7C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2057400"/>
            <a:ext cx="2590800" cy="1144588"/>
            <a:chOff x="1594" y="1296"/>
            <a:chExt cx="1632" cy="721"/>
          </a:xfrm>
        </p:grpSpPr>
        <p:sp>
          <p:nvSpPr>
            <p:cNvPr id="103433" name="Rectangle 4">
              <a:extLst>
                <a:ext uri="{FF2B5EF4-FFF2-40B4-BE49-F238E27FC236}">
                  <a16:creationId xmlns:a16="http://schemas.microsoft.com/office/drawing/2014/main" id="{9366ADB3-0320-4D45-9D21-BA307459F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1297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3434" name="Rectangle 5">
              <a:extLst>
                <a:ext uri="{FF2B5EF4-FFF2-40B4-BE49-F238E27FC236}">
                  <a16:creationId xmlns:a16="http://schemas.microsoft.com/office/drawing/2014/main" id="{7A67BC87-EDE0-4F47-92B2-27F0D5A00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1297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3435" name="Rectangle 6">
              <a:extLst>
                <a:ext uri="{FF2B5EF4-FFF2-40B4-BE49-F238E27FC236}">
                  <a16:creationId xmlns:a16="http://schemas.microsoft.com/office/drawing/2014/main" id="{0DBCCA97-C6A6-B848-A058-BCD3516D4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297"/>
              <a:ext cx="33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3436" name="Rectangle 7">
              <a:extLst>
                <a:ext uri="{FF2B5EF4-FFF2-40B4-BE49-F238E27FC236}">
                  <a16:creationId xmlns:a16="http://schemas.microsoft.com/office/drawing/2014/main" id="{C47BEAA5-4368-0642-9355-69A448FE4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1777"/>
              <a:ext cx="100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103437" name="Group 10">
              <a:extLst>
                <a:ext uri="{FF2B5EF4-FFF2-40B4-BE49-F238E27FC236}">
                  <a16:creationId xmlns:a16="http://schemas.microsoft.com/office/drawing/2014/main" id="{998C764A-C190-2D41-B955-819B5840D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6" y="1777"/>
              <a:ext cx="189" cy="212"/>
              <a:chOff x="1334" y="2495"/>
              <a:chExt cx="189" cy="201"/>
            </a:xfrm>
          </p:grpSpPr>
          <p:sp>
            <p:nvSpPr>
              <p:cNvPr id="103447" name="Text Box 8">
                <a:extLst>
                  <a:ext uri="{FF2B5EF4-FFF2-40B4-BE49-F238E27FC236}">
                    <a16:creationId xmlns:a16="http://schemas.microsoft.com/office/drawing/2014/main" id="{88A4D080-6D6D-FB45-B1C2-BA1B53E69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2495"/>
                <a:ext cx="1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 b="1"/>
                  <a:t>+</a:t>
                </a:r>
              </a:p>
            </p:txBody>
          </p:sp>
          <p:sp>
            <p:nvSpPr>
              <p:cNvPr id="103448" name="Oval 9">
                <a:extLst>
                  <a:ext uri="{FF2B5EF4-FFF2-40B4-BE49-F238E27FC236}">
                    <a16:creationId xmlns:a16="http://schemas.microsoft.com/office/drawing/2014/main" id="{3CA2E8DA-F0C4-7043-AC40-D2043D02B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" y="2533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103438" name="Line 11">
              <a:extLst>
                <a:ext uri="{FF2B5EF4-FFF2-40B4-BE49-F238E27FC236}">
                  <a16:creationId xmlns:a16="http://schemas.microsoft.com/office/drawing/2014/main" id="{3617D3A8-3BBE-B343-A99D-AC80BCDCD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39" name="Line 13">
              <a:extLst>
                <a:ext uri="{FF2B5EF4-FFF2-40B4-BE49-F238E27FC236}">
                  <a16:creationId xmlns:a16="http://schemas.microsoft.com/office/drawing/2014/main" id="{87A80F86-A349-1A43-AAA1-A7AB70350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153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40" name="Line 14">
              <a:extLst>
                <a:ext uri="{FF2B5EF4-FFF2-40B4-BE49-F238E27FC236}">
                  <a16:creationId xmlns:a16="http://schemas.microsoft.com/office/drawing/2014/main" id="{5A46497A-CCA8-9D4A-83DF-B741F3870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4" y="18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41" name="Line 15">
              <a:extLst>
                <a:ext uri="{FF2B5EF4-FFF2-40B4-BE49-F238E27FC236}">
                  <a16:creationId xmlns:a16="http://schemas.microsoft.com/office/drawing/2014/main" id="{215D0CB9-4E9E-4249-895C-11F1CCB18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4" y="1441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42" name="Line 16">
              <a:extLst>
                <a:ext uri="{FF2B5EF4-FFF2-40B4-BE49-F238E27FC236}">
                  <a16:creationId xmlns:a16="http://schemas.microsoft.com/office/drawing/2014/main" id="{41980249-823E-FD43-8B55-6A0D9EEC5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4" y="14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43" name="Line 17">
              <a:extLst>
                <a:ext uri="{FF2B5EF4-FFF2-40B4-BE49-F238E27FC236}">
                  <a16:creationId xmlns:a16="http://schemas.microsoft.com/office/drawing/2014/main" id="{4293EEAE-09B5-134F-8D2B-A89D8E7BE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1441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444" name="Text Box 18">
              <a:extLst>
                <a:ext uri="{FF2B5EF4-FFF2-40B4-BE49-F238E27FC236}">
                  <a16:creationId xmlns:a16="http://schemas.microsoft.com/office/drawing/2014/main" id="{ED299287-A6BA-1B4B-81D5-3F5A2D2F9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9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0</a:t>
              </a:r>
            </a:p>
          </p:txBody>
        </p:sp>
        <p:sp>
          <p:nvSpPr>
            <p:cNvPr id="103445" name="Text Box 20">
              <a:extLst>
                <a:ext uri="{FF2B5EF4-FFF2-40B4-BE49-F238E27FC236}">
                  <a16:creationId xmlns:a16="http://schemas.microsoft.com/office/drawing/2014/main" id="{B8354DB9-3EB6-1B43-872D-897624192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29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FF"/>
                  </a:solidFill>
                </a:rPr>
                <a:t>1</a:t>
              </a:r>
              <a:endParaRPr lang="en-US" altLang="it-IT" sz="1600"/>
            </a:p>
          </p:txBody>
        </p:sp>
        <p:sp>
          <p:nvSpPr>
            <p:cNvPr id="103446" name="Text Box 21">
              <a:extLst>
                <a:ext uri="{FF2B5EF4-FFF2-40B4-BE49-F238E27FC236}">
                  <a16:creationId xmlns:a16="http://schemas.microsoft.com/office/drawing/2014/main" id="{026F0645-AF70-ED49-8FBF-03680AD26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29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0</a:t>
              </a:r>
            </a:p>
          </p:txBody>
        </p:sp>
      </p:grpSp>
      <p:sp>
        <p:nvSpPr>
          <p:cNvPr id="103427" name="Text Box 23">
            <a:extLst>
              <a:ext uri="{FF2B5EF4-FFF2-40B4-BE49-F238E27FC236}">
                <a16:creationId xmlns:a16="http://schemas.microsoft.com/office/drawing/2014/main" id="{EBDF66CB-BE12-704E-82D5-CDE9CA26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39775"/>
            <a:ext cx="379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/>
              <a:t>Registro a scorrimento retroazionato</a:t>
            </a:r>
          </a:p>
        </p:txBody>
      </p:sp>
      <p:sp>
        <p:nvSpPr>
          <p:cNvPr id="103428" name="Text Box 24">
            <a:extLst>
              <a:ext uri="{FF2B5EF4-FFF2-40B4-BE49-F238E27FC236}">
                <a16:creationId xmlns:a16="http://schemas.microsoft.com/office/drawing/2014/main" id="{69DF5092-E124-3040-9CB3-94819BBF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35052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125977" name="Text Box 25">
            <a:extLst>
              <a:ext uri="{FF2B5EF4-FFF2-40B4-BE49-F238E27FC236}">
                <a16:creationId xmlns:a16="http://schemas.microsoft.com/office/drawing/2014/main" id="{7751D8CC-A01D-0F42-86C3-ABF8A914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03613"/>
            <a:ext cx="12509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AutoNum type="arabicPlain"/>
            </a:pPr>
            <a:r>
              <a:rPr lang="en-US" altLang="it-IT" sz="1600"/>
              <a:t>0        </a:t>
            </a:r>
            <a:r>
              <a:rPr lang="en-US" altLang="it-IT" sz="1600">
                <a:solidFill>
                  <a:srgbClr val="0000FF"/>
                </a:solidFill>
              </a:rPr>
              <a:t>0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0       1        </a:t>
            </a:r>
            <a:r>
              <a:rPr lang="en-US" altLang="it-IT" sz="1600">
                <a:solidFill>
                  <a:srgbClr val="0000FF"/>
                </a:solidFill>
              </a:rPr>
              <a:t>0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1       0        </a:t>
            </a:r>
            <a:r>
              <a:rPr lang="en-US" altLang="it-IT" sz="1600">
                <a:solidFill>
                  <a:srgbClr val="0000FF"/>
                </a:solidFill>
              </a:rPr>
              <a:t>1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1       1        </a:t>
            </a:r>
            <a:r>
              <a:rPr lang="en-US" altLang="it-IT" sz="1600">
                <a:solidFill>
                  <a:srgbClr val="0000FF"/>
                </a:solidFill>
              </a:rPr>
              <a:t>0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1       1        </a:t>
            </a:r>
            <a:r>
              <a:rPr lang="en-US" altLang="it-IT" sz="1600">
                <a:solidFill>
                  <a:srgbClr val="0000FF"/>
                </a:solidFill>
              </a:rPr>
              <a:t>1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0       1        </a:t>
            </a:r>
            <a:r>
              <a:rPr lang="en-US" altLang="it-IT" sz="1600">
                <a:solidFill>
                  <a:srgbClr val="0000FF"/>
                </a:solidFill>
              </a:rPr>
              <a:t>1</a:t>
            </a:r>
            <a:endParaRPr lang="en-US" altLang="it-IT" sz="1600"/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1600"/>
              <a:t>0       0        </a:t>
            </a:r>
            <a:r>
              <a:rPr lang="en-US" altLang="it-IT" sz="16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3430" name="Text Box 26">
            <a:extLst>
              <a:ext uri="{FF2B5EF4-FFF2-40B4-BE49-F238E27FC236}">
                <a16:creationId xmlns:a16="http://schemas.microsoft.com/office/drawing/2014/main" id="{C088A0A2-B916-CE4C-8E79-E8DF212A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32013"/>
            <a:ext cx="1352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FF"/>
                </a:solidFill>
              </a:rPr>
              <a:t>1 0 0 1 0 1 1 1</a:t>
            </a:r>
          </a:p>
        </p:txBody>
      </p:sp>
      <p:sp>
        <p:nvSpPr>
          <p:cNvPr id="103431" name="Text Box 27">
            <a:extLst>
              <a:ext uri="{FF2B5EF4-FFF2-40B4-BE49-F238E27FC236}">
                <a16:creationId xmlns:a16="http://schemas.microsoft.com/office/drawing/2014/main" id="{5E344D8F-E0D2-7A40-9273-4BEBED5E1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98613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RSR</a:t>
            </a:r>
          </a:p>
        </p:txBody>
      </p:sp>
      <p:sp>
        <p:nvSpPr>
          <p:cNvPr id="103432" name="Text Box 65">
            <a:extLst>
              <a:ext uri="{FF2B5EF4-FFF2-40B4-BE49-F238E27FC236}">
                <a16:creationId xmlns:a16="http://schemas.microsoft.com/office/drawing/2014/main" id="{2C2389E7-F7D3-E247-BEC8-38DB1227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3732213"/>
            <a:ext cx="23860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generatore pseudoaleatorio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perfettamente bilanciato</a:t>
            </a:r>
          </a:p>
        </p:txBody>
      </p:sp>
    </p:spTree>
    <p:extLst>
      <p:ext uri="{BB962C8B-B14F-4D97-AF65-F5344CB8AC3E}">
        <p14:creationId xmlns:p14="http://schemas.microsoft.com/office/powerpoint/2010/main" val="25571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7" grpId="0" uiExpand="1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Number Placeholder 3">
            <a:extLst>
              <a:ext uri="{FF2B5EF4-FFF2-40B4-BE49-F238E27FC236}">
                <a16:creationId xmlns:a16="http://schemas.microsoft.com/office/drawing/2014/main" id="{AFF31ABB-8058-D244-9996-9DC184C4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10B6DD-3DA1-3946-96B7-97EAB0314B54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it-IT" sz="1400"/>
          </a:p>
        </p:txBody>
      </p:sp>
      <p:pic>
        <p:nvPicPr>
          <p:cNvPr id="104450" name="Picture 2">
            <a:extLst>
              <a:ext uri="{FF2B5EF4-FFF2-40B4-BE49-F238E27FC236}">
                <a16:creationId xmlns:a16="http://schemas.microsoft.com/office/drawing/2014/main" id="{E99003B2-C6A6-F84A-B409-EFA36FB6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870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>
            <a:extLst>
              <a:ext uri="{FF2B5EF4-FFF2-40B4-BE49-F238E27FC236}">
                <a16:creationId xmlns:a16="http://schemas.microsoft.com/office/drawing/2014/main" id="{1C38946E-0744-4341-AA40-611069BD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343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>
            <a:extLst>
              <a:ext uri="{FF2B5EF4-FFF2-40B4-BE49-F238E27FC236}">
                <a16:creationId xmlns:a16="http://schemas.microsoft.com/office/drawing/2014/main" id="{8E95AF66-9FEC-474C-8E91-3CC53C18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02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>
            <a:extLst>
              <a:ext uri="{FF2B5EF4-FFF2-40B4-BE49-F238E27FC236}">
                <a16:creationId xmlns:a16="http://schemas.microsoft.com/office/drawing/2014/main" id="{970179A0-6864-6E45-A732-EB73E6ECF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424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>
            <a:extLst>
              <a:ext uri="{FF2B5EF4-FFF2-40B4-BE49-F238E27FC236}">
                <a16:creationId xmlns:a16="http://schemas.microsoft.com/office/drawing/2014/main" id="{1BAC8818-FF5A-7C44-9B77-105A00F72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r>
              <a:rPr lang="en-US" altLang="it-IT" sz="2000" baseline="-25000"/>
              <a:t>-1</a:t>
            </a:r>
            <a:endParaRPr lang="en-US" altLang="it-IT" sz="2000"/>
          </a:p>
        </p:txBody>
      </p:sp>
      <p:sp>
        <p:nvSpPr>
          <p:cNvPr id="104455" name="Text Box 7">
            <a:extLst>
              <a:ext uri="{FF2B5EF4-FFF2-40B4-BE49-F238E27FC236}">
                <a16:creationId xmlns:a16="http://schemas.microsoft.com/office/drawing/2014/main" id="{4F9351A9-5F78-034D-92C5-6478B39A6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76400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r>
              <a:rPr lang="en-US" altLang="it-IT" sz="2000" baseline="-25000"/>
              <a:t>-2</a:t>
            </a:r>
            <a:endParaRPr lang="en-US" altLang="it-IT" sz="2000"/>
          </a:p>
        </p:txBody>
      </p:sp>
      <p:sp>
        <p:nvSpPr>
          <p:cNvPr id="104456" name="Text Box 8">
            <a:extLst>
              <a:ext uri="{FF2B5EF4-FFF2-40B4-BE49-F238E27FC236}">
                <a16:creationId xmlns:a16="http://schemas.microsoft.com/office/drawing/2014/main" id="{EE78DFB0-2AEF-4347-9B18-C0239206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76400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r>
              <a:rPr lang="en-US" altLang="it-IT" sz="2000" baseline="-25000"/>
              <a:t>-r+2</a:t>
            </a:r>
            <a:endParaRPr lang="en-US" altLang="it-IT" sz="2000"/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F33E9C43-2439-D64C-AA09-A8A7473B8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676400"/>
            <a:ext cx="68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r>
              <a:rPr lang="en-US" altLang="it-IT" sz="2000" baseline="-25000"/>
              <a:t>-</a:t>
            </a:r>
            <a:r>
              <a:rPr lang="en-US" altLang="it-IT" sz="2000" i="1" baseline="-25000"/>
              <a:t>r</a:t>
            </a:r>
            <a:r>
              <a:rPr lang="en-US" altLang="it-IT" sz="2000" baseline="-25000"/>
              <a:t>+1</a:t>
            </a:r>
            <a:endParaRPr lang="en-US" altLang="it-IT" sz="2000"/>
          </a:p>
        </p:txBody>
      </p:sp>
      <p:sp>
        <p:nvSpPr>
          <p:cNvPr id="104458" name="Text Box 10">
            <a:extLst>
              <a:ext uri="{FF2B5EF4-FFF2-40B4-BE49-F238E27FC236}">
                <a16:creationId xmlns:a16="http://schemas.microsoft.com/office/drawing/2014/main" id="{1F3F816B-ECC1-A441-A1ED-4E67817E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676400"/>
            <a:ext cx="51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r>
              <a:rPr lang="en-US" altLang="it-IT" sz="2000" baseline="-25000"/>
              <a:t>-</a:t>
            </a:r>
            <a:r>
              <a:rPr lang="en-US" altLang="it-IT" sz="2000" i="1" baseline="-25000"/>
              <a:t>r</a:t>
            </a:r>
            <a:endParaRPr lang="en-US" altLang="it-IT" sz="2000"/>
          </a:p>
        </p:txBody>
      </p:sp>
    </p:spTree>
    <p:extLst>
      <p:ext uri="{BB962C8B-B14F-4D97-AF65-F5344CB8AC3E}">
        <p14:creationId xmlns:p14="http://schemas.microsoft.com/office/powerpoint/2010/main" val="38344280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>
            <a:extLst>
              <a:ext uri="{FF2B5EF4-FFF2-40B4-BE49-F238E27FC236}">
                <a16:creationId xmlns:a16="http://schemas.microsoft.com/office/drawing/2014/main" id="{9C544F1C-EBC3-504C-9ACA-D42EB1B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67904-054C-834C-B35F-C6AF9A1B2C6E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it-IT" sz="1400"/>
          </a:p>
        </p:txBody>
      </p:sp>
      <p:grpSp>
        <p:nvGrpSpPr>
          <p:cNvPr id="105474" name="Group 5">
            <a:extLst>
              <a:ext uri="{FF2B5EF4-FFF2-40B4-BE49-F238E27FC236}">
                <a16:creationId xmlns:a16="http://schemas.microsoft.com/office/drawing/2014/main" id="{B161235E-650B-2648-8164-5018EAE4E52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38200"/>
            <a:ext cx="4559300" cy="1219200"/>
            <a:chOff x="1632" y="1680"/>
            <a:chExt cx="2872" cy="768"/>
          </a:xfrm>
        </p:grpSpPr>
        <p:pic>
          <p:nvPicPr>
            <p:cNvPr id="105477" name="Picture 3">
              <a:extLst>
                <a:ext uri="{FF2B5EF4-FFF2-40B4-BE49-F238E27FC236}">
                  <a16:creationId xmlns:a16="http://schemas.microsoft.com/office/drawing/2014/main" id="{5560CCAA-1A4F-B04C-A128-AF597E21C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680"/>
              <a:ext cx="148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8" name="Picture 4">
              <a:extLst>
                <a:ext uri="{FF2B5EF4-FFF2-40B4-BE49-F238E27FC236}">
                  <a16:creationId xmlns:a16="http://schemas.microsoft.com/office/drawing/2014/main" id="{AD80C5C2-316E-8343-A46B-8BA6A33A4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20"/>
              <a:ext cx="133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475" name="Picture 6">
            <a:extLst>
              <a:ext uri="{FF2B5EF4-FFF2-40B4-BE49-F238E27FC236}">
                <a16:creationId xmlns:a16="http://schemas.microsoft.com/office/drawing/2014/main" id="{855660CE-CACA-5745-8B76-272CEC12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188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7">
            <a:extLst>
              <a:ext uri="{FF2B5EF4-FFF2-40B4-BE49-F238E27FC236}">
                <a16:creationId xmlns:a16="http://schemas.microsoft.com/office/drawing/2014/main" id="{7BB149FC-7C30-724C-8EEE-786F5001E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09800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sosituendo</a:t>
            </a:r>
          </a:p>
        </p:txBody>
      </p:sp>
    </p:spTree>
    <p:extLst>
      <p:ext uri="{BB962C8B-B14F-4D97-AF65-F5344CB8AC3E}">
        <p14:creationId xmlns:p14="http://schemas.microsoft.com/office/powerpoint/2010/main" val="5249444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3">
            <a:extLst>
              <a:ext uri="{FF2B5EF4-FFF2-40B4-BE49-F238E27FC236}">
                <a16:creationId xmlns:a16="http://schemas.microsoft.com/office/drawing/2014/main" id="{CE9A6329-8DAD-A845-B693-AE82FBD8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00B3CA-56ED-A349-98B6-0B56979A952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it-IT" sz="1400"/>
          </a:p>
        </p:txBody>
      </p:sp>
      <p:pic>
        <p:nvPicPr>
          <p:cNvPr id="106498" name="Picture 2">
            <a:extLst>
              <a:ext uri="{FF2B5EF4-FFF2-40B4-BE49-F238E27FC236}">
                <a16:creationId xmlns:a16="http://schemas.microsoft.com/office/drawing/2014/main" id="{2B49A49A-7FF4-E94A-9460-B502F1F4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371600"/>
            <a:ext cx="5803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Oval 3">
            <a:extLst>
              <a:ext uri="{FF2B5EF4-FFF2-40B4-BE49-F238E27FC236}">
                <a16:creationId xmlns:a16="http://schemas.microsoft.com/office/drawing/2014/main" id="{70D40B2F-1763-8C41-84BA-A008A171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1905000"/>
            <a:ext cx="685800" cy="533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6500" name="Line 4">
            <a:extLst>
              <a:ext uri="{FF2B5EF4-FFF2-40B4-BE49-F238E27FC236}">
                <a16:creationId xmlns:a16="http://schemas.microsoft.com/office/drawing/2014/main" id="{0736C027-915E-3645-B90C-AE38F67D58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0775" y="2362200"/>
            <a:ext cx="29718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C5EB743F-F814-CC40-BA36-CB093EE0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24200"/>
            <a:ext cx="6127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FF"/>
                </a:solidFill>
              </a:rPr>
              <a:t>polinomio caratteristico</a:t>
            </a:r>
            <a:r>
              <a:rPr lang="en-US" altLang="it-IT" sz="2000"/>
              <a:t> (dipende dalla topologia circuitale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 determina la lunghezza del periodo)</a:t>
            </a:r>
          </a:p>
        </p:txBody>
      </p:sp>
      <p:pic>
        <p:nvPicPr>
          <p:cNvPr id="106502" name="Picture 6">
            <a:extLst>
              <a:ext uri="{FF2B5EF4-FFF2-40B4-BE49-F238E27FC236}">
                <a16:creationId xmlns:a16="http://schemas.microsoft.com/office/drawing/2014/main" id="{52E767D3-D643-B64A-B056-3DED31C8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733800"/>
            <a:ext cx="6870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Oval 7">
            <a:extLst>
              <a:ext uri="{FF2B5EF4-FFF2-40B4-BE49-F238E27FC236}">
                <a16:creationId xmlns:a16="http://schemas.microsoft.com/office/drawing/2014/main" id="{C3D50533-7BE0-134D-86D5-D824CC2E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5638800"/>
            <a:ext cx="2362200" cy="533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6504" name="Line 8">
            <a:extLst>
              <a:ext uri="{FF2B5EF4-FFF2-40B4-BE49-F238E27FC236}">
                <a16:creationId xmlns:a16="http://schemas.microsoft.com/office/drawing/2014/main" id="{3E25036D-23AC-3643-B10E-F8AF301BCA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60775" y="3581400"/>
            <a:ext cx="266700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6505" name="Rectangle 9">
            <a:extLst>
              <a:ext uri="{FF2B5EF4-FFF2-40B4-BE49-F238E27FC236}">
                <a16:creationId xmlns:a16="http://schemas.microsoft.com/office/drawing/2014/main" id="{4C3066AA-6863-1449-82E8-DF0596391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"/>
            <a:ext cx="344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dipende dalle condizioni iniziali</a:t>
            </a:r>
          </a:p>
        </p:txBody>
      </p:sp>
      <p:sp>
        <p:nvSpPr>
          <p:cNvPr id="106506" name="Line 10">
            <a:extLst>
              <a:ext uri="{FF2B5EF4-FFF2-40B4-BE49-F238E27FC236}">
                <a16:creationId xmlns:a16="http://schemas.microsoft.com/office/drawing/2014/main" id="{3B0F261F-93AE-CF41-BDA2-EF08A89D7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9144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1629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>
            <a:extLst>
              <a:ext uri="{FF2B5EF4-FFF2-40B4-BE49-F238E27FC236}">
                <a16:creationId xmlns:a16="http://schemas.microsoft.com/office/drawing/2014/main" id="{B205DD41-FD78-6D4A-BC4E-7C0FC8CF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2B9B0D-80A8-6846-9EA4-EAAF5F98B24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it-IT" sz="1400"/>
          </a:p>
        </p:txBody>
      </p:sp>
      <p:pic>
        <p:nvPicPr>
          <p:cNvPr id="107522" name="Picture 2">
            <a:extLst>
              <a:ext uri="{FF2B5EF4-FFF2-40B4-BE49-F238E27FC236}">
                <a16:creationId xmlns:a16="http://schemas.microsoft.com/office/drawing/2014/main" id="{3FD3EADE-CCB5-A641-86B4-CCCC364C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61198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9" name="Rectangle 7">
            <a:extLst>
              <a:ext uri="{FF2B5EF4-FFF2-40B4-BE49-F238E27FC236}">
                <a16:creationId xmlns:a16="http://schemas.microsoft.com/office/drawing/2014/main" id="{806AB9B7-CF8D-A44C-88DD-0CD7E1CA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206" y="62865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7524" name="Rectangle 8">
            <a:extLst>
              <a:ext uri="{FF2B5EF4-FFF2-40B4-BE49-F238E27FC236}">
                <a16:creationId xmlns:a16="http://schemas.microsoft.com/office/drawing/2014/main" id="{AF0330C5-719C-4742-AD93-E13FAD54D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65532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00041" name="Picture 9" descr="Screen shot 2012-05-#942AB9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EC875C2D-3999-6D45-850B-933F9C3F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1955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2" name="Picture 10" descr="Screen shot 2012-05-#942ABA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F04DCB7C-15CC-684F-B037-1ED7364A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438400"/>
            <a:ext cx="30400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3">
            <a:extLst>
              <a:ext uri="{FF2B5EF4-FFF2-40B4-BE49-F238E27FC236}">
                <a16:creationId xmlns:a16="http://schemas.microsoft.com/office/drawing/2014/main" id="{70186B7C-75E7-1047-BEFA-251E88FD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51AB6-DA9B-0941-8849-7D4ABD765C7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it-IT" sz="1400"/>
          </a:p>
        </p:txBody>
      </p:sp>
      <p:pic>
        <p:nvPicPr>
          <p:cNvPr id="108546" name="Picture 2">
            <a:extLst>
              <a:ext uri="{FF2B5EF4-FFF2-40B4-BE49-F238E27FC236}">
                <a16:creationId xmlns:a16="http://schemas.microsoft.com/office/drawing/2014/main" id="{F257876B-3F9E-2E48-9E1D-D5BD64CA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7851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4">
            <a:extLst>
              <a:ext uri="{FF2B5EF4-FFF2-40B4-BE49-F238E27FC236}">
                <a16:creationId xmlns:a16="http://schemas.microsoft.com/office/drawing/2014/main" id="{3A76D649-08C1-3541-8FC8-124F5EA3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7188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837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3">
            <a:extLst>
              <a:ext uri="{FF2B5EF4-FFF2-40B4-BE49-F238E27FC236}">
                <a16:creationId xmlns:a16="http://schemas.microsoft.com/office/drawing/2014/main" id="{45886C82-3947-B944-96DB-D934733E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D5F03-5502-D441-BFCF-F9EBD6C7F9F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it-IT" sz="1400"/>
          </a:p>
        </p:txBody>
      </p:sp>
      <p:grpSp>
        <p:nvGrpSpPr>
          <p:cNvPr id="109570" name="Group 4">
            <a:extLst>
              <a:ext uri="{FF2B5EF4-FFF2-40B4-BE49-F238E27FC236}">
                <a16:creationId xmlns:a16="http://schemas.microsoft.com/office/drawing/2014/main" id="{24F020AF-C85C-C64C-9085-F083A5435C54}"/>
              </a:ext>
            </a:extLst>
          </p:cNvPr>
          <p:cNvGrpSpPr>
            <a:grpSpLocks/>
          </p:cNvGrpSpPr>
          <p:nvPr/>
        </p:nvGrpSpPr>
        <p:grpSpPr bwMode="auto">
          <a:xfrm>
            <a:off x="1438275" y="773877"/>
            <a:ext cx="6805613" cy="498476"/>
            <a:chOff x="1142" y="1075"/>
            <a:chExt cx="4287" cy="314"/>
          </a:xfrm>
        </p:grpSpPr>
        <p:sp>
          <p:nvSpPr>
            <p:cNvPr id="109575" name="Text Box 2">
              <a:extLst>
                <a:ext uri="{FF2B5EF4-FFF2-40B4-BE49-F238E27FC236}">
                  <a16:creationId xmlns:a16="http://schemas.microsoft.com/office/drawing/2014/main" id="{AD6E4C7E-7E78-8441-8CE8-C0F063804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137"/>
              <a:ext cx="4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Se  </a:t>
              </a:r>
              <a:r>
                <a:rPr lang="en-US" altLang="it-IT" sz="2000" b="1" i="1"/>
                <a:t>r</a:t>
              </a:r>
              <a:r>
                <a:rPr lang="en-US" altLang="it-IT" sz="2000"/>
                <a:t>  è la lunghezza del registro, la lunghezza del ciclo è  2</a:t>
              </a:r>
              <a:r>
                <a:rPr lang="en-US" altLang="it-IT" sz="2000" i="1" baseline="30000"/>
                <a:t>r</a:t>
              </a:r>
              <a:r>
                <a:rPr lang="en-US" altLang="it-IT" sz="2000"/>
                <a:t>  - 1</a:t>
              </a:r>
            </a:p>
          </p:txBody>
        </p:sp>
        <p:sp>
          <p:nvSpPr>
            <p:cNvPr id="109576" name="Rectangle 3">
              <a:extLst>
                <a:ext uri="{FF2B5EF4-FFF2-40B4-BE49-F238E27FC236}">
                  <a16:creationId xmlns:a16="http://schemas.microsoft.com/office/drawing/2014/main" id="{CA4A99B8-2D07-4246-8960-BAD8A1EFD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75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 i="1"/>
            </a:p>
          </p:txBody>
        </p:sp>
      </p:grpSp>
      <p:sp>
        <p:nvSpPr>
          <p:cNvPr id="196613" name="Text Box 5">
            <a:extLst>
              <a:ext uri="{FF2B5EF4-FFF2-40B4-BE49-F238E27FC236}">
                <a16:creationId xmlns:a16="http://schemas.microsoft.com/office/drawing/2014/main" id="{1B119231-AE76-EB45-91C9-74019FDE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183" y="1877968"/>
            <a:ext cx="62520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Risultato: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Nel registro a scorrimento retroazionato i criteri di Golomb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valgono in senso stretto</a:t>
            </a:r>
          </a:p>
        </p:txBody>
      </p:sp>
      <p:grpSp>
        <p:nvGrpSpPr>
          <p:cNvPr id="196617" name="Group 9">
            <a:extLst>
              <a:ext uri="{FF2B5EF4-FFF2-40B4-BE49-F238E27FC236}">
                <a16:creationId xmlns:a16="http://schemas.microsoft.com/office/drawing/2014/main" id="{F24A70CB-16F6-B24B-81C3-C45AECCD2AAD}"/>
              </a:ext>
            </a:extLst>
          </p:cNvPr>
          <p:cNvGrpSpPr>
            <a:grpSpLocks/>
          </p:cNvGrpSpPr>
          <p:nvPr/>
        </p:nvGrpSpPr>
        <p:grpSpPr bwMode="auto">
          <a:xfrm>
            <a:off x="1522183" y="3807022"/>
            <a:ext cx="6491288" cy="2006600"/>
            <a:chOff x="1104" y="2592"/>
            <a:chExt cx="4089" cy="1264"/>
          </a:xfrm>
        </p:grpSpPr>
        <p:sp>
          <p:nvSpPr>
            <p:cNvPr id="109573" name="AutoShape 6">
              <a:extLst>
                <a:ext uri="{FF2B5EF4-FFF2-40B4-BE49-F238E27FC236}">
                  <a16:creationId xmlns:a16="http://schemas.microsoft.com/office/drawing/2014/main" id="{323FA90D-BF57-0346-8829-28C174C6E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92"/>
              <a:ext cx="288" cy="480"/>
            </a:xfrm>
            <a:prstGeom prst="downArrow">
              <a:avLst>
                <a:gd name="adj1" fmla="val 50000"/>
                <a:gd name="adj2" fmla="val 41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09574" name="Text Box 8">
              <a:extLst>
                <a:ext uri="{FF2B5EF4-FFF2-40B4-BE49-F238E27FC236}">
                  <a16:creationId xmlns:a16="http://schemas.microsoft.com/office/drawing/2014/main" id="{F07744B8-DA67-894C-ADA2-FF7E7EEAD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216"/>
              <a:ext cx="408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b="1"/>
                <a:t>		impostazione debole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2000" b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(non resistente verso attacchi crittanalitici con testo in chiaro)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6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>
            <a:extLst>
              <a:ext uri="{FF2B5EF4-FFF2-40B4-BE49-F238E27FC236}">
                <a16:creationId xmlns:a16="http://schemas.microsoft.com/office/drawing/2014/main" id="{D509C391-4EEF-6946-A3AA-A4B2A94A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DD408-5BF3-DE4E-8563-F6CC4A4E23D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it-IT" sz="1400"/>
          </a:p>
        </p:txBody>
      </p:sp>
      <p:sp>
        <p:nvSpPr>
          <p:cNvPr id="110594" name="Text Box 3">
            <a:extLst>
              <a:ext uri="{FF2B5EF4-FFF2-40B4-BE49-F238E27FC236}">
                <a16:creationId xmlns:a16="http://schemas.microsoft.com/office/drawing/2014/main" id="{3247F3C8-79D3-B743-8D56-D0CB94407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4800"/>
            <a:ext cx="7424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I registri a scorrimento retroazionato sono </a:t>
            </a:r>
            <a:r>
              <a:rPr lang="en-US" altLang="it-IT" sz="2000" b="1" i="1">
                <a:solidFill>
                  <a:srgbClr val="FF0000"/>
                </a:solidFill>
              </a:rPr>
              <a:t>deboli</a:t>
            </a:r>
            <a:r>
              <a:rPr lang="en-US" altLang="it-IT" sz="2000" b="1"/>
              <a:t> dal punto di vista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degli </a:t>
            </a:r>
            <a:r>
              <a:rPr lang="en-US" altLang="it-IT" sz="2000" b="1">
                <a:solidFill>
                  <a:srgbClr val="FF0000"/>
                </a:solidFill>
              </a:rPr>
              <a:t>attacchi crittanalitici con testo in chiaro</a:t>
            </a:r>
            <a:endParaRPr lang="en-US" altLang="it-IT" sz="2000" b="1"/>
          </a:p>
        </p:txBody>
      </p:sp>
      <p:pic>
        <p:nvPicPr>
          <p:cNvPr id="110595" name="Picture 4">
            <a:extLst>
              <a:ext uri="{FF2B5EF4-FFF2-40B4-BE49-F238E27FC236}">
                <a16:creationId xmlns:a16="http://schemas.microsoft.com/office/drawing/2014/main" id="{182E85DC-EE85-1246-9D8F-19AEB87B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997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6">
            <a:extLst>
              <a:ext uri="{FF2B5EF4-FFF2-40B4-BE49-F238E27FC236}">
                <a16:creationId xmlns:a16="http://schemas.microsoft.com/office/drawing/2014/main" id="{BBC1D03A-B6D0-1E47-BE1E-1A4D853D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7620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7">
            <a:extLst>
              <a:ext uri="{FF2B5EF4-FFF2-40B4-BE49-F238E27FC236}">
                <a16:creationId xmlns:a16="http://schemas.microsoft.com/office/drawing/2014/main" id="{3D3D6E14-2FE2-D441-B8B8-423C703E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78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8">
            <a:extLst>
              <a:ext uri="{FF2B5EF4-FFF2-40B4-BE49-F238E27FC236}">
                <a16:creationId xmlns:a16="http://schemas.microsoft.com/office/drawing/2014/main" id="{373BCD38-FBB1-994F-9C96-98E80F38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340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12">
            <a:extLst>
              <a:ext uri="{FF2B5EF4-FFF2-40B4-BE49-F238E27FC236}">
                <a16:creationId xmlns:a16="http://schemas.microsoft.com/office/drawing/2014/main" id="{60864291-2972-9149-A352-C03DEF1D1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8001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05165" name="Picture 13" descr="Screen shot 2012-05-#942AC6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15258439-83FE-AE4E-B09A-23435995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7639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>
            <a:extLst>
              <a:ext uri="{FF2B5EF4-FFF2-40B4-BE49-F238E27FC236}">
                <a16:creationId xmlns:a16="http://schemas.microsoft.com/office/drawing/2014/main" id="{D36959D9-4927-574B-B325-655CD4A2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2DE9DD-ECD8-254F-881B-519492F6F651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it-IT" sz="1400"/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FA3676C4-78A3-F841-911A-C5063590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90781"/>
            <a:ext cx="6938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La classe residua dei crittogrammi C</a:t>
            </a:r>
            <a:r>
              <a:rPr lang="en-US" altLang="it-IT" sz="2400"/>
              <a:t>(</a:t>
            </a:r>
            <a:r>
              <a:rPr lang="en-US" altLang="it-IT" sz="2400" i="1"/>
              <a:t>m</a:t>
            </a:r>
            <a:r>
              <a:rPr lang="en-US" altLang="it-IT" sz="2400"/>
              <a:t>)</a:t>
            </a:r>
            <a:r>
              <a:rPr lang="en-US" altLang="it-IT" sz="2400" i="1"/>
              <a:t> </a:t>
            </a:r>
            <a:r>
              <a:rPr lang="en-US" altLang="it-IT" sz="2400"/>
              <a:t>è l’immagine della classe residua </a:t>
            </a:r>
            <a:r>
              <a:rPr lang="en-US" altLang="it-IT" sz="2400" i="1"/>
              <a:t>M</a:t>
            </a:r>
            <a:r>
              <a:rPr lang="en-US" altLang="it-IT" sz="2400"/>
              <a:t>(</a:t>
            </a:r>
            <a:r>
              <a:rPr lang="en-US" altLang="it-IT" sz="2400" i="1"/>
              <a:t>m</a:t>
            </a:r>
            <a:r>
              <a:rPr lang="en-US" altLang="it-IT" sz="2400"/>
              <a:t>) dei messaggi</a:t>
            </a:r>
          </a:p>
        </p:txBody>
      </p:sp>
      <p:sp>
        <p:nvSpPr>
          <p:cNvPr id="37892" name="TextBox 8">
            <a:extLst>
              <a:ext uri="{FF2B5EF4-FFF2-40B4-BE49-F238E27FC236}">
                <a16:creationId xmlns:a16="http://schemas.microsoft.com/office/drawing/2014/main" id="{10151B48-38D3-4540-B10D-597AB2673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6858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2)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DE8310-032C-F846-A7F4-2EDD670CB7C3}"/>
              </a:ext>
            </a:extLst>
          </p:cNvPr>
          <p:cNvGrpSpPr/>
          <p:nvPr/>
        </p:nvGrpSpPr>
        <p:grpSpPr>
          <a:xfrm>
            <a:off x="1008063" y="1320220"/>
            <a:ext cx="7507287" cy="1533673"/>
            <a:chOff x="611188" y="2068365"/>
            <a:chExt cx="7507287" cy="1533673"/>
          </a:xfrm>
        </p:grpSpPr>
        <p:grpSp>
          <p:nvGrpSpPr>
            <p:cNvPr id="37890" name="Group 6">
              <a:extLst>
                <a:ext uri="{FF2B5EF4-FFF2-40B4-BE49-F238E27FC236}">
                  <a16:creationId xmlns:a16="http://schemas.microsoft.com/office/drawing/2014/main" id="{10AEFEE9-9DF0-D14B-B22A-42F5872D3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188" y="2540000"/>
              <a:ext cx="7507287" cy="1062038"/>
              <a:chOff x="611560" y="908720"/>
              <a:chExt cx="7507183" cy="1061830"/>
            </a:xfrm>
          </p:grpSpPr>
          <p:grpSp>
            <p:nvGrpSpPr>
              <p:cNvPr id="37894" name="Group 4">
                <a:extLst>
                  <a:ext uri="{FF2B5EF4-FFF2-40B4-BE49-F238E27FC236}">
                    <a16:creationId xmlns:a16="http://schemas.microsoft.com/office/drawing/2014/main" id="{0B49CA77-CE68-6A42-8669-D3B6C1AD0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560" y="908720"/>
                <a:ext cx="7507183" cy="1061830"/>
                <a:chOff x="1625600" y="1166167"/>
                <a:chExt cx="7507183" cy="1061830"/>
              </a:xfrm>
            </p:grpSpPr>
            <p:sp>
              <p:nvSpPr>
                <p:cNvPr id="37896" name="TextBox 2">
                  <a:extLst>
                    <a:ext uri="{FF2B5EF4-FFF2-40B4-BE49-F238E27FC236}">
                      <a16:creationId xmlns:a16="http://schemas.microsoft.com/office/drawing/2014/main" id="{40FB1AC8-419B-8B4F-9782-0213E2B520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5600" y="1397000"/>
                  <a:ext cx="7507183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/>
                    <a:t>la classe residua </a:t>
                  </a:r>
                  <a:r>
                    <a:rPr lang="it-IT" altLang="it-IT" sz="2400" i="1"/>
                    <a:t>C</a:t>
                  </a:r>
                  <a:r>
                    <a:rPr lang="it-IT" altLang="it-IT" sz="2400"/>
                    <a:t>(</a:t>
                  </a:r>
                  <a:r>
                    <a:rPr lang="it-IT" altLang="it-IT" sz="2400" i="1"/>
                    <a:t>m) </a:t>
                  </a:r>
                  <a:r>
                    <a:rPr lang="it-IT" altLang="it-IT" sz="2400"/>
                    <a:t>di </a:t>
                  </a:r>
                  <a:r>
                    <a:rPr lang="it-IT" altLang="it-IT" sz="2400" i="1"/>
                    <a:t>m </a:t>
                  </a:r>
                  <a:r>
                    <a:rPr lang="en-US" altLang="it-IT" sz="2400"/>
                    <a:t>∈</a:t>
                  </a:r>
                  <a:r>
                    <a:rPr lang="en-US" altLang="it-IT" sz="2400" i="1"/>
                    <a:t>M</a:t>
                  </a:r>
                  <a:r>
                    <a:rPr lang="en-US" altLang="it-IT" sz="2400"/>
                    <a:t>(</a:t>
                  </a:r>
                  <a:r>
                    <a:rPr lang="en-US" altLang="it-IT" sz="2400" i="1"/>
                    <a:t>m</a:t>
                  </a:r>
                  <a:r>
                    <a:rPr lang="en-US" altLang="it-IT" sz="2400"/>
                    <a:t>)</a:t>
                  </a:r>
                  <a:r>
                    <a:rPr lang="en-US" altLang="it-IT" sz="2000"/>
                    <a:t>   è la </a:t>
                  </a:r>
                  <a:r>
                    <a:rPr lang="en-US" altLang="it-IT" sz="2400" i="1"/>
                    <a:t>C</a:t>
                  </a:r>
                  <a:r>
                    <a:rPr lang="en-US" altLang="it-IT" sz="2400"/>
                    <a:t>(</a:t>
                  </a:r>
                  <a:r>
                    <a:rPr lang="en-US" altLang="it-IT" sz="2400" i="1"/>
                    <a:t>m</a:t>
                  </a:r>
                  <a:r>
                    <a:rPr lang="en-US" altLang="it-IT" sz="2400"/>
                    <a:t>) stessa, che è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2400"/>
                    <a:t>una classe di equivalenza</a:t>
                  </a:r>
                  <a:r>
                    <a:rPr lang="en-US" altLang="it-IT" sz="2000"/>
                    <a:t> </a:t>
                  </a:r>
                  <a:r>
                    <a:rPr lang="it-IT" altLang="it-IT" sz="2400"/>
                    <a:t> </a:t>
                  </a:r>
                </a:p>
              </p:txBody>
            </p:sp>
            <p:sp>
              <p:nvSpPr>
                <p:cNvPr id="37897" name="TextBox 3">
                  <a:extLst>
                    <a:ext uri="{FF2B5EF4-FFF2-40B4-BE49-F238E27FC236}">
                      <a16:creationId xmlns:a16="http://schemas.microsoft.com/office/drawing/2014/main" id="{4E1485F3-8770-2F41-9A78-E816AD35D1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3430" y="1166167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/>
                    <a:t>_</a:t>
                  </a:r>
                </a:p>
              </p:txBody>
            </p:sp>
          </p:grpSp>
          <p:sp>
            <p:nvSpPr>
              <p:cNvPr id="37895" name="TextBox 5">
                <a:extLst>
                  <a:ext uri="{FF2B5EF4-FFF2-40B4-BE49-F238E27FC236}">
                    <a16:creationId xmlns:a16="http://schemas.microsoft.com/office/drawing/2014/main" id="{029E1AF8-9360-3243-97E3-F62B18920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9310" y="90872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_</a:t>
                </a:r>
              </a:p>
            </p:txBody>
          </p:sp>
        </p:grpSp>
        <p:sp>
          <p:nvSpPr>
            <p:cNvPr id="37893" name="TextBox 11">
              <a:extLst>
                <a:ext uri="{FF2B5EF4-FFF2-40B4-BE49-F238E27FC236}">
                  <a16:creationId xmlns:a16="http://schemas.microsoft.com/office/drawing/2014/main" id="{6D73006D-4F6B-6147-A848-261EAE4F3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8" y="2308225"/>
              <a:ext cx="57134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Accade infatti che, se prendiamo   </a:t>
              </a:r>
              <a:r>
                <a:rPr lang="it-IT" altLang="it-IT" sz="2400" i="1"/>
                <a:t>m </a:t>
              </a:r>
              <a:r>
                <a:rPr lang="en-US" altLang="it-IT" sz="2400"/>
                <a:t>∈</a:t>
              </a:r>
              <a:r>
                <a:rPr lang="en-US" altLang="it-IT" sz="2400" i="1"/>
                <a:t>M</a:t>
              </a:r>
              <a:r>
                <a:rPr lang="en-US" altLang="it-IT" sz="2400"/>
                <a:t>(</a:t>
              </a:r>
              <a:r>
                <a:rPr lang="en-US" altLang="it-IT" sz="2400" i="1"/>
                <a:t>m</a:t>
              </a:r>
              <a:r>
                <a:rPr lang="en-US" altLang="it-IT" sz="2400"/>
                <a:t>)</a:t>
              </a:r>
              <a:endParaRPr lang="it-IT" altLang="it-IT" sz="2400"/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95AAB424-951C-684B-AE15-3BC87A969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988" y="2068365"/>
              <a:ext cx="338559" cy="46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_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2C94F1-C25E-C24E-B175-9E8D63C52152}"/>
              </a:ext>
            </a:extLst>
          </p:cNvPr>
          <p:cNvGrpSpPr/>
          <p:nvPr/>
        </p:nvGrpSpPr>
        <p:grpSpPr>
          <a:xfrm>
            <a:off x="1553020" y="3453741"/>
            <a:ext cx="5522913" cy="2590800"/>
            <a:chOff x="1553020" y="3453741"/>
            <a:chExt cx="5522913" cy="2590800"/>
          </a:xfrm>
        </p:grpSpPr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88DA947C-906F-8D4E-88F3-FF8AC6F7A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695" y="4596741"/>
              <a:ext cx="2057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FD294DDD-4DE5-4F46-A3C4-2FB44974E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3895" y="4444341"/>
              <a:ext cx="1981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07E1770B-2264-4F43-840A-4D1A33E37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020" y="4825341"/>
              <a:ext cx="368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m</a:t>
              </a:r>
              <a:endParaRPr lang="en-US" altLang="it-IT" sz="2000"/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01EE1B5E-5E65-BC45-A482-2D21DD44E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3020" y="4596741"/>
              <a:ext cx="747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M</a:t>
              </a:r>
              <a:r>
                <a:rPr lang="en-US" altLang="it-IT" sz="2000"/>
                <a:t>(</a:t>
              </a:r>
              <a:r>
                <a:rPr lang="en-US" altLang="it-IT" sz="2000" i="1"/>
                <a:t>m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910A9350-965F-5743-96DF-2659F1D3A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7295" y="4444341"/>
              <a:ext cx="3984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k</a:t>
              </a:r>
              <a:endParaRPr lang="en-US" altLang="it-IT" sz="2000"/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ACA8B3EA-4672-804C-84E6-AE92DCBB3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295" y="4139541"/>
              <a:ext cx="5095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j</a:t>
              </a:r>
              <a:r>
                <a:rPr lang="en-US" altLang="it-IT" sz="2000" baseline="30000"/>
                <a:t>-1</a:t>
              </a:r>
              <a:endParaRPr lang="en-US" altLang="it-IT" sz="2000" i="1" baseline="-25000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E426F3F8-C007-5947-95F8-6FD2C113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495" y="3682341"/>
              <a:ext cx="371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>
                  <a:solidFill>
                    <a:srgbClr val="FF615E"/>
                  </a:solidFill>
                </a:rPr>
                <a:t>T</a:t>
              </a:r>
              <a:r>
                <a:rPr lang="en-US" altLang="it-IT" sz="2000" i="1" baseline="-25000">
                  <a:solidFill>
                    <a:srgbClr val="FF615E"/>
                  </a:solidFill>
                </a:rPr>
                <a:t>i</a:t>
              </a:r>
            </a:p>
          </p:txBody>
        </p:sp>
        <p:sp>
          <p:nvSpPr>
            <p:cNvPr id="23" name="AutoShape 24">
              <a:extLst>
                <a:ext uri="{FF2B5EF4-FFF2-40B4-BE49-F238E27FC236}">
                  <a16:creationId xmlns:a16="http://schemas.microsoft.com/office/drawing/2014/main" id="{7C5984C1-EE06-8C4F-B844-38BFCB5B9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620" y="3529941"/>
              <a:ext cx="152400" cy="2514600"/>
            </a:xfrm>
            <a:prstGeom prst="leftBrace">
              <a:avLst>
                <a:gd name="adj1" fmla="val 1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8862706C-ADBA-A645-87F4-1345AFDC7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20" y="3453741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E88D598A-D598-7A47-B547-4E802F9B2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20" y="4444341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E1B001-541F-5C47-B763-F9F361BC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20" y="4977741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ADB6B940-B476-6D4C-AD68-02C8927EC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20" y="5358741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8" name="Oval 29">
              <a:extLst>
                <a:ext uri="{FF2B5EF4-FFF2-40B4-BE49-F238E27FC236}">
                  <a16:creationId xmlns:a16="http://schemas.microsoft.com/office/drawing/2014/main" id="{B3B09EBD-A7DE-B040-B4A6-DB7B2838C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220" y="5968341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B3DB191E-A57F-2D41-9F15-D370828C1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020" y="3453741"/>
              <a:ext cx="24765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.</a:t>
              </a:r>
            </a:p>
          </p:txBody>
        </p:sp>
        <p:sp>
          <p:nvSpPr>
            <p:cNvPr id="30" name="Text Box 31">
              <a:extLst>
                <a:ext uri="{FF2B5EF4-FFF2-40B4-BE49-F238E27FC236}">
                  <a16:creationId xmlns:a16="http://schemas.microsoft.com/office/drawing/2014/main" id="{0FB88011-ABA7-C242-B167-45FF83A95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895" y="4215741"/>
              <a:ext cx="368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m</a:t>
              </a:r>
              <a:endParaRPr lang="en-US" altLang="it-IT" sz="2400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938F6351-ECF9-E045-9578-160FB382E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3895" y="3987141"/>
              <a:ext cx="1981200" cy="381000"/>
            </a:xfrm>
            <a:prstGeom prst="line">
              <a:avLst/>
            </a:prstGeom>
            <a:noFill/>
            <a:ln w="9525">
              <a:solidFill>
                <a:srgbClr val="FF615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6BF608C-1657-404D-BC66-0602821E1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0095" y="4520541"/>
              <a:ext cx="1905000" cy="1219200"/>
            </a:xfrm>
            <a:prstGeom prst="line">
              <a:avLst/>
            </a:prstGeom>
            <a:noFill/>
            <a:ln w="9525">
              <a:solidFill>
                <a:srgbClr val="FF615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C32E39EC-6D58-6B47-96C4-E0C9BD950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495" y="4596741"/>
              <a:ext cx="706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C</a:t>
              </a:r>
              <a:r>
                <a:rPr lang="en-US" altLang="it-IT" sz="2000"/>
                <a:t>(</a:t>
              </a:r>
              <a:r>
                <a:rPr lang="en-US" altLang="it-IT" sz="2000" i="1"/>
                <a:t>m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34" name="AutoShape 36">
              <a:extLst>
                <a:ext uri="{FF2B5EF4-FFF2-40B4-BE49-F238E27FC236}">
                  <a16:creationId xmlns:a16="http://schemas.microsoft.com/office/drawing/2014/main" id="{0FFAF1DD-2D01-9340-8945-9DD03BE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895" y="3529941"/>
              <a:ext cx="228600" cy="2438400"/>
            </a:xfrm>
            <a:prstGeom prst="rightBrace">
              <a:avLst>
                <a:gd name="adj1" fmla="val 88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2766756B-96E8-E444-88AD-D03FAE243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3895" y="3529941"/>
              <a:ext cx="1981200" cy="838200"/>
            </a:xfrm>
            <a:prstGeom prst="line">
              <a:avLst/>
            </a:prstGeom>
            <a:noFill/>
            <a:ln w="9525">
              <a:solidFill>
                <a:srgbClr val="FF615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TextBox 41">
              <a:extLst>
                <a:ext uri="{FF2B5EF4-FFF2-40B4-BE49-F238E27FC236}">
                  <a16:creationId xmlns:a16="http://schemas.microsoft.com/office/drawing/2014/main" id="{7EEFDAF5-2228-844C-A15D-30A33DE8A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120" y="3947454"/>
              <a:ext cx="3381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_</a:t>
              </a:r>
            </a:p>
          </p:txBody>
        </p:sp>
        <p:grpSp>
          <p:nvGrpSpPr>
            <p:cNvPr id="41" name="Group 2">
              <a:extLst>
                <a:ext uri="{FF2B5EF4-FFF2-40B4-BE49-F238E27FC236}">
                  <a16:creationId xmlns:a16="http://schemas.microsoft.com/office/drawing/2014/main" id="{88A53AB9-6C73-984A-B453-38886C960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820" y="3764891"/>
              <a:ext cx="1196975" cy="641350"/>
              <a:chOff x="5580063" y="3903663"/>
              <a:chExt cx="1196975" cy="641350"/>
            </a:xfrm>
          </p:grpSpPr>
          <p:sp>
            <p:nvSpPr>
              <p:cNvPr id="42" name="Text Box 38">
                <a:extLst>
                  <a:ext uri="{FF2B5EF4-FFF2-40B4-BE49-F238E27FC236}">
                    <a16:creationId xmlns:a16="http://schemas.microsoft.com/office/drawing/2014/main" id="{AF5345D5-A720-F641-99E9-2AC12B348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2925" y="4144963"/>
                <a:ext cx="11541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>
                    <a:solidFill>
                      <a:srgbClr val="FF0000"/>
                    </a:solidFill>
                  </a:rPr>
                  <a:t>c</a:t>
                </a:r>
                <a:r>
                  <a:rPr lang="en-US" altLang="it-IT" sz="2000">
                    <a:solidFill>
                      <a:srgbClr val="FF0000"/>
                    </a:solidFill>
                  </a:rPr>
                  <a:t> = </a:t>
                </a:r>
                <a:r>
                  <a:rPr lang="en-US" altLang="it-IT" sz="2000" i="1">
                    <a:solidFill>
                      <a:srgbClr val="FF0000"/>
                    </a:solidFill>
                  </a:rPr>
                  <a:t>T</a:t>
                </a:r>
                <a:r>
                  <a:rPr lang="en-US" altLang="it-IT" sz="2000" i="1" baseline="-25000">
                    <a:solidFill>
                      <a:srgbClr val="FF0000"/>
                    </a:solidFill>
                  </a:rPr>
                  <a:t>h</a:t>
                </a:r>
                <a:r>
                  <a:rPr lang="en-US" altLang="it-IT" sz="2000">
                    <a:solidFill>
                      <a:srgbClr val="FF0000"/>
                    </a:solidFill>
                  </a:rPr>
                  <a:t>(</a:t>
                </a:r>
                <a:r>
                  <a:rPr lang="en-US" altLang="it-IT" sz="2000" i="1">
                    <a:solidFill>
                      <a:srgbClr val="FF0000"/>
                    </a:solidFill>
                  </a:rPr>
                  <a:t>m</a:t>
                </a:r>
                <a:r>
                  <a:rPr lang="en-US" altLang="it-IT" sz="200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43" name="TextBox 39">
                <a:extLst>
                  <a:ext uri="{FF2B5EF4-FFF2-40B4-BE49-F238E27FC236}">
                    <a16:creationId xmlns:a16="http://schemas.microsoft.com/office/drawing/2014/main" id="{EFCAD3DE-C05E-9C45-81EB-DAB76372B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0063" y="3903663"/>
                <a:ext cx="338137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>
                    <a:solidFill>
                      <a:srgbClr val="FF0000"/>
                    </a:solidFill>
                  </a:rPr>
                  <a:t>_</a:t>
                </a:r>
              </a:p>
            </p:txBody>
          </p:sp>
        </p:grpSp>
        <p:sp>
          <p:nvSpPr>
            <p:cNvPr id="47" name="Oval 25">
              <a:extLst>
                <a:ext uri="{FF2B5EF4-FFF2-40B4-BE49-F238E27FC236}">
                  <a16:creationId xmlns:a16="http://schemas.microsoft.com/office/drawing/2014/main" id="{834B2475-B411-5049-AF22-4516A27F0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3695" y="3504541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8" name="Oval 25">
              <a:extLst>
                <a:ext uri="{FF2B5EF4-FFF2-40B4-BE49-F238E27FC236}">
                  <a16:creationId xmlns:a16="http://schemas.microsoft.com/office/drawing/2014/main" id="{4A5C12A3-65CF-CD47-80F2-284950CCE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458" y="3933166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9" name="Oval 25">
              <a:extLst>
                <a:ext uri="{FF2B5EF4-FFF2-40B4-BE49-F238E27FC236}">
                  <a16:creationId xmlns:a16="http://schemas.microsoft.com/office/drawing/2014/main" id="{7618EDFA-7F9E-F148-BE9A-907C7DF70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458" y="4652304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0" name="Oval 25">
              <a:extLst>
                <a:ext uri="{FF2B5EF4-FFF2-40B4-BE49-F238E27FC236}">
                  <a16:creationId xmlns:a16="http://schemas.microsoft.com/office/drawing/2014/main" id="{009C3165-4882-AD47-83D5-EB0F14A28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3695" y="5733391"/>
              <a:ext cx="76200" cy="76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99B788-2BEF-4A4A-A062-6084E9F0A518}"/>
                </a:ext>
              </a:extLst>
            </p:cNvPr>
            <p:cNvGrpSpPr/>
            <p:nvPr/>
          </p:nvGrpSpPr>
          <p:grpSpPr>
            <a:xfrm>
              <a:off x="5208606" y="4717363"/>
              <a:ext cx="712054" cy="599794"/>
              <a:chOff x="7279574" y="3707298"/>
              <a:chExt cx="712054" cy="59979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B481E4-DD1A-024B-A0B1-F6F1A4FC3A83}"/>
                  </a:ext>
                </a:extLst>
              </p:cNvPr>
              <p:cNvSpPr txBox="1"/>
              <p:nvPr/>
            </p:nvSpPr>
            <p:spPr>
              <a:xfrm>
                <a:off x="7279574" y="3906982"/>
                <a:ext cx="712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i="1">
                    <a:solidFill>
                      <a:srgbClr val="FF0000"/>
                    </a:solidFill>
                    <a:latin typeface="Times" pitchFamily="2" charset="0"/>
                  </a:rPr>
                  <a:t>C</a:t>
                </a:r>
                <a:r>
                  <a:rPr lang="it-IT" sz="2000">
                    <a:solidFill>
                      <a:srgbClr val="FF0000"/>
                    </a:solidFill>
                    <a:latin typeface="Times" pitchFamily="2" charset="0"/>
                  </a:rPr>
                  <a:t>(</a:t>
                </a:r>
                <a:r>
                  <a:rPr lang="it-IT" sz="2000" i="1">
                    <a:solidFill>
                      <a:srgbClr val="FF0000"/>
                    </a:solidFill>
                    <a:latin typeface="Times" pitchFamily="2" charset="0"/>
                  </a:rPr>
                  <a:t>m</a:t>
                </a:r>
                <a:r>
                  <a:rPr lang="it-IT" sz="2000">
                    <a:solidFill>
                      <a:srgbClr val="FF0000"/>
                    </a:solidFill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53" name="TextBox 41">
                <a:extLst>
                  <a:ext uri="{FF2B5EF4-FFF2-40B4-BE49-F238E27FC236}">
                    <a16:creationId xmlns:a16="http://schemas.microsoft.com/office/drawing/2014/main" id="{F12688A6-B05E-C14C-96BF-AFA17922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7055" y="3707298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>
                    <a:solidFill>
                      <a:srgbClr val="FF0000"/>
                    </a:solidFill>
                  </a:rPr>
                  <a:t>_</a:t>
                </a:r>
              </a:p>
            </p:txBody>
          </p:sp>
        </p:grpSp>
      </p:grpSp>
      <p:grpSp>
        <p:nvGrpSpPr>
          <p:cNvPr id="55" name="Group 43">
            <a:extLst>
              <a:ext uri="{FF2B5EF4-FFF2-40B4-BE49-F238E27FC236}">
                <a16:creationId xmlns:a16="http://schemas.microsoft.com/office/drawing/2014/main" id="{440A3A91-A454-3243-ABAD-2E9121DEA0DD}"/>
              </a:ext>
            </a:extLst>
          </p:cNvPr>
          <p:cNvGrpSpPr>
            <a:grpSpLocks/>
          </p:cNvGrpSpPr>
          <p:nvPr/>
        </p:nvGrpSpPr>
        <p:grpSpPr bwMode="auto">
          <a:xfrm>
            <a:off x="3391831" y="3986561"/>
            <a:ext cx="2057400" cy="990600"/>
            <a:chOff x="4176" y="2304"/>
            <a:chExt cx="1296" cy="624"/>
          </a:xfrm>
        </p:grpSpPr>
        <p:sp>
          <p:nvSpPr>
            <p:cNvPr id="56" name="Line 40">
              <a:extLst>
                <a:ext uri="{FF2B5EF4-FFF2-40B4-BE49-F238E27FC236}">
                  <a16:creationId xmlns:a16="http://schemas.microsoft.com/office/drawing/2014/main" id="{9E38B422-D5C8-2B4E-B5EF-FA0081744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688"/>
              <a:ext cx="1296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Line 41">
              <a:extLst>
                <a:ext uri="{FF2B5EF4-FFF2-40B4-BE49-F238E27FC236}">
                  <a16:creationId xmlns:a16="http://schemas.microsoft.com/office/drawing/2014/main" id="{32AFAD75-37FC-BD4C-A437-81C93AAC4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592"/>
              <a:ext cx="1248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Line 42">
              <a:extLst>
                <a:ext uri="{FF2B5EF4-FFF2-40B4-BE49-F238E27FC236}">
                  <a16:creationId xmlns:a16="http://schemas.microsoft.com/office/drawing/2014/main" id="{29E57585-6ECA-FC40-94A3-4807B715B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304"/>
              <a:ext cx="1248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9" name="Line 44">
            <a:extLst>
              <a:ext uri="{FF2B5EF4-FFF2-40B4-BE49-F238E27FC236}">
                <a16:creationId xmlns:a16="http://schemas.microsoft.com/office/drawing/2014/main" id="{BF3B40E5-C7DB-0C44-930E-8F866F3E7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8739" y="4037324"/>
            <a:ext cx="1905000" cy="914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3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3">
            <a:extLst>
              <a:ext uri="{FF2B5EF4-FFF2-40B4-BE49-F238E27FC236}">
                <a16:creationId xmlns:a16="http://schemas.microsoft.com/office/drawing/2014/main" id="{7E3E2449-7EC3-CF40-8582-7E5D677A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F0CE9-21AA-2041-962D-814DB71EB479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it-IT" sz="1400"/>
          </a:p>
        </p:txBody>
      </p:sp>
      <p:sp>
        <p:nvSpPr>
          <p:cNvPr id="200706" name="Text Box 2">
            <a:extLst>
              <a:ext uri="{FF2B5EF4-FFF2-40B4-BE49-F238E27FC236}">
                <a16:creationId xmlns:a16="http://schemas.microsoft.com/office/drawing/2014/main" id="{51B5013E-E649-6342-91D1-F18F902D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548" y="1446854"/>
            <a:ext cx="6684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FF"/>
                </a:solidFill>
              </a:rPr>
              <a:t>G4)	</a:t>
            </a:r>
            <a:r>
              <a:rPr lang="en-US" altLang="it-IT" sz="2000" b="1">
                <a:solidFill>
                  <a:srgbClr val="0000FF"/>
                </a:solidFill>
              </a:rPr>
              <a:t>il generatore deve avere elevata complessità lineare</a:t>
            </a:r>
            <a:endParaRPr lang="en-US" altLang="it-IT" sz="2000">
              <a:solidFill>
                <a:srgbClr val="0000FF"/>
              </a:solidFill>
            </a:endParaRP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8B3A033E-9039-CD41-989B-FA03C9CCC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750" y="2219022"/>
            <a:ext cx="64257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complessità lineare: </a:t>
            </a:r>
            <a:r>
              <a:rPr lang="en-US" altLang="it-IT" sz="2000"/>
              <a:t>esprime la difficoltà nella ricostruzione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della sequenza usando un registro lineare</a:t>
            </a:r>
            <a:endParaRPr lang="en-US" altLang="it-IT" sz="2000" b="1"/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3639583C-12CB-EC47-B0B5-5B4794D6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764" y="596810"/>
            <a:ext cx="5878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Per resistere agli attachi crittanalitici con testo in chiaro</a:t>
            </a:r>
          </a:p>
        </p:txBody>
      </p:sp>
      <p:grpSp>
        <p:nvGrpSpPr>
          <p:cNvPr id="200734" name="Group 30">
            <a:extLst>
              <a:ext uri="{FF2B5EF4-FFF2-40B4-BE49-F238E27FC236}">
                <a16:creationId xmlns:a16="http://schemas.microsoft.com/office/drawing/2014/main" id="{497765A9-45EE-3542-B549-5D5145763AC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733800"/>
            <a:ext cx="5181600" cy="2362200"/>
            <a:chOff x="720" y="2352"/>
            <a:chExt cx="3264" cy="1488"/>
          </a:xfrm>
        </p:grpSpPr>
        <p:grpSp>
          <p:nvGrpSpPr>
            <p:cNvPr id="111623" name="Group 28">
              <a:extLst>
                <a:ext uri="{FF2B5EF4-FFF2-40B4-BE49-F238E27FC236}">
                  <a16:creationId xmlns:a16="http://schemas.microsoft.com/office/drawing/2014/main" id="{0EA5A907-DCCA-CA46-A657-E471BFABD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352"/>
              <a:ext cx="826" cy="499"/>
              <a:chOff x="720" y="2352"/>
              <a:chExt cx="826" cy="499"/>
            </a:xfrm>
          </p:grpSpPr>
          <p:sp>
            <p:nvSpPr>
              <p:cNvPr id="111646" name="Text Box 5">
                <a:extLst>
                  <a:ext uri="{FF2B5EF4-FFF2-40B4-BE49-F238E27FC236}">
                    <a16:creationId xmlns:a16="http://schemas.microsoft.com/office/drawing/2014/main" id="{74EB0F05-6C89-D841-A875-2E7A319F3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352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600"/>
              </a:p>
            </p:txBody>
          </p:sp>
          <p:sp>
            <p:nvSpPr>
              <p:cNvPr id="111647" name="Text Box 6">
                <a:extLst>
                  <a:ext uri="{FF2B5EF4-FFF2-40B4-BE49-F238E27FC236}">
                    <a16:creationId xmlns:a16="http://schemas.microsoft.com/office/drawing/2014/main" id="{EA0AF43C-E1BF-344D-AAEE-7CF9C4915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" y="2639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600"/>
              </a:p>
            </p:txBody>
          </p:sp>
        </p:grpSp>
        <p:grpSp>
          <p:nvGrpSpPr>
            <p:cNvPr id="111624" name="Group 29">
              <a:extLst>
                <a:ext uri="{FF2B5EF4-FFF2-40B4-BE49-F238E27FC236}">
                  <a16:creationId xmlns:a16="http://schemas.microsoft.com/office/drawing/2014/main" id="{8E927716-500A-2049-AE26-E6212D682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879"/>
              <a:ext cx="2592" cy="961"/>
              <a:chOff x="1392" y="2879"/>
              <a:chExt cx="2592" cy="961"/>
            </a:xfrm>
          </p:grpSpPr>
          <p:sp>
            <p:nvSpPr>
              <p:cNvPr id="111625" name="Rectangle 7">
                <a:extLst>
                  <a:ext uri="{FF2B5EF4-FFF2-40B4-BE49-F238E27FC236}">
                    <a16:creationId xmlns:a16="http://schemas.microsoft.com/office/drawing/2014/main" id="{EC20C306-FB64-0842-8087-734AD21D5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3168"/>
                <a:ext cx="19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/>
                  <a:t>0111010100101100001010111011</a:t>
                </a:r>
              </a:p>
            </p:txBody>
          </p:sp>
          <p:sp>
            <p:nvSpPr>
              <p:cNvPr id="111626" name="Rectangle 8">
                <a:extLst>
                  <a:ext uri="{FF2B5EF4-FFF2-40B4-BE49-F238E27FC236}">
                    <a16:creationId xmlns:a16="http://schemas.microsoft.com/office/drawing/2014/main" id="{986705DE-EC5C-754D-BCE7-FF9109D7B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196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11627" name="Rectangle 9">
                <a:extLst>
                  <a:ext uri="{FF2B5EF4-FFF2-40B4-BE49-F238E27FC236}">
                    <a16:creationId xmlns:a16="http://schemas.microsoft.com/office/drawing/2014/main" id="{738E23DA-BA55-5B48-A83B-20D79C950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196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111628" name="Group 10">
                <a:extLst>
                  <a:ext uri="{FF2B5EF4-FFF2-40B4-BE49-F238E27FC236}">
                    <a16:creationId xmlns:a16="http://schemas.microsoft.com/office/drawing/2014/main" id="{F43E3472-5225-694C-9B3F-FAB8A03164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4" y="3600"/>
                <a:ext cx="189" cy="212"/>
                <a:chOff x="1334" y="2495"/>
                <a:chExt cx="189" cy="201"/>
              </a:xfrm>
            </p:grpSpPr>
            <p:sp>
              <p:nvSpPr>
                <p:cNvPr id="111644" name="Text Box 11">
                  <a:extLst>
                    <a:ext uri="{FF2B5EF4-FFF2-40B4-BE49-F238E27FC236}">
                      <a16:creationId xmlns:a16="http://schemas.microsoft.com/office/drawing/2014/main" id="{706DE9C1-75CF-1545-AD24-68D4FC0BC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4" y="2495"/>
                  <a:ext cx="189" cy="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600" b="1"/>
                    <a:t>+</a:t>
                  </a:r>
                </a:p>
              </p:txBody>
            </p:sp>
            <p:sp>
              <p:nvSpPr>
                <p:cNvPr id="111645" name="Oval 12">
                  <a:extLst>
                    <a:ext uri="{FF2B5EF4-FFF2-40B4-BE49-F238E27FC236}">
                      <a16:creationId xmlns:a16="http://schemas.microsoft.com/office/drawing/2014/main" id="{384804A9-0223-C545-ACA3-6D439E720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" y="2533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111629" name="Line 13">
                <a:extLst>
                  <a:ext uri="{FF2B5EF4-FFF2-40B4-BE49-F238E27FC236}">
                    <a16:creationId xmlns:a16="http://schemas.microsoft.com/office/drawing/2014/main" id="{2B340539-2115-1640-9D60-A59F3D28B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40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0" name="Line 14">
                <a:extLst>
                  <a:ext uri="{FF2B5EF4-FFF2-40B4-BE49-F238E27FC236}">
                    <a16:creationId xmlns:a16="http://schemas.microsoft.com/office/drawing/2014/main" id="{8E5FC513-AC4A-C444-8FBA-AA3AC517A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4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11631" name="Group 19">
                <a:extLst>
                  <a:ext uri="{FF2B5EF4-FFF2-40B4-BE49-F238E27FC236}">
                    <a16:creationId xmlns:a16="http://schemas.microsoft.com/office/drawing/2014/main" id="{6FDE9ADB-9202-B947-B513-98BD38A6AA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264"/>
                <a:ext cx="240" cy="432"/>
                <a:chOff x="2352" y="3264"/>
                <a:chExt cx="240" cy="432"/>
              </a:xfrm>
            </p:grpSpPr>
            <p:sp>
              <p:nvSpPr>
                <p:cNvPr id="111641" name="Line 15">
                  <a:extLst>
                    <a:ext uri="{FF2B5EF4-FFF2-40B4-BE49-F238E27FC236}">
                      <a16:creationId xmlns:a16="http://schemas.microsoft.com/office/drawing/2014/main" id="{B067228D-2AF3-6B47-BB30-5097F490E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2" y="36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1642" name="Line 16">
                  <a:extLst>
                    <a:ext uri="{FF2B5EF4-FFF2-40B4-BE49-F238E27FC236}">
                      <a16:creationId xmlns:a16="http://schemas.microsoft.com/office/drawing/2014/main" id="{05EC1557-E7A6-314F-8FD8-6A9523714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2" y="32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1643" name="Line 17">
                  <a:extLst>
                    <a:ext uri="{FF2B5EF4-FFF2-40B4-BE49-F238E27FC236}">
                      <a16:creationId xmlns:a16="http://schemas.microsoft.com/office/drawing/2014/main" id="{2F1BBAC2-0B75-844C-A292-7CF16B6361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2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11632" name="Line 18">
                <a:extLst>
                  <a:ext uri="{FF2B5EF4-FFF2-40B4-BE49-F238E27FC236}">
                    <a16:creationId xmlns:a16="http://schemas.microsoft.com/office/drawing/2014/main" id="{1ADF807C-6175-3244-AC95-48F6C9032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3" name="Line 20">
                <a:extLst>
                  <a:ext uri="{FF2B5EF4-FFF2-40B4-BE49-F238E27FC236}">
                    <a16:creationId xmlns:a16="http://schemas.microsoft.com/office/drawing/2014/main" id="{E2423D56-E906-EB47-8F9C-BCBEB2D68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340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4" name="Line 21">
                <a:extLst>
                  <a:ext uri="{FF2B5EF4-FFF2-40B4-BE49-F238E27FC236}">
                    <a16:creationId xmlns:a16="http://schemas.microsoft.com/office/drawing/2014/main" id="{4DCEB072-2747-F24B-BB2E-E1BABF067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4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5" name="Line 22">
                <a:extLst>
                  <a:ext uri="{FF2B5EF4-FFF2-40B4-BE49-F238E27FC236}">
                    <a16:creationId xmlns:a16="http://schemas.microsoft.com/office/drawing/2014/main" id="{DDAD71ED-1518-7D48-9055-32811B21E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40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6" name="Line 23">
                <a:extLst>
                  <a:ext uri="{FF2B5EF4-FFF2-40B4-BE49-F238E27FC236}">
                    <a16:creationId xmlns:a16="http://schemas.microsoft.com/office/drawing/2014/main" id="{A67A3532-03B5-7141-AC37-91DD2A0F0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7" name="Line 24">
                <a:extLst>
                  <a:ext uri="{FF2B5EF4-FFF2-40B4-BE49-F238E27FC236}">
                    <a16:creationId xmlns:a16="http://schemas.microsoft.com/office/drawing/2014/main" id="{0200AD7E-0A11-4442-A2FF-78EB3C058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408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8" name="Line 25">
                <a:extLst>
                  <a:ext uri="{FF2B5EF4-FFF2-40B4-BE49-F238E27FC236}">
                    <a16:creationId xmlns:a16="http://schemas.microsoft.com/office/drawing/2014/main" id="{979349A4-F606-D447-BEB3-7903FA0D3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4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639" name="Text Box 26">
                <a:extLst>
                  <a:ext uri="{FF2B5EF4-FFF2-40B4-BE49-F238E27FC236}">
                    <a16:creationId xmlns:a16="http://schemas.microsoft.com/office/drawing/2014/main" id="{835D484C-1ADD-D14E-950B-C0E91DD814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8" y="2879"/>
                <a:ext cx="5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600"/>
                  <a:t>L    = 28</a:t>
                </a:r>
              </a:p>
            </p:txBody>
          </p:sp>
          <p:sp>
            <p:nvSpPr>
              <p:cNvPr id="111640" name="Text Box 27">
                <a:extLst>
                  <a:ext uri="{FF2B5EF4-FFF2-40B4-BE49-F238E27FC236}">
                    <a16:creationId xmlns:a16="http://schemas.microsoft.com/office/drawing/2014/main" id="{B396AF35-844A-4B45-ABD2-D434F0AAC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976"/>
                <a:ext cx="26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/>
                  <a:t>min</a:t>
                </a:r>
              </a:p>
            </p:txBody>
          </p:sp>
        </p:grpSp>
      </p:grpSp>
      <p:sp>
        <p:nvSpPr>
          <p:cNvPr id="200736" name="Rectangle 32">
            <a:extLst>
              <a:ext uri="{FF2B5EF4-FFF2-40B4-BE49-F238E27FC236}">
                <a16:creationId xmlns:a16="http://schemas.microsoft.com/office/drawing/2014/main" id="{64892475-3A54-3347-AB31-BC3C6B221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73" y="3277107"/>
            <a:ext cx="8592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011101010010110000101011101100101001010101010010010100101010010000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			n</a:t>
            </a:r>
            <a:r>
              <a:rPr lang="en-US" altLang="it-IT" sz="2000"/>
              <a:t> = 66</a:t>
            </a:r>
          </a:p>
        </p:txBody>
      </p:sp>
    </p:spTree>
    <p:extLst>
      <p:ext uri="{BB962C8B-B14F-4D97-AF65-F5344CB8AC3E}">
        <p14:creationId xmlns:p14="http://schemas.microsoft.com/office/powerpoint/2010/main" val="33254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20073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Number Placeholder 3">
            <a:extLst>
              <a:ext uri="{FF2B5EF4-FFF2-40B4-BE49-F238E27FC236}">
                <a16:creationId xmlns:a16="http://schemas.microsoft.com/office/drawing/2014/main" id="{4F212F20-5642-E240-9A2A-F59CBE34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90667-B283-BF4A-BDAA-DC08458FD366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it-IT" sz="1400"/>
          </a:p>
        </p:txBody>
      </p:sp>
      <p:pic>
        <p:nvPicPr>
          <p:cNvPr id="112642" name="Picture 2">
            <a:extLst>
              <a:ext uri="{FF2B5EF4-FFF2-40B4-BE49-F238E27FC236}">
                <a16:creationId xmlns:a16="http://schemas.microsoft.com/office/drawing/2014/main" id="{256CCF01-0879-8249-9ABB-968BA264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>
            <a:extLst>
              <a:ext uri="{FF2B5EF4-FFF2-40B4-BE49-F238E27FC236}">
                <a16:creationId xmlns:a16="http://schemas.microsoft.com/office/drawing/2014/main" id="{6A3113AE-E0C2-2A41-BC9C-70A32BB9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4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CC5BF0-EFCE-334A-998C-F9F331E914A7}"/>
              </a:ext>
            </a:extLst>
          </p:cNvPr>
          <p:cNvGrpSpPr/>
          <p:nvPr/>
        </p:nvGrpSpPr>
        <p:grpSpPr>
          <a:xfrm>
            <a:off x="974725" y="3078163"/>
            <a:ext cx="7419975" cy="2390775"/>
            <a:chOff x="974725" y="3078163"/>
            <a:chExt cx="7419975" cy="2390775"/>
          </a:xfrm>
        </p:grpSpPr>
        <p:pic>
          <p:nvPicPr>
            <p:cNvPr id="112644" name="Picture 4">
              <a:extLst>
                <a:ext uri="{FF2B5EF4-FFF2-40B4-BE49-F238E27FC236}">
                  <a16:creationId xmlns:a16="http://schemas.microsoft.com/office/drawing/2014/main" id="{8CF97535-5E67-6545-B8A4-72CF33BC5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114800"/>
              <a:ext cx="3581400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5" name="Text Box 5">
              <a:extLst>
                <a:ext uri="{FF2B5EF4-FFF2-40B4-BE49-F238E27FC236}">
                  <a16:creationId xmlns:a16="http://schemas.microsoft.com/office/drawing/2014/main" id="{48916940-3787-6444-AF2E-83A772479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725" y="3078163"/>
              <a:ext cx="74199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Preso l</a:t>
              </a:r>
              <a:r>
                <a:rPr lang="uk-UA" altLang="ja-JP" sz="2000">
                  <a:latin typeface="Arial" panose="020B0604020202020204" pitchFamily="34" charset="0"/>
                </a:rPr>
                <a:t>'</a:t>
              </a:r>
              <a:r>
                <a:rPr lang="en-US" altLang="ja-JP" sz="2000"/>
                <a:t>insieme delle 2</a:t>
              </a:r>
              <a:r>
                <a:rPr lang="en-US" altLang="ja-JP" sz="2000" i="1" baseline="30000"/>
                <a:t>p</a:t>
              </a:r>
              <a:r>
                <a:rPr lang="en-US" altLang="ja-JP" sz="2000" i="1"/>
                <a:t> </a:t>
              </a:r>
              <a:r>
                <a:rPr lang="en-US" altLang="ja-JP" sz="2000"/>
                <a:t>sequenze di lunghezza </a:t>
              </a:r>
              <a:r>
                <a:rPr lang="en-US" altLang="ja-JP" sz="2000" i="1"/>
                <a:t>p</a:t>
              </a:r>
              <a:r>
                <a:rPr lang="en-US" altLang="ja-JP" sz="2000"/>
                <a:t>, si può dimostrare che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la complessità lineare media e a varianza valgono rispettivamente</a:t>
              </a:r>
            </a:p>
          </p:txBody>
        </p:sp>
        <p:sp>
          <p:nvSpPr>
            <p:cNvPr id="112646" name="Text Box 6">
              <a:extLst>
                <a:ext uri="{FF2B5EF4-FFF2-40B4-BE49-F238E27FC236}">
                  <a16:creationId xmlns:a16="http://schemas.microsoft.com/office/drawing/2014/main" id="{A27D5799-651C-D648-96F0-7C9A73EA9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325" y="4449763"/>
              <a:ext cx="1162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cioè circa</a:t>
              </a:r>
            </a:p>
          </p:txBody>
        </p:sp>
        <p:pic>
          <p:nvPicPr>
            <p:cNvPr id="112647" name="Picture 7">
              <a:extLst>
                <a:ext uri="{FF2B5EF4-FFF2-40B4-BE49-F238E27FC236}">
                  <a16:creationId xmlns:a16="http://schemas.microsoft.com/office/drawing/2014/main" id="{B0D3F1E1-52F2-3B40-8EB4-DC3DCCD4A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724400"/>
              <a:ext cx="3479800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23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3">
            <a:extLst>
              <a:ext uri="{FF2B5EF4-FFF2-40B4-BE49-F238E27FC236}">
                <a16:creationId xmlns:a16="http://schemas.microsoft.com/office/drawing/2014/main" id="{9346B96B-714D-104D-A952-578B6073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BA89AE-4CA2-DB4F-86A0-69E90E699EA0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it-IT" sz="1400"/>
          </a:p>
        </p:txBody>
      </p:sp>
      <p:pic>
        <p:nvPicPr>
          <p:cNvPr id="113666" name="Picture 2">
            <a:extLst>
              <a:ext uri="{FF2B5EF4-FFF2-40B4-BE49-F238E27FC236}">
                <a16:creationId xmlns:a16="http://schemas.microsoft.com/office/drawing/2014/main" id="{37651FD9-5F0C-5C49-9D93-E349393C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800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0963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3">
            <a:extLst>
              <a:ext uri="{FF2B5EF4-FFF2-40B4-BE49-F238E27FC236}">
                <a16:creationId xmlns:a16="http://schemas.microsoft.com/office/drawing/2014/main" id="{8FE0D2E5-7894-D34F-BB83-5AC8F6B6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9A1BE9-7175-1346-B075-F1EE1113638A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it-IT" sz="1400"/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79066A35-7ABD-224C-BFEF-94CA6F6B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169988"/>
            <a:ext cx="64516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1475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3">
            <a:extLst>
              <a:ext uri="{FF2B5EF4-FFF2-40B4-BE49-F238E27FC236}">
                <a16:creationId xmlns:a16="http://schemas.microsoft.com/office/drawing/2014/main" id="{FDECBB47-B763-8C4D-942F-6A309FE5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EAFD1-3F1F-864B-9390-5A8561C6CFB7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it-IT" sz="1400"/>
          </a:p>
        </p:txBody>
      </p:sp>
      <p:grpSp>
        <p:nvGrpSpPr>
          <p:cNvPr id="115714" name="Group 5">
            <a:extLst>
              <a:ext uri="{FF2B5EF4-FFF2-40B4-BE49-F238E27FC236}">
                <a16:creationId xmlns:a16="http://schemas.microsoft.com/office/drawing/2014/main" id="{BC802C84-0299-9942-B2F6-7CC20A71BDE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828800"/>
            <a:ext cx="8204200" cy="2768600"/>
            <a:chOff x="288" y="1056"/>
            <a:chExt cx="5168" cy="1744"/>
          </a:xfrm>
        </p:grpSpPr>
        <p:pic>
          <p:nvPicPr>
            <p:cNvPr id="115716" name="Picture 2">
              <a:extLst>
                <a:ext uri="{FF2B5EF4-FFF2-40B4-BE49-F238E27FC236}">
                  <a16:creationId xmlns:a16="http://schemas.microsoft.com/office/drawing/2014/main" id="{8D593B45-FB7F-1C44-B570-32FA30903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56"/>
              <a:ext cx="50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17" name="Picture 3">
              <a:extLst>
                <a:ext uri="{FF2B5EF4-FFF2-40B4-BE49-F238E27FC236}">
                  <a16:creationId xmlns:a16="http://schemas.microsoft.com/office/drawing/2014/main" id="{55199404-2971-4344-9DDF-59B494266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36"/>
              <a:ext cx="5072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715" name="Text Box 6">
            <a:extLst>
              <a:ext uri="{FF2B5EF4-FFF2-40B4-BE49-F238E27FC236}">
                <a16:creationId xmlns:a16="http://schemas.microsoft.com/office/drawing/2014/main" id="{85DDDC62-A3AF-644A-9341-90D4FCE3F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691" y="749270"/>
            <a:ext cx="6083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Bisogna allora introdurre una non-linearità nel generatore</a:t>
            </a:r>
          </a:p>
        </p:txBody>
      </p:sp>
    </p:spTree>
    <p:extLst>
      <p:ext uri="{BB962C8B-B14F-4D97-AF65-F5344CB8AC3E}">
        <p14:creationId xmlns:p14="http://schemas.microsoft.com/office/powerpoint/2010/main" val="15617967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3">
            <a:extLst>
              <a:ext uri="{FF2B5EF4-FFF2-40B4-BE49-F238E27FC236}">
                <a16:creationId xmlns:a16="http://schemas.microsoft.com/office/drawing/2014/main" id="{9091F864-6E90-7648-A394-66BA81E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423D78-1C5E-C34D-929E-FDEBF0E0112D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it-IT" sz="1400"/>
          </a:p>
        </p:txBody>
      </p:sp>
      <p:pic>
        <p:nvPicPr>
          <p:cNvPr id="116738" name="Picture 2">
            <a:extLst>
              <a:ext uri="{FF2B5EF4-FFF2-40B4-BE49-F238E27FC236}">
                <a16:creationId xmlns:a16="http://schemas.microsoft.com/office/drawing/2014/main" id="{8DC07A2A-F074-6A4A-867F-7498ADC0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2125"/>
            <a:ext cx="86233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3">
            <a:extLst>
              <a:ext uri="{FF2B5EF4-FFF2-40B4-BE49-F238E27FC236}">
                <a16:creationId xmlns:a16="http://schemas.microsoft.com/office/drawing/2014/main" id="{827D46DF-CA82-3A43-BCA9-391C442F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992563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Esempio</a:t>
            </a:r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DB913997-CD1E-6448-AC92-A5A7BF30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0"/>
            <a:ext cx="367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6">
            <a:extLst>
              <a:ext uri="{FF2B5EF4-FFF2-40B4-BE49-F238E27FC236}">
                <a16:creationId xmlns:a16="http://schemas.microsoft.com/office/drawing/2014/main" id="{3FBBBC14-1AAE-DA46-83FC-58696816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92588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6742" name="Rectangle 7">
            <a:extLst>
              <a:ext uri="{FF2B5EF4-FFF2-40B4-BE49-F238E27FC236}">
                <a16:creationId xmlns:a16="http://schemas.microsoft.com/office/drawing/2014/main" id="{19DA121A-D15C-0441-ABF1-B5542C8B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92588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6743" name="Rectangle 8">
            <a:extLst>
              <a:ext uri="{FF2B5EF4-FFF2-40B4-BE49-F238E27FC236}">
                <a16:creationId xmlns:a16="http://schemas.microsoft.com/office/drawing/2014/main" id="{ACAEDFBE-621A-C84D-A2CD-6C117CBB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2588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116744" name="Group 10">
            <a:extLst>
              <a:ext uri="{FF2B5EF4-FFF2-40B4-BE49-F238E27FC236}">
                <a16:creationId xmlns:a16="http://schemas.microsoft.com/office/drawing/2014/main" id="{8A31079F-D00C-9D42-A08A-5BD1C9F79E7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876800"/>
            <a:ext cx="300038" cy="336550"/>
            <a:chOff x="1334" y="2495"/>
            <a:chExt cx="189" cy="201"/>
          </a:xfrm>
        </p:grpSpPr>
        <p:sp>
          <p:nvSpPr>
            <p:cNvPr id="116770" name="Text Box 11">
              <a:extLst>
                <a:ext uri="{FF2B5EF4-FFF2-40B4-BE49-F238E27FC236}">
                  <a16:creationId xmlns:a16="http://schemas.microsoft.com/office/drawing/2014/main" id="{90566642-E1F2-9946-87D8-6CA51DAF5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2495"/>
              <a:ext cx="18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+</a:t>
              </a:r>
            </a:p>
          </p:txBody>
        </p:sp>
        <p:sp>
          <p:nvSpPr>
            <p:cNvPr id="116771" name="Oval 12">
              <a:extLst>
                <a:ext uri="{FF2B5EF4-FFF2-40B4-BE49-F238E27FC236}">
                  <a16:creationId xmlns:a16="http://schemas.microsoft.com/office/drawing/2014/main" id="{B304B549-2BE0-2546-A618-762064DF3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25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116745" name="Line 13">
            <a:extLst>
              <a:ext uri="{FF2B5EF4-FFF2-40B4-BE49-F238E27FC236}">
                <a16:creationId xmlns:a16="http://schemas.microsoft.com/office/drawing/2014/main" id="{0A1067A1-A585-2242-9DE7-8A64BCD29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572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46" name="Line 14">
            <a:extLst>
              <a:ext uri="{FF2B5EF4-FFF2-40B4-BE49-F238E27FC236}">
                <a16:creationId xmlns:a16="http://schemas.microsoft.com/office/drawing/2014/main" id="{169AE3F2-56BA-6F40-A30E-DA9BFAFC89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573588"/>
            <a:ext cx="228600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47" name="Line 15">
            <a:extLst>
              <a:ext uri="{FF2B5EF4-FFF2-40B4-BE49-F238E27FC236}">
                <a16:creationId xmlns:a16="http://schemas.microsoft.com/office/drawing/2014/main" id="{D4069D32-8A25-9F4B-B301-75F189409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029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48" name="Line 17">
            <a:extLst>
              <a:ext uri="{FF2B5EF4-FFF2-40B4-BE49-F238E27FC236}">
                <a16:creationId xmlns:a16="http://schemas.microsoft.com/office/drawing/2014/main" id="{A691167A-E4F3-7E4F-8FE2-569D70FA0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4211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49" name="Line 18">
            <a:extLst>
              <a:ext uri="{FF2B5EF4-FFF2-40B4-BE49-F238E27FC236}">
                <a16:creationId xmlns:a16="http://schemas.microsoft.com/office/drawing/2014/main" id="{05CA926B-F54D-8C4D-B129-87D3D4976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4211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50" name="Text Box 19">
            <a:extLst>
              <a:ext uri="{FF2B5EF4-FFF2-40B4-BE49-F238E27FC236}">
                <a16:creationId xmlns:a16="http://schemas.microsoft.com/office/drawing/2014/main" id="{B2D5C4A1-683E-0A4E-A62F-C93597EA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1910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0</a:t>
            </a:r>
          </a:p>
        </p:txBody>
      </p:sp>
      <p:sp>
        <p:nvSpPr>
          <p:cNvPr id="116751" name="Text Box 20">
            <a:extLst>
              <a:ext uri="{FF2B5EF4-FFF2-40B4-BE49-F238E27FC236}">
                <a16:creationId xmlns:a16="http://schemas.microsoft.com/office/drawing/2014/main" id="{B6D65A4C-EE18-1C49-9E0A-6C21450A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41910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0000FF"/>
                </a:solidFill>
              </a:rPr>
              <a:t>1</a:t>
            </a:r>
            <a:endParaRPr lang="en-US" altLang="it-IT" sz="1600"/>
          </a:p>
        </p:txBody>
      </p:sp>
      <p:sp>
        <p:nvSpPr>
          <p:cNvPr id="116752" name="Text Box 21">
            <a:extLst>
              <a:ext uri="{FF2B5EF4-FFF2-40B4-BE49-F238E27FC236}">
                <a16:creationId xmlns:a16="http://schemas.microsoft.com/office/drawing/2014/main" id="{2496A082-CE67-6642-9EF3-8DC6E9D6B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41910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/>
              <a:t>0</a:t>
            </a:r>
          </a:p>
        </p:txBody>
      </p:sp>
      <p:grpSp>
        <p:nvGrpSpPr>
          <p:cNvPr id="116753" name="Group 22">
            <a:extLst>
              <a:ext uri="{FF2B5EF4-FFF2-40B4-BE49-F238E27FC236}">
                <a16:creationId xmlns:a16="http://schemas.microsoft.com/office/drawing/2014/main" id="{0D6C8A91-4470-4341-92B8-45E1D8CA89D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267200"/>
            <a:ext cx="300038" cy="336550"/>
            <a:chOff x="1334" y="2495"/>
            <a:chExt cx="189" cy="201"/>
          </a:xfrm>
        </p:grpSpPr>
        <p:sp>
          <p:nvSpPr>
            <p:cNvPr id="116768" name="Text Box 23">
              <a:extLst>
                <a:ext uri="{FF2B5EF4-FFF2-40B4-BE49-F238E27FC236}">
                  <a16:creationId xmlns:a16="http://schemas.microsoft.com/office/drawing/2014/main" id="{4BCD0E68-A129-6D4F-977D-965AA6249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2495"/>
              <a:ext cx="18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+</a:t>
              </a:r>
            </a:p>
          </p:txBody>
        </p:sp>
        <p:sp>
          <p:nvSpPr>
            <p:cNvPr id="116769" name="Oval 24">
              <a:extLst>
                <a:ext uri="{FF2B5EF4-FFF2-40B4-BE49-F238E27FC236}">
                  <a16:creationId xmlns:a16="http://schemas.microsoft.com/office/drawing/2014/main" id="{F5860327-065A-8F47-A5A2-88196D54D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25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116754" name="Text Box 25">
            <a:extLst>
              <a:ext uri="{FF2B5EF4-FFF2-40B4-BE49-F238E27FC236}">
                <a16:creationId xmlns:a16="http://schemas.microsoft.com/office/drawing/2014/main" id="{9BD15249-0597-DA4E-9CC6-7D92ADD1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672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1</a:t>
            </a:r>
          </a:p>
        </p:txBody>
      </p:sp>
      <p:sp>
        <p:nvSpPr>
          <p:cNvPr id="116755" name="Line 26">
            <a:extLst>
              <a:ext uri="{FF2B5EF4-FFF2-40B4-BE49-F238E27FC236}">
                <a16:creationId xmlns:a16="http://schemas.microsoft.com/office/drawing/2014/main" id="{55BF02E1-D131-6449-AF04-80B077ECA6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56" name="Line 27">
            <a:extLst>
              <a:ext uri="{FF2B5EF4-FFF2-40B4-BE49-F238E27FC236}">
                <a16:creationId xmlns:a16="http://schemas.microsoft.com/office/drawing/2014/main" id="{841757E1-FC02-F949-B47C-734106C14F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6757" name="Group 32">
            <a:extLst>
              <a:ext uri="{FF2B5EF4-FFF2-40B4-BE49-F238E27FC236}">
                <a16:creationId xmlns:a16="http://schemas.microsoft.com/office/drawing/2014/main" id="{EC32063E-C567-3B42-A19A-AFDA5EE26E6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876800"/>
            <a:ext cx="255588" cy="336550"/>
            <a:chOff x="2856" y="3083"/>
            <a:chExt cx="161" cy="212"/>
          </a:xfrm>
        </p:grpSpPr>
        <p:sp>
          <p:nvSpPr>
            <p:cNvPr id="116766" name="Text Box 29">
              <a:extLst>
                <a:ext uri="{FF2B5EF4-FFF2-40B4-BE49-F238E27FC236}">
                  <a16:creationId xmlns:a16="http://schemas.microsoft.com/office/drawing/2014/main" id="{197D7589-CDD8-B745-8783-1E22A777B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083"/>
              <a:ext cx="1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b="1"/>
                <a:t>•</a:t>
              </a:r>
            </a:p>
          </p:txBody>
        </p:sp>
        <p:sp>
          <p:nvSpPr>
            <p:cNvPr id="116767" name="Oval 30">
              <a:extLst>
                <a:ext uri="{FF2B5EF4-FFF2-40B4-BE49-F238E27FC236}">
                  <a16:creationId xmlns:a16="http://schemas.microsoft.com/office/drawing/2014/main" id="{61ABC770-2E63-EB45-A25C-658603C60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" y="3112"/>
              <a:ext cx="144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116758" name="Line 31">
            <a:extLst>
              <a:ext uri="{FF2B5EF4-FFF2-40B4-BE49-F238E27FC236}">
                <a16:creationId xmlns:a16="http://schemas.microsoft.com/office/drawing/2014/main" id="{B2529EAA-250C-0C42-AF1D-9477193F7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572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59" name="Line 33">
            <a:extLst>
              <a:ext uri="{FF2B5EF4-FFF2-40B4-BE49-F238E27FC236}">
                <a16:creationId xmlns:a16="http://schemas.microsoft.com/office/drawing/2014/main" id="{DF8520BE-8A97-F34C-A98E-5943F4EA5F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572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60" name="Line 34">
            <a:extLst>
              <a:ext uri="{FF2B5EF4-FFF2-40B4-BE49-F238E27FC236}">
                <a16:creationId xmlns:a16="http://schemas.microsoft.com/office/drawing/2014/main" id="{E3208167-0621-AE45-BEED-823A134012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61" name="Line 35">
            <a:extLst>
              <a:ext uri="{FF2B5EF4-FFF2-40B4-BE49-F238E27FC236}">
                <a16:creationId xmlns:a16="http://schemas.microsoft.com/office/drawing/2014/main" id="{B83ABA82-18B2-0E4A-84D2-52E2D2BC8F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6762" name="Text Box 36">
            <a:extLst>
              <a:ext uri="{FF2B5EF4-FFF2-40B4-BE49-F238E27FC236}">
                <a16:creationId xmlns:a16="http://schemas.microsoft.com/office/drawing/2014/main" id="{412C0FEF-1FAC-9B41-ADF8-58DD1097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1</a:t>
            </a:r>
            <a:endParaRPr lang="en-US" altLang="it-IT" sz="2000"/>
          </a:p>
        </p:txBody>
      </p:sp>
      <p:sp>
        <p:nvSpPr>
          <p:cNvPr id="116763" name="Text Box 37">
            <a:extLst>
              <a:ext uri="{FF2B5EF4-FFF2-40B4-BE49-F238E27FC236}">
                <a16:creationId xmlns:a16="http://schemas.microsoft.com/office/drawing/2014/main" id="{CC66D5D4-F974-124E-88BD-6F2C284B9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9600"/>
            <a:ext cx="3392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(rete di retroazione non lineare)</a:t>
            </a:r>
          </a:p>
        </p:txBody>
      </p:sp>
      <p:sp>
        <p:nvSpPr>
          <p:cNvPr id="116764" name="Rectangle 40">
            <a:extLst>
              <a:ext uri="{FF2B5EF4-FFF2-40B4-BE49-F238E27FC236}">
                <a16:creationId xmlns:a16="http://schemas.microsoft.com/office/drawing/2014/main" id="{03658786-FC60-6042-86D4-6EB98DEF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0"/>
            <a:ext cx="8001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08265" name="Picture 41" descr="Screen shot 2012-05-#942ACD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6300DA37-F99F-DB4C-AB3E-3DBBE359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61722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3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3">
            <a:extLst>
              <a:ext uri="{FF2B5EF4-FFF2-40B4-BE49-F238E27FC236}">
                <a16:creationId xmlns:a16="http://schemas.microsoft.com/office/drawing/2014/main" id="{9A5A1156-33DC-C940-AF2A-DD57B36D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F9A83C-EDE3-8A49-9306-90EDF58ED5A2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it-IT" sz="1400"/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101C8086-8657-6543-BBE2-B82BDA5D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54488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>
            <a:extLst>
              <a:ext uri="{FF2B5EF4-FFF2-40B4-BE49-F238E27FC236}">
                <a16:creationId xmlns:a16="http://schemas.microsoft.com/office/drawing/2014/main" id="{92DDBDDC-3918-7449-8D2F-DFD1ECE3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4675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254" name="Group 6">
            <a:extLst>
              <a:ext uri="{FF2B5EF4-FFF2-40B4-BE49-F238E27FC236}">
                <a16:creationId xmlns:a16="http://schemas.microsoft.com/office/drawing/2014/main" id="{91C028FD-61F9-6046-8655-3BB6E9ACDFC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981200"/>
            <a:ext cx="3429000" cy="3240088"/>
            <a:chOff x="2880" y="816"/>
            <a:chExt cx="2160" cy="2041"/>
          </a:xfrm>
        </p:grpSpPr>
        <p:pic>
          <p:nvPicPr>
            <p:cNvPr id="117768" name="Picture 4">
              <a:extLst>
                <a:ext uri="{FF2B5EF4-FFF2-40B4-BE49-F238E27FC236}">
                  <a16:creationId xmlns:a16="http://schemas.microsoft.com/office/drawing/2014/main" id="{AEECE50D-F562-4847-B8C5-D82BD7F1B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816"/>
              <a:ext cx="1736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9" name="Picture 5">
              <a:extLst>
                <a:ext uri="{FF2B5EF4-FFF2-40B4-BE49-F238E27FC236}">
                  <a16:creationId xmlns:a16="http://schemas.microsoft.com/office/drawing/2014/main" id="{77CB2B36-B7A2-CC48-A5A8-747B4B157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48"/>
              <a:ext cx="216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65" name="Text Box 7">
            <a:extLst>
              <a:ext uri="{FF2B5EF4-FFF2-40B4-BE49-F238E27FC236}">
                <a16:creationId xmlns:a16="http://schemas.microsoft.com/office/drawing/2014/main" id="{19DCE7C0-7165-ED44-9F7D-2D3BF9E2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020763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Esempio</a:t>
            </a:r>
          </a:p>
        </p:txBody>
      </p:sp>
      <p:sp>
        <p:nvSpPr>
          <p:cNvPr id="117766" name="Text Box 8">
            <a:extLst>
              <a:ext uri="{FF2B5EF4-FFF2-40B4-BE49-F238E27FC236}">
                <a16:creationId xmlns:a16="http://schemas.microsoft.com/office/drawing/2014/main" id="{851D7D28-42C3-DB45-BA91-74279B00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2</a:t>
            </a:r>
            <a:endParaRPr lang="en-US" altLang="it-IT" sz="2000"/>
          </a:p>
        </p:txBody>
      </p:sp>
      <p:sp>
        <p:nvSpPr>
          <p:cNvPr id="117767" name="Text Box 9">
            <a:extLst>
              <a:ext uri="{FF2B5EF4-FFF2-40B4-BE49-F238E27FC236}">
                <a16:creationId xmlns:a16="http://schemas.microsoft.com/office/drawing/2014/main" id="{0F6CD0F3-0350-A841-B20B-0DF98F8A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9600"/>
            <a:ext cx="491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(composizione non lineare di sequenze RLSR)</a:t>
            </a:r>
          </a:p>
        </p:txBody>
      </p:sp>
    </p:spTree>
    <p:extLst>
      <p:ext uri="{BB962C8B-B14F-4D97-AF65-F5344CB8AC3E}">
        <p14:creationId xmlns:p14="http://schemas.microsoft.com/office/powerpoint/2010/main" val="26049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3">
            <a:extLst>
              <a:ext uri="{FF2B5EF4-FFF2-40B4-BE49-F238E27FC236}">
                <a16:creationId xmlns:a16="http://schemas.microsoft.com/office/drawing/2014/main" id="{64D80A92-1D42-B54B-A36D-12519980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CBDFF-9E95-B34F-BA2B-0A52946A694F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it-IT" sz="1400"/>
          </a:p>
        </p:txBody>
      </p:sp>
      <p:pic>
        <p:nvPicPr>
          <p:cNvPr id="118786" name="Picture 35">
            <a:extLst>
              <a:ext uri="{FF2B5EF4-FFF2-40B4-BE49-F238E27FC236}">
                <a16:creationId xmlns:a16="http://schemas.microsoft.com/office/drawing/2014/main" id="{BD86A198-84D3-0B47-8239-B26E3989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92943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6">
            <a:extLst>
              <a:ext uri="{FF2B5EF4-FFF2-40B4-BE49-F238E27FC236}">
                <a16:creationId xmlns:a16="http://schemas.microsoft.com/office/drawing/2014/main" id="{679D0322-A881-314A-9A45-98420B59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427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37">
            <a:extLst>
              <a:ext uri="{FF2B5EF4-FFF2-40B4-BE49-F238E27FC236}">
                <a16:creationId xmlns:a16="http://schemas.microsoft.com/office/drawing/2014/main" id="{160237CB-6299-B046-972A-21166E47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54483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8">
            <a:extLst>
              <a:ext uri="{FF2B5EF4-FFF2-40B4-BE49-F238E27FC236}">
                <a16:creationId xmlns:a16="http://schemas.microsoft.com/office/drawing/2014/main" id="{DE0D0C7B-AB51-774E-AC22-896C06B9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0"/>
            <a:ext cx="838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 Box 39">
            <a:extLst>
              <a:ext uri="{FF2B5EF4-FFF2-40B4-BE49-F238E27FC236}">
                <a16:creationId xmlns:a16="http://schemas.microsoft.com/office/drawing/2014/main" id="{8C3EB99B-139B-3343-98E2-00E4C000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28495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h</a:t>
            </a:r>
          </a:p>
        </p:txBody>
      </p:sp>
      <p:sp>
        <p:nvSpPr>
          <p:cNvPr id="118791" name="Text Box 40">
            <a:extLst>
              <a:ext uri="{FF2B5EF4-FFF2-40B4-BE49-F238E27FC236}">
                <a16:creationId xmlns:a16="http://schemas.microsoft.com/office/drawing/2014/main" id="{1EC2F49C-17F8-574F-B538-062AF36C7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14779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m</a:t>
            </a:r>
            <a:endParaRPr lang="en-US" altLang="it-IT" sz="2000"/>
          </a:p>
        </p:txBody>
      </p:sp>
      <p:pic>
        <p:nvPicPr>
          <p:cNvPr id="118792" name="Picture 41">
            <a:extLst>
              <a:ext uri="{FF2B5EF4-FFF2-40B4-BE49-F238E27FC236}">
                <a16:creationId xmlns:a16="http://schemas.microsoft.com/office/drawing/2014/main" id="{CAABE80A-B31D-7B43-BF1F-E1E5770F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15050"/>
            <a:ext cx="2514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3" name="Text Box 42">
            <a:extLst>
              <a:ext uri="{FF2B5EF4-FFF2-40B4-BE49-F238E27FC236}">
                <a16:creationId xmlns:a16="http://schemas.microsoft.com/office/drawing/2014/main" id="{550E5250-E875-1840-B55A-557B26BC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3</a:t>
            </a:r>
            <a:endParaRPr lang="en-US" altLang="it-IT" sz="2000"/>
          </a:p>
        </p:txBody>
      </p:sp>
      <p:sp>
        <p:nvSpPr>
          <p:cNvPr id="118794" name="Text Box 43">
            <a:extLst>
              <a:ext uri="{FF2B5EF4-FFF2-40B4-BE49-F238E27FC236}">
                <a16:creationId xmlns:a16="http://schemas.microsoft.com/office/drawing/2014/main" id="{7A336D03-1F0F-EB49-A362-5A71CA703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44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(filtraggio non lineare di sequenze RLSR)</a:t>
            </a:r>
          </a:p>
        </p:txBody>
      </p:sp>
      <p:sp>
        <p:nvSpPr>
          <p:cNvPr id="118795" name="Rectangle 45">
            <a:extLst>
              <a:ext uri="{FF2B5EF4-FFF2-40B4-BE49-F238E27FC236}">
                <a16:creationId xmlns:a16="http://schemas.microsoft.com/office/drawing/2014/main" id="{12602647-D7EC-594C-8F1B-6617071B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91000"/>
            <a:ext cx="7239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195630" name="Picture 46" descr="Screen shot 2012-05-#942AD0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CCB8CBC6-1C1C-414D-B5C1-54FC78BD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2260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3">
            <a:extLst>
              <a:ext uri="{FF2B5EF4-FFF2-40B4-BE49-F238E27FC236}">
                <a16:creationId xmlns:a16="http://schemas.microsoft.com/office/drawing/2014/main" id="{754F5970-EDEA-ED47-BD55-1067A6EB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385AD6-BE89-BA4C-BC54-66A1EF189F78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it-IT" sz="1400"/>
          </a:p>
        </p:txBody>
      </p:sp>
      <p:pic>
        <p:nvPicPr>
          <p:cNvPr id="119810" name="Picture 2">
            <a:extLst>
              <a:ext uri="{FF2B5EF4-FFF2-40B4-BE49-F238E27FC236}">
                <a16:creationId xmlns:a16="http://schemas.microsoft.com/office/drawing/2014/main" id="{1A1B24C1-C542-3841-B7DF-B435C2F9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013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3">
            <a:extLst>
              <a:ext uri="{FF2B5EF4-FFF2-40B4-BE49-F238E27FC236}">
                <a16:creationId xmlns:a16="http://schemas.microsoft.com/office/drawing/2014/main" id="{B38C827F-2B5A-3346-84C1-191A8717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588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4">
            <a:extLst>
              <a:ext uri="{FF2B5EF4-FFF2-40B4-BE49-F238E27FC236}">
                <a16:creationId xmlns:a16="http://schemas.microsoft.com/office/drawing/2014/main" id="{4CF3D39F-0748-5646-B64A-D274AFD16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4</a:t>
            </a:r>
            <a:endParaRPr lang="en-US" altLang="it-IT" sz="2000"/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28ABB337-5D11-0846-A1E0-36400251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249363"/>
            <a:ext cx="560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(uscita data da una sottosequenza di sequenze RLSR)</a:t>
            </a:r>
          </a:p>
        </p:txBody>
      </p:sp>
    </p:spTree>
    <p:extLst>
      <p:ext uri="{BB962C8B-B14F-4D97-AF65-F5344CB8AC3E}">
        <p14:creationId xmlns:p14="http://schemas.microsoft.com/office/powerpoint/2010/main" val="4941342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6CA57-4090-2949-94F5-FBE0C2569778}"/>
              </a:ext>
            </a:extLst>
          </p:cNvPr>
          <p:cNvSpPr txBox="1"/>
          <p:nvPr/>
        </p:nvSpPr>
        <p:spPr>
          <a:xfrm>
            <a:off x="4073236" y="188074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latin typeface="Times" pitchFamily="2" charset="0"/>
              </a:rPr>
              <a:t>RC4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0ACF6-7D4E-BD46-8C4E-9D4B3694E0B7}"/>
              </a:ext>
            </a:extLst>
          </p:cNvPr>
          <p:cNvSpPr txBox="1"/>
          <p:nvPr/>
        </p:nvSpPr>
        <p:spPr>
          <a:xfrm>
            <a:off x="1077878" y="887233"/>
            <a:ext cx="74001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Times" pitchFamily="2" charset="0"/>
              </a:rPr>
              <a:t>Generatore pseudocasuale ’’software oriented’’</a:t>
            </a:r>
          </a:p>
          <a:p>
            <a:r>
              <a:rPr lang="it-IT" sz="2400">
                <a:latin typeface="Times" pitchFamily="2" charset="0"/>
              </a:rPr>
              <a:t>progettato da Ron Rivest per RSA security nel 1987.</a:t>
            </a:r>
          </a:p>
          <a:p>
            <a:endParaRPr lang="it-IT" sz="2400">
              <a:latin typeface="Times" pitchFamily="2" charset="0"/>
            </a:endParaRPr>
          </a:p>
          <a:p>
            <a:r>
              <a:rPr lang="it-IT" sz="2400">
                <a:latin typeface="Times" pitchFamily="2" charset="0"/>
              </a:rPr>
              <a:t>Tenuto inizialmente segreta la sua struttura, venne diffusa</a:t>
            </a:r>
          </a:p>
          <a:p>
            <a:r>
              <a:rPr lang="it-IT" sz="2400">
                <a:latin typeface="Times" pitchFamily="2" charset="0"/>
              </a:rPr>
              <a:t>anonimamente sulla mailing list di </a:t>
            </a:r>
            <a:r>
              <a:rPr lang="it-IT" sz="2400" i="1">
                <a:latin typeface="Times" pitchFamily="2" charset="0"/>
              </a:rPr>
              <a:t>Cypherpunk </a:t>
            </a:r>
            <a:r>
              <a:rPr lang="it-IT" sz="2400">
                <a:latin typeface="Times" pitchFamily="2" charset="0"/>
              </a:rPr>
              <a:t>nel 1994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6F3DD-72E3-8D4F-BD45-8F11B4D5FE8C}"/>
              </a:ext>
            </a:extLst>
          </p:cNvPr>
          <p:cNvSpPr txBox="1"/>
          <p:nvPr/>
        </p:nvSpPr>
        <p:spPr>
          <a:xfrm>
            <a:off x="2343785" y="3066238"/>
            <a:ext cx="51303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Times" pitchFamily="2" charset="0"/>
              </a:rPr>
              <a:t>Usato nei seguenti protocolli:</a:t>
            </a:r>
          </a:p>
          <a:p>
            <a:endParaRPr lang="it-IT" sz="2400"/>
          </a:p>
          <a:p>
            <a:r>
              <a:rPr lang="it-IT" sz="2400"/>
              <a:t>SSL 3.0 	Secure Sockets Layer</a:t>
            </a:r>
          </a:p>
          <a:p>
            <a:r>
              <a:rPr lang="it-IT" sz="2400"/>
              <a:t>NTLM		NT LAN Manager</a:t>
            </a:r>
          </a:p>
          <a:p>
            <a:r>
              <a:rPr lang="it-IT" sz="2400"/>
              <a:t>WEP		Wired Equivalent Privacy</a:t>
            </a:r>
          </a:p>
          <a:p>
            <a:r>
              <a:rPr lang="it-IT" sz="2400"/>
              <a:t>WPA		Wi-Fi Protected Access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37382-F09F-4F49-A35E-E8D26D7AB129}"/>
              </a:ext>
            </a:extLst>
          </p:cNvPr>
          <p:cNvSpPr txBox="1"/>
          <p:nvPr/>
        </p:nvSpPr>
        <p:spPr>
          <a:xfrm>
            <a:off x="1500638" y="5614575"/>
            <a:ext cx="6920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Times" pitchFamily="2" charset="0"/>
              </a:rPr>
              <a:t>Non più in uso dal 2015 a seguito di numerosi attacchi</a:t>
            </a:r>
          </a:p>
          <a:p>
            <a:r>
              <a:rPr lang="it-IT" sz="2400">
                <a:latin typeface="Times" pitchFamily="2" charset="0"/>
              </a:rPr>
              <a:t>che hanno evidenziato alcune debolezze</a:t>
            </a:r>
          </a:p>
        </p:txBody>
      </p:sp>
    </p:spTree>
    <p:extLst>
      <p:ext uri="{BB962C8B-B14F-4D97-AF65-F5344CB8AC3E}">
        <p14:creationId xmlns:p14="http://schemas.microsoft.com/office/powerpoint/2010/main" val="20183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3745</TotalTime>
  <Words>3373</Words>
  <Application>Microsoft Macintosh PowerPoint</Application>
  <PresentationFormat>On-screen Show (4:3)</PresentationFormat>
  <Paragraphs>873</Paragraphs>
  <Slides>108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7" baseType="lpstr">
      <vt:lpstr>ＭＳ Ｐゴシック</vt:lpstr>
      <vt:lpstr>Arial</vt:lpstr>
      <vt:lpstr>Calibri</vt:lpstr>
      <vt:lpstr>Calibri Light</vt:lpstr>
      <vt:lpstr>Geneva</vt:lpstr>
      <vt:lpstr>Monaco</vt:lpstr>
      <vt:lpstr>Symbol</vt:lpstr>
      <vt:lpstr>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Soluzione al problema:  generare una buona sequenza pseudocasuale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146</cp:revision>
  <dcterms:created xsi:type="dcterms:W3CDTF">2021-04-27T14:43:37Z</dcterms:created>
  <dcterms:modified xsi:type="dcterms:W3CDTF">2024-05-09T09:40:03Z</dcterms:modified>
</cp:coreProperties>
</file>