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546" r:id="rId2"/>
    <p:sldId id="766" r:id="rId3"/>
    <p:sldId id="764" r:id="rId4"/>
    <p:sldId id="439" r:id="rId5"/>
    <p:sldId id="443" r:id="rId6"/>
    <p:sldId id="735" r:id="rId7"/>
    <p:sldId id="317" r:id="rId8"/>
    <p:sldId id="733" r:id="rId9"/>
    <p:sldId id="734" r:id="rId10"/>
    <p:sldId id="772" r:id="rId11"/>
    <p:sldId id="426" r:id="rId12"/>
    <p:sldId id="730" r:id="rId13"/>
    <p:sldId id="427" r:id="rId14"/>
    <p:sldId id="731" r:id="rId15"/>
    <p:sldId id="736" r:id="rId16"/>
    <p:sldId id="327" r:id="rId17"/>
    <p:sldId id="379" r:id="rId18"/>
    <p:sldId id="329" r:id="rId19"/>
    <p:sldId id="346" r:id="rId20"/>
    <p:sldId id="330" r:id="rId21"/>
    <p:sldId id="737" r:id="rId22"/>
    <p:sldId id="751" r:id="rId23"/>
    <p:sldId id="742" r:id="rId24"/>
    <p:sldId id="340" r:id="rId25"/>
    <p:sldId id="339" r:id="rId26"/>
    <p:sldId id="789" r:id="rId27"/>
    <p:sldId id="744" r:id="rId28"/>
    <p:sldId id="775" r:id="rId29"/>
    <p:sldId id="765" r:id="rId30"/>
    <p:sldId id="745" r:id="rId31"/>
    <p:sldId id="321" r:id="rId32"/>
    <p:sldId id="270" r:id="rId33"/>
    <p:sldId id="271" r:id="rId34"/>
    <p:sldId id="791" r:id="rId35"/>
    <p:sldId id="792" r:id="rId36"/>
    <p:sldId id="773" r:id="rId37"/>
    <p:sldId id="790" r:id="rId38"/>
    <p:sldId id="729" r:id="rId39"/>
    <p:sldId id="774" r:id="rId40"/>
    <p:sldId id="762" r:id="rId41"/>
    <p:sldId id="728" r:id="rId42"/>
    <p:sldId id="738" r:id="rId43"/>
    <p:sldId id="794" r:id="rId44"/>
    <p:sldId id="767" r:id="rId45"/>
    <p:sldId id="739" r:id="rId46"/>
    <p:sldId id="740" r:id="rId47"/>
    <p:sldId id="741" r:id="rId48"/>
    <p:sldId id="743" r:id="rId49"/>
    <p:sldId id="732" r:id="rId50"/>
    <p:sldId id="747" r:id="rId51"/>
    <p:sldId id="539" r:id="rId52"/>
    <p:sldId id="752" r:id="rId53"/>
    <p:sldId id="548" r:id="rId54"/>
    <p:sldId id="342" r:id="rId55"/>
    <p:sldId id="344" r:id="rId56"/>
    <p:sldId id="748" r:id="rId57"/>
    <p:sldId id="596" r:id="rId58"/>
    <p:sldId id="676" r:id="rId59"/>
    <p:sldId id="753" r:id="rId60"/>
    <p:sldId id="777" r:id="rId61"/>
    <p:sldId id="778" r:id="rId62"/>
    <p:sldId id="308" r:id="rId63"/>
    <p:sldId id="309" r:id="rId64"/>
    <p:sldId id="310" r:id="rId65"/>
    <p:sldId id="311" r:id="rId66"/>
    <p:sldId id="312" r:id="rId67"/>
    <p:sldId id="313" r:id="rId68"/>
    <p:sldId id="648" r:id="rId69"/>
    <p:sldId id="693" r:id="rId70"/>
    <p:sldId id="681" r:id="rId71"/>
    <p:sldId id="683" r:id="rId72"/>
    <p:sldId id="684" r:id="rId73"/>
    <p:sldId id="685" r:id="rId74"/>
    <p:sldId id="686" r:id="rId75"/>
    <p:sldId id="687" r:id="rId76"/>
    <p:sldId id="688" r:id="rId77"/>
    <p:sldId id="689" r:id="rId78"/>
    <p:sldId id="692" r:id="rId79"/>
    <p:sldId id="780" r:id="rId80"/>
    <p:sldId id="671" r:id="rId81"/>
    <p:sldId id="672" r:id="rId82"/>
    <p:sldId id="781" r:id="rId83"/>
    <p:sldId id="541" r:id="rId84"/>
    <p:sldId id="597" r:id="rId85"/>
    <p:sldId id="749" r:id="rId86"/>
    <p:sldId id="598" r:id="rId87"/>
    <p:sldId id="779" r:id="rId88"/>
    <p:sldId id="679" r:id="rId89"/>
    <p:sldId id="702" r:id="rId90"/>
    <p:sldId id="703" r:id="rId91"/>
    <p:sldId id="709" r:id="rId92"/>
    <p:sldId id="782" r:id="rId93"/>
    <p:sldId id="783" r:id="rId94"/>
    <p:sldId id="784" r:id="rId95"/>
    <p:sldId id="785" r:id="rId96"/>
    <p:sldId id="786" r:id="rId97"/>
    <p:sldId id="705" r:id="rId98"/>
    <p:sldId id="787" r:id="rId99"/>
    <p:sldId id="682" r:id="rId100"/>
    <p:sldId id="694" r:id="rId101"/>
    <p:sldId id="690" r:id="rId102"/>
    <p:sldId id="796" r:id="rId103"/>
    <p:sldId id="771" r:id="rId104"/>
    <p:sldId id="695" r:id="rId105"/>
    <p:sldId id="697" r:id="rId106"/>
    <p:sldId id="698" r:id="rId107"/>
    <p:sldId id="696" r:id="rId108"/>
    <p:sldId id="699" r:id="rId109"/>
    <p:sldId id="669" r:id="rId110"/>
    <p:sldId id="700" r:id="rId111"/>
    <p:sldId id="797" r:id="rId112"/>
    <p:sldId id="670" r:id="rId113"/>
    <p:sldId id="712" r:id="rId114"/>
    <p:sldId id="788" r:id="rId115"/>
    <p:sldId id="701" r:id="rId1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2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7"/>
    <p:restoredTop sz="95687"/>
  </p:normalViewPr>
  <p:slideViewPr>
    <p:cSldViewPr>
      <p:cViewPr varScale="1">
        <p:scale>
          <a:sx n="108" d="100"/>
          <a:sy n="108" d="100"/>
        </p:scale>
        <p:origin x="14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752"/>
    </p:cViewPr>
  </p:sorterViewPr>
  <p:notesViewPr>
    <p:cSldViewPr>
      <p:cViewPr varScale="1">
        <p:scale>
          <a:sx n="101" d="100"/>
          <a:sy n="101" d="100"/>
        </p:scale>
        <p:origin x="-33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8EA2EC-A080-2948-A751-B9C8F93F19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FC713-843C-6347-B8CE-C07EB59939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DD1D65-78C3-7E4E-BE9A-E4CA9E4A5968}" type="datetimeFigureOut">
              <a:rPr lang="it-IT" altLang="it-IT"/>
              <a:pPr>
                <a:defRPr/>
              </a:pPr>
              <a:t>21/05/24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7B688-8A0F-3D4E-8DD5-89BE054FB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3FA24-6D4A-0E47-995E-F3B4ABF180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11B9EA-E157-3844-95EC-0FB1A539197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6413EFBC-7C22-7D45-B512-04C3333028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08023C60-3554-4A45-9E3A-C0B1A75443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73C66A0-2114-5042-9100-F0290A7F383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90406F4E-4821-A946-BB4B-122DA00153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5718" name="Rectangle 6">
            <a:extLst>
              <a:ext uri="{FF2B5EF4-FFF2-40B4-BE49-F238E27FC236}">
                <a16:creationId xmlns:a16="http://schemas.microsoft.com/office/drawing/2014/main" id="{89C55534-7669-114A-B76E-3B576F232A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9" name="Rectangle 7">
            <a:extLst>
              <a:ext uri="{FF2B5EF4-FFF2-40B4-BE49-F238E27FC236}">
                <a16:creationId xmlns:a16="http://schemas.microsoft.com/office/drawing/2014/main" id="{77D1B5EA-A1C0-E84D-95CB-DA4C72680C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4FFF75D-5F5C-0B42-9CB4-63B039C3D5A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67;g633549ac4d_0_10:notes">
            <a:extLst>
              <a:ext uri="{FF2B5EF4-FFF2-40B4-BE49-F238E27FC236}">
                <a16:creationId xmlns:a16="http://schemas.microsoft.com/office/drawing/2014/main" id="{90F6D2A0-D106-834E-8216-E959304D0B9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2770" name="Google Shape;68;g633549ac4d_0_10:notes">
            <a:extLst>
              <a:ext uri="{FF2B5EF4-FFF2-40B4-BE49-F238E27FC236}">
                <a16:creationId xmlns:a16="http://schemas.microsoft.com/office/drawing/2014/main" id="{2FCABC69-4FEF-2646-B062-A232806EF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C7574082-4B02-6546-AA1F-19297FCEF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68320A38-E2A3-E242-B40B-FB01B7DC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20A741D1-3DCC-E247-9D54-688DFF32D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520801F-42A2-B742-A309-0EC84AA124FC}" type="slidenum">
              <a:rPr lang="en-US" altLang="it-IT" sz="1200" smtClean="0"/>
              <a:pPr/>
              <a:t>22</a:t>
            </a:fld>
            <a:endParaRPr lang="en-US" alt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7734097E-5353-9644-9EC5-1F14336F7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F913CCE4-6E42-854B-8E60-C6FA829D1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87FA382-2FC6-C64A-9A21-CDD5081E7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D0C9056-7D98-3A40-AB60-84AD33042B7D}" type="slidenum">
              <a:rPr lang="en-US" altLang="it-IT" sz="1200" smtClean="0"/>
              <a:pPr/>
              <a:t>30</a:t>
            </a:fld>
            <a:endParaRPr lang="en-US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0EE6A3-9A01-FC45-9559-4BDBB0FD5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96D67-9122-A140-8886-605A82CAB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5FCADA-3307-3D41-810B-C41407C683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DB2A2-E37E-1043-A44E-3CF479D64A55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1856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44BBAF-83E4-7245-B4C5-3F6398A29D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A67074-44A2-9744-9F74-6212FBF60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999B57-29DE-FF41-A6D7-889C3918F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D831D-2EDD-4444-8A5C-E4EED3983E4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3789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860B9-0779-5C43-BA4E-72351B905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6786F5-CA4E-F746-BA6D-07BE24EB67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E830AB-1989-074C-94AF-3D27229A1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8417-0CA2-4C4A-AE02-49D76BED157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77563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Google Shape;23;p4">
            <a:extLst>
              <a:ext uri="{FF2B5EF4-FFF2-40B4-BE49-F238E27FC236}">
                <a16:creationId xmlns:a16="http://schemas.microsoft.com/office/drawing/2014/main" id="{EEA8B59F-6B50-AB42-9A78-D0EE1E875AB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lIns="91425" tIns="91425" rIns="91425" bIns="91425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E00EF98E-E606-FB4F-817C-E078B7EA21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1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FE4B5D-46E7-514F-9023-058214E631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777CFA-3327-E24D-887B-97DEB7CF4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50EBCB-F3D2-9D49-9679-62633C06A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D52-C2F4-B042-8F60-DC11C8537338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3599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F4A6F0-B638-1345-8D19-DEA97A657E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F9F6F8-6110-8D49-981B-CF0E41D832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2744D2-F6DF-E241-BB87-78521DF00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A7BBA-E418-D948-92A0-1170F4A8AF5D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5971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AE88D-08A0-994C-8F51-39E3072FC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28178-3537-E34A-913C-6D665ECA0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9155C-B2E0-B44C-AB76-11DAAE646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B04B-1838-D248-BB72-286DC23A3C82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4280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190931-4262-E64F-8600-1E1FC17AF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705EEF-0E17-9945-946A-88BC218C8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1D7C36-ABE1-6849-8A62-8FBD183109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8389D-D046-344E-A446-2E76E2D2A8E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0781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391151-F4B1-B04A-A46F-DA2D5198A7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1D13C6-FA6A-B546-98C2-C39E16E648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D6DB21-D34A-AA44-93FC-342504F6B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491F-4412-5249-ACF0-66D3CA7E959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969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2BF412-0615-8B41-A1E6-885778B7A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05B18B-72B3-9149-90F5-867761204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7436CB-6F50-6C47-8F9C-17E55CFB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A0DEC-2DB4-B440-B676-DB228F0B7FF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5887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3F64AA-31A3-6649-B70F-1B8FE8412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B089E6-ED6F-9B4C-A546-12DA63FCC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A70A4-4B8D-F84B-A93C-4A7A0FF43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DF836-5921-2C4A-8A14-25C22451A05F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3525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6B58E-CB56-C84D-9505-306D48C03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08173-F182-1544-B7D7-6C882BC1F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0F9C3-518D-4C4C-BAC8-2FBA25B2AC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EA276-B043-0B41-845E-655402C00898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7976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235E63-3A20-7A4C-A22D-49AB7D3AB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AA8B93-0E82-9E48-BEF7-D585140D8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68FEE3-54AC-5A4B-8E37-038702F9AB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D3F43C-9D21-8044-BC63-8D068E8169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A7E417-0ECD-1A44-8372-EDABAA1FCB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14780C-7937-AD49-AE18-6B3BAE3F267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1225691F-8FC6-8F42-835D-1B87F5D4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D1A3BC-8778-C440-A559-EB11D92DBA3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400"/>
          </a:p>
        </p:txBody>
      </p:sp>
      <p:pic>
        <p:nvPicPr>
          <p:cNvPr id="16386" name="Picture 2" descr="15 _Chiave_pubblica.pict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85130C4E-298E-884D-9C92-9C2081FB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46063"/>
            <a:ext cx="8612187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1">
            <a:extLst>
              <a:ext uri="{FF2B5EF4-FFF2-40B4-BE49-F238E27FC236}">
                <a16:creationId xmlns:a16="http://schemas.microsoft.com/office/drawing/2014/main" id="{1AEF714F-12CA-2749-B426-9A0E00096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364364-0148-EF43-BFEA-9DF5A11C8E9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400"/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370FF529-4990-A84E-B899-CFE118C6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895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1">
            <a:extLst>
              <a:ext uri="{FF2B5EF4-FFF2-40B4-BE49-F238E27FC236}">
                <a16:creationId xmlns:a16="http://schemas.microsoft.com/office/drawing/2014/main" id="{6A732D28-A555-9448-A958-019BCD6E4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C1680-09F5-6041-80E3-0C7738B1F35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it-IT" sz="1400"/>
          </a:p>
        </p:txBody>
      </p:sp>
      <p:pic>
        <p:nvPicPr>
          <p:cNvPr id="117762" name="Picture 3">
            <a:extLst>
              <a:ext uri="{FF2B5EF4-FFF2-40B4-BE49-F238E27FC236}">
                <a16:creationId xmlns:a16="http://schemas.microsoft.com/office/drawing/2014/main" id="{F1386890-B451-2A4E-BA6B-46D9C8BA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2">
            <a:extLst>
              <a:ext uri="{FF2B5EF4-FFF2-40B4-BE49-F238E27FC236}">
                <a16:creationId xmlns:a16="http://schemas.microsoft.com/office/drawing/2014/main" id="{CF031211-A965-DD46-8A6B-EA7E229C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4288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SHA256-512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C43EA7E4-B7E0-1B4D-BE72-18B1DF9BE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2E05EC-45A3-3749-9DB7-D46DB90D7F1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it-IT" sz="1400"/>
          </a:p>
        </p:txBody>
      </p:sp>
      <p:sp>
        <p:nvSpPr>
          <p:cNvPr id="118786" name="TextBox 2">
            <a:extLst>
              <a:ext uri="{FF2B5EF4-FFF2-40B4-BE49-F238E27FC236}">
                <a16:creationId xmlns:a16="http://schemas.microsoft.com/office/drawing/2014/main" id="{540BA6A1-13D3-7544-AD1A-795EAC6F6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7185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/>
              <a:t>Conseguenza ’’filosofica’’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Poiché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2</a:t>
            </a:r>
            <a:r>
              <a:rPr lang="it-IT" altLang="it-IT" sz="2400" baseline="30000"/>
              <a:t>256</a:t>
            </a:r>
            <a:r>
              <a:rPr lang="it-IT" altLang="it-IT" sz="2400"/>
              <a:t> =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115.792.089.237.316.195.423.570.985.008.687.907.853.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269.984.665.640.564.039.457.584.007.913.129.639.936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≈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1,157920892 10</a:t>
            </a:r>
            <a:r>
              <a:rPr lang="it-IT" altLang="it-IT" sz="2400" baseline="30000"/>
              <a:t>77</a:t>
            </a:r>
            <a:endParaRPr lang="it-IT" altLang="it-IT" sz="2400"/>
          </a:p>
        </p:txBody>
      </p:sp>
      <p:sp>
        <p:nvSpPr>
          <p:cNvPr id="118787" name="TextBox 3">
            <a:extLst>
              <a:ext uri="{FF2B5EF4-FFF2-40B4-BE49-F238E27FC236}">
                <a16:creationId xmlns:a16="http://schemas.microsoft.com/office/drawing/2014/main" id="{F88F19DA-5419-9344-95FB-4FB1FFCBD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4183063"/>
            <a:ext cx="6921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quando si genera un nuovo hash è praticamente sicuro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che nessuno abbia mai visto prima quel numero...</a:t>
            </a:r>
          </a:p>
        </p:txBody>
      </p:sp>
      <p:sp>
        <p:nvSpPr>
          <p:cNvPr id="118788" name="TextBox 2">
            <a:extLst>
              <a:ext uri="{FF2B5EF4-FFF2-40B4-BE49-F238E27FC236}">
                <a16:creationId xmlns:a16="http://schemas.microsoft.com/office/drawing/2014/main" id="{B8C185C3-C29E-8F41-9DDB-008B6051A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4288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SHA256-512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1BF6F-388D-9949-BF5C-9CE95235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019"/>
            <a:ext cx="9144000" cy="6075544"/>
          </a:xfrm>
          <a:prstGeom prst="rect">
            <a:avLst/>
          </a:prstGeom>
        </p:spPr>
      </p:pic>
      <p:sp>
        <p:nvSpPr>
          <p:cNvPr id="119810" name="Slide Number Placeholder 1">
            <a:extLst>
              <a:ext uri="{FF2B5EF4-FFF2-40B4-BE49-F238E27FC236}">
                <a16:creationId xmlns:a16="http://schemas.microsoft.com/office/drawing/2014/main" id="{41D00B7D-B421-154A-BAEB-7A2F8392F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9509DF-81EC-D143-904D-AB46F657B23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it-IT" sz="1400"/>
          </a:p>
        </p:txBody>
      </p:sp>
      <p:sp>
        <p:nvSpPr>
          <p:cNvPr id="119812" name="TextBox 4">
            <a:extLst>
              <a:ext uri="{FF2B5EF4-FFF2-40B4-BE49-F238E27FC236}">
                <a16:creationId xmlns:a16="http://schemas.microsoft.com/office/drawing/2014/main" id="{5E762C00-E391-7A43-8F43-C775964F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80" y="100604"/>
            <a:ext cx="7297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SHA256 è in assoluto la funzione più calcolata al mondo!</a:t>
            </a:r>
          </a:p>
        </p:txBody>
      </p:sp>
      <p:sp>
        <p:nvSpPr>
          <p:cNvPr id="119813" name="TextBox 2">
            <a:extLst>
              <a:ext uri="{FF2B5EF4-FFF2-40B4-BE49-F238E27FC236}">
                <a16:creationId xmlns:a16="http://schemas.microsoft.com/office/drawing/2014/main" id="{301C6F98-EFF8-FF4E-87EB-5EC87B19E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4288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SHA256-512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A0212-F5AB-3A47-B95C-E0E5FBAFFDD6}"/>
              </a:ext>
            </a:extLst>
          </p:cNvPr>
          <p:cNvGrpSpPr/>
          <p:nvPr/>
        </p:nvGrpSpPr>
        <p:grpSpPr>
          <a:xfrm>
            <a:off x="1187624" y="1235075"/>
            <a:ext cx="4611688" cy="1042690"/>
            <a:chOff x="2584450" y="1235075"/>
            <a:chExt cx="4611688" cy="1042690"/>
          </a:xfrm>
        </p:grpSpPr>
        <p:grpSp>
          <p:nvGrpSpPr>
            <p:cNvPr id="119811" name="Group 3">
              <a:extLst>
                <a:ext uri="{FF2B5EF4-FFF2-40B4-BE49-F238E27FC236}">
                  <a16:creationId xmlns:a16="http://schemas.microsoft.com/office/drawing/2014/main" id="{BACE5AFA-5A77-F84E-B233-1F5C828B88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0338" y="1816100"/>
              <a:ext cx="4495800" cy="461665"/>
              <a:chOff x="2014932" y="-986682"/>
              <a:chExt cx="4838468" cy="512425"/>
            </a:xfrm>
          </p:grpSpPr>
          <p:sp>
            <p:nvSpPr>
              <p:cNvPr id="119815" name="TextBox 4">
                <a:extLst>
                  <a:ext uri="{FF2B5EF4-FFF2-40B4-BE49-F238E27FC236}">
                    <a16:creationId xmlns:a16="http://schemas.microsoft.com/office/drawing/2014/main" id="{4A5D1BB0-AE1C-C645-9FCA-493F0032F6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932" y="-986682"/>
                <a:ext cx="1440873" cy="51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650 EH/s</a:t>
                </a:r>
              </a:p>
            </p:txBody>
          </p:sp>
          <p:sp>
            <p:nvSpPr>
              <p:cNvPr id="119816" name="TextBox 5">
                <a:extLst>
                  <a:ext uri="{FF2B5EF4-FFF2-40B4-BE49-F238E27FC236}">
                    <a16:creationId xmlns:a16="http://schemas.microsoft.com/office/drawing/2014/main" id="{5E0C709E-8A5A-A94A-A119-59576138BE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1313" y="-965463"/>
                <a:ext cx="2732087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E sta per Exa = 10</a:t>
                </a:r>
                <a:r>
                  <a:rPr lang="it-IT" altLang="it-IT" sz="2400" baseline="30000"/>
                  <a:t>18</a:t>
                </a:r>
                <a:r>
                  <a:rPr lang="it-IT" altLang="it-IT" sz="2400"/>
                  <a:t> </a:t>
                </a:r>
              </a:p>
            </p:txBody>
          </p:sp>
        </p:grpSp>
        <p:sp>
          <p:nvSpPr>
            <p:cNvPr id="119814" name="TextBox 1">
              <a:extLst>
                <a:ext uri="{FF2B5EF4-FFF2-40B4-BE49-F238E27FC236}">
                  <a16:creationId xmlns:a16="http://schemas.microsoft.com/office/drawing/2014/main" id="{D054DF55-FA27-584C-A916-2BB037E23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450" y="1235075"/>
              <a:ext cx="42910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PoW  -  Proof-of-Work  (Bitcoin)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634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>
            <a:extLst>
              <a:ext uri="{FF2B5EF4-FFF2-40B4-BE49-F238E27FC236}">
                <a16:creationId xmlns:a16="http://schemas.microsoft.com/office/drawing/2014/main" id="{9F973EB2-EE48-4745-BD56-9AA216A9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754063"/>
            <a:ext cx="8888412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TextBox 2">
            <a:extLst>
              <a:ext uri="{FF2B5EF4-FFF2-40B4-BE49-F238E27FC236}">
                <a16:creationId xmlns:a16="http://schemas.microsoft.com/office/drawing/2014/main" id="{FABC1B6B-BFF1-3141-B499-31A43D05F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4288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SHA256-512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1">
            <a:extLst>
              <a:ext uri="{FF2B5EF4-FFF2-40B4-BE49-F238E27FC236}">
                <a16:creationId xmlns:a16="http://schemas.microsoft.com/office/drawing/2014/main" id="{62E08540-4B7C-1248-992E-3CA0015429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223D54-5D26-5640-9F66-12735326853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it-IT" sz="1400"/>
          </a:p>
        </p:txBody>
      </p:sp>
      <p:pic>
        <p:nvPicPr>
          <p:cNvPr id="121858" name="Picture 3">
            <a:extLst>
              <a:ext uri="{FF2B5EF4-FFF2-40B4-BE49-F238E27FC236}">
                <a16:creationId xmlns:a16="http://schemas.microsoft.com/office/drawing/2014/main" id="{960A1AD1-DF0A-9F44-ABA0-B3C9B99B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0700"/>
            <a:ext cx="85312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Box 4">
            <a:extLst>
              <a:ext uri="{FF2B5EF4-FFF2-40B4-BE49-F238E27FC236}">
                <a16:creationId xmlns:a16="http://schemas.microsoft.com/office/drawing/2014/main" id="{AB4E5100-38FD-F747-AF1C-647630D70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87313"/>
            <a:ext cx="136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SHA-512</a:t>
            </a:r>
          </a:p>
        </p:txBody>
      </p:sp>
      <p:sp>
        <p:nvSpPr>
          <p:cNvPr id="121860" name="TextBox 2">
            <a:extLst>
              <a:ext uri="{FF2B5EF4-FFF2-40B4-BE49-F238E27FC236}">
                <a16:creationId xmlns:a16="http://schemas.microsoft.com/office/drawing/2014/main" id="{837D5348-67B6-C544-8FA3-833E1C7F3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sp>
        <p:nvSpPr>
          <p:cNvPr id="121861" name="Rectangle 1">
            <a:extLst>
              <a:ext uri="{FF2B5EF4-FFF2-40B4-BE49-F238E27FC236}">
                <a16:creationId xmlns:a16="http://schemas.microsoft.com/office/drawing/2014/main" id="{50E4AB28-6833-0B46-9E20-A71F389FD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429000"/>
            <a:ext cx="720725" cy="792163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1">
            <a:extLst>
              <a:ext uri="{FF2B5EF4-FFF2-40B4-BE49-F238E27FC236}">
                <a16:creationId xmlns:a16="http://schemas.microsoft.com/office/drawing/2014/main" id="{4C46FDE0-CFE7-EB45-A566-FF5A5025A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509447-7C8E-A74C-93B8-123CC5148FB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it-IT" sz="1400"/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48420B0F-471C-964B-A7C0-E3B7DE0B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68834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4">
            <a:extLst>
              <a:ext uri="{FF2B5EF4-FFF2-40B4-BE49-F238E27FC236}">
                <a16:creationId xmlns:a16="http://schemas.microsoft.com/office/drawing/2014/main" id="{EE26D9D9-024C-E14E-8387-F2ED8F52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620713"/>
            <a:ext cx="407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Vettore di inizializzazione  (IV)</a:t>
            </a:r>
          </a:p>
        </p:txBody>
      </p:sp>
      <p:sp>
        <p:nvSpPr>
          <p:cNvPr id="122884" name="TextBox 1">
            <a:extLst>
              <a:ext uri="{FF2B5EF4-FFF2-40B4-BE49-F238E27FC236}">
                <a16:creationId xmlns:a16="http://schemas.microsoft.com/office/drawing/2014/main" id="{33C8703C-E69E-5143-9C57-DB301E30C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4286250"/>
            <a:ext cx="7016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primi 64 bit delle parti frazionarie delle radici quadrate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dei primi 8 numeri primi 2..19</a:t>
            </a:r>
          </a:p>
        </p:txBody>
      </p:sp>
      <p:sp>
        <p:nvSpPr>
          <p:cNvPr id="122885" name="TextBox 2">
            <a:extLst>
              <a:ext uri="{FF2B5EF4-FFF2-40B4-BE49-F238E27FC236}">
                <a16:creationId xmlns:a16="http://schemas.microsoft.com/office/drawing/2014/main" id="{3569C946-CF84-594D-AAF7-D524F011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Number Placeholder 1">
            <a:extLst>
              <a:ext uri="{FF2B5EF4-FFF2-40B4-BE49-F238E27FC236}">
                <a16:creationId xmlns:a16="http://schemas.microsoft.com/office/drawing/2014/main" id="{EA69CF33-02B2-DE45-AF4D-8A412FEBF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A0D079-D79A-C74E-B8B0-4F7DA0146C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it-IT" sz="1400"/>
          </a:p>
        </p:txBody>
      </p:sp>
      <p:pic>
        <p:nvPicPr>
          <p:cNvPr id="123906" name="Picture 3">
            <a:extLst>
              <a:ext uri="{FF2B5EF4-FFF2-40B4-BE49-F238E27FC236}">
                <a16:creationId xmlns:a16="http://schemas.microsoft.com/office/drawing/2014/main" id="{1C2D56FD-306A-2F45-9BF3-124E2AEF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Box 5">
            <a:extLst>
              <a:ext uri="{FF2B5EF4-FFF2-40B4-BE49-F238E27FC236}">
                <a16:creationId xmlns:a16="http://schemas.microsoft.com/office/drawing/2014/main" id="{B6B24C25-9088-4B48-8244-2F6AB71D1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60350"/>
            <a:ext cx="220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Struttura di base</a:t>
            </a:r>
          </a:p>
        </p:txBody>
      </p:sp>
      <p:sp>
        <p:nvSpPr>
          <p:cNvPr id="123908" name="TextBox 2">
            <a:extLst>
              <a:ext uri="{FF2B5EF4-FFF2-40B4-BE49-F238E27FC236}">
                <a16:creationId xmlns:a16="http://schemas.microsoft.com/office/drawing/2014/main" id="{49D4DB24-FF5F-A04F-A2CC-64CCDAC83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5CA6CCB-F525-B94B-85B4-10C940403A06}"/>
              </a:ext>
            </a:extLst>
          </p:cNvPr>
          <p:cNvGrpSpPr/>
          <p:nvPr/>
        </p:nvGrpSpPr>
        <p:grpSpPr>
          <a:xfrm>
            <a:off x="6973888" y="1196975"/>
            <a:ext cx="1774825" cy="2043113"/>
            <a:chOff x="6973888" y="1196975"/>
            <a:chExt cx="1774825" cy="2043113"/>
          </a:xfrm>
        </p:grpSpPr>
        <p:sp>
          <p:nvSpPr>
            <p:cNvPr id="124931" name="TextBox 5">
              <a:extLst>
                <a:ext uri="{FF2B5EF4-FFF2-40B4-BE49-F238E27FC236}">
                  <a16:creationId xmlns:a16="http://schemas.microsoft.com/office/drawing/2014/main" id="{113477A3-79CF-194C-B12B-4300D0127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3888" y="1916113"/>
              <a:ext cx="1774825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i="1"/>
                <a:t>K</a:t>
              </a:r>
              <a:r>
                <a:rPr lang="it-IT" altLang="it-IT" sz="2000" i="1" baseline="-25000"/>
                <a:t>i</a:t>
              </a:r>
              <a:r>
                <a:rPr lang="it-IT" altLang="it-IT" sz="2000"/>
                <a:t> =</a:t>
              </a:r>
              <a:r>
                <a:rPr lang="it-IT" altLang="it-IT" sz="2400"/>
                <a:t> </a:t>
              </a:r>
              <a:r>
                <a:rPr lang="it-IT" altLang="it-IT" sz="1400"/>
                <a:t>i primi 64 bit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delle parti frazionarie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delle radici cubiche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dei primi 80 numeri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primi</a:t>
              </a:r>
            </a:p>
          </p:txBody>
        </p:sp>
        <p:sp>
          <p:nvSpPr>
            <p:cNvPr id="124932" name="TextBox 6">
              <a:extLst>
                <a:ext uri="{FF2B5EF4-FFF2-40B4-BE49-F238E27FC236}">
                  <a16:creationId xmlns:a16="http://schemas.microsoft.com/office/drawing/2014/main" id="{035CC475-788F-5D47-8547-5805952A4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9288" y="1196975"/>
              <a:ext cx="9858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0≤ </a:t>
              </a:r>
              <a:r>
                <a:rPr lang="it-IT" altLang="it-IT" sz="2000" i="1"/>
                <a:t>i</a:t>
              </a:r>
              <a:r>
                <a:rPr lang="it-IT" altLang="it-IT" sz="2000"/>
                <a:t>≤79</a:t>
              </a:r>
            </a:p>
          </p:txBody>
        </p:sp>
      </p:grpSp>
      <p:sp>
        <p:nvSpPr>
          <p:cNvPr id="124935" name="TextBox 2">
            <a:extLst>
              <a:ext uri="{FF2B5EF4-FFF2-40B4-BE49-F238E27FC236}">
                <a16:creationId xmlns:a16="http://schemas.microsoft.com/office/drawing/2014/main" id="{FFA33D55-AD9A-1648-8324-C9666DF1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D0F09C-E7A4-884D-8330-1C411677B59B}"/>
              </a:ext>
            </a:extLst>
          </p:cNvPr>
          <p:cNvGrpSpPr/>
          <p:nvPr/>
        </p:nvGrpSpPr>
        <p:grpSpPr>
          <a:xfrm>
            <a:off x="6908800" y="3448244"/>
            <a:ext cx="2005806" cy="2108800"/>
            <a:chOff x="6908800" y="3448244"/>
            <a:chExt cx="2005806" cy="2108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09CA5D-1EB4-AA41-8109-628C00E43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2206" y="3931444"/>
              <a:ext cx="1422400" cy="1625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20E457-A8CA-7F4D-8A82-FA30CF1D4412}"/>
                </a:ext>
              </a:extLst>
            </p:cNvPr>
            <p:cNvSpPr txBox="1"/>
            <p:nvPr/>
          </p:nvSpPr>
          <p:spPr>
            <a:xfrm>
              <a:off x="7985125" y="3448244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M</a:t>
              </a:r>
              <a:r>
                <a:rPr lang="en-US" i="1" baseline="-25000"/>
                <a:t>i</a:t>
              </a:r>
              <a:endParaRPr lang="en-US" i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67A05C-9344-5346-AF76-FA275080EEAB}"/>
                </a:ext>
              </a:extLst>
            </p:cNvPr>
            <p:cNvSpPr txBox="1"/>
            <p:nvPr/>
          </p:nvSpPr>
          <p:spPr>
            <a:xfrm>
              <a:off x="6908800" y="4372027"/>
              <a:ext cx="636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H</a:t>
              </a:r>
              <a:r>
                <a:rPr lang="en-US" i="1" baseline="-25000"/>
                <a:t>i-</a:t>
              </a:r>
              <a:r>
                <a:rPr lang="en-US" baseline="-25000"/>
                <a:t>1</a:t>
              </a:r>
              <a:endParaRPr lang="en-US"/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166A863-52A6-DE43-92C0-ED5E196BA7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A0D079-D79A-C74E-B8B0-4F7DA0146C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it-IT" sz="1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A4E4AB-A5FB-8E4F-A037-5D2F4E6752DF}"/>
              </a:ext>
            </a:extLst>
          </p:cNvPr>
          <p:cNvGrpSpPr/>
          <p:nvPr/>
        </p:nvGrpSpPr>
        <p:grpSpPr>
          <a:xfrm>
            <a:off x="539552" y="0"/>
            <a:ext cx="5924550" cy="6858000"/>
            <a:chOff x="539552" y="0"/>
            <a:chExt cx="592455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B8314A-A89E-0943-A4D7-638FEF298AB2}"/>
                </a:ext>
              </a:extLst>
            </p:cNvPr>
            <p:cNvGrpSpPr/>
            <p:nvPr/>
          </p:nvGrpSpPr>
          <p:grpSpPr>
            <a:xfrm>
              <a:off x="539552" y="0"/>
              <a:ext cx="5924550" cy="6858000"/>
              <a:chOff x="539552" y="0"/>
              <a:chExt cx="5924550" cy="6858000"/>
            </a:xfrm>
          </p:grpSpPr>
          <p:pic>
            <p:nvPicPr>
              <p:cNvPr id="124930" name="Picture 3">
                <a:extLst>
                  <a:ext uri="{FF2B5EF4-FFF2-40B4-BE49-F238E27FC236}">
                    <a16:creationId xmlns:a16="http://schemas.microsoft.com/office/drawing/2014/main" id="{339F0996-6D04-0148-912A-C997AF92E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527" y="0"/>
                <a:ext cx="5432425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933" name="TextBox 1">
                <a:extLst>
                  <a:ext uri="{FF2B5EF4-FFF2-40B4-BE49-F238E27FC236}">
                    <a16:creationId xmlns:a16="http://schemas.microsoft.com/office/drawing/2014/main" id="{6EDED238-CDCB-064A-B22E-84AF68C37F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9689" y="198438"/>
                <a:ext cx="5302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800"/>
                  <a:t>512</a:t>
                </a:r>
              </a:p>
            </p:txBody>
          </p:sp>
          <p:sp>
            <p:nvSpPr>
              <p:cNvPr id="124934" name="TextBox 7">
                <a:extLst>
                  <a:ext uri="{FF2B5EF4-FFF2-40B4-BE49-F238E27FC236}">
                    <a16:creationId xmlns:a16="http://schemas.microsoft.com/office/drawing/2014/main" id="{9C364675-5370-5749-B2A6-7B61F1312E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8252" y="198438"/>
                <a:ext cx="64611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800"/>
                  <a:t>1024</a:t>
                </a:r>
              </a:p>
            </p:txBody>
          </p:sp>
          <p:sp>
            <p:nvSpPr>
              <p:cNvPr id="124936" name="Rectangle 9">
                <a:extLst>
                  <a:ext uri="{FF2B5EF4-FFF2-40B4-BE49-F238E27FC236}">
                    <a16:creationId xmlns:a16="http://schemas.microsoft.com/office/drawing/2014/main" id="{BB9EC11B-0A27-D344-8C5F-41BA59C17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52" y="260350"/>
                <a:ext cx="5924550" cy="6062663"/>
              </a:xfrm>
              <a:prstGeom prst="rect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1FB8E477-F111-9A4F-ADD6-410EF3B9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1052737"/>
              <a:ext cx="648072" cy="3528392"/>
            </a:xfrm>
            <a:prstGeom prst="rect">
              <a:avLst/>
            </a:prstGeom>
            <a:noFill/>
            <a:ln w="25400" algn="ctr">
              <a:solidFill>
                <a:srgbClr val="123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1235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1">
            <a:extLst>
              <a:ext uri="{FF2B5EF4-FFF2-40B4-BE49-F238E27FC236}">
                <a16:creationId xmlns:a16="http://schemas.microsoft.com/office/drawing/2014/main" id="{0DD40C9D-8B57-4548-8DE4-DBE528601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B50D16-14A8-3E4C-BB37-E2A8F79A889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it-IT" sz="1400"/>
          </a:p>
        </p:txBody>
      </p:sp>
      <p:pic>
        <p:nvPicPr>
          <p:cNvPr id="125954" name="Picture 3">
            <a:extLst>
              <a:ext uri="{FF2B5EF4-FFF2-40B4-BE49-F238E27FC236}">
                <a16:creationId xmlns:a16="http://schemas.microsoft.com/office/drawing/2014/main" id="{5D4B5B11-12CF-F84F-9D74-E17E3BB1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5100"/>
            <a:ext cx="65659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2">
            <a:extLst>
              <a:ext uri="{FF2B5EF4-FFF2-40B4-BE49-F238E27FC236}">
                <a16:creationId xmlns:a16="http://schemas.microsoft.com/office/drawing/2014/main" id="{2A7E2D61-18BF-BC40-98F5-5713AE43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46663"/>
            <a:ext cx="48323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5">
            <a:extLst>
              <a:ext uri="{FF2B5EF4-FFF2-40B4-BE49-F238E27FC236}">
                <a16:creationId xmlns:a16="http://schemas.microsoft.com/office/drawing/2014/main" id="{7909124A-7A07-284B-8E3E-61745F3FB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5099050"/>
            <a:ext cx="3392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Box 2">
            <a:extLst>
              <a:ext uri="{FF2B5EF4-FFF2-40B4-BE49-F238E27FC236}">
                <a16:creationId xmlns:a16="http://schemas.microsoft.com/office/drawing/2014/main" id="{741C787E-D950-554D-A0CB-726A5E8A4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pic>
        <p:nvPicPr>
          <p:cNvPr id="125958" name="Picture 7">
            <a:extLst>
              <a:ext uri="{FF2B5EF4-FFF2-40B4-BE49-F238E27FC236}">
                <a16:creationId xmlns:a16="http://schemas.microsoft.com/office/drawing/2014/main" id="{80654908-A480-D543-8D2C-D5F4EF8F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884863"/>
            <a:ext cx="50577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9">
            <a:extLst>
              <a:ext uri="{FF2B5EF4-FFF2-40B4-BE49-F238E27FC236}">
                <a16:creationId xmlns:a16="http://schemas.microsoft.com/office/drawing/2014/main" id="{79059B09-CDD7-6C4A-A24E-627135BF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224588"/>
            <a:ext cx="4286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49C2F-9C3C-CE48-B0E2-05581B539115}"/>
              </a:ext>
            </a:extLst>
          </p:cNvPr>
          <p:cNvSpPr txBox="1"/>
          <p:nvPr/>
        </p:nvSpPr>
        <p:spPr>
          <a:xfrm>
            <a:off x="179512" y="319088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SHA512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1">
            <a:extLst>
              <a:ext uri="{FF2B5EF4-FFF2-40B4-BE49-F238E27FC236}">
                <a16:creationId xmlns:a16="http://schemas.microsoft.com/office/drawing/2014/main" id="{EB18886C-A45F-2B40-9DAB-2B89AB175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6F3428-F933-6645-825F-D49A604A41B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en-US" altLang="it-IT" sz="1400"/>
          </a:p>
        </p:txBody>
      </p:sp>
      <p:pic>
        <p:nvPicPr>
          <p:cNvPr id="126978" name="Picture 3">
            <a:extLst>
              <a:ext uri="{FF2B5EF4-FFF2-40B4-BE49-F238E27FC236}">
                <a16:creationId xmlns:a16="http://schemas.microsoft.com/office/drawing/2014/main" id="{9BAA97B2-4368-DD42-B31C-5B30541C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98500"/>
            <a:ext cx="5522913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Box 5">
            <a:extLst>
              <a:ext uri="{FF2B5EF4-FFF2-40B4-BE49-F238E27FC236}">
                <a16:creationId xmlns:a16="http://schemas.microsoft.com/office/drawing/2014/main" id="{15E841C6-F35D-4545-AC6D-A99A197B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15605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64 cicli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per SHA-256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80 cicli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per SHA-512</a:t>
            </a:r>
          </a:p>
        </p:txBody>
      </p:sp>
      <p:sp>
        <p:nvSpPr>
          <p:cNvPr id="126980" name="TextBox 2">
            <a:extLst>
              <a:ext uri="{FF2B5EF4-FFF2-40B4-BE49-F238E27FC236}">
                <a16:creationId xmlns:a16="http://schemas.microsoft.com/office/drawing/2014/main" id="{7C943ACB-35CC-F649-820F-CBEC7A75F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4FD01-0BFF-7847-A54A-F8911A1A2EC1}"/>
              </a:ext>
            </a:extLst>
          </p:cNvPr>
          <p:cNvSpPr txBox="1"/>
          <p:nvPr/>
        </p:nvSpPr>
        <p:spPr>
          <a:xfrm>
            <a:off x="179512" y="319088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SHA256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3ADE7BD-BF3D-3F4B-A83F-4D8F4AA7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F0F0D2-BC6F-124B-8E30-18F41292A57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400"/>
          </a:p>
        </p:txBody>
      </p:sp>
      <p:sp>
        <p:nvSpPr>
          <p:cNvPr id="26626" name="Text Box 3">
            <a:extLst>
              <a:ext uri="{FF2B5EF4-FFF2-40B4-BE49-F238E27FC236}">
                <a16:creationId xmlns:a16="http://schemas.microsoft.com/office/drawing/2014/main" id="{426D12E5-0856-5A4C-89A2-C3F8C1351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344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0000FF"/>
                </a:solidFill>
              </a:rPr>
              <a:t>2) Problema delle somme parziali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71E26CD0-330B-B942-9486-1FDD70205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( 7. 11. 2. 9. 5 )  ( 1. 0. 1. 0 .1 ) = </a:t>
            </a:r>
            <a:r>
              <a:rPr lang="en-US" altLang="it-IT" sz="2400">
                <a:solidFill>
                  <a:srgbClr val="0000FF"/>
                </a:solidFill>
              </a:rPr>
              <a:t>14</a:t>
            </a:r>
            <a:endParaRPr lang="en-US" altLang="it-IT" sz="2400"/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F08FCFB8-73AE-4042-AFA4-2B5572379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3716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.</a:t>
            </a: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3CDB865A-3D98-2347-BCC3-C9D89AB4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dati gli interi</a:t>
            </a:r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3B868831-3472-C941-81DF-56E6F78A6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209800"/>
            <a:ext cx="212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e la quintupla binaria</a:t>
            </a:r>
          </a:p>
        </p:txBody>
      </p:sp>
      <p:sp>
        <p:nvSpPr>
          <p:cNvPr id="26631" name="Rectangle 8">
            <a:extLst>
              <a:ext uri="{FF2B5EF4-FFF2-40B4-BE49-F238E27FC236}">
                <a16:creationId xmlns:a16="http://schemas.microsoft.com/office/drawing/2014/main" id="{C0F86C43-EABB-6A49-B316-9AEA9AD7A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743200"/>
            <a:ext cx="5084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</a:rPr>
              <a:t>è facile trovare il prodotto scalare (o somma parziale)</a:t>
            </a:r>
          </a:p>
        </p:txBody>
      </p:sp>
      <p:sp>
        <p:nvSpPr>
          <p:cNvPr id="26632" name="Line 9">
            <a:extLst>
              <a:ext uri="{FF2B5EF4-FFF2-40B4-BE49-F238E27FC236}">
                <a16:creationId xmlns:a16="http://schemas.microsoft.com/office/drawing/2014/main" id="{5780CCAA-668E-AE4E-8210-6EB33299F5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905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10">
            <a:extLst>
              <a:ext uri="{FF2B5EF4-FFF2-40B4-BE49-F238E27FC236}">
                <a16:creationId xmlns:a16="http://schemas.microsoft.com/office/drawing/2014/main" id="{3ADDC8A1-2732-2C4E-8381-BA1C77E2A2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190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34" name="AutoShape 11">
            <a:extLst>
              <a:ext uri="{FF2B5EF4-FFF2-40B4-BE49-F238E27FC236}">
                <a16:creationId xmlns:a16="http://schemas.microsoft.com/office/drawing/2014/main" id="{9573C8F4-3FE1-E54D-918A-EB359850940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6705600" y="1905000"/>
            <a:ext cx="990600" cy="533400"/>
          </a:xfrm>
          <a:prstGeom prst="curvedConnector3">
            <a:avLst>
              <a:gd name="adj1" fmla="val 100319"/>
            </a:avLst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4038" name="Group 22">
            <a:extLst>
              <a:ext uri="{FF2B5EF4-FFF2-40B4-BE49-F238E27FC236}">
                <a16:creationId xmlns:a16="http://schemas.microsoft.com/office/drawing/2014/main" id="{7AB10D52-08AB-124F-8241-653878C7696B}"/>
              </a:ext>
            </a:extLst>
          </p:cNvPr>
          <p:cNvGrpSpPr>
            <a:grpSpLocks/>
          </p:cNvGrpSpPr>
          <p:nvPr/>
        </p:nvGrpSpPr>
        <p:grpSpPr bwMode="auto">
          <a:xfrm>
            <a:off x="1279525" y="3252788"/>
            <a:ext cx="6516688" cy="2782887"/>
            <a:chOff x="806" y="2049"/>
            <a:chExt cx="4105" cy="1753"/>
          </a:xfrm>
        </p:grpSpPr>
        <p:sp>
          <p:nvSpPr>
            <p:cNvPr id="26637" name="Text Box 12">
              <a:extLst>
                <a:ext uri="{FF2B5EF4-FFF2-40B4-BE49-F238E27FC236}">
                  <a16:creationId xmlns:a16="http://schemas.microsoft.com/office/drawing/2014/main" id="{E50730C8-1143-624B-A704-6D32AE2B1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544"/>
              <a:ext cx="21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( 7. 11. 2. 9. 5 )  (  </a:t>
              </a:r>
              <a:r>
                <a:rPr lang="en-US" altLang="it-IT" sz="2400">
                  <a:solidFill>
                    <a:srgbClr val="FF0000"/>
                  </a:solidFill>
                </a:rPr>
                <a:t>?</a:t>
              </a:r>
              <a:r>
                <a:rPr lang="en-US" altLang="it-IT" sz="2400"/>
                <a:t>  ) = 14</a:t>
              </a:r>
            </a:p>
          </p:txBody>
        </p:sp>
        <p:sp>
          <p:nvSpPr>
            <p:cNvPr id="26638" name="Text Box 13">
              <a:extLst>
                <a:ext uri="{FF2B5EF4-FFF2-40B4-BE49-F238E27FC236}">
                  <a16:creationId xmlns:a16="http://schemas.microsoft.com/office/drawing/2014/main" id="{DAEC4E67-DA43-1C48-A0F9-E1BF10AE9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496"/>
              <a:ext cx="1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.</a:t>
              </a:r>
            </a:p>
          </p:txBody>
        </p:sp>
        <p:sp>
          <p:nvSpPr>
            <p:cNvPr id="26639" name="Line 14">
              <a:extLst>
                <a:ext uri="{FF2B5EF4-FFF2-40B4-BE49-F238E27FC236}">
                  <a16:creationId xmlns:a16="http://schemas.microsoft.com/office/drawing/2014/main" id="{DFB6A0E5-99D0-4F4E-9E13-265FB7A273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2832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Text Box 15">
              <a:extLst>
                <a:ext uri="{FF2B5EF4-FFF2-40B4-BE49-F238E27FC236}">
                  <a16:creationId xmlns:a16="http://schemas.microsoft.com/office/drawing/2014/main" id="{1341F840-DF18-C745-8198-49E548DB0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2049"/>
              <a:ext cx="6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FF0000"/>
                  </a:solidFill>
                </a:rPr>
                <a:t>viceversa</a:t>
              </a:r>
            </a:p>
          </p:txBody>
        </p:sp>
        <p:sp>
          <p:nvSpPr>
            <p:cNvPr id="26641" name="Text Box 16">
              <a:extLst>
                <a:ext uri="{FF2B5EF4-FFF2-40B4-BE49-F238E27FC236}">
                  <a16:creationId xmlns:a16="http://schemas.microsoft.com/office/drawing/2014/main" id="{3861E4D6-6619-2B44-A4F4-08DC93485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3024"/>
              <a:ext cx="8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dati gli interi</a:t>
              </a:r>
            </a:p>
          </p:txBody>
        </p:sp>
        <p:sp>
          <p:nvSpPr>
            <p:cNvPr id="26642" name="Rectangle 17">
              <a:extLst>
                <a:ext uri="{FF2B5EF4-FFF2-40B4-BE49-F238E27FC236}">
                  <a16:creationId xmlns:a16="http://schemas.microsoft.com/office/drawing/2014/main" id="{AB7D09FB-E241-E14F-B696-A1366BFB8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56"/>
              <a:ext cx="12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e la somma parziale</a:t>
              </a:r>
            </a:p>
          </p:txBody>
        </p:sp>
        <p:cxnSp>
          <p:nvCxnSpPr>
            <p:cNvPr id="26643" name="AutoShape 18">
              <a:extLst>
                <a:ext uri="{FF2B5EF4-FFF2-40B4-BE49-F238E27FC236}">
                  <a16:creationId xmlns:a16="http://schemas.microsoft.com/office/drawing/2014/main" id="{34516405-3026-1841-AE81-90C63FBDD4CD}"/>
                </a:ext>
              </a:extLst>
            </p:cNvPr>
            <p:cNvCxnSpPr>
              <a:cxnSpLocks noChangeShapeType="1"/>
              <a:stCxn id="26642" idx="2"/>
            </p:cNvCxnSpPr>
            <p:nvPr/>
          </p:nvCxnSpPr>
          <p:spPr bwMode="auto">
            <a:xfrm rot="5400000">
              <a:off x="3815" y="2224"/>
              <a:ext cx="201" cy="728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44" name="Rectangle 19">
              <a:extLst>
                <a:ext uri="{FF2B5EF4-FFF2-40B4-BE49-F238E27FC236}">
                  <a16:creationId xmlns:a16="http://schemas.microsoft.com/office/drawing/2014/main" id="{088F3BE9-7629-2F47-A050-44C6D342C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264"/>
              <a:ext cx="2083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FF0000"/>
                  </a:solidFill>
                </a:rPr>
                <a:t>NON è facile trovare gli elementi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FF0000"/>
                  </a:solidFill>
                </a:rPr>
                <a:t>costituenti la somma parziale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solidFill>
                    <a:srgbClr val="FF0000"/>
                  </a:solidFill>
                </a:rPr>
                <a:t>(se i vettori sono molto grandi)</a:t>
              </a:r>
            </a:p>
          </p:txBody>
        </p:sp>
        <p:sp>
          <p:nvSpPr>
            <p:cNvPr id="26645" name="Line 20">
              <a:extLst>
                <a:ext uri="{FF2B5EF4-FFF2-40B4-BE49-F238E27FC236}">
                  <a16:creationId xmlns:a16="http://schemas.microsoft.com/office/drawing/2014/main" id="{9F4B0663-0ADC-AB42-807B-4B9A140F7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832"/>
              <a:ext cx="0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6" name="Rectangle 21">
            <a:extLst>
              <a:ext uri="{FF2B5EF4-FFF2-40B4-BE49-F238E27FC236}">
                <a16:creationId xmlns:a16="http://schemas.microsoft.com/office/drawing/2014/main" id="{20E892A5-F4F0-3748-AD46-36F08AE9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3400"/>
            <a:ext cx="35814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1">
            <a:extLst>
              <a:ext uri="{FF2B5EF4-FFF2-40B4-BE49-F238E27FC236}">
                <a16:creationId xmlns:a16="http://schemas.microsoft.com/office/drawing/2014/main" id="{D97C0F6F-8E0B-1046-9FCD-5FB9EE93C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3B11E-9B0E-6C44-BA8C-720382EEAAA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it-IT" sz="1400"/>
          </a:p>
        </p:txBody>
      </p:sp>
      <p:sp>
        <p:nvSpPr>
          <p:cNvPr id="128003" name="TextBox 1">
            <a:extLst>
              <a:ext uri="{FF2B5EF4-FFF2-40B4-BE49-F238E27FC236}">
                <a16:creationId xmlns:a16="http://schemas.microsoft.com/office/drawing/2014/main" id="{CE85197B-8798-6047-8CF8-140457EC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95338"/>
            <a:ext cx="549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Struttura per ricavare i </a:t>
            </a:r>
            <a:r>
              <a:rPr lang="it-IT" altLang="it-IT" sz="2400" i="1"/>
              <a:t>W</a:t>
            </a:r>
            <a:r>
              <a:rPr lang="it-IT" altLang="it-IT" sz="2400" i="1" baseline="-25000"/>
              <a:t>t</a:t>
            </a:r>
            <a:r>
              <a:rPr lang="it-IT" altLang="it-IT" sz="2400"/>
              <a:t> parziali da 0 a 79</a:t>
            </a:r>
          </a:p>
        </p:txBody>
      </p:sp>
      <p:sp>
        <p:nvSpPr>
          <p:cNvPr id="128004" name="TextBox 2">
            <a:extLst>
              <a:ext uri="{FF2B5EF4-FFF2-40B4-BE49-F238E27FC236}">
                <a16:creationId xmlns:a16="http://schemas.microsoft.com/office/drawing/2014/main" id="{CA7CE6F8-E27D-6C4C-84C9-55C56E7E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7D282-125F-9044-9E78-7AEB24BA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397000"/>
            <a:ext cx="1384300" cy="5461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1">
            <a:extLst>
              <a:ext uri="{FF2B5EF4-FFF2-40B4-BE49-F238E27FC236}">
                <a16:creationId xmlns:a16="http://schemas.microsoft.com/office/drawing/2014/main" id="{D97C0F6F-8E0B-1046-9FCD-5FB9EE93C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3B11E-9B0E-6C44-BA8C-720382EEAAA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111</a:t>
            </a:fld>
            <a:endParaRPr lang="en-US" altLang="it-IT" sz="1400"/>
          </a:p>
        </p:txBody>
      </p:sp>
      <p:pic>
        <p:nvPicPr>
          <p:cNvPr id="128002" name="Picture 3">
            <a:extLst>
              <a:ext uri="{FF2B5EF4-FFF2-40B4-BE49-F238E27FC236}">
                <a16:creationId xmlns:a16="http://schemas.microsoft.com/office/drawing/2014/main" id="{F65DCAA7-63F4-D24F-8BA9-7EF9D481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484784"/>
            <a:ext cx="9144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Box 1">
            <a:extLst>
              <a:ext uri="{FF2B5EF4-FFF2-40B4-BE49-F238E27FC236}">
                <a16:creationId xmlns:a16="http://schemas.microsoft.com/office/drawing/2014/main" id="{CE85197B-8798-6047-8CF8-140457EC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95338"/>
            <a:ext cx="549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Struttura per ricavare i </a:t>
            </a:r>
            <a:r>
              <a:rPr lang="it-IT" altLang="it-IT" sz="2400" i="1"/>
              <a:t>W</a:t>
            </a:r>
            <a:r>
              <a:rPr lang="it-IT" altLang="it-IT" sz="2400" i="1" baseline="-25000"/>
              <a:t>t</a:t>
            </a:r>
            <a:r>
              <a:rPr lang="it-IT" altLang="it-IT" sz="2400"/>
              <a:t> parziali da 0 a 79</a:t>
            </a:r>
          </a:p>
        </p:txBody>
      </p:sp>
      <p:sp>
        <p:nvSpPr>
          <p:cNvPr id="128004" name="TextBox 2">
            <a:extLst>
              <a:ext uri="{FF2B5EF4-FFF2-40B4-BE49-F238E27FC236}">
                <a16:creationId xmlns:a16="http://schemas.microsoft.com/office/drawing/2014/main" id="{CA7CE6F8-E27D-6C4C-84C9-55C56E7E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11113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SHA512</a:t>
            </a:r>
          </a:p>
        </p:txBody>
      </p:sp>
      <p:pic>
        <p:nvPicPr>
          <p:cNvPr id="128005" name="Picture 2">
            <a:extLst>
              <a:ext uri="{FF2B5EF4-FFF2-40B4-BE49-F238E27FC236}">
                <a16:creationId xmlns:a16="http://schemas.microsoft.com/office/drawing/2014/main" id="{78B353F3-7BA5-0C41-9A83-C35EC0CB6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73" y="5226992"/>
            <a:ext cx="5782322" cy="79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B68774-C009-5148-897C-CD92AB303063}"/>
              </a:ext>
            </a:extLst>
          </p:cNvPr>
          <p:cNvSpPr txBox="1"/>
          <p:nvPr/>
        </p:nvSpPr>
        <p:spPr>
          <a:xfrm>
            <a:off x="564554" y="6202810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 SHR</a:t>
            </a:r>
            <a:r>
              <a:rPr lang="it-IT" sz="2000" i="1" baseline="30000"/>
              <a:t>k</a:t>
            </a:r>
            <a:r>
              <a:rPr lang="it-IT" sz="2000"/>
              <a:t> = right-shift by 𝑘 with introduction of as many 0 on the left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912101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1">
            <a:extLst>
              <a:ext uri="{FF2B5EF4-FFF2-40B4-BE49-F238E27FC236}">
                <a16:creationId xmlns:a16="http://schemas.microsoft.com/office/drawing/2014/main" id="{80B31334-26EB-D247-AF46-46200E9DC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34F4F-180E-E146-86FA-6729D2973F9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112</a:t>
            </a:fld>
            <a:endParaRPr lang="en-US" altLang="it-IT" sz="1400"/>
          </a:p>
        </p:txBody>
      </p:sp>
      <p:sp>
        <p:nvSpPr>
          <p:cNvPr id="129026" name="TextBox 4">
            <a:extLst>
              <a:ext uri="{FF2B5EF4-FFF2-40B4-BE49-F238E27FC236}">
                <a16:creationId xmlns:a16="http://schemas.microsoft.com/office/drawing/2014/main" id="{1AC34D58-096F-424D-AE85-12820890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763588"/>
            <a:ext cx="4895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RIPEMD160</a:t>
            </a:r>
            <a:r>
              <a:rPr lang="it-IT" altLang="it-IT" sz="2400"/>
              <a:t> (RIPE Message Digest)</a:t>
            </a:r>
          </a:p>
        </p:txBody>
      </p:sp>
      <p:sp>
        <p:nvSpPr>
          <p:cNvPr id="129027" name="TextBox 1">
            <a:extLst>
              <a:ext uri="{FF2B5EF4-FFF2-40B4-BE49-F238E27FC236}">
                <a16:creationId xmlns:a16="http://schemas.microsoft.com/office/drawing/2014/main" id="{928002D4-0E38-8742-AFB2-179AA4E4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273300"/>
            <a:ext cx="621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Sviluppata tra il 1992 e il 1996 presso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la </a:t>
            </a:r>
            <a:r>
              <a:rPr lang="it-IT" altLang="it-IT" sz="2400" i="1"/>
              <a:t>Katholieke Universiteit Leuven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Disponibile nelle varianti 128, 160, 256, 320 bits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Basato su MD4 (l’antenato di MD5)</a:t>
            </a:r>
          </a:p>
        </p:txBody>
      </p:sp>
      <p:sp>
        <p:nvSpPr>
          <p:cNvPr id="129028" name="TextBox 2">
            <a:extLst>
              <a:ext uri="{FF2B5EF4-FFF2-40B4-BE49-F238E27FC236}">
                <a16:creationId xmlns:a16="http://schemas.microsoft.com/office/drawing/2014/main" id="{66208C6B-91A8-8244-ADDC-54CF33A56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1239838"/>
            <a:ext cx="588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RIPE = RACE Integrity Primitives Evaluation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1">
            <a:extLst>
              <a:ext uri="{FF2B5EF4-FFF2-40B4-BE49-F238E27FC236}">
                <a16:creationId xmlns:a16="http://schemas.microsoft.com/office/drawing/2014/main" id="{202B29B2-FEBE-3E40-9D67-60D07A9A5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E9724-8017-BA44-B900-1B6ABB77627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en-US" altLang="it-IT" sz="1400"/>
          </a:p>
        </p:txBody>
      </p:sp>
      <p:pic>
        <p:nvPicPr>
          <p:cNvPr id="130050" name="Picture 3">
            <a:extLst>
              <a:ext uri="{FF2B5EF4-FFF2-40B4-BE49-F238E27FC236}">
                <a16:creationId xmlns:a16="http://schemas.microsoft.com/office/drawing/2014/main" id="{87E5CB4C-08AA-3543-965A-D2BCD46F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671638"/>
            <a:ext cx="4648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Box 4">
            <a:extLst>
              <a:ext uri="{FF2B5EF4-FFF2-40B4-BE49-F238E27FC236}">
                <a16:creationId xmlns:a16="http://schemas.microsoft.com/office/drawing/2014/main" id="{DAC0ECEB-7627-4A4E-8167-AD368174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476250"/>
            <a:ext cx="195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RIPEMD160</a:t>
            </a:r>
            <a:r>
              <a:rPr lang="it-IT" altLang="it-IT" sz="1800" i="1"/>
              <a:t> </a:t>
            </a:r>
            <a:endParaRPr lang="it-IT" altLang="it-IT" sz="1800"/>
          </a:p>
        </p:txBody>
      </p:sp>
      <p:sp>
        <p:nvSpPr>
          <p:cNvPr id="130052" name="TextBox 5">
            <a:extLst>
              <a:ext uri="{FF2B5EF4-FFF2-40B4-BE49-F238E27FC236}">
                <a16:creationId xmlns:a16="http://schemas.microsoft.com/office/drawing/2014/main" id="{A4045186-5B32-504C-942E-1AF7C1D2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6207125"/>
            <a:ext cx="5578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RIPEMD160(SHA256(X)) = HASH160(X)</a:t>
            </a:r>
          </a:p>
        </p:txBody>
      </p:sp>
      <p:sp>
        <p:nvSpPr>
          <p:cNvPr id="130053" name="TextBox 6">
            <a:extLst>
              <a:ext uri="{FF2B5EF4-FFF2-40B4-BE49-F238E27FC236}">
                <a16:creationId xmlns:a16="http://schemas.microsoft.com/office/drawing/2014/main" id="{2C047B96-DF94-9E44-A725-F3F8996E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751138"/>
            <a:ext cx="18303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16 ripetizioni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5 cicli con </a:t>
            </a:r>
            <a:r>
              <a:rPr lang="it-IT" altLang="it-IT" sz="2400" i="1"/>
              <a:t>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differente =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80 cicli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complessivi</a:t>
            </a:r>
          </a:p>
        </p:txBody>
      </p:sp>
      <p:sp>
        <p:nvSpPr>
          <p:cNvPr id="130054" name="TextBox 4">
            <a:extLst>
              <a:ext uri="{FF2B5EF4-FFF2-40B4-BE49-F238E27FC236}">
                <a16:creationId xmlns:a16="http://schemas.microsoft.com/office/drawing/2014/main" id="{AA63D5D8-DBF1-3741-8D82-3899DABB1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1516063"/>
            <a:ext cx="2347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ogni blocco ha 32 bit</a:t>
            </a:r>
          </a:p>
        </p:txBody>
      </p:sp>
      <p:sp>
        <p:nvSpPr>
          <p:cNvPr id="130055" name="TextBox 2">
            <a:extLst>
              <a:ext uri="{FF2B5EF4-FFF2-40B4-BE49-F238E27FC236}">
                <a16:creationId xmlns:a16="http://schemas.microsoft.com/office/drawing/2014/main" id="{64A3B9C5-C59B-B84D-B8E4-7C0E267F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44450"/>
            <a:ext cx="113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RIPEMD160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1">
            <a:extLst>
              <a:ext uri="{FF2B5EF4-FFF2-40B4-BE49-F238E27FC236}">
                <a16:creationId xmlns:a16="http://schemas.microsoft.com/office/drawing/2014/main" id="{5E6C0B9F-D264-CA4C-AE2A-E27223C53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32E2B7-3EE1-9D41-8DC8-616A6BD5586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en-US" altLang="it-IT" sz="1400"/>
          </a:p>
        </p:txBody>
      </p:sp>
      <p:pic>
        <p:nvPicPr>
          <p:cNvPr id="131074" name="Picture 3">
            <a:extLst>
              <a:ext uri="{FF2B5EF4-FFF2-40B4-BE49-F238E27FC236}">
                <a16:creationId xmlns:a16="http://schemas.microsoft.com/office/drawing/2014/main" id="{4F857050-47A6-F64F-9F3F-766B7FCB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4648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4">
            <a:extLst>
              <a:ext uri="{FF2B5EF4-FFF2-40B4-BE49-F238E27FC236}">
                <a16:creationId xmlns:a16="http://schemas.microsoft.com/office/drawing/2014/main" id="{5E4DFBFD-1A5D-BC46-9565-63EFB8F1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480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6">
            <a:extLst>
              <a:ext uri="{FF2B5EF4-FFF2-40B4-BE49-F238E27FC236}">
                <a16:creationId xmlns:a16="http://schemas.microsoft.com/office/drawing/2014/main" id="{37306E8B-831D-0940-9438-B540D63F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84288"/>
            <a:ext cx="1651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5B006CD0-8716-4E4D-BB1C-AC4A8300D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931F77-AAE3-9941-8913-A4DFDF716A9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it-IT" sz="1400"/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611A44C0-3666-A948-AF66-50D31009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740025"/>
            <a:ext cx="3213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4">
            <a:extLst>
              <a:ext uri="{FF2B5EF4-FFF2-40B4-BE49-F238E27FC236}">
                <a16:creationId xmlns:a16="http://schemas.microsoft.com/office/drawing/2014/main" id="{65703E1E-4A73-2748-B371-D5445EF96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4889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2">
            <a:extLst>
              <a:ext uri="{FF2B5EF4-FFF2-40B4-BE49-F238E27FC236}">
                <a16:creationId xmlns:a16="http://schemas.microsoft.com/office/drawing/2014/main" id="{C5D80393-EDEB-0B4F-9952-59F097FB4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44450"/>
            <a:ext cx="113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RIPEMD160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">
            <a:extLst>
              <a:ext uri="{FF2B5EF4-FFF2-40B4-BE49-F238E27FC236}">
                <a16:creationId xmlns:a16="http://schemas.microsoft.com/office/drawing/2014/main" id="{8B3300C5-63BC-DD4E-886F-1FB346012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EB938D-B776-214A-9B70-237BC2327B0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87C95-A8B5-2645-8578-4C8D10D7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91440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>
            <a:extLst>
              <a:ext uri="{FF2B5EF4-FFF2-40B4-BE49-F238E27FC236}">
                <a16:creationId xmlns:a16="http://schemas.microsoft.com/office/drawing/2014/main" id="{5AE775E5-8A25-6E49-AA38-412B0BE4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>
            <a:extLst>
              <a:ext uri="{FF2B5EF4-FFF2-40B4-BE49-F238E27FC236}">
                <a16:creationId xmlns:a16="http://schemas.microsoft.com/office/drawing/2014/main" id="{F0E718C5-99A8-F245-8DA0-427EFA8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486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">
            <a:extLst>
              <a:ext uri="{FF2B5EF4-FFF2-40B4-BE49-F238E27FC236}">
                <a16:creationId xmlns:a16="http://schemas.microsoft.com/office/drawing/2014/main" id="{15CA08E2-E885-E943-A12E-BD39D5009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5732463"/>
            <a:ext cx="322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PSP è un problema NP-completo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3">
            <a:extLst>
              <a:ext uri="{FF2B5EF4-FFF2-40B4-BE49-F238E27FC236}">
                <a16:creationId xmlns:a16="http://schemas.microsoft.com/office/drawing/2014/main" id="{3212D1C6-B117-6140-A3A9-3C07989A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DC23DB-E923-AE46-9CA3-70E8FD6F52D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400"/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F30C1480-2EB3-A14A-A84B-CB79C40B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0000FF"/>
                </a:solidFill>
              </a:rPr>
              <a:t>3) Problema della scomposizione in fattori primi</a:t>
            </a:r>
            <a:endParaRPr lang="en-US" altLang="it-IT" sz="1800">
              <a:solidFill>
                <a:srgbClr val="0000FF"/>
              </a:solidFill>
            </a:endParaRPr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82A00809-1F37-E34B-A141-F55E8095F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881188"/>
            <a:ext cx="5275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Dati  </a:t>
            </a:r>
            <a:r>
              <a:rPr lang="en-US" altLang="it-IT" sz="1800" i="1"/>
              <a:t>p</a:t>
            </a:r>
            <a:r>
              <a:rPr lang="en-US" altLang="it-IT" sz="1800"/>
              <a:t> e </a:t>
            </a:r>
            <a:r>
              <a:rPr lang="en-US" altLang="it-IT" sz="1800" i="1"/>
              <a:t>q</a:t>
            </a:r>
            <a:r>
              <a:rPr lang="en-US" altLang="it-IT" sz="1800"/>
              <a:t>  interi primi (molto grandi) </a:t>
            </a:r>
            <a:r>
              <a:rPr lang="en-US" altLang="it-IT" sz="1800">
                <a:solidFill>
                  <a:srgbClr val="0000FF"/>
                </a:solidFill>
              </a:rPr>
              <a:t>è facile calcolare</a:t>
            </a:r>
            <a:endParaRPr lang="en-US" altLang="it-IT" sz="180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92A9CB5E-A2C0-934D-89F0-216E7F1F6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514600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>
                <a:solidFill>
                  <a:srgbClr val="0000FF"/>
                </a:solidFill>
              </a:rPr>
              <a:t>n</a:t>
            </a:r>
            <a:r>
              <a:rPr lang="en-US" altLang="it-IT" sz="2400"/>
              <a:t> = </a:t>
            </a:r>
            <a:r>
              <a:rPr lang="en-US" altLang="it-IT" sz="2400" i="1"/>
              <a:t>p·q</a:t>
            </a:r>
            <a:endParaRPr lang="en-US" altLang="it-IT" sz="2400"/>
          </a:p>
        </p:txBody>
      </p:sp>
      <p:grpSp>
        <p:nvGrpSpPr>
          <p:cNvPr id="215050" name="Group 10">
            <a:extLst>
              <a:ext uri="{FF2B5EF4-FFF2-40B4-BE49-F238E27FC236}">
                <a16:creationId xmlns:a16="http://schemas.microsoft.com/office/drawing/2014/main" id="{C19753EA-A02D-C748-B05A-DE0466663165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3505200"/>
            <a:ext cx="4367213" cy="1447800"/>
            <a:chOff x="864" y="2208"/>
            <a:chExt cx="2751" cy="912"/>
          </a:xfrm>
        </p:grpSpPr>
        <p:sp>
          <p:nvSpPr>
            <p:cNvPr id="28679" name="Text Box 6">
              <a:extLst>
                <a:ext uri="{FF2B5EF4-FFF2-40B4-BE49-F238E27FC236}">
                  <a16:creationId xmlns:a16="http://schemas.microsoft.com/office/drawing/2014/main" id="{16D73469-EB9A-9942-BE53-E51B078BC5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208"/>
              <a:ext cx="27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Dato  </a:t>
              </a:r>
              <a:r>
                <a:rPr lang="en-US" altLang="it-IT" sz="1800" i="1"/>
                <a:t>n</a:t>
              </a:r>
              <a:r>
                <a:rPr lang="en-US" altLang="it-IT" sz="1800"/>
                <a:t>  intero (molto grande)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FF0000"/>
                  </a:solidFill>
                </a:rPr>
                <a:t>NON è facile scomporlo nei suoi fattori primi</a:t>
              </a:r>
              <a:endParaRPr lang="en-US" altLang="it-IT" sz="1800"/>
            </a:p>
          </p:txBody>
        </p:sp>
        <p:sp>
          <p:nvSpPr>
            <p:cNvPr id="28680" name="Text Box 7">
              <a:extLst>
                <a:ext uri="{FF2B5EF4-FFF2-40B4-BE49-F238E27FC236}">
                  <a16:creationId xmlns:a16="http://schemas.microsoft.com/office/drawing/2014/main" id="{AF8A0907-B0F9-924C-9CFB-3BA5BF093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832"/>
              <a:ext cx="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i="1"/>
                <a:t>n</a:t>
              </a:r>
              <a:r>
                <a:rPr lang="en-US" altLang="it-IT" sz="2400"/>
                <a:t> = </a:t>
              </a:r>
              <a:r>
                <a:rPr lang="en-US" altLang="it-IT" sz="2400" i="1">
                  <a:solidFill>
                    <a:srgbClr val="FF0000"/>
                  </a:solidFill>
                </a:rPr>
                <a:t>p·q</a:t>
              </a:r>
            </a:p>
          </p:txBody>
        </p:sp>
      </p:grpSp>
      <p:sp>
        <p:nvSpPr>
          <p:cNvPr id="28678" name="Rectangle 8">
            <a:extLst>
              <a:ext uri="{FF2B5EF4-FFF2-40B4-BE49-F238E27FC236}">
                <a16:creationId xmlns:a16="http://schemas.microsoft.com/office/drawing/2014/main" id="{190244FA-BF72-B24F-A23E-7EBA3D87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3400"/>
            <a:ext cx="5013325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1">
            <a:extLst>
              <a:ext uri="{FF2B5EF4-FFF2-40B4-BE49-F238E27FC236}">
                <a16:creationId xmlns:a16="http://schemas.microsoft.com/office/drawing/2014/main" id="{370562C8-701B-F149-9A8E-E2AC16CD9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AD3341-BC86-4B44-9A41-3F604290889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13993D-2326-944C-890A-DEC02489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30225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3">
            <a:extLst>
              <a:ext uri="{FF2B5EF4-FFF2-40B4-BE49-F238E27FC236}">
                <a16:creationId xmlns:a16="http://schemas.microsoft.com/office/drawing/2014/main" id="{CD3F32C7-E3A6-2C40-9BDE-2D829C09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87438"/>
            <a:ext cx="89455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>
            <a:extLst>
              <a:ext uri="{FF2B5EF4-FFF2-40B4-BE49-F238E27FC236}">
                <a16:creationId xmlns:a16="http://schemas.microsoft.com/office/drawing/2014/main" id="{E09BAD38-ECA2-0442-908E-2ABFB77E3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260350"/>
            <a:ext cx="425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Scomposizione in fattori primi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F8D94-027F-5E45-B222-71B5AF77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852738"/>
            <a:ext cx="8747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>
            <a:extLst>
              <a:ext uri="{FF2B5EF4-FFF2-40B4-BE49-F238E27FC236}">
                <a16:creationId xmlns:a16="http://schemas.microsoft.com/office/drawing/2014/main" id="{DBDA4501-E9E6-3B48-B207-F10C981DD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6D13C5-16B1-6245-A2EB-02196F9A0E9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it-IT" sz="1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A74278-791A-5A42-939E-86442409758F}"/>
              </a:ext>
            </a:extLst>
          </p:cNvPr>
          <p:cNvGrpSpPr/>
          <p:nvPr/>
        </p:nvGrpSpPr>
        <p:grpSpPr>
          <a:xfrm>
            <a:off x="1390650" y="3932238"/>
            <a:ext cx="7150100" cy="1657350"/>
            <a:chOff x="1390650" y="3932238"/>
            <a:chExt cx="7150100" cy="1657350"/>
          </a:xfrm>
        </p:grpSpPr>
        <p:pic>
          <p:nvPicPr>
            <p:cNvPr id="30723" name="Picture 4">
              <a:extLst>
                <a:ext uri="{FF2B5EF4-FFF2-40B4-BE49-F238E27FC236}">
                  <a16:creationId xmlns:a16="http://schemas.microsoft.com/office/drawing/2014/main" id="{336821CF-29D0-1449-AC05-A8C01000E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388" y="3932238"/>
              <a:ext cx="4170362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4" name="Rectangle 5">
              <a:extLst>
                <a:ext uri="{FF2B5EF4-FFF2-40B4-BE49-F238E27FC236}">
                  <a16:creationId xmlns:a16="http://schemas.microsoft.com/office/drawing/2014/main" id="{CC6785E9-E452-104E-B88B-6239D715A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5251450"/>
              <a:ext cx="66151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MinionPro"/>
                </a:rPr>
                <a:t>standard </a:t>
              </a:r>
              <a:r>
                <a:rPr lang="en-US" altLang="it-IT" sz="1600">
                  <a:latin typeface="UbuntuMono"/>
                </a:rPr>
                <a:t>secp256k1</a:t>
              </a:r>
              <a:r>
                <a:rPr lang="en-US" altLang="it-IT" sz="1600">
                  <a:latin typeface="MinionPro"/>
                </a:rPr>
                <a:t>, </a:t>
              </a:r>
              <a:r>
                <a:rPr lang="en-US" altLang="it-IT" sz="1600" i="1">
                  <a:latin typeface="MinionPro"/>
                </a:rPr>
                <a:t>National Institute of Standards and Technology </a:t>
              </a:r>
              <a:r>
                <a:rPr lang="en-US" altLang="it-IT" sz="1600">
                  <a:latin typeface="MinionPro"/>
                </a:rPr>
                <a:t>(NIST)</a:t>
              </a:r>
              <a:endParaRPr lang="en-US" altLang="it-IT" sz="16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436CFB-C120-C143-A83E-02290F823E5D}"/>
              </a:ext>
            </a:extLst>
          </p:cNvPr>
          <p:cNvGrpSpPr/>
          <p:nvPr/>
        </p:nvGrpSpPr>
        <p:grpSpPr>
          <a:xfrm>
            <a:off x="452438" y="1703388"/>
            <a:ext cx="7673975" cy="3381375"/>
            <a:chOff x="452438" y="1703388"/>
            <a:chExt cx="7673975" cy="3381375"/>
          </a:xfrm>
        </p:grpSpPr>
        <p:pic>
          <p:nvPicPr>
            <p:cNvPr id="30722" name="Picture 3">
              <a:extLst>
                <a:ext uri="{FF2B5EF4-FFF2-40B4-BE49-F238E27FC236}">
                  <a16:creationId xmlns:a16="http://schemas.microsoft.com/office/drawing/2014/main" id="{13F37AE6-15F3-8940-B592-929BA7094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13" y="2389188"/>
              <a:ext cx="31115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2" descr="https://miro.medium.com/max/708/1*nEPoRrtkwEkzbA_UMRp-wA.jpeg">
              <a:extLst>
                <a:ext uri="{FF2B5EF4-FFF2-40B4-BE49-F238E27FC236}">
                  <a16:creationId xmlns:a16="http://schemas.microsoft.com/office/drawing/2014/main" id="{F73743E3-A657-7240-AF1E-290EE59C1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8" y="1703388"/>
              <a:ext cx="3371850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Text Box 3">
            <a:extLst>
              <a:ext uri="{FF2B5EF4-FFF2-40B4-BE49-F238E27FC236}">
                <a16:creationId xmlns:a16="http://schemas.microsoft.com/office/drawing/2014/main" id="{977ABE90-36D1-0F40-BEB6-659E3747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457200"/>
            <a:ext cx="538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0000FF"/>
                </a:solidFill>
              </a:rPr>
              <a:t>4) Problema del logaritmo discreto su curve ellittiche</a:t>
            </a:r>
            <a:endParaRPr lang="en-US" altLang="it-IT" sz="1800">
              <a:solidFill>
                <a:srgbClr val="0000FF"/>
              </a:solidFill>
            </a:endParaRP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90E61823-35D6-254E-B4D0-26BA54AD3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333375"/>
            <a:ext cx="5681663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3159F6D2-3E06-9A4D-BF6F-5E69DEF2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990600"/>
            <a:ext cx="46101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>
            <a:extLst>
              <a:ext uri="{FF2B5EF4-FFF2-40B4-BE49-F238E27FC236}">
                <a16:creationId xmlns:a16="http://schemas.microsoft.com/office/drawing/2014/main" id="{880DE4BA-2251-6D40-A77B-98AC7ECF4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4248150"/>
            <a:ext cx="2808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i="1">
                <a:solidFill>
                  <a:srgbClr val="00A107"/>
                </a:solidFill>
              </a:rPr>
              <a:t>K</a:t>
            </a:r>
            <a:r>
              <a:rPr lang="it-IT" altLang="it-IT" sz="2400" i="1"/>
              <a:t> </a:t>
            </a:r>
            <a:r>
              <a:rPr lang="it-IT" altLang="it-IT" sz="2400"/>
              <a:t>= chiave pubblica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>
                <a:solidFill>
                  <a:srgbClr val="FF0000"/>
                </a:solidFill>
              </a:rPr>
              <a:t>k</a:t>
            </a:r>
            <a:r>
              <a:rPr lang="it-IT" altLang="it-IT" sz="2400"/>
              <a:t> = chiave privata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G</a:t>
            </a:r>
            <a:r>
              <a:rPr lang="it-IT" altLang="it-IT" sz="2400"/>
              <a:t> = punto generatore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3CDFDF-EB06-EB4F-9A43-E6F278ADFDD7}"/>
              </a:ext>
            </a:extLst>
          </p:cNvPr>
          <p:cNvGrpSpPr/>
          <p:nvPr/>
        </p:nvGrpSpPr>
        <p:grpSpPr>
          <a:xfrm>
            <a:off x="6488113" y="990600"/>
            <a:ext cx="2428875" cy="2017713"/>
            <a:chOff x="6488113" y="990600"/>
            <a:chExt cx="2428875" cy="2017713"/>
          </a:xfrm>
        </p:grpSpPr>
        <p:grpSp>
          <p:nvGrpSpPr>
            <p:cNvPr id="31747" name="Group 4">
              <a:extLst>
                <a:ext uri="{FF2B5EF4-FFF2-40B4-BE49-F238E27FC236}">
                  <a16:creationId xmlns:a16="http://schemas.microsoft.com/office/drawing/2014/main" id="{5EBCB23B-8986-8846-BFC5-B0014D628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6050" y="990600"/>
              <a:ext cx="2420938" cy="1285875"/>
              <a:chOff x="2325286" y="879473"/>
              <a:chExt cx="2422078" cy="1286102"/>
            </a:xfrm>
          </p:grpSpPr>
          <p:sp useBgFill="1"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5D94D8F0-7D0F-DA4C-ADF2-33F65427481D}"/>
                  </a:ext>
                </a:extLst>
              </p:cNvPr>
              <p:cNvSpPr/>
              <p:nvPr/>
            </p:nvSpPr>
            <p:spPr>
              <a:xfrm>
                <a:off x="2325286" y="879473"/>
                <a:ext cx="2422078" cy="12861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758" name="TextBox 6">
                <a:extLst>
                  <a:ext uri="{FF2B5EF4-FFF2-40B4-BE49-F238E27FC236}">
                    <a16:creationId xmlns:a16="http://schemas.microsoft.com/office/drawing/2014/main" id="{200EBF28-BFA2-D94A-8108-918998A949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7523" y="1256904"/>
                <a:ext cx="228299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600"/>
                  <a:t>Moltiplicazione su curva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600"/>
                  <a:t>ellittica (unidirezionale)</a:t>
                </a:r>
              </a:p>
            </p:txBody>
          </p:sp>
        </p:grpSp>
        <p:sp>
          <p:nvSpPr>
            <p:cNvPr id="31748" name="TextBox 7">
              <a:extLst>
                <a:ext uri="{FF2B5EF4-FFF2-40B4-BE49-F238E27FC236}">
                  <a16:creationId xmlns:a16="http://schemas.microsoft.com/office/drawing/2014/main" id="{31D01006-3124-FB44-A630-7AF06DD67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8113" y="2300288"/>
              <a:ext cx="210343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Assegnato </a:t>
              </a:r>
              <a:r>
                <a:rPr lang="it-IT" altLang="it-IT" sz="2000" i="1"/>
                <a:t>G</a:t>
              </a:r>
              <a:r>
                <a:rPr lang="it-IT" altLang="it-IT" sz="2000"/>
                <a:t> e </a:t>
              </a:r>
              <a:r>
                <a:rPr lang="it-IT" altLang="it-IT" sz="2000" i="1"/>
                <a:t>k</a:t>
              </a:r>
              <a:r>
                <a:rPr lang="it-IT" altLang="it-IT" sz="2000"/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trovo facilmente </a:t>
              </a:r>
              <a:r>
                <a:rPr lang="it-IT" altLang="it-IT" sz="2000" i="1"/>
                <a:t>K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75A39B-951B-384A-A370-754DBFF6A8C4}"/>
              </a:ext>
            </a:extLst>
          </p:cNvPr>
          <p:cNvGrpSpPr/>
          <p:nvPr/>
        </p:nvGrpSpPr>
        <p:grpSpPr>
          <a:xfrm>
            <a:off x="6265863" y="3671888"/>
            <a:ext cx="2551112" cy="1884362"/>
            <a:chOff x="6265863" y="3671888"/>
            <a:chExt cx="2551112" cy="1884362"/>
          </a:xfrm>
        </p:grpSpPr>
        <p:grpSp>
          <p:nvGrpSpPr>
            <p:cNvPr id="31749" name="Group 8">
              <a:extLst>
                <a:ext uri="{FF2B5EF4-FFF2-40B4-BE49-F238E27FC236}">
                  <a16:creationId xmlns:a16="http://schemas.microsoft.com/office/drawing/2014/main" id="{84FD171D-8C08-3E43-B808-9A21959E4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94450" y="3671888"/>
              <a:ext cx="2422525" cy="1008062"/>
              <a:chOff x="1689483" y="1713319"/>
              <a:chExt cx="2422078" cy="1007918"/>
            </a:xfrm>
          </p:grpSpPr>
          <p:grpSp>
            <p:nvGrpSpPr>
              <p:cNvPr id="31753" name="Group 9">
                <a:extLst>
                  <a:ext uri="{FF2B5EF4-FFF2-40B4-BE49-F238E27FC236}">
                    <a16:creationId xmlns:a16="http://schemas.microsoft.com/office/drawing/2014/main" id="{0BB43EFD-C745-DD46-B1FE-BD8562DCD4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689483" y="1822332"/>
                <a:ext cx="2422078" cy="784998"/>
                <a:chOff x="2325286" y="879473"/>
                <a:chExt cx="2422078" cy="1286102"/>
              </a:xfrm>
            </p:grpSpPr>
            <p:sp useBgFill="1">
              <p:nvSpPr>
                <p:cNvPr id="12" name="Right Arrow 11">
                  <a:extLst>
                    <a:ext uri="{FF2B5EF4-FFF2-40B4-BE49-F238E27FC236}">
                      <a16:creationId xmlns:a16="http://schemas.microsoft.com/office/drawing/2014/main" id="{54E55000-1523-C74A-8650-7AB2B384A261}"/>
                    </a:ext>
                  </a:extLst>
                </p:cNvPr>
                <p:cNvSpPr/>
                <p:nvPr/>
              </p:nvSpPr>
              <p:spPr>
                <a:xfrm>
                  <a:off x="2325286" y="880091"/>
                  <a:ext cx="2422078" cy="128465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31756" name="TextBox 12">
                  <a:extLst>
                    <a:ext uri="{FF2B5EF4-FFF2-40B4-BE49-F238E27FC236}">
                      <a16:creationId xmlns:a16="http://schemas.microsoft.com/office/drawing/2014/main" id="{A899BA3C-7DD6-C644-996C-CC775A41EB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2918" y="1140330"/>
                  <a:ext cx="184731" cy="7563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pic>
            <p:nvPicPr>
              <p:cNvPr id="31754" name="Picture 10">
                <a:extLst>
                  <a:ext uri="{FF2B5EF4-FFF2-40B4-BE49-F238E27FC236}">
                    <a16:creationId xmlns:a16="http://schemas.microsoft.com/office/drawing/2014/main" id="{E64BA411-31C2-CE46-9917-51D05743F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1703" y="1713319"/>
                <a:ext cx="1037635" cy="1007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50" name="TextBox 13">
              <a:extLst>
                <a:ext uri="{FF2B5EF4-FFF2-40B4-BE49-F238E27FC236}">
                  <a16:creationId xmlns:a16="http://schemas.microsoft.com/office/drawing/2014/main" id="{64FDB2BD-B933-7447-81C4-219BF3E32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5863" y="4848225"/>
              <a:ext cx="25082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Assegnato </a:t>
              </a:r>
              <a:r>
                <a:rPr lang="it-IT" altLang="it-IT" sz="2000" i="1"/>
                <a:t>G</a:t>
              </a:r>
              <a:r>
                <a:rPr lang="it-IT" altLang="it-IT" sz="2000"/>
                <a:t> e </a:t>
              </a:r>
              <a:r>
                <a:rPr lang="it-IT" altLang="it-IT" sz="2000" i="1"/>
                <a:t>K</a:t>
              </a:r>
              <a:r>
                <a:rPr lang="it-IT" altLang="it-IT" sz="2000"/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è impossibile trovare </a:t>
              </a:r>
              <a:r>
                <a:rPr lang="it-IT" altLang="it-IT" sz="2000" i="1"/>
                <a:t>k</a:t>
              </a:r>
            </a:p>
          </p:txBody>
        </p:sp>
      </p:grpSp>
      <p:sp>
        <p:nvSpPr>
          <p:cNvPr id="31751" name="TextBox 14">
            <a:extLst>
              <a:ext uri="{FF2B5EF4-FFF2-40B4-BE49-F238E27FC236}">
                <a16:creationId xmlns:a16="http://schemas.microsoft.com/office/drawing/2014/main" id="{2A3F8772-4A69-BD47-8B0B-50E869E99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511300"/>
            <a:ext cx="241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200" b="1" i="1">
                <a:solidFill>
                  <a:srgbClr val="00A107"/>
                </a:solidFill>
              </a:rPr>
              <a:t>K </a:t>
            </a:r>
            <a:r>
              <a:rPr lang="it-IT" altLang="it-IT" sz="4200" i="1">
                <a:solidFill>
                  <a:srgbClr val="00A107"/>
                </a:solidFill>
              </a:rPr>
              <a:t>= </a:t>
            </a:r>
            <a:r>
              <a:rPr lang="it-IT" altLang="it-IT" sz="4200" i="1">
                <a:solidFill>
                  <a:srgbClr val="FF0000"/>
                </a:solidFill>
              </a:rPr>
              <a:t>k</a:t>
            </a:r>
            <a:r>
              <a:rPr lang="it-IT" altLang="it-IT" sz="4200" i="1">
                <a:solidFill>
                  <a:srgbClr val="00A107"/>
                </a:solidFill>
              </a:rPr>
              <a:t> </a:t>
            </a:r>
            <a:r>
              <a:rPr lang="it-IT" altLang="it-IT" sz="4200" i="1"/>
              <a:t>* G</a:t>
            </a:r>
            <a:endParaRPr lang="it-IT" altLang="it-IT" sz="4200"/>
          </a:p>
        </p:txBody>
      </p:sp>
      <p:sp>
        <p:nvSpPr>
          <p:cNvPr id="31752" name="TextBox 14">
            <a:extLst>
              <a:ext uri="{FF2B5EF4-FFF2-40B4-BE49-F238E27FC236}">
                <a16:creationId xmlns:a16="http://schemas.microsoft.com/office/drawing/2014/main" id="{3835F0CF-C9DB-2548-B917-13C553C66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388" y="2065338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00A107"/>
                </a:solidFill>
              </a:rPr>
              <a:t>K </a:t>
            </a:r>
            <a:r>
              <a:rPr lang="it-IT" altLang="it-IT" sz="1800" i="1">
                <a:solidFill>
                  <a:srgbClr val="00A107"/>
                </a:solidFill>
              </a:rPr>
              <a:t>= </a:t>
            </a:r>
            <a:r>
              <a:rPr lang="it-IT" altLang="it-IT" sz="1800" i="1">
                <a:solidFill>
                  <a:srgbClr val="FF0000"/>
                </a:solidFill>
              </a:rPr>
              <a:t>8</a:t>
            </a:r>
            <a:r>
              <a:rPr lang="it-IT" altLang="it-IT" sz="1800" i="1"/>
              <a:t>*G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407B97FA-2653-FD4A-83AC-11EC14B4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793875"/>
            <a:ext cx="45164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4" name="Group 12">
            <a:extLst>
              <a:ext uri="{FF2B5EF4-FFF2-40B4-BE49-F238E27FC236}">
                <a16:creationId xmlns:a16="http://schemas.microsoft.com/office/drawing/2014/main" id="{7B9B3D80-E988-6E49-98A5-EF9C4394350E}"/>
              </a:ext>
            </a:extLst>
          </p:cNvPr>
          <p:cNvGrpSpPr>
            <a:grpSpLocks/>
          </p:cNvGrpSpPr>
          <p:nvPr/>
        </p:nvGrpSpPr>
        <p:grpSpPr bwMode="auto">
          <a:xfrm>
            <a:off x="5673725" y="2393950"/>
            <a:ext cx="3060700" cy="525463"/>
            <a:chOff x="5862320" y="1443163"/>
            <a:chExt cx="3060861" cy="525368"/>
          </a:xfrm>
        </p:grpSpPr>
        <p:pic>
          <p:nvPicPr>
            <p:cNvPr id="33801" name="Picture 4">
              <a:extLst>
                <a:ext uri="{FF2B5EF4-FFF2-40B4-BE49-F238E27FC236}">
                  <a16:creationId xmlns:a16="http://schemas.microsoft.com/office/drawing/2014/main" id="{2A50D3E0-D1A9-C848-9193-F71BC629D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320" y="1443163"/>
              <a:ext cx="1960880" cy="52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Box 5">
              <a:extLst>
                <a:ext uri="{FF2B5EF4-FFF2-40B4-BE49-F238E27FC236}">
                  <a16:creationId xmlns:a16="http://schemas.microsoft.com/office/drawing/2014/main" id="{DE6644B6-6199-4B48-80DA-4EA5ADC69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3200" y="1443163"/>
              <a:ext cx="10999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mod</a:t>
              </a:r>
              <a:r>
                <a:rPr lang="it-IT" altLang="it-IT" sz="2400"/>
                <a:t> 17</a:t>
              </a:r>
            </a:p>
          </p:txBody>
        </p:sp>
      </p:grpSp>
      <p:sp>
        <p:nvSpPr>
          <p:cNvPr id="8" name="Right Arrow 7">
            <a:extLst>
              <a:ext uri="{FF2B5EF4-FFF2-40B4-BE49-F238E27FC236}">
                <a16:creationId xmlns:a16="http://schemas.microsoft.com/office/drawing/2014/main" id="{79C41E8C-370A-3944-9CAE-8D7E7E9D93B9}"/>
              </a:ext>
            </a:extLst>
          </p:cNvPr>
          <p:cNvSpPr/>
          <p:nvPr/>
        </p:nvSpPr>
        <p:spPr>
          <a:xfrm>
            <a:off x="579438" y="5086350"/>
            <a:ext cx="360362" cy="88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FA096F8-509B-DB4B-B8F1-5DED728ECE8B}"/>
              </a:ext>
            </a:extLst>
          </p:cNvPr>
          <p:cNvSpPr/>
          <p:nvPr/>
        </p:nvSpPr>
        <p:spPr>
          <a:xfrm rot="16200000">
            <a:off x="2859881" y="6109494"/>
            <a:ext cx="360363" cy="920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797" name="TextBox 11">
            <a:extLst>
              <a:ext uri="{FF2B5EF4-FFF2-40B4-BE49-F238E27FC236}">
                <a16:creationId xmlns:a16="http://schemas.microsoft.com/office/drawing/2014/main" id="{3987886A-2DE2-AF42-A2C2-A511D20C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316288"/>
            <a:ext cx="2601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3</a:t>
            </a:r>
            <a:r>
              <a:rPr lang="it-IT" altLang="it-IT" sz="2000" baseline="30000"/>
              <a:t>2</a:t>
            </a:r>
            <a:r>
              <a:rPr lang="it-IT" altLang="it-IT" sz="2000"/>
              <a:t>  =  (8</a:t>
            </a:r>
            <a:r>
              <a:rPr lang="it-IT" altLang="it-IT" sz="2000" baseline="30000"/>
              <a:t>3</a:t>
            </a:r>
            <a:r>
              <a:rPr lang="it-IT" altLang="it-IT" sz="2000"/>
              <a:t> + 7)    </a:t>
            </a:r>
            <a:r>
              <a:rPr lang="it-IT" altLang="it-IT" sz="2000" i="1"/>
              <a:t>mod</a:t>
            </a:r>
            <a:r>
              <a:rPr lang="it-IT" altLang="it-IT" sz="2000"/>
              <a:t> 17</a:t>
            </a:r>
          </a:p>
        </p:txBody>
      </p:sp>
      <p:sp>
        <p:nvSpPr>
          <p:cNvPr id="33798" name="TextBox 13">
            <a:extLst>
              <a:ext uri="{FF2B5EF4-FFF2-40B4-BE49-F238E27FC236}">
                <a16:creationId xmlns:a16="http://schemas.microsoft.com/office/drawing/2014/main" id="{A594EE17-DE5A-1640-84CE-8B82CD66C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4176713"/>
            <a:ext cx="198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9 = 519    </a:t>
            </a:r>
            <a:r>
              <a:rPr lang="it-IT" altLang="it-IT" sz="2000" i="1"/>
              <a:t>mod</a:t>
            </a:r>
            <a:r>
              <a:rPr lang="it-IT" altLang="it-IT" sz="2000"/>
              <a:t> 17</a:t>
            </a:r>
          </a:p>
        </p:txBody>
      </p:sp>
      <p:sp>
        <p:nvSpPr>
          <p:cNvPr id="33799" name="TextBox 14">
            <a:extLst>
              <a:ext uri="{FF2B5EF4-FFF2-40B4-BE49-F238E27FC236}">
                <a16:creationId xmlns:a16="http://schemas.microsoft.com/office/drawing/2014/main" id="{0B4CBA51-10BD-9A49-8188-FA412CB57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5038725"/>
            <a:ext cx="2646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9 = 30*17 + 9    </a:t>
            </a:r>
            <a:r>
              <a:rPr lang="it-IT" altLang="it-IT" sz="2000" i="1"/>
              <a:t>mod</a:t>
            </a:r>
            <a:r>
              <a:rPr lang="it-IT" altLang="it-IT" sz="2000"/>
              <a:t> 17</a:t>
            </a:r>
          </a:p>
        </p:txBody>
      </p:sp>
      <p:sp>
        <p:nvSpPr>
          <p:cNvPr id="33800" name="TextBox 10">
            <a:extLst>
              <a:ext uri="{FF2B5EF4-FFF2-40B4-BE49-F238E27FC236}">
                <a16:creationId xmlns:a16="http://schemas.microsoft.com/office/drawing/2014/main" id="{8C559CC4-55EE-C541-8C83-A5D50E71A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79438"/>
            <a:ext cx="6557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In realtà si lavora su un campo  finito di Galois; ecco come potrebbe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apparire effettivamente la “curva” su un piano cartesiano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587D04AA-3C2E-4243-8271-7C21A180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179513"/>
            <a:ext cx="4754562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5">
            <a:extLst>
              <a:ext uri="{FF2B5EF4-FFF2-40B4-BE49-F238E27FC236}">
                <a16:creationId xmlns:a16="http://schemas.microsoft.com/office/drawing/2014/main" id="{52FCD9C5-08A5-E640-A430-F946B740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2227263"/>
            <a:ext cx="423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K</a:t>
            </a:r>
          </a:p>
        </p:txBody>
      </p:sp>
      <p:sp>
        <p:nvSpPr>
          <p:cNvPr id="34819" name="TextBox 6">
            <a:extLst>
              <a:ext uri="{FF2B5EF4-FFF2-40B4-BE49-F238E27FC236}">
                <a16:creationId xmlns:a16="http://schemas.microsoft.com/office/drawing/2014/main" id="{2F180C99-3EA1-BD46-9A93-59D52FBED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3336925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0F8506-4D45-4B42-B0E9-C52E4CB60B72}"/>
              </a:ext>
            </a:extLst>
          </p:cNvPr>
          <p:cNvSpPr/>
          <p:nvPr/>
        </p:nvSpPr>
        <p:spPr>
          <a:xfrm>
            <a:off x="6389688" y="2665413"/>
            <a:ext cx="73025" cy="71437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24D6D9-8940-824E-9AC4-014E754A9848}"/>
              </a:ext>
            </a:extLst>
          </p:cNvPr>
          <p:cNvSpPr/>
          <p:nvPr/>
        </p:nvSpPr>
        <p:spPr>
          <a:xfrm>
            <a:off x="5264150" y="3700463"/>
            <a:ext cx="73025" cy="73025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822" name="TextBox 1">
            <a:extLst>
              <a:ext uri="{FF2B5EF4-FFF2-40B4-BE49-F238E27FC236}">
                <a16:creationId xmlns:a16="http://schemas.microsoft.com/office/drawing/2014/main" id="{8E696559-7B21-DE41-B5B1-7FE127048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63538"/>
            <a:ext cx="126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Esempio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41EE3011-7ECB-C04F-8734-520B7124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179513"/>
            <a:ext cx="4754562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7">
            <a:extLst>
              <a:ext uri="{FF2B5EF4-FFF2-40B4-BE49-F238E27FC236}">
                <a16:creationId xmlns:a16="http://schemas.microsoft.com/office/drawing/2014/main" id="{55D43A9F-22FF-DC45-A4BF-D0721F8CC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3598863"/>
            <a:ext cx="2843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assegnati </a:t>
            </a:r>
            <a:r>
              <a:rPr lang="it-IT" altLang="it-IT" sz="2000" i="1">
                <a:solidFill>
                  <a:srgbClr val="FF0000"/>
                </a:solidFill>
              </a:rPr>
              <a:t>k</a:t>
            </a:r>
            <a:r>
              <a:rPr lang="it-IT" altLang="it-IT" sz="2000" i="1"/>
              <a:t> e G</a:t>
            </a:r>
            <a:r>
              <a:rPr lang="it-IT" altLang="it-IT" sz="2000"/>
              <a:t> calcolare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00A107"/>
                </a:solidFill>
              </a:rPr>
              <a:t>K</a:t>
            </a:r>
            <a:r>
              <a:rPr lang="it-IT" altLang="it-IT" sz="2000" i="1"/>
              <a:t> = </a:t>
            </a:r>
            <a:r>
              <a:rPr lang="it-IT" altLang="it-IT" sz="2000" i="1">
                <a:solidFill>
                  <a:srgbClr val="FF0000"/>
                </a:solidFill>
              </a:rPr>
              <a:t>k</a:t>
            </a:r>
            <a:r>
              <a:rPr lang="it-IT" altLang="it-IT" sz="2000" i="1"/>
              <a:t> G              </a:t>
            </a:r>
            <a:r>
              <a:rPr lang="it-IT" altLang="it-IT" sz="2000" b="1">
                <a:solidFill>
                  <a:srgbClr val="00B050"/>
                </a:solidFill>
              </a:rPr>
              <a:t>facile</a:t>
            </a:r>
          </a:p>
        </p:txBody>
      </p:sp>
      <p:sp>
        <p:nvSpPr>
          <p:cNvPr id="35843" name="TextBox 2">
            <a:extLst>
              <a:ext uri="{FF2B5EF4-FFF2-40B4-BE49-F238E27FC236}">
                <a16:creationId xmlns:a16="http://schemas.microsoft.com/office/drawing/2014/main" id="{E6EA721E-D561-F749-BA56-38BD2DB74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3336925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A51CF3-3074-AC4A-834F-53EAE98AD6A9}"/>
              </a:ext>
            </a:extLst>
          </p:cNvPr>
          <p:cNvSpPr/>
          <p:nvPr/>
        </p:nvSpPr>
        <p:spPr>
          <a:xfrm>
            <a:off x="6389688" y="2665413"/>
            <a:ext cx="73025" cy="71437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A0BEC5-9DD5-9440-AECC-C7975EAA22F0}"/>
              </a:ext>
            </a:extLst>
          </p:cNvPr>
          <p:cNvSpPr/>
          <p:nvPr/>
        </p:nvSpPr>
        <p:spPr>
          <a:xfrm>
            <a:off x="5264150" y="3700463"/>
            <a:ext cx="73025" cy="73025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5846" name="Group 27">
            <a:extLst>
              <a:ext uri="{FF2B5EF4-FFF2-40B4-BE49-F238E27FC236}">
                <a16:creationId xmlns:a16="http://schemas.microsoft.com/office/drawing/2014/main" id="{3EA7AEAF-7A88-0747-B7EB-8C064F410853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1771650"/>
            <a:ext cx="2520950" cy="1965325"/>
            <a:chOff x="4954097" y="914400"/>
            <a:chExt cx="2521002" cy="196525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9E333F-6F11-994C-9010-0A72456EE077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4969972" y="1879565"/>
              <a:ext cx="330207" cy="96357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88F907B-A1D0-084C-8C00-7748D3868927}"/>
                </a:ext>
              </a:extLst>
            </p:cNvPr>
            <p:cNvCxnSpPr/>
            <p:nvPr/>
          </p:nvCxnSpPr>
          <p:spPr>
            <a:xfrm flipV="1">
              <a:off x="4954097" y="914400"/>
              <a:ext cx="2486076" cy="9080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251163-EC7C-0545-BCDB-54CB45612EB8}"/>
                </a:ext>
              </a:extLst>
            </p:cNvPr>
            <p:cNvCxnSpPr/>
            <p:nvPr/>
          </p:nvCxnSpPr>
          <p:spPr>
            <a:xfrm flipH="1">
              <a:off x="7133779" y="914400"/>
              <a:ext cx="341320" cy="196525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C8A9E2-1B3E-E746-ACFD-8B6CC94AE839}"/>
                </a:ext>
              </a:extLst>
            </p:cNvPr>
            <p:cNvCxnSpPr/>
            <p:nvPr/>
          </p:nvCxnSpPr>
          <p:spPr>
            <a:xfrm flipH="1" flipV="1">
              <a:off x="6455903" y="1866865"/>
              <a:ext cx="636600" cy="97627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47" name="TextBox 28">
            <a:extLst>
              <a:ext uri="{FF2B5EF4-FFF2-40B4-BE49-F238E27FC236}">
                <a16:creationId xmlns:a16="http://schemas.microsoft.com/office/drawing/2014/main" id="{D7218CE2-C48E-EF47-A664-31FD0ED4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2227263"/>
            <a:ext cx="423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K</a:t>
            </a:r>
          </a:p>
        </p:txBody>
      </p:sp>
      <p:sp>
        <p:nvSpPr>
          <p:cNvPr id="35848" name="TextBox 15">
            <a:extLst>
              <a:ext uri="{FF2B5EF4-FFF2-40B4-BE49-F238E27FC236}">
                <a16:creationId xmlns:a16="http://schemas.microsoft.com/office/drawing/2014/main" id="{7E798574-0D53-304D-9773-F9A604B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63538"/>
            <a:ext cx="126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Esempio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1">
            <a:extLst>
              <a:ext uri="{FF2B5EF4-FFF2-40B4-BE49-F238E27FC236}">
                <a16:creationId xmlns:a16="http://schemas.microsoft.com/office/drawing/2014/main" id="{872C3FA5-6BFB-3B42-952E-2AE9BCE14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67748-7255-FA4A-A227-66BE482A6AB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400"/>
          </a:p>
        </p:txBody>
      </p:sp>
      <p:pic>
        <p:nvPicPr>
          <p:cNvPr id="17410" name="Picture 3">
            <a:extLst>
              <a:ext uri="{FF2B5EF4-FFF2-40B4-BE49-F238E27FC236}">
                <a16:creationId xmlns:a16="http://schemas.microsoft.com/office/drawing/2014/main" id="{5C085433-A9EF-6C40-9579-322D5286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31850"/>
            <a:ext cx="87503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295EAF44-A952-6E45-83D3-CB161DC5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179513"/>
            <a:ext cx="4754562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4">
            <a:extLst>
              <a:ext uri="{FF2B5EF4-FFF2-40B4-BE49-F238E27FC236}">
                <a16:creationId xmlns:a16="http://schemas.microsoft.com/office/drawing/2014/main" id="{C9568C9A-2575-A740-9462-A7DB457D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4475163"/>
            <a:ext cx="2900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assegnati </a:t>
            </a:r>
            <a:r>
              <a:rPr lang="it-IT" altLang="it-IT" sz="2000" i="1"/>
              <a:t>G</a:t>
            </a:r>
            <a:r>
              <a:rPr lang="it-IT" altLang="it-IT" sz="2000"/>
              <a:t> e </a:t>
            </a:r>
            <a:r>
              <a:rPr lang="it-IT" altLang="it-IT" sz="2000" b="1" i="1">
                <a:solidFill>
                  <a:srgbClr val="00A107"/>
                </a:solidFill>
              </a:rPr>
              <a:t>K</a:t>
            </a:r>
            <a:r>
              <a:rPr lang="it-IT" altLang="it-IT" sz="2000"/>
              <a:t> calcolare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i="1">
                <a:solidFill>
                  <a:srgbClr val="FF0000"/>
                </a:solidFill>
              </a:rPr>
              <a:t>k</a:t>
            </a:r>
            <a:r>
              <a:rPr lang="it-IT" altLang="it-IT" sz="2000" i="1"/>
              <a:t>              </a:t>
            </a:r>
            <a:r>
              <a:rPr lang="it-IT" altLang="it-IT" sz="2000" b="1">
                <a:solidFill>
                  <a:srgbClr val="FF0000"/>
                </a:solidFill>
              </a:rPr>
              <a:t>impossibile</a:t>
            </a:r>
          </a:p>
        </p:txBody>
      </p:sp>
      <p:sp>
        <p:nvSpPr>
          <p:cNvPr id="36867" name="TextBox 5">
            <a:extLst>
              <a:ext uri="{FF2B5EF4-FFF2-40B4-BE49-F238E27FC236}">
                <a16:creationId xmlns:a16="http://schemas.microsoft.com/office/drawing/2014/main" id="{C6767CB5-4A88-BB4F-8318-31A9D51C5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2227263"/>
            <a:ext cx="423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K</a:t>
            </a:r>
          </a:p>
        </p:txBody>
      </p:sp>
      <p:sp>
        <p:nvSpPr>
          <p:cNvPr id="36868" name="TextBox 6">
            <a:extLst>
              <a:ext uri="{FF2B5EF4-FFF2-40B4-BE49-F238E27FC236}">
                <a16:creationId xmlns:a16="http://schemas.microsoft.com/office/drawing/2014/main" id="{A7B39146-93D9-FE48-9459-447522B2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3336925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/>
              <a:t>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327965-E7AD-7141-A6EE-DD5D328F1FBF}"/>
              </a:ext>
            </a:extLst>
          </p:cNvPr>
          <p:cNvSpPr/>
          <p:nvPr/>
        </p:nvSpPr>
        <p:spPr>
          <a:xfrm>
            <a:off x="6389688" y="2665413"/>
            <a:ext cx="73025" cy="71437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28AE23-62DE-6745-BD28-E4488E7EDF14}"/>
              </a:ext>
            </a:extLst>
          </p:cNvPr>
          <p:cNvSpPr/>
          <p:nvPr/>
        </p:nvSpPr>
        <p:spPr>
          <a:xfrm>
            <a:off x="5264150" y="3700463"/>
            <a:ext cx="73025" cy="73025"/>
          </a:xfrm>
          <a:prstGeom prst="ellipse">
            <a:avLst/>
          </a:prstGeom>
          <a:solidFill>
            <a:srgbClr val="263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870521-E1D2-D24A-BD0E-5050AF0D5DEF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4970463" y="2736850"/>
            <a:ext cx="330200" cy="963613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92E602-53EE-8A47-93CC-3F4117064EDC}"/>
              </a:ext>
            </a:extLst>
          </p:cNvPr>
          <p:cNvCxnSpPr/>
          <p:nvPr/>
        </p:nvCxnSpPr>
        <p:spPr>
          <a:xfrm flipV="1">
            <a:off x="4954588" y="1771650"/>
            <a:ext cx="2486025" cy="90805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7952FD-7FA4-6747-B2B6-AC95DBFE9000}"/>
              </a:ext>
            </a:extLst>
          </p:cNvPr>
          <p:cNvCxnSpPr/>
          <p:nvPr/>
        </p:nvCxnSpPr>
        <p:spPr>
          <a:xfrm flipH="1">
            <a:off x="7134225" y="1771650"/>
            <a:ext cx="341313" cy="1965325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9CFC79-4530-D842-A1CA-F306C16AFF8D}"/>
              </a:ext>
            </a:extLst>
          </p:cNvPr>
          <p:cNvCxnSpPr/>
          <p:nvPr/>
        </p:nvCxnSpPr>
        <p:spPr>
          <a:xfrm flipH="1" flipV="1">
            <a:off x="6454775" y="2724150"/>
            <a:ext cx="638175" cy="976313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14">
            <a:extLst>
              <a:ext uri="{FF2B5EF4-FFF2-40B4-BE49-F238E27FC236}">
                <a16:creationId xmlns:a16="http://schemas.microsoft.com/office/drawing/2014/main" id="{CA2F216E-667D-544A-86C6-BD496BD9E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63538"/>
            <a:ext cx="126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Esempio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>
            <a:extLst>
              <a:ext uri="{FF2B5EF4-FFF2-40B4-BE49-F238E27FC236}">
                <a16:creationId xmlns:a16="http://schemas.microsoft.com/office/drawing/2014/main" id="{873C44D8-723E-AC47-80B8-61FF39771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33375"/>
            <a:ext cx="705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Problema del logaritmo discreto su curve ellittiche</a:t>
            </a:r>
            <a:endParaRPr lang="en-US" altLang="it-IT" sz="2400"/>
          </a:p>
        </p:txBody>
      </p:sp>
      <p:pic>
        <p:nvPicPr>
          <p:cNvPr id="37890" name="Picture 6">
            <a:extLst>
              <a:ext uri="{FF2B5EF4-FFF2-40B4-BE49-F238E27FC236}">
                <a16:creationId xmlns:a16="http://schemas.microsoft.com/office/drawing/2014/main" id="{E50C88DA-6846-4140-A494-077048B6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>
            <a:extLst>
              <a:ext uri="{FF2B5EF4-FFF2-40B4-BE49-F238E27FC236}">
                <a16:creationId xmlns:a16="http://schemas.microsoft.com/office/drawing/2014/main" id="{587A85B6-C883-EA4B-9A15-0687031D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7A416A9-2426-0E42-8A4C-046EE4FE542F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4652963"/>
            <a:ext cx="5688013" cy="1905000"/>
            <a:chOff x="1619672" y="4509120"/>
            <a:chExt cx="5987537" cy="2049387"/>
          </a:xfrm>
        </p:grpSpPr>
        <p:sp>
          <p:nvSpPr>
            <p:cNvPr id="37893" name="TextBox 9">
              <a:extLst>
                <a:ext uri="{FF2B5EF4-FFF2-40B4-BE49-F238E27FC236}">
                  <a16:creationId xmlns:a16="http://schemas.microsoft.com/office/drawing/2014/main" id="{7714E4CE-69CA-7049-9976-A97D6FE0F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672" y="4509120"/>
              <a:ext cx="59875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Il miglior algoritmo di attacco per la curva </a:t>
              </a:r>
              <a:r>
                <a:rPr lang="it-IT" altLang="it-IT" sz="2000">
                  <a:latin typeface="Monaco" pitchFamily="2" charset="77"/>
                </a:rPr>
                <a:t>secp256k1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(𝜌 di Pollard) ha complessità </a:t>
              </a:r>
            </a:p>
          </p:txBody>
        </p:sp>
        <p:pic>
          <p:nvPicPr>
            <p:cNvPr id="37894" name="Picture 11">
              <a:extLst>
                <a:ext uri="{FF2B5EF4-FFF2-40B4-BE49-F238E27FC236}">
                  <a16:creationId xmlns:a16="http://schemas.microsoft.com/office/drawing/2014/main" id="{AD2E6783-6AAC-DC46-A01E-5C69A5E7C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416516"/>
              <a:ext cx="2376264" cy="114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5" name="TextBox 12">
              <a:extLst>
                <a:ext uri="{FF2B5EF4-FFF2-40B4-BE49-F238E27FC236}">
                  <a16:creationId xmlns:a16="http://schemas.microsoft.com/office/drawing/2014/main" id="{9801E917-7B75-C24E-9398-A5A681B08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064" y="5756678"/>
              <a:ext cx="15488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con</a:t>
              </a:r>
              <a:r>
                <a:rPr lang="it-IT" altLang="it-IT" sz="2400"/>
                <a:t> </a:t>
              </a:r>
              <a:r>
                <a:rPr lang="it-IT" altLang="it-IT" sz="2400" i="1"/>
                <a:t>N</a:t>
              </a:r>
              <a:r>
                <a:rPr lang="it-IT" altLang="it-IT" sz="2400"/>
                <a:t>=2</a:t>
              </a:r>
              <a:r>
                <a:rPr lang="it-IT" altLang="it-IT" sz="2400" baseline="30000"/>
                <a:t>256</a:t>
              </a:r>
              <a:r>
                <a:rPr lang="it-IT" altLang="it-IT" sz="240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4">
            <a:extLst>
              <a:ext uri="{FF2B5EF4-FFF2-40B4-BE49-F238E27FC236}">
                <a16:creationId xmlns:a16="http://schemas.microsoft.com/office/drawing/2014/main" id="{141C0236-0E3C-7C4B-AD9F-1B9ABE896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49275"/>
            <a:ext cx="546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/>
              <a:t>Crittografia a chiave pubblica</a:t>
            </a:r>
          </a:p>
        </p:txBody>
      </p:sp>
      <p:sp>
        <p:nvSpPr>
          <p:cNvPr id="38914" name="TextBox 5">
            <a:extLst>
              <a:ext uri="{FF2B5EF4-FFF2-40B4-BE49-F238E27FC236}">
                <a16:creationId xmlns:a16="http://schemas.microsoft.com/office/drawing/2014/main" id="{7B81BDC8-34C3-794A-8F8C-93C3366E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349500"/>
            <a:ext cx="54784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/>
              <a:t>Segretezza </a:t>
            </a:r>
          </a:p>
          <a:p>
            <a:pPr>
              <a:spcBef>
                <a:spcPct val="0"/>
              </a:spcBef>
            </a:pPr>
            <a:r>
              <a:rPr lang="it-IT" altLang="it-IT"/>
              <a:t>Condivisione delle chiavi</a:t>
            </a:r>
          </a:p>
          <a:p>
            <a:pPr>
              <a:spcBef>
                <a:spcPct val="0"/>
              </a:spcBef>
            </a:pPr>
            <a:r>
              <a:rPr lang="it-IT" altLang="it-IT"/>
              <a:t>Verifica dell’integrità dei dati </a:t>
            </a:r>
          </a:p>
          <a:p>
            <a:pPr>
              <a:spcBef>
                <a:spcPct val="0"/>
              </a:spcBef>
            </a:pPr>
            <a:r>
              <a:rPr lang="it-IT" altLang="it-IT"/>
              <a:t>Autenticazione della sorgente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1">
            <a:extLst>
              <a:ext uri="{FF2B5EF4-FFF2-40B4-BE49-F238E27FC236}">
                <a16:creationId xmlns:a16="http://schemas.microsoft.com/office/drawing/2014/main" id="{7D005D6E-0143-7646-9ADB-5983E2FC2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3DE32A-D8E9-2248-AD5B-69DA600BEF0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it-IT" sz="1400"/>
          </a:p>
        </p:txBody>
      </p:sp>
      <p:sp>
        <p:nvSpPr>
          <p:cNvPr id="40962" name="Text Box 16">
            <a:extLst>
              <a:ext uri="{FF2B5EF4-FFF2-40B4-BE49-F238E27FC236}">
                <a16:creationId xmlns:a16="http://schemas.microsoft.com/office/drawing/2014/main" id="{05473D6D-A2C1-464B-B573-95FFF90A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89138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/>
              <a:t>Segretezza: cifrari a chiave pubblica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964CFFB4-4D45-924A-938E-96C943EF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68EEB2-6CDF-C84F-B875-6A3DE1FF1D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it-IT" sz="1400"/>
          </a:p>
        </p:txBody>
      </p:sp>
      <p:pic>
        <p:nvPicPr>
          <p:cNvPr id="41986" name="Picture 26" descr="Spy-guy.gif 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79966738-179C-1746-B9A6-6F856120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79375"/>
            <a:ext cx="10668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29">
            <a:extLst>
              <a:ext uri="{FF2B5EF4-FFF2-40B4-BE49-F238E27FC236}">
                <a16:creationId xmlns:a16="http://schemas.microsoft.com/office/drawing/2014/main" id="{C4990E81-DD8E-A847-84C5-108495C7E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260350"/>
            <a:ext cx="2814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Mittente </a:t>
            </a:r>
            <a:r>
              <a:rPr lang="en-US" altLang="it-IT" sz="2000" i="1"/>
              <a:t>X</a:t>
            </a:r>
            <a:r>
              <a:rPr lang="en-US" altLang="it-IT" sz="2000"/>
              <a:t> che scrive a </a:t>
            </a:r>
            <a:r>
              <a:rPr lang="en-US" altLang="it-IT" sz="2000" i="1"/>
              <a:t>Y</a:t>
            </a:r>
          </a:p>
        </p:txBody>
      </p:sp>
      <p:sp>
        <p:nvSpPr>
          <p:cNvPr id="41988" name="Text Box 30">
            <a:extLst>
              <a:ext uri="{FF2B5EF4-FFF2-40B4-BE49-F238E27FC236}">
                <a16:creationId xmlns:a16="http://schemas.microsoft.com/office/drawing/2014/main" id="{E3925D73-71F1-3547-BDB3-1733FC083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260350"/>
            <a:ext cx="1449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Ricevente </a:t>
            </a:r>
            <a:r>
              <a:rPr lang="en-US" altLang="it-IT" sz="2000" i="1"/>
              <a:t>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28BA82-5D14-9741-B76B-2249F8720492}"/>
              </a:ext>
            </a:extLst>
          </p:cNvPr>
          <p:cNvGrpSpPr/>
          <p:nvPr/>
        </p:nvGrpSpPr>
        <p:grpSpPr>
          <a:xfrm>
            <a:off x="715963" y="5484813"/>
            <a:ext cx="6789737" cy="1200150"/>
            <a:chOff x="715963" y="5484813"/>
            <a:chExt cx="6789737" cy="1200150"/>
          </a:xfrm>
        </p:grpSpPr>
        <p:sp>
          <p:nvSpPr>
            <p:cNvPr id="41989" name="Text Box 39">
              <a:extLst>
                <a:ext uri="{FF2B5EF4-FFF2-40B4-BE49-F238E27FC236}">
                  <a16:creationId xmlns:a16="http://schemas.microsoft.com/office/drawing/2014/main" id="{3B23EECC-587A-FF4F-BCD8-DFE08C53A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963" y="5484813"/>
              <a:ext cx="326548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per forzare il cifrario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la spia dovrebbe ricavare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i="1"/>
                <a:t>D</a:t>
              </a:r>
              <a:r>
                <a:rPr lang="en-US" altLang="it-IT" sz="2400" i="1" baseline="-25000"/>
                <a:t>y</a:t>
              </a:r>
              <a:r>
                <a:rPr lang="en-US" altLang="it-IT" sz="2400"/>
                <a:t> da </a:t>
              </a:r>
              <a:r>
                <a:rPr lang="en-US" altLang="it-IT" sz="2400" i="1"/>
                <a:t>C</a:t>
              </a:r>
              <a:r>
                <a:rPr lang="en-US" altLang="it-IT" sz="2400" i="1" baseline="-25000"/>
                <a:t>y</a:t>
              </a:r>
              <a:endParaRPr lang="en-US" altLang="it-IT" sz="2400"/>
            </a:p>
          </p:txBody>
        </p:sp>
        <p:sp>
          <p:nvSpPr>
            <p:cNvPr id="41990" name="Text Box 44">
              <a:extLst>
                <a:ext uri="{FF2B5EF4-FFF2-40B4-BE49-F238E27FC236}">
                  <a16:creationId xmlns:a16="http://schemas.microsoft.com/office/drawing/2014/main" id="{A26DD7DE-8485-5A4C-9FE0-CB597FC26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1100" y="5500688"/>
              <a:ext cx="2514600" cy="584200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praticamente impossibile: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la funzione e</a:t>
              </a:r>
              <a:r>
                <a:rPr lang="uk-UA" altLang="it-IT" sz="1600"/>
                <a:t>'</a:t>
              </a:r>
              <a:r>
                <a:rPr lang="en-US" altLang="it-IT" sz="1600"/>
                <a:t> unidirezionale</a:t>
              </a:r>
            </a:p>
          </p:txBody>
        </p:sp>
      </p:grpSp>
      <p:pic>
        <p:nvPicPr>
          <p:cNvPr id="41991" name="Picture 2">
            <a:extLst>
              <a:ext uri="{FF2B5EF4-FFF2-40B4-BE49-F238E27FC236}">
                <a16:creationId xmlns:a16="http://schemas.microsoft.com/office/drawing/2014/main" id="{540B98CD-7A55-0543-8C95-13AE7AE03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>
            <a:extLst>
              <a:ext uri="{FF2B5EF4-FFF2-40B4-BE49-F238E27FC236}">
                <a16:creationId xmlns:a16="http://schemas.microsoft.com/office/drawing/2014/main" id="{3BB3A2CD-1386-0646-AFAC-89CFA943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E1240D-126B-4641-8D24-75DAAA65604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it-IT" sz="1400"/>
          </a:p>
        </p:txBody>
      </p:sp>
      <p:grpSp>
        <p:nvGrpSpPr>
          <p:cNvPr id="43010" name="Group 3">
            <a:extLst>
              <a:ext uri="{FF2B5EF4-FFF2-40B4-BE49-F238E27FC236}">
                <a16:creationId xmlns:a16="http://schemas.microsoft.com/office/drawing/2014/main" id="{4F1407E6-2F6F-554B-BE97-B77F286551E8}"/>
              </a:ext>
            </a:extLst>
          </p:cNvPr>
          <p:cNvGrpSpPr>
            <a:grpSpLocks/>
          </p:cNvGrpSpPr>
          <p:nvPr/>
        </p:nvGrpSpPr>
        <p:grpSpPr bwMode="auto">
          <a:xfrm>
            <a:off x="2097088" y="1441450"/>
            <a:ext cx="5408612" cy="4267200"/>
            <a:chOff x="1755304" y="1078706"/>
            <a:chExt cx="5408613" cy="4267200"/>
          </a:xfrm>
        </p:grpSpPr>
        <p:grpSp>
          <p:nvGrpSpPr>
            <p:cNvPr id="43012" name="Group 2">
              <a:extLst>
                <a:ext uri="{FF2B5EF4-FFF2-40B4-BE49-F238E27FC236}">
                  <a16:creationId xmlns:a16="http://schemas.microsoft.com/office/drawing/2014/main" id="{A3D3E03E-11D0-6A46-8344-AEC8BEFF1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5304" y="1078706"/>
              <a:ext cx="5408613" cy="4267200"/>
              <a:chOff x="1755304" y="1078706"/>
              <a:chExt cx="5408613" cy="4267200"/>
            </a:xfrm>
          </p:grpSpPr>
          <p:grpSp>
            <p:nvGrpSpPr>
              <p:cNvPr id="43015" name="Group 15">
                <a:extLst>
                  <a:ext uri="{FF2B5EF4-FFF2-40B4-BE49-F238E27FC236}">
                    <a16:creationId xmlns:a16="http://schemas.microsoft.com/office/drawing/2014/main" id="{03D773DE-99C0-1141-AF9C-60503BD7D9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704" y="1124744"/>
                <a:ext cx="5256213" cy="4178301"/>
                <a:chOff x="1200" y="1037"/>
                <a:chExt cx="3311" cy="2632"/>
              </a:xfrm>
            </p:grpSpPr>
            <p:sp>
              <p:nvSpPr>
                <p:cNvPr id="43017" name="Text Box 2">
                  <a:extLst>
                    <a:ext uri="{FF2B5EF4-FFF2-40B4-BE49-F238E27FC236}">
                      <a16:creationId xmlns:a16="http://schemas.microsoft.com/office/drawing/2014/main" id="{C0981DC7-227A-FD42-827D-5FED48AEFE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00" y="1037"/>
                  <a:ext cx="3311" cy="25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457200" indent="-4572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X vuole mandare a Y un messaggio </a:t>
                  </a:r>
                  <a:r>
                    <a:rPr lang="en-US" altLang="it-IT" sz="2000" b="1" i="1"/>
                    <a:t>m</a:t>
                  </a:r>
                  <a:r>
                    <a:rPr lang="en-US" altLang="it-IT" sz="2000"/>
                    <a:t>: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r>
                    <a:rPr lang="en-US" altLang="it-IT" sz="2000"/>
                    <a:t>legge la chiave pubblica  </a:t>
                  </a:r>
                  <a:r>
                    <a:rPr lang="en-US" altLang="it-IT" sz="2000" i="1"/>
                    <a:t>C</a:t>
                  </a:r>
                  <a:r>
                    <a:rPr lang="en-US" altLang="it-IT" sz="2000" i="1" baseline="-25000"/>
                    <a:t>y</a:t>
                  </a:r>
                  <a:r>
                    <a:rPr lang="en-US" altLang="it-IT" sz="2000"/>
                    <a:t>   di Y</a:t>
                  </a:r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r>
                    <a:rPr lang="en-US" altLang="it-IT" sz="2000"/>
                    <a:t>costruisce il crittogramma  </a:t>
                  </a:r>
                  <a:r>
                    <a:rPr lang="en-US" altLang="it-IT" sz="2000" b="1" i="1"/>
                    <a:t>c</a:t>
                  </a:r>
                  <a:r>
                    <a:rPr lang="en-US" altLang="it-IT" sz="2000"/>
                    <a:t> = </a:t>
                  </a:r>
                  <a:r>
                    <a:rPr lang="en-US" altLang="it-IT" sz="2000" i="1"/>
                    <a:t>C</a:t>
                  </a:r>
                  <a:r>
                    <a:rPr lang="en-US" altLang="it-IT" sz="2000" i="1" baseline="-25000"/>
                    <a:t>y</a:t>
                  </a:r>
                  <a:r>
                    <a:rPr lang="en-US" altLang="it-IT" sz="2000"/>
                    <a:t>(</a:t>
                  </a:r>
                  <a:r>
                    <a:rPr lang="en-US" altLang="it-IT" sz="2000" b="1" i="1"/>
                    <a:t>m</a:t>
                  </a:r>
                  <a:r>
                    <a:rPr lang="en-US" altLang="it-IT" sz="2000"/>
                    <a:t>)</a:t>
                  </a:r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r>
                    <a:rPr lang="en-US" altLang="it-IT" sz="2000"/>
                    <a:t>lo invia sul canale</a:t>
                  </a:r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r>
                    <a:rPr lang="en-US" altLang="it-IT" sz="2000"/>
                    <a:t>Y lo riceve ed è l</a:t>
                  </a:r>
                  <a:r>
                    <a:rPr lang="uk-UA" altLang="it-IT" sz="2000"/>
                    <a:t>'</a:t>
                  </a:r>
                  <a:r>
                    <a:rPr lang="en-US" altLang="it-IT" sz="2000"/>
                    <a:t>unico a conoscere  </a:t>
                  </a:r>
                  <a:r>
                    <a:rPr lang="en-US" altLang="it-IT" sz="2000" i="1"/>
                    <a:t>D</a:t>
                  </a:r>
                  <a:r>
                    <a:rPr lang="en-US" altLang="it-IT" sz="2000" i="1" baseline="-25000"/>
                    <a:t>y</a:t>
                  </a:r>
                  <a:endParaRPr lang="en-US" altLang="it-IT" sz="2000" i="1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endParaRPr lang="en-US" altLang="it-IT" sz="2000"/>
                </a:p>
                <a:p>
                  <a:pPr>
                    <a:spcBef>
                      <a:spcPct val="0"/>
                    </a:spcBef>
                    <a:buFont typeface="Times" pitchFamily="2" charset="0"/>
                    <a:buAutoNum type="arabicPeriod"/>
                  </a:pPr>
                  <a:r>
                    <a:rPr lang="en-US" altLang="it-IT" sz="2000"/>
                    <a:t>esegue l</a:t>
                  </a:r>
                  <a:r>
                    <a:rPr lang="uk-UA" altLang="it-IT" sz="2000"/>
                    <a:t>'</a:t>
                  </a:r>
                  <a:r>
                    <a:rPr lang="en-US" altLang="it-IT" sz="2000"/>
                    <a:t>operazione  </a:t>
                  </a:r>
                  <a:r>
                    <a:rPr lang="en-US" altLang="it-IT" sz="2000" i="1"/>
                    <a:t>D</a:t>
                  </a:r>
                  <a:r>
                    <a:rPr lang="en-US" altLang="it-IT" sz="2000" i="1" baseline="-25000"/>
                    <a:t>y </a:t>
                  </a:r>
                  <a:r>
                    <a:rPr lang="en-US" altLang="it-IT" sz="2000"/>
                    <a:t>(</a:t>
                  </a:r>
                  <a:r>
                    <a:rPr lang="en-US" altLang="it-IT" sz="2000" b="1" i="1"/>
                    <a:t>c</a:t>
                  </a:r>
                  <a:r>
                    <a:rPr lang="en-US" altLang="it-IT" sz="2000"/>
                    <a:t>) = </a:t>
                  </a:r>
                  <a:r>
                    <a:rPr lang="en-US" altLang="it-IT" sz="2000" i="1"/>
                    <a:t>D</a:t>
                  </a:r>
                  <a:r>
                    <a:rPr lang="en-US" altLang="it-IT" sz="2000" i="1" baseline="-25000"/>
                    <a:t>y</a:t>
                  </a:r>
                  <a:r>
                    <a:rPr lang="en-US" altLang="it-IT" sz="2000"/>
                    <a:t> </a:t>
                  </a:r>
                  <a:r>
                    <a:rPr lang="en-US" altLang="it-IT" sz="2000" i="1"/>
                    <a:t>C</a:t>
                  </a:r>
                  <a:r>
                    <a:rPr lang="en-US" altLang="it-IT" sz="2000" i="1" baseline="-25000"/>
                    <a:t>y</a:t>
                  </a:r>
                  <a:r>
                    <a:rPr lang="en-US" altLang="it-IT" sz="2000"/>
                    <a:t> (</a:t>
                  </a:r>
                  <a:r>
                    <a:rPr lang="en-US" altLang="it-IT" sz="2000" b="1" i="1"/>
                    <a:t>m</a:t>
                  </a:r>
                  <a:r>
                    <a:rPr lang="en-US" altLang="it-IT" sz="2000"/>
                    <a:t>) = </a:t>
                  </a:r>
                  <a:r>
                    <a:rPr lang="en-US" altLang="it-IT" sz="2000" b="1" i="1"/>
                    <a:t>m</a:t>
                  </a:r>
                  <a:endParaRPr lang="en-US" altLang="it-IT" sz="2400"/>
                </a:p>
              </p:txBody>
            </p:sp>
            <p:sp>
              <p:nvSpPr>
                <p:cNvPr id="43018" name="Rectangle 10">
                  <a:extLst>
                    <a:ext uri="{FF2B5EF4-FFF2-40B4-BE49-F238E27FC236}">
                      <a16:creationId xmlns:a16="http://schemas.microsoft.com/office/drawing/2014/main" id="{7F25AECB-DF01-0D40-8186-AD8CBCEA1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" y="2928"/>
                  <a:ext cx="116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it-IT" sz="1600"/>
                </a:p>
              </p:txBody>
            </p:sp>
            <p:sp>
              <p:nvSpPr>
                <p:cNvPr id="43019" name="Rectangle 7">
                  <a:extLst>
                    <a:ext uri="{FF2B5EF4-FFF2-40B4-BE49-F238E27FC236}">
                      <a16:creationId xmlns:a16="http://schemas.microsoft.com/office/drawing/2014/main" id="{30EADC3C-6CA6-8A40-A64A-9AA549850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8" y="3456"/>
                  <a:ext cx="116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it-IT" sz="1600" i="1"/>
                </a:p>
              </p:txBody>
            </p:sp>
          </p:grpSp>
          <p:sp>
            <p:nvSpPr>
              <p:cNvPr id="43016" name="Rectangle 17">
                <a:extLst>
                  <a:ext uri="{FF2B5EF4-FFF2-40B4-BE49-F238E27FC236}">
                    <a16:creationId xmlns:a16="http://schemas.microsoft.com/office/drawing/2014/main" id="{745D054E-6221-AD42-BE8F-FFE11B69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5304" y="1078706"/>
                <a:ext cx="5334000" cy="426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43013" name="Line 18">
              <a:extLst>
                <a:ext uri="{FF2B5EF4-FFF2-40B4-BE49-F238E27FC236}">
                  <a16:creationId xmlns:a16="http://schemas.microsoft.com/office/drawing/2014/main" id="{5DA1F36A-5580-7340-AC34-8E55747BA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5304" y="1612106"/>
              <a:ext cx="533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AutoShape 19">
              <a:extLst>
                <a:ext uri="{FF2B5EF4-FFF2-40B4-BE49-F238E27FC236}">
                  <a16:creationId xmlns:a16="http://schemas.microsoft.com/office/drawing/2014/main" id="{DC233E3C-C426-734E-ABF6-8B13FC21E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104" y="3059906"/>
              <a:ext cx="1295400" cy="304800"/>
            </a:xfrm>
            <a:prstGeom prst="rightArrow">
              <a:avLst>
                <a:gd name="adj1" fmla="val 50000"/>
                <a:gd name="adj2" fmla="val 106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43011" name="TextBox 1">
            <a:extLst>
              <a:ext uri="{FF2B5EF4-FFF2-40B4-BE49-F238E27FC236}">
                <a16:creationId xmlns:a16="http://schemas.microsoft.com/office/drawing/2014/main" id="{594BB3A0-7809-594E-B12D-AFD78C1E1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438150"/>
            <a:ext cx="548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Protocollo di cifratura a chiave pubblica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1">
            <a:extLst>
              <a:ext uri="{FF2B5EF4-FFF2-40B4-BE49-F238E27FC236}">
                <a16:creationId xmlns:a16="http://schemas.microsoft.com/office/drawing/2014/main" id="{6BE7A94F-1929-954B-99F6-E0AE8839B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FD668A-3E01-114A-B53C-FE177909FDA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it-IT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3FD13-D956-B541-94AE-5A522D283AA2}"/>
              </a:ext>
            </a:extLst>
          </p:cNvPr>
          <p:cNvSpPr txBox="1"/>
          <p:nvPr/>
        </p:nvSpPr>
        <p:spPr>
          <a:xfrm>
            <a:off x="1698625" y="836613"/>
            <a:ext cx="5807075" cy="3786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/>
              <a:t>Cifrari a chiave pubblica che analizzeremo</a:t>
            </a:r>
          </a:p>
          <a:p>
            <a:pPr>
              <a:defRPr/>
            </a:pPr>
            <a:endParaRPr lang="it-IT"/>
          </a:p>
          <a:p>
            <a:pPr>
              <a:defRPr/>
            </a:pPr>
            <a:endParaRPr lang="it-IT"/>
          </a:p>
          <a:p>
            <a:pPr marL="457200" indent="-457200">
              <a:buFont typeface="+mj-lt"/>
              <a:buAutoNum type="arabicPeriod"/>
              <a:defRPr/>
            </a:pPr>
            <a:r>
              <a:rPr lang="it-IT"/>
              <a:t>Knapsack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it-IT"/>
          </a:p>
          <a:p>
            <a:pPr marL="457200" indent="-457200">
              <a:buFont typeface="+mj-lt"/>
              <a:buAutoNum type="arabicPeriod"/>
              <a:defRPr/>
            </a:pPr>
            <a:r>
              <a:rPr lang="it-IT"/>
              <a:t>RSA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it-IT"/>
          </a:p>
          <a:p>
            <a:pPr marL="457200" indent="-457200">
              <a:buFont typeface="+mj-lt"/>
              <a:buAutoNum type="arabicPeriod"/>
              <a:defRPr/>
            </a:pPr>
            <a:r>
              <a:rPr lang="it-IT"/>
              <a:t>ElGamal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it-IT"/>
          </a:p>
          <a:p>
            <a:pPr marL="457200" indent="-457200">
              <a:buFont typeface="+mj-lt"/>
              <a:buAutoNum type="arabicPeriod"/>
              <a:defRPr/>
            </a:pPr>
            <a:r>
              <a:rPr lang="it-IT"/>
              <a:t>Koblitz-Miller su curve ellittiche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>
            <a:extLst>
              <a:ext uri="{FF2B5EF4-FFF2-40B4-BE49-F238E27FC236}">
                <a16:creationId xmlns:a16="http://schemas.microsoft.com/office/drawing/2014/main" id="{6611A7F9-4709-C846-873C-75794D5B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1564AF-8BED-314C-BEF2-755377D9720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400"/>
          </a:p>
        </p:txBody>
      </p:sp>
      <p:pic>
        <p:nvPicPr>
          <p:cNvPr id="45058" name="Picture 4" descr="17_Esempi_Funz_ Unid.pict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2BE0A863-0884-0C4C-843F-B13864BF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48688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5EBFE3B7-ECB9-8149-A3F8-BB9555A35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164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Cifrario RSA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id="{A8BC61C6-7B96-6A4B-879E-468A5236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174750"/>
            <a:ext cx="2166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Cifrario knapsack</a:t>
            </a:r>
            <a:endParaRPr lang="en-US" altLang="it-IT" sz="1600" b="1"/>
          </a:p>
        </p:txBody>
      </p:sp>
      <p:sp>
        <p:nvSpPr>
          <p:cNvPr id="45061" name="Line 7">
            <a:extLst>
              <a:ext uri="{FF2B5EF4-FFF2-40B4-BE49-F238E27FC236}">
                <a16:creationId xmlns:a16="http://schemas.microsoft.com/office/drawing/2014/main" id="{D9F9D570-C588-F74A-9BB0-10EB4E8E8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4478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8">
            <a:extLst>
              <a:ext uri="{FF2B5EF4-FFF2-40B4-BE49-F238E27FC236}">
                <a16:creationId xmlns:a16="http://schemas.microsoft.com/office/drawing/2014/main" id="{AD071B8E-DEAD-3E4F-BCBC-4DFCB3E167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3340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Line 9">
            <a:extLst>
              <a:ext uri="{FF2B5EF4-FFF2-40B4-BE49-F238E27FC236}">
                <a16:creationId xmlns:a16="http://schemas.microsoft.com/office/drawing/2014/main" id="{A2703DB3-34EF-1D48-AC24-12EF936C0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4478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16">
            <a:extLst>
              <a:ext uri="{FF2B5EF4-FFF2-40B4-BE49-F238E27FC236}">
                <a16:creationId xmlns:a16="http://schemas.microsoft.com/office/drawing/2014/main" id="{FFB894FA-C4C3-8B4C-A4D1-06C609D51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"/>
            <a:ext cx="4114800" cy="594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AB824A-BB8F-874D-A323-4CD614F6191E}"/>
              </a:ext>
            </a:extLst>
          </p:cNvPr>
          <p:cNvGrpSpPr>
            <a:grpSpLocks/>
          </p:cNvGrpSpPr>
          <p:nvPr/>
        </p:nvGrpSpPr>
        <p:grpSpPr bwMode="auto">
          <a:xfrm>
            <a:off x="4781550" y="976313"/>
            <a:ext cx="4343400" cy="5207000"/>
            <a:chOff x="4648200" y="1066800"/>
            <a:chExt cx="4343400" cy="5207000"/>
          </a:xfrm>
        </p:grpSpPr>
        <p:grpSp>
          <p:nvGrpSpPr>
            <p:cNvPr id="45067" name="Group 1">
              <a:extLst>
                <a:ext uri="{FF2B5EF4-FFF2-40B4-BE49-F238E27FC236}">
                  <a16:creationId xmlns:a16="http://schemas.microsoft.com/office/drawing/2014/main" id="{ED0CC003-A7A9-0E43-A5D8-047212411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0" y="1066800"/>
              <a:ext cx="4343400" cy="5207000"/>
              <a:chOff x="4648200" y="1066800"/>
              <a:chExt cx="4343400" cy="5207000"/>
            </a:xfrm>
          </p:grpSpPr>
          <p:pic>
            <p:nvPicPr>
              <p:cNvPr id="45069" name="Picture 17" descr="Screen shot 2012-05-#942AE5.png                                0009F9D8Macintosh HD                   7C26833C:">
                <a:extLst>
                  <a:ext uri="{FF2B5EF4-FFF2-40B4-BE49-F238E27FC236}">
                    <a16:creationId xmlns:a16="http://schemas.microsoft.com/office/drawing/2014/main" id="{336483F0-9EAE-0C41-A7CA-AD2BB9D72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8200" y="1066800"/>
                <a:ext cx="4343400" cy="520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70" name="TextBox 1">
                <a:extLst>
                  <a:ext uri="{FF2B5EF4-FFF2-40B4-BE49-F238E27FC236}">
                    <a16:creationId xmlns:a16="http://schemas.microsoft.com/office/drawing/2014/main" id="{D23E3063-F788-F84C-AA0C-1E6D5636DF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8850" y="2782888"/>
                <a:ext cx="1306513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800" i="1"/>
                  <a:t>a</a:t>
                </a:r>
                <a:r>
                  <a:rPr lang="it-IT" altLang="it-IT" sz="1800" baseline="-25000"/>
                  <a:t>1</a:t>
                </a:r>
                <a:r>
                  <a:rPr lang="it-IT" altLang="it-IT" sz="1800"/>
                  <a:t>, </a:t>
                </a:r>
                <a:r>
                  <a:rPr lang="it-IT" altLang="it-IT" sz="1800" i="1"/>
                  <a:t>a</a:t>
                </a:r>
                <a:r>
                  <a:rPr lang="it-IT" altLang="it-IT" sz="1800" baseline="-25000"/>
                  <a:t>2</a:t>
                </a:r>
                <a:r>
                  <a:rPr lang="it-IT" altLang="it-IT" sz="1800"/>
                  <a:t>, ..., </a:t>
                </a:r>
                <a:r>
                  <a:rPr lang="it-IT" altLang="it-IT" sz="1800" i="1"/>
                  <a:t>a</a:t>
                </a:r>
                <a:r>
                  <a:rPr lang="it-IT" altLang="it-IT" sz="1800" i="1" baseline="-25000"/>
                  <a:t>K</a:t>
                </a:r>
                <a:endParaRPr lang="it-IT" altLang="it-IT" sz="1800" i="1"/>
              </a:p>
            </p:txBody>
          </p:sp>
          <p:sp>
            <p:nvSpPr>
              <p:cNvPr id="45071" name="TextBox 12">
                <a:extLst>
                  <a:ext uri="{FF2B5EF4-FFF2-40B4-BE49-F238E27FC236}">
                    <a16:creationId xmlns:a16="http://schemas.microsoft.com/office/drawing/2014/main" id="{053E914F-27E7-7942-AA5C-B47CDEF444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5600" y="5795963"/>
                <a:ext cx="3173413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800"/>
                  <a:t>(</a:t>
                </a:r>
                <a:r>
                  <a:rPr lang="it-IT" altLang="it-IT" sz="1800" i="1"/>
                  <a:t>a</a:t>
                </a:r>
                <a:r>
                  <a:rPr lang="it-IT" altLang="it-IT" sz="1800" baseline="-25000"/>
                  <a:t>1</a:t>
                </a:r>
                <a:r>
                  <a:rPr lang="it-IT" altLang="it-IT" sz="1800"/>
                  <a:t>, </a:t>
                </a:r>
                <a:r>
                  <a:rPr lang="it-IT" altLang="it-IT" sz="1800" i="1"/>
                  <a:t>a</a:t>
                </a:r>
                <a:r>
                  <a:rPr lang="it-IT" altLang="it-IT" sz="1800" baseline="-25000"/>
                  <a:t>2</a:t>
                </a:r>
                <a:r>
                  <a:rPr lang="it-IT" altLang="it-IT" sz="1800"/>
                  <a:t>, ..., </a:t>
                </a:r>
                <a:r>
                  <a:rPr lang="it-IT" altLang="it-IT" sz="1800" i="1"/>
                  <a:t>a</a:t>
                </a:r>
                <a:r>
                  <a:rPr lang="it-IT" altLang="it-IT" sz="1800" i="1" baseline="-25000"/>
                  <a:t>K</a:t>
                </a:r>
                <a:r>
                  <a:rPr lang="it-IT" altLang="it-IT" sz="1800"/>
                  <a:t>) ・ (1, 0, 1, ..., 0, 1)</a:t>
                </a:r>
              </a:p>
            </p:txBody>
          </p:sp>
        </p:grpSp>
        <p:sp>
          <p:nvSpPr>
            <p:cNvPr id="45068" name="TextBox 2">
              <a:extLst>
                <a:ext uri="{FF2B5EF4-FFF2-40B4-BE49-F238E27FC236}">
                  <a16:creationId xmlns:a16="http://schemas.microsoft.com/office/drawing/2014/main" id="{3BD2B34A-840C-6249-BE2C-9A4E57311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1701" y="3734594"/>
              <a:ext cx="396875" cy="46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a</a:t>
              </a:r>
              <a:r>
                <a:rPr lang="it-IT" altLang="it-IT" sz="2400" i="1" baseline="-25000"/>
                <a:t>i</a:t>
              </a:r>
              <a:endParaRPr lang="it-IT" altLang="it-IT" sz="2400"/>
            </a:p>
          </p:txBody>
        </p:sp>
      </p:grpSp>
      <p:sp>
        <p:nvSpPr>
          <p:cNvPr id="45066" name="Rectangle 3">
            <a:extLst>
              <a:ext uri="{FF2B5EF4-FFF2-40B4-BE49-F238E27FC236}">
                <a16:creationId xmlns:a16="http://schemas.microsoft.com/office/drawing/2014/main" id="{EB7E8649-BDB6-C44C-98C7-DF559FF3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3835400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1">
            <a:extLst>
              <a:ext uri="{FF2B5EF4-FFF2-40B4-BE49-F238E27FC236}">
                <a16:creationId xmlns:a16="http://schemas.microsoft.com/office/drawing/2014/main" id="{8DAF9DF1-15DF-7A4C-998B-1E996CBA8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50E459-B154-104B-8153-6BBF3FA4A61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it-IT" sz="1400"/>
          </a:p>
        </p:txBody>
      </p:sp>
      <p:sp>
        <p:nvSpPr>
          <p:cNvPr id="46082" name="TextBox 2">
            <a:extLst>
              <a:ext uri="{FF2B5EF4-FFF2-40B4-BE49-F238E27FC236}">
                <a16:creationId xmlns:a16="http://schemas.microsoft.com/office/drawing/2014/main" id="{51E8208E-CF7B-0F41-B531-000A1D3D0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557338"/>
            <a:ext cx="4083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/>
              <a:t>Knapsack cipher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Merkle Hellman (1978)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AC406ECE-DC8E-194F-8A6C-7F1251D8F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E23421-4FFA-AE4D-90B7-94817231060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it-IT" sz="1400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35A19AA1-86E8-6043-B61A-C42A37D7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893763"/>
            <a:ext cx="279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>
            <a:extLst>
              <a:ext uri="{FF2B5EF4-FFF2-40B4-BE49-F238E27FC236}">
                <a16:creationId xmlns:a16="http://schemas.microsoft.com/office/drawing/2014/main" id="{AFC6F690-77A0-F44F-9A0C-947A7975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8913"/>
            <a:ext cx="202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Ralph Merkle</a:t>
            </a:r>
          </a:p>
        </p:txBody>
      </p:sp>
      <p:pic>
        <p:nvPicPr>
          <p:cNvPr id="47108" name="Picture 7">
            <a:extLst>
              <a:ext uri="{FF2B5EF4-FFF2-40B4-BE49-F238E27FC236}">
                <a16:creationId xmlns:a16="http://schemas.microsoft.com/office/drawing/2014/main" id="{84DB3F18-E83A-F74E-B961-A911C441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93763"/>
            <a:ext cx="228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8">
            <a:extLst>
              <a:ext uri="{FF2B5EF4-FFF2-40B4-BE49-F238E27FC236}">
                <a16:creationId xmlns:a16="http://schemas.microsoft.com/office/drawing/2014/main" id="{84CED352-474F-984D-A343-2B4AEC20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88913"/>
            <a:ext cx="3586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Martin Edward Hellman</a:t>
            </a:r>
            <a:endParaRPr lang="it-IT" altLang="it-IT" sz="2400"/>
          </a:p>
        </p:txBody>
      </p:sp>
      <p:sp>
        <p:nvSpPr>
          <p:cNvPr id="47110" name="TextBox 9">
            <a:extLst>
              <a:ext uri="{FF2B5EF4-FFF2-40B4-BE49-F238E27FC236}">
                <a16:creationId xmlns:a16="http://schemas.microsoft.com/office/drawing/2014/main" id="{1B14D19E-DF38-4F48-8948-81B00F178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3849688"/>
            <a:ext cx="40719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IBM's Thomas J. Watson Research Center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MIT e Stanford University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vincitore del Turing Award 2015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criticò la chiave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coinventore della crittogafia a chiave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pubblica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New directions in cryptography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DH key exchange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Merkle–Hellman knapsack cipher</a:t>
            </a:r>
          </a:p>
        </p:txBody>
      </p:sp>
      <p:sp>
        <p:nvSpPr>
          <p:cNvPr id="47111" name="TextBox 10">
            <a:extLst>
              <a:ext uri="{FF2B5EF4-FFF2-40B4-BE49-F238E27FC236}">
                <a16:creationId xmlns:a16="http://schemas.microsoft.com/office/drawing/2014/main" id="{76F8EE0E-6D8C-C44B-97CB-B49E2424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876675"/>
            <a:ext cx="36861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Xerox PARC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Georgia Tech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coinventore della crittografia a chiave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pubblica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Merkle tree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Merkle's puzzles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Merkle–Hellman knapsack cipher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Merkle–Damgård (funzioni Hash)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1">
            <a:extLst>
              <a:ext uri="{FF2B5EF4-FFF2-40B4-BE49-F238E27FC236}">
                <a16:creationId xmlns:a16="http://schemas.microsoft.com/office/drawing/2014/main" id="{D2232468-64C6-5248-AD0F-09F70F163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F6718E-F344-914E-A780-BDCFAA7EF09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400"/>
          </a:p>
        </p:txBody>
      </p:sp>
      <p:pic>
        <p:nvPicPr>
          <p:cNvPr id="18434" name="Picture 4">
            <a:extLst>
              <a:ext uri="{FF2B5EF4-FFF2-40B4-BE49-F238E27FC236}">
                <a16:creationId xmlns:a16="http://schemas.microsoft.com/office/drawing/2014/main" id="{3F8B62A0-379D-5C4C-9964-E45EF753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93763"/>
            <a:ext cx="228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>
            <a:extLst>
              <a:ext uri="{FF2B5EF4-FFF2-40B4-BE49-F238E27FC236}">
                <a16:creationId xmlns:a16="http://schemas.microsoft.com/office/drawing/2014/main" id="{42DC9680-71D1-8844-AF55-18EB084F8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88913"/>
            <a:ext cx="3586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Martin Edward Hellman</a:t>
            </a:r>
            <a:endParaRPr lang="it-IT" altLang="it-IT" sz="2400"/>
          </a:p>
        </p:txBody>
      </p:sp>
      <p:pic>
        <p:nvPicPr>
          <p:cNvPr id="18436" name="Picture 7">
            <a:extLst>
              <a:ext uri="{FF2B5EF4-FFF2-40B4-BE49-F238E27FC236}">
                <a16:creationId xmlns:a16="http://schemas.microsoft.com/office/drawing/2014/main" id="{8C70D7F2-321B-DD45-8B52-CD221A12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93763"/>
            <a:ext cx="24241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8">
            <a:extLst>
              <a:ext uri="{FF2B5EF4-FFF2-40B4-BE49-F238E27FC236}">
                <a16:creationId xmlns:a16="http://schemas.microsoft.com/office/drawing/2014/main" id="{9AABB0B4-6152-EB48-A744-2392F3095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224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Whitfield Diffie</a:t>
            </a:r>
          </a:p>
        </p:txBody>
      </p:sp>
      <p:sp>
        <p:nvSpPr>
          <p:cNvPr id="18438" name="TextBox 10">
            <a:extLst>
              <a:ext uri="{FF2B5EF4-FFF2-40B4-BE49-F238E27FC236}">
                <a16:creationId xmlns:a16="http://schemas.microsoft.com/office/drawing/2014/main" id="{1195599E-A91C-C64B-AC8B-24EE7451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822700"/>
            <a:ext cx="4705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Internet Corp. for Assigned Names and Numbers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Stanford Artificial Intelligence Laboratory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Sun Microsystems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vincitore del Turing Award 2015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criticò la chiave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coinventore della crittogafia a chiave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pubblica con l’articolo: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/>
              <a:t>New directions in cryptography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DH key exchange</a:t>
            </a:r>
          </a:p>
        </p:txBody>
      </p:sp>
      <p:sp>
        <p:nvSpPr>
          <p:cNvPr id="18439" name="TextBox 11">
            <a:extLst>
              <a:ext uri="{FF2B5EF4-FFF2-40B4-BE49-F238E27FC236}">
                <a16:creationId xmlns:a16="http://schemas.microsoft.com/office/drawing/2014/main" id="{95E8CEFD-50FA-6448-B947-3644AF76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3849688"/>
            <a:ext cx="36655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IBM's Thomas J. Watson Research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Center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MIT e Stanford University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vincitore del Turing Award 2015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criticò la chiave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coinventore della crittogafia a chiave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pubblica con l’articolo: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/>
              <a:t>New directions in cryptography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DH key exchange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1">
            <a:extLst>
              <a:ext uri="{FF2B5EF4-FFF2-40B4-BE49-F238E27FC236}">
                <a16:creationId xmlns:a16="http://schemas.microsoft.com/office/drawing/2014/main" id="{30550AFF-781A-EA46-9C0B-CA37E11E2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5C6B0C-66CA-2A4D-AC63-002F64BEA4D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400"/>
          </a:p>
        </p:txBody>
      </p:sp>
      <p:sp>
        <p:nvSpPr>
          <p:cNvPr id="48130" name="TextBox 2">
            <a:extLst>
              <a:ext uri="{FF2B5EF4-FFF2-40B4-BE49-F238E27FC236}">
                <a16:creationId xmlns:a16="http://schemas.microsoft.com/office/drawing/2014/main" id="{6A1E3A75-BA17-8941-A133-D9AF2EDF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303213"/>
            <a:ext cx="7704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cifrario del fusto o delle somme parziali (Knapsack cipher)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5EC593-01A8-3D41-A888-DAA95508EEA2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060575"/>
            <a:ext cx="4829175" cy="4524375"/>
            <a:chOff x="2082183" y="1700808"/>
            <a:chExt cx="4827876" cy="4524822"/>
          </a:xfrm>
        </p:grpSpPr>
        <p:sp>
          <p:nvSpPr>
            <p:cNvPr id="48134" name="Can 10">
              <a:extLst>
                <a:ext uri="{FF2B5EF4-FFF2-40B4-BE49-F238E27FC236}">
                  <a16:creationId xmlns:a16="http://schemas.microsoft.com/office/drawing/2014/main" id="{B55D8976-831B-FD49-8CEA-525FD9CE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1700808"/>
              <a:ext cx="2448272" cy="4524822"/>
            </a:xfrm>
            <a:prstGeom prst="can">
              <a:avLst>
                <a:gd name="adj" fmla="val 25002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135" name="Oval 13">
              <a:extLst>
                <a:ext uri="{FF2B5EF4-FFF2-40B4-BE49-F238E27FC236}">
                  <a16:creationId xmlns:a16="http://schemas.microsoft.com/office/drawing/2014/main" id="{E066BA69-A0E1-0C4C-BCA8-051C0D26C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2708920"/>
              <a:ext cx="2448272" cy="57606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136" name="Oval 14">
              <a:extLst>
                <a:ext uri="{FF2B5EF4-FFF2-40B4-BE49-F238E27FC236}">
                  <a16:creationId xmlns:a16="http://schemas.microsoft.com/office/drawing/2014/main" id="{0943F042-047C-1448-B103-D094BDD65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899" y="3387155"/>
              <a:ext cx="2448272" cy="57606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137" name="Oval 15">
              <a:extLst>
                <a:ext uri="{FF2B5EF4-FFF2-40B4-BE49-F238E27FC236}">
                  <a16:creationId xmlns:a16="http://schemas.microsoft.com/office/drawing/2014/main" id="{791605D6-2E0D-1F40-BC12-6ED13CD4E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4613399"/>
              <a:ext cx="2448272" cy="57606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138" name="Oval 16">
              <a:extLst>
                <a:ext uri="{FF2B5EF4-FFF2-40B4-BE49-F238E27FC236}">
                  <a16:creationId xmlns:a16="http://schemas.microsoft.com/office/drawing/2014/main" id="{05AF756E-CB3B-B24D-A6F4-6FD794340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5242433"/>
              <a:ext cx="2448272" cy="57606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cxnSp>
          <p:nvCxnSpPr>
            <p:cNvPr id="48139" name="Straight Arrow Connector 18">
              <a:extLst>
                <a:ext uri="{FF2B5EF4-FFF2-40B4-BE49-F238E27FC236}">
                  <a16:creationId xmlns:a16="http://schemas.microsoft.com/office/drawing/2014/main" id="{8666EF78-EC69-D24D-860C-77BAAC40A4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32240" y="1988840"/>
              <a:ext cx="0" cy="396044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0" name="Straight Connector 20">
              <a:extLst>
                <a:ext uri="{FF2B5EF4-FFF2-40B4-BE49-F238E27FC236}">
                  <a16:creationId xmlns:a16="http://schemas.microsoft.com/office/drawing/2014/main" id="{A940218B-F7F8-D342-98E2-295E12817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76056" y="1988840"/>
              <a:ext cx="183400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1" name="Straight Connector 21">
              <a:extLst>
                <a:ext uri="{FF2B5EF4-FFF2-40B4-BE49-F238E27FC236}">
                  <a16:creationId xmlns:a16="http://schemas.microsoft.com/office/drawing/2014/main" id="{3D01D032-6848-D14F-95A0-136AD6BD61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76056" y="5949280"/>
              <a:ext cx="183400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42" name="TextBox 23">
              <a:extLst>
                <a:ext uri="{FF2B5EF4-FFF2-40B4-BE49-F238E27FC236}">
                  <a16:creationId xmlns:a16="http://schemas.microsoft.com/office/drawing/2014/main" id="{A8C510F1-AD44-D54E-9AB1-748C8935E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4891" y="4121128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S</a:t>
              </a:r>
            </a:p>
          </p:txBody>
        </p:sp>
        <p:cxnSp>
          <p:nvCxnSpPr>
            <p:cNvPr id="48143" name="Straight Connector 24">
              <a:extLst>
                <a:ext uri="{FF2B5EF4-FFF2-40B4-BE49-F238E27FC236}">
                  <a16:creationId xmlns:a16="http://schemas.microsoft.com/office/drawing/2014/main" id="{11C3B08E-CDBD-9441-AE7D-8CFC207C2D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76056" y="2996952"/>
              <a:ext cx="100811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4" name="Straight Arrow Connector 26">
              <a:extLst>
                <a:ext uri="{FF2B5EF4-FFF2-40B4-BE49-F238E27FC236}">
                  <a16:creationId xmlns:a16="http://schemas.microsoft.com/office/drawing/2014/main" id="{E39949CB-FFDF-2C4E-9BA5-01D5124246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68144" y="2996952"/>
              <a:ext cx="0" cy="295232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45" name="TextBox 28">
              <a:extLst>
                <a:ext uri="{FF2B5EF4-FFF2-40B4-BE49-F238E27FC236}">
                  <a16:creationId xmlns:a16="http://schemas.microsoft.com/office/drawing/2014/main" id="{38F1E05C-9DEA-D647-A9F4-4FBB8C5E7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2183" y="5487615"/>
              <a:ext cx="4988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a</a:t>
              </a:r>
              <a:r>
                <a:rPr lang="it-IT" altLang="it-IT" sz="2400" baseline="-25000"/>
                <a:t>i1</a:t>
              </a:r>
              <a:endParaRPr lang="it-IT" altLang="it-IT" sz="2400"/>
            </a:p>
          </p:txBody>
        </p:sp>
        <p:sp>
          <p:nvSpPr>
            <p:cNvPr id="48146" name="TextBox 30">
              <a:extLst>
                <a:ext uri="{FF2B5EF4-FFF2-40B4-BE49-F238E27FC236}">
                  <a16:creationId xmlns:a16="http://schemas.microsoft.com/office/drawing/2014/main" id="{7EC889D5-6A63-B941-8232-AB7149AFF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686" y="4941168"/>
              <a:ext cx="4988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a</a:t>
              </a:r>
              <a:r>
                <a:rPr lang="it-IT" altLang="it-IT" sz="2400" baseline="-25000"/>
                <a:t>i2</a:t>
              </a:r>
              <a:endParaRPr lang="it-IT" altLang="it-IT" sz="2400"/>
            </a:p>
          </p:txBody>
        </p:sp>
        <p:sp>
          <p:nvSpPr>
            <p:cNvPr id="48147" name="TextBox 31">
              <a:extLst>
                <a:ext uri="{FF2B5EF4-FFF2-40B4-BE49-F238E27FC236}">
                  <a16:creationId xmlns:a16="http://schemas.microsoft.com/office/drawing/2014/main" id="{9EC6B471-6997-3041-9E81-43238B403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754" y="4151734"/>
              <a:ext cx="4988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a</a:t>
              </a:r>
              <a:r>
                <a:rPr lang="it-IT" altLang="it-IT" sz="2400" baseline="-25000"/>
                <a:t>i3</a:t>
              </a:r>
              <a:endParaRPr lang="it-IT" altLang="it-IT" sz="2400"/>
            </a:p>
          </p:txBody>
        </p:sp>
        <p:sp>
          <p:nvSpPr>
            <p:cNvPr id="48148" name="TextBox 32">
              <a:extLst>
                <a:ext uri="{FF2B5EF4-FFF2-40B4-BE49-F238E27FC236}">
                  <a16:creationId xmlns:a16="http://schemas.microsoft.com/office/drawing/2014/main" id="{7F4B262D-257A-8347-AF68-58D5DEDB6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2183" y="3054151"/>
              <a:ext cx="4988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a</a:t>
              </a:r>
              <a:r>
                <a:rPr lang="it-IT" altLang="it-IT" sz="2400" baseline="-25000"/>
                <a:t>i4</a:t>
              </a:r>
              <a:endParaRPr lang="it-IT" altLang="it-IT" sz="24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95835D1-F26A-4446-9DFE-CDDA2289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062038"/>
            <a:ext cx="3074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 = </a:t>
            </a:r>
            <a:r>
              <a:rPr lang="it-IT" altLang="it-IT" sz="2400" i="1"/>
              <a:t>a</a:t>
            </a:r>
            <a:r>
              <a:rPr lang="it-IT" altLang="it-IT" sz="2400" baseline="-25000"/>
              <a:t>i1</a:t>
            </a:r>
            <a:r>
              <a:rPr lang="it-IT" altLang="it-IT" sz="2400"/>
              <a:t> +  </a:t>
            </a:r>
            <a:r>
              <a:rPr lang="it-IT" altLang="it-IT" sz="2400" i="1"/>
              <a:t>a</a:t>
            </a:r>
            <a:r>
              <a:rPr lang="it-IT" altLang="it-IT" sz="2400" baseline="-25000"/>
              <a:t>i2</a:t>
            </a:r>
            <a:r>
              <a:rPr lang="it-IT" altLang="it-IT" sz="2400"/>
              <a:t> + </a:t>
            </a:r>
            <a:r>
              <a:rPr lang="it-IT" altLang="it-IT" sz="2400" i="1"/>
              <a:t>a</a:t>
            </a:r>
            <a:r>
              <a:rPr lang="it-IT" altLang="it-IT" sz="2400" baseline="-25000"/>
              <a:t>i3</a:t>
            </a:r>
            <a:r>
              <a:rPr lang="it-IT" altLang="it-IT" sz="2400"/>
              <a:t> + </a:t>
            </a:r>
            <a:r>
              <a:rPr lang="it-IT" altLang="it-IT" sz="2400" i="1"/>
              <a:t>a</a:t>
            </a:r>
            <a:r>
              <a:rPr lang="it-IT" altLang="it-IT" sz="2400" baseline="-25000"/>
              <a:t>i4</a:t>
            </a:r>
            <a:endParaRPr lang="it-IT" altLang="it-IT" sz="24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5B3C8ED-4793-F946-AC82-04C28023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70007">
            <a:off x="4417219" y="873919"/>
            <a:ext cx="7207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>
            <a:extLst>
              <a:ext uri="{FF2B5EF4-FFF2-40B4-BE49-F238E27FC236}">
                <a16:creationId xmlns:a16="http://schemas.microsoft.com/office/drawing/2014/main" id="{83F4D00F-B619-8546-B706-DB6BB443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B8E971-113E-554C-A9E3-F62671641D4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400"/>
          </a:p>
        </p:txBody>
      </p:sp>
      <p:sp>
        <p:nvSpPr>
          <p:cNvPr id="50178" name="Text Box 5">
            <a:extLst>
              <a:ext uri="{FF2B5EF4-FFF2-40B4-BE49-F238E27FC236}">
                <a16:creationId xmlns:a16="http://schemas.microsoft.com/office/drawing/2014/main" id="{572F2E73-0D90-BE45-9E20-DE3D5162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438400"/>
            <a:ext cx="1889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proviamo con </a:t>
            </a:r>
            <a:r>
              <a:rPr lang="en-US" altLang="it-IT" sz="1600" b="1"/>
              <a:t>S</a:t>
            </a:r>
            <a:r>
              <a:rPr lang="en-US" altLang="it-IT" sz="1600"/>
              <a:t> = 23</a:t>
            </a:r>
          </a:p>
        </p:txBody>
      </p:sp>
      <p:sp>
        <p:nvSpPr>
          <p:cNvPr id="50179" name="Text Box 6">
            <a:extLst>
              <a:ext uri="{FF2B5EF4-FFF2-40B4-BE49-F238E27FC236}">
                <a16:creationId xmlns:a16="http://schemas.microsoft.com/office/drawing/2014/main" id="{E0572633-0A66-E741-AF42-40C7E678C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4675"/>
            <a:ext cx="1354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(Knapsack)</a:t>
            </a:r>
          </a:p>
        </p:txBody>
      </p:sp>
      <p:sp>
        <p:nvSpPr>
          <p:cNvPr id="50180" name="Text Box 7">
            <a:extLst>
              <a:ext uri="{FF2B5EF4-FFF2-40B4-BE49-F238E27FC236}">
                <a16:creationId xmlns:a16="http://schemas.microsoft.com/office/drawing/2014/main" id="{9BD36C2B-7AD5-F341-A341-ED4D532E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733800"/>
            <a:ext cx="26828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≤</a:t>
            </a:r>
            <a:endParaRPr lang="en-US" altLang="it-IT" sz="1400"/>
          </a:p>
        </p:txBody>
      </p:sp>
      <p:grpSp>
        <p:nvGrpSpPr>
          <p:cNvPr id="50181" name="Group 2">
            <a:extLst>
              <a:ext uri="{FF2B5EF4-FFF2-40B4-BE49-F238E27FC236}">
                <a16:creationId xmlns:a16="http://schemas.microsoft.com/office/drawing/2014/main" id="{59013676-0B48-0A4B-823D-28C38B56F650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836613"/>
            <a:ext cx="8364537" cy="5614987"/>
            <a:chOff x="474663" y="908720"/>
            <a:chExt cx="8364537" cy="5614987"/>
          </a:xfrm>
        </p:grpSpPr>
        <p:pic>
          <p:nvPicPr>
            <p:cNvPr id="50185" name="Picture 4" descr="18_n_ple_supercr.pict                                          0005C64BMacintosh HD                   BCFBA33A:">
              <a:extLst>
                <a:ext uri="{FF2B5EF4-FFF2-40B4-BE49-F238E27FC236}">
                  <a16:creationId xmlns:a16="http://schemas.microsoft.com/office/drawing/2014/main" id="{50D7546B-18CF-524E-8AB7-9CA3B390C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63" y="908720"/>
              <a:ext cx="8193087" cy="558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Rectangle 13">
              <a:extLst>
                <a:ext uri="{FF2B5EF4-FFF2-40B4-BE49-F238E27FC236}">
                  <a16:creationId xmlns:a16="http://schemas.microsoft.com/office/drawing/2014/main" id="{600464DC-9F95-0840-B1A3-371F224CC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5914107"/>
              <a:ext cx="8153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000" i="1"/>
            </a:p>
          </p:txBody>
        </p:sp>
      </p:grpSp>
      <p:grpSp>
        <p:nvGrpSpPr>
          <p:cNvPr id="50182" name="Group 1">
            <a:extLst>
              <a:ext uri="{FF2B5EF4-FFF2-40B4-BE49-F238E27FC236}">
                <a16:creationId xmlns:a16="http://schemas.microsoft.com/office/drawing/2014/main" id="{9D797634-651F-6248-B825-4E3268064670}"/>
              </a:ext>
            </a:extLst>
          </p:cNvPr>
          <p:cNvGrpSpPr>
            <a:grpSpLocks/>
          </p:cNvGrpSpPr>
          <p:nvPr/>
        </p:nvGrpSpPr>
        <p:grpSpPr bwMode="auto">
          <a:xfrm>
            <a:off x="303213" y="557213"/>
            <a:ext cx="7613650" cy="863600"/>
            <a:chOff x="304800" y="404813"/>
            <a:chExt cx="7613650" cy="863600"/>
          </a:xfrm>
        </p:grpSpPr>
        <p:sp>
          <p:nvSpPr>
            <p:cNvPr id="50183" name="Rectangle 7">
              <a:extLst>
                <a:ext uri="{FF2B5EF4-FFF2-40B4-BE49-F238E27FC236}">
                  <a16:creationId xmlns:a16="http://schemas.microsoft.com/office/drawing/2014/main" id="{76BCDDCD-C185-CD47-ACFA-2E513E6D0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404813"/>
              <a:ext cx="6570663" cy="86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0184" name="TextBox 1">
              <a:extLst>
                <a:ext uri="{FF2B5EF4-FFF2-40B4-BE49-F238E27FC236}">
                  <a16:creationId xmlns:a16="http://schemas.microsoft.com/office/drawing/2014/main" id="{9F069A3D-BCC9-894E-B36E-9377714A5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588963"/>
              <a:ext cx="63119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Il cifrario delle somme parziali (Knapsack cipher)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>
            <a:extLst>
              <a:ext uri="{FF2B5EF4-FFF2-40B4-BE49-F238E27FC236}">
                <a16:creationId xmlns:a16="http://schemas.microsoft.com/office/drawing/2014/main" id="{40F08C8C-3B21-2A4D-8119-1E1747DD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CBA6A9-E727-F749-BA06-C866EC406A9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it-IT" sz="1400"/>
          </a:p>
        </p:txBody>
      </p:sp>
      <p:pic>
        <p:nvPicPr>
          <p:cNvPr id="51202" name="Picture 2" descr="19 _non-supercr.pict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659381C3-029A-4C4E-98E0-FB497556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33400"/>
            <a:ext cx="885825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3" name="Group 5">
            <a:extLst>
              <a:ext uri="{FF2B5EF4-FFF2-40B4-BE49-F238E27FC236}">
                <a16:creationId xmlns:a16="http://schemas.microsoft.com/office/drawing/2014/main" id="{0772DBAC-56B7-434E-B420-B9DDEF2EF060}"/>
              </a:ext>
            </a:extLst>
          </p:cNvPr>
          <p:cNvGrpSpPr>
            <a:grpSpLocks/>
          </p:cNvGrpSpPr>
          <p:nvPr/>
        </p:nvGrpSpPr>
        <p:grpSpPr bwMode="auto">
          <a:xfrm>
            <a:off x="1660525" y="4114800"/>
            <a:ext cx="809625" cy="411163"/>
            <a:chOff x="1046" y="2592"/>
            <a:chExt cx="510" cy="259"/>
          </a:xfrm>
        </p:grpSpPr>
        <p:sp>
          <p:nvSpPr>
            <p:cNvPr id="51204" name="Text Box 3">
              <a:extLst>
                <a:ext uri="{FF2B5EF4-FFF2-40B4-BE49-F238E27FC236}">
                  <a16:creationId xmlns:a16="http://schemas.microsoft.com/office/drawing/2014/main" id="{ED246DB8-8765-2842-8C8A-FAD61E23C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" y="2639"/>
              <a:ext cx="4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n = 10</a:t>
              </a:r>
            </a:p>
          </p:txBody>
        </p:sp>
        <p:sp>
          <p:nvSpPr>
            <p:cNvPr id="51205" name="Text Box 4">
              <a:extLst>
                <a:ext uri="{FF2B5EF4-FFF2-40B4-BE49-F238E27FC236}">
                  <a16:creationId xmlns:a16="http://schemas.microsoft.com/office/drawing/2014/main" id="{1AFAFCF4-D731-E945-8296-081E8EA61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2592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200"/>
                <a:t>6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AB92C9-CFE1-924B-9FDF-E935F906DDB8}"/>
              </a:ext>
            </a:extLst>
          </p:cNvPr>
          <p:cNvGrpSpPr/>
          <p:nvPr/>
        </p:nvGrpSpPr>
        <p:grpSpPr>
          <a:xfrm>
            <a:off x="1187624" y="3820609"/>
            <a:ext cx="5904656" cy="2560719"/>
            <a:chOff x="1187624" y="3820609"/>
            <a:chExt cx="5904656" cy="2560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7689B8-D546-A341-BAA8-943750053FF9}"/>
                </a:ext>
              </a:extLst>
            </p:cNvPr>
            <p:cNvSpPr/>
            <p:nvPr/>
          </p:nvSpPr>
          <p:spPr bwMode="auto">
            <a:xfrm>
              <a:off x="1403648" y="4725144"/>
              <a:ext cx="5688632" cy="16561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F64360-6DD8-ED41-8EA2-AE3FE162704F}"/>
                </a:ext>
              </a:extLst>
            </p:cNvPr>
            <p:cNvSpPr/>
            <p:nvPr/>
          </p:nvSpPr>
          <p:spPr bwMode="auto">
            <a:xfrm>
              <a:off x="1187624" y="3820609"/>
              <a:ext cx="2520280" cy="16561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>
            <a:extLst>
              <a:ext uri="{FF2B5EF4-FFF2-40B4-BE49-F238E27FC236}">
                <a16:creationId xmlns:a16="http://schemas.microsoft.com/office/drawing/2014/main" id="{D4E952CD-1CA4-3840-AA9E-FF7BE922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C3901-1EE1-5B42-AAEB-6BE70426CDE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it-IT" sz="1400"/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14999861-B634-7D4B-9107-248C3EA5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95600"/>
            <a:ext cx="434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000" i="1"/>
          </a:p>
        </p:txBody>
      </p:sp>
      <p:sp>
        <p:nvSpPr>
          <p:cNvPr id="52231" name="Rectangle 1">
            <a:extLst>
              <a:ext uri="{FF2B5EF4-FFF2-40B4-BE49-F238E27FC236}">
                <a16:creationId xmlns:a16="http://schemas.microsoft.com/office/drawing/2014/main" id="{54280D31-1D34-E549-B454-37903DF31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88913"/>
            <a:ext cx="4536504" cy="10801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2228" name="TextBox 3">
            <a:extLst>
              <a:ext uri="{FF2B5EF4-FFF2-40B4-BE49-F238E27FC236}">
                <a16:creationId xmlns:a16="http://schemas.microsoft.com/office/drawing/2014/main" id="{4AA59998-04A3-7940-BC44-64498F90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95300"/>
            <a:ext cx="661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Cifrario delle somme parziali (Knapsack cipher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27918-D18A-BE40-A2AA-817CDE92D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36" y="1845835"/>
            <a:ext cx="6676021" cy="4402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09E24-80E5-3143-9932-FC8A660DE3F4}"/>
              </a:ext>
            </a:extLst>
          </p:cNvPr>
          <p:cNvSpPr txBox="1"/>
          <p:nvPr/>
        </p:nvSpPr>
        <p:spPr>
          <a:xfrm>
            <a:off x="985652" y="1270660"/>
            <a:ext cx="335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 mittente, Y destinatario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>
            <a:extLst>
              <a:ext uri="{FF2B5EF4-FFF2-40B4-BE49-F238E27FC236}">
                <a16:creationId xmlns:a16="http://schemas.microsoft.com/office/drawing/2014/main" id="{D4E952CD-1CA4-3840-AA9E-FF7BE922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C3901-1EE1-5B42-AAEB-6BE70426CDE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it-IT" sz="1400"/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14999861-B634-7D4B-9107-248C3EA5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95600"/>
            <a:ext cx="434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000" i="1"/>
          </a:p>
        </p:txBody>
      </p:sp>
      <p:sp>
        <p:nvSpPr>
          <p:cNvPr id="52231" name="Rectangle 1">
            <a:extLst>
              <a:ext uri="{FF2B5EF4-FFF2-40B4-BE49-F238E27FC236}">
                <a16:creationId xmlns:a16="http://schemas.microsoft.com/office/drawing/2014/main" id="{54280D31-1D34-E549-B454-37903DF31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88913"/>
            <a:ext cx="4536504" cy="10801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2228" name="TextBox 3">
            <a:extLst>
              <a:ext uri="{FF2B5EF4-FFF2-40B4-BE49-F238E27FC236}">
                <a16:creationId xmlns:a16="http://schemas.microsoft.com/office/drawing/2014/main" id="{4AA59998-04A3-7940-BC44-64498F90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95300"/>
            <a:ext cx="661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Cifrario delle somme parziali (Knapsack cipher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41AA1-85F9-3741-9133-B949B626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71354"/>
            <a:ext cx="7347214" cy="3124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09E24-80E5-3143-9932-FC8A660DE3F4}"/>
              </a:ext>
            </a:extLst>
          </p:cNvPr>
          <p:cNvSpPr txBox="1"/>
          <p:nvPr/>
        </p:nvSpPr>
        <p:spPr>
          <a:xfrm>
            <a:off x="985652" y="1270660"/>
            <a:ext cx="335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 mittente, Y destinatario</a:t>
            </a:r>
          </a:p>
        </p:txBody>
      </p:sp>
    </p:spTree>
    <p:extLst>
      <p:ext uri="{BB962C8B-B14F-4D97-AF65-F5344CB8AC3E}">
        <p14:creationId xmlns:p14="http://schemas.microsoft.com/office/powerpoint/2010/main" val="39345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>
            <a:extLst>
              <a:ext uri="{FF2B5EF4-FFF2-40B4-BE49-F238E27FC236}">
                <a16:creationId xmlns:a16="http://schemas.microsoft.com/office/drawing/2014/main" id="{D4E952CD-1CA4-3840-AA9E-FF7BE922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C3901-1EE1-5B42-AAEB-6BE70426CDE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it-IT" sz="1400"/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14999861-B634-7D4B-9107-248C3EA5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95600"/>
            <a:ext cx="4343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000" i="1"/>
          </a:p>
        </p:txBody>
      </p:sp>
      <p:sp>
        <p:nvSpPr>
          <p:cNvPr id="52231" name="Rectangle 1">
            <a:extLst>
              <a:ext uri="{FF2B5EF4-FFF2-40B4-BE49-F238E27FC236}">
                <a16:creationId xmlns:a16="http://schemas.microsoft.com/office/drawing/2014/main" id="{54280D31-1D34-E549-B454-37903DF31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88913"/>
            <a:ext cx="4536504" cy="10801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2228" name="TextBox 3">
            <a:extLst>
              <a:ext uri="{FF2B5EF4-FFF2-40B4-BE49-F238E27FC236}">
                <a16:creationId xmlns:a16="http://schemas.microsoft.com/office/drawing/2014/main" id="{4AA59998-04A3-7940-BC44-64498F90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95300"/>
            <a:ext cx="661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Cifrario delle somme parziali (Knapsack cipher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5AB72-4150-044B-81CD-68254F17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45722"/>
            <a:ext cx="7301795" cy="3752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09E24-80E5-3143-9932-FC8A660DE3F4}"/>
              </a:ext>
            </a:extLst>
          </p:cNvPr>
          <p:cNvSpPr txBox="1"/>
          <p:nvPr/>
        </p:nvSpPr>
        <p:spPr>
          <a:xfrm>
            <a:off x="985652" y="1270660"/>
            <a:ext cx="335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 mittente, Y destinatario</a:t>
            </a:r>
          </a:p>
        </p:txBody>
      </p:sp>
    </p:spTree>
    <p:extLst>
      <p:ext uri="{BB962C8B-B14F-4D97-AF65-F5344CB8AC3E}">
        <p14:creationId xmlns:p14="http://schemas.microsoft.com/office/powerpoint/2010/main" val="1485637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>
            <a:extLst>
              <a:ext uri="{FF2B5EF4-FFF2-40B4-BE49-F238E27FC236}">
                <a16:creationId xmlns:a16="http://schemas.microsoft.com/office/drawing/2014/main" id="{5A992D6A-68A0-7245-BB67-E66D27A7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08F302-D8DD-1041-9CD1-84B29BF45BC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it-IT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0F53B-74C9-C342-A224-0EB9866F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7596187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E1FC0-1ECA-AF47-8C90-26FC7C86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57650"/>
            <a:ext cx="694848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B7967-498C-494D-843F-AFE01B29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2288"/>
            <a:ext cx="63150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87D02-B73A-2F48-943C-23D2D22B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98738"/>
            <a:ext cx="59102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BA43B-EC5A-2C4C-BF75-28368491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63763"/>
            <a:ext cx="42624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2">
            <a:extLst>
              <a:ext uri="{FF2B5EF4-FFF2-40B4-BE49-F238E27FC236}">
                <a16:creationId xmlns:a16="http://schemas.microsoft.com/office/drawing/2014/main" id="{CCA8C095-F630-BE44-98BB-BCF3ACB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9225"/>
            <a:ext cx="6543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AD2365-6961-3C48-9823-8F642E170FE9}"/>
              </a:ext>
            </a:extLst>
          </p:cNvPr>
          <p:cNvGrpSpPr>
            <a:grpSpLocks/>
          </p:cNvGrpSpPr>
          <p:nvPr/>
        </p:nvGrpSpPr>
        <p:grpSpPr bwMode="auto">
          <a:xfrm>
            <a:off x="4657725" y="2219325"/>
            <a:ext cx="3128963" cy="369888"/>
            <a:chOff x="4657725" y="2219603"/>
            <a:chExt cx="3129282" cy="369332"/>
          </a:xfrm>
        </p:grpSpPr>
        <p:sp>
          <p:nvSpPr>
            <p:cNvPr id="53257" name="TextBox 1">
              <a:extLst>
                <a:ext uri="{FF2B5EF4-FFF2-40B4-BE49-F238E27FC236}">
                  <a16:creationId xmlns:a16="http://schemas.microsoft.com/office/drawing/2014/main" id="{F30FF9FB-D063-1C42-8B7A-DF069F23A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8042" y="2219603"/>
              <a:ext cx="18389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teorema di Eulero</a:t>
              </a:r>
            </a:p>
          </p:txBody>
        </p:sp>
        <p:cxnSp>
          <p:nvCxnSpPr>
            <p:cNvPr id="53258" name="Straight Arrow Connector 5">
              <a:extLst>
                <a:ext uri="{FF2B5EF4-FFF2-40B4-BE49-F238E27FC236}">
                  <a16:creationId xmlns:a16="http://schemas.microsoft.com/office/drawing/2014/main" id="{460B8C5E-50CF-C448-9CEF-EAD1693FD3CF}"/>
                </a:ext>
              </a:extLst>
            </p:cNvPr>
            <p:cNvCxnSpPr>
              <a:cxnSpLocks noChangeShapeType="1"/>
              <a:stCxn id="11" idx="3"/>
            </p:cNvCxnSpPr>
            <p:nvPr/>
          </p:nvCxnSpPr>
          <p:spPr bwMode="auto">
            <a:xfrm flipV="1">
              <a:off x="4657725" y="2404269"/>
              <a:ext cx="1290317" cy="79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CD886DD1-7B30-9D40-9A40-DE72D0E3A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9CE63F-5330-1C48-8EFF-18973B3AA36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it-IT" sz="1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650BD6-EB4B-8B4B-83EB-0119BAB6216A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4652963"/>
            <a:ext cx="3441700" cy="1874837"/>
            <a:chOff x="2942202" y="4653136"/>
            <a:chExt cx="3441700" cy="1873974"/>
          </a:xfrm>
        </p:grpSpPr>
        <p:pic>
          <p:nvPicPr>
            <p:cNvPr id="54280" name="Picture 3">
              <a:extLst>
                <a:ext uri="{FF2B5EF4-FFF2-40B4-BE49-F238E27FC236}">
                  <a16:creationId xmlns:a16="http://schemas.microsoft.com/office/drawing/2014/main" id="{FE8A86E8-6183-1E4C-8FA7-D21DC9CD7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566" y="4653136"/>
              <a:ext cx="24892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Picture 5">
              <a:extLst>
                <a:ext uri="{FF2B5EF4-FFF2-40B4-BE49-F238E27FC236}">
                  <a16:creationId xmlns:a16="http://schemas.microsoft.com/office/drawing/2014/main" id="{2EAE4276-D70C-C446-A132-E9EC6CD1D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202" y="5434910"/>
              <a:ext cx="3441700" cy="10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275" name="Picture 7">
            <a:extLst>
              <a:ext uri="{FF2B5EF4-FFF2-40B4-BE49-F238E27FC236}">
                <a16:creationId xmlns:a16="http://schemas.microsoft.com/office/drawing/2014/main" id="{06A56F94-5D11-5C4D-9D73-AD4F029E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57300"/>
            <a:ext cx="865187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8">
            <a:extLst>
              <a:ext uri="{FF2B5EF4-FFF2-40B4-BE49-F238E27FC236}">
                <a16:creationId xmlns:a16="http://schemas.microsoft.com/office/drawing/2014/main" id="{80E7C748-8C20-594C-8242-A76F3BBB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400050"/>
            <a:ext cx="411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Per trovare il reciproco si usa il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3AB36B-205E-F946-BAE9-F77A9B16967C}"/>
              </a:ext>
            </a:extLst>
          </p:cNvPr>
          <p:cNvGrpSpPr>
            <a:grpSpLocks/>
          </p:cNvGrpSpPr>
          <p:nvPr/>
        </p:nvGrpSpPr>
        <p:grpSpPr bwMode="auto">
          <a:xfrm>
            <a:off x="1582738" y="2636838"/>
            <a:ext cx="5681662" cy="1689100"/>
            <a:chOff x="1582484" y="2637615"/>
            <a:chExt cx="5681363" cy="1688688"/>
          </a:xfrm>
        </p:grpSpPr>
        <p:pic>
          <p:nvPicPr>
            <p:cNvPr id="54278" name="Picture 10">
              <a:extLst>
                <a:ext uri="{FF2B5EF4-FFF2-40B4-BE49-F238E27FC236}">
                  <a16:creationId xmlns:a16="http://schemas.microsoft.com/office/drawing/2014/main" id="{E0799220-9B2A-E846-94AB-DE147B0DE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600" y="2637615"/>
              <a:ext cx="4529702" cy="100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1">
              <a:extLst>
                <a:ext uri="{FF2B5EF4-FFF2-40B4-BE49-F238E27FC236}">
                  <a16:creationId xmlns:a16="http://schemas.microsoft.com/office/drawing/2014/main" id="{A5122CE6-A778-3F4D-9CD2-600020CA6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2484" y="3864638"/>
              <a:ext cx="56813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numero di interi minori di </a:t>
              </a:r>
              <a:r>
                <a:rPr lang="it-IT" altLang="it-IT" sz="2400" i="1"/>
                <a:t>n</a:t>
              </a:r>
              <a:r>
                <a:rPr lang="it-IT" altLang="it-IT" sz="2400"/>
                <a:t> e coprimi con </a:t>
              </a:r>
              <a:r>
                <a:rPr lang="it-IT" altLang="it-IT" sz="2400" i="1"/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3">
            <a:extLst>
              <a:ext uri="{FF2B5EF4-FFF2-40B4-BE49-F238E27FC236}">
                <a16:creationId xmlns:a16="http://schemas.microsoft.com/office/drawing/2014/main" id="{EB0B14B9-6A72-F44A-A277-64DF1335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FA10E2-D517-7C44-9365-2EC9DC25924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it-IT" sz="1400"/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382612A9-EFF5-D547-9E86-8363B80FB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7" y="192881"/>
            <a:ext cx="220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Esempio numerico</a:t>
            </a:r>
          </a:p>
        </p:txBody>
      </p:sp>
      <p:sp>
        <p:nvSpPr>
          <p:cNvPr id="232451" name="Text Box 3">
            <a:extLst>
              <a:ext uri="{FF2B5EF4-FFF2-40B4-BE49-F238E27FC236}">
                <a16:creationId xmlns:a16="http://schemas.microsoft.com/office/drawing/2014/main" id="{2050382A-4A69-C447-A4EF-4043EFCB8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81" y="1590010"/>
            <a:ext cx="2898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A</a:t>
            </a:r>
            <a:r>
              <a:rPr lang="en-US" altLang="it-IT" sz="2400" baseline="-25000"/>
              <a:t>Y</a:t>
            </a:r>
            <a:r>
              <a:rPr lang="en-US" altLang="it-IT" sz="2400"/>
              <a:t> = (3, 8, 13, 27, 52)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n</a:t>
            </a:r>
            <a:r>
              <a:rPr lang="en-US" altLang="it-IT" sz="2400"/>
              <a:t>-pla supercrescente</a:t>
            </a:r>
          </a:p>
        </p:txBody>
      </p:sp>
      <p:sp>
        <p:nvSpPr>
          <p:cNvPr id="232452" name="Rectangle 4">
            <a:extLst>
              <a:ext uri="{FF2B5EF4-FFF2-40B4-BE49-F238E27FC236}">
                <a16:creationId xmlns:a16="http://schemas.microsoft.com/office/drawing/2014/main" id="{F8E3498B-A3AD-D343-8F86-73755FE6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509" y="1587504"/>
            <a:ext cx="4800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</a:t>
            </a:r>
            <a:r>
              <a:rPr lang="en-US" altLang="it-IT" sz="2400" baseline="-25000"/>
              <a:t>Y</a:t>
            </a:r>
            <a:r>
              <a:rPr lang="en-US" altLang="it-IT" sz="2400"/>
              <a:t> = 19 (3, 8, 13, 27, 52) mod 132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      =      (57, 20, 115, 117, 64)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                  n</a:t>
            </a:r>
            <a:r>
              <a:rPr lang="en-US" altLang="it-IT" sz="2400"/>
              <a:t>-pla difficile</a:t>
            </a:r>
          </a:p>
        </p:txBody>
      </p:sp>
      <p:sp>
        <p:nvSpPr>
          <p:cNvPr id="232453" name="Text Box 5">
            <a:extLst>
              <a:ext uri="{FF2B5EF4-FFF2-40B4-BE49-F238E27FC236}">
                <a16:creationId xmlns:a16="http://schemas.microsoft.com/office/drawing/2014/main" id="{7BD6791C-B208-D14A-9236-D8202ED1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92" y="2871292"/>
            <a:ext cx="4458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M = (0, 1, 1, 0, 1)   	(messaggio)</a:t>
            </a:r>
          </a:p>
        </p:txBody>
      </p:sp>
      <p:sp>
        <p:nvSpPr>
          <p:cNvPr id="232454" name="Text Box 6">
            <a:extLst>
              <a:ext uri="{FF2B5EF4-FFF2-40B4-BE49-F238E27FC236}">
                <a16:creationId xmlns:a16="http://schemas.microsoft.com/office/drawing/2014/main" id="{EF2DD810-82A3-3144-BC88-C2FED953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92" y="3956397"/>
            <a:ext cx="7571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 = D</a:t>
            </a:r>
            <a:r>
              <a:rPr lang="en-US" altLang="it-IT" sz="2400" baseline="-25000"/>
              <a:t>Y</a:t>
            </a:r>
            <a:r>
              <a:rPr lang="en-US" altLang="it-IT" sz="2400"/>
              <a:t> • M = (0, 1, 1, 0, 1) • (57, 20, 115, 117, 64) = 199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                                   crittogramma  </a:t>
            </a:r>
          </a:p>
        </p:txBody>
      </p:sp>
      <p:sp>
        <p:nvSpPr>
          <p:cNvPr id="232455" name="Rectangle 7">
            <a:extLst>
              <a:ext uri="{FF2B5EF4-FFF2-40B4-BE49-F238E27FC236}">
                <a16:creationId xmlns:a16="http://schemas.microsoft.com/office/drawing/2014/main" id="{88913C13-BA62-374F-A5D2-EFBB3115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81" y="5099429"/>
            <a:ext cx="8047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</a:t>
            </a:r>
            <a:r>
              <a:rPr lang="en-US" altLang="it-IT" sz="2400" baseline="30000"/>
              <a:t>* </a:t>
            </a:r>
            <a:r>
              <a:rPr lang="en-US" altLang="it-IT" sz="2400"/>
              <a:t>= 7*199 mod 132 = 73	crittogramma alterato in ricezione</a:t>
            </a:r>
          </a:p>
        </p:txBody>
      </p:sp>
      <p:sp>
        <p:nvSpPr>
          <p:cNvPr id="232456" name="Text Box 8">
            <a:extLst>
              <a:ext uri="{FF2B5EF4-FFF2-40B4-BE49-F238E27FC236}">
                <a16:creationId xmlns:a16="http://schemas.microsoft.com/office/drawing/2014/main" id="{00E9A79F-2B50-5941-8754-8E21FDB4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011379"/>
            <a:ext cx="3406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73 = M • (3, 8, 13, 27, 52)</a:t>
            </a:r>
          </a:p>
        </p:txBody>
      </p:sp>
      <p:sp>
        <p:nvSpPr>
          <p:cNvPr id="232458" name="Text Box 10">
            <a:extLst>
              <a:ext uri="{FF2B5EF4-FFF2-40B4-BE49-F238E27FC236}">
                <a16:creationId xmlns:a16="http://schemas.microsoft.com/office/drawing/2014/main" id="{4A1DD39F-B34E-644B-BF66-AF623530B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39" y="760412"/>
            <a:ext cx="3773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n</a:t>
            </a:r>
            <a:r>
              <a:rPr lang="en-US" altLang="it-IT" sz="2400"/>
              <a:t> = 5, </a:t>
            </a:r>
            <a:r>
              <a:rPr lang="en-US" altLang="it-IT" sz="2400" i="1"/>
              <a:t>u</a:t>
            </a:r>
            <a:r>
              <a:rPr lang="en-US" altLang="it-IT" sz="2400"/>
              <a:t> = 132, </a:t>
            </a:r>
            <a:r>
              <a:rPr lang="en-US" altLang="it-IT" sz="2400" i="1"/>
              <a:t>v</a:t>
            </a:r>
            <a:r>
              <a:rPr lang="en-US" altLang="it-IT" sz="2400"/>
              <a:t> = 19, </a:t>
            </a:r>
            <a:r>
              <a:rPr lang="en-US" altLang="it-IT" sz="2400" i="1"/>
              <a:t>v</a:t>
            </a:r>
            <a:r>
              <a:rPr lang="en-US" altLang="it-IT" sz="2400" baseline="30000"/>
              <a:t>-1</a:t>
            </a:r>
            <a:r>
              <a:rPr lang="en-US" altLang="it-IT" sz="2400"/>
              <a:t> = 7</a:t>
            </a:r>
          </a:p>
        </p:txBody>
      </p:sp>
      <p:grpSp>
        <p:nvGrpSpPr>
          <p:cNvPr id="232461" name="Group 13">
            <a:extLst>
              <a:ext uri="{FF2B5EF4-FFF2-40B4-BE49-F238E27FC236}">
                <a16:creationId xmlns:a16="http://schemas.microsoft.com/office/drawing/2014/main" id="{BD7BC73F-BBF8-CA46-8A44-C1E423AEF2F7}"/>
              </a:ext>
            </a:extLst>
          </p:cNvPr>
          <p:cNvGrpSpPr>
            <a:grpSpLocks/>
          </p:cNvGrpSpPr>
          <p:nvPr/>
        </p:nvGrpSpPr>
        <p:grpSpPr bwMode="auto">
          <a:xfrm>
            <a:off x="4306093" y="6033929"/>
            <a:ext cx="3138488" cy="461963"/>
            <a:chOff x="2928" y="3408"/>
            <a:chExt cx="1977" cy="291"/>
          </a:xfrm>
        </p:grpSpPr>
        <p:sp>
          <p:nvSpPr>
            <p:cNvPr id="55307" name="AutoShape 11">
              <a:extLst>
                <a:ext uri="{FF2B5EF4-FFF2-40B4-BE49-F238E27FC236}">
                  <a16:creationId xmlns:a16="http://schemas.microsoft.com/office/drawing/2014/main" id="{FA0EB440-2D5F-B140-AD39-841F623B2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456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308" name="Rectangle 12">
              <a:extLst>
                <a:ext uri="{FF2B5EF4-FFF2-40B4-BE49-F238E27FC236}">
                  <a16:creationId xmlns:a16="http://schemas.microsoft.com/office/drawing/2014/main" id="{EF6FFB91-C65E-244D-BCED-1515FED2E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408"/>
              <a:ext cx="149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M = (0, 1, 1, 0, 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uiExpand="1" build="p" autoUpdateAnimBg="0"/>
      <p:bldP spid="232452" grpId="0" uiExpand="1" build="p" autoUpdateAnimBg="0"/>
      <p:bldP spid="232453" grpId="0" build="p" autoUpdateAnimBg="0"/>
      <p:bldP spid="232454" grpId="0" uiExpand="1" build="p" autoUpdateAnimBg="0"/>
      <p:bldP spid="232455" grpId="0" build="p" autoUpdateAnimBg="0"/>
      <p:bldP spid="232456" grpId="0" build="p" autoUpdateAnimBg="0"/>
      <p:bldP spid="232458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1">
            <a:extLst>
              <a:ext uri="{FF2B5EF4-FFF2-40B4-BE49-F238E27FC236}">
                <a16:creationId xmlns:a16="http://schemas.microsoft.com/office/drawing/2014/main" id="{B93BB5A4-9707-7848-BACB-FF1125E77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2DD424-F9EF-AD41-B36C-C68F5115781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it-IT" sz="1400"/>
          </a:p>
        </p:txBody>
      </p:sp>
      <p:sp>
        <p:nvSpPr>
          <p:cNvPr id="56322" name="TextBox 2">
            <a:extLst>
              <a:ext uri="{FF2B5EF4-FFF2-40B4-BE49-F238E27FC236}">
                <a16:creationId xmlns:a16="http://schemas.microsoft.com/office/drawing/2014/main" id="{CBCA2119-50A9-2541-9A29-C0A0F6013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1268413"/>
            <a:ext cx="5491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/>
              <a:t>Cifrario RSA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/>
              <a:t>Rivest, Shamir, Adleman (1977)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3BBBCAE5-B754-0D47-ADDC-B2BAC3F4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9D2F12-5321-5C46-8FE6-8A50A192967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400"/>
          </a:p>
        </p:txBody>
      </p:sp>
      <p:grpSp>
        <p:nvGrpSpPr>
          <p:cNvPr id="19458" name="Group 10">
            <a:extLst>
              <a:ext uri="{FF2B5EF4-FFF2-40B4-BE49-F238E27FC236}">
                <a16:creationId xmlns:a16="http://schemas.microsoft.com/office/drawing/2014/main" id="{807CFD8B-4621-F94A-BB77-8C04F90841C8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524000"/>
            <a:ext cx="5549900" cy="3775075"/>
            <a:chOff x="1296" y="960"/>
            <a:chExt cx="3496" cy="2378"/>
          </a:xfrm>
        </p:grpSpPr>
        <p:pic>
          <p:nvPicPr>
            <p:cNvPr id="19463" name="Picture 2" descr="&#9;tutte.jpg                                                      00051FB2Macintosh HD                   BCFBA33A:">
              <a:extLst>
                <a:ext uri="{FF2B5EF4-FFF2-40B4-BE49-F238E27FC236}">
                  <a16:creationId xmlns:a16="http://schemas.microsoft.com/office/drawing/2014/main" id="{CD496BDC-6C78-774B-AD49-04E51C380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960"/>
              <a:ext cx="3163" cy="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Text Box 3">
              <a:extLst>
                <a:ext uri="{FF2B5EF4-FFF2-40B4-BE49-F238E27FC236}">
                  <a16:creationId xmlns:a16="http://schemas.microsoft.com/office/drawing/2014/main" id="{229F0F9D-5E7F-5847-BB9B-D82B6732F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632"/>
              <a:ext cx="2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2</a:t>
              </a:r>
              <a:r>
                <a:rPr lang="en-US" altLang="it-IT" sz="1600" i="1" baseline="30000"/>
                <a:t>n</a:t>
              </a:r>
              <a:endParaRPr lang="en-US" altLang="it-IT" sz="1600"/>
            </a:p>
          </p:txBody>
        </p:sp>
        <p:sp>
          <p:nvSpPr>
            <p:cNvPr id="19465" name="Text Box 4">
              <a:extLst>
                <a:ext uri="{FF2B5EF4-FFF2-40B4-BE49-F238E27FC236}">
                  <a16:creationId xmlns:a16="http://schemas.microsoft.com/office/drawing/2014/main" id="{E11BF2ED-09B8-094A-8E29-41C8CC242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92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</a:t>
              </a:r>
            </a:p>
          </p:txBody>
        </p:sp>
        <p:sp>
          <p:nvSpPr>
            <p:cNvPr id="19466" name="Text Box 5">
              <a:extLst>
                <a:ext uri="{FF2B5EF4-FFF2-40B4-BE49-F238E27FC236}">
                  <a16:creationId xmlns:a16="http://schemas.microsoft.com/office/drawing/2014/main" id="{DB961804-8ADF-2C42-8254-F9EA0FD7E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832"/>
              <a:ext cx="4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 </a:t>
              </a:r>
              <a:r>
                <a:rPr lang="en-US" altLang="it-IT" sz="1600"/>
                <a:t>log</a:t>
              </a:r>
              <a:r>
                <a:rPr lang="en-US" altLang="it-IT" sz="1600" i="1"/>
                <a:t> n</a:t>
              </a:r>
            </a:p>
          </p:txBody>
        </p:sp>
        <p:sp>
          <p:nvSpPr>
            <p:cNvPr id="19467" name="Text Box 6">
              <a:extLst>
                <a:ext uri="{FF2B5EF4-FFF2-40B4-BE49-F238E27FC236}">
                  <a16:creationId xmlns:a16="http://schemas.microsoft.com/office/drawing/2014/main" id="{61837D8A-9675-FE49-B5B7-570781FBC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736"/>
              <a:ext cx="2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</a:t>
              </a:r>
              <a:r>
                <a:rPr lang="en-US" altLang="it-IT" sz="1600" i="1" baseline="30000"/>
                <a:t>2</a:t>
              </a:r>
              <a:endParaRPr lang="en-US" altLang="it-IT" sz="1600" i="1"/>
            </a:p>
          </p:txBody>
        </p:sp>
        <p:sp>
          <p:nvSpPr>
            <p:cNvPr id="19468" name="Line 7">
              <a:extLst>
                <a:ext uri="{FF2B5EF4-FFF2-40B4-BE49-F238E27FC236}">
                  <a16:creationId xmlns:a16="http://schemas.microsoft.com/office/drawing/2014/main" id="{5E7FCB83-F055-2D47-BCB0-BFA2936EFA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292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Text Box 8">
              <a:extLst>
                <a:ext uri="{FF2B5EF4-FFF2-40B4-BE49-F238E27FC236}">
                  <a16:creationId xmlns:a16="http://schemas.microsoft.com/office/drawing/2014/main" id="{145957ED-70BB-514B-8A1D-98D6263D8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592"/>
              <a:ext cx="2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</a:t>
              </a:r>
              <a:r>
                <a:rPr lang="en-US" altLang="it-IT" sz="1600" i="1" baseline="30000"/>
                <a:t>3</a:t>
              </a:r>
              <a:endParaRPr lang="en-US" altLang="it-IT" sz="1600" i="1"/>
            </a:p>
          </p:txBody>
        </p:sp>
        <p:sp>
          <p:nvSpPr>
            <p:cNvPr id="19470" name="Text Box 9">
              <a:extLst>
                <a:ext uri="{FF2B5EF4-FFF2-40B4-BE49-F238E27FC236}">
                  <a16:creationId xmlns:a16="http://schemas.microsoft.com/office/drawing/2014/main" id="{13DD94C9-370E-D741-9DDA-26FCA8811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352"/>
              <a:ext cx="2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</a:t>
              </a:r>
              <a:r>
                <a:rPr lang="en-US" altLang="it-IT" sz="1600" i="1" baseline="30000"/>
                <a:t>4</a:t>
              </a:r>
              <a:endParaRPr lang="en-US" altLang="it-IT" sz="1600" i="1"/>
            </a:p>
          </p:txBody>
        </p:sp>
      </p:grpSp>
      <p:sp>
        <p:nvSpPr>
          <p:cNvPr id="19459" name="AutoShape 11">
            <a:extLst>
              <a:ext uri="{FF2B5EF4-FFF2-40B4-BE49-F238E27FC236}">
                <a16:creationId xmlns:a16="http://schemas.microsoft.com/office/drawing/2014/main" id="{DBE20F9F-FA88-A847-8560-6AE558F105EE}"/>
              </a:ext>
            </a:extLst>
          </p:cNvPr>
          <p:cNvSpPr>
            <a:spLocks/>
          </p:cNvSpPr>
          <p:nvPr/>
        </p:nvSpPr>
        <p:spPr bwMode="auto">
          <a:xfrm>
            <a:off x="6553200" y="38100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0" name="Text Box 12">
            <a:extLst>
              <a:ext uri="{FF2B5EF4-FFF2-40B4-BE49-F238E27FC236}">
                <a16:creationId xmlns:a16="http://schemas.microsoft.com/office/drawing/2014/main" id="{BFD3ADCA-A275-AE4A-9670-808CD34DE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114800"/>
            <a:ext cx="917575" cy="581025"/>
          </a:xfrm>
          <a:prstGeom prst="rect">
            <a:avLst/>
          </a:prstGeom>
          <a:solidFill>
            <a:srgbClr val="7DFF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problemi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/>
              <a:t>trattabili</a:t>
            </a:r>
          </a:p>
        </p:txBody>
      </p:sp>
      <p:sp>
        <p:nvSpPr>
          <p:cNvPr id="19461" name="AutoShape 13">
            <a:extLst>
              <a:ext uri="{FF2B5EF4-FFF2-40B4-BE49-F238E27FC236}">
                <a16:creationId xmlns:a16="http://schemas.microsoft.com/office/drawing/2014/main" id="{FF23C7B4-D5F1-2249-A3FC-DBC6F83D21D7}"/>
              </a:ext>
            </a:extLst>
          </p:cNvPr>
          <p:cNvSpPr>
            <a:spLocks/>
          </p:cNvSpPr>
          <p:nvPr/>
        </p:nvSpPr>
        <p:spPr bwMode="auto">
          <a:xfrm>
            <a:off x="5943600" y="2057400"/>
            <a:ext cx="762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2" name="Text Box 14">
            <a:extLst>
              <a:ext uri="{FF2B5EF4-FFF2-40B4-BE49-F238E27FC236}">
                <a16:creationId xmlns:a16="http://schemas.microsoft.com/office/drawing/2014/main" id="{8C4076AD-4EC3-8C43-A0FF-32654611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1065213" cy="581025"/>
          </a:xfrm>
          <a:prstGeom prst="rect">
            <a:avLst/>
          </a:prstGeom>
          <a:solidFill>
            <a:srgbClr val="FF61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problemi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/>
              <a:t>intrattabili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1">
            <a:extLst>
              <a:ext uri="{FF2B5EF4-FFF2-40B4-BE49-F238E27FC236}">
                <a16:creationId xmlns:a16="http://schemas.microsoft.com/office/drawing/2014/main" id="{A6C8A36D-0C69-F548-80E1-0516D91CF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843DBF-34CD-8240-8417-53594AE7CCC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it-IT" sz="1400"/>
          </a:p>
        </p:txBody>
      </p:sp>
      <p:pic>
        <p:nvPicPr>
          <p:cNvPr id="57346" name="Picture 1">
            <a:extLst>
              <a:ext uri="{FF2B5EF4-FFF2-40B4-BE49-F238E27FC236}">
                <a16:creationId xmlns:a16="http://schemas.microsoft.com/office/drawing/2014/main" id="{EC09253B-DCCA-CF4D-AF4C-A8347604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94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>
            <a:extLst>
              <a:ext uri="{FF2B5EF4-FFF2-40B4-BE49-F238E27FC236}">
                <a16:creationId xmlns:a16="http://schemas.microsoft.com/office/drawing/2014/main" id="{D855D585-C176-E248-86A9-30801E3B6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1163"/>
            <a:ext cx="27876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MIT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RSA, RC2, RC4, RC5, RC6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MD2, MD4, MD5, MD6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Turing Award 2002</a:t>
            </a:r>
          </a:p>
        </p:txBody>
      </p:sp>
      <p:sp>
        <p:nvSpPr>
          <p:cNvPr id="57348" name="TextBox 3">
            <a:extLst>
              <a:ext uri="{FF2B5EF4-FFF2-40B4-BE49-F238E27FC236}">
                <a16:creationId xmlns:a16="http://schemas.microsoft.com/office/drawing/2014/main" id="{9EE01A79-F2AD-AA4A-8A22-42B83343C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60363"/>
            <a:ext cx="163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Ron Rivest</a:t>
            </a:r>
          </a:p>
        </p:txBody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B1CD33B7-5D65-7041-A3FD-1D0675FE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25538"/>
            <a:ext cx="24495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6">
            <a:extLst>
              <a:ext uri="{FF2B5EF4-FFF2-40B4-BE49-F238E27FC236}">
                <a16:creationId xmlns:a16="http://schemas.microsoft.com/office/drawing/2014/main" id="{3D2814DA-A664-194E-8DF6-2F99C3D2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68300"/>
            <a:ext cx="171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Adi Shamir</a:t>
            </a:r>
          </a:p>
        </p:txBody>
      </p:sp>
      <p:sp>
        <p:nvSpPr>
          <p:cNvPr id="57351" name="TextBox 8">
            <a:extLst>
              <a:ext uri="{FF2B5EF4-FFF2-40B4-BE49-F238E27FC236}">
                <a16:creationId xmlns:a16="http://schemas.microsoft.com/office/drawing/2014/main" id="{E20265ED-D9C6-924C-9C0C-B26C89453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221163"/>
            <a:ext cx="2614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MIT e Weizmann Institute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RSA,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Shamir secret sharing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visual cryptography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differential cryptanalysis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Turing Award 2002</a:t>
            </a:r>
          </a:p>
        </p:txBody>
      </p:sp>
      <p:pic>
        <p:nvPicPr>
          <p:cNvPr id="57352" name="Picture 11">
            <a:extLst>
              <a:ext uri="{FF2B5EF4-FFF2-40B4-BE49-F238E27FC236}">
                <a16:creationId xmlns:a16="http://schemas.microsoft.com/office/drawing/2014/main" id="{E9081C0E-A8D8-CE40-BB55-E01B41D1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35063"/>
            <a:ext cx="20637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Box 12">
            <a:extLst>
              <a:ext uri="{FF2B5EF4-FFF2-40B4-BE49-F238E27FC236}">
                <a16:creationId xmlns:a16="http://schemas.microsoft.com/office/drawing/2014/main" id="{7098DA07-DAB4-5043-90F5-DA4FAD056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374650"/>
            <a:ext cx="195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Len Adleman</a:t>
            </a:r>
          </a:p>
        </p:txBody>
      </p:sp>
      <p:sp>
        <p:nvSpPr>
          <p:cNvPr id="57354" name="TextBox 14">
            <a:extLst>
              <a:ext uri="{FF2B5EF4-FFF2-40B4-BE49-F238E27FC236}">
                <a16:creationId xmlns:a16="http://schemas.microsoft.com/office/drawing/2014/main" id="{94B29AA7-7C50-AB49-8965-34214F8F7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227513"/>
            <a:ext cx="24399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USC (Univ. South. Cal.)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RSA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computazione DNA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Turing Award 2002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>
            <a:extLst>
              <a:ext uri="{FF2B5EF4-FFF2-40B4-BE49-F238E27FC236}">
                <a16:creationId xmlns:a16="http://schemas.microsoft.com/office/drawing/2014/main" id="{04301911-C0D2-3443-AB01-22D9BA04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5463" y="6259513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94CDFB-51DF-ED4A-B77A-9F37D42BDE1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it-IT" sz="1400"/>
          </a:p>
        </p:txBody>
      </p:sp>
      <p:sp>
        <p:nvSpPr>
          <p:cNvPr id="58370" name="Text Box 4">
            <a:extLst>
              <a:ext uri="{FF2B5EF4-FFF2-40B4-BE49-F238E27FC236}">
                <a16:creationId xmlns:a16="http://schemas.microsoft.com/office/drawing/2014/main" id="{E4DC3787-D41A-F442-847E-79949A07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92150"/>
            <a:ext cx="183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Cifrario </a:t>
            </a:r>
            <a:r>
              <a:rPr lang="en-US" altLang="it-IT" sz="2400" b="1"/>
              <a:t>RSA</a:t>
            </a:r>
            <a:endParaRPr lang="en-US" altLang="it-IT" sz="2400"/>
          </a:p>
        </p:txBody>
      </p:sp>
      <p:sp>
        <p:nvSpPr>
          <p:cNvPr id="55299" name="Text Box 5">
            <a:extLst>
              <a:ext uri="{FF2B5EF4-FFF2-40B4-BE49-F238E27FC236}">
                <a16:creationId xmlns:a16="http://schemas.microsoft.com/office/drawing/2014/main" id="{AFAA1D6B-435B-0543-8911-253B7CA1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2165350"/>
            <a:ext cx="78374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genero due primi elevati  </a:t>
            </a:r>
            <a:r>
              <a:rPr lang="en-US" altLang="it-IT" sz="2000" i="1"/>
              <a:t>p</a:t>
            </a:r>
            <a:r>
              <a:rPr lang="en-US" altLang="it-IT" sz="2000"/>
              <a:t>  e  </a:t>
            </a:r>
            <a:r>
              <a:rPr lang="en-US" altLang="it-IT" sz="2000" i="1"/>
              <a:t>q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calcolo  𝛷</a:t>
            </a:r>
            <a:r>
              <a:rPr lang="en-US" altLang="it-IT" sz="2000">
                <a:sym typeface="Symbol" pitchFamily="2" charset="2"/>
              </a:rPr>
              <a:t>(</a:t>
            </a:r>
            <a:r>
              <a:rPr lang="en-US" altLang="it-IT" sz="2000" i="1">
                <a:sym typeface="Symbol" pitchFamily="2" charset="2"/>
              </a:rPr>
              <a:t>n</a:t>
            </a:r>
            <a:r>
              <a:rPr lang="en-US" altLang="it-IT" sz="2000">
                <a:sym typeface="Symbol" pitchFamily="2" charset="2"/>
              </a:rPr>
              <a:t>)</a:t>
            </a:r>
            <a:r>
              <a:rPr lang="en-US" altLang="it-IT" sz="2000"/>
              <a:t> = (</a:t>
            </a:r>
            <a:r>
              <a:rPr lang="en-US" altLang="it-IT" sz="2000" i="1"/>
              <a:t>p</a:t>
            </a:r>
            <a:r>
              <a:rPr lang="en-US" altLang="it-IT" sz="2000"/>
              <a:t>-1)(</a:t>
            </a:r>
            <a:r>
              <a:rPr lang="en-US" altLang="it-IT" sz="2000" i="1"/>
              <a:t>q-1</a:t>
            </a:r>
            <a:r>
              <a:rPr lang="en-US" altLang="it-IT" sz="2000"/>
              <a:t>)	𝛷</a:t>
            </a:r>
            <a:r>
              <a:rPr lang="en-US" altLang="it-IT" sz="2000">
                <a:sym typeface="Symbol" pitchFamily="2" charset="2"/>
              </a:rPr>
              <a:t>(</a:t>
            </a:r>
            <a:r>
              <a:rPr lang="en-US" altLang="it-IT" sz="2000" i="1">
                <a:sym typeface="Symbol" pitchFamily="2" charset="2"/>
              </a:rPr>
              <a:t>n</a:t>
            </a:r>
            <a:r>
              <a:rPr lang="en-US" altLang="it-IT" sz="2000">
                <a:sym typeface="Symbol" pitchFamily="2" charset="2"/>
              </a:rPr>
              <a:t>)</a:t>
            </a:r>
            <a:r>
              <a:rPr lang="en-US" altLang="it-IT" sz="2000"/>
              <a:t> è la funzione di Eulero -</a:t>
            </a:r>
            <a:br>
              <a:rPr lang="en-US" altLang="it-IT" sz="2000"/>
            </a:br>
            <a:r>
              <a:rPr lang="en-US" altLang="it-IT" sz="2000"/>
              <a:t>				</a:t>
            </a:r>
            <a:r>
              <a:rPr lang="it-IT" altLang="it-IT" sz="2000"/>
              <a:t># di interi &lt; </a:t>
            </a:r>
            <a:r>
              <a:rPr lang="it-IT" altLang="it-IT" sz="2000" i="1"/>
              <a:t>n</a:t>
            </a:r>
            <a:r>
              <a:rPr lang="it-IT" altLang="it-IT" sz="2000"/>
              <a:t> e coprimi con </a:t>
            </a:r>
            <a:r>
              <a:rPr lang="it-IT" altLang="it-IT" sz="2000" i="1"/>
              <a:t>n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scelgo   </a:t>
            </a:r>
            <a:r>
              <a:rPr lang="en-US" altLang="it-IT" sz="2000" i="1"/>
              <a:t>x</a:t>
            </a:r>
            <a:r>
              <a:rPr lang="en-US" altLang="it-IT" sz="2000"/>
              <a:t>  e  </a:t>
            </a:r>
            <a:r>
              <a:rPr lang="en-US" altLang="it-IT" sz="2000" i="1"/>
              <a:t>y</a:t>
            </a:r>
            <a:r>
              <a:rPr lang="en-US" altLang="it-IT" sz="2000"/>
              <a:t>  tali che    </a:t>
            </a:r>
            <a:r>
              <a:rPr lang="en-US" altLang="it-IT" sz="2000" i="1"/>
              <a:t>x y</a:t>
            </a:r>
            <a:r>
              <a:rPr lang="en-US" altLang="it-IT" sz="2000"/>
              <a:t> = 1 mod 𝛷</a:t>
            </a:r>
            <a:r>
              <a:rPr lang="en-US" altLang="it-IT" sz="2000">
                <a:sym typeface="Symbol" pitchFamily="2" charset="2"/>
              </a:rPr>
              <a:t>(</a:t>
            </a:r>
            <a:r>
              <a:rPr lang="en-US" altLang="it-IT" sz="2000" i="1">
                <a:sym typeface="Symbol" pitchFamily="2" charset="2"/>
              </a:rPr>
              <a:t>n</a:t>
            </a:r>
            <a:r>
              <a:rPr lang="en-US" altLang="it-IT" sz="2000">
                <a:sym typeface="Symbol" pitchFamily="2" charset="2"/>
              </a:rPr>
              <a:t>)</a:t>
            </a:r>
            <a:r>
              <a:rPr lang="en-US" altLang="it-IT" sz="2000"/>
              <a:t>       (</a:t>
            </a:r>
            <a:r>
              <a:rPr lang="en-US" altLang="it-IT" sz="2000" i="1"/>
              <a:t>x, </a:t>
            </a:r>
            <a:r>
              <a:rPr lang="en-US" altLang="it-IT" sz="2000"/>
              <a:t>𝛷</a:t>
            </a:r>
            <a:r>
              <a:rPr lang="en-US" altLang="it-IT" sz="2000">
                <a:sym typeface="Symbol" pitchFamily="2" charset="2"/>
              </a:rPr>
              <a:t>(</a:t>
            </a:r>
            <a:r>
              <a:rPr lang="en-US" altLang="it-IT" sz="2000" i="1">
                <a:sym typeface="Symbol" pitchFamily="2" charset="2"/>
              </a:rPr>
              <a:t>n</a:t>
            </a:r>
            <a:r>
              <a:rPr lang="en-US" altLang="it-IT" sz="2000">
                <a:sym typeface="Symbol" pitchFamily="2" charset="2"/>
              </a:rPr>
              <a:t>)) = 1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Chiave pubblica di Y	</a:t>
            </a:r>
            <a:r>
              <a:rPr lang="en-US" altLang="it-IT" sz="2000" i="1"/>
              <a:t>n</a:t>
            </a:r>
            <a:r>
              <a:rPr lang="en-US" altLang="it-IT" sz="2000"/>
              <a:t>,</a:t>
            </a:r>
            <a:r>
              <a:rPr lang="en-US" altLang="it-IT" sz="2000" i="1"/>
              <a:t>y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Chiave privata di Y	 𝛷(</a:t>
            </a:r>
            <a:r>
              <a:rPr lang="en-US" altLang="it-IT" sz="2000" i="1">
                <a:sym typeface="Symbol" pitchFamily="2" charset="2"/>
              </a:rPr>
              <a:t>n</a:t>
            </a:r>
            <a:r>
              <a:rPr lang="en-US" altLang="it-IT" sz="2000">
                <a:sym typeface="Symbol" pitchFamily="2" charset="2"/>
              </a:rPr>
              <a:t>)</a:t>
            </a:r>
            <a:r>
              <a:rPr lang="en-US" altLang="it-IT" sz="2000"/>
              <a:t>, </a:t>
            </a:r>
            <a:r>
              <a:rPr lang="en-US" altLang="it-IT" sz="2000" i="1"/>
              <a:t>p</a:t>
            </a:r>
            <a:r>
              <a:rPr lang="en-US" altLang="it-IT" sz="2000"/>
              <a:t>, </a:t>
            </a:r>
            <a:r>
              <a:rPr lang="en-US" altLang="it-IT" sz="2000" i="1"/>
              <a:t>q</a:t>
            </a:r>
            <a:r>
              <a:rPr lang="en-US" altLang="it-IT" sz="2000"/>
              <a:t>, </a:t>
            </a:r>
            <a:r>
              <a:rPr lang="en-US" altLang="it-IT" sz="2000" i="1"/>
              <a:t>x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Cifratura	</a:t>
            </a:r>
            <a:r>
              <a:rPr lang="en-US" altLang="it-IT" sz="2000" b="1" i="1"/>
              <a:t>c</a:t>
            </a:r>
            <a:r>
              <a:rPr lang="en-US" altLang="it-IT" sz="2000"/>
              <a:t> = </a:t>
            </a:r>
            <a:r>
              <a:rPr lang="en-US" altLang="it-IT" sz="2000" b="1" i="1"/>
              <a:t>m</a:t>
            </a:r>
            <a:r>
              <a:rPr lang="en-US" altLang="it-IT" sz="2400" b="1" i="1" baseline="30000"/>
              <a:t>y</a:t>
            </a:r>
            <a:r>
              <a:rPr lang="en-US" altLang="it-IT" sz="2000"/>
              <a:t>	mod </a:t>
            </a:r>
            <a:r>
              <a:rPr lang="en-US" altLang="it-IT" sz="2000" i="1"/>
              <a:t>n</a:t>
            </a: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Decifrazione	 </a:t>
            </a:r>
            <a:r>
              <a:rPr lang="en-US" altLang="it-IT" sz="2000" b="1" i="1"/>
              <a:t>m</a:t>
            </a:r>
            <a:r>
              <a:rPr lang="en-US" altLang="it-IT" sz="2000"/>
              <a:t> = </a:t>
            </a:r>
            <a:r>
              <a:rPr lang="en-US" altLang="it-IT" sz="2000" b="1" i="1"/>
              <a:t>c</a:t>
            </a:r>
            <a:r>
              <a:rPr lang="en-US" altLang="it-IT" sz="2400" b="1" i="1" baseline="30000"/>
              <a:t>x</a:t>
            </a:r>
            <a:r>
              <a:rPr lang="en-US" altLang="it-IT" sz="2000" b="1" i="1"/>
              <a:t> </a:t>
            </a:r>
            <a:r>
              <a:rPr lang="en-US" altLang="it-IT" sz="2000"/>
              <a:t>mod </a:t>
            </a:r>
            <a:r>
              <a:rPr lang="en-US" altLang="it-IT" sz="2000" i="1"/>
              <a:t>n   =  </a:t>
            </a:r>
            <a:r>
              <a:rPr lang="en-US" altLang="it-IT" sz="2000" b="1" i="1"/>
              <a:t>m</a:t>
            </a:r>
            <a:r>
              <a:rPr lang="en-US" altLang="it-IT" sz="2000" b="1" i="1" baseline="30000"/>
              <a:t>x y</a:t>
            </a:r>
            <a:r>
              <a:rPr lang="en-US" altLang="it-IT" sz="2000"/>
              <a:t> mod </a:t>
            </a:r>
            <a:r>
              <a:rPr lang="en-US" altLang="it-IT" sz="2000" i="1"/>
              <a:t>n</a:t>
            </a:r>
            <a:r>
              <a:rPr lang="en-US" altLang="it-IT" sz="2000"/>
              <a:t>  = </a:t>
            </a:r>
            <a:r>
              <a:rPr lang="is-IS" altLang="it-IT" sz="2000"/>
              <a:t>... = </a:t>
            </a:r>
            <a:r>
              <a:rPr lang="en-US" altLang="it-IT" sz="2000" b="1" i="1"/>
              <a:t>m</a:t>
            </a:r>
            <a:r>
              <a:rPr lang="en-US" altLang="it-IT" sz="2000"/>
              <a:t> </a:t>
            </a:r>
            <a:endParaRPr lang="en-US" altLang="it-IT" sz="2000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6031F8-3E59-E84D-991F-396A3957902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15888"/>
            <a:ext cx="2514600" cy="990600"/>
            <a:chOff x="381000" y="115888"/>
            <a:chExt cx="2514600" cy="990600"/>
          </a:xfrm>
        </p:grpSpPr>
        <p:sp>
          <p:nvSpPr>
            <p:cNvPr id="58379" name="Line 16">
              <a:extLst>
                <a:ext uri="{FF2B5EF4-FFF2-40B4-BE49-F238E27FC236}">
                  <a16:creationId xmlns:a16="http://schemas.microsoft.com/office/drawing/2014/main" id="{06C4AD0A-67A1-BE44-9603-852602A61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0" y="877888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8380" name="Group 21">
              <a:extLst>
                <a:ext uri="{FF2B5EF4-FFF2-40B4-BE49-F238E27FC236}">
                  <a16:creationId xmlns:a16="http://schemas.microsoft.com/office/drawing/2014/main" id="{4F45955E-206D-E24C-8CDB-3E79D7CB6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115888"/>
              <a:ext cx="2514600" cy="990600"/>
              <a:chOff x="144" y="816"/>
              <a:chExt cx="1584" cy="624"/>
            </a:xfrm>
          </p:grpSpPr>
          <p:sp>
            <p:nvSpPr>
              <p:cNvPr id="58381" name="Text Box 13">
                <a:extLst>
                  <a:ext uri="{FF2B5EF4-FFF2-40B4-BE49-F238E27FC236}">
                    <a16:creationId xmlns:a16="http://schemas.microsoft.com/office/drawing/2014/main" id="{A3EFBB16-54C4-9F46-9857-DA3C3C046C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864"/>
                <a:ext cx="1386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da </a:t>
                </a:r>
                <a:r>
                  <a:rPr lang="en-US" altLang="it-IT" sz="1600" i="1"/>
                  <a:t>p</a:t>
                </a:r>
                <a:r>
                  <a:rPr lang="en-US" altLang="it-IT" sz="1600"/>
                  <a:t> e </a:t>
                </a:r>
                <a:r>
                  <a:rPr lang="en-US" altLang="it-IT" sz="1600" i="1"/>
                  <a:t>q</a:t>
                </a:r>
                <a:r>
                  <a:rPr lang="en-US" altLang="it-IT" sz="1600"/>
                  <a:t> ricavare  </a:t>
                </a:r>
                <a:r>
                  <a:rPr lang="en-US" altLang="it-IT" sz="1600" i="1"/>
                  <a:t>n</a:t>
                </a:r>
                <a:r>
                  <a:rPr lang="en-US" altLang="it-IT" sz="1600"/>
                  <a:t> = </a:t>
                </a:r>
                <a:r>
                  <a:rPr lang="en-US" altLang="it-IT" sz="1600" i="1"/>
                  <a:t>p</a:t>
                </a:r>
                <a:r>
                  <a:rPr lang="en-US" altLang="it-IT" sz="1600"/>
                  <a:t> </a:t>
                </a:r>
                <a:r>
                  <a:rPr lang="en-US" altLang="it-IT" sz="1600" i="1"/>
                  <a:t>q</a:t>
                </a:r>
                <a:endParaRPr lang="en-US" altLang="it-IT" sz="1600"/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160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	facile</a:t>
                </a:r>
              </a:p>
            </p:txBody>
          </p:sp>
          <p:sp>
            <p:nvSpPr>
              <p:cNvPr id="58382" name="Rectangle 18">
                <a:extLst>
                  <a:ext uri="{FF2B5EF4-FFF2-40B4-BE49-F238E27FC236}">
                    <a16:creationId xmlns:a16="http://schemas.microsoft.com/office/drawing/2014/main" id="{04E75D5A-8F17-5549-81D7-955A1A052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816"/>
                <a:ext cx="1584" cy="6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2AAD8-073F-BC42-A5E2-DCCF03FC0354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15888"/>
            <a:ext cx="2514600" cy="990600"/>
            <a:chOff x="6172200" y="115888"/>
            <a:chExt cx="2514600" cy="990600"/>
          </a:xfrm>
        </p:grpSpPr>
        <p:sp>
          <p:nvSpPr>
            <p:cNvPr id="58375" name="Line 17">
              <a:extLst>
                <a:ext uri="{FF2B5EF4-FFF2-40B4-BE49-F238E27FC236}">
                  <a16:creationId xmlns:a16="http://schemas.microsoft.com/office/drawing/2014/main" id="{2FA7D5C9-5D60-6F4E-B68D-0AC5FF3F3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0800" y="877888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8376" name="Group 20">
              <a:extLst>
                <a:ext uri="{FF2B5EF4-FFF2-40B4-BE49-F238E27FC236}">
                  <a16:creationId xmlns:a16="http://schemas.microsoft.com/office/drawing/2014/main" id="{50F8B218-2A5F-0749-AF9E-A1BD0B565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2200" y="115888"/>
              <a:ext cx="2514600" cy="990600"/>
              <a:chOff x="3936" y="912"/>
              <a:chExt cx="1584" cy="624"/>
            </a:xfrm>
          </p:grpSpPr>
          <p:sp>
            <p:nvSpPr>
              <p:cNvPr id="58377" name="Text Box 15">
                <a:extLst>
                  <a:ext uri="{FF2B5EF4-FFF2-40B4-BE49-F238E27FC236}">
                    <a16:creationId xmlns:a16="http://schemas.microsoft.com/office/drawing/2014/main" id="{80CDE654-7F4E-8549-9DDC-AF84829A9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4" y="960"/>
                <a:ext cx="1495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da </a:t>
                </a:r>
                <a:r>
                  <a:rPr lang="en-US" altLang="it-IT" sz="1600" i="1"/>
                  <a:t>n</a:t>
                </a:r>
                <a:r>
                  <a:rPr lang="en-US" altLang="it-IT" sz="1600"/>
                  <a:t> ricavare  </a:t>
                </a:r>
                <a:r>
                  <a:rPr lang="en-US" altLang="it-IT" sz="1600" i="1"/>
                  <a:t>p</a:t>
                </a:r>
                <a:r>
                  <a:rPr lang="en-US" altLang="it-IT" sz="1600"/>
                  <a:t> e </a:t>
                </a:r>
                <a:r>
                  <a:rPr lang="en-US" altLang="it-IT" sz="1600" i="1"/>
                  <a:t>q</a:t>
                </a:r>
                <a:r>
                  <a:rPr lang="en-US" altLang="it-IT" sz="1600"/>
                  <a:t> tali che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 i="1"/>
                  <a:t>n </a:t>
                </a:r>
                <a:r>
                  <a:rPr lang="en-US" altLang="it-IT" sz="1600"/>
                  <a:t>= </a:t>
                </a:r>
                <a:r>
                  <a:rPr lang="en-US" altLang="it-IT" sz="1600" i="1"/>
                  <a:t>p</a:t>
                </a:r>
                <a:r>
                  <a:rPr lang="en-US" altLang="it-IT" sz="1600"/>
                  <a:t> </a:t>
                </a:r>
                <a:r>
                  <a:rPr lang="en-US" altLang="it-IT" sz="1600" i="1"/>
                  <a:t>q</a:t>
                </a:r>
                <a:r>
                  <a:rPr lang="en-US" altLang="it-IT" sz="1600"/>
                  <a:t>      	   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	difficile</a:t>
                </a:r>
              </a:p>
            </p:txBody>
          </p:sp>
          <p:sp>
            <p:nvSpPr>
              <p:cNvPr id="58378" name="Rectangle 19">
                <a:extLst>
                  <a:ext uri="{FF2B5EF4-FFF2-40B4-BE49-F238E27FC236}">
                    <a16:creationId xmlns:a16="http://schemas.microsoft.com/office/drawing/2014/main" id="{34A35A8E-690D-F148-8373-D39A6B960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912"/>
                <a:ext cx="1584" cy="6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</p:grpSp>
      <p:sp>
        <p:nvSpPr>
          <p:cNvPr id="58374" name="TextBox 1">
            <a:extLst>
              <a:ext uri="{FF2B5EF4-FFF2-40B4-BE49-F238E27FC236}">
                <a16:creationId xmlns:a16="http://schemas.microsoft.com/office/drawing/2014/main" id="{48B0D120-8AEE-3A47-9042-A11AC58B0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1149350"/>
            <a:ext cx="2522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/>
              <a:t>R</a:t>
            </a:r>
            <a:r>
              <a:rPr lang="it-IT" altLang="it-IT" sz="1800"/>
              <a:t>ivest, </a:t>
            </a:r>
            <a:r>
              <a:rPr lang="it-IT" altLang="it-IT" sz="1800" b="1"/>
              <a:t>S</a:t>
            </a:r>
            <a:r>
              <a:rPr lang="it-IT" altLang="it-IT" sz="1800"/>
              <a:t>hamir, </a:t>
            </a:r>
            <a:r>
              <a:rPr lang="it-IT" altLang="it-IT" sz="1800" b="1"/>
              <a:t>A</a:t>
            </a:r>
            <a:r>
              <a:rPr lang="it-IT" altLang="it-IT" sz="1800"/>
              <a:t>dleman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>
            <a:extLst>
              <a:ext uri="{FF2B5EF4-FFF2-40B4-BE49-F238E27FC236}">
                <a16:creationId xmlns:a16="http://schemas.microsoft.com/office/drawing/2014/main" id="{A1B69FA8-8E1C-F443-ABA7-780BF044C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D3F41-280E-4543-B34A-3CCE8E94329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it-IT" sz="1400"/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69DD658E-F415-A748-96B3-47136172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9144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DD694-20BA-754E-A3FC-35117562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A0DEC-2DB4-B440-B676-DB228F0B7FF7}" type="slidenum">
              <a:rPr lang="en-US" altLang="it-IT"/>
              <a:pPr>
                <a:defRPr/>
              </a:pPr>
              <a:t>43</a:t>
            </a:fld>
            <a:endParaRPr lang="en-US" alt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5D22B-8022-FE47-A105-4F19565D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075" y="1268413"/>
            <a:ext cx="3870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/>
              <a:t>Cifrario di ElGamal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/>
              <a:t>Taher ElGamal (1985)</a:t>
            </a:r>
          </a:p>
        </p:txBody>
      </p:sp>
    </p:spTree>
    <p:extLst>
      <p:ext uri="{BB962C8B-B14F-4D97-AF65-F5344CB8AC3E}">
        <p14:creationId xmlns:p14="http://schemas.microsoft.com/office/powerpoint/2010/main" val="2568949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600B5B7C-E50D-224E-809F-95B0B83F2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98484B-7029-C24F-B9A4-CEE3ACBBA88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it-IT" sz="1400"/>
          </a:p>
        </p:txBody>
      </p:sp>
      <p:sp>
        <p:nvSpPr>
          <p:cNvPr id="60418" name="TextBox 2">
            <a:extLst>
              <a:ext uri="{FF2B5EF4-FFF2-40B4-BE49-F238E27FC236}">
                <a16:creationId xmlns:a16="http://schemas.microsoft.com/office/drawing/2014/main" id="{BE6A1E57-0C3B-D04C-B909-8009717C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465" y="1197620"/>
            <a:ext cx="2124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Taher Elgamal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3E9BE46C-A4D4-544C-B205-2D33E8D5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03" y="1791345"/>
            <a:ext cx="279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5">
            <a:extLst>
              <a:ext uri="{FF2B5EF4-FFF2-40B4-BE49-F238E27FC236}">
                <a16:creationId xmlns:a16="http://schemas.microsoft.com/office/drawing/2014/main" id="{051AA02B-7FCB-5941-9D30-138392B93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803" y="2708920"/>
            <a:ext cx="28003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HP Labs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Netscape Communications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considerato il padre del SSL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ElGamal cipher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ElGamal signature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1">
            <a:extLst>
              <a:ext uri="{FF2B5EF4-FFF2-40B4-BE49-F238E27FC236}">
                <a16:creationId xmlns:a16="http://schemas.microsoft.com/office/drawing/2014/main" id="{D4F27974-09A3-F943-AED8-23294967E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616902-360D-E445-819B-7411518FB3F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it-IT" sz="1400"/>
          </a:p>
        </p:txBody>
      </p:sp>
      <p:sp>
        <p:nvSpPr>
          <p:cNvPr id="61442" name="TextBox 2">
            <a:extLst>
              <a:ext uri="{FF2B5EF4-FFF2-40B4-BE49-F238E27FC236}">
                <a16:creationId xmlns:a16="http://schemas.microsoft.com/office/drawing/2014/main" id="{2166421E-A433-474B-B6C4-6D8E5D66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76250"/>
            <a:ext cx="292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Cifrario di ElGamal </a:t>
            </a:r>
          </a:p>
        </p:txBody>
      </p:sp>
      <p:sp>
        <p:nvSpPr>
          <p:cNvPr id="61443" name="TextBox 3">
            <a:extLst>
              <a:ext uri="{FF2B5EF4-FFF2-40B4-BE49-F238E27FC236}">
                <a16:creationId xmlns:a16="http://schemas.microsoft.com/office/drawing/2014/main" id="{2BA3919A-CB4B-F345-A4FA-F719EB33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41438"/>
            <a:ext cx="7591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La costruzione del crittogramma passa attraverso una scelta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aleatoria di un numero di </a:t>
            </a:r>
            <a:r>
              <a:rPr lang="it-IT" altLang="it-IT" sz="2400" i="1"/>
              <a:t>Z</a:t>
            </a:r>
            <a:r>
              <a:rPr lang="it-IT" altLang="it-IT" sz="2400" i="1" baseline="-25000"/>
              <a:t>p</a:t>
            </a:r>
            <a:r>
              <a:rPr lang="it-IT" altLang="it-IT" sz="2400"/>
              <a:t> </a:t>
            </a:r>
          </a:p>
        </p:txBody>
      </p:sp>
      <p:sp>
        <p:nvSpPr>
          <p:cNvPr id="61444" name="TextBox 4">
            <a:extLst>
              <a:ext uri="{FF2B5EF4-FFF2-40B4-BE49-F238E27FC236}">
                <a16:creationId xmlns:a16="http://schemas.microsoft.com/office/drawing/2014/main" id="{64C95A3D-CA3E-6241-BD06-D416B4D4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2781300"/>
            <a:ext cx="67849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La cifratura ripetuta di uno stesso messaggio </a:t>
            </a:r>
            <a:r>
              <a:rPr lang="it-IT" altLang="it-IT" sz="2400" b="1" i="1"/>
              <a:t>m</a:t>
            </a:r>
            <a:r>
              <a:rPr lang="it-IT" altLang="it-IT" sz="2400"/>
              <a:t> porta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a due crittogrammi diversi.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Si basa su DLP</a:t>
            </a:r>
          </a:p>
        </p:txBody>
      </p:sp>
      <p:pic>
        <p:nvPicPr>
          <p:cNvPr id="124933" name="Picture 8">
            <a:extLst>
              <a:ext uri="{FF2B5EF4-FFF2-40B4-BE49-F238E27FC236}">
                <a16:creationId xmlns:a16="http://schemas.microsoft.com/office/drawing/2014/main" id="{91678B3F-B4E5-8E4B-92B4-CD8590E7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97425"/>
            <a:ext cx="87487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34F0F5ED-BEDE-F84D-BB56-BDFE170745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CF89B9-5672-104F-ABB4-72F8AA91740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it-IT" sz="1400"/>
          </a:p>
        </p:txBody>
      </p:sp>
      <p:pic>
        <p:nvPicPr>
          <p:cNvPr id="62466" name="Picture 5">
            <a:extLst>
              <a:ext uri="{FF2B5EF4-FFF2-40B4-BE49-F238E27FC236}">
                <a16:creationId xmlns:a16="http://schemas.microsoft.com/office/drawing/2014/main" id="{5AD1442E-3405-7D4D-8621-B7633251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7">
            <a:extLst>
              <a:ext uri="{FF2B5EF4-FFF2-40B4-BE49-F238E27FC236}">
                <a16:creationId xmlns:a16="http://schemas.microsoft.com/office/drawing/2014/main" id="{9C0C2305-F848-BC43-B9F5-C9F4234B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355725"/>
            <a:ext cx="22066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0BCA8-720E-3140-9132-D32C80FB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423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D6EED-9D80-514A-9C4E-FA554CC2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857500"/>
            <a:ext cx="86137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6CE7BDF-CF5F-2846-9CC9-00D72F285556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4668838"/>
            <a:ext cx="7561263" cy="1592262"/>
            <a:chOff x="377746" y="4669594"/>
            <a:chExt cx="7561706" cy="1590850"/>
          </a:xfrm>
        </p:grpSpPr>
        <p:pic>
          <p:nvPicPr>
            <p:cNvPr id="62471" name="Picture 15">
              <a:extLst>
                <a:ext uri="{FF2B5EF4-FFF2-40B4-BE49-F238E27FC236}">
                  <a16:creationId xmlns:a16="http://schemas.microsoft.com/office/drawing/2014/main" id="{BC5A4F8B-EF7B-604C-A17C-A7DA8B147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28" y="5939045"/>
              <a:ext cx="2688065" cy="32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2" name="Picture 19">
              <a:extLst>
                <a:ext uri="{FF2B5EF4-FFF2-40B4-BE49-F238E27FC236}">
                  <a16:creationId xmlns:a16="http://schemas.microsoft.com/office/drawing/2014/main" id="{D383AC30-11DF-CD48-98A2-53EE14456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199" y="5392006"/>
              <a:ext cx="3600400" cy="86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3" name="Picture 21">
              <a:extLst>
                <a:ext uri="{FF2B5EF4-FFF2-40B4-BE49-F238E27FC236}">
                  <a16:creationId xmlns:a16="http://schemas.microsoft.com/office/drawing/2014/main" id="{9BFF3D61-FD21-124F-B7B2-9062E3B66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46" y="4669594"/>
              <a:ext cx="7561706" cy="7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4" name="Picture 17">
              <a:extLst>
                <a:ext uri="{FF2B5EF4-FFF2-40B4-BE49-F238E27FC236}">
                  <a16:creationId xmlns:a16="http://schemas.microsoft.com/office/drawing/2014/main" id="{E3E90849-DE52-C846-8146-B9218CB40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20" y="5077786"/>
              <a:ext cx="1008112" cy="30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1">
            <a:extLst>
              <a:ext uri="{FF2B5EF4-FFF2-40B4-BE49-F238E27FC236}">
                <a16:creationId xmlns:a16="http://schemas.microsoft.com/office/drawing/2014/main" id="{38758C9D-FB6B-8E47-BC97-5CEB4DFCD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A792F4-996E-5F4F-BB76-4BF03F1A9E7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it-IT" sz="1400"/>
          </a:p>
        </p:txBody>
      </p:sp>
      <p:pic>
        <p:nvPicPr>
          <p:cNvPr id="63490" name="Picture 3">
            <a:extLst>
              <a:ext uri="{FF2B5EF4-FFF2-40B4-BE49-F238E27FC236}">
                <a16:creationId xmlns:a16="http://schemas.microsoft.com/office/drawing/2014/main" id="{200FB6F5-E50C-A84B-9C98-38BA5B47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88915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>
            <a:extLst>
              <a:ext uri="{FF2B5EF4-FFF2-40B4-BE49-F238E27FC236}">
                <a16:creationId xmlns:a16="http://schemas.microsoft.com/office/drawing/2014/main" id="{DE572F71-EAB0-404F-A797-D3656AA966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4F5CB1-C92C-2E45-B14B-07F61542CA6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it-IT" sz="1400"/>
          </a:p>
        </p:txBody>
      </p:sp>
      <p:sp>
        <p:nvSpPr>
          <p:cNvPr id="64514" name="TextBox 2">
            <a:extLst>
              <a:ext uri="{FF2B5EF4-FFF2-40B4-BE49-F238E27FC236}">
                <a16:creationId xmlns:a16="http://schemas.microsoft.com/office/drawing/2014/main" id="{03DB29E4-E9E5-744A-97FE-E2777B205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765175"/>
            <a:ext cx="45370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/>
              <a:t>Condivisione delle chiavi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 i="1"/>
              <a:t>Key exchange</a:t>
            </a:r>
          </a:p>
        </p:txBody>
      </p:sp>
      <p:pic>
        <p:nvPicPr>
          <p:cNvPr id="64515" name="Picture 8" descr="Baule_2_lucch.pict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AD9B3F34-6A38-3844-A973-B934D447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24175"/>
            <a:ext cx="371633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">
            <a:extLst>
              <a:ext uri="{FF2B5EF4-FFF2-40B4-BE49-F238E27FC236}">
                <a16:creationId xmlns:a16="http://schemas.microsoft.com/office/drawing/2014/main" id="{D6920C8A-726A-E541-9745-3D08FCF78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FADAAC-BBAC-734D-AE33-0A5C1F9E2B1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it-IT" sz="1400"/>
          </a:p>
        </p:txBody>
      </p:sp>
      <p:pic>
        <p:nvPicPr>
          <p:cNvPr id="65538" name="Picture 3">
            <a:extLst>
              <a:ext uri="{FF2B5EF4-FFF2-40B4-BE49-F238E27FC236}">
                <a16:creationId xmlns:a16="http://schemas.microsoft.com/office/drawing/2014/main" id="{AD4E05B3-DF16-184C-89EA-749CA433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>
            <a:extLst>
              <a:ext uri="{FF2B5EF4-FFF2-40B4-BE49-F238E27FC236}">
                <a16:creationId xmlns:a16="http://schemas.microsoft.com/office/drawing/2014/main" id="{6FEAC69A-FB7F-C747-86E0-86C6179F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9550"/>
            <a:ext cx="91440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3255A4A4-877D-F544-8E03-9F9323E4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1B18DA-FD69-524D-AC27-F1A1CFADDBF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400"/>
          </a:p>
        </p:txBody>
      </p:sp>
      <p:grpSp>
        <p:nvGrpSpPr>
          <p:cNvPr id="231493" name="Group 69">
            <a:extLst>
              <a:ext uri="{FF2B5EF4-FFF2-40B4-BE49-F238E27FC236}">
                <a16:creationId xmlns:a16="http://schemas.microsoft.com/office/drawing/2014/main" id="{8BDF36E7-0B88-E749-A4D5-8911C03E68F3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57200"/>
            <a:ext cx="7010400" cy="2389188"/>
            <a:chOff x="576" y="288"/>
            <a:chExt cx="4416" cy="1505"/>
          </a:xfrm>
        </p:grpSpPr>
        <p:sp>
          <p:nvSpPr>
            <p:cNvPr id="20517" name="Rectangle 3">
              <a:extLst>
                <a:ext uri="{FF2B5EF4-FFF2-40B4-BE49-F238E27FC236}">
                  <a16:creationId xmlns:a16="http://schemas.microsoft.com/office/drawing/2014/main" id="{5E456966-81D0-4946-82D2-5BF53F241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1280"/>
              <a:ext cx="121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3.14  10</a:t>
              </a:r>
              <a:r>
                <a:rPr lang="en-US" altLang="it-IT" sz="1400" b="1" baseline="30000"/>
                <a:t>301001</a:t>
              </a:r>
              <a:r>
                <a:rPr lang="en-US" altLang="it-IT" sz="1400" b="1"/>
                <a:t> mld anni</a:t>
              </a:r>
            </a:p>
            <a:p>
              <a:pPr algn="ctr" eaLnBrk="1" hangingPunct="1">
                <a:buFontTx/>
                <a:buNone/>
              </a:pPr>
              <a:endParaRPr lang="en-US" altLang="it-IT" sz="1400" b="1"/>
            </a:p>
          </p:txBody>
        </p:sp>
        <p:sp>
          <p:nvSpPr>
            <p:cNvPr id="20518" name="Rectangle 4">
              <a:extLst>
                <a:ext uri="{FF2B5EF4-FFF2-40B4-BE49-F238E27FC236}">
                  <a16:creationId xmlns:a16="http://schemas.microsoft.com/office/drawing/2014/main" id="{02AD6A28-113E-7940-8C1B-12E9C17E2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1280"/>
              <a:ext cx="640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 11.6 g</a:t>
              </a:r>
            </a:p>
            <a:p>
              <a:pPr algn="ctr" eaLnBrk="1" hangingPunct="1">
                <a:buFontTx/>
                <a:buNone/>
              </a:pPr>
              <a:endParaRPr lang="en-US" altLang="it-IT" sz="1400" b="1"/>
            </a:p>
          </p:txBody>
        </p:sp>
        <p:sp>
          <p:nvSpPr>
            <p:cNvPr id="20519" name="Rectangle 5">
              <a:extLst>
                <a:ext uri="{FF2B5EF4-FFF2-40B4-BE49-F238E27FC236}">
                  <a16:creationId xmlns:a16="http://schemas.microsoft.com/office/drawing/2014/main" id="{F86556F1-5005-1344-B828-11E7E0E35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280"/>
              <a:ext cx="640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1 s</a:t>
              </a:r>
            </a:p>
            <a:p>
              <a:pPr algn="ctr" eaLnBrk="1" hangingPunct="1">
                <a:buFontTx/>
                <a:buNone/>
              </a:pPr>
              <a:endParaRPr lang="en-US" altLang="it-IT" sz="1400" b="1"/>
            </a:p>
          </p:txBody>
        </p:sp>
        <p:sp>
          <p:nvSpPr>
            <p:cNvPr id="20520" name="Rectangle 6">
              <a:extLst>
                <a:ext uri="{FF2B5EF4-FFF2-40B4-BE49-F238E27FC236}">
                  <a16:creationId xmlns:a16="http://schemas.microsoft.com/office/drawing/2014/main" id="{A49C202C-8D19-A447-B42E-2DC364576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1280"/>
              <a:ext cx="640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6 </a:t>
              </a:r>
              <a:r>
                <a:rPr lang="en-US" altLang="it-IT" sz="1400" b="1">
                  <a:sym typeface="Symbol" pitchFamily="2" charset="2"/>
                </a:rPr>
                <a:t></a:t>
              </a:r>
              <a:r>
                <a:rPr lang="en-US" altLang="it-IT" sz="1400" b="1"/>
                <a:t>s</a:t>
              </a:r>
            </a:p>
          </p:txBody>
        </p:sp>
        <p:sp>
          <p:nvSpPr>
            <p:cNvPr id="20521" name="Rectangle 7">
              <a:extLst>
                <a:ext uri="{FF2B5EF4-FFF2-40B4-BE49-F238E27FC236}">
                  <a16:creationId xmlns:a16="http://schemas.microsoft.com/office/drawing/2014/main" id="{2A101F15-AA18-E648-AB98-8E5A2D171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1280"/>
              <a:ext cx="640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1 </a:t>
              </a:r>
              <a:r>
                <a:rPr lang="en-US" altLang="it-IT" sz="1400" b="1">
                  <a:sym typeface="Symbol" pitchFamily="2" charset="2"/>
                </a:rPr>
                <a:t></a:t>
              </a:r>
              <a:r>
                <a:rPr lang="en-US" altLang="it-IT" sz="1400" b="1"/>
                <a:t>s</a:t>
              </a:r>
            </a:p>
            <a:p>
              <a:pPr algn="ctr" eaLnBrk="1" hangingPunct="1">
                <a:buFontTx/>
                <a:buNone/>
              </a:pPr>
              <a:endParaRPr lang="en-US" altLang="it-IT" sz="1400" b="1"/>
            </a:p>
          </p:txBody>
        </p:sp>
        <p:sp>
          <p:nvSpPr>
            <p:cNvPr id="20522" name="Rectangle 8">
              <a:extLst>
                <a:ext uri="{FF2B5EF4-FFF2-40B4-BE49-F238E27FC236}">
                  <a16:creationId xmlns:a16="http://schemas.microsoft.com/office/drawing/2014/main" id="{D10D90A3-B7FE-3443-8104-2CB56183D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280"/>
              <a:ext cx="640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tempo. </a:t>
              </a:r>
            </a:p>
            <a:p>
              <a:pPr eaLnBrk="1" hangingPunct="1">
                <a:buFontTx/>
                <a:buNone/>
              </a:pPr>
              <a:r>
                <a:rPr lang="en-US" altLang="it-IT" sz="1400" b="1"/>
                <a:t>10</a:t>
              </a:r>
              <a:r>
                <a:rPr lang="en-US" altLang="it-IT" sz="1400" b="1" baseline="30000"/>
                <a:t>12 </a:t>
              </a:r>
              <a:r>
                <a:rPr lang="en-US" altLang="it-IT" sz="1400" b="1"/>
                <a:t>op/s</a:t>
              </a:r>
            </a:p>
          </p:txBody>
        </p:sp>
        <p:sp>
          <p:nvSpPr>
            <p:cNvPr id="20523" name="Rectangle 9">
              <a:extLst>
                <a:ext uri="{FF2B5EF4-FFF2-40B4-BE49-F238E27FC236}">
                  <a16:creationId xmlns:a16="http://schemas.microsoft.com/office/drawing/2014/main" id="{A069E7CC-1239-7E47-B012-41AA66524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928"/>
              <a:ext cx="121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3.14  10</a:t>
              </a:r>
              <a:r>
                <a:rPr lang="en-US" altLang="it-IT" sz="1400" b="1" baseline="30000"/>
                <a:t>301004</a:t>
              </a:r>
              <a:r>
                <a:rPr lang="en-US" altLang="it-IT" sz="1400" b="1"/>
                <a:t> mld anni</a:t>
              </a: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BF8023E0-7EA6-5349-AC03-10974A655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928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31.7 a</a:t>
              </a:r>
            </a:p>
          </p:txBody>
        </p:sp>
        <p:sp>
          <p:nvSpPr>
            <p:cNvPr id="20525" name="Rectangle 11">
              <a:extLst>
                <a:ext uri="{FF2B5EF4-FFF2-40B4-BE49-F238E27FC236}">
                  <a16:creationId xmlns:a16="http://schemas.microsoft.com/office/drawing/2014/main" id="{E2EBDD4B-B1C4-224C-995A-36D90723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928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16.66 m</a:t>
              </a:r>
            </a:p>
          </p:txBody>
        </p:sp>
        <p:sp>
          <p:nvSpPr>
            <p:cNvPr id="20526" name="Rectangle 12">
              <a:extLst>
                <a:ext uri="{FF2B5EF4-FFF2-40B4-BE49-F238E27FC236}">
                  <a16:creationId xmlns:a16="http://schemas.microsoft.com/office/drawing/2014/main" id="{94F19A99-8534-004B-9DE5-8EE6AB926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928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6 ms</a:t>
              </a:r>
            </a:p>
          </p:txBody>
        </p:sp>
        <p:sp>
          <p:nvSpPr>
            <p:cNvPr id="20527" name="Rectangle 13">
              <a:extLst>
                <a:ext uri="{FF2B5EF4-FFF2-40B4-BE49-F238E27FC236}">
                  <a16:creationId xmlns:a16="http://schemas.microsoft.com/office/drawing/2014/main" id="{E6E1DB37-4611-374F-9C9F-DC9174738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928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1 ms</a:t>
              </a:r>
            </a:p>
          </p:txBody>
        </p:sp>
        <p:sp>
          <p:nvSpPr>
            <p:cNvPr id="20528" name="Rectangle 14">
              <a:extLst>
                <a:ext uri="{FF2B5EF4-FFF2-40B4-BE49-F238E27FC236}">
                  <a16:creationId xmlns:a16="http://schemas.microsoft.com/office/drawing/2014/main" id="{7CD888F0-5B90-1F40-BDF7-C7148586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28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tempo. </a:t>
              </a:r>
            </a:p>
            <a:p>
              <a:pPr eaLnBrk="1" hangingPunct="1">
                <a:buFontTx/>
                <a:buNone/>
              </a:pPr>
              <a:r>
                <a:rPr lang="en-US" altLang="it-IT" sz="1400" b="1"/>
                <a:t>10</a:t>
              </a:r>
              <a:r>
                <a:rPr lang="en-US" altLang="it-IT" sz="1400" b="1" baseline="30000"/>
                <a:t>9 </a:t>
              </a:r>
              <a:r>
                <a:rPr lang="en-US" altLang="it-IT" sz="1400" b="1"/>
                <a:t>op/s</a:t>
              </a:r>
            </a:p>
          </p:txBody>
        </p:sp>
        <p:sp>
          <p:nvSpPr>
            <p:cNvPr id="20529" name="Rectangle 15">
              <a:extLst>
                <a:ext uri="{FF2B5EF4-FFF2-40B4-BE49-F238E27FC236}">
                  <a16:creationId xmlns:a16="http://schemas.microsoft.com/office/drawing/2014/main" id="{4FEA43DF-1AFD-1C41-A725-685FEFF00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576"/>
              <a:ext cx="121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2</a:t>
              </a:r>
              <a:r>
                <a:rPr lang="en-US" altLang="it-IT" sz="1400" b="1" i="1" baseline="30000"/>
                <a:t>n</a:t>
              </a:r>
              <a:endParaRPr lang="en-US" altLang="it-IT" sz="1400" b="1" i="1"/>
            </a:p>
          </p:txBody>
        </p:sp>
        <p:sp>
          <p:nvSpPr>
            <p:cNvPr id="20530" name="Rectangle 16">
              <a:extLst>
                <a:ext uri="{FF2B5EF4-FFF2-40B4-BE49-F238E27FC236}">
                  <a16:creationId xmlns:a16="http://schemas.microsoft.com/office/drawing/2014/main" id="{20C3D6BB-D344-B643-8616-82D865C66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576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  <a:r>
                <a:rPr lang="en-US" altLang="it-IT" sz="1400" b="1" i="1" baseline="30000"/>
                <a:t>3</a:t>
              </a:r>
              <a:endParaRPr lang="en-US" altLang="it-IT" sz="1400" b="1" i="1"/>
            </a:p>
          </p:txBody>
        </p:sp>
        <p:sp>
          <p:nvSpPr>
            <p:cNvPr id="20531" name="Rectangle 17">
              <a:extLst>
                <a:ext uri="{FF2B5EF4-FFF2-40B4-BE49-F238E27FC236}">
                  <a16:creationId xmlns:a16="http://schemas.microsoft.com/office/drawing/2014/main" id="{9295599C-E18B-7E41-A6DF-BAC1986E5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576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  <a:r>
                <a:rPr lang="en-US" altLang="it-IT" sz="1400" b="1" i="1" baseline="30000"/>
                <a:t>2</a:t>
              </a:r>
              <a:endParaRPr lang="en-US" altLang="it-IT" sz="1400" b="1" i="1"/>
            </a:p>
          </p:txBody>
        </p:sp>
        <p:sp>
          <p:nvSpPr>
            <p:cNvPr id="20532" name="Rectangle 18">
              <a:extLst>
                <a:ext uri="{FF2B5EF4-FFF2-40B4-BE49-F238E27FC236}">
                  <a16:creationId xmlns:a16="http://schemas.microsoft.com/office/drawing/2014/main" id="{F1CE5241-5C82-4D43-A390-897683139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576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 </a:t>
              </a:r>
              <a:r>
                <a:rPr lang="en-US" altLang="it-IT" sz="1400" b="1"/>
                <a:t>log</a:t>
              </a:r>
              <a:r>
                <a:rPr lang="en-US" altLang="it-IT" sz="1400" b="1" i="1"/>
                <a:t> n</a:t>
              </a:r>
            </a:p>
          </p:txBody>
        </p:sp>
        <p:sp>
          <p:nvSpPr>
            <p:cNvPr id="20533" name="Rectangle 19">
              <a:extLst>
                <a:ext uri="{FF2B5EF4-FFF2-40B4-BE49-F238E27FC236}">
                  <a16:creationId xmlns:a16="http://schemas.microsoft.com/office/drawing/2014/main" id="{4D7AF906-26DD-0449-AF03-BDD782C3A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576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</a:p>
          </p:txBody>
        </p:sp>
        <p:sp>
          <p:nvSpPr>
            <p:cNvPr id="20534" name="Rectangle 20">
              <a:extLst>
                <a:ext uri="{FF2B5EF4-FFF2-40B4-BE49-F238E27FC236}">
                  <a16:creationId xmlns:a16="http://schemas.microsoft.com/office/drawing/2014/main" id="{A14DEBB7-8156-6344-A61D-1BDC1385B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576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crescita con</a:t>
              </a:r>
            </a:p>
          </p:txBody>
        </p:sp>
        <p:sp>
          <p:nvSpPr>
            <p:cNvPr id="20535" name="Line 21">
              <a:extLst>
                <a:ext uri="{FF2B5EF4-FFF2-40B4-BE49-F238E27FC236}">
                  <a16:creationId xmlns:a16="http://schemas.microsoft.com/office/drawing/2014/main" id="{A58E9DF6-A3A4-7641-A53E-E39FB96C9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576"/>
              <a:ext cx="441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Line 22">
              <a:extLst>
                <a:ext uri="{FF2B5EF4-FFF2-40B4-BE49-F238E27FC236}">
                  <a16:creationId xmlns:a16="http://schemas.microsoft.com/office/drawing/2014/main" id="{2DC23BE1-6AB9-3C48-8FB3-8BA80DE94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928"/>
              <a:ext cx="44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7" name="Line 23">
              <a:extLst>
                <a:ext uri="{FF2B5EF4-FFF2-40B4-BE49-F238E27FC236}">
                  <a16:creationId xmlns:a16="http://schemas.microsoft.com/office/drawing/2014/main" id="{3BFC7338-C1F8-7349-AA7F-86EEC28B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280"/>
              <a:ext cx="44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Line 24">
              <a:extLst>
                <a:ext uri="{FF2B5EF4-FFF2-40B4-BE49-F238E27FC236}">
                  <a16:creationId xmlns:a16="http://schemas.microsoft.com/office/drawing/2014/main" id="{8BF6EF2D-1BD9-AE48-9E58-EB9FAAF54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793"/>
              <a:ext cx="441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Line 25">
              <a:extLst>
                <a:ext uri="{FF2B5EF4-FFF2-40B4-BE49-F238E27FC236}">
                  <a16:creationId xmlns:a16="http://schemas.microsoft.com/office/drawing/2014/main" id="{40DE29E7-EBDE-B740-B920-1E8E4D8FC8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576"/>
              <a:ext cx="0" cy="121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Line 26">
              <a:extLst>
                <a:ext uri="{FF2B5EF4-FFF2-40B4-BE49-F238E27FC236}">
                  <a16:creationId xmlns:a16="http://schemas.microsoft.com/office/drawing/2014/main" id="{A68086A3-8B23-ED4A-97C8-849DB5383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6" y="576"/>
              <a:ext cx="0" cy="12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Line 27">
              <a:extLst>
                <a:ext uri="{FF2B5EF4-FFF2-40B4-BE49-F238E27FC236}">
                  <a16:creationId xmlns:a16="http://schemas.microsoft.com/office/drawing/2014/main" id="{932D7F33-5342-6445-88DD-72E29F963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6" y="576"/>
              <a:ext cx="0" cy="12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Line 28">
              <a:extLst>
                <a:ext uri="{FF2B5EF4-FFF2-40B4-BE49-F238E27FC236}">
                  <a16:creationId xmlns:a16="http://schemas.microsoft.com/office/drawing/2014/main" id="{00006E90-FF67-DB43-9E1D-5E9AE4D4D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576"/>
              <a:ext cx="0" cy="12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29">
              <a:extLst>
                <a:ext uri="{FF2B5EF4-FFF2-40B4-BE49-F238E27FC236}">
                  <a16:creationId xmlns:a16="http://schemas.microsoft.com/office/drawing/2014/main" id="{63B71825-AEF2-C74F-9568-0CD7BEBD72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6" y="576"/>
              <a:ext cx="0" cy="12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Line 30">
              <a:extLst>
                <a:ext uri="{FF2B5EF4-FFF2-40B4-BE49-F238E27FC236}">
                  <a16:creationId xmlns:a16="http://schemas.microsoft.com/office/drawing/2014/main" id="{2949DFBD-662D-FD43-8C43-94854DBDB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6" y="576"/>
              <a:ext cx="0" cy="12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31">
              <a:extLst>
                <a:ext uri="{FF2B5EF4-FFF2-40B4-BE49-F238E27FC236}">
                  <a16:creationId xmlns:a16="http://schemas.microsoft.com/office/drawing/2014/main" id="{2A396242-1607-B243-B922-F4B410D96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576"/>
              <a:ext cx="0" cy="121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Text Box 32">
              <a:extLst>
                <a:ext uri="{FF2B5EF4-FFF2-40B4-BE49-F238E27FC236}">
                  <a16:creationId xmlns:a16="http://schemas.microsoft.com/office/drawing/2014/main" id="{2E27416E-0C23-1942-B70E-180047DA0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88"/>
              <a:ext cx="4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n</a:t>
              </a:r>
              <a:r>
                <a:rPr lang="en-US" altLang="it-IT" sz="1600"/>
                <a:t> = 10</a:t>
              </a:r>
              <a:r>
                <a:rPr lang="en-US" altLang="it-IT" sz="1600" baseline="30000"/>
                <a:t>6</a:t>
              </a:r>
              <a:endParaRPr lang="en-US" altLang="it-IT" sz="1600"/>
            </a:p>
          </p:txBody>
        </p:sp>
        <p:sp>
          <p:nvSpPr>
            <p:cNvPr id="20547" name="Line 65">
              <a:extLst>
                <a:ext uri="{FF2B5EF4-FFF2-40B4-BE49-F238E27FC236}">
                  <a16:creationId xmlns:a16="http://schemas.microsoft.com/office/drawing/2014/main" id="{9744BB69-1844-1446-97A7-52CD3B007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912"/>
              <a:ext cx="4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8" name="Line 66">
              <a:extLst>
                <a:ext uri="{FF2B5EF4-FFF2-40B4-BE49-F238E27FC236}">
                  <a16:creationId xmlns:a16="http://schemas.microsoft.com/office/drawing/2014/main" id="{034C620C-96EA-4F45-AA55-5E05E2FEB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576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1494" name="Group 70">
            <a:extLst>
              <a:ext uri="{FF2B5EF4-FFF2-40B4-BE49-F238E27FC236}">
                <a16:creationId xmlns:a16="http://schemas.microsoft.com/office/drawing/2014/main" id="{FE135301-7D63-324C-91C4-B61EF26F1C14}"/>
              </a:ext>
            </a:extLst>
          </p:cNvPr>
          <p:cNvGrpSpPr>
            <a:grpSpLocks/>
          </p:cNvGrpSpPr>
          <p:nvPr/>
        </p:nvGrpSpPr>
        <p:grpSpPr bwMode="auto">
          <a:xfrm>
            <a:off x="1276350" y="3352800"/>
            <a:ext cx="6248400" cy="2482850"/>
            <a:chOff x="576" y="2112"/>
            <a:chExt cx="3936" cy="1564"/>
          </a:xfrm>
        </p:grpSpPr>
        <p:sp>
          <p:nvSpPr>
            <p:cNvPr id="20485" name="Rectangle 34">
              <a:extLst>
                <a:ext uri="{FF2B5EF4-FFF2-40B4-BE49-F238E27FC236}">
                  <a16:creationId xmlns:a16="http://schemas.microsoft.com/office/drawing/2014/main" id="{0A42557F-62B1-6645-96A1-B7122F0E6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3190"/>
              <a:ext cx="73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56</a:t>
              </a:r>
            </a:p>
          </p:txBody>
        </p:sp>
        <p:sp>
          <p:nvSpPr>
            <p:cNvPr id="20486" name="Rectangle 35">
              <a:extLst>
                <a:ext uri="{FF2B5EF4-FFF2-40B4-BE49-F238E27FC236}">
                  <a16:creationId xmlns:a16="http://schemas.microsoft.com/office/drawing/2014/main" id="{A1031D5A-0AA4-C64E-A42B-514A4F659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3190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442083</a:t>
              </a:r>
            </a:p>
          </p:txBody>
        </p:sp>
        <p:sp>
          <p:nvSpPr>
            <p:cNvPr id="20487" name="Rectangle 36">
              <a:extLst>
                <a:ext uri="{FF2B5EF4-FFF2-40B4-BE49-F238E27FC236}">
                  <a16:creationId xmlns:a16="http://schemas.microsoft.com/office/drawing/2014/main" id="{B48B6E46-0C18-3540-95B0-46099474C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90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294 10</a:t>
              </a:r>
              <a:r>
                <a:rPr lang="en-US" altLang="it-IT" sz="1400" b="1" baseline="30000"/>
                <a:t>6</a:t>
              </a:r>
              <a:endParaRPr lang="en-US" altLang="it-IT" sz="1400" b="1"/>
            </a:p>
          </p:txBody>
        </p:sp>
        <p:sp>
          <p:nvSpPr>
            <p:cNvPr id="20488" name="Rectangle 37">
              <a:extLst>
                <a:ext uri="{FF2B5EF4-FFF2-40B4-BE49-F238E27FC236}">
                  <a16:creationId xmlns:a16="http://schemas.microsoft.com/office/drawing/2014/main" id="{140E073C-614B-1146-A215-CE59E80C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3190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2.44 10</a:t>
              </a:r>
              <a:r>
                <a:rPr lang="en-US" altLang="it-IT" sz="1400" b="1" baseline="30000"/>
                <a:t>15</a:t>
              </a:r>
              <a:endParaRPr lang="en-US" altLang="it-IT" sz="1400" b="1"/>
            </a:p>
          </p:txBody>
        </p:sp>
        <p:sp>
          <p:nvSpPr>
            <p:cNvPr id="20489" name="Rectangle 38">
              <a:extLst>
                <a:ext uri="{FF2B5EF4-FFF2-40B4-BE49-F238E27FC236}">
                  <a16:creationId xmlns:a16="http://schemas.microsoft.com/office/drawing/2014/main" id="{8FE10D07-B7A1-144E-94A5-DC7F01519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3190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8.64 10</a:t>
              </a:r>
              <a:r>
                <a:rPr lang="en-US" altLang="it-IT" sz="1400" b="1" baseline="30000"/>
                <a:t>16</a:t>
              </a:r>
            </a:p>
          </p:txBody>
        </p:sp>
        <p:sp>
          <p:nvSpPr>
            <p:cNvPr id="20490" name="Rectangle 39">
              <a:extLst>
                <a:ext uri="{FF2B5EF4-FFF2-40B4-BE49-F238E27FC236}">
                  <a16:creationId xmlns:a16="http://schemas.microsoft.com/office/drawing/2014/main" id="{70DE4AA8-955D-CE44-9506-4E4082A8F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190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dim. del problema. </a:t>
              </a:r>
            </a:p>
            <a:p>
              <a:pPr eaLnBrk="1" hangingPunct="1">
                <a:buFontTx/>
                <a:buNone/>
              </a:pPr>
              <a:r>
                <a:rPr lang="en-US" altLang="it-IT" sz="1400" b="1"/>
                <a:t>10</a:t>
              </a:r>
              <a:r>
                <a:rPr lang="en-US" altLang="it-IT" sz="1400" b="1" baseline="30000"/>
                <a:t>12 </a:t>
              </a:r>
              <a:r>
                <a:rPr lang="en-US" altLang="it-IT" sz="1400" b="1"/>
                <a:t>op/s</a:t>
              </a:r>
            </a:p>
          </p:txBody>
        </p:sp>
        <p:sp>
          <p:nvSpPr>
            <p:cNvPr id="20491" name="Rectangle 40">
              <a:extLst>
                <a:ext uri="{FF2B5EF4-FFF2-40B4-BE49-F238E27FC236}">
                  <a16:creationId xmlns:a16="http://schemas.microsoft.com/office/drawing/2014/main" id="{89B5735E-C261-DB47-B01D-4DD9EA9B8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704"/>
              <a:ext cx="73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46</a:t>
              </a:r>
            </a:p>
          </p:txBody>
        </p:sp>
        <p:sp>
          <p:nvSpPr>
            <p:cNvPr id="20492" name="Rectangle 41">
              <a:extLst>
                <a:ext uri="{FF2B5EF4-FFF2-40B4-BE49-F238E27FC236}">
                  <a16:creationId xmlns:a16="http://schemas.microsoft.com/office/drawing/2014/main" id="{066A7BC5-E7CD-AF40-8337-8DE3C1592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2704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44208</a:t>
              </a:r>
            </a:p>
          </p:txBody>
        </p:sp>
        <p:sp>
          <p:nvSpPr>
            <p:cNvPr id="20493" name="Rectangle 42">
              <a:extLst>
                <a:ext uri="{FF2B5EF4-FFF2-40B4-BE49-F238E27FC236}">
                  <a16:creationId xmlns:a16="http://schemas.microsoft.com/office/drawing/2014/main" id="{8AD1C85B-067B-1340-804F-A26A60DC3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704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9.29 10</a:t>
              </a:r>
              <a:r>
                <a:rPr lang="en-US" altLang="it-IT" sz="1400" b="1" baseline="30000"/>
                <a:t>6</a:t>
              </a:r>
            </a:p>
          </p:txBody>
        </p:sp>
        <p:sp>
          <p:nvSpPr>
            <p:cNvPr id="20494" name="Rectangle 43">
              <a:extLst>
                <a:ext uri="{FF2B5EF4-FFF2-40B4-BE49-F238E27FC236}">
                  <a16:creationId xmlns:a16="http://schemas.microsoft.com/office/drawing/2014/main" id="{7BDAD1C2-E738-9B4F-9BBE-F3861EA87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2704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3.00 10</a:t>
              </a:r>
              <a:r>
                <a:rPr lang="en-US" altLang="it-IT" sz="1400" b="1" baseline="30000"/>
                <a:t>12</a:t>
              </a:r>
              <a:endParaRPr lang="en-US" altLang="it-IT" sz="1400" b="1"/>
            </a:p>
          </p:txBody>
        </p:sp>
        <p:sp>
          <p:nvSpPr>
            <p:cNvPr id="20495" name="Rectangle 44">
              <a:extLst>
                <a:ext uri="{FF2B5EF4-FFF2-40B4-BE49-F238E27FC236}">
                  <a16:creationId xmlns:a16="http://schemas.microsoft.com/office/drawing/2014/main" id="{31F46264-018B-C147-8851-40F8924B9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2704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8.64 10</a:t>
              </a:r>
              <a:r>
                <a:rPr lang="en-US" altLang="it-IT" sz="1400" b="1" baseline="30000"/>
                <a:t>13</a:t>
              </a:r>
              <a:endParaRPr lang="en-US" altLang="it-IT" sz="1400" b="1"/>
            </a:p>
          </p:txBody>
        </p:sp>
        <p:sp>
          <p:nvSpPr>
            <p:cNvPr id="20496" name="Rectangle 45">
              <a:extLst>
                <a:ext uri="{FF2B5EF4-FFF2-40B4-BE49-F238E27FC236}">
                  <a16:creationId xmlns:a16="http://schemas.microsoft.com/office/drawing/2014/main" id="{45F35A68-53A4-494F-A86B-85776E83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704"/>
              <a:ext cx="64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dim. del problema. </a:t>
              </a:r>
            </a:p>
            <a:p>
              <a:pPr eaLnBrk="1" hangingPunct="1">
                <a:buFontTx/>
                <a:buNone/>
              </a:pPr>
              <a:r>
                <a:rPr lang="en-US" altLang="it-IT" sz="1400" b="1"/>
                <a:t>10</a:t>
              </a:r>
              <a:r>
                <a:rPr lang="en-US" altLang="it-IT" sz="1400" b="1" baseline="30000"/>
                <a:t>9 </a:t>
              </a:r>
              <a:r>
                <a:rPr lang="en-US" altLang="it-IT" sz="1400" b="1"/>
                <a:t>op/s</a:t>
              </a:r>
            </a:p>
          </p:txBody>
        </p:sp>
        <p:sp>
          <p:nvSpPr>
            <p:cNvPr id="20497" name="Rectangle 46">
              <a:extLst>
                <a:ext uri="{FF2B5EF4-FFF2-40B4-BE49-F238E27FC236}">
                  <a16:creationId xmlns:a16="http://schemas.microsoft.com/office/drawing/2014/main" id="{FBEF738C-6CA3-6846-B825-1A3297487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352"/>
              <a:ext cx="7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/>
            </a:p>
            <a:p>
              <a:pPr algn="ctr" eaLnBrk="1" hangingPunct="1">
                <a:buFontTx/>
                <a:buNone/>
              </a:pPr>
              <a:r>
                <a:rPr lang="en-US" altLang="it-IT" sz="1400" b="1"/>
                <a:t>2</a:t>
              </a:r>
              <a:r>
                <a:rPr lang="en-US" altLang="it-IT" sz="1400" b="1" i="1" baseline="30000"/>
                <a:t>n</a:t>
              </a:r>
              <a:endParaRPr lang="en-US" altLang="it-IT" sz="1400" b="1" i="1"/>
            </a:p>
          </p:txBody>
        </p:sp>
        <p:sp>
          <p:nvSpPr>
            <p:cNvPr id="20498" name="Rectangle 47">
              <a:extLst>
                <a:ext uri="{FF2B5EF4-FFF2-40B4-BE49-F238E27FC236}">
                  <a16:creationId xmlns:a16="http://schemas.microsoft.com/office/drawing/2014/main" id="{EDD201AA-8E47-E54F-B17F-A954DD4FE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2352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  <a:r>
                <a:rPr lang="en-US" altLang="it-IT" sz="1400" b="1" i="1" baseline="30000"/>
                <a:t>3</a:t>
              </a:r>
              <a:endParaRPr lang="en-US" altLang="it-IT" sz="1400" b="1" i="1"/>
            </a:p>
          </p:txBody>
        </p:sp>
        <p:sp>
          <p:nvSpPr>
            <p:cNvPr id="20499" name="Rectangle 48">
              <a:extLst>
                <a:ext uri="{FF2B5EF4-FFF2-40B4-BE49-F238E27FC236}">
                  <a16:creationId xmlns:a16="http://schemas.microsoft.com/office/drawing/2014/main" id="{14A4E490-273D-244A-9724-C06681BD9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352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  <a:r>
                <a:rPr lang="en-US" altLang="it-IT" sz="1400" b="1" i="1" baseline="30000"/>
                <a:t>2</a:t>
              </a:r>
              <a:endParaRPr lang="en-US" altLang="it-IT" sz="1400" b="1" i="1"/>
            </a:p>
          </p:txBody>
        </p:sp>
        <p:sp>
          <p:nvSpPr>
            <p:cNvPr id="20500" name="Rectangle 49">
              <a:extLst>
                <a:ext uri="{FF2B5EF4-FFF2-40B4-BE49-F238E27FC236}">
                  <a16:creationId xmlns:a16="http://schemas.microsoft.com/office/drawing/2014/main" id="{FF28E8A9-DD74-D349-8781-EABC94917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2352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 </a:t>
              </a:r>
              <a:r>
                <a:rPr lang="en-US" altLang="it-IT" sz="1400" b="1"/>
                <a:t>log</a:t>
              </a:r>
              <a:r>
                <a:rPr lang="en-US" altLang="it-IT" sz="1400" b="1" i="1"/>
                <a:t> n</a:t>
              </a:r>
            </a:p>
          </p:txBody>
        </p:sp>
        <p:sp>
          <p:nvSpPr>
            <p:cNvPr id="20501" name="Rectangle 50">
              <a:extLst>
                <a:ext uri="{FF2B5EF4-FFF2-40B4-BE49-F238E27FC236}">
                  <a16:creationId xmlns:a16="http://schemas.microsoft.com/office/drawing/2014/main" id="{0A056537-3740-2B4F-970B-047C81394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" y="2352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it-IT" sz="1400" b="1" i="1"/>
            </a:p>
            <a:p>
              <a:pPr algn="ctr" eaLnBrk="1" hangingPunct="1">
                <a:buFontTx/>
                <a:buNone/>
              </a:pPr>
              <a:r>
                <a:rPr lang="en-US" altLang="it-IT" sz="1400" b="1" i="1"/>
                <a:t>n</a:t>
              </a:r>
            </a:p>
          </p:txBody>
        </p:sp>
        <p:sp>
          <p:nvSpPr>
            <p:cNvPr id="20502" name="Rectangle 51">
              <a:extLst>
                <a:ext uri="{FF2B5EF4-FFF2-40B4-BE49-F238E27FC236}">
                  <a16:creationId xmlns:a16="http://schemas.microsoft.com/office/drawing/2014/main" id="{7C3DB84A-5CF4-8E40-ADA6-979ADA1C3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352"/>
              <a:ext cx="6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it-IT" sz="1400" b="1"/>
                <a:t>crescita con</a:t>
              </a:r>
            </a:p>
          </p:txBody>
        </p:sp>
        <p:sp>
          <p:nvSpPr>
            <p:cNvPr id="20503" name="Line 52">
              <a:extLst>
                <a:ext uri="{FF2B5EF4-FFF2-40B4-BE49-F238E27FC236}">
                  <a16:creationId xmlns:a16="http://schemas.microsoft.com/office/drawing/2014/main" id="{D340EA5B-A0B5-844E-9C2B-CF55B4623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352"/>
              <a:ext cx="393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53">
              <a:extLst>
                <a:ext uri="{FF2B5EF4-FFF2-40B4-BE49-F238E27FC236}">
                  <a16:creationId xmlns:a16="http://schemas.microsoft.com/office/drawing/2014/main" id="{C2987BCA-14A0-0E4E-BE49-2532EB4378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704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54">
              <a:extLst>
                <a:ext uri="{FF2B5EF4-FFF2-40B4-BE49-F238E27FC236}">
                  <a16:creationId xmlns:a16="http://schemas.microsoft.com/office/drawing/2014/main" id="{5885B967-66C5-3A47-A4FB-172287F7B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190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55">
              <a:extLst>
                <a:ext uri="{FF2B5EF4-FFF2-40B4-BE49-F238E27FC236}">
                  <a16:creationId xmlns:a16="http://schemas.microsoft.com/office/drawing/2014/main" id="{E2123684-ED8D-4A4D-BC90-60AE3E729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676"/>
              <a:ext cx="393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56">
              <a:extLst>
                <a:ext uri="{FF2B5EF4-FFF2-40B4-BE49-F238E27FC236}">
                  <a16:creationId xmlns:a16="http://schemas.microsoft.com/office/drawing/2014/main" id="{36710CDC-A918-2E4C-BCA8-9FDB563F0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352"/>
              <a:ext cx="0" cy="13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57">
              <a:extLst>
                <a:ext uri="{FF2B5EF4-FFF2-40B4-BE49-F238E27FC236}">
                  <a16:creationId xmlns:a16="http://schemas.microsoft.com/office/drawing/2014/main" id="{E36CEDC0-603D-EC42-AF19-FBF4D87FA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6" y="2352"/>
              <a:ext cx="0" cy="1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58">
              <a:extLst>
                <a:ext uri="{FF2B5EF4-FFF2-40B4-BE49-F238E27FC236}">
                  <a16:creationId xmlns:a16="http://schemas.microsoft.com/office/drawing/2014/main" id="{8A8233F0-F6AC-114D-A566-EDBD64BED3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6" y="2352"/>
              <a:ext cx="0" cy="1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59">
              <a:extLst>
                <a:ext uri="{FF2B5EF4-FFF2-40B4-BE49-F238E27FC236}">
                  <a16:creationId xmlns:a16="http://schemas.microsoft.com/office/drawing/2014/main" id="{7EBDB2E9-2959-B345-B484-E51479FE4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352"/>
              <a:ext cx="0" cy="1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60">
              <a:extLst>
                <a:ext uri="{FF2B5EF4-FFF2-40B4-BE49-F238E27FC236}">
                  <a16:creationId xmlns:a16="http://schemas.microsoft.com/office/drawing/2014/main" id="{BCCBB85D-8178-BD4E-A2D2-053268D87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6" y="2352"/>
              <a:ext cx="0" cy="1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61">
              <a:extLst>
                <a:ext uri="{FF2B5EF4-FFF2-40B4-BE49-F238E27FC236}">
                  <a16:creationId xmlns:a16="http://schemas.microsoft.com/office/drawing/2014/main" id="{A92DDCA4-FD0C-AC4B-8544-1A02603DD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6" y="2352"/>
              <a:ext cx="0" cy="1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62">
              <a:extLst>
                <a:ext uri="{FF2B5EF4-FFF2-40B4-BE49-F238E27FC236}">
                  <a16:creationId xmlns:a16="http://schemas.microsoft.com/office/drawing/2014/main" id="{88673273-4010-E347-8765-6868CEB41F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2352"/>
              <a:ext cx="0" cy="13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Text Box 63">
              <a:extLst>
                <a:ext uri="{FF2B5EF4-FFF2-40B4-BE49-F238E27FC236}">
                  <a16:creationId xmlns:a16="http://schemas.microsoft.com/office/drawing/2014/main" id="{0F5E4593-963B-B449-B41C-7404AEC49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112"/>
              <a:ext cx="5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t</a:t>
              </a:r>
              <a:r>
                <a:rPr lang="en-US" altLang="it-IT" sz="1600"/>
                <a:t> = 24 </a:t>
              </a:r>
              <a:r>
                <a:rPr lang="en-US" altLang="it-IT" sz="1600" i="1"/>
                <a:t>h</a:t>
              </a:r>
              <a:endParaRPr lang="en-US" altLang="it-IT" sz="1600"/>
            </a:p>
          </p:txBody>
        </p:sp>
        <p:sp>
          <p:nvSpPr>
            <p:cNvPr id="20515" name="Line 64">
              <a:extLst>
                <a:ext uri="{FF2B5EF4-FFF2-40B4-BE49-F238E27FC236}">
                  <a16:creationId xmlns:a16="http://schemas.microsoft.com/office/drawing/2014/main" id="{00762D18-80E3-A847-876C-9424B7FC9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688"/>
              <a:ext cx="39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6" name="Line 67">
              <a:extLst>
                <a:ext uri="{FF2B5EF4-FFF2-40B4-BE49-F238E27FC236}">
                  <a16:creationId xmlns:a16="http://schemas.microsoft.com/office/drawing/2014/main" id="{4938B124-2505-C64D-A690-3E9BF2210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4" name="Text Box 68">
            <a:extLst>
              <a:ext uri="{FF2B5EF4-FFF2-40B4-BE49-F238E27FC236}">
                <a16:creationId xmlns:a16="http://schemas.microsoft.com/office/drawing/2014/main" id="{37E30E52-84D2-5740-B1F3-03C7BC0B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0"/>
            <a:ext cx="1581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chemeClr val="hlink"/>
                </a:solidFill>
              </a:rPr>
              <a:t>1) Problemi intrattabili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1">
            <a:extLst>
              <a:ext uri="{FF2B5EF4-FFF2-40B4-BE49-F238E27FC236}">
                <a16:creationId xmlns:a16="http://schemas.microsoft.com/office/drawing/2014/main" id="{A46FA19E-6805-B34E-B61A-70AAE784F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3DEB53-5622-C941-B2C0-6F69E56A720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it-IT" sz="1400"/>
          </a:p>
        </p:txBody>
      </p:sp>
      <p:sp>
        <p:nvSpPr>
          <p:cNvPr id="66562" name="TextBox 3">
            <a:extLst>
              <a:ext uri="{FF2B5EF4-FFF2-40B4-BE49-F238E27FC236}">
                <a16:creationId xmlns:a16="http://schemas.microsoft.com/office/drawing/2014/main" id="{96F02857-91D0-8A45-B172-EE20B2F26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549275"/>
            <a:ext cx="70024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Esempio		</a:t>
            </a:r>
            <a:r>
              <a:rPr lang="it-IT" altLang="it-IT" sz="2400" i="1"/>
              <a:t>p</a:t>
            </a:r>
            <a:r>
              <a:rPr lang="it-IT" altLang="it-IT" sz="2400"/>
              <a:t> = 541	𝛼 = 10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X</a:t>
            </a:r>
            <a:r>
              <a:rPr lang="it-IT" altLang="it-IT" sz="2400"/>
              <a:t> sceglie </a:t>
            </a:r>
            <a:r>
              <a:rPr lang="it-IT" altLang="it-IT" sz="2400" i="1"/>
              <a:t>x</a:t>
            </a:r>
            <a:r>
              <a:rPr lang="it-IT" altLang="it-IT" sz="2400"/>
              <a:t> = 5, calcola 𝛼</a:t>
            </a:r>
            <a:r>
              <a:rPr lang="it-IT" altLang="it-IT" sz="2400" i="1" baseline="30000"/>
              <a:t>x</a:t>
            </a:r>
            <a:r>
              <a:rPr lang="it-IT" altLang="it-IT" sz="2400" i="1"/>
              <a:t> </a:t>
            </a:r>
            <a:r>
              <a:rPr lang="it-IT" altLang="it-IT" sz="2400"/>
              <a:t>mod </a:t>
            </a:r>
            <a:r>
              <a:rPr lang="it-IT" altLang="it-IT" sz="2400" i="1"/>
              <a:t>p</a:t>
            </a:r>
            <a:r>
              <a:rPr lang="it-IT" altLang="it-IT" sz="2400"/>
              <a:t> =</a:t>
            </a:r>
            <a:r>
              <a:rPr lang="it-IT" altLang="it-IT" sz="2400" i="1"/>
              <a:t> </a:t>
            </a:r>
            <a:r>
              <a:rPr lang="it-IT" altLang="it-IT" sz="2400"/>
              <a:t>10</a:t>
            </a:r>
            <a:r>
              <a:rPr lang="it-IT" altLang="it-IT" sz="2400" baseline="30000"/>
              <a:t>5</a:t>
            </a:r>
            <a:r>
              <a:rPr lang="it-IT" altLang="it-IT" sz="2400"/>
              <a:t> mod 541 = 456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 lo manda a </a:t>
            </a:r>
            <a:r>
              <a:rPr lang="it-IT" altLang="it-IT" sz="2400" i="1"/>
              <a:t>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Y</a:t>
            </a:r>
            <a:r>
              <a:rPr lang="it-IT" altLang="it-IT" sz="2400"/>
              <a:t> sceglie </a:t>
            </a:r>
            <a:r>
              <a:rPr lang="it-IT" altLang="it-IT" sz="2400" i="1"/>
              <a:t>y</a:t>
            </a:r>
            <a:r>
              <a:rPr lang="it-IT" altLang="it-IT" sz="2400"/>
              <a:t> = 7, calcola 𝛼</a:t>
            </a:r>
            <a:r>
              <a:rPr lang="it-IT" altLang="it-IT" sz="2400" i="1" baseline="30000"/>
              <a:t>y </a:t>
            </a:r>
            <a:r>
              <a:rPr lang="it-IT" altLang="it-IT" sz="2400"/>
              <a:t>mod </a:t>
            </a:r>
            <a:r>
              <a:rPr lang="it-IT" altLang="it-IT" sz="2400" i="1"/>
              <a:t>p</a:t>
            </a:r>
            <a:r>
              <a:rPr lang="it-IT" altLang="it-IT" sz="2400"/>
              <a:t> = 10</a:t>
            </a:r>
            <a:r>
              <a:rPr lang="it-IT" altLang="it-IT" sz="2400" baseline="30000"/>
              <a:t>7</a:t>
            </a:r>
            <a:r>
              <a:rPr lang="it-IT" altLang="it-IT" sz="2400"/>
              <a:t> mod 541 = 156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 lo manda a </a:t>
            </a:r>
            <a:r>
              <a:rPr lang="it-IT" altLang="it-IT" sz="2400" i="1"/>
              <a:t>X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La chiave condivisa </a:t>
            </a:r>
            <a:r>
              <a:rPr lang="it-IT" altLang="it-IT" sz="2400" i="1"/>
              <a:t>k</a:t>
            </a:r>
            <a:r>
              <a:rPr lang="it-IT" altLang="it-IT" sz="2400" i="1" baseline="-25000"/>
              <a:t>XY</a:t>
            </a:r>
            <a:r>
              <a:rPr lang="it-IT" altLang="it-IT" sz="2400" i="1"/>
              <a:t> </a:t>
            </a:r>
            <a:r>
              <a:rPr lang="it-IT" altLang="it-IT" sz="2400"/>
              <a:t>può essere calcolata da </a:t>
            </a:r>
            <a:r>
              <a:rPr lang="it-IT" altLang="it-IT" sz="2400" i="1"/>
              <a:t>X</a:t>
            </a:r>
            <a:r>
              <a:rPr lang="it-IT" altLang="it-IT" sz="2400"/>
              <a:t> come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k</a:t>
            </a:r>
            <a:r>
              <a:rPr lang="it-IT" altLang="it-IT" sz="2400" i="1" baseline="-25000"/>
              <a:t>XY</a:t>
            </a:r>
            <a:r>
              <a:rPr lang="it-IT" altLang="it-IT" sz="2400" i="1"/>
              <a:t> </a:t>
            </a:r>
            <a:r>
              <a:rPr lang="it-IT" altLang="it-IT" sz="2400"/>
              <a:t>=</a:t>
            </a:r>
            <a:r>
              <a:rPr lang="it-IT" altLang="it-IT" sz="2400" i="1"/>
              <a:t> </a:t>
            </a:r>
            <a:r>
              <a:rPr lang="it-IT" altLang="it-IT" sz="2400"/>
              <a:t>(𝛼</a:t>
            </a:r>
            <a:r>
              <a:rPr lang="it-IT" altLang="it-IT" sz="2400" i="1" baseline="30000"/>
              <a:t>y</a:t>
            </a:r>
            <a:r>
              <a:rPr lang="it-IT" altLang="it-IT" sz="2400"/>
              <a:t>)</a:t>
            </a:r>
            <a:r>
              <a:rPr lang="it-IT" altLang="it-IT" sz="2400" i="1" baseline="30000"/>
              <a:t>x</a:t>
            </a:r>
            <a:r>
              <a:rPr lang="it-IT" altLang="it-IT" sz="2400" i="1"/>
              <a:t> </a:t>
            </a:r>
            <a:r>
              <a:rPr lang="it-IT" altLang="it-IT" sz="2400"/>
              <a:t>mod </a:t>
            </a:r>
            <a:r>
              <a:rPr lang="it-IT" altLang="it-IT" sz="2400" i="1"/>
              <a:t>p</a:t>
            </a:r>
            <a:r>
              <a:rPr lang="it-IT" altLang="it-IT" sz="2400"/>
              <a:t> =</a:t>
            </a:r>
            <a:r>
              <a:rPr lang="it-IT" altLang="it-IT" sz="2400" i="1"/>
              <a:t> </a:t>
            </a:r>
            <a:r>
              <a:rPr lang="it-IT" altLang="it-IT" sz="2400"/>
              <a:t>156</a:t>
            </a:r>
            <a:r>
              <a:rPr lang="it-IT" altLang="it-IT" sz="2400" baseline="30000"/>
              <a:t>5</a:t>
            </a:r>
            <a:r>
              <a:rPr lang="it-IT" altLang="it-IT" sz="2400"/>
              <a:t> mod 541 = </a:t>
            </a:r>
            <a:r>
              <a:rPr lang="it-IT" altLang="it-IT" sz="2400" b="1"/>
              <a:t>193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 da Y come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k</a:t>
            </a:r>
            <a:r>
              <a:rPr lang="it-IT" altLang="it-IT" sz="2400" i="1" baseline="-25000"/>
              <a:t>XY</a:t>
            </a:r>
            <a:r>
              <a:rPr lang="it-IT" altLang="it-IT" sz="2400" i="1"/>
              <a:t> </a:t>
            </a:r>
            <a:r>
              <a:rPr lang="it-IT" altLang="it-IT" sz="2400"/>
              <a:t>=</a:t>
            </a:r>
            <a:r>
              <a:rPr lang="it-IT" altLang="it-IT" sz="2400" i="1"/>
              <a:t> </a:t>
            </a:r>
            <a:r>
              <a:rPr lang="it-IT" altLang="it-IT" sz="2400"/>
              <a:t>(𝛼</a:t>
            </a:r>
            <a:r>
              <a:rPr lang="it-IT" altLang="it-IT" sz="2400" i="1" baseline="30000"/>
              <a:t>x</a:t>
            </a:r>
            <a:r>
              <a:rPr lang="it-IT" altLang="it-IT" sz="2400"/>
              <a:t>)</a:t>
            </a:r>
            <a:r>
              <a:rPr lang="it-IT" altLang="it-IT" sz="2400" i="1" baseline="30000"/>
              <a:t>y</a:t>
            </a:r>
            <a:r>
              <a:rPr lang="it-IT" altLang="it-IT" sz="2400" i="1"/>
              <a:t> </a:t>
            </a:r>
            <a:r>
              <a:rPr lang="it-IT" altLang="it-IT" sz="2400"/>
              <a:t>mod </a:t>
            </a:r>
            <a:r>
              <a:rPr lang="it-IT" altLang="it-IT" sz="2400" i="1"/>
              <a:t>p</a:t>
            </a:r>
            <a:r>
              <a:rPr lang="it-IT" altLang="it-IT" sz="2400"/>
              <a:t> =</a:t>
            </a:r>
            <a:r>
              <a:rPr lang="it-IT" altLang="it-IT" sz="2400" i="1"/>
              <a:t> </a:t>
            </a:r>
            <a:r>
              <a:rPr lang="it-IT" altLang="it-IT" sz="2400"/>
              <a:t>456</a:t>
            </a:r>
            <a:r>
              <a:rPr lang="it-IT" altLang="it-IT" sz="2400" baseline="30000"/>
              <a:t>7</a:t>
            </a:r>
            <a:r>
              <a:rPr lang="it-IT" altLang="it-IT" sz="2400"/>
              <a:t> mod 541 = </a:t>
            </a:r>
            <a:r>
              <a:rPr lang="it-IT" altLang="it-IT" sz="2400" b="1"/>
              <a:t>193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3">
            <a:extLst>
              <a:ext uri="{FF2B5EF4-FFF2-40B4-BE49-F238E27FC236}">
                <a16:creationId xmlns:a16="http://schemas.microsoft.com/office/drawing/2014/main" id="{96428DD5-E3B2-0C4B-A4F4-6E1C5700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9AD56B-F95F-524B-9414-381D79B451B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it-IT" sz="1400"/>
          </a:p>
        </p:txBody>
      </p:sp>
      <p:sp>
        <p:nvSpPr>
          <p:cNvPr id="67586" name="Text Box 2">
            <a:extLst>
              <a:ext uri="{FF2B5EF4-FFF2-40B4-BE49-F238E27FC236}">
                <a16:creationId xmlns:a16="http://schemas.microsoft.com/office/drawing/2014/main" id="{B758A36F-7AC8-E841-A37E-40D40FB2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5" y="792163"/>
            <a:ext cx="4446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Complessità del miglior algoritmo noto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E5028D0C-3250-CF49-AB26-E24F96D1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4864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>
            <a:extLst>
              <a:ext uri="{FF2B5EF4-FFF2-40B4-BE49-F238E27FC236}">
                <a16:creationId xmlns:a16="http://schemas.microsoft.com/office/drawing/2014/main" id="{1493F5F1-185F-D541-89DB-F728B261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0"/>
            <a:ext cx="2497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Elevamento a potenza:</a:t>
            </a:r>
          </a:p>
        </p:txBody>
      </p:sp>
      <p:pic>
        <p:nvPicPr>
          <p:cNvPr id="67589" name="Picture 6">
            <a:extLst>
              <a:ext uri="{FF2B5EF4-FFF2-40B4-BE49-F238E27FC236}">
                <a16:creationId xmlns:a16="http://schemas.microsoft.com/office/drawing/2014/main" id="{0E7A96C2-019F-0344-A33D-B7E457C6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607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7">
            <a:extLst>
              <a:ext uri="{FF2B5EF4-FFF2-40B4-BE49-F238E27FC236}">
                <a16:creationId xmlns:a16="http://schemas.microsoft.com/office/drawing/2014/main" id="{BFFA82EF-6A10-3747-975C-2876478AD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3078163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Logaritmo:</a:t>
            </a:r>
          </a:p>
        </p:txBody>
      </p:sp>
      <p:pic>
        <p:nvPicPr>
          <p:cNvPr id="67591" name="Picture 8">
            <a:extLst>
              <a:ext uri="{FF2B5EF4-FFF2-40B4-BE49-F238E27FC236}">
                <a16:creationId xmlns:a16="http://schemas.microsoft.com/office/drawing/2014/main" id="{33F11ADE-982C-2447-954C-6ADDADD0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8200"/>
            <a:ext cx="107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9">
            <a:extLst>
              <a:ext uri="{FF2B5EF4-FFF2-40B4-BE49-F238E27FC236}">
                <a16:creationId xmlns:a16="http://schemas.microsoft.com/office/drawing/2014/main" id="{2EE756DC-3F29-8944-9A92-6A43CC990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24400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Esempio</a:t>
            </a:r>
          </a:p>
        </p:txBody>
      </p:sp>
      <p:pic>
        <p:nvPicPr>
          <p:cNvPr id="67593" name="Picture 10">
            <a:extLst>
              <a:ext uri="{FF2B5EF4-FFF2-40B4-BE49-F238E27FC236}">
                <a16:creationId xmlns:a16="http://schemas.microsoft.com/office/drawing/2014/main" id="{6CA50194-790A-E944-A2F1-0F8D9571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1200"/>
            <a:ext cx="1054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 Box 13">
            <a:extLst>
              <a:ext uri="{FF2B5EF4-FFF2-40B4-BE49-F238E27FC236}">
                <a16:creationId xmlns:a16="http://schemas.microsoft.com/office/drawing/2014/main" id="{80EF30A7-29E8-904A-9991-FFF42C48D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630363"/>
            <a:ext cx="2497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Elevamento a potenza:</a:t>
            </a:r>
          </a:p>
        </p:txBody>
      </p:sp>
      <p:sp>
        <p:nvSpPr>
          <p:cNvPr id="67595" name="Text Box 15">
            <a:extLst>
              <a:ext uri="{FF2B5EF4-FFF2-40B4-BE49-F238E27FC236}">
                <a16:creationId xmlns:a16="http://schemas.microsoft.com/office/drawing/2014/main" id="{7BB0FE80-A956-984E-B377-4B8871F17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15000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Logaritmo:</a:t>
            </a:r>
          </a:p>
        </p:txBody>
      </p:sp>
      <p:pic>
        <p:nvPicPr>
          <p:cNvPr id="67596" name="Picture 16">
            <a:extLst>
              <a:ext uri="{FF2B5EF4-FFF2-40B4-BE49-F238E27FC236}">
                <a16:creationId xmlns:a16="http://schemas.microsoft.com/office/drawing/2014/main" id="{05F7CC3E-751D-3045-9D8B-6018EAE2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7800"/>
            <a:ext cx="185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7" name="Rectangle 19">
            <a:extLst>
              <a:ext uri="{FF2B5EF4-FFF2-40B4-BE49-F238E27FC236}">
                <a16:creationId xmlns:a16="http://schemas.microsoft.com/office/drawing/2014/main" id="{3BCC7ACB-C298-2348-B88D-D41D1A891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743200"/>
            <a:ext cx="80010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333844" name="Picture 20" descr="Screen shot 2012-05-#942AE0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69D56B70-E9A5-F547-9E4C-65F79CD8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68453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AD9D34-EC87-0245-8B88-8EF50D064849}"/>
              </a:ext>
            </a:extLst>
          </p:cNvPr>
          <p:cNvGrpSpPr/>
          <p:nvPr/>
        </p:nvGrpSpPr>
        <p:grpSpPr>
          <a:xfrm>
            <a:off x="838200" y="4191000"/>
            <a:ext cx="7956550" cy="1974850"/>
            <a:chOff x="838200" y="4191000"/>
            <a:chExt cx="7956550" cy="1974850"/>
          </a:xfrm>
        </p:grpSpPr>
        <p:pic>
          <p:nvPicPr>
            <p:cNvPr id="333845" name="Picture 21" descr="Screen shot 2012-05-#942AE1.png                                0009F9D8Macintosh HD                   7C26833C:">
              <a:extLst>
                <a:ext uri="{FF2B5EF4-FFF2-40B4-BE49-F238E27FC236}">
                  <a16:creationId xmlns:a16="http://schemas.microsoft.com/office/drawing/2014/main" id="{0A03823B-92DB-4F4F-8A6C-A597FC555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191000"/>
              <a:ext cx="7956550" cy="197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F208DF2-398C-EB4B-8784-3DBD4C2EABFF}"/>
                </a:ext>
              </a:extLst>
            </p:cNvPr>
            <p:cNvSpPr txBox="1"/>
            <p:nvPr/>
          </p:nvSpPr>
          <p:spPr>
            <a:xfrm>
              <a:off x="2379617" y="4476904"/>
              <a:ext cx="11272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/>
                <a:t>p</a:t>
              </a:r>
              <a:r>
                <a:rPr lang="en-US"/>
                <a:t> = 2</a:t>
              </a:r>
              <a:r>
                <a:rPr lang="en-US" baseline="30000"/>
                <a:t>512</a:t>
              </a: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96D16B-3B62-264C-AE90-D00DFD7C1B9F}"/>
                </a:ext>
              </a:extLst>
            </p:cNvPr>
            <p:cNvSpPr txBox="1"/>
            <p:nvPr/>
          </p:nvSpPr>
          <p:spPr>
            <a:xfrm>
              <a:off x="6288091" y="4988868"/>
              <a:ext cx="12795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5,12 10</a:t>
              </a:r>
              <a:r>
                <a:rPr lang="en-US" baseline="30000"/>
                <a:t>-7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CE91057A-299D-C34F-9AE4-60095733C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9FC35-89EC-1445-9777-6ED039E3231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it-IT" sz="1400"/>
          </a:p>
        </p:txBody>
      </p:sp>
      <p:sp>
        <p:nvSpPr>
          <p:cNvPr id="68610" name="TextBox 2">
            <a:extLst>
              <a:ext uri="{FF2B5EF4-FFF2-40B4-BE49-F238E27FC236}">
                <a16:creationId xmlns:a16="http://schemas.microsoft.com/office/drawing/2014/main" id="{687E52C2-B34B-0F42-8A98-400E8859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927" y="1268760"/>
            <a:ext cx="54897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/>
              <a:t>Verifica dell’integrità dei dati: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b="1"/>
              <a:t>autenticazione del messaggio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5">
            <a:extLst>
              <a:ext uri="{FF2B5EF4-FFF2-40B4-BE49-F238E27FC236}">
                <a16:creationId xmlns:a16="http://schemas.microsoft.com/office/drawing/2014/main" id="{0727D285-A67E-194E-A573-11D0412C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6105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4BC5E3-AC04-BE45-9482-2C8685AF781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it-IT" sz="1400"/>
          </a:p>
        </p:txBody>
      </p:sp>
      <p:sp>
        <p:nvSpPr>
          <p:cNvPr id="69644" name="Rectangle 3">
            <a:extLst>
              <a:ext uri="{FF2B5EF4-FFF2-40B4-BE49-F238E27FC236}">
                <a16:creationId xmlns:a16="http://schemas.microsoft.com/office/drawing/2014/main" id="{B1A178B8-7CD5-A748-97A5-A950EA52B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593049"/>
            <a:ext cx="5807079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tx2"/>
                </a:solidFill>
              </a:rPr>
              <a:t>Supponiamo sia stata attuata l’autenticazione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tx2"/>
                </a:solidFill>
              </a:rPr>
              <a:t>del mittente mediante una firma numerica: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2DCF37-341C-1941-8662-04B85FE0B964}"/>
              </a:ext>
            </a:extLst>
          </p:cNvPr>
          <p:cNvGrpSpPr/>
          <p:nvPr/>
        </p:nvGrpSpPr>
        <p:grpSpPr>
          <a:xfrm>
            <a:off x="1447795" y="2060848"/>
            <a:ext cx="7010405" cy="4400551"/>
            <a:chOff x="683568" y="1954881"/>
            <a:chExt cx="7010405" cy="4400551"/>
          </a:xfrm>
        </p:grpSpPr>
        <p:sp>
          <p:nvSpPr>
            <p:cNvPr id="69645" name="Text Box 4">
              <a:extLst>
                <a:ext uri="{FF2B5EF4-FFF2-40B4-BE49-F238E27FC236}">
                  <a16:creationId xmlns:a16="http://schemas.microsoft.com/office/drawing/2014/main" id="{784F621A-D9C4-3148-A42C-2221123D8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68" y="1954881"/>
              <a:ext cx="7010405" cy="4400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X vuole firmare un messaggio a Y: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en-US" altLang="it-IT" sz="2000"/>
                <a:t>usa la propria chiave segreta  </a:t>
              </a:r>
              <a:r>
                <a:rPr lang="en-US" altLang="it-IT" sz="2000" i="1"/>
                <a:t>D</a:t>
              </a:r>
              <a:r>
                <a:rPr lang="en-US" altLang="it-IT" sz="2000" i="1" baseline="-25000"/>
                <a:t>x</a:t>
              </a:r>
              <a:r>
                <a:rPr lang="en-US" altLang="it-IT" sz="2000"/>
                <a:t>  (e</a:t>
              </a:r>
              <a:r>
                <a:rPr lang="uk-UA" altLang="it-IT" sz="2000"/>
                <a:t>'</a:t>
              </a:r>
              <a:r>
                <a:rPr lang="en-US" altLang="it-IT" sz="2000"/>
                <a:t> l</a:t>
              </a:r>
              <a:r>
                <a:rPr lang="uk-UA" altLang="it-IT" sz="2000"/>
                <a:t>'</a:t>
              </a:r>
              <a:r>
                <a:rPr lang="en-US" altLang="it-IT" sz="2000"/>
                <a:t>unico a conoscerla)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en-US" altLang="it-IT" sz="2000"/>
                <a:t>costruisce la firma  </a:t>
              </a:r>
              <a:r>
                <a:rPr lang="en-US" altLang="it-IT" sz="2000" b="1" i="1"/>
                <a:t>f</a:t>
              </a:r>
              <a:r>
                <a:rPr lang="en-US" altLang="it-IT" sz="2000"/>
                <a:t> = </a:t>
              </a:r>
              <a:r>
                <a:rPr lang="en-US" altLang="it-IT" sz="2000" i="1"/>
                <a:t>D</a:t>
              </a:r>
              <a:r>
                <a:rPr lang="en-US" altLang="it-IT" sz="2000" i="1" baseline="-25000"/>
                <a:t>x</a:t>
              </a:r>
              <a:r>
                <a:rPr lang="en-US" altLang="it-IT" sz="2000"/>
                <a:t> (</a:t>
              </a:r>
              <a:r>
                <a:rPr lang="en-US" altLang="it-IT" sz="2000" i="1"/>
                <a:t>X</a:t>
              </a:r>
              <a:r>
                <a:rPr lang="en-US" altLang="it-IT" sz="2000"/>
                <a:t>)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en-US" altLang="it-IT" sz="2000"/>
                <a:t>invia la firma sul documento che viene trasmesso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en-US" altLang="it-IT" sz="2000"/>
                <a:t>Y la riceve e usa la chiave pubblica  </a:t>
              </a:r>
              <a:r>
                <a:rPr lang="en-US" altLang="it-IT" sz="2000" i="1"/>
                <a:t>C</a:t>
              </a:r>
              <a:r>
                <a:rPr lang="en-US" altLang="it-IT" sz="2000" i="1" baseline="-25000"/>
                <a:t>x</a:t>
              </a:r>
              <a:r>
                <a:rPr lang="en-US" altLang="it-IT" sz="2000"/>
                <a:t>  per verificare la firma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endParaRPr lang="en-US" altLang="it-IT" sz="2000"/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en-US" altLang="it-IT" sz="2000"/>
                <a:t>esegue l</a:t>
              </a:r>
              <a:r>
                <a:rPr lang="uk-UA" altLang="it-IT" sz="2000"/>
                <a:t>'</a:t>
              </a:r>
              <a:r>
                <a:rPr lang="en-US" altLang="it-IT" sz="2000"/>
                <a:t>operazione   </a:t>
              </a:r>
              <a:r>
                <a:rPr lang="en-US" altLang="it-IT" sz="2000" i="1"/>
                <a:t>C</a:t>
              </a:r>
              <a:r>
                <a:rPr lang="en-US" altLang="it-IT" sz="2000" i="1" baseline="-25000"/>
                <a:t>x </a:t>
              </a:r>
              <a:r>
                <a:rPr lang="en-US" altLang="it-IT" sz="2000"/>
                <a:t>(</a:t>
              </a:r>
              <a:r>
                <a:rPr lang="en-US" altLang="it-IT" sz="2000" b="1" i="1"/>
                <a:t>f</a:t>
              </a:r>
              <a:r>
                <a:rPr lang="en-US" altLang="it-IT" sz="2000"/>
                <a:t>) = </a:t>
              </a:r>
              <a:r>
                <a:rPr lang="en-US" altLang="it-IT" sz="2000" i="1"/>
                <a:t>C</a:t>
              </a:r>
              <a:r>
                <a:rPr lang="en-US" altLang="it-IT" sz="2000" i="1" baseline="-25000"/>
                <a:t>x </a:t>
              </a:r>
              <a:r>
                <a:rPr lang="en-US" altLang="it-IT" sz="2000"/>
                <a:t> </a:t>
              </a:r>
              <a:r>
                <a:rPr lang="en-US" altLang="it-IT" sz="2000" i="1"/>
                <a:t>D</a:t>
              </a:r>
              <a:r>
                <a:rPr lang="en-US" altLang="it-IT" sz="2000" i="1" baseline="-25000"/>
                <a:t>x </a:t>
              </a:r>
              <a:r>
                <a:rPr lang="en-US" altLang="it-IT" sz="2000"/>
                <a:t>(</a:t>
              </a:r>
              <a:r>
                <a:rPr lang="en-US" altLang="it-IT" sz="2000" i="1"/>
                <a:t>X</a:t>
              </a:r>
              <a:r>
                <a:rPr lang="en-US" altLang="it-IT" sz="2000"/>
                <a:t>) = </a:t>
              </a:r>
              <a:r>
                <a:rPr lang="en-US" altLang="it-IT" sz="2000" i="1"/>
                <a:t>X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FD402D2-713E-AF45-9F82-C854E0F817D4}"/>
                </a:ext>
              </a:extLst>
            </p:cNvPr>
            <p:cNvGrpSpPr/>
            <p:nvPr/>
          </p:nvGrpSpPr>
          <p:grpSpPr>
            <a:xfrm>
              <a:off x="1387599" y="3697957"/>
              <a:ext cx="2286000" cy="731838"/>
              <a:chOff x="2971800" y="3422650"/>
              <a:chExt cx="2286000" cy="731838"/>
            </a:xfrm>
          </p:grpSpPr>
          <p:sp>
            <p:nvSpPr>
              <p:cNvPr id="69635" name="AutoShape 14">
                <a:extLst>
                  <a:ext uri="{FF2B5EF4-FFF2-40B4-BE49-F238E27FC236}">
                    <a16:creationId xmlns:a16="http://schemas.microsoft.com/office/drawing/2014/main" id="{858FC169-DC84-0144-8C5D-FCEA19F56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3800" y="3575050"/>
                <a:ext cx="1524000" cy="304800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69636" name="Rectangle 15">
                <a:extLst>
                  <a:ext uri="{FF2B5EF4-FFF2-40B4-BE49-F238E27FC236}">
                    <a16:creationId xmlns:a16="http://schemas.microsoft.com/office/drawing/2014/main" id="{75F1E4CA-5C54-944E-9BBC-6C2E4882B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3422650"/>
                <a:ext cx="5334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69637" name="Line 16">
                <a:extLst>
                  <a:ext uri="{FF2B5EF4-FFF2-40B4-BE49-F238E27FC236}">
                    <a16:creationId xmlns:a16="http://schemas.microsoft.com/office/drawing/2014/main" id="{834736B1-E561-D64D-8B64-81626908F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49885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38" name="Line 17">
                <a:extLst>
                  <a:ext uri="{FF2B5EF4-FFF2-40B4-BE49-F238E27FC236}">
                    <a16:creationId xmlns:a16="http://schemas.microsoft.com/office/drawing/2014/main" id="{F433FDB4-A264-E642-9753-4B2C990B1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57505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39" name="Line 18">
                <a:extLst>
                  <a:ext uri="{FF2B5EF4-FFF2-40B4-BE49-F238E27FC236}">
                    <a16:creationId xmlns:a16="http://schemas.microsoft.com/office/drawing/2014/main" id="{A24597FE-A576-1A4D-A865-F2CCD52F2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65125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0" name="Line 19">
                <a:extLst>
                  <a:ext uri="{FF2B5EF4-FFF2-40B4-BE49-F238E27FC236}">
                    <a16:creationId xmlns:a16="http://schemas.microsoft.com/office/drawing/2014/main" id="{EA83E94E-7141-F545-9AC4-0FE5F9158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72745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1" name="Line 20">
                <a:extLst>
                  <a:ext uri="{FF2B5EF4-FFF2-40B4-BE49-F238E27FC236}">
                    <a16:creationId xmlns:a16="http://schemas.microsoft.com/office/drawing/2014/main" id="{16B1A093-36C1-FA45-839D-A03A821B7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80365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2" name="Line 21">
                <a:extLst>
                  <a:ext uri="{FF2B5EF4-FFF2-40B4-BE49-F238E27FC236}">
                    <a16:creationId xmlns:a16="http://schemas.microsoft.com/office/drawing/2014/main" id="{7C7BE8BB-754F-514D-9329-B859AC99F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8000" y="387985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3" name="Text Box 22">
                <a:extLst>
                  <a:ext uri="{FF2B5EF4-FFF2-40B4-BE49-F238E27FC236}">
                    <a16:creationId xmlns:a16="http://schemas.microsoft.com/office/drawing/2014/main" id="{D5B3BE53-5378-AF43-B796-07807FA42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0" y="3879850"/>
                <a:ext cx="2349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 b="1" i="1"/>
                  <a:t>f</a:t>
                </a:r>
              </a:p>
            </p:txBody>
          </p:sp>
        </p:grp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3">
            <a:extLst>
              <a:ext uri="{FF2B5EF4-FFF2-40B4-BE49-F238E27FC236}">
                <a16:creationId xmlns:a16="http://schemas.microsoft.com/office/drawing/2014/main" id="{24C0421E-2BE4-E140-8F23-EE251BF5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0A0F25-22C1-514E-BD5B-A49972A1CC9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it-IT" sz="1400"/>
          </a:p>
        </p:txBody>
      </p:sp>
      <p:grpSp>
        <p:nvGrpSpPr>
          <p:cNvPr id="70658" name="Group 28">
            <a:extLst>
              <a:ext uri="{FF2B5EF4-FFF2-40B4-BE49-F238E27FC236}">
                <a16:creationId xmlns:a16="http://schemas.microsoft.com/office/drawing/2014/main" id="{32F675AC-CC05-284C-B053-05A9F7EC1AF1}"/>
              </a:ext>
            </a:extLst>
          </p:cNvPr>
          <p:cNvGrpSpPr>
            <a:grpSpLocks/>
          </p:cNvGrpSpPr>
          <p:nvPr/>
        </p:nvGrpSpPr>
        <p:grpSpPr bwMode="auto">
          <a:xfrm>
            <a:off x="1527685" y="5229200"/>
            <a:ext cx="6643688" cy="641350"/>
            <a:chOff x="1680" y="1872"/>
            <a:chExt cx="4185" cy="404"/>
          </a:xfrm>
        </p:grpSpPr>
        <p:sp>
          <p:nvSpPr>
            <p:cNvPr id="70663" name="Text Box 29">
              <a:extLst>
                <a:ext uri="{FF2B5EF4-FFF2-40B4-BE49-F238E27FC236}">
                  <a16:creationId xmlns:a16="http://schemas.microsoft.com/office/drawing/2014/main" id="{3B9073B0-9FAE-C147-B392-2A6A87DEA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872"/>
              <a:ext cx="418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b="1" i="1"/>
                <a:t>f</a:t>
              </a:r>
              <a:r>
                <a:rPr lang="en-US" altLang="it-IT" sz="2400"/>
                <a:t> = D (</a:t>
              </a:r>
              <a:r>
                <a:rPr lang="en-US" altLang="it-IT" sz="1600"/>
                <a:t>Francesco Fabris. Trieste. mercoledì 19 maggio 2024. ore 09:42:32</a:t>
              </a:r>
              <a:r>
                <a:rPr lang="en-US" altLang="it-IT" sz="2400"/>
                <a:t>)</a:t>
              </a:r>
            </a:p>
          </p:txBody>
        </p:sp>
        <p:sp>
          <p:nvSpPr>
            <p:cNvPr id="70664" name="Text Box 30">
              <a:extLst>
                <a:ext uri="{FF2B5EF4-FFF2-40B4-BE49-F238E27FC236}">
                  <a16:creationId xmlns:a16="http://schemas.microsoft.com/office/drawing/2014/main" id="{FD37FF38-6093-3243-B80D-1E4F91232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064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/>
                <a:t>F</a:t>
              </a:r>
            </a:p>
          </p:txBody>
        </p:sp>
      </p:grpSp>
      <p:sp>
        <p:nvSpPr>
          <p:cNvPr id="70659" name="Text Box 32">
            <a:extLst>
              <a:ext uri="{FF2B5EF4-FFF2-40B4-BE49-F238E27FC236}">
                <a16:creationId xmlns:a16="http://schemas.microsoft.com/office/drawing/2014/main" id="{E02EF4A3-BC1C-C34B-8BE6-C26074AD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3301380"/>
            <a:ext cx="37994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Mi pregio trasmettervi la somma di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Euro 1.000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autenticazione:</a:t>
            </a:r>
            <a:endParaRPr lang="en-US" altLang="it-IT" sz="2000" b="1">
              <a:solidFill>
                <a:srgbClr val="FF0000"/>
              </a:solidFill>
            </a:endParaRPr>
          </a:p>
        </p:txBody>
      </p:sp>
      <p:sp>
        <p:nvSpPr>
          <p:cNvPr id="111649" name="Rectangle 33">
            <a:extLst>
              <a:ext uri="{FF2B5EF4-FFF2-40B4-BE49-F238E27FC236}">
                <a16:creationId xmlns:a16="http://schemas.microsoft.com/office/drawing/2014/main" id="{55080162-A8F3-E444-99D0-43590D59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421" y="3916933"/>
            <a:ext cx="6335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0000"/>
                </a:solidFill>
              </a:rPr>
              <a:t>.000</a:t>
            </a:r>
          </a:p>
        </p:txBody>
      </p:sp>
      <p:sp>
        <p:nvSpPr>
          <p:cNvPr id="111651" name="Text Box 35">
            <a:extLst>
              <a:ext uri="{FF2B5EF4-FFF2-40B4-BE49-F238E27FC236}">
                <a16:creationId xmlns:a16="http://schemas.microsoft.com/office/drawing/2014/main" id="{7355396C-2E82-4E40-AD79-4BF34C69E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682238"/>
            <a:ext cx="6296917" cy="830997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</a:t>
            </a:r>
            <a:r>
              <a:rPr lang="uk-UA" altLang="it-IT" sz="2400"/>
              <a:t>'</a:t>
            </a:r>
            <a:r>
              <a:rPr lang="en-US" altLang="it-IT" sz="2400"/>
              <a:t>autenticazione del mittente non garantisce però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</a:t>
            </a:r>
            <a:r>
              <a:rPr lang="uk-UA" altLang="it-IT" sz="2400"/>
              <a:t>'</a:t>
            </a:r>
            <a:r>
              <a:rPr lang="en-US" altLang="it-IT" sz="2400"/>
              <a:t>integrità del documento</a:t>
            </a:r>
          </a:p>
        </p:txBody>
      </p:sp>
      <p:sp>
        <p:nvSpPr>
          <p:cNvPr id="70662" name="TextBox 1">
            <a:extLst>
              <a:ext uri="{FF2B5EF4-FFF2-40B4-BE49-F238E27FC236}">
                <a16:creationId xmlns:a16="http://schemas.microsoft.com/office/drawing/2014/main" id="{96121123-FD41-3E4E-ACBC-9EF29F4E5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2348880"/>
            <a:ext cx="594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Il problema della verifica dell’integrità dei dati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3">
            <a:extLst>
              <a:ext uri="{FF2B5EF4-FFF2-40B4-BE49-F238E27FC236}">
                <a16:creationId xmlns:a16="http://schemas.microsoft.com/office/drawing/2014/main" id="{CE458D43-6CD2-D24A-BC31-989E2A8F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11AD3F-28B6-2B41-86C8-71CA4291DE5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it-IT" sz="1400"/>
          </a:p>
        </p:txBody>
      </p:sp>
      <p:sp>
        <p:nvSpPr>
          <p:cNvPr id="71682" name="Text Box 2">
            <a:extLst>
              <a:ext uri="{FF2B5EF4-FFF2-40B4-BE49-F238E27FC236}">
                <a16:creationId xmlns:a16="http://schemas.microsoft.com/office/drawing/2014/main" id="{BE424D9F-68C0-1D48-8EA1-ACD651D1E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98463"/>
            <a:ext cx="5238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Verifica dell’integrità di un messaggio</a:t>
            </a:r>
          </a:p>
        </p:txBody>
      </p:sp>
      <p:grpSp>
        <p:nvGrpSpPr>
          <p:cNvPr id="71684" name="Group 29">
            <a:extLst>
              <a:ext uri="{FF2B5EF4-FFF2-40B4-BE49-F238E27FC236}">
                <a16:creationId xmlns:a16="http://schemas.microsoft.com/office/drawing/2014/main" id="{FE5253AB-3EA3-B148-9B66-4C4FE47983B4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828800"/>
            <a:ext cx="1447800" cy="2865438"/>
            <a:chOff x="864" y="1056"/>
            <a:chExt cx="912" cy="1805"/>
          </a:xfrm>
        </p:grpSpPr>
        <p:grpSp>
          <p:nvGrpSpPr>
            <p:cNvPr id="71716" name="Group 25">
              <a:extLst>
                <a:ext uri="{FF2B5EF4-FFF2-40B4-BE49-F238E27FC236}">
                  <a16:creationId xmlns:a16="http://schemas.microsoft.com/office/drawing/2014/main" id="{5636A4B6-2F3B-AD43-B4A4-A7988C8F8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056"/>
              <a:ext cx="912" cy="1344"/>
              <a:chOff x="864" y="1056"/>
              <a:chExt cx="912" cy="1344"/>
            </a:xfrm>
          </p:grpSpPr>
          <p:sp>
            <p:nvSpPr>
              <p:cNvPr id="71718" name="Rectangle 3">
                <a:extLst>
                  <a:ext uri="{FF2B5EF4-FFF2-40B4-BE49-F238E27FC236}">
                    <a16:creationId xmlns:a16="http://schemas.microsoft.com/office/drawing/2014/main" id="{D7D10BD9-A1F8-7548-8059-B94DAD63D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912" cy="13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1719" name="Text Box 12">
                <a:extLst>
                  <a:ext uri="{FF2B5EF4-FFF2-40B4-BE49-F238E27FC236}">
                    <a16:creationId xmlns:a16="http://schemas.microsoft.com/office/drawing/2014/main" id="{9F4E0815-0953-C043-9958-F9B5067E3E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056"/>
                <a:ext cx="725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Messaggio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a lunghezza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variabile</a:t>
                </a:r>
              </a:p>
            </p:txBody>
          </p:sp>
          <p:grpSp>
            <p:nvGrpSpPr>
              <p:cNvPr id="71720" name="Group 24">
                <a:extLst>
                  <a:ext uri="{FF2B5EF4-FFF2-40B4-BE49-F238E27FC236}">
                    <a16:creationId xmlns:a16="http://schemas.microsoft.com/office/drawing/2014/main" id="{257BA21E-A677-9C4B-9ED4-F180C745D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584"/>
                <a:ext cx="384" cy="720"/>
                <a:chOff x="1008" y="1632"/>
                <a:chExt cx="384" cy="720"/>
              </a:xfrm>
            </p:grpSpPr>
            <p:sp>
              <p:nvSpPr>
                <p:cNvPr id="71721" name="Line 4">
                  <a:extLst>
                    <a:ext uri="{FF2B5EF4-FFF2-40B4-BE49-F238E27FC236}">
                      <a16:creationId xmlns:a16="http://schemas.microsoft.com/office/drawing/2014/main" id="{C79FEBDD-EA11-D34C-8193-0D6FB089F8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63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2" name="Line 5">
                  <a:extLst>
                    <a:ext uri="{FF2B5EF4-FFF2-40B4-BE49-F238E27FC236}">
                      <a16:creationId xmlns:a16="http://schemas.microsoft.com/office/drawing/2014/main" id="{BC90AABE-B17F-4348-BF44-89D05D750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3" name="Line 6">
                  <a:extLst>
                    <a:ext uri="{FF2B5EF4-FFF2-40B4-BE49-F238E27FC236}">
                      <a16:creationId xmlns:a16="http://schemas.microsoft.com/office/drawing/2014/main" id="{60D0AD91-614B-EB4B-8C06-C7692C5B62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72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4" name="Line 7">
                  <a:extLst>
                    <a:ext uri="{FF2B5EF4-FFF2-40B4-BE49-F238E27FC236}">
                      <a16:creationId xmlns:a16="http://schemas.microsoft.com/office/drawing/2014/main" id="{E7F82F85-FACC-3C49-9F2F-71B0337A10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77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5" name="Line 8">
                  <a:extLst>
                    <a:ext uri="{FF2B5EF4-FFF2-40B4-BE49-F238E27FC236}">
                      <a16:creationId xmlns:a16="http://schemas.microsoft.com/office/drawing/2014/main" id="{542632F0-4991-3646-B1FB-45AD327C61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6" name="Line 9">
                  <a:extLst>
                    <a:ext uri="{FF2B5EF4-FFF2-40B4-BE49-F238E27FC236}">
                      <a16:creationId xmlns:a16="http://schemas.microsoft.com/office/drawing/2014/main" id="{474DDBE4-C3A7-0C4E-9173-827E9BAF43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87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7" name="Line 10">
                  <a:extLst>
                    <a:ext uri="{FF2B5EF4-FFF2-40B4-BE49-F238E27FC236}">
                      <a16:creationId xmlns:a16="http://schemas.microsoft.com/office/drawing/2014/main" id="{5D8BF2D2-6E92-9C48-B586-310504BB4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920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8" name="Line 11">
                  <a:extLst>
                    <a:ext uri="{FF2B5EF4-FFF2-40B4-BE49-F238E27FC236}">
                      <a16:creationId xmlns:a16="http://schemas.microsoft.com/office/drawing/2014/main" id="{8EEF8D3A-DFD6-B749-848B-7E451AC96A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96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9" name="Line 16">
                  <a:extLst>
                    <a:ext uri="{FF2B5EF4-FFF2-40B4-BE49-F238E27FC236}">
                      <a16:creationId xmlns:a16="http://schemas.microsoft.com/office/drawing/2014/main" id="{51EBB9F6-8614-304C-83BE-3AE0C4FEC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01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0" name="Line 17">
                  <a:extLst>
                    <a:ext uri="{FF2B5EF4-FFF2-40B4-BE49-F238E27FC236}">
                      <a16:creationId xmlns:a16="http://schemas.microsoft.com/office/drawing/2014/main" id="{083025BB-C220-B141-BB3B-7F17560C75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06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1" name="Line 18">
                  <a:extLst>
                    <a:ext uri="{FF2B5EF4-FFF2-40B4-BE49-F238E27FC236}">
                      <a16:creationId xmlns:a16="http://schemas.microsoft.com/office/drawing/2014/main" id="{CCD96CAB-294C-1848-954D-F0A684159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11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2" name="Line 19">
                  <a:extLst>
                    <a:ext uri="{FF2B5EF4-FFF2-40B4-BE49-F238E27FC236}">
                      <a16:creationId xmlns:a16="http://schemas.microsoft.com/office/drawing/2014/main" id="{0E9B610D-9900-354F-ACAC-99137B047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3" name="Line 20">
                  <a:extLst>
                    <a:ext uri="{FF2B5EF4-FFF2-40B4-BE49-F238E27FC236}">
                      <a16:creationId xmlns:a16="http://schemas.microsoft.com/office/drawing/2014/main" id="{766C4AAE-DC48-714A-BE2F-04C94596B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2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4" name="Line 21">
                  <a:extLst>
                    <a:ext uri="{FF2B5EF4-FFF2-40B4-BE49-F238E27FC236}">
                      <a16:creationId xmlns:a16="http://schemas.microsoft.com/office/drawing/2014/main" id="{B415401A-EE3B-5C44-AB12-3AE120B309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25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5" name="Line 22">
                  <a:extLst>
                    <a:ext uri="{FF2B5EF4-FFF2-40B4-BE49-F238E27FC236}">
                      <a16:creationId xmlns:a16="http://schemas.microsoft.com/office/drawing/2014/main" id="{B05C53A4-F6ED-2740-A94C-6116801248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0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36" name="Line 23">
                  <a:extLst>
                    <a:ext uri="{FF2B5EF4-FFF2-40B4-BE49-F238E27FC236}">
                      <a16:creationId xmlns:a16="http://schemas.microsoft.com/office/drawing/2014/main" id="{0DE82A48-FC50-C44A-9B4B-0E3740678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1717" name="Text Box 27">
              <a:extLst>
                <a:ext uri="{FF2B5EF4-FFF2-40B4-BE49-F238E27FC236}">
                  <a16:creationId xmlns:a16="http://schemas.microsoft.com/office/drawing/2014/main" id="{531EF2A0-5ABE-EC43-B933-04FA4277D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" y="2611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 i="1"/>
                <a:t>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19E2B-0D10-7148-B8D6-C3B623DB159A}"/>
              </a:ext>
            </a:extLst>
          </p:cNvPr>
          <p:cNvGrpSpPr/>
          <p:nvPr/>
        </p:nvGrpSpPr>
        <p:grpSpPr>
          <a:xfrm>
            <a:off x="4343400" y="1447800"/>
            <a:ext cx="2943225" cy="3343275"/>
            <a:chOff x="4343400" y="1447800"/>
            <a:chExt cx="2943225" cy="3343275"/>
          </a:xfrm>
        </p:grpSpPr>
        <p:sp>
          <p:nvSpPr>
            <p:cNvPr id="71686" name="Rectangle 31">
              <a:extLst>
                <a:ext uri="{FF2B5EF4-FFF2-40B4-BE49-F238E27FC236}">
                  <a16:creationId xmlns:a16="http://schemas.microsoft.com/office/drawing/2014/main" id="{235D4291-5ADC-3F48-A0EB-46C84276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4267200"/>
              <a:ext cx="18764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/>
                <a:t>[</a:t>
              </a:r>
              <a:r>
                <a:rPr lang="en-US" altLang="it-IT" sz="2000" b="1" i="1"/>
                <a:t>m, f</a:t>
              </a:r>
              <a:r>
                <a:rPr lang="en-US" altLang="it-IT" sz="2000"/>
                <a:t>(</a:t>
              </a:r>
              <a:r>
                <a:rPr lang="en-US" altLang="it-IT" sz="2000" b="1" i="1"/>
                <a:t>e</a:t>
              </a:r>
              <a:r>
                <a:rPr lang="en-US" altLang="it-IT" sz="2000"/>
                <a:t>)</a:t>
              </a:r>
              <a:r>
                <a:rPr lang="en-US" altLang="it-IT" sz="2000" b="1" i="1"/>
                <a:t>= </a:t>
              </a:r>
              <a:r>
                <a:rPr lang="en-US" altLang="it-IT" sz="2000" i="1"/>
                <a:t>D</a:t>
              </a:r>
              <a:r>
                <a:rPr lang="en-US" altLang="it-IT" sz="2000" i="1" baseline="-25000"/>
                <a:t>x</a:t>
              </a:r>
              <a:r>
                <a:rPr lang="en-US" altLang="it-IT" sz="2000" i="1"/>
                <a:t>(</a:t>
              </a:r>
              <a:r>
                <a:rPr lang="en-US" altLang="it-IT" sz="2000" b="1" i="1"/>
                <a:t>e</a:t>
              </a:r>
              <a:r>
                <a:rPr lang="en-US" altLang="it-IT" sz="2000" i="1"/>
                <a:t>)</a:t>
              </a:r>
              <a:r>
                <a:rPr lang="en-US" altLang="it-IT" sz="2800"/>
                <a:t>]</a:t>
              </a:r>
              <a:endParaRPr lang="en-US" altLang="it-IT" sz="2000" i="1"/>
            </a:p>
          </p:txBody>
        </p:sp>
        <p:sp>
          <p:nvSpPr>
            <p:cNvPr id="71687" name="AutoShape 34">
              <a:extLst>
                <a:ext uri="{FF2B5EF4-FFF2-40B4-BE49-F238E27FC236}">
                  <a16:creationId xmlns:a16="http://schemas.microsoft.com/office/drawing/2014/main" id="{BB54C916-C2DB-2444-8FFB-FFE2DD8AF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2667000"/>
              <a:ext cx="976313" cy="485775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1688" name="Text Box 35">
              <a:extLst>
                <a:ext uri="{FF2B5EF4-FFF2-40B4-BE49-F238E27FC236}">
                  <a16:creationId xmlns:a16="http://schemas.microsoft.com/office/drawing/2014/main" id="{3138BFA6-6B45-BC4D-B44C-8A28A41E2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1447800"/>
              <a:ext cx="10699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da spedire:</a:t>
              </a:r>
            </a:p>
          </p:txBody>
        </p:sp>
        <p:grpSp>
          <p:nvGrpSpPr>
            <p:cNvPr id="71689" name="Group 40">
              <a:extLst>
                <a:ext uri="{FF2B5EF4-FFF2-40B4-BE49-F238E27FC236}">
                  <a16:creationId xmlns:a16="http://schemas.microsoft.com/office/drawing/2014/main" id="{F436E69C-E691-504B-ACE3-ED3862D18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62600" y="1905000"/>
              <a:ext cx="1447800" cy="2133600"/>
              <a:chOff x="864" y="1056"/>
              <a:chExt cx="912" cy="1344"/>
            </a:xfrm>
          </p:grpSpPr>
          <p:sp>
            <p:nvSpPr>
              <p:cNvPr id="71695" name="Rectangle 41">
                <a:extLst>
                  <a:ext uri="{FF2B5EF4-FFF2-40B4-BE49-F238E27FC236}">
                    <a16:creationId xmlns:a16="http://schemas.microsoft.com/office/drawing/2014/main" id="{802685A3-D152-4945-92E4-841275B1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912" cy="13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1696" name="Text Box 42">
                <a:extLst>
                  <a:ext uri="{FF2B5EF4-FFF2-40B4-BE49-F238E27FC236}">
                    <a16:creationId xmlns:a16="http://schemas.microsoft.com/office/drawing/2014/main" id="{6B22E270-A85C-104F-A5A4-4A8143FC57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056"/>
                <a:ext cx="725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Messaggio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a lunghezza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variabile</a:t>
                </a:r>
              </a:p>
            </p:txBody>
          </p:sp>
          <p:grpSp>
            <p:nvGrpSpPr>
              <p:cNvPr id="71697" name="Group 43">
                <a:extLst>
                  <a:ext uri="{FF2B5EF4-FFF2-40B4-BE49-F238E27FC236}">
                    <a16:creationId xmlns:a16="http://schemas.microsoft.com/office/drawing/2014/main" id="{199E981E-BAB8-D444-8322-A987B96FDF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584"/>
                <a:ext cx="384" cy="720"/>
                <a:chOff x="1008" y="1632"/>
                <a:chExt cx="384" cy="720"/>
              </a:xfrm>
            </p:grpSpPr>
            <p:sp>
              <p:nvSpPr>
                <p:cNvPr id="71698" name="Line 44">
                  <a:extLst>
                    <a:ext uri="{FF2B5EF4-FFF2-40B4-BE49-F238E27FC236}">
                      <a16:creationId xmlns:a16="http://schemas.microsoft.com/office/drawing/2014/main" id="{CED723B0-7BE7-404C-A739-A9400E5E43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63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99" name="Line 45">
                  <a:extLst>
                    <a:ext uri="{FF2B5EF4-FFF2-40B4-BE49-F238E27FC236}">
                      <a16:creationId xmlns:a16="http://schemas.microsoft.com/office/drawing/2014/main" id="{401242A9-FAD1-2D48-99DD-DC4E175CDE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0" name="Line 46">
                  <a:extLst>
                    <a:ext uri="{FF2B5EF4-FFF2-40B4-BE49-F238E27FC236}">
                      <a16:creationId xmlns:a16="http://schemas.microsoft.com/office/drawing/2014/main" id="{FF40998A-4965-FD4C-ADB2-AF7DF178DE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72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1" name="Line 47">
                  <a:extLst>
                    <a:ext uri="{FF2B5EF4-FFF2-40B4-BE49-F238E27FC236}">
                      <a16:creationId xmlns:a16="http://schemas.microsoft.com/office/drawing/2014/main" id="{26AEFFA9-8C71-154B-89A2-199D1A9B6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77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2" name="Line 48">
                  <a:extLst>
                    <a:ext uri="{FF2B5EF4-FFF2-40B4-BE49-F238E27FC236}">
                      <a16:creationId xmlns:a16="http://schemas.microsoft.com/office/drawing/2014/main" id="{2A0B30FB-DFCD-254B-BF33-D173C3A0F4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3" name="Line 49">
                  <a:extLst>
                    <a:ext uri="{FF2B5EF4-FFF2-40B4-BE49-F238E27FC236}">
                      <a16:creationId xmlns:a16="http://schemas.microsoft.com/office/drawing/2014/main" id="{1083E777-EC54-2542-9A73-33D4B8A364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87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4" name="Line 50">
                  <a:extLst>
                    <a:ext uri="{FF2B5EF4-FFF2-40B4-BE49-F238E27FC236}">
                      <a16:creationId xmlns:a16="http://schemas.microsoft.com/office/drawing/2014/main" id="{ED58C736-AAED-0441-83FE-AD2F61C318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920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5" name="Line 51">
                  <a:extLst>
                    <a:ext uri="{FF2B5EF4-FFF2-40B4-BE49-F238E27FC236}">
                      <a16:creationId xmlns:a16="http://schemas.microsoft.com/office/drawing/2014/main" id="{B16DB87B-0A5F-3F40-A176-0F324198B4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96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6" name="Line 52">
                  <a:extLst>
                    <a:ext uri="{FF2B5EF4-FFF2-40B4-BE49-F238E27FC236}">
                      <a16:creationId xmlns:a16="http://schemas.microsoft.com/office/drawing/2014/main" id="{793F83B9-AF57-CB46-9B36-A744F3FA4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01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7" name="Line 53">
                  <a:extLst>
                    <a:ext uri="{FF2B5EF4-FFF2-40B4-BE49-F238E27FC236}">
                      <a16:creationId xmlns:a16="http://schemas.microsoft.com/office/drawing/2014/main" id="{1F5AF75F-BEBA-9043-A3D7-2AC951758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06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8" name="Line 54">
                  <a:extLst>
                    <a:ext uri="{FF2B5EF4-FFF2-40B4-BE49-F238E27FC236}">
                      <a16:creationId xmlns:a16="http://schemas.microsoft.com/office/drawing/2014/main" id="{140AF84C-98BC-6940-A4CD-CBC43C8FA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11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9" name="Line 55">
                  <a:extLst>
                    <a:ext uri="{FF2B5EF4-FFF2-40B4-BE49-F238E27FC236}">
                      <a16:creationId xmlns:a16="http://schemas.microsoft.com/office/drawing/2014/main" id="{D0DC8D82-6B57-7548-B03F-E1DC3FE3C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10" name="Line 56">
                  <a:extLst>
                    <a:ext uri="{FF2B5EF4-FFF2-40B4-BE49-F238E27FC236}">
                      <a16:creationId xmlns:a16="http://schemas.microsoft.com/office/drawing/2014/main" id="{774F012D-FCB5-084B-AE81-9FED6D3AB8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2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11" name="Line 57">
                  <a:extLst>
                    <a:ext uri="{FF2B5EF4-FFF2-40B4-BE49-F238E27FC236}">
                      <a16:creationId xmlns:a16="http://schemas.microsoft.com/office/drawing/2014/main" id="{D292EADF-3FF1-FF49-B393-07E7894AA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25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12" name="Line 58">
                  <a:extLst>
                    <a:ext uri="{FF2B5EF4-FFF2-40B4-BE49-F238E27FC236}">
                      <a16:creationId xmlns:a16="http://schemas.microsoft.com/office/drawing/2014/main" id="{AE9C0E73-084E-B74E-A369-FCDB03E66B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0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13" name="Line 59">
                  <a:extLst>
                    <a:ext uri="{FF2B5EF4-FFF2-40B4-BE49-F238E27FC236}">
                      <a16:creationId xmlns:a16="http://schemas.microsoft.com/office/drawing/2014/main" id="{562DD58F-424D-1141-ABC8-356DD2CD0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1690" name="Text Box 60">
              <a:extLst>
                <a:ext uri="{FF2B5EF4-FFF2-40B4-BE49-F238E27FC236}">
                  <a16:creationId xmlns:a16="http://schemas.microsoft.com/office/drawing/2014/main" id="{E13B7698-7D41-2A44-A916-F58B1C502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733800"/>
              <a:ext cx="439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b="1" i="1"/>
                <a:t>f</a:t>
              </a:r>
              <a:r>
                <a:rPr lang="en-US" altLang="it-IT" sz="1400"/>
                <a:t>(</a:t>
              </a:r>
              <a:r>
                <a:rPr lang="en-US" altLang="it-IT" sz="1400" b="1" i="1"/>
                <a:t>e</a:t>
              </a:r>
              <a:r>
                <a:rPr lang="en-US" altLang="it-IT" sz="1400"/>
                <a:t>)</a:t>
              </a:r>
              <a:endParaRPr lang="en-US" altLang="it-IT" sz="1400" b="1" i="1"/>
            </a:p>
          </p:txBody>
        </p:sp>
      </p:grpSp>
      <p:sp>
        <p:nvSpPr>
          <p:cNvPr id="71691" name="AutoShape 62">
            <a:extLst>
              <a:ext uri="{FF2B5EF4-FFF2-40B4-BE49-F238E27FC236}">
                <a16:creationId xmlns:a16="http://schemas.microsoft.com/office/drawing/2014/main" id="{66162E71-FABB-A746-B360-83309075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590800"/>
            <a:ext cx="1219200" cy="60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600"/>
              <a:t>canale</a:t>
            </a:r>
          </a:p>
        </p:txBody>
      </p:sp>
      <p:sp>
        <p:nvSpPr>
          <p:cNvPr id="71692" name="Text Box 64">
            <a:extLst>
              <a:ext uri="{FF2B5EF4-FFF2-40B4-BE49-F238E27FC236}">
                <a16:creationId xmlns:a16="http://schemas.microsoft.com/office/drawing/2014/main" id="{416AAAD2-1E38-8847-938A-923731690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217613"/>
            <a:ext cx="1081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/>
              <a:t>X</a:t>
            </a:r>
            <a:r>
              <a:rPr lang="en-US" altLang="it-IT" sz="1600"/>
              <a:t> spedisce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DE5F47-DF02-144C-9075-8358E2C07CE1}"/>
              </a:ext>
            </a:extLst>
          </p:cNvPr>
          <p:cNvGrpSpPr/>
          <p:nvPr/>
        </p:nvGrpSpPr>
        <p:grpSpPr>
          <a:xfrm>
            <a:off x="1981200" y="2514600"/>
            <a:ext cx="2557463" cy="3475038"/>
            <a:chOff x="1981200" y="2514600"/>
            <a:chExt cx="2557463" cy="3475038"/>
          </a:xfrm>
        </p:grpSpPr>
        <p:sp>
          <p:nvSpPr>
            <p:cNvPr id="71683" name="AutoShape 13">
              <a:extLst>
                <a:ext uri="{FF2B5EF4-FFF2-40B4-BE49-F238E27FC236}">
                  <a16:creationId xmlns:a16="http://schemas.microsoft.com/office/drawing/2014/main" id="{ACBD3DE9-817B-9A4E-8661-10687A796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200" y="2667000"/>
              <a:ext cx="976313" cy="485775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71685" name="Group 30">
              <a:extLst>
                <a:ext uri="{FF2B5EF4-FFF2-40B4-BE49-F238E27FC236}">
                  <a16:creationId xmlns:a16="http://schemas.microsoft.com/office/drawing/2014/main" id="{F92962BA-7FD6-6C46-B80C-53955EE96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2514600"/>
              <a:ext cx="1044575" cy="2076450"/>
              <a:chOff x="3360" y="1536"/>
              <a:chExt cx="658" cy="1308"/>
            </a:xfrm>
          </p:grpSpPr>
          <p:sp>
            <p:nvSpPr>
              <p:cNvPr id="71714" name="Rectangle 14">
                <a:extLst>
                  <a:ext uri="{FF2B5EF4-FFF2-40B4-BE49-F238E27FC236}">
                    <a16:creationId xmlns:a16="http://schemas.microsoft.com/office/drawing/2014/main" id="{22218799-0D5D-D945-8F8F-9A7946FBC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48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Estratto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a lungh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costante</a:t>
                </a:r>
              </a:p>
            </p:txBody>
          </p:sp>
          <p:sp>
            <p:nvSpPr>
              <p:cNvPr id="71715" name="Rectangle 28">
                <a:extLst>
                  <a:ext uri="{FF2B5EF4-FFF2-40B4-BE49-F238E27FC236}">
                    <a16:creationId xmlns:a16="http://schemas.microsoft.com/office/drawing/2014/main" id="{1CD5AB8D-C03D-614C-8883-CF8A4B186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61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 b="1" i="1"/>
                  <a:t>e</a:t>
                </a:r>
                <a:r>
                  <a:rPr lang="en-US" altLang="it-IT" sz="2000" i="1"/>
                  <a:t>=h(</a:t>
                </a:r>
                <a:r>
                  <a:rPr lang="en-US" altLang="it-IT" sz="2000" b="1" i="1"/>
                  <a:t>m</a:t>
                </a:r>
                <a:r>
                  <a:rPr lang="en-US" altLang="it-IT" sz="2000" i="1"/>
                  <a:t>)</a:t>
                </a:r>
                <a:endParaRPr lang="en-US" altLang="it-IT" sz="2000" b="1" i="1"/>
              </a:p>
            </p:txBody>
          </p:sp>
        </p:grpSp>
        <p:sp>
          <p:nvSpPr>
            <p:cNvPr id="71693" name="Text Box 68">
              <a:extLst>
                <a:ext uri="{FF2B5EF4-FFF2-40B4-BE49-F238E27FC236}">
                  <a16:creationId xmlns:a16="http://schemas.microsoft.com/office/drawing/2014/main" id="{3ED5E2B9-65A2-6E4A-908E-15CDE455F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5" y="5592763"/>
              <a:ext cx="16589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funzione Hash</a:t>
              </a:r>
            </a:p>
          </p:txBody>
        </p:sp>
        <p:sp>
          <p:nvSpPr>
            <p:cNvPr id="71694" name="Line 69">
              <a:extLst>
                <a:ext uri="{FF2B5EF4-FFF2-40B4-BE49-F238E27FC236}">
                  <a16:creationId xmlns:a16="http://schemas.microsoft.com/office/drawing/2014/main" id="{EFBD3C90-F2C7-BA46-8C4B-10F7D58B7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3800" y="45720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033852D1-5349-9344-A806-5E416577C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6061DF-35C8-F741-B7B2-3914EA8841C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it-IT" sz="1400"/>
          </a:p>
        </p:txBody>
      </p:sp>
      <p:pic>
        <p:nvPicPr>
          <p:cNvPr id="72706" name="Picture 3">
            <a:extLst>
              <a:ext uri="{FF2B5EF4-FFF2-40B4-BE49-F238E27FC236}">
                <a16:creationId xmlns:a16="http://schemas.microsoft.com/office/drawing/2014/main" id="{B3237A67-DB04-EB48-B422-4684F4F8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3">
            <a:extLst>
              <a:ext uri="{FF2B5EF4-FFF2-40B4-BE49-F238E27FC236}">
                <a16:creationId xmlns:a16="http://schemas.microsoft.com/office/drawing/2014/main" id="{B3EC90D5-39B5-064D-B2FF-E5EC2261A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17538"/>
            <a:ext cx="523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Verifica dell’integrità di un messaggio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3">
            <a:extLst>
              <a:ext uri="{FF2B5EF4-FFF2-40B4-BE49-F238E27FC236}">
                <a16:creationId xmlns:a16="http://schemas.microsoft.com/office/drawing/2014/main" id="{042E9744-7528-0A46-B228-AD7A6B8C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6BCE26-0998-6D49-825C-ABABA2E8990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it-IT" sz="1400"/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F462906D-F34A-C446-AB67-4AC53457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3">
            <a:extLst>
              <a:ext uri="{FF2B5EF4-FFF2-40B4-BE49-F238E27FC236}">
                <a16:creationId xmlns:a16="http://schemas.microsoft.com/office/drawing/2014/main" id="{358D726F-0A79-9942-B200-FEB84985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17538"/>
            <a:ext cx="523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Verifica dell’integrità di un messaggio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3">
            <a:extLst>
              <a:ext uri="{FF2B5EF4-FFF2-40B4-BE49-F238E27FC236}">
                <a16:creationId xmlns:a16="http://schemas.microsoft.com/office/drawing/2014/main" id="{62E16590-88BB-5E46-BBA9-684C86CB6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476250"/>
            <a:ext cx="6630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Verifica dell’integrità di un messaggio e cifratura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a chiave segreta </a:t>
            </a: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D98A42FB-5A32-3A45-964E-85D8C371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57338"/>
            <a:ext cx="91440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8808DB87-3D41-FD4F-B001-22EEA9133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0700" y="6346825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351179-51E9-DE45-BF50-B8075A59B4E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it-IT" sz="1400"/>
          </a:p>
        </p:txBody>
      </p:sp>
      <p:sp>
        <p:nvSpPr>
          <p:cNvPr id="75778" name="TextBox 3">
            <a:extLst>
              <a:ext uri="{FF2B5EF4-FFF2-40B4-BE49-F238E27FC236}">
                <a16:creationId xmlns:a16="http://schemas.microsoft.com/office/drawing/2014/main" id="{8481BFDE-F3A3-8449-9589-E70E85439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150813"/>
            <a:ext cx="6630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Verifica dell’integrità di un messaggio e cifratura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a chiave pubblica </a:t>
            </a:r>
          </a:p>
        </p:txBody>
      </p:sp>
      <p:sp>
        <p:nvSpPr>
          <p:cNvPr id="75779" name="TextBox 4">
            <a:extLst>
              <a:ext uri="{FF2B5EF4-FFF2-40B4-BE49-F238E27FC236}">
                <a16:creationId xmlns:a16="http://schemas.microsoft.com/office/drawing/2014/main" id="{8505E47D-FEDE-D149-B3FA-F6E1E74C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80100"/>
            <a:ext cx="845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Verifica dell’integrità di un messaggio e cifratura a chiave pubblica</a:t>
            </a:r>
          </a:p>
        </p:txBody>
      </p:sp>
      <p:pic>
        <p:nvPicPr>
          <p:cNvPr id="75780" name="Picture 2">
            <a:extLst>
              <a:ext uri="{FF2B5EF4-FFF2-40B4-BE49-F238E27FC236}">
                <a16:creationId xmlns:a16="http://schemas.microsoft.com/office/drawing/2014/main" id="{D9C08478-1378-704A-950C-A8446DB1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6825"/>
            <a:ext cx="7669212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1">
            <a:extLst>
              <a:ext uri="{FF2B5EF4-FFF2-40B4-BE49-F238E27FC236}">
                <a16:creationId xmlns:a16="http://schemas.microsoft.com/office/drawing/2014/main" id="{4523A667-93EC-1F4B-82B7-CD743C6E8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020E6D-FC09-8C42-AB75-D8D6DA692A2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400"/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3EFC601F-94D6-0345-BA5B-FDF286B4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E7964D79-7EF3-8748-BB77-0C5EDE68B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339725"/>
            <a:ext cx="459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Funzioni unidirezionali (</a:t>
            </a:r>
            <a:r>
              <a:rPr lang="it-IT" altLang="it-IT" sz="2400" b="1" i="1"/>
              <a:t>one way</a:t>
            </a:r>
            <a:r>
              <a:rPr lang="it-IT" altLang="it-IT" sz="2400" b="1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CAB3F5-55C2-604F-B86E-5860A2157B3D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4222750"/>
            <a:ext cx="6142037" cy="2301875"/>
            <a:chOff x="1389327" y="3918014"/>
            <a:chExt cx="6141425" cy="2301936"/>
          </a:xfrm>
        </p:grpSpPr>
        <p:sp>
          <p:nvSpPr>
            <p:cNvPr id="21512" name="TextBox 7">
              <a:extLst>
                <a:ext uri="{FF2B5EF4-FFF2-40B4-BE49-F238E27FC236}">
                  <a16:creationId xmlns:a16="http://schemas.microsoft.com/office/drawing/2014/main" id="{AF4781C1-D462-F84A-A9F6-9AD8EFD7E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9327" y="3918014"/>
              <a:ext cx="61414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Funzioni unidirezionali d’interesse crittografico</a:t>
              </a:r>
            </a:p>
          </p:txBody>
        </p:sp>
        <p:sp>
          <p:nvSpPr>
            <p:cNvPr id="21513" name="TextBox 8">
              <a:extLst>
                <a:ext uri="{FF2B5EF4-FFF2-40B4-BE49-F238E27FC236}">
                  <a16:creationId xmlns:a16="http://schemas.microsoft.com/office/drawing/2014/main" id="{D86453A5-B020-F44B-B40B-A2C5B5B5B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543" y="4650290"/>
              <a:ext cx="549220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it-IT" altLang="it-IT" sz="2400"/>
                <a:t>Il logaritmo discreto 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it-IT" altLang="it-IT" sz="2400"/>
                <a:t>Il problema delle somme parziali 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it-IT" altLang="it-IT" sz="2400"/>
                <a:t>Scomposizione in fattori primi </a:t>
              </a:r>
            </a:p>
            <a:p>
              <a:pPr>
                <a:spcBef>
                  <a:spcPct val="0"/>
                </a:spcBef>
                <a:buFont typeface="Times" pitchFamily="2" charset="0"/>
                <a:buAutoNum type="arabicPeriod"/>
              </a:pPr>
              <a:r>
                <a:rPr lang="it-IT" altLang="it-IT" sz="2400"/>
                <a:t>Il logaritmo discreto su curve ellittiche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197251-CA48-824D-B637-791DD4DFBF9D}"/>
              </a:ext>
            </a:extLst>
          </p:cNvPr>
          <p:cNvGrpSpPr>
            <a:grpSpLocks/>
          </p:cNvGrpSpPr>
          <p:nvPr/>
        </p:nvGrpSpPr>
        <p:grpSpPr bwMode="auto">
          <a:xfrm>
            <a:off x="0" y="2359025"/>
            <a:ext cx="9144000" cy="1717675"/>
            <a:chOff x="0" y="2359610"/>
            <a:chExt cx="9144000" cy="1717462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21EEE1A7-C004-DC4B-9EB8-FFE1DCA25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61047"/>
              <a:ext cx="9144000" cy="121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Box 4">
              <a:extLst>
                <a:ext uri="{FF2B5EF4-FFF2-40B4-BE49-F238E27FC236}">
                  <a16:creationId xmlns:a16="http://schemas.microsoft.com/office/drawing/2014/main" id="{2718D4C4-B74D-5B49-A728-FE5A6D5DD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68" y="2359610"/>
              <a:ext cx="72469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Funzioni unidirezionali ad accesso (</a:t>
              </a:r>
              <a:r>
                <a:rPr lang="it-IT" altLang="it-IT" sz="2400" b="1" i="1"/>
                <a:t>one way trapdoor</a:t>
              </a:r>
              <a:r>
                <a:rPr lang="it-IT" altLang="it-IT" sz="2400" b="1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AF9B89D2-B23C-864B-8673-14687C0B0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57CFC8-82E1-7442-8D04-0E6F38ACDE0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it-IT" sz="1400"/>
          </a:p>
        </p:txBody>
      </p:sp>
      <p:pic>
        <p:nvPicPr>
          <p:cNvPr id="76802" name="Picture 3">
            <a:extLst>
              <a:ext uri="{FF2B5EF4-FFF2-40B4-BE49-F238E27FC236}">
                <a16:creationId xmlns:a16="http://schemas.microsoft.com/office/drawing/2014/main" id="{F77187B0-B6D9-834A-A3C7-9EC01D24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268413"/>
            <a:ext cx="9144001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>
            <a:extLst>
              <a:ext uri="{FF2B5EF4-FFF2-40B4-BE49-F238E27FC236}">
                <a16:creationId xmlns:a16="http://schemas.microsoft.com/office/drawing/2014/main" id="{2503EA35-D2CF-FB47-BB21-E9C5D059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732463"/>
            <a:ext cx="2857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6">
            <a:extLst>
              <a:ext uri="{FF2B5EF4-FFF2-40B4-BE49-F238E27FC236}">
                <a16:creationId xmlns:a16="http://schemas.microsoft.com/office/drawing/2014/main" id="{CD892770-D34B-8442-8253-0B415B4C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975" y="227013"/>
            <a:ext cx="6211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Altra possibilità: </a:t>
            </a:r>
            <a:r>
              <a:rPr lang="it-IT" altLang="it-IT" sz="2400" i="1"/>
              <a:t>Message Authentication Codes</a:t>
            </a:r>
            <a:r>
              <a:rPr lang="it-IT" altLang="it-IT" sz="24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L’hash dipende anche da una chiave segreta </a:t>
            </a:r>
            <a:r>
              <a:rPr lang="it-IT" altLang="it-IT" sz="2400" i="1"/>
              <a:t>k</a:t>
            </a:r>
            <a:r>
              <a:rPr lang="it-IT" altLang="it-IT" sz="2400" i="1" baseline="-25000"/>
              <a:t>C</a:t>
            </a:r>
            <a:endParaRPr lang="it-IT" altLang="it-IT" sz="2400" i="1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531AC7E5-5D26-D645-89A5-811C7D304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C1C59C-59E5-7947-8404-55BBFEE9215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it-IT" sz="1400"/>
          </a:p>
        </p:txBody>
      </p:sp>
      <p:sp>
        <p:nvSpPr>
          <p:cNvPr id="77826" name="TextBox 4">
            <a:extLst>
              <a:ext uri="{FF2B5EF4-FFF2-40B4-BE49-F238E27FC236}">
                <a16:creationId xmlns:a16="http://schemas.microsoft.com/office/drawing/2014/main" id="{B2CA7E69-6BE6-6642-BDBE-0ED0D65DE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60350"/>
            <a:ext cx="189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Tabelle Hash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6FAF5-90C1-A74D-AF92-4CB51A38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25"/>
            <a:ext cx="85677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6EC58-5916-F446-9F99-969B87C8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428750"/>
            <a:ext cx="30543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4F094-1163-234B-BCAA-A402C000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1484313"/>
            <a:ext cx="30083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01FC5B-3EEC-7042-A79F-4E87DADE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30325"/>
            <a:ext cx="3005138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07D81-D565-DE45-842F-B42848F01886}"/>
              </a:ext>
            </a:extLst>
          </p:cNvPr>
          <p:cNvSpPr txBox="1"/>
          <p:nvPr/>
        </p:nvSpPr>
        <p:spPr>
          <a:xfrm>
            <a:off x="67840" y="578036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soluzione più immediata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A6134-57CA-D94A-B225-5BEAE25A5E70}"/>
              </a:ext>
            </a:extLst>
          </p:cNvPr>
          <p:cNvSpPr txBox="1"/>
          <p:nvPr/>
        </p:nvSpPr>
        <p:spPr>
          <a:xfrm>
            <a:off x="2970213" y="5776779"/>
            <a:ext cx="234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soluzione più efficiente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B3C0E-475C-E94F-9653-581FDA5A6C23}"/>
              </a:ext>
            </a:extLst>
          </p:cNvPr>
          <p:cNvSpPr txBox="1"/>
          <p:nvPr/>
        </p:nvSpPr>
        <p:spPr>
          <a:xfrm>
            <a:off x="6110313" y="578639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soluzione più generale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Screen shot 2011-02-#568611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AC6A4E58-FFD4-8A4D-9E28-2736B158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6802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B4B63FE6-3FE5-7641-89DE-37A308C2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63538"/>
            <a:ext cx="20701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>
                <a:latin typeface="Times" charset="0"/>
              </a:rPr>
              <a:t>Tabelle Hash</a:t>
            </a: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60B635F8-5321-BD48-ABFE-D008D1035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97425"/>
            <a:ext cx="69897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L’accesso diretto consente di inserire e recuperare un dato (chiave)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in un indirizzo che corrisponde al valore della stessa chiave</a:t>
            </a:r>
          </a:p>
          <a:p>
            <a:pPr>
              <a:defRPr/>
            </a:pPr>
            <a:endParaRPr lang="en-US" altLang="x-none">
              <a:latin typeface="Times New Roman" charset="0"/>
            </a:endParaRP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E’ possibile solo se le chiavi possibili sono meno gli indirizzi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CC67EB2-E652-334A-AF7C-48A89AB97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765175"/>
            <a:ext cx="65674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Se le chiavi possibili sono (molte) più degli indirizzi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bisogna trovare un strategia per inserirle e recuperarle in modo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efficiente (cioè con bassa complessità)</a:t>
            </a:r>
          </a:p>
        </p:txBody>
      </p:sp>
      <p:pic>
        <p:nvPicPr>
          <p:cNvPr id="79874" name="Picture 3" descr="Screen shot 2011-02-#568615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57CFBF54-D265-F54E-99D2-D728D72A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517775"/>
            <a:ext cx="70532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>
            <a:extLst>
              <a:ext uri="{FF2B5EF4-FFF2-40B4-BE49-F238E27FC236}">
                <a16:creationId xmlns:a16="http://schemas.microsoft.com/office/drawing/2014/main" id="{2CA89D4A-D267-E24E-8AEA-A5C78AA5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09600"/>
            <a:ext cx="7512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Si usano allora le </a:t>
            </a:r>
            <a:r>
              <a:rPr lang="en-US" altLang="x-none" b="1" i="1">
                <a:latin typeface="Times New Roman" charset="0"/>
              </a:rPr>
              <a:t>tabelle Hash</a:t>
            </a:r>
            <a:r>
              <a:rPr lang="en-US" altLang="x-none">
                <a:latin typeface="Times New Roman" charset="0"/>
              </a:rPr>
              <a:t>:</a:t>
            </a:r>
          </a:p>
          <a:p>
            <a:pPr>
              <a:defRPr/>
            </a:pPr>
            <a:endParaRPr lang="en-US" altLang="x-none">
              <a:latin typeface="Times New Roman" charset="0"/>
            </a:endParaRP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ogni chiave va collocata in una cella il cui indirizzo </a:t>
            </a:r>
            <a:r>
              <a:rPr lang="en-US" altLang="x-none" i="1">
                <a:latin typeface="Times New Roman" charset="0"/>
              </a:rPr>
              <a:t>i</a:t>
            </a:r>
            <a:r>
              <a:rPr lang="en-US" altLang="x-none">
                <a:latin typeface="Times New Roman" charset="0"/>
              </a:rPr>
              <a:t> dipende dal 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valore </a:t>
            </a:r>
            <a:r>
              <a:rPr lang="en-US" altLang="x-none" i="1">
                <a:latin typeface="Times New Roman" charset="0"/>
              </a:rPr>
              <a:t>k </a:t>
            </a:r>
            <a:r>
              <a:rPr lang="en-US" altLang="x-none">
                <a:latin typeface="Times New Roman" charset="0"/>
              </a:rPr>
              <a:t>della chiave seconda un’opportuna funzione (funzione di Hash)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C155E1D1-9BDE-F84C-B79C-38B35E9B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384425"/>
            <a:ext cx="1322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 i="1">
                <a:latin typeface="Times New Roman" charset="0"/>
              </a:rPr>
              <a:t>i</a:t>
            </a:r>
            <a:r>
              <a:rPr lang="en-US" altLang="x-none" sz="2800">
                <a:latin typeface="Times New Roman" charset="0"/>
              </a:rPr>
              <a:t> = </a:t>
            </a:r>
            <a:r>
              <a:rPr lang="en-US" altLang="x-none" sz="2800" i="1">
                <a:latin typeface="Times New Roman" charset="0"/>
              </a:rPr>
              <a:t>h</a:t>
            </a:r>
            <a:r>
              <a:rPr lang="en-US" altLang="x-none" sz="2800">
                <a:latin typeface="Times New Roman" charset="0"/>
              </a:rPr>
              <a:t>(</a:t>
            </a:r>
            <a:r>
              <a:rPr lang="en-US" altLang="x-none" sz="2800" i="1">
                <a:latin typeface="Times New Roman" charset="0"/>
              </a:rPr>
              <a:t>k</a:t>
            </a:r>
            <a:r>
              <a:rPr lang="en-US" altLang="x-none" sz="2800">
                <a:latin typeface="Times New Roman" charset="0"/>
              </a:rPr>
              <a:t>) </a:t>
            </a: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AB01FFC8-9519-1F4D-B8DA-7D2F34EA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6056313"/>
            <a:ext cx="5881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L’accesso avviene in </a:t>
            </a:r>
            <a:r>
              <a:rPr lang="en-US" altLang="x-none" i="1">
                <a:latin typeface="Times New Roman" charset="0"/>
              </a:rPr>
              <a:t>tempo costante  O</a:t>
            </a:r>
            <a:r>
              <a:rPr lang="en-US" altLang="x-none">
                <a:latin typeface="Times New Roman" charset="0"/>
              </a:rPr>
              <a:t>(1)</a:t>
            </a:r>
          </a:p>
        </p:txBody>
      </p:sp>
      <p:pic>
        <p:nvPicPr>
          <p:cNvPr id="80900" name="Picture 3" descr="Screen shot 2011-02-#568615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7F5FCA1A-A1A1-3E47-BAC3-BB784F14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144838"/>
            <a:ext cx="51625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Screen shot 2011-02-#56861A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3D8C67CA-530E-4849-AE92-BE64126B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2108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7C98CB8C-1817-7044-B661-3F5DE6B4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2941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latin typeface="Times New Roman" charset="0"/>
              </a:rPr>
              <a:t>Esempio di funzione Hash: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74CCF04B-CA61-F34C-A2E8-AB25CF364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93" y="877968"/>
            <a:ext cx="46497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 i="1">
                <a:latin typeface="Times New Roman" charset="0"/>
              </a:rPr>
              <a:t>Scrittura in tabella</a:t>
            </a:r>
            <a:r>
              <a:rPr lang="en-US" altLang="x-none" sz="2000">
                <a:latin typeface="Times New Roman" charset="0"/>
              </a:rPr>
              <a:t>:</a:t>
            </a: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si calcola il resto della divisione di </a:t>
            </a:r>
            <a:r>
              <a:rPr lang="en-US" altLang="x-none" sz="2000" i="1">
                <a:latin typeface="Times New Roman" charset="0"/>
              </a:rPr>
              <a:t>k</a:t>
            </a:r>
            <a:r>
              <a:rPr lang="en-US" altLang="x-none" sz="2000">
                <a:latin typeface="Times New Roman" charset="0"/>
              </a:rPr>
              <a:t> per </a:t>
            </a:r>
            <a:r>
              <a:rPr lang="en-US" altLang="x-none" sz="2000" i="1">
                <a:latin typeface="Times New Roman" charset="0"/>
              </a:rPr>
              <a:t>m, </a:t>
            </a: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numero delle celle di memoria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6A4B5CC2-809B-9744-A0F4-A32B348C2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31" y="2667000"/>
            <a:ext cx="239533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latin typeface="Times New Roman" charset="0"/>
              </a:rPr>
              <a:t>          27 = 16 ⋅1 + 11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       132 = 16⋅8 + 4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         69 = 16⋅4 +  5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         77 = 16⋅4 + 13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      227 = 16⋅14 + 3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10021 = 16⋅626 +  5</a:t>
            </a:r>
          </a:p>
          <a:p>
            <a:pPr>
              <a:defRPr/>
            </a:pPr>
            <a:endParaRPr lang="en-US" altLang="x-none" sz="2000">
              <a:latin typeface="Times New Roman" charset="0"/>
            </a:endParaRP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     117 = 16⋅7 + 5</a:t>
            </a:r>
          </a:p>
        </p:txBody>
      </p:sp>
      <p:grpSp>
        <p:nvGrpSpPr>
          <p:cNvPr id="81925" name="Group 6">
            <a:extLst>
              <a:ext uri="{FF2B5EF4-FFF2-40B4-BE49-F238E27FC236}">
                <a16:creationId xmlns:a16="http://schemas.microsoft.com/office/drawing/2014/main" id="{783E1634-B5C2-6546-9FF2-53B94C599E22}"/>
              </a:ext>
            </a:extLst>
          </p:cNvPr>
          <p:cNvGrpSpPr>
            <a:grpSpLocks/>
          </p:cNvGrpSpPr>
          <p:nvPr/>
        </p:nvGrpSpPr>
        <p:grpSpPr bwMode="auto">
          <a:xfrm>
            <a:off x="5334718" y="1752600"/>
            <a:ext cx="914400" cy="4876800"/>
            <a:chOff x="4080" y="768"/>
            <a:chExt cx="816" cy="3072"/>
          </a:xfrm>
        </p:grpSpPr>
        <p:sp>
          <p:nvSpPr>
            <p:cNvPr id="60423" name="Rectangle 7">
              <a:extLst>
                <a:ext uri="{FF2B5EF4-FFF2-40B4-BE49-F238E27FC236}">
                  <a16:creationId xmlns:a16="http://schemas.microsoft.com/office/drawing/2014/main" id="{12FC84DE-5404-A144-88FA-B6FE75995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76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4" name="Rectangle 8">
              <a:extLst>
                <a:ext uri="{FF2B5EF4-FFF2-40B4-BE49-F238E27FC236}">
                  <a16:creationId xmlns:a16="http://schemas.microsoft.com/office/drawing/2014/main" id="{C7A98930-003C-D641-988B-E39923C4D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96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5" name="Rectangle 9">
              <a:extLst>
                <a:ext uri="{FF2B5EF4-FFF2-40B4-BE49-F238E27FC236}">
                  <a16:creationId xmlns:a16="http://schemas.microsoft.com/office/drawing/2014/main" id="{4564F3FD-1610-8E46-A71A-EF86745FE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15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6" name="Rectangle 10">
              <a:extLst>
                <a:ext uri="{FF2B5EF4-FFF2-40B4-BE49-F238E27FC236}">
                  <a16:creationId xmlns:a16="http://schemas.microsoft.com/office/drawing/2014/main" id="{C6E8E07D-9AE0-2F45-84F5-FD3BEA8A9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34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7" name="Rectangle 11">
              <a:extLst>
                <a:ext uri="{FF2B5EF4-FFF2-40B4-BE49-F238E27FC236}">
                  <a16:creationId xmlns:a16="http://schemas.microsoft.com/office/drawing/2014/main" id="{760C3DBD-EB37-2646-8887-7299983F5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3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8" name="Rectangle 12">
              <a:extLst>
                <a:ext uri="{FF2B5EF4-FFF2-40B4-BE49-F238E27FC236}">
                  <a16:creationId xmlns:a16="http://schemas.microsoft.com/office/drawing/2014/main" id="{4544DCE5-A49C-4D40-B0AF-03968CC85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2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29" name="Rectangle 13">
              <a:extLst>
                <a:ext uri="{FF2B5EF4-FFF2-40B4-BE49-F238E27FC236}">
                  <a16:creationId xmlns:a16="http://schemas.microsoft.com/office/drawing/2014/main" id="{8FC48DDE-4996-CB4C-BE1D-54BADEBDF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92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0" name="Rectangle 14">
              <a:extLst>
                <a:ext uri="{FF2B5EF4-FFF2-40B4-BE49-F238E27FC236}">
                  <a16:creationId xmlns:a16="http://schemas.microsoft.com/office/drawing/2014/main" id="{3F70C1C8-2861-7849-9704-397E916A4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11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1" name="Rectangle 15">
              <a:extLst>
                <a:ext uri="{FF2B5EF4-FFF2-40B4-BE49-F238E27FC236}">
                  <a16:creationId xmlns:a16="http://schemas.microsoft.com/office/drawing/2014/main" id="{B08A0C5A-28A6-7F46-9F57-DBB2582B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30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2" name="Rectangle 16">
              <a:extLst>
                <a:ext uri="{FF2B5EF4-FFF2-40B4-BE49-F238E27FC236}">
                  <a16:creationId xmlns:a16="http://schemas.microsoft.com/office/drawing/2014/main" id="{E95E36D4-4E31-B84A-8B37-82D197D6D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3" name="Rectangle 17">
              <a:extLst>
                <a:ext uri="{FF2B5EF4-FFF2-40B4-BE49-F238E27FC236}">
                  <a16:creationId xmlns:a16="http://schemas.microsoft.com/office/drawing/2014/main" id="{F7255A07-E85F-8E4C-814E-78A1E93B0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68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4" name="Rectangle 18">
              <a:extLst>
                <a:ext uri="{FF2B5EF4-FFF2-40B4-BE49-F238E27FC236}">
                  <a16:creationId xmlns:a16="http://schemas.microsoft.com/office/drawing/2014/main" id="{96285BA5-D8CA-9C4E-8DFA-95AA09919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8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5" name="Rectangle 19">
              <a:extLst>
                <a:ext uri="{FF2B5EF4-FFF2-40B4-BE49-F238E27FC236}">
                  <a16:creationId xmlns:a16="http://schemas.microsoft.com/office/drawing/2014/main" id="{2CAFABAB-03A0-FB41-89D3-A1F88869D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07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6" name="Rectangle 20">
              <a:extLst>
                <a:ext uri="{FF2B5EF4-FFF2-40B4-BE49-F238E27FC236}">
                  <a16:creationId xmlns:a16="http://schemas.microsoft.com/office/drawing/2014/main" id="{35639BB2-AAA7-3C4E-8DB7-51D583556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26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7" name="Rectangle 21">
              <a:extLst>
                <a:ext uri="{FF2B5EF4-FFF2-40B4-BE49-F238E27FC236}">
                  <a16:creationId xmlns:a16="http://schemas.microsoft.com/office/drawing/2014/main" id="{13A6C4E7-5A55-4541-874C-603CB7517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45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38" name="Rectangle 22">
              <a:extLst>
                <a:ext uri="{FF2B5EF4-FFF2-40B4-BE49-F238E27FC236}">
                  <a16:creationId xmlns:a16="http://schemas.microsoft.com/office/drawing/2014/main" id="{4A1F8AAE-B667-3849-8551-E9F99DEA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64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</p:grpSp>
      <p:grpSp>
        <p:nvGrpSpPr>
          <p:cNvPr id="81926" name="Group 23">
            <a:extLst>
              <a:ext uri="{FF2B5EF4-FFF2-40B4-BE49-F238E27FC236}">
                <a16:creationId xmlns:a16="http://schemas.microsoft.com/office/drawing/2014/main" id="{EC4853B0-8AE2-644E-81F8-8E0A6BCE186A}"/>
              </a:ext>
            </a:extLst>
          </p:cNvPr>
          <p:cNvGrpSpPr>
            <a:grpSpLocks/>
          </p:cNvGrpSpPr>
          <p:nvPr/>
        </p:nvGrpSpPr>
        <p:grpSpPr bwMode="auto">
          <a:xfrm>
            <a:off x="4877518" y="1752600"/>
            <a:ext cx="457200" cy="4876800"/>
            <a:chOff x="3264" y="768"/>
            <a:chExt cx="816" cy="3072"/>
          </a:xfrm>
        </p:grpSpPr>
        <p:sp>
          <p:nvSpPr>
            <p:cNvPr id="60440" name="Rectangle 24">
              <a:extLst>
                <a:ext uri="{FF2B5EF4-FFF2-40B4-BE49-F238E27FC236}">
                  <a16:creationId xmlns:a16="http://schemas.microsoft.com/office/drawing/2014/main" id="{3598EDDF-1794-AE48-AFC2-BF5DFCFC6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76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1" name="Rectangle 25">
              <a:extLst>
                <a:ext uri="{FF2B5EF4-FFF2-40B4-BE49-F238E27FC236}">
                  <a16:creationId xmlns:a16="http://schemas.microsoft.com/office/drawing/2014/main" id="{3988E533-13C9-4C4C-8B0C-7262188D2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96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2" name="Rectangle 26">
              <a:extLst>
                <a:ext uri="{FF2B5EF4-FFF2-40B4-BE49-F238E27FC236}">
                  <a16:creationId xmlns:a16="http://schemas.microsoft.com/office/drawing/2014/main" id="{94F62088-7EB4-074F-AABA-B1B93957A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15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3" name="Rectangle 27">
              <a:extLst>
                <a:ext uri="{FF2B5EF4-FFF2-40B4-BE49-F238E27FC236}">
                  <a16:creationId xmlns:a16="http://schemas.microsoft.com/office/drawing/2014/main" id="{B568A26D-FDAD-394C-9369-7CCC02981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4" name="Rectangle 28">
              <a:extLst>
                <a:ext uri="{FF2B5EF4-FFF2-40B4-BE49-F238E27FC236}">
                  <a16:creationId xmlns:a16="http://schemas.microsoft.com/office/drawing/2014/main" id="{73AE6D56-F4BD-8C4D-819D-4E650F59C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3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5" name="Rectangle 29">
              <a:extLst>
                <a:ext uri="{FF2B5EF4-FFF2-40B4-BE49-F238E27FC236}">
                  <a16:creationId xmlns:a16="http://schemas.microsoft.com/office/drawing/2014/main" id="{DA35544B-E68D-514E-AD16-49C36D6F4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72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6" name="Rectangle 30">
              <a:extLst>
                <a:ext uri="{FF2B5EF4-FFF2-40B4-BE49-F238E27FC236}">
                  <a16:creationId xmlns:a16="http://schemas.microsoft.com/office/drawing/2014/main" id="{66CFC4E1-9139-2943-AC60-64F7B9124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92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7" name="Rectangle 31">
              <a:extLst>
                <a:ext uri="{FF2B5EF4-FFF2-40B4-BE49-F238E27FC236}">
                  <a16:creationId xmlns:a16="http://schemas.microsoft.com/office/drawing/2014/main" id="{3829CF65-2D52-F24D-A667-6DD08DB3F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11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8" name="Rectangle 32">
              <a:extLst>
                <a:ext uri="{FF2B5EF4-FFF2-40B4-BE49-F238E27FC236}">
                  <a16:creationId xmlns:a16="http://schemas.microsoft.com/office/drawing/2014/main" id="{B52C69DA-00AB-BE4A-8430-AFB2AB483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30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49" name="Rectangle 33">
              <a:extLst>
                <a:ext uri="{FF2B5EF4-FFF2-40B4-BE49-F238E27FC236}">
                  <a16:creationId xmlns:a16="http://schemas.microsoft.com/office/drawing/2014/main" id="{B22EC3DA-6761-ED46-8873-6BC44DB27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49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0" name="Rectangle 34">
              <a:extLst>
                <a:ext uri="{FF2B5EF4-FFF2-40B4-BE49-F238E27FC236}">
                  <a16:creationId xmlns:a16="http://schemas.microsoft.com/office/drawing/2014/main" id="{F2563E1E-2788-7742-AB8B-E1C27C80D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8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1" name="Rectangle 35">
              <a:extLst>
                <a:ext uri="{FF2B5EF4-FFF2-40B4-BE49-F238E27FC236}">
                  <a16:creationId xmlns:a16="http://schemas.microsoft.com/office/drawing/2014/main" id="{1FD20A3C-42D5-6842-9027-F64F0A988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88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2" name="Rectangle 36">
              <a:extLst>
                <a:ext uri="{FF2B5EF4-FFF2-40B4-BE49-F238E27FC236}">
                  <a16:creationId xmlns:a16="http://schemas.microsoft.com/office/drawing/2014/main" id="{A094C460-29C3-1B48-8C95-74276DF4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7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3" name="Rectangle 37">
              <a:extLst>
                <a:ext uri="{FF2B5EF4-FFF2-40B4-BE49-F238E27FC236}">
                  <a16:creationId xmlns:a16="http://schemas.microsoft.com/office/drawing/2014/main" id="{D8D733EF-9143-2944-ABB6-0660AB103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26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4" name="Rectangle 38">
              <a:extLst>
                <a:ext uri="{FF2B5EF4-FFF2-40B4-BE49-F238E27FC236}">
                  <a16:creationId xmlns:a16="http://schemas.microsoft.com/office/drawing/2014/main" id="{4617FCFA-0582-DA46-BBF4-1CCF2046E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55" name="Rectangle 39">
              <a:extLst>
                <a:ext uri="{FF2B5EF4-FFF2-40B4-BE49-F238E27FC236}">
                  <a16:creationId xmlns:a16="http://schemas.microsoft.com/office/drawing/2014/main" id="{3DA8725A-90A4-2C47-B145-E8B83BA6A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64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</p:grpSp>
      <p:sp>
        <p:nvSpPr>
          <p:cNvPr id="60456" name="Text Box 40">
            <a:extLst>
              <a:ext uri="{FF2B5EF4-FFF2-40B4-BE49-F238E27FC236}">
                <a16:creationId xmlns:a16="http://schemas.microsoft.com/office/drawing/2014/main" id="{DB8C383E-F3A1-5B4F-9F79-A4CE40D5C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843" y="1690688"/>
            <a:ext cx="4381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0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3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4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5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6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8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9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10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11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13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14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15</a:t>
            </a:r>
          </a:p>
        </p:txBody>
      </p:sp>
      <p:sp>
        <p:nvSpPr>
          <p:cNvPr id="60457" name="Text Box 41">
            <a:extLst>
              <a:ext uri="{FF2B5EF4-FFF2-40B4-BE49-F238E27FC236}">
                <a16:creationId xmlns:a16="http://schemas.microsoft.com/office/drawing/2014/main" id="{45E0962B-2D53-1D4F-A5B2-816AB30A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118" y="1676400"/>
            <a:ext cx="5651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227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132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69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77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</p:txBody>
      </p:sp>
      <p:sp>
        <p:nvSpPr>
          <p:cNvPr id="60458" name="Oval 42">
            <a:extLst>
              <a:ext uri="{FF2B5EF4-FFF2-40B4-BE49-F238E27FC236}">
                <a16:creationId xmlns:a16="http://schemas.microsoft.com/office/drawing/2014/main" id="{23A73443-D785-8E48-8275-A019EB19B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18" y="26670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59" name="Line 43">
            <a:extLst>
              <a:ext uri="{FF2B5EF4-FFF2-40B4-BE49-F238E27FC236}">
                <a16:creationId xmlns:a16="http://schemas.microsoft.com/office/drawing/2014/main" id="{E80C8DAE-BD1D-6C42-9B99-AA449CD9A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918" y="3048000"/>
            <a:ext cx="2209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0" name="Oval 44">
            <a:extLst>
              <a:ext uri="{FF2B5EF4-FFF2-40B4-BE49-F238E27FC236}">
                <a16:creationId xmlns:a16="http://schemas.microsoft.com/office/drawing/2014/main" id="{50D74E5C-12EA-584B-B07C-BEF031909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718" y="44958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1" name="Line 45">
            <a:extLst>
              <a:ext uri="{FF2B5EF4-FFF2-40B4-BE49-F238E27FC236}">
                <a16:creationId xmlns:a16="http://schemas.microsoft.com/office/drawing/2014/main" id="{B8FEDDFC-BF5C-2A41-9303-E509434F1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918" y="4800600"/>
            <a:ext cx="2209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5F93B3-DC4C-2641-869F-C514684483D1}"/>
              </a:ext>
            </a:extLst>
          </p:cNvPr>
          <p:cNvGrpSpPr/>
          <p:nvPr/>
        </p:nvGrpSpPr>
        <p:grpSpPr>
          <a:xfrm>
            <a:off x="6249118" y="3200400"/>
            <a:ext cx="1359267" cy="400110"/>
            <a:chOff x="6597080" y="3200400"/>
            <a:chExt cx="1359267" cy="400110"/>
          </a:xfrm>
        </p:grpSpPr>
        <p:sp>
          <p:nvSpPr>
            <p:cNvPr id="60462" name="Rectangle 46">
              <a:extLst>
                <a:ext uri="{FF2B5EF4-FFF2-40B4-BE49-F238E27FC236}">
                  <a16:creationId xmlns:a16="http://schemas.microsoft.com/office/drawing/2014/main" id="{D0662D41-CE72-3C46-A949-CFCBA9A4D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080" y="3276600"/>
              <a:ext cx="914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63" name="Line 47">
              <a:extLst>
                <a:ext uri="{FF2B5EF4-FFF2-40B4-BE49-F238E27FC236}">
                  <a16:creationId xmlns:a16="http://schemas.microsoft.com/office/drawing/2014/main" id="{E83F365E-2E08-E243-8FA4-159F8BE27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080" y="3429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464" name="Rectangle 48">
              <a:extLst>
                <a:ext uri="{FF2B5EF4-FFF2-40B4-BE49-F238E27FC236}">
                  <a16:creationId xmlns:a16="http://schemas.microsoft.com/office/drawing/2014/main" id="{89762B56-061E-1B44-B21F-559B7B1E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0480" y="3200400"/>
              <a:ext cx="82586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2000">
                  <a:latin typeface="Times New Roman" charset="0"/>
                </a:rPr>
                <a:t>10021</a:t>
              </a:r>
            </a:p>
          </p:txBody>
        </p:sp>
      </p:grpSp>
      <p:sp>
        <p:nvSpPr>
          <p:cNvPr id="60465" name="Oval 49">
            <a:extLst>
              <a:ext uri="{FF2B5EF4-FFF2-40B4-BE49-F238E27FC236}">
                <a16:creationId xmlns:a16="http://schemas.microsoft.com/office/drawing/2014/main" id="{C50DCF8C-D43A-234F-8ACC-CBEF3A45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718" y="38862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6" name="Oval 50">
            <a:extLst>
              <a:ext uri="{FF2B5EF4-FFF2-40B4-BE49-F238E27FC236}">
                <a16:creationId xmlns:a16="http://schemas.microsoft.com/office/drawing/2014/main" id="{C2E50199-C219-9C4D-A75C-21B4272BB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18" y="57150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7" name="Line 51">
            <a:extLst>
              <a:ext uri="{FF2B5EF4-FFF2-40B4-BE49-F238E27FC236}">
                <a16:creationId xmlns:a16="http://schemas.microsoft.com/office/drawing/2014/main" id="{FB671C3A-3E7D-2C45-8E98-921CC9B161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918" y="3436144"/>
            <a:ext cx="2124275" cy="2355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8" name="Line 52">
            <a:extLst>
              <a:ext uri="{FF2B5EF4-FFF2-40B4-BE49-F238E27FC236}">
                <a16:creationId xmlns:a16="http://schemas.microsoft.com/office/drawing/2014/main" id="{00F3C22E-3920-E14C-8E64-C0C461689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918" y="3359944"/>
            <a:ext cx="2152650" cy="754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0469" name="Text Box 53">
            <a:extLst>
              <a:ext uri="{FF2B5EF4-FFF2-40B4-BE49-F238E27FC236}">
                <a16:creationId xmlns:a16="http://schemas.microsoft.com/office/drawing/2014/main" id="{87B6FE99-A00D-1141-A5B1-27DA7540C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443" y="3062288"/>
            <a:ext cx="117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latin typeface="Times New Roman" charset="0"/>
              </a:rPr>
              <a:t>collisione</a:t>
            </a:r>
          </a:p>
        </p:txBody>
      </p:sp>
      <p:sp>
        <p:nvSpPr>
          <p:cNvPr id="81941" name="TextBox 1">
            <a:extLst>
              <a:ext uri="{FF2B5EF4-FFF2-40B4-BE49-F238E27FC236}">
                <a16:creationId xmlns:a16="http://schemas.microsoft.com/office/drawing/2014/main" id="{5563EB7E-2C8A-9A4B-9557-9FB10A09D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230" y="925513"/>
            <a:ext cx="1042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m </a:t>
            </a:r>
            <a:r>
              <a:rPr lang="it-IT" altLang="it-IT" sz="2400"/>
              <a:t>= 16</a:t>
            </a:r>
          </a:p>
        </p:txBody>
      </p:sp>
      <p:sp>
        <p:nvSpPr>
          <p:cNvPr id="55" name="Oval 50">
            <a:extLst>
              <a:ext uri="{FF2B5EF4-FFF2-40B4-BE49-F238E27FC236}">
                <a16:creationId xmlns:a16="http://schemas.microsoft.com/office/drawing/2014/main" id="{7C065BA1-E084-AC46-B644-36EFDEC24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93" y="6294437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D4144AEF-F268-8F4C-81E8-33AE059DCA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92" y="3535363"/>
            <a:ext cx="2429701" cy="2835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240824-F311-5849-81CD-34670BB0E312}"/>
              </a:ext>
            </a:extLst>
          </p:cNvPr>
          <p:cNvGrpSpPr/>
          <p:nvPr/>
        </p:nvGrpSpPr>
        <p:grpSpPr>
          <a:xfrm>
            <a:off x="7531489" y="3212976"/>
            <a:ext cx="1295400" cy="396875"/>
            <a:chOff x="6597080" y="3200400"/>
            <a:chExt cx="1295400" cy="396875"/>
          </a:xfrm>
        </p:grpSpPr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E3AA29BC-C7AA-D740-A7A1-8F15DFF7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080" y="3276600"/>
              <a:ext cx="914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0" name="Line 47">
              <a:extLst>
                <a:ext uri="{FF2B5EF4-FFF2-40B4-BE49-F238E27FC236}">
                  <a16:creationId xmlns:a16="http://schemas.microsoft.com/office/drawing/2014/main" id="{01F8605E-2FD5-304B-904B-05380DB9F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080" y="3429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" name="Rectangle 48">
              <a:extLst>
                <a:ext uri="{FF2B5EF4-FFF2-40B4-BE49-F238E27FC236}">
                  <a16:creationId xmlns:a16="http://schemas.microsoft.com/office/drawing/2014/main" id="{7FD8ED9F-46BA-C448-BE3F-9B5F56D10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0480" y="3200400"/>
              <a:ext cx="565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2000">
                  <a:latin typeface="Times New Roman" charset="0"/>
                </a:rPr>
                <a:t>117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A920FD88-A089-2645-82F7-C5B8322E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6905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i="1">
                <a:latin typeface="Times New Roman" charset="0"/>
              </a:rPr>
              <a:t>Lettura in tabella</a:t>
            </a:r>
            <a:r>
              <a:rPr lang="en-US" altLang="x-none">
                <a:latin typeface="Times New Roman" charset="0"/>
              </a:rPr>
              <a:t>: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se si cerca la chiave </a:t>
            </a:r>
            <a:r>
              <a:rPr lang="en-US" altLang="x-none" i="1">
                <a:latin typeface="Times New Roman" charset="0"/>
              </a:rPr>
              <a:t>k</a:t>
            </a:r>
            <a:r>
              <a:rPr lang="en-US" altLang="x-none">
                <a:latin typeface="Times New Roman" charset="0"/>
              </a:rPr>
              <a:t> si calcola il resto della divisione di </a:t>
            </a:r>
            <a:r>
              <a:rPr lang="en-US" altLang="x-none" i="1">
                <a:latin typeface="Times New Roman" charset="0"/>
              </a:rPr>
              <a:t>k</a:t>
            </a:r>
            <a:r>
              <a:rPr lang="en-US" altLang="x-none">
                <a:latin typeface="Times New Roman" charset="0"/>
              </a:rPr>
              <a:t> per </a:t>
            </a:r>
            <a:r>
              <a:rPr lang="en-US" altLang="x-none" i="1">
                <a:latin typeface="Times New Roman" charset="0"/>
              </a:rPr>
              <a:t>m, </a:t>
            </a:r>
          </a:p>
          <a:p>
            <a:pPr>
              <a:defRPr/>
            </a:pPr>
            <a:r>
              <a:rPr lang="en-US" altLang="x-none">
                <a:latin typeface="Times New Roman" charset="0"/>
              </a:rPr>
              <a:t>e si verifica se </a:t>
            </a:r>
            <a:r>
              <a:rPr lang="en-US" altLang="x-none" i="1">
                <a:latin typeface="Times New Roman" charset="0"/>
              </a:rPr>
              <a:t>k</a:t>
            </a:r>
            <a:r>
              <a:rPr lang="en-US" altLang="x-none">
                <a:latin typeface="Times New Roman" charset="0"/>
              </a:rPr>
              <a:t> sta in posizione </a:t>
            </a:r>
            <a:r>
              <a:rPr lang="en-US" altLang="x-none" i="1">
                <a:latin typeface="Times New Roman" charset="0"/>
              </a:rPr>
              <a:t>h</a:t>
            </a:r>
            <a:r>
              <a:rPr lang="en-US" altLang="x-none">
                <a:latin typeface="Times New Roman" charset="0"/>
              </a:rPr>
              <a:t>(</a:t>
            </a:r>
            <a:r>
              <a:rPr lang="en-US" altLang="x-none" i="1">
                <a:latin typeface="Times New Roman" charset="0"/>
              </a:rPr>
              <a:t>k</a:t>
            </a:r>
            <a:r>
              <a:rPr lang="en-US" altLang="x-none">
                <a:latin typeface="Times New Roman" charset="0"/>
              </a:rPr>
              <a:t>)</a:t>
            </a:r>
          </a:p>
        </p:txBody>
      </p:sp>
      <p:grpSp>
        <p:nvGrpSpPr>
          <p:cNvPr id="82946" name="Group 3">
            <a:extLst>
              <a:ext uri="{FF2B5EF4-FFF2-40B4-BE49-F238E27FC236}">
                <a16:creationId xmlns:a16="http://schemas.microsoft.com/office/drawing/2014/main" id="{FB7A55C3-56A3-3E44-8D78-234EF791BE9A}"/>
              </a:ext>
            </a:extLst>
          </p:cNvPr>
          <p:cNvGrpSpPr>
            <a:grpSpLocks/>
          </p:cNvGrpSpPr>
          <p:nvPr/>
        </p:nvGrpSpPr>
        <p:grpSpPr bwMode="auto">
          <a:xfrm>
            <a:off x="5387008" y="1839913"/>
            <a:ext cx="914400" cy="4876800"/>
            <a:chOff x="4080" y="768"/>
            <a:chExt cx="816" cy="3072"/>
          </a:xfrm>
        </p:grpSpPr>
        <p:sp>
          <p:nvSpPr>
            <p:cNvPr id="61444" name="Rectangle 4">
              <a:extLst>
                <a:ext uri="{FF2B5EF4-FFF2-40B4-BE49-F238E27FC236}">
                  <a16:creationId xmlns:a16="http://schemas.microsoft.com/office/drawing/2014/main" id="{FD7C3A61-5280-C24B-AC9F-17C86EAF6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76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45" name="Rectangle 5">
              <a:extLst>
                <a:ext uri="{FF2B5EF4-FFF2-40B4-BE49-F238E27FC236}">
                  <a16:creationId xmlns:a16="http://schemas.microsoft.com/office/drawing/2014/main" id="{0BD861E2-A2AC-8044-BBBF-F5903954E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96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46" name="Rectangle 6">
              <a:extLst>
                <a:ext uri="{FF2B5EF4-FFF2-40B4-BE49-F238E27FC236}">
                  <a16:creationId xmlns:a16="http://schemas.microsoft.com/office/drawing/2014/main" id="{53019230-6D7B-5C42-8610-9CA38C36A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15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47" name="Rectangle 7">
              <a:extLst>
                <a:ext uri="{FF2B5EF4-FFF2-40B4-BE49-F238E27FC236}">
                  <a16:creationId xmlns:a16="http://schemas.microsoft.com/office/drawing/2014/main" id="{3B7A8347-0144-9B41-BBB2-03FDA0FD9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34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48" name="Rectangle 8">
              <a:extLst>
                <a:ext uri="{FF2B5EF4-FFF2-40B4-BE49-F238E27FC236}">
                  <a16:creationId xmlns:a16="http://schemas.microsoft.com/office/drawing/2014/main" id="{2FA6E296-9095-6049-82F8-47B4C7015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3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49" name="Rectangle 9">
              <a:extLst>
                <a:ext uri="{FF2B5EF4-FFF2-40B4-BE49-F238E27FC236}">
                  <a16:creationId xmlns:a16="http://schemas.microsoft.com/office/drawing/2014/main" id="{CB2CA244-E484-0C4B-BD71-F67CE9ABB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2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0" name="Rectangle 10">
              <a:extLst>
                <a:ext uri="{FF2B5EF4-FFF2-40B4-BE49-F238E27FC236}">
                  <a16:creationId xmlns:a16="http://schemas.microsoft.com/office/drawing/2014/main" id="{A6466F15-2A49-5748-878A-36BFB09C0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92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1" name="Rectangle 11">
              <a:extLst>
                <a:ext uri="{FF2B5EF4-FFF2-40B4-BE49-F238E27FC236}">
                  <a16:creationId xmlns:a16="http://schemas.microsoft.com/office/drawing/2014/main" id="{EFFC9D98-72E1-BE43-A468-B9E2E9C61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11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2" name="Rectangle 12">
              <a:extLst>
                <a:ext uri="{FF2B5EF4-FFF2-40B4-BE49-F238E27FC236}">
                  <a16:creationId xmlns:a16="http://schemas.microsoft.com/office/drawing/2014/main" id="{26623AEF-2362-DF43-ABD1-E056425E3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30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3" name="Rectangle 13">
              <a:extLst>
                <a:ext uri="{FF2B5EF4-FFF2-40B4-BE49-F238E27FC236}">
                  <a16:creationId xmlns:a16="http://schemas.microsoft.com/office/drawing/2014/main" id="{6206014A-93FC-B54E-AD31-4FAF39431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4" name="Rectangle 14">
              <a:extLst>
                <a:ext uri="{FF2B5EF4-FFF2-40B4-BE49-F238E27FC236}">
                  <a16:creationId xmlns:a16="http://schemas.microsoft.com/office/drawing/2014/main" id="{0F0DB1D4-07AC-5940-8DCB-5B4AD8D52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68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5" name="Rectangle 15">
              <a:extLst>
                <a:ext uri="{FF2B5EF4-FFF2-40B4-BE49-F238E27FC236}">
                  <a16:creationId xmlns:a16="http://schemas.microsoft.com/office/drawing/2014/main" id="{B7223EAF-3918-2544-94B2-8D9A9E676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8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6" name="Rectangle 16">
              <a:extLst>
                <a:ext uri="{FF2B5EF4-FFF2-40B4-BE49-F238E27FC236}">
                  <a16:creationId xmlns:a16="http://schemas.microsoft.com/office/drawing/2014/main" id="{55A657ED-20D0-6049-9473-C320C16F7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07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7" name="Rectangle 17">
              <a:extLst>
                <a:ext uri="{FF2B5EF4-FFF2-40B4-BE49-F238E27FC236}">
                  <a16:creationId xmlns:a16="http://schemas.microsoft.com/office/drawing/2014/main" id="{936B6503-60A5-3346-8500-871A1B67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26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8" name="Rectangle 18">
              <a:extLst>
                <a:ext uri="{FF2B5EF4-FFF2-40B4-BE49-F238E27FC236}">
                  <a16:creationId xmlns:a16="http://schemas.microsoft.com/office/drawing/2014/main" id="{EE181AFE-DD8F-154B-85DE-A053B7F64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45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59" name="Rectangle 19">
              <a:extLst>
                <a:ext uri="{FF2B5EF4-FFF2-40B4-BE49-F238E27FC236}">
                  <a16:creationId xmlns:a16="http://schemas.microsoft.com/office/drawing/2014/main" id="{5342B16B-D26E-334E-87CC-5819967B4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64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</p:grpSp>
      <p:grpSp>
        <p:nvGrpSpPr>
          <p:cNvPr id="82947" name="Group 20">
            <a:extLst>
              <a:ext uri="{FF2B5EF4-FFF2-40B4-BE49-F238E27FC236}">
                <a16:creationId xmlns:a16="http://schemas.microsoft.com/office/drawing/2014/main" id="{5449C9D2-ED46-4041-9F90-D85046AFFA40}"/>
              </a:ext>
            </a:extLst>
          </p:cNvPr>
          <p:cNvGrpSpPr>
            <a:grpSpLocks/>
          </p:cNvGrpSpPr>
          <p:nvPr/>
        </p:nvGrpSpPr>
        <p:grpSpPr bwMode="auto">
          <a:xfrm>
            <a:off x="4929808" y="1839913"/>
            <a:ext cx="457200" cy="4876800"/>
            <a:chOff x="3264" y="768"/>
            <a:chExt cx="816" cy="3072"/>
          </a:xfrm>
        </p:grpSpPr>
        <p:sp>
          <p:nvSpPr>
            <p:cNvPr id="61461" name="Rectangle 21">
              <a:extLst>
                <a:ext uri="{FF2B5EF4-FFF2-40B4-BE49-F238E27FC236}">
                  <a16:creationId xmlns:a16="http://schemas.microsoft.com/office/drawing/2014/main" id="{9B84DE93-6573-F647-B2C4-E345FD8B5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76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2" name="Rectangle 22">
              <a:extLst>
                <a:ext uri="{FF2B5EF4-FFF2-40B4-BE49-F238E27FC236}">
                  <a16:creationId xmlns:a16="http://schemas.microsoft.com/office/drawing/2014/main" id="{3DCE77B7-459F-1446-A67D-BDE100C4F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96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3" name="Rectangle 23">
              <a:extLst>
                <a:ext uri="{FF2B5EF4-FFF2-40B4-BE49-F238E27FC236}">
                  <a16:creationId xmlns:a16="http://schemas.microsoft.com/office/drawing/2014/main" id="{7183FE80-48AC-E84B-A148-7F7AB0105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15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4" name="Rectangle 24">
              <a:extLst>
                <a:ext uri="{FF2B5EF4-FFF2-40B4-BE49-F238E27FC236}">
                  <a16:creationId xmlns:a16="http://schemas.microsoft.com/office/drawing/2014/main" id="{0B106BB2-AFFE-1B4A-8731-7C16AE60C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4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5" name="Rectangle 25">
              <a:extLst>
                <a:ext uri="{FF2B5EF4-FFF2-40B4-BE49-F238E27FC236}">
                  <a16:creationId xmlns:a16="http://schemas.microsoft.com/office/drawing/2014/main" id="{23D9E934-0E7C-D048-BA5A-F578C9B76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3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6" name="Rectangle 26">
              <a:extLst>
                <a:ext uri="{FF2B5EF4-FFF2-40B4-BE49-F238E27FC236}">
                  <a16:creationId xmlns:a16="http://schemas.microsoft.com/office/drawing/2014/main" id="{EC6DB99A-A484-A14A-9CF8-AF319B0CE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72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7" name="Rectangle 27">
              <a:extLst>
                <a:ext uri="{FF2B5EF4-FFF2-40B4-BE49-F238E27FC236}">
                  <a16:creationId xmlns:a16="http://schemas.microsoft.com/office/drawing/2014/main" id="{82297B3D-1C1C-4A48-A1AC-37E6DBD82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92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8" name="Rectangle 28">
              <a:extLst>
                <a:ext uri="{FF2B5EF4-FFF2-40B4-BE49-F238E27FC236}">
                  <a16:creationId xmlns:a16="http://schemas.microsoft.com/office/drawing/2014/main" id="{F9C61B07-94FF-7745-BD96-EFBA04935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11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69" name="Rectangle 29">
              <a:extLst>
                <a:ext uri="{FF2B5EF4-FFF2-40B4-BE49-F238E27FC236}">
                  <a16:creationId xmlns:a16="http://schemas.microsoft.com/office/drawing/2014/main" id="{CC469D4E-E1FA-B149-BC1B-61C92EB63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30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0" name="Rectangle 30">
              <a:extLst>
                <a:ext uri="{FF2B5EF4-FFF2-40B4-BE49-F238E27FC236}">
                  <a16:creationId xmlns:a16="http://schemas.microsoft.com/office/drawing/2014/main" id="{12AC1D00-263B-7344-92B2-13405F80E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49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1" name="Rectangle 31">
              <a:extLst>
                <a:ext uri="{FF2B5EF4-FFF2-40B4-BE49-F238E27FC236}">
                  <a16:creationId xmlns:a16="http://schemas.microsoft.com/office/drawing/2014/main" id="{68CD5DF7-4DAF-8848-A1F8-5AC2CF0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68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2" name="Rectangle 32">
              <a:extLst>
                <a:ext uri="{FF2B5EF4-FFF2-40B4-BE49-F238E27FC236}">
                  <a16:creationId xmlns:a16="http://schemas.microsoft.com/office/drawing/2014/main" id="{913E88E6-51E8-C54D-BEEC-83D999A7D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880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3" name="Rectangle 33">
              <a:extLst>
                <a:ext uri="{FF2B5EF4-FFF2-40B4-BE49-F238E27FC236}">
                  <a16:creationId xmlns:a16="http://schemas.microsoft.com/office/drawing/2014/main" id="{D8BC238C-7111-2C47-B123-EEBA77852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72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4" name="Rectangle 34">
              <a:extLst>
                <a:ext uri="{FF2B5EF4-FFF2-40B4-BE49-F238E27FC236}">
                  <a16:creationId xmlns:a16="http://schemas.microsoft.com/office/drawing/2014/main" id="{CCC1B7FB-5E31-BA49-BEFB-6566F7DAC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264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5" name="Rectangle 35">
              <a:extLst>
                <a:ext uri="{FF2B5EF4-FFF2-40B4-BE49-F238E27FC236}">
                  <a16:creationId xmlns:a16="http://schemas.microsoft.com/office/drawing/2014/main" id="{327C1AFF-C90C-B94D-B188-A21360AB7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61476" name="Rectangle 36">
              <a:extLst>
                <a:ext uri="{FF2B5EF4-FFF2-40B4-BE49-F238E27FC236}">
                  <a16:creationId xmlns:a16="http://schemas.microsoft.com/office/drawing/2014/main" id="{059D7685-18EF-1944-AC2E-D04C11B79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648"/>
              <a:ext cx="816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</p:grpSp>
      <p:sp>
        <p:nvSpPr>
          <p:cNvPr id="61477" name="Text Box 37">
            <a:extLst>
              <a:ext uri="{FF2B5EF4-FFF2-40B4-BE49-F238E27FC236}">
                <a16:creationId xmlns:a16="http://schemas.microsoft.com/office/drawing/2014/main" id="{DC88DBD9-B473-3E49-9A31-021959FFD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133" y="1778000"/>
            <a:ext cx="4381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0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3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4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5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6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8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9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10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11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13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14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15</a:t>
            </a:r>
          </a:p>
        </p:txBody>
      </p:sp>
      <p:sp>
        <p:nvSpPr>
          <p:cNvPr id="61478" name="Text Box 38">
            <a:extLst>
              <a:ext uri="{FF2B5EF4-FFF2-40B4-BE49-F238E27FC236}">
                <a16:creationId xmlns:a16="http://schemas.microsoft.com/office/drawing/2014/main" id="{BA88FA92-F132-0E47-A5DD-EDAD004AD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408" y="1763713"/>
            <a:ext cx="5651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227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132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69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27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77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  <a:p>
            <a:pPr algn="r">
              <a:defRPr/>
            </a:pPr>
            <a:r>
              <a:rPr lang="en-US" altLang="x-none" sz="2000">
                <a:latin typeface="Times New Roman" charset="0"/>
              </a:rPr>
              <a:t> </a:t>
            </a:r>
          </a:p>
        </p:txBody>
      </p:sp>
      <p:sp>
        <p:nvSpPr>
          <p:cNvPr id="61482" name="Line 42">
            <a:extLst>
              <a:ext uri="{FF2B5EF4-FFF2-40B4-BE49-F238E27FC236}">
                <a16:creationId xmlns:a16="http://schemas.microsoft.com/office/drawing/2014/main" id="{2E499A1E-8A5C-B84F-A618-730223AE44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608" y="3200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1483" name="Rectangle 43">
            <a:extLst>
              <a:ext uri="{FF2B5EF4-FFF2-40B4-BE49-F238E27FC236}">
                <a16:creationId xmlns:a16="http://schemas.microsoft.com/office/drawing/2014/main" id="{B7BDC9F5-5A2E-1B46-BBD9-D3AC87BBE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738" y="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x-none" altLang="x-none">
              <a:latin typeface="Times New Roman" charset="0"/>
            </a:endParaRPr>
          </a:p>
        </p:txBody>
      </p:sp>
      <p:sp>
        <p:nvSpPr>
          <p:cNvPr id="61484" name="Rectangle 44">
            <a:extLst>
              <a:ext uri="{FF2B5EF4-FFF2-40B4-BE49-F238E27FC236}">
                <a16:creationId xmlns:a16="http://schemas.microsoft.com/office/drawing/2014/main" id="{ECEAE8C4-1E26-0D42-B4BE-0CD94A872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971800"/>
            <a:ext cx="173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latin typeface="Times New Roman" charset="0"/>
              </a:rPr>
              <a:t>132 = 16*8 + 4</a:t>
            </a:r>
          </a:p>
        </p:txBody>
      </p:sp>
      <p:sp>
        <p:nvSpPr>
          <p:cNvPr id="61485" name="Oval 45">
            <a:extLst>
              <a:ext uri="{FF2B5EF4-FFF2-40B4-BE49-F238E27FC236}">
                <a16:creationId xmlns:a16="http://schemas.microsoft.com/office/drawing/2014/main" id="{9CBE9FAA-7709-1E44-9855-1ECCAE7B2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408" y="29718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imes" charset="0"/>
            </a:endParaRPr>
          </a:p>
        </p:txBody>
      </p:sp>
      <p:sp>
        <p:nvSpPr>
          <p:cNvPr id="61486" name="Text Box 46">
            <a:extLst>
              <a:ext uri="{FF2B5EF4-FFF2-40B4-BE49-F238E27FC236}">
                <a16:creationId xmlns:a16="http://schemas.microsoft.com/office/drawing/2014/main" id="{6DF41AA3-A87B-6844-8A1C-879D078F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1824761"/>
            <a:ext cx="46513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Cerco il 132 e guardo in posizione 4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08D16-01FB-BC46-A7B4-29505102E161}"/>
              </a:ext>
            </a:extLst>
          </p:cNvPr>
          <p:cNvGrpSpPr/>
          <p:nvPr/>
        </p:nvGrpSpPr>
        <p:grpSpPr>
          <a:xfrm>
            <a:off x="6314709" y="3307581"/>
            <a:ext cx="1359267" cy="400110"/>
            <a:chOff x="6597080" y="3200400"/>
            <a:chExt cx="1359267" cy="400110"/>
          </a:xfrm>
        </p:grpSpPr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16C401B1-2B68-C146-B608-2880EEB54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080" y="3276600"/>
              <a:ext cx="914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49" name="Line 47">
              <a:extLst>
                <a:ext uri="{FF2B5EF4-FFF2-40B4-BE49-F238E27FC236}">
                  <a16:creationId xmlns:a16="http://schemas.microsoft.com/office/drawing/2014/main" id="{738C391A-2520-294F-B7F6-DA8C0BF2C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080" y="3429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E56E7F73-9199-8C4B-9510-A554D1DB1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0480" y="3200400"/>
              <a:ext cx="82586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2000">
                  <a:latin typeface="Times New Roman" charset="0"/>
                </a:rPr>
                <a:t>10021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782DDD5-7D41-9C4B-855C-0B4330215B01}"/>
              </a:ext>
            </a:extLst>
          </p:cNvPr>
          <p:cNvGrpSpPr/>
          <p:nvPr/>
        </p:nvGrpSpPr>
        <p:grpSpPr>
          <a:xfrm>
            <a:off x="7597080" y="3320157"/>
            <a:ext cx="1295400" cy="396875"/>
            <a:chOff x="6597080" y="3200400"/>
            <a:chExt cx="1295400" cy="396875"/>
          </a:xfrm>
        </p:grpSpPr>
        <p:sp>
          <p:nvSpPr>
            <p:cNvPr id="52" name="Rectangle 46">
              <a:extLst>
                <a:ext uri="{FF2B5EF4-FFF2-40B4-BE49-F238E27FC236}">
                  <a16:creationId xmlns:a16="http://schemas.microsoft.com/office/drawing/2014/main" id="{BA9BB82E-68C6-6F4D-9DDD-4DE3CC973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080" y="3276600"/>
              <a:ext cx="914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53" name="Line 47">
              <a:extLst>
                <a:ext uri="{FF2B5EF4-FFF2-40B4-BE49-F238E27FC236}">
                  <a16:creationId xmlns:a16="http://schemas.microsoft.com/office/drawing/2014/main" id="{115593A7-7C01-344F-A233-8FDF980F0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080" y="3429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" charset="0"/>
              </a:endParaRPr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2E0BFE74-148F-7040-AC4C-26799A8C9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0480" y="3200400"/>
              <a:ext cx="565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2000">
                  <a:latin typeface="Times New Roman" charset="0"/>
                </a:rPr>
                <a:t>117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Screen shot 2011-02-#568618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04F34999-FCF9-8745-AE08-B38B2EEA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135688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0454DD19-B5CE-654F-9011-15556C4A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613" y="446088"/>
            <a:ext cx="3097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b="1">
                <a:latin typeface="Times New Roman" charset="0"/>
              </a:rPr>
              <a:t>Problema: collisioni</a:t>
            </a: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6126AC83-0378-CE4D-B194-5B8E9EA07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191000"/>
            <a:ext cx="3957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>
                <a:latin typeface="Times New Roman" charset="0"/>
              </a:rPr>
              <a:t>più chiavi finiscono nella stessa cella</a:t>
            </a: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76BCE937-B7C7-C140-8C61-37FE4F33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029200"/>
            <a:ext cx="7724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latin typeface="Times New Roman" charset="0"/>
              </a:rPr>
              <a:t>La funzione Hash deve allora avere il requisito di distribuire </a:t>
            </a:r>
          </a:p>
          <a:p>
            <a:pPr>
              <a:defRPr/>
            </a:pPr>
            <a:r>
              <a:rPr lang="en-US" altLang="x-none" sz="2000">
                <a:latin typeface="Times New Roman" charset="0"/>
              </a:rPr>
              <a:t>in modo uniforme le chiavi per rendere minima la probabilità di collisione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3">
            <a:extLst>
              <a:ext uri="{FF2B5EF4-FFF2-40B4-BE49-F238E27FC236}">
                <a16:creationId xmlns:a16="http://schemas.microsoft.com/office/drawing/2014/main" id="{6C9D67D6-9DEB-7E4A-A4CC-1A0E914A8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400050"/>
            <a:ext cx="387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Funzioni Hash testuali</a:t>
            </a: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4291BA91-8C03-4D43-B538-56A25275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198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1">
            <a:extLst>
              <a:ext uri="{FF2B5EF4-FFF2-40B4-BE49-F238E27FC236}">
                <a16:creationId xmlns:a16="http://schemas.microsoft.com/office/drawing/2014/main" id="{E55E09EF-25B9-174E-A987-A108B67C2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AED495-FF98-B34A-9CC3-96E8E0DE269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it-IT" sz="1400"/>
          </a:p>
        </p:txBody>
      </p:sp>
      <p:pic>
        <p:nvPicPr>
          <p:cNvPr id="86018" name="Picture 7">
            <a:extLst>
              <a:ext uri="{FF2B5EF4-FFF2-40B4-BE49-F238E27FC236}">
                <a16:creationId xmlns:a16="http://schemas.microsoft.com/office/drawing/2014/main" id="{8B703E6B-591C-5549-AA71-5ECEAB7F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9144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DE724E42-D556-A04A-A591-7EAA1F66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38F623-937F-DF46-A6B3-072F7BE434A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400"/>
          </a:p>
        </p:txBody>
      </p:sp>
      <p:pic>
        <p:nvPicPr>
          <p:cNvPr id="22530" name="Picture 2" descr="19_1_Log_finito.pict                                           0005E3FDMacintosh HD                   BCFBA33A:">
            <a:extLst>
              <a:ext uri="{FF2B5EF4-FFF2-40B4-BE49-F238E27FC236}">
                <a16:creationId xmlns:a16="http://schemas.microsoft.com/office/drawing/2014/main" id="{AB50C998-1AFD-4745-855D-E98EBA74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77888"/>
            <a:ext cx="861060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77B44E1E-6703-3F41-A357-48D067261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5FA6DD5C-76CD-4647-833E-5290FBF32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35488"/>
            <a:ext cx="88392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72711" name="Picture 7" descr="Screen shot 2012-05-#942AD5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462F00DE-367C-A74E-8234-D19C6945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4238"/>
            <a:ext cx="46482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 descr="Screen shot 2012-05-#942AD6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CFEF0465-1D80-3C44-8ABC-396C80B2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56150"/>
            <a:ext cx="4495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>
            <a:extLst>
              <a:ext uri="{FF2B5EF4-FFF2-40B4-BE49-F238E27FC236}">
                <a16:creationId xmlns:a16="http://schemas.microsoft.com/office/drawing/2014/main" id="{6442627F-53B2-684C-A126-7D7D0021E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6250"/>
            <a:ext cx="6667500" cy="81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2536" name="Group 1">
            <a:extLst>
              <a:ext uri="{FF2B5EF4-FFF2-40B4-BE49-F238E27FC236}">
                <a16:creationId xmlns:a16="http://schemas.microsoft.com/office/drawing/2014/main" id="{6C0C244E-9EAF-F84D-8097-1E40C3D6CFD7}"/>
              </a:ext>
            </a:extLst>
          </p:cNvPr>
          <p:cNvGrpSpPr>
            <a:grpSpLocks/>
          </p:cNvGrpSpPr>
          <p:nvPr/>
        </p:nvGrpSpPr>
        <p:grpSpPr bwMode="auto">
          <a:xfrm>
            <a:off x="546100" y="354013"/>
            <a:ext cx="3860800" cy="663575"/>
            <a:chOff x="5016252" y="247762"/>
            <a:chExt cx="3861048" cy="663352"/>
          </a:xfrm>
        </p:grpSpPr>
        <p:sp>
          <p:nvSpPr>
            <p:cNvPr id="22538" name="Text Box 3">
              <a:extLst>
                <a:ext uri="{FF2B5EF4-FFF2-40B4-BE49-F238E27FC236}">
                  <a16:creationId xmlns:a16="http://schemas.microsoft.com/office/drawing/2014/main" id="{368AA08E-B615-C74D-9B8C-D448BAA0F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6475" y="410297"/>
              <a:ext cx="36006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b="1">
                  <a:solidFill>
                    <a:srgbClr val="0000FF"/>
                  </a:solidFill>
                </a:rPr>
                <a:t>1) Problema del logaritmo discreto</a:t>
              </a:r>
            </a:p>
          </p:txBody>
        </p:sp>
        <p:sp>
          <p:nvSpPr>
            <p:cNvPr id="22539" name="Rectangle 21">
              <a:extLst>
                <a:ext uri="{FF2B5EF4-FFF2-40B4-BE49-F238E27FC236}">
                  <a16:creationId xmlns:a16="http://schemas.microsoft.com/office/drawing/2014/main" id="{8D66BDC8-0C5A-E940-ABD1-7EEF56DF1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252" y="247762"/>
              <a:ext cx="3861048" cy="66335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pic>
        <p:nvPicPr>
          <p:cNvPr id="22537" name="Picture 2">
            <a:extLst>
              <a:ext uri="{FF2B5EF4-FFF2-40B4-BE49-F238E27FC236}">
                <a16:creationId xmlns:a16="http://schemas.microsoft.com/office/drawing/2014/main" id="{3038DF59-7F11-F946-9E0E-0AB662F4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877888"/>
            <a:ext cx="509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https://upload.wikimedia.org/wikipedia/commons/thumb/2/2b/Cryptographic_Hash_Function.svg/375px-Cryptographic_Hash_Function.svg.png">
            <a:extLst>
              <a:ext uri="{FF2B5EF4-FFF2-40B4-BE49-F238E27FC236}">
                <a16:creationId xmlns:a16="http://schemas.microsoft.com/office/drawing/2014/main" id="{4E5FCEEF-8F58-924B-BFC7-B1E0B814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7561263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771CFA5A-0552-7745-B5A5-763DEB78C3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7CE159-7D5F-3142-B53D-F3D9638FCC2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it-IT" sz="1400"/>
          </a:p>
        </p:txBody>
      </p:sp>
      <p:pic>
        <p:nvPicPr>
          <p:cNvPr id="88066" name="Picture 3">
            <a:extLst>
              <a:ext uri="{FF2B5EF4-FFF2-40B4-BE49-F238E27FC236}">
                <a16:creationId xmlns:a16="http://schemas.microsoft.com/office/drawing/2014/main" id="{BD0E4AD6-912C-B342-BA21-5861B6AE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530383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>
            <a:extLst>
              <a:ext uri="{FF2B5EF4-FFF2-40B4-BE49-F238E27FC236}">
                <a16:creationId xmlns:a16="http://schemas.microsoft.com/office/drawing/2014/main" id="{E054A422-E959-EF41-B879-DCBD9797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32050"/>
            <a:ext cx="31051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7">
            <a:extLst>
              <a:ext uri="{FF2B5EF4-FFF2-40B4-BE49-F238E27FC236}">
                <a16:creationId xmlns:a16="http://schemas.microsoft.com/office/drawing/2014/main" id="{C7DAB12A-4E02-054A-AB2B-8AA44EE98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60350"/>
            <a:ext cx="5457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Effetto valanga o effetto farfalla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1">
            <a:extLst>
              <a:ext uri="{FF2B5EF4-FFF2-40B4-BE49-F238E27FC236}">
                <a16:creationId xmlns:a16="http://schemas.microsoft.com/office/drawing/2014/main" id="{E5B661D4-1F3A-9649-87CA-4F92DCEE3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DD0E80-BE81-3A49-B03F-922503148A6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it-IT" sz="1400"/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38076095-E623-1748-9F2C-2F05A2D9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530383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>
            <a:extLst>
              <a:ext uri="{FF2B5EF4-FFF2-40B4-BE49-F238E27FC236}">
                <a16:creationId xmlns:a16="http://schemas.microsoft.com/office/drawing/2014/main" id="{54E6BA43-4051-BD45-B599-47BCF07D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63625"/>
            <a:ext cx="353377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7B4B2E4A-8DFB-E74F-885E-14B998068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B46E52-C1DE-D147-8372-65A5932DCE9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it-IT" sz="1400"/>
          </a:p>
        </p:txBody>
      </p:sp>
      <p:pic>
        <p:nvPicPr>
          <p:cNvPr id="90114" name="Picture 3">
            <a:extLst>
              <a:ext uri="{FF2B5EF4-FFF2-40B4-BE49-F238E27FC236}">
                <a16:creationId xmlns:a16="http://schemas.microsoft.com/office/drawing/2014/main" id="{5A79B571-71B3-E740-923C-BD8720EB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1">
            <a:extLst>
              <a:ext uri="{FF2B5EF4-FFF2-40B4-BE49-F238E27FC236}">
                <a16:creationId xmlns:a16="http://schemas.microsoft.com/office/drawing/2014/main" id="{E53F07E1-57A6-6145-BAED-7C0B7E8F2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905BD1-2F47-804E-8D28-9D91B6ED4A9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it-IT" sz="1400"/>
          </a:p>
        </p:txBody>
      </p:sp>
      <p:pic>
        <p:nvPicPr>
          <p:cNvPr id="91138" name="Picture 3">
            <a:extLst>
              <a:ext uri="{FF2B5EF4-FFF2-40B4-BE49-F238E27FC236}">
                <a16:creationId xmlns:a16="http://schemas.microsoft.com/office/drawing/2014/main" id="{0F9F65EF-301F-D549-9AD4-2F14D71A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FD2A0548-AD0D-C545-A255-C727EF3A1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D52CD-98CC-9847-A7CC-04FF330F01F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it-IT" sz="1400"/>
          </a:p>
        </p:txBody>
      </p:sp>
      <p:pic>
        <p:nvPicPr>
          <p:cNvPr id="92162" name="Picture 3">
            <a:extLst>
              <a:ext uri="{FF2B5EF4-FFF2-40B4-BE49-F238E27FC236}">
                <a16:creationId xmlns:a16="http://schemas.microsoft.com/office/drawing/2014/main" id="{F9DB3563-445B-7945-A32F-350B791E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25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1">
            <a:extLst>
              <a:ext uri="{FF2B5EF4-FFF2-40B4-BE49-F238E27FC236}">
                <a16:creationId xmlns:a16="http://schemas.microsoft.com/office/drawing/2014/main" id="{3427C77D-BFED-2E4A-A33C-EE23191379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2E1FBB-6655-9C41-B1DC-4A6AAC014C9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it-IT" sz="1400"/>
          </a:p>
        </p:txBody>
      </p:sp>
      <p:pic>
        <p:nvPicPr>
          <p:cNvPr id="93186" name="Picture 3">
            <a:extLst>
              <a:ext uri="{FF2B5EF4-FFF2-40B4-BE49-F238E27FC236}">
                <a16:creationId xmlns:a16="http://schemas.microsoft.com/office/drawing/2014/main" id="{82479545-B1E0-4244-99C9-29262CA9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755168E3-09D0-7444-9264-8DA7F8764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D3C41B-656D-3A48-A2F0-A1FE2EE8733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it-IT" sz="1400"/>
          </a:p>
        </p:txBody>
      </p:sp>
      <p:pic>
        <p:nvPicPr>
          <p:cNvPr id="94210" name="Picture 3">
            <a:extLst>
              <a:ext uri="{FF2B5EF4-FFF2-40B4-BE49-F238E27FC236}">
                <a16:creationId xmlns:a16="http://schemas.microsoft.com/office/drawing/2014/main" id="{1610ED4A-F29C-1444-AD3D-EE15E59E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50329BB3-6741-0D44-B369-BB217C6E5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28BB33-7BD4-3846-A265-99981C5A894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it-IT" sz="1400"/>
          </a:p>
        </p:txBody>
      </p:sp>
      <p:pic>
        <p:nvPicPr>
          <p:cNvPr id="95234" name="Picture 3">
            <a:extLst>
              <a:ext uri="{FF2B5EF4-FFF2-40B4-BE49-F238E27FC236}">
                <a16:creationId xmlns:a16="http://schemas.microsoft.com/office/drawing/2014/main" id="{EC789D29-F52A-D14F-B9F0-618B54FD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079500"/>
            <a:ext cx="2963862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>
            <a:extLst>
              <a:ext uri="{FF2B5EF4-FFF2-40B4-BE49-F238E27FC236}">
                <a16:creationId xmlns:a16="http://schemas.microsoft.com/office/drawing/2014/main" id="{B77D0BA2-7A32-C24C-B135-D24B7B04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530383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E0F3DB29-3D96-7D40-B185-9CD932195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8C2E1D-A583-8545-974E-E1E2B0CFAAA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it-IT" sz="1400"/>
          </a:p>
        </p:txBody>
      </p:sp>
      <p:pic>
        <p:nvPicPr>
          <p:cNvPr id="96258" name="Picture 3">
            <a:extLst>
              <a:ext uri="{FF2B5EF4-FFF2-40B4-BE49-F238E27FC236}">
                <a16:creationId xmlns:a16="http://schemas.microsoft.com/office/drawing/2014/main" id="{2CD0AFA8-DCC6-344B-A65C-ECF657BC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282950"/>
            <a:ext cx="56642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4">
            <a:extLst>
              <a:ext uri="{FF2B5EF4-FFF2-40B4-BE49-F238E27FC236}">
                <a16:creationId xmlns:a16="http://schemas.microsoft.com/office/drawing/2014/main" id="{0C1BA7DA-0BFA-7047-8835-D9DB9B17A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808163"/>
            <a:ext cx="6159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Struttura generale di un protocollo per l’impiego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di una funzione Hash crittografica</a:t>
            </a:r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2D34BA1F-A08C-3F47-BB98-E1476BF67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333375"/>
            <a:ext cx="395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Funzione Hash crittografica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1">
            <a:extLst>
              <a:ext uri="{FF2B5EF4-FFF2-40B4-BE49-F238E27FC236}">
                <a16:creationId xmlns:a16="http://schemas.microsoft.com/office/drawing/2014/main" id="{818C6BA5-9778-2D4F-A40E-4CFFFF406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3A0BCB-C672-E747-936B-7772D9764D8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400"/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2B726A38-E16A-A24E-8440-F9078F43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84313"/>
            <a:ext cx="914400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0A4649-EBE4-014D-9A34-DB04539B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940300"/>
            <a:ext cx="9144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6">
            <a:extLst>
              <a:ext uri="{FF2B5EF4-FFF2-40B4-BE49-F238E27FC236}">
                <a16:creationId xmlns:a16="http://schemas.microsoft.com/office/drawing/2014/main" id="{9761799D-F7A8-5D44-8458-81605B6D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49275"/>
            <a:ext cx="4667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Il problema del logaritmo discreto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4">
            <a:extLst>
              <a:ext uri="{FF2B5EF4-FFF2-40B4-BE49-F238E27FC236}">
                <a16:creationId xmlns:a16="http://schemas.microsoft.com/office/drawing/2014/main" id="{2746D6E9-BB45-534D-ABBD-4997C9110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333375"/>
            <a:ext cx="395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Funzione Hash crittografica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9C7EB-71C1-1740-A8EC-2FC89D6F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332AF-E57C-7346-995E-F797683C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5007D-B9A1-604B-BC91-E2838727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4450"/>
            <a:ext cx="91440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FFB4C6-3E9F-5C4E-A6A6-01657D95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288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7E8432-C7E2-BE49-9D97-9EB40BEA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BFD5E-37C6-7848-BBA6-CAD86C2F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Box 1">
            <a:extLst>
              <a:ext uri="{FF2B5EF4-FFF2-40B4-BE49-F238E27FC236}">
                <a16:creationId xmlns:a16="http://schemas.microsoft.com/office/drawing/2014/main" id="{62DE9D1E-3A63-CB40-B77E-BD03CB601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958850"/>
            <a:ext cx="350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Principali aree d’impiego</a:t>
            </a:r>
          </a:p>
        </p:txBody>
      </p:sp>
      <p:sp>
        <p:nvSpPr>
          <p:cNvPr id="98306" name="TextBox 2">
            <a:extLst>
              <a:ext uri="{FF2B5EF4-FFF2-40B4-BE49-F238E27FC236}">
                <a16:creationId xmlns:a16="http://schemas.microsoft.com/office/drawing/2014/main" id="{ACF8BB36-6295-2945-8A60-31C54FD74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2325688"/>
            <a:ext cx="5495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it-IT" altLang="it-IT" sz="2400"/>
              <a:t>verifica dell’integrità di un messaggio </a:t>
            </a:r>
            <a:br>
              <a:rPr lang="it-IT" altLang="it-IT" sz="2400"/>
            </a:br>
            <a:r>
              <a:rPr lang="it-IT" altLang="it-IT" sz="2400"/>
              <a:t>(</a:t>
            </a:r>
            <a:r>
              <a:rPr lang="it-IT" altLang="it-IT" sz="2400" i="1"/>
              <a:t>Message Authentication</a:t>
            </a:r>
            <a:r>
              <a:rPr lang="it-IT" altLang="it-IT" sz="2400"/>
              <a:t> - MA)</a:t>
            </a:r>
            <a:br>
              <a:rPr lang="it-IT" altLang="it-IT" sz="2400"/>
            </a:br>
            <a:endParaRPr lang="it-IT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it-IT" altLang="it-IT" sz="2400"/>
              <a:t>firme digitali (</a:t>
            </a:r>
            <a:r>
              <a:rPr lang="it-IT" altLang="it-IT" sz="2400" i="1"/>
              <a:t>Digital Signatures</a:t>
            </a:r>
            <a:r>
              <a:rPr lang="it-IT" altLang="it-IT" sz="2400"/>
              <a:t> - DS)</a:t>
            </a:r>
            <a:br>
              <a:rPr lang="it-IT" altLang="it-IT" sz="2400"/>
            </a:br>
            <a:endParaRPr lang="it-IT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it-IT" altLang="it-IT" sz="2400"/>
              <a:t>verifica delle password</a:t>
            </a:r>
            <a:br>
              <a:rPr lang="it-IT" altLang="it-IT" sz="2400"/>
            </a:br>
            <a:endParaRPr lang="it-IT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it-IT" altLang="it-IT" sz="2400"/>
              <a:t>blockchain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5">
            <a:extLst>
              <a:ext uri="{FF2B5EF4-FFF2-40B4-BE49-F238E27FC236}">
                <a16:creationId xmlns:a16="http://schemas.microsoft.com/office/drawing/2014/main" id="{07482BD9-8DC2-9B44-8470-C36948E39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09600"/>
            <a:ext cx="668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Struttura generale di una funzione Hash iterativa</a:t>
            </a:r>
          </a:p>
        </p:txBody>
      </p:sp>
      <p:pic>
        <p:nvPicPr>
          <p:cNvPr id="99330" name="Picture 6">
            <a:extLst>
              <a:ext uri="{FF2B5EF4-FFF2-40B4-BE49-F238E27FC236}">
                <a16:creationId xmlns:a16="http://schemas.microsoft.com/office/drawing/2014/main" id="{DF15D93F-91E3-5446-8A34-729400C4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773238"/>
            <a:ext cx="6477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>
            <a:extLst>
              <a:ext uri="{FF2B5EF4-FFF2-40B4-BE49-F238E27FC236}">
                <a16:creationId xmlns:a16="http://schemas.microsoft.com/office/drawing/2014/main" id="{4194D2EA-1A76-6142-A467-8EB6F47D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9763" y="61991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38744C-EE03-7E44-B5CA-AEE3713D31B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it-IT" sz="1400"/>
          </a:p>
        </p:txBody>
      </p:sp>
      <p:pic>
        <p:nvPicPr>
          <p:cNvPr id="100354" name="Picture 11">
            <a:extLst>
              <a:ext uri="{FF2B5EF4-FFF2-40B4-BE49-F238E27FC236}">
                <a16:creationId xmlns:a16="http://schemas.microsoft.com/office/drawing/2014/main" id="{3910D102-19C7-C547-A89D-C095631A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5441950"/>
            <a:ext cx="62071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5" name="Group 4">
            <a:extLst>
              <a:ext uri="{FF2B5EF4-FFF2-40B4-BE49-F238E27FC236}">
                <a16:creationId xmlns:a16="http://schemas.microsoft.com/office/drawing/2014/main" id="{90895B27-3A82-AA47-8AD0-4F0E72AE374F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1292225"/>
            <a:ext cx="3168650" cy="3778250"/>
            <a:chOff x="2843213" y="1292225"/>
            <a:chExt cx="2692400" cy="3362880"/>
          </a:xfrm>
        </p:grpSpPr>
        <p:grpSp>
          <p:nvGrpSpPr>
            <p:cNvPr id="100357" name="Group 81">
              <a:extLst>
                <a:ext uri="{FF2B5EF4-FFF2-40B4-BE49-F238E27FC236}">
                  <a16:creationId xmlns:a16="http://schemas.microsoft.com/office/drawing/2014/main" id="{AC01FC50-A81F-7D43-B99A-8D4440812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3213" y="1292225"/>
              <a:ext cx="2692400" cy="3362880"/>
              <a:chOff x="1306953" y="1931218"/>
              <a:chExt cx="2692059" cy="3362554"/>
            </a:xfrm>
          </p:grpSpPr>
          <p:sp>
            <p:nvSpPr>
              <p:cNvPr id="100359" name="Rectangle 1">
                <a:extLst>
                  <a:ext uri="{FF2B5EF4-FFF2-40B4-BE49-F238E27FC236}">
                    <a16:creationId xmlns:a16="http://schemas.microsoft.com/office/drawing/2014/main" id="{FAC7F06F-D614-554D-B64C-F24885246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99" y="1931218"/>
                <a:ext cx="1223963" cy="3603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4" name="Trapezoid 83">
                <a:extLst>
                  <a:ext uri="{FF2B5EF4-FFF2-40B4-BE49-F238E27FC236}">
                    <a16:creationId xmlns:a16="http://schemas.microsoft.com/office/drawing/2014/main" id="{851FA408-3948-EA47-BA25-D6E0E47F5753}"/>
                  </a:ext>
                </a:extLst>
              </p:cNvPr>
              <p:cNvSpPr/>
              <p:nvPr/>
            </p:nvSpPr>
            <p:spPr bwMode="auto">
              <a:xfrm rot="10800000">
                <a:off x="2515412" y="2938572"/>
                <a:ext cx="1223295" cy="576438"/>
              </a:xfrm>
              <a:prstGeom prst="trapezoid">
                <a:avLst>
                  <a:gd name="adj" fmla="val 5145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0361" name="TextBox 3">
                <a:extLst>
                  <a:ext uri="{FF2B5EF4-FFF2-40B4-BE49-F238E27FC236}">
                    <a16:creationId xmlns:a16="http://schemas.microsoft.com/office/drawing/2014/main" id="{86AA432F-DAE8-9141-B995-68A3494089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7087" y="1958206"/>
                <a:ext cx="1063815" cy="301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600"/>
                  <a:t>messaggio </a:t>
                </a:r>
                <a:r>
                  <a:rPr lang="it-IT" altLang="it-IT" sz="1600" i="1"/>
                  <a:t>m</a:t>
                </a:r>
              </a:p>
            </p:txBody>
          </p:sp>
          <p:cxnSp>
            <p:nvCxnSpPr>
              <p:cNvPr id="100362" name="Straight Arrow Connector 6">
                <a:extLst>
                  <a:ext uri="{FF2B5EF4-FFF2-40B4-BE49-F238E27FC236}">
                    <a16:creationId xmlns:a16="http://schemas.microsoft.com/office/drawing/2014/main" id="{62757DBE-F28F-644B-BFED-5DE060CC5B9B}"/>
                  </a:ext>
                </a:extLst>
              </p:cNvPr>
              <p:cNvCxnSpPr>
                <a:cxnSpLocks noChangeShapeType="1"/>
                <a:stCxn id="100359" idx="2"/>
                <a:endCxn id="84" idx="2"/>
              </p:cNvCxnSpPr>
              <p:nvPr/>
            </p:nvCxnSpPr>
            <p:spPr bwMode="auto">
              <a:xfrm>
                <a:off x="3125887" y="2291581"/>
                <a:ext cx="0" cy="647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3" name="Straight Arrow Connector 10">
                <a:extLst>
                  <a:ext uri="{FF2B5EF4-FFF2-40B4-BE49-F238E27FC236}">
                    <a16:creationId xmlns:a16="http://schemas.microsoft.com/office/drawing/2014/main" id="{2DADD862-5B6D-1E4A-B0C9-43537C4E3E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5885" y="2615431"/>
                <a:ext cx="873127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0364" name="Group 8">
                <a:extLst>
                  <a:ext uri="{FF2B5EF4-FFF2-40B4-BE49-F238E27FC236}">
                    <a16:creationId xmlns:a16="http://schemas.microsoft.com/office/drawing/2014/main" id="{BC8F7E2B-2FD6-BF44-82F5-651B47F713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2218" y="3807477"/>
                <a:ext cx="304800" cy="304800"/>
                <a:chOff x="7602736" y="1599456"/>
                <a:chExt cx="304800" cy="304800"/>
              </a:xfrm>
            </p:grpSpPr>
            <p:sp>
              <p:nvSpPr>
                <p:cNvPr id="100377" name="Oval 100">
                  <a:extLst>
                    <a:ext uri="{FF2B5EF4-FFF2-40B4-BE49-F238E27FC236}">
                      <a16:creationId xmlns:a16="http://schemas.microsoft.com/office/drawing/2014/main" id="{2DD1C6D0-424D-2E4B-B20F-C518C6728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2736" y="1599456"/>
                  <a:ext cx="304800" cy="304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00378" name="Line 22">
                  <a:extLst>
                    <a:ext uri="{FF2B5EF4-FFF2-40B4-BE49-F238E27FC236}">
                      <a16:creationId xmlns:a16="http://schemas.microsoft.com/office/drawing/2014/main" id="{74B7DA85-09C6-FA49-8A5E-C4C8AE027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02736" y="1751856"/>
                  <a:ext cx="3048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00365" name="Straight Arrow Connector 17">
                <a:extLst>
                  <a:ext uri="{FF2B5EF4-FFF2-40B4-BE49-F238E27FC236}">
                    <a16:creationId xmlns:a16="http://schemas.microsoft.com/office/drawing/2014/main" id="{A2C41DE1-8585-2C4A-ADD3-ECA5801247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5887" y="3515543"/>
                <a:ext cx="0" cy="128825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6" name="Straight Arrow Connector 18">
                <a:extLst>
                  <a:ext uri="{FF2B5EF4-FFF2-40B4-BE49-F238E27FC236}">
                    <a16:creationId xmlns:a16="http://schemas.microsoft.com/office/drawing/2014/main" id="{C57F17BF-A53B-1648-B90B-3EA267583045}"/>
                  </a:ext>
                </a:extLst>
              </p:cNvPr>
              <p:cNvCxnSpPr>
                <a:cxnSpLocks noChangeShapeType="1"/>
                <a:endCxn id="100377" idx="6"/>
              </p:cNvCxnSpPr>
              <p:nvPr/>
            </p:nvCxnSpPr>
            <p:spPr bwMode="auto">
              <a:xfrm flipH="1">
                <a:off x="3287018" y="3959877"/>
                <a:ext cx="69770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7" name="Straight Arrow Connector 20">
                <a:extLst>
                  <a:ext uri="{FF2B5EF4-FFF2-40B4-BE49-F238E27FC236}">
                    <a16:creationId xmlns:a16="http://schemas.microsoft.com/office/drawing/2014/main" id="{78FC0D6F-CEC6-204C-ADC9-E4B7DDE636C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99012" y="2610669"/>
                <a:ext cx="0" cy="134920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8" name="TextBox 19">
                <a:extLst>
                  <a:ext uri="{FF2B5EF4-FFF2-40B4-BE49-F238E27FC236}">
                    <a16:creationId xmlns:a16="http://schemas.microsoft.com/office/drawing/2014/main" id="{3054CE78-E280-1E48-AC24-C802B4D82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7637" y="2298775"/>
                <a:ext cx="355694" cy="35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 i="1"/>
                  <a:t>m</a:t>
                </a:r>
                <a:r>
                  <a:rPr lang="it-IT" altLang="it-IT" sz="2000" i="1" baseline="-25000"/>
                  <a:t>i</a:t>
                </a:r>
                <a:endParaRPr lang="it-IT" altLang="it-IT" sz="2000" i="1"/>
              </a:p>
            </p:txBody>
          </p:sp>
          <p:cxnSp>
            <p:nvCxnSpPr>
              <p:cNvPr id="100369" name="Straight Arrow Connector 25">
                <a:extLst>
                  <a:ext uri="{FF2B5EF4-FFF2-40B4-BE49-F238E27FC236}">
                    <a16:creationId xmlns:a16="http://schemas.microsoft.com/office/drawing/2014/main" id="{BDE6ED1A-D255-D14B-B601-9E3EB507AA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03524" y="2502718"/>
                <a:ext cx="70643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70" name="TextBox 31">
                <a:extLst>
                  <a:ext uri="{FF2B5EF4-FFF2-40B4-BE49-F238E27FC236}">
                    <a16:creationId xmlns:a16="http://schemas.microsoft.com/office/drawing/2014/main" id="{33458563-E6F5-4D4A-97C9-1F7E912FD8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3023" y="3052967"/>
                <a:ext cx="585445" cy="35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DES</a:t>
                </a:r>
              </a:p>
            </p:txBody>
          </p:sp>
          <p:cxnSp>
            <p:nvCxnSpPr>
              <p:cNvPr id="100371" name="Straight Arrow Connector 32">
                <a:extLst>
                  <a:ext uri="{FF2B5EF4-FFF2-40B4-BE49-F238E27FC236}">
                    <a16:creationId xmlns:a16="http://schemas.microsoft.com/office/drawing/2014/main" id="{E5A6951F-EAC4-BD41-81A4-05F7C7CE3A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13137" y="2502718"/>
                <a:ext cx="1587" cy="43656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72" name="TextBox 30">
                <a:extLst>
                  <a:ext uri="{FF2B5EF4-FFF2-40B4-BE49-F238E27FC236}">
                    <a16:creationId xmlns:a16="http://schemas.microsoft.com/office/drawing/2014/main" id="{301D239D-F175-B049-8B9B-4E469B95E3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1697" y="4937616"/>
                <a:ext cx="896318" cy="35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 i="1"/>
                  <a:t>e</a:t>
                </a:r>
                <a:r>
                  <a:rPr lang="it-IT" altLang="it-IT" sz="2000"/>
                  <a:t> = </a:t>
                </a:r>
                <a:r>
                  <a:rPr lang="it-IT" altLang="it-IT" sz="2000" i="1"/>
                  <a:t>h</a:t>
                </a:r>
                <a:r>
                  <a:rPr lang="it-IT" altLang="it-IT" sz="2000"/>
                  <a:t>(</a:t>
                </a:r>
                <a:r>
                  <a:rPr lang="it-IT" altLang="it-IT" sz="2000" i="1"/>
                  <a:t>m</a:t>
                </a:r>
                <a:r>
                  <a:rPr lang="it-IT" altLang="it-IT" sz="2000"/>
                  <a:t>)</a:t>
                </a:r>
              </a:p>
            </p:txBody>
          </p:sp>
          <p:sp>
            <p:nvSpPr>
              <p:cNvPr id="100373" name="TextBox 9">
                <a:extLst>
                  <a:ext uri="{FF2B5EF4-FFF2-40B4-BE49-F238E27FC236}">
                    <a16:creationId xmlns:a16="http://schemas.microsoft.com/office/drawing/2014/main" id="{FC0A1E3D-7A24-DC42-9794-396125819E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6953" y="2133386"/>
                <a:ext cx="854102" cy="35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 i="1"/>
                  <a:t>K </a:t>
                </a:r>
                <a:r>
                  <a:rPr lang="it-IT" altLang="it-IT" sz="2000"/>
                  <a:t>=</a:t>
                </a:r>
                <a:r>
                  <a:rPr lang="it-IT" altLang="it-IT" sz="2000" i="1"/>
                  <a:t> H</a:t>
                </a:r>
                <a:r>
                  <a:rPr lang="it-IT" altLang="it-IT" sz="2000" i="1" baseline="-25000"/>
                  <a:t>i-</a:t>
                </a:r>
                <a:r>
                  <a:rPr lang="it-IT" altLang="it-IT" sz="2000" baseline="-25000"/>
                  <a:t>1</a:t>
                </a:r>
                <a:endParaRPr lang="it-IT" altLang="it-IT" sz="2000"/>
              </a:p>
            </p:txBody>
          </p:sp>
          <p:cxnSp>
            <p:nvCxnSpPr>
              <p:cNvPr id="100374" name="Straight Arrow Connector 20">
                <a:extLst>
                  <a:ext uri="{FF2B5EF4-FFF2-40B4-BE49-F238E27FC236}">
                    <a16:creationId xmlns:a16="http://schemas.microsoft.com/office/drawing/2014/main" id="{039F0AAE-AE61-AE47-BFA2-15394FAA95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03524" y="2502718"/>
                <a:ext cx="0" cy="193439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75" name="Straight Arrow Connector 18">
                <a:extLst>
                  <a:ext uri="{FF2B5EF4-FFF2-40B4-BE49-F238E27FC236}">
                    <a16:creationId xmlns:a16="http://schemas.microsoft.com/office/drawing/2014/main" id="{4D7F82DD-7E54-424F-B385-681961E40E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03524" y="4443239"/>
                <a:ext cx="1129507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76" name="TextBox 9">
                <a:extLst>
                  <a:ext uri="{FF2B5EF4-FFF2-40B4-BE49-F238E27FC236}">
                    <a16:creationId xmlns:a16="http://schemas.microsoft.com/office/drawing/2014/main" id="{03F4437F-048C-9A4C-99A7-E0D8E667B2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6829" y="4505762"/>
                <a:ext cx="355694" cy="35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 i="1"/>
                  <a:t>H</a:t>
                </a:r>
                <a:r>
                  <a:rPr lang="it-IT" altLang="it-IT" sz="2000" i="1" baseline="-25000"/>
                  <a:t>i</a:t>
                </a:r>
                <a:endParaRPr lang="it-IT" altLang="it-IT" sz="2000"/>
              </a:p>
            </p:txBody>
          </p:sp>
        </p:grpSp>
        <p:cxnSp>
          <p:nvCxnSpPr>
            <p:cNvPr id="100358" name="Straight Arrow Connector 2">
              <a:extLst>
                <a:ext uri="{FF2B5EF4-FFF2-40B4-BE49-F238E27FC236}">
                  <a16:creationId xmlns:a16="http://schemas.microsoft.com/office/drawing/2014/main" id="{AF45A423-888D-3D4A-B6D9-17716602E08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23529" y="3322639"/>
              <a:ext cx="28803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0356" name="TextBox 1">
            <a:extLst>
              <a:ext uri="{FF2B5EF4-FFF2-40B4-BE49-F238E27FC236}">
                <a16:creationId xmlns:a16="http://schemas.microsoft.com/office/drawing/2014/main" id="{A36E9EA1-ABFF-BE40-86FB-DE6DB223B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376238"/>
            <a:ext cx="7296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Esempio: funzione Hash basate su un cifrario a blocco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3">
            <a:extLst>
              <a:ext uri="{FF2B5EF4-FFF2-40B4-BE49-F238E27FC236}">
                <a16:creationId xmlns:a16="http://schemas.microsoft.com/office/drawing/2014/main" id="{A6E0D3E6-C49A-E34F-A0BD-AF1CEC99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F5F06C-8D89-0443-B9BF-C08D3D1468F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it-IT" sz="1400"/>
          </a:p>
        </p:txBody>
      </p:sp>
      <p:sp>
        <p:nvSpPr>
          <p:cNvPr id="101378" name="Text Box 4">
            <a:extLst>
              <a:ext uri="{FF2B5EF4-FFF2-40B4-BE49-F238E27FC236}">
                <a16:creationId xmlns:a16="http://schemas.microsoft.com/office/drawing/2014/main" id="{71EA0F9B-BA9C-8B49-AD32-897C5528F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318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</a:t>
            </a:r>
            <a:r>
              <a:rPr lang="en-US" altLang="it-IT" sz="2400" i="1"/>
              <a:t>i</a:t>
            </a:r>
            <a:r>
              <a:rPr lang="en-US" altLang="it-IT" sz="2400"/>
              <a:t>) = DES</a:t>
            </a:r>
            <a:r>
              <a:rPr lang="en-US" altLang="it-IT" sz="2400" i="1" baseline="-25000"/>
              <a:t>H</a:t>
            </a:r>
            <a:r>
              <a:rPr lang="en-US" altLang="it-IT" sz="2400" baseline="-25000"/>
              <a:t>(</a:t>
            </a:r>
            <a:r>
              <a:rPr lang="en-US" altLang="it-IT" sz="2400" i="1" baseline="-25000"/>
              <a:t>i</a:t>
            </a:r>
            <a:r>
              <a:rPr lang="en-US" altLang="it-IT" sz="2400" baseline="-25000"/>
              <a:t>-1)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i="1" baseline="-25000"/>
              <a:t>i</a:t>
            </a:r>
            <a:r>
              <a:rPr lang="en-US" altLang="it-IT" sz="2400"/>
              <a:t>) + </a:t>
            </a:r>
            <a:r>
              <a:rPr lang="en-US" altLang="it-IT" sz="2400" i="1"/>
              <a:t>m</a:t>
            </a:r>
            <a:r>
              <a:rPr lang="en-US" altLang="it-IT" sz="2400" i="1" baseline="-25000"/>
              <a:t>i</a:t>
            </a:r>
          </a:p>
        </p:txBody>
      </p:sp>
      <p:sp>
        <p:nvSpPr>
          <p:cNvPr id="101379" name="Text Box 5">
            <a:extLst>
              <a:ext uri="{FF2B5EF4-FFF2-40B4-BE49-F238E27FC236}">
                <a16:creationId xmlns:a16="http://schemas.microsoft.com/office/drawing/2014/main" id="{A73EE4B2-DDE3-D941-8034-C87E85E32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17525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  <a:r>
              <a:rPr lang="en-US" altLang="it-IT" sz="2400"/>
              <a:t> </a:t>
            </a: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  <a:r>
              <a:rPr lang="en-US" altLang="it-IT" sz="2400"/>
              <a:t> </a:t>
            </a:r>
            <a:r>
              <a:rPr lang="en-US" altLang="it-IT" sz="2400" i="1"/>
              <a:t>m</a:t>
            </a:r>
            <a:r>
              <a:rPr lang="en-US" altLang="it-IT" sz="2400" baseline="-25000"/>
              <a:t>3</a:t>
            </a:r>
            <a:r>
              <a:rPr lang="en-US" altLang="it-IT" sz="2400"/>
              <a:t> ... </a:t>
            </a:r>
            <a:r>
              <a:rPr lang="en-US" altLang="it-IT" sz="2400" i="1"/>
              <a:t>m</a:t>
            </a:r>
            <a:r>
              <a:rPr lang="en-US" altLang="it-IT" sz="2400" i="1" baseline="-25000"/>
              <a:t>t</a:t>
            </a:r>
            <a:endParaRPr lang="en-US" altLang="it-IT" sz="2400"/>
          </a:p>
        </p:txBody>
      </p:sp>
      <p:sp>
        <p:nvSpPr>
          <p:cNvPr id="101380" name="Line 6">
            <a:extLst>
              <a:ext uri="{FF2B5EF4-FFF2-40B4-BE49-F238E27FC236}">
                <a16:creationId xmlns:a16="http://schemas.microsoft.com/office/drawing/2014/main" id="{2BA0566A-84D5-5D4A-B09D-12FB237075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1219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7">
            <a:extLst>
              <a:ext uri="{FF2B5EF4-FFF2-40B4-BE49-F238E27FC236}">
                <a16:creationId xmlns:a16="http://schemas.microsoft.com/office/drawing/2014/main" id="{D2A3DDC9-816D-0449-9D2B-04E99EE95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1430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</a:p>
        </p:txBody>
      </p:sp>
      <p:sp>
        <p:nvSpPr>
          <p:cNvPr id="101382" name="Line 8">
            <a:extLst>
              <a:ext uri="{FF2B5EF4-FFF2-40B4-BE49-F238E27FC236}">
                <a16:creationId xmlns:a16="http://schemas.microsoft.com/office/drawing/2014/main" id="{292C3FE0-E17F-6C41-801B-1302808DA7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381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Rectangle 9">
            <a:extLst>
              <a:ext uri="{FF2B5EF4-FFF2-40B4-BE49-F238E27FC236}">
                <a16:creationId xmlns:a16="http://schemas.microsoft.com/office/drawing/2014/main" id="{C47BA574-3B45-6448-BB30-144AC863A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28600"/>
            <a:ext cx="376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(0) = </a:t>
            </a:r>
            <a:r>
              <a:rPr lang="en-US" altLang="it-IT" sz="2400" i="1"/>
              <a:t>I  </a:t>
            </a:r>
            <a:r>
              <a:rPr lang="en-US" altLang="it-IT" sz="1800"/>
              <a:t>chiave di inizializzazione</a:t>
            </a:r>
          </a:p>
        </p:txBody>
      </p:sp>
      <p:grpSp>
        <p:nvGrpSpPr>
          <p:cNvPr id="101384" name="Group 11">
            <a:extLst>
              <a:ext uri="{FF2B5EF4-FFF2-40B4-BE49-F238E27FC236}">
                <a16:creationId xmlns:a16="http://schemas.microsoft.com/office/drawing/2014/main" id="{DCD4178F-C18C-8D49-A1C2-B34E84420A5C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838200"/>
            <a:ext cx="990600" cy="685800"/>
            <a:chOff x="2208" y="528"/>
            <a:chExt cx="624" cy="432"/>
          </a:xfrm>
        </p:grpSpPr>
        <p:sp>
          <p:nvSpPr>
            <p:cNvPr id="101406" name="Rectangle 2">
              <a:extLst>
                <a:ext uri="{FF2B5EF4-FFF2-40B4-BE49-F238E27FC236}">
                  <a16:creationId xmlns:a16="http://schemas.microsoft.com/office/drawing/2014/main" id="{4B5EB7A9-DA0B-9D47-9004-43AAFD6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528"/>
              <a:ext cx="624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1407" name="Text Box 10">
              <a:extLst>
                <a:ext uri="{FF2B5EF4-FFF2-40B4-BE49-F238E27FC236}">
                  <a16:creationId xmlns:a16="http://schemas.microsoft.com/office/drawing/2014/main" id="{B2373AE6-5C4C-7F45-ABE1-D57795318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624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DES</a:t>
              </a:r>
            </a:p>
          </p:txBody>
        </p:sp>
      </p:grpSp>
      <p:sp>
        <p:nvSpPr>
          <p:cNvPr id="101385" name="Line 15">
            <a:extLst>
              <a:ext uri="{FF2B5EF4-FFF2-40B4-BE49-F238E27FC236}">
                <a16:creationId xmlns:a16="http://schemas.microsoft.com/office/drawing/2014/main" id="{996BE9B1-C97B-BE4C-BFC6-C8CBB31EC7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524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Text Box 19">
            <a:extLst>
              <a:ext uri="{FF2B5EF4-FFF2-40B4-BE49-F238E27FC236}">
                <a16:creationId xmlns:a16="http://schemas.microsoft.com/office/drawing/2014/main" id="{FE89EECC-B126-BA40-BF86-942ABA883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321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(1) = DES</a:t>
            </a:r>
            <a:r>
              <a:rPr lang="en-US" altLang="it-IT" sz="2400" i="1" baseline="-25000"/>
              <a:t>H</a:t>
            </a:r>
            <a:r>
              <a:rPr lang="en-US" altLang="it-IT" sz="2400" baseline="-25000"/>
              <a:t>(0)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  <a:r>
              <a:rPr lang="en-US" altLang="it-IT" sz="2400"/>
              <a:t>) + </a:t>
            </a: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  <a:endParaRPr lang="en-US" altLang="it-IT" sz="2400" i="1" baseline="-25000"/>
          </a:p>
        </p:txBody>
      </p:sp>
      <p:sp>
        <p:nvSpPr>
          <p:cNvPr id="101387" name="Line 20">
            <a:extLst>
              <a:ext uri="{FF2B5EF4-FFF2-40B4-BE49-F238E27FC236}">
                <a16:creationId xmlns:a16="http://schemas.microsoft.com/office/drawing/2014/main" id="{6F39AAFE-D91D-F841-9C78-B1830A7BC6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905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Oval 21">
            <a:extLst>
              <a:ext uri="{FF2B5EF4-FFF2-40B4-BE49-F238E27FC236}">
                <a16:creationId xmlns:a16="http://schemas.microsoft.com/office/drawing/2014/main" id="{81443F25-BB23-E341-B205-8F57B2C7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526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1389" name="Line 22">
            <a:extLst>
              <a:ext uri="{FF2B5EF4-FFF2-40B4-BE49-F238E27FC236}">
                <a16:creationId xmlns:a16="http://schemas.microsoft.com/office/drawing/2014/main" id="{D73B6A31-2486-A343-8DE8-FF7F0F96B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190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Line 23">
            <a:extLst>
              <a:ext uri="{FF2B5EF4-FFF2-40B4-BE49-F238E27FC236}">
                <a16:creationId xmlns:a16="http://schemas.microsoft.com/office/drawing/2014/main" id="{7C27C241-7288-6941-A8D5-158E0AF04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219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Line 24">
            <a:extLst>
              <a:ext uri="{FF2B5EF4-FFF2-40B4-BE49-F238E27FC236}">
                <a16:creationId xmlns:a16="http://schemas.microsoft.com/office/drawing/2014/main" id="{90316501-5BA6-D14B-82A5-73A9FF24A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600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2" name="Line 25">
            <a:extLst>
              <a:ext uri="{FF2B5EF4-FFF2-40B4-BE49-F238E27FC236}">
                <a16:creationId xmlns:a16="http://schemas.microsoft.com/office/drawing/2014/main" id="{556B6A24-DDF1-5C45-811E-60F7C19FC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124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3" name="Rectangle 26">
            <a:extLst>
              <a:ext uri="{FF2B5EF4-FFF2-40B4-BE49-F238E27FC236}">
                <a16:creationId xmlns:a16="http://schemas.microsoft.com/office/drawing/2014/main" id="{AEA4F57F-E6F2-FB41-A62A-8E61591F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</a:p>
        </p:txBody>
      </p:sp>
      <p:grpSp>
        <p:nvGrpSpPr>
          <p:cNvPr id="101394" name="Group 28">
            <a:extLst>
              <a:ext uri="{FF2B5EF4-FFF2-40B4-BE49-F238E27FC236}">
                <a16:creationId xmlns:a16="http://schemas.microsoft.com/office/drawing/2014/main" id="{2F36B2B8-AC5B-BE41-9B73-D548FD32645A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2743200"/>
            <a:ext cx="990600" cy="685800"/>
            <a:chOff x="2208" y="528"/>
            <a:chExt cx="624" cy="432"/>
          </a:xfrm>
        </p:grpSpPr>
        <p:sp>
          <p:nvSpPr>
            <p:cNvPr id="101404" name="Rectangle 29">
              <a:extLst>
                <a:ext uri="{FF2B5EF4-FFF2-40B4-BE49-F238E27FC236}">
                  <a16:creationId xmlns:a16="http://schemas.microsoft.com/office/drawing/2014/main" id="{4D5FE662-08C9-2540-8411-5A0BFD42C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528"/>
              <a:ext cx="624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1405" name="Text Box 30">
              <a:extLst>
                <a:ext uri="{FF2B5EF4-FFF2-40B4-BE49-F238E27FC236}">
                  <a16:creationId xmlns:a16="http://schemas.microsoft.com/office/drawing/2014/main" id="{8F37BFBD-2AAF-714F-B26F-7DEFC7528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624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DES</a:t>
              </a:r>
            </a:p>
          </p:txBody>
        </p:sp>
      </p:grpSp>
      <p:sp>
        <p:nvSpPr>
          <p:cNvPr id="101395" name="Line 31">
            <a:extLst>
              <a:ext uri="{FF2B5EF4-FFF2-40B4-BE49-F238E27FC236}">
                <a16:creationId xmlns:a16="http://schemas.microsoft.com/office/drawing/2014/main" id="{6C2D1B5C-A9AF-EF49-B27F-18966660C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3429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6" name="Line 32">
            <a:extLst>
              <a:ext uri="{FF2B5EF4-FFF2-40B4-BE49-F238E27FC236}">
                <a16:creationId xmlns:a16="http://schemas.microsoft.com/office/drawing/2014/main" id="{5567D712-B113-2544-9489-3362B5B5BA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3810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Oval 33">
            <a:extLst>
              <a:ext uri="{FF2B5EF4-FFF2-40B4-BE49-F238E27FC236}">
                <a16:creationId xmlns:a16="http://schemas.microsoft.com/office/drawing/2014/main" id="{FE31EEE9-2611-674F-89F9-1D119829A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1398" name="Line 34">
            <a:extLst>
              <a:ext uri="{FF2B5EF4-FFF2-40B4-BE49-F238E27FC236}">
                <a16:creationId xmlns:a16="http://schemas.microsoft.com/office/drawing/2014/main" id="{DD9E788E-67AB-A245-92E4-6378D1ED59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9" name="Line 35">
            <a:extLst>
              <a:ext uri="{FF2B5EF4-FFF2-40B4-BE49-F238E27FC236}">
                <a16:creationId xmlns:a16="http://schemas.microsoft.com/office/drawing/2014/main" id="{F3267FE9-DC77-F849-820C-AA55A7FE7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0" name="Line 36">
            <a:extLst>
              <a:ext uri="{FF2B5EF4-FFF2-40B4-BE49-F238E27FC236}">
                <a16:creationId xmlns:a16="http://schemas.microsoft.com/office/drawing/2014/main" id="{294D08C6-DD2B-4648-A884-3A1CBD3E6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505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1" name="Text Box 37">
            <a:extLst>
              <a:ext uri="{FF2B5EF4-FFF2-40B4-BE49-F238E27FC236}">
                <a16:creationId xmlns:a16="http://schemas.microsoft.com/office/drawing/2014/main" id="{424948FA-EFAD-924A-BE64-413DA6E3D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14800"/>
            <a:ext cx="321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(2) = DES</a:t>
            </a:r>
            <a:r>
              <a:rPr lang="en-US" altLang="it-IT" sz="2400" i="1" baseline="-25000"/>
              <a:t>H</a:t>
            </a:r>
            <a:r>
              <a:rPr lang="en-US" altLang="it-IT" sz="2400" baseline="-25000"/>
              <a:t>(1)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  <a:r>
              <a:rPr lang="en-US" altLang="it-IT" sz="2400"/>
              <a:t>) + </a:t>
            </a: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  <a:endParaRPr lang="en-US" altLang="it-IT" sz="2400" i="1" baseline="-25000"/>
          </a:p>
        </p:txBody>
      </p:sp>
      <p:sp>
        <p:nvSpPr>
          <p:cNvPr id="101402" name="Line 38">
            <a:extLst>
              <a:ext uri="{FF2B5EF4-FFF2-40B4-BE49-F238E27FC236}">
                <a16:creationId xmlns:a16="http://schemas.microsoft.com/office/drawing/2014/main" id="{8D8C9815-A158-534B-B045-7D3EE2C01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876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3" name="TextBox 1">
            <a:extLst>
              <a:ext uri="{FF2B5EF4-FFF2-40B4-BE49-F238E27FC236}">
                <a16:creationId xmlns:a16="http://schemas.microsoft.com/office/drawing/2014/main" id="{1482F2FF-6163-F34E-898F-CEEE9F8B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143500"/>
            <a:ext cx="376078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Iterazione Hash senza chiave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Number Placeholder 1">
            <a:extLst>
              <a:ext uri="{FF2B5EF4-FFF2-40B4-BE49-F238E27FC236}">
                <a16:creationId xmlns:a16="http://schemas.microsoft.com/office/drawing/2014/main" id="{242619EC-DFCE-9C47-B49C-12ED5CEAAD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19CF7F-CD82-2D40-8ABD-F5F30E4E668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it-IT" sz="1400"/>
          </a:p>
        </p:txBody>
      </p:sp>
      <p:grpSp>
        <p:nvGrpSpPr>
          <p:cNvPr id="102402" name="Group 35">
            <a:extLst>
              <a:ext uri="{FF2B5EF4-FFF2-40B4-BE49-F238E27FC236}">
                <a16:creationId xmlns:a16="http://schemas.microsoft.com/office/drawing/2014/main" id="{429054FE-6596-6148-B0FE-99DA206C15F9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1246188"/>
            <a:ext cx="2019300" cy="2911475"/>
            <a:chOff x="5189538" y="704790"/>
            <a:chExt cx="2019300" cy="2911595"/>
          </a:xfrm>
        </p:grpSpPr>
        <p:sp>
          <p:nvSpPr>
            <p:cNvPr id="102405" name="Rectangle 1">
              <a:extLst>
                <a:ext uri="{FF2B5EF4-FFF2-40B4-BE49-F238E27FC236}">
                  <a16:creationId xmlns:a16="http://schemas.microsoft.com/office/drawing/2014/main" id="{1AF79F98-00CD-604B-A48E-01244E6F7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946" y="704790"/>
              <a:ext cx="1625253" cy="4578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37221069-3E54-DC43-A865-9460CF5403B8}"/>
                </a:ext>
              </a:extLst>
            </p:cNvPr>
            <p:cNvSpPr/>
            <p:nvPr/>
          </p:nvSpPr>
          <p:spPr bwMode="auto">
            <a:xfrm rot="10800000">
              <a:off x="5724526" y="2024056"/>
              <a:ext cx="1223962" cy="576287"/>
            </a:xfrm>
            <a:prstGeom prst="trapezoid">
              <a:avLst>
                <a:gd name="adj" fmla="val 51455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>
                <a:latin typeface="Times" charset="0"/>
                <a:ea typeface="ＭＳ Ｐゴシック" charset="0"/>
              </a:endParaRPr>
            </a:p>
          </p:txBody>
        </p:sp>
        <p:sp>
          <p:nvSpPr>
            <p:cNvPr id="102407" name="TextBox 3">
              <a:extLst>
                <a:ext uri="{FF2B5EF4-FFF2-40B4-BE49-F238E27FC236}">
                  <a16:creationId xmlns:a16="http://schemas.microsoft.com/office/drawing/2014/main" id="{3A54547C-4623-D24E-AC1C-E79B62998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8134" y="756861"/>
              <a:ext cx="15151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messaggio </a:t>
              </a:r>
              <a:r>
                <a:rPr lang="it-IT" altLang="it-IT" sz="2000" i="1"/>
                <a:t>m</a:t>
              </a:r>
            </a:p>
          </p:txBody>
        </p:sp>
        <p:cxnSp>
          <p:nvCxnSpPr>
            <p:cNvPr id="102408" name="Straight Arrow Connector 6">
              <a:extLst>
                <a:ext uri="{FF2B5EF4-FFF2-40B4-BE49-F238E27FC236}">
                  <a16:creationId xmlns:a16="http://schemas.microsoft.com/office/drawing/2014/main" id="{5E83DF1B-CE64-1E48-9027-E8237CF5B366}"/>
                </a:ext>
              </a:extLst>
            </p:cNvPr>
            <p:cNvCxnSpPr>
              <a:cxnSpLocks noChangeShapeType="1"/>
              <a:stCxn id="102405" idx="2"/>
              <a:endCxn id="38" idx="2"/>
            </p:cNvCxnSpPr>
            <p:nvPr/>
          </p:nvCxnSpPr>
          <p:spPr bwMode="auto">
            <a:xfrm flipH="1">
              <a:off x="6336507" y="1162685"/>
              <a:ext cx="9066" cy="86137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09" name="Straight Arrow Connector 10">
              <a:extLst>
                <a:ext uri="{FF2B5EF4-FFF2-40B4-BE49-F238E27FC236}">
                  <a16:creationId xmlns:a16="http://schemas.microsoft.com/office/drawing/2014/main" id="{BB1AD7CE-D50B-994E-8349-AF0363B46A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88113" y="1695450"/>
              <a:ext cx="720725" cy="4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2410" name="Group 8">
              <a:extLst>
                <a:ext uri="{FF2B5EF4-FFF2-40B4-BE49-F238E27FC236}">
                  <a16:creationId xmlns:a16="http://schemas.microsoft.com/office/drawing/2014/main" id="{C752ECDE-B988-C141-8685-615735F881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3313" y="1543050"/>
              <a:ext cx="304800" cy="304800"/>
              <a:chOff x="7602736" y="1599456"/>
              <a:chExt cx="304800" cy="304800"/>
            </a:xfrm>
          </p:grpSpPr>
          <p:sp>
            <p:nvSpPr>
              <p:cNvPr id="102421" name="Oval 21">
                <a:extLst>
                  <a:ext uri="{FF2B5EF4-FFF2-40B4-BE49-F238E27FC236}">
                    <a16:creationId xmlns:a16="http://schemas.microsoft.com/office/drawing/2014/main" id="{B5BBF00B-1B73-0A44-86DD-AEF9759D6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2736" y="1599456"/>
                <a:ext cx="304800" cy="304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02422" name="Line 22">
                <a:extLst>
                  <a:ext uri="{FF2B5EF4-FFF2-40B4-BE49-F238E27FC236}">
                    <a16:creationId xmlns:a16="http://schemas.microsoft.com/office/drawing/2014/main" id="{74F8098A-B438-7D4E-84A7-F443E1E87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02736" y="1751856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11" name="TextBox 9">
              <a:extLst>
                <a:ext uri="{FF2B5EF4-FFF2-40B4-BE49-F238E27FC236}">
                  <a16:creationId xmlns:a16="http://schemas.microsoft.com/office/drawing/2014/main" id="{AE9F8390-02BC-8A4F-9C0E-A2357AA3C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538" y="1579563"/>
              <a:ext cx="339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i="1"/>
                <a:t>K</a:t>
              </a:r>
            </a:p>
          </p:txBody>
        </p:sp>
        <p:cxnSp>
          <p:nvCxnSpPr>
            <p:cNvPr id="102412" name="Straight Arrow Connector 17">
              <a:extLst>
                <a:ext uri="{FF2B5EF4-FFF2-40B4-BE49-F238E27FC236}">
                  <a16:creationId xmlns:a16="http://schemas.microsoft.com/office/drawing/2014/main" id="{41905F75-A16C-5C4F-B7ED-E6F976761F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35713" y="2600325"/>
              <a:ext cx="0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13" name="Straight Arrow Connector 18">
              <a:extLst>
                <a:ext uri="{FF2B5EF4-FFF2-40B4-BE49-F238E27FC236}">
                  <a16:creationId xmlns:a16="http://schemas.microsoft.com/office/drawing/2014/main" id="{2C6ED083-FDA8-094F-9B95-211CE09995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350000" y="2852738"/>
              <a:ext cx="858838" cy="63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14" name="Straight Arrow Connector 20">
              <a:extLst>
                <a:ext uri="{FF2B5EF4-FFF2-40B4-BE49-F238E27FC236}">
                  <a16:creationId xmlns:a16="http://schemas.microsoft.com/office/drawing/2014/main" id="{E54C4D2F-00C1-E648-A8E6-7A4CC8EDEF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208838" y="1695450"/>
              <a:ext cx="0" cy="11525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15" name="TextBox 19">
              <a:extLst>
                <a:ext uri="{FF2B5EF4-FFF2-40B4-BE49-F238E27FC236}">
                  <a16:creationId xmlns:a16="http://schemas.microsoft.com/office/drawing/2014/main" id="{9B459E73-6EDB-EB4F-B93C-1001BEE38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962" y="1119946"/>
              <a:ext cx="4187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i="1"/>
                <a:t>m</a:t>
              </a:r>
              <a:r>
                <a:rPr lang="it-IT" altLang="it-IT" sz="2000" i="1" baseline="-25000"/>
                <a:t>i</a:t>
              </a:r>
              <a:endParaRPr lang="it-IT" altLang="it-IT" sz="2000" i="1"/>
            </a:p>
          </p:txBody>
        </p:sp>
        <p:sp>
          <p:nvSpPr>
            <p:cNvPr id="102416" name="TextBox 21">
              <a:extLst>
                <a:ext uri="{FF2B5EF4-FFF2-40B4-BE49-F238E27FC236}">
                  <a16:creationId xmlns:a16="http://schemas.microsoft.com/office/drawing/2014/main" id="{6CB1E3CD-16D7-AC41-A808-5CE78C4E9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9698" y="1263962"/>
              <a:ext cx="5613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i="1"/>
                <a:t>H</a:t>
              </a:r>
              <a:r>
                <a:rPr lang="it-IT" altLang="it-IT" sz="2000" i="1" baseline="-25000"/>
                <a:t>i</a:t>
              </a:r>
              <a:r>
                <a:rPr lang="it-IT" altLang="it-IT" sz="2000" baseline="-25000"/>
                <a:t>-1</a:t>
              </a:r>
              <a:endParaRPr lang="it-IT" altLang="it-IT" sz="2000"/>
            </a:p>
          </p:txBody>
        </p:sp>
        <p:cxnSp>
          <p:nvCxnSpPr>
            <p:cNvPr id="102417" name="Straight Arrow Connector 25">
              <a:extLst>
                <a:ext uri="{FF2B5EF4-FFF2-40B4-BE49-F238E27FC236}">
                  <a16:creationId xmlns:a16="http://schemas.microsoft.com/office/drawing/2014/main" id="{D0ECB2A8-6B5F-4F4B-97B1-9A4C69D515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213350" y="1587500"/>
              <a:ext cx="70643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18" name="TextBox 31">
              <a:extLst>
                <a:ext uri="{FF2B5EF4-FFF2-40B4-BE49-F238E27FC236}">
                  <a16:creationId xmlns:a16="http://schemas.microsoft.com/office/drawing/2014/main" id="{4A1F94E4-0CBB-2E40-8F91-0BAEE62A52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4088" y="2127250"/>
              <a:ext cx="6703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DES</a:t>
              </a:r>
            </a:p>
          </p:txBody>
        </p:sp>
        <p:cxnSp>
          <p:nvCxnSpPr>
            <p:cNvPr id="102419" name="Straight Arrow Connector 32">
              <a:extLst>
                <a:ext uri="{FF2B5EF4-FFF2-40B4-BE49-F238E27FC236}">
                  <a16:creationId xmlns:a16="http://schemas.microsoft.com/office/drawing/2014/main" id="{46A2AA9D-0A2E-B841-B1CA-D0C332E630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22963" y="1587500"/>
              <a:ext cx="1587" cy="4365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0" name="TextBox 30">
              <a:extLst>
                <a:ext uri="{FF2B5EF4-FFF2-40B4-BE49-F238E27FC236}">
                  <a16:creationId xmlns:a16="http://schemas.microsoft.com/office/drawing/2014/main" id="{2747D2C5-BBB6-6244-891D-4C16C84D7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050" y="3216275"/>
              <a:ext cx="10550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i="1"/>
                <a:t>e</a:t>
              </a:r>
              <a:r>
                <a:rPr lang="it-IT" altLang="it-IT" sz="2000"/>
                <a:t> = </a:t>
              </a:r>
              <a:r>
                <a:rPr lang="it-IT" altLang="it-IT" sz="2000" i="1"/>
                <a:t>h</a:t>
              </a:r>
              <a:r>
                <a:rPr lang="it-IT" altLang="it-IT" sz="2000"/>
                <a:t>(</a:t>
              </a:r>
              <a:r>
                <a:rPr lang="it-IT" altLang="it-IT" sz="2000" i="1"/>
                <a:t>m</a:t>
              </a:r>
              <a:r>
                <a:rPr lang="it-IT" altLang="it-IT" sz="2000"/>
                <a:t>)</a:t>
              </a:r>
            </a:p>
          </p:txBody>
        </p:sp>
      </p:grpSp>
      <p:sp>
        <p:nvSpPr>
          <p:cNvPr id="102403" name="TextBox 1">
            <a:extLst>
              <a:ext uri="{FF2B5EF4-FFF2-40B4-BE49-F238E27FC236}">
                <a16:creationId xmlns:a16="http://schemas.microsoft.com/office/drawing/2014/main" id="{6F8D3BB4-E0FD-084D-980A-EB088FF26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81" y="377527"/>
            <a:ext cx="8231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Altro esempio di funzione Hash basate su un cifrario a blocco</a:t>
            </a:r>
          </a:p>
        </p:txBody>
      </p:sp>
      <p:pic>
        <p:nvPicPr>
          <p:cNvPr id="102404" name="Picture 56">
            <a:extLst>
              <a:ext uri="{FF2B5EF4-FFF2-40B4-BE49-F238E27FC236}">
                <a16:creationId xmlns:a16="http://schemas.microsoft.com/office/drawing/2014/main" id="{24614631-A356-9D45-8360-E78E7D3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268788"/>
            <a:ext cx="71326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Number Placeholder 3">
            <a:extLst>
              <a:ext uri="{FF2B5EF4-FFF2-40B4-BE49-F238E27FC236}">
                <a16:creationId xmlns:a16="http://schemas.microsoft.com/office/drawing/2014/main" id="{F11F1338-E56A-444D-92DE-455280E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F239F5-6EF6-E64A-8E46-A78428DFD7B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it-IT" sz="1400"/>
          </a:p>
        </p:txBody>
      </p:sp>
      <p:sp>
        <p:nvSpPr>
          <p:cNvPr id="103426" name="Text Box 2">
            <a:extLst>
              <a:ext uri="{FF2B5EF4-FFF2-40B4-BE49-F238E27FC236}">
                <a16:creationId xmlns:a16="http://schemas.microsoft.com/office/drawing/2014/main" id="{A78A9F9E-A3DA-4445-A181-D5A6346DF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648200"/>
            <a:ext cx="3195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(2) = DES</a:t>
            </a:r>
            <a:r>
              <a:rPr lang="en-US" altLang="it-IT" sz="2400" i="1" baseline="-25000"/>
              <a:t>K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  <a:r>
              <a:rPr lang="en-US" altLang="it-IT" sz="2400" i="1" baseline="-25000"/>
              <a:t> </a:t>
            </a:r>
            <a:r>
              <a:rPr lang="en-US" altLang="it-IT" sz="2400"/>
              <a:t>+ </a:t>
            </a:r>
            <a:r>
              <a:rPr lang="en-US" altLang="it-IT" sz="2400" i="1"/>
              <a:t>H</a:t>
            </a:r>
            <a:r>
              <a:rPr lang="en-US" altLang="it-IT" sz="2400"/>
              <a:t>(1))</a:t>
            </a:r>
          </a:p>
        </p:txBody>
      </p:sp>
      <p:sp>
        <p:nvSpPr>
          <p:cNvPr id="103427" name="Text Box 4">
            <a:extLst>
              <a:ext uri="{FF2B5EF4-FFF2-40B4-BE49-F238E27FC236}">
                <a16:creationId xmlns:a16="http://schemas.microsoft.com/office/drawing/2014/main" id="{C6D6A4D8-CD97-C943-BBFA-05865D51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3400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  <a:r>
              <a:rPr lang="en-US" altLang="it-IT" sz="2400"/>
              <a:t> </a:t>
            </a: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  <a:r>
              <a:rPr lang="en-US" altLang="it-IT" sz="2400"/>
              <a:t> </a:t>
            </a:r>
            <a:r>
              <a:rPr lang="en-US" altLang="it-IT" sz="2400" i="1"/>
              <a:t>m</a:t>
            </a:r>
            <a:r>
              <a:rPr lang="en-US" altLang="it-IT" sz="2400" baseline="-25000"/>
              <a:t>3</a:t>
            </a:r>
            <a:r>
              <a:rPr lang="en-US" altLang="it-IT" sz="2400"/>
              <a:t> ... </a:t>
            </a:r>
            <a:r>
              <a:rPr lang="en-US" altLang="it-IT" sz="2400" i="1"/>
              <a:t>m</a:t>
            </a:r>
            <a:r>
              <a:rPr lang="en-US" altLang="it-IT" sz="2400" i="1" baseline="-25000"/>
              <a:t>t</a:t>
            </a:r>
            <a:endParaRPr lang="en-US" altLang="it-IT" sz="2400"/>
          </a:p>
        </p:txBody>
      </p:sp>
      <p:sp>
        <p:nvSpPr>
          <p:cNvPr id="103428" name="Line 12">
            <a:extLst>
              <a:ext uri="{FF2B5EF4-FFF2-40B4-BE49-F238E27FC236}">
                <a16:creationId xmlns:a16="http://schemas.microsoft.com/office/drawing/2014/main" id="{1DEBC037-870C-9943-AB90-852203564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066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Line 14">
            <a:extLst>
              <a:ext uri="{FF2B5EF4-FFF2-40B4-BE49-F238E27FC236}">
                <a16:creationId xmlns:a16="http://schemas.microsoft.com/office/drawing/2014/main" id="{EEE72F80-601B-4541-88FF-8593226BB9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447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Oval 15">
            <a:extLst>
              <a:ext uri="{FF2B5EF4-FFF2-40B4-BE49-F238E27FC236}">
                <a16:creationId xmlns:a16="http://schemas.microsoft.com/office/drawing/2014/main" id="{34A20A1A-884D-8D43-8D2D-0A5E18E79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2954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3431" name="Line 16">
            <a:extLst>
              <a:ext uri="{FF2B5EF4-FFF2-40B4-BE49-F238E27FC236}">
                <a16:creationId xmlns:a16="http://schemas.microsoft.com/office/drawing/2014/main" id="{7DB77C61-4017-734D-A6EF-E720B5E2F1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1447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Rectangle 20">
            <a:extLst>
              <a:ext uri="{FF2B5EF4-FFF2-40B4-BE49-F238E27FC236}">
                <a16:creationId xmlns:a16="http://schemas.microsoft.com/office/drawing/2014/main" id="{6ED1D7E3-079C-3C42-961D-C0101F6E8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956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2</a:t>
            </a:r>
          </a:p>
        </p:txBody>
      </p:sp>
      <p:grpSp>
        <p:nvGrpSpPr>
          <p:cNvPr id="103433" name="Group 21">
            <a:extLst>
              <a:ext uri="{FF2B5EF4-FFF2-40B4-BE49-F238E27FC236}">
                <a16:creationId xmlns:a16="http://schemas.microsoft.com/office/drawing/2014/main" id="{89633843-79C0-E040-900B-E442C00149A7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1828800"/>
            <a:ext cx="990600" cy="685800"/>
            <a:chOff x="2208" y="528"/>
            <a:chExt cx="624" cy="432"/>
          </a:xfrm>
        </p:grpSpPr>
        <p:sp>
          <p:nvSpPr>
            <p:cNvPr id="103456" name="Rectangle 22">
              <a:extLst>
                <a:ext uri="{FF2B5EF4-FFF2-40B4-BE49-F238E27FC236}">
                  <a16:creationId xmlns:a16="http://schemas.microsoft.com/office/drawing/2014/main" id="{0B9A7CC4-D49A-8A4F-8E7B-A9F8F349A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528"/>
              <a:ext cx="624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3457" name="Text Box 23">
              <a:extLst>
                <a:ext uri="{FF2B5EF4-FFF2-40B4-BE49-F238E27FC236}">
                  <a16:creationId xmlns:a16="http://schemas.microsoft.com/office/drawing/2014/main" id="{DF7BBA9A-E90D-F44E-A568-4803B070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624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DES</a:t>
              </a:r>
            </a:p>
          </p:txBody>
        </p:sp>
      </p:grpSp>
      <p:sp>
        <p:nvSpPr>
          <p:cNvPr id="103434" name="Line 24">
            <a:extLst>
              <a:ext uri="{FF2B5EF4-FFF2-40B4-BE49-F238E27FC236}">
                <a16:creationId xmlns:a16="http://schemas.microsoft.com/office/drawing/2014/main" id="{7B8E955B-D501-5341-96E1-C6186D32C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2514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Line 25">
            <a:extLst>
              <a:ext uri="{FF2B5EF4-FFF2-40B4-BE49-F238E27FC236}">
                <a16:creationId xmlns:a16="http://schemas.microsoft.com/office/drawing/2014/main" id="{265E7AFB-F854-7643-910C-73C53C0975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Oval 26">
            <a:extLst>
              <a:ext uri="{FF2B5EF4-FFF2-40B4-BE49-F238E27FC236}">
                <a16:creationId xmlns:a16="http://schemas.microsoft.com/office/drawing/2014/main" id="{EBA9BD19-CF3B-5A45-98CA-A72583CB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2004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3437" name="Line 27">
            <a:extLst>
              <a:ext uri="{FF2B5EF4-FFF2-40B4-BE49-F238E27FC236}">
                <a16:creationId xmlns:a16="http://schemas.microsoft.com/office/drawing/2014/main" id="{ED6CD611-9708-414A-ACA9-C1C6E59489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3352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Text Box 32">
            <a:extLst>
              <a:ext uri="{FF2B5EF4-FFF2-40B4-BE49-F238E27FC236}">
                <a16:creationId xmlns:a16="http://schemas.microsoft.com/office/drawing/2014/main" id="{269C96DD-D0D6-604A-8EAB-E613B127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2368550"/>
            <a:ext cx="331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</a:t>
            </a:r>
            <a:r>
              <a:rPr lang="en-US" altLang="it-IT" sz="2400" i="1"/>
              <a:t>i</a:t>
            </a:r>
            <a:r>
              <a:rPr lang="en-US" altLang="it-IT" sz="2400"/>
              <a:t>) = DES</a:t>
            </a:r>
            <a:r>
              <a:rPr lang="en-US" altLang="it-IT" sz="2400" i="1" baseline="-25000"/>
              <a:t>K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i="1" baseline="-25000"/>
              <a:t>i  </a:t>
            </a:r>
            <a:r>
              <a:rPr lang="en-US" altLang="it-IT" sz="2400"/>
              <a:t>+ </a:t>
            </a:r>
            <a:r>
              <a:rPr lang="en-US" altLang="it-IT" sz="2400" i="1"/>
              <a:t>H</a:t>
            </a:r>
            <a:r>
              <a:rPr lang="en-US" altLang="it-IT" sz="2400"/>
              <a:t>(</a:t>
            </a:r>
            <a:r>
              <a:rPr lang="en-US" altLang="it-IT" sz="2400" i="1"/>
              <a:t>i-</a:t>
            </a:r>
            <a:r>
              <a:rPr lang="en-US" altLang="it-IT" sz="2400"/>
              <a:t>1))</a:t>
            </a:r>
          </a:p>
        </p:txBody>
      </p:sp>
      <p:sp>
        <p:nvSpPr>
          <p:cNvPr id="103439" name="Text Box 33">
            <a:extLst>
              <a:ext uri="{FF2B5EF4-FFF2-40B4-BE49-F238E27FC236}">
                <a16:creationId xmlns:a16="http://schemas.microsoft.com/office/drawing/2014/main" id="{254B4DB4-2831-7341-B3DF-A43ACBEEF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3195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(1) = DES</a:t>
            </a:r>
            <a:r>
              <a:rPr lang="en-US" altLang="it-IT" sz="2400" i="1" baseline="-25000"/>
              <a:t>K</a:t>
            </a:r>
            <a:r>
              <a:rPr lang="en-US" altLang="it-IT" sz="2400"/>
              <a:t>(</a:t>
            </a: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  <a:r>
              <a:rPr lang="en-US" altLang="it-IT" sz="2400" i="1" baseline="-25000"/>
              <a:t> </a:t>
            </a:r>
            <a:r>
              <a:rPr lang="en-US" altLang="it-IT" sz="2400"/>
              <a:t>+ </a:t>
            </a:r>
            <a:r>
              <a:rPr lang="en-US" altLang="it-IT" sz="2400" i="1"/>
              <a:t>H</a:t>
            </a:r>
            <a:r>
              <a:rPr lang="en-US" altLang="it-IT" sz="2400"/>
              <a:t>(0))</a:t>
            </a:r>
            <a:endParaRPr lang="en-US" altLang="it-IT" sz="2400" i="1" baseline="-25000"/>
          </a:p>
        </p:txBody>
      </p:sp>
      <p:sp>
        <p:nvSpPr>
          <p:cNvPr id="103440" name="Rectangle 34">
            <a:extLst>
              <a:ext uri="{FF2B5EF4-FFF2-40B4-BE49-F238E27FC236}">
                <a16:creationId xmlns:a16="http://schemas.microsoft.com/office/drawing/2014/main" id="{B5BA5DF9-1197-6E49-A549-0CE37F7F7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9144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1</a:t>
            </a:r>
          </a:p>
        </p:txBody>
      </p:sp>
      <p:sp>
        <p:nvSpPr>
          <p:cNvPr id="103441" name="Rectangle 35">
            <a:extLst>
              <a:ext uri="{FF2B5EF4-FFF2-40B4-BE49-F238E27FC236}">
                <a16:creationId xmlns:a16="http://schemas.microsoft.com/office/drawing/2014/main" id="{21C449CE-9517-954D-A4ED-9ED8459B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57200"/>
            <a:ext cx="118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H</a:t>
            </a:r>
            <a:r>
              <a:rPr lang="en-US" altLang="it-IT" sz="2400"/>
              <a:t>(0) = </a:t>
            </a:r>
            <a:r>
              <a:rPr lang="en-US" altLang="it-IT" sz="2400" i="1"/>
              <a:t>I</a:t>
            </a:r>
            <a:endParaRPr lang="en-US" altLang="it-IT" sz="2400"/>
          </a:p>
        </p:txBody>
      </p:sp>
      <p:sp>
        <p:nvSpPr>
          <p:cNvPr id="103442" name="Rectangle 40">
            <a:extLst>
              <a:ext uri="{FF2B5EF4-FFF2-40B4-BE49-F238E27FC236}">
                <a16:creationId xmlns:a16="http://schemas.microsoft.com/office/drawing/2014/main" id="{E68D8A53-6284-2543-9626-8B304ADB4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8768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</a:t>
            </a:r>
            <a:r>
              <a:rPr lang="en-US" altLang="it-IT" sz="2400" baseline="-25000"/>
              <a:t>3</a:t>
            </a:r>
          </a:p>
        </p:txBody>
      </p:sp>
      <p:grpSp>
        <p:nvGrpSpPr>
          <p:cNvPr id="103443" name="Group 41">
            <a:extLst>
              <a:ext uri="{FF2B5EF4-FFF2-40B4-BE49-F238E27FC236}">
                <a16:creationId xmlns:a16="http://schemas.microsoft.com/office/drawing/2014/main" id="{BEAF988D-41C2-E94F-8711-7D06D7628D4C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810000"/>
            <a:ext cx="990600" cy="685800"/>
            <a:chOff x="2208" y="528"/>
            <a:chExt cx="624" cy="432"/>
          </a:xfrm>
        </p:grpSpPr>
        <p:sp>
          <p:nvSpPr>
            <p:cNvPr id="103454" name="Rectangle 42">
              <a:extLst>
                <a:ext uri="{FF2B5EF4-FFF2-40B4-BE49-F238E27FC236}">
                  <a16:creationId xmlns:a16="http://schemas.microsoft.com/office/drawing/2014/main" id="{D121DE24-5B8D-4448-A860-39ECA7917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528"/>
              <a:ext cx="624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3455" name="Text Box 43">
              <a:extLst>
                <a:ext uri="{FF2B5EF4-FFF2-40B4-BE49-F238E27FC236}">
                  <a16:creationId xmlns:a16="http://schemas.microsoft.com/office/drawing/2014/main" id="{192EC0A9-8E62-224C-8554-4418E2DC1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624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DES</a:t>
              </a:r>
            </a:p>
          </p:txBody>
        </p:sp>
      </p:grpSp>
      <p:sp>
        <p:nvSpPr>
          <p:cNvPr id="103444" name="Line 44">
            <a:extLst>
              <a:ext uri="{FF2B5EF4-FFF2-40B4-BE49-F238E27FC236}">
                <a16:creationId xmlns:a16="http://schemas.microsoft.com/office/drawing/2014/main" id="{353C08E3-8120-D447-81A2-5DEC715F81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495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5" name="Line 45">
            <a:extLst>
              <a:ext uri="{FF2B5EF4-FFF2-40B4-BE49-F238E27FC236}">
                <a16:creationId xmlns:a16="http://schemas.microsoft.com/office/drawing/2014/main" id="{1DA030B4-0134-4248-B02A-E61E7D91AE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5334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Oval 46">
            <a:extLst>
              <a:ext uri="{FF2B5EF4-FFF2-40B4-BE49-F238E27FC236}">
                <a16:creationId xmlns:a16="http://schemas.microsoft.com/office/drawing/2014/main" id="{F1ED5076-9774-A640-9541-6FE1B4D67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1816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3447" name="Line 47">
            <a:extLst>
              <a:ext uri="{FF2B5EF4-FFF2-40B4-BE49-F238E27FC236}">
                <a16:creationId xmlns:a16="http://schemas.microsoft.com/office/drawing/2014/main" id="{F2423E9F-64E0-8845-B40B-29AD9A0224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Line 49">
            <a:extLst>
              <a:ext uri="{FF2B5EF4-FFF2-40B4-BE49-F238E27FC236}">
                <a16:creationId xmlns:a16="http://schemas.microsoft.com/office/drawing/2014/main" id="{51B5A9BD-3844-EF4C-9E5E-C7ED2204F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486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9" name="TextBox 29">
            <a:extLst>
              <a:ext uri="{FF2B5EF4-FFF2-40B4-BE49-F238E27FC236}">
                <a16:creationId xmlns:a16="http://schemas.microsoft.com/office/drawing/2014/main" id="{2E3DB4F5-1F19-F742-B686-9D070874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5127625"/>
            <a:ext cx="352266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Iterazione Hash con chiave</a:t>
            </a:r>
          </a:p>
        </p:txBody>
      </p:sp>
      <p:sp>
        <p:nvSpPr>
          <p:cNvPr id="103450" name="Line 14">
            <a:extLst>
              <a:ext uri="{FF2B5EF4-FFF2-40B4-BE49-F238E27FC236}">
                <a16:creationId xmlns:a16="http://schemas.microsoft.com/office/drawing/2014/main" id="{F55F57BD-5942-9443-BBEE-79DD6E7184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220503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TextBox 1">
            <a:extLst>
              <a:ext uri="{FF2B5EF4-FFF2-40B4-BE49-F238E27FC236}">
                <a16:creationId xmlns:a16="http://schemas.microsoft.com/office/drawing/2014/main" id="{E8A4856F-CB94-6E4A-BF99-54AAE234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1743075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K</a:t>
            </a:r>
          </a:p>
        </p:txBody>
      </p:sp>
      <p:sp>
        <p:nvSpPr>
          <p:cNvPr id="103452" name="Line 14">
            <a:extLst>
              <a:ext uri="{FF2B5EF4-FFF2-40B4-BE49-F238E27FC236}">
                <a16:creationId xmlns:a16="http://schemas.microsoft.com/office/drawing/2014/main" id="{BBBFD1FA-5022-3146-8D2E-23056F92D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4149725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TextBox 33">
            <a:extLst>
              <a:ext uri="{FF2B5EF4-FFF2-40B4-BE49-F238E27FC236}">
                <a16:creationId xmlns:a16="http://schemas.microsoft.com/office/drawing/2014/main" id="{28C8729A-08A0-DD42-AFC4-6FC718E1D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68776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K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Number Placeholder 1">
            <a:extLst>
              <a:ext uri="{FF2B5EF4-FFF2-40B4-BE49-F238E27FC236}">
                <a16:creationId xmlns:a16="http://schemas.microsoft.com/office/drawing/2014/main" id="{4DC61CBD-E125-524C-9E23-0B2B13014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87709A-84CB-1F42-BE8B-55D87524DFE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it-IT" sz="1400"/>
          </a:p>
        </p:txBody>
      </p:sp>
      <p:pic>
        <p:nvPicPr>
          <p:cNvPr id="104450" name="Picture 3">
            <a:extLst>
              <a:ext uri="{FF2B5EF4-FFF2-40B4-BE49-F238E27FC236}">
                <a16:creationId xmlns:a16="http://schemas.microsoft.com/office/drawing/2014/main" id="{97A67E41-1598-D844-BE96-4335A1CC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91440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5">
            <a:extLst>
              <a:ext uri="{FF2B5EF4-FFF2-40B4-BE49-F238E27FC236}">
                <a16:creationId xmlns:a16="http://schemas.microsoft.com/office/drawing/2014/main" id="{749FA4D9-C691-CE49-BEC1-0C0B173B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09600"/>
            <a:ext cx="707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Struttura generale di una funzione hash concatenata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>
            <a:extLst>
              <a:ext uri="{FF2B5EF4-FFF2-40B4-BE49-F238E27FC236}">
                <a16:creationId xmlns:a16="http://schemas.microsoft.com/office/drawing/2014/main" id="{E57D0899-101F-6048-8B7B-D6AD21C4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91440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Box 6">
            <a:extLst>
              <a:ext uri="{FF2B5EF4-FFF2-40B4-BE49-F238E27FC236}">
                <a16:creationId xmlns:a16="http://schemas.microsoft.com/office/drawing/2014/main" id="{962EA24B-7864-8C4C-AEF1-ED089E478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5878513"/>
            <a:ext cx="5259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Struttura hash di Merkle–Damgård (MD)</a:t>
            </a:r>
          </a:p>
        </p:txBody>
      </p:sp>
      <p:grpSp>
        <p:nvGrpSpPr>
          <p:cNvPr id="105475" name="Group 11">
            <a:extLst>
              <a:ext uri="{FF2B5EF4-FFF2-40B4-BE49-F238E27FC236}">
                <a16:creationId xmlns:a16="http://schemas.microsoft.com/office/drawing/2014/main" id="{E5635955-987E-6C48-A18A-5CCBBB5F8181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950913"/>
            <a:ext cx="3024187" cy="576262"/>
            <a:chOff x="467544" y="1412776"/>
            <a:chExt cx="2016224" cy="576064"/>
          </a:xfrm>
        </p:grpSpPr>
        <p:sp>
          <p:nvSpPr>
            <p:cNvPr id="105483" name="Rectangle 7">
              <a:extLst>
                <a:ext uri="{FF2B5EF4-FFF2-40B4-BE49-F238E27FC236}">
                  <a16:creationId xmlns:a16="http://schemas.microsoft.com/office/drawing/2014/main" id="{BA4B29AD-059C-124B-AFEB-D47A089C4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1412776"/>
              <a:ext cx="1008112" cy="5760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5484" name="Rectangle 8">
              <a:extLst>
                <a:ext uri="{FF2B5EF4-FFF2-40B4-BE49-F238E27FC236}">
                  <a16:creationId xmlns:a16="http://schemas.microsoft.com/office/drawing/2014/main" id="{C310789E-1A45-FB4A-B1A3-582B6494D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1412776"/>
              <a:ext cx="1008112" cy="5760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05476" name="Rectangle 10">
            <a:extLst>
              <a:ext uri="{FF2B5EF4-FFF2-40B4-BE49-F238E27FC236}">
                <a16:creationId xmlns:a16="http://schemas.microsoft.com/office/drawing/2014/main" id="{51B74DF4-7D02-4846-8E61-6C6EB466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950913"/>
            <a:ext cx="1512887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5477" name="TextBox 12">
            <a:extLst>
              <a:ext uri="{FF2B5EF4-FFF2-40B4-BE49-F238E27FC236}">
                <a16:creationId xmlns:a16="http://schemas.microsoft.com/office/drawing/2014/main" id="{73007CC6-22BC-D54E-8C89-BA218696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1023938"/>
            <a:ext cx="56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. . .</a:t>
            </a:r>
          </a:p>
        </p:txBody>
      </p:sp>
      <p:sp>
        <p:nvSpPr>
          <p:cNvPr id="105478" name="TextBox 13">
            <a:extLst>
              <a:ext uri="{FF2B5EF4-FFF2-40B4-BE49-F238E27FC236}">
                <a16:creationId xmlns:a16="http://schemas.microsoft.com/office/drawing/2014/main" id="{7753D19D-3485-4844-AC0D-6EC6C84EA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023938"/>
            <a:ext cx="511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m</a:t>
            </a:r>
            <a:r>
              <a:rPr lang="it-IT" altLang="it-IT" sz="2400" baseline="-25000"/>
              <a:t>0</a:t>
            </a:r>
            <a:endParaRPr lang="it-IT" altLang="it-IT" sz="2400"/>
          </a:p>
        </p:txBody>
      </p:sp>
      <p:sp>
        <p:nvSpPr>
          <p:cNvPr id="105479" name="TextBox 14">
            <a:extLst>
              <a:ext uri="{FF2B5EF4-FFF2-40B4-BE49-F238E27FC236}">
                <a16:creationId xmlns:a16="http://schemas.microsoft.com/office/drawing/2014/main" id="{5AAEF855-6F57-724B-88E9-F4F0EE4E9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023938"/>
            <a:ext cx="5095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m</a:t>
            </a:r>
            <a:r>
              <a:rPr lang="it-IT" altLang="it-IT" sz="2400" baseline="-25000"/>
              <a:t>1</a:t>
            </a:r>
            <a:endParaRPr lang="it-IT" altLang="it-IT" sz="2400"/>
          </a:p>
        </p:txBody>
      </p:sp>
      <p:sp>
        <p:nvSpPr>
          <p:cNvPr id="105480" name="TextBox 15">
            <a:extLst>
              <a:ext uri="{FF2B5EF4-FFF2-40B4-BE49-F238E27FC236}">
                <a16:creationId xmlns:a16="http://schemas.microsoft.com/office/drawing/2014/main" id="{4583A6B0-CBC4-F04C-9E2B-A797B7CB8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023938"/>
            <a:ext cx="703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m</a:t>
            </a:r>
            <a:r>
              <a:rPr lang="it-IT" altLang="it-IT" sz="2400" i="1" baseline="-25000"/>
              <a:t>L</a:t>
            </a:r>
            <a:r>
              <a:rPr lang="it-IT" altLang="it-IT" sz="2400" baseline="-25000"/>
              <a:t>-1</a:t>
            </a:r>
            <a:endParaRPr lang="it-IT" altLang="it-IT" sz="2400"/>
          </a:p>
        </p:txBody>
      </p:sp>
      <p:sp>
        <p:nvSpPr>
          <p:cNvPr id="105481" name="TextBox 1">
            <a:extLst>
              <a:ext uri="{FF2B5EF4-FFF2-40B4-BE49-F238E27FC236}">
                <a16:creationId xmlns:a16="http://schemas.microsoft.com/office/drawing/2014/main" id="{FF5CE78E-AF08-7F4E-915B-EF2A15F17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176213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M</a:t>
            </a:r>
          </a:p>
        </p:txBody>
      </p:sp>
      <p:sp>
        <p:nvSpPr>
          <p:cNvPr id="105482" name="Right Brace 2">
            <a:extLst>
              <a:ext uri="{FF2B5EF4-FFF2-40B4-BE49-F238E27FC236}">
                <a16:creationId xmlns:a16="http://schemas.microsoft.com/office/drawing/2014/main" id="{BC1B5E90-F352-024E-BCBE-BC0B7458CE66}"/>
              </a:ext>
            </a:extLst>
          </p:cNvPr>
          <p:cNvSpPr>
            <a:spLocks/>
          </p:cNvSpPr>
          <p:nvPr/>
        </p:nvSpPr>
        <p:spPr bwMode="auto">
          <a:xfrm rot="-5400000">
            <a:off x="3729038" y="-2741612"/>
            <a:ext cx="319087" cy="6840537"/>
          </a:xfrm>
          <a:prstGeom prst="rightBrace">
            <a:avLst>
              <a:gd name="adj1" fmla="val 8337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79773EFC-6B71-0944-8BE3-6BE94A981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EE38C8-8C45-0C4C-897F-9299EDAD28E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it-IT" sz="1400"/>
          </a:p>
        </p:txBody>
      </p:sp>
      <p:sp>
        <p:nvSpPr>
          <p:cNvPr id="106498" name="TextBox 2">
            <a:extLst>
              <a:ext uri="{FF2B5EF4-FFF2-40B4-BE49-F238E27FC236}">
                <a16:creationId xmlns:a16="http://schemas.microsoft.com/office/drawing/2014/main" id="{1BE753E2-63FE-7944-85F1-BB77A90EC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0648"/>
            <a:ext cx="441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MD5</a:t>
            </a:r>
            <a:r>
              <a:rPr lang="it-IT" altLang="it-IT" sz="2400"/>
              <a:t>  </a:t>
            </a:r>
            <a:r>
              <a:rPr lang="it-IT" altLang="it-IT" sz="2400" b="1"/>
              <a:t>Message-Digest algorithm</a:t>
            </a:r>
            <a:endParaRPr lang="it-IT" altLang="it-IT" sz="2400"/>
          </a:p>
        </p:txBody>
      </p:sp>
      <p:sp>
        <p:nvSpPr>
          <p:cNvPr id="106499" name="TextBox 3">
            <a:extLst>
              <a:ext uri="{FF2B5EF4-FFF2-40B4-BE49-F238E27FC236}">
                <a16:creationId xmlns:a16="http://schemas.microsoft.com/office/drawing/2014/main" id="{3EC93B99-CB17-804E-B52F-A682F8A2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908720"/>
            <a:ext cx="756912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Ideato da Ron Rivest nel 1991 -   Estratto di 128 bit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Esiste un’intera famiglia: MD2, MD4, MD5, MD6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Non più sicuro, poiché si trovano facilmente collisioni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2</a:t>
            </a:r>
            <a:r>
              <a:rPr lang="it-IT" altLang="it-IT" sz="2400" baseline="30000"/>
              <a:t>18 </a:t>
            </a:r>
            <a:r>
              <a:rPr lang="it-IT" altLang="it-IT" sz="2400"/>
              <a:t>tentativi (meno di un secondo su un normale computer)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Capostipite dei più importanti algoritmi tuttora in uso, tra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cui SHA e RIPEMD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Era usato in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APOP		(Authentication Post Office Protocol)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NTLM		(Windows NT Lan Manager)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TLS 1.1	(Transport Layer Security)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>
            <a:extLst>
              <a:ext uri="{FF2B5EF4-FFF2-40B4-BE49-F238E27FC236}">
                <a16:creationId xmlns:a16="http://schemas.microsoft.com/office/drawing/2014/main" id="{D3E09E51-BC2E-904C-B758-98BE1FB9E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9D7394-BD05-9C44-94A4-642BF00F4B1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400"/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4782FE8F-A448-8642-80DB-9E89CB1E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Number Placeholder 1">
            <a:extLst>
              <a:ext uri="{FF2B5EF4-FFF2-40B4-BE49-F238E27FC236}">
                <a16:creationId xmlns:a16="http://schemas.microsoft.com/office/drawing/2014/main" id="{62152638-8AEF-814B-A0D2-4BA5CF2A84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74B8E5-1088-1442-9D02-3F90EB2AAD8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it-IT" sz="1400"/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3497886D-7DA4-B34E-BB9D-91BC8997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9144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E74BD7-7AD9-4646-A223-C94E7F42DC53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5210175"/>
            <a:ext cx="6084888" cy="1098550"/>
            <a:chOff x="1835150" y="5210770"/>
            <a:chExt cx="6084888" cy="1098550"/>
          </a:xfrm>
        </p:grpSpPr>
        <p:sp>
          <p:nvSpPr>
            <p:cNvPr id="107526" name="TextBox 4">
              <a:extLst>
                <a:ext uri="{FF2B5EF4-FFF2-40B4-BE49-F238E27FC236}">
                  <a16:creationId xmlns:a16="http://schemas.microsoft.com/office/drawing/2014/main" id="{168D7EEF-B2F2-4940-96E8-F7A81E1AE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150" y="5847357"/>
              <a:ext cx="60848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Courier" pitchFamily="2" charset="0"/>
                </a:rPr>
                <a:t>79054025255fb1a26e4bc422aef54eb4</a:t>
              </a:r>
            </a:p>
          </p:txBody>
        </p:sp>
        <p:sp>
          <p:nvSpPr>
            <p:cNvPr id="107527" name="TextBox 5">
              <a:extLst>
                <a:ext uri="{FF2B5EF4-FFF2-40B4-BE49-F238E27FC236}">
                  <a16:creationId xmlns:a16="http://schemas.microsoft.com/office/drawing/2014/main" id="{1473AFF4-F59B-EE47-A38B-BC69B2D8F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150" y="5210770"/>
              <a:ext cx="57531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entrambe le stringhe generano lo stesso hash:</a:t>
              </a:r>
            </a:p>
          </p:txBody>
        </p:sp>
      </p:grpSp>
      <p:sp>
        <p:nvSpPr>
          <p:cNvPr id="107524" name="TextBox 1">
            <a:extLst>
              <a:ext uri="{FF2B5EF4-FFF2-40B4-BE49-F238E27FC236}">
                <a16:creationId xmlns:a16="http://schemas.microsoft.com/office/drawing/2014/main" id="{0FDA74D2-E8D9-6A44-9C84-F21826155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5" y="671513"/>
            <a:ext cx="4305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Esempio di collisione individuata</a:t>
            </a:r>
          </a:p>
        </p:txBody>
      </p:sp>
      <p:sp>
        <p:nvSpPr>
          <p:cNvPr id="107525" name="TextBox 2">
            <a:extLst>
              <a:ext uri="{FF2B5EF4-FFF2-40B4-BE49-F238E27FC236}">
                <a16:creationId xmlns:a16="http://schemas.microsoft.com/office/drawing/2014/main" id="{1259A7F0-EEAF-2D49-AB83-C3FF7991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1">
            <a:extLst>
              <a:ext uri="{FF2B5EF4-FFF2-40B4-BE49-F238E27FC236}">
                <a16:creationId xmlns:a16="http://schemas.microsoft.com/office/drawing/2014/main" id="{57CBB37E-0426-294D-80C0-FBC468DE1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1D69A4-8960-CA48-A8D8-6EDC69ADEBD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it-IT" sz="1400"/>
          </a:p>
        </p:txBody>
      </p:sp>
      <p:sp>
        <p:nvSpPr>
          <p:cNvPr id="108546" name="TextBox 2">
            <a:extLst>
              <a:ext uri="{FF2B5EF4-FFF2-40B4-BE49-F238E27FC236}">
                <a16:creationId xmlns:a16="http://schemas.microsoft.com/office/drawing/2014/main" id="{A96FED4A-92FA-294F-A134-8089757B1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476250"/>
            <a:ext cx="406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Struttura del messaggio</a:t>
            </a:r>
          </a:p>
        </p:txBody>
      </p:sp>
      <p:grpSp>
        <p:nvGrpSpPr>
          <p:cNvPr id="108547" name="Group 30">
            <a:extLst>
              <a:ext uri="{FF2B5EF4-FFF2-40B4-BE49-F238E27FC236}">
                <a16:creationId xmlns:a16="http://schemas.microsoft.com/office/drawing/2014/main" id="{49F65CEF-8147-C34E-9A20-8950162104E0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524125"/>
            <a:ext cx="5905500" cy="688975"/>
            <a:chOff x="611560" y="2524834"/>
            <a:chExt cx="5904608" cy="688142"/>
          </a:xfrm>
        </p:grpSpPr>
        <p:sp>
          <p:nvSpPr>
            <p:cNvPr id="108566" name="Rectangle 3">
              <a:extLst>
                <a:ext uri="{FF2B5EF4-FFF2-40B4-BE49-F238E27FC236}">
                  <a16:creationId xmlns:a16="http://schemas.microsoft.com/office/drawing/2014/main" id="{B6A2C16A-BB47-204D-851A-F843142D6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60" y="2924944"/>
              <a:ext cx="1368152" cy="2880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567" name="Rectangle 4">
              <a:extLst>
                <a:ext uri="{FF2B5EF4-FFF2-40B4-BE49-F238E27FC236}">
                  <a16:creationId xmlns:a16="http://schemas.microsoft.com/office/drawing/2014/main" id="{A9D0F0DC-1B25-F143-BDC4-56C9E395A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2924944"/>
              <a:ext cx="1368152" cy="2880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568" name="Rectangle 5">
              <a:extLst>
                <a:ext uri="{FF2B5EF4-FFF2-40B4-BE49-F238E27FC236}">
                  <a16:creationId xmlns:a16="http://schemas.microsoft.com/office/drawing/2014/main" id="{C1A0F414-532E-724D-9DFC-9448C6157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16" y="2924944"/>
              <a:ext cx="1368152" cy="2880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569" name="Rectangle 6">
              <a:extLst>
                <a:ext uri="{FF2B5EF4-FFF2-40B4-BE49-F238E27FC236}">
                  <a16:creationId xmlns:a16="http://schemas.microsoft.com/office/drawing/2014/main" id="{1AD9CCC8-DEF3-524D-819A-581AD0B43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864" y="2924944"/>
              <a:ext cx="1368152" cy="2880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8570" name="TextBox 7">
              <a:extLst>
                <a:ext uri="{FF2B5EF4-FFF2-40B4-BE49-F238E27FC236}">
                  <a16:creationId xmlns:a16="http://schemas.microsoft.com/office/drawing/2014/main" id="{D54D1B7F-91F1-5F41-AAB3-D25B2BAA4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230" y="2524834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512 bit</a:t>
              </a:r>
            </a:p>
          </p:txBody>
        </p:sp>
        <p:sp>
          <p:nvSpPr>
            <p:cNvPr id="108571" name="TextBox 8">
              <a:extLst>
                <a:ext uri="{FF2B5EF4-FFF2-40B4-BE49-F238E27FC236}">
                  <a16:creationId xmlns:a16="http://schemas.microsoft.com/office/drawing/2014/main" id="{5F3AB0DD-B155-374A-BE0C-2AB0D8407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8386" y="2524834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512 bit</a:t>
              </a:r>
            </a:p>
          </p:txBody>
        </p:sp>
        <p:sp>
          <p:nvSpPr>
            <p:cNvPr id="108572" name="TextBox 9">
              <a:extLst>
                <a:ext uri="{FF2B5EF4-FFF2-40B4-BE49-F238E27FC236}">
                  <a16:creationId xmlns:a16="http://schemas.microsoft.com/office/drawing/2014/main" id="{9FC30BAB-2D11-3340-A805-DE8277DE0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382" y="2524834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512 bit</a:t>
              </a:r>
            </a:p>
          </p:txBody>
        </p:sp>
        <p:sp>
          <p:nvSpPr>
            <p:cNvPr id="108573" name="Rectangle 10">
              <a:extLst>
                <a:ext uri="{FF2B5EF4-FFF2-40B4-BE49-F238E27FC236}">
                  <a16:creationId xmlns:a16="http://schemas.microsoft.com/office/drawing/2014/main" id="{C8B8CC14-B320-3443-888B-F7B9BD214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168" y="2924944"/>
              <a:ext cx="432000" cy="2880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08548" name="Rectangle 11">
            <a:extLst>
              <a:ext uri="{FF2B5EF4-FFF2-40B4-BE49-F238E27FC236}">
                <a16:creationId xmlns:a16="http://schemas.microsoft.com/office/drawing/2014/main" id="{A996709F-956A-E041-97E1-32DCA60AE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2924175"/>
            <a:ext cx="1366837" cy="288925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cxnSp>
        <p:nvCxnSpPr>
          <p:cNvPr id="108549" name="Straight Connector 15">
            <a:extLst>
              <a:ext uri="{FF2B5EF4-FFF2-40B4-BE49-F238E27FC236}">
                <a16:creationId xmlns:a16="http://schemas.microsoft.com/office/drawing/2014/main" id="{D6D9B735-B004-044D-ABD2-A9664E6BC7F9}"/>
              </a:ext>
            </a:extLst>
          </p:cNvPr>
          <p:cNvCxnSpPr>
            <a:cxnSpLocks/>
          </p:cNvCxnSpPr>
          <p:nvPr/>
        </p:nvCxnSpPr>
        <p:spPr bwMode="auto">
          <a:xfrm>
            <a:off x="7112000" y="2924175"/>
            <a:ext cx="0" cy="30956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203C7E-99FC-8648-9EDA-FCF6058B3C24}"/>
              </a:ext>
            </a:extLst>
          </p:cNvPr>
          <p:cNvGrpSpPr>
            <a:grpSpLocks/>
          </p:cNvGrpSpPr>
          <p:nvPr/>
        </p:nvGrpSpPr>
        <p:grpSpPr bwMode="auto">
          <a:xfrm>
            <a:off x="7112768" y="2059788"/>
            <a:ext cx="954538" cy="1203555"/>
            <a:chOff x="7112611" y="2060319"/>
            <a:chExt cx="954754" cy="1203549"/>
          </a:xfrm>
        </p:grpSpPr>
        <p:sp>
          <p:nvSpPr>
            <p:cNvPr id="108561" name="TextBox 13">
              <a:extLst>
                <a:ext uri="{FF2B5EF4-FFF2-40B4-BE49-F238E27FC236}">
                  <a16:creationId xmlns:a16="http://schemas.microsoft.com/office/drawing/2014/main" id="{16AA3A2B-5119-554D-A3F3-274BAFEB14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2611" y="2894538"/>
              <a:ext cx="300150" cy="36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i="1"/>
                <a:t>  </a:t>
              </a:r>
            </a:p>
          </p:txBody>
        </p:sp>
        <p:grpSp>
          <p:nvGrpSpPr>
            <p:cNvPr id="108562" name="Group 29">
              <a:extLst>
                <a:ext uri="{FF2B5EF4-FFF2-40B4-BE49-F238E27FC236}">
                  <a16:creationId xmlns:a16="http://schemas.microsoft.com/office/drawing/2014/main" id="{745E2255-D124-144F-BAB5-B9E21D87AD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2686" y="2060319"/>
              <a:ext cx="804679" cy="834219"/>
              <a:chOff x="7262686" y="2060319"/>
              <a:chExt cx="804679" cy="834219"/>
            </a:xfrm>
          </p:grpSpPr>
          <p:sp>
            <p:nvSpPr>
              <p:cNvPr id="108563" name="TextBox 17">
                <a:extLst>
                  <a:ext uri="{FF2B5EF4-FFF2-40B4-BE49-F238E27FC236}">
                    <a16:creationId xmlns:a16="http://schemas.microsoft.com/office/drawing/2014/main" id="{3A1FDD2D-3229-D646-AABD-6CA33C7B43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92794" y="2060319"/>
                <a:ext cx="77457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64 bit</a:t>
                </a:r>
              </a:p>
            </p:txBody>
          </p:sp>
          <p:cxnSp>
            <p:nvCxnSpPr>
              <p:cNvPr id="108564" name="Straight Arrow Connector 20">
                <a:extLst>
                  <a:ext uri="{FF2B5EF4-FFF2-40B4-BE49-F238E27FC236}">
                    <a16:creationId xmlns:a16="http://schemas.microsoft.com/office/drawing/2014/main" id="{F3ADA66A-1AB7-6745-BB96-C7474156FE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62686" y="2155323"/>
                <a:ext cx="0" cy="73921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F22754-6F4D-9A49-9735-19A47835E060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1631031"/>
            <a:ext cx="2273300" cy="1602707"/>
            <a:chOff x="6185302" y="1632332"/>
            <a:chExt cx="2272683" cy="1600414"/>
          </a:xfrm>
        </p:grpSpPr>
        <p:sp>
          <p:nvSpPr>
            <p:cNvPr id="108557" name="TextBox 12">
              <a:extLst>
                <a:ext uri="{FF2B5EF4-FFF2-40B4-BE49-F238E27FC236}">
                  <a16:creationId xmlns:a16="http://schemas.microsoft.com/office/drawing/2014/main" id="{8C71D890-8B6B-8D4B-8D09-9FCE05B5D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9104" y="2925316"/>
              <a:ext cx="678183" cy="30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100...0</a:t>
              </a:r>
            </a:p>
          </p:txBody>
        </p:sp>
        <p:grpSp>
          <p:nvGrpSpPr>
            <p:cNvPr id="108558" name="Group 28">
              <a:extLst>
                <a:ext uri="{FF2B5EF4-FFF2-40B4-BE49-F238E27FC236}">
                  <a16:creationId xmlns:a16="http://schemas.microsoft.com/office/drawing/2014/main" id="{CF3425FF-2960-9A41-AE6E-7CEC73678F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5302" y="1632332"/>
              <a:ext cx="2272683" cy="1292984"/>
              <a:chOff x="6185302" y="1632332"/>
              <a:chExt cx="2272683" cy="1292984"/>
            </a:xfrm>
          </p:grpSpPr>
          <p:sp>
            <p:nvSpPr>
              <p:cNvPr id="108559" name="TextBox 23">
                <a:extLst>
                  <a:ext uri="{FF2B5EF4-FFF2-40B4-BE49-F238E27FC236}">
                    <a16:creationId xmlns:a16="http://schemas.microsoft.com/office/drawing/2014/main" id="{3326E7E6-660C-894C-9097-DB4F3B6C4F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5302" y="1632332"/>
                <a:ext cx="2272683" cy="39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stringa di estensione</a:t>
                </a:r>
              </a:p>
            </p:txBody>
          </p:sp>
          <p:cxnSp>
            <p:nvCxnSpPr>
              <p:cNvPr id="108560" name="Straight Arrow Connector 24">
                <a:extLst>
                  <a:ext uri="{FF2B5EF4-FFF2-40B4-BE49-F238E27FC236}">
                    <a16:creationId xmlns:a16="http://schemas.microsoft.com/office/drawing/2014/main" id="{F5312C79-F293-5544-A152-D7D6665AE6FC}"/>
                  </a:ext>
                </a:extLst>
              </p:cNvPr>
              <p:cNvCxnSpPr>
                <a:cxnSpLocks/>
                <a:endCxn id="108557" idx="0"/>
              </p:cNvCxnSpPr>
              <p:nvPr/>
            </p:nvCxnSpPr>
            <p:spPr bwMode="auto">
              <a:xfrm>
                <a:off x="6818196" y="2056643"/>
                <a:ext cx="0" cy="86867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8553" name="Left Brace 33">
            <a:extLst>
              <a:ext uri="{FF2B5EF4-FFF2-40B4-BE49-F238E27FC236}">
                <a16:creationId xmlns:a16="http://schemas.microsoft.com/office/drawing/2014/main" id="{EDB6B29F-1430-3945-8853-8781D46EF30F}"/>
              </a:ext>
            </a:extLst>
          </p:cNvPr>
          <p:cNvSpPr>
            <a:spLocks/>
          </p:cNvSpPr>
          <p:nvPr/>
        </p:nvSpPr>
        <p:spPr bwMode="auto">
          <a:xfrm rot="-5400000">
            <a:off x="3401219" y="572294"/>
            <a:ext cx="287338" cy="5867400"/>
          </a:xfrm>
          <a:prstGeom prst="leftBrace">
            <a:avLst>
              <a:gd name="adj1" fmla="val 831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8554" name="TextBox 34">
            <a:extLst>
              <a:ext uri="{FF2B5EF4-FFF2-40B4-BE49-F238E27FC236}">
                <a16:creationId xmlns:a16="http://schemas.microsoft.com/office/drawing/2014/main" id="{618B44F5-FC7A-3E40-9380-C3EE9D85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78" y="3736300"/>
            <a:ext cx="3679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L</a:t>
            </a:r>
            <a:r>
              <a:rPr lang="it-IT" altLang="it-IT" sz="2400"/>
              <a:t>= lunghezza del messaggio</a:t>
            </a:r>
            <a:endParaRPr lang="it-IT" altLang="it-IT" sz="2400" i="1"/>
          </a:p>
        </p:txBody>
      </p:sp>
      <p:sp>
        <p:nvSpPr>
          <p:cNvPr id="108555" name="TextBox 2">
            <a:extLst>
              <a:ext uri="{FF2B5EF4-FFF2-40B4-BE49-F238E27FC236}">
                <a16:creationId xmlns:a16="http://schemas.microsoft.com/office/drawing/2014/main" id="{B6F35D41-E5E6-6B4B-8360-948B7A06D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29225"/>
            <a:ext cx="863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Prima di essere processato, il testo viene esteso aggiungendo alcuni bit in modo tale che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la lunghezza complessiva sia congrua a 448 mod 512, cioè 64 bit in meno rispetto al primo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multiplo di 512 disponibile. La stringa di estensione è   1000....000</a:t>
            </a:r>
          </a:p>
        </p:txBody>
      </p:sp>
      <p:sp>
        <p:nvSpPr>
          <p:cNvPr id="108556" name="TextBox 2">
            <a:extLst>
              <a:ext uri="{FF2B5EF4-FFF2-40B4-BE49-F238E27FC236}">
                <a16:creationId xmlns:a16="http://schemas.microsoft.com/office/drawing/2014/main" id="{9939C5CC-7266-5543-BCC5-9AC497427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440236-B33F-F643-A10A-BB3D4755F989}"/>
              </a:ext>
            </a:extLst>
          </p:cNvPr>
          <p:cNvGrpSpPr/>
          <p:nvPr/>
        </p:nvGrpSpPr>
        <p:grpSpPr>
          <a:xfrm>
            <a:off x="6064815" y="3598208"/>
            <a:ext cx="1141710" cy="759030"/>
            <a:chOff x="6064815" y="3598208"/>
            <a:chExt cx="1141710" cy="759030"/>
          </a:xfrm>
        </p:grpSpPr>
        <p:sp>
          <p:nvSpPr>
            <p:cNvPr id="34" name="TextBox 17">
              <a:extLst>
                <a:ext uri="{FF2B5EF4-FFF2-40B4-BE49-F238E27FC236}">
                  <a16:creationId xmlns:a16="http://schemas.microsoft.com/office/drawing/2014/main" id="{33EB083F-9157-2F4B-8EF1-C6F24380A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3714" y="3957128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448 bit</a:t>
              </a:r>
            </a:p>
          </p:txBody>
        </p:sp>
        <p:sp>
          <p:nvSpPr>
            <p:cNvPr id="35" name="Left Brace 33">
              <a:extLst>
                <a:ext uri="{FF2B5EF4-FFF2-40B4-BE49-F238E27FC236}">
                  <a16:creationId xmlns:a16="http://schemas.microsoft.com/office/drawing/2014/main" id="{C089E16C-1907-E543-AF76-8AC55614059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444739" y="3218284"/>
              <a:ext cx="287338" cy="1047185"/>
            </a:xfrm>
            <a:prstGeom prst="leftBrace">
              <a:avLst>
                <a:gd name="adj1" fmla="val 8319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1">
            <a:extLst>
              <a:ext uri="{FF2B5EF4-FFF2-40B4-BE49-F238E27FC236}">
                <a16:creationId xmlns:a16="http://schemas.microsoft.com/office/drawing/2014/main" id="{4D0F2827-DC6B-FF4C-BCF5-0A7EA218A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31DDF1-6B56-CE4F-AE46-B6B943FE3F1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it-IT" sz="1400"/>
          </a:p>
        </p:txBody>
      </p:sp>
      <p:pic>
        <p:nvPicPr>
          <p:cNvPr id="109570" name="Picture 3">
            <a:extLst>
              <a:ext uri="{FF2B5EF4-FFF2-40B4-BE49-F238E27FC236}">
                <a16:creationId xmlns:a16="http://schemas.microsoft.com/office/drawing/2014/main" id="{CFFE7DC6-1B3F-3248-B569-B3E02A8EA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61950"/>
            <a:ext cx="5102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2">
            <a:extLst>
              <a:ext uri="{FF2B5EF4-FFF2-40B4-BE49-F238E27FC236}">
                <a16:creationId xmlns:a16="http://schemas.microsoft.com/office/drawing/2014/main" id="{82BA6B64-197A-934C-AB61-97E37A553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  <p:sp>
        <p:nvSpPr>
          <p:cNvPr id="109572" name="TextBox 5">
            <a:extLst>
              <a:ext uri="{FF2B5EF4-FFF2-40B4-BE49-F238E27FC236}">
                <a16:creationId xmlns:a16="http://schemas.microsoft.com/office/drawing/2014/main" id="{AB4C0EA3-6D51-2B4E-9997-78BBED57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628775"/>
            <a:ext cx="4079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F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G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</a:t>
            </a:r>
          </a:p>
        </p:txBody>
      </p:sp>
      <p:sp>
        <p:nvSpPr>
          <p:cNvPr id="109573" name="TextBox 6">
            <a:extLst>
              <a:ext uri="{FF2B5EF4-FFF2-40B4-BE49-F238E27FC236}">
                <a16:creationId xmlns:a16="http://schemas.microsoft.com/office/drawing/2014/main" id="{671F42BB-9C4B-524F-9378-079CD10BA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412875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32</a:t>
            </a:r>
          </a:p>
        </p:txBody>
      </p:sp>
      <p:sp>
        <p:nvSpPr>
          <p:cNvPr id="109574" name="TextBox 7">
            <a:extLst>
              <a:ext uri="{FF2B5EF4-FFF2-40B4-BE49-F238E27FC236}">
                <a16:creationId xmlns:a16="http://schemas.microsoft.com/office/drawing/2014/main" id="{A779CF63-8B3E-6D44-844C-E05C266F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412875"/>
            <a:ext cx="388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32</a:t>
            </a:r>
          </a:p>
        </p:txBody>
      </p:sp>
      <p:sp>
        <p:nvSpPr>
          <p:cNvPr id="109575" name="TextBox 8">
            <a:extLst>
              <a:ext uri="{FF2B5EF4-FFF2-40B4-BE49-F238E27FC236}">
                <a16:creationId xmlns:a16="http://schemas.microsoft.com/office/drawing/2014/main" id="{026F3B21-196D-4D43-B0BA-C75CDAA04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1412875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32</a:t>
            </a:r>
          </a:p>
        </p:txBody>
      </p:sp>
      <p:sp>
        <p:nvSpPr>
          <p:cNvPr id="109576" name="TextBox 9">
            <a:extLst>
              <a:ext uri="{FF2B5EF4-FFF2-40B4-BE49-F238E27FC236}">
                <a16:creationId xmlns:a16="http://schemas.microsoft.com/office/drawing/2014/main" id="{443C7DA6-E498-7C49-8F99-82E9E52E8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1412875"/>
            <a:ext cx="388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32</a:t>
            </a:r>
          </a:p>
        </p:txBody>
      </p:sp>
      <p:sp>
        <p:nvSpPr>
          <p:cNvPr id="109577" name="TextBox 10">
            <a:extLst>
              <a:ext uri="{FF2B5EF4-FFF2-40B4-BE49-F238E27FC236}">
                <a16:creationId xmlns:a16="http://schemas.microsoft.com/office/drawing/2014/main" id="{B914D02F-DCE4-A040-BBF7-05EA059D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703263"/>
            <a:ext cx="156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A    B     C    D</a:t>
            </a:r>
          </a:p>
        </p:txBody>
      </p:sp>
      <p:sp>
        <p:nvSpPr>
          <p:cNvPr id="109578" name="TextBox 11">
            <a:extLst>
              <a:ext uri="{FF2B5EF4-FFF2-40B4-BE49-F238E27FC236}">
                <a16:creationId xmlns:a16="http://schemas.microsoft.com/office/drawing/2014/main" id="{1B7B3E4A-6882-3F4B-BF8B-B81F447B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388" y="5445125"/>
            <a:ext cx="220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Blocco seguente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B304AC-AA67-6D42-89EB-A4BD6F2C5170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361950"/>
            <a:ext cx="2336800" cy="3708400"/>
            <a:chOff x="224726" y="361950"/>
            <a:chExt cx="2337499" cy="3708017"/>
          </a:xfrm>
        </p:grpSpPr>
        <p:cxnSp>
          <p:nvCxnSpPr>
            <p:cNvPr id="109580" name="Straight Arrow Connector 2">
              <a:extLst>
                <a:ext uri="{FF2B5EF4-FFF2-40B4-BE49-F238E27FC236}">
                  <a16:creationId xmlns:a16="http://schemas.microsoft.com/office/drawing/2014/main" id="{155B74CA-41CB-5245-8A2D-6594E39853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1640" y="980728"/>
              <a:ext cx="1224235" cy="864096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1" name="Straight Arrow Connector 13">
              <a:extLst>
                <a:ext uri="{FF2B5EF4-FFF2-40B4-BE49-F238E27FC236}">
                  <a16:creationId xmlns:a16="http://schemas.microsoft.com/office/drawing/2014/main" id="{613734BE-C0D8-3A4F-ADCF-CE86EB2CB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25290" y="980728"/>
              <a:ext cx="1230585" cy="1584176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2" name="Straight Arrow Connector 16">
              <a:extLst>
                <a:ext uri="{FF2B5EF4-FFF2-40B4-BE49-F238E27FC236}">
                  <a16:creationId xmlns:a16="http://schemas.microsoft.com/office/drawing/2014/main" id="{9ED1CA15-2DF5-F24B-9073-DED7B4A5C2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1640" y="980728"/>
              <a:ext cx="1230585" cy="2354461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3" name="Straight Arrow Connector 19">
              <a:extLst>
                <a:ext uri="{FF2B5EF4-FFF2-40B4-BE49-F238E27FC236}">
                  <a16:creationId xmlns:a16="http://schemas.microsoft.com/office/drawing/2014/main" id="{A25EB51B-ACD4-AF4D-ABFE-71A0DAE50C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1640" y="980728"/>
              <a:ext cx="1195524" cy="3089239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584" name="TextBox 10">
              <a:extLst>
                <a:ext uri="{FF2B5EF4-FFF2-40B4-BE49-F238E27FC236}">
                  <a16:creationId xmlns:a16="http://schemas.microsoft.com/office/drawing/2014/main" id="{A57BDC09-4787-E04C-BCAF-68A26AAB8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726" y="361950"/>
              <a:ext cx="23374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quattro tipi diversi di funzioni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associate ai round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5E242C-4571-E74E-B24B-3B92BEC45E21}"/>
              </a:ext>
            </a:extLst>
          </p:cNvPr>
          <p:cNvGrpSpPr/>
          <p:nvPr/>
        </p:nvGrpSpPr>
        <p:grpSpPr>
          <a:xfrm>
            <a:off x="7154069" y="1814476"/>
            <a:ext cx="1578249" cy="2622635"/>
            <a:chOff x="7154069" y="1814476"/>
            <a:chExt cx="1578249" cy="2622635"/>
          </a:xfrm>
        </p:grpSpPr>
        <p:sp>
          <p:nvSpPr>
            <p:cNvPr id="18" name="Left Brace 33">
              <a:extLst>
                <a:ext uri="{FF2B5EF4-FFF2-40B4-BE49-F238E27FC236}">
                  <a16:creationId xmlns:a16="http://schemas.microsoft.com/office/drawing/2014/main" id="{269CCAF8-9729-0547-A291-A1238C0B034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154069" y="1814476"/>
              <a:ext cx="287338" cy="2622635"/>
            </a:xfrm>
            <a:prstGeom prst="leftBrace">
              <a:avLst>
                <a:gd name="adj1" fmla="val 8319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ABB93E-5D88-C24C-94A5-649F5B14543A}"/>
                </a:ext>
              </a:extLst>
            </p:cNvPr>
            <p:cNvSpPr txBox="1"/>
            <p:nvPr/>
          </p:nvSpPr>
          <p:spPr>
            <a:xfrm>
              <a:off x="7505700" y="2920891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16・4 = 64</a:t>
              </a:r>
            </a:p>
            <a:p>
              <a:r>
                <a:rPr lang="en-US" sz="2000"/>
                <a:t>iterazioni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1">
            <a:extLst>
              <a:ext uri="{FF2B5EF4-FFF2-40B4-BE49-F238E27FC236}">
                <a16:creationId xmlns:a16="http://schemas.microsoft.com/office/drawing/2014/main" id="{6FA4D244-A324-194A-B1F9-7F90E9926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FF0CD9-05A9-B444-A827-56A862FAFD4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it-IT" sz="1400"/>
          </a:p>
        </p:txBody>
      </p:sp>
      <p:sp>
        <p:nvSpPr>
          <p:cNvPr id="110594" name="TextBox 2">
            <a:extLst>
              <a:ext uri="{FF2B5EF4-FFF2-40B4-BE49-F238E27FC236}">
                <a16:creationId xmlns:a16="http://schemas.microsoft.com/office/drawing/2014/main" id="{DC0E84B7-F6B8-E14E-92D9-55EDE1448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34963"/>
            <a:ext cx="69381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Ciascuno blocco di 512 bit corrisponde a sedici parole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M</a:t>
            </a:r>
            <a:r>
              <a:rPr lang="it-IT" altLang="it-IT" sz="2400" baseline="-25000"/>
              <a:t>0</a:t>
            </a:r>
            <a:r>
              <a:rPr lang="it-IT" altLang="it-IT" sz="2400"/>
              <a:t>, M</a:t>
            </a:r>
            <a:r>
              <a:rPr lang="it-IT" altLang="it-IT" sz="2400" baseline="-25000"/>
              <a:t>1</a:t>
            </a:r>
            <a:r>
              <a:rPr lang="it-IT" altLang="it-IT" sz="2400"/>
              <a:t>, M</a:t>
            </a:r>
            <a:r>
              <a:rPr lang="it-IT" altLang="it-IT" sz="2400" baseline="-25000"/>
              <a:t>2</a:t>
            </a:r>
            <a:r>
              <a:rPr lang="it-IT" altLang="it-IT" sz="2400"/>
              <a:t>, ..., M</a:t>
            </a:r>
            <a:r>
              <a:rPr lang="it-IT" altLang="it-IT" sz="2400" baseline="-25000"/>
              <a:t>15</a:t>
            </a:r>
            <a:r>
              <a:rPr lang="it-IT" altLang="it-IT" sz="2400"/>
              <a:t> di 32 bit (8 caratteri esadecimali)</a:t>
            </a:r>
          </a:p>
        </p:txBody>
      </p:sp>
      <p:sp>
        <p:nvSpPr>
          <p:cNvPr id="110595" name="TextBox 3">
            <a:extLst>
              <a:ext uri="{FF2B5EF4-FFF2-40B4-BE49-F238E27FC236}">
                <a16:creationId xmlns:a16="http://schemas.microsoft.com/office/drawing/2014/main" id="{5B8B892C-599C-6046-9336-5ABB2608D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773238"/>
            <a:ext cx="8218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Ciascuna parola  M</a:t>
            </a:r>
            <a:r>
              <a:rPr lang="it-IT" altLang="it-IT" sz="2400" baseline="-25000"/>
              <a:t>0</a:t>
            </a:r>
            <a:r>
              <a:rPr lang="it-IT" altLang="it-IT" sz="2400"/>
              <a:t>, M</a:t>
            </a:r>
            <a:r>
              <a:rPr lang="it-IT" altLang="it-IT" sz="2400" baseline="-25000"/>
              <a:t>1</a:t>
            </a:r>
            <a:r>
              <a:rPr lang="it-IT" altLang="it-IT" sz="2400"/>
              <a:t>, M</a:t>
            </a:r>
            <a:r>
              <a:rPr lang="it-IT" altLang="it-IT" sz="2400" baseline="-25000"/>
              <a:t>2</a:t>
            </a:r>
            <a:r>
              <a:rPr lang="it-IT" altLang="it-IT" sz="2400"/>
              <a:t>, ..., M</a:t>
            </a:r>
            <a:r>
              <a:rPr lang="it-IT" altLang="it-IT" sz="2400" baseline="-25000"/>
              <a:t>15</a:t>
            </a:r>
            <a:r>
              <a:rPr lang="it-IT" altLang="it-IT" sz="2400"/>
              <a:t>  funge da input per il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complesso delle 16 operazioni che vengono effettuate all’interno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di ciascun blocco descritto come </a:t>
            </a:r>
            <a:r>
              <a:rPr lang="it-IT" altLang="it-IT" sz="2400" i="1"/>
              <a:t>Round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0F7A10-FC01-5044-ACC6-FC4E62F275A2}"/>
              </a:ext>
            </a:extLst>
          </p:cNvPr>
          <p:cNvGrpSpPr/>
          <p:nvPr/>
        </p:nvGrpSpPr>
        <p:grpSpPr>
          <a:xfrm>
            <a:off x="179388" y="3178175"/>
            <a:ext cx="5930900" cy="584200"/>
            <a:chOff x="179388" y="3178175"/>
            <a:chExt cx="5930900" cy="584200"/>
          </a:xfrm>
        </p:grpSpPr>
        <p:pic>
          <p:nvPicPr>
            <p:cNvPr id="110596" name="Picture 5">
              <a:extLst>
                <a:ext uri="{FF2B5EF4-FFF2-40B4-BE49-F238E27FC236}">
                  <a16:creationId xmlns:a16="http://schemas.microsoft.com/office/drawing/2014/main" id="{E11009AE-A8E2-F841-94D6-F37F2D4A3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588" y="3178175"/>
              <a:ext cx="2679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0" name="TextBox 14">
              <a:extLst>
                <a:ext uri="{FF2B5EF4-FFF2-40B4-BE49-F238E27FC236}">
                  <a16:creationId xmlns:a16="http://schemas.microsoft.com/office/drawing/2014/main" id="{D9DC5FA6-FF3B-904E-99B0-5B04C22BC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88" y="3302000"/>
              <a:ext cx="27305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Ordine primo round: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5BD87C-77F2-E140-96E7-623E84018555}"/>
              </a:ext>
            </a:extLst>
          </p:cNvPr>
          <p:cNvGrpSpPr/>
          <p:nvPr/>
        </p:nvGrpSpPr>
        <p:grpSpPr>
          <a:xfrm>
            <a:off x="0" y="3906838"/>
            <a:ext cx="9144000" cy="833437"/>
            <a:chOff x="0" y="3906838"/>
            <a:chExt cx="9144000" cy="833437"/>
          </a:xfrm>
        </p:grpSpPr>
        <p:pic>
          <p:nvPicPr>
            <p:cNvPr id="110599" name="Picture 13">
              <a:extLst>
                <a:ext uri="{FF2B5EF4-FFF2-40B4-BE49-F238E27FC236}">
                  <a16:creationId xmlns:a16="http://schemas.microsoft.com/office/drawing/2014/main" id="{8FFF4AB2-59BE-CB4D-B334-60791AB68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3538"/>
              <a:ext cx="9144000" cy="56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1" name="TextBox 15">
              <a:extLst>
                <a:ext uri="{FF2B5EF4-FFF2-40B4-BE49-F238E27FC236}">
                  <a16:creationId xmlns:a16="http://schemas.microsoft.com/office/drawing/2014/main" id="{547BFF54-74C5-0441-9F30-662F55445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25" y="3906838"/>
              <a:ext cx="22494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ordine secondo round: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ACBAF-2150-1C42-B9D8-8B4C96F5D635}"/>
              </a:ext>
            </a:extLst>
          </p:cNvPr>
          <p:cNvGrpSpPr/>
          <p:nvPr/>
        </p:nvGrpSpPr>
        <p:grpSpPr>
          <a:xfrm>
            <a:off x="0" y="4935538"/>
            <a:ext cx="9144000" cy="820737"/>
            <a:chOff x="0" y="4935538"/>
            <a:chExt cx="9144000" cy="820737"/>
          </a:xfrm>
        </p:grpSpPr>
        <p:pic>
          <p:nvPicPr>
            <p:cNvPr id="110598" name="Picture 9">
              <a:extLst>
                <a:ext uri="{FF2B5EF4-FFF2-40B4-BE49-F238E27FC236}">
                  <a16:creationId xmlns:a16="http://schemas.microsoft.com/office/drawing/2014/main" id="{006783FB-A148-634B-A888-D04EE5443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21275"/>
              <a:ext cx="91440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2" name="TextBox 16">
              <a:extLst>
                <a:ext uri="{FF2B5EF4-FFF2-40B4-BE49-F238E27FC236}">
                  <a16:creationId xmlns:a16="http://schemas.microsoft.com/office/drawing/2014/main" id="{2066E266-9088-6F43-A8CC-BE57E1983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25" y="4935538"/>
              <a:ext cx="1954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ordine terzo round: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5C5FAC7-8F7D-9346-8155-3E012EC487FF}"/>
              </a:ext>
            </a:extLst>
          </p:cNvPr>
          <p:cNvGrpSpPr/>
          <p:nvPr/>
        </p:nvGrpSpPr>
        <p:grpSpPr>
          <a:xfrm>
            <a:off x="0" y="5878513"/>
            <a:ext cx="9144000" cy="827087"/>
            <a:chOff x="0" y="5878513"/>
            <a:chExt cx="9144000" cy="827087"/>
          </a:xfrm>
        </p:grpSpPr>
        <p:pic>
          <p:nvPicPr>
            <p:cNvPr id="110597" name="Picture 7">
              <a:extLst>
                <a:ext uri="{FF2B5EF4-FFF2-40B4-BE49-F238E27FC236}">
                  <a16:creationId xmlns:a16="http://schemas.microsoft.com/office/drawing/2014/main" id="{D7EC59D9-6DF8-9D48-8D78-E076B2C2A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37275"/>
              <a:ext cx="9144000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3" name="TextBox 17">
              <a:extLst>
                <a:ext uri="{FF2B5EF4-FFF2-40B4-BE49-F238E27FC236}">
                  <a16:creationId xmlns:a16="http://schemas.microsoft.com/office/drawing/2014/main" id="{66DF7696-59B6-B445-BBF2-FCBFA8BF9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25" y="5878513"/>
              <a:ext cx="21463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ordine quartto round:</a:t>
              </a:r>
            </a:p>
          </p:txBody>
        </p:sp>
      </p:grpSp>
      <p:sp>
        <p:nvSpPr>
          <p:cNvPr id="110604" name="TextBox 2">
            <a:extLst>
              <a:ext uri="{FF2B5EF4-FFF2-40B4-BE49-F238E27FC236}">
                <a16:creationId xmlns:a16="http://schemas.microsoft.com/office/drawing/2014/main" id="{69D9C34F-4E10-9B47-B2E3-5EB54BE9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1">
            <a:extLst>
              <a:ext uri="{FF2B5EF4-FFF2-40B4-BE49-F238E27FC236}">
                <a16:creationId xmlns:a16="http://schemas.microsoft.com/office/drawing/2014/main" id="{5BB5AB2B-BF41-104B-B101-31D3EAE0E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3A2117-C5F5-0F4C-9936-CFEF4B30665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it-IT" sz="1400"/>
          </a:p>
        </p:txBody>
      </p:sp>
      <p:pic>
        <p:nvPicPr>
          <p:cNvPr id="111618" name="Picture 3">
            <a:extLst>
              <a:ext uri="{FF2B5EF4-FFF2-40B4-BE49-F238E27FC236}">
                <a16:creationId xmlns:a16="http://schemas.microsoft.com/office/drawing/2014/main" id="{D96D1327-E1F4-6944-8652-1ACBC4C9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64759"/>
            <a:ext cx="5446712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4">
            <a:extLst>
              <a:ext uri="{FF2B5EF4-FFF2-40B4-BE49-F238E27FC236}">
                <a16:creationId xmlns:a16="http://schemas.microsoft.com/office/drawing/2014/main" id="{0FE81F02-887D-6448-B71D-79A6E7899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754247"/>
            <a:ext cx="806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All’interno di ciascun round, vengono eseguite 16 iterazioni dell’operazione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sopra illustrata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CB5D74-39BE-F849-AFD3-95C39F5CDA96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1361634"/>
            <a:ext cx="5146675" cy="3829050"/>
            <a:chOff x="3347864" y="980729"/>
            <a:chExt cx="5146600" cy="3829154"/>
          </a:xfrm>
        </p:grpSpPr>
        <p:grpSp>
          <p:nvGrpSpPr>
            <p:cNvPr id="111625" name="Group 7">
              <a:extLst>
                <a:ext uri="{FF2B5EF4-FFF2-40B4-BE49-F238E27FC236}">
                  <a16:creationId xmlns:a16="http://schemas.microsoft.com/office/drawing/2014/main" id="{C67179F4-4482-7547-BDE6-BFE248A6B0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6864" y="1916832"/>
              <a:ext cx="2387600" cy="2893051"/>
              <a:chOff x="6311900" y="116632"/>
              <a:chExt cx="2387600" cy="2893051"/>
            </a:xfrm>
          </p:grpSpPr>
          <p:pic>
            <p:nvPicPr>
              <p:cNvPr id="111627" name="Picture 5">
                <a:extLst>
                  <a:ext uri="{FF2B5EF4-FFF2-40B4-BE49-F238E27FC236}">
                    <a16:creationId xmlns:a16="http://schemas.microsoft.com/office/drawing/2014/main" id="{3A8BA94D-42E0-6A47-967D-188791FA6F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1900" y="116632"/>
                <a:ext cx="2387600" cy="193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628" name="TextBox 6">
                <a:extLst>
                  <a:ext uri="{FF2B5EF4-FFF2-40B4-BE49-F238E27FC236}">
                    <a16:creationId xmlns:a16="http://schemas.microsoft.com/office/drawing/2014/main" id="{3DCCFC0A-F1BD-1C4F-B74B-604E79B329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0763" y="2178686"/>
                <a:ext cx="2109873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Costanti di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inizializzazione</a:t>
                </a:r>
              </a:p>
            </p:txBody>
          </p:sp>
        </p:grpSp>
        <p:cxnSp>
          <p:nvCxnSpPr>
            <p:cNvPr id="111626" name="Straight Arrow Connector 8">
              <a:extLst>
                <a:ext uri="{FF2B5EF4-FFF2-40B4-BE49-F238E27FC236}">
                  <a16:creationId xmlns:a16="http://schemas.microsoft.com/office/drawing/2014/main" id="{A354D995-5211-C44C-9428-9AFC087EF24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47864" y="980729"/>
              <a:ext cx="2736304" cy="1440159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1621" name="TextBox 2">
            <a:extLst>
              <a:ext uri="{FF2B5EF4-FFF2-40B4-BE49-F238E27FC236}">
                <a16:creationId xmlns:a16="http://schemas.microsoft.com/office/drawing/2014/main" id="{E20BD094-9415-8645-AAD6-9D9793B1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00F403-AD12-214A-A470-D77E34768352}"/>
              </a:ext>
            </a:extLst>
          </p:cNvPr>
          <p:cNvGrpSpPr>
            <a:grpSpLocks/>
          </p:cNvGrpSpPr>
          <p:nvPr/>
        </p:nvGrpSpPr>
        <p:grpSpPr bwMode="auto">
          <a:xfrm>
            <a:off x="6024563" y="1069534"/>
            <a:ext cx="2430462" cy="1351354"/>
            <a:chOff x="6025019" y="688932"/>
            <a:chExt cx="2430474" cy="1351273"/>
          </a:xfrm>
        </p:grpSpPr>
        <p:cxnSp>
          <p:nvCxnSpPr>
            <p:cNvPr id="111623" name="Straight Arrow Connector 8">
              <a:extLst>
                <a:ext uri="{FF2B5EF4-FFF2-40B4-BE49-F238E27FC236}">
                  <a16:creationId xmlns:a16="http://schemas.microsoft.com/office/drawing/2014/main" id="{6723E1F7-4454-554A-BDC5-47D280E8CF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40256" y="1068443"/>
              <a:ext cx="60639" cy="971762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624" name="TextBox 3">
              <a:extLst>
                <a:ext uri="{FF2B5EF4-FFF2-40B4-BE49-F238E27FC236}">
                  <a16:creationId xmlns:a16="http://schemas.microsoft.com/office/drawing/2014/main" id="{ED59EC41-CA21-8A42-8718-6FEE8E440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5019" y="688932"/>
              <a:ext cx="24304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da 0 a 16 e ritorno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B25915-A09F-8741-ACFE-A194A78A30C2}"/>
              </a:ext>
            </a:extLst>
          </p:cNvPr>
          <p:cNvSpPr txBox="1"/>
          <p:nvPr/>
        </p:nvSpPr>
        <p:spPr>
          <a:xfrm>
            <a:off x="1763688" y="764704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32 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DF86A-63BA-6542-9DFB-55FE5B919B66}"/>
              </a:ext>
            </a:extLst>
          </p:cNvPr>
          <p:cNvSpPr txBox="1"/>
          <p:nvPr/>
        </p:nvSpPr>
        <p:spPr>
          <a:xfrm>
            <a:off x="2960752" y="264567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128 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D14A5-750F-2849-A4BC-EE60110C437F}"/>
              </a:ext>
            </a:extLst>
          </p:cNvPr>
          <p:cNvSpPr txBox="1"/>
          <p:nvPr/>
        </p:nvSpPr>
        <p:spPr>
          <a:xfrm>
            <a:off x="187888" y="2102937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32 bit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754B9E-4EF9-1144-9648-1547D6EF5724}"/>
              </a:ext>
            </a:extLst>
          </p:cNvPr>
          <p:cNvSpPr txBox="1"/>
          <p:nvPr/>
        </p:nvSpPr>
        <p:spPr>
          <a:xfrm>
            <a:off x="175516" y="2544447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32 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1">
            <a:extLst>
              <a:ext uri="{FF2B5EF4-FFF2-40B4-BE49-F238E27FC236}">
                <a16:creationId xmlns:a16="http://schemas.microsoft.com/office/drawing/2014/main" id="{B23BC773-56C4-4D4A-A69C-84AEF8E38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DA964D-5A67-5441-AD72-69AE0349212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it-IT" sz="1400"/>
          </a:p>
        </p:txBody>
      </p: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1C8EA69E-56CC-5444-8803-4C8B720C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475"/>
            <a:ext cx="416718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663812-E2EF-C14E-B4F7-93A3BDA9E67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940175"/>
            <a:ext cx="8604250" cy="1431925"/>
            <a:chOff x="179512" y="3940776"/>
            <a:chExt cx="8603426" cy="1431362"/>
          </a:xfrm>
        </p:grpSpPr>
        <p:pic>
          <p:nvPicPr>
            <p:cNvPr id="112654" name="Picture 6">
              <a:extLst>
                <a:ext uri="{FF2B5EF4-FFF2-40B4-BE49-F238E27FC236}">
                  <a16:creationId xmlns:a16="http://schemas.microsoft.com/office/drawing/2014/main" id="{BA28C356-68AD-7C43-90C0-D440BF8B5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920" y="3940776"/>
              <a:ext cx="4507018" cy="143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5" name="Rectangle 10">
              <a:extLst>
                <a:ext uri="{FF2B5EF4-FFF2-40B4-BE49-F238E27FC236}">
                  <a16:creationId xmlns:a16="http://schemas.microsoft.com/office/drawing/2014/main" id="{F6C2BD87-BC51-A345-9B4E-E26186C26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4019722"/>
              <a:ext cx="340255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per gli altri tre round sono impiegate le seguenti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funzioni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9481C2-6EDF-F74A-8486-1FF4740D2790}"/>
              </a:ext>
            </a:extLst>
          </p:cNvPr>
          <p:cNvGrpSpPr>
            <a:grpSpLocks/>
          </p:cNvGrpSpPr>
          <p:nvPr/>
        </p:nvGrpSpPr>
        <p:grpSpPr bwMode="auto">
          <a:xfrm>
            <a:off x="0" y="5641975"/>
            <a:ext cx="9144000" cy="666750"/>
            <a:chOff x="0" y="5641692"/>
            <a:chExt cx="9144000" cy="666893"/>
          </a:xfrm>
        </p:grpSpPr>
        <p:pic>
          <p:nvPicPr>
            <p:cNvPr id="112652" name="Picture 12">
              <a:extLst>
                <a:ext uri="{FF2B5EF4-FFF2-40B4-BE49-F238E27FC236}">
                  <a16:creationId xmlns:a16="http://schemas.microsoft.com/office/drawing/2014/main" id="{95A8EDAA-2710-1C4B-B8EF-55C62B827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41692"/>
              <a:ext cx="9144000" cy="3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3" name="Picture 14">
              <a:extLst>
                <a:ext uri="{FF2B5EF4-FFF2-40B4-BE49-F238E27FC236}">
                  <a16:creationId xmlns:a16="http://schemas.microsoft.com/office/drawing/2014/main" id="{A7A8389E-4A14-2345-90D4-13E029F12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696" y="5979944"/>
              <a:ext cx="3820448" cy="32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63AAEB-15A1-B347-8549-64E0B65D4857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238250"/>
            <a:ext cx="7000875" cy="1957388"/>
            <a:chOff x="1711894" y="1238747"/>
            <a:chExt cx="6999562" cy="1956133"/>
          </a:xfrm>
        </p:grpSpPr>
        <p:grpSp>
          <p:nvGrpSpPr>
            <p:cNvPr id="112648" name="Group 17">
              <a:extLst>
                <a:ext uri="{FF2B5EF4-FFF2-40B4-BE49-F238E27FC236}">
                  <a16:creationId xmlns:a16="http://schemas.microsoft.com/office/drawing/2014/main" id="{99AAC4D0-BBD6-8344-A379-DC8E50E7A4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7456" y="2300166"/>
              <a:ext cx="4064000" cy="894714"/>
              <a:chOff x="4647456" y="2300166"/>
              <a:chExt cx="4064000" cy="894714"/>
            </a:xfrm>
          </p:grpSpPr>
          <p:pic>
            <p:nvPicPr>
              <p:cNvPr id="112650" name="Picture 8">
                <a:extLst>
                  <a:ext uri="{FF2B5EF4-FFF2-40B4-BE49-F238E27FC236}">
                    <a16:creationId xmlns:a16="http://schemas.microsoft.com/office/drawing/2014/main" id="{ECF9A71A-BD5B-9B46-9B46-4DBE586C7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456" y="2300166"/>
                <a:ext cx="4064000" cy="433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651" name="TextBox 9">
                <a:extLst>
                  <a:ext uri="{FF2B5EF4-FFF2-40B4-BE49-F238E27FC236}">
                    <a16:creationId xmlns:a16="http://schemas.microsoft.com/office/drawing/2014/main" id="{A9DC5A73-6C16-8A48-A166-10D232F2F4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8076" y="2733215"/>
                <a:ext cx="34515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caratterizza il primo round</a:t>
                </a:r>
              </a:p>
            </p:txBody>
          </p:sp>
        </p:grpSp>
        <p:cxnSp>
          <p:nvCxnSpPr>
            <p:cNvPr id="112649" name="Straight Arrow Connector 19">
              <a:extLst>
                <a:ext uri="{FF2B5EF4-FFF2-40B4-BE49-F238E27FC236}">
                  <a16:creationId xmlns:a16="http://schemas.microsoft.com/office/drawing/2014/main" id="{66F1F32C-FA8F-354E-B78B-D83386DC6913}"/>
                </a:ext>
              </a:extLst>
            </p:cNvPr>
            <p:cNvCxnSpPr>
              <a:cxnSpLocks/>
              <a:stCxn id="112650" idx="1"/>
            </p:cNvCxnSpPr>
            <p:nvPr/>
          </p:nvCxnSpPr>
          <p:spPr bwMode="auto">
            <a:xfrm flipH="1" flipV="1">
              <a:off x="1711894" y="1238747"/>
              <a:ext cx="2935562" cy="1277944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646" name="TextBox 22">
            <a:extLst>
              <a:ext uri="{FF2B5EF4-FFF2-40B4-BE49-F238E27FC236}">
                <a16:creationId xmlns:a16="http://schemas.microsoft.com/office/drawing/2014/main" id="{F841CD7E-8D46-0845-A6BE-F298B76D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1425575"/>
            <a:ext cx="352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/>
              <a:t>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/>
              <a:t>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/>
              <a:t> I</a:t>
            </a:r>
          </a:p>
        </p:txBody>
      </p:sp>
      <p:sp>
        <p:nvSpPr>
          <p:cNvPr id="112647" name="TextBox 2">
            <a:extLst>
              <a:ext uri="{FF2B5EF4-FFF2-40B4-BE49-F238E27FC236}">
                <a16:creationId xmlns:a16="http://schemas.microsoft.com/office/drawing/2014/main" id="{65E28AF4-238E-054C-9AC3-6AC4704DB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1">
            <a:extLst>
              <a:ext uri="{FF2B5EF4-FFF2-40B4-BE49-F238E27FC236}">
                <a16:creationId xmlns:a16="http://schemas.microsoft.com/office/drawing/2014/main" id="{115BC40F-3E34-244E-88AA-16A60EFB4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BBEFCD-AEA7-674C-9AF2-BF0E117C1E8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it-IT" sz="1400"/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86F948DB-6A13-2244-BCD8-F2A32697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475"/>
            <a:ext cx="416718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>
            <a:extLst>
              <a:ext uri="{FF2B5EF4-FFF2-40B4-BE49-F238E27FC236}">
                <a16:creationId xmlns:a16="http://schemas.microsoft.com/office/drawing/2014/main" id="{F893F0AC-1F66-3C47-8C36-AF0B5FE4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6463"/>
            <a:ext cx="9144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68" name="Straight Arrow Connector 6">
            <a:extLst>
              <a:ext uri="{FF2B5EF4-FFF2-40B4-BE49-F238E27FC236}">
                <a16:creationId xmlns:a16="http://schemas.microsoft.com/office/drawing/2014/main" id="{C4A33B21-0CEF-3945-BAC0-4D3C09A2B218}"/>
              </a:ext>
            </a:extLst>
          </p:cNvPr>
          <p:cNvCxnSpPr>
            <a:cxnSpLocks noChangeShapeType="1"/>
            <a:stCxn id="113667" idx="0"/>
          </p:cNvCxnSpPr>
          <p:nvPr/>
        </p:nvCxnSpPr>
        <p:spPr bwMode="auto">
          <a:xfrm flipH="1" flipV="1">
            <a:off x="827088" y="1844675"/>
            <a:ext cx="3744912" cy="28717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69" name="TextBox 2">
            <a:extLst>
              <a:ext uri="{FF2B5EF4-FFF2-40B4-BE49-F238E27FC236}">
                <a16:creationId xmlns:a16="http://schemas.microsoft.com/office/drawing/2014/main" id="{0CED13F8-475E-AD43-A34A-B103B667B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1">
            <a:extLst>
              <a:ext uri="{FF2B5EF4-FFF2-40B4-BE49-F238E27FC236}">
                <a16:creationId xmlns:a16="http://schemas.microsoft.com/office/drawing/2014/main" id="{518A6EAD-937E-1947-AEC9-25A77072B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7F6462-319F-1846-9097-D12E4E3BA47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it-IT" sz="1400"/>
          </a:p>
        </p:txBody>
      </p:sp>
      <p:pic>
        <p:nvPicPr>
          <p:cNvPr id="114690" name="Picture 3">
            <a:extLst>
              <a:ext uri="{FF2B5EF4-FFF2-40B4-BE49-F238E27FC236}">
                <a16:creationId xmlns:a16="http://schemas.microsoft.com/office/drawing/2014/main" id="{5A6B7ADC-FAAB-244F-A089-633F96294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1052513"/>
            <a:ext cx="2730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>
            <a:extLst>
              <a:ext uri="{FF2B5EF4-FFF2-40B4-BE49-F238E27FC236}">
                <a16:creationId xmlns:a16="http://schemas.microsoft.com/office/drawing/2014/main" id="{3BD5605E-FCA9-FD4B-8CB6-3CB5F6DB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87550"/>
            <a:ext cx="3149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7">
            <a:extLst>
              <a:ext uri="{FF2B5EF4-FFF2-40B4-BE49-F238E27FC236}">
                <a16:creationId xmlns:a16="http://schemas.microsoft.com/office/drawing/2014/main" id="{CFF45F20-26C2-334A-8B85-483E65BE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475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Box 2">
            <a:extLst>
              <a:ext uri="{FF2B5EF4-FFF2-40B4-BE49-F238E27FC236}">
                <a16:creationId xmlns:a16="http://schemas.microsoft.com/office/drawing/2014/main" id="{6C9158B0-DDE3-514C-9C86-DD8533534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175"/>
            <a:ext cx="255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MD5  Message-Digest 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AC589-85F7-D040-ADCF-02F0589FBB7E}"/>
              </a:ext>
            </a:extLst>
          </p:cNvPr>
          <p:cNvSpPr txBox="1"/>
          <p:nvPr/>
        </p:nvSpPr>
        <p:spPr>
          <a:xfrm>
            <a:off x="1475656" y="2584879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32 bit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1">
            <a:extLst>
              <a:ext uri="{FF2B5EF4-FFF2-40B4-BE49-F238E27FC236}">
                <a16:creationId xmlns:a16="http://schemas.microsoft.com/office/drawing/2014/main" id="{A651C397-D9A3-5F41-9F6D-4CE791FF2A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0E7086-5F16-DE40-B1A8-E7DD06219BC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it-IT" sz="1400"/>
          </a:p>
        </p:txBody>
      </p:sp>
      <p:pic>
        <p:nvPicPr>
          <p:cNvPr id="115714" name="Picture 4">
            <a:extLst>
              <a:ext uri="{FF2B5EF4-FFF2-40B4-BE49-F238E27FC236}">
                <a16:creationId xmlns:a16="http://schemas.microsoft.com/office/drawing/2014/main" id="{7A796E78-4750-9443-981E-B2EECB0B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1">
            <a:extLst>
              <a:ext uri="{FF2B5EF4-FFF2-40B4-BE49-F238E27FC236}">
                <a16:creationId xmlns:a16="http://schemas.microsoft.com/office/drawing/2014/main" id="{4B26D0D0-5138-FD4D-B045-1C487E813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1CC99B-80F2-6B4F-888A-4C23CC2751A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it-IT" sz="1400"/>
          </a:p>
        </p:txBody>
      </p:sp>
      <p:sp>
        <p:nvSpPr>
          <p:cNvPr id="116738" name="TextBox 2">
            <a:extLst>
              <a:ext uri="{FF2B5EF4-FFF2-40B4-BE49-F238E27FC236}">
                <a16:creationId xmlns:a16="http://schemas.microsoft.com/office/drawing/2014/main" id="{1BBC3FD0-B6BC-664F-A9A3-E84BA3AF7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92150"/>
            <a:ext cx="50752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SHA: Secure Hash Algorithm</a:t>
            </a:r>
          </a:p>
        </p:txBody>
      </p:sp>
      <p:sp>
        <p:nvSpPr>
          <p:cNvPr id="116739" name="TextBox 1">
            <a:extLst>
              <a:ext uri="{FF2B5EF4-FFF2-40B4-BE49-F238E27FC236}">
                <a16:creationId xmlns:a16="http://schemas.microsoft.com/office/drawing/2014/main" id="{C7459F94-0C88-5943-B974-ADF8D477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676525"/>
            <a:ext cx="76025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Varie versioni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SHA-0	 (1993)		160 bit (verificata insicura)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SHA-1 (1995)		160 bit, basata su MD5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		(giudicato insicuro)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SHA-2 (2002)		tuttora in uso, nelle versioni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		SHA-256 - 384 – 512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SHA-3 (2012)		versione a 256 - 384 – 512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			basata su una struttura diversa da MD</a:t>
            </a:r>
          </a:p>
        </p:txBody>
      </p:sp>
      <p:sp>
        <p:nvSpPr>
          <p:cNvPr id="116740" name="TextBox 1">
            <a:extLst>
              <a:ext uri="{FF2B5EF4-FFF2-40B4-BE49-F238E27FC236}">
                <a16:creationId xmlns:a16="http://schemas.microsoft.com/office/drawing/2014/main" id="{3C715248-0414-6042-8C27-985E7232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1474788"/>
            <a:ext cx="6272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Sviluppato dal NIST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(</a:t>
            </a:r>
            <a:r>
              <a:rPr lang="it-IT" altLang="it-IT" sz="2400" i="1"/>
              <a:t>National Institute of Standards and Technology</a:t>
            </a:r>
            <a:r>
              <a:rPr lang="it-IT" altLang="it-IT" sz="2400"/>
              <a:t>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3_Crittografia_CP_1_11_05_23" id="{0DB10F9D-B45E-DF43-A856-2E17A1C173DE}" vid="{483F4E35-85A9-AD48-8153-9CBF6069DC3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546</TotalTime>
  <Words>3078</Words>
  <Application>Microsoft Macintosh PowerPoint</Application>
  <PresentationFormat>On-screen Show (4:3)</PresentationFormat>
  <Paragraphs>850</Paragraphs>
  <Slides>115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4" baseType="lpstr">
      <vt:lpstr>ＭＳ Ｐゴシック</vt:lpstr>
      <vt:lpstr>Courier</vt:lpstr>
      <vt:lpstr>MinionPro</vt:lpstr>
      <vt:lpstr>Monaco</vt:lpstr>
      <vt:lpstr>Symbol</vt:lpstr>
      <vt:lpstr>Times</vt:lpstr>
      <vt:lpstr>Times New Roman</vt:lpstr>
      <vt:lpstr>UbuntuMono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40</cp:revision>
  <cp:lastPrinted>2012-05-07T08:21:09Z</cp:lastPrinted>
  <dcterms:created xsi:type="dcterms:W3CDTF">2024-05-09T07:04:21Z</dcterms:created>
  <dcterms:modified xsi:type="dcterms:W3CDTF">2024-05-21T07:59:17Z</dcterms:modified>
</cp:coreProperties>
</file>