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77" r:id="rId2"/>
    <p:sldId id="776" r:id="rId3"/>
    <p:sldId id="756" r:id="rId4"/>
    <p:sldId id="727" r:id="rId5"/>
    <p:sldId id="760" r:id="rId6"/>
    <p:sldId id="757" r:id="rId7"/>
    <p:sldId id="773" r:id="rId8"/>
    <p:sldId id="759" r:id="rId9"/>
    <p:sldId id="755" r:id="rId10"/>
    <p:sldId id="770" r:id="rId11"/>
    <p:sldId id="771" r:id="rId12"/>
    <p:sldId id="720" r:id="rId13"/>
    <p:sldId id="721" r:id="rId14"/>
    <p:sldId id="769" r:id="rId15"/>
    <p:sldId id="713" r:id="rId16"/>
    <p:sldId id="715" r:id="rId17"/>
    <p:sldId id="714" r:id="rId18"/>
    <p:sldId id="717" r:id="rId19"/>
    <p:sldId id="716" r:id="rId20"/>
    <p:sldId id="772" r:id="rId21"/>
    <p:sldId id="718" r:id="rId22"/>
    <p:sldId id="719" r:id="rId23"/>
    <p:sldId id="723" r:id="rId24"/>
    <p:sldId id="722" r:id="rId25"/>
    <p:sldId id="724" r:id="rId26"/>
    <p:sldId id="774" r:id="rId27"/>
    <p:sldId id="256" r:id="rId28"/>
    <p:sldId id="619" r:id="rId29"/>
    <p:sldId id="684" r:id="rId30"/>
    <p:sldId id="682" r:id="rId31"/>
    <p:sldId id="347" r:id="rId32"/>
    <p:sldId id="683" r:id="rId33"/>
    <p:sldId id="778" r:id="rId34"/>
    <p:sldId id="676" r:id="rId35"/>
    <p:sldId id="690" r:id="rId36"/>
    <p:sldId id="685" r:id="rId37"/>
    <p:sldId id="775" r:id="rId38"/>
    <p:sldId id="687" r:id="rId39"/>
    <p:sldId id="6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7FF"/>
    <a:srgbClr val="1D79FF"/>
    <a:srgbClr val="F8F8F8"/>
    <a:srgbClr val="EEEEEE"/>
    <a:srgbClr val="A1D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93"/>
    <p:restoredTop sz="94634"/>
  </p:normalViewPr>
  <p:slideViewPr>
    <p:cSldViewPr snapToGrid="0" snapToObjects="1">
      <p:cViewPr varScale="1">
        <p:scale>
          <a:sx n="160" d="100"/>
          <a:sy n="160" d="100"/>
        </p:scale>
        <p:origin x="2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FF0D2-D6AB-B54A-9E20-AE40B6D1A0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879DB-7720-B846-8382-A5BC6B0358CC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8397AC-477C-9647-82AD-DF18BFAF28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5F2FF-DCD5-C14D-96CB-A6E57316E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79DB-7720-B846-8382-A5BC6B0358CC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0AD04B-9D06-A741-BD86-001DD5A57486}"/>
              </a:ext>
            </a:extLst>
          </p:cNvPr>
          <p:cNvSpPr txBox="1"/>
          <p:nvPr/>
        </p:nvSpPr>
        <p:spPr>
          <a:xfrm>
            <a:off x="1710048" y="570015"/>
            <a:ext cx="6009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Autenticazione del messaggio per</a:t>
            </a:r>
          </a:p>
          <a:p>
            <a:r>
              <a:rPr lang="it-IT" sz="3200" b="1"/>
              <a:t>la cifratura a chiave segreta:</a:t>
            </a:r>
          </a:p>
          <a:p>
            <a:r>
              <a:rPr lang="it-IT" sz="3200" b="1" i="1"/>
              <a:t>Checksum</a:t>
            </a:r>
            <a:r>
              <a:rPr lang="it-IT" sz="3200" b="1"/>
              <a:t> del messaggio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0FF49-6D07-2044-808F-7B3177BC229D}"/>
              </a:ext>
            </a:extLst>
          </p:cNvPr>
          <p:cNvSpPr txBox="1"/>
          <p:nvPr/>
        </p:nvSpPr>
        <p:spPr>
          <a:xfrm>
            <a:off x="878774" y="2671948"/>
            <a:ext cx="81227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Solitamente la condivisione della chiave segreta garantisce </a:t>
            </a:r>
          </a:p>
          <a:p>
            <a:r>
              <a:rPr lang="it-IT" sz="2400"/>
              <a:t>l’autenticazione della sorgente.</a:t>
            </a:r>
          </a:p>
          <a:p>
            <a:endParaRPr lang="it-IT" sz="2400"/>
          </a:p>
          <a:p>
            <a:r>
              <a:rPr lang="it-IT" sz="2400"/>
              <a:t>L’autenticazione del messaggio è implicita nel caso di messaggi</a:t>
            </a:r>
          </a:p>
          <a:p>
            <a:r>
              <a:rPr lang="it-IT" sz="2400"/>
              <a:t>significativi (linguaggi naturali). Cosa fare nel caso di messaggi </a:t>
            </a:r>
          </a:p>
          <a:p>
            <a:r>
              <a:rPr lang="it-IT" sz="2400"/>
              <a:t>su linguaggi non naturali? (tutti i messaggi sono significativi)</a:t>
            </a:r>
          </a:p>
          <a:p>
            <a:endParaRPr lang="it-IT" sz="2400"/>
          </a:p>
          <a:p>
            <a:r>
              <a:rPr lang="it-IT" sz="2400"/>
              <a:t>Bisogna dare una struttura al messaggio</a:t>
            </a:r>
          </a:p>
        </p:txBody>
      </p:sp>
    </p:spTree>
    <p:extLst>
      <p:ext uri="{BB962C8B-B14F-4D97-AF65-F5344CB8AC3E}">
        <p14:creationId xmlns:p14="http://schemas.microsoft.com/office/powerpoint/2010/main" val="6602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FE51F-46AD-8A46-8415-F1047FA7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1" y="495113"/>
            <a:ext cx="8318500" cy="73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8882B1-E4C9-8440-AC85-138D861EA267}"/>
              </a:ext>
            </a:extLst>
          </p:cNvPr>
          <p:cNvSpPr txBox="1"/>
          <p:nvPr/>
        </p:nvSpPr>
        <p:spPr>
          <a:xfrm>
            <a:off x="2495378" y="95003"/>
            <a:ext cx="4402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HMAC è esprimibile nel seguente modo: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E2761F4-BEBD-1D46-9146-5BDC310A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8" y="1499301"/>
            <a:ext cx="86201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6FF1725-7B97-7C4B-9BDC-36F0582B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8" y="5183889"/>
            <a:ext cx="853281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610FE-62EF-5144-9301-CB6C86C64FB6}"/>
              </a:ext>
            </a:extLst>
          </p:cNvPr>
          <p:cNvSpPr txBox="1"/>
          <p:nvPr/>
        </p:nvSpPr>
        <p:spPr>
          <a:xfrm>
            <a:off x="8363771" y="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HMAC</a:t>
            </a:r>
          </a:p>
        </p:txBody>
      </p:sp>
    </p:spTree>
    <p:extLst>
      <p:ext uri="{BB962C8B-B14F-4D97-AF65-F5344CB8AC3E}">
        <p14:creationId xmlns:p14="http://schemas.microsoft.com/office/powerpoint/2010/main" val="254943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7D5BE-E9CA-F34B-8708-2B1206804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13" y="3377953"/>
            <a:ext cx="3378200" cy="212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55445-ED9D-5E4D-8A3D-CE93F5878630}"/>
              </a:ext>
            </a:extLst>
          </p:cNvPr>
          <p:cNvSpPr txBox="1"/>
          <p:nvPr/>
        </p:nvSpPr>
        <p:spPr>
          <a:xfrm>
            <a:off x="825297" y="671692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Esempio: </a:t>
            </a:r>
            <a:r>
              <a:rPr lang="it-IT" sz="2400" i="1"/>
              <a:t>n </a:t>
            </a:r>
            <a:r>
              <a:rPr lang="it-IT" sz="2400"/>
              <a:t>= 160, </a:t>
            </a:r>
            <a:r>
              <a:rPr lang="it-IT" sz="2400" i="1"/>
              <a:t>b </a:t>
            </a:r>
            <a:r>
              <a:rPr lang="it-IT" sz="2400"/>
              <a:t>= 512, 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90C60999-C924-8942-9BBC-308B9200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096" y="3525879"/>
            <a:ext cx="109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00110110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D512827-49A5-5F45-80A8-9C0C06EE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176" y="3525879"/>
            <a:ext cx="109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00110110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00807-E1FC-404B-867B-B39A383A9643}"/>
              </a:ext>
            </a:extLst>
          </p:cNvPr>
          <p:cNvSpPr txBox="1"/>
          <p:nvPr/>
        </p:nvSpPr>
        <p:spPr>
          <a:xfrm>
            <a:off x="6844152" y="352587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...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D1EBA1E-F6C8-6F41-8C3A-B9111BAEBD95}"/>
              </a:ext>
            </a:extLst>
          </p:cNvPr>
          <p:cNvSpPr/>
          <p:nvPr/>
        </p:nvSpPr>
        <p:spPr>
          <a:xfrm rot="5400000">
            <a:off x="6452513" y="1211695"/>
            <a:ext cx="322873" cy="4157569"/>
          </a:xfrm>
          <a:prstGeom prst="leftBrace">
            <a:avLst>
              <a:gd name="adj1" fmla="val 8333"/>
              <a:gd name="adj2" fmla="val 505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F8586-DCC5-F043-AFAB-4A65DE80053F}"/>
              </a:ext>
            </a:extLst>
          </p:cNvPr>
          <p:cNvSpPr txBox="1"/>
          <p:nvPr/>
        </p:nvSpPr>
        <p:spPr>
          <a:xfrm>
            <a:off x="6844152" y="469445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64 volte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53F6D-97C8-A64A-89AE-22275F721313}"/>
              </a:ext>
            </a:extLst>
          </p:cNvPr>
          <p:cNvSpPr txBox="1"/>
          <p:nvPr/>
        </p:nvSpPr>
        <p:spPr>
          <a:xfrm>
            <a:off x="5082639" y="902525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b</a:t>
            </a:r>
            <a:r>
              <a:rPr lang="it-IT" sz="2400"/>
              <a:t>/8 = 512/8 = 64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C82378-4368-7C4C-8A40-2BC36391650D}"/>
              </a:ext>
            </a:extLst>
          </p:cNvPr>
          <p:cNvGrpSpPr/>
          <p:nvPr/>
        </p:nvGrpSpPr>
        <p:grpSpPr>
          <a:xfrm>
            <a:off x="621388" y="2593238"/>
            <a:ext cx="2910500" cy="1116791"/>
            <a:chOff x="621173" y="2039211"/>
            <a:chExt cx="2910500" cy="11167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8089EE-04C0-6540-B828-C29029104E89}"/>
                </a:ext>
              </a:extLst>
            </p:cNvPr>
            <p:cNvSpPr/>
            <p:nvPr/>
          </p:nvSpPr>
          <p:spPr>
            <a:xfrm>
              <a:off x="1841492" y="2126044"/>
              <a:ext cx="288000" cy="28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9E6485-D239-A143-A97E-5917D344D6E8}"/>
                </a:ext>
              </a:extLst>
            </p:cNvPr>
            <p:cNvSpPr/>
            <p:nvPr/>
          </p:nvSpPr>
          <p:spPr>
            <a:xfrm>
              <a:off x="2129492" y="2127505"/>
              <a:ext cx="288000" cy="28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DA309F-3FA6-D640-AE2A-52E47E3BBA03}"/>
                </a:ext>
              </a:extLst>
            </p:cNvPr>
            <p:cNvSpPr/>
            <p:nvPr/>
          </p:nvSpPr>
          <p:spPr>
            <a:xfrm>
              <a:off x="2955673" y="2127070"/>
              <a:ext cx="288000" cy="28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420888-2EB3-804B-89AC-A621AC967A9E}"/>
                </a:ext>
              </a:extLst>
            </p:cNvPr>
            <p:cNvSpPr/>
            <p:nvPr/>
          </p:nvSpPr>
          <p:spPr>
            <a:xfrm>
              <a:off x="3243673" y="2128531"/>
              <a:ext cx="288000" cy="28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0B8F48-AEED-0045-8991-A88F258AB0DD}"/>
                </a:ext>
              </a:extLst>
            </p:cNvPr>
            <p:cNvCxnSpPr/>
            <p:nvPr/>
          </p:nvCxnSpPr>
          <p:spPr>
            <a:xfrm>
              <a:off x="2417492" y="2126044"/>
              <a:ext cx="5381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DBBF8E-71A3-3940-A2E6-4CBF174FBE0D}"/>
                </a:ext>
              </a:extLst>
            </p:cNvPr>
            <p:cNvCxnSpPr/>
            <p:nvPr/>
          </p:nvCxnSpPr>
          <p:spPr>
            <a:xfrm>
              <a:off x="2417492" y="2414044"/>
              <a:ext cx="5381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6E47F1-FC1F-6847-BDC1-C68F92703218}"/>
                </a:ext>
              </a:extLst>
            </p:cNvPr>
            <p:cNvSpPr txBox="1"/>
            <p:nvPr/>
          </p:nvSpPr>
          <p:spPr>
            <a:xfrm>
              <a:off x="2403896" y="24701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/>
                <a:t>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DDFD7B-8A2F-0945-B19F-716FA607D0BF}"/>
                </a:ext>
              </a:extLst>
            </p:cNvPr>
            <p:cNvSpPr txBox="1"/>
            <p:nvPr/>
          </p:nvSpPr>
          <p:spPr>
            <a:xfrm>
              <a:off x="621173" y="2039211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000...00</a:t>
              </a: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57EE80DC-F63B-524E-8C2B-ABE7BB594169}"/>
                </a:ext>
              </a:extLst>
            </p:cNvPr>
            <p:cNvSpPr/>
            <p:nvPr/>
          </p:nvSpPr>
          <p:spPr>
            <a:xfrm rot="5400000">
              <a:off x="1103237" y="2120859"/>
              <a:ext cx="234272" cy="1058357"/>
            </a:xfrm>
            <a:prstGeom prst="leftBrace">
              <a:avLst>
                <a:gd name="adj1" fmla="val 8333"/>
                <a:gd name="adj2" fmla="val 505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9BBC8B-7587-BE40-A98E-88A37638094D}"/>
                </a:ext>
              </a:extLst>
            </p:cNvPr>
            <p:cNvSpPr txBox="1"/>
            <p:nvPr/>
          </p:nvSpPr>
          <p:spPr>
            <a:xfrm>
              <a:off x="922855" y="2694337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/>
                <a:t>b-n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C35E75A-4486-8942-B736-6359DEA3AB4B}"/>
              </a:ext>
            </a:extLst>
          </p:cNvPr>
          <p:cNvSpPr txBox="1"/>
          <p:nvPr/>
        </p:nvSpPr>
        <p:spPr>
          <a:xfrm>
            <a:off x="6313237" y="276985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512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4CC10B-88EA-8943-A404-D9F631A5E9D2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082639" y="3894179"/>
            <a:ext cx="2228949" cy="80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A5FED0-4914-094C-9562-C110C2206759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flipH="1" flipV="1">
            <a:off x="6110402" y="3894179"/>
            <a:ext cx="1201186" cy="80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07D610-54BA-BF49-BB8D-FC0E83EDE83A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V="1">
            <a:off x="7311588" y="3894179"/>
            <a:ext cx="981894" cy="80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F7CA3009-D0F6-E546-BBB8-0D9316DDD751}"/>
              </a:ext>
            </a:extLst>
          </p:cNvPr>
          <p:cNvSpPr/>
          <p:nvPr/>
        </p:nvSpPr>
        <p:spPr>
          <a:xfrm rot="5400000">
            <a:off x="1944915" y="890295"/>
            <a:ext cx="333466" cy="2840479"/>
          </a:xfrm>
          <a:prstGeom prst="leftBrace">
            <a:avLst>
              <a:gd name="adj1" fmla="val 8333"/>
              <a:gd name="adj2" fmla="val 505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F10171-4E66-4446-B833-631A429D7EAE}"/>
              </a:ext>
            </a:extLst>
          </p:cNvPr>
          <p:cNvSpPr txBox="1"/>
          <p:nvPr/>
        </p:nvSpPr>
        <p:spPr>
          <a:xfrm>
            <a:off x="1854954" y="17730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512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2C3DAE-BE11-AE43-964A-8A012DE0091C}"/>
              </a:ext>
            </a:extLst>
          </p:cNvPr>
          <p:cNvSpPr txBox="1"/>
          <p:nvPr/>
        </p:nvSpPr>
        <p:spPr>
          <a:xfrm>
            <a:off x="8363771" y="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HMAC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D4032D-893F-3641-8A05-BA3E810B1DED}"/>
              </a:ext>
            </a:extLst>
          </p:cNvPr>
          <p:cNvSpPr txBox="1"/>
          <p:nvPr/>
        </p:nvSpPr>
        <p:spPr>
          <a:xfrm>
            <a:off x="2521758" y="227019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B941E8-5B4C-8541-B919-B0D46A97660A}"/>
              </a:ext>
            </a:extLst>
          </p:cNvPr>
          <p:cNvSpPr/>
          <p:nvPr/>
        </p:nvSpPr>
        <p:spPr>
          <a:xfrm>
            <a:off x="4459548" y="3524847"/>
            <a:ext cx="4379240" cy="368300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A84F1E-033A-A64A-8A5D-F04E63B6D4E8}"/>
              </a:ext>
            </a:extLst>
          </p:cNvPr>
          <p:cNvSpPr/>
          <p:nvPr/>
        </p:nvSpPr>
        <p:spPr>
          <a:xfrm>
            <a:off x="2806543" y="3451916"/>
            <a:ext cx="745420" cy="368300"/>
          </a:xfrm>
          <a:prstGeom prst="rect">
            <a:avLst/>
          </a:prstGeom>
          <a:solidFill>
            <a:srgbClr val="1D79FF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B73A22-0203-D34C-B7D8-D49459645CD1}"/>
              </a:ext>
            </a:extLst>
          </p:cNvPr>
          <p:cNvSpPr/>
          <p:nvPr/>
        </p:nvSpPr>
        <p:spPr>
          <a:xfrm>
            <a:off x="642816" y="2655913"/>
            <a:ext cx="2941584" cy="368300"/>
          </a:xfrm>
          <a:prstGeom prst="rect">
            <a:avLst/>
          </a:prstGeom>
          <a:solidFill>
            <a:srgbClr val="1D79FF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39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1">
            <a:extLst>
              <a:ext uri="{FF2B5EF4-FFF2-40B4-BE49-F238E27FC236}">
                <a16:creationId xmlns:a16="http://schemas.microsoft.com/office/drawing/2014/main" id="{A80D4776-DFF7-F344-8B43-3618C221E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C272EB-56F3-7C40-AD37-4409A499735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t-IT" sz="1400"/>
          </a:p>
        </p:txBody>
      </p:sp>
      <p:sp>
        <p:nvSpPr>
          <p:cNvPr id="115714" name="TextBox 2">
            <a:extLst>
              <a:ext uri="{FF2B5EF4-FFF2-40B4-BE49-F238E27FC236}">
                <a16:creationId xmlns:a16="http://schemas.microsoft.com/office/drawing/2014/main" id="{CA9B8ADF-5DBF-A748-9315-89C695F06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1743075"/>
            <a:ext cx="726192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Le funzioni Hash studiate finora (MD5, SHA, RIPEMD)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sono progettate per essere molto veloci nell’esecuzione.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Se la funzione Hash si calcola molto velocemente, con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delle GPU specifiche si possono eseguire miliardi di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Hash/s, tentando così un attacco massivo a forza bruta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(ricerca esauriente)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In alcuni casi è dunque preferibile disporre di funzioni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Hash che si calcolano impiegando risorse computazionali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importanti, in modo da scoraggiare attacchi basati sulla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ricerca esauriente. In questo consiste il </a:t>
            </a:r>
            <a:r>
              <a:rPr lang="it-IT" altLang="it-IT" sz="2400" b="1" i="1"/>
              <a:t>Key Stretching</a:t>
            </a:r>
          </a:p>
        </p:txBody>
      </p:sp>
      <p:sp>
        <p:nvSpPr>
          <p:cNvPr id="133123" name="TextBox 5">
            <a:extLst>
              <a:ext uri="{FF2B5EF4-FFF2-40B4-BE49-F238E27FC236}">
                <a16:creationId xmlns:a16="http://schemas.microsoft.com/office/drawing/2014/main" id="{2C47D0E8-DD87-DC48-8049-CB600C17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88" y="648300"/>
            <a:ext cx="3525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i="1"/>
              <a:t>Key Stretching - KS</a:t>
            </a:r>
            <a:endParaRPr lang="it-IT" altLang="it-IT" i="1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EE3D4C0-F1B5-7648-A0CC-ED395A5E6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7" y="0"/>
            <a:ext cx="1979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Key Derivation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25486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1">
            <a:extLst>
              <a:ext uri="{FF2B5EF4-FFF2-40B4-BE49-F238E27FC236}">
                <a16:creationId xmlns:a16="http://schemas.microsoft.com/office/drawing/2014/main" id="{652723FD-3537-584B-9EDF-C9458A5C8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7094D-B122-3C45-918E-78AE6D6959F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t-IT" sz="14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D4E20D31-D51D-0341-A85F-80D8D1265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63" y="1271950"/>
            <a:ext cx="78079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Un esempio tipico è l’uso di funzioni Hash per la gestione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delle passoword in un database (DB), che deve riconoscere 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password degli utenti; queste non verranno memorizzate così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come stanno, poiché una forzatura del DB consentirebbe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scoprire tutte le password degli utenti.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Si usa allora conservare i soli Hash delle password e una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funzione di </a:t>
            </a:r>
            <a:r>
              <a:rPr lang="it-IT" altLang="it-IT" sz="2400" i="1"/>
              <a:t>Key Stretching </a:t>
            </a:r>
            <a:r>
              <a:rPr lang="it-IT" altLang="it-IT" sz="2400"/>
              <a:t>scoraggia un attacco massivo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forza bruta basato su una ricerca esauriente.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Vogliamo inoltre che la difficoltà possa essere modulata, per renderla idonea anche agli aggiornamenti tecnologici basati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su nuove generazioni di computer.</a:t>
            </a:r>
          </a:p>
        </p:txBody>
      </p:sp>
      <p:sp>
        <p:nvSpPr>
          <p:cNvPr id="134147" name="TextBox 1">
            <a:extLst>
              <a:ext uri="{FF2B5EF4-FFF2-40B4-BE49-F238E27FC236}">
                <a16:creationId xmlns:a16="http://schemas.microsoft.com/office/drawing/2014/main" id="{84C49DC7-0E21-D245-BFFA-AC803FB4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7" y="0"/>
            <a:ext cx="1979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Key Derivation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509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Number Placeholder 1">
            <a:extLst>
              <a:ext uri="{FF2B5EF4-FFF2-40B4-BE49-F238E27FC236}">
                <a16:creationId xmlns:a16="http://schemas.microsoft.com/office/drawing/2014/main" id="{A865F5CB-A10F-544B-95E8-BC0FFEF95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74F846-6290-8946-9464-41E23E9DC7F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9924B-2A90-AB44-B2E5-9E1C364EB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97" y="647023"/>
            <a:ext cx="787427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b="1" i="1"/>
              <a:t>Key Stretching (KS</a:t>
            </a:r>
            <a:r>
              <a:rPr lang="it-IT" altLang="it-IT" sz="2000" b="1"/>
              <a:t>)</a:t>
            </a:r>
            <a:r>
              <a:rPr lang="it-IT" altLang="it-IT" sz="2000"/>
              <a:t>: si ricavano chiavi utili nel contesto crittografico a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/>
              <a:t>partire da: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200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2000"/>
              <a:t>un’informazione segreta, per esempio una password utente, che </a:t>
            </a:r>
            <a:br>
              <a:rPr lang="it-IT" altLang="it-IT" sz="2000"/>
            </a:br>
            <a:r>
              <a:rPr lang="it-IT" altLang="it-IT" sz="2000"/>
              <a:t>potrebbe essere anche corta o molto debole dal punto di vista statistico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it-IT" altLang="it-IT" sz="200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2000"/>
              <a:t>dall’uso di funzioni Hash (per esempio mediante un </a:t>
            </a:r>
            <a:r>
              <a:rPr lang="it-IT" altLang="it-IT" sz="2000" i="1"/>
              <a:t>HMAC</a:t>
            </a:r>
            <a:r>
              <a:rPr lang="it-IT" altLang="it-IT" sz="2000"/>
              <a:t>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it-IT" altLang="it-IT" sz="200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2000"/>
              <a:t>sfruttando una stringa aleatoria (</a:t>
            </a:r>
            <a:r>
              <a:rPr lang="it-IT" altLang="it-IT" sz="2000" i="1"/>
              <a:t>salt</a:t>
            </a:r>
            <a:r>
              <a:rPr lang="it-IT" altLang="it-IT" sz="2000"/>
              <a:t>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E61B92C-2968-0942-9884-65EFBBEE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7" y="0"/>
            <a:ext cx="1979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Key Derivation Function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133B1-3308-1944-9BF6-666EC801F93B}"/>
              </a:ext>
            </a:extLst>
          </p:cNvPr>
          <p:cNvSpPr txBox="1"/>
          <p:nvPr/>
        </p:nvSpPr>
        <p:spPr>
          <a:xfrm>
            <a:off x="986313" y="4070998"/>
            <a:ext cx="728596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/>
              <a:t>Mostreremo due esempi:</a:t>
            </a:r>
          </a:p>
          <a:p>
            <a:endParaRPr lang="it-IT" sz="2400"/>
          </a:p>
          <a:p>
            <a:pPr marL="342900" indent="-342900">
              <a:buFont typeface="+mj-lt"/>
              <a:buAutoNum type="arabicPeriod"/>
            </a:pPr>
            <a:r>
              <a:rPr lang="it-IT" sz="2400"/>
              <a:t> </a:t>
            </a:r>
            <a:r>
              <a:rPr lang="it-IT" sz="2400" b="1"/>
              <a:t>PBKDF2</a:t>
            </a:r>
            <a:r>
              <a:rPr lang="it-IT" sz="2400"/>
              <a:t> (</a:t>
            </a:r>
            <a:r>
              <a:rPr lang="it-IT" altLang="it-IT" sz="2400" i="1"/>
              <a:t>Password-Based Key Derivation Function</a:t>
            </a:r>
            <a:r>
              <a:rPr lang="it-IT" altLang="it-IT" sz="2400"/>
              <a:t>)</a:t>
            </a:r>
            <a:endParaRPr lang="it-IT" altLang="it-IT" sz="2400" i="1"/>
          </a:p>
          <a:p>
            <a:pPr marL="342900" indent="-342900">
              <a:buFont typeface="+mj-lt"/>
              <a:buAutoNum type="arabicPeriod"/>
            </a:pPr>
            <a:endParaRPr lang="it-IT" sz="2400"/>
          </a:p>
          <a:p>
            <a:pPr marL="342900" indent="-342900">
              <a:buFont typeface="+mj-lt"/>
              <a:buAutoNum type="arabicPeriod"/>
            </a:pPr>
            <a:r>
              <a:rPr lang="it-IT" sz="2400"/>
              <a:t> </a:t>
            </a:r>
            <a:r>
              <a:rPr lang="it-IT" sz="2400" b="1"/>
              <a:t>Bcrypt</a:t>
            </a:r>
          </a:p>
        </p:txBody>
      </p:sp>
    </p:spTree>
    <p:extLst>
      <p:ext uri="{BB962C8B-B14F-4D97-AF65-F5344CB8AC3E}">
        <p14:creationId xmlns:p14="http://schemas.microsoft.com/office/powerpoint/2010/main" val="15975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1">
            <a:extLst>
              <a:ext uri="{FF2B5EF4-FFF2-40B4-BE49-F238E27FC236}">
                <a16:creationId xmlns:a16="http://schemas.microsoft.com/office/drawing/2014/main" id="{C9A832C9-BC99-4C4F-A8CE-0AF52E6E5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CBCC86-3FE3-C94D-8FB0-2DB6FD7DA21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t-IT" sz="140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D34CAEEC-68D2-5F42-87D3-86989E17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446088"/>
            <a:ext cx="5681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/>
              <a:t>PBKDF2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i="1"/>
              <a:t>Password-Based Key Derivation Function</a:t>
            </a:r>
          </a:p>
        </p:txBody>
      </p:sp>
      <p:sp>
        <p:nvSpPr>
          <p:cNvPr id="117764" name="TextBox 9">
            <a:extLst>
              <a:ext uri="{FF2B5EF4-FFF2-40B4-BE49-F238E27FC236}">
                <a16:creationId xmlns:a16="http://schemas.microsoft.com/office/drawing/2014/main" id="{9B858760-7FD2-2845-B474-DDBE78D0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70373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Usato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Kerberos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WPA-WPA2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Microsoft Windows Data Protection API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Mac OS X Mountain Lion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Apple iOS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Cisco IOS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...</a:t>
            </a:r>
          </a:p>
        </p:txBody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63EA2AD4-3251-2548-92CF-D441709C2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79600"/>
            <a:ext cx="828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RSA </a:t>
            </a:r>
            <a:r>
              <a:rPr lang="it-IT" altLang="it-IT" sz="2400" i="1"/>
              <a:t>Laboratories' Public-Key Cryptography Standards </a:t>
            </a:r>
            <a:r>
              <a:rPr lang="it-IT" altLang="it-IT" sz="2400"/>
              <a:t>(</a:t>
            </a:r>
            <a:r>
              <a:rPr lang="it-IT" altLang="it-IT" sz="2400" i="1"/>
              <a:t>PKCS</a:t>
            </a:r>
            <a:r>
              <a:rPr lang="it-IT" altLang="it-IT" sz="2400"/>
              <a:t>)</a:t>
            </a:r>
          </a:p>
        </p:txBody>
      </p:sp>
      <p:sp>
        <p:nvSpPr>
          <p:cNvPr id="136197" name="TextBox 7">
            <a:extLst>
              <a:ext uri="{FF2B5EF4-FFF2-40B4-BE49-F238E27FC236}">
                <a16:creationId xmlns:a16="http://schemas.microsoft.com/office/drawing/2014/main" id="{E9B55B37-2D12-784B-8677-2D1D3D80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76200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PBKDF2</a:t>
            </a:r>
          </a:p>
        </p:txBody>
      </p:sp>
    </p:spTree>
    <p:extLst>
      <p:ext uri="{BB962C8B-B14F-4D97-AF65-F5344CB8AC3E}">
        <p14:creationId xmlns:p14="http://schemas.microsoft.com/office/powerpoint/2010/main" val="39004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1">
            <a:extLst>
              <a:ext uri="{FF2B5EF4-FFF2-40B4-BE49-F238E27FC236}">
                <a16:creationId xmlns:a16="http://schemas.microsoft.com/office/drawing/2014/main" id="{EE27EE1A-13E2-4049-B90E-6420BE59B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12457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F0236-C56C-9447-9767-F48BA8E9A18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it-IT" sz="140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F2985B70-FEC9-5D4D-A1C7-C3C9FF0D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446088"/>
            <a:ext cx="5681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/>
              <a:t>PBKDF2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i="1"/>
              <a:t>Password-Based Key Derivation Function</a:t>
            </a:r>
          </a:p>
        </p:txBody>
      </p:sp>
      <p:sp>
        <p:nvSpPr>
          <p:cNvPr id="137223" name="TextBox 8">
            <a:extLst>
              <a:ext uri="{FF2B5EF4-FFF2-40B4-BE49-F238E27FC236}">
                <a16:creationId xmlns:a16="http://schemas.microsoft.com/office/drawing/2014/main" id="{F3BB1ACB-DB6C-6F4E-B202-EF6E34AE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76200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PBKDF2</a:t>
            </a:r>
          </a:p>
        </p:txBody>
      </p:sp>
      <p:sp>
        <p:nvSpPr>
          <p:cNvPr id="137219" name="TextBox 4">
            <a:extLst>
              <a:ext uri="{FF2B5EF4-FFF2-40B4-BE49-F238E27FC236}">
                <a16:creationId xmlns:a16="http://schemas.microsoft.com/office/drawing/2014/main" id="{F689B8F4-76ED-6B40-9FF3-AFE5C5A9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2133600"/>
            <a:ext cx="492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DK</a:t>
            </a:r>
            <a:r>
              <a:rPr lang="it-IT" altLang="it-IT" sz="2400"/>
              <a:t> = </a:t>
            </a:r>
            <a:r>
              <a:rPr lang="it-IT" altLang="it-IT" sz="2400" i="1"/>
              <a:t>KDF</a:t>
            </a:r>
            <a:r>
              <a:rPr lang="it-IT" altLang="it-IT" sz="2400"/>
              <a:t>(</a:t>
            </a:r>
            <a:r>
              <a:rPr lang="it-IT" altLang="it-IT" sz="2400" i="1"/>
              <a:t>Password</a:t>
            </a:r>
            <a:r>
              <a:rPr lang="it-IT" altLang="it-IT" sz="2400"/>
              <a:t>, </a:t>
            </a:r>
            <a:r>
              <a:rPr lang="it-IT" altLang="it-IT" sz="2400" i="1"/>
              <a:t>Salt</a:t>
            </a:r>
            <a:r>
              <a:rPr lang="it-IT" altLang="it-IT" sz="2400"/>
              <a:t>, </a:t>
            </a:r>
            <a:r>
              <a:rPr lang="it-IT" altLang="it-IT" sz="2400" i="1"/>
              <a:t>Iterations</a:t>
            </a:r>
            <a:r>
              <a:rPr lang="it-IT" altLang="it-IT" sz="2400"/>
              <a:t>)</a:t>
            </a:r>
          </a:p>
        </p:txBody>
      </p:sp>
      <p:sp>
        <p:nvSpPr>
          <p:cNvPr id="137221" name="TextBox 7">
            <a:extLst>
              <a:ext uri="{FF2B5EF4-FFF2-40B4-BE49-F238E27FC236}">
                <a16:creationId xmlns:a16="http://schemas.microsoft.com/office/drawing/2014/main" id="{912F8095-68AE-704F-BE27-70AD9BC5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794000"/>
            <a:ext cx="245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salt</a:t>
            </a:r>
            <a:r>
              <a:rPr lang="it-IT" altLang="it-IT" sz="2000"/>
              <a:t> = stringa aleatoria</a:t>
            </a:r>
          </a:p>
        </p:txBody>
      </p:sp>
      <p:sp>
        <p:nvSpPr>
          <p:cNvPr id="137222" name="TextBox 8">
            <a:extLst>
              <a:ext uri="{FF2B5EF4-FFF2-40B4-BE49-F238E27FC236}">
                <a16:creationId xmlns:a16="http://schemas.microsoft.com/office/drawing/2014/main" id="{34314AE8-62E6-2F40-836A-5FBC6E4E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794000"/>
            <a:ext cx="241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DK</a:t>
            </a:r>
            <a:r>
              <a:rPr lang="it-IT" altLang="it-IT" sz="2000"/>
              <a:t> = </a:t>
            </a:r>
            <a:r>
              <a:rPr lang="it-IT" altLang="it-IT" sz="2000" i="1"/>
              <a:t>Derivation Key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52DFB8-9097-254D-B7E0-297C5D80CA25}"/>
              </a:ext>
            </a:extLst>
          </p:cNvPr>
          <p:cNvGrpSpPr/>
          <p:nvPr/>
        </p:nvGrpSpPr>
        <p:grpSpPr>
          <a:xfrm>
            <a:off x="612742" y="3604438"/>
            <a:ext cx="7773578" cy="1670549"/>
            <a:chOff x="315577" y="3455581"/>
            <a:chExt cx="7773578" cy="1670549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A73D0273-A7B8-944A-AD4A-C250CF1EE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2980" y="3853325"/>
              <a:ext cx="2416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i="1"/>
                <a:t>DK</a:t>
              </a:r>
              <a:r>
                <a:rPr lang="it-IT" altLang="it-IT" sz="2000"/>
                <a:t> = </a:t>
              </a:r>
              <a:r>
                <a:rPr lang="it-IT" altLang="it-IT" sz="2000" i="1"/>
                <a:t>Derivation Key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F0CDBB-49DD-314E-B068-74809C26FB05}"/>
                </a:ext>
              </a:extLst>
            </p:cNvPr>
            <p:cNvSpPr/>
            <p:nvPr/>
          </p:nvSpPr>
          <p:spPr>
            <a:xfrm>
              <a:off x="3232298" y="3455581"/>
              <a:ext cx="925032" cy="4890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6834D6-D445-0040-A5A8-A94205BB6DC1}"/>
                </a:ext>
              </a:extLst>
            </p:cNvPr>
            <p:cNvSpPr/>
            <p:nvPr/>
          </p:nvSpPr>
          <p:spPr>
            <a:xfrm>
              <a:off x="4386805" y="3479998"/>
              <a:ext cx="1056700" cy="4890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C2B392-75E7-144F-B1AC-5C2F4912E43F}"/>
                </a:ext>
              </a:extLst>
            </p:cNvPr>
            <p:cNvSpPr/>
            <p:nvPr/>
          </p:nvSpPr>
          <p:spPr>
            <a:xfrm>
              <a:off x="2040554" y="4465563"/>
              <a:ext cx="925032" cy="4890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19BFF5-AD4A-4647-9C6E-86DE1EC6B634}"/>
                </a:ext>
              </a:extLst>
            </p:cNvPr>
            <p:cNvSpPr/>
            <p:nvPr/>
          </p:nvSpPr>
          <p:spPr>
            <a:xfrm>
              <a:off x="315577" y="4465563"/>
              <a:ext cx="1139680" cy="4890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3BF8D1-F129-4548-90AB-4F69BBA92B10}"/>
                </a:ext>
              </a:extLst>
            </p:cNvPr>
            <p:cNvSpPr/>
            <p:nvPr/>
          </p:nvSpPr>
          <p:spPr>
            <a:xfrm>
              <a:off x="3461772" y="4330758"/>
              <a:ext cx="1567427" cy="7953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B51749F-61C4-024D-9773-6762E184BE3A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1455257" y="4710112"/>
              <a:ext cx="58529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E4FAF74-8678-7648-BA48-7B004760C2A0}"/>
                </a:ext>
              </a:extLst>
            </p:cNvPr>
            <p:cNvCxnSpPr>
              <a:cxnSpLocks/>
              <a:stCxn id="14" idx="3"/>
              <a:endCxn id="16" idx="1"/>
            </p:cNvCxnSpPr>
            <p:nvPr/>
          </p:nvCxnSpPr>
          <p:spPr>
            <a:xfrm>
              <a:off x="2965586" y="4710112"/>
              <a:ext cx="4961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77F42AB-B7EA-3A4D-90EE-04D8C2A8B066}"/>
                </a:ext>
              </a:extLst>
            </p:cNvPr>
            <p:cNvCxnSpPr>
              <a:cxnSpLocks/>
            </p:cNvCxnSpPr>
            <p:nvPr/>
          </p:nvCxnSpPr>
          <p:spPr>
            <a:xfrm>
              <a:off x="3694814" y="3969096"/>
              <a:ext cx="0" cy="3592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D9B5230-EB94-6B41-8D3F-7628859613F4}"/>
                </a:ext>
              </a:extLst>
            </p:cNvPr>
            <p:cNvCxnSpPr>
              <a:cxnSpLocks/>
            </p:cNvCxnSpPr>
            <p:nvPr/>
          </p:nvCxnSpPr>
          <p:spPr>
            <a:xfrm>
              <a:off x="4704304" y="3969095"/>
              <a:ext cx="0" cy="3592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9F19C0A-B60B-D44C-A3C7-6B95FA18656B}"/>
                </a:ext>
              </a:extLst>
            </p:cNvPr>
            <p:cNvCxnSpPr>
              <a:cxnSpLocks/>
            </p:cNvCxnSpPr>
            <p:nvPr/>
          </p:nvCxnSpPr>
          <p:spPr>
            <a:xfrm>
              <a:off x="5029199" y="4710112"/>
              <a:ext cx="9462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9A2E8B-01D7-D14C-A123-58DEC68D16AF}"/>
                </a:ext>
              </a:extLst>
            </p:cNvPr>
            <p:cNvSpPr txBox="1"/>
            <p:nvPr/>
          </p:nvSpPr>
          <p:spPr>
            <a:xfrm>
              <a:off x="3723547" y="452158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/>
                <a:t>PBKDF2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9F3E58-E409-3C42-8F82-38F6991FF773}"/>
                </a:ext>
              </a:extLst>
            </p:cNvPr>
            <p:cNvSpPr txBox="1"/>
            <p:nvPr/>
          </p:nvSpPr>
          <p:spPr>
            <a:xfrm>
              <a:off x="3422944" y="351546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Salt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B63FAA-5DAB-DC49-ABD4-6B74ED8D57D8}"/>
                </a:ext>
              </a:extLst>
            </p:cNvPr>
            <p:cNvSpPr txBox="1"/>
            <p:nvPr/>
          </p:nvSpPr>
          <p:spPr>
            <a:xfrm>
              <a:off x="4386805" y="350435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Iterations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2330BC-62E1-D949-B170-F18645E6351D}"/>
                </a:ext>
              </a:extLst>
            </p:cNvPr>
            <p:cNvSpPr txBox="1"/>
            <p:nvPr/>
          </p:nvSpPr>
          <p:spPr>
            <a:xfrm>
              <a:off x="339304" y="451369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Password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16D3B7-AA50-D544-A923-894F4F4A9D50}"/>
                </a:ext>
              </a:extLst>
            </p:cNvPr>
            <p:cNvSpPr txBox="1"/>
            <p:nvPr/>
          </p:nvSpPr>
          <p:spPr>
            <a:xfrm>
              <a:off x="2075122" y="452158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HMAC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ECFDD4-653C-8949-897B-68AD294EC239}"/>
                </a:ext>
              </a:extLst>
            </p:cNvPr>
            <p:cNvSpPr txBox="1"/>
            <p:nvPr/>
          </p:nvSpPr>
          <p:spPr>
            <a:xfrm>
              <a:off x="6117519" y="4375193"/>
              <a:ext cx="16882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latin typeface="Monaco" pitchFamily="2" charset="77"/>
                </a:rPr>
                <a:t>01010101010111</a:t>
              </a:r>
            </a:p>
            <a:p>
              <a:r>
                <a:rPr lang="it-IT" sz="1400">
                  <a:latin typeface="Monaco" pitchFamily="2" charset="77"/>
                </a:rPr>
                <a:t>10011101010101</a:t>
              </a:r>
            </a:p>
            <a:p>
              <a:r>
                <a:rPr lang="it-IT" sz="1400">
                  <a:latin typeface="Monaco" pitchFamily="2" charset="77"/>
                </a:rPr>
                <a:t>11101000001101</a:t>
              </a:r>
            </a:p>
          </p:txBody>
        </p:sp>
      </p:grpSp>
      <p:sp>
        <p:nvSpPr>
          <p:cNvPr id="31" name="TextBox 3">
            <a:extLst>
              <a:ext uri="{FF2B5EF4-FFF2-40B4-BE49-F238E27FC236}">
                <a16:creationId xmlns:a16="http://schemas.microsoft.com/office/drawing/2014/main" id="{39307A0B-94C3-1B4B-B4BA-AB0498C1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16" y="5902086"/>
            <a:ext cx="7099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DK</a:t>
            </a:r>
            <a:r>
              <a:rPr lang="it-IT" altLang="it-IT" sz="2400"/>
              <a:t> = PBKDF2(</a:t>
            </a:r>
            <a:r>
              <a:rPr lang="it-IT" altLang="it-IT" sz="2400" i="1"/>
              <a:t>PRF</a:t>
            </a:r>
            <a:r>
              <a:rPr lang="it-IT" altLang="it-IT" sz="2400"/>
              <a:t>, </a:t>
            </a:r>
            <a:r>
              <a:rPr lang="it-IT" altLang="it-IT" sz="2400" i="1"/>
              <a:t>Password</a:t>
            </a:r>
            <a:r>
              <a:rPr lang="it-IT" altLang="it-IT" sz="2400"/>
              <a:t>, </a:t>
            </a:r>
            <a:r>
              <a:rPr lang="it-IT" altLang="it-IT" sz="2400" i="1"/>
              <a:t>Salt</a:t>
            </a:r>
            <a:r>
              <a:rPr lang="it-IT" altLang="it-IT" sz="2400"/>
              <a:t>, </a:t>
            </a:r>
            <a:r>
              <a:rPr lang="it-IT" altLang="it-IT" sz="2400" i="1"/>
              <a:t>Iterations</a:t>
            </a:r>
            <a:r>
              <a:rPr lang="it-IT" altLang="it-IT" sz="2400"/>
              <a:t>, </a:t>
            </a:r>
            <a:r>
              <a:rPr lang="it-IT" altLang="it-IT" sz="2400" i="1"/>
              <a:t>dkLen</a:t>
            </a:r>
            <a:r>
              <a:rPr lang="it-IT" altLang="it-IT" sz="2400"/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7D19C-BF2E-9649-86BA-49398EF1F00C}"/>
              </a:ext>
            </a:extLst>
          </p:cNvPr>
          <p:cNvGrpSpPr/>
          <p:nvPr/>
        </p:nvGrpSpPr>
        <p:grpSpPr>
          <a:xfrm>
            <a:off x="2471912" y="4179426"/>
            <a:ext cx="5851467" cy="1722660"/>
            <a:chOff x="2471912" y="4179426"/>
            <a:chExt cx="5851467" cy="17226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326521-9776-BF4E-955E-659E9D7228AA}"/>
                </a:ext>
              </a:extLst>
            </p:cNvPr>
            <p:cNvSpPr txBox="1"/>
            <p:nvPr/>
          </p:nvSpPr>
          <p:spPr>
            <a:xfrm>
              <a:off x="2471912" y="4179426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PRF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BB445A-66B6-164A-9FFD-5D94363223DE}"/>
                </a:ext>
              </a:extLst>
            </p:cNvPr>
            <p:cNvGrpSpPr/>
            <p:nvPr/>
          </p:nvGrpSpPr>
          <p:grpSpPr>
            <a:xfrm>
              <a:off x="6194270" y="5284154"/>
              <a:ext cx="2129109" cy="617932"/>
              <a:chOff x="6194270" y="5284154"/>
              <a:chExt cx="2129109" cy="617932"/>
            </a:xfrm>
          </p:grpSpPr>
          <p:sp>
            <p:nvSpPr>
              <p:cNvPr id="33" name="TextBox 8">
                <a:extLst>
                  <a:ext uri="{FF2B5EF4-FFF2-40B4-BE49-F238E27FC236}">
                    <a16:creationId xmlns:a16="http://schemas.microsoft.com/office/drawing/2014/main" id="{1D0EE920-4A66-AB41-8562-826CD2681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4270" y="5501976"/>
                <a:ext cx="212910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i="1"/>
                  <a:t>dkLen</a:t>
                </a:r>
                <a:r>
                  <a:rPr lang="it-IT" altLang="it-IT" sz="2000"/>
                  <a:t> = </a:t>
                </a:r>
                <a:r>
                  <a:rPr lang="it-IT" altLang="it-IT" sz="2000" i="1"/>
                  <a:t>key length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4B7890E7-7876-D64B-8A66-2D870F1B89D8}"/>
                  </a:ext>
                </a:extLst>
              </p:cNvPr>
              <p:cNvSpPr/>
              <p:nvPr/>
            </p:nvSpPr>
            <p:spPr>
              <a:xfrm rot="16200000">
                <a:off x="7150910" y="4662632"/>
                <a:ext cx="217821" cy="146086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1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1">
            <a:extLst>
              <a:ext uri="{FF2B5EF4-FFF2-40B4-BE49-F238E27FC236}">
                <a16:creationId xmlns:a16="http://schemas.microsoft.com/office/drawing/2014/main" id="{09DEB2B2-DFDE-FF48-A9F3-2950FEA8F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B85E96-9A79-B943-AB3F-5D2CD60F8E1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it-IT" sz="1400"/>
          </a:p>
        </p:txBody>
      </p:sp>
      <p:sp>
        <p:nvSpPr>
          <p:cNvPr id="138242" name="TextBox 2">
            <a:extLst>
              <a:ext uri="{FF2B5EF4-FFF2-40B4-BE49-F238E27FC236}">
                <a16:creationId xmlns:a16="http://schemas.microsoft.com/office/drawing/2014/main" id="{D7EC61BA-8B1B-5848-88E1-81E8C9E88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79295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Il numero di iterazioni può essere variato e incrementato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piacimento. L’obiettivo è di ottenere un rafforzamento della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chiave (</a:t>
            </a:r>
            <a:r>
              <a:rPr lang="it-IT" altLang="it-IT" sz="2400" i="1"/>
              <a:t>key streching</a:t>
            </a:r>
            <a:r>
              <a:rPr lang="it-IT" altLang="it-IT" sz="2400"/>
              <a:t>), basato sulla circostanza che 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computazione necessaria a ottenere la chiave finale costituisce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un ostacolo alla forzatura basata sulla ricerca esauriente.</a:t>
            </a:r>
          </a:p>
        </p:txBody>
      </p:sp>
      <p:sp>
        <p:nvSpPr>
          <p:cNvPr id="119811" name="TextBox 3">
            <a:extLst>
              <a:ext uri="{FF2B5EF4-FFF2-40B4-BE49-F238E27FC236}">
                <a16:creationId xmlns:a16="http://schemas.microsoft.com/office/drawing/2014/main" id="{E45B7D20-E58C-4F41-8F1D-FB623FF1A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3156586"/>
            <a:ext cx="7099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DK</a:t>
            </a:r>
            <a:r>
              <a:rPr lang="it-IT" altLang="it-IT" sz="2400"/>
              <a:t> = PBKDF2(</a:t>
            </a:r>
            <a:r>
              <a:rPr lang="it-IT" altLang="it-IT" sz="2400" i="1"/>
              <a:t>PRF</a:t>
            </a:r>
            <a:r>
              <a:rPr lang="it-IT" altLang="it-IT" sz="2400"/>
              <a:t>, </a:t>
            </a:r>
            <a:r>
              <a:rPr lang="it-IT" altLang="it-IT" sz="2400" i="1"/>
              <a:t>Password</a:t>
            </a:r>
            <a:r>
              <a:rPr lang="it-IT" altLang="it-IT" sz="2400"/>
              <a:t>, </a:t>
            </a:r>
            <a:r>
              <a:rPr lang="it-IT" altLang="it-IT" sz="2400" i="1"/>
              <a:t>Salt</a:t>
            </a:r>
            <a:r>
              <a:rPr lang="it-IT" altLang="it-IT" sz="2400"/>
              <a:t>, </a:t>
            </a:r>
            <a:r>
              <a:rPr lang="it-IT" altLang="it-IT" sz="2400" i="1"/>
              <a:t>Iterations</a:t>
            </a:r>
            <a:r>
              <a:rPr lang="it-IT" altLang="it-IT" sz="2400"/>
              <a:t>, </a:t>
            </a:r>
            <a:r>
              <a:rPr lang="it-IT" altLang="it-IT" sz="2400" i="1"/>
              <a:t>dkLen</a:t>
            </a:r>
            <a:r>
              <a:rPr lang="it-IT" altLang="it-IT" sz="2400"/>
              <a:t>)</a:t>
            </a:r>
          </a:p>
        </p:txBody>
      </p:sp>
      <p:sp>
        <p:nvSpPr>
          <p:cNvPr id="119812" name="TextBox 4">
            <a:extLst>
              <a:ext uri="{FF2B5EF4-FFF2-40B4-BE49-F238E27FC236}">
                <a16:creationId xmlns:a16="http://schemas.microsoft.com/office/drawing/2014/main" id="{2090FCBD-7CE9-BF45-8C51-BA8D4134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4027488"/>
            <a:ext cx="65662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 i="1"/>
              <a:t>PRF</a:t>
            </a:r>
            <a:r>
              <a:rPr lang="it-IT" altLang="it-IT" sz="2000"/>
              <a:t> Pseudo-Random Function (p.es. HMAC) </a:t>
            </a:r>
          </a:p>
          <a:p>
            <a:pPr>
              <a:spcBef>
                <a:spcPct val="0"/>
              </a:spcBef>
            </a:pPr>
            <a:r>
              <a:rPr lang="it-IT" altLang="it-IT" sz="2000" i="1"/>
              <a:t>Password</a:t>
            </a:r>
            <a:r>
              <a:rPr lang="it-IT" altLang="it-IT" sz="2000"/>
              <a:t> è la password principale</a:t>
            </a:r>
          </a:p>
          <a:p>
            <a:pPr>
              <a:spcBef>
                <a:spcPct val="0"/>
              </a:spcBef>
            </a:pPr>
            <a:r>
              <a:rPr lang="it-IT" altLang="it-IT" sz="2000" i="1"/>
              <a:t>Salt</a:t>
            </a:r>
            <a:r>
              <a:rPr lang="it-IT" altLang="it-IT" sz="2000"/>
              <a:t> è una sequenza aleatoria di bit</a:t>
            </a:r>
          </a:p>
          <a:p>
            <a:pPr>
              <a:spcBef>
                <a:spcPct val="0"/>
              </a:spcBef>
            </a:pPr>
            <a:r>
              <a:rPr lang="it-IT" altLang="it-IT" sz="2000" i="1"/>
              <a:t>Iterations</a:t>
            </a:r>
            <a:r>
              <a:rPr lang="it-IT" altLang="it-IT" sz="2000"/>
              <a:t> è il numero di iterazioni desiderate</a:t>
            </a:r>
          </a:p>
          <a:p>
            <a:pPr>
              <a:spcBef>
                <a:spcPct val="0"/>
              </a:spcBef>
            </a:pPr>
            <a:r>
              <a:rPr lang="it-IT" altLang="it-IT" sz="2000" i="1"/>
              <a:t>dkLen</a:t>
            </a:r>
            <a:r>
              <a:rPr lang="it-IT" altLang="it-IT" sz="2000"/>
              <a:t> è la lunghezza in bit desiderata della chiave derivata</a:t>
            </a:r>
          </a:p>
          <a:p>
            <a:pPr>
              <a:spcBef>
                <a:spcPct val="0"/>
              </a:spcBef>
            </a:pPr>
            <a:r>
              <a:rPr lang="it-IT" altLang="it-IT" sz="2000" i="1"/>
              <a:t>DK</a:t>
            </a:r>
            <a:r>
              <a:rPr lang="it-IT" altLang="it-IT" sz="2000"/>
              <a:t> è la chiave generata</a:t>
            </a:r>
          </a:p>
        </p:txBody>
      </p:sp>
      <p:sp>
        <p:nvSpPr>
          <p:cNvPr id="138245" name="TextBox 5">
            <a:extLst>
              <a:ext uri="{FF2B5EF4-FFF2-40B4-BE49-F238E27FC236}">
                <a16:creationId xmlns:a16="http://schemas.microsoft.com/office/drawing/2014/main" id="{C82AFC49-091B-2348-89B0-4E559EDD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76200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PBKDF2</a:t>
            </a:r>
          </a:p>
        </p:txBody>
      </p:sp>
    </p:spTree>
    <p:extLst>
      <p:ext uri="{BB962C8B-B14F-4D97-AF65-F5344CB8AC3E}">
        <p14:creationId xmlns:p14="http://schemas.microsoft.com/office/powerpoint/2010/main" val="986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1">
            <a:extLst>
              <a:ext uri="{FF2B5EF4-FFF2-40B4-BE49-F238E27FC236}">
                <a16:creationId xmlns:a16="http://schemas.microsoft.com/office/drawing/2014/main" id="{999347C3-B1A9-AE44-88A3-495447390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9325B-5371-FB45-AD62-E0D337FDA02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it-IT" sz="1400"/>
          </a:p>
        </p:txBody>
      </p:sp>
      <p:sp>
        <p:nvSpPr>
          <p:cNvPr id="139266" name="TextBox 2">
            <a:extLst>
              <a:ext uri="{FF2B5EF4-FFF2-40B4-BE49-F238E27FC236}">
                <a16:creationId xmlns:a16="http://schemas.microsoft.com/office/drawing/2014/main" id="{A27CCFC1-F5B3-D548-ADB4-F687E4C9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6250"/>
            <a:ext cx="718017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Numero iterazioni: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Kerberos</a:t>
            </a:r>
            <a:r>
              <a:rPr lang="it-IT" altLang="it-IT" sz="2400"/>
              <a:t> (2005) raccomanda 4096 iterazioni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Apple</a:t>
            </a:r>
            <a:r>
              <a:rPr lang="it-IT" altLang="it-IT" sz="2400"/>
              <a:t> usava 2000 iterazioni per iOS 3 e 10000 per iOS 4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LastPass</a:t>
            </a:r>
            <a:r>
              <a:rPr lang="it-IT" altLang="it-IT" sz="2400"/>
              <a:t> (2011) usava 5000 per </a:t>
            </a:r>
            <a:r>
              <a:rPr lang="it-IT" altLang="it-IT" sz="2400" i="1"/>
              <a:t>JavaScript</a:t>
            </a:r>
            <a:r>
              <a:rPr lang="it-IT" altLang="it-IT" sz="2400"/>
              <a:t> clients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100000 lato server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8A2C24-F55C-AE4A-A301-3ADCA19EB4CD}"/>
              </a:ext>
            </a:extLst>
          </p:cNvPr>
          <p:cNvGrpSpPr>
            <a:grpSpLocks/>
          </p:cNvGrpSpPr>
          <p:nvPr/>
        </p:nvGrpSpPr>
        <p:grpSpPr bwMode="auto">
          <a:xfrm>
            <a:off x="216431" y="4010915"/>
            <a:ext cx="8743950" cy="2196209"/>
            <a:chOff x="320653" y="4010549"/>
            <a:chExt cx="8744561" cy="2196706"/>
          </a:xfrm>
        </p:grpSpPr>
        <p:pic>
          <p:nvPicPr>
            <p:cNvPr id="139269" name="Picture 3">
              <a:extLst>
                <a:ext uri="{FF2B5EF4-FFF2-40B4-BE49-F238E27FC236}">
                  <a16:creationId xmlns:a16="http://schemas.microsoft.com/office/drawing/2014/main" id="{8EA592EF-7AE9-B646-808F-E20BA270B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3" y="5430651"/>
              <a:ext cx="8744561" cy="77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9270" name="Group 5">
              <a:extLst>
                <a:ext uri="{FF2B5EF4-FFF2-40B4-BE49-F238E27FC236}">
                  <a16:creationId xmlns:a16="http://schemas.microsoft.com/office/drawing/2014/main" id="{BB155494-BDC7-5243-8AA4-F095700EF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653" y="4010549"/>
              <a:ext cx="8360735" cy="471663"/>
              <a:chOff x="332313" y="4256741"/>
              <a:chExt cx="8360735" cy="471663"/>
            </a:xfrm>
          </p:grpSpPr>
          <p:sp>
            <p:nvSpPr>
              <p:cNvPr id="139272" name="TextBox 1">
                <a:extLst>
                  <a:ext uri="{FF2B5EF4-FFF2-40B4-BE49-F238E27FC236}">
                    <a16:creationId xmlns:a16="http://schemas.microsoft.com/office/drawing/2014/main" id="{7AE21A3A-8E79-FB4B-BE4B-D817BF8586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313" y="4256741"/>
                <a:ext cx="12602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Esempio</a:t>
                </a:r>
              </a:p>
            </p:txBody>
          </p:sp>
          <p:sp>
            <p:nvSpPr>
              <p:cNvPr id="139273" name="TextBox 3">
                <a:extLst>
                  <a:ext uri="{FF2B5EF4-FFF2-40B4-BE49-F238E27FC236}">
                    <a16:creationId xmlns:a16="http://schemas.microsoft.com/office/drawing/2014/main" id="{C92E83EC-5C24-D244-A054-E389E0B44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2594" y="4266635"/>
                <a:ext cx="7100454" cy="46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i="1"/>
                  <a:t>DK</a:t>
                </a:r>
                <a:r>
                  <a:rPr lang="it-IT" altLang="it-IT" sz="2400"/>
                  <a:t> = PBKDF2(</a:t>
                </a:r>
                <a:r>
                  <a:rPr lang="it-IT" altLang="it-IT" sz="2400" i="1"/>
                  <a:t>PRF</a:t>
                </a:r>
                <a:r>
                  <a:rPr lang="it-IT" altLang="it-IT" sz="2400"/>
                  <a:t>, </a:t>
                </a:r>
                <a:r>
                  <a:rPr lang="it-IT" altLang="it-IT" sz="2400" i="1"/>
                  <a:t>Password</a:t>
                </a:r>
                <a:r>
                  <a:rPr lang="it-IT" altLang="it-IT" sz="2400"/>
                  <a:t>, </a:t>
                </a:r>
                <a:r>
                  <a:rPr lang="it-IT" altLang="it-IT" sz="2400" i="1"/>
                  <a:t>Salt</a:t>
                </a:r>
                <a:r>
                  <a:rPr lang="it-IT" altLang="it-IT" sz="2400"/>
                  <a:t>, </a:t>
                </a:r>
                <a:r>
                  <a:rPr lang="it-IT" altLang="it-IT" sz="2400" i="1"/>
                  <a:t>Iterations</a:t>
                </a:r>
                <a:r>
                  <a:rPr lang="it-IT" altLang="it-IT" sz="2400"/>
                  <a:t>, </a:t>
                </a:r>
                <a:r>
                  <a:rPr lang="it-IT" altLang="it-IT" sz="2400" i="1"/>
                  <a:t>dkLen</a:t>
                </a:r>
                <a:r>
                  <a:rPr lang="it-IT" altLang="it-IT" sz="2400"/>
                  <a:t>)</a:t>
                </a:r>
              </a:p>
            </p:txBody>
          </p:sp>
        </p:grpSp>
        <p:sp>
          <p:nvSpPr>
            <p:cNvPr id="139271" name="TextBox 4">
              <a:extLst>
                <a:ext uri="{FF2B5EF4-FFF2-40B4-BE49-F238E27FC236}">
                  <a16:creationId xmlns:a16="http://schemas.microsoft.com/office/drawing/2014/main" id="{4A14441B-4F2C-544C-A6B2-B5C728E81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706" y="4958992"/>
              <a:ext cx="3998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WPA2 usa i seguenti parametri</a:t>
              </a:r>
            </a:p>
          </p:txBody>
        </p:sp>
      </p:grpSp>
      <p:sp>
        <p:nvSpPr>
          <p:cNvPr id="139268" name="TextBox 10">
            <a:extLst>
              <a:ext uri="{FF2B5EF4-FFF2-40B4-BE49-F238E27FC236}">
                <a16:creationId xmlns:a16="http://schemas.microsoft.com/office/drawing/2014/main" id="{D3559FC7-7B61-1849-A8DE-EE26A799C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76200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PBKDF2</a:t>
            </a:r>
          </a:p>
        </p:txBody>
      </p:sp>
    </p:spTree>
    <p:extLst>
      <p:ext uri="{BB962C8B-B14F-4D97-AF65-F5344CB8AC3E}">
        <p14:creationId xmlns:p14="http://schemas.microsoft.com/office/powerpoint/2010/main" val="13973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1">
            <a:extLst>
              <a:ext uri="{FF2B5EF4-FFF2-40B4-BE49-F238E27FC236}">
                <a16:creationId xmlns:a16="http://schemas.microsoft.com/office/drawing/2014/main" id="{82BB732B-33E0-BC46-B59A-F998A2CBA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67A722-0637-AE4C-81A7-ECF87B7C679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it-IT" sz="1400"/>
          </a:p>
        </p:txBody>
      </p:sp>
      <p:sp>
        <p:nvSpPr>
          <p:cNvPr id="141314" name="TextBox 14">
            <a:extLst>
              <a:ext uri="{FF2B5EF4-FFF2-40B4-BE49-F238E27FC236}">
                <a16:creationId xmlns:a16="http://schemas.microsoft.com/office/drawing/2014/main" id="{1FDD5AB4-06A8-A04A-A127-FF754ADBE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5" y="4005263"/>
            <a:ext cx="63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DK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8210C-D992-1F4E-9617-C7EF3B2E13C0}"/>
              </a:ext>
            </a:extLst>
          </p:cNvPr>
          <p:cNvGrpSpPr/>
          <p:nvPr/>
        </p:nvGrpSpPr>
        <p:grpSpPr>
          <a:xfrm>
            <a:off x="250825" y="826735"/>
            <a:ext cx="7745413" cy="5849938"/>
            <a:chOff x="250825" y="387350"/>
            <a:chExt cx="7745413" cy="5849938"/>
          </a:xfrm>
        </p:grpSpPr>
        <p:pic>
          <p:nvPicPr>
            <p:cNvPr id="141315" name="Picture 16">
              <a:extLst>
                <a:ext uri="{FF2B5EF4-FFF2-40B4-BE49-F238E27FC236}">
                  <a16:creationId xmlns:a16="http://schemas.microsoft.com/office/drawing/2014/main" id="{CAAF435F-BFF2-EB41-9E46-0328EADF8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87350"/>
              <a:ext cx="7745413" cy="584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7" name="TextBox 2">
              <a:extLst>
                <a:ext uri="{FF2B5EF4-FFF2-40B4-BE49-F238E27FC236}">
                  <a16:creationId xmlns:a16="http://schemas.microsoft.com/office/drawing/2014/main" id="{CE7A6DEC-814D-3E45-9C42-1A411C505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2051050"/>
              <a:ext cx="5041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i="1"/>
                <a:t>U</a:t>
              </a:r>
              <a:r>
                <a:rPr lang="it-IT" altLang="it-IT" sz="1800" baseline="-25000"/>
                <a:t>1</a:t>
              </a:r>
              <a:r>
                <a:rPr lang="it-IT" altLang="it-IT" sz="1800"/>
                <a:t>                  </a:t>
              </a:r>
              <a:r>
                <a:rPr lang="it-IT" altLang="it-IT" sz="1800" i="1"/>
                <a:t>U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                               </a:t>
              </a:r>
              <a:r>
                <a:rPr lang="it-IT" altLang="it-IT" sz="1800" i="1"/>
                <a:t>U</a:t>
              </a:r>
              <a:r>
                <a:rPr lang="it-IT" altLang="it-IT" sz="1800" i="1" baseline="-25000"/>
                <a:t>C-</a:t>
              </a:r>
              <a:r>
                <a:rPr lang="it-IT" altLang="it-IT" sz="1800" baseline="-25000"/>
                <a:t>1</a:t>
              </a:r>
              <a:r>
                <a:rPr lang="it-IT" altLang="it-IT" sz="1800"/>
                <a:t>               </a:t>
              </a:r>
              <a:r>
                <a:rPr lang="it-IT" altLang="it-IT" sz="1800" i="1"/>
                <a:t>U</a:t>
              </a:r>
              <a:r>
                <a:rPr lang="it-IT" altLang="it-IT" sz="1800" i="1" baseline="-25000"/>
                <a:t>C</a:t>
              </a:r>
              <a:endParaRPr lang="it-IT" altLang="it-IT" sz="1800"/>
            </a:p>
          </p:txBody>
        </p:sp>
        <p:sp>
          <p:nvSpPr>
            <p:cNvPr id="141318" name="TextBox 6">
              <a:extLst>
                <a:ext uri="{FF2B5EF4-FFF2-40B4-BE49-F238E27FC236}">
                  <a16:creationId xmlns:a16="http://schemas.microsoft.com/office/drawing/2014/main" id="{8F18DA72-4E0A-4842-BCFF-E3E85973E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3671888"/>
              <a:ext cx="50419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i="1"/>
                <a:t>U</a:t>
              </a:r>
              <a:r>
                <a:rPr lang="it-IT" altLang="it-IT" sz="1800" baseline="-25000"/>
                <a:t>1</a:t>
              </a:r>
              <a:r>
                <a:rPr lang="it-IT" altLang="it-IT" sz="1800"/>
                <a:t>                  </a:t>
              </a:r>
              <a:r>
                <a:rPr lang="it-IT" altLang="it-IT" sz="1800" i="1"/>
                <a:t>U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                               </a:t>
              </a:r>
              <a:r>
                <a:rPr lang="it-IT" altLang="it-IT" sz="1800" i="1"/>
                <a:t>U</a:t>
              </a:r>
              <a:r>
                <a:rPr lang="it-IT" altLang="it-IT" sz="1800" i="1" baseline="-25000"/>
                <a:t>C-</a:t>
              </a:r>
              <a:r>
                <a:rPr lang="it-IT" altLang="it-IT" sz="1800" baseline="-25000"/>
                <a:t>1</a:t>
              </a:r>
              <a:r>
                <a:rPr lang="it-IT" altLang="it-IT" sz="1800"/>
                <a:t>               </a:t>
              </a:r>
              <a:r>
                <a:rPr lang="it-IT" altLang="it-IT" sz="1800" i="1"/>
                <a:t>U</a:t>
              </a:r>
              <a:r>
                <a:rPr lang="it-IT" altLang="it-IT" sz="1800" i="1" baseline="-25000"/>
                <a:t>C</a:t>
              </a:r>
              <a:endParaRPr lang="it-IT" altLang="it-IT" sz="1800"/>
            </a:p>
          </p:txBody>
        </p:sp>
        <p:sp>
          <p:nvSpPr>
            <p:cNvPr id="141319" name="TextBox 7">
              <a:extLst>
                <a:ext uri="{FF2B5EF4-FFF2-40B4-BE49-F238E27FC236}">
                  <a16:creationId xmlns:a16="http://schemas.microsoft.com/office/drawing/2014/main" id="{196ABF1D-CFF7-D349-9302-56AE07128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5732463"/>
              <a:ext cx="50419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i="1"/>
                <a:t>U</a:t>
              </a:r>
              <a:r>
                <a:rPr lang="it-IT" altLang="it-IT" sz="1800" baseline="-25000"/>
                <a:t>1</a:t>
              </a:r>
              <a:r>
                <a:rPr lang="it-IT" altLang="it-IT" sz="1800"/>
                <a:t>                  </a:t>
              </a:r>
              <a:r>
                <a:rPr lang="it-IT" altLang="it-IT" sz="1800" i="1"/>
                <a:t>U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                               </a:t>
              </a:r>
              <a:r>
                <a:rPr lang="it-IT" altLang="it-IT" sz="1800" i="1"/>
                <a:t>U</a:t>
              </a:r>
              <a:r>
                <a:rPr lang="it-IT" altLang="it-IT" sz="1800" i="1" baseline="-25000"/>
                <a:t>C-</a:t>
              </a:r>
              <a:r>
                <a:rPr lang="it-IT" altLang="it-IT" sz="1800" baseline="-25000"/>
                <a:t>1</a:t>
              </a:r>
              <a:r>
                <a:rPr lang="it-IT" altLang="it-IT" sz="1800"/>
                <a:t>               </a:t>
              </a:r>
              <a:r>
                <a:rPr lang="it-IT" altLang="it-IT" sz="1800" i="1"/>
                <a:t>U</a:t>
              </a:r>
              <a:r>
                <a:rPr lang="it-IT" altLang="it-IT" sz="1800" i="1" baseline="-25000"/>
                <a:t>C</a:t>
              </a:r>
              <a:endParaRPr lang="it-IT" altLang="it-IT" sz="1800"/>
            </a:p>
          </p:txBody>
        </p:sp>
      </p:grpSp>
      <p:sp>
        <p:nvSpPr>
          <p:cNvPr id="141320" name="TextBox 8">
            <a:extLst>
              <a:ext uri="{FF2B5EF4-FFF2-40B4-BE49-F238E27FC236}">
                <a16:creationId xmlns:a16="http://schemas.microsoft.com/office/drawing/2014/main" id="{B8F099C2-2458-8D4A-89EE-14717716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76200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PBKDF2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89C89-0C96-8040-9CA6-7E14940A5270}"/>
              </a:ext>
            </a:extLst>
          </p:cNvPr>
          <p:cNvSpPr txBox="1"/>
          <p:nvPr/>
        </p:nvSpPr>
        <p:spPr>
          <a:xfrm>
            <a:off x="2866870" y="153342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Struttura del PBKDF2</a:t>
            </a:r>
          </a:p>
        </p:txBody>
      </p:sp>
      <p:sp>
        <p:nvSpPr>
          <p:cNvPr id="141316" name="TextBox 1">
            <a:extLst>
              <a:ext uri="{FF2B5EF4-FFF2-40B4-BE49-F238E27FC236}">
                <a16:creationId xmlns:a16="http://schemas.microsoft.com/office/drawing/2014/main" id="{7A07F3A6-CF9C-FE40-9F58-A4C267CE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665" y="252295"/>
            <a:ext cx="201369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C </a:t>
            </a:r>
            <a:r>
              <a:rPr lang="it-IT" altLang="it-IT" sz="2000"/>
              <a:t>= # iterazioni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P </a:t>
            </a:r>
            <a:r>
              <a:rPr lang="it-IT" altLang="it-IT" sz="2000"/>
              <a:t>= Password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/>
              <a:t> = Salt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int(</a:t>
            </a:r>
            <a:r>
              <a:rPr lang="it-IT" altLang="it-IT" sz="2000" i="1"/>
              <a:t>i</a:t>
            </a:r>
            <a:r>
              <a:rPr lang="it-IT" altLang="it-IT" sz="2000"/>
              <a:t>) = 32 bit BE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            numero </a:t>
            </a:r>
            <a:r>
              <a:rPr lang="it-IT" altLang="it-IT" sz="2000" i="1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E053D-E91B-A340-AB37-F4275AF27D77}"/>
              </a:ext>
            </a:extLst>
          </p:cNvPr>
          <p:cNvSpPr txBox="1"/>
          <p:nvPr/>
        </p:nvSpPr>
        <p:spPr>
          <a:xfrm>
            <a:off x="7289072" y="1817641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 = big endian</a:t>
            </a:r>
          </a:p>
        </p:txBody>
      </p:sp>
    </p:spTree>
    <p:extLst>
      <p:ext uri="{BB962C8B-B14F-4D97-AF65-F5344CB8AC3E}">
        <p14:creationId xmlns:p14="http://schemas.microsoft.com/office/powerpoint/2010/main" val="416801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1A910F-697E-DF42-85E4-52CC861ECC23}"/>
              </a:ext>
            </a:extLst>
          </p:cNvPr>
          <p:cNvSpPr txBox="1"/>
          <p:nvPr/>
        </p:nvSpPr>
        <p:spPr>
          <a:xfrm>
            <a:off x="8548965" y="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MAC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4CFD2-3EF8-D347-B9AA-FCCA7D58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77"/>
            <a:ext cx="9144000" cy="3182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30580-FDED-B643-9862-4E9C646E2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7982"/>
            <a:ext cx="9144000" cy="2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27824D3-5E4B-C240-BCAC-CEC90943AC0D}"/>
              </a:ext>
            </a:extLst>
          </p:cNvPr>
          <p:cNvGrpSpPr/>
          <p:nvPr/>
        </p:nvGrpSpPr>
        <p:grpSpPr>
          <a:xfrm>
            <a:off x="1513870" y="1888176"/>
            <a:ext cx="5777580" cy="2419831"/>
            <a:chOff x="563843" y="1053296"/>
            <a:chExt cx="7260643" cy="32665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6538C7-EA60-BC4F-9CA5-F2737F6B3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825" y="1053296"/>
              <a:ext cx="6652127" cy="326658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1A907F-A683-A54B-AAD0-398BC074C9E0}"/>
                </a:ext>
              </a:extLst>
            </p:cNvPr>
            <p:cNvSpPr/>
            <p:nvPr/>
          </p:nvSpPr>
          <p:spPr>
            <a:xfrm>
              <a:off x="7396223" y="2280213"/>
              <a:ext cx="428263" cy="601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5D0B57-A6E1-7F41-BFE6-E4D391271B1E}"/>
                </a:ext>
              </a:extLst>
            </p:cNvPr>
            <p:cNvSpPr/>
            <p:nvPr/>
          </p:nvSpPr>
          <p:spPr>
            <a:xfrm>
              <a:off x="563843" y="2372807"/>
              <a:ext cx="428263" cy="26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677C44-D910-7D4E-86DB-A46ABD6685B7}"/>
              </a:ext>
            </a:extLst>
          </p:cNvPr>
          <p:cNvSpPr txBox="1"/>
          <p:nvPr/>
        </p:nvSpPr>
        <p:spPr>
          <a:xfrm>
            <a:off x="2807090" y="4750131"/>
            <a:ext cx="4560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0x1A2B3C4D5E6F7080</a:t>
            </a:r>
          </a:p>
          <a:p>
            <a:endParaRPr lang="it-IT" sz="2400"/>
          </a:p>
          <a:p>
            <a:r>
              <a:rPr lang="it-IT" sz="2400"/>
              <a:t>0x significa: notazione esadecimale</a:t>
            </a:r>
          </a:p>
        </p:txBody>
      </p:sp>
    </p:spTree>
    <p:extLst>
      <p:ext uri="{BB962C8B-B14F-4D97-AF65-F5344CB8AC3E}">
        <p14:creationId xmlns:p14="http://schemas.microsoft.com/office/powerpoint/2010/main" val="2720933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1">
            <a:extLst>
              <a:ext uri="{FF2B5EF4-FFF2-40B4-BE49-F238E27FC236}">
                <a16:creationId xmlns:a16="http://schemas.microsoft.com/office/drawing/2014/main" id="{D1A2AE55-FEA8-2F4B-AF49-CA1F9C7C5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BB990-4CA2-884A-8162-4280B572ED3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it-IT" sz="1400"/>
          </a:p>
        </p:txBody>
      </p:sp>
      <p:pic>
        <p:nvPicPr>
          <p:cNvPr id="140292" name="Picture 9">
            <a:extLst>
              <a:ext uri="{FF2B5EF4-FFF2-40B4-BE49-F238E27FC236}">
                <a16:creationId xmlns:a16="http://schemas.microsoft.com/office/drawing/2014/main" id="{34B7C27F-5401-7143-A0B8-A1BE0574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47" y="3976609"/>
            <a:ext cx="5943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6" name="TextBox 1">
            <a:extLst>
              <a:ext uri="{FF2B5EF4-FFF2-40B4-BE49-F238E27FC236}">
                <a16:creationId xmlns:a16="http://schemas.microsoft.com/office/drawing/2014/main" id="{41383D6F-91EB-E645-AE76-9BA70C3A5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88" y="1400206"/>
            <a:ext cx="39100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|| = concatenazione di stringhe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 = iterazioni</a:t>
            </a:r>
          </a:p>
        </p:txBody>
      </p:sp>
      <p:sp>
        <p:nvSpPr>
          <p:cNvPr id="140297" name="TextBox 3">
            <a:extLst>
              <a:ext uri="{FF2B5EF4-FFF2-40B4-BE49-F238E27FC236}">
                <a16:creationId xmlns:a16="http://schemas.microsoft.com/office/drawing/2014/main" id="{19123007-E9E8-EE48-8417-D893E2E05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034" y="5729078"/>
            <a:ext cx="718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INT_32_BE(</a:t>
            </a:r>
            <a:r>
              <a:rPr lang="it-IT" altLang="it-IT" sz="2000" i="1"/>
              <a:t>i</a:t>
            </a:r>
            <a:r>
              <a:rPr lang="it-IT" altLang="it-IT" sz="2000"/>
              <a:t>) =  32 bit in notazione </a:t>
            </a:r>
            <a:r>
              <a:rPr lang="it-IT" altLang="it-IT" sz="2000" i="1"/>
              <a:t>Big Endian</a:t>
            </a:r>
            <a:r>
              <a:rPr lang="it-IT" altLang="it-IT" sz="2000"/>
              <a:t> del numero intero </a:t>
            </a:r>
            <a:r>
              <a:rPr lang="it-IT" altLang="it-IT" sz="2000" i="1"/>
              <a:t>i</a:t>
            </a:r>
          </a:p>
        </p:txBody>
      </p:sp>
      <p:sp>
        <p:nvSpPr>
          <p:cNvPr id="140298" name="TextBox 11">
            <a:extLst>
              <a:ext uri="{FF2B5EF4-FFF2-40B4-BE49-F238E27FC236}">
                <a16:creationId xmlns:a16="http://schemas.microsoft.com/office/drawing/2014/main" id="{50E5C665-EAC2-9D41-9A3F-14C558012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85" y="87775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PBKDF2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594DD-58D3-594F-949E-C9967AFD7CE4}"/>
              </a:ext>
            </a:extLst>
          </p:cNvPr>
          <p:cNvSpPr txBox="1"/>
          <p:nvPr/>
        </p:nvSpPr>
        <p:spPr>
          <a:xfrm>
            <a:off x="2951106" y="460804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Struttura del PBKDF2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0A41FE-9A2D-8740-8EA7-2837F653ADC3}"/>
              </a:ext>
            </a:extLst>
          </p:cNvPr>
          <p:cNvGrpSpPr/>
          <p:nvPr/>
        </p:nvGrpSpPr>
        <p:grpSpPr>
          <a:xfrm>
            <a:off x="1160995" y="2808844"/>
            <a:ext cx="6931707" cy="800455"/>
            <a:chOff x="1160995" y="2963221"/>
            <a:chExt cx="6931707" cy="8004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003B59-6AA4-6442-A601-1CD0FA71A197}"/>
                </a:ext>
              </a:extLst>
            </p:cNvPr>
            <p:cNvGrpSpPr/>
            <p:nvPr/>
          </p:nvGrpSpPr>
          <p:grpSpPr>
            <a:xfrm>
              <a:off x="1160995" y="2963221"/>
              <a:ext cx="4470400" cy="800455"/>
              <a:chOff x="2217597" y="1923193"/>
              <a:chExt cx="4470400" cy="800455"/>
            </a:xfrm>
          </p:grpSpPr>
          <p:pic>
            <p:nvPicPr>
              <p:cNvPr id="140290" name="Picture 5">
                <a:extLst>
                  <a:ext uri="{FF2B5EF4-FFF2-40B4-BE49-F238E27FC236}">
                    <a16:creationId xmlns:a16="http://schemas.microsoft.com/office/drawing/2014/main" id="{478C8B21-395E-A34D-81D1-273625E76B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7597" y="1923548"/>
                <a:ext cx="4470400" cy="80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F107D8D-DC22-9C4B-9CB6-062AB7127CEB}"/>
                  </a:ext>
                </a:extLst>
              </p:cNvPr>
              <p:cNvSpPr/>
              <p:nvPr/>
            </p:nvSpPr>
            <p:spPr>
              <a:xfrm>
                <a:off x="3472405" y="2011734"/>
                <a:ext cx="243068" cy="19677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002A6E-7FDE-0F47-A3D2-BDBDB95CF9E9}"/>
                  </a:ext>
                </a:extLst>
              </p:cNvPr>
              <p:cNvSpPr/>
              <p:nvPr/>
            </p:nvSpPr>
            <p:spPr>
              <a:xfrm>
                <a:off x="4186579" y="2009474"/>
                <a:ext cx="243068" cy="19677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5E3FBC-3D31-944B-A8C6-2333F372462A}"/>
                  </a:ext>
                </a:extLst>
              </p:cNvPr>
              <p:cNvSpPr/>
              <p:nvPr/>
            </p:nvSpPr>
            <p:spPr>
              <a:xfrm>
                <a:off x="4848747" y="2009474"/>
                <a:ext cx="243068" cy="19677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5FC0FB-8440-EE40-AB12-F2CFB6D4D744}"/>
                  </a:ext>
                </a:extLst>
              </p:cNvPr>
              <p:cNvSpPr txBox="1"/>
              <p:nvPr/>
            </p:nvSpPr>
            <p:spPr>
              <a:xfrm>
                <a:off x="3472405" y="1923193"/>
                <a:ext cx="277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||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5938A-F4A3-A34F-9AF1-F189A3AF1714}"/>
                  </a:ext>
                </a:extLst>
              </p:cNvPr>
              <p:cNvSpPr txBox="1"/>
              <p:nvPr/>
            </p:nvSpPr>
            <p:spPr>
              <a:xfrm>
                <a:off x="4169145" y="1923193"/>
                <a:ext cx="277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||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6EBF83-0081-A648-9315-953FF362F981}"/>
                  </a:ext>
                </a:extLst>
              </p:cNvPr>
              <p:cNvSpPr txBox="1"/>
              <p:nvPr/>
            </p:nvSpPr>
            <p:spPr>
              <a:xfrm>
                <a:off x="4845732" y="1923193"/>
                <a:ext cx="277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||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4A7546-70BB-1347-A2E9-3E9924E7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0945" y="3242166"/>
              <a:ext cx="2721757" cy="517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941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Number Placeholder 1">
            <a:extLst>
              <a:ext uri="{FF2B5EF4-FFF2-40B4-BE49-F238E27FC236}">
                <a16:creationId xmlns:a16="http://schemas.microsoft.com/office/drawing/2014/main" id="{C270A818-4633-DC48-8D28-4681C59DD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E025A-5D93-5946-8AEE-D53690E67FE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it-IT" sz="1400"/>
          </a:p>
        </p:txBody>
      </p:sp>
      <p:sp>
        <p:nvSpPr>
          <p:cNvPr id="142338" name="TextBox 3">
            <a:extLst>
              <a:ext uri="{FF2B5EF4-FFF2-40B4-BE49-F238E27FC236}">
                <a16:creationId xmlns:a16="http://schemas.microsoft.com/office/drawing/2014/main" id="{F0D94261-408E-524D-8603-9A9D40E7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476250"/>
            <a:ext cx="1393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/>
              <a:t>Bcrypt</a:t>
            </a:r>
          </a:p>
        </p:txBody>
      </p:sp>
      <p:sp>
        <p:nvSpPr>
          <p:cNvPr id="142339" name="TextBox 4">
            <a:extLst>
              <a:ext uri="{FF2B5EF4-FFF2-40B4-BE49-F238E27FC236}">
                <a16:creationId xmlns:a16="http://schemas.microsoft.com/office/drawing/2014/main" id="{72EABAB1-DA0A-2A45-ACB3-F23399641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822575"/>
            <a:ext cx="32972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Usato nei sistemi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OpenBSD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Unix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Linux</a:t>
            </a:r>
          </a:p>
        </p:txBody>
      </p:sp>
      <p:sp>
        <p:nvSpPr>
          <p:cNvPr id="142340" name="TextBox 5">
            <a:extLst>
              <a:ext uri="{FF2B5EF4-FFF2-40B4-BE49-F238E27FC236}">
                <a16:creationId xmlns:a16="http://schemas.microsoft.com/office/drawing/2014/main" id="{9C4C5BDA-8181-BA45-9EE0-C71D9D21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711325"/>
            <a:ext cx="475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Basato sul cifrario a blocco </a:t>
            </a:r>
            <a:r>
              <a:rPr lang="it-IT" altLang="it-IT" sz="2400" i="1"/>
              <a:t>Blowfish</a:t>
            </a:r>
          </a:p>
        </p:txBody>
      </p:sp>
    </p:spTree>
    <p:extLst>
      <p:ext uri="{BB962C8B-B14F-4D97-AF65-F5344CB8AC3E}">
        <p14:creationId xmlns:p14="http://schemas.microsoft.com/office/powerpoint/2010/main" val="606731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Number Placeholder 1">
            <a:extLst>
              <a:ext uri="{FF2B5EF4-FFF2-40B4-BE49-F238E27FC236}">
                <a16:creationId xmlns:a16="http://schemas.microsoft.com/office/drawing/2014/main" id="{1A2FD691-3639-004F-A14D-A0F42ED27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3A70C0-7941-CB4C-9273-7FC223B9A1C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it-IT" sz="1400"/>
          </a:p>
        </p:txBody>
      </p:sp>
      <p:sp>
        <p:nvSpPr>
          <p:cNvPr id="143362" name="TextBox 5">
            <a:extLst>
              <a:ext uri="{FF2B5EF4-FFF2-40B4-BE49-F238E27FC236}">
                <a16:creationId xmlns:a16="http://schemas.microsoft.com/office/drawing/2014/main" id="{A4CA8650-2585-E248-AEC1-21FF666EC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36575"/>
            <a:ext cx="215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Cifrario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blocco </a:t>
            </a:r>
            <a:r>
              <a:rPr lang="it-IT" altLang="it-IT" sz="2400" i="1"/>
              <a:t>Blowfish</a:t>
            </a:r>
          </a:p>
        </p:txBody>
      </p:sp>
      <p:sp>
        <p:nvSpPr>
          <p:cNvPr id="143363" name="TextBox 6">
            <a:extLst>
              <a:ext uri="{FF2B5EF4-FFF2-40B4-BE49-F238E27FC236}">
                <a16:creationId xmlns:a16="http://schemas.microsoft.com/office/drawing/2014/main" id="{1E787478-E00E-2D4E-87FF-249CC0A1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76488"/>
            <a:ext cx="221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blocchi da 64 bit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chiave di lunghezza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32-448 bit</a:t>
            </a:r>
          </a:p>
        </p:txBody>
      </p:sp>
      <p:sp>
        <p:nvSpPr>
          <p:cNvPr id="143364" name="TextBox 10">
            <a:extLst>
              <a:ext uri="{FF2B5EF4-FFF2-40B4-BE49-F238E27FC236}">
                <a16:creationId xmlns:a16="http://schemas.microsoft.com/office/drawing/2014/main" id="{1149D7B6-3CB7-3B47-ABCD-A8821A4A3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498600"/>
            <a:ext cx="2147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introdotto nel 1993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da Schneier</a:t>
            </a:r>
          </a:p>
        </p:txBody>
      </p:sp>
      <p:sp>
        <p:nvSpPr>
          <p:cNvPr id="143365" name="TextBox 11">
            <a:extLst>
              <a:ext uri="{FF2B5EF4-FFF2-40B4-BE49-F238E27FC236}">
                <a16:creationId xmlns:a16="http://schemas.microsoft.com/office/drawing/2014/main" id="{8B5507AC-B82F-BA49-B976-84659D97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97425"/>
            <a:ext cx="28178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le chiavi parziali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P</a:t>
            </a:r>
            <a:r>
              <a:rPr lang="it-IT" altLang="it-IT" sz="2000" baseline="-25000"/>
              <a:t>1</a:t>
            </a:r>
            <a:r>
              <a:rPr lang="it-IT" altLang="it-IT" sz="2000"/>
              <a:t>-</a:t>
            </a:r>
            <a:r>
              <a:rPr lang="it-IT" altLang="it-IT" sz="2000" i="1"/>
              <a:t>P</a:t>
            </a:r>
            <a:r>
              <a:rPr lang="it-IT" altLang="it-IT" sz="2000" baseline="-25000"/>
              <a:t>18</a:t>
            </a:r>
            <a:r>
              <a:rPr lang="it-IT" altLang="it-IT" sz="2000"/>
              <a:t> sono generate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con un procedimento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iterativo a partire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dai decimali di 𝛑,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da una chiave e da un salt</a:t>
            </a:r>
          </a:p>
        </p:txBody>
      </p:sp>
      <p:sp>
        <p:nvSpPr>
          <p:cNvPr id="143366" name="Rectangle 1">
            <a:extLst>
              <a:ext uri="{FF2B5EF4-FFF2-40B4-BE49-F238E27FC236}">
                <a16:creationId xmlns:a16="http://schemas.microsoft.com/office/drawing/2014/main" id="{C4960DE7-8A14-9D4E-8A39-A0306F46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425"/>
            <a:ext cx="673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Bcrypt</a:t>
            </a:r>
          </a:p>
        </p:txBody>
      </p:sp>
      <p:pic>
        <p:nvPicPr>
          <p:cNvPr id="143367" name="Picture 2">
            <a:extLst>
              <a:ext uri="{FF2B5EF4-FFF2-40B4-BE49-F238E27FC236}">
                <a16:creationId xmlns:a16="http://schemas.microsoft.com/office/drawing/2014/main" id="{167300B7-CCDF-FA41-9D36-BFB99717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52413"/>
            <a:ext cx="47752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Picture 4">
            <a:extLst>
              <a:ext uri="{FF2B5EF4-FFF2-40B4-BE49-F238E27FC236}">
                <a16:creationId xmlns:a16="http://schemas.microsoft.com/office/drawing/2014/main" id="{F9692879-4556-F34F-B6AF-E8514E18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532188"/>
            <a:ext cx="30876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69" name="Group 10">
            <a:extLst>
              <a:ext uri="{FF2B5EF4-FFF2-40B4-BE49-F238E27FC236}">
                <a16:creationId xmlns:a16="http://schemas.microsoft.com/office/drawing/2014/main" id="{970BFF67-C8AC-C941-81AB-8056D856D1F8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6280150"/>
            <a:ext cx="3795713" cy="539750"/>
            <a:chOff x="3961555" y="6128266"/>
            <a:chExt cx="3795201" cy="539750"/>
          </a:xfrm>
        </p:grpSpPr>
        <p:sp>
          <p:nvSpPr>
            <p:cNvPr id="143370" name="TextBox 5">
              <a:extLst>
                <a:ext uri="{FF2B5EF4-FFF2-40B4-BE49-F238E27FC236}">
                  <a16:creationId xmlns:a16="http://schemas.microsoft.com/office/drawing/2014/main" id="{124E16C6-AB93-DB4A-A2D9-F6746A2A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384" y="6248400"/>
              <a:ext cx="32303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800"/>
                <a:t>XOR                   somma mod 2</a:t>
              </a:r>
              <a:r>
                <a:rPr lang="it-IT" altLang="it-IT" sz="1800" baseline="30000"/>
                <a:t>32</a:t>
              </a:r>
              <a:endParaRPr lang="it-IT" altLang="it-IT" sz="1800"/>
            </a:p>
          </p:txBody>
        </p:sp>
        <p:pic>
          <p:nvPicPr>
            <p:cNvPr id="143371" name="Picture 7">
              <a:extLst>
                <a:ext uri="{FF2B5EF4-FFF2-40B4-BE49-F238E27FC236}">
                  <a16:creationId xmlns:a16="http://schemas.microsoft.com/office/drawing/2014/main" id="{30D30CF4-7F2D-9C48-ACF2-7AFB865FA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555" y="6128266"/>
              <a:ext cx="673016" cy="4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2" name="Picture 9">
              <a:extLst>
                <a:ext uri="{FF2B5EF4-FFF2-40B4-BE49-F238E27FC236}">
                  <a16:creationId xmlns:a16="http://schemas.microsoft.com/office/drawing/2014/main" id="{082F4EA1-0E57-6249-A23E-3B797960D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488" y="6198116"/>
              <a:ext cx="5207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926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9">
            <a:extLst>
              <a:ext uri="{FF2B5EF4-FFF2-40B4-BE49-F238E27FC236}">
                <a16:creationId xmlns:a16="http://schemas.microsoft.com/office/drawing/2014/main" id="{60AB124F-B9FE-E249-8775-D798988CB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2959100"/>
            <a:ext cx="833438" cy="541338"/>
          </a:xfrm>
          <a:prstGeom prst="rect">
            <a:avLst/>
          </a:prstGeom>
          <a:solidFill>
            <a:srgbClr val="FFB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44386" name="Slide Number Placeholder 1">
            <a:extLst>
              <a:ext uri="{FF2B5EF4-FFF2-40B4-BE49-F238E27FC236}">
                <a16:creationId xmlns:a16="http://schemas.microsoft.com/office/drawing/2014/main" id="{948A51F5-3A05-D441-A263-B724071FD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547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3B2280-3222-AE41-A4D9-6136AE095BC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it-IT" sz="1400"/>
          </a:p>
        </p:txBody>
      </p:sp>
      <p:pic>
        <p:nvPicPr>
          <p:cNvPr id="144387" name="Picture 2">
            <a:extLst>
              <a:ext uri="{FF2B5EF4-FFF2-40B4-BE49-F238E27FC236}">
                <a16:creationId xmlns:a16="http://schemas.microsoft.com/office/drawing/2014/main" id="{C49C6E73-C478-8443-876E-B790CDFD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086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TextBox 4">
            <a:extLst>
              <a:ext uri="{FF2B5EF4-FFF2-40B4-BE49-F238E27FC236}">
                <a16:creationId xmlns:a16="http://schemas.microsoft.com/office/drawing/2014/main" id="{8D0F5892-D0EF-EC4C-9BD4-0EDB91DF0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3860800"/>
            <a:ext cx="30972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Inizializzazione della chiave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(</a:t>
            </a:r>
            <a:r>
              <a:rPr lang="it-IT" altLang="it-IT" sz="2000" i="1"/>
              <a:t>key setup</a:t>
            </a:r>
            <a:r>
              <a:rPr lang="it-IT" altLang="it-IT" sz="2000"/>
              <a:t>) denominata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Eksblowfish</a:t>
            </a:r>
            <a:r>
              <a:rPr lang="it-IT" altLang="it-IT" sz="20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(</a:t>
            </a:r>
            <a:r>
              <a:rPr lang="it-IT" altLang="it-IT" sz="2000" i="1"/>
              <a:t>Expensive Key Schedule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Blowfish</a:t>
            </a:r>
            <a:r>
              <a:rPr lang="it-IT" altLang="it-IT" sz="2000"/>
              <a:t>)</a:t>
            </a:r>
          </a:p>
        </p:txBody>
      </p:sp>
      <p:sp>
        <p:nvSpPr>
          <p:cNvPr id="144389" name="TextBox 5">
            <a:extLst>
              <a:ext uri="{FF2B5EF4-FFF2-40B4-BE49-F238E27FC236}">
                <a16:creationId xmlns:a16="http://schemas.microsoft.com/office/drawing/2014/main" id="{088E9BDD-8B41-914C-8A98-D1904E70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948" y="5154613"/>
            <a:ext cx="2702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24 byte = 192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lunghezza dell’Hash</a:t>
            </a:r>
          </a:p>
        </p:txBody>
      </p:sp>
      <p:sp>
        <p:nvSpPr>
          <p:cNvPr id="144390" name="TextBox 6">
            <a:extLst>
              <a:ext uri="{FF2B5EF4-FFF2-40B4-BE49-F238E27FC236}">
                <a16:creationId xmlns:a16="http://schemas.microsoft.com/office/drawing/2014/main" id="{8D3368F2-8BE0-AE47-BE38-7F56794C9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3078163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</a:p>
        </p:txBody>
      </p:sp>
      <p:cxnSp>
        <p:nvCxnSpPr>
          <p:cNvPr id="144391" name="Straight Arrow Connector 8">
            <a:extLst>
              <a:ext uri="{FF2B5EF4-FFF2-40B4-BE49-F238E27FC236}">
                <a16:creationId xmlns:a16="http://schemas.microsoft.com/office/drawing/2014/main" id="{C83583CA-2921-7841-9DCE-EDB856D676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232150"/>
            <a:ext cx="317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392" name="Rectangle 8">
            <a:extLst>
              <a:ext uri="{FF2B5EF4-FFF2-40B4-BE49-F238E27FC236}">
                <a16:creationId xmlns:a16="http://schemas.microsoft.com/office/drawing/2014/main" id="{3328E8CE-4837-CA41-82EB-84279690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425"/>
            <a:ext cx="673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Bcrypt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8EA674-CDD0-DB48-86A3-6162CD538811}"/>
              </a:ext>
            </a:extLst>
          </p:cNvPr>
          <p:cNvGrpSpPr/>
          <p:nvPr/>
        </p:nvGrpSpPr>
        <p:grpSpPr>
          <a:xfrm>
            <a:off x="3452103" y="1983179"/>
            <a:ext cx="3406866" cy="4500171"/>
            <a:chOff x="4276634" y="1939245"/>
            <a:chExt cx="3406866" cy="450017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6ACB78-46BE-7C4D-BCF9-CA68BD39EFF7}"/>
                </a:ext>
              </a:extLst>
            </p:cNvPr>
            <p:cNvSpPr/>
            <p:nvPr/>
          </p:nvSpPr>
          <p:spPr>
            <a:xfrm>
              <a:off x="4549309" y="6070084"/>
              <a:ext cx="3134191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b="0" i="0">
                  <a:effectLst/>
                  <a:latin typeface="Linux Libertine"/>
                </a:rPr>
                <a:t>Nothing up my sleeve number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4755E95-BD71-5A4E-A122-E347D958B9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6634" y="1939245"/>
              <a:ext cx="1697271" cy="413083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03D635-0445-7D41-B8DD-B015ED0F8F65}"/>
              </a:ext>
            </a:extLst>
          </p:cNvPr>
          <p:cNvGrpSpPr/>
          <p:nvPr/>
        </p:nvGrpSpPr>
        <p:grpSpPr>
          <a:xfrm>
            <a:off x="6195780" y="285008"/>
            <a:ext cx="1853883" cy="1200729"/>
            <a:chOff x="6195780" y="285008"/>
            <a:chExt cx="1853883" cy="12007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ECC173-F66D-B946-A84E-78A2F2A40D09}"/>
                </a:ext>
              </a:extLst>
            </p:cNvPr>
            <p:cNvSpPr txBox="1"/>
            <p:nvPr/>
          </p:nvSpPr>
          <p:spPr>
            <a:xfrm>
              <a:off x="6994566" y="285008"/>
              <a:ext cx="10550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/>
                <a:t>≤ 72 byte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6840A94-C2F3-FA45-8762-AF9A76DC47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780" y="654340"/>
              <a:ext cx="862922" cy="831397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6E1173-FD96-8B42-A1C6-6242184E2565}"/>
              </a:ext>
            </a:extLst>
          </p:cNvPr>
          <p:cNvGrpSpPr/>
          <p:nvPr/>
        </p:nvGrpSpPr>
        <p:grpSpPr>
          <a:xfrm>
            <a:off x="7930210" y="1465408"/>
            <a:ext cx="832279" cy="1493692"/>
            <a:chOff x="7219190" y="270700"/>
            <a:chExt cx="832279" cy="1493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6F3238-A7F5-8B4F-972F-C74648E07126}"/>
                </a:ext>
              </a:extLst>
            </p:cNvPr>
            <p:cNvSpPr txBox="1"/>
            <p:nvPr/>
          </p:nvSpPr>
          <p:spPr>
            <a:xfrm>
              <a:off x="7219190" y="270700"/>
              <a:ext cx="8322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/>
                <a:t>128 bit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37EAB2-2FD6-3E43-99A9-A706CA1EB476}"/>
                </a:ext>
              </a:extLst>
            </p:cNvPr>
            <p:cNvCxnSpPr>
              <a:cxnSpLocks/>
            </p:cNvCxnSpPr>
            <p:nvPr/>
          </p:nvCxnSpPr>
          <p:spPr>
            <a:xfrm>
              <a:off x="7635330" y="654340"/>
              <a:ext cx="0" cy="111005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07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Number Placeholder 1">
            <a:extLst>
              <a:ext uri="{FF2B5EF4-FFF2-40B4-BE49-F238E27FC236}">
                <a16:creationId xmlns:a16="http://schemas.microsoft.com/office/drawing/2014/main" id="{223EE4BD-7568-6B4B-B6B5-411C6A0CB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27B74-C5C7-AA49-81B3-2CE28FA477C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it-IT" sz="1400"/>
          </a:p>
        </p:txBody>
      </p:sp>
      <p:pic>
        <p:nvPicPr>
          <p:cNvPr id="145410" name="Picture 3">
            <a:extLst>
              <a:ext uri="{FF2B5EF4-FFF2-40B4-BE49-F238E27FC236}">
                <a16:creationId xmlns:a16="http://schemas.microsoft.com/office/drawing/2014/main" id="{41FA298F-C903-1845-A5FA-3026504B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925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480E4FA4-06AE-4F46-8F69-371B8893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425"/>
            <a:ext cx="673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Bcrypt</a:t>
            </a:r>
          </a:p>
        </p:txBody>
      </p:sp>
      <p:pic>
        <p:nvPicPr>
          <p:cNvPr id="145412" name="Picture 4">
            <a:extLst>
              <a:ext uri="{FF2B5EF4-FFF2-40B4-BE49-F238E27FC236}">
                <a16:creationId xmlns:a16="http://schemas.microsoft.com/office/drawing/2014/main" id="{37F1CDCD-56D1-9C43-9B68-46BB08F9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8" y="1368084"/>
            <a:ext cx="49276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644C29-4452-CD46-AE65-E7835484BF7E}"/>
              </a:ext>
            </a:extLst>
          </p:cNvPr>
          <p:cNvSpPr txBox="1"/>
          <p:nvPr/>
        </p:nvSpPr>
        <p:spPr>
          <a:xfrm>
            <a:off x="1462815" y="404813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stringa generata da bcrypt è il risultato della cifratura del testo</a:t>
            </a:r>
          </a:p>
          <a:p>
            <a:r>
              <a:rPr lang="it-IT" i="1"/>
              <a:t>"OrpheanBeholderScryDoubt"</a:t>
            </a:r>
            <a:r>
              <a:rPr lang="it-IT"/>
              <a:t> eseguita 64 volte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FE22F-295A-FE48-8DFC-39ADF06BA699}"/>
              </a:ext>
            </a:extLst>
          </p:cNvPr>
          <p:cNvSpPr txBox="1"/>
          <p:nvPr/>
        </p:nvSpPr>
        <p:spPr>
          <a:xfrm>
            <a:off x="5890162" y="148441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inizializzazione della chiave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53E0E-ADFA-3340-81CF-5D671A35B092}"/>
              </a:ext>
            </a:extLst>
          </p:cNvPr>
          <p:cNvSpPr txBox="1"/>
          <p:nvPr/>
        </p:nvSpPr>
        <p:spPr>
          <a:xfrm>
            <a:off x="5890162" y="2102352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procedura che non descriveremo</a:t>
            </a:r>
          </a:p>
        </p:txBody>
      </p:sp>
    </p:spTree>
    <p:extLst>
      <p:ext uri="{BB962C8B-B14F-4D97-AF65-F5344CB8AC3E}">
        <p14:creationId xmlns:p14="http://schemas.microsoft.com/office/powerpoint/2010/main" val="1994008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3E50D6-1BE1-F740-9834-33717018BAC2}"/>
              </a:ext>
            </a:extLst>
          </p:cNvPr>
          <p:cNvSpPr/>
          <p:nvPr/>
        </p:nvSpPr>
        <p:spPr>
          <a:xfrm>
            <a:off x="532435" y="840604"/>
            <a:ext cx="8025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/>
              <a:t>$2&lt;a/b/x/y&gt;  $[cost]$ [22 character salt]  [31 character hash]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D3C4A-971B-2843-B640-223B6996B527}"/>
              </a:ext>
            </a:extLst>
          </p:cNvPr>
          <p:cNvSpPr txBox="1"/>
          <p:nvPr/>
        </p:nvSpPr>
        <p:spPr>
          <a:xfrm>
            <a:off x="2382308" y="171536"/>
            <a:ext cx="3956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Struttura della stringa di uscita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3DECE-8070-B941-9EF0-87EE586B3AA4}"/>
              </a:ext>
            </a:extLst>
          </p:cNvPr>
          <p:cNvSpPr txBox="1"/>
          <p:nvPr/>
        </p:nvSpPr>
        <p:spPr>
          <a:xfrm>
            <a:off x="997313" y="1557706"/>
            <a:ext cx="58737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 i seguenti parametri</a:t>
            </a:r>
          </a:p>
          <a:p>
            <a:endParaRPr lang="it-IT"/>
          </a:p>
          <a:p>
            <a:r>
              <a:rPr lang="it-IT"/>
              <a:t>password = </a:t>
            </a:r>
            <a:r>
              <a:rPr lang="it-IT">
                <a:latin typeface="Monaco" pitchFamily="2" charset="77"/>
              </a:rPr>
              <a:t>abc123xyz</a:t>
            </a:r>
          </a:p>
          <a:p>
            <a:r>
              <a:rPr lang="it-IT"/>
              <a:t>cost = 12</a:t>
            </a:r>
          </a:p>
          <a:p>
            <a:r>
              <a:rPr lang="it-IT"/>
              <a:t>salt = </a:t>
            </a:r>
            <a:r>
              <a:rPr lang="it-IT">
                <a:latin typeface="Monaco" pitchFamily="2" charset="77"/>
              </a:rPr>
              <a:t>R9h/cIPz0gi.URNNX3kh2O  </a:t>
            </a:r>
            <a:r>
              <a:rPr lang="it-IT"/>
              <a:t>    codifica radix-64</a:t>
            </a:r>
          </a:p>
          <a:p>
            <a:endParaRPr lang="it-IT"/>
          </a:p>
          <a:p>
            <a:r>
              <a:rPr lang="it-IT"/>
              <a:t>la stringa di uscita diventa: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6F4420-D179-4A48-AD4E-BD070C35997D}"/>
              </a:ext>
            </a:extLst>
          </p:cNvPr>
          <p:cNvSpPr txBox="1"/>
          <p:nvPr/>
        </p:nvSpPr>
        <p:spPr>
          <a:xfrm>
            <a:off x="2685327" y="5336987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codifica radix-64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2A1C5-FCFF-2140-9417-F3E767530C92}"/>
              </a:ext>
            </a:extLst>
          </p:cNvPr>
          <p:cNvSpPr txBox="1"/>
          <p:nvPr/>
        </p:nvSpPr>
        <p:spPr>
          <a:xfrm>
            <a:off x="5635469" y="5022325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primi 23 byte dei 24 dell’hash</a:t>
            </a:r>
          </a:p>
          <a:p>
            <a:r>
              <a:rPr lang="it-IT"/>
              <a:t>in codifica radix-64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FBC1D3-BD76-2D46-93BE-580F37B068E6}"/>
              </a:ext>
            </a:extLst>
          </p:cNvPr>
          <p:cNvSpPr txBox="1"/>
          <p:nvPr/>
        </p:nvSpPr>
        <p:spPr>
          <a:xfrm>
            <a:off x="532435" y="6108759"/>
            <a:ext cx="821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./ABCDEFGHIJKLMNOPQRSTUVWXYZabcdefghijklmnopqrstuvwxyz0123456789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A14AE1-601E-9B49-8986-7B17B9079322}"/>
              </a:ext>
            </a:extLst>
          </p:cNvPr>
          <p:cNvCxnSpPr>
            <a:cxnSpLocks/>
          </p:cNvCxnSpPr>
          <p:nvPr/>
        </p:nvCxnSpPr>
        <p:spPr>
          <a:xfrm>
            <a:off x="3569544" y="5706319"/>
            <a:ext cx="0" cy="40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9C7E6C7-6DDB-B24D-AE2A-9B2DF9E73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43" y="3644391"/>
            <a:ext cx="8394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E18B63-F3A2-1D41-9345-0676F45554EC}"/>
              </a:ext>
            </a:extLst>
          </p:cNvPr>
          <p:cNvSpPr txBox="1"/>
          <p:nvPr/>
        </p:nvSpPr>
        <p:spPr>
          <a:xfrm>
            <a:off x="1656395" y="360948"/>
            <a:ext cx="54729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it-IT" sz="3200" b="1"/>
              <a:t>Autenticazione della sorgente:</a:t>
            </a:r>
            <a:endParaRPr lang="it-IT" sz="3200" b="1"/>
          </a:p>
          <a:p>
            <a:pPr algn="ctr"/>
            <a:r>
              <a:rPr lang="it-IT" sz="3200" b="1"/>
              <a:t>firme numeriche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0BFAF-7B62-314F-BA70-A06CB73E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" y="2208514"/>
            <a:ext cx="8815422" cy="27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97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3">
            <a:extLst>
              <a:ext uri="{FF2B5EF4-FFF2-40B4-BE49-F238E27FC236}">
                <a16:creationId xmlns:a16="http://schemas.microsoft.com/office/drawing/2014/main" id="{E990C1D8-659D-E94A-8DF0-C13F3027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8B353-5F8D-A24F-BED2-BEC5E1AB6C4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it-IT" sz="1400"/>
          </a:p>
        </p:txBody>
      </p:sp>
      <p:grpSp>
        <p:nvGrpSpPr>
          <p:cNvPr id="117762" name="Group 13">
            <a:extLst>
              <a:ext uri="{FF2B5EF4-FFF2-40B4-BE49-F238E27FC236}">
                <a16:creationId xmlns:a16="http://schemas.microsoft.com/office/drawing/2014/main" id="{A58DF746-E478-534B-A133-86F8A1612D46}"/>
              </a:ext>
            </a:extLst>
          </p:cNvPr>
          <p:cNvGrpSpPr>
            <a:grpSpLocks/>
          </p:cNvGrpSpPr>
          <p:nvPr/>
        </p:nvGrpSpPr>
        <p:grpSpPr bwMode="auto">
          <a:xfrm>
            <a:off x="1534610" y="4788442"/>
            <a:ext cx="6442077" cy="793750"/>
            <a:chOff x="1680" y="1776"/>
            <a:chExt cx="4058" cy="500"/>
          </a:xfrm>
        </p:grpSpPr>
        <p:sp>
          <p:nvSpPr>
            <p:cNvPr id="117768" name="Text Box 4">
              <a:extLst>
                <a:ext uri="{FF2B5EF4-FFF2-40B4-BE49-F238E27FC236}">
                  <a16:creationId xmlns:a16="http://schemas.microsoft.com/office/drawing/2014/main" id="{8262AAA2-D823-E64A-9E93-B20E2179D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872"/>
              <a:ext cx="40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b="1" i="1"/>
                <a:t>f</a:t>
              </a:r>
              <a:r>
                <a:rPr lang="en-US" altLang="it-IT" sz="2400"/>
                <a:t> = D (</a:t>
              </a:r>
              <a:r>
                <a:rPr lang="en-US" altLang="it-IT" sz="1600"/>
                <a:t>Francesco Fabris, Trieste. martedì 16 maggio 2023, ore 09:50:32</a:t>
              </a:r>
              <a:r>
                <a:rPr lang="en-US" altLang="it-IT" sz="2400"/>
                <a:t>)</a:t>
              </a:r>
            </a:p>
          </p:txBody>
        </p:sp>
        <p:sp>
          <p:nvSpPr>
            <p:cNvPr id="117769" name="Text Box 5">
              <a:extLst>
                <a:ext uri="{FF2B5EF4-FFF2-40B4-BE49-F238E27FC236}">
                  <a16:creationId xmlns:a16="http://schemas.microsoft.com/office/drawing/2014/main" id="{0BA68AEF-DB33-C240-A0A8-496B6927D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F</a:t>
              </a:r>
            </a:p>
          </p:txBody>
        </p:sp>
        <p:sp>
          <p:nvSpPr>
            <p:cNvPr id="117770" name="Text Box 6">
              <a:extLst>
                <a:ext uri="{FF2B5EF4-FFF2-40B4-BE49-F238E27FC236}">
                  <a16:creationId xmlns:a16="http://schemas.microsoft.com/office/drawing/2014/main" id="{D2005734-7710-0447-8838-0381AEF4E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776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</p:grpSp>
      <p:sp>
        <p:nvSpPr>
          <p:cNvPr id="117763" name="Text Box 8">
            <a:extLst>
              <a:ext uri="{FF2B5EF4-FFF2-40B4-BE49-F238E27FC236}">
                <a16:creationId xmlns:a16="http://schemas.microsoft.com/office/drawing/2014/main" id="{7F5EB061-EF8E-8B4A-A877-C44C7C1D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46288"/>
            <a:ext cx="5268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Una firma autentica    </a:t>
            </a:r>
            <a:r>
              <a:rPr lang="en-US" altLang="it-IT" sz="2400" b="1" i="1"/>
              <a:t>f</a:t>
            </a:r>
            <a:r>
              <a:rPr lang="en-US" altLang="it-IT" sz="2400"/>
              <a:t> = D (</a:t>
            </a:r>
            <a:r>
              <a:rPr lang="en-US" altLang="it-IT" sz="1600"/>
              <a:t>Francesco Fabris</a:t>
            </a:r>
            <a:r>
              <a:rPr lang="en-US" altLang="it-IT" sz="240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potrebbe essere usata da un falsario in un momento successivo</a:t>
            </a:r>
          </a:p>
        </p:txBody>
      </p:sp>
      <p:sp>
        <p:nvSpPr>
          <p:cNvPr id="117764" name="Text Box 9">
            <a:extLst>
              <a:ext uri="{FF2B5EF4-FFF2-40B4-BE49-F238E27FC236}">
                <a16:creationId xmlns:a16="http://schemas.microsoft.com/office/drawing/2014/main" id="{5C9CE497-6C81-1A41-A2ED-0C152F34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53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/>
              <a:t>F</a:t>
            </a:r>
          </a:p>
        </p:txBody>
      </p:sp>
      <p:sp>
        <p:nvSpPr>
          <p:cNvPr id="117765" name="Text Box 12">
            <a:extLst>
              <a:ext uri="{FF2B5EF4-FFF2-40B4-BE49-F238E27FC236}">
                <a16:creationId xmlns:a16="http://schemas.microsoft.com/office/drawing/2014/main" id="{8FB72F40-479E-C347-93A1-09DAEB7D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5575"/>
            <a:ext cx="558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si aggiungono allora informazioni di contesto (p.es. data, ora ecc)</a:t>
            </a:r>
          </a:p>
        </p:txBody>
      </p:sp>
      <p:sp>
        <p:nvSpPr>
          <p:cNvPr id="117766" name="Text Box 14">
            <a:extLst>
              <a:ext uri="{FF2B5EF4-FFF2-40B4-BE49-F238E27FC236}">
                <a16:creationId xmlns:a16="http://schemas.microsoft.com/office/drawing/2014/main" id="{EAFB26FF-3034-5742-A330-22E4F4379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432175"/>
            <a:ext cx="884238" cy="336550"/>
          </a:xfrm>
          <a:prstGeom prst="rect">
            <a:avLst/>
          </a:prstGeom>
          <a:solidFill>
            <a:srgbClr val="FFF8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FF"/>
                </a:solidFill>
              </a:rPr>
              <a:t>Rimedio</a:t>
            </a:r>
          </a:p>
        </p:txBody>
      </p:sp>
      <p:sp>
        <p:nvSpPr>
          <p:cNvPr id="117767" name="TextBox 10">
            <a:extLst>
              <a:ext uri="{FF2B5EF4-FFF2-40B4-BE49-F238E27FC236}">
                <a16:creationId xmlns:a16="http://schemas.microsoft.com/office/drawing/2014/main" id="{08F7E913-0CB0-644B-9DEA-4FDA20448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76250"/>
            <a:ext cx="530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Problema dell’autenticazione del mittente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(firma numerica)</a:t>
            </a:r>
          </a:p>
        </p:txBody>
      </p:sp>
    </p:spTree>
    <p:extLst>
      <p:ext uri="{BB962C8B-B14F-4D97-AF65-F5344CB8AC3E}">
        <p14:creationId xmlns:p14="http://schemas.microsoft.com/office/powerpoint/2010/main" val="3205118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EF1E6-9C46-2C45-959E-15970621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1127523"/>
            <a:ext cx="8887857" cy="1171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EFCC8C-8F10-E840-BAB0-ACFC2AE3C5BB}"/>
              </a:ext>
            </a:extLst>
          </p:cNvPr>
          <p:cNvSpPr txBox="1"/>
          <p:nvPr/>
        </p:nvSpPr>
        <p:spPr>
          <a:xfrm>
            <a:off x="529605" y="2983832"/>
            <a:ext cx="77059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prima classe è relativa a firme con messaggi brevi e/o a lunghezza costante</a:t>
            </a:r>
          </a:p>
          <a:p>
            <a:r>
              <a:rPr lang="it-IT"/>
              <a:t>esempio: firma RSA</a:t>
            </a:r>
          </a:p>
          <a:p>
            <a:endParaRPr lang="it-IT"/>
          </a:p>
          <a:p>
            <a:r>
              <a:rPr lang="it-IT"/>
              <a:t>la seconda viene applicata</a:t>
            </a:r>
            <a:r>
              <a:rPr lang="it-IT" i="1"/>
              <a:t> </a:t>
            </a:r>
            <a:r>
              <a:rPr lang="it-IT"/>
              <a:t>su messaggi a lunghezza variabile</a:t>
            </a:r>
          </a:p>
          <a:p>
            <a:r>
              <a:rPr lang="it-IT"/>
              <a:t>esempio: firma di ElGamal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06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Box 9">
            <a:extLst>
              <a:ext uri="{FF2B5EF4-FFF2-40B4-BE49-F238E27FC236}">
                <a16:creationId xmlns:a16="http://schemas.microsoft.com/office/drawing/2014/main" id="{43A696CF-2935-8143-8D7A-BA88BC4E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45592"/>
            <a:ext cx="756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F</a:t>
            </a:r>
            <a:r>
              <a:rPr lang="it-IT" altLang="it-IT" sz="2400"/>
              <a:t>(</a:t>
            </a:r>
            <a:r>
              <a:rPr lang="it-IT" altLang="it-IT" sz="2400" i="1"/>
              <a:t>M</a:t>
            </a:r>
            <a:r>
              <a:rPr lang="it-IT" altLang="it-IT" sz="2400"/>
              <a:t>) = </a:t>
            </a:r>
            <a:r>
              <a:rPr lang="it-IT" altLang="it-IT" sz="2400" i="1"/>
              <a:t>frame check sequence</a:t>
            </a:r>
            <a:r>
              <a:rPr lang="it-IT" altLang="it-IT" sz="2400"/>
              <a:t> o </a:t>
            </a:r>
            <a:r>
              <a:rPr lang="it-IT" altLang="it-IT" sz="2400" i="1"/>
              <a:t>checksum</a:t>
            </a:r>
            <a:r>
              <a:rPr lang="it-IT" altLang="it-IT" sz="2400"/>
              <a:t> del messaggio </a:t>
            </a:r>
          </a:p>
        </p:txBody>
      </p:sp>
      <p:grpSp>
        <p:nvGrpSpPr>
          <p:cNvPr id="126978" name="Group 22">
            <a:extLst>
              <a:ext uri="{FF2B5EF4-FFF2-40B4-BE49-F238E27FC236}">
                <a16:creationId xmlns:a16="http://schemas.microsoft.com/office/drawing/2014/main" id="{A39712A9-D4C9-F245-B13F-BD0E3FEADCC4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317167"/>
            <a:ext cx="6108700" cy="1633537"/>
            <a:chOff x="1691680" y="1576322"/>
            <a:chExt cx="6109039" cy="1633324"/>
          </a:xfrm>
        </p:grpSpPr>
        <p:sp>
          <p:nvSpPr>
            <p:cNvPr id="126980" name="Rectangle 4">
              <a:extLst>
                <a:ext uri="{FF2B5EF4-FFF2-40B4-BE49-F238E27FC236}">
                  <a16:creationId xmlns:a16="http://schemas.microsoft.com/office/drawing/2014/main" id="{3EB6E708-0F5F-9640-94A2-7271FC2A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80" y="2280203"/>
              <a:ext cx="4740200" cy="46777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6981" name="TextBox 5">
              <a:extLst>
                <a:ext uri="{FF2B5EF4-FFF2-40B4-BE49-F238E27FC236}">
                  <a16:creationId xmlns:a16="http://schemas.microsoft.com/office/drawing/2014/main" id="{8F529EAC-BBF9-1C4B-808A-FC809A8A3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928" y="1582709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M</a:t>
              </a:r>
            </a:p>
          </p:txBody>
        </p:sp>
        <p:sp>
          <p:nvSpPr>
            <p:cNvPr id="126982" name="Rectangle 6">
              <a:extLst>
                <a:ext uri="{FF2B5EF4-FFF2-40B4-BE49-F238E27FC236}">
                  <a16:creationId xmlns:a16="http://schemas.microsoft.com/office/drawing/2014/main" id="{C0201B5F-CEFA-AD42-9F50-FB1D3E658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1880" y="2276872"/>
              <a:ext cx="1185050" cy="4680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6983" name="TextBox 7">
              <a:extLst>
                <a:ext uri="{FF2B5EF4-FFF2-40B4-BE49-F238E27FC236}">
                  <a16:creationId xmlns:a16="http://schemas.microsoft.com/office/drawing/2014/main" id="{1A5101B6-491C-C44D-836C-B8EE39662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6549" y="2747981"/>
              <a:ext cx="14141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checksum</a:t>
              </a:r>
            </a:p>
          </p:txBody>
        </p:sp>
        <p:sp>
          <p:nvSpPr>
            <p:cNvPr id="126984" name="TextBox 10">
              <a:extLst>
                <a:ext uri="{FF2B5EF4-FFF2-40B4-BE49-F238E27FC236}">
                  <a16:creationId xmlns:a16="http://schemas.microsoft.com/office/drawing/2014/main" id="{880A6FF1-AC24-194C-AB68-CC0437E90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463" y="1576322"/>
              <a:ext cx="8338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F</a:t>
              </a:r>
              <a:r>
                <a:rPr lang="it-IT" altLang="it-IT" sz="2400"/>
                <a:t>(</a:t>
              </a:r>
              <a:r>
                <a:rPr lang="it-IT" altLang="it-IT" sz="2400" i="1"/>
                <a:t>M</a:t>
              </a:r>
              <a:r>
                <a:rPr lang="it-IT" altLang="it-IT" sz="2400"/>
                <a:t>)</a:t>
              </a:r>
            </a:p>
          </p:txBody>
        </p:sp>
        <p:sp>
          <p:nvSpPr>
            <p:cNvPr id="126985" name="Rectangle 12">
              <a:extLst>
                <a:ext uri="{FF2B5EF4-FFF2-40B4-BE49-F238E27FC236}">
                  <a16:creationId xmlns:a16="http://schemas.microsoft.com/office/drawing/2014/main" id="{E2ECA6E3-AD5D-D64D-AC7C-4485B5921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80" y="2280203"/>
              <a:ext cx="1185050" cy="4680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6986" name="Rectangle 13">
              <a:extLst>
                <a:ext uri="{FF2B5EF4-FFF2-40B4-BE49-F238E27FC236}">
                  <a16:creationId xmlns:a16="http://schemas.microsoft.com/office/drawing/2014/main" id="{BC5BCAC7-54C9-3E45-B06A-68CC44F06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780" y="2276872"/>
              <a:ext cx="1185050" cy="4680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6987" name="TextBox 17">
              <a:extLst>
                <a:ext uri="{FF2B5EF4-FFF2-40B4-BE49-F238E27FC236}">
                  <a16:creationId xmlns:a16="http://schemas.microsoft.com/office/drawing/2014/main" id="{3F87E773-3867-8A41-836E-F4977679F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4815" y="2289664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Y</a:t>
              </a:r>
              <a:r>
                <a:rPr lang="it-IT" altLang="it-IT" sz="2400" baseline="-25000"/>
                <a:t>0</a:t>
              </a:r>
              <a:endParaRPr lang="it-IT" altLang="it-IT" sz="2400"/>
            </a:p>
          </p:txBody>
        </p:sp>
        <p:sp>
          <p:nvSpPr>
            <p:cNvPr id="126988" name="TextBox 18">
              <a:extLst>
                <a:ext uri="{FF2B5EF4-FFF2-40B4-BE49-F238E27FC236}">
                  <a16:creationId xmlns:a16="http://schemas.microsoft.com/office/drawing/2014/main" id="{E8ECE662-9634-CC4A-BEEB-1D87D84AF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865" y="2289664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Y</a:t>
              </a:r>
              <a:r>
                <a:rPr lang="it-IT" altLang="it-IT" sz="2400" baseline="-25000"/>
                <a:t>1</a:t>
              </a:r>
              <a:endParaRPr lang="it-IT" altLang="it-IT" sz="2400"/>
            </a:p>
          </p:txBody>
        </p:sp>
        <p:sp>
          <p:nvSpPr>
            <p:cNvPr id="126989" name="TextBox 19">
              <a:extLst>
                <a:ext uri="{FF2B5EF4-FFF2-40B4-BE49-F238E27FC236}">
                  <a16:creationId xmlns:a16="http://schemas.microsoft.com/office/drawing/2014/main" id="{ED15AE5E-C2C9-E940-9834-C2D14C2CC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2489" y="2289664"/>
              <a:ext cx="7356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Y</a:t>
              </a:r>
              <a:r>
                <a:rPr lang="it-IT" altLang="it-IT" sz="2400" i="1" baseline="-25000"/>
                <a:t>L-</a:t>
              </a:r>
              <a:r>
                <a:rPr lang="it-IT" altLang="it-IT" sz="2400" baseline="-25000"/>
                <a:t>1</a:t>
              </a:r>
              <a:endParaRPr lang="it-IT" altLang="it-IT" sz="2400"/>
            </a:p>
          </p:txBody>
        </p:sp>
        <p:sp>
          <p:nvSpPr>
            <p:cNvPr id="126990" name="TextBox 20">
              <a:extLst>
                <a:ext uri="{FF2B5EF4-FFF2-40B4-BE49-F238E27FC236}">
                  <a16:creationId xmlns:a16="http://schemas.microsoft.com/office/drawing/2014/main" id="{BE0632F3-76D1-4C4A-9B11-192EA7061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547" y="2247255"/>
              <a:ext cx="415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...</a:t>
              </a:r>
            </a:p>
          </p:txBody>
        </p:sp>
      </p:grpSp>
      <p:sp>
        <p:nvSpPr>
          <p:cNvPr id="126979" name="TextBox 21">
            <a:extLst>
              <a:ext uri="{FF2B5EF4-FFF2-40B4-BE49-F238E27FC236}">
                <a16:creationId xmlns:a16="http://schemas.microsoft.com/office/drawing/2014/main" id="{4918A58D-D14D-AC42-9C10-3B8D3399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860342"/>
            <a:ext cx="410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checksum </a:t>
            </a:r>
            <a:r>
              <a:rPr lang="it-IT" altLang="it-IT" sz="2400"/>
              <a:t>=</a:t>
            </a:r>
            <a:r>
              <a:rPr lang="it-IT" altLang="it-IT" sz="2400" i="1"/>
              <a:t> Y</a:t>
            </a:r>
            <a:r>
              <a:rPr lang="it-IT" altLang="it-IT" sz="2400" baseline="-25000"/>
              <a:t>0</a:t>
            </a:r>
            <a:r>
              <a:rPr lang="it-IT" altLang="it-IT" sz="2400" i="1"/>
              <a:t> </a:t>
            </a:r>
            <a:r>
              <a:rPr lang="it-IT" altLang="it-IT" sz="1800"/>
              <a:t>⊕</a:t>
            </a:r>
            <a:r>
              <a:rPr lang="it-IT" altLang="it-IT" sz="2400" i="1"/>
              <a:t> Y</a:t>
            </a:r>
            <a:r>
              <a:rPr lang="it-IT" altLang="it-IT" sz="2400" baseline="-25000"/>
              <a:t>1</a:t>
            </a:r>
            <a:r>
              <a:rPr lang="it-IT" altLang="it-IT" sz="2400" i="1"/>
              <a:t> </a:t>
            </a:r>
            <a:r>
              <a:rPr lang="it-IT" altLang="it-IT" sz="1800"/>
              <a:t>⊕</a:t>
            </a:r>
            <a:r>
              <a:rPr lang="it-IT" altLang="it-IT" sz="2400" i="1"/>
              <a:t> ... </a:t>
            </a:r>
            <a:r>
              <a:rPr lang="it-IT" altLang="it-IT" sz="1800"/>
              <a:t>⊕</a:t>
            </a:r>
            <a:r>
              <a:rPr lang="it-IT" altLang="it-IT" sz="2400" i="1"/>
              <a:t>Y</a:t>
            </a:r>
            <a:r>
              <a:rPr lang="it-IT" altLang="it-IT" sz="2400" i="1" baseline="-25000"/>
              <a:t>L-</a:t>
            </a:r>
            <a:r>
              <a:rPr lang="it-IT" altLang="it-IT" sz="2400" baseline="-25000"/>
              <a:t>1</a:t>
            </a:r>
            <a:endParaRPr lang="it-IT" altLang="it-IT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7E2F83-E5D3-3C43-9A8D-76E8BD8245FF}"/>
              </a:ext>
            </a:extLst>
          </p:cNvPr>
          <p:cNvSpPr txBox="1"/>
          <p:nvPr/>
        </p:nvSpPr>
        <p:spPr>
          <a:xfrm>
            <a:off x="8548965" y="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331901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8DA2C1-F435-684E-8196-6B11984D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1" y="806109"/>
            <a:ext cx="8875947" cy="362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F5583-98C1-5443-95C5-B11766ED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1" y="4786893"/>
            <a:ext cx="8758989" cy="4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6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3">
            <a:extLst>
              <a:ext uri="{FF2B5EF4-FFF2-40B4-BE49-F238E27FC236}">
                <a16:creationId xmlns:a16="http://schemas.microsoft.com/office/drawing/2014/main" id="{90038EDB-A8E2-8145-B1F1-75405405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A5A16C-319F-0147-A637-E12E17065C3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it-IT" sz="1400"/>
          </a:p>
        </p:txBody>
      </p:sp>
      <p:sp>
        <p:nvSpPr>
          <p:cNvPr id="122882" name="Rectangle 53">
            <a:extLst>
              <a:ext uri="{FF2B5EF4-FFF2-40B4-BE49-F238E27FC236}">
                <a16:creationId xmlns:a16="http://schemas.microsoft.com/office/drawing/2014/main" id="{76A0E2E9-9505-FD4F-8888-A50918141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228600"/>
            <a:ext cx="4876800" cy="609600"/>
          </a:xfrm>
          <a:prstGeom prst="rect">
            <a:avLst/>
          </a:prstGeom>
          <a:solidFill>
            <a:srgbClr val="FFF8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883" name="Text Box 2">
            <a:extLst>
              <a:ext uri="{FF2B5EF4-FFF2-40B4-BE49-F238E27FC236}">
                <a16:creationId xmlns:a16="http://schemas.microsoft.com/office/drawing/2014/main" id="{71A4DCDE-BF6D-EF4D-9DA1-B66FCFBBF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28600"/>
            <a:ext cx="502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1600"/>
              <a:t>Schema completo di cifratura di un messaggio dotato di firma numerica</a:t>
            </a:r>
          </a:p>
        </p:txBody>
      </p:sp>
      <p:grpSp>
        <p:nvGrpSpPr>
          <p:cNvPr id="122884" name="Group 21">
            <a:extLst>
              <a:ext uri="{FF2B5EF4-FFF2-40B4-BE49-F238E27FC236}">
                <a16:creationId xmlns:a16="http://schemas.microsoft.com/office/drawing/2014/main" id="{3398B010-AF55-C040-AF6B-ECE9BB621BAC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800600"/>
            <a:ext cx="2198688" cy="412750"/>
            <a:chOff x="3984" y="1728"/>
            <a:chExt cx="1385" cy="260"/>
          </a:xfrm>
        </p:grpSpPr>
        <p:sp>
          <p:nvSpPr>
            <p:cNvPr id="122932" name="Rectangle 7">
              <a:extLst>
                <a:ext uri="{FF2B5EF4-FFF2-40B4-BE49-F238E27FC236}">
                  <a16:creationId xmlns:a16="http://schemas.microsoft.com/office/drawing/2014/main" id="{A4250165-59FE-9344-B856-D5F6127C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728"/>
              <a:ext cx="13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 i="1"/>
                <a:t>m</a:t>
              </a:r>
              <a:r>
                <a:rPr lang="en-US" altLang="it-IT" sz="1600"/>
                <a:t> = C   (</a:t>
              </a:r>
              <a:r>
                <a:rPr lang="en-US" altLang="it-IT" sz="1600" b="1" i="1"/>
                <a:t>f   </a:t>
              </a:r>
              <a:r>
                <a:rPr lang="en-US" altLang="it-IT" sz="1600"/>
                <a:t>) = C  D  (</a:t>
              </a:r>
              <a:r>
                <a:rPr lang="en-US" altLang="it-IT" sz="1600" b="1" i="1"/>
                <a:t>m</a:t>
              </a:r>
              <a:r>
                <a:rPr lang="en-US" altLang="it-IT" sz="1600"/>
                <a:t>)</a:t>
              </a:r>
            </a:p>
          </p:txBody>
        </p:sp>
        <p:sp>
          <p:nvSpPr>
            <p:cNvPr id="122933" name="Text Box 20">
              <a:extLst>
                <a:ext uri="{FF2B5EF4-FFF2-40B4-BE49-F238E27FC236}">
                  <a16:creationId xmlns:a16="http://schemas.microsoft.com/office/drawing/2014/main" id="{EB13F725-8327-6D47-B1FC-9CA8B7D56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776"/>
              <a:ext cx="8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x    x         x   x</a:t>
              </a:r>
            </a:p>
          </p:txBody>
        </p:sp>
      </p:grpSp>
      <p:grpSp>
        <p:nvGrpSpPr>
          <p:cNvPr id="122885" name="Group 23">
            <a:extLst>
              <a:ext uri="{FF2B5EF4-FFF2-40B4-BE49-F238E27FC236}">
                <a16:creationId xmlns:a16="http://schemas.microsoft.com/office/drawing/2014/main" id="{5BAA609E-0228-E14E-8B1D-0885EDE002F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581400"/>
            <a:ext cx="2408238" cy="412750"/>
            <a:chOff x="1680" y="2736"/>
            <a:chExt cx="1517" cy="260"/>
          </a:xfrm>
        </p:grpSpPr>
        <p:grpSp>
          <p:nvGrpSpPr>
            <p:cNvPr id="122928" name="Group 19">
              <a:extLst>
                <a:ext uri="{FF2B5EF4-FFF2-40B4-BE49-F238E27FC236}">
                  <a16:creationId xmlns:a16="http://schemas.microsoft.com/office/drawing/2014/main" id="{6A8F1743-D2E8-3C42-8541-B9CA27FD30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736"/>
              <a:ext cx="1517" cy="260"/>
              <a:chOff x="1680" y="2736"/>
              <a:chExt cx="1517" cy="260"/>
            </a:xfrm>
          </p:grpSpPr>
          <p:sp>
            <p:nvSpPr>
              <p:cNvPr id="122930" name="Rectangle 6">
                <a:extLst>
                  <a:ext uri="{FF2B5EF4-FFF2-40B4-BE49-F238E27FC236}">
                    <a16:creationId xmlns:a16="http://schemas.microsoft.com/office/drawing/2014/main" id="{F0BDEE1D-D1EC-6742-BC54-EFAB7CEF7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736"/>
                <a:ext cx="15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b="1" i="1"/>
                  <a:t>f</a:t>
                </a:r>
                <a:r>
                  <a:rPr lang="en-US" altLang="it-IT" sz="1600"/>
                  <a:t>  = D   C  D  (</a:t>
                </a:r>
                <a:r>
                  <a:rPr lang="en-US" altLang="it-IT" sz="1600" b="1" i="1"/>
                  <a:t>m</a:t>
                </a:r>
                <a:r>
                  <a:rPr lang="en-US" altLang="it-IT" sz="1600"/>
                  <a:t>)  = D  (</a:t>
                </a:r>
                <a:r>
                  <a:rPr lang="en-US" altLang="it-IT" sz="1600" b="1" i="1"/>
                  <a:t>m</a:t>
                </a:r>
                <a:r>
                  <a:rPr lang="en-US" altLang="it-IT" sz="1600"/>
                  <a:t>)</a:t>
                </a:r>
              </a:p>
            </p:txBody>
          </p:sp>
          <p:sp>
            <p:nvSpPr>
              <p:cNvPr id="122931" name="Text Box 8">
                <a:extLst>
                  <a:ext uri="{FF2B5EF4-FFF2-40B4-BE49-F238E27FC236}">
                    <a16:creationId xmlns:a16="http://schemas.microsoft.com/office/drawing/2014/main" id="{1A8D09A6-9233-DA43-AF9A-DA41A7B537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784"/>
                <a:ext cx="10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i="1"/>
                  <a:t>y    y   x              x</a:t>
                </a:r>
                <a:endParaRPr lang="en-US" altLang="it-IT" sz="1600"/>
              </a:p>
            </p:txBody>
          </p:sp>
        </p:grpSp>
        <p:sp>
          <p:nvSpPr>
            <p:cNvPr id="122929" name="Text Box 22">
              <a:extLst>
                <a:ext uri="{FF2B5EF4-FFF2-40B4-BE49-F238E27FC236}">
                  <a16:creationId xmlns:a16="http://schemas.microsoft.com/office/drawing/2014/main" id="{16311C5E-5298-184B-AD25-58B7EE89F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84"/>
              <a:ext cx="1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x</a:t>
              </a:r>
            </a:p>
          </p:txBody>
        </p:sp>
      </p:grpSp>
      <p:sp>
        <p:nvSpPr>
          <p:cNvPr id="122886" name="Text Box 3">
            <a:extLst>
              <a:ext uri="{FF2B5EF4-FFF2-40B4-BE49-F238E27FC236}">
                <a16:creationId xmlns:a16="http://schemas.microsoft.com/office/drawing/2014/main" id="{5F0A1F0E-B25B-D94D-A682-67DD60A4B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6213"/>
            <a:ext cx="59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X: </a:t>
            </a:r>
            <a:r>
              <a:rPr lang="en-US" altLang="it-IT" sz="1600" b="1" i="1"/>
              <a:t>m</a:t>
            </a:r>
          </a:p>
        </p:txBody>
      </p:sp>
      <p:grpSp>
        <p:nvGrpSpPr>
          <p:cNvPr id="122887" name="Group 11">
            <a:extLst>
              <a:ext uri="{FF2B5EF4-FFF2-40B4-BE49-F238E27FC236}">
                <a16:creationId xmlns:a16="http://schemas.microsoft.com/office/drawing/2014/main" id="{F285DA03-AEAA-6B46-B45B-B32E7ADE2023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1447800"/>
            <a:ext cx="1062038" cy="412750"/>
            <a:chOff x="2736" y="1296"/>
            <a:chExt cx="669" cy="260"/>
          </a:xfrm>
        </p:grpSpPr>
        <p:sp>
          <p:nvSpPr>
            <p:cNvPr id="122925" name="Text Box 4">
              <a:extLst>
                <a:ext uri="{FF2B5EF4-FFF2-40B4-BE49-F238E27FC236}">
                  <a16:creationId xmlns:a16="http://schemas.microsoft.com/office/drawing/2014/main" id="{2075936A-44AB-5940-B14C-7C4B98AEC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296"/>
              <a:ext cx="6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 i="1"/>
                <a:t>f</a:t>
              </a:r>
              <a:r>
                <a:rPr lang="en-US" altLang="it-IT" sz="1600"/>
                <a:t>  = D  (</a:t>
              </a:r>
              <a:r>
                <a:rPr lang="en-US" altLang="it-IT" sz="1600" b="1" i="1"/>
                <a:t>m</a:t>
              </a:r>
              <a:r>
                <a:rPr lang="en-US" altLang="it-IT" sz="1600"/>
                <a:t>)</a:t>
              </a:r>
            </a:p>
          </p:txBody>
        </p:sp>
        <p:sp>
          <p:nvSpPr>
            <p:cNvPr id="122926" name="Rectangle 9">
              <a:extLst>
                <a:ext uri="{FF2B5EF4-FFF2-40B4-BE49-F238E27FC236}">
                  <a16:creationId xmlns:a16="http://schemas.microsoft.com/office/drawing/2014/main" id="{64D00CD8-C2C8-EC44-8EB3-3EA77512A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44"/>
              <a:ext cx="1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x</a:t>
              </a:r>
            </a:p>
          </p:txBody>
        </p:sp>
        <p:sp>
          <p:nvSpPr>
            <p:cNvPr id="122927" name="Rectangle 10">
              <a:extLst>
                <a:ext uri="{FF2B5EF4-FFF2-40B4-BE49-F238E27FC236}">
                  <a16:creationId xmlns:a16="http://schemas.microsoft.com/office/drawing/2014/main" id="{A5165EDD-7F16-6649-9A90-0DE9BF67E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344"/>
              <a:ext cx="1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x</a:t>
              </a:r>
            </a:p>
          </p:txBody>
        </p:sp>
      </p:grpSp>
      <p:grpSp>
        <p:nvGrpSpPr>
          <p:cNvPr id="122888" name="Group 14">
            <a:extLst>
              <a:ext uri="{FF2B5EF4-FFF2-40B4-BE49-F238E27FC236}">
                <a16:creationId xmlns:a16="http://schemas.microsoft.com/office/drawing/2014/main" id="{7BB7A737-6C46-9645-935D-C421B68F225B}"/>
              </a:ext>
            </a:extLst>
          </p:cNvPr>
          <p:cNvGrpSpPr>
            <a:grpSpLocks/>
          </p:cNvGrpSpPr>
          <p:nvPr/>
        </p:nvGrpSpPr>
        <p:grpSpPr bwMode="auto">
          <a:xfrm>
            <a:off x="5807075" y="1447800"/>
            <a:ext cx="1423988" cy="412750"/>
            <a:chOff x="2400" y="2112"/>
            <a:chExt cx="897" cy="260"/>
          </a:xfrm>
        </p:grpSpPr>
        <p:sp>
          <p:nvSpPr>
            <p:cNvPr id="122922" name="Rectangle 5">
              <a:extLst>
                <a:ext uri="{FF2B5EF4-FFF2-40B4-BE49-F238E27FC236}">
                  <a16:creationId xmlns:a16="http://schemas.microsoft.com/office/drawing/2014/main" id="{B3B0C92C-DC4B-EF40-90D5-BAB5BDE7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112"/>
              <a:ext cx="8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 i="1"/>
                <a:t>c</a:t>
              </a:r>
              <a:r>
                <a:rPr lang="en-US" altLang="it-IT" sz="1600"/>
                <a:t>  =  C  D   (</a:t>
              </a:r>
              <a:r>
                <a:rPr lang="en-US" altLang="it-IT" sz="1600" b="1" i="1"/>
                <a:t>m</a:t>
              </a:r>
              <a:r>
                <a:rPr lang="en-US" altLang="it-IT" sz="1600"/>
                <a:t>)</a:t>
              </a:r>
            </a:p>
          </p:txBody>
        </p:sp>
        <p:sp>
          <p:nvSpPr>
            <p:cNvPr id="122923" name="Rectangle 12">
              <a:extLst>
                <a:ext uri="{FF2B5EF4-FFF2-40B4-BE49-F238E27FC236}">
                  <a16:creationId xmlns:a16="http://schemas.microsoft.com/office/drawing/2014/main" id="{2149BC3E-947B-6541-B04A-35008C5BD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160"/>
              <a:ext cx="1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x</a:t>
              </a:r>
            </a:p>
          </p:txBody>
        </p:sp>
        <p:sp>
          <p:nvSpPr>
            <p:cNvPr id="122924" name="Rectangle 13">
              <a:extLst>
                <a:ext uri="{FF2B5EF4-FFF2-40B4-BE49-F238E27FC236}">
                  <a16:creationId xmlns:a16="http://schemas.microsoft.com/office/drawing/2014/main" id="{58413105-5CC8-9F4F-8737-F3A77BFA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60"/>
              <a:ext cx="1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y</a:t>
              </a:r>
            </a:p>
          </p:txBody>
        </p:sp>
      </p:grpSp>
      <p:sp>
        <p:nvSpPr>
          <p:cNvPr id="122889" name="Line 24">
            <a:extLst>
              <a:ext uri="{FF2B5EF4-FFF2-40B4-BE49-F238E27FC236}">
                <a16:creationId xmlns:a16="http://schemas.microsoft.com/office/drawing/2014/main" id="{EE59400C-9205-254C-A058-A37ACA2F0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0875" y="160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890" name="Text Box 25">
            <a:extLst>
              <a:ext uri="{FF2B5EF4-FFF2-40B4-BE49-F238E27FC236}">
                <a16:creationId xmlns:a16="http://schemas.microsoft.com/office/drawing/2014/main" id="{5580EE17-F51E-5043-9D66-65407FF7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1219200"/>
            <a:ext cx="623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firma</a:t>
            </a:r>
          </a:p>
        </p:txBody>
      </p:sp>
      <p:sp>
        <p:nvSpPr>
          <p:cNvPr id="122891" name="Line 26">
            <a:extLst>
              <a:ext uri="{FF2B5EF4-FFF2-40B4-BE49-F238E27FC236}">
                <a16:creationId xmlns:a16="http://schemas.microsoft.com/office/drawing/2014/main" id="{F2CFB134-A471-BA47-88F4-4B5C143B2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5475" y="160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892" name="Text Box 27">
            <a:extLst>
              <a:ext uri="{FF2B5EF4-FFF2-40B4-BE49-F238E27FC236}">
                <a16:creationId xmlns:a16="http://schemas.microsoft.com/office/drawing/2014/main" id="{395F6832-74D5-9B49-B002-C8843D1F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219200"/>
            <a:ext cx="871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cifratura</a:t>
            </a:r>
          </a:p>
        </p:txBody>
      </p:sp>
      <p:sp>
        <p:nvSpPr>
          <p:cNvPr id="122893" name="Line 29">
            <a:extLst>
              <a:ext uri="{FF2B5EF4-FFF2-40B4-BE49-F238E27FC236}">
                <a16:creationId xmlns:a16="http://schemas.microsoft.com/office/drawing/2014/main" id="{6D34D378-374D-0340-9C05-6F88F23C5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1600200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2894" name="Group 46">
            <a:extLst>
              <a:ext uri="{FF2B5EF4-FFF2-40B4-BE49-F238E27FC236}">
                <a16:creationId xmlns:a16="http://schemas.microsoft.com/office/drawing/2014/main" id="{007DD22E-6E36-3D45-B6E1-F8BCD6EFC4C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133600"/>
            <a:ext cx="5091113" cy="971550"/>
            <a:chOff x="1344" y="1824"/>
            <a:chExt cx="3207" cy="612"/>
          </a:xfrm>
        </p:grpSpPr>
        <p:pic>
          <p:nvPicPr>
            <p:cNvPr id="122918" name="Picture 28" descr="spy1.gif                                                       0005E50BMacintosh HD                   BCFBA33A:">
              <a:extLst>
                <a:ext uri="{FF2B5EF4-FFF2-40B4-BE49-F238E27FC236}">
                  <a16:creationId xmlns:a16="http://schemas.microsoft.com/office/drawing/2014/main" id="{BD2DA324-72E4-334D-A951-06BD3B0B0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968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19" name="AutoShape 30">
              <a:extLst>
                <a:ext uri="{FF2B5EF4-FFF2-40B4-BE49-F238E27FC236}">
                  <a16:creationId xmlns:a16="http://schemas.microsoft.com/office/drawing/2014/main" id="{C39E2BF7-2698-8348-ADDA-3B572C62C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2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2920" name="AutoShape 31">
              <a:extLst>
                <a:ext uri="{FF2B5EF4-FFF2-40B4-BE49-F238E27FC236}">
                  <a16:creationId xmlns:a16="http://schemas.microsoft.com/office/drawing/2014/main" id="{2B30AD6A-1D50-0F44-8D2C-430FAA89E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2921" name="Text Box 32">
              <a:extLst>
                <a:ext uri="{FF2B5EF4-FFF2-40B4-BE49-F238E27FC236}">
                  <a16:creationId xmlns:a16="http://schemas.microsoft.com/office/drawing/2014/main" id="{2A0E97D2-886B-1D47-9B7C-E0277238C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824"/>
              <a:ext cx="15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Canale controllato dalla spia</a:t>
              </a:r>
            </a:p>
          </p:txBody>
        </p:sp>
      </p:grpSp>
      <p:grpSp>
        <p:nvGrpSpPr>
          <p:cNvPr id="122895" name="Group 34">
            <a:extLst>
              <a:ext uri="{FF2B5EF4-FFF2-40B4-BE49-F238E27FC236}">
                <a16:creationId xmlns:a16="http://schemas.microsoft.com/office/drawing/2014/main" id="{1EA40866-1FCB-EB41-9A09-4E36AA00BD6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581400"/>
            <a:ext cx="1652588" cy="412750"/>
            <a:chOff x="768" y="2784"/>
            <a:chExt cx="1041" cy="260"/>
          </a:xfrm>
        </p:grpSpPr>
        <p:grpSp>
          <p:nvGrpSpPr>
            <p:cNvPr id="122913" name="Group 15">
              <a:extLst>
                <a:ext uri="{FF2B5EF4-FFF2-40B4-BE49-F238E27FC236}">
                  <a16:creationId xmlns:a16="http://schemas.microsoft.com/office/drawing/2014/main" id="{B929BB5E-ABA4-004A-98D8-46BFD113C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784"/>
              <a:ext cx="897" cy="260"/>
              <a:chOff x="2400" y="2112"/>
              <a:chExt cx="897" cy="260"/>
            </a:xfrm>
          </p:grpSpPr>
          <p:sp>
            <p:nvSpPr>
              <p:cNvPr id="122915" name="Rectangle 16">
                <a:extLst>
                  <a:ext uri="{FF2B5EF4-FFF2-40B4-BE49-F238E27FC236}">
                    <a16:creationId xmlns:a16="http://schemas.microsoft.com/office/drawing/2014/main" id="{BD3E6BD5-6581-FC43-8BDD-E2C53384F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112"/>
                <a:ext cx="8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b="1" i="1"/>
                  <a:t>c</a:t>
                </a:r>
                <a:r>
                  <a:rPr lang="en-US" altLang="it-IT" sz="1600"/>
                  <a:t>  =  C  D   (</a:t>
                </a:r>
                <a:r>
                  <a:rPr lang="en-US" altLang="it-IT" sz="1600" b="1" i="1"/>
                  <a:t>m</a:t>
                </a:r>
                <a:r>
                  <a:rPr lang="en-US" altLang="it-IT" sz="1600"/>
                  <a:t>)</a:t>
                </a:r>
              </a:p>
            </p:txBody>
          </p:sp>
          <p:sp>
            <p:nvSpPr>
              <p:cNvPr id="122916" name="Rectangle 17">
                <a:extLst>
                  <a:ext uri="{FF2B5EF4-FFF2-40B4-BE49-F238E27FC236}">
                    <a16:creationId xmlns:a16="http://schemas.microsoft.com/office/drawing/2014/main" id="{2EF3685F-BDA9-EF4C-934D-DEEE3F69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i="1"/>
                  <a:t>x</a:t>
                </a:r>
              </a:p>
            </p:txBody>
          </p:sp>
          <p:sp>
            <p:nvSpPr>
              <p:cNvPr id="122917" name="Rectangle 18">
                <a:extLst>
                  <a:ext uri="{FF2B5EF4-FFF2-40B4-BE49-F238E27FC236}">
                    <a16:creationId xmlns:a16="http://schemas.microsoft.com/office/drawing/2014/main" id="{6B33D635-EF2B-704A-ACBB-DD63242F1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1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i="1"/>
                  <a:t>y</a:t>
                </a:r>
              </a:p>
            </p:txBody>
          </p:sp>
        </p:grpSp>
        <p:sp>
          <p:nvSpPr>
            <p:cNvPr id="122914" name="Rectangle 33">
              <a:extLst>
                <a:ext uri="{FF2B5EF4-FFF2-40B4-BE49-F238E27FC236}">
                  <a16:creationId xmlns:a16="http://schemas.microsoft.com/office/drawing/2014/main" id="{827A8993-58D2-AA43-B68B-028D5FFDE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Y:</a:t>
              </a:r>
              <a:endParaRPr lang="en-US" altLang="it-IT" sz="1600" b="1" i="1"/>
            </a:p>
          </p:txBody>
        </p:sp>
      </p:grpSp>
      <p:sp>
        <p:nvSpPr>
          <p:cNvPr id="122896" name="Line 35">
            <a:extLst>
              <a:ext uri="{FF2B5EF4-FFF2-40B4-BE49-F238E27FC236}">
                <a16:creationId xmlns:a16="http://schemas.microsoft.com/office/drawing/2014/main" id="{BE820149-4D97-ED4B-ADBF-C16BF917F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10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897" name="Text Box 36">
            <a:extLst>
              <a:ext uri="{FF2B5EF4-FFF2-40B4-BE49-F238E27FC236}">
                <a16:creationId xmlns:a16="http://schemas.microsoft.com/office/drawing/2014/main" id="{C84CFA00-BF79-374F-B372-5940C235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29000"/>
            <a:ext cx="118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decifrazione</a:t>
            </a:r>
          </a:p>
        </p:txBody>
      </p:sp>
      <p:sp>
        <p:nvSpPr>
          <p:cNvPr id="122898" name="Line 39">
            <a:extLst>
              <a:ext uri="{FF2B5EF4-FFF2-40B4-BE49-F238E27FC236}">
                <a16:creationId xmlns:a16="http://schemas.microsoft.com/office/drawing/2014/main" id="{F3DB5CF6-B7DE-6343-9B8D-1A8C4C9C2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899" name="Line 40">
            <a:extLst>
              <a:ext uri="{FF2B5EF4-FFF2-40B4-BE49-F238E27FC236}">
                <a16:creationId xmlns:a16="http://schemas.microsoft.com/office/drawing/2014/main" id="{41B72F2C-CE40-ED43-8D1C-5CDE22FDE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0" name="Line 41">
            <a:extLst>
              <a:ext uri="{FF2B5EF4-FFF2-40B4-BE49-F238E27FC236}">
                <a16:creationId xmlns:a16="http://schemas.microsoft.com/office/drawing/2014/main" id="{11DFFB2C-98A2-374D-A2B1-06287F688B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495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1" name="Line 42">
            <a:extLst>
              <a:ext uri="{FF2B5EF4-FFF2-40B4-BE49-F238E27FC236}">
                <a16:creationId xmlns:a16="http://schemas.microsoft.com/office/drawing/2014/main" id="{4E3337ED-BEB2-6847-B661-E03470AF5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2" name="Line 43">
            <a:extLst>
              <a:ext uri="{FF2B5EF4-FFF2-40B4-BE49-F238E27FC236}">
                <a16:creationId xmlns:a16="http://schemas.microsoft.com/office/drawing/2014/main" id="{AA94C8F2-FAC6-6942-8206-CFD056ECD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3" name="Rectangle 44">
            <a:extLst>
              <a:ext uri="{FF2B5EF4-FFF2-40B4-BE49-F238E27FC236}">
                <a16:creationId xmlns:a16="http://schemas.microsoft.com/office/drawing/2014/main" id="{C31AED2A-4D4F-2B48-BF60-8DD18E0E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14800"/>
            <a:ext cx="3100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autenticazione della firma numerica</a:t>
            </a:r>
          </a:p>
        </p:txBody>
      </p:sp>
      <p:grpSp>
        <p:nvGrpSpPr>
          <p:cNvPr id="122904" name="Group 50">
            <a:extLst>
              <a:ext uri="{FF2B5EF4-FFF2-40B4-BE49-F238E27FC236}">
                <a16:creationId xmlns:a16="http://schemas.microsoft.com/office/drawing/2014/main" id="{CA76BB02-D9AF-C947-A0F8-1D3E0F0EE562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343400"/>
            <a:ext cx="2143125" cy="946150"/>
            <a:chOff x="4176" y="192"/>
            <a:chExt cx="1350" cy="596"/>
          </a:xfrm>
        </p:grpSpPr>
        <p:sp>
          <p:nvSpPr>
            <p:cNvPr id="122910" name="Text Box 47">
              <a:extLst>
                <a:ext uri="{FF2B5EF4-FFF2-40B4-BE49-F238E27FC236}">
                  <a16:creationId xmlns:a16="http://schemas.microsoft.com/office/drawing/2014/main" id="{3D0AFA19-C50F-7540-8896-0532F21F2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2"/>
              <a:ext cx="135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   C     chiave pubblica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D   D     chiave privata</a:t>
              </a:r>
            </a:p>
          </p:txBody>
        </p:sp>
        <p:sp>
          <p:nvSpPr>
            <p:cNvPr id="122911" name="Text Box 48">
              <a:extLst>
                <a:ext uri="{FF2B5EF4-FFF2-40B4-BE49-F238E27FC236}">
                  <a16:creationId xmlns:a16="http://schemas.microsoft.com/office/drawing/2014/main" id="{A6B659C8-EE71-724A-9851-A94F12B37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x    y</a:t>
              </a:r>
              <a:endParaRPr lang="en-US" altLang="it-IT" sz="1600"/>
            </a:p>
          </p:txBody>
        </p:sp>
        <p:sp>
          <p:nvSpPr>
            <p:cNvPr id="122912" name="Text Box 49">
              <a:extLst>
                <a:ext uri="{FF2B5EF4-FFF2-40B4-BE49-F238E27FC236}">
                  <a16:creationId xmlns:a16="http://schemas.microsoft.com/office/drawing/2014/main" id="{3A3B05E8-5653-0E44-AED0-9F483D1E3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576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x    y</a:t>
              </a:r>
              <a:endParaRPr lang="en-US" altLang="it-IT" sz="1600"/>
            </a:p>
          </p:txBody>
        </p:sp>
      </p:grpSp>
      <p:sp>
        <p:nvSpPr>
          <p:cNvPr id="122905" name="Rectangle 51">
            <a:extLst>
              <a:ext uri="{FF2B5EF4-FFF2-40B4-BE49-F238E27FC236}">
                <a16:creationId xmlns:a16="http://schemas.microsoft.com/office/drawing/2014/main" id="{4BC4FB3E-C057-FF47-8B6A-F9809BAE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2286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906" name="Rectangle 52">
            <a:extLst>
              <a:ext uri="{FF2B5EF4-FFF2-40B4-BE49-F238E27FC236}">
                <a16:creationId xmlns:a16="http://schemas.microsoft.com/office/drawing/2014/main" id="{1483E5AE-4665-2040-80CC-B84C6F26A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057400"/>
            <a:ext cx="2971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907" name="Text Box 54">
            <a:extLst>
              <a:ext uri="{FF2B5EF4-FFF2-40B4-BE49-F238E27FC236}">
                <a16:creationId xmlns:a16="http://schemas.microsoft.com/office/drawing/2014/main" id="{4E497CD2-3213-3C45-AF99-34259335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X</a:t>
            </a:r>
          </a:p>
        </p:txBody>
      </p:sp>
      <p:sp>
        <p:nvSpPr>
          <p:cNvPr id="122908" name="Rectangle 55">
            <a:extLst>
              <a:ext uri="{FF2B5EF4-FFF2-40B4-BE49-F238E27FC236}">
                <a16:creationId xmlns:a16="http://schemas.microsoft.com/office/drawing/2014/main" id="{6E079BA0-C2C2-BA49-B5DF-3E7A4B043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286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Y</a:t>
            </a:r>
          </a:p>
        </p:txBody>
      </p:sp>
      <p:sp>
        <p:nvSpPr>
          <p:cNvPr id="122909" name="Rectangle 56">
            <a:extLst>
              <a:ext uri="{FF2B5EF4-FFF2-40B4-BE49-F238E27FC236}">
                <a16:creationId xmlns:a16="http://schemas.microsoft.com/office/drawing/2014/main" id="{8F5DF8D3-3F49-D841-9B10-815A25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2192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sul canale</a:t>
            </a:r>
          </a:p>
        </p:txBody>
      </p:sp>
    </p:spTree>
    <p:extLst>
      <p:ext uri="{BB962C8B-B14F-4D97-AF65-F5344CB8AC3E}">
        <p14:creationId xmlns:p14="http://schemas.microsoft.com/office/powerpoint/2010/main" val="15319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2ACAE-11AE-2048-BEC2-17695414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36"/>
            <a:ext cx="9144000" cy="4844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A2456-37A1-C441-94C3-133C47BE6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0830"/>
            <a:ext cx="9144000" cy="18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65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A630-1182-A147-BF71-FE92608E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310F-34DE-354D-83F8-48E14D44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3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4D631-1A78-BE41-83AC-BB95B94CC6A2}"/>
              </a:ext>
            </a:extLst>
          </p:cNvPr>
          <p:cNvSpPr txBox="1"/>
          <p:nvPr/>
        </p:nvSpPr>
        <p:spPr>
          <a:xfrm>
            <a:off x="2382253" y="168437"/>
            <a:ext cx="404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Firma numerica RSA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0C663-AF1B-0B45-872F-8D603A9F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68280"/>
            <a:ext cx="9118600" cy="586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42B31-32B6-9846-8C6E-6F151E64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02" y="5995222"/>
            <a:ext cx="3048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7C1BE-3CA4-E243-9FF5-C703E601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43" y="6365451"/>
            <a:ext cx="304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59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19964-5B6A-D84E-92D7-602E88B4B525}"/>
              </a:ext>
            </a:extLst>
          </p:cNvPr>
          <p:cNvSpPr txBox="1"/>
          <p:nvPr/>
        </p:nvSpPr>
        <p:spPr>
          <a:xfrm>
            <a:off x="1828800" y="1624263"/>
            <a:ext cx="531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p </a:t>
            </a:r>
            <a:r>
              <a:rPr lang="it-IT" sz="2400"/>
              <a:t>= 7  </a:t>
            </a:r>
            <a:r>
              <a:rPr lang="it-IT" sz="2400" i="1"/>
              <a:t>q </a:t>
            </a:r>
            <a:r>
              <a:rPr lang="it-IT" sz="2400"/>
              <a:t>= 13   </a:t>
            </a:r>
            <a:r>
              <a:rPr lang="it-IT" sz="2400" i="1"/>
              <a:t>w </a:t>
            </a:r>
            <a:r>
              <a:rPr lang="it-IT" sz="2400"/>
              <a:t>= 7⋅13 = 91  𝛷(91) = 72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8FACA-4EC8-FC43-91AE-F6FDED2D6F91}"/>
              </a:ext>
            </a:extLst>
          </p:cNvPr>
          <p:cNvSpPr txBox="1"/>
          <p:nvPr/>
        </p:nvSpPr>
        <p:spPr>
          <a:xfrm>
            <a:off x="1167064" y="2643480"/>
            <a:ext cx="70920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x</a:t>
            </a:r>
            <a:r>
              <a:rPr lang="it-IT" sz="2400"/>
              <a:t> = 29  coprimo con 72</a:t>
            </a:r>
          </a:p>
          <a:p>
            <a:r>
              <a:rPr lang="it-IT" sz="2400" i="1"/>
              <a:t>y</a:t>
            </a:r>
            <a:r>
              <a:rPr lang="it-IT" sz="2400"/>
              <a:t> = 29</a:t>
            </a:r>
            <a:r>
              <a:rPr lang="it-IT" sz="2400" baseline="30000"/>
              <a:t>-1</a:t>
            </a:r>
            <a:r>
              <a:rPr lang="it-IT" sz="2400"/>
              <a:t> = 5  mod 72</a:t>
            </a:r>
          </a:p>
          <a:p>
            <a:endParaRPr lang="it-IT" sz="2400"/>
          </a:p>
          <a:p>
            <a:r>
              <a:rPr lang="it-IT" sz="2400"/>
              <a:t>chiave pubblica	</a:t>
            </a:r>
            <a:r>
              <a:rPr lang="it-IT" sz="2400" i="1"/>
              <a:t>w  </a:t>
            </a:r>
            <a:r>
              <a:rPr lang="it-IT" sz="2400"/>
              <a:t>= 91,  </a:t>
            </a:r>
            <a:r>
              <a:rPr lang="it-IT" sz="2400" i="1"/>
              <a:t>y</a:t>
            </a:r>
            <a:r>
              <a:rPr lang="it-IT" sz="2400"/>
              <a:t> = 5</a:t>
            </a:r>
          </a:p>
          <a:p>
            <a:endParaRPr lang="it-IT" sz="2400"/>
          </a:p>
          <a:p>
            <a:r>
              <a:rPr lang="it-IT" sz="2400"/>
              <a:t>Firma di </a:t>
            </a:r>
            <a:r>
              <a:rPr lang="it-IT" sz="2400" i="1"/>
              <a:t>X</a:t>
            </a:r>
            <a:r>
              <a:rPr lang="it-IT" sz="2400"/>
              <a:t>   	</a:t>
            </a:r>
            <a:r>
              <a:rPr lang="it-IT" sz="2400" b="1" i="1"/>
              <a:t>m </a:t>
            </a:r>
            <a:r>
              <a:rPr lang="it-IT" sz="2400" i="1"/>
              <a:t>=</a:t>
            </a:r>
            <a:r>
              <a:rPr lang="it-IT" sz="2400"/>
              <a:t> 35   	</a:t>
            </a:r>
            <a:r>
              <a:rPr lang="it-IT" sz="2400" i="1"/>
              <a:t>f</a:t>
            </a:r>
            <a:r>
              <a:rPr lang="it-IT" sz="2400" i="1" baseline="-25000"/>
              <a:t>X</a:t>
            </a:r>
            <a:r>
              <a:rPr lang="it-IT" sz="2400"/>
              <a:t>(</a:t>
            </a:r>
            <a:r>
              <a:rPr lang="it-IT" sz="2400" b="1" i="1"/>
              <a:t>m</a:t>
            </a:r>
            <a:r>
              <a:rPr lang="it-IT" sz="2400"/>
              <a:t>) = 35</a:t>
            </a:r>
            <a:r>
              <a:rPr lang="it-IT" sz="2400" baseline="30000"/>
              <a:t>29</a:t>
            </a:r>
            <a:r>
              <a:rPr lang="it-IT" sz="2400"/>
              <a:t> mod  91 = 42</a:t>
            </a:r>
          </a:p>
          <a:p>
            <a:endParaRPr lang="it-IT" sz="2400"/>
          </a:p>
          <a:p>
            <a:r>
              <a:rPr lang="it-IT" sz="2400"/>
              <a:t>Verifica	</a:t>
            </a:r>
            <a:r>
              <a:rPr lang="it-IT" sz="2400" i="1"/>
              <a:t>f</a:t>
            </a:r>
            <a:r>
              <a:rPr lang="it-IT" sz="2400" i="1" baseline="-25000"/>
              <a:t>X</a:t>
            </a:r>
            <a:r>
              <a:rPr lang="it-IT" sz="2400"/>
              <a:t>(</a:t>
            </a:r>
            <a:r>
              <a:rPr lang="it-IT" sz="2400" b="1" i="1"/>
              <a:t>m</a:t>
            </a:r>
            <a:r>
              <a:rPr lang="it-IT" sz="2400"/>
              <a:t>)</a:t>
            </a:r>
            <a:r>
              <a:rPr lang="it-IT" sz="2400" i="1" baseline="30000"/>
              <a:t>y</a:t>
            </a:r>
            <a:r>
              <a:rPr lang="it-IT" sz="2400"/>
              <a:t> = 42</a:t>
            </a:r>
            <a:r>
              <a:rPr lang="it-IT" sz="2400" baseline="30000"/>
              <a:t>5</a:t>
            </a:r>
            <a:r>
              <a:rPr lang="it-IT" sz="2400"/>
              <a:t> mod 91 = 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F868B-5887-3F4E-AC6B-56A9AE56B770}"/>
              </a:ext>
            </a:extLst>
          </p:cNvPr>
          <p:cNvSpPr txBox="1"/>
          <p:nvPr/>
        </p:nvSpPr>
        <p:spPr>
          <a:xfrm>
            <a:off x="890337" y="40907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1525422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DC9A7E-8F15-B948-B27A-0135FD22E56C}"/>
              </a:ext>
            </a:extLst>
          </p:cNvPr>
          <p:cNvSpPr txBox="1"/>
          <p:nvPr/>
        </p:nvSpPr>
        <p:spPr>
          <a:xfrm>
            <a:off x="2334126" y="324853"/>
            <a:ext cx="5221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Firma numerica di </a:t>
            </a:r>
            <a:r>
              <a:rPr lang="it-IT" sz="3200" b="1" i="1"/>
              <a:t>ElGamal </a:t>
            </a:r>
            <a:endParaRPr lang="it-IT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89FB-AC09-D745-8C56-7D1AC1EBB3D4}"/>
              </a:ext>
            </a:extLst>
          </p:cNvPr>
          <p:cNvSpPr txBox="1"/>
          <p:nvPr/>
        </p:nvSpPr>
        <p:spPr>
          <a:xfrm>
            <a:off x="1009369" y="1576137"/>
            <a:ext cx="734047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Capostipite delle tecniche di firma usate nello standard DSA del </a:t>
            </a:r>
          </a:p>
          <a:p>
            <a:r>
              <a:rPr lang="it-IT"/>
              <a:t>FIPS (</a:t>
            </a:r>
            <a:r>
              <a:rPr lang="it-IT" i="1"/>
              <a:t>Federal Information Processing Standard</a:t>
            </a:r>
            <a:r>
              <a:rPr lang="it-IT"/>
              <a:t>)</a:t>
            </a:r>
          </a:p>
          <a:p>
            <a:endParaRPr lang="it-IT"/>
          </a:p>
          <a:p>
            <a:r>
              <a:rPr lang="it-IT"/>
              <a:t>Basata sull’esponenziazione modulare e sul problema del logaritmo discreto. </a:t>
            </a:r>
          </a:p>
          <a:p>
            <a:r>
              <a:rPr lang="it-IT"/>
              <a:t>DSA è una variante dello schema di ElGamal</a:t>
            </a:r>
          </a:p>
          <a:p>
            <a:endParaRPr lang="it-IT"/>
          </a:p>
          <a:p>
            <a:r>
              <a:rPr lang="it-IT"/>
              <a:t>Nella firma numerica di ElGamal il mittente genera un parametro in modo</a:t>
            </a:r>
          </a:p>
          <a:p>
            <a:r>
              <a:rPr lang="it-IT"/>
              <a:t>aleatorio, per poter costruire una firma sempre diversa anche a partire dallo </a:t>
            </a:r>
          </a:p>
          <a:p>
            <a:r>
              <a:rPr lang="it-IT"/>
              <a:t>stesso messaggio trasmesso; questo consente di impedire eventuali attacchi </a:t>
            </a:r>
          </a:p>
          <a:p>
            <a:r>
              <a:rPr lang="it-IT"/>
              <a:t>crittanalitici con testo in chiaro.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5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083FC-5417-DA49-A3EF-CDCD75AD2966}"/>
              </a:ext>
            </a:extLst>
          </p:cNvPr>
          <p:cNvSpPr txBox="1"/>
          <p:nvPr/>
        </p:nvSpPr>
        <p:spPr>
          <a:xfrm>
            <a:off x="2441062" y="100365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Firma numerica di </a:t>
            </a:r>
            <a:r>
              <a:rPr lang="it-IT" sz="2400" b="1" i="1"/>
              <a:t>ElGamal </a:t>
            </a:r>
            <a:endParaRPr lang="it-IT" sz="24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B5A5F-35CC-7049-AB6E-C74CC89C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" y="718987"/>
            <a:ext cx="8333772" cy="1078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04C03-41F6-A148-8BD6-FC27AE04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5" y="1925411"/>
            <a:ext cx="4953965" cy="697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3AF44D-3536-DF44-B677-7EA89C281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9768"/>
            <a:ext cx="9144000" cy="2513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E3BA5C-FB0F-1B45-83DF-33980D759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70490"/>
            <a:ext cx="7373073" cy="9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110A0-DEF3-F64D-97AC-AE3B1615A65D}"/>
              </a:ext>
            </a:extLst>
          </p:cNvPr>
          <p:cNvSpPr txBox="1"/>
          <p:nvPr/>
        </p:nvSpPr>
        <p:spPr>
          <a:xfrm>
            <a:off x="1395663" y="1143001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infatti: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119AD-4457-DE42-9158-30CBB3649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2306582"/>
            <a:ext cx="8638674" cy="4163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8155B6-2299-C34A-AFFF-A68239762AC4}"/>
              </a:ext>
            </a:extLst>
          </p:cNvPr>
          <p:cNvGrpSpPr/>
          <p:nvPr/>
        </p:nvGrpSpPr>
        <p:grpSpPr>
          <a:xfrm>
            <a:off x="3118648" y="1136287"/>
            <a:ext cx="4347281" cy="502014"/>
            <a:chOff x="3118648" y="438455"/>
            <a:chExt cx="4347281" cy="5020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17775F-FD43-FF44-B3EF-EB287D387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8429" y="445169"/>
              <a:ext cx="4127500" cy="4953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86D6F6-E643-9242-B9E8-92585F2CAE5C}"/>
                </a:ext>
              </a:extLst>
            </p:cNvPr>
            <p:cNvSpPr txBox="1"/>
            <p:nvPr/>
          </p:nvSpPr>
          <p:spPr>
            <a:xfrm>
              <a:off x="3118648" y="438455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3.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8B54F7-48DB-F949-90B3-BB39E208190F}"/>
              </a:ext>
            </a:extLst>
          </p:cNvPr>
          <p:cNvSpPr txBox="1"/>
          <p:nvPr/>
        </p:nvSpPr>
        <p:spPr>
          <a:xfrm>
            <a:off x="3534146" y="3227650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e dunque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0C646-7F9C-D540-8215-BA8863906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832" y="3819350"/>
            <a:ext cx="5003800" cy="698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8CF2877-6F5D-6F42-AFFA-333CA394A386}"/>
              </a:ext>
            </a:extLst>
          </p:cNvPr>
          <p:cNvGrpSpPr/>
          <p:nvPr/>
        </p:nvGrpSpPr>
        <p:grpSpPr>
          <a:xfrm>
            <a:off x="2788928" y="4491553"/>
            <a:ext cx="2608049" cy="1584408"/>
            <a:chOff x="2788928" y="4491553"/>
            <a:chExt cx="2608049" cy="15844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4B4B28-6E08-1C44-8F80-792BFACCF223}"/>
                </a:ext>
              </a:extLst>
            </p:cNvPr>
            <p:cNvGrpSpPr/>
            <p:nvPr/>
          </p:nvGrpSpPr>
          <p:grpSpPr>
            <a:xfrm>
              <a:off x="2788928" y="5614296"/>
              <a:ext cx="2608049" cy="461665"/>
              <a:chOff x="2515918" y="5597131"/>
              <a:chExt cx="2608049" cy="4616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DD150E9-654B-C24E-9FBD-220801C93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3667" y="5614296"/>
                <a:ext cx="2400300" cy="4445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B9B04E-873F-8348-9A50-4560AAD0D379}"/>
                  </a:ext>
                </a:extLst>
              </p:cNvPr>
              <p:cNvSpPr txBox="1"/>
              <p:nvPr/>
            </p:nvSpPr>
            <p:spPr>
              <a:xfrm>
                <a:off x="2515918" y="5597131"/>
                <a:ext cx="415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3.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4E8FFAC-8279-F04F-A75F-5C77C6CD7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3954" y="4491553"/>
              <a:ext cx="637064" cy="11227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8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CA353-86B3-BD48-91E3-DABBAB012339}"/>
              </a:ext>
            </a:extLst>
          </p:cNvPr>
          <p:cNvSpPr txBox="1"/>
          <p:nvPr/>
        </p:nvSpPr>
        <p:spPr>
          <a:xfrm>
            <a:off x="481262" y="144377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Esempio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B550B-9092-5041-BE62-14E99010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144377"/>
            <a:ext cx="47371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32A5F-7CD0-DB47-81CB-4BA28BFDB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875"/>
            <a:ext cx="9144000" cy="306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79797-8D44-7A4A-AAF5-78753467D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587" y="239687"/>
            <a:ext cx="1079500" cy="3048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3E104-4F70-CF43-B2B4-486761D189D7}"/>
              </a:ext>
            </a:extLst>
          </p:cNvPr>
          <p:cNvGrpSpPr/>
          <p:nvPr/>
        </p:nvGrpSpPr>
        <p:grpSpPr>
          <a:xfrm>
            <a:off x="549942" y="2419456"/>
            <a:ext cx="7738145" cy="461665"/>
            <a:chOff x="1157870" y="3787956"/>
            <a:chExt cx="7738145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0B2B9A-35A3-0D4C-823E-CD01CC2A4EB4}"/>
                </a:ext>
              </a:extLst>
            </p:cNvPr>
            <p:cNvSpPr txBox="1"/>
            <p:nvPr/>
          </p:nvSpPr>
          <p:spPr>
            <a:xfrm>
              <a:off x="1157870" y="3787956"/>
              <a:ext cx="1531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calcoliamo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3D6662-679D-3E4D-B419-822D06F45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4615" y="3840988"/>
              <a:ext cx="6121400" cy="3556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ABB2E5-4A29-074B-9806-28375CF3D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105979"/>
            <a:ext cx="8534400" cy="1320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F1DA04-BC24-384B-8A60-0511E6D52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83605"/>
            <a:ext cx="9144000" cy="14168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3BBBD-2161-7F4E-8B98-07ECC4312B84}"/>
              </a:ext>
            </a:extLst>
          </p:cNvPr>
          <p:cNvGrpSpPr/>
          <p:nvPr/>
        </p:nvGrpSpPr>
        <p:grpSpPr>
          <a:xfrm>
            <a:off x="380764" y="1645050"/>
            <a:ext cx="5082600" cy="479564"/>
            <a:chOff x="380764" y="1645050"/>
            <a:chExt cx="5082600" cy="4795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02F3F5-95C6-4042-89D9-4C5BFA43D3CF}"/>
                </a:ext>
              </a:extLst>
            </p:cNvPr>
            <p:cNvGrpSpPr/>
            <p:nvPr/>
          </p:nvGrpSpPr>
          <p:grpSpPr>
            <a:xfrm>
              <a:off x="1887908" y="1662949"/>
              <a:ext cx="3575456" cy="461665"/>
              <a:chOff x="973508" y="2380017"/>
              <a:chExt cx="3575456" cy="46166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FA4BF51-369F-8D43-BD84-9844B956D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3508" y="2420350"/>
                <a:ext cx="977900" cy="381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E4740-5E15-D745-84BE-74B8AF99A8C5}"/>
                  </a:ext>
                </a:extLst>
              </p:cNvPr>
              <p:cNvSpPr txBox="1"/>
              <p:nvPr/>
            </p:nvSpPr>
            <p:spPr>
              <a:xfrm>
                <a:off x="2203450" y="2380017"/>
                <a:ext cx="2345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coprimo con 162 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B4D682-26BE-4F4D-B526-D8ACFCBA7828}"/>
                </a:ext>
              </a:extLst>
            </p:cNvPr>
            <p:cNvSpPr txBox="1"/>
            <p:nvPr/>
          </p:nvSpPr>
          <p:spPr>
            <a:xfrm>
              <a:off x="380764" y="1645050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scegliamo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593A1C-4B8C-9D45-A872-D72C484C7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415" y="5330117"/>
            <a:ext cx="1456871" cy="441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72347D-67B1-FC4C-A9FE-97E006DB83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4117" y="5771593"/>
            <a:ext cx="482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6">
            <a:extLst>
              <a:ext uri="{FF2B5EF4-FFF2-40B4-BE49-F238E27FC236}">
                <a16:creationId xmlns:a16="http://schemas.microsoft.com/office/drawing/2014/main" id="{657B629C-CD6B-B64F-91A3-D50E9ED3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376238"/>
            <a:ext cx="686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/>
              <a:t>Message Authentication Codes - MAC</a:t>
            </a:r>
          </a:p>
        </p:txBody>
      </p:sp>
      <p:sp>
        <p:nvSpPr>
          <p:cNvPr id="122882" name="TextBox 9">
            <a:extLst>
              <a:ext uri="{FF2B5EF4-FFF2-40B4-BE49-F238E27FC236}">
                <a16:creationId xmlns:a16="http://schemas.microsoft.com/office/drawing/2014/main" id="{136FD370-FE2F-A14F-B512-8B2F6836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025650"/>
            <a:ext cx="4624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M</a:t>
            </a:r>
            <a:r>
              <a:rPr lang="it-IT" altLang="it-IT" sz="2400"/>
              <a:t> = messaggio trasmesso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C</a:t>
            </a:r>
            <a:r>
              <a:rPr lang="it-IT" altLang="it-IT" sz="2400"/>
              <a:t> = funzione </a:t>
            </a:r>
            <a:r>
              <a:rPr lang="it-IT" altLang="it-IT" sz="2400" i="1"/>
              <a:t>MAC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K</a:t>
            </a:r>
            <a:r>
              <a:rPr lang="it-IT" altLang="it-IT" sz="2400"/>
              <a:t> = chiave segreta condivisa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MAC</a:t>
            </a:r>
            <a:r>
              <a:rPr lang="it-IT" altLang="it-IT" sz="2400"/>
              <a:t> = messaggio di autenticazione</a:t>
            </a:r>
          </a:p>
        </p:txBody>
      </p:sp>
      <p:sp>
        <p:nvSpPr>
          <p:cNvPr id="122883" name="TextBox 12">
            <a:extLst>
              <a:ext uri="{FF2B5EF4-FFF2-40B4-BE49-F238E27FC236}">
                <a16:creationId xmlns:a16="http://schemas.microsoft.com/office/drawing/2014/main" id="{21E3FA82-0C89-1D40-8AA7-AF8D6BEB5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201738"/>
            <a:ext cx="2924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MAC = </a:t>
            </a:r>
            <a:r>
              <a:rPr lang="it-IT" altLang="it-IT" i="1"/>
              <a:t>C</a:t>
            </a:r>
            <a:r>
              <a:rPr lang="it-IT" altLang="it-IT"/>
              <a:t>(</a:t>
            </a:r>
            <a:r>
              <a:rPr lang="it-IT" altLang="it-IT" i="1"/>
              <a:t>K</a:t>
            </a:r>
            <a:r>
              <a:rPr lang="it-IT" altLang="it-IT"/>
              <a:t>, </a:t>
            </a:r>
            <a:r>
              <a:rPr lang="it-IT" altLang="it-IT" i="1"/>
              <a:t>M</a:t>
            </a:r>
            <a:r>
              <a:rPr lang="it-IT" altLang="it-IT"/>
              <a:t>)</a:t>
            </a:r>
          </a:p>
        </p:txBody>
      </p:sp>
      <p:sp>
        <p:nvSpPr>
          <p:cNvPr id="122884" name="TextBox 1">
            <a:extLst>
              <a:ext uri="{FF2B5EF4-FFF2-40B4-BE49-F238E27FC236}">
                <a16:creationId xmlns:a16="http://schemas.microsoft.com/office/drawing/2014/main" id="{B0BCF925-8AC1-074F-A2C1-E30486B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04" y="5585604"/>
            <a:ext cx="7777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Differenza rispetto a funzioni Hash: c’è una chiave </a:t>
            </a:r>
            <a:r>
              <a:rPr lang="it-IT" altLang="it-IT" sz="2400" i="1"/>
              <a:t>K</a:t>
            </a:r>
            <a:r>
              <a:rPr lang="it-IT" altLang="it-IT" sz="2400"/>
              <a:t> segreta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condivisa, che garantisce l’autenticità del messaggio.</a:t>
            </a:r>
          </a:p>
        </p:txBody>
      </p:sp>
      <p:grpSp>
        <p:nvGrpSpPr>
          <p:cNvPr id="122885" name="Group 20">
            <a:extLst>
              <a:ext uri="{FF2B5EF4-FFF2-40B4-BE49-F238E27FC236}">
                <a16:creationId xmlns:a16="http://schemas.microsoft.com/office/drawing/2014/main" id="{58C8E0A2-DA1F-9741-AFBF-8866B6A243D6}"/>
              </a:ext>
            </a:extLst>
          </p:cNvPr>
          <p:cNvGrpSpPr>
            <a:grpSpLocks/>
          </p:cNvGrpSpPr>
          <p:nvPr/>
        </p:nvGrpSpPr>
        <p:grpSpPr bwMode="auto">
          <a:xfrm>
            <a:off x="2325688" y="4006850"/>
            <a:ext cx="4277895" cy="1308100"/>
            <a:chOff x="2043213" y="4052447"/>
            <a:chExt cx="4279073" cy="1308456"/>
          </a:xfrm>
        </p:grpSpPr>
        <p:sp>
          <p:nvSpPr>
            <p:cNvPr id="122886" name="Rectangle 2">
              <a:extLst>
                <a:ext uri="{FF2B5EF4-FFF2-40B4-BE49-F238E27FC236}">
                  <a16:creationId xmlns:a16="http://schemas.microsoft.com/office/drawing/2014/main" id="{CE7F2AB5-74C6-2F4E-B91B-CDAE8ACF2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864" y="4052447"/>
              <a:ext cx="1224136" cy="5760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122887" name="Straight Arrow Connector 4">
              <a:extLst>
                <a:ext uri="{FF2B5EF4-FFF2-40B4-BE49-F238E27FC236}">
                  <a16:creationId xmlns:a16="http://schemas.microsoft.com/office/drawing/2014/main" id="{33C36034-7850-3D48-A2D7-014B4FF4A65F}"/>
                </a:ext>
              </a:extLst>
            </p:cNvPr>
            <p:cNvCxnSpPr>
              <a:cxnSpLocks/>
              <a:endCxn id="122886" idx="1"/>
            </p:cNvCxnSpPr>
            <p:nvPr/>
          </p:nvCxnSpPr>
          <p:spPr bwMode="auto">
            <a:xfrm>
              <a:off x="2555776" y="4340479"/>
              <a:ext cx="7920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888" name="Straight Arrow Connector 9">
              <a:extLst>
                <a:ext uri="{FF2B5EF4-FFF2-40B4-BE49-F238E27FC236}">
                  <a16:creationId xmlns:a16="http://schemas.microsoft.com/office/drawing/2014/main" id="{697D568C-ADAB-AB4D-B2FC-2B9F9EB8329F}"/>
                </a:ext>
              </a:extLst>
            </p:cNvPr>
            <p:cNvCxnSpPr>
              <a:cxnSpLocks/>
              <a:endCxn id="122886" idx="2"/>
            </p:cNvCxnSpPr>
            <p:nvPr/>
          </p:nvCxnSpPr>
          <p:spPr bwMode="auto">
            <a:xfrm flipV="1">
              <a:off x="3959932" y="4628511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889" name="Rectangle 15">
              <a:extLst>
                <a:ext uri="{FF2B5EF4-FFF2-40B4-BE49-F238E27FC236}">
                  <a16:creationId xmlns:a16="http://schemas.microsoft.com/office/drawing/2014/main" id="{C520259A-DB01-6241-83FD-1E4AFC82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965" y="4899238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K</a:t>
              </a:r>
              <a:endParaRPr lang="it-IT" altLang="it-IT" sz="2400"/>
            </a:p>
          </p:txBody>
        </p:sp>
        <p:sp>
          <p:nvSpPr>
            <p:cNvPr id="122890" name="TextBox 16">
              <a:extLst>
                <a:ext uri="{FF2B5EF4-FFF2-40B4-BE49-F238E27FC236}">
                  <a16:creationId xmlns:a16="http://schemas.microsoft.com/office/drawing/2014/main" id="{BF95FAD5-8EAD-7A4B-AB55-6BE3342F4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3213" y="4109646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M</a:t>
              </a:r>
              <a:endParaRPr lang="it-IT" altLang="it-IT" sz="2400"/>
            </a:p>
          </p:txBody>
        </p:sp>
        <p:cxnSp>
          <p:nvCxnSpPr>
            <p:cNvPr id="122891" name="Straight Arrow Connector 22">
              <a:extLst>
                <a:ext uri="{FF2B5EF4-FFF2-40B4-BE49-F238E27FC236}">
                  <a16:creationId xmlns:a16="http://schemas.microsoft.com/office/drawing/2014/main" id="{6AC54F09-B0C9-FE41-9872-63A9A9807F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029" y="4340478"/>
              <a:ext cx="7920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892" name="TextBox 19">
              <a:extLst>
                <a:ext uri="{FF2B5EF4-FFF2-40B4-BE49-F238E27FC236}">
                  <a16:creationId xmlns:a16="http://schemas.microsoft.com/office/drawing/2014/main" id="{588D24AF-A8D2-BF46-A139-BD54F8A9C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5505" y="4109646"/>
              <a:ext cx="8867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MAC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56EB86-EFFD-E543-A02F-C9987676AFE3}"/>
              </a:ext>
            </a:extLst>
          </p:cNvPr>
          <p:cNvSpPr txBox="1"/>
          <p:nvPr/>
        </p:nvSpPr>
        <p:spPr>
          <a:xfrm>
            <a:off x="4032000" y="40360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3263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5">
            <a:extLst>
              <a:ext uri="{FF2B5EF4-FFF2-40B4-BE49-F238E27FC236}">
                <a16:creationId xmlns:a16="http://schemas.microsoft.com/office/drawing/2014/main" id="{85D5055F-021A-B841-A876-B994EE78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387139-C8F9-A340-8AF2-0B33CEC9DA8A}"/>
              </a:ext>
            </a:extLst>
          </p:cNvPr>
          <p:cNvSpPr txBox="1"/>
          <p:nvPr/>
        </p:nvSpPr>
        <p:spPr>
          <a:xfrm>
            <a:off x="8548965" y="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23981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Box 12">
            <a:extLst>
              <a:ext uri="{FF2B5EF4-FFF2-40B4-BE49-F238E27FC236}">
                <a16:creationId xmlns:a16="http://schemas.microsoft.com/office/drawing/2014/main" id="{997DC2A5-7851-6B4D-A241-EC889ECE2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04813"/>
            <a:ext cx="2239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MAC = </a:t>
            </a:r>
            <a:r>
              <a:rPr lang="it-IT" altLang="it-IT" sz="2400" i="1"/>
              <a:t>C</a:t>
            </a:r>
            <a:r>
              <a:rPr lang="it-IT" altLang="it-IT" sz="2400"/>
              <a:t>(</a:t>
            </a:r>
            <a:r>
              <a:rPr lang="it-IT" altLang="it-IT" sz="2400" i="1"/>
              <a:t>K</a:t>
            </a:r>
            <a:r>
              <a:rPr lang="it-IT" altLang="it-IT" sz="2400"/>
              <a:t>, </a:t>
            </a:r>
            <a:r>
              <a:rPr lang="it-IT" altLang="it-IT" sz="2400" i="1"/>
              <a:t>M</a:t>
            </a:r>
            <a:r>
              <a:rPr lang="it-IT" altLang="it-IT" sz="2400"/>
              <a:t>)</a:t>
            </a:r>
          </a:p>
        </p:txBody>
      </p:sp>
      <p:sp>
        <p:nvSpPr>
          <p:cNvPr id="124930" name="Rectangle 5">
            <a:extLst>
              <a:ext uri="{FF2B5EF4-FFF2-40B4-BE49-F238E27FC236}">
                <a16:creationId xmlns:a16="http://schemas.microsoft.com/office/drawing/2014/main" id="{E0A7F2CC-C3D0-6447-A63A-52D0865B6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05251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M</a:t>
            </a:r>
            <a:r>
              <a:rPr lang="it-IT" altLang="it-IT" sz="2400"/>
              <a:t> = messaggio trasmesso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K</a:t>
            </a:r>
            <a:r>
              <a:rPr lang="it-IT" altLang="it-IT" sz="2400"/>
              <a:t> = chiave segreta condivisa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BE250-254A-D744-9FF7-C4439A18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85" y="2901765"/>
            <a:ext cx="84753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Osservazione</a:t>
            </a:r>
            <a:r>
              <a:rPr lang="it-IT" altLang="it-IT" sz="2400"/>
              <a:t> 1: anche la cifratura è una sorta di MAC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Osservazione</a:t>
            </a:r>
            <a:r>
              <a:rPr lang="it-IT" altLang="it-IT" sz="2400"/>
              <a:t> 2: la differenza tra cifratura e MAC è che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non serve che MAC sia invertibile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Dunque MAC è una specie di cifratura che non serve sia invertibile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6090D-E715-0844-8587-C42A0A04A8CF}"/>
              </a:ext>
            </a:extLst>
          </p:cNvPr>
          <p:cNvSpPr txBox="1"/>
          <p:nvPr/>
        </p:nvSpPr>
        <p:spPr>
          <a:xfrm>
            <a:off x="8548965" y="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9433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17AFCC-D5A9-1243-94E5-E9C212D208C9}"/>
              </a:ext>
            </a:extLst>
          </p:cNvPr>
          <p:cNvSpPr txBox="1"/>
          <p:nvPr/>
        </p:nvSpPr>
        <p:spPr>
          <a:xfrm>
            <a:off x="8548965" y="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MAC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1C438-6C6B-6E45-B9D9-FADED4C1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77"/>
            <a:ext cx="9144000" cy="2232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2867E-3FA3-0848-B397-4728CB42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61" y="6440553"/>
            <a:ext cx="5416872" cy="417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1651A-CDB0-6A48-BE3A-C7C87C81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505"/>
            <a:ext cx="9144000" cy="2288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EF398-B216-2B42-ACF9-F3A52D407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1492"/>
            <a:ext cx="9144000" cy="20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Box 4">
            <a:extLst>
              <a:ext uri="{FF2B5EF4-FFF2-40B4-BE49-F238E27FC236}">
                <a16:creationId xmlns:a16="http://schemas.microsoft.com/office/drawing/2014/main" id="{62FBB808-6DEC-7042-9B4E-916FF140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049" y="195361"/>
            <a:ext cx="1917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/>
              <a:t>HMAC-X</a:t>
            </a:r>
          </a:p>
        </p:txBody>
      </p:sp>
      <p:sp>
        <p:nvSpPr>
          <p:cNvPr id="129026" name="TextBox 5">
            <a:extLst>
              <a:ext uri="{FF2B5EF4-FFF2-40B4-BE49-F238E27FC236}">
                <a16:creationId xmlns:a16="http://schemas.microsoft.com/office/drawing/2014/main" id="{45B9B285-22BB-AC43-9DAA-C20EDBC7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13" y="762585"/>
            <a:ext cx="549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Hash-based Message Authentication Code</a:t>
            </a:r>
            <a:r>
              <a:rPr lang="it-IT" altLang="it-IT" sz="2400"/>
              <a:t> </a:t>
            </a:r>
          </a:p>
        </p:txBody>
      </p:sp>
      <p:sp>
        <p:nvSpPr>
          <p:cNvPr id="129027" name="TextBox 6">
            <a:extLst>
              <a:ext uri="{FF2B5EF4-FFF2-40B4-BE49-F238E27FC236}">
                <a16:creationId xmlns:a16="http://schemas.microsoft.com/office/drawing/2014/main" id="{6CEA2289-9B46-594D-9070-469C7A3C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260" y="1696116"/>
            <a:ext cx="713689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Si usa una chiave segreta condivisa (come in MAC) 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in più una funzione Hash (al posto di X si scrive il nome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della funzione hash: SHA256, MD5, RIPEMD160)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Documenti costitutivi: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RFC2104 (</a:t>
            </a:r>
            <a:r>
              <a:rPr lang="it-IT" altLang="it-IT" sz="2400" i="1"/>
              <a:t>Request for Comments</a:t>
            </a:r>
            <a:r>
              <a:rPr lang="it-IT" altLang="it-IT" sz="240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FIPS Publication 198 (NIST standard)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usato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SSL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TLS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		NTLMv2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1AACB-A0F5-A24A-8479-A144E1496ABC}"/>
              </a:ext>
            </a:extLst>
          </p:cNvPr>
          <p:cNvSpPr txBox="1"/>
          <p:nvPr/>
        </p:nvSpPr>
        <p:spPr>
          <a:xfrm>
            <a:off x="8363771" y="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HMAC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C9B6C-974F-D14C-8CBC-86105755891A}"/>
              </a:ext>
            </a:extLst>
          </p:cNvPr>
          <p:cNvSpPr txBox="1"/>
          <p:nvPr/>
        </p:nvSpPr>
        <p:spPr>
          <a:xfrm>
            <a:off x="4240692" y="4839211"/>
            <a:ext cx="4740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FIPS = </a:t>
            </a:r>
            <a:r>
              <a:rPr lang="it-IT" sz="1600" i="1"/>
              <a:t>Federal Information Processing Standards</a:t>
            </a:r>
          </a:p>
          <a:p>
            <a:r>
              <a:rPr lang="it-IT" sz="1600"/>
              <a:t>NIST = </a:t>
            </a:r>
            <a:r>
              <a:rPr lang="it-IT" sz="1600" i="1"/>
              <a:t>National Institute of Standards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56645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3">
            <a:extLst>
              <a:ext uri="{FF2B5EF4-FFF2-40B4-BE49-F238E27FC236}">
                <a16:creationId xmlns:a16="http://schemas.microsoft.com/office/drawing/2014/main" id="{BF922E22-985E-B340-862F-939E27E42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EBED5-2D8F-8E4C-A8FC-518C928212D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t-IT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6AB97-AB14-6A4A-BBBB-DD02BD2B650F}"/>
              </a:ext>
            </a:extLst>
          </p:cNvPr>
          <p:cNvSpPr txBox="1"/>
          <p:nvPr/>
        </p:nvSpPr>
        <p:spPr>
          <a:xfrm>
            <a:off x="8363771" y="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HMAC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8AFCA8-4885-BD46-A7CE-3F699C2598F3}"/>
              </a:ext>
            </a:extLst>
          </p:cNvPr>
          <p:cNvGrpSpPr/>
          <p:nvPr/>
        </p:nvGrpSpPr>
        <p:grpSpPr>
          <a:xfrm>
            <a:off x="571500" y="0"/>
            <a:ext cx="5886450" cy="6858000"/>
            <a:chOff x="49356" y="26988"/>
            <a:chExt cx="5886450" cy="6858000"/>
          </a:xfrm>
        </p:grpSpPr>
        <p:pic>
          <p:nvPicPr>
            <p:cNvPr id="130050" name="Picture 9">
              <a:extLst>
                <a:ext uri="{FF2B5EF4-FFF2-40B4-BE49-F238E27FC236}">
                  <a16:creationId xmlns:a16="http://schemas.microsoft.com/office/drawing/2014/main" id="{61A3C95C-D8AA-6241-949F-E9FEB0F8E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6" y="26988"/>
              <a:ext cx="58864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51" name="TextBox 10">
              <a:extLst>
                <a:ext uri="{FF2B5EF4-FFF2-40B4-BE49-F238E27FC236}">
                  <a16:creationId xmlns:a16="http://schemas.microsoft.com/office/drawing/2014/main" id="{24134351-B323-4B4B-B863-E3644420A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744" y="2276475"/>
              <a:ext cx="15954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MD5, SHA256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RIPEMD160</a:t>
              </a:r>
            </a:p>
          </p:txBody>
        </p:sp>
        <p:sp>
          <p:nvSpPr>
            <p:cNvPr id="130052" name="TextBox 11">
              <a:extLst>
                <a:ext uri="{FF2B5EF4-FFF2-40B4-BE49-F238E27FC236}">
                  <a16:creationId xmlns:a16="http://schemas.microsoft.com/office/drawing/2014/main" id="{C05B20A5-ACE1-714C-ADBC-A498A7621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831" y="5172075"/>
              <a:ext cx="159543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MD5, SHA256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RIPEMD160</a:t>
              </a:r>
            </a:p>
          </p:txBody>
        </p:sp>
        <p:sp>
          <p:nvSpPr>
            <p:cNvPr id="130053" name="TextBox 12">
              <a:extLst>
                <a:ext uri="{FF2B5EF4-FFF2-40B4-BE49-F238E27FC236}">
                  <a16:creationId xmlns:a16="http://schemas.microsoft.com/office/drawing/2014/main" id="{A7BE1F5E-3C88-A840-AB08-373B9DFEC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694" y="460375"/>
              <a:ext cx="4397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M</a:t>
              </a:r>
            </a:p>
          </p:txBody>
        </p:sp>
        <p:sp>
          <p:nvSpPr>
            <p:cNvPr id="130054" name="Right Brace 13">
              <a:extLst>
                <a:ext uri="{FF2B5EF4-FFF2-40B4-BE49-F238E27FC236}">
                  <a16:creationId xmlns:a16="http://schemas.microsoft.com/office/drawing/2014/main" id="{BB9516CF-A9E0-1A46-83D0-68D131313E4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460100" y="-927894"/>
              <a:ext cx="288925" cy="3960813"/>
            </a:xfrm>
            <a:prstGeom prst="rightBrace">
              <a:avLst>
                <a:gd name="adj1" fmla="val 8314"/>
                <a:gd name="adj2" fmla="val 49685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0055" name="TextBox 14">
              <a:extLst>
                <a:ext uri="{FF2B5EF4-FFF2-40B4-BE49-F238E27FC236}">
                  <a16:creationId xmlns:a16="http://schemas.microsoft.com/office/drawing/2014/main" id="{586CDFC3-1B04-454F-B672-9AA7DD851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619" y="188913"/>
              <a:ext cx="10906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00110110</a:t>
              </a:r>
            </a:p>
          </p:txBody>
        </p:sp>
        <p:sp>
          <p:nvSpPr>
            <p:cNvPr id="130056" name="TextBox 15">
              <a:extLst>
                <a:ext uri="{FF2B5EF4-FFF2-40B4-BE49-F238E27FC236}">
                  <a16:creationId xmlns:a16="http://schemas.microsoft.com/office/drawing/2014/main" id="{BDAD2A05-3B28-2847-8D91-ADE461330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3081" y="2924175"/>
              <a:ext cx="1092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01011100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D2D115-01A8-3749-904F-8EA5FD0672E1}"/>
                </a:ext>
              </a:extLst>
            </p:cNvPr>
            <p:cNvSpPr/>
            <p:nvPr/>
          </p:nvSpPr>
          <p:spPr>
            <a:xfrm>
              <a:off x="1166422" y="164143"/>
              <a:ext cx="2618322" cy="368300"/>
            </a:xfrm>
            <a:prstGeom prst="rect">
              <a:avLst/>
            </a:prstGeom>
            <a:solidFill>
              <a:schemeClr val="accent4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EF18A3-3E40-F048-A1E0-9952DA2A37B4}"/>
                </a:ext>
              </a:extLst>
            </p:cNvPr>
            <p:cNvSpPr/>
            <p:nvPr/>
          </p:nvSpPr>
          <p:spPr>
            <a:xfrm>
              <a:off x="317876" y="153888"/>
              <a:ext cx="745420" cy="368300"/>
            </a:xfrm>
            <a:prstGeom prst="rect">
              <a:avLst/>
            </a:prstGeom>
            <a:solidFill>
              <a:srgbClr val="1D79FF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2149E-08AF-E14E-8697-8D54DFF102FE}"/>
                </a:ext>
              </a:extLst>
            </p:cNvPr>
            <p:cNvSpPr/>
            <p:nvPr/>
          </p:nvSpPr>
          <p:spPr>
            <a:xfrm>
              <a:off x="1557071" y="1473036"/>
              <a:ext cx="4094982" cy="368300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9772FE-60B1-BA4B-934A-9B8D631348CB}"/>
                </a:ext>
              </a:extLst>
            </p:cNvPr>
            <p:cNvSpPr/>
            <p:nvPr/>
          </p:nvSpPr>
          <p:spPr>
            <a:xfrm>
              <a:off x="380380" y="2850096"/>
              <a:ext cx="745420" cy="368300"/>
            </a:xfrm>
            <a:prstGeom prst="rect">
              <a:avLst/>
            </a:prstGeom>
            <a:solidFill>
              <a:srgbClr val="1D79FF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80D8D1-0952-E146-896D-1564ED743532}"/>
                </a:ext>
              </a:extLst>
            </p:cNvPr>
            <p:cNvSpPr/>
            <p:nvPr/>
          </p:nvSpPr>
          <p:spPr>
            <a:xfrm>
              <a:off x="1211282" y="2929178"/>
              <a:ext cx="2130549" cy="368300"/>
            </a:xfrm>
            <a:prstGeom prst="rect">
              <a:avLst/>
            </a:prstGeom>
            <a:solidFill>
              <a:schemeClr val="accent4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EA82A-459D-774F-B8CC-E7DE4D3978AC}"/>
                </a:ext>
              </a:extLst>
            </p:cNvPr>
            <p:cNvSpPr/>
            <p:nvPr/>
          </p:nvSpPr>
          <p:spPr>
            <a:xfrm>
              <a:off x="3103289" y="3293552"/>
              <a:ext cx="528119" cy="3515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4D678C-AE62-B44D-AAF0-B338159F745E}"/>
                </a:ext>
              </a:extLst>
            </p:cNvPr>
            <p:cNvSpPr/>
            <p:nvPr/>
          </p:nvSpPr>
          <p:spPr>
            <a:xfrm>
              <a:off x="2658783" y="6187858"/>
              <a:ext cx="528119" cy="275572"/>
            </a:xfrm>
            <a:prstGeom prst="rect">
              <a:avLst/>
            </a:prstGeom>
            <a:solidFill>
              <a:srgbClr val="0827FF"/>
            </a:solidFill>
            <a:ln w="12700">
              <a:solidFill>
                <a:srgbClr val="082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E99C87-321E-E14D-9823-EC2EABDABE39}"/>
                </a:ext>
              </a:extLst>
            </p:cNvPr>
            <p:cNvGrpSpPr/>
            <p:nvPr/>
          </p:nvGrpSpPr>
          <p:grpSpPr>
            <a:xfrm>
              <a:off x="688525" y="1473034"/>
              <a:ext cx="870968" cy="355776"/>
              <a:chOff x="2267944" y="1473034"/>
              <a:chExt cx="870968" cy="355776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7AA1931B-5C51-1740-A7D3-0B952E3DF3A1}"/>
                  </a:ext>
                </a:extLst>
              </p:cNvPr>
              <p:cNvSpPr/>
              <p:nvPr/>
            </p:nvSpPr>
            <p:spPr>
              <a:xfrm>
                <a:off x="2275418" y="1473035"/>
                <a:ext cx="863494" cy="355775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BF149803-608A-4B4A-9F28-B09D7FE7881D}"/>
                  </a:ext>
                </a:extLst>
              </p:cNvPr>
              <p:cNvSpPr/>
              <p:nvPr/>
            </p:nvSpPr>
            <p:spPr>
              <a:xfrm rot="10800000">
                <a:off x="2267944" y="1473034"/>
                <a:ext cx="863494" cy="355775"/>
              </a:xfrm>
              <a:prstGeom prst="triangle">
                <a:avLst>
                  <a:gd name="adj" fmla="val 100000"/>
                </a:avLst>
              </a:prstGeom>
              <a:solidFill>
                <a:schemeClr val="accent4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290EF0B-EE8F-E743-9229-604A7AFB7EF9}"/>
                </a:ext>
              </a:extLst>
            </p:cNvPr>
            <p:cNvGrpSpPr/>
            <p:nvPr/>
          </p:nvGrpSpPr>
          <p:grpSpPr>
            <a:xfrm>
              <a:off x="2023697" y="4472628"/>
              <a:ext cx="870968" cy="355776"/>
              <a:chOff x="2267944" y="1473034"/>
              <a:chExt cx="870968" cy="355776"/>
            </a:xfrm>
          </p:grpSpPr>
          <p:sp>
            <p:nvSpPr>
              <p:cNvPr id="23" name="Triangle 22">
                <a:extLst>
                  <a:ext uri="{FF2B5EF4-FFF2-40B4-BE49-F238E27FC236}">
                    <a16:creationId xmlns:a16="http://schemas.microsoft.com/office/drawing/2014/main" id="{0AECBEFC-B703-F244-B811-D283E65B180D}"/>
                  </a:ext>
                </a:extLst>
              </p:cNvPr>
              <p:cNvSpPr/>
              <p:nvPr/>
            </p:nvSpPr>
            <p:spPr>
              <a:xfrm>
                <a:off x="2275418" y="1473035"/>
                <a:ext cx="863494" cy="355775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Triangle 23">
                <a:extLst>
                  <a:ext uri="{FF2B5EF4-FFF2-40B4-BE49-F238E27FC236}">
                    <a16:creationId xmlns:a16="http://schemas.microsoft.com/office/drawing/2014/main" id="{7F9AECA5-F575-E24B-B4DF-0F8BF3C5B70E}"/>
                  </a:ext>
                </a:extLst>
              </p:cNvPr>
              <p:cNvSpPr/>
              <p:nvPr/>
            </p:nvSpPr>
            <p:spPr>
              <a:xfrm rot="10800000">
                <a:off x="2267944" y="1473034"/>
                <a:ext cx="863494" cy="355775"/>
              </a:xfrm>
              <a:prstGeom prst="triangle">
                <a:avLst>
                  <a:gd name="adj" fmla="val 100000"/>
                </a:avLst>
              </a:prstGeom>
              <a:solidFill>
                <a:schemeClr val="accent4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AA3FCE-77B7-8A43-9751-BEFE355BD77E}"/>
                </a:ext>
              </a:extLst>
            </p:cNvPr>
            <p:cNvSpPr/>
            <p:nvPr/>
          </p:nvSpPr>
          <p:spPr>
            <a:xfrm>
              <a:off x="2942538" y="4463708"/>
              <a:ext cx="860400" cy="334800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7678BA-09BC-C841-BCBE-D81D4C0BEC16}"/>
                </a:ext>
              </a:extLst>
            </p:cNvPr>
            <p:cNvSpPr txBox="1"/>
            <p:nvPr/>
          </p:nvSpPr>
          <p:spPr>
            <a:xfrm>
              <a:off x="2863046" y="117460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...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00B261-42F7-3D42-9E94-BAA3648F48DE}"/>
                </a:ext>
              </a:extLst>
            </p:cNvPr>
            <p:cNvSpPr txBox="1"/>
            <p:nvPr/>
          </p:nvSpPr>
          <p:spPr>
            <a:xfrm>
              <a:off x="2863046" y="2854158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...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70F2EA-F89B-7542-9C27-E61F1E458056}"/>
              </a:ext>
            </a:extLst>
          </p:cNvPr>
          <p:cNvSpPr txBox="1"/>
          <p:nvPr/>
        </p:nvSpPr>
        <p:spPr>
          <a:xfrm>
            <a:off x="6068279" y="2664295"/>
            <a:ext cx="289399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H</a:t>
            </a:r>
            <a:r>
              <a:rPr lang="en-US" sz="2000"/>
              <a:t> = hash function</a:t>
            </a:r>
          </a:p>
          <a:p>
            <a:r>
              <a:rPr lang="en-US" sz="2000" i="1"/>
              <a:t>IV</a:t>
            </a:r>
            <a:r>
              <a:rPr lang="en-US" sz="2000"/>
              <a:t> = initial value</a:t>
            </a:r>
          </a:p>
          <a:p>
            <a:r>
              <a:rPr lang="en-US" sz="2000" i="1"/>
              <a:t>M</a:t>
            </a:r>
            <a:r>
              <a:rPr lang="en-US" sz="2000"/>
              <a:t> = message</a:t>
            </a:r>
          </a:p>
          <a:p>
            <a:r>
              <a:rPr lang="en-US" sz="2000" i="1"/>
              <a:t>Y</a:t>
            </a:r>
            <a:r>
              <a:rPr lang="en-US" sz="2000" i="1" baseline="-25000"/>
              <a:t>i </a:t>
            </a:r>
            <a:r>
              <a:rPr lang="en-US" sz="2000"/>
              <a:t>= </a:t>
            </a:r>
            <a:r>
              <a:rPr lang="en-US" sz="2000" i="1"/>
              <a:t>i</a:t>
            </a:r>
            <a:r>
              <a:rPr lang="en-US" sz="2000"/>
              <a:t>-th block</a:t>
            </a:r>
          </a:p>
          <a:p>
            <a:r>
              <a:rPr lang="en-US" sz="2000" i="1"/>
              <a:t>L</a:t>
            </a:r>
            <a:r>
              <a:rPr lang="en-US" sz="2000"/>
              <a:t> = number of blocks</a:t>
            </a:r>
          </a:p>
          <a:p>
            <a:r>
              <a:rPr lang="en-US" sz="2000" i="1"/>
              <a:t>b</a:t>
            </a:r>
            <a:r>
              <a:rPr lang="en-US" sz="2000"/>
              <a:t> = bits/block</a:t>
            </a:r>
          </a:p>
          <a:p>
            <a:r>
              <a:rPr lang="en-US" sz="2000" i="1"/>
              <a:t>n</a:t>
            </a:r>
            <a:r>
              <a:rPr lang="en-US" sz="2000"/>
              <a:t> = length hash digest</a:t>
            </a:r>
          </a:p>
          <a:p>
            <a:r>
              <a:rPr lang="en-US" sz="2000" i="1"/>
              <a:t>K</a:t>
            </a:r>
            <a:r>
              <a:rPr lang="en-US" sz="2000"/>
              <a:t> = secret key</a:t>
            </a:r>
          </a:p>
          <a:p>
            <a:r>
              <a:rPr lang="en-US" sz="2000" i="1"/>
              <a:t>K</a:t>
            </a:r>
            <a:r>
              <a:rPr lang="en-US" sz="2000" baseline="30000"/>
              <a:t>+</a:t>
            </a:r>
            <a:r>
              <a:rPr lang="en-US" sz="2000"/>
              <a:t> = </a:t>
            </a:r>
            <a:r>
              <a:rPr lang="en-US" sz="2000" i="1"/>
              <a:t>K</a:t>
            </a:r>
            <a:r>
              <a:rPr lang="en-US" sz="2000"/>
              <a:t> padded with 0</a:t>
            </a:r>
          </a:p>
          <a:p>
            <a:r>
              <a:rPr lang="en-US" sz="2000"/>
              <a:t>ipad = 00110110 repeated</a:t>
            </a:r>
          </a:p>
          <a:p>
            <a:r>
              <a:rPr lang="en-US" sz="2000"/>
              <a:t>opad = 01011100 repeated</a:t>
            </a:r>
          </a:p>
        </p:txBody>
      </p:sp>
    </p:spTree>
    <p:extLst>
      <p:ext uri="{BB962C8B-B14F-4D97-AF65-F5344CB8AC3E}">
        <p14:creationId xmlns:p14="http://schemas.microsoft.com/office/powerpoint/2010/main" val="37995013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7208</TotalTime>
  <Words>1606</Words>
  <Application>Microsoft Macintosh PowerPoint</Application>
  <PresentationFormat>On-screen Show (4:3)</PresentationFormat>
  <Paragraphs>364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Linux Libertine</vt:lpstr>
      <vt:lpstr>Monaco</vt:lpstr>
      <vt:lpstr>Times</vt:lpstr>
      <vt:lpstr>Times New Roman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138</cp:revision>
  <dcterms:created xsi:type="dcterms:W3CDTF">2021-05-05T15:12:57Z</dcterms:created>
  <dcterms:modified xsi:type="dcterms:W3CDTF">2024-05-21T09:45:19Z</dcterms:modified>
</cp:coreProperties>
</file>