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551" r:id="rId2"/>
    <p:sldId id="569" r:id="rId3"/>
    <p:sldId id="257" r:id="rId4"/>
    <p:sldId id="256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560" r:id="rId13"/>
    <p:sldId id="265" r:id="rId14"/>
    <p:sldId id="266" r:id="rId15"/>
    <p:sldId id="267" r:id="rId16"/>
    <p:sldId id="268" r:id="rId17"/>
    <p:sldId id="269" r:id="rId18"/>
    <p:sldId id="303" r:id="rId19"/>
    <p:sldId id="304" r:id="rId20"/>
    <p:sldId id="299" r:id="rId21"/>
    <p:sldId id="300" r:id="rId22"/>
    <p:sldId id="301" r:id="rId23"/>
    <p:sldId id="270" r:id="rId24"/>
    <p:sldId id="271" r:id="rId25"/>
    <p:sldId id="272" r:id="rId26"/>
    <p:sldId id="276" r:id="rId27"/>
    <p:sldId id="273" r:id="rId28"/>
    <p:sldId id="277" r:id="rId29"/>
    <p:sldId id="278" r:id="rId30"/>
    <p:sldId id="558" r:id="rId31"/>
    <p:sldId id="279" r:id="rId32"/>
    <p:sldId id="561" r:id="rId33"/>
    <p:sldId id="282" r:id="rId34"/>
    <p:sldId id="562" r:id="rId35"/>
    <p:sldId id="563" r:id="rId36"/>
    <p:sldId id="564" r:id="rId37"/>
    <p:sldId id="280" r:id="rId38"/>
    <p:sldId id="281" r:id="rId39"/>
    <p:sldId id="283" r:id="rId40"/>
    <p:sldId id="287" r:id="rId41"/>
    <p:sldId id="284" r:id="rId42"/>
    <p:sldId id="285" r:id="rId43"/>
    <p:sldId id="286" r:id="rId44"/>
    <p:sldId id="274" r:id="rId45"/>
    <p:sldId id="290" r:id="rId46"/>
    <p:sldId id="570" r:id="rId47"/>
    <p:sldId id="288" r:id="rId48"/>
    <p:sldId id="289" r:id="rId49"/>
    <p:sldId id="291" r:id="rId50"/>
    <p:sldId id="292" r:id="rId51"/>
    <p:sldId id="293" r:id="rId52"/>
    <p:sldId id="311" r:id="rId53"/>
    <p:sldId id="552" r:id="rId54"/>
    <p:sldId id="556" r:id="rId55"/>
    <p:sldId id="294" r:id="rId56"/>
    <p:sldId id="296" r:id="rId57"/>
    <p:sldId id="302" r:id="rId58"/>
    <p:sldId id="297" r:id="rId59"/>
    <p:sldId id="553" r:id="rId60"/>
    <p:sldId id="571" r:id="rId61"/>
    <p:sldId id="298" r:id="rId62"/>
    <p:sldId id="305" r:id="rId63"/>
    <p:sldId id="557" r:id="rId64"/>
    <p:sldId id="306" r:id="rId65"/>
    <p:sldId id="307" r:id="rId66"/>
    <p:sldId id="559" r:id="rId67"/>
    <p:sldId id="309" r:id="rId68"/>
    <p:sldId id="308" r:id="rId69"/>
    <p:sldId id="566" r:id="rId70"/>
    <p:sldId id="568" r:id="rId71"/>
    <p:sldId id="312" r:id="rId72"/>
    <p:sldId id="313" r:id="rId73"/>
    <p:sldId id="314" r:id="rId74"/>
    <p:sldId id="315" r:id="rId75"/>
    <p:sldId id="567" r:id="rId76"/>
    <p:sldId id="316" r:id="rId77"/>
    <p:sldId id="555" r:id="rId78"/>
    <p:sldId id="310" r:id="rId79"/>
    <p:sldId id="317" r:id="rId80"/>
    <p:sldId id="318" r:id="rId81"/>
    <p:sldId id="319" r:id="rId82"/>
    <p:sldId id="320" r:id="rId83"/>
    <p:sldId id="321" r:id="rId84"/>
    <p:sldId id="322" r:id="rId85"/>
    <p:sldId id="329" r:id="rId86"/>
    <p:sldId id="325" r:id="rId87"/>
    <p:sldId id="330" r:id="rId88"/>
    <p:sldId id="323" r:id="rId89"/>
    <p:sldId id="324" r:id="rId90"/>
    <p:sldId id="554" r:id="rId91"/>
    <p:sldId id="350" r:id="rId92"/>
    <p:sldId id="550" r:id="rId93"/>
    <p:sldId id="326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43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1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ndrea.corbellini.name/ecc/interactive/modk-mul.html" TargetMode="External"/><Relationship Id="rId2" Type="http://schemas.openxmlformats.org/officeDocument/2006/relationships/hyperlink" Target="https://andrea.corbellini.name/ecc/interactive/modk-add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6.png"/><Relationship Id="rId7" Type="http://schemas.openxmlformats.org/officeDocument/2006/relationships/image" Target="../media/image16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tif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tiff"/><Relationship Id="rId2" Type="http://schemas.openxmlformats.org/officeDocument/2006/relationships/image" Target="../media/image20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tiff"/><Relationship Id="rId2" Type="http://schemas.openxmlformats.org/officeDocument/2006/relationships/image" Target="../media/image20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C5D254-4F24-614D-8E54-49CFF9B9C282}"/>
              </a:ext>
            </a:extLst>
          </p:cNvPr>
          <p:cNvSpPr txBox="1"/>
          <p:nvPr/>
        </p:nvSpPr>
        <p:spPr>
          <a:xfrm>
            <a:off x="1341912" y="1258785"/>
            <a:ext cx="6726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Crittografia basata su curve ellittiche</a:t>
            </a:r>
          </a:p>
          <a:p>
            <a:r>
              <a:rPr lang="it-IT" sz="3200" b="1" i="1"/>
              <a:t>Elliptic Curve Cryptography</a:t>
            </a:r>
            <a:r>
              <a:rPr lang="it-IT" sz="3200" b="1"/>
              <a:t> - ECC</a:t>
            </a:r>
          </a:p>
        </p:txBody>
      </p:sp>
    </p:spTree>
    <p:extLst>
      <p:ext uri="{BB962C8B-B14F-4D97-AF65-F5344CB8AC3E}">
        <p14:creationId xmlns:p14="http://schemas.microsoft.com/office/powerpoint/2010/main" val="369980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1CB4D-6342-E24F-BBA8-6CDD99290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6" y="2107461"/>
            <a:ext cx="8602579" cy="2464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28A69-6AD1-CB4D-98C4-D9810CA82BFC}"/>
              </a:ext>
            </a:extLst>
          </p:cNvPr>
          <p:cNvSpPr txBox="1"/>
          <p:nvPr/>
        </p:nvSpPr>
        <p:spPr>
          <a:xfrm>
            <a:off x="0" y="3824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2 operazioni</a:t>
            </a:r>
          </a:p>
        </p:txBody>
      </p:sp>
    </p:spTree>
    <p:extLst>
      <p:ext uri="{BB962C8B-B14F-4D97-AF65-F5344CB8AC3E}">
        <p14:creationId xmlns:p14="http://schemas.microsoft.com/office/powerpoint/2010/main" val="210242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AC9D5-9B19-2A4C-BD65-CF3F48CE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157"/>
            <a:ext cx="8879306" cy="2388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2A3C9-8988-2E4E-AE84-4B385324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2" y="3162218"/>
            <a:ext cx="8638674" cy="932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24B68-B549-B849-9C75-4548C0117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2" y="4436792"/>
            <a:ext cx="8722895" cy="1238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A0DFE-2B07-E24D-B26D-D88465847DF5}"/>
              </a:ext>
            </a:extLst>
          </p:cNvPr>
          <p:cNvSpPr txBox="1"/>
          <p:nvPr/>
        </p:nvSpPr>
        <p:spPr>
          <a:xfrm>
            <a:off x="0" y="3824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2 operazioni</a:t>
            </a:r>
          </a:p>
        </p:txBody>
      </p:sp>
    </p:spTree>
    <p:extLst>
      <p:ext uri="{BB962C8B-B14F-4D97-AF65-F5344CB8AC3E}">
        <p14:creationId xmlns:p14="http://schemas.microsoft.com/office/powerpoint/2010/main" val="22635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16ABD0-B5A0-A847-9157-43B6320C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378" y="2832100"/>
            <a:ext cx="635000" cy="59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A8EF5-BBFC-5F43-A357-239114B7F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75" y="2097029"/>
            <a:ext cx="3186958" cy="2138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C4D14F-9130-A84A-8E5D-A9487549C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0" y="2025856"/>
            <a:ext cx="3262461" cy="22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6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56E10-EF49-3B4B-9EEB-948669A8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" y="581774"/>
            <a:ext cx="8879305" cy="4963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579EE-91F1-A647-A901-B7A398FB8FA0}"/>
              </a:ext>
            </a:extLst>
          </p:cNvPr>
          <p:cNvSpPr txBox="1"/>
          <p:nvPr/>
        </p:nvSpPr>
        <p:spPr>
          <a:xfrm>
            <a:off x="0" y="3824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2 operazioni</a:t>
            </a:r>
          </a:p>
        </p:txBody>
      </p:sp>
    </p:spTree>
    <p:extLst>
      <p:ext uri="{BB962C8B-B14F-4D97-AF65-F5344CB8AC3E}">
        <p14:creationId xmlns:p14="http://schemas.microsoft.com/office/powerpoint/2010/main" val="116057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35E02-352C-F14E-B042-9DAC0C305C7F}"/>
              </a:ext>
            </a:extLst>
          </p:cNvPr>
          <p:cNvSpPr txBox="1"/>
          <p:nvPr/>
        </p:nvSpPr>
        <p:spPr>
          <a:xfrm>
            <a:off x="1105469" y="661737"/>
            <a:ext cx="7157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Times" pitchFamily="2" charset="0"/>
              </a:rPr>
              <a:t>Esponenziazione e logaritmo su gruppi e campi finiti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62433-9ED3-B744-B26E-3FF7FD31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1" y="2259264"/>
            <a:ext cx="7962900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DBFD1-AFC2-6942-A6DD-BD7F36DF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171" y="1619250"/>
            <a:ext cx="364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5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103FE-A426-174E-A6FF-9BDADE93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1" y="423038"/>
            <a:ext cx="8650705" cy="1103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D68798-21C1-F547-950E-4C15FB4CECD7}"/>
              </a:ext>
            </a:extLst>
          </p:cNvPr>
          <p:cNvGrpSpPr/>
          <p:nvPr/>
        </p:nvGrpSpPr>
        <p:grpSpPr>
          <a:xfrm>
            <a:off x="1076156" y="2212382"/>
            <a:ext cx="6426200" cy="1779629"/>
            <a:chOff x="1076156" y="1908008"/>
            <a:chExt cx="6426200" cy="1779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8B1C56-F18D-154B-8E6A-D576BEDA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156" y="1908008"/>
              <a:ext cx="6426200" cy="4191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6DDC57-9194-6642-8CEE-ED7BD7AF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06" y="2595146"/>
              <a:ext cx="5270500" cy="368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39DC64-9BF7-814E-B4B0-30CDA2DB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6988" y="3268537"/>
              <a:ext cx="2540000" cy="4191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AA0884-4984-A345-9216-8486B26693F2}"/>
              </a:ext>
            </a:extLst>
          </p:cNvPr>
          <p:cNvGrpSpPr/>
          <p:nvPr/>
        </p:nvGrpSpPr>
        <p:grpSpPr>
          <a:xfrm>
            <a:off x="663073" y="4297102"/>
            <a:ext cx="7721600" cy="1745292"/>
            <a:chOff x="663073" y="4297102"/>
            <a:chExt cx="7721600" cy="17452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DC19E2-B475-6E4D-BE1C-BE75FD6CE9D5}"/>
                </a:ext>
              </a:extLst>
            </p:cNvPr>
            <p:cNvGrpSpPr/>
            <p:nvPr/>
          </p:nvGrpSpPr>
          <p:grpSpPr>
            <a:xfrm>
              <a:off x="663073" y="4297102"/>
              <a:ext cx="7721600" cy="1745292"/>
              <a:chOff x="663073" y="4297102"/>
              <a:chExt cx="7721600" cy="174529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12131AB-CA02-3046-997F-46B21B113544}"/>
                  </a:ext>
                </a:extLst>
              </p:cNvPr>
              <p:cNvGrpSpPr/>
              <p:nvPr/>
            </p:nvGrpSpPr>
            <p:grpSpPr>
              <a:xfrm>
                <a:off x="663073" y="4297102"/>
                <a:ext cx="7721600" cy="1079791"/>
                <a:chOff x="663074" y="4074275"/>
                <a:chExt cx="7721600" cy="1079791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BF714E1-C5EF-F04E-9D35-3F11947BC0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4656" y="4798466"/>
                  <a:ext cx="2489200" cy="35560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706E51F9-68C2-5349-94E7-57C35F858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3074" y="4074275"/>
                  <a:ext cx="7721600" cy="431800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01CA8-017C-214A-95C6-719D11B4443B}"/>
                  </a:ext>
                </a:extLst>
              </p:cNvPr>
              <p:cNvSpPr txBox="1"/>
              <p:nvPr/>
            </p:nvSpPr>
            <p:spPr>
              <a:xfrm>
                <a:off x="2866429" y="5580729"/>
                <a:ext cx="28456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elevamento a potenza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C4F788-B2EF-BB49-93FE-E2A0DFD0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94444" y="5648203"/>
              <a:ext cx="371985" cy="390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6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D6D2A91-5785-F84C-8DFA-C55B16A5A3A1}"/>
              </a:ext>
            </a:extLst>
          </p:cNvPr>
          <p:cNvGrpSpPr/>
          <p:nvPr/>
        </p:nvGrpSpPr>
        <p:grpSpPr>
          <a:xfrm>
            <a:off x="336885" y="384407"/>
            <a:ext cx="8530389" cy="849478"/>
            <a:chOff x="0" y="488867"/>
            <a:chExt cx="9144000" cy="8510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5829EB-0160-684E-B3C9-390301FE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88867"/>
              <a:ext cx="9144000" cy="85106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2C9AB2-E027-AA49-B708-BAF21F3BFC77}"/>
                </a:ext>
              </a:extLst>
            </p:cNvPr>
            <p:cNvSpPr/>
            <p:nvPr/>
          </p:nvSpPr>
          <p:spPr>
            <a:xfrm>
              <a:off x="3477126" y="1058779"/>
              <a:ext cx="5390148" cy="281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5335C8-A286-E645-847B-0E60A3C6F5B6}"/>
              </a:ext>
            </a:extLst>
          </p:cNvPr>
          <p:cNvGrpSpPr/>
          <p:nvPr/>
        </p:nvGrpSpPr>
        <p:grpSpPr>
          <a:xfrm>
            <a:off x="336885" y="4283243"/>
            <a:ext cx="8386011" cy="1827898"/>
            <a:chOff x="96253" y="4180955"/>
            <a:chExt cx="8771021" cy="19181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3851FD-1365-2749-87D8-290E0A21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0852" y="4180955"/>
              <a:ext cx="6197600" cy="355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833029-B3DB-B247-98C9-D94672049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53" y="4831349"/>
              <a:ext cx="8771021" cy="126776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73DF3-86A8-FB4F-80C1-8ECEE4A9D4A6}"/>
              </a:ext>
            </a:extLst>
          </p:cNvPr>
          <p:cNvGrpSpPr/>
          <p:nvPr/>
        </p:nvGrpSpPr>
        <p:grpSpPr>
          <a:xfrm>
            <a:off x="336885" y="1802734"/>
            <a:ext cx="8145379" cy="1990390"/>
            <a:chOff x="0" y="1742985"/>
            <a:chExt cx="8867274" cy="20501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EF765B-0E4C-0140-B0C6-E69113E2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787" y="1742985"/>
              <a:ext cx="6997700" cy="4318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B54F96-93E7-5F42-8162-F7D66D5E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68700"/>
              <a:ext cx="8867274" cy="142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4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539A6-923A-044E-85D7-4E68BBA441EE}"/>
              </a:ext>
            </a:extLst>
          </p:cNvPr>
          <p:cNvSpPr txBox="1"/>
          <p:nvPr/>
        </p:nvSpPr>
        <p:spPr>
          <a:xfrm>
            <a:off x="1691765" y="200319"/>
            <a:ext cx="5894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latin typeface="Times" pitchFamily="2" charset="0"/>
              </a:rPr>
              <a:t>Crittografia sulle curve ellittiche</a:t>
            </a:r>
          </a:p>
          <a:p>
            <a:r>
              <a:rPr lang="it-IT" sz="3200" b="1">
                <a:latin typeface="Times" pitchFamily="2" charset="0"/>
              </a:rPr>
              <a:t>ECC - </a:t>
            </a:r>
            <a:r>
              <a:rPr lang="it-IT" sz="3200" i="1">
                <a:latin typeface="NimbusRomNo9L"/>
              </a:rPr>
              <a:t>Elliptic Curve Cryptography</a:t>
            </a:r>
            <a:endParaRPr lang="it-IT" sz="3200" b="1">
              <a:latin typeface="Time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77968-A975-6348-A412-EF333715B5EE}"/>
              </a:ext>
            </a:extLst>
          </p:cNvPr>
          <p:cNvSpPr txBox="1"/>
          <p:nvPr/>
        </p:nvSpPr>
        <p:spPr>
          <a:xfrm>
            <a:off x="1389545" y="1911927"/>
            <a:ext cx="704635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Introdotta nel 1985 da Koblitz e Miller </a:t>
            </a:r>
          </a:p>
          <a:p>
            <a:endParaRPr lang="it-IT" sz="2400"/>
          </a:p>
          <a:p>
            <a:r>
              <a:rPr lang="it-IT" sz="2400"/>
              <a:t>Oggetto di standardizzazione 		NIST FIPS 186-3 </a:t>
            </a:r>
          </a:p>
          <a:p>
            <a:r>
              <a:rPr lang="it-IT" sz="2400"/>
              <a:t>(</a:t>
            </a:r>
            <a:r>
              <a:rPr lang="it-IT" sz="2400" i="1"/>
              <a:t>Federal Information Processing Standards</a:t>
            </a:r>
            <a:r>
              <a:rPr lang="it-IT" sz="2400"/>
              <a:t>)</a:t>
            </a:r>
          </a:p>
          <a:p>
            <a:endParaRPr lang="it-IT" sz="2400"/>
          </a:p>
          <a:p>
            <a:r>
              <a:rPr lang="it-IT" sz="2400"/>
              <a:t>Impiegata nei seguenti protocolli:</a:t>
            </a:r>
          </a:p>
          <a:p>
            <a:endParaRPr lang="it-IT" sz="2400"/>
          </a:p>
          <a:p>
            <a:r>
              <a:rPr lang="it-IT" sz="2400" i="1"/>
              <a:t>Transport Layer Security </a:t>
            </a:r>
            <a:r>
              <a:rPr lang="it-IT" sz="2400"/>
              <a:t>(TLS)</a:t>
            </a:r>
          </a:p>
          <a:p>
            <a:r>
              <a:rPr lang="it-IT" sz="2400" i="1"/>
              <a:t>Pretty Good Privacy </a:t>
            </a:r>
            <a:r>
              <a:rPr lang="it-IT" sz="2400"/>
              <a:t>(PGP) </a:t>
            </a:r>
          </a:p>
          <a:p>
            <a:r>
              <a:rPr lang="it-IT" sz="2400" i="1"/>
              <a:t>Secure Shell </a:t>
            </a:r>
            <a:r>
              <a:rPr lang="it-IT" sz="2400"/>
              <a:t>(SSH) </a:t>
            </a:r>
          </a:p>
          <a:p>
            <a:r>
              <a:rPr lang="it-IT" sz="2400"/>
              <a:t>protocolli su </a:t>
            </a:r>
            <a:r>
              <a:rPr lang="it-IT" sz="2400" i="1"/>
              <a:t>blockchain</a:t>
            </a:r>
            <a:r>
              <a:rPr lang="it-IT" sz="2400"/>
              <a:t> e criptovalute</a:t>
            </a:r>
          </a:p>
        </p:txBody>
      </p:sp>
    </p:spTree>
    <p:extLst>
      <p:ext uri="{BB962C8B-B14F-4D97-AF65-F5344CB8AC3E}">
        <p14:creationId xmlns:p14="http://schemas.microsoft.com/office/powerpoint/2010/main" val="155276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7DC20A-096B-D241-97C3-6E8401FAEF6A}"/>
              </a:ext>
            </a:extLst>
          </p:cNvPr>
          <p:cNvSpPr txBox="1"/>
          <p:nvPr/>
        </p:nvSpPr>
        <p:spPr>
          <a:xfrm>
            <a:off x="273132" y="273131"/>
            <a:ext cx="8430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ECC accolta inizialmente con una certa diffidenza nella comunità dei crittografi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60ED37-C666-9C4F-ABD1-DD0FD482ACAA}"/>
              </a:ext>
            </a:extLst>
          </p:cNvPr>
          <p:cNvGrpSpPr/>
          <p:nvPr/>
        </p:nvGrpSpPr>
        <p:grpSpPr>
          <a:xfrm>
            <a:off x="273132" y="931618"/>
            <a:ext cx="8506326" cy="3670274"/>
            <a:chOff x="273132" y="931618"/>
            <a:chExt cx="8506326" cy="3670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B8D25D-0EE6-154C-BFCE-FDE38B37C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132" y="1559327"/>
              <a:ext cx="8506326" cy="30425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EA08ED-81E9-A147-9436-F47D57D2B253}"/>
                </a:ext>
              </a:extLst>
            </p:cNvPr>
            <p:cNvSpPr txBox="1"/>
            <p:nvPr/>
          </p:nvSpPr>
          <p:spPr>
            <a:xfrm>
              <a:off x="273132" y="931618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Ron Rivest </a:t>
              </a:r>
              <a:endParaRPr lang="it-IT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3CFDE0-6448-7440-8D21-7D78675BB580}"/>
              </a:ext>
            </a:extLst>
          </p:cNvPr>
          <p:cNvGrpSpPr/>
          <p:nvPr/>
        </p:nvGrpSpPr>
        <p:grpSpPr>
          <a:xfrm>
            <a:off x="185480" y="4848190"/>
            <a:ext cx="8518358" cy="1603140"/>
            <a:chOff x="185480" y="5073821"/>
            <a:chExt cx="8518358" cy="16031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6AD667-E136-6C42-977B-ED8AF042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480" y="5567744"/>
              <a:ext cx="8518358" cy="11092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F64F24-7DD7-EE43-9F31-9F435EE92C3E}"/>
                </a:ext>
              </a:extLst>
            </p:cNvPr>
            <p:cNvSpPr txBox="1"/>
            <p:nvPr/>
          </p:nvSpPr>
          <p:spPr>
            <a:xfrm>
              <a:off x="273132" y="5073821"/>
              <a:ext cx="1492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Len Adleman</a:t>
              </a:r>
              <a:r>
                <a:rPr lang="it-IT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91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C182DE-C48B-DB4E-97F7-22A3CC8D3E7D}"/>
              </a:ext>
            </a:extLst>
          </p:cNvPr>
          <p:cNvSpPr txBox="1"/>
          <p:nvPr/>
        </p:nvSpPr>
        <p:spPr>
          <a:xfrm>
            <a:off x="1721922" y="558140"/>
            <a:ext cx="6171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ECC accettata definitivamente a partire dal 2005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F04855-AC37-464E-AD11-1E85CFB532C9}"/>
              </a:ext>
            </a:extLst>
          </p:cNvPr>
          <p:cNvGrpSpPr/>
          <p:nvPr/>
        </p:nvGrpSpPr>
        <p:grpSpPr>
          <a:xfrm>
            <a:off x="322044" y="1674422"/>
            <a:ext cx="8467106" cy="3621974"/>
            <a:chOff x="0" y="2375065"/>
            <a:chExt cx="9144000" cy="37228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BB18E3-7DC4-1F43-B85E-0BD05A558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92633"/>
              <a:ext cx="9144000" cy="31052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B223D4-3319-D646-9722-83690FAA8638}"/>
                </a:ext>
              </a:extLst>
            </p:cNvPr>
            <p:cNvSpPr txBox="1"/>
            <p:nvPr/>
          </p:nvSpPr>
          <p:spPr>
            <a:xfrm>
              <a:off x="3158836" y="2375065"/>
              <a:ext cx="25330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Commento della NSA: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215464C-009F-6043-9369-7571D8A2F6DA}"/>
              </a:ext>
            </a:extLst>
          </p:cNvPr>
          <p:cNvSpPr/>
          <p:nvPr/>
        </p:nvSpPr>
        <p:spPr>
          <a:xfrm>
            <a:off x="213756" y="2980706"/>
            <a:ext cx="4097776" cy="32063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C4B4-EF76-F445-AE72-9D1EC7DA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26261-697C-644A-B48D-019ABBB2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71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539A6-923A-044E-85D7-4E68BBA441EE}"/>
              </a:ext>
            </a:extLst>
          </p:cNvPr>
          <p:cNvSpPr txBox="1"/>
          <p:nvPr/>
        </p:nvSpPr>
        <p:spPr>
          <a:xfrm>
            <a:off x="2955932" y="449700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latin typeface="Times" pitchFamily="2" charset="0"/>
              </a:rPr>
              <a:t>Curve ellittiche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BB1408-C71B-1148-A2B0-0EDECA9806D1}"/>
              </a:ext>
            </a:extLst>
          </p:cNvPr>
          <p:cNvGrpSpPr/>
          <p:nvPr/>
        </p:nvGrpSpPr>
        <p:grpSpPr>
          <a:xfrm>
            <a:off x="2092547" y="1516107"/>
            <a:ext cx="3958556" cy="431800"/>
            <a:chOff x="1778334" y="1769310"/>
            <a:chExt cx="3958556" cy="431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7BC54E-110B-CE43-8451-EB2F5371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8334" y="1769310"/>
              <a:ext cx="2146300" cy="431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789558-645F-3546-93D1-EFADC7C88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2895" y="1794710"/>
              <a:ext cx="431800" cy="406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F3B607-49DA-8F43-91D6-AFE050D2B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3190" y="1817509"/>
              <a:ext cx="393700" cy="3683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9FDDA6-C632-544E-877E-C790B4F5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797" y="1788360"/>
              <a:ext cx="469900" cy="3937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CCA2EC0-0B43-2046-8C80-EFE364F66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08" y="2239039"/>
            <a:ext cx="6273800" cy="38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41F1F-10EC-8846-AD7F-151A88990E58}"/>
              </a:ext>
            </a:extLst>
          </p:cNvPr>
          <p:cNvSpPr txBox="1"/>
          <p:nvPr/>
        </p:nvSpPr>
        <p:spPr>
          <a:xfrm>
            <a:off x="1831425" y="4032211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Ragioneremo su curve piane algebriche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E4D17-D2A8-B746-A07D-D889770EE35C}"/>
              </a:ext>
            </a:extLst>
          </p:cNvPr>
          <p:cNvSpPr txBox="1"/>
          <p:nvPr/>
        </p:nvSpPr>
        <p:spPr>
          <a:xfrm>
            <a:off x="1360208" y="2695639"/>
            <a:ext cx="6720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oppure un campo finito di Galois nella forma GF(</a:t>
            </a:r>
            <a:r>
              <a:rPr lang="it-IT" sz="2400" i="1"/>
              <a:t>p</a:t>
            </a:r>
            <a:r>
              <a:rPr lang="it-IT" sz="2400" i="1" baseline="30000"/>
              <a:t>m</a:t>
            </a:r>
            <a:r>
              <a:rPr lang="it-IT" sz="2400"/>
              <a:t>)</a:t>
            </a:r>
          </a:p>
          <a:p>
            <a:r>
              <a:rPr lang="it-IT" sz="2400"/>
              <a:t>(non tratteremo questo caso)</a:t>
            </a:r>
          </a:p>
        </p:txBody>
      </p:sp>
    </p:spTree>
    <p:extLst>
      <p:ext uri="{BB962C8B-B14F-4D97-AF65-F5344CB8AC3E}">
        <p14:creationId xmlns:p14="http://schemas.microsoft.com/office/powerpoint/2010/main" val="1345381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F4BFE2-A23A-FA41-8B7E-93565019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13" y="1821642"/>
            <a:ext cx="5683348" cy="3773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4A8795-9387-314E-AEFC-87AB3A4730E3}"/>
              </a:ext>
            </a:extLst>
          </p:cNvPr>
          <p:cNvSpPr txBox="1"/>
          <p:nvPr/>
        </p:nvSpPr>
        <p:spPr>
          <a:xfrm>
            <a:off x="795647" y="700644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</a:t>
            </a:r>
          </a:p>
        </p:txBody>
      </p:sp>
    </p:spTree>
    <p:extLst>
      <p:ext uri="{BB962C8B-B14F-4D97-AF65-F5344CB8AC3E}">
        <p14:creationId xmlns:p14="http://schemas.microsoft.com/office/powerpoint/2010/main" val="1374423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4A9B71-054C-9E47-9E89-1DD2252812B7}"/>
              </a:ext>
            </a:extLst>
          </p:cNvPr>
          <p:cNvSpPr txBox="1"/>
          <p:nvPr/>
        </p:nvSpPr>
        <p:spPr>
          <a:xfrm>
            <a:off x="2636323" y="403761"/>
            <a:ext cx="386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Parabole cubiche di Newton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526D1B-7641-3C4A-9FD7-1AFCE064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11" y="1789232"/>
            <a:ext cx="53086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DBD6C-EBE9-6845-9E1D-A76091B61CB8}"/>
              </a:ext>
            </a:extLst>
          </p:cNvPr>
          <p:cNvSpPr txBox="1"/>
          <p:nvPr/>
        </p:nvSpPr>
        <p:spPr>
          <a:xfrm>
            <a:off x="1460665" y="137753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equazione generale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5C9297-1553-CB4E-A380-3CD75CE4702D}"/>
              </a:ext>
            </a:extLst>
          </p:cNvPr>
          <p:cNvGrpSpPr/>
          <p:nvPr/>
        </p:nvGrpSpPr>
        <p:grpSpPr>
          <a:xfrm>
            <a:off x="1460665" y="2823521"/>
            <a:ext cx="6881820" cy="1248417"/>
            <a:chOff x="1460665" y="2823521"/>
            <a:chExt cx="6881820" cy="12484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20C0CB-E5A7-4144-812A-42464D738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0557" y="3398838"/>
              <a:ext cx="3644900" cy="6731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C79DD0-AE34-F14E-A5DC-834D5161B68D}"/>
                </a:ext>
              </a:extLst>
            </p:cNvPr>
            <p:cNvSpPr txBox="1"/>
            <p:nvPr/>
          </p:nvSpPr>
          <p:spPr>
            <a:xfrm>
              <a:off x="1460665" y="2823521"/>
              <a:ext cx="6881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equazione di Weierstrass generalizzata (a seguito di cambio di variabili)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3E709B-A60C-664E-818D-3B8FE7DB4092}"/>
              </a:ext>
            </a:extLst>
          </p:cNvPr>
          <p:cNvGrpSpPr/>
          <p:nvPr/>
        </p:nvGrpSpPr>
        <p:grpSpPr>
          <a:xfrm>
            <a:off x="2550557" y="4597030"/>
            <a:ext cx="3544560" cy="369332"/>
            <a:chOff x="4857008" y="4252007"/>
            <a:chExt cx="3544560" cy="3693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78F39D-DF8A-164F-B945-84730719D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4564" y="4277923"/>
              <a:ext cx="889000" cy="3175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9C762E-5240-D54B-9727-53042772F36B}"/>
                </a:ext>
              </a:extLst>
            </p:cNvPr>
            <p:cNvSpPr txBox="1"/>
            <p:nvPr/>
          </p:nvSpPr>
          <p:spPr>
            <a:xfrm>
              <a:off x="4857008" y="4252007"/>
              <a:ext cx="3544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con                  radici del polinomio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1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81C72-96B1-7048-890D-2CCAB6020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4" y="0"/>
            <a:ext cx="876409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2AF5D-8252-FB46-A195-0B248EC30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101" y="4760456"/>
            <a:ext cx="1762166" cy="277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2619C-073C-D043-B6EE-805D66349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40" y="3771133"/>
            <a:ext cx="2722087" cy="5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8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E25A4-B9BC-984C-9691-F13C57E7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321" y="2451126"/>
            <a:ext cx="3657600" cy="66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46CB8-8C47-FE4E-A348-325723DD1E2B}"/>
              </a:ext>
            </a:extLst>
          </p:cNvPr>
          <p:cNvSpPr txBox="1"/>
          <p:nvPr/>
        </p:nvSpPr>
        <p:spPr>
          <a:xfrm>
            <a:off x="1924489" y="773458"/>
            <a:ext cx="6077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pitchFamily="2" charset="0"/>
              </a:rPr>
              <a:t>Curva ellittica espressa  nella forma standard </a:t>
            </a:r>
          </a:p>
          <a:p>
            <a:r>
              <a:rPr lang="it-IT" sz="2400">
                <a:latin typeface="Times" pitchFamily="2" charset="0"/>
              </a:rPr>
              <a:t>di </a:t>
            </a:r>
            <a:r>
              <a:rPr lang="it-IT" sz="2400" i="1">
                <a:latin typeface="Times" pitchFamily="2" charset="0"/>
              </a:rPr>
              <a:t>Weierstrass</a:t>
            </a:r>
            <a:r>
              <a:rPr lang="it-IT" sz="2400">
                <a:latin typeface="Times" pitchFamily="2" charset="0"/>
              </a:rPr>
              <a:t> (a seguito di cambio di variabili)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9E9C45-F2EE-BA42-890C-7C793B69F4A5}"/>
              </a:ext>
            </a:extLst>
          </p:cNvPr>
          <p:cNvGrpSpPr/>
          <p:nvPr/>
        </p:nvGrpSpPr>
        <p:grpSpPr>
          <a:xfrm>
            <a:off x="2814375" y="3367807"/>
            <a:ext cx="3887603" cy="1289446"/>
            <a:chOff x="2778749" y="2607787"/>
            <a:chExt cx="3887603" cy="12894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77EB0F-232A-6647-9C4A-35934FB7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7144" y="2607787"/>
              <a:ext cx="2044700" cy="5715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D976FA-7CAF-B645-B489-74D9033C09A5}"/>
                </a:ext>
              </a:extLst>
            </p:cNvPr>
            <p:cNvSpPr txBox="1"/>
            <p:nvPr/>
          </p:nvSpPr>
          <p:spPr>
            <a:xfrm>
              <a:off x="2778749" y="3435568"/>
              <a:ext cx="3887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si escludono le radici multiple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2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528BB-028B-D648-AFCC-F40D9F95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50" y="233301"/>
            <a:ext cx="8403220" cy="6311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B9D06-4DD0-684A-A994-07FD79BB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075" y="6187044"/>
            <a:ext cx="3237614" cy="5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78EEE-1BA3-6849-BD59-5A0955625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374"/>
            <a:ext cx="9144000" cy="3639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E4872-6B61-E449-B741-9FE38C11F097}"/>
              </a:ext>
            </a:extLst>
          </p:cNvPr>
          <p:cNvSpPr txBox="1"/>
          <p:nvPr/>
        </p:nvSpPr>
        <p:spPr>
          <a:xfrm>
            <a:off x="3332747" y="469232"/>
            <a:ext cx="1982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latin typeface="Times" pitchFamily="2" charset="0"/>
              </a:rPr>
              <a:t>Punti di tangenza</a:t>
            </a:r>
          </a:p>
        </p:txBody>
      </p:sp>
    </p:spTree>
    <p:extLst>
      <p:ext uri="{BB962C8B-B14F-4D97-AF65-F5344CB8AC3E}">
        <p14:creationId xmlns:p14="http://schemas.microsoft.com/office/powerpoint/2010/main" val="3613825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E14DBC-ED8D-5844-A96D-7918705F1195}"/>
              </a:ext>
            </a:extLst>
          </p:cNvPr>
          <p:cNvSpPr txBox="1"/>
          <p:nvPr/>
        </p:nvSpPr>
        <p:spPr>
          <a:xfrm>
            <a:off x="3332747" y="469232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latin typeface="Times" pitchFamily="2" charset="0"/>
              </a:rPr>
              <a:t>Punti di flesso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A7ADD-0F81-2643-B4FD-FD3F42E08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52"/>
            <a:ext cx="9144000" cy="39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46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BF220B-C518-9C46-B4FF-AF118AE93E46}"/>
              </a:ext>
            </a:extLst>
          </p:cNvPr>
          <p:cNvSpPr txBox="1"/>
          <p:nvPr/>
        </p:nvSpPr>
        <p:spPr>
          <a:xfrm>
            <a:off x="1594745" y="180217"/>
            <a:ext cx="597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Times" pitchFamily="2" charset="0"/>
              </a:rPr>
              <a:t>La struttura di gruppo di una curva ellittica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0F7438-5CCD-674C-A8F2-AC5F0E70C33B}"/>
              </a:ext>
            </a:extLst>
          </p:cNvPr>
          <p:cNvGrpSpPr/>
          <p:nvPr/>
        </p:nvGrpSpPr>
        <p:grpSpPr>
          <a:xfrm>
            <a:off x="2535191" y="920390"/>
            <a:ext cx="3421707" cy="460681"/>
            <a:chOff x="1179095" y="1452954"/>
            <a:chExt cx="3421707" cy="4606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58D6D3-E457-A94D-96B8-3A47B6F2D979}"/>
                </a:ext>
              </a:extLst>
            </p:cNvPr>
            <p:cNvSpPr txBox="1"/>
            <p:nvPr/>
          </p:nvSpPr>
          <p:spPr>
            <a:xfrm>
              <a:off x="1179095" y="1467852"/>
              <a:ext cx="31213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>
                  <a:latin typeface="Times" pitchFamily="2" charset="0"/>
                </a:rPr>
                <a:t>Consideriamo una cubica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D09C7D-BFB8-5B4D-8085-D4D83513C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7778" y="1452954"/>
              <a:ext cx="413024" cy="4606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E12AAF-F076-0E41-B05C-16DFC298BC21}"/>
              </a:ext>
            </a:extLst>
          </p:cNvPr>
          <p:cNvGrpSpPr/>
          <p:nvPr/>
        </p:nvGrpSpPr>
        <p:grpSpPr>
          <a:xfrm>
            <a:off x="212952" y="1557423"/>
            <a:ext cx="8775700" cy="830786"/>
            <a:chOff x="212952" y="2311338"/>
            <a:chExt cx="8775700" cy="8307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7B6CDC-2C94-EA40-9811-26DE1BA1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952" y="2311338"/>
              <a:ext cx="8775700" cy="355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919146-D6D6-8744-B7C5-CCF33D7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1252" y="2735724"/>
              <a:ext cx="5168900" cy="406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4313A-F3DE-EA47-9977-75E8907875F4}"/>
              </a:ext>
            </a:extLst>
          </p:cNvPr>
          <p:cNvGrpSpPr/>
          <p:nvPr/>
        </p:nvGrpSpPr>
        <p:grpSpPr>
          <a:xfrm>
            <a:off x="1635352" y="2962204"/>
            <a:ext cx="5930900" cy="1329554"/>
            <a:chOff x="1635352" y="3650973"/>
            <a:chExt cx="5930900" cy="13295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6DEC2-26C9-CB46-9C29-6D9FC93B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1002" y="4131600"/>
              <a:ext cx="4089400" cy="355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D020AD-E364-6847-947D-013CC370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5352" y="3650973"/>
              <a:ext cx="5930900" cy="355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011FDA-0CA6-4C41-A9CF-A0DE38DC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72002" y="4612227"/>
              <a:ext cx="3327400" cy="3683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C17ED6-1AE4-3A43-8A17-7432B35A32C0}"/>
              </a:ext>
            </a:extLst>
          </p:cNvPr>
          <p:cNvGrpSpPr/>
          <p:nvPr/>
        </p:nvGrpSpPr>
        <p:grpSpPr>
          <a:xfrm>
            <a:off x="1851252" y="4532066"/>
            <a:ext cx="5644494" cy="1768686"/>
            <a:chOff x="1851252" y="4532066"/>
            <a:chExt cx="5644494" cy="17686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090448-69C6-6443-95B6-9D54BDDF3633}"/>
                </a:ext>
              </a:extLst>
            </p:cNvPr>
            <p:cNvGrpSpPr/>
            <p:nvPr/>
          </p:nvGrpSpPr>
          <p:grpSpPr>
            <a:xfrm>
              <a:off x="1851252" y="5240837"/>
              <a:ext cx="5334000" cy="1059915"/>
              <a:chOff x="1851252" y="5430842"/>
              <a:chExt cx="5334000" cy="105991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8C799D1-E6E5-ED45-9204-E9DA60608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1252" y="5430842"/>
                <a:ext cx="5334000" cy="6096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55DDD13-5E01-4E44-B5A9-2A025375B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06852" y="6071657"/>
                <a:ext cx="4787900" cy="41910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76D40E-57B9-F349-9780-D51F5B68CFD4}"/>
                </a:ext>
              </a:extLst>
            </p:cNvPr>
            <p:cNvSpPr txBox="1"/>
            <p:nvPr/>
          </p:nvSpPr>
          <p:spPr>
            <a:xfrm>
              <a:off x="1851252" y="4532066"/>
              <a:ext cx="56444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/>
                <a:t>Introduciamo la seguente legge di composizione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03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48E5D-CCBD-604A-BD19-EA026E96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62" y="11875"/>
            <a:ext cx="4027288" cy="428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134EFC-E6BF-2B4A-9EA0-968675B7B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27" y="4327023"/>
            <a:ext cx="63500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5B106-F3FB-E242-A840-D035837FA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32" y="4866668"/>
            <a:ext cx="8778736" cy="382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8238AA-2D85-0947-977D-BBCE165D5E0D}"/>
              </a:ext>
            </a:extLst>
          </p:cNvPr>
          <p:cNvSpPr txBox="1"/>
          <p:nvPr/>
        </p:nvSpPr>
        <p:spPr>
          <a:xfrm>
            <a:off x="4428558" y="156252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D3449C-E20F-C048-A8EF-09C037B31FD1}"/>
              </a:ext>
            </a:extLst>
          </p:cNvPr>
          <p:cNvGrpSpPr/>
          <p:nvPr/>
        </p:nvGrpSpPr>
        <p:grpSpPr>
          <a:xfrm>
            <a:off x="1250950" y="5394640"/>
            <a:ext cx="6642100" cy="1091072"/>
            <a:chOff x="1250950" y="5394640"/>
            <a:chExt cx="6642100" cy="10910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594DB-60CA-BC40-BD67-5DE062B76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0950" y="5888812"/>
              <a:ext cx="6642100" cy="5969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5E1D66-3CBD-BC42-ACD8-C1599325D6EE}"/>
                </a:ext>
              </a:extLst>
            </p:cNvPr>
            <p:cNvSpPr txBox="1"/>
            <p:nvPr/>
          </p:nvSpPr>
          <p:spPr>
            <a:xfrm>
              <a:off x="1915491" y="5394640"/>
              <a:ext cx="5769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>
                  <a:latin typeface="Times" pitchFamily="2" charset="0"/>
                </a:rPr>
                <a:t>Introduciamo una seconda legge di composizione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1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0DF046-28DA-8146-BDF2-411B5993386C}"/>
              </a:ext>
            </a:extLst>
          </p:cNvPr>
          <p:cNvSpPr txBox="1"/>
          <p:nvPr/>
        </p:nvSpPr>
        <p:spPr>
          <a:xfrm>
            <a:off x="2705100" y="609600"/>
            <a:ext cx="3744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latin typeface="Times" pitchFamily="2" charset="0"/>
              </a:rPr>
              <a:t>Strutture algebriche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866F0-1518-484B-8F06-51F8807F6F46}"/>
              </a:ext>
            </a:extLst>
          </p:cNvPr>
          <p:cNvSpPr txBox="1"/>
          <p:nvPr/>
        </p:nvSpPr>
        <p:spPr>
          <a:xfrm>
            <a:off x="4248103" y="2019300"/>
            <a:ext cx="2318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Times" pitchFamily="2" charset="0"/>
              </a:rPr>
              <a:t>Semigruppo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Times" pitchFamily="2" charset="0"/>
              </a:rPr>
              <a:t>Monoide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Times" pitchFamily="2" charset="0"/>
              </a:rPr>
              <a:t>Gruppo</a:t>
            </a:r>
          </a:p>
          <a:p>
            <a:endParaRPr lang="it-IT" sz="2400">
              <a:latin typeface="Time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Times" pitchFamily="2" charset="0"/>
              </a:rPr>
              <a:t>Anello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>
                <a:latin typeface="Times" pitchFamily="2" charset="0"/>
              </a:rPr>
              <a:t>Campo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C7F91-E98C-AC4B-BC5C-09B157A1E94F}"/>
              </a:ext>
            </a:extLst>
          </p:cNvPr>
          <p:cNvSpPr txBox="1"/>
          <p:nvPr/>
        </p:nvSpPr>
        <p:spPr>
          <a:xfrm>
            <a:off x="1652152" y="2311400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A17AE-2E29-1545-9664-E3A9247C06ED}"/>
              </a:ext>
            </a:extLst>
          </p:cNvPr>
          <p:cNvSpPr txBox="1"/>
          <p:nvPr/>
        </p:nvSpPr>
        <p:spPr>
          <a:xfrm>
            <a:off x="1652152" y="363351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2 operazioni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8DC8A-24CE-4B40-AD7E-3691E33FF3B0}"/>
              </a:ext>
            </a:extLst>
          </p:cNvPr>
          <p:cNvSpPr/>
          <p:nvPr/>
        </p:nvSpPr>
        <p:spPr>
          <a:xfrm>
            <a:off x="4607623" y="2790701"/>
            <a:ext cx="1140032" cy="403761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4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7E8DB0-C82D-434E-935D-363FB2E26FD4}"/>
              </a:ext>
            </a:extLst>
          </p:cNvPr>
          <p:cNvGrpSpPr/>
          <p:nvPr/>
        </p:nvGrpSpPr>
        <p:grpSpPr>
          <a:xfrm>
            <a:off x="132347" y="1772862"/>
            <a:ext cx="9011653" cy="3104147"/>
            <a:chOff x="132347" y="264695"/>
            <a:chExt cx="9011653" cy="31041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6FFC2D-4F22-7443-ADB9-EEA0EEEC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347" y="264695"/>
              <a:ext cx="2980733" cy="29958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2291B9-9CC7-2F44-9E16-EEA170CF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8280" y="264695"/>
              <a:ext cx="3049276" cy="310414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330A15-7AD4-984C-9F04-A990038BF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948" y="372979"/>
              <a:ext cx="2973052" cy="299586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75E0430-953C-9C4F-B012-4A5EF1BDC7C6}"/>
              </a:ext>
            </a:extLst>
          </p:cNvPr>
          <p:cNvSpPr txBox="1"/>
          <p:nvPr/>
        </p:nvSpPr>
        <p:spPr>
          <a:xfrm>
            <a:off x="3396343" y="795646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Casi particolari</a:t>
            </a:r>
          </a:p>
        </p:txBody>
      </p:sp>
    </p:spTree>
    <p:extLst>
      <p:ext uri="{BB962C8B-B14F-4D97-AF65-F5344CB8AC3E}">
        <p14:creationId xmlns:p14="http://schemas.microsoft.com/office/powerpoint/2010/main" val="3980737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1C740C-F54B-2146-9FE9-20176320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1" y="2758027"/>
            <a:ext cx="8674100" cy="193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FE005-1E7D-B542-ACFD-3347044C1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475"/>
            <a:ext cx="9144000" cy="10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10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BD3FC8-3EBC-4F4E-9CE9-CB447D52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617" y="2035876"/>
            <a:ext cx="30861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13F26-73F5-374E-B6E7-3EE01A80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05" y="519050"/>
            <a:ext cx="7302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87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0655A-9D76-9446-8E5B-5642AC09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9" y="1447635"/>
            <a:ext cx="8867274" cy="4157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8C4AD-0366-7844-BFD9-C9E1DE7DB483}"/>
              </a:ext>
            </a:extLst>
          </p:cNvPr>
          <p:cNvSpPr txBox="1"/>
          <p:nvPr/>
        </p:nvSpPr>
        <p:spPr>
          <a:xfrm>
            <a:off x="2291938" y="5892231"/>
            <a:ext cx="389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è la più difficile da dimostrare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3F557-3AD3-1D48-BB3A-C58DEB82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46" y="386773"/>
            <a:ext cx="5829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82383-B68A-9D4B-9F2C-21349ABD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617" y="2035876"/>
            <a:ext cx="30861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8F05C-0BA9-7E4C-8980-B26EB7E6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867" y="481776"/>
            <a:ext cx="4318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03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D6ED5A-1117-334C-9DF9-4D0ED7F9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1657350"/>
            <a:ext cx="3073400" cy="354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6789F3-78ED-7B4A-9D7A-421A92E2B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3" y="696356"/>
            <a:ext cx="5105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22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B5BE0-8E34-C34E-8B88-BBD11937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141"/>
            <a:ext cx="9144000" cy="45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76E62-1D74-734A-B7DB-CCCFC1767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0" y="1612900"/>
            <a:ext cx="28321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6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C56F3-FBE5-004D-A8DC-4EB4AD50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240"/>
            <a:ext cx="9144000" cy="3729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D30935-EEB2-ED40-A45E-09491158D417}"/>
              </a:ext>
            </a:extLst>
          </p:cNvPr>
          <p:cNvGrpSpPr/>
          <p:nvPr/>
        </p:nvGrpSpPr>
        <p:grpSpPr>
          <a:xfrm>
            <a:off x="0" y="318707"/>
            <a:ext cx="8795084" cy="655851"/>
            <a:chOff x="0" y="318707"/>
            <a:chExt cx="8795084" cy="655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2B6853-63C3-A543-8B22-A62C645B4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8707"/>
              <a:ext cx="8734926" cy="5935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02C0FB-6C73-354C-87DA-1E19D1E37406}"/>
                </a:ext>
              </a:extLst>
            </p:cNvPr>
            <p:cNvSpPr/>
            <p:nvPr/>
          </p:nvSpPr>
          <p:spPr>
            <a:xfrm>
              <a:off x="8373979" y="649705"/>
              <a:ext cx="421105" cy="32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1887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593BC-A6F1-7345-B506-F3E6CEED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7" y="246833"/>
            <a:ext cx="7518638" cy="65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73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2E806-4320-9A44-AD20-FD5B6A9A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1" y="1518256"/>
            <a:ext cx="8722895" cy="227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84A5F-B9F2-7C4C-A2CA-E10F9CE55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997" y="411413"/>
            <a:ext cx="6413500" cy="59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D6340-EB13-F645-BE20-1E459B98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2870200"/>
            <a:ext cx="8699500" cy="111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3AC1F-6D0D-A744-82F5-831846F6020C}"/>
              </a:ext>
            </a:extLst>
          </p:cNvPr>
          <p:cNvSpPr txBox="1"/>
          <p:nvPr/>
        </p:nvSpPr>
        <p:spPr>
          <a:xfrm>
            <a:off x="2014040" y="4298952"/>
            <a:ext cx="3767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tecnica del prodotto per quadratura</a:t>
            </a:r>
          </a:p>
        </p:txBody>
      </p:sp>
    </p:spTree>
    <p:extLst>
      <p:ext uri="{BB962C8B-B14F-4D97-AF65-F5344CB8AC3E}">
        <p14:creationId xmlns:p14="http://schemas.microsoft.com/office/powerpoint/2010/main" val="94455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8B4E7-F2B3-1A4C-B746-F07F3AB1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573"/>
            <a:ext cx="9144000" cy="939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E8A5E-D137-D247-8C69-B5853C09E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3" y="2374753"/>
            <a:ext cx="8795084" cy="1267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23171-86F7-9948-8F27-1388F0E24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7" y="4340167"/>
            <a:ext cx="8686800" cy="468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B8DE5-1CD2-ED46-AA3D-81A9919EC339}"/>
              </a:ext>
            </a:extLst>
          </p:cNvPr>
          <p:cNvSpPr txBox="1"/>
          <p:nvPr/>
        </p:nvSpPr>
        <p:spPr>
          <a:xfrm>
            <a:off x="0" y="38247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</p:spTree>
    <p:extLst>
      <p:ext uri="{BB962C8B-B14F-4D97-AF65-F5344CB8AC3E}">
        <p14:creationId xmlns:p14="http://schemas.microsoft.com/office/powerpoint/2010/main" val="12073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B5031-04C0-DE44-8571-399BD41E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620"/>
            <a:ext cx="9144000" cy="52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23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AC68E-56AD-A649-9CD5-30DA18A9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660"/>
            <a:ext cx="9144000" cy="41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60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A4C93-9EF9-2B4B-AA08-D747D039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92" y="166437"/>
            <a:ext cx="64135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D8A72B-5D3C-AA4F-9CDF-41B563025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74" y="1471998"/>
            <a:ext cx="5624854" cy="42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56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16ACD-48F9-A549-BACF-4C3FF4DC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858"/>
            <a:ext cx="9144000" cy="3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04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4BF43-8338-1542-86EE-69DEAE4F6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5" y="1225216"/>
            <a:ext cx="8559800" cy="990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ECD25C6-E6FD-0D4E-A071-63542F227C69}"/>
              </a:ext>
            </a:extLst>
          </p:cNvPr>
          <p:cNvGrpSpPr/>
          <p:nvPr/>
        </p:nvGrpSpPr>
        <p:grpSpPr>
          <a:xfrm>
            <a:off x="1045143" y="2755232"/>
            <a:ext cx="6813084" cy="921508"/>
            <a:chOff x="1249679" y="1758860"/>
            <a:chExt cx="6813084" cy="9215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97BA20-97D6-9B4F-8ED5-801083E45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671" y="2324768"/>
              <a:ext cx="6769100" cy="355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15EC5-F9E4-4646-836D-C87A77C331F0}"/>
                </a:ext>
              </a:extLst>
            </p:cNvPr>
            <p:cNvSpPr txBox="1"/>
            <p:nvPr/>
          </p:nvSpPr>
          <p:spPr>
            <a:xfrm>
              <a:off x="1249679" y="1758860"/>
              <a:ext cx="68130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>
                  <a:latin typeface="Times" pitchFamily="2" charset="0"/>
                </a:rPr>
                <a:t>è ora costituita da un numero finito di punti che costituisce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5B7B66F-F823-2041-B1CA-129D99F4A470}"/>
              </a:ext>
            </a:extLst>
          </p:cNvPr>
          <p:cNvSpPr txBox="1"/>
          <p:nvPr/>
        </p:nvSpPr>
        <p:spPr>
          <a:xfrm>
            <a:off x="2129589" y="385011"/>
            <a:ext cx="5288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>
                <a:latin typeface="Times" pitchFamily="2" charset="0"/>
              </a:rPr>
              <a:t>La curva di Weierstrass nella forma standard </a:t>
            </a:r>
          </a:p>
        </p:txBody>
      </p:sp>
    </p:spTree>
    <p:extLst>
      <p:ext uri="{BB962C8B-B14F-4D97-AF65-F5344CB8AC3E}">
        <p14:creationId xmlns:p14="http://schemas.microsoft.com/office/powerpoint/2010/main" val="3899515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61619-102D-7E47-8693-5C0937F6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203"/>
            <a:ext cx="9144000" cy="40627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6EFC86-DF60-DC49-99CE-01E0DEBF4A58}"/>
              </a:ext>
            </a:extLst>
          </p:cNvPr>
          <p:cNvGrpSpPr/>
          <p:nvPr/>
        </p:nvGrpSpPr>
        <p:grpSpPr>
          <a:xfrm>
            <a:off x="0" y="4976941"/>
            <a:ext cx="9144000" cy="738966"/>
            <a:chOff x="0" y="4976941"/>
            <a:chExt cx="9144000" cy="7389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C4852D-8971-E744-B362-4E6AA932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4933" y="5408291"/>
              <a:ext cx="4485244" cy="3076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C52039-D962-5D43-9FB6-CADA1C5BA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976941"/>
              <a:ext cx="9144000" cy="300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1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D435A5C-BFF9-7943-94E0-85A7753A967E}"/>
              </a:ext>
            </a:extLst>
          </p:cNvPr>
          <p:cNvGrpSpPr/>
          <p:nvPr/>
        </p:nvGrpSpPr>
        <p:grpSpPr>
          <a:xfrm>
            <a:off x="1562678" y="626504"/>
            <a:ext cx="6184900" cy="1161969"/>
            <a:chOff x="1479550" y="3452831"/>
            <a:chExt cx="6184900" cy="1161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45BCE2-9D8D-004D-8501-AF75CBBD1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8600" y="4119500"/>
              <a:ext cx="6146800" cy="4953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8C8893-3100-3548-90DD-3C26D311F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550" y="3452831"/>
              <a:ext cx="6184900" cy="5461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CDEA120-F595-2842-86C2-BFF9111EC263}"/>
              </a:ext>
            </a:extLst>
          </p:cNvPr>
          <p:cNvSpPr txBox="1"/>
          <p:nvPr/>
        </p:nvSpPr>
        <p:spPr>
          <a:xfrm>
            <a:off x="1978236" y="2481944"/>
            <a:ext cx="57502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Prendiamo il punto (4, 16) e facciamo vedere</a:t>
            </a:r>
          </a:p>
          <a:p>
            <a:r>
              <a:rPr lang="it-IT" sz="2400"/>
              <a:t>che soddisfa l’equazione </a:t>
            </a:r>
          </a:p>
          <a:p>
            <a:endParaRPr lang="it-IT" sz="2400"/>
          </a:p>
          <a:p>
            <a:r>
              <a:rPr lang="it-IT" sz="2400"/>
              <a:t>	16</a:t>
            </a:r>
            <a:r>
              <a:rPr lang="it-IT" sz="2400" baseline="30000"/>
              <a:t>2</a:t>
            </a:r>
            <a:r>
              <a:rPr lang="it-IT" sz="2400"/>
              <a:t> = 4</a:t>
            </a:r>
            <a:r>
              <a:rPr lang="it-IT" sz="2400" baseline="30000"/>
              <a:t>3</a:t>
            </a:r>
            <a:r>
              <a:rPr lang="it-IT" sz="2400"/>
              <a:t> + 4 + 1   mod 17</a:t>
            </a:r>
          </a:p>
          <a:p>
            <a:r>
              <a:rPr lang="it-IT" sz="2400"/>
              <a:t>	256 = 64 + 4 + 1  mod 17</a:t>
            </a:r>
          </a:p>
          <a:p>
            <a:r>
              <a:rPr lang="it-IT" sz="2400"/>
              <a:t>	    1 = 69               mod 17</a:t>
            </a:r>
          </a:p>
          <a:p>
            <a:r>
              <a:rPr lang="it-IT" sz="2400"/>
              <a:t>	    1 =  1</a:t>
            </a:r>
          </a:p>
        </p:txBody>
      </p:sp>
    </p:spTree>
    <p:extLst>
      <p:ext uri="{BB962C8B-B14F-4D97-AF65-F5344CB8AC3E}">
        <p14:creationId xmlns:p14="http://schemas.microsoft.com/office/powerpoint/2010/main" val="1707550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7B2B6-699A-4E41-971C-9020F2A5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121"/>
            <a:ext cx="9144000" cy="40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8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55E34-8476-204E-B2D1-EAC6131C9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633"/>
            <a:ext cx="9144000" cy="42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0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9EE93-49FB-8D45-B9F0-409C6C25D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182"/>
            <a:ext cx="9144000" cy="4546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2AF94-393E-F247-937E-2F83B49B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0" y="383474"/>
            <a:ext cx="39751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6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A4BFA-A497-344C-A3AD-C5A6E67E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619"/>
            <a:ext cx="9144000" cy="717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9BBFDF-9EBC-524C-A890-B00F934F5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5" y="1961084"/>
            <a:ext cx="8722895" cy="1149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4462E-7534-3048-B853-975477879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95" y="4040356"/>
            <a:ext cx="8710863" cy="1305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42950-8160-054F-AD19-702CA57887DD}"/>
              </a:ext>
            </a:extLst>
          </p:cNvPr>
          <p:cNvSpPr txBox="1"/>
          <p:nvPr/>
        </p:nvSpPr>
        <p:spPr>
          <a:xfrm>
            <a:off x="0" y="38247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</p:spTree>
    <p:extLst>
      <p:ext uri="{BB962C8B-B14F-4D97-AF65-F5344CB8AC3E}">
        <p14:creationId xmlns:p14="http://schemas.microsoft.com/office/powerpoint/2010/main" val="88931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554DDF-0746-1242-A615-EE356E52D81F}"/>
              </a:ext>
            </a:extLst>
          </p:cNvPr>
          <p:cNvSpPr txBox="1"/>
          <p:nvPr/>
        </p:nvSpPr>
        <p:spPr>
          <a:xfrm>
            <a:off x="1579418" y="463137"/>
            <a:ext cx="6530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Sottogruppi ciclici associati a una curva ellittica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03AE-14A9-FB41-840B-1EFFD0D96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405376"/>
            <a:ext cx="81026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9EF63-14D3-B345-B873-A25C59891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118" y="2203898"/>
            <a:ext cx="4343400" cy="5461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C9F7F6-4E8C-2D41-ACBD-0C74BC0EE09C}"/>
              </a:ext>
            </a:extLst>
          </p:cNvPr>
          <p:cNvGrpSpPr/>
          <p:nvPr/>
        </p:nvGrpSpPr>
        <p:grpSpPr>
          <a:xfrm>
            <a:off x="1579418" y="4665754"/>
            <a:ext cx="5727700" cy="993816"/>
            <a:chOff x="1579418" y="4665754"/>
            <a:chExt cx="5727700" cy="9938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18073A-1F30-E84F-B7DF-F92489E19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8668" y="5291270"/>
              <a:ext cx="2489200" cy="368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E14338-04C5-7C4D-86C1-B916B229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418" y="4665754"/>
              <a:ext cx="5727700" cy="4318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C07935-AF67-9543-A8C0-16AF10148F16}"/>
              </a:ext>
            </a:extLst>
          </p:cNvPr>
          <p:cNvGrpSpPr/>
          <p:nvPr/>
        </p:nvGrpSpPr>
        <p:grpSpPr>
          <a:xfrm>
            <a:off x="1579418" y="3133766"/>
            <a:ext cx="5638800" cy="968416"/>
            <a:chOff x="1579418" y="3133766"/>
            <a:chExt cx="5638800" cy="9684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91B008-5CDD-BE40-8675-D697706C0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4618" y="3133766"/>
              <a:ext cx="3797300" cy="381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DD56E2-4B48-A14B-9388-6B2C89C4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9418" y="3695782"/>
              <a:ext cx="56388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7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CC6FD-71D4-7F43-8F21-67B66B3F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996" y="1078594"/>
            <a:ext cx="6413500" cy="234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83C36-0B96-F048-A655-B80C6E49C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49" y="3619913"/>
            <a:ext cx="3035300" cy="52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2A9FD0-4AD1-7941-8DCE-F32678439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399" y="4411684"/>
            <a:ext cx="5791200" cy="393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54FC54-C4B5-6944-8673-17C1DCF88AB4}"/>
              </a:ext>
            </a:extLst>
          </p:cNvPr>
          <p:cNvGrpSpPr/>
          <p:nvPr/>
        </p:nvGrpSpPr>
        <p:grpSpPr>
          <a:xfrm>
            <a:off x="1049387" y="5146511"/>
            <a:ext cx="7762061" cy="1299771"/>
            <a:chOff x="1049387" y="4528994"/>
            <a:chExt cx="7762061" cy="12997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5870E3-D18F-D044-B006-4DAABD655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624" y="5193765"/>
              <a:ext cx="2921000" cy="635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D45E49-6F1C-AA48-AD83-32F41A36A40A}"/>
                </a:ext>
              </a:extLst>
            </p:cNvPr>
            <p:cNvSpPr txBox="1"/>
            <p:nvPr/>
          </p:nvSpPr>
          <p:spPr>
            <a:xfrm>
              <a:off x="1049387" y="4528994"/>
              <a:ext cx="776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continuando a moltiplicare per </a:t>
              </a:r>
              <a:r>
                <a:rPr lang="it-IT" sz="2000" i="1"/>
                <a:t>k</a:t>
              </a:r>
              <a:r>
                <a:rPr lang="it-IT" sz="2000"/>
                <a:t> &gt; </a:t>
              </a:r>
              <a:r>
                <a:rPr lang="it-IT" sz="2000" i="1"/>
                <a:t>n</a:t>
              </a:r>
              <a:r>
                <a:rPr lang="it-IT" sz="2000"/>
                <a:t> si ottengano ciclicamente sempre gli </a:t>
              </a:r>
            </a:p>
            <a:p>
              <a:r>
                <a:rPr lang="it-IT" sz="2000"/>
                <a:t>stessi punti; dunque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2FFF87-9BEB-5847-A7AB-2ADD79D1D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896" y="474835"/>
            <a:ext cx="3949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0D3E35-168C-7E45-9ACF-F4AC3CF46509}"/>
              </a:ext>
            </a:extLst>
          </p:cNvPr>
          <p:cNvSpPr txBox="1"/>
          <p:nvPr/>
        </p:nvSpPr>
        <p:spPr>
          <a:xfrm>
            <a:off x="722367" y="2363190"/>
            <a:ext cx="80330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otteniamo un altro multiplo di P. </a:t>
            </a:r>
          </a:p>
          <a:p>
            <a:endParaRPr lang="it-IT" sz="2000"/>
          </a:p>
          <a:p>
            <a:r>
              <a:rPr lang="it-IT" sz="2000"/>
              <a:t>I multipli di </a:t>
            </a:r>
            <a:r>
              <a:rPr lang="it-IT" sz="2000" i="1"/>
              <a:t>P</a:t>
            </a:r>
            <a:r>
              <a:rPr lang="it-IT" sz="2000"/>
              <a:t> sono </a:t>
            </a:r>
            <a:r>
              <a:rPr lang="it-IT" sz="2000" i="1"/>
              <a:t>chiusi rispetto alla somma</a:t>
            </a:r>
          </a:p>
          <a:p>
            <a:endParaRPr lang="it-IT" sz="2000" i="1"/>
          </a:p>
          <a:p>
            <a:r>
              <a:rPr lang="it-IT" sz="2000"/>
              <a:t>Essi costituiscono un </a:t>
            </a:r>
            <a:r>
              <a:rPr lang="it-IT" sz="2000" i="1"/>
              <a:t>sottogruppo ciclico </a:t>
            </a:r>
            <a:r>
              <a:rPr lang="it-IT" sz="2000"/>
              <a:t>con </a:t>
            </a:r>
            <a:r>
              <a:rPr lang="it-IT" sz="2000" i="1"/>
              <a:t>P</a:t>
            </a:r>
            <a:r>
              <a:rPr lang="it-IT" sz="2000"/>
              <a:t> </a:t>
            </a:r>
            <a:r>
              <a:rPr lang="it-IT" sz="2000" i="1"/>
              <a:t>generatore del sottogruppo</a:t>
            </a:r>
            <a:r>
              <a:rPr lang="it-IT" sz="2000"/>
              <a:t>. </a:t>
            </a:r>
          </a:p>
          <a:p>
            <a:endParaRPr lang="it-IT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AE22A-C962-0948-A10E-412C1952F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103874"/>
            <a:ext cx="8752114" cy="765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5B478-8814-F049-B58E-2B0FD859B236}"/>
              </a:ext>
            </a:extLst>
          </p:cNvPr>
          <p:cNvSpPr txBox="1"/>
          <p:nvPr/>
        </p:nvSpPr>
        <p:spPr>
          <a:xfrm>
            <a:off x="1678783" y="320633"/>
            <a:ext cx="6266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Se sommiamo due punti </a:t>
            </a:r>
            <a:r>
              <a:rPr lang="it-IT" sz="2000" i="1"/>
              <a:t>h</a:t>
            </a:r>
            <a:r>
              <a:rPr lang="it-IT" sz="2000"/>
              <a:t>⋅</a:t>
            </a:r>
            <a:r>
              <a:rPr lang="it-IT" sz="2000" i="1"/>
              <a:t>P</a:t>
            </a:r>
            <a:r>
              <a:rPr lang="it-IT" sz="2000"/>
              <a:t> e </a:t>
            </a:r>
            <a:r>
              <a:rPr lang="it-IT" sz="2000" i="1"/>
              <a:t>k</a:t>
            </a:r>
            <a:r>
              <a:rPr lang="it-IT" sz="2000"/>
              <a:t>⋅</a:t>
            </a:r>
            <a:r>
              <a:rPr lang="it-IT" sz="2000" i="1"/>
              <a:t>P</a:t>
            </a:r>
            <a:r>
              <a:rPr lang="it-IT" sz="2000"/>
              <a:t> multipli di </a:t>
            </a:r>
            <a:r>
              <a:rPr lang="it-IT" sz="2000" i="1"/>
              <a:t>P</a:t>
            </a:r>
            <a:r>
              <a:rPr lang="it-IT" sz="2000"/>
              <a:t> di ordine </a:t>
            </a:r>
            <a:r>
              <a:rPr lang="it-IT" sz="2000" i="1"/>
              <a:t>n</a:t>
            </a:r>
            <a:r>
              <a:rPr lang="it-IT" sz="200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9D306-D627-9C4E-8D57-1AAB05F21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78" y="4437199"/>
            <a:ext cx="8217065" cy="14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4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BDCC36-BFFD-D145-A070-70C4CEC43F9A}"/>
              </a:ext>
            </a:extLst>
          </p:cNvPr>
          <p:cNvSpPr txBox="1"/>
          <p:nvPr/>
        </p:nvSpPr>
        <p:spPr>
          <a:xfrm>
            <a:off x="2776636" y="676892"/>
            <a:ext cx="5277407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/>
              <a:t>punti della curva	ordine </a:t>
            </a:r>
            <a:r>
              <a:rPr lang="it-IT" sz="2400" i="1"/>
              <a:t>n</a:t>
            </a:r>
            <a:r>
              <a:rPr lang="it-IT" sz="2400"/>
              <a:t> del punto </a:t>
            </a:r>
          </a:p>
          <a:p>
            <a:endParaRPr lang="it-IT" sz="2400" i="1"/>
          </a:p>
          <a:p>
            <a:r>
              <a:rPr lang="it-IT" sz="2400"/>
              <a:t>(0,1)	(0,16)			18</a:t>
            </a:r>
          </a:p>
          <a:p>
            <a:r>
              <a:rPr lang="it-IT" sz="2400"/>
              <a:t>(4,1)	(4,16)			6</a:t>
            </a:r>
          </a:p>
          <a:p>
            <a:r>
              <a:rPr lang="it-IT" sz="2400"/>
              <a:t>(6,6)	(6,11)			18</a:t>
            </a:r>
          </a:p>
          <a:p>
            <a:r>
              <a:rPr lang="it-IT" sz="2400"/>
              <a:t>(9,5)	(9,12)			9</a:t>
            </a:r>
          </a:p>
          <a:p>
            <a:r>
              <a:rPr lang="it-IT" sz="2400"/>
              <a:t>(10,5)	(10,12)			3</a:t>
            </a:r>
          </a:p>
          <a:p>
            <a:r>
              <a:rPr lang="it-IT" sz="2400"/>
              <a:t>(11,0)				2</a:t>
            </a:r>
          </a:p>
          <a:p>
            <a:r>
              <a:rPr lang="it-IT" sz="2400"/>
              <a:t>(13,1)	(13,16)			9</a:t>
            </a:r>
          </a:p>
          <a:p>
            <a:r>
              <a:rPr lang="it-IT" sz="2400"/>
              <a:t>(15,5)	(15,12)			9</a:t>
            </a:r>
          </a:p>
          <a:p>
            <a:r>
              <a:rPr lang="it-IT" sz="2400"/>
              <a:t>(16,4)	(16,13)			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D9FB6-7F79-A946-AF1F-25E73239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00" y="5249306"/>
            <a:ext cx="2717800" cy="444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95F6F2-8792-5F45-90FA-626A5CE3F509}"/>
              </a:ext>
            </a:extLst>
          </p:cNvPr>
          <p:cNvCxnSpPr>
            <a:cxnSpLocks/>
          </p:cNvCxnSpPr>
          <p:nvPr/>
        </p:nvCxnSpPr>
        <p:spPr>
          <a:xfrm>
            <a:off x="2776636" y="1228725"/>
            <a:ext cx="52774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ED8CA8-73A2-8A4C-BC8F-9994E61429E6}"/>
              </a:ext>
            </a:extLst>
          </p:cNvPr>
          <p:cNvCxnSpPr>
            <a:cxnSpLocks/>
          </p:cNvCxnSpPr>
          <p:nvPr/>
        </p:nvCxnSpPr>
        <p:spPr>
          <a:xfrm>
            <a:off x="5243513" y="676892"/>
            <a:ext cx="0" cy="4154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742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C56B0D-235A-6A43-842D-6CE71621BC34}"/>
              </a:ext>
            </a:extLst>
          </p:cNvPr>
          <p:cNvSpPr txBox="1"/>
          <p:nvPr/>
        </p:nvSpPr>
        <p:spPr>
          <a:xfrm>
            <a:off x="558141" y="1555668"/>
            <a:ext cx="819410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Sito web per effettuare somme di punti e il prodotto scalare di un </a:t>
            </a:r>
          </a:p>
          <a:p>
            <a:r>
              <a:rPr lang="it-IT" sz="2400"/>
              <a:t>punto per una costante su curve ellittiche:</a:t>
            </a:r>
          </a:p>
          <a:p>
            <a:endParaRPr lang="it-IT" sz="2400"/>
          </a:p>
          <a:p>
            <a:r>
              <a:rPr lang="it-IT" sz="2400">
                <a:hlinkClick r:id="rId2"/>
              </a:rPr>
              <a:t>https://andrea.corbellini.name/ecc/interactive/modk-add.html</a:t>
            </a:r>
            <a:endParaRPr lang="it-IT" sz="2400"/>
          </a:p>
          <a:p>
            <a:endParaRPr lang="it-IT" sz="2400"/>
          </a:p>
          <a:p>
            <a:r>
              <a:rPr lang="it-IT" sz="2400">
                <a:hlinkClick r:id="rId3"/>
              </a:rPr>
              <a:t>https://andrea.corbellini.name/ecc/interactive/modk-mul.html</a:t>
            </a:r>
            <a:endParaRPr lang="it-IT" sz="2400"/>
          </a:p>
          <a:p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458007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91FCA-EE24-0D4E-BCDA-1F014B16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17"/>
            <a:ext cx="41275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1F2AF6-4CA7-8D45-9BA9-8053DBDB5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731817"/>
            <a:ext cx="4929744" cy="349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5B134-BE7F-1041-83CD-A7BB48B2F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25" y="1194986"/>
            <a:ext cx="7390575" cy="55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6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96859-0C09-FD47-BC7C-9F86EAFC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02" y="682005"/>
            <a:ext cx="7975600" cy="482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BA1399-EC89-DF4B-B3BA-0965277FE247}"/>
              </a:ext>
            </a:extLst>
          </p:cNvPr>
          <p:cNvSpPr txBox="1"/>
          <p:nvPr/>
        </p:nvSpPr>
        <p:spPr>
          <a:xfrm>
            <a:off x="679202" y="1769422"/>
            <a:ext cx="82237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Si ridescrive il problema del logaritmo finito nei termini di una curva ellittica, </a:t>
            </a:r>
          </a:p>
          <a:p>
            <a:r>
              <a:rPr lang="it-IT" sz="2000"/>
              <a:t>nel senso che al posto del gruppo moltiplicativo </a:t>
            </a:r>
          </a:p>
          <a:p>
            <a:endParaRPr lang="it-IT" sz="20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DA751B-3A8E-0E40-9E74-18513DEB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10" y="2086753"/>
            <a:ext cx="393700" cy="381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F15B4F-4BC0-8842-B7ED-941B41C77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48" y="2670616"/>
            <a:ext cx="5435600" cy="431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0C2E1B-0EDB-0D4A-9027-E86E527AC3B8}"/>
              </a:ext>
            </a:extLst>
          </p:cNvPr>
          <p:cNvSpPr txBox="1"/>
          <p:nvPr/>
        </p:nvSpPr>
        <p:spPr>
          <a:xfrm>
            <a:off x="990986" y="3776351"/>
            <a:ext cx="76001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Vantaggi: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mancanza di algoritmi sub-esponenziali per risolvere il problema </a:t>
            </a:r>
            <a:br>
              <a:rPr lang="it-IT" sz="2000"/>
            </a:br>
            <a:r>
              <a:rPr lang="it-IT" sz="2000"/>
              <a:t>del logaritmo finito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risparmio nella dimensione delle chiavi a parità di sicurezza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maggior velocità nelle operazioni di cifratura-decifrazione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gran numero di curve per ciascun campo Z</a:t>
            </a:r>
            <a:r>
              <a:rPr lang="it-IT" sz="2000" i="1" baseline="-25000"/>
              <a:t>p</a:t>
            </a:r>
            <a:r>
              <a:rPr lang="it-IT" sz="2000"/>
              <a:t> che si possono scegliere </a:t>
            </a:r>
            <a:br>
              <a:rPr lang="it-IT" sz="2000"/>
            </a:br>
            <a:r>
              <a:rPr lang="it-IT" sz="2000"/>
              <a:t>per attuare il cifrario </a:t>
            </a:r>
          </a:p>
          <a:p>
            <a:pPr marL="342900" indent="-342900">
              <a:buFont typeface="+mj-lt"/>
              <a:buAutoNum type="arabicPeriod"/>
            </a:pPr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1636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3DDE38-A313-4843-AD11-20F0C853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187"/>
            <a:ext cx="9144000" cy="7118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F90A9E-D4A3-7C4A-9A13-4236CC061CEB}"/>
              </a:ext>
            </a:extLst>
          </p:cNvPr>
          <p:cNvGrpSpPr/>
          <p:nvPr/>
        </p:nvGrpSpPr>
        <p:grpSpPr>
          <a:xfrm>
            <a:off x="178130" y="2563133"/>
            <a:ext cx="6988551" cy="691568"/>
            <a:chOff x="291023" y="2156525"/>
            <a:chExt cx="7712199" cy="8439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9F87AD-9837-0947-9BC6-1954AE7BB098}"/>
                </a:ext>
              </a:extLst>
            </p:cNvPr>
            <p:cNvGrpSpPr/>
            <p:nvPr/>
          </p:nvGrpSpPr>
          <p:grpSpPr>
            <a:xfrm>
              <a:off x="291023" y="2156525"/>
              <a:ext cx="7712199" cy="584200"/>
              <a:chOff x="101023" y="2156525"/>
              <a:chExt cx="7712199" cy="5842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7B23437-9CB0-F64D-969A-F9178BE9A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0422" y="2232725"/>
                <a:ext cx="812800" cy="4318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27B3ED-7380-1545-8875-DDDD50033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023" y="2156525"/>
                <a:ext cx="6946900" cy="58420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EA5288-2AD9-A846-A726-66D42CF2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202" y="2644893"/>
              <a:ext cx="2692400" cy="3556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F257FD4-AC5D-0543-BF29-0FAAA8CD3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92" y="3487802"/>
            <a:ext cx="4660987" cy="798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BDEBD-BEC1-1742-B811-CFF85FA8C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30" y="4484789"/>
            <a:ext cx="8823366" cy="1211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2DFA7-5EC7-C44A-B295-0FB3BBC6D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467" y="5907628"/>
            <a:ext cx="5495967" cy="875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854B2-27AA-4F48-B1D8-95B433DC4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4163" y="215408"/>
            <a:ext cx="4089400" cy="5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CEFCE7-A7BD-9648-83A1-0F0B9F80035B}"/>
              </a:ext>
            </a:extLst>
          </p:cNvPr>
          <p:cNvSpPr txBox="1"/>
          <p:nvPr/>
        </p:nvSpPr>
        <p:spPr>
          <a:xfrm>
            <a:off x="2476886" y="890999"/>
            <a:ext cx="3297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Basato sul cifrario di ElGamal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91F092-0A60-024C-B10A-A4B04AB4EA6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4000"/>
          </a:blip>
          <a:stretch>
            <a:fillRect/>
          </a:stretch>
        </p:blipFill>
        <p:spPr>
          <a:xfrm>
            <a:off x="6343358" y="3156867"/>
            <a:ext cx="2325629" cy="12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E1960-798C-E144-AF07-1DC7DD7F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48" y="257532"/>
            <a:ext cx="6757390" cy="1835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3B54F-410C-9E49-8F37-B741031E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6" y="2724957"/>
            <a:ext cx="8590547" cy="36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3950ED-DD88-954E-B4C8-0F40F842985D}"/>
              </a:ext>
            </a:extLst>
          </p:cNvPr>
          <p:cNvSpPr txBox="1"/>
          <p:nvPr/>
        </p:nvSpPr>
        <p:spPr>
          <a:xfrm>
            <a:off x="1353788" y="345857"/>
            <a:ext cx="6763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Condivisione delle chiavi basata su curve ellittiche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B0E248-8FD7-F243-BBFE-5BF15FC3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6" y="1349552"/>
            <a:ext cx="8802676" cy="3021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B1A3E-5201-FB4E-BE6E-150E0FF5A510}"/>
              </a:ext>
            </a:extLst>
          </p:cNvPr>
          <p:cNvSpPr txBox="1"/>
          <p:nvPr/>
        </p:nvSpPr>
        <p:spPr>
          <a:xfrm>
            <a:off x="795647" y="4762005"/>
            <a:ext cx="77123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Nota critica: la scelta del punto </a:t>
            </a:r>
            <a:r>
              <a:rPr lang="it-IT" i="1"/>
              <a:t>P</a:t>
            </a:r>
            <a:r>
              <a:rPr lang="it-IT"/>
              <a:t>, che deve essere fatta avendo cura che l’ordine </a:t>
            </a:r>
          </a:p>
          <a:p>
            <a:r>
              <a:rPr lang="it-IT"/>
              <a:t>dello stesso sia elevato, cioè prossimo alla cardinalità del campo </a:t>
            </a:r>
            <a:r>
              <a:rPr lang="it-IT" i="1"/>
              <a:t>K</a:t>
            </a:r>
            <a:r>
              <a:rPr lang="it-IT"/>
              <a:t> e prodotto di </a:t>
            </a:r>
          </a:p>
          <a:p>
            <a:r>
              <a:rPr lang="it-IT"/>
              <a:t>primi elevati, altrimenti la sicurezza del sistema è messa a rischio dagli algoritmi </a:t>
            </a:r>
          </a:p>
          <a:p>
            <a:r>
              <a:rPr lang="it-IT"/>
              <a:t>di Pohling-Silver-Helmann 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29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AEC9BA-C0F6-BA4B-B74A-67B97CAE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" y="653871"/>
            <a:ext cx="8795084" cy="232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2556C-7B39-D54C-B977-7C9F9F481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45" y="3585410"/>
            <a:ext cx="8721509" cy="2217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84FB3-0F07-134C-BCA4-DAD5BF32EA80}"/>
              </a:ext>
            </a:extLst>
          </p:cNvPr>
          <p:cNvSpPr txBox="1"/>
          <p:nvPr/>
        </p:nvSpPr>
        <p:spPr>
          <a:xfrm>
            <a:off x="0" y="38247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9D3297-87FA-844F-B78F-843F135BCDB0}"/>
              </a:ext>
            </a:extLst>
          </p:cNvPr>
          <p:cNvSpPr/>
          <p:nvPr/>
        </p:nvSpPr>
        <p:spPr>
          <a:xfrm>
            <a:off x="807522" y="4310743"/>
            <a:ext cx="5783283" cy="16387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2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50C5-370A-FB49-A308-5296B8B3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A0ED2-AF27-D547-894C-090D00E6A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252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D5F62-F287-894F-ABB4-B433381C7073}"/>
              </a:ext>
            </a:extLst>
          </p:cNvPr>
          <p:cNvSpPr txBox="1"/>
          <p:nvPr/>
        </p:nvSpPr>
        <p:spPr>
          <a:xfrm>
            <a:off x="1733798" y="486889"/>
            <a:ext cx="606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Firme numeriche basate sulle curve ellittiche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383F9-12E3-E64F-B07A-7F7677AFC6DB}"/>
              </a:ext>
            </a:extLst>
          </p:cNvPr>
          <p:cNvSpPr txBox="1"/>
          <p:nvPr/>
        </p:nvSpPr>
        <p:spPr>
          <a:xfrm>
            <a:off x="368135" y="1425040"/>
            <a:ext cx="8498096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Premessa</a:t>
            </a:r>
          </a:p>
          <a:p>
            <a:endParaRPr lang="it-IT" sz="2000"/>
          </a:p>
          <a:p>
            <a:r>
              <a:rPr lang="it-IT" sz="2000"/>
              <a:t>Alla fine degli  anni 80 il governo degli USA aveva la necessità di dotarsi di uno </a:t>
            </a:r>
          </a:p>
          <a:p>
            <a:r>
              <a:rPr lang="it-IT" sz="2000"/>
              <a:t>standard per la firma numerica che fosse basato sui concetti introdotti con la </a:t>
            </a:r>
          </a:p>
          <a:p>
            <a:r>
              <a:rPr lang="it-IT" sz="2000"/>
              <a:t>crittografia a chiave pubblica.</a:t>
            </a:r>
          </a:p>
          <a:p>
            <a:endParaRPr lang="it-IT" sz="2000"/>
          </a:p>
          <a:p>
            <a:r>
              <a:rPr lang="it-IT" sz="2000"/>
              <a:t>Nel 1991 il NIST (</a:t>
            </a:r>
            <a:r>
              <a:rPr lang="it-IT" sz="2000" i="1"/>
              <a:t>National Institute of Standards and Technology</a:t>
            </a:r>
            <a:r>
              <a:rPr lang="it-IT" sz="2000"/>
              <a:t>)  propose il </a:t>
            </a:r>
          </a:p>
          <a:p>
            <a:r>
              <a:rPr lang="it-IT" sz="2000" i="1"/>
              <a:t>DSA </a:t>
            </a:r>
            <a:r>
              <a:rPr lang="it-IT" sz="2000"/>
              <a:t>(</a:t>
            </a:r>
            <a:r>
              <a:rPr lang="it-IT" sz="2000" i="1"/>
              <a:t>Digital Signature Algorithm,</a:t>
            </a:r>
            <a:r>
              <a:rPr lang="it-IT" sz="2000"/>
              <a:t> basato su un gruppo ciclico generico</a:t>
            </a:r>
          </a:p>
          <a:p>
            <a:r>
              <a:rPr lang="it-IT" sz="2000"/>
              <a:t>di ordine </a:t>
            </a:r>
            <a:r>
              <a:rPr lang="it-IT" sz="2000" i="1"/>
              <a:t>q</a:t>
            </a:r>
            <a:r>
              <a:rPr lang="it-IT" sz="2000"/>
              <a:t>)</a:t>
            </a:r>
            <a:r>
              <a:rPr lang="it-IT" sz="2000" i="1"/>
              <a:t>, </a:t>
            </a:r>
            <a:r>
              <a:rPr lang="it-IT" sz="2000"/>
              <a:t>come algoritmo da impiegare nell’ambito del  </a:t>
            </a:r>
            <a:r>
              <a:rPr lang="it-IT" sz="2000" i="1"/>
              <a:t>Digital Signature </a:t>
            </a:r>
          </a:p>
          <a:p>
            <a:r>
              <a:rPr lang="it-IT" sz="2000" i="1"/>
              <a:t>Standard </a:t>
            </a:r>
            <a:r>
              <a:rPr lang="it-IT" sz="2000"/>
              <a:t>(</a:t>
            </a:r>
            <a:r>
              <a:rPr lang="it-IT" sz="2000" i="1"/>
              <a:t>DSS</a:t>
            </a:r>
            <a:r>
              <a:rPr lang="it-IT" sz="2000"/>
              <a:t>)</a:t>
            </a:r>
            <a:r>
              <a:rPr lang="it-IT" sz="2000" i="1"/>
              <a:t>.</a:t>
            </a:r>
          </a:p>
          <a:p>
            <a:endParaRPr lang="it-IT" sz="2000" i="1"/>
          </a:p>
          <a:p>
            <a:r>
              <a:rPr lang="it-IT" sz="2000"/>
              <a:t>Adottato nel 1994 come standard federale FIPS-186 </a:t>
            </a:r>
          </a:p>
          <a:p>
            <a:endParaRPr lang="it-IT" sz="2000"/>
          </a:p>
          <a:p>
            <a:r>
              <a:rPr lang="it-IT" sz="2000" i="1"/>
              <a:t>ECDSA </a:t>
            </a:r>
            <a:r>
              <a:rPr lang="it-IT" sz="2000"/>
              <a:t>(</a:t>
            </a:r>
            <a:r>
              <a:rPr lang="it-IT" sz="2000" i="1"/>
              <a:t>Elliptic Curve Digital Signature Algorithm</a:t>
            </a:r>
            <a:r>
              <a:rPr lang="it-IT" sz="2000"/>
              <a:t>) usa invece il gruppo ciclico</a:t>
            </a:r>
          </a:p>
          <a:p>
            <a:r>
              <a:rPr lang="it-IT" sz="2000"/>
              <a:t>associato una curva ellittica e diventa uno standard nel 2000</a:t>
            </a:r>
          </a:p>
        </p:txBody>
      </p:sp>
    </p:spTree>
    <p:extLst>
      <p:ext uri="{BB962C8B-B14F-4D97-AF65-F5344CB8AC3E}">
        <p14:creationId xmlns:p14="http://schemas.microsoft.com/office/powerpoint/2010/main" val="3220201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4B7BB-9552-FA44-B6DD-85989DE76104}"/>
              </a:ext>
            </a:extLst>
          </p:cNvPr>
          <p:cNvSpPr txBox="1"/>
          <p:nvPr/>
        </p:nvSpPr>
        <p:spPr>
          <a:xfrm>
            <a:off x="831273" y="855024"/>
            <a:ext cx="74206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DSA ed ECDSA sono: </a:t>
            </a:r>
          </a:p>
          <a:p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schemi puri di firma numerica a chiave pubblica</a:t>
            </a:r>
          </a:p>
          <a:p>
            <a:pPr marL="457200" indent="-457200">
              <a:buFont typeface="+mj-lt"/>
              <a:buAutoNum type="arabicPeriod"/>
            </a:pPr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varianti della firma numerica di ElGamal e di Schnorr</a:t>
            </a:r>
          </a:p>
          <a:p>
            <a:pPr marL="457200" indent="-457200">
              <a:buFont typeface="+mj-lt"/>
              <a:buAutoNum type="arabicPeriod"/>
            </a:pPr>
            <a:endParaRPr lang="it-IT" sz="2400"/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basati su uno</a:t>
            </a:r>
            <a:r>
              <a:rPr lang="it-IT" sz="2400" i="1"/>
              <a:t> schema di identificazione</a:t>
            </a:r>
          </a:p>
        </p:txBody>
      </p:sp>
    </p:spTree>
    <p:extLst>
      <p:ext uri="{BB962C8B-B14F-4D97-AF65-F5344CB8AC3E}">
        <p14:creationId xmlns:p14="http://schemas.microsoft.com/office/powerpoint/2010/main" val="13210823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0BB84B1-11D9-224C-B869-8518C3492A5E}"/>
              </a:ext>
            </a:extLst>
          </p:cNvPr>
          <p:cNvGrpSpPr/>
          <p:nvPr/>
        </p:nvGrpSpPr>
        <p:grpSpPr>
          <a:xfrm>
            <a:off x="1423423" y="942247"/>
            <a:ext cx="6125395" cy="852766"/>
            <a:chOff x="1019660" y="942247"/>
            <a:chExt cx="6125395" cy="8527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CC0262-F066-964E-A5E8-8ACA9998989D}"/>
                </a:ext>
              </a:extLst>
            </p:cNvPr>
            <p:cNvSpPr txBox="1"/>
            <p:nvPr/>
          </p:nvSpPr>
          <p:spPr>
            <a:xfrm>
              <a:off x="1019660" y="1333348"/>
              <a:ext cx="6125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Schema di identificazione a tre passi di Schnorr</a:t>
              </a: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403DD985-7786-6B43-B702-7F39BBABAC5F}"/>
                </a:ext>
              </a:extLst>
            </p:cNvPr>
            <p:cNvSpPr/>
            <p:nvPr/>
          </p:nvSpPr>
          <p:spPr>
            <a:xfrm>
              <a:off x="4425861" y="942247"/>
              <a:ext cx="182234" cy="40665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A12CA1-CAB9-DF44-A552-10564F2BBFFD}"/>
              </a:ext>
            </a:extLst>
          </p:cNvPr>
          <p:cNvGrpSpPr/>
          <p:nvPr/>
        </p:nvGrpSpPr>
        <p:grpSpPr>
          <a:xfrm>
            <a:off x="1937827" y="1937462"/>
            <a:ext cx="3547766" cy="893850"/>
            <a:chOff x="1534064" y="1937462"/>
            <a:chExt cx="3547766" cy="8938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0FF61A-CD36-D243-93D3-201EC9FCE783}"/>
                </a:ext>
              </a:extLst>
            </p:cNvPr>
            <p:cNvSpPr txBox="1"/>
            <p:nvPr/>
          </p:nvSpPr>
          <p:spPr>
            <a:xfrm>
              <a:off x="1534064" y="2369647"/>
              <a:ext cx="35477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Contrazione di Fiat-Shamir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AC974561-2FB6-3548-AFBA-66842F9E26FB}"/>
                </a:ext>
              </a:extLst>
            </p:cNvPr>
            <p:cNvSpPr/>
            <p:nvPr/>
          </p:nvSpPr>
          <p:spPr>
            <a:xfrm>
              <a:off x="4425861" y="1937462"/>
              <a:ext cx="182234" cy="40665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24C471-B633-A84F-AC09-C95F64EBE126}"/>
              </a:ext>
            </a:extLst>
          </p:cNvPr>
          <p:cNvGrpSpPr/>
          <p:nvPr/>
        </p:nvGrpSpPr>
        <p:grpSpPr>
          <a:xfrm>
            <a:off x="1315139" y="3780712"/>
            <a:ext cx="6529993" cy="924693"/>
            <a:chOff x="911376" y="3780712"/>
            <a:chExt cx="6529993" cy="9246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2B9D0-1494-5645-AABA-571649EDEE1F}"/>
                </a:ext>
              </a:extLst>
            </p:cNvPr>
            <p:cNvSpPr txBox="1"/>
            <p:nvPr/>
          </p:nvSpPr>
          <p:spPr>
            <a:xfrm>
              <a:off x="911376" y="4243740"/>
              <a:ext cx="652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Schema di identificazione a tre passi DSA/ECDSA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02BAD982-3BDF-F440-8B54-7F4D0F282FFF}"/>
                </a:ext>
              </a:extLst>
            </p:cNvPr>
            <p:cNvSpPr/>
            <p:nvPr/>
          </p:nvSpPr>
          <p:spPr>
            <a:xfrm>
              <a:off x="4425861" y="3780712"/>
              <a:ext cx="182234" cy="40665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42414-09AC-CC4A-BAEC-C3FB85CA9A66}"/>
              </a:ext>
            </a:extLst>
          </p:cNvPr>
          <p:cNvGrpSpPr/>
          <p:nvPr/>
        </p:nvGrpSpPr>
        <p:grpSpPr>
          <a:xfrm>
            <a:off x="1780236" y="4777277"/>
            <a:ext cx="6220338" cy="1912015"/>
            <a:chOff x="1376473" y="4777277"/>
            <a:chExt cx="6220338" cy="19120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DC90F4-303E-1C4C-AAFD-FB1042996A51}"/>
                </a:ext>
              </a:extLst>
            </p:cNvPr>
            <p:cNvGrpSpPr/>
            <p:nvPr/>
          </p:nvGrpSpPr>
          <p:grpSpPr>
            <a:xfrm>
              <a:off x="1376473" y="4777277"/>
              <a:ext cx="1711832" cy="1908107"/>
              <a:chOff x="1376473" y="4777277"/>
              <a:chExt cx="1711832" cy="190810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8B14FE-F4AE-C54D-B06D-6995FF1FA409}"/>
                  </a:ext>
                </a:extLst>
              </p:cNvPr>
              <p:cNvSpPr txBox="1"/>
              <p:nvPr/>
            </p:nvSpPr>
            <p:spPr>
              <a:xfrm>
                <a:off x="1376473" y="5690937"/>
                <a:ext cx="161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Firma DSA</a:t>
                </a:r>
              </a:p>
            </p:txBody>
          </p:sp>
          <p:sp>
            <p:nvSpPr>
              <p:cNvPr id="16" name="Down Arrow 15">
                <a:extLst>
                  <a:ext uri="{FF2B5EF4-FFF2-40B4-BE49-F238E27FC236}">
                    <a16:creationId xmlns:a16="http://schemas.microsoft.com/office/drawing/2014/main" id="{9EBA5954-9134-BA43-8DDA-E4523493D87E}"/>
                  </a:ext>
                </a:extLst>
              </p:cNvPr>
              <p:cNvSpPr/>
              <p:nvPr/>
            </p:nvSpPr>
            <p:spPr>
              <a:xfrm rot="2001439">
                <a:off x="2890524" y="4777277"/>
                <a:ext cx="197781" cy="841787"/>
              </a:xfrm>
              <a:prstGeom prst="down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06C5698-89FB-B945-B4FB-97BAB2751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30893" y="6196529"/>
                <a:ext cx="503233" cy="48885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9EB9FF2-F87F-D148-BBA6-5B989FB07355}"/>
                </a:ext>
              </a:extLst>
            </p:cNvPr>
            <p:cNvGrpSpPr/>
            <p:nvPr/>
          </p:nvGrpSpPr>
          <p:grpSpPr>
            <a:xfrm>
              <a:off x="5564643" y="4800452"/>
              <a:ext cx="2032168" cy="1888840"/>
              <a:chOff x="5564643" y="4800452"/>
              <a:chExt cx="2032168" cy="188884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5B443C-6AA5-FB40-B770-1C094F1BF5AF}"/>
                  </a:ext>
                </a:extLst>
              </p:cNvPr>
              <p:cNvSpPr txBox="1"/>
              <p:nvPr/>
            </p:nvSpPr>
            <p:spPr>
              <a:xfrm>
                <a:off x="5591134" y="5690937"/>
                <a:ext cx="2005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Firma ECDSA</a:t>
                </a:r>
              </a:p>
            </p:txBody>
          </p:sp>
          <p:sp>
            <p:nvSpPr>
              <p:cNvPr id="17" name="Down Arrow 16">
                <a:extLst>
                  <a:ext uri="{FF2B5EF4-FFF2-40B4-BE49-F238E27FC236}">
                    <a16:creationId xmlns:a16="http://schemas.microsoft.com/office/drawing/2014/main" id="{B9407B16-9407-7C4F-AF70-3ADA0185B170}"/>
                  </a:ext>
                </a:extLst>
              </p:cNvPr>
              <p:cNvSpPr/>
              <p:nvPr/>
            </p:nvSpPr>
            <p:spPr>
              <a:xfrm rot="20047121">
                <a:off x="5564643" y="4800452"/>
                <a:ext cx="197781" cy="841787"/>
              </a:xfrm>
              <a:prstGeom prst="down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2679D7-52B8-774E-86EF-CF1053793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6229" y="6200349"/>
                <a:ext cx="1315489" cy="48894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66A543E-9987-4943-A692-7F00C1A0DD2E}"/>
              </a:ext>
            </a:extLst>
          </p:cNvPr>
          <p:cNvSpPr txBox="1"/>
          <p:nvPr/>
        </p:nvSpPr>
        <p:spPr>
          <a:xfrm>
            <a:off x="1423423" y="31157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Schema di identificazione a tre passi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FF12A-5543-CF46-8E7A-BADE66F4886D}"/>
              </a:ext>
            </a:extLst>
          </p:cNvPr>
          <p:cNvSpPr txBox="1"/>
          <p:nvPr/>
        </p:nvSpPr>
        <p:spPr>
          <a:xfrm>
            <a:off x="6224737" y="2051416"/>
            <a:ext cx="2215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Firma numerica </a:t>
            </a:r>
            <a:br>
              <a:rPr lang="it-IT" sz="2400"/>
            </a:br>
            <a:r>
              <a:rPr lang="it-IT" sz="2400"/>
              <a:t>di ElGamal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04BAE-1B4B-7042-842A-F5CDB2FECBE7}"/>
              </a:ext>
            </a:extLst>
          </p:cNvPr>
          <p:cNvGrpSpPr/>
          <p:nvPr/>
        </p:nvGrpSpPr>
        <p:grpSpPr>
          <a:xfrm>
            <a:off x="3201152" y="2847549"/>
            <a:ext cx="3506088" cy="908724"/>
            <a:chOff x="2084872" y="2847549"/>
            <a:chExt cx="3506088" cy="90872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25D396-C47D-D945-BC13-5E5DA3DF19F0}"/>
                </a:ext>
              </a:extLst>
            </p:cNvPr>
            <p:cNvGrpSpPr/>
            <p:nvPr/>
          </p:nvGrpSpPr>
          <p:grpSpPr>
            <a:xfrm>
              <a:off x="2084872" y="2847549"/>
              <a:ext cx="3506088" cy="908724"/>
              <a:chOff x="2797389" y="2847549"/>
              <a:chExt cx="3506088" cy="90872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41A440-AA76-9346-979F-3CAD0E6843A9}"/>
                  </a:ext>
                </a:extLst>
              </p:cNvPr>
              <p:cNvSpPr txBox="1"/>
              <p:nvPr/>
            </p:nvSpPr>
            <p:spPr>
              <a:xfrm>
                <a:off x="2797389" y="3294608"/>
                <a:ext cx="35060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Firma numerica di Schnorr</a:t>
                </a:r>
              </a:p>
            </p:txBody>
          </p:sp>
          <p:sp>
            <p:nvSpPr>
              <p:cNvPr id="14" name="Down Arrow 13">
                <a:extLst>
                  <a:ext uri="{FF2B5EF4-FFF2-40B4-BE49-F238E27FC236}">
                    <a16:creationId xmlns:a16="http://schemas.microsoft.com/office/drawing/2014/main" id="{EAAC20F1-742D-5B45-AE22-82E64510B311}"/>
                  </a:ext>
                </a:extLst>
              </p:cNvPr>
              <p:cNvSpPr/>
              <p:nvPr/>
            </p:nvSpPr>
            <p:spPr>
              <a:xfrm>
                <a:off x="4425861" y="2847549"/>
                <a:ext cx="182234" cy="406651"/>
              </a:xfrm>
              <a:prstGeom prst="down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60CDE89D-5352-9749-AE15-DD696BD6B9E3}"/>
                </a:ext>
              </a:extLst>
            </p:cNvPr>
            <p:cNvSpPr/>
            <p:nvPr/>
          </p:nvSpPr>
          <p:spPr>
            <a:xfrm rot="2599495">
              <a:off x="5314534" y="2889521"/>
              <a:ext cx="182234" cy="40665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190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029151-C895-1541-AFA3-BFB3D3011E2C}"/>
              </a:ext>
            </a:extLst>
          </p:cNvPr>
          <p:cNvSpPr txBox="1"/>
          <p:nvPr/>
        </p:nvSpPr>
        <p:spPr>
          <a:xfrm>
            <a:off x="1733797" y="201880"/>
            <a:ext cx="6124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Schema generale di identificazione a tre passi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3BFF4F-2790-CA4C-B692-250B7879A312}"/>
              </a:ext>
            </a:extLst>
          </p:cNvPr>
          <p:cNvGrpSpPr/>
          <p:nvPr/>
        </p:nvGrpSpPr>
        <p:grpSpPr>
          <a:xfrm>
            <a:off x="2041897" y="4177036"/>
            <a:ext cx="5219700" cy="801752"/>
            <a:chOff x="2018146" y="4136737"/>
            <a:chExt cx="5219700" cy="801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6DA2AB-6C26-224F-8A5A-9D5A04FA4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8146" y="4532089"/>
              <a:ext cx="5219700" cy="406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0B47A2-C282-9649-B1AC-6BC82CA6E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8646" y="4136737"/>
              <a:ext cx="4838700" cy="4191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BE39A6-4AC6-804F-B642-3AF5D6A7525D}"/>
              </a:ext>
            </a:extLst>
          </p:cNvPr>
          <p:cNvGrpSpPr/>
          <p:nvPr/>
        </p:nvGrpSpPr>
        <p:grpSpPr>
          <a:xfrm>
            <a:off x="1819647" y="5539470"/>
            <a:ext cx="5664200" cy="689564"/>
            <a:chOff x="1795896" y="5589276"/>
            <a:chExt cx="5664200" cy="6895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2E83A7-1C01-2B46-BC5E-099A9801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896" y="5589276"/>
              <a:ext cx="5664200" cy="393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F1381C-33D2-1544-AA43-5D86C1D99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6196" y="5948640"/>
              <a:ext cx="3403600" cy="3302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9E66C8F-BCE4-B646-99A5-3F37EA8EC307}"/>
              </a:ext>
            </a:extLst>
          </p:cNvPr>
          <p:cNvSpPr txBox="1"/>
          <p:nvPr/>
        </p:nvSpPr>
        <p:spPr>
          <a:xfrm>
            <a:off x="488588" y="1093596"/>
            <a:ext cx="832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Un </a:t>
            </a:r>
            <a:r>
              <a:rPr lang="it-IT" sz="2400" i="1"/>
              <a:t>mittente M</a:t>
            </a:r>
            <a:r>
              <a:rPr lang="it-IT" sz="2400"/>
              <a:t> deve provare la propria identità a un verificatore </a:t>
            </a:r>
            <a:r>
              <a:rPr lang="it-IT" sz="2400" i="1"/>
              <a:t>V</a:t>
            </a:r>
            <a:r>
              <a:rPr lang="it-IT" sz="240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9FBBDA-D358-E643-979A-48F1A0FC0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647" y="1786819"/>
            <a:ext cx="5105400" cy="381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204B2FD-6FA6-9742-B035-DDB43B4C7E8D}"/>
              </a:ext>
            </a:extLst>
          </p:cNvPr>
          <p:cNvGrpSpPr/>
          <p:nvPr/>
        </p:nvGrpSpPr>
        <p:grpSpPr>
          <a:xfrm>
            <a:off x="2232397" y="2647873"/>
            <a:ext cx="4686300" cy="1030481"/>
            <a:chOff x="2208646" y="2589877"/>
            <a:chExt cx="4686300" cy="1030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760C9F-57BB-F04F-9349-97EF5F1BA7C8}"/>
                </a:ext>
              </a:extLst>
            </p:cNvPr>
            <p:cNvGrpSpPr/>
            <p:nvPr/>
          </p:nvGrpSpPr>
          <p:grpSpPr>
            <a:xfrm>
              <a:off x="2208646" y="3213958"/>
              <a:ext cx="4526645" cy="406400"/>
              <a:chOff x="3710544" y="3243273"/>
              <a:chExt cx="4526645" cy="4064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CE2190A-AC79-4C4B-9589-195A9CBC4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03689" y="3243273"/>
                <a:ext cx="1333500" cy="4064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7064A9D-26AC-7C48-80EA-9786286E2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10544" y="3287723"/>
                <a:ext cx="3124200" cy="317500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D2BCF8-BA10-B441-92BF-04F57BD4A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8646" y="2589877"/>
              <a:ext cx="4686300" cy="44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2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640AD9-8A13-5840-B624-B6D92158AFB2}"/>
              </a:ext>
            </a:extLst>
          </p:cNvPr>
          <p:cNvGrpSpPr/>
          <p:nvPr/>
        </p:nvGrpSpPr>
        <p:grpSpPr>
          <a:xfrm>
            <a:off x="1449059" y="347692"/>
            <a:ext cx="7170963" cy="3187700"/>
            <a:chOff x="1534226" y="553934"/>
            <a:chExt cx="7170963" cy="3187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2E0996-F90E-EB4D-8D41-F8563920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4226" y="553934"/>
              <a:ext cx="6146800" cy="27813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E09BE-194E-7842-B556-2B383E467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074" y="3335234"/>
              <a:ext cx="1333500" cy="406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881335-F1CF-AB4A-8A64-A3939BDF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4570" y="2148549"/>
              <a:ext cx="1520619" cy="44109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016E16-DD32-AF43-A0D9-84B059C572A1}"/>
              </a:ext>
            </a:extLst>
          </p:cNvPr>
          <p:cNvSpPr txBox="1"/>
          <p:nvPr/>
        </p:nvSpPr>
        <p:spPr>
          <a:xfrm>
            <a:off x="756641" y="5164703"/>
            <a:ext cx="82189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La sfida costruita da </a:t>
            </a:r>
            <a:r>
              <a:rPr lang="it-IT" sz="2000" i="1"/>
              <a:t>V</a:t>
            </a:r>
            <a:r>
              <a:rPr lang="it-IT" sz="2000"/>
              <a:t> sovrappone alla chiave pubblica di </a:t>
            </a:r>
            <a:r>
              <a:rPr lang="it-IT" sz="2000" i="1"/>
              <a:t>M</a:t>
            </a:r>
            <a:r>
              <a:rPr lang="it-IT" sz="2000"/>
              <a:t> un’informazione </a:t>
            </a:r>
          </a:p>
          <a:p>
            <a:r>
              <a:rPr lang="it-IT" sz="2000"/>
              <a:t>aleatoria </a:t>
            </a:r>
            <a:r>
              <a:rPr lang="it-IT" sz="2000" i="1"/>
              <a:t>r</a:t>
            </a:r>
            <a:r>
              <a:rPr lang="it-IT" sz="2000"/>
              <a:t>, in modo che ciascuna sessione di verifica sia in un qualche senso </a:t>
            </a:r>
          </a:p>
          <a:p>
            <a:r>
              <a:rPr lang="it-IT" sz="2000"/>
              <a:t>unica e non più riproducibile.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B70E5-8414-6346-B19C-3C7623DF74E6}"/>
              </a:ext>
            </a:extLst>
          </p:cNvPr>
          <p:cNvSpPr txBox="1"/>
          <p:nvPr/>
        </p:nvSpPr>
        <p:spPr>
          <a:xfrm>
            <a:off x="2807293" y="4037036"/>
            <a:ext cx="3600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/>
              <a:t>I	</a:t>
            </a:r>
            <a:r>
              <a:rPr lang="it-IT" sz="2000"/>
              <a:t>informazione di base</a:t>
            </a:r>
            <a:endParaRPr lang="it-IT" sz="2000" i="1"/>
          </a:p>
          <a:p>
            <a:r>
              <a:rPr lang="it-IT" sz="2000" i="1"/>
              <a:t>I</a:t>
            </a:r>
            <a:r>
              <a:rPr lang="it-IT" sz="2000" i="1" baseline="-25000"/>
              <a:t>C</a:t>
            </a:r>
            <a:r>
              <a:rPr lang="it-IT" sz="2000" i="1"/>
              <a:t>	</a:t>
            </a:r>
            <a:r>
              <a:rPr lang="it-IT" sz="2000"/>
              <a:t>informazione collaterale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40D26-1D13-C340-9FFA-EF6F8CB52E21}"/>
              </a:ext>
            </a:extLst>
          </p:cNvPr>
          <p:cNvSpPr txBox="1"/>
          <p:nvPr/>
        </p:nvSpPr>
        <p:spPr>
          <a:xfrm>
            <a:off x="7099403" y="1295976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elemento aleatorio</a:t>
            </a:r>
          </a:p>
          <a:p>
            <a:r>
              <a:rPr lang="it-IT"/>
              <a:t>che dipende da </a:t>
            </a:r>
            <a:r>
              <a:rPr lang="it-IT" i="1"/>
              <a:t>C</a:t>
            </a:r>
            <a:r>
              <a:rPr lang="it-IT" i="1" baseline="-25000"/>
              <a:t>M</a:t>
            </a:r>
            <a:endParaRPr lang="it-IT" i="1"/>
          </a:p>
        </p:txBody>
      </p:sp>
    </p:spTree>
    <p:extLst>
      <p:ext uri="{BB962C8B-B14F-4D97-AF65-F5344CB8AC3E}">
        <p14:creationId xmlns:p14="http://schemas.microsoft.com/office/powerpoint/2010/main" val="18372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7A536-59C7-4442-9070-DFD91ED57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455"/>
            <a:ext cx="9144000" cy="24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3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6356C-6E4D-374C-99F6-FD2ADC0E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14" y="1721921"/>
            <a:ext cx="6194719" cy="3706420"/>
          </a:xfrm>
          <a:prstGeom prst="rect">
            <a:avLst/>
          </a:prstGeom>
          <a:ln w="25400">
            <a:solidFill>
              <a:srgbClr val="0017FF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58802-BC6C-264B-8DAA-398565DDFB1B}"/>
              </a:ext>
            </a:extLst>
          </p:cNvPr>
          <p:cNvSpPr txBox="1"/>
          <p:nvPr/>
        </p:nvSpPr>
        <p:spPr>
          <a:xfrm>
            <a:off x="971880" y="5851132"/>
            <a:ext cx="3600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/>
              <a:t>I = g</a:t>
            </a:r>
            <a:r>
              <a:rPr lang="it-IT" sz="2000" i="1" baseline="30000"/>
              <a:t>k</a:t>
            </a:r>
            <a:r>
              <a:rPr lang="it-IT" sz="2000" i="1"/>
              <a:t>	</a:t>
            </a:r>
            <a:r>
              <a:rPr lang="it-IT" sz="2000"/>
              <a:t>informazione di base</a:t>
            </a:r>
            <a:endParaRPr lang="it-IT" sz="2000" i="1"/>
          </a:p>
          <a:p>
            <a:r>
              <a:rPr lang="it-IT" sz="2000" i="1"/>
              <a:t>I</a:t>
            </a:r>
            <a:r>
              <a:rPr lang="it-IT" sz="2000" i="1" baseline="-25000"/>
              <a:t>C</a:t>
            </a:r>
            <a:r>
              <a:rPr lang="it-IT" sz="2000" i="1"/>
              <a:t> = k	</a:t>
            </a:r>
            <a:r>
              <a:rPr lang="it-IT" sz="2000"/>
              <a:t>informazione collaterale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2EAF6-F354-DC4C-B0A1-86FD5B8142FF}"/>
              </a:ext>
            </a:extLst>
          </p:cNvPr>
          <p:cNvSpPr txBox="1"/>
          <p:nvPr/>
        </p:nvSpPr>
        <p:spPr>
          <a:xfrm>
            <a:off x="795647" y="439387"/>
            <a:ext cx="672972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/>
              <a:t>Schema di identificazione di </a:t>
            </a:r>
            <a:r>
              <a:rPr lang="it-IT" sz="2400" b="1" i="1"/>
              <a:t>Schnorr</a:t>
            </a:r>
            <a:endParaRPr lang="it-IT" sz="2400" b="1"/>
          </a:p>
          <a:p>
            <a:endParaRPr lang="it-IT"/>
          </a:p>
          <a:p>
            <a:r>
              <a:rPr lang="it-IT" sz="2000"/>
              <a:t>basato su un gruppo ciclico </a:t>
            </a:r>
            <a:r>
              <a:rPr lang="it-IT" sz="2000" i="1"/>
              <a:t>G</a:t>
            </a:r>
            <a:r>
              <a:rPr lang="it-IT" sz="2000"/>
              <a:t> di ordine </a:t>
            </a:r>
            <a:r>
              <a:rPr lang="it-IT" sz="2000" i="1"/>
              <a:t>q</a:t>
            </a:r>
            <a:r>
              <a:rPr lang="it-IT" sz="2000"/>
              <a:t> con </a:t>
            </a:r>
            <a:r>
              <a:rPr lang="it-IT" sz="2000" i="1"/>
              <a:t>g</a:t>
            </a:r>
            <a:r>
              <a:rPr lang="it-IT" sz="2000"/>
              <a:t> suo generatore.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CA853-CE51-754A-9D33-CEFC60AF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040" y="3266706"/>
            <a:ext cx="850900" cy="35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7BF0B5-D627-3D45-B1B7-B27E0D4BE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995" y="5851132"/>
            <a:ext cx="946750" cy="369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262522-0D7C-B748-9231-2A8DC17354D8}"/>
              </a:ext>
            </a:extLst>
          </p:cNvPr>
          <p:cNvSpPr txBox="1"/>
          <p:nvPr/>
        </p:nvSpPr>
        <p:spPr>
          <a:xfrm>
            <a:off x="6109752" y="5851132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parte della chiave pubblica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8C10C-4716-764B-BCC4-49F20F7B5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232" y="3323351"/>
            <a:ext cx="801585" cy="3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52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51383-373D-9D48-ADEF-5AAC8834E324}"/>
              </a:ext>
            </a:extLst>
          </p:cNvPr>
          <p:cNvSpPr txBox="1"/>
          <p:nvPr/>
        </p:nvSpPr>
        <p:spPr>
          <a:xfrm>
            <a:off x="795647" y="439387"/>
            <a:ext cx="67297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/>
              <a:t>Schema di identificazione di </a:t>
            </a:r>
            <a:r>
              <a:rPr lang="it-IT" sz="2400" b="1" i="1"/>
              <a:t>Schnorr</a:t>
            </a:r>
            <a:endParaRPr lang="it-IT" sz="2400" b="1"/>
          </a:p>
          <a:p>
            <a:endParaRPr lang="it-IT"/>
          </a:p>
          <a:p>
            <a:endParaRPr lang="it-IT"/>
          </a:p>
          <a:p>
            <a:r>
              <a:rPr lang="it-IT" sz="2000"/>
              <a:t>basato su un gruppo ciclico </a:t>
            </a:r>
            <a:r>
              <a:rPr lang="it-IT" sz="2000" i="1"/>
              <a:t>G</a:t>
            </a:r>
            <a:r>
              <a:rPr lang="it-IT" sz="2000"/>
              <a:t> di ordine </a:t>
            </a:r>
            <a:r>
              <a:rPr lang="it-IT" sz="2000" i="1"/>
              <a:t>q</a:t>
            </a:r>
            <a:r>
              <a:rPr lang="it-IT" sz="2000"/>
              <a:t> con </a:t>
            </a:r>
            <a:r>
              <a:rPr lang="it-IT" sz="2000" i="1"/>
              <a:t>g</a:t>
            </a:r>
            <a:r>
              <a:rPr lang="it-IT" sz="2000"/>
              <a:t> suo generatore.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BD4E6-1891-4249-BB04-4A031860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1" y="2122674"/>
            <a:ext cx="8098972" cy="2617938"/>
          </a:xfrm>
          <a:prstGeom prst="rect">
            <a:avLst/>
          </a:prstGeom>
          <a:ln w="25400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A8EB29-994F-CC47-AD36-C2B33726C6F4}"/>
              </a:ext>
            </a:extLst>
          </p:cNvPr>
          <p:cNvGrpSpPr/>
          <p:nvPr/>
        </p:nvGrpSpPr>
        <p:grpSpPr>
          <a:xfrm>
            <a:off x="2024496" y="5373011"/>
            <a:ext cx="4762500" cy="1249792"/>
            <a:chOff x="2024496" y="5373011"/>
            <a:chExt cx="4762500" cy="12497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DF8BA0-4BD3-7B40-8D8D-3F1BE16C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4496" y="5911603"/>
              <a:ext cx="4762500" cy="711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6D2EC5-EC22-3B49-B5E5-35E67F5EC360}"/>
                </a:ext>
              </a:extLst>
            </p:cNvPr>
            <p:cNvSpPr txBox="1"/>
            <p:nvPr/>
          </p:nvSpPr>
          <p:spPr>
            <a:xfrm>
              <a:off x="2315688" y="5373011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Verifica della correttezza della procedura: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2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2A29E-11DB-E247-8977-D90F00B59634}"/>
              </a:ext>
            </a:extLst>
          </p:cNvPr>
          <p:cNvSpPr txBox="1"/>
          <p:nvPr/>
        </p:nvSpPr>
        <p:spPr>
          <a:xfrm>
            <a:off x="2481943" y="525185"/>
            <a:ext cx="388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Firma numerica di Schnorr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9875B-64D0-2440-AE9E-B4BB0776995C}"/>
              </a:ext>
            </a:extLst>
          </p:cNvPr>
          <p:cNvSpPr/>
          <p:nvPr/>
        </p:nvSpPr>
        <p:spPr>
          <a:xfrm>
            <a:off x="706580" y="1182032"/>
            <a:ext cx="7796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/>
              <a:t>Basato su un gruppo ciclico </a:t>
            </a:r>
            <a:r>
              <a:rPr lang="it-IT" sz="2000" i="1"/>
              <a:t>G</a:t>
            </a:r>
            <a:r>
              <a:rPr lang="it-IT" sz="2000"/>
              <a:t> di ordine </a:t>
            </a:r>
            <a:r>
              <a:rPr lang="it-IT" sz="2000" i="1"/>
              <a:t>q</a:t>
            </a:r>
            <a:r>
              <a:rPr lang="it-IT" sz="2000"/>
              <a:t> con </a:t>
            </a:r>
            <a:r>
              <a:rPr lang="it-IT" sz="2000" i="1"/>
              <a:t>g</a:t>
            </a:r>
            <a:r>
              <a:rPr lang="it-IT" sz="2000"/>
              <a:t> suo generatore.</a:t>
            </a:r>
          </a:p>
          <a:p>
            <a:r>
              <a:rPr lang="it-IT" sz="2000"/>
              <a:t>Si ha una funzione </a:t>
            </a:r>
            <a:r>
              <a:rPr lang="it-IT" sz="2000" i="1"/>
              <a:t>Hash </a:t>
            </a:r>
            <a:r>
              <a:rPr lang="it-IT" sz="2000"/>
              <a:t>h(⋅) e un messaggio </a:t>
            </a:r>
            <a:r>
              <a:rPr lang="it-IT" sz="2000" b="1" i="1"/>
              <a:t>m</a:t>
            </a:r>
            <a:r>
              <a:rPr lang="it-IT" sz="2000"/>
              <a:t> che deve essere firmato. </a:t>
            </a:r>
          </a:p>
          <a:p>
            <a:endParaRPr lang="it-IT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2F5C9-2410-6E45-9A0F-30E225B04FEB}"/>
              </a:ext>
            </a:extLst>
          </p:cNvPr>
          <p:cNvSpPr txBox="1"/>
          <p:nvPr/>
        </p:nvSpPr>
        <p:spPr>
          <a:xfrm>
            <a:off x="610797" y="2392877"/>
            <a:ext cx="78037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La firma numerica di Schnorr si ottiene applicando allo schema di </a:t>
            </a:r>
          </a:p>
          <a:p>
            <a:r>
              <a:rPr lang="it-IT" sz="2000"/>
              <a:t>identificazione a tre passi la </a:t>
            </a:r>
            <a:r>
              <a:rPr lang="it-IT" sz="2000" i="1"/>
              <a:t>trasformazione di Fiat-Shamir</a:t>
            </a:r>
            <a:r>
              <a:rPr lang="it-IT" sz="2000"/>
              <a:t> che rende il </a:t>
            </a:r>
          </a:p>
          <a:p>
            <a:r>
              <a:rPr lang="it-IT" sz="2000"/>
              <a:t>protocollo non-interattivo, in quanto consente di fondere i primi due passi </a:t>
            </a:r>
          </a:p>
          <a:p>
            <a:r>
              <a:rPr lang="it-IT" sz="2000"/>
              <a:t>in un’unica azione intrapresa dal mittente </a:t>
            </a:r>
            <a:r>
              <a:rPr lang="it-IT" sz="2000" i="1"/>
              <a:t>M</a:t>
            </a:r>
            <a:r>
              <a:rPr lang="it-IT" sz="2000"/>
              <a:t> per creare la propria firma.</a:t>
            </a:r>
          </a:p>
          <a:p>
            <a:r>
              <a:rPr lang="it-IT" sz="2000"/>
              <a:t>Introdotta nel 1989, rimase coperta da brevetto fino al 2008.</a:t>
            </a:r>
          </a:p>
        </p:txBody>
      </p:sp>
    </p:spTree>
    <p:extLst>
      <p:ext uri="{BB962C8B-B14F-4D97-AF65-F5344CB8AC3E}">
        <p14:creationId xmlns:p14="http://schemas.microsoft.com/office/powerpoint/2010/main" val="373364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C4E81-FA09-7241-9B1C-ACFFA1FB1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4" y="669574"/>
            <a:ext cx="8795084" cy="222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B405B-B3AA-FF42-B827-578D7975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5054762"/>
            <a:ext cx="8831179" cy="1164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463A0-AACF-C440-B1A8-0EF320FE8678}"/>
              </a:ext>
            </a:extLst>
          </p:cNvPr>
          <p:cNvSpPr txBox="1"/>
          <p:nvPr/>
        </p:nvSpPr>
        <p:spPr>
          <a:xfrm>
            <a:off x="0" y="38247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03CCE-05F0-BE48-9291-F614F1A4D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" y="3681352"/>
            <a:ext cx="8997882" cy="93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1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2A29E-11DB-E247-8977-D90F00B59634}"/>
              </a:ext>
            </a:extLst>
          </p:cNvPr>
          <p:cNvSpPr txBox="1"/>
          <p:nvPr/>
        </p:nvSpPr>
        <p:spPr>
          <a:xfrm>
            <a:off x="2481943" y="525185"/>
            <a:ext cx="388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Firma numerica di Schnorr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9875B-64D0-2440-AE9E-B4BB0776995C}"/>
              </a:ext>
            </a:extLst>
          </p:cNvPr>
          <p:cNvSpPr/>
          <p:nvPr/>
        </p:nvSpPr>
        <p:spPr>
          <a:xfrm>
            <a:off x="706580" y="1182032"/>
            <a:ext cx="7796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/>
              <a:t>Basato su un gruppo ciclico </a:t>
            </a:r>
            <a:r>
              <a:rPr lang="it-IT" sz="2000" i="1"/>
              <a:t>G</a:t>
            </a:r>
            <a:r>
              <a:rPr lang="it-IT" sz="2000"/>
              <a:t> di ordine </a:t>
            </a:r>
            <a:r>
              <a:rPr lang="it-IT" sz="2000" i="1"/>
              <a:t>q</a:t>
            </a:r>
            <a:r>
              <a:rPr lang="it-IT" sz="2000"/>
              <a:t> con </a:t>
            </a:r>
            <a:r>
              <a:rPr lang="it-IT" sz="2000" i="1"/>
              <a:t>g</a:t>
            </a:r>
            <a:r>
              <a:rPr lang="it-IT" sz="2000"/>
              <a:t> suo generatore.</a:t>
            </a:r>
          </a:p>
          <a:p>
            <a:r>
              <a:rPr lang="it-IT" sz="2000"/>
              <a:t>Si ha una funzione </a:t>
            </a:r>
            <a:r>
              <a:rPr lang="it-IT" sz="2000" i="1"/>
              <a:t>Hash </a:t>
            </a:r>
            <a:r>
              <a:rPr lang="it-IT" sz="2000"/>
              <a:t>h(⋅) e un messaggio </a:t>
            </a:r>
            <a:r>
              <a:rPr lang="it-IT" sz="2000" b="1" i="1"/>
              <a:t>m</a:t>
            </a:r>
            <a:r>
              <a:rPr lang="it-IT" sz="2000"/>
              <a:t> che deve essere firmato. </a:t>
            </a:r>
          </a:p>
          <a:p>
            <a:endParaRPr lang="it-IT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4DB31-34DE-4D4C-84AB-A5B4F46C8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68" y="2197695"/>
            <a:ext cx="6945582" cy="4019914"/>
          </a:xfrm>
          <a:prstGeom prst="rect">
            <a:avLst/>
          </a:prstGeom>
          <a:ln w="28575">
            <a:solidFill>
              <a:srgbClr val="0017FF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33E1DD5-F10E-EF42-A0FC-D7764362DFB1}"/>
              </a:ext>
            </a:extLst>
          </p:cNvPr>
          <p:cNvGrpSpPr/>
          <p:nvPr/>
        </p:nvGrpSpPr>
        <p:grpSpPr>
          <a:xfrm>
            <a:off x="1757548" y="3391283"/>
            <a:ext cx="3463681" cy="646331"/>
            <a:chOff x="1757548" y="3545658"/>
            <a:chExt cx="3463681" cy="6463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CFDE24A-4B2D-2C48-974E-E7A068ED05F9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1757548" y="3868824"/>
              <a:ext cx="2244436" cy="32316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A66DB0-7A95-1E41-94B1-68AE43EF0460}"/>
                </a:ext>
              </a:extLst>
            </p:cNvPr>
            <p:cNvSpPr txBox="1"/>
            <p:nvPr/>
          </p:nvSpPr>
          <p:spPr>
            <a:xfrm>
              <a:off x="4001984" y="3545658"/>
              <a:ext cx="1219245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i="1"/>
                <a:t>r</a:t>
              </a:r>
              <a:r>
                <a:rPr lang="it-IT"/>
                <a:t> era prima</a:t>
              </a:r>
            </a:p>
            <a:p>
              <a:r>
                <a:rPr lang="it-IT"/>
                <a:t>scelto da </a:t>
              </a:r>
              <a:r>
                <a:rPr lang="it-IT" i="1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1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2E30AF-BAF4-3C4F-A239-A6EA42102061}"/>
              </a:ext>
            </a:extLst>
          </p:cNvPr>
          <p:cNvSpPr txBox="1"/>
          <p:nvPr/>
        </p:nvSpPr>
        <p:spPr>
          <a:xfrm>
            <a:off x="2481943" y="525185"/>
            <a:ext cx="388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Firma numerica di Schnorr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3649B-6A9D-8744-97B4-F07D656E351E}"/>
              </a:ext>
            </a:extLst>
          </p:cNvPr>
          <p:cNvSpPr txBox="1"/>
          <p:nvPr/>
        </p:nvSpPr>
        <p:spPr>
          <a:xfrm>
            <a:off x="2137558" y="641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BABE6-B897-184B-9746-9EBDB080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4" y="1565558"/>
            <a:ext cx="8746958" cy="32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6672B-C76A-E949-90E3-0BE86B3F02F5}"/>
              </a:ext>
            </a:extLst>
          </p:cNvPr>
          <p:cNvSpPr txBox="1"/>
          <p:nvPr/>
        </p:nvSpPr>
        <p:spPr>
          <a:xfrm>
            <a:off x="700644" y="1626919"/>
            <a:ext cx="79855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L’algoritmo di Schnorr è alternativo al metodo </a:t>
            </a:r>
            <a:r>
              <a:rPr lang="it-IT" sz="2000" i="1"/>
              <a:t>ECDSA </a:t>
            </a:r>
            <a:r>
              <a:rPr lang="it-IT" sz="2000"/>
              <a:t>che discuteremo nel </a:t>
            </a:r>
          </a:p>
          <a:p>
            <a:r>
              <a:rPr lang="it-IT" sz="2000"/>
              <a:t>seguito </a:t>
            </a:r>
          </a:p>
          <a:p>
            <a:endParaRPr lang="it-IT" sz="2000"/>
          </a:p>
          <a:p>
            <a:r>
              <a:rPr lang="it-IT" sz="2000"/>
              <a:t>Presenta una serie di vantaggi che lo fanno preferire in alcune criptovalute </a:t>
            </a:r>
          </a:p>
          <a:p>
            <a:endParaRPr lang="it-IT" sz="2000"/>
          </a:p>
          <a:p>
            <a:r>
              <a:rPr lang="it-IT" sz="2000"/>
              <a:t>Nella struttura del Bitcoin è stato recentemente introdotto il </a:t>
            </a:r>
          </a:p>
          <a:p>
            <a:r>
              <a:rPr lang="it-IT" sz="2000" i="1"/>
              <a:t>Bitcoin Improvement Proposal </a:t>
            </a:r>
            <a:r>
              <a:rPr lang="it-IT" sz="2000"/>
              <a:t>340 con una variante della firma di Schnorr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35BBB-6461-424B-96DF-CBAF9CD03D24}"/>
              </a:ext>
            </a:extLst>
          </p:cNvPr>
          <p:cNvSpPr txBox="1"/>
          <p:nvPr/>
        </p:nvSpPr>
        <p:spPr>
          <a:xfrm>
            <a:off x="3146961" y="593767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Osservazioni </a:t>
            </a:r>
          </a:p>
        </p:txBody>
      </p:sp>
    </p:spTree>
    <p:extLst>
      <p:ext uri="{BB962C8B-B14F-4D97-AF65-F5344CB8AC3E}">
        <p14:creationId xmlns:p14="http://schemas.microsoft.com/office/powerpoint/2010/main" val="3514057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BD1BAA-B517-394A-AD4F-6BC3566B115D}"/>
              </a:ext>
            </a:extLst>
          </p:cNvPr>
          <p:cNvSpPr txBox="1"/>
          <p:nvPr/>
        </p:nvSpPr>
        <p:spPr>
          <a:xfrm>
            <a:off x="620905" y="783771"/>
            <a:ext cx="78409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Lo schema di identificazione usato è una variante di quello di Schnorr; </a:t>
            </a:r>
          </a:p>
          <a:p>
            <a:endParaRPr lang="it-IT" sz="2000"/>
          </a:p>
          <a:p>
            <a:r>
              <a:rPr lang="it-IT" sz="2000"/>
              <a:t>la differenza fondamentale è che nel </a:t>
            </a:r>
            <a:r>
              <a:rPr lang="it-IT" sz="2000" i="1"/>
              <a:t>DSA/ECDSA </a:t>
            </a:r>
            <a:r>
              <a:rPr lang="it-IT" sz="2000"/>
              <a:t>il verificatore individua </a:t>
            </a:r>
          </a:p>
          <a:p>
            <a:r>
              <a:rPr lang="it-IT" sz="2000" i="1"/>
              <a:t>due</a:t>
            </a:r>
            <a:r>
              <a:rPr lang="it-IT" sz="2000"/>
              <a:t> </a:t>
            </a:r>
            <a:r>
              <a:rPr lang="it-IT" sz="2000" i="1"/>
              <a:t>parametri</a:t>
            </a:r>
            <a:r>
              <a:rPr lang="it-IT" sz="2000"/>
              <a:t> per la sfida da inoltrare al mittente.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DEA22-1744-7441-8487-BE20058639B7}"/>
              </a:ext>
            </a:extLst>
          </p:cNvPr>
          <p:cNvSpPr txBox="1"/>
          <p:nvPr/>
        </p:nvSpPr>
        <p:spPr>
          <a:xfrm>
            <a:off x="2076304" y="139504"/>
            <a:ext cx="5364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Schema di identificazione </a:t>
            </a:r>
            <a:r>
              <a:rPr lang="it-IT" sz="2400" b="1" i="1"/>
              <a:t>DSA/ECDSA </a:t>
            </a:r>
            <a:endParaRPr lang="it-IT" sz="24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5C08D-98BA-3C41-911B-C03137DA9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2" y="3008279"/>
            <a:ext cx="6762151" cy="35897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66822-E29E-504F-AA31-8AAB800AA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870" y="2289812"/>
            <a:ext cx="1016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0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EBAC54-D7AF-AE46-854F-51A0EC01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006" y="561811"/>
            <a:ext cx="23622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F97BC-6CD8-6A4C-89AC-9EF3549A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44" y="612611"/>
            <a:ext cx="952500" cy="59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6E1E9-BE2F-E64D-9C6C-827979D4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69" y="1209511"/>
            <a:ext cx="3098800" cy="469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0685D8-2D1C-6C48-9C84-D226EC821D90}"/>
              </a:ext>
            </a:extLst>
          </p:cNvPr>
          <p:cNvGrpSpPr/>
          <p:nvPr/>
        </p:nvGrpSpPr>
        <p:grpSpPr>
          <a:xfrm>
            <a:off x="231560" y="2266709"/>
            <a:ext cx="8787740" cy="1546323"/>
            <a:chOff x="231560" y="2266709"/>
            <a:chExt cx="8787740" cy="154632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5B6B13-F048-8249-8727-3A5E2534590F}"/>
                </a:ext>
              </a:extLst>
            </p:cNvPr>
            <p:cNvSpPr txBox="1"/>
            <p:nvPr/>
          </p:nvSpPr>
          <p:spPr>
            <a:xfrm>
              <a:off x="3383230" y="2266709"/>
              <a:ext cx="1242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Verifica: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0A5F5B-7D44-EA46-921D-F155A07F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560" y="2879461"/>
              <a:ext cx="8787740" cy="93357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1FD9CA7-AC2F-6043-8B28-2C58F83E6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944" y="1747824"/>
            <a:ext cx="853622" cy="4054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4071B-F8A0-8B42-BD7A-69BD564C808C}"/>
              </a:ext>
            </a:extLst>
          </p:cNvPr>
          <p:cNvGrpSpPr/>
          <p:nvPr/>
        </p:nvGrpSpPr>
        <p:grpSpPr>
          <a:xfrm>
            <a:off x="399611" y="4460732"/>
            <a:ext cx="8161209" cy="1805219"/>
            <a:chOff x="399611" y="4460732"/>
            <a:chExt cx="8161209" cy="18052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29A0AA-3724-EF4D-BF81-0186315A6B7E}"/>
                </a:ext>
              </a:extLst>
            </p:cNvPr>
            <p:cNvGrpSpPr/>
            <p:nvPr/>
          </p:nvGrpSpPr>
          <p:grpSpPr>
            <a:xfrm>
              <a:off x="399611" y="4460732"/>
              <a:ext cx="8161209" cy="1805219"/>
              <a:chOff x="399611" y="4460732"/>
              <a:chExt cx="8161209" cy="180521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4E1A1C-4249-5548-8E52-72A5D8587D5B}"/>
                  </a:ext>
                </a:extLst>
              </p:cNvPr>
              <p:cNvSpPr txBox="1"/>
              <p:nvPr/>
            </p:nvSpPr>
            <p:spPr>
              <a:xfrm>
                <a:off x="399611" y="4460732"/>
                <a:ext cx="816120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Anche in questo caso, per realizzare la firma i primi due passi del protocollo vengono </a:t>
                </a:r>
              </a:p>
              <a:p>
                <a:r>
                  <a:rPr lang="it-IT"/>
                  <a:t>fusi in uno, rendendolo non-interattivo; per quanto riguarda invece i parametri </a:t>
                </a:r>
                <a:r>
                  <a:rPr lang="it-IT" i="1"/>
                  <a:t>h</a:t>
                </a:r>
                <a:r>
                  <a:rPr lang="it-IT"/>
                  <a:t> e </a:t>
                </a:r>
                <a:r>
                  <a:rPr lang="it-IT" i="1"/>
                  <a:t>r</a:t>
                </a:r>
                <a:r>
                  <a:rPr lang="it-IT"/>
                  <a:t> si </a:t>
                </a:r>
              </a:p>
              <a:p>
                <a:r>
                  <a:rPr lang="it-IT"/>
                  <a:t>fanno le seguenti scelte: 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90E6EAA-2894-2B48-82FC-F2FFFF243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2550" y="5643651"/>
                <a:ext cx="3898900" cy="62230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4E677B-3F18-DF46-83A8-41AF9A63F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9256" y="5715927"/>
              <a:ext cx="341827" cy="406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9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47727-A010-C540-886D-EEF18208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690"/>
            <a:ext cx="9144000" cy="4970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831E3-18F5-6E47-AB0E-620C01211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570427"/>
            <a:ext cx="8051800" cy="444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05539D-6962-3A43-8FA6-B8F729055B52}"/>
              </a:ext>
            </a:extLst>
          </p:cNvPr>
          <p:cNvGrpSpPr/>
          <p:nvPr/>
        </p:nvGrpSpPr>
        <p:grpSpPr>
          <a:xfrm>
            <a:off x="1650671" y="2499342"/>
            <a:ext cx="5459366" cy="1499672"/>
            <a:chOff x="1330038" y="2499342"/>
            <a:chExt cx="5459366" cy="14996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5BBC5A-803B-B646-B4CF-25E7DFD56ECE}"/>
                </a:ext>
              </a:extLst>
            </p:cNvPr>
            <p:cNvSpPr txBox="1"/>
            <p:nvPr/>
          </p:nvSpPr>
          <p:spPr>
            <a:xfrm>
              <a:off x="3526972" y="2499342"/>
              <a:ext cx="3262432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/>
                <a:t>i primi due passi del protocollo </a:t>
              </a:r>
            </a:p>
            <a:p>
              <a:r>
                <a:rPr lang="it-IT"/>
                <a:t>sono ora fusi assieme; </a:t>
              </a:r>
              <a:r>
                <a:rPr lang="it-IT" i="1"/>
                <a:t>r</a:t>
              </a:r>
              <a:r>
                <a:rPr lang="it-IT"/>
                <a:t> e </a:t>
              </a:r>
              <a:r>
                <a:rPr lang="it-IT" i="1"/>
                <a:t>h</a:t>
              </a:r>
              <a:r>
                <a:rPr lang="it-IT"/>
                <a:t> sono </a:t>
              </a:r>
            </a:p>
            <a:p>
              <a:r>
                <a:rPr lang="it-IT"/>
                <a:t>calcolati direttamente da </a:t>
              </a:r>
              <a:r>
                <a:rPr lang="it-IT" i="1"/>
                <a:t>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7B6978C-DE49-8D46-AC85-7CCDAF6515D5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1330038" y="2961007"/>
              <a:ext cx="2196934" cy="5540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5A3B7EE-566E-0A44-8BA4-6C9FD9552D28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1615046" y="2961007"/>
              <a:ext cx="1911926" cy="10380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849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51448-54B3-274D-80BC-44E719F6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778343"/>
            <a:ext cx="8562109" cy="46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05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964C09-3FB6-F943-8227-B5EE6D90A9B2}"/>
              </a:ext>
            </a:extLst>
          </p:cNvPr>
          <p:cNvSpPr txBox="1"/>
          <p:nvPr/>
        </p:nvSpPr>
        <p:spPr>
          <a:xfrm>
            <a:off x="1080654" y="997528"/>
            <a:ext cx="757931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/>
              <a:t>Dalla struttura comune delle firme numeriche DSA/ECDSA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7E20E7-14F7-F34C-959E-07B8447492C4}"/>
              </a:ext>
            </a:extLst>
          </p:cNvPr>
          <p:cNvGrpSpPr/>
          <p:nvPr/>
        </p:nvGrpSpPr>
        <p:grpSpPr>
          <a:xfrm>
            <a:off x="932537" y="3218213"/>
            <a:ext cx="3092513" cy="2062103"/>
            <a:chOff x="1686297" y="3194462"/>
            <a:chExt cx="3092513" cy="20621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94129B-3F82-8B4F-A8B5-9C75E1F0DAB2}"/>
                </a:ext>
              </a:extLst>
            </p:cNvPr>
            <p:cNvSpPr txBox="1"/>
            <p:nvPr/>
          </p:nvSpPr>
          <p:spPr>
            <a:xfrm>
              <a:off x="1686297" y="3194462"/>
              <a:ext cx="3092513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scelta del gruppo </a:t>
              </a:r>
            </a:p>
            <a:p>
              <a:r>
                <a:rPr lang="it-IT" sz="3200"/>
                <a:t>   </a:t>
              </a:r>
            </a:p>
            <a:p>
              <a:pPr algn="ctr"/>
              <a:endParaRPr lang="it-IT" sz="3200"/>
            </a:p>
            <a:p>
              <a:pPr algn="ctr"/>
              <a:r>
                <a:rPr lang="it-IT" sz="3200" b="1"/>
                <a:t>DSA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A06C0C-6A87-A24C-8F30-92E69141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8724" y="3896387"/>
              <a:ext cx="607238" cy="58988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D51116-72D8-2A41-8678-4A84A0D3CFC0}"/>
              </a:ext>
            </a:extLst>
          </p:cNvPr>
          <p:cNvGrpSpPr/>
          <p:nvPr/>
        </p:nvGrpSpPr>
        <p:grpSpPr>
          <a:xfrm>
            <a:off x="5267477" y="3218213"/>
            <a:ext cx="2989921" cy="2062103"/>
            <a:chOff x="5267477" y="3218213"/>
            <a:chExt cx="2989921" cy="20621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C61457-5D2F-1C46-BF68-9CF0BF2FF0D4}"/>
                </a:ext>
              </a:extLst>
            </p:cNvPr>
            <p:cNvSpPr txBox="1"/>
            <p:nvPr/>
          </p:nvSpPr>
          <p:spPr>
            <a:xfrm>
              <a:off x="5267477" y="3218213"/>
              <a:ext cx="2989921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/>
                <a:t>scelta del gruppo</a:t>
              </a:r>
            </a:p>
            <a:p>
              <a:endParaRPr lang="it-IT" sz="3200"/>
            </a:p>
            <a:p>
              <a:endParaRPr lang="it-IT" sz="3200"/>
            </a:p>
            <a:p>
              <a:pPr algn="ctr"/>
              <a:r>
                <a:rPr lang="it-IT" sz="3200" b="1"/>
                <a:t>ECDSA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F81A6C-4166-E040-86B8-DFB40DB6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1817" y="3920138"/>
              <a:ext cx="1669019" cy="6203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68B9BDC-B2A3-5F40-8FD8-3FBEA3734305}"/>
              </a:ext>
            </a:extLst>
          </p:cNvPr>
          <p:cNvSpPr/>
          <p:nvPr/>
        </p:nvSpPr>
        <p:spPr>
          <a:xfrm>
            <a:off x="5094514" y="3218213"/>
            <a:ext cx="328946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A0CCA-2635-9D42-894A-38020BC0C2F6}"/>
              </a:ext>
            </a:extLst>
          </p:cNvPr>
          <p:cNvSpPr/>
          <p:nvPr/>
        </p:nvSpPr>
        <p:spPr>
          <a:xfrm>
            <a:off x="833850" y="3218213"/>
            <a:ext cx="328946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6BE245-FDF0-D247-83FF-E2F1DA132F26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478794" y="1459193"/>
            <a:ext cx="2391520" cy="175902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9D90DF-4433-454F-A2BA-EC22B6AB5386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870314" y="1459193"/>
            <a:ext cx="1868933" cy="175902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3445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546AB-F67F-8944-967E-4B3DF387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22" y="456581"/>
            <a:ext cx="8515695" cy="1099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4251D-C40F-4C40-98D7-B274A9FF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7" y="1942831"/>
            <a:ext cx="8609610" cy="40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27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F07DBE-B076-DB48-9E56-461D800BE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0" y="221529"/>
            <a:ext cx="8763990" cy="30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2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2C6E2-83E1-CD40-963B-78F341FA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98450"/>
            <a:ext cx="4724400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54FB1C-884C-E34D-B576-911869E0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2305050"/>
            <a:ext cx="55499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BDCA-5012-0945-BF0E-5670FCEB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149600"/>
            <a:ext cx="44704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7035A-9F11-1349-B507-C2129461A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800" y="4171950"/>
            <a:ext cx="3403600" cy="66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0EC5BF-452B-8C49-8CA2-16D704A3A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5130800"/>
            <a:ext cx="5054600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3072C-9CF9-E948-9A8B-3C6430BCC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050" y="1358900"/>
            <a:ext cx="57023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AFB1F-0840-8049-A071-7983DE7893EB}"/>
              </a:ext>
            </a:extLst>
          </p:cNvPr>
          <p:cNvSpPr txBox="1"/>
          <p:nvPr/>
        </p:nvSpPr>
        <p:spPr>
          <a:xfrm>
            <a:off x="0" y="38247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</p:spTree>
    <p:extLst>
      <p:ext uri="{BB962C8B-B14F-4D97-AF65-F5344CB8AC3E}">
        <p14:creationId xmlns:p14="http://schemas.microsoft.com/office/powerpoint/2010/main" val="21203100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FA32C-961C-6944-9D29-577029520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97" y="112213"/>
            <a:ext cx="7055428" cy="444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CEDD81-7DBE-F846-B904-632D13E54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5" y="1531168"/>
            <a:ext cx="8668987" cy="20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78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7A997-B859-194E-B2E6-0484B432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34688"/>
            <a:ext cx="8686800" cy="1725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7024F-858C-144C-8082-C241A60E8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322" y="71250"/>
            <a:ext cx="34036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38B73-65F8-154A-88AB-FE366B2D1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3117281"/>
            <a:ext cx="8843211" cy="14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25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64898-D3AD-FE4B-9642-84FEE238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" y="842210"/>
            <a:ext cx="8845074" cy="35590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2A043-0652-9146-BDCA-5A90ED632090}"/>
              </a:ext>
            </a:extLst>
          </p:cNvPr>
          <p:cNvGrpSpPr/>
          <p:nvPr/>
        </p:nvGrpSpPr>
        <p:grpSpPr>
          <a:xfrm>
            <a:off x="904819" y="4080986"/>
            <a:ext cx="1845377" cy="2478981"/>
            <a:chOff x="987946" y="4045360"/>
            <a:chExt cx="1845377" cy="247898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E13EB4F-151B-D54A-BFDE-B9ABD8B0AC3D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1910635" y="4045360"/>
              <a:ext cx="0" cy="1001653"/>
            </a:xfrm>
            <a:prstGeom prst="straightConnector1">
              <a:avLst/>
            </a:prstGeom>
            <a:ln w="19050">
              <a:solidFill>
                <a:srgbClr val="0017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26B59B-0F1A-A24C-A28D-49D7AFF9D4E7}"/>
                </a:ext>
              </a:extLst>
            </p:cNvPr>
            <p:cNvGrpSpPr/>
            <p:nvPr/>
          </p:nvGrpSpPr>
          <p:grpSpPr>
            <a:xfrm>
              <a:off x="987946" y="5047013"/>
              <a:ext cx="1845377" cy="1477328"/>
              <a:chOff x="1261078" y="5023263"/>
              <a:chExt cx="1845377" cy="147732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AD9CFBD-76A9-754F-944E-89605EE0A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1078" y="5494169"/>
                <a:ext cx="1369929" cy="773607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E6B873-0561-364A-A95E-58E8AEB4EBE2}"/>
                  </a:ext>
                </a:extLst>
              </p:cNvPr>
              <p:cNvSpPr txBox="1"/>
              <p:nvPr/>
            </p:nvSpPr>
            <p:spPr>
              <a:xfrm>
                <a:off x="1261078" y="5023263"/>
                <a:ext cx="1845377" cy="1477328"/>
              </a:xfrm>
              <a:prstGeom prst="rect">
                <a:avLst/>
              </a:prstGeom>
              <a:noFill/>
              <a:ln>
                <a:solidFill>
                  <a:srgbClr val="0017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questo corriponde</a:t>
                </a:r>
              </a:p>
              <a:p>
                <a:r>
                  <a:rPr lang="it-IT"/>
                  <a:t>al calcolo </a:t>
                </a:r>
              </a:p>
              <a:p>
                <a:endParaRPr lang="it-IT"/>
              </a:p>
              <a:p>
                <a:endParaRPr lang="it-IT"/>
              </a:p>
              <a:p>
                <a:r>
                  <a:rPr lang="it-IT"/>
                  <a:t>nel caso del DSA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14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C3299-BA6E-0B43-BCD8-27E4641E5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03" y="105642"/>
            <a:ext cx="7086600" cy="495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B392EF-5346-D14C-B159-145A65EDBDC9}"/>
              </a:ext>
            </a:extLst>
          </p:cNvPr>
          <p:cNvGrpSpPr/>
          <p:nvPr/>
        </p:nvGrpSpPr>
        <p:grpSpPr>
          <a:xfrm>
            <a:off x="178130" y="831271"/>
            <a:ext cx="8645236" cy="2063845"/>
            <a:chOff x="0" y="767196"/>
            <a:chExt cx="9144000" cy="21160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F3214B-F4D1-114F-B52B-6CAE0DFFD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67196"/>
              <a:ext cx="9144000" cy="211604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5C5A91-114F-CC42-B396-AD5A58477980}"/>
                </a:ext>
              </a:extLst>
            </p:cNvPr>
            <p:cNvSpPr/>
            <p:nvPr/>
          </p:nvSpPr>
          <p:spPr>
            <a:xfrm>
              <a:off x="6293922" y="2493818"/>
              <a:ext cx="2850078" cy="389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D5B8F3-875E-444A-B984-E94EBEDED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3" y="3125445"/>
            <a:ext cx="8003969" cy="3070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EBDE2F-31B5-BC48-9C0C-E4D6087A8A08}"/>
              </a:ext>
            </a:extLst>
          </p:cNvPr>
          <p:cNvSpPr/>
          <p:nvPr/>
        </p:nvSpPr>
        <p:spPr>
          <a:xfrm>
            <a:off x="4524499" y="3289465"/>
            <a:ext cx="1080654" cy="23156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A60F3-E91C-F842-B29D-1381247FBD57}"/>
              </a:ext>
            </a:extLst>
          </p:cNvPr>
          <p:cNvSpPr/>
          <p:nvPr/>
        </p:nvSpPr>
        <p:spPr>
          <a:xfrm>
            <a:off x="5816930" y="3289465"/>
            <a:ext cx="1080654" cy="2315688"/>
          </a:xfrm>
          <a:prstGeom prst="rect">
            <a:avLst/>
          </a:prstGeom>
          <a:noFill/>
          <a:ln w="25400">
            <a:solidFill>
              <a:srgbClr val="00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3F0D3-7EF1-F44A-8320-98D74B30D039}"/>
              </a:ext>
            </a:extLst>
          </p:cNvPr>
          <p:cNvGrpSpPr/>
          <p:nvPr/>
        </p:nvGrpSpPr>
        <p:grpSpPr>
          <a:xfrm>
            <a:off x="985652" y="4144488"/>
            <a:ext cx="4398961" cy="2480140"/>
            <a:chOff x="985652" y="4144488"/>
            <a:chExt cx="4398961" cy="24801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96FCB44-7815-B248-A867-0A092825D556}"/>
                </a:ext>
              </a:extLst>
            </p:cNvPr>
            <p:cNvSpPr txBox="1"/>
            <p:nvPr/>
          </p:nvSpPr>
          <p:spPr>
            <a:xfrm>
              <a:off x="985652" y="6255296"/>
              <a:ext cx="4398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k </a:t>
              </a:r>
              <a:r>
                <a:rPr lang="it-IT"/>
                <a:t>= valore raccomandato per la chiave privata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F902A29-F960-EB4D-BCBB-B7F63C85AC83}"/>
                </a:ext>
              </a:extLst>
            </p:cNvPr>
            <p:cNvCxnSpPr>
              <a:stCxn id="3" idx="0"/>
            </p:cNvCxnSpPr>
            <p:nvPr/>
          </p:nvCxnSpPr>
          <p:spPr>
            <a:xfrm flipV="1">
              <a:off x="3185133" y="4144488"/>
              <a:ext cx="781225" cy="2110808"/>
            </a:xfrm>
            <a:prstGeom prst="straightConnector1">
              <a:avLst/>
            </a:prstGeom>
            <a:ln>
              <a:solidFill>
                <a:srgbClr val="0017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35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7216ED-534F-584D-8EEC-C2B2AB45460C}"/>
              </a:ext>
            </a:extLst>
          </p:cNvPr>
          <p:cNvGrpSpPr/>
          <p:nvPr/>
        </p:nvGrpSpPr>
        <p:grpSpPr>
          <a:xfrm>
            <a:off x="285008" y="777584"/>
            <a:ext cx="8478982" cy="3022303"/>
            <a:chOff x="285008" y="777584"/>
            <a:chExt cx="8478982" cy="30223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C5F719-3DA3-0143-B893-E42C5835D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008" y="777584"/>
              <a:ext cx="8478982" cy="302230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C839A70-9108-DF49-ADE7-C39BB8E5C4D2}"/>
                </a:ext>
              </a:extLst>
            </p:cNvPr>
            <p:cNvSpPr/>
            <p:nvPr/>
          </p:nvSpPr>
          <p:spPr>
            <a:xfrm>
              <a:off x="553453" y="2105526"/>
              <a:ext cx="409073" cy="264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386806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25913F-7B75-CD4F-8995-D85DEEE95977}"/>
              </a:ext>
            </a:extLst>
          </p:cNvPr>
          <p:cNvSpPr txBox="1"/>
          <p:nvPr/>
        </p:nvSpPr>
        <p:spPr>
          <a:xfrm>
            <a:off x="833461" y="305007"/>
            <a:ext cx="735650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Esempi d’impiego delle curve ellittiche</a:t>
            </a:r>
          </a:p>
          <a:p>
            <a:endParaRPr lang="it-IT" sz="3200"/>
          </a:p>
          <a:p>
            <a:r>
              <a:rPr lang="it-IT" sz="2400" b="1"/>
              <a:t>TLS 1.3</a:t>
            </a:r>
            <a:r>
              <a:rPr lang="it-IT" sz="3200"/>
              <a:t> </a:t>
            </a:r>
          </a:p>
          <a:p>
            <a:endParaRPr lang="it-IT" sz="2400"/>
          </a:p>
          <a:p>
            <a:r>
              <a:rPr lang="it-IT" sz="2400"/>
              <a:t>usa</a:t>
            </a:r>
          </a:p>
          <a:p>
            <a:endParaRPr lang="it-IT" sz="2400"/>
          </a:p>
          <a:p>
            <a:r>
              <a:rPr lang="it-IT" sz="2400"/>
              <a:t>i protocolli DH x25519 e x448 per lo scambio delle chiavi</a:t>
            </a:r>
          </a:p>
          <a:p>
            <a:endParaRPr lang="it-IT" sz="2400"/>
          </a:p>
          <a:p>
            <a:r>
              <a:rPr lang="it-IT" sz="2400"/>
              <a:t>i protocolli Ed25519 e Ed448 per la firma digitale</a:t>
            </a:r>
          </a:p>
          <a:p>
            <a:endParaRPr lang="it-IT" sz="2400"/>
          </a:p>
          <a:p>
            <a:endParaRPr lang="it-IT" sz="2400" b="1"/>
          </a:p>
          <a:p>
            <a:r>
              <a:rPr lang="it-IT" sz="2400" b="1"/>
              <a:t>Bitcoin</a:t>
            </a:r>
            <a:r>
              <a:rPr lang="it-IT" sz="2400"/>
              <a:t> (e molte altre criptovalute)</a:t>
            </a:r>
          </a:p>
          <a:p>
            <a:endParaRPr lang="it-IT" sz="2400"/>
          </a:p>
          <a:p>
            <a:r>
              <a:rPr lang="it-IT" sz="2400"/>
              <a:t>usano </a:t>
            </a:r>
            <a:r>
              <a:rPr lang="it-IT" sz="2400">
                <a:latin typeface="Courier" pitchFamily="2" charset="0"/>
              </a:rPr>
              <a:t>secp256k1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EC64FF-5EB7-0142-8165-5E7DE67E4A01}"/>
              </a:ext>
            </a:extLst>
          </p:cNvPr>
          <p:cNvGrpSpPr/>
          <p:nvPr/>
        </p:nvGrpSpPr>
        <p:grpSpPr>
          <a:xfrm>
            <a:off x="4025735" y="1717220"/>
            <a:ext cx="4082157" cy="3139321"/>
            <a:chOff x="4025735" y="1717220"/>
            <a:chExt cx="4082157" cy="313932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5C7B35-C2C7-B647-BE6F-AB977CCC2DB8}"/>
                </a:ext>
              </a:extLst>
            </p:cNvPr>
            <p:cNvSpPr txBox="1"/>
            <p:nvPr/>
          </p:nvSpPr>
          <p:spPr>
            <a:xfrm>
              <a:off x="5723906" y="1717220"/>
              <a:ext cx="2383986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curve in forma standard</a:t>
              </a:r>
            </a:p>
            <a:p>
              <a:r>
                <a:rPr lang="it-IT"/>
                <a:t>di Weierstrass</a:t>
              </a:r>
            </a:p>
            <a:p>
              <a:endParaRPr lang="it-IT"/>
            </a:p>
            <a:p>
              <a:endParaRPr lang="it-IT"/>
            </a:p>
            <a:p>
              <a:endParaRPr lang="it-IT"/>
            </a:p>
            <a:p>
              <a:endParaRPr lang="it-IT"/>
            </a:p>
            <a:p>
              <a:endParaRPr lang="it-IT"/>
            </a:p>
            <a:p>
              <a:endParaRPr lang="it-IT"/>
            </a:p>
            <a:p>
              <a:endParaRPr lang="it-IT"/>
            </a:p>
            <a:p>
              <a:endParaRPr lang="it-IT"/>
            </a:p>
            <a:p>
              <a:r>
                <a:rPr lang="it-IT"/>
                <a:t>curve di Edwards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4D9B8B2-11AF-4A47-BDF0-46845B4A6A0C}"/>
                </a:ext>
              </a:extLst>
            </p:cNvPr>
            <p:cNvCxnSpPr/>
            <p:nvPr/>
          </p:nvCxnSpPr>
          <p:spPr>
            <a:xfrm flipH="1">
              <a:off x="4025735" y="1983179"/>
              <a:ext cx="1674421" cy="783772"/>
            </a:xfrm>
            <a:prstGeom prst="straightConnector1">
              <a:avLst/>
            </a:prstGeom>
            <a:ln>
              <a:solidFill>
                <a:srgbClr val="001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09C29FA-E5FD-A846-8BF7-37CD552AE7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5735" y="4025735"/>
              <a:ext cx="1674421" cy="641268"/>
            </a:xfrm>
            <a:prstGeom prst="straightConnector1">
              <a:avLst/>
            </a:prstGeom>
            <a:ln>
              <a:solidFill>
                <a:srgbClr val="001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2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9FA87F-C2D6-F643-B887-B0DBA3C64649}"/>
              </a:ext>
            </a:extLst>
          </p:cNvPr>
          <p:cNvSpPr txBox="1"/>
          <p:nvPr/>
        </p:nvSpPr>
        <p:spPr>
          <a:xfrm>
            <a:off x="3585410" y="166326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Curve25519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C9765-1570-2C42-8BAF-1893A726967D}"/>
              </a:ext>
            </a:extLst>
          </p:cNvPr>
          <p:cNvSpPr txBox="1"/>
          <p:nvPr/>
        </p:nvSpPr>
        <p:spPr>
          <a:xfrm>
            <a:off x="878306" y="986589"/>
            <a:ext cx="78552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Usata nello schema </a:t>
            </a:r>
            <a:r>
              <a:rPr lang="it-IT" b="1"/>
              <a:t>X25519 </a:t>
            </a:r>
            <a:r>
              <a:rPr lang="it-IT"/>
              <a:t>di tipo</a:t>
            </a:r>
            <a:r>
              <a:rPr lang="it-IT" b="1"/>
              <a:t> </a:t>
            </a:r>
            <a:r>
              <a:rPr lang="it-IT" sz="2000"/>
              <a:t>ECDH (</a:t>
            </a:r>
            <a:r>
              <a:rPr lang="it-IT" sz="2000" i="1"/>
              <a:t>Elliptic Curve Diffie Hellmann</a:t>
            </a:r>
            <a:r>
              <a:rPr lang="it-IT" sz="2000"/>
              <a:t>)</a:t>
            </a:r>
          </a:p>
          <a:p>
            <a:r>
              <a:rPr lang="it-IT" sz="2000"/>
              <a:t>per lo scambio di chiavi</a:t>
            </a:r>
          </a:p>
          <a:p>
            <a:endParaRPr lang="it-IT" sz="2000"/>
          </a:p>
          <a:p>
            <a:r>
              <a:rPr lang="it-IT" sz="2000"/>
              <a:t>128 bit di sicurezza	256 bit per la chiave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DADC2-29F2-4B4B-BDD9-C118F76B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360236"/>
            <a:ext cx="2895600" cy="495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ED3FF88-4A61-DF46-B3DC-5F155C56149F}"/>
              </a:ext>
            </a:extLst>
          </p:cNvPr>
          <p:cNvGrpSpPr/>
          <p:nvPr/>
        </p:nvGrpSpPr>
        <p:grpSpPr>
          <a:xfrm>
            <a:off x="6845968" y="2377053"/>
            <a:ext cx="1796535" cy="461665"/>
            <a:chOff x="1672390" y="3982452"/>
            <a:chExt cx="1796535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C895F0-3848-F245-AAD2-680575D32D87}"/>
                </a:ext>
              </a:extLst>
            </p:cNvPr>
            <p:cNvSpPr txBox="1"/>
            <p:nvPr/>
          </p:nvSpPr>
          <p:spPr>
            <a:xfrm>
              <a:off x="1672390" y="3982452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p</a:t>
              </a:r>
              <a:r>
                <a:rPr lang="it-IT" sz="2400"/>
                <a:t> =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63F20F-6D0A-624D-AB6D-4068B001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925" y="4026905"/>
              <a:ext cx="1143000" cy="406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228165-0DE1-FE49-A2BD-E60BAE992B26}"/>
              </a:ext>
            </a:extLst>
          </p:cNvPr>
          <p:cNvSpPr txBox="1"/>
          <p:nvPr/>
        </p:nvSpPr>
        <p:spPr>
          <a:xfrm>
            <a:off x="878306" y="3111067"/>
            <a:ext cx="280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Ordine del gruppo ciclico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9903D0-9D39-3947-B6F1-48DAB59F726B}"/>
              </a:ext>
            </a:extLst>
          </p:cNvPr>
          <p:cNvGrpSpPr/>
          <p:nvPr/>
        </p:nvGrpSpPr>
        <p:grpSpPr>
          <a:xfrm>
            <a:off x="1632975" y="3590873"/>
            <a:ext cx="6595231" cy="467228"/>
            <a:chOff x="2198459" y="4730904"/>
            <a:chExt cx="6595231" cy="4672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FF0F00-4DA9-9F4C-8162-1C880A5DFF1A}"/>
                </a:ext>
              </a:extLst>
            </p:cNvPr>
            <p:cNvSpPr txBox="1"/>
            <p:nvPr/>
          </p:nvSpPr>
          <p:spPr>
            <a:xfrm>
              <a:off x="2198459" y="4736467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n</a:t>
              </a:r>
              <a:r>
                <a:rPr lang="it-IT" sz="2400"/>
                <a:t> =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72D378-5AA1-E745-9BF0-B401752F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0390" y="4730904"/>
              <a:ext cx="6083300" cy="4191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A0B1E0-D059-5344-9E73-4029F5EAD454}"/>
              </a:ext>
            </a:extLst>
          </p:cNvPr>
          <p:cNvSpPr txBox="1"/>
          <p:nvPr/>
        </p:nvSpPr>
        <p:spPr>
          <a:xfrm>
            <a:off x="878306" y="5454686"/>
            <a:ext cx="786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La curva è birazionalmente equivalente alla curva attorcigliata di Edwards </a:t>
            </a:r>
          </a:p>
          <a:p>
            <a:endParaRPr lang="it-IT" sz="2000"/>
          </a:p>
          <a:p>
            <a:r>
              <a:rPr lang="it-IT" sz="2000"/>
              <a:t> usata nel protocollo </a:t>
            </a:r>
            <a:r>
              <a:rPr lang="it-IT" sz="2000" b="1"/>
              <a:t>Ed25519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27CC80-904B-B14E-B5F9-EAF8F7F7EC95}"/>
              </a:ext>
            </a:extLst>
          </p:cNvPr>
          <p:cNvSpPr txBox="1"/>
          <p:nvPr/>
        </p:nvSpPr>
        <p:spPr>
          <a:xfrm>
            <a:off x="890337" y="4487779"/>
            <a:ext cx="3528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Usata in Open SSH e in TLS 1.3</a:t>
            </a:r>
          </a:p>
        </p:txBody>
      </p:sp>
    </p:spTree>
    <p:extLst>
      <p:ext uri="{BB962C8B-B14F-4D97-AF65-F5344CB8AC3E}">
        <p14:creationId xmlns:p14="http://schemas.microsoft.com/office/powerpoint/2010/main" val="42777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9FA87F-C2D6-F643-B887-B0DBA3C64649}"/>
              </a:ext>
            </a:extLst>
          </p:cNvPr>
          <p:cNvSpPr txBox="1"/>
          <p:nvPr/>
        </p:nvSpPr>
        <p:spPr>
          <a:xfrm>
            <a:off x="3585410" y="166326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Curve448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C9765-1570-2C42-8BAF-1893A726967D}"/>
              </a:ext>
            </a:extLst>
          </p:cNvPr>
          <p:cNvSpPr txBox="1"/>
          <p:nvPr/>
        </p:nvSpPr>
        <p:spPr>
          <a:xfrm>
            <a:off x="878306" y="986589"/>
            <a:ext cx="7563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Usata nello schema </a:t>
            </a:r>
            <a:r>
              <a:rPr lang="it-IT" b="1"/>
              <a:t>X448 </a:t>
            </a:r>
            <a:r>
              <a:rPr lang="it-IT"/>
              <a:t>di tipo</a:t>
            </a:r>
            <a:r>
              <a:rPr lang="it-IT" b="1"/>
              <a:t> </a:t>
            </a:r>
            <a:r>
              <a:rPr lang="it-IT" sz="2000"/>
              <a:t>ECDH (</a:t>
            </a:r>
            <a:r>
              <a:rPr lang="it-IT" sz="2000" i="1"/>
              <a:t>Elliptic Curve Diffie Hellmann</a:t>
            </a:r>
            <a:r>
              <a:rPr lang="it-IT" sz="2000"/>
              <a:t>)</a:t>
            </a:r>
          </a:p>
          <a:p>
            <a:r>
              <a:rPr lang="it-IT" sz="2000"/>
              <a:t>per lo scambio di chiavi</a:t>
            </a:r>
          </a:p>
          <a:p>
            <a:endParaRPr lang="it-IT" sz="2000"/>
          </a:p>
          <a:p>
            <a:r>
              <a:rPr lang="it-IT" sz="2000"/>
              <a:t>224 bit di sicurezza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6EA1CD-9153-EE4D-92DD-3E40BD8D28AE}"/>
              </a:ext>
            </a:extLst>
          </p:cNvPr>
          <p:cNvGrpSpPr/>
          <p:nvPr/>
        </p:nvGrpSpPr>
        <p:grpSpPr>
          <a:xfrm>
            <a:off x="5373501" y="1856433"/>
            <a:ext cx="2374052" cy="461665"/>
            <a:chOff x="6179616" y="2388286"/>
            <a:chExt cx="2374052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C895F0-3848-F245-AAD2-680575D32D87}"/>
                </a:ext>
              </a:extLst>
            </p:cNvPr>
            <p:cNvSpPr txBox="1"/>
            <p:nvPr/>
          </p:nvSpPr>
          <p:spPr>
            <a:xfrm>
              <a:off x="6179616" y="2388286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p</a:t>
              </a:r>
              <a:r>
                <a:rPr lang="it-IT" sz="2400"/>
                <a:t> =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B8B575-C0AE-FB43-AD50-B7511143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4868" y="2406171"/>
              <a:ext cx="1828800" cy="4191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DAEC2C-6EB2-1D40-A039-12D5AE00F414}"/>
              </a:ext>
            </a:extLst>
          </p:cNvPr>
          <p:cNvGrpSpPr/>
          <p:nvPr/>
        </p:nvGrpSpPr>
        <p:grpSpPr>
          <a:xfrm>
            <a:off x="729226" y="3397286"/>
            <a:ext cx="6577442" cy="1631216"/>
            <a:chOff x="729226" y="3397286"/>
            <a:chExt cx="6577442" cy="16312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A0B1E0-D059-5344-9E73-4029F5EAD454}"/>
                </a:ext>
              </a:extLst>
            </p:cNvPr>
            <p:cNvSpPr txBox="1"/>
            <p:nvPr/>
          </p:nvSpPr>
          <p:spPr>
            <a:xfrm>
              <a:off x="729226" y="3397286"/>
              <a:ext cx="6577442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La curva è birazionalmente equivalente alla curva di Edwards </a:t>
              </a:r>
            </a:p>
            <a:p>
              <a:endParaRPr lang="it-IT" sz="2000"/>
            </a:p>
            <a:p>
              <a:r>
                <a:rPr lang="it-IT" sz="2000"/>
                <a:t> </a:t>
              </a:r>
            </a:p>
            <a:p>
              <a:endParaRPr lang="it-IT" sz="2000"/>
            </a:p>
            <a:p>
              <a:r>
                <a:rPr lang="it-IT" sz="2000"/>
                <a:t>usata nel protocollo </a:t>
              </a:r>
              <a:r>
                <a:rPr lang="it-IT" sz="2000" b="1"/>
                <a:t>Ed448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8A13F6-98D2-F54B-897E-37D9130CC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1007" y="3984294"/>
              <a:ext cx="31496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4876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E1F4FC-79FC-0747-B892-1DD9F10A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60" y="1010924"/>
            <a:ext cx="4168629" cy="55104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0905D-8FDD-9A4F-8D8B-005B0C0140B9}"/>
              </a:ext>
            </a:extLst>
          </p:cNvPr>
          <p:cNvSpPr txBox="1"/>
          <p:nvPr/>
        </p:nvSpPr>
        <p:spPr>
          <a:xfrm>
            <a:off x="3427662" y="260501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Curve di Edwards</a:t>
            </a:r>
          </a:p>
        </p:txBody>
      </p:sp>
    </p:spTree>
    <p:extLst>
      <p:ext uri="{BB962C8B-B14F-4D97-AF65-F5344CB8AC3E}">
        <p14:creationId xmlns:p14="http://schemas.microsoft.com/office/powerpoint/2010/main" val="19677370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705C642-95F9-924E-9247-53F82A65065A}"/>
              </a:ext>
            </a:extLst>
          </p:cNvPr>
          <p:cNvGrpSpPr/>
          <p:nvPr/>
        </p:nvGrpSpPr>
        <p:grpSpPr>
          <a:xfrm>
            <a:off x="5169570" y="1161654"/>
            <a:ext cx="3697706" cy="3664954"/>
            <a:chOff x="4435641" y="1612900"/>
            <a:chExt cx="4446070" cy="43019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FE275EC-CFFC-BF42-9F14-65225C567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5641" y="1612900"/>
              <a:ext cx="4446070" cy="370505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57527D-2BE9-4E46-8E2E-683AEEA47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7297" y="5317958"/>
              <a:ext cx="3251200" cy="5969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5CEDD3-74B8-D344-BA8D-3433BE5571EC}"/>
              </a:ext>
            </a:extLst>
          </p:cNvPr>
          <p:cNvSpPr txBox="1"/>
          <p:nvPr/>
        </p:nvSpPr>
        <p:spPr>
          <a:xfrm>
            <a:off x="1059349" y="349585"/>
            <a:ext cx="722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Edwards-curve Digital Signature Algorithm</a:t>
            </a:r>
            <a:r>
              <a:rPr lang="it-IT" sz="2400"/>
              <a:t> (</a:t>
            </a:r>
            <a:r>
              <a:rPr lang="it-IT" sz="2400" b="1"/>
              <a:t>EdDSA</a:t>
            </a:r>
            <a:r>
              <a:rPr lang="it-IT" sz="240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A0712-5379-B042-AC10-680E4472D011}"/>
              </a:ext>
            </a:extLst>
          </p:cNvPr>
          <p:cNvSpPr txBox="1"/>
          <p:nvPr/>
        </p:nvSpPr>
        <p:spPr>
          <a:xfrm>
            <a:off x="545091" y="2532466"/>
            <a:ext cx="3905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Ed25519</a:t>
            </a:r>
            <a:r>
              <a:rPr lang="it-IT" sz="2400"/>
              <a:t> è un protocollo </a:t>
            </a:r>
            <a:endParaRPr lang="it-IT" sz="2400" b="1"/>
          </a:p>
          <a:p>
            <a:r>
              <a:rPr lang="it-IT" sz="2400"/>
              <a:t>di firma numerica basato sulla</a:t>
            </a:r>
          </a:p>
          <a:p>
            <a:r>
              <a:rPr lang="it-IT" sz="2400"/>
              <a:t>curva di Edwards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69716-2037-0D4F-8C00-C4D0FC7833C8}"/>
              </a:ext>
            </a:extLst>
          </p:cNvPr>
          <p:cNvSpPr txBox="1"/>
          <p:nvPr/>
        </p:nvSpPr>
        <p:spPr>
          <a:xfrm>
            <a:off x="1059349" y="1359567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Basata su curve di Edwards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4F45C-252D-714C-AF4F-60E2A19B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9" y="4016634"/>
            <a:ext cx="3581400" cy="977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BA03E-993E-C34C-8F3E-21096A034389}"/>
              </a:ext>
            </a:extLst>
          </p:cNvPr>
          <p:cNvGrpSpPr/>
          <p:nvPr/>
        </p:nvGrpSpPr>
        <p:grpSpPr>
          <a:xfrm>
            <a:off x="914399" y="5223178"/>
            <a:ext cx="6698067" cy="461665"/>
            <a:chOff x="914399" y="5223178"/>
            <a:chExt cx="6698067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86B8ED-2C4D-3B40-98B8-AF5960670FF6}"/>
                </a:ext>
              </a:extLst>
            </p:cNvPr>
            <p:cNvSpPr txBox="1"/>
            <p:nvPr/>
          </p:nvSpPr>
          <p:spPr>
            <a:xfrm>
              <a:off x="914399" y="5223178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n</a:t>
              </a:r>
              <a:r>
                <a:rPr lang="it-IT" sz="2400"/>
                <a:t> =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525C87-E112-954D-B1C0-6A83CDCBF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966" y="5251008"/>
              <a:ext cx="6032500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7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53CBB-9672-D64C-9410-1EDEDF4F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2400300"/>
            <a:ext cx="67056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735BD1-2820-944C-B2F3-A96E954D7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618" y="1311060"/>
            <a:ext cx="4113876" cy="654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EEE96-023D-BF4A-BFF8-176EBF894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024" y="3013084"/>
            <a:ext cx="2029661" cy="477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21AC8-B057-314D-905A-0F43389A2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625" y="3619500"/>
            <a:ext cx="3569882" cy="300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0BF91A-9A5D-6840-A205-B576BE02AE68}"/>
              </a:ext>
            </a:extLst>
          </p:cNvPr>
          <p:cNvSpPr txBox="1"/>
          <p:nvPr/>
        </p:nvSpPr>
        <p:spPr>
          <a:xfrm>
            <a:off x="1308100" y="434306"/>
            <a:ext cx="6915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Times" pitchFamily="2" charset="0"/>
              </a:rPr>
              <a:t>Gruppo additivo associato alle classi di resto mod </a:t>
            </a:r>
            <a:r>
              <a:rPr lang="it-IT" sz="2400" b="1" i="1">
                <a:latin typeface="Times" pitchFamily="2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D4034-0B9C-2346-A749-594735443BD5}"/>
              </a:ext>
            </a:extLst>
          </p:cNvPr>
          <p:cNvSpPr txBox="1"/>
          <p:nvPr/>
        </p:nvSpPr>
        <p:spPr>
          <a:xfrm>
            <a:off x="0" y="38247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con 1 operazione</a:t>
            </a:r>
          </a:p>
        </p:txBody>
      </p:sp>
    </p:spTree>
    <p:extLst>
      <p:ext uri="{BB962C8B-B14F-4D97-AF65-F5344CB8AC3E}">
        <p14:creationId xmlns:p14="http://schemas.microsoft.com/office/powerpoint/2010/main" val="24929390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1F2AF6-4CA7-8D45-9BA9-8053DBDB5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731817"/>
            <a:ext cx="4929744" cy="349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5B134-BE7F-1041-83CD-A7BB48B2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25" y="1194986"/>
            <a:ext cx="7390575" cy="5556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C77BF-1131-7E44-918D-9FE7CE1A64D6}"/>
              </a:ext>
            </a:extLst>
          </p:cNvPr>
          <p:cNvSpPr txBox="1"/>
          <p:nvPr/>
        </p:nvSpPr>
        <p:spPr>
          <a:xfrm>
            <a:off x="296883" y="270152"/>
            <a:ext cx="350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Standard secp256k1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24364621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>
            <a:extLst>
              <a:ext uri="{FF2B5EF4-FFF2-40B4-BE49-F238E27FC236}">
                <a16:creationId xmlns:a16="http://schemas.microsoft.com/office/drawing/2014/main" id="{F7898A50-E85C-CF49-81E7-020C5F1D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C1749B-56FC-9F40-9E16-ECBF415D484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it-IT" sz="1400"/>
          </a:p>
        </p:txBody>
      </p:sp>
      <p:sp>
        <p:nvSpPr>
          <p:cNvPr id="124930" name="Text Box 2">
            <a:extLst>
              <a:ext uri="{FF2B5EF4-FFF2-40B4-BE49-F238E27FC236}">
                <a16:creationId xmlns:a16="http://schemas.microsoft.com/office/drawing/2014/main" id="{05D77236-6E9A-B24A-A4E3-0A67BD8AE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23" y="409073"/>
            <a:ext cx="643323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/>
              <a:t>Bibliografia sulla crittografia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0000FF"/>
                </a:solidFill>
              </a:rPr>
              <a:t>Divulgativi e piacevoli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6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1600"/>
              <a:t>A. Sgarro </a:t>
            </a:r>
            <a:r>
              <a:rPr lang="en-US" altLang="it-IT" sz="1600" i="1"/>
              <a:t>Crittografia</a:t>
            </a:r>
            <a:r>
              <a:rPr lang="en-US" altLang="it-IT" sz="1600"/>
              <a:t>. Muzzio 1986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1600"/>
              <a:t>A. Sgarro  </a:t>
            </a:r>
            <a:r>
              <a:rPr lang="en-US" altLang="it-IT" sz="1600" i="1"/>
              <a:t>Codici segreti</a:t>
            </a:r>
            <a:r>
              <a:rPr lang="en-US" altLang="it-IT" sz="1600"/>
              <a:t>. Oscar Giochi Mondadori 1989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1600">
                <a:solidFill>
                  <a:srgbClr val="0000FF"/>
                </a:solidFill>
              </a:rPr>
              <a:t>piu</a:t>
            </a:r>
            <a:r>
              <a:rPr lang="uk-UA" altLang="it-IT" sz="1600">
                <a:solidFill>
                  <a:srgbClr val="0000FF"/>
                </a:solidFill>
              </a:rPr>
              <a:t>'</a:t>
            </a:r>
            <a:r>
              <a:rPr lang="en-US" altLang="it-IT" sz="1600">
                <a:solidFill>
                  <a:srgbClr val="0000FF"/>
                </a:solidFill>
              </a:rPr>
              <a:t> teorico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1600"/>
              <a:t>F. Fabris  </a:t>
            </a:r>
            <a:r>
              <a:rPr lang="en-US" altLang="it-IT" sz="1600" i="1"/>
              <a:t>Teoria dell</a:t>
            </a:r>
            <a:r>
              <a:rPr lang="uk-UA" altLang="it-IT" sz="1600" i="1"/>
              <a:t>'</a:t>
            </a:r>
            <a:r>
              <a:rPr lang="en-US" altLang="it-IT" sz="1600" i="1"/>
              <a:t>informazione. codici. cifrari</a:t>
            </a:r>
            <a:r>
              <a:rPr lang="en-US" altLang="it-IT" sz="1600"/>
              <a:t>. Bollati Boringhieri. 2001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1600"/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63DC7-0654-8248-B0D9-27CDB745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83" y="3391459"/>
            <a:ext cx="1557505" cy="236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49A6B-4F9C-CB46-A29D-3B3C25B60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83" y="239185"/>
            <a:ext cx="1583243" cy="23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633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D833C-6996-2C4D-A309-84913BD7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459" y="228821"/>
            <a:ext cx="1671304" cy="2213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0B3A8-B986-444D-9C9C-1CD00C3C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139" y="2358189"/>
            <a:ext cx="1461499" cy="2317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D5BCE-6942-644F-90DF-18809A630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459" y="4285816"/>
            <a:ext cx="1545279" cy="2317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51610-B57C-154B-BA9C-4DE568E8951E}"/>
              </a:ext>
            </a:extLst>
          </p:cNvPr>
          <p:cNvSpPr/>
          <p:nvPr/>
        </p:nvSpPr>
        <p:spPr>
          <a:xfrm>
            <a:off x="546409" y="1967898"/>
            <a:ext cx="84372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it-IT">
                <a:solidFill>
                  <a:srgbClr val="0000FF"/>
                </a:solidFill>
              </a:rPr>
              <a:t>in lingua inglese</a:t>
            </a:r>
            <a:endParaRPr lang="en-US" altLang="it-IT"/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/>
              <a:t>W. Stallings,  </a:t>
            </a:r>
            <a:r>
              <a:rPr lang="en-US" altLang="it-IT" i="1"/>
              <a:t>Cryptography And Network Security</a:t>
            </a:r>
            <a:r>
              <a:rPr lang="en-US" altLang="it-IT"/>
              <a:t> –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/>
              <a:t>Principles And Practice,  Prentice Hall. 2006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/>
              <a:t>J. Katz,  Y. Lindell, </a:t>
            </a:r>
            <a:r>
              <a:rPr lang="en-US" altLang="it-IT" i="1"/>
              <a:t>Introduction to Modern Cryptography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/>
              <a:t>Chapman and Hall/CRC, 2007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/>
              <a:t>J. Talbot, D. Welsch, </a:t>
            </a:r>
            <a:r>
              <a:rPr lang="en-US" altLang="it-IT" i="1"/>
              <a:t>Complexity and Cryptography: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i="1"/>
              <a:t>An Introduction</a:t>
            </a:r>
            <a:r>
              <a:rPr lang="en-US" altLang="it-IT"/>
              <a:t>, Cambridge.</a:t>
            </a:r>
          </a:p>
        </p:txBody>
      </p:sp>
    </p:spTree>
    <p:extLst>
      <p:ext uri="{BB962C8B-B14F-4D97-AF65-F5344CB8AC3E}">
        <p14:creationId xmlns:p14="http://schemas.microsoft.com/office/powerpoint/2010/main" val="26644415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47840-04F0-9D47-8942-7524CF6AD325}"/>
              </a:ext>
            </a:extLst>
          </p:cNvPr>
          <p:cNvSpPr txBox="1"/>
          <p:nvPr/>
        </p:nvSpPr>
        <p:spPr>
          <a:xfrm>
            <a:off x="2863516" y="336883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Bibliografia sulle curve ellittiche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F6DE5-AF2E-F24B-8679-EDC7E6595944}"/>
              </a:ext>
            </a:extLst>
          </p:cNvPr>
          <p:cNvSpPr txBox="1"/>
          <p:nvPr/>
        </p:nvSpPr>
        <p:spPr>
          <a:xfrm>
            <a:off x="2243889" y="1737234"/>
            <a:ext cx="68084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  <a:p>
            <a:endParaRPr lang="it-IT"/>
          </a:p>
          <a:p>
            <a:r>
              <a:rPr lang="it-IT"/>
              <a:t>L. Washington, </a:t>
            </a:r>
            <a:r>
              <a:rPr lang="it-IT" i="1"/>
              <a:t>Elliptic Curves: Number Theory and Cryptography</a:t>
            </a:r>
          </a:p>
          <a:p>
            <a:r>
              <a:rPr lang="it-IT"/>
              <a:t>Chapman and Hall/CRC, 2008.</a:t>
            </a:r>
          </a:p>
          <a:p>
            <a:endParaRPr lang="it-IT"/>
          </a:p>
          <a:p>
            <a:endParaRPr lang="it-IT"/>
          </a:p>
          <a:p>
            <a:endParaRPr lang="it-IT"/>
          </a:p>
          <a:p>
            <a:r>
              <a:rPr lang="it-IT"/>
              <a:t>AA.VV.  </a:t>
            </a:r>
            <a:r>
              <a:rPr lang="it-IT" i="1"/>
              <a:t>Handbook of Elliptic and Hyperelliptic Curve Cryptography</a:t>
            </a:r>
            <a:r>
              <a:rPr lang="it-IT"/>
              <a:t>.  </a:t>
            </a:r>
          </a:p>
          <a:p>
            <a:r>
              <a:rPr lang="it-IT"/>
              <a:t>Chapman and Hall/CRC 2005,  ISBN 978-1-58488-518-4</a:t>
            </a:r>
          </a:p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A5EFE-A728-D547-AF1C-F567C9190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87" y="853337"/>
            <a:ext cx="1428803" cy="2254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D9B34-595C-2F45-A698-85EFE700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" y="3578786"/>
            <a:ext cx="1428803" cy="212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6295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3675</TotalTime>
  <Words>1627</Words>
  <Application>Microsoft Macintosh PowerPoint</Application>
  <PresentationFormat>On-screen Show (4:3)</PresentationFormat>
  <Paragraphs>300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ＭＳ Ｐゴシック</vt:lpstr>
      <vt:lpstr>Arial</vt:lpstr>
      <vt:lpstr>Courier</vt:lpstr>
      <vt:lpstr>NimbusRomNo9L</vt:lpstr>
      <vt:lpstr>Times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215</cp:revision>
  <dcterms:created xsi:type="dcterms:W3CDTF">2021-05-01T14:40:22Z</dcterms:created>
  <dcterms:modified xsi:type="dcterms:W3CDTF">2023-05-18T14:10:46Z</dcterms:modified>
</cp:coreProperties>
</file>