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594" r:id="rId3"/>
    <p:sldId id="589" r:id="rId4"/>
    <p:sldId id="509" r:id="rId5"/>
    <p:sldId id="510" r:id="rId6"/>
    <p:sldId id="511" r:id="rId7"/>
    <p:sldId id="512" r:id="rId8"/>
    <p:sldId id="513" r:id="rId9"/>
    <p:sldId id="580" r:id="rId10"/>
    <p:sldId id="581" r:id="rId11"/>
    <p:sldId id="582" r:id="rId12"/>
    <p:sldId id="583" r:id="rId13"/>
    <p:sldId id="514" r:id="rId14"/>
    <p:sldId id="584" r:id="rId15"/>
    <p:sldId id="533" r:id="rId16"/>
    <p:sldId id="585" r:id="rId17"/>
    <p:sldId id="490" r:id="rId18"/>
    <p:sldId id="586" r:id="rId19"/>
    <p:sldId id="487" r:id="rId20"/>
    <p:sldId id="587" r:id="rId21"/>
    <p:sldId id="492" r:id="rId22"/>
    <p:sldId id="588" r:id="rId23"/>
    <p:sldId id="516" r:id="rId24"/>
    <p:sldId id="431" r:id="rId25"/>
    <p:sldId id="448" r:id="rId26"/>
    <p:sldId id="432" r:id="rId27"/>
    <p:sldId id="347" r:id="rId28"/>
    <p:sldId id="257" r:id="rId29"/>
    <p:sldId id="277" r:id="rId30"/>
    <p:sldId id="384" r:id="rId31"/>
    <p:sldId id="366" r:id="rId32"/>
    <p:sldId id="364" r:id="rId33"/>
    <p:sldId id="278" r:id="rId34"/>
    <p:sldId id="368" r:id="rId35"/>
    <p:sldId id="303" r:id="rId36"/>
    <p:sldId id="282" r:id="rId37"/>
    <p:sldId id="284" r:id="rId38"/>
    <p:sldId id="455" r:id="rId39"/>
    <p:sldId id="286" r:id="rId40"/>
    <p:sldId id="279" r:id="rId41"/>
    <p:sldId id="287" r:id="rId42"/>
    <p:sldId id="288" r:id="rId43"/>
    <p:sldId id="28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439" r:id="rId53"/>
    <p:sldId id="440" r:id="rId54"/>
    <p:sldId id="604" r:id="rId55"/>
    <p:sldId id="578" r:id="rId56"/>
    <p:sldId id="312" r:id="rId57"/>
    <p:sldId id="370" r:id="rId58"/>
    <p:sldId id="373" r:id="rId59"/>
    <p:sldId id="371" r:id="rId60"/>
    <p:sldId id="385" r:id="rId61"/>
    <p:sldId id="506" r:id="rId62"/>
    <p:sldId id="461" r:id="rId63"/>
    <p:sldId id="314" r:id="rId64"/>
    <p:sldId id="507" r:id="rId65"/>
    <p:sldId id="508" r:id="rId66"/>
    <p:sldId id="367" r:id="rId67"/>
    <p:sldId id="316" r:id="rId68"/>
    <p:sldId id="318" r:id="rId69"/>
    <p:sldId id="376" r:id="rId70"/>
    <p:sldId id="317" r:id="rId71"/>
    <p:sldId id="319" r:id="rId72"/>
    <p:sldId id="590" r:id="rId73"/>
    <p:sldId id="591" r:id="rId74"/>
    <p:sldId id="592" r:id="rId75"/>
    <p:sldId id="403" r:id="rId76"/>
    <p:sldId id="433" r:id="rId77"/>
    <p:sldId id="442" r:id="rId78"/>
    <p:sldId id="320" r:id="rId79"/>
    <p:sldId id="322" r:id="rId80"/>
    <p:sldId id="321" r:id="rId81"/>
    <p:sldId id="491" r:id="rId82"/>
    <p:sldId id="505" r:id="rId83"/>
    <p:sldId id="504" r:id="rId84"/>
    <p:sldId id="493" r:id="rId85"/>
    <p:sldId id="498" r:id="rId86"/>
    <p:sldId id="502" r:id="rId87"/>
    <p:sldId id="456" r:id="rId88"/>
    <p:sldId id="394" r:id="rId89"/>
    <p:sldId id="435" r:id="rId90"/>
    <p:sldId id="395" r:id="rId91"/>
    <p:sldId id="396" r:id="rId92"/>
    <p:sldId id="378" r:id="rId93"/>
    <p:sldId id="488" r:id="rId94"/>
    <p:sldId id="489" r:id="rId95"/>
    <p:sldId id="499" r:id="rId96"/>
    <p:sldId id="501" r:id="rId97"/>
    <p:sldId id="383" r:id="rId98"/>
    <p:sldId id="598" r:id="rId99"/>
    <p:sldId id="348" r:id="rId100"/>
    <p:sldId id="350" r:id="rId101"/>
    <p:sldId id="349" r:id="rId102"/>
    <p:sldId id="599" r:id="rId103"/>
    <p:sldId id="595" r:id="rId104"/>
    <p:sldId id="596" r:id="rId105"/>
    <p:sldId id="597" r:id="rId106"/>
    <p:sldId id="351" r:id="rId107"/>
    <p:sldId id="468" r:id="rId10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3CFD"/>
    <a:srgbClr val="00A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725"/>
    <p:restoredTop sz="91481"/>
  </p:normalViewPr>
  <p:slideViewPr>
    <p:cSldViewPr snapToGrid="0">
      <p:cViewPr varScale="1">
        <p:scale>
          <a:sx n="122" d="100"/>
          <a:sy n="122" d="100"/>
        </p:scale>
        <p:origin x="200" y="5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71" d="100"/>
          <a:sy n="171" d="100"/>
        </p:scale>
        <p:origin x="480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5C4CB-4881-A145-848D-BCABF4649A91}" type="datetimeFigureOut">
              <a:t>22/03/23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B02E5-8E45-3141-984B-39B2FEA5DA56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07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077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51758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2767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4229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45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20750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513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93456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0822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4878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6256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1209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04639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5417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598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5084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58391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13203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0945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43371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942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25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290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648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315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23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633549ac4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633549ac4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0008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9608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EE3D8-1377-F749-8FBA-7CB73421C1EB}"/>
              </a:ext>
            </a:extLst>
          </p:cNvPr>
          <p:cNvSpPr/>
          <p:nvPr userDrawn="1"/>
        </p:nvSpPr>
        <p:spPr>
          <a:xfrm>
            <a:off x="0" y="-6875"/>
            <a:ext cx="9144000" cy="475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3418" y="44363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751625"/>
            <a:ext cx="9154200" cy="412200"/>
          </a:xfrm>
          <a:prstGeom prst="rect">
            <a:avLst/>
          </a:prstGeom>
          <a:solidFill>
            <a:srgbClr val="FF914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900" baseline="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				Starting Finance Club Trieste</a:t>
            </a:r>
            <a:r>
              <a:rPr lang="en-GB" sz="9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                                                  </a:t>
            </a:r>
            <a:r>
              <a:rPr lang="en-GB" sz="9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13</a:t>
            </a:r>
            <a:r>
              <a:rPr lang="en-GB" sz="900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-15-20 marzo 2023</a:t>
            </a:r>
            <a:endParaRPr lang="en-GB" sz="9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60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tiff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hashtag/Bitcoin?ref_src=twsrc%5Etfw%7Ctwcamp%5Etweetembed%7Ctwterm%5E1312011788708392966%7Ctwgr%5E3339141ca7ef615c8686bc59a6946100751ffdd0%7Ctwcon%5Es1_&amp;ref_url=https%3A%2F%2Fdailycoin.com%2Ftop-10-crazy-things-michael-saylor-said-about-bitcoin%2F&amp;src=hashtag_click" TargetMode="External"/><Relationship Id="rId2" Type="http://schemas.openxmlformats.org/officeDocument/2006/relationships/hyperlink" Target="https://twitter.com/hashtag/bitcoin?ref_src=twsrc%5Etfw%7Ctwcamp%5Etweetembed%7Ctwterm%5E1524372545763524613%7Ctwgr%5E3339141ca7ef615c8686bc59a6946100751ffdd0%7Ctwcon%5Es1_&amp;ref_url=https%3A%2F%2Fdailycoin.com%2Ftop-10-crazy-things-michael-saylor-said-about-bitcoin%2F&amp;src=hashtag_click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tiff"/><Relationship Id="rId4" Type="http://schemas.openxmlformats.org/officeDocument/2006/relationships/hyperlink" Target="https://twitter.com/hashtag/Bitcoin?ref_src=twsrc%5Etfw%7Ctwcamp%5Etweetembed%7Ctwterm%5E1311661051323338752%7Ctwgr%5E3339141ca7ef615c8686bc59a6946100751ffdd0%7Ctwcon%5Es1_&amp;ref_url=https%3A%2F%2Fdailycoin.com%2Ftop-10-crazy-things-michael-saylor-said-about-bitcoin%2F&amp;src=hashtag_click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tiff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tiff"/><Relationship Id="rId2" Type="http://schemas.openxmlformats.org/officeDocument/2006/relationships/image" Target="../media/image93.tiff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tiff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tif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A0880C-6CB6-9F49-95FA-A6714935538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7000"/>
          </a:blip>
          <a:stretch>
            <a:fillRect/>
          </a:stretch>
        </p:blipFill>
        <p:spPr>
          <a:xfrm>
            <a:off x="295033" y="104209"/>
            <a:ext cx="8511283" cy="45937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C647C2-1ACC-014C-B485-B6E0D585B77E}"/>
              </a:ext>
            </a:extLst>
          </p:cNvPr>
          <p:cNvSpPr/>
          <p:nvPr/>
        </p:nvSpPr>
        <p:spPr>
          <a:xfrm>
            <a:off x="695392" y="715293"/>
            <a:ext cx="7578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>
                <a:solidFill>
                  <a:schemeClr val="tx1"/>
                </a:solidFill>
              </a:rPr>
              <a:t>Finanza decentralizzata ed Euro digitale</a:t>
            </a:r>
          </a:p>
          <a:p>
            <a:pPr algn="ctr"/>
            <a:r>
              <a:rPr lang="it-IT" sz="1800">
                <a:solidFill>
                  <a:schemeClr val="tx1"/>
                </a:solidFill>
              </a:rPr>
              <a:t>I nuovi paradigmi del denaro programmabile</a:t>
            </a:r>
          </a:p>
        </p:txBody>
      </p:sp>
      <p:sp>
        <p:nvSpPr>
          <p:cNvPr id="9" name="Google Shape;64;p13">
            <a:extLst>
              <a:ext uri="{FF2B5EF4-FFF2-40B4-BE49-F238E27FC236}">
                <a16:creationId xmlns:a16="http://schemas.microsoft.com/office/drawing/2014/main" id="{6F94AF0D-076B-D741-94E0-A503219AD2A2}"/>
              </a:ext>
            </a:extLst>
          </p:cNvPr>
          <p:cNvSpPr txBox="1"/>
          <p:nvPr/>
        </p:nvSpPr>
        <p:spPr>
          <a:xfrm>
            <a:off x="2614695" y="2711372"/>
            <a:ext cx="4009500" cy="9552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Francesco Fabris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Dipartimento di Matematica e Geoscienze</a:t>
            </a:r>
          </a:p>
          <a:p>
            <a:pPr algn="ctr"/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Università degli Studi di Trieste</a:t>
            </a:r>
          </a:p>
          <a:p>
            <a:pPr algn="ctr"/>
            <a:r>
              <a:rPr lang="en-GB" sz="1200">
                <a:solidFill>
                  <a:schemeClr val="tx1"/>
                </a:solidFill>
                <a:latin typeface="Verdana"/>
                <a:ea typeface="Verdana"/>
                <a:cs typeface="Verdana"/>
                <a:sym typeface="Verdana"/>
              </a:rPr>
              <a:t>ffabris@units.it	040-5582625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9F1AF2-8F13-3B4D-A3BA-5B735CCA0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00" y="4688940"/>
            <a:ext cx="548700" cy="393600"/>
          </a:xfrm>
        </p:spPr>
        <p:txBody>
          <a:bodyPr/>
          <a:lstStyle/>
          <a:p>
            <a:fld id="{D1F1623F-AEBF-0246-8C83-875FDAB5D6BE}" type="slidenum">
              <a:rPr lang="en-US" smtClean="0"/>
              <a:t>1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F4433-34EB-0A4E-9CA5-5B412F84D00D}"/>
              </a:ext>
            </a:extLst>
          </p:cNvPr>
          <p:cNvSpPr txBox="1"/>
          <p:nvPr/>
        </p:nvSpPr>
        <p:spPr>
          <a:xfrm>
            <a:off x="295033" y="4482526"/>
            <a:ext cx="1154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>
                <a:solidFill>
                  <a:schemeClr val="bg2"/>
                </a:solidFill>
              </a:rPr>
              <a:t>Wikimedia Commons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2ADB405-BDF7-2646-89C2-321990164798}"/>
              </a:ext>
            </a:extLst>
          </p:cNvPr>
          <p:cNvSpPr/>
          <p:nvPr/>
        </p:nvSpPr>
        <p:spPr>
          <a:xfrm>
            <a:off x="3050418" y="1928776"/>
            <a:ext cx="31380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i="1">
                <a:solidFill>
                  <a:srgbClr val="263CFD"/>
                </a:solidFill>
              </a:rPr>
              <a:t>1 - Bitcoin e blockchain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E3C1A0-561A-9F41-AD6E-A04F454275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5C496A-DCDC-1443-B400-A88D760C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601" y="0"/>
            <a:ext cx="4288110" cy="47059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9993F-6C7F-A94C-897D-4214AABE6A45}"/>
              </a:ext>
            </a:extLst>
          </p:cNvPr>
          <p:cNvSpPr txBox="1"/>
          <p:nvPr/>
        </p:nvSpPr>
        <p:spPr>
          <a:xfrm>
            <a:off x="4943011" y="819047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10 nov. 2022</a:t>
            </a:r>
          </a:p>
        </p:txBody>
      </p:sp>
    </p:spTree>
    <p:extLst>
      <p:ext uri="{BB962C8B-B14F-4D97-AF65-F5344CB8AC3E}">
        <p14:creationId xmlns:p14="http://schemas.microsoft.com/office/powerpoint/2010/main" val="79255879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54" y="193708"/>
            <a:ext cx="2857500" cy="2857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4799" y="193708"/>
            <a:ext cx="30484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Bill Gates</a:t>
            </a:r>
          </a:p>
          <a:p>
            <a:endParaRPr lang="it-IT" sz="2400"/>
          </a:p>
          <a:p>
            <a:r>
              <a:rPr lang="it-IT" sz="2400"/>
              <a:t>Fondatore di Microsoft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6261" y="3414890"/>
            <a:ext cx="62279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Bitcoin è una delle cose più folli e speculative</a:t>
            </a:r>
          </a:p>
          <a:p>
            <a:endParaRPr lang="it-IT" sz="1600">
              <a:solidFill>
                <a:srgbClr val="FF0000"/>
              </a:solidFill>
            </a:endParaRPr>
          </a:p>
          <a:p>
            <a:r>
              <a:rPr lang="it-IT" sz="1600">
                <a:solidFill>
                  <a:srgbClr val="FF0000"/>
                </a:solidFill>
              </a:rPr>
              <a:t>Come asset class, non sta producendo nulla e quindi non dovresti </a:t>
            </a:r>
          </a:p>
          <a:p>
            <a:r>
              <a:rPr lang="it-IT" sz="1600">
                <a:solidFill>
                  <a:srgbClr val="FF0000"/>
                </a:solidFill>
              </a:rPr>
              <a:t>aspettarti che aumenti di valore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06411E-D789-1944-8007-4F2BEFC386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8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02" y="227621"/>
            <a:ext cx="3800889" cy="38008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35221" y="227621"/>
            <a:ext cx="43460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Warren Buffett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Imprenditore ed economista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statunitense, uno degli uomini </a:t>
            </a: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più ricchi al mondo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35221" y="3628400"/>
            <a:ext cx="3741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«Bitcoin è veleno per topi al quadrato»</a:t>
            </a:r>
            <a:endParaRPr lang="it-IT" sz="160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8633B-D6B1-A149-8F9D-6AC9789581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27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A04C0-DAE1-FB44-BA76-4DCD6610C5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1C011-4F66-7747-AF79-09234523FA5A}"/>
              </a:ext>
            </a:extLst>
          </p:cNvPr>
          <p:cNvSpPr txBox="1"/>
          <p:nvPr/>
        </p:nvSpPr>
        <p:spPr>
          <a:xfrm>
            <a:off x="2830558" y="1125197"/>
            <a:ext cx="3819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Sostenitori Bitcoin</a:t>
            </a:r>
          </a:p>
        </p:txBody>
      </p:sp>
    </p:spTree>
    <p:extLst>
      <p:ext uri="{BB962C8B-B14F-4D97-AF65-F5344CB8AC3E}">
        <p14:creationId xmlns:p14="http://schemas.microsoft.com/office/powerpoint/2010/main" val="240139436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4A2566-03B5-1A41-A258-AB89B77EFD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103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3CBAD-8F64-894B-97F8-3734F190E16F}"/>
              </a:ext>
            </a:extLst>
          </p:cNvPr>
          <p:cNvSpPr txBox="1"/>
          <p:nvPr/>
        </p:nvSpPr>
        <p:spPr>
          <a:xfrm>
            <a:off x="483615" y="3151881"/>
            <a:ext cx="83856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Bitcoin is an excellent idea. It fulfills the needs of the complex system, not because it is 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 cryptocurrency, but precisely because it has no owner, no authority that can decide on 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its fate. It is owned by the crowd, its users. And it has now a track record of several years, </a:t>
            </a:r>
          </a:p>
          <a:p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enough for it to be an animal in its own right.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D8581-3484-184B-B62B-741AFD76D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008" y="293927"/>
            <a:ext cx="2447925" cy="2398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AAACC1-D678-A84F-A5E7-8B6D7B6B2DAC}"/>
              </a:ext>
            </a:extLst>
          </p:cNvPr>
          <p:cNvSpPr txBox="1"/>
          <p:nvPr/>
        </p:nvSpPr>
        <p:spPr>
          <a:xfrm>
            <a:off x="3961171" y="645948"/>
            <a:ext cx="51828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Nassim Nicholas Taleb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Professore alla</a:t>
            </a:r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 New York University </a:t>
            </a:r>
          </a:p>
          <a:p>
            <a:r>
              <a:rPr lang="en-US" sz="2400" i="1">
                <a:latin typeface="Arial" panose="020B0604020202020204" pitchFamily="34" charset="0"/>
                <a:cs typeface="Arial" panose="020B0604020202020204" pitchFamily="34" charset="0"/>
              </a:rPr>
              <a:t>Tandon School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24767557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4A2566-03B5-1A41-A258-AB89B77EFD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8DB74B-6CA3-F743-809B-424007701AA9}"/>
              </a:ext>
            </a:extLst>
          </p:cNvPr>
          <p:cNvSpPr txBox="1"/>
          <p:nvPr/>
        </p:nvSpPr>
        <p:spPr>
          <a:xfrm>
            <a:off x="861367" y="2619375"/>
            <a:ext cx="780694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rgbClr val="263CFD"/>
                </a:solidFill>
              </a:rPr>
              <a:t>The </a:t>
            </a:r>
            <a:r>
              <a:rPr lang="it-IT" sz="1600">
                <a:solidFill>
                  <a:srgbClr val="263CFD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#bitcoin</a:t>
            </a:r>
            <a:r>
              <a:rPr lang="it-IT" sz="1600">
                <a:solidFill>
                  <a:srgbClr val="263CFD"/>
                </a:solidFill>
              </a:rPr>
              <a:t> price is set by those with more money and less knowledge than you. </a:t>
            </a:r>
          </a:p>
          <a:p>
            <a:r>
              <a:rPr lang="it-IT" sz="1600">
                <a:solidFill>
                  <a:srgbClr val="263CFD"/>
                </a:solidFill>
              </a:rPr>
              <a:t>In time, they will get the knowledge and you will get the money.</a:t>
            </a:r>
          </a:p>
          <a:p>
            <a:endParaRPr lang="it-IT" sz="1600">
              <a:solidFill>
                <a:srgbClr val="263CFD"/>
              </a:solidFill>
            </a:endParaRPr>
          </a:p>
          <a:p>
            <a:r>
              <a:rPr lang="it-IT" sz="1600">
                <a:solidFill>
                  <a:srgbClr val="263CFD"/>
                </a:solidFill>
              </a:rPr>
              <a:t>The magic of </a:t>
            </a:r>
            <a:r>
              <a:rPr lang="it-IT" sz="1600">
                <a:solidFill>
                  <a:srgbClr val="263CFD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#Bitcoin</a:t>
            </a:r>
            <a:r>
              <a:rPr lang="it-IT" sz="1600">
                <a:solidFill>
                  <a:srgbClr val="263CFD"/>
                </a:solidFill>
              </a:rPr>
              <a:t> isn’t the transfer of money to someone 10,000 miles away – </a:t>
            </a:r>
          </a:p>
          <a:p>
            <a:r>
              <a:rPr lang="it-IT" sz="1600">
                <a:solidFill>
                  <a:srgbClr val="263CFD"/>
                </a:solidFill>
              </a:rPr>
              <a:t>it is the transfer of money to someone 10,000 days away.</a:t>
            </a:r>
          </a:p>
          <a:p>
            <a:endParaRPr lang="it-IT" sz="1600">
              <a:solidFill>
                <a:srgbClr val="263CFD"/>
              </a:solidFill>
            </a:endParaRPr>
          </a:p>
          <a:p>
            <a:r>
              <a:rPr lang="it-IT" sz="1600">
                <a:solidFill>
                  <a:srgbClr val="263CFD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#Bitcoin</a:t>
            </a:r>
            <a:r>
              <a:rPr lang="it-IT" sz="1600">
                <a:solidFill>
                  <a:srgbClr val="263CFD"/>
                </a:solidFill>
              </a:rPr>
              <a:t> is the most efficient system in the history of mankind for channeling energy </a:t>
            </a:r>
          </a:p>
          <a:p>
            <a:r>
              <a:rPr lang="it-IT" sz="1600">
                <a:solidFill>
                  <a:srgbClr val="263CFD"/>
                </a:solidFill>
              </a:rPr>
              <a:t>through time and space.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CE0552-2D9C-274B-9A7D-F3BE8674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50" y="206403"/>
            <a:ext cx="1949450" cy="22595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9BC521-96D6-674B-AC47-95B13BEF9C52}"/>
              </a:ext>
            </a:extLst>
          </p:cNvPr>
          <p:cNvSpPr txBox="1"/>
          <p:nvPr/>
        </p:nvSpPr>
        <p:spPr>
          <a:xfrm>
            <a:off x="4061767" y="551368"/>
            <a:ext cx="3437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Arial" panose="020B0604020202020204" pitchFamily="34" charset="0"/>
                <a:cs typeface="Arial" panose="020B0604020202020204" pitchFamily="34" charset="0"/>
              </a:rPr>
              <a:t>Michael J. Saylor</a:t>
            </a:r>
          </a:p>
          <a:p>
            <a:endParaRPr lang="it-IT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Imprenditore nel settore</a:t>
            </a:r>
          </a:p>
          <a:p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crypto (</a:t>
            </a:r>
            <a:r>
              <a:rPr lang="it-IT" sz="2400" i="1">
                <a:latin typeface="Arial" panose="020B0604020202020204" pitchFamily="34" charset="0"/>
                <a:cs typeface="Arial" panose="020B0604020202020204" pitchFamily="34" charset="0"/>
              </a:rPr>
              <a:t>Microstrategy</a:t>
            </a:r>
            <a:r>
              <a:rPr lang="it-IT" sz="240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032263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4A2566-03B5-1A41-A258-AB89B77EFD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6925A3-02E8-4A49-BDF9-E6DAE5A4AC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4" y="252422"/>
            <a:ext cx="2320925" cy="2320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E1A6A2-B3E3-0E47-B503-36088B017642}"/>
              </a:ext>
            </a:extLst>
          </p:cNvPr>
          <p:cNvSpPr txBox="1"/>
          <p:nvPr/>
        </p:nvSpPr>
        <p:spPr>
          <a:xfrm>
            <a:off x="1524000" y="3227387"/>
            <a:ext cx="57486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>
                <a:solidFill>
                  <a:srgbClr val="263CFD"/>
                </a:solidFill>
              </a:rPr>
              <a:t>Our thesis is that Bitcoin is gold 2.0 and it will disrupt gold. </a:t>
            </a:r>
          </a:p>
          <a:p>
            <a:r>
              <a:rPr lang="it-IT" sz="1600">
                <a:solidFill>
                  <a:srgbClr val="263CFD"/>
                </a:solidFill>
              </a:rPr>
              <a:t>If it does that it has to have a market cap of $9 trillion. </a:t>
            </a:r>
          </a:p>
          <a:p>
            <a:r>
              <a:rPr lang="it-IT" sz="1600">
                <a:solidFill>
                  <a:srgbClr val="263CFD"/>
                </a:solidFill>
              </a:rPr>
              <a:t>So we think bitcoin could price one day at $500,000 a bitcoin.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4449E1-D3E2-4345-A46B-DE28F13CA24E}"/>
              </a:ext>
            </a:extLst>
          </p:cNvPr>
          <p:cNvSpPr txBox="1"/>
          <p:nvPr/>
        </p:nvSpPr>
        <p:spPr>
          <a:xfrm>
            <a:off x="3543300" y="545877"/>
            <a:ext cx="47035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Tyler e Cameron Winklevoss</a:t>
            </a:r>
          </a:p>
          <a:p>
            <a:endParaRPr lang="it-IT" sz="2400" b="1"/>
          </a:p>
          <a:p>
            <a:r>
              <a:rPr lang="it-IT" sz="2400"/>
              <a:t>imprenditori del settore crypto,</a:t>
            </a:r>
          </a:p>
          <a:p>
            <a:r>
              <a:rPr lang="it-IT" sz="2400"/>
              <a:t>ex </a:t>
            </a:r>
            <a:r>
              <a:rPr lang="it-IT" sz="2400" i="1"/>
              <a:t>Facebook</a:t>
            </a:r>
            <a:r>
              <a:rPr lang="it-IT" sz="2400"/>
              <a:t>, fondatori di </a:t>
            </a:r>
            <a:r>
              <a:rPr lang="it-IT" sz="2400" i="1"/>
              <a:t>Gemini</a:t>
            </a:r>
          </a:p>
        </p:txBody>
      </p:sp>
    </p:spTree>
    <p:extLst>
      <p:ext uri="{BB962C8B-B14F-4D97-AF65-F5344CB8AC3E}">
        <p14:creationId xmlns:p14="http://schemas.microsoft.com/office/powerpoint/2010/main" val="97005830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957" y="2666545"/>
            <a:ext cx="37576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Bitcoin is a Ponzi Scheme, says former </a:t>
            </a:r>
          </a:p>
          <a:p>
            <a:r>
              <a:rPr lang="en-US" sz="1600" b="0" i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Israel Prime Minister </a:t>
            </a:r>
            <a:r>
              <a:rPr lang="en-US" sz="1600" b="0" i="1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Ehud Barak – </a:t>
            </a:r>
          </a:p>
          <a:p>
            <a:r>
              <a:rPr lang="en-US" sz="1600" b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(MD in </a:t>
            </a:r>
            <a:r>
              <a:rPr lang="it-IT" sz="1600">
                <a:latin typeface="Arial" panose="020B0604020202020204" pitchFamily="34" charset="0"/>
                <a:cs typeface="Arial" panose="020B0604020202020204" pitchFamily="34" charset="0"/>
              </a:rPr>
              <a:t>engineering-economic systems)</a:t>
            </a:r>
            <a:endParaRPr lang="en-US" sz="1600" b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503988"/>
            <a:ext cx="3733215" cy="1964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877" y="1580235"/>
            <a:ext cx="2268415" cy="3082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96050" y="162974"/>
            <a:ext cx="36749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2125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600" b="0" i="0">
                <a:solidFill>
                  <a:srgbClr val="2125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lockchain could easily become a decentralized alternative to the current centralized banking system – </a:t>
            </a:r>
          </a:p>
          <a:p>
            <a:r>
              <a:rPr lang="it-IT" sz="1600"/>
              <a:t>MIT Sloan School of Management, </a:t>
            </a:r>
          </a:p>
          <a:p>
            <a:r>
              <a:rPr lang="it-IT" sz="1600"/>
              <a:t>ex consulente BCG</a:t>
            </a:r>
            <a:endParaRPr lang="en-US" sz="1600" b="0" i="0">
              <a:solidFill>
                <a:srgbClr val="2125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883B7-FA9C-B143-97A5-3D25BF5191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25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356DCD-A11A-FF4E-8EAF-4BC4FAFB06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107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5E55AF8-D993-F549-A06F-8879D44E8533}"/>
              </a:ext>
            </a:extLst>
          </p:cNvPr>
          <p:cNvGrpSpPr/>
          <p:nvPr/>
        </p:nvGrpSpPr>
        <p:grpSpPr>
          <a:xfrm>
            <a:off x="2503326" y="2042661"/>
            <a:ext cx="5491749" cy="2666444"/>
            <a:chOff x="2503326" y="2042661"/>
            <a:chExt cx="5491749" cy="26664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F7D252A-0D65-ED4F-A120-CF14B0ABD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8133" y="2042661"/>
              <a:ext cx="2024831" cy="266644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6E8D288-CA75-A749-83D4-98F71FB7E0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3326" y="2042661"/>
              <a:ext cx="2045345" cy="266644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D7F8B8-F885-814C-8E7B-F58755F972F7}"/>
                </a:ext>
              </a:extLst>
            </p:cNvPr>
            <p:cNvSpPr txBox="1"/>
            <p:nvPr/>
          </p:nvSpPr>
          <p:spPr>
            <a:xfrm>
              <a:off x="6814944" y="3578942"/>
              <a:ext cx="11801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molto tecnici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014755-0B43-364C-AF32-195A72D4CF04}"/>
              </a:ext>
            </a:extLst>
          </p:cNvPr>
          <p:cNvGrpSpPr/>
          <p:nvPr/>
        </p:nvGrpSpPr>
        <p:grpSpPr>
          <a:xfrm>
            <a:off x="2116298" y="137661"/>
            <a:ext cx="6433576" cy="1905000"/>
            <a:chOff x="2116298" y="137661"/>
            <a:chExt cx="6433576" cy="190500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1276F61-12C9-A749-9517-EFBE6D144A1D}"/>
                </a:ext>
              </a:extLst>
            </p:cNvPr>
            <p:cNvGrpSpPr/>
            <p:nvPr/>
          </p:nvGrpSpPr>
          <p:grpSpPr>
            <a:xfrm>
              <a:off x="2116298" y="137661"/>
              <a:ext cx="5245244" cy="1905000"/>
              <a:chOff x="2116298" y="137661"/>
              <a:chExt cx="5245244" cy="19050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80EE143-FD66-F542-880D-B5A401730E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116298" y="137661"/>
                <a:ext cx="2209800" cy="190500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2FD2B36-8AAC-5A4E-9AAD-79B1F17F38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6426" y="170016"/>
                <a:ext cx="1465116" cy="18171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310D223-DDF0-B34F-86E4-5FAA748B2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03928" y="170016"/>
                <a:ext cx="1249031" cy="1840289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906B558-DF63-DE4D-8374-3FDFB5381DB1}"/>
                </a:ext>
              </a:extLst>
            </p:cNvPr>
            <p:cNvSpPr txBox="1"/>
            <p:nvPr/>
          </p:nvSpPr>
          <p:spPr>
            <a:xfrm>
              <a:off x="7440275" y="924726"/>
              <a:ext cx="1109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più generali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222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729812-9720-1141-A363-5DC602C68E2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11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5E3DB6-75D7-044F-A71A-BD113E01C52A}"/>
              </a:ext>
            </a:extLst>
          </p:cNvPr>
          <p:cNvSpPr txBox="1"/>
          <p:nvPr/>
        </p:nvSpPr>
        <p:spPr>
          <a:xfrm>
            <a:off x="1000757" y="866976"/>
            <a:ext cx="16113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rgbClr val="263CFD"/>
                </a:solidFill>
              </a:rPr>
              <a:t>Euro digitale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B3531-21B4-0A40-BD36-252C0EBA1798}"/>
              </a:ext>
            </a:extLst>
          </p:cNvPr>
          <p:cNvSpPr txBox="1"/>
          <p:nvPr/>
        </p:nvSpPr>
        <p:spPr>
          <a:xfrm>
            <a:off x="2875950" y="870780"/>
            <a:ext cx="1040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BCE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F1FF17-4769-984E-A47C-CE8401D8F3AF}"/>
              </a:ext>
            </a:extLst>
          </p:cNvPr>
          <p:cNvSpPr txBox="1"/>
          <p:nvPr/>
        </p:nvSpPr>
        <p:spPr>
          <a:xfrm>
            <a:off x="4180474" y="866976"/>
            <a:ext cx="1241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CBDC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FEE4B9-D2D2-DC4C-9580-CDB209A97A29}"/>
              </a:ext>
            </a:extLst>
          </p:cNvPr>
          <p:cNvSpPr txBox="1"/>
          <p:nvPr/>
        </p:nvSpPr>
        <p:spPr>
          <a:xfrm>
            <a:off x="5685373" y="866913"/>
            <a:ext cx="2279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Digital currency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5E6EA-0DCB-8F47-9FFD-92A2A98433F2}"/>
              </a:ext>
            </a:extLst>
          </p:cNvPr>
          <p:cNvSpPr txBox="1"/>
          <p:nvPr/>
        </p:nvSpPr>
        <p:spPr>
          <a:xfrm>
            <a:off x="999355" y="1804311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DLT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768754-694B-274C-896C-562293FB7AB5}"/>
              </a:ext>
            </a:extLst>
          </p:cNvPr>
          <p:cNvSpPr txBox="1"/>
          <p:nvPr/>
        </p:nvSpPr>
        <p:spPr>
          <a:xfrm>
            <a:off x="2308896" y="1804311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Blockchain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27F77-FBEC-BB47-BAAB-D7FED7644112}"/>
              </a:ext>
            </a:extLst>
          </p:cNvPr>
          <p:cNvSpPr txBox="1"/>
          <p:nvPr/>
        </p:nvSpPr>
        <p:spPr>
          <a:xfrm>
            <a:off x="874110" y="2741646"/>
            <a:ext cx="1880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Criptovalute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056BDE-AB9E-9840-8113-1E0715816FF7}"/>
              </a:ext>
            </a:extLst>
          </p:cNvPr>
          <p:cNvSpPr txBox="1"/>
          <p:nvPr/>
        </p:nvSpPr>
        <p:spPr>
          <a:xfrm>
            <a:off x="4375054" y="180431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Bitcoin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8FD52A-652C-9743-B900-A73D83E4CF98}"/>
              </a:ext>
            </a:extLst>
          </p:cNvPr>
          <p:cNvSpPr txBox="1"/>
          <p:nvPr/>
        </p:nvSpPr>
        <p:spPr>
          <a:xfrm>
            <a:off x="5969929" y="1804311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PoW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8B0E7F-BF96-CC45-8036-36D6C7016A99}"/>
              </a:ext>
            </a:extLst>
          </p:cNvPr>
          <p:cNvSpPr txBox="1"/>
          <p:nvPr/>
        </p:nvSpPr>
        <p:spPr>
          <a:xfrm>
            <a:off x="2940268" y="2737842"/>
            <a:ext cx="1622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Ethereum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66E629-2628-F34A-A800-E973D6EE242B}"/>
              </a:ext>
            </a:extLst>
          </p:cNvPr>
          <p:cNvSpPr txBox="1"/>
          <p:nvPr/>
        </p:nvSpPr>
        <p:spPr>
          <a:xfrm>
            <a:off x="4748343" y="2733483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PoS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BAD9EC-FBF8-D84A-8D20-85426FB5EC3F}"/>
              </a:ext>
            </a:extLst>
          </p:cNvPr>
          <p:cNvSpPr txBox="1"/>
          <p:nvPr/>
        </p:nvSpPr>
        <p:spPr>
          <a:xfrm>
            <a:off x="5987352" y="2741646"/>
            <a:ext cx="1909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→ Stablecoins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7605EB-9084-924E-97BB-83CEA5EA63B2}"/>
              </a:ext>
            </a:extLst>
          </p:cNvPr>
          <p:cNvSpPr/>
          <p:nvPr/>
        </p:nvSpPr>
        <p:spPr>
          <a:xfrm>
            <a:off x="1006729" y="3658851"/>
            <a:ext cx="22333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/>
              <a:t>→ Smart Contract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DF8BEAF-060A-2C4F-B527-93ED1284F75C}"/>
              </a:ext>
            </a:extLst>
          </p:cNvPr>
          <p:cNvGrpSpPr/>
          <p:nvPr/>
        </p:nvGrpSpPr>
        <p:grpSpPr>
          <a:xfrm>
            <a:off x="3240033" y="3455537"/>
            <a:ext cx="4507107" cy="911746"/>
            <a:chOff x="3240033" y="3455537"/>
            <a:chExt cx="4507107" cy="911746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7A3ADB-0932-084B-A814-8A957D54DF90}"/>
                </a:ext>
              </a:extLst>
            </p:cNvPr>
            <p:cNvSpPr txBox="1"/>
            <p:nvPr/>
          </p:nvSpPr>
          <p:spPr>
            <a:xfrm>
              <a:off x="3692825" y="3455537"/>
              <a:ext cx="405431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DeFi = </a:t>
              </a:r>
              <a:r>
                <a:rPr lang="it-IT" sz="2000">
                  <a:solidFill>
                    <a:srgbClr val="263CFD"/>
                  </a:solidFill>
                </a:rPr>
                <a:t>Finanza decentralizzata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B49087-5A37-1D46-9E45-1859288E94B3}"/>
                </a:ext>
              </a:extLst>
            </p:cNvPr>
            <p:cNvSpPr txBox="1"/>
            <p:nvPr/>
          </p:nvSpPr>
          <p:spPr>
            <a:xfrm>
              <a:off x="3679941" y="3967173"/>
              <a:ext cx="3134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</a:t>
              </a:r>
              <a:r>
                <a:rPr lang="it-IT" sz="2000">
                  <a:solidFill>
                    <a:srgbClr val="263CFD"/>
                  </a:solidFill>
                </a:rPr>
                <a:t>Denaro programmabile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1FAEBFD-24BA-F54F-9173-A046D8374FA2}"/>
                </a:ext>
              </a:extLst>
            </p:cNvPr>
            <p:cNvCxnSpPr>
              <a:cxnSpLocks/>
              <a:stCxn id="16" idx="1"/>
              <a:endCxn id="3" idx="3"/>
            </p:cNvCxnSpPr>
            <p:nvPr/>
          </p:nvCxnSpPr>
          <p:spPr>
            <a:xfrm flipH="1">
              <a:off x="3240033" y="3655592"/>
              <a:ext cx="452792" cy="2033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6A948D5-6675-2643-98F1-B6C3A6F8EC5F}"/>
                </a:ext>
              </a:extLst>
            </p:cNvPr>
            <p:cNvCxnSpPr>
              <a:cxnSpLocks/>
              <a:stCxn id="3" idx="3"/>
              <a:endCxn id="18" idx="1"/>
            </p:cNvCxnSpPr>
            <p:nvPr/>
          </p:nvCxnSpPr>
          <p:spPr>
            <a:xfrm>
              <a:off x="3240033" y="3858906"/>
              <a:ext cx="439908" cy="30832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Freeform 18">
            <a:extLst>
              <a:ext uri="{FF2B5EF4-FFF2-40B4-BE49-F238E27FC236}">
                <a16:creationId xmlns:a16="http://schemas.microsoft.com/office/drawing/2014/main" id="{74FB9F1F-F376-2349-917A-AE5D0FE83D43}"/>
              </a:ext>
            </a:extLst>
          </p:cNvPr>
          <p:cNvSpPr/>
          <p:nvPr/>
        </p:nvSpPr>
        <p:spPr>
          <a:xfrm>
            <a:off x="289309" y="1231855"/>
            <a:ext cx="3763945" cy="3405794"/>
          </a:xfrm>
          <a:custGeom>
            <a:avLst/>
            <a:gdLst>
              <a:gd name="connsiteX0" fmla="*/ 3763945 w 3763945"/>
              <a:gd name="connsiteY0" fmla="*/ 3165231 h 3512230"/>
              <a:gd name="connsiteX1" fmla="*/ 669053 w 3763945"/>
              <a:gd name="connsiteY1" fmla="*/ 3341077 h 3512230"/>
              <a:gd name="connsiteX2" fmla="*/ 837 w 3763945"/>
              <a:gd name="connsiteY2" fmla="*/ 1037492 h 3512230"/>
              <a:gd name="connsiteX3" fmla="*/ 721806 w 3763945"/>
              <a:gd name="connsiteY3" fmla="*/ 0 h 3512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3945" h="3512230">
                <a:moveTo>
                  <a:pt x="3763945" y="3165231"/>
                </a:moveTo>
                <a:cubicBezTo>
                  <a:pt x="2530091" y="3430465"/>
                  <a:pt x="1296238" y="3695700"/>
                  <a:pt x="669053" y="3341077"/>
                </a:cubicBezTo>
                <a:cubicBezTo>
                  <a:pt x="41868" y="2986454"/>
                  <a:pt x="-7955" y="1594338"/>
                  <a:pt x="837" y="1037492"/>
                </a:cubicBezTo>
                <a:cubicBezTo>
                  <a:pt x="9629" y="480646"/>
                  <a:pt x="365717" y="240323"/>
                  <a:pt x="721806" y="0"/>
                </a:cubicBezTo>
              </a:path>
            </a:pathLst>
          </a:custGeom>
          <a:noFill/>
          <a:ln w="15875">
            <a:solidFill>
              <a:srgbClr val="263CFD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84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3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AB94F1-269A-B842-858E-3A1EE5BC23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12</a:t>
            </a:fld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D134CD3-9BEE-B64B-ACB5-2F0D5D84EF69}"/>
              </a:ext>
            </a:extLst>
          </p:cNvPr>
          <p:cNvGrpSpPr/>
          <p:nvPr/>
        </p:nvGrpSpPr>
        <p:grpSpPr>
          <a:xfrm>
            <a:off x="2014310" y="-80664"/>
            <a:ext cx="5434008" cy="4662823"/>
            <a:chOff x="2014310" y="-80664"/>
            <a:chExt cx="5434008" cy="466282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8D1DFF-D9B1-BA43-BC1A-DCBD95B2B44B}"/>
                </a:ext>
              </a:extLst>
            </p:cNvPr>
            <p:cNvGrpSpPr/>
            <p:nvPr/>
          </p:nvGrpSpPr>
          <p:grpSpPr>
            <a:xfrm>
              <a:off x="2174998" y="301752"/>
              <a:ext cx="5192946" cy="4280407"/>
              <a:chOff x="2652606" y="36576"/>
              <a:chExt cx="5192946" cy="428040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80D4219-0C09-CA4D-AA50-91929CDBE240}"/>
                  </a:ext>
                </a:extLst>
              </p:cNvPr>
              <p:cNvGrpSpPr/>
              <p:nvPr/>
            </p:nvGrpSpPr>
            <p:grpSpPr>
              <a:xfrm>
                <a:off x="3447288" y="2194560"/>
                <a:ext cx="1764801" cy="2122423"/>
                <a:chOff x="3134502" y="1527048"/>
                <a:chExt cx="2476500" cy="2942689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9ACEF39B-1C20-3241-AF35-B0B7A9C3EA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134502" y="1637638"/>
                  <a:ext cx="2476500" cy="2832099"/>
                </a:xfrm>
                <a:prstGeom prst="rect">
                  <a:avLst/>
                </a:prstGeom>
              </p:spPr>
            </p:pic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4E564CD0-18B2-AA44-99EF-705209B54135}"/>
                    </a:ext>
                  </a:extLst>
                </p:cNvPr>
                <p:cNvSpPr/>
                <p:nvPr/>
              </p:nvSpPr>
              <p:spPr>
                <a:xfrm>
                  <a:off x="3529584" y="1527048"/>
                  <a:ext cx="2048256" cy="630936"/>
                </a:xfrm>
                <a:custGeom>
                  <a:avLst/>
                  <a:gdLst>
                    <a:gd name="connsiteX0" fmla="*/ 0 w 2048256"/>
                    <a:gd name="connsiteY0" fmla="*/ 0 h 630936"/>
                    <a:gd name="connsiteX1" fmla="*/ 18288 w 2048256"/>
                    <a:gd name="connsiteY1" fmla="*/ 210312 h 630936"/>
                    <a:gd name="connsiteX2" fmla="*/ 246888 w 2048256"/>
                    <a:gd name="connsiteY2" fmla="*/ 320040 h 630936"/>
                    <a:gd name="connsiteX3" fmla="*/ 713232 w 2048256"/>
                    <a:gd name="connsiteY3" fmla="*/ 466344 h 630936"/>
                    <a:gd name="connsiteX4" fmla="*/ 1179576 w 2048256"/>
                    <a:gd name="connsiteY4" fmla="*/ 566928 h 630936"/>
                    <a:gd name="connsiteX5" fmla="*/ 1682496 w 2048256"/>
                    <a:gd name="connsiteY5" fmla="*/ 630936 h 630936"/>
                    <a:gd name="connsiteX6" fmla="*/ 1847088 w 2048256"/>
                    <a:gd name="connsiteY6" fmla="*/ 594360 h 630936"/>
                    <a:gd name="connsiteX7" fmla="*/ 2039112 w 2048256"/>
                    <a:gd name="connsiteY7" fmla="*/ 256032 h 630936"/>
                    <a:gd name="connsiteX8" fmla="*/ 2048256 w 2048256"/>
                    <a:gd name="connsiteY8" fmla="*/ 9144 h 630936"/>
                    <a:gd name="connsiteX9" fmla="*/ 0 w 2048256"/>
                    <a:gd name="connsiteY9" fmla="*/ 0 h 630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48256" h="630936">
                      <a:moveTo>
                        <a:pt x="0" y="0"/>
                      </a:moveTo>
                      <a:lnTo>
                        <a:pt x="18288" y="210312"/>
                      </a:lnTo>
                      <a:lnTo>
                        <a:pt x="246888" y="320040"/>
                      </a:lnTo>
                      <a:lnTo>
                        <a:pt x="713232" y="466344"/>
                      </a:lnTo>
                      <a:lnTo>
                        <a:pt x="1179576" y="566928"/>
                      </a:lnTo>
                      <a:lnTo>
                        <a:pt x="1682496" y="630936"/>
                      </a:lnTo>
                      <a:lnTo>
                        <a:pt x="1847088" y="594360"/>
                      </a:lnTo>
                      <a:lnTo>
                        <a:pt x="2039112" y="256032"/>
                      </a:lnTo>
                      <a:lnTo>
                        <a:pt x="2048256" y="91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3" name="Freeform 2">
                <a:extLst>
                  <a:ext uri="{FF2B5EF4-FFF2-40B4-BE49-F238E27FC236}">
                    <a16:creationId xmlns:a16="http://schemas.microsoft.com/office/drawing/2014/main" id="{D1F68CC8-E4CF-8E44-B2FA-CF80C2E663DE}"/>
                  </a:ext>
                </a:extLst>
              </p:cNvPr>
              <p:cNvSpPr/>
              <p:nvPr/>
            </p:nvSpPr>
            <p:spPr>
              <a:xfrm>
                <a:off x="2652606" y="100584"/>
                <a:ext cx="1462194" cy="2340864"/>
              </a:xfrm>
              <a:custGeom>
                <a:avLst/>
                <a:gdLst>
                  <a:gd name="connsiteX0" fmla="*/ 0 w 1261872"/>
                  <a:gd name="connsiteY0" fmla="*/ 420624 h 2167128"/>
                  <a:gd name="connsiteX1" fmla="*/ 649224 w 1261872"/>
                  <a:gd name="connsiteY1" fmla="*/ 1316736 h 2167128"/>
                  <a:gd name="connsiteX2" fmla="*/ 347472 w 1261872"/>
                  <a:gd name="connsiteY2" fmla="*/ 1316736 h 2167128"/>
                  <a:gd name="connsiteX3" fmla="*/ 960120 w 1261872"/>
                  <a:gd name="connsiteY3" fmla="*/ 2167128 h 2167128"/>
                  <a:gd name="connsiteX4" fmla="*/ 1143000 w 1261872"/>
                  <a:gd name="connsiteY4" fmla="*/ 2148840 h 2167128"/>
                  <a:gd name="connsiteX5" fmla="*/ 877824 w 1261872"/>
                  <a:gd name="connsiteY5" fmla="*/ 941832 h 2167128"/>
                  <a:gd name="connsiteX6" fmla="*/ 1261872 w 1261872"/>
                  <a:gd name="connsiteY6" fmla="*/ 1197864 h 2167128"/>
                  <a:gd name="connsiteX7" fmla="*/ 987552 w 1261872"/>
                  <a:gd name="connsiteY7" fmla="*/ 0 h 2167128"/>
                  <a:gd name="connsiteX8" fmla="*/ 0 w 1261872"/>
                  <a:gd name="connsiteY8" fmla="*/ 420624 h 216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61872" h="2167128">
                    <a:moveTo>
                      <a:pt x="0" y="420624"/>
                    </a:moveTo>
                    <a:lnTo>
                      <a:pt x="649224" y="1316736"/>
                    </a:lnTo>
                    <a:lnTo>
                      <a:pt x="347472" y="1316736"/>
                    </a:lnTo>
                    <a:lnTo>
                      <a:pt x="960120" y="2167128"/>
                    </a:lnTo>
                    <a:lnTo>
                      <a:pt x="1143000" y="2148840"/>
                    </a:lnTo>
                    <a:lnTo>
                      <a:pt x="877824" y="941832"/>
                    </a:lnTo>
                    <a:lnTo>
                      <a:pt x="1261872" y="1197864"/>
                    </a:lnTo>
                    <a:lnTo>
                      <a:pt x="987552" y="0"/>
                    </a:lnTo>
                    <a:lnTo>
                      <a:pt x="0" y="420624"/>
                    </a:ln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46645522-A913-2B40-BF0C-AE14382BB1DE}"/>
                  </a:ext>
                </a:extLst>
              </p:cNvPr>
              <p:cNvSpPr/>
              <p:nvPr/>
            </p:nvSpPr>
            <p:spPr>
              <a:xfrm>
                <a:off x="3694176" y="36576"/>
                <a:ext cx="1307592" cy="2331720"/>
              </a:xfrm>
              <a:custGeom>
                <a:avLst/>
                <a:gdLst>
                  <a:gd name="connsiteX0" fmla="*/ 82296 w 1307592"/>
                  <a:gd name="connsiteY0" fmla="*/ 137160 h 2331720"/>
                  <a:gd name="connsiteX1" fmla="*/ 356616 w 1307592"/>
                  <a:gd name="connsiteY1" fmla="*/ 1380744 h 2331720"/>
                  <a:gd name="connsiteX2" fmla="*/ 0 w 1307592"/>
                  <a:gd name="connsiteY2" fmla="*/ 1097280 h 2331720"/>
                  <a:gd name="connsiteX3" fmla="*/ 237744 w 1307592"/>
                  <a:gd name="connsiteY3" fmla="*/ 2322576 h 2331720"/>
                  <a:gd name="connsiteX4" fmla="*/ 493776 w 1307592"/>
                  <a:gd name="connsiteY4" fmla="*/ 2331720 h 2331720"/>
                  <a:gd name="connsiteX5" fmla="*/ 768096 w 1307592"/>
                  <a:gd name="connsiteY5" fmla="*/ 996696 h 2331720"/>
                  <a:gd name="connsiteX6" fmla="*/ 1033272 w 1307592"/>
                  <a:gd name="connsiteY6" fmla="*/ 1307592 h 2331720"/>
                  <a:gd name="connsiteX7" fmla="*/ 1307592 w 1307592"/>
                  <a:gd name="connsiteY7" fmla="*/ 0 h 2331720"/>
                  <a:gd name="connsiteX8" fmla="*/ 82296 w 1307592"/>
                  <a:gd name="connsiteY8" fmla="*/ 137160 h 2331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07592" h="2331720">
                    <a:moveTo>
                      <a:pt x="82296" y="137160"/>
                    </a:moveTo>
                    <a:lnTo>
                      <a:pt x="356616" y="1380744"/>
                    </a:lnTo>
                    <a:lnTo>
                      <a:pt x="0" y="1097280"/>
                    </a:lnTo>
                    <a:lnTo>
                      <a:pt x="237744" y="2322576"/>
                    </a:lnTo>
                    <a:lnTo>
                      <a:pt x="493776" y="2331720"/>
                    </a:lnTo>
                    <a:lnTo>
                      <a:pt x="768096" y="996696"/>
                    </a:lnTo>
                    <a:lnTo>
                      <a:pt x="1033272" y="1307592"/>
                    </a:lnTo>
                    <a:lnTo>
                      <a:pt x="1307592" y="0"/>
                    </a:lnTo>
                    <a:lnTo>
                      <a:pt x="82296" y="13716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3EBF8767-B9FF-9D43-83BB-E4FE2A6C3670}"/>
                  </a:ext>
                </a:extLst>
              </p:cNvPr>
              <p:cNvSpPr/>
              <p:nvPr/>
            </p:nvSpPr>
            <p:spPr>
              <a:xfrm>
                <a:off x="4197096" y="36576"/>
                <a:ext cx="2340864" cy="2359152"/>
              </a:xfrm>
              <a:custGeom>
                <a:avLst/>
                <a:gdLst>
                  <a:gd name="connsiteX0" fmla="*/ 0 w 2340864"/>
                  <a:gd name="connsiteY0" fmla="*/ 2331720 h 2359152"/>
                  <a:gd name="connsiteX1" fmla="*/ 265176 w 2340864"/>
                  <a:gd name="connsiteY1" fmla="*/ 987552 h 2359152"/>
                  <a:gd name="connsiteX2" fmla="*/ 539496 w 2340864"/>
                  <a:gd name="connsiteY2" fmla="*/ 1307592 h 2359152"/>
                  <a:gd name="connsiteX3" fmla="*/ 804672 w 2340864"/>
                  <a:gd name="connsiteY3" fmla="*/ 0 h 2359152"/>
                  <a:gd name="connsiteX4" fmla="*/ 2340864 w 2340864"/>
                  <a:gd name="connsiteY4" fmla="*/ 54864 h 2359152"/>
                  <a:gd name="connsiteX5" fmla="*/ 1426464 w 2340864"/>
                  <a:gd name="connsiteY5" fmla="*/ 1399032 h 2359152"/>
                  <a:gd name="connsiteX6" fmla="*/ 1252728 w 2340864"/>
                  <a:gd name="connsiteY6" fmla="*/ 978408 h 2359152"/>
                  <a:gd name="connsiteX7" fmla="*/ 265176 w 2340864"/>
                  <a:gd name="connsiteY7" fmla="*/ 2359152 h 2359152"/>
                  <a:gd name="connsiteX8" fmla="*/ 0 w 2340864"/>
                  <a:gd name="connsiteY8" fmla="*/ 2331720 h 235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40864" h="2359152">
                    <a:moveTo>
                      <a:pt x="0" y="2331720"/>
                    </a:moveTo>
                    <a:lnTo>
                      <a:pt x="265176" y="987552"/>
                    </a:lnTo>
                    <a:lnTo>
                      <a:pt x="539496" y="1307592"/>
                    </a:lnTo>
                    <a:lnTo>
                      <a:pt x="804672" y="0"/>
                    </a:lnTo>
                    <a:lnTo>
                      <a:pt x="2340864" y="54864"/>
                    </a:lnTo>
                    <a:lnTo>
                      <a:pt x="1426464" y="1399032"/>
                    </a:lnTo>
                    <a:lnTo>
                      <a:pt x="1252728" y="978408"/>
                    </a:lnTo>
                    <a:lnTo>
                      <a:pt x="265176" y="2359152"/>
                    </a:lnTo>
                    <a:lnTo>
                      <a:pt x="0" y="2331720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1E58659F-ABAB-9545-80A7-5E4495901E52}"/>
                  </a:ext>
                </a:extLst>
              </p:cNvPr>
              <p:cNvSpPr/>
              <p:nvPr/>
            </p:nvSpPr>
            <p:spPr>
              <a:xfrm>
                <a:off x="4480560" y="100584"/>
                <a:ext cx="3355848" cy="2368296"/>
              </a:xfrm>
              <a:custGeom>
                <a:avLst/>
                <a:gdLst>
                  <a:gd name="connsiteX0" fmla="*/ 0 w 3355848"/>
                  <a:gd name="connsiteY0" fmla="*/ 2286000 h 2368296"/>
                  <a:gd name="connsiteX1" fmla="*/ 969264 w 3355848"/>
                  <a:gd name="connsiteY1" fmla="*/ 932688 h 2368296"/>
                  <a:gd name="connsiteX2" fmla="*/ 1143000 w 3355848"/>
                  <a:gd name="connsiteY2" fmla="*/ 1335024 h 2368296"/>
                  <a:gd name="connsiteX3" fmla="*/ 2066544 w 3355848"/>
                  <a:gd name="connsiteY3" fmla="*/ 0 h 2368296"/>
                  <a:gd name="connsiteX4" fmla="*/ 3355848 w 3355848"/>
                  <a:gd name="connsiteY4" fmla="*/ 1298448 h 2368296"/>
                  <a:gd name="connsiteX5" fmla="*/ 2039112 w 3355848"/>
                  <a:gd name="connsiteY5" fmla="*/ 2029968 h 2368296"/>
                  <a:gd name="connsiteX6" fmla="*/ 2194560 w 3355848"/>
                  <a:gd name="connsiteY6" fmla="*/ 1271016 h 2368296"/>
                  <a:gd name="connsiteX7" fmla="*/ 201168 w 3355848"/>
                  <a:gd name="connsiteY7" fmla="*/ 2368296 h 2368296"/>
                  <a:gd name="connsiteX8" fmla="*/ 0 w 3355848"/>
                  <a:gd name="connsiteY8" fmla="*/ 2286000 h 236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55848" h="2368296">
                    <a:moveTo>
                      <a:pt x="0" y="2286000"/>
                    </a:moveTo>
                    <a:lnTo>
                      <a:pt x="969264" y="932688"/>
                    </a:lnTo>
                    <a:lnTo>
                      <a:pt x="1143000" y="1335024"/>
                    </a:lnTo>
                    <a:lnTo>
                      <a:pt x="2066544" y="0"/>
                    </a:lnTo>
                    <a:lnTo>
                      <a:pt x="3355848" y="1298448"/>
                    </a:lnTo>
                    <a:lnTo>
                      <a:pt x="2039112" y="2029968"/>
                    </a:lnTo>
                    <a:lnTo>
                      <a:pt x="2194560" y="1271016"/>
                    </a:lnTo>
                    <a:lnTo>
                      <a:pt x="201168" y="2368296"/>
                    </a:lnTo>
                    <a:lnTo>
                      <a:pt x="0" y="2286000"/>
                    </a:lnTo>
                    <a:close/>
                  </a:path>
                </a:pathLst>
              </a:custGeom>
              <a:solidFill>
                <a:schemeClr val="bg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9F8E8192-B38A-E74F-80DC-C39F3FF05C11}"/>
                  </a:ext>
                </a:extLst>
              </p:cNvPr>
              <p:cNvSpPr/>
              <p:nvPr/>
            </p:nvSpPr>
            <p:spPr>
              <a:xfrm>
                <a:off x="4690872" y="1371600"/>
                <a:ext cx="3154680" cy="1472184"/>
              </a:xfrm>
              <a:custGeom>
                <a:avLst/>
                <a:gdLst>
                  <a:gd name="connsiteX0" fmla="*/ 0 w 3154680"/>
                  <a:gd name="connsiteY0" fmla="*/ 1106424 h 1472184"/>
                  <a:gd name="connsiteX1" fmla="*/ 1993392 w 3154680"/>
                  <a:gd name="connsiteY1" fmla="*/ 0 h 1472184"/>
                  <a:gd name="connsiteX2" fmla="*/ 1819656 w 3154680"/>
                  <a:gd name="connsiteY2" fmla="*/ 786384 h 1472184"/>
                  <a:gd name="connsiteX3" fmla="*/ 3154680 w 3154680"/>
                  <a:gd name="connsiteY3" fmla="*/ 45720 h 1472184"/>
                  <a:gd name="connsiteX4" fmla="*/ 3072384 w 3154680"/>
                  <a:gd name="connsiteY4" fmla="*/ 1316736 h 1472184"/>
                  <a:gd name="connsiteX5" fmla="*/ 1554480 w 3154680"/>
                  <a:gd name="connsiteY5" fmla="*/ 1472184 h 1472184"/>
                  <a:gd name="connsiteX6" fmla="*/ 1801368 w 3154680"/>
                  <a:gd name="connsiteY6" fmla="*/ 1051560 h 1472184"/>
                  <a:gd name="connsiteX7" fmla="*/ 320040 w 3154680"/>
                  <a:gd name="connsiteY7" fmla="*/ 1234440 h 1472184"/>
                  <a:gd name="connsiteX8" fmla="*/ 0 w 3154680"/>
                  <a:gd name="connsiteY8" fmla="*/ 1106424 h 1472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54680" h="1472184">
                    <a:moveTo>
                      <a:pt x="0" y="1106424"/>
                    </a:moveTo>
                    <a:lnTo>
                      <a:pt x="1993392" y="0"/>
                    </a:lnTo>
                    <a:lnTo>
                      <a:pt x="1819656" y="786384"/>
                    </a:lnTo>
                    <a:lnTo>
                      <a:pt x="3154680" y="45720"/>
                    </a:lnTo>
                    <a:lnTo>
                      <a:pt x="3072384" y="1316736"/>
                    </a:lnTo>
                    <a:lnTo>
                      <a:pt x="1554480" y="1472184"/>
                    </a:lnTo>
                    <a:lnTo>
                      <a:pt x="1801368" y="1051560"/>
                    </a:lnTo>
                    <a:lnTo>
                      <a:pt x="320040" y="1234440"/>
                    </a:lnTo>
                    <a:lnTo>
                      <a:pt x="0" y="1106424"/>
                    </a:lnTo>
                    <a:close/>
                  </a:path>
                </a:pathLst>
              </a:custGeom>
              <a:solidFill>
                <a:srgbClr val="A1FF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6DD1521-39D4-D741-AE6B-8DE0EE8CEC5F}"/>
                </a:ext>
              </a:extLst>
            </p:cNvPr>
            <p:cNvSpPr txBox="1"/>
            <p:nvPr/>
          </p:nvSpPr>
          <p:spPr>
            <a:xfrm rot="20597511">
              <a:off x="4704796" y="32672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Bitcoin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1E2BC94-F29C-F64C-A69E-C041A2904107}"/>
                </a:ext>
              </a:extLst>
            </p:cNvPr>
            <p:cNvSpPr txBox="1"/>
            <p:nvPr/>
          </p:nvSpPr>
          <p:spPr>
            <a:xfrm rot="18408754">
              <a:off x="4071950" y="1844320"/>
              <a:ext cx="11849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Ethereum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76C1725-93C6-7148-9C36-6F1048BA5278}"/>
                </a:ext>
              </a:extLst>
            </p:cNvPr>
            <p:cNvSpPr txBox="1"/>
            <p:nvPr/>
          </p:nvSpPr>
          <p:spPr>
            <a:xfrm rot="20509519">
              <a:off x="3899139" y="1613809"/>
              <a:ext cx="6719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DeFi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8E9A529-B10B-9649-B680-9AAD23F4D6EB}"/>
                </a:ext>
              </a:extLst>
            </p:cNvPr>
            <p:cNvSpPr txBox="1"/>
            <p:nvPr/>
          </p:nvSpPr>
          <p:spPr>
            <a:xfrm rot="18387044">
              <a:off x="3345071" y="640429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Digital Euro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764E96-9A75-A744-B014-E3EA2D9D5820}"/>
                </a:ext>
              </a:extLst>
            </p:cNvPr>
            <p:cNvSpPr txBox="1"/>
            <p:nvPr/>
          </p:nvSpPr>
          <p:spPr>
            <a:xfrm>
              <a:off x="6537984" y="2048391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CBDC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707348B-4B56-E44C-AE66-BE89581D368F}"/>
                </a:ext>
              </a:extLst>
            </p:cNvPr>
            <p:cNvSpPr txBox="1"/>
            <p:nvPr/>
          </p:nvSpPr>
          <p:spPr>
            <a:xfrm rot="19957379">
              <a:off x="4788684" y="1480338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Smart-Contract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306BAF-D49F-9144-B0AE-9CFD65397D85}"/>
                </a:ext>
              </a:extLst>
            </p:cNvPr>
            <p:cNvSpPr txBox="1"/>
            <p:nvPr/>
          </p:nvSpPr>
          <p:spPr>
            <a:xfrm rot="1834647">
              <a:off x="2300762" y="829811"/>
              <a:ext cx="1300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Blockchain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5F8BDA-3D2B-BB44-90BA-E16B280DFBDB}"/>
                </a:ext>
              </a:extLst>
            </p:cNvPr>
            <p:cNvSpPr txBox="1"/>
            <p:nvPr/>
          </p:nvSpPr>
          <p:spPr>
            <a:xfrm rot="20434261">
              <a:off x="6231810" y="2362627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DLT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94B53C-8E15-AC40-957E-7325F90192A8}"/>
                </a:ext>
              </a:extLst>
            </p:cNvPr>
            <p:cNvSpPr txBox="1"/>
            <p:nvPr/>
          </p:nvSpPr>
          <p:spPr>
            <a:xfrm rot="2533055">
              <a:off x="5833996" y="986482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Tokenisation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5EEE636-6804-2C44-A853-9B5297F9A79B}"/>
                </a:ext>
              </a:extLst>
            </p:cNvPr>
            <p:cNvSpPr txBox="1"/>
            <p:nvPr/>
          </p:nvSpPr>
          <p:spPr>
            <a:xfrm rot="21117814">
              <a:off x="4834629" y="2344973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Staking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186E638-3225-BA44-9CBE-4E909E11AD23}"/>
                </a:ext>
              </a:extLst>
            </p:cNvPr>
            <p:cNvSpPr txBox="1"/>
            <p:nvPr/>
          </p:nvSpPr>
          <p:spPr>
            <a:xfrm rot="19963827">
              <a:off x="4451880" y="848526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PoW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60C15E-25EA-DD4F-8E45-366CECEF6A9C}"/>
                </a:ext>
              </a:extLst>
            </p:cNvPr>
            <p:cNvSpPr txBox="1"/>
            <p:nvPr/>
          </p:nvSpPr>
          <p:spPr>
            <a:xfrm rot="1268405">
              <a:off x="3269637" y="1678194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PoS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569ED34-B55C-E242-A275-CBF9AAF37819}"/>
                </a:ext>
              </a:extLst>
            </p:cNvPr>
            <p:cNvSpPr txBox="1"/>
            <p:nvPr/>
          </p:nvSpPr>
          <p:spPr>
            <a:xfrm rot="18406380">
              <a:off x="2778448" y="187309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CEX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9ED53C0-F3B0-4345-80AC-FF11BFE093CA}"/>
                </a:ext>
              </a:extLst>
            </p:cNvPr>
            <p:cNvSpPr txBox="1"/>
            <p:nvPr/>
          </p:nvSpPr>
          <p:spPr>
            <a:xfrm rot="18406380">
              <a:off x="5080758" y="82624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DEX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F547A0-B0CD-9B4C-BCA7-44982203C617}"/>
                </a:ext>
              </a:extLst>
            </p:cNvPr>
            <p:cNvSpPr txBox="1"/>
            <p:nvPr/>
          </p:nvSpPr>
          <p:spPr>
            <a:xfrm>
              <a:off x="2119668" y="1203218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DFEE8A-A099-C746-B368-C832A35F9ADA}"/>
                </a:ext>
              </a:extLst>
            </p:cNvPr>
            <p:cNvSpPr txBox="1"/>
            <p:nvPr/>
          </p:nvSpPr>
          <p:spPr>
            <a:xfrm rot="1395434">
              <a:off x="5070837" y="2985376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200"/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C75CA9-03C2-0445-B3E4-3E1CBC0B8DFE}"/>
                </a:ext>
              </a:extLst>
            </p:cNvPr>
            <p:cNvSpPr txBox="1"/>
            <p:nvPr/>
          </p:nvSpPr>
          <p:spPr>
            <a:xfrm>
              <a:off x="3518335" y="-80664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5F49A9-A93E-2346-B41B-F9E1CBCD2343}"/>
                </a:ext>
              </a:extLst>
            </p:cNvPr>
            <p:cNvSpPr txBox="1"/>
            <p:nvPr/>
          </p:nvSpPr>
          <p:spPr>
            <a:xfrm rot="20060260">
              <a:off x="2283661" y="1858751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5042F3C-0945-DE4B-A404-F70E82BE0880}"/>
                </a:ext>
              </a:extLst>
            </p:cNvPr>
            <p:cNvSpPr txBox="1"/>
            <p:nvPr/>
          </p:nvSpPr>
          <p:spPr>
            <a:xfrm rot="20424900">
              <a:off x="6920609" y="304107"/>
              <a:ext cx="5277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4800"/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6E4D8FC-C98D-254A-9701-65DB49D4AC94}"/>
                </a:ext>
              </a:extLst>
            </p:cNvPr>
            <p:cNvSpPr txBox="1"/>
            <p:nvPr/>
          </p:nvSpPr>
          <p:spPr>
            <a:xfrm rot="19889825">
              <a:off x="2014310" y="2688709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7200"/>
                <a:t>?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9AF295C-3040-1843-AA9B-82A5D5539FF6}"/>
                </a:ext>
              </a:extLst>
            </p:cNvPr>
            <p:cNvSpPr txBox="1"/>
            <p:nvPr/>
          </p:nvSpPr>
          <p:spPr>
            <a:xfrm>
              <a:off x="6210753" y="9943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/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43BBF0B-86A8-4444-AE00-780ADC8BE1E8}"/>
                </a:ext>
              </a:extLst>
            </p:cNvPr>
            <p:cNvSpPr txBox="1"/>
            <p:nvPr/>
          </p:nvSpPr>
          <p:spPr>
            <a:xfrm rot="1439174">
              <a:off x="6228865" y="1671426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BIS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78DA488-5FEE-CB49-8D5C-B65118223200}"/>
                </a:ext>
              </a:extLst>
            </p:cNvPr>
            <p:cNvSpPr txBox="1"/>
            <p:nvPr/>
          </p:nvSpPr>
          <p:spPr>
            <a:xfrm rot="894050">
              <a:off x="5492496" y="1953272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ECB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534144F-8754-C24F-850B-4C82168DC652}"/>
                </a:ext>
              </a:extLst>
            </p:cNvPr>
            <p:cNvSpPr txBox="1"/>
            <p:nvPr/>
          </p:nvSpPr>
          <p:spPr>
            <a:xfrm rot="1605107">
              <a:off x="2506675" y="1340434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RTGS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75BEC3-1B65-1847-91C7-2640A31CFD3D}"/>
                </a:ext>
              </a:extLst>
            </p:cNvPr>
            <p:cNvSpPr txBox="1"/>
            <p:nvPr/>
          </p:nvSpPr>
          <p:spPr>
            <a:xfrm rot="21281813">
              <a:off x="5872405" y="2686937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Stablecoins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807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9965E2-8A20-5E40-BB82-9709289756C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3C734-0324-0F4A-93E4-0E8600911C3B}"/>
              </a:ext>
            </a:extLst>
          </p:cNvPr>
          <p:cNvSpPr txBox="1"/>
          <p:nvPr/>
        </p:nvSpPr>
        <p:spPr>
          <a:xfrm>
            <a:off x="662544" y="886059"/>
            <a:ext cx="7802136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/>
              <a:t>	Perplessità, ascoltando l’introduzione di questa relazione</a:t>
            </a:r>
            <a:r>
              <a:rPr lang="it-IT" sz="1800"/>
              <a:t>: </a:t>
            </a:r>
          </a:p>
          <a:p>
            <a:endParaRPr lang="it-IT" sz="1800"/>
          </a:p>
          <a:p>
            <a:r>
              <a:rPr lang="it-IT" sz="1800"/>
              <a:t>Bitcoin, Blockchain, DeFi e tutti gli altri oggetti descritti da queste sigle, </a:t>
            </a:r>
          </a:p>
          <a:p>
            <a:r>
              <a:rPr lang="it-IT" sz="1800"/>
              <a:t>sono </a:t>
            </a:r>
            <a:r>
              <a:rPr lang="it-IT" sz="1800" b="1">
                <a:solidFill>
                  <a:srgbClr val="263CFD"/>
                </a:solidFill>
              </a:rPr>
              <a:t>cose serie</a:t>
            </a:r>
            <a:r>
              <a:rPr lang="it-IT" sz="1800"/>
              <a:t> o ferneticazioni di qualche nerd/etilista tecnologico?</a:t>
            </a:r>
          </a:p>
          <a:p>
            <a:endParaRPr lang="it-IT" sz="1800"/>
          </a:p>
          <a:p>
            <a:r>
              <a:rPr lang="it-IT" sz="1800"/>
              <a:t>Bitcoin, Blockchain, DeFi, ecc, sono </a:t>
            </a:r>
            <a:r>
              <a:rPr lang="it-IT" sz="1800" b="1">
                <a:solidFill>
                  <a:srgbClr val="263CFD"/>
                </a:solidFill>
              </a:rPr>
              <a:t>oggetti di nicchia</a:t>
            </a:r>
            <a:r>
              <a:rPr lang="it-IT" sz="1800"/>
              <a:t> a uso esclusivo </a:t>
            </a:r>
          </a:p>
          <a:p>
            <a:r>
              <a:rPr lang="it-IT" sz="1800"/>
              <a:t>di un </a:t>
            </a:r>
            <a:r>
              <a:rPr lang="it-IT" sz="1800" b="1">
                <a:solidFill>
                  <a:srgbClr val="263CFD"/>
                </a:solidFill>
              </a:rPr>
              <a:t>manipolo di nerd</a:t>
            </a:r>
            <a:r>
              <a:rPr lang="it-IT" sz="1800"/>
              <a:t> o di illusi e ingenui speculatori (Lambo overnight)...</a:t>
            </a:r>
          </a:p>
          <a:p>
            <a:endParaRPr lang="it-IT" sz="1800"/>
          </a:p>
          <a:p>
            <a:r>
              <a:rPr lang="it-IT" sz="1800" i="1">
                <a:solidFill>
                  <a:srgbClr val="00A107"/>
                </a:solidFill>
              </a:rPr>
              <a:t>oppure</a:t>
            </a:r>
            <a:r>
              <a:rPr lang="it-IT" sz="1800"/>
              <a:t> </a:t>
            </a:r>
          </a:p>
          <a:p>
            <a:endParaRPr lang="it-IT" sz="1800"/>
          </a:p>
          <a:p>
            <a:r>
              <a:rPr lang="it-IT" sz="1800"/>
              <a:t>hanno (avranno) un impatto reale sulla nostra sfera economico-finanziaria</a:t>
            </a:r>
          </a:p>
          <a:p>
            <a:r>
              <a:rPr lang="it-IT" sz="1800"/>
              <a:t>e sulla nostra vita privata?</a:t>
            </a:r>
          </a:p>
        </p:txBody>
      </p:sp>
    </p:spTree>
    <p:extLst>
      <p:ext uri="{BB962C8B-B14F-4D97-AF65-F5344CB8AC3E}">
        <p14:creationId xmlns:p14="http://schemas.microsoft.com/office/powerpoint/2010/main" val="12295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B095F8-1DF0-6C4B-9B13-B27BDAECC5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38D3B9-D643-9540-A459-4BDCB591E035}"/>
              </a:ext>
            </a:extLst>
          </p:cNvPr>
          <p:cNvSpPr txBox="1"/>
          <p:nvPr/>
        </p:nvSpPr>
        <p:spPr>
          <a:xfrm>
            <a:off x="1083498" y="1079410"/>
            <a:ext cx="72939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Per dare una risposta credibile iniziamo a fare un po’ di ordine </a:t>
            </a:r>
          </a:p>
          <a:p>
            <a:r>
              <a:rPr lang="it-IT" sz="2000"/>
              <a:t>mentale, affidandoci alle più prestigiose istituzioni bancarie e </a:t>
            </a:r>
          </a:p>
          <a:p>
            <a:r>
              <a:rPr lang="it-IT" sz="2000"/>
              <a:t>finanziarie internazionali, quali </a:t>
            </a:r>
          </a:p>
          <a:p>
            <a:endParaRPr lang="it-IT" sz="2000"/>
          </a:p>
          <a:p>
            <a:r>
              <a:rPr lang="it-IT" sz="2000" b="1"/>
              <a:t>	IMF</a:t>
            </a:r>
            <a:r>
              <a:rPr lang="it-IT" sz="2000"/>
              <a:t> (</a:t>
            </a:r>
            <a:r>
              <a:rPr lang="it-IT" sz="2000" i="1"/>
              <a:t>International Monetary Fund</a:t>
            </a:r>
            <a:r>
              <a:rPr lang="it-IT" sz="2000"/>
              <a:t>) e </a:t>
            </a:r>
          </a:p>
          <a:p>
            <a:r>
              <a:rPr lang="it-IT" sz="2000" b="1"/>
              <a:t>	BIS</a:t>
            </a:r>
            <a:r>
              <a:rPr lang="it-IT" sz="2000"/>
              <a:t> (</a:t>
            </a:r>
            <a:r>
              <a:rPr lang="it-IT" sz="2000" i="1"/>
              <a:t>Bank for International Settlements</a:t>
            </a:r>
            <a:r>
              <a:rPr lang="it-IT" sz="200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0446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5442C5-8C62-3548-9E8B-E806655488D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EA41E0-2D13-924C-9CA2-A37379532562}"/>
              </a:ext>
            </a:extLst>
          </p:cNvPr>
          <p:cNvSpPr/>
          <p:nvPr/>
        </p:nvSpPr>
        <p:spPr>
          <a:xfrm>
            <a:off x="1637208" y="1405628"/>
            <a:ext cx="60930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/>
              <a:t>IMF</a:t>
            </a:r>
            <a:r>
              <a:rPr lang="it-IT" sz="2000"/>
              <a:t>: lavorare per promuovere la cooperazione monetaria globale, garantire la stabilità finanziaria, facilitare il commercio internazionale, promuovere un'elevata occupazione e una crescita economica sostenibile e ridurre la povertà in tutto il mondo.</a:t>
            </a:r>
          </a:p>
          <a:p>
            <a:endParaRPr lang="it-IT" sz="2000"/>
          </a:p>
          <a:p>
            <a:r>
              <a:rPr lang="it-IT" sz="2000" b="1"/>
              <a:t>BIS</a:t>
            </a:r>
            <a:r>
              <a:rPr lang="it-IT" sz="2000"/>
              <a:t>: promuove la cooperazione monetaria e finanziaria internazionale e funge da banca per le banche centrali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AA5FF1-2AAA-D248-B160-4054C0018666}"/>
              </a:ext>
            </a:extLst>
          </p:cNvPr>
          <p:cNvSpPr txBox="1"/>
          <p:nvPr/>
        </p:nvSpPr>
        <p:spPr>
          <a:xfrm>
            <a:off x="3434317" y="244548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Dagli statuti:</a:t>
            </a:r>
          </a:p>
        </p:txBody>
      </p:sp>
    </p:spTree>
    <p:extLst>
      <p:ext uri="{BB962C8B-B14F-4D97-AF65-F5344CB8AC3E}">
        <p14:creationId xmlns:p14="http://schemas.microsoft.com/office/powerpoint/2010/main" val="268544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A7705C-D386-E04A-B932-9BE9B5493D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16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5B3F87-919A-C44A-9423-5D1A58BC742D}"/>
              </a:ext>
            </a:extLst>
          </p:cNvPr>
          <p:cNvSpPr/>
          <p:nvPr/>
        </p:nvSpPr>
        <p:spPr>
          <a:xfrm>
            <a:off x="958361" y="0"/>
            <a:ext cx="8062797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/>
              <a:t>			IMF Working Paper </a:t>
            </a:r>
          </a:p>
          <a:p>
            <a:endParaRPr lang="it-IT" b="1"/>
          </a:p>
          <a:p>
            <a:r>
              <a:rPr lang="it-IT"/>
              <a:t>2019 - Cash Use Across Countries and the Demand for </a:t>
            </a:r>
            <a:r>
              <a:rPr lang="it-IT">
                <a:solidFill>
                  <a:srgbClr val="263CFD"/>
                </a:solidFill>
              </a:rPr>
              <a:t>Central Bank Digital Currency </a:t>
            </a:r>
            <a:r>
              <a:rPr lang="it-IT"/>
              <a:t>- WP19/46</a:t>
            </a:r>
          </a:p>
          <a:p>
            <a:endParaRPr lang="it-IT"/>
          </a:p>
          <a:p>
            <a:r>
              <a:rPr lang="it-IT"/>
              <a:t>2019 - Designing </a:t>
            </a:r>
            <a:r>
              <a:rPr lang="it-IT">
                <a:solidFill>
                  <a:srgbClr val="263CFD"/>
                </a:solidFill>
              </a:rPr>
              <a:t>Central Bank Digital Currencies </a:t>
            </a:r>
            <a:r>
              <a:rPr lang="it-IT"/>
              <a:t>- WP19/252 </a:t>
            </a:r>
          </a:p>
          <a:p>
            <a:endParaRPr lang="it-IT"/>
          </a:p>
          <a:p>
            <a:r>
              <a:rPr lang="it-IT"/>
              <a:t>2020 - A Survey of Research on Retail </a:t>
            </a:r>
            <a:r>
              <a:rPr lang="it-IT">
                <a:solidFill>
                  <a:srgbClr val="263CFD"/>
                </a:solidFill>
              </a:rPr>
              <a:t>Central Bank Digital Currency</a:t>
            </a:r>
            <a:r>
              <a:rPr lang="it-IT"/>
              <a:t> - WP/20/104</a:t>
            </a:r>
          </a:p>
          <a:p>
            <a:endParaRPr lang="it-IT"/>
          </a:p>
          <a:p>
            <a:r>
              <a:rPr lang="it-IT"/>
              <a:t>2020 -  Filling the Gap: Digital Credit and </a:t>
            </a:r>
            <a:r>
              <a:rPr lang="it-IT">
                <a:solidFill>
                  <a:srgbClr val="FF0000"/>
                </a:solidFill>
              </a:rPr>
              <a:t>Financial Inclusion</a:t>
            </a:r>
            <a:r>
              <a:rPr lang="it-IT"/>
              <a:t> - WP/20/150</a:t>
            </a:r>
          </a:p>
          <a:p>
            <a:endParaRPr lang="it-IT"/>
          </a:p>
          <a:p>
            <a:r>
              <a:rPr lang="it-IT"/>
              <a:t>2020 - Digital Money Across Borders: Macro-Financial Implications</a:t>
            </a:r>
          </a:p>
          <a:p>
            <a:endParaRPr lang="it-IT"/>
          </a:p>
          <a:p>
            <a:r>
              <a:rPr lang="it-IT"/>
              <a:t>2020 - Legal Aspects of </a:t>
            </a:r>
            <a:r>
              <a:rPr lang="it-IT">
                <a:solidFill>
                  <a:srgbClr val="263CFD"/>
                </a:solidFill>
              </a:rPr>
              <a:t>Central Bank Digital Currency</a:t>
            </a:r>
            <a:r>
              <a:rPr lang="it-IT"/>
              <a:t>: Central Bank and Monetary Law Considerations - WP/20/254</a:t>
            </a:r>
          </a:p>
          <a:p>
            <a:endParaRPr lang="it-IT"/>
          </a:p>
          <a:p>
            <a:r>
              <a:rPr lang="it-IT"/>
              <a:t>2021 - Is Digital </a:t>
            </a:r>
            <a:r>
              <a:rPr lang="it-IT">
                <a:solidFill>
                  <a:srgbClr val="FF0000"/>
                </a:solidFill>
              </a:rPr>
              <a:t>Financial Inclusion</a:t>
            </a:r>
            <a:r>
              <a:rPr lang="it-IT"/>
              <a:t> Unlocking Growth?  - WP/21/167</a:t>
            </a:r>
          </a:p>
          <a:p>
            <a:endParaRPr lang="it-IT"/>
          </a:p>
          <a:p>
            <a:r>
              <a:rPr lang="it-IT"/>
              <a:t>2022 - Cross-Border </a:t>
            </a:r>
            <a:r>
              <a:rPr lang="it-IT">
                <a:solidFill>
                  <a:srgbClr val="263CFD"/>
                </a:solidFill>
              </a:rPr>
              <a:t>Central Bank Digital Currencies</a:t>
            </a:r>
            <a:r>
              <a:rPr lang="it-IT"/>
              <a:t>, Bank Runs and Capital Flows Volatility – WP/22/83</a:t>
            </a:r>
          </a:p>
          <a:p>
            <a:endParaRPr lang="it-IT"/>
          </a:p>
          <a:p>
            <a:r>
              <a:rPr lang="it-IT"/>
              <a:t>2022 - Falling Use of Cash and Demand for Retail </a:t>
            </a:r>
            <a:r>
              <a:rPr lang="it-IT">
                <a:solidFill>
                  <a:srgbClr val="263CFD"/>
                </a:solidFill>
              </a:rPr>
              <a:t>Central Bank Digital Currency</a:t>
            </a:r>
            <a:r>
              <a:rPr lang="it-IT"/>
              <a:t> – WP/22/27</a:t>
            </a:r>
          </a:p>
        </p:txBody>
      </p:sp>
    </p:spTree>
    <p:extLst>
      <p:ext uri="{BB962C8B-B14F-4D97-AF65-F5344CB8AC3E}">
        <p14:creationId xmlns:p14="http://schemas.microsoft.com/office/powerpoint/2010/main" val="1203530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0BE8D-B77A-004E-A8E7-C4EDED6926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17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E3138-DF8D-4B45-8B53-E43912A11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370" y="182187"/>
            <a:ext cx="2188796" cy="8977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6EAAE11-614A-B44C-8EE1-F7CEC23810F1}"/>
              </a:ext>
            </a:extLst>
          </p:cNvPr>
          <p:cNvGrpSpPr/>
          <p:nvPr/>
        </p:nvGrpSpPr>
        <p:grpSpPr>
          <a:xfrm>
            <a:off x="1506444" y="70803"/>
            <a:ext cx="2880917" cy="1163036"/>
            <a:chOff x="1506444" y="70803"/>
            <a:chExt cx="2880917" cy="11630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A74010-85A2-084B-B89D-0F49F042D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2156" y="70803"/>
              <a:ext cx="1995205" cy="7497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A00EF6F-22C2-6140-84A8-6C470EBF3C14}"/>
                </a:ext>
              </a:extLst>
            </p:cNvPr>
            <p:cNvSpPr txBox="1"/>
            <p:nvPr/>
          </p:nvSpPr>
          <p:spPr>
            <a:xfrm>
              <a:off x="1506444" y="926062"/>
              <a:ext cx="28809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Bank for International Settlements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49E899E-D04F-E744-958F-C041D8EEC2CE}"/>
              </a:ext>
            </a:extLst>
          </p:cNvPr>
          <p:cNvSpPr txBox="1"/>
          <p:nvPr/>
        </p:nvSpPr>
        <p:spPr>
          <a:xfrm>
            <a:off x="2136532" y="1909480"/>
            <a:ext cx="4817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I. Old challenges, new shocks </a:t>
            </a:r>
          </a:p>
          <a:p>
            <a:pPr marL="400050" indent="-400050">
              <a:buAutoNum type="romanUcPeriod"/>
            </a:pPr>
            <a:endParaRPr lang="it-IT" sz="2400"/>
          </a:p>
          <a:p>
            <a:r>
              <a:rPr lang="it-IT" sz="2400"/>
              <a:t>II. Inflation: a look under the hood</a:t>
            </a:r>
          </a:p>
          <a:p>
            <a:r>
              <a:rPr lang="it-IT" sz="2400"/>
              <a:t> </a:t>
            </a:r>
          </a:p>
          <a:p>
            <a:r>
              <a:rPr lang="it-IT" sz="2400" b="1">
                <a:solidFill>
                  <a:srgbClr val="263CFD"/>
                </a:solidFill>
              </a:rPr>
              <a:t>III. The future monetary system</a:t>
            </a:r>
            <a:r>
              <a:rPr lang="it-IT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1523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0BE8D-B77A-004E-A8E7-C4EDED6926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45B0D-674E-BB4E-B62E-BB377F6504AE}"/>
              </a:ext>
            </a:extLst>
          </p:cNvPr>
          <p:cNvSpPr txBox="1"/>
          <p:nvPr/>
        </p:nvSpPr>
        <p:spPr>
          <a:xfrm>
            <a:off x="870934" y="569644"/>
            <a:ext cx="787587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III</a:t>
            </a:r>
            <a:r>
              <a:rPr lang="it-IT" b="1" i="1"/>
              <a:t>. The future monetary system </a:t>
            </a:r>
          </a:p>
          <a:p>
            <a:endParaRPr lang="it-IT"/>
          </a:p>
          <a:p>
            <a:r>
              <a:rPr lang="it-IT"/>
              <a:t>...</a:t>
            </a:r>
          </a:p>
          <a:p>
            <a:endParaRPr lang="it-IT"/>
          </a:p>
          <a:p>
            <a:r>
              <a:rPr lang="it-IT"/>
              <a:t>Recent events have shown how </a:t>
            </a:r>
            <a:r>
              <a:rPr lang="it-IT">
                <a:solidFill>
                  <a:srgbClr val="FF0000"/>
                </a:solidFill>
              </a:rPr>
              <a:t>structural flaws prevent </a:t>
            </a:r>
            <a:r>
              <a:rPr lang="it-IT" b="1">
                <a:solidFill>
                  <a:srgbClr val="FF0000"/>
                </a:solidFill>
              </a:rPr>
              <a:t>crypto</a:t>
            </a:r>
            <a:r>
              <a:rPr lang="it-IT">
                <a:solidFill>
                  <a:srgbClr val="FF0000"/>
                </a:solidFill>
              </a:rPr>
              <a:t> from achieving</a:t>
            </a:r>
            <a:r>
              <a:rPr lang="it-IT"/>
              <a:t> the levels </a:t>
            </a:r>
          </a:p>
          <a:p>
            <a:r>
              <a:rPr lang="it-IT"/>
              <a:t>of </a:t>
            </a:r>
            <a:r>
              <a:rPr lang="it-IT">
                <a:solidFill>
                  <a:srgbClr val="FF0000"/>
                </a:solidFill>
              </a:rPr>
              <a:t>stability, efficiency or integrity </a:t>
            </a:r>
            <a:r>
              <a:rPr lang="it-IT"/>
              <a:t>required for a monetary system.</a:t>
            </a:r>
          </a:p>
          <a:p>
            <a:endParaRPr lang="it-IT"/>
          </a:p>
          <a:p>
            <a:r>
              <a:rPr lang="it-IT"/>
              <a:t>Instead of serving society, </a:t>
            </a:r>
            <a:r>
              <a:rPr lang="it-IT" b="1">
                <a:solidFill>
                  <a:srgbClr val="FF0000"/>
                </a:solidFill>
              </a:rPr>
              <a:t>crypto</a:t>
            </a:r>
            <a:r>
              <a:rPr lang="it-IT"/>
              <a:t> </a:t>
            </a:r>
            <a:r>
              <a:rPr lang="it-IT">
                <a:solidFill>
                  <a:srgbClr val="FF0000"/>
                </a:solidFill>
              </a:rPr>
              <a:t>and</a:t>
            </a:r>
            <a:r>
              <a:rPr lang="it-IT"/>
              <a:t> </a:t>
            </a:r>
            <a:r>
              <a:rPr lang="it-IT" b="1">
                <a:solidFill>
                  <a:srgbClr val="FF0000"/>
                </a:solidFill>
              </a:rPr>
              <a:t>DeFi</a:t>
            </a:r>
            <a:r>
              <a:rPr lang="it-IT"/>
              <a:t> </a:t>
            </a:r>
            <a:r>
              <a:rPr lang="it-IT">
                <a:solidFill>
                  <a:srgbClr val="FF0000"/>
                </a:solidFill>
              </a:rPr>
              <a:t>are plagued by congestion</a:t>
            </a:r>
            <a:r>
              <a:rPr lang="it-IT"/>
              <a:t>, fragmentation and high </a:t>
            </a:r>
          </a:p>
          <a:p>
            <a:r>
              <a:rPr lang="it-IT"/>
              <a:t>rents, in addition to the immediate concerns about the </a:t>
            </a:r>
            <a:r>
              <a:rPr lang="it-IT">
                <a:solidFill>
                  <a:srgbClr val="FF0000"/>
                </a:solidFill>
              </a:rPr>
              <a:t>risks of losses and financial instability</a:t>
            </a:r>
            <a:r>
              <a:rPr lang="it-IT"/>
              <a:t>. </a:t>
            </a:r>
          </a:p>
          <a:p>
            <a:endParaRPr lang="it-IT"/>
          </a:p>
          <a:p>
            <a:r>
              <a:rPr lang="it-IT"/>
              <a:t>This chapter has laid out a brighter vision of the future monetary system. </a:t>
            </a:r>
          </a:p>
          <a:p>
            <a:endParaRPr lang="it-IT"/>
          </a:p>
          <a:p>
            <a:r>
              <a:rPr lang="it-IT">
                <a:solidFill>
                  <a:srgbClr val="263CFD"/>
                </a:solidFill>
              </a:rPr>
              <a:t>Around the core of the trust provided by central bank money</a:t>
            </a:r>
            <a:r>
              <a:rPr lang="it-IT"/>
              <a:t>, the private sector can adopt </a:t>
            </a:r>
          </a:p>
          <a:p>
            <a:r>
              <a:rPr lang="it-IT" b="1" i="1">
                <a:solidFill>
                  <a:srgbClr val="263CFD"/>
                </a:solidFill>
              </a:rPr>
              <a:t>the best that new technologies have to offer</a:t>
            </a:r>
            <a:r>
              <a:rPr lang="it-IT"/>
              <a:t>, including </a:t>
            </a:r>
            <a:r>
              <a:rPr lang="it-IT" b="1">
                <a:solidFill>
                  <a:srgbClr val="FF0000"/>
                </a:solidFill>
              </a:rPr>
              <a:t>programmability</a:t>
            </a:r>
            <a:r>
              <a:rPr lang="it-IT"/>
              <a:t>, </a:t>
            </a:r>
            <a:r>
              <a:rPr lang="it-IT" b="1">
                <a:solidFill>
                  <a:srgbClr val="FF0000"/>
                </a:solidFill>
              </a:rPr>
              <a:t>composability</a:t>
            </a:r>
            <a:r>
              <a:rPr lang="it-IT"/>
              <a:t> and </a:t>
            </a:r>
          </a:p>
          <a:p>
            <a:r>
              <a:rPr lang="it-IT" b="1">
                <a:solidFill>
                  <a:srgbClr val="FF0000"/>
                </a:solidFill>
              </a:rPr>
              <a:t>tokenisation</a:t>
            </a:r>
            <a:r>
              <a:rPr lang="it-IT"/>
              <a:t>, to foster a </a:t>
            </a:r>
            <a:r>
              <a:rPr lang="it-IT" b="1" i="1">
                <a:solidFill>
                  <a:srgbClr val="263CFD"/>
                </a:solidFill>
              </a:rPr>
              <a:t>vibrant monetary ecosystem</a:t>
            </a:r>
            <a:r>
              <a:rPr lang="it-IT"/>
              <a:t>.</a:t>
            </a:r>
          </a:p>
          <a:p>
            <a:endParaRPr lang="it-IT"/>
          </a:p>
          <a:p>
            <a:r>
              <a:rPr lang="it-IT"/>
              <a:t>This will be achieved via advanced payment rails such as </a:t>
            </a:r>
            <a:r>
              <a:rPr lang="it-IT" b="1">
                <a:solidFill>
                  <a:srgbClr val="263CFD"/>
                </a:solidFill>
              </a:rPr>
              <a:t>CBDC</a:t>
            </a:r>
            <a:r>
              <a:rPr lang="it-IT">
                <a:solidFill>
                  <a:schemeClr val="tx1"/>
                </a:solidFill>
              </a:rPr>
              <a:t>s</a:t>
            </a:r>
            <a:r>
              <a:rPr lang="it-IT"/>
              <a:t> and retail FPS</a:t>
            </a:r>
            <a:br>
              <a:rPr lang="it-IT"/>
            </a:br>
            <a:r>
              <a:rPr lang="it-IT"/>
              <a:t>(</a:t>
            </a:r>
            <a:r>
              <a:rPr lang="it-IT" i="1"/>
              <a:t>Central Bank Digital Currency</a:t>
            </a:r>
            <a:r>
              <a:rPr lang="it-IT"/>
              <a:t> e</a:t>
            </a:r>
            <a:r>
              <a:rPr lang="it-IT" i="1"/>
              <a:t> Faster Payment System</a:t>
            </a:r>
            <a:r>
              <a:rPr lang="it-IT"/>
              <a:t>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748B1E-7FCA-7446-BCE5-EA200CBD74D8}"/>
              </a:ext>
            </a:extLst>
          </p:cNvPr>
          <p:cNvSpPr txBox="1"/>
          <p:nvPr/>
        </p:nvSpPr>
        <p:spPr>
          <a:xfrm>
            <a:off x="5107670" y="184639"/>
            <a:ext cx="3639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BIS – Annual Economic Report, June 2022 </a:t>
            </a:r>
          </a:p>
        </p:txBody>
      </p:sp>
    </p:spTree>
    <p:extLst>
      <p:ext uri="{BB962C8B-B14F-4D97-AF65-F5344CB8AC3E}">
        <p14:creationId xmlns:p14="http://schemas.microsoft.com/office/powerpoint/2010/main" val="354720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C77EEE-D085-ED4F-B116-C7F0B853D6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3A923-F1B8-4A4D-A263-F8F9CFED933D}"/>
              </a:ext>
            </a:extLst>
          </p:cNvPr>
          <p:cNvSpPr txBox="1"/>
          <p:nvPr/>
        </p:nvSpPr>
        <p:spPr>
          <a:xfrm>
            <a:off x="250808" y="1330098"/>
            <a:ext cx="8770350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2.18 Focalizzazione su formazione e ricerca universitaria</a:t>
            </a:r>
          </a:p>
          <a:p>
            <a:r>
              <a:rPr lang="it-IT" b="1"/>
              <a:t> </a:t>
            </a:r>
            <a:endParaRPr lang="it-IT"/>
          </a:p>
          <a:p>
            <a:r>
              <a:rPr lang="it-IT"/>
              <a:t>Viste le caratteristiche del tema e l’importanza di supportarne lo sviluppo, </a:t>
            </a:r>
            <a:r>
              <a:rPr lang="it-IT" b="1">
                <a:solidFill>
                  <a:srgbClr val="1626FF"/>
                </a:solidFill>
              </a:rPr>
              <a:t>si raccomanda una forte </a:t>
            </a:r>
          </a:p>
          <a:p>
            <a:r>
              <a:rPr lang="it-IT" b="1">
                <a:solidFill>
                  <a:srgbClr val="1626FF"/>
                </a:solidFill>
              </a:rPr>
              <a:t>focalizzazione nella creazione di linee di ricerca sui temi delle DLT e di </a:t>
            </a:r>
            <a:r>
              <a:rPr lang="it-IT" b="1" i="1">
                <a:solidFill>
                  <a:srgbClr val="1626FF"/>
                </a:solidFill>
              </a:rPr>
              <a:t>Blockchain</a:t>
            </a:r>
            <a:r>
              <a:rPr lang="it-IT"/>
              <a:t>, </a:t>
            </a:r>
            <a:r>
              <a:rPr lang="it-IT" b="1">
                <a:solidFill>
                  <a:srgbClr val="1626FF"/>
                </a:solidFill>
              </a:rPr>
              <a:t>anche attraverso </a:t>
            </a:r>
          </a:p>
          <a:p>
            <a:r>
              <a:rPr lang="it-IT" b="1">
                <a:solidFill>
                  <a:srgbClr val="1626FF"/>
                </a:solidFill>
              </a:rPr>
              <a:t>l’inserimento esplicito delle tematiche negli strumenti di ricerca nazionali (e.g. PRIN, progetti </a:t>
            </a:r>
          </a:p>
          <a:p>
            <a:r>
              <a:rPr lang="it-IT" b="1">
                <a:solidFill>
                  <a:srgbClr val="1626FF"/>
                </a:solidFill>
              </a:rPr>
              <a:t>regionali, ecc...),</a:t>
            </a:r>
            <a:r>
              <a:rPr lang="it-IT"/>
              <a:t> lo sviluppo di linee di dottorato industriale ad-hoc, la possibilità di avere una via prioritaria </a:t>
            </a:r>
          </a:p>
          <a:p>
            <a:r>
              <a:rPr lang="it-IT"/>
              <a:t>di finanziamento per progetti che siano di natura "</a:t>
            </a:r>
            <a:r>
              <a:rPr lang="it-IT" i="1"/>
              <a:t>follow-up</a:t>
            </a:r>
            <a:r>
              <a:rPr lang="it-IT"/>
              <a:t>" rispetto a progetti di ricerca che hanno già </a:t>
            </a:r>
          </a:p>
          <a:p>
            <a:r>
              <a:rPr lang="it-IT"/>
              <a:t>ottenuto finanziamenti in bandi competitivi internazionali (e.g., EU H2020), in modo da sfruttare la possibilità </a:t>
            </a:r>
          </a:p>
          <a:p>
            <a:r>
              <a:rPr lang="it-IT"/>
              <a:t>di trasferimento tecnologico di progetti già sviluppati e l'expertise e l'eccellenza di team di ricerca che hanno </a:t>
            </a:r>
          </a:p>
          <a:p>
            <a:r>
              <a:rPr lang="it-IT"/>
              <a:t>già lavorato su questi argomenti. A livello universitario, attualmente le attività formative relative al campo dei </a:t>
            </a:r>
          </a:p>
          <a:p>
            <a:r>
              <a:rPr lang="it-IT"/>
              <a:t>sistemi distribuiti ed in particolare dei DLT, sono relative principalmente all’attivazione di singoli corsi che </a:t>
            </a:r>
          </a:p>
          <a:p>
            <a:r>
              <a:rPr lang="it-IT"/>
              <a:t>coprono alcune competenze base della tecnologia dei DLT, quali crittografia, </a:t>
            </a:r>
            <a:r>
              <a:rPr lang="it-IT" i="1"/>
              <a:t>networking</a:t>
            </a:r>
            <a:r>
              <a:rPr lang="it-IT"/>
              <a:t>, sistemi distribuiti, </a:t>
            </a:r>
          </a:p>
          <a:p>
            <a:r>
              <a:rPr lang="it-IT"/>
              <a:t>teoria dei giochi. </a:t>
            </a:r>
            <a:r>
              <a:rPr lang="it-IT">
                <a:solidFill>
                  <a:srgbClr val="263CFD"/>
                </a:solidFill>
              </a:rPr>
              <a:t>Si raccomanda il supporto ad iniziative relative alla attivazione di interi percorsi organici </a:t>
            </a:r>
          </a:p>
          <a:p>
            <a:r>
              <a:rPr lang="it-IT">
                <a:solidFill>
                  <a:srgbClr val="263CFD"/>
                </a:solidFill>
              </a:rPr>
              <a:t>che possano amalgamare in modo coerente le varie competenze e contribuire alla formazione di figure </a:t>
            </a:r>
          </a:p>
          <a:p>
            <a:r>
              <a:rPr lang="it-IT">
                <a:solidFill>
                  <a:srgbClr val="263CFD"/>
                </a:solidFill>
              </a:rPr>
              <a:t>professionali specifiche nel campo di queste tecnologie</a:t>
            </a:r>
            <a:r>
              <a:rPr lang="it-IT"/>
              <a:t>".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FD609-39C2-EB45-91B5-3FFB4BF88842}"/>
              </a:ext>
            </a:extLst>
          </p:cNvPr>
          <p:cNvSpPr txBox="1"/>
          <p:nvPr/>
        </p:nvSpPr>
        <p:spPr>
          <a:xfrm>
            <a:off x="583996" y="0"/>
            <a:ext cx="816281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i="1"/>
              <a:t>Proposte per la Strategia italiana in materia </a:t>
            </a:r>
          </a:p>
          <a:p>
            <a:pPr algn="ctr"/>
            <a:r>
              <a:rPr lang="it-IT" sz="2400" b="1" i="1"/>
              <a:t>di tecnologie basate su registri condivisi e Blockchain</a:t>
            </a:r>
            <a:r>
              <a:rPr lang="it-IT" b="1"/>
              <a:t> </a:t>
            </a:r>
          </a:p>
          <a:p>
            <a:pPr algn="ctr"/>
            <a:endParaRPr lang="it-IT" b="1"/>
          </a:p>
          <a:p>
            <a:pPr algn="ctr"/>
            <a:r>
              <a:rPr lang="it-IT" b="1" i="1"/>
              <a:t>Ministero per lo Sviluppo Economico    </a:t>
            </a:r>
            <a:r>
              <a:rPr lang="it-IT" b="1"/>
              <a:t>(</a:t>
            </a:r>
            <a:r>
              <a:rPr lang="it-IT" b="1" i="1"/>
              <a:t>luglio 2020</a:t>
            </a:r>
            <a:r>
              <a:rPr lang="it-IT" b="1"/>
              <a:t>)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8712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687CD8-41E3-944D-85B8-13B646DA7B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5D8874-7C2E-F44A-AA0E-8FAADCD34F0A}"/>
              </a:ext>
            </a:extLst>
          </p:cNvPr>
          <p:cNvSpPr txBox="1"/>
          <p:nvPr/>
        </p:nvSpPr>
        <p:spPr>
          <a:xfrm>
            <a:off x="2793434" y="272562"/>
            <a:ext cx="41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Programma delle conferenze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77018-917B-8545-90D7-AB8F0AE3203F}"/>
              </a:ext>
            </a:extLst>
          </p:cNvPr>
          <p:cNvSpPr txBox="1"/>
          <p:nvPr/>
        </p:nvSpPr>
        <p:spPr>
          <a:xfrm>
            <a:off x="191497" y="1696915"/>
            <a:ext cx="88296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i="1">
                <a:solidFill>
                  <a:srgbClr val="263CFD"/>
                </a:solidFill>
              </a:rPr>
              <a:t>1 - Bitcoin e blockchain</a:t>
            </a:r>
            <a:r>
              <a:rPr lang="it-IT" i="1">
                <a:solidFill>
                  <a:srgbClr val="263CFD"/>
                </a:solidFill>
              </a:rPr>
              <a:t>				</a:t>
            </a:r>
            <a:r>
              <a:rPr lang="it-IT">
                <a:solidFill>
                  <a:schemeClr val="tx1"/>
                </a:solidFill>
              </a:rPr>
              <a:t>13-03-2023	  Aula T_A Ed D  Economia</a:t>
            </a:r>
          </a:p>
          <a:p>
            <a:endParaRPr lang="it-IT" i="1">
              <a:solidFill>
                <a:srgbClr val="263CFD"/>
              </a:solidFill>
            </a:endParaRPr>
          </a:p>
          <a:p>
            <a:r>
              <a:rPr lang="it-IT" sz="2000" i="1">
                <a:solidFill>
                  <a:srgbClr val="263CFD"/>
                </a:solidFill>
              </a:rPr>
              <a:t>2 - Smart-contract e finanza decentralizzata</a:t>
            </a:r>
            <a:r>
              <a:rPr lang="it-IT" i="1">
                <a:solidFill>
                  <a:srgbClr val="263CFD"/>
                </a:solidFill>
              </a:rPr>
              <a:t>	</a:t>
            </a:r>
            <a:r>
              <a:rPr lang="it-IT">
                <a:solidFill>
                  <a:schemeClr val="tx1"/>
                </a:solidFill>
              </a:rPr>
              <a:t>15-03-2023	  Aula 3_A Ed D  Economia</a:t>
            </a:r>
            <a:endParaRPr lang="it-IT" i="1">
              <a:solidFill>
                <a:srgbClr val="263CFD"/>
              </a:solidFill>
            </a:endParaRPr>
          </a:p>
          <a:p>
            <a:endParaRPr lang="it-IT" i="1">
              <a:solidFill>
                <a:srgbClr val="263CFD"/>
              </a:solidFill>
            </a:endParaRPr>
          </a:p>
          <a:p>
            <a:r>
              <a:rPr lang="it-IT" sz="2000" i="1">
                <a:solidFill>
                  <a:srgbClr val="263CFD"/>
                </a:solidFill>
              </a:rPr>
              <a:t>3 – Euro digitale e denaro programmabile</a:t>
            </a:r>
            <a:r>
              <a:rPr lang="it-IT" i="1">
                <a:solidFill>
                  <a:srgbClr val="263CFD"/>
                </a:solidFill>
              </a:rPr>
              <a:t>	</a:t>
            </a:r>
            <a:r>
              <a:rPr lang="it-IT" i="1">
                <a:solidFill>
                  <a:schemeClr val="tx1"/>
                </a:solidFill>
              </a:rPr>
              <a:t>20</a:t>
            </a:r>
            <a:r>
              <a:rPr lang="it-IT">
                <a:solidFill>
                  <a:schemeClr val="tx1"/>
                </a:solidFill>
              </a:rPr>
              <a:t>-03-2023	  Aula T_A Ed D  Economia</a:t>
            </a:r>
            <a:endParaRPr lang="it-IT" i="1">
              <a:solidFill>
                <a:srgbClr val="263CF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3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707EE3-B171-FF44-8327-6D36E44163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0C184D-D6EF-694B-A473-08EF7F5F7F6A}"/>
              </a:ext>
            </a:extLst>
          </p:cNvPr>
          <p:cNvSpPr txBox="1"/>
          <p:nvPr/>
        </p:nvSpPr>
        <p:spPr>
          <a:xfrm>
            <a:off x="379574" y="898043"/>
            <a:ext cx="8113118" cy="280076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263CFD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000" b="1"/>
              <a:t>Obiettivi di queste relazioni</a:t>
            </a:r>
            <a:r>
              <a:rPr lang="it-IT" sz="2000"/>
              <a:t>:</a:t>
            </a:r>
          </a:p>
          <a:p>
            <a:endParaRPr lang="it-IT"/>
          </a:p>
          <a:p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comprendere i meccanismi di queste «</a:t>
            </a:r>
            <a:r>
              <a:rPr lang="it-IT" sz="1600" b="1">
                <a:solidFill>
                  <a:srgbClr val="263CFD"/>
                </a:solidFill>
              </a:rPr>
              <a:t>new technologies</a:t>
            </a:r>
            <a:r>
              <a:rPr lang="it-IT" sz="1600"/>
              <a:t>» (leggasi «criptovalute») </a:t>
            </a:r>
            <a:br>
              <a:rPr lang="it-IT" sz="1600"/>
            </a:br>
            <a:r>
              <a:rPr lang="it-IT" sz="1600"/>
              <a:t>che saranno alla base del «</a:t>
            </a:r>
            <a:r>
              <a:rPr lang="it-IT" sz="1600">
                <a:solidFill>
                  <a:srgbClr val="263CFD"/>
                </a:solidFill>
              </a:rPr>
              <a:t>vibrant monetary ecosystem</a:t>
            </a:r>
            <a:r>
              <a:rPr lang="it-IT" sz="1600"/>
              <a:t>» evocato dalla BIS;</a:t>
            </a:r>
          </a:p>
          <a:p>
            <a:pPr marL="342900" indent="-342900">
              <a:buFont typeface="+mj-lt"/>
              <a:buAutoNum type="arabicPeriod"/>
            </a:pPr>
            <a:endParaRPr lang="it-IT" sz="1600"/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spiegare cosa significa «</a:t>
            </a:r>
            <a:r>
              <a:rPr lang="it-IT" sz="1600" b="1">
                <a:solidFill>
                  <a:srgbClr val="FF0000"/>
                </a:solidFill>
              </a:rPr>
              <a:t>programmability</a:t>
            </a:r>
            <a:r>
              <a:rPr lang="it-IT" sz="1600">
                <a:solidFill>
                  <a:schemeClr val="tx1"/>
                </a:solidFill>
              </a:rPr>
              <a:t>,</a:t>
            </a:r>
            <a:r>
              <a:rPr lang="it-IT" sz="1600">
                <a:solidFill>
                  <a:srgbClr val="263CFD"/>
                </a:solidFill>
              </a:rPr>
              <a:t> </a:t>
            </a:r>
            <a:r>
              <a:rPr lang="it-IT" sz="1600" b="1">
                <a:solidFill>
                  <a:srgbClr val="FF0000"/>
                </a:solidFill>
              </a:rPr>
              <a:t>composability</a:t>
            </a:r>
            <a:r>
              <a:rPr lang="it-IT" sz="1600"/>
              <a:t> e </a:t>
            </a:r>
            <a:r>
              <a:rPr lang="it-IT" sz="1600" b="1">
                <a:solidFill>
                  <a:srgbClr val="FF0000"/>
                </a:solidFill>
              </a:rPr>
              <a:t>tokenisation</a:t>
            </a:r>
            <a:r>
              <a:rPr lang="it-IT" sz="1600"/>
              <a:t>» del </a:t>
            </a:r>
            <a:br>
              <a:rPr lang="it-IT" sz="1600"/>
            </a:br>
            <a:r>
              <a:rPr lang="it-IT" sz="1600"/>
              <a:t>denaro e delle transazioni di valore;</a:t>
            </a:r>
          </a:p>
          <a:p>
            <a:pPr marL="342900" indent="-342900">
              <a:buFont typeface="+mj-lt"/>
              <a:buAutoNum type="arabicPeriod"/>
            </a:pPr>
            <a:endParaRPr lang="it-IT" sz="1600"/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dispiegare concettualmente le potenzialità (</a:t>
            </a:r>
            <a:r>
              <a:rPr lang="it-IT" sz="1600">
                <a:solidFill>
                  <a:srgbClr val="263CFD"/>
                </a:solidFill>
              </a:rPr>
              <a:t>utopiche</a:t>
            </a:r>
            <a:r>
              <a:rPr lang="it-IT" sz="1600"/>
              <a:t> o </a:t>
            </a:r>
            <a:r>
              <a:rPr lang="it-IT" sz="1600">
                <a:solidFill>
                  <a:srgbClr val="263CFD"/>
                </a:solidFill>
              </a:rPr>
              <a:t>distopiche</a:t>
            </a:r>
            <a:r>
              <a:rPr lang="it-IT" sz="1600"/>
              <a:t>?) offerte da </a:t>
            </a:r>
            <a:br>
              <a:rPr lang="it-IT" sz="1600"/>
            </a:br>
            <a:r>
              <a:rPr lang="it-IT" sz="1600"/>
              <a:t>queste nuove tecnologie di pagamento e di gestione del valore.</a:t>
            </a:r>
          </a:p>
        </p:txBody>
      </p:sp>
    </p:spTree>
    <p:extLst>
      <p:ext uri="{BB962C8B-B14F-4D97-AF65-F5344CB8AC3E}">
        <p14:creationId xmlns:p14="http://schemas.microsoft.com/office/powerpoint/2010/main" val="203388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0BE8D-B77A-004E-A8E7-C4EDED6926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21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19C71A-F382-7840-AEAB-2B6929C013F0}"/>
              </a:ext>
            </a:extLst>
          </p:cNvPr>
          <p:cNvSpPr txBox="1"/>
          <p:nvPr/>
        </p:nvSpPr>
        <p:spPr>
          <a:xfrm>
            <a:off x="3071143" y="312301"/>
            <a:ext cx="1483098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2000"/>
              <a:t>tecnologico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A4E4B-43C0-0448-A5A4-F2DB89D732D8}"/>
              </a:ext>
            </a:extLst>
          </p:cNvPr>
          <p:cNvSpPr txBox="1"/>
          <p:nvPr/>
        </p:nvSpPr>
        <p:spPr>
          <a:xfrm>
            <a:off x="6029071" y="3656250"/>
            <a:ext cx="142539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/>
              <a:t>economico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0B7075-CD32-7241-96DB-22BB27A4E385}"/>
              </a:ext>
            </a:extLst>
          </p:cNvPr>
          <p:cNvSpPr txBox="1"/>
          <p:nvPr/>
        </p:nvSpPr>
        <p:spPr>
          <a:xfrm>
            <a:off x="670095" y="1336477"/>
            <a:ext cx="1354858" cy="40011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</a:rPr>
              <a:t>finanziario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25F574-BD78-3449-8FF9-D1E977006B4B}"/>
              </a:ext>
            </a:extLst>
          </p:cNvPr>
          <p:cNvSpPr txBox="1"/>
          <p:nvPr/>
        </p:nvSpPr>
        <p:spPr>
          <a:xfrm>
            <a:off x="7689918" y="2682722"/>
            <a:ext cx="984565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</a:rPr>
              <a:t>sociale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F8DC85-096E-2248-879E-4E69CF481912}"/>
              </a:ext>
            </a:extLst>
          </p:cNvPr>
          <p:cNvSpPr txBox="1"/>
          <p:nvPr/>
        </p:nvSpPr>
        <p:spPr>
          <a:xfrm>
            <a:off x="4234811" y="4043970"/>
            <a:ext cx="984565" cy="40011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bg1"/>
                </a:solidFill>
              </a:rPr>
              <a:t>politico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A12CE6-19CA-B840-8643-BD2EED8906C5}"/>
              </a:ext>
            </a:extLst>
          </p:cNvPr>
          <p:cNvSpPr txBox="1"/>
          <p:nvPr/>
        </p:nvSpPr>
        <p:spPr>
          <a:xfrm>
            <a:off x="7094997" y="1536532"/>
            <a:ext cx="1269899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/>
              <a:t>ecologico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C1C3CA-72B0-3545-9BC4-CABFDD0EE0A9}"/>
              </a:ext>
            </a:extLst>
          </p:cNvPr>
          <p:cNvSpPr txBox="1"/>
          <p:nvPr/>
        </p:nvSpPr>
        <p:spPr>
          <a:xfrm>
            <a:off x="1929484" y="3641545"/>
            <a:ext cx="1141659" cy="400110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sz="2000"/>
              <a:t>giuridico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83226A-D096-F24E-A3F9-E58245E09B22}"/>
              </a:ext>
            </a:extLst>
          </p:cNvPr>
          <p:cNvSpPr txBox="1"/>
          <p:nvPr/>
        </p:nvSpPr>
        <p:spPr>
          <a:xfrm>
            <a:off x="984283" y="2682722"/>
            <a:ext cx="726481" cy="400110"/>
          </a:xfrm>
          <a:prstGeom prst="rect">
            <a:avLst/>
          </a:prstGeom>
          <a:solidFill>
            <a:srgbClr val="A1FFD7"/>
          </a:solidFill>
        </p:spPr>
        <p:txBody>
          <a:bodyPr wrap="none" rtlCol="0">
            <a:spAutoFit/>
          </a:bodyPr>
          <a:lstStyle/>
          <a:p>
            <a:r>
              <a:rPr lang="it-IT" sz="2000"/>
              <a:t>etico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A628BC3-677B-344A-8303-4A41CF3ED557}"/>
              </a:ext>
            </a:extLst>
          </p:cNvPr>
          <p:cNvSpPr/>
          <p:nvPr/>
        </p:nvSpPr>
        <p:spPr>
          <a:xfrm>
            <a:off x="2671033" y="1091231"/>
            <a:ext cx="41580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/>
              <a:t>Le tre parole in rosso</a:t>
            </a:r>
          </a:p>
          <a:p>
            <a:endParaRPr lang="it-IT" sz="1800"/>
          </a:p>
          <a:p>
            <a:r>
              <a:rPr lang="it-IT" sz="1800" b="1">
                <a:solidFill>
                  <a:srgbClr val="FF0000"/>
                </a:solidFill>
              </a:rPr>
              <a:t>programmability</a:t>
            </a:r>
            <a:r>
              <a:rPr lang="it-IT" sz="1800"/>
              <a:t>, </a:t>
            </a:r>
            <a:r>
              <a:rPr lang="it-IT" sz="1800" b="1">
                <a:solidFill>
                  <a:srgbClr val="FF0000"/>
                </a:solidFill>
              </a:rPr>
              <a:t>composability, tokenisation</a:t>
            </a:r>
          </a:p>
          <a:p>
            <a:endParaRPr lang="it-IT" sz="1800" b="1">
              <a:solidFill>
                <a:srgbClr val="FF0000"/>
              </a:solidFill>
            </a:endParaRPr>
          </a:p>
          <a:p>
            <a:r>
              <a:rPr lang="it-IT" sz="1800">
                <a:solidFill>
                  <a:schemeClr val="tx1"/>
                </a:solidFill>
              </a:rPr>
              <a:t>sono </a:t>
            </a:r>
            <a:r>
              <a:rPr lang="it-IT" sz="1800" i="1">
                <a:solidFill>
                  <a:schemeClr val="tx1"/>
                </a:solidFill>
              </a:rPr>
              <a:t>importate</a:t>
            </a:r>
            <a:r>
              <a:rPr lang="it-IT" sz="1800">
                <a:solidFill>
                  <a:schemeClr val="tx1"/>
                </a:solidFill>
              </a:rPr>
              <a:t> dal mondo delle cosiddette </a:t>
            </a:r>
            <a:r>
              <a:rPr lang="it-IT" sz="1800" b="1" i="1">
                <a:solidFill>
                  <a:srgbClr val="263CFD"/>
                </a:solidFill>
              </a:rPr>
              <a:t>criptovalute</a:t>
            </a:r>
            <a:r>
              <a:rPr lang="it-IT" sz="1800">
                <a:solidFill>
                  <a:schemeClr val="tx1"/>
                </a:solidFill>
              </a:rPr>
              <a:t> e toccano diversi piani: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8FD275-5278-5744-93E6-B3CAD47FE7D2}"/>
              </a:ext>
            </a:extLst>
          </p:cNvPr>
          <p:cNvSpPr txBox="1"/>
          <p:nvPr/>
        </p:nvSpPr>
        <p:spPr>
          <a:xfrm>
            <a:off x="5797547" y="451328"/>
            <a:ext cx="1412566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it-IT" sz="2000">
                <a:solidFill>
                  <a:schemeClr val="tx1"/>
                </a:solidFill>
              </a:rPr>
              <a:t>geopolitico</a:t>
            </a:r>
          </a:p>
        </p:txBody>
      </p:sp>
    </p:spTree>
    <p:extLst>
      <p:ext uri="{BB962C8B-B14F-4D97-AF65-F5344CB8AC3E}">
        <p14:creationId xmlns:p14="http://schemas.microsoft.com/office/powerpoint/2010/main" val="315496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10BE8D-B77A-004E-A8E7-C4EDED6926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22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FB9D9E-B1F1-6544-9FE5-28E18191BF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1507" y="8878"/>
            <a:ext cx="4514197" cy="39212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D781F7-B4F7-9E40-AA71-A6FC420E617F}"/>
              </a:ext>
            </a:extLst>
          </p:cNvPr>
          <p:cNvSpPr txBox="1"/>
          <p:nvPr/>
        </p:nvSpPr>
        <p:spPr>
          <a:xfrm>
            <a:off x="2649882" y="3885775"/>
            <a:ext cx="4017446" cy="307777"/>
          </a:xfrm>
          <a:prstGeom prst="rect">
            <a:avLst/>
          </a:prstGeom>
          <a:solidFill>
            <a:srgbClr val="00A107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Bitcoin → Ethereum → Smart contracts  → DeFi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928231-036F-004A-AA27-ACC4FB635E60}"/>
              </a:ext>
            </a:extLst>
          </p:cNvPr>
          <p:cNvSpPr txBox="1"/>
          <p:nvPr/>
        </p:nvSpPr>
        <p:spPr>
          <a:xfrm>
            <a:off x="2401507" y="4293296"/>
            <a:ext cx="4782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cioè le «</a:t>
            </a:r>
            <a:r>
              <a:rPr lang="it-IT">
                <a:solidFill>
                  <a:srgbClr val="263CFD"/>
                </a:solidFill>
              </a:rPr>
              <a:t>new technologies</a:t>
            </a:r>
            <a:r>
              <a:rPr lang="it-IT"/>
              <a:t>» evocate dal rapporto della BIS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F4EC43-3891-A847-948B-6028579C3556}"/>
              </a:ext>
            </a:extLst>
          </p:cNvPr>
          <p:cNvGrpSpPr/>
          <p:nvPr/>
        </p:nvGrpSpPr>
        <p:grpSpPr>
          <a:xfrm>
            <a:off x="6667328" y="2355537"/>
            <a:ext cx="2228297" cy="1530239"/>
            <a:chOff x="6667328" y="2355537"/>
            <a:chExt cx="2228297" cy="153023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4847D7-E8AB-784B-B491-1F3897B1A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15704" y="2355537"/>
              <a:ext cx="1979921" cy="9675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EC0A38B-4E29-F443-9C3B-BE01F62E22B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67328" y="3323100"/>
              <a:ext cx="248375" cy="5626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4774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B226F4-CDC5-104A-8D9C-6C3D093C5D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 lang="en-GB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333471D3-9002-B740-8769-1DF6D14C5F74}"/>
              </a:ext>
            </a:extLst>
          </p:cNvPr>
          <p:cNvSpPr/>
          <p:nvPr/>
        </p:nvSpPr>
        <p:spPr>
          <a:xfrm>
            <a:off x="1509253" y="2400300"/>
            <a:ext cx="5987561" cy="852854"/>
          </a:xfrm>
          <a:custGeom>
            <a:avLst/>
            <a:gdLst>
              <a:gd name="connsiteX0" fmla="*/ 3472961 w 5987561"/>
              <a:gd name="connsiteY0" fmla="*/ 0 h 852854"/>
              <a:gd name="connsiteX1" fmla="*/ 5978769 w 5987561"/>
              <a:gd name="connsiteY1" fmla="*/ 0 h 852854"/>
              <a:gd name="connsiteX2" fmla="*/ 5987561 w 5987561"/>
              <a:gd name="connsiteY2" fmla="*/ 439616 h 852854"/>
              <a:gd name="connsiteX3" fmla="*/ 2488223 w 5987561"/>
              <a:gd name="connsiteY3" fmla="*/ 448408 h 852854"/>
              <a:gd name="connsiteX4" fmla="*/ 2497015 w 5987561"/>
              <a:gd name="connsiteY4" fmla="*/ 852854 h 852854"/>
              <a:gd name="connsiteX5" fmla="*/ 0 w 5987561"/>
              <a:gd name="connsiteY5" fmla="*/ 844062 h 852854"/>
              <a:gd name="connsiteX6" fmla="*/ 0 w 5987561"/>
              <a:gd name="connsiteY6" fmla="*/ 378070 h 852854"/>
              <a:gd name="connsiteX7" fmla="*/ 3508130 w 5987561"/>
              <a:gd name="connsiteY7" fmla="*/ 378070 h 852854"/>
              <a:gd name="connsiteX8" fmla="*/ 3472961 w 5987561"/>
              <a:gd name="connsiteY8" fmla="*/ 0 h 85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87561" h="852854">
                <a:moveTo>
                  <a:pt x="3472961" y="0"/>
                </a:moveTo>
                <a:lnTo>
                  <a:pt x="5978769" y="0"/>
                </a:lnTo>
                <a:lnTo>
                  <a:pt x="5987561" y="439616"/>
                </a:lnTo>
                <a:lnTo>
                  <a:pt x="2488223" y="448408"/>
                </a:lnTo>
                <a:lnTo>
                  <a:pt x="2497015" y="852854"/>
                </a:lnTo>
                <a:lnTo>
                  <a:pt x="0" y="844062"/>
                </a:lnTo>
                <a:lnTo>
                  <a:pt x="0" y="378070"/>
                </a:lnTo>
                <a:lnTo>
                  <a:pt x="3508130" y="378070"/>
                </a:lnTo>
                <a:lnTo>
                  <a:pt x="3472961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BD1FF5-0DAA-0F47-B14A-C15571418740}"/>
              </a:ext>
            </a:extLst>
          </p:cNvPr>
          <p:cNvGrpSpPr/>
          <p:nvPr/>
        </p:nvGrpSpPr>
        <p:grpSpPr>
          <a:xfrm>
            <a:off x="1247383" y="2387983"/>
            <a:ext cx="6155714" cy="861766"/>
            <a:chOff x="1247383" y="2387983"/>
            <a:chExt cx="6155714" cy="86176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D4F30D3-639A-D24A-95C6-01C2D84E7DEA}"/>
                </a:ext>
              </a:extLst>
            </p:cNvPr>
            <p:cNvSpPr txBox="1"/>
            <p:nvPr/>
          </p:nvSpPr>
          <p:spPr>
            <a:xfrm>
              <a:off x="1247383" y="2387983"/>
              <a:ext cx="12410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CBDC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CB3AF4-D6D2-2346-B175-5F74824E51FF}"/>
                </a:ext>
              </a:extLst>
            </p:cNvPr>
            <p:cNvSpPr txBox="1"/>
            <p:nvPr/>
          </p:nvSpPr>
          <p:spPr>
            <a:xfrm>
              <a:off x="2454866" y="2387983"/>
              <a:ext cx="22797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Digital currency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2D9465-6411-D84D-B4F0-48A67BDF7975}"/>
                </a:ext>
              </a:extLst>
            </p:cNvPr>
            <p:cNvSpPr txBox="1"/>
            <p:nvPr/>
          </p:nvSpPr>
          <p:spPr>
            <a:xfrm>
              <a:off x="4651702" y="2387983"/>
              <a:ext cx="9973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DLT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384DDD6-6412-4748-9487-74A577BAFE6A}"/>
                </a:ext>
              </a:extLst>
            </p:cNvPr>
            <p:cNvSpPr txBox="1"/>
            <p:nvPr/>
          </p:nvSpPr>
          <p:spPr>
            <a:xfrm>
              <a:off x="5649091" y="2387983"/>
              <a:ext cx="17540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Blockchain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8776FB6-1ACC-FD4A-9802-2A33D567B2DC}"/>
                </a:ext>
              </a:extLst>
            </p:cNvPr>
            <p:cNvSpPr txBox="1"/>
            <p:nvPr/>
          </p:nvSpPr>
          <p:spPr>
            <a:xfrm>
              <a:off x="1595951" y="2849639"/>
              <a:ext cx="12827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Bitcoin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2B42F4-2588-274F-AC56-0D8E7A51F23D}"/>
                </a:ext>
              </a:extLst>
            </p:cNvPr>
            <p:cNvSpPr txBox="1"/>
            <p:nvPr/>
          </p:nvSpPr>
          <p:spPr>
            <a:xfrm>
              <a:off x="2878674" y="2849639"/>
              <a:ext cx="10679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/>
                <a:t>→ PoW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1BA5577-8EA7-D24D-AF3A-306A1DB28BC0}"/>
              </a:ext>
            </a:extLst>
          </p:cNvPr>
          <p:cNvSpPr txBox="1"/>
          <p:nvPr/>
        </p:nvSpPr>
        <p:spPr>
          <a:xfrm>
            <a:off x="2337862" y="678781"/>
            <a:ext cx="4046301" cy="10156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000"/>
              <a:t>Vediamo allora cosa sono queste </a:t>
            </a:r>
          </a:p>
          <a:p>
            <a:pPr algn="ctr"/>
            <a:r>
              <a:rPr lang="it-IT" sz="2000" i="1">
                <a:solidFill>
                  <a:srgbClr val="263CFD"/>
                </a:solidFill>
              </a:rPr>
              <a:t>new technologies</a:t>
            </a:r>
            <a:endParaRPr lang="it-IT" sz="2000" i="1"/>
          </a:p>
          <a:p>
            <a:r>
              <a:rPr lang="it-IT" sz="2000"/>
              <a:t>evocate dal rapporto della BIS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C8D3D2-5CA5-B64F-BA9A-5E0DAD5718FA}"/>
              </a:ext>
            </a:extLst>
          </p:cNvPr>
          <p:cNvSpPr txBox="1"/>
          <p:nvPr/>
        </p:nvSpPr>
        <p:spPr>
          <a:xfrm>
            <a:off x="6253465" y="0"/>
            <a:ext cx="28905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/>
              <a:t>... → Digital currency→ DLT→ Blockchain→ Bitcoin→ PoW</a:t>
            </a:r>
          </a:p>
        </p:txBody>
      </p:sp>
    </p:spTree>
    <p:extLst>
      <p:ext uri="{BB962C8B-B14F-4D97-AF65-F5344CB8AC3E}">
        <p14:creationId xmlns:p14="http://schemas.microsoft.com/office/powerpoint/2010/main" val="47023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4E6A97-7A8E-1041-8121-97C6F12F8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84" y="1032790"/>
            <a:ext cx="8128000" cy="340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91435E-8F3B-184D-8E41-F9DF1353632A}"/>
              </a:ext>
            </a:extLst>
          </p:cNvPr>
          <p:cNvSpPr txBox="1"/>
          <p:nvPr/>
        </p:nvSpPr>
        <p:spPr>
          <a:xfrm>
            <a:off x="3871708" y="4325412"/>
            <a:ext cx="1630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 T$ = 1000 mld $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34376-EF21-684C-8AC6-B75F2E864847}"/>
              </a:ext>
            </a:extLst>
          </p:cNvPr>
          <p:cNvSpPr txBox="1"/>
          <p:nvPr/>
        </p:nvSpPr>
        <p:spPr>
          <a:xfrm>
            <a:off x="2034620" y="124235"/>
            <a:ext cx="5339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/>
              <a:t>Dimensione economica del fenomeno </a:t>
            </a:r>
            <a:r>
              <a:rPr lang="it-IT" sz="1800" b="1" i="1">
                <a:solidFill>
                  <a:srgbClr val="263CFD"/>
                </a:solidFill>
              </a:rPr>
              <a:t>criptvalute</a:t>
            </a:r>
            <a:r>
              <a:rPr lang="it-IT" sz="1800"/>
              <a:t>:</a:t>
            </a:r>
          </a:p>
          <a:p>
            <a:pPr algn="ctr"/>
            <a:r>
              <a:rPr lang="it-IT" sz="1800"/>
              <a:t>capitalizzazione di mercato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00B83-4BBF-034D-915C-B6FC4CD7A0A4}"/>
              </a:ext>
            </a:extLst>
          </p:cNvPr>
          <p:cNvSpPr txBox="1"/>
          <p:nvPr/>
        </p:nvSpPr>
        <p:spPr>
          <a:xfrm>
            <a:off x="7232899" y="0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economica del fenomeno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4F506C-F7AF-F745-8DFD-A042C1AD23A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24</a:t>
            </a:fld>
            <a:endParaRPr lang="uk-UA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7007E0A-2331-4649-B5D7-197A6D292C10}"/>
              </a:ext>
            </a:extLst>
          </p:cNvPr>
          <p:cNvGrpSpPr/>
          <p:nvPr/>
        </p:nvGrpSpPr>
        <p:grpSpPr>
          <a:xfrm>
            <a:off x="2650171" y="1202724"/>
            <a:ext cx="4108817" cy="584775"/>
            <a:chOff x="4110728" y="1625195"/>
            <a:chExt cx="4108817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B921AC-87C1-7F49-994F-DA93C7E5D015}"/>
                </a:ext>
              </a:extLst>
            </p:cNvPr>
            <p:cNvSpPr txBox="1"/>
            <p:nvPr/>
          </p:nvSpPr>
          <p:spPr>
            <a:xfrm>
              <a:off x="4110728" y="1625195"/>
              <a:ext cx="245291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max 2,97 T$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37EC6E-C714-8B47-91B5-2F1ECA5B2460}"/>
                </a:ext>
              </a:extLst>
            </p:cNvPr>
            <p:cNvCxnSpPr>
              <a:cxnSpLocks/>
              <a:stCxn id="3" idx="3"/>
            </p:cNvCxnSpPr>
            <p:nvPr/>
          </p:nvCxnSpPr>
          <p:spPr>
            <a:xfrm>
              <a:off x="6563644" y="1917583"/>
              <a:ext cx="1655901" cy="292387"/>
            </a:xfrm>
            <a:prstGeom prst="straightConnector1">
              <a:avLst/>
            </a:prstGeom>
            <a:ln w="25400">
              <a:solidFill>
                <a:srgbClr val="263CFD"/>
              </a:solidFill>
              <a:headEnd w="lg" len="lg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2EB6E60-74DB-D64B-ABB5-429B972A88CD}"/>
              </a:ext>
            </a:extLst>
          </p:cNvPr>
          <p:cNvSpPr txBox="1"/>
          <p:nvPr/>
        </p:nvSpPr>
        <p:spPr>
          <a:xfrm>
            <a:off x="8090027" y="2441749"/>
            <a:ext cx="8867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1,024 T$</a:t>
            </a:r>
          </a:p>
        </p:txBody>
      </p:sp>
    </p:spTree>
    <p:extLst>
      <p:ext uri="{BB962C8B-B14F-4D97-AF65-F5344CB8AC3E}">
        <p14:creationId xmlns:p14="http://schemas.microsoft.com/office/powerpoint/2010/main" val="306501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5BB1BDD-4132-E24B-93C6-35519B8DC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41" y="862314"/>
            <a:ext cx="6042927" cy="37736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76EE7B-88D2-9446-B06A-6CA3BF34ECA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43EA8B-D0D2-354E-B9CB-F9EB652FB317}"/>
              </a:ext>
            </a:extLst>
          </p:cNvPr>
          <p:cNvSpPr txBox="1"/>
          <p:nvPr/>
        </p:nvSpPr>
        <p:spPr>
          <a:xfrm>
            <a:off x="2217745" y="215983"/>
            <a:ext cx="49680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800"/>
              <a:t>Dimensione economica del fenomeno:</a:t>
            </a:r>
          </a:p>
          <a:p>
            <a:pPr algn="ctr"/>
            <a:r>
              <a:rPr lang="it-IT" sz="1800"/>
              <a:t>volumi giornalieri di scambio per le </a:t>
            </a:r>
            <a:r>
              <a:rPr lang="it-IT" sz="1800" i="1"/>
              <a:t>criptovalute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CF0530-F754-9141-B5EA-244E7C556F00}"/>
              </a:ext>
            </a:extLst>
          </p:cNvPr>
          <p:cNvSpPr txBox="1"/>
          <p:nvPr/>
        </p:nvSpPr>
        <p:spPr>
          <a:xfrm>
            <a:off x="7232899" y="0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economica del fenomeno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D411CC-320F-D043-B4C4-981F3B2EFE4E}"/>
              </a:ext>
            </a:extLst>
          </p:cNvPr>
          <p:cNvSpPr txBox="1"/>
          <p:nvPr/>
        </p:nvSpPr>
        <p:spPr>
          <a:xfrm>
            <a:off x="3647175" y="1037674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520 B$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3338F3-DCF2-1343-AB5F-7044F4BD7E6B}"/>
              </a:ext>
            </a:extLst>
          </p:cNvPr>
          <p:cNvSpPr txBox="1"/>
          <p:nvPr/>
        </p:nvSpPr>
        <p:spPr>
          <a:xfrm>
            <a:off x="6951924" y="259524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220 B$</a:t>
            </a:r>
          </a:p>
        </p:txBody>
      </p:sp>
    </p:spTree>
    <p:extLst>
      <p:ext uri="{BB962C8B-B14F-4D97-AF65-F5344CB8AC3E}">
        <p14:creationId xmlns:p14="http://schemas.microsoft.com/office/powerpoint/2010/main" val="18116608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2CADB827-5343-C546-9190-C66A85FA83F2}"/>
              </a:ext>
            </a:extLst>
          </p:cNvPr>
          <p:cNvSpPr txBox="1"/>
          <p:nvPr/>
        </p:nvSpPr>
        <p:spPr>
          <a:xfrm>
            <a:off x="7232899" y="0"/>
            <a:ext cx="19111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economica del fenomeno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08513F-0100-2E4D-AFDA-0F5BC97E1DC9}"/>
              </a:ext>
            </a:extLst>
          </p:cNvPr>
          <p:cNvSpPr txBox="1"/>
          <p:nvPr/>
        </p:nvSpPr>
        <p:spPr>
          <a:xfrm>
            <a:off x="7870245" y="3662868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/>
              <a:t>fonte:</a:t>
            </a:r>
          </a:p>
          <a:p>
            <a:r>
              <a:rPr lang="it-IT" sz="600"/>
              <a:t>https://8marketcap.com/</a:t>
            </a:r>
          </a:p>
          <a:p>
            <a:r>
              <a:rPr lang="it-IT" sz="600"/>
              <a:t>alla data 7 mar 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328DC-50DB-D947-BB83-0EB7D90E84A7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26</a:t>
            </a:fld>
            <a:endParaRPr lang="uk-UA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65F5B85-447C-F14B-99F1-0C59D74EAA75}"/>
              </a:ext>
            </a:extLst>
          </p:cNvPr>
          <p:cNvGrpSpPr/>
          <p:nvPr/>
        </p:nvGrpSpPr>
        <p:grpSpPr>
          <a:xfrm>
            <a:off x="2554432" y="107722"/>
            <a:ext cx="3863953" cy="4613747"/>
            <a:chOff x="2545640" y="518743"/>
            <a:chExt cx="3424337" cy="42030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F71D2CB-D614-FC45-9349-B2677FCB4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5418" y="2603910"/>
              <a:ext cx="3364559" cy="211791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DA17534-C98A-3548-8F12-467650B95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5640" y="518743"/>
              <a:ext cx="3420402" cy="203981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A6C554-EB48-8049-83D6-695AE646E05F}"/>
              </a:ext>
            </a:extLst>
          </p:cNvPr>
          <p:cNvGrpSpPr/>
          <p:nvPr/>
        </p:nvGrpSpPr>
        <p:grpSpPr>
          <a:xfrm>
            <a:off x="774382" y="1392372"/>
            <a:ext cx="1670263" cy="400109"/>
            <a:chOff x="740644" y="1383580"/>
            <a:chExt cx="1670263" cy="4001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5DDD7FB-2C58-4047-B91D-96C3773DB2E7}"/>
                </a:ext>
              </a:extLst>
            </p:cNvPr>
            <p:cNvGrpSpPr/>
            <p:nvPr/>
          </p:nvGrpSpPr>
          <p:grpSpPr>
            <a:xfrm>
              <a:off x="1831951" y="1383580"/>
              <a:ext cx="578956" cy="335628"/>
              <a:chOff x="520081" y="546533"/>
              <a:chExt cx="578956" cy="335628"/>
            </a:xfrm>
          </p:grpSpPr>
          <p:sp>
            <p:nvSpPr>
              <p:cNvPr id="6" name="Right Arrow 5">
                <a:extLst>
                  <a:ext uri="{FF2B5EF4-FFF2-40B4-BE49-F238E27FC236}">
                    <a16:creationId xmlns:a16="http://schemas.microsoft.com/office/drawing/2014/main" id="{F8038AD2-79B9-9045-BE3B-8DB759A654CA}"/>
                  </a:ext>
                </a:extLst>
              </p:cNvPr>
              <p:cNvSpPr/>
              <p:nvPr/>
            </p:nvSpPr>
            <p:spPr>
              <a:xfrm>
                <a:off x="606668" y="732692"/>
                <a:ext cx="492369" cy="149469"/>
              </a:xfrm>
              <a:prstGeom prst="rightArrow">
                <a:avLst/>
              </a:prstGeom>
              <a:solidFill>
                <a:srgbClr val="00A107"/>
              </a:solidFill>
              <a:ln>
                <a:solidFill>
                  <a:srgbClr val="00A1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0ED66DB-9D9F-A848-AB0E-DA3175AA8AF1}"/>
                  </a:ext>
                </a:extLst>
              </p:cNvPr>
              <p:cNvSpPr txBox="1"/>
              <p:nvPr/>
            </p:nvSpPr>
            <p:spPr>
              <a:xfrm>
                <a:off x="520081" y="546533"/>
                <a:ext cx="561372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/>
                  <a:t>Crypto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54D1D74-77B7-A747-9DEB-5CE0B80E14A1}"/>
                </a:ext>
              </a:extLst>
            </p:cNvPr>
            <p:cNvSpPr txBox="1"/>
            <p:nvPr/>
          </p:nvSpPr>
          <p:spPr>
            <a:xfrm>
              <a:off x="740644" y="1475912"/>
              <a:ext cx="886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1,024 T$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FF8EA5-6DC4-CA41-B99C-47F144F1DDE2}"/>
              </a:ext>
            </a:extLst>
          </p:cNvPr>
          <p:cNvGrpSpPr/>
          <p:nvPr/>
        </p:nvGrpSpPr>
        <p:grpSpPr>
          <a:xfrm>
            <a:off x="747056" y="3847534"/>
            <a:ext cx="1715173" cy="400109"/>
            <a:chOff x="747056" y="3847534"/>
            <a:chExt cx="1715173" cy="40010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0678E3-0110-3743-92E7-EB964FBB6350}"/>
                </a:ext>
              </a:extLst>
            </p:cNvPr>
            <p:cNvGrpSpPr/>
            <p:nvPr/>
          </p:nvGrpSpPr>
          <p:grpSpPr>
            <a:xfrm>
              <a:off x="1900856" y="3847534"/>
              <a:ext cx="561373" cy="320956"/>
              <a:chOff x="537665" y="3283890"/>
              <a:chExt cx="561373" cy="320956"/>
            </a:xfrm>
          </p:grpSpPr>
          <p:sp>
            <p:nvSpPr>
              <p:cNvPr id="5" name="Right Arrow 4">
                <a:extLst>
                  <a:ext uri="{FF2B5EF4-FFF2-40B4-BE49-F238E27FC236}">
                    <a16:creationId xmlns:a16="http://schemas.microsoft.com/office/drawing/2014/main" id="{B072B9C6-2FDA-8149-8A55-5FD9EE85044D}"/>
                  </a:ext>
                </a:extLst>
              </p:cNvPr>
              <p:cNvSpPr/>
              <p:nvPr/>
            </p:nvSpPr>
            <p:spPr>
              <a:xfrm>
                <a:off x="606669" y="3455377"/>
                <a:ext cx="492369" cy="149469"/>
              </a:xfrm>
              <a:prstGeom prst="rightArrow">
                <a:avLst/>
              </a:prstGeom>
              <a:solidFill>
                <a:srgbClr val="00A107"/>
              </a:solidFill>
              <a:ln>
                <a:solidFill>
                  <a:srgbClr val="00A10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E3FCC1-141C-4F4E-86DD-DDCC992D5636}"/>
                  </a:ext>
                </a:extLst>
              </p:cNvPr>
              <p:cNvSpPr txBox="1"/>
              <p:nvPr/>
            </p:nvSpPr>
            <p:spPr>
              <a:xfrm>
                <a:off x="537665" y="3283890"/>
                <a:ext cx="441146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/>
                  <a:t>BTC</a:t>
                </a: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B4B3787-E28F-BA40-B966-EC64E577AB96}"/>
                </a:ext>
              </a:extLst>
            </p:cNvPr>
            <p:cNvSpPr txBox="1"/>
            <p:nvPr/>
          </p:nvSpPr>
          <p:spPr>
            <a:xfrm>
              <a:off x="747056" y="3939866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431,9 b$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072CEF-03AF-E341-AAB7-C33802CAB5CE}"/>
              </a:ext>
            </a:extLst>
          </p:cNvPr>
          <p:cNvGrpSpPr/>
          <p:nvPr/>
        </p:nvGrpSpPr>
        <p:grpSpPr>
          <a:xfrm>
            <a:off x="677008" y="107722"/>
            <a:ext cx="1877424" cy="780301"/>
            <a:chOff x="677008" y="107722"/>
            <a:chExt cx="1877424" cy="78030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426A853D-345B-EF40-BD0F-35A120929019}"/>
                </a:ext>
              </a:extLst>
            </p:cNvPr>
            <p:cNvGrpSpPr/>
            <p:nvPr/>
          </p:nvGrpSpPr>
          <p:grpSpPr>
            <a:xfrm>
              <a:off x="791966" y="260818"/>
              <a:ext cx="1670263" cy="615552"/>
              <a:chOff x="740644" y="1383580"/>
              <a:chExt cx="1670263" cy="615552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537C45D-FB38-C644-AB19-5AA7036361AC}"/>
                  </a:ext>
                </a:extLst>
              </p:cNvPr>
              <p:cNvGrpSpPr/>
              <p:nvPr/>
            </p:nvGrpSpPr>
            <p:grpSpPr>
              <a:xfrm>
                <a:off x="1831951" y="1383580"/>
                <a:ext cx="578956" cy="335628"/>
                <a:chOff x="520081" y="546533"/>
                <a:chExt cx="578956" cy="335628"/>
              </a:xfrm>
            </p:grpSpPr>
            <p:sp>
              <p:nvSpPr>
                <p:cNvPr id="24" name="Right Arrow 23">
                  <a:extLst>
                    <a:ext uri="{FF2B5EF4-FFF2-40B4-BE49-F238E27FC236}">
                      <a16:creationId xmlns:a16="http://schemas.microsoft.com/office/drawing/2014/main" id="{F8243C2A-15A5-2C45-ABC1-1670014E3DD8}"/>
                    </a:ext>
                  </a:extLst>
                </p:cNvPr>
                <p:cNvSpPr/>
                <p:nvPr/>
              </p:nvSpPr>
              <p:spPr>
                <a:xfrm>
                  <a:off x="606668" y="732692"/>
                  <a:ext cx="492369" cy="149469"/>
                </a:xfrm>
                <a:prstGeom prst="rightArrow">
                  <a:avLst/>
                </a:prstGeom>
                <a:solidFill>
                  <a:srgbClr val="263CF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96C9D74-9DE7-0B4C-B8E3-DAAB132C3239}"/>
                    </a:ext>
                  </a:extLst>
                </p:cNvPr>
                <p:cNvSpPr txBox="1"/>
                <p:nvPr/>
              </p:nvSpPr>
              <p:spPr>
                <a:xfrm>
                  <a:off x="520081" y="546533"/>
                  <a:ext cx="561372" cy="24622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000"/>
                    <a:t>Crypto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08AB683-0A69-644E-9E44-D91AFC029679}"/>
                  </a:ext>
                </a:extLst>
              </p:cNvPr>
              <p:cNvSpPr txBox="1"/>
              <p:nvPr/>
            </p:nvSpPr>
            <p:spPr>
              <a:xfrm>
                <a:off x="740644" y="1475912"/>
                <a:ext cx="1168910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2,97 T$</a:t>
                </a:r>
              </a:p>
              <a:p>
                <a:r>
                  <a:rPr lang="it-IT"/>
                  <a:t>10 nov 2021</a:t>
                </a:r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E507F4B-4B24-DC44-B0F5-C855670EB4C5}"/>
                </a:ext>
              </a:extLst>
            </p:cNvPr>
            <p:cNvSpPr/>
            <p:nvPr/>
          </p:nvSpPr>
          <p:spPr>
            <a:xfrm>
              <a:off x="677008" y="107722"/>
              <a:ext cx="1877424" cy="780301"/>
            </a:xfrm>
            <a:prstGeom prst="rect">
              <a:avLst/>
            </a:prstGeom>
            <a:noFill/>
            <a:ln>
              <a:solidFill>
                <a:srgbClr val="263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096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84" y="1043781"/>
            <a:ext cx="3892556" cy="259503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B4E7354-DA54-5B44-BDC9-FB8BC534E725}"/>
              </a:ext>
            </a:extLst>
          </p:cNvPr>
          <p:cNvGrpSpPr/>
          <p:nvPr/>
        </p:nvGrpSpPr>
        <p:grpSpPr>
          <a:xfrm>
            <a:off x="4064140" y="3456529"/>
            <a:ext cx="2391102" cy="1078335"/>
            <a:chOff x="4064140" y="3456529"/>
            <a:chExt cx="2391102" cy="10783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1B148B-E033-CD41-B020-55E33C8F1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64140" y="3959287"/>
              <a:ext cx="2290189" cy="575577"/>
            </a:xfrm>
            <a:prstGeom prst="rect">
              <a:avLst/>
            </a:prstGeom>
          </p:spPr>
        </p:pic>
        <p:sp>
          <p:nvSpPr>
            <p:cNvPr id="5" name="Down Arrow 4">
              <a:extLst>
                <a:ext uri="{FF2B5EF4-FFF2-40B4-BE49-F238E27FC236}">
                  <a16:creationId xmlns:a16="http://schemas.microsoft.com/office/drawing/2014/main" id="{4E644F20-E7E6-A44C-9514-1E5753152036}"/>
                </a:ext>
              </a:extLst>
            </p:cNvPr>
            <p:cNvSpPr/>
            <p:nvPr/>
          </p:nvSpPr>
          <p:spPr>
            <a:xfrm rot="1060842">
              <a:off x="6253416" y="3456529"/>
              <a:ext cx="201826" cy="483530"/>
            </a:xfrm>
            <a:prstGeom prst="downArrow">
              <a:avLst/>
            </a:prstGeom>
            <a:solidFill>
              <a:srgbClr val="00A1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3214290-96F1-E54A-AEE9-E0FB47E8D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924" y="1043781"/>
            <a:ext cx="2447085" cy="23330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C71211-92DC-834F-AB23-7849D2B552F7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EBD3D1-1404-8045-9F9B-1780785899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25C6AF-A68F-8E43-B1F1-AF0C7CF54186}"/>
              </a:ext>
            </a:extLst>
          </p:cNvPr>
          <p:cNvSpPr txBox="1"/>
          <p:nvPr/>
        </p:nvSpPr>
        <p:spPr>
          <a:xfrm>
            <a:off x="2545811" y="91989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Dimensione politica del fenomeno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A0CCF-7366-DA4A-AA7C-A57ED8411E41}"/>
              </a:ext>
            </a:extLst>
          </p:cNvPr>
          <p:cNvSpPr txBox="1"/>
          <p:nvPr/>
        </p:nvSpPr>
        <p:spPr>
          <a:xfrm>
            <a:off x="4131844" y="2186496"/>
            <a:ext cx="1475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18 giugno 2019</a:t>
            </a:r>
          </a:p>
        </p:txBody>
      </p:sp>
    </p:spTree>
    <p:extLst>
      <p:ext uri="{BB962C8B-B14F-4D97-AF65-F5344CB8AC3E}">
        <p14:creationId xmlns:p14="http://schemas.microsoft.com/office/powerpoint/2010/main" val="3877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876" y="293914"/>
            <a:ext cx="6541734" cy="44479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2D011F-7F4C-7C46-8A63-6DA62F08242F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AD69F6-6306-2546-8879-B44C0038853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28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0A1AB0-2611-5B47-A16D-8E21A3A4200F}"/>
              </a:ext>
            </a:extLst>
          </p:cNvPr>
          <p:cNvSpPr/>
          <p:nvPr/>
        </p:nvSpPr>
        <p:spPr>
          <a:xfrm>
            <a:off x="4404946" y="1230923"/>
            <a:ext cx="870439" cy="263769"/>
          </a:xfrm>
          <a:prstGeom prst="rect">
            <a:avLst/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486" y="468113"/>
            <a:ext cx="7059271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>
                <a:solidFill>
                  <a:srgbClr val="FF0000"/>
                </a:solidFill>
              </a:rPr>
              <a:t>We</a:t>
            </a:r>
            <a:r>
              <a:rPr lang="en-US" sz="1300"/>
              <a:t> write to </a:t>
            </a:r>
            <a:r>
              <a:rPr lang="en-US" sz="1300">
                <a:solidFill>
                  <a:srgbClr val="FF0000"/>
                </a:solidFill>
              </a:rPr>
              <a:t>request</a:t>
            </a:r>
            <a:r>
              <a:rPr lang="en-US" sz="1300"/>
              <a:t> that Facebook and its partners immediately agree to </a:t>
            </a:r>
            <a:r>
              <a:rPr lang="en-US" sz="1300">
                <a:solidFill>
                  <a:srgbClr val="FF0000"/>
                </a:solidFill>
              </a:rPr>
              <a:t>a moratorium</a:t>
            </a:r>
            <a:r>
              <a:rPr lang="en-US" sz="1300"/>
              <a:t> </a:t>
            </a:r>
          </a:p>
          <a:p>
            <a:r>
              <a:rPr lang="en-US" sz="1300">
                <a:solidFill>
                  <a:srgbClr val="FF0000"/>
                </a:solidFill>
              </a:rPr>
              <a:t>on</a:t>
            </a:r>
            <a:r>
              <a:rPr lang="en-US" sz="1300"/>
              <a:t> any movement forward on </a:t>
            </a:r>
            <a:r>
              <a:rPr lang="en-US" sz="1300">
                <a:solidFill>
                  <a:srgbClr val="FF0000"/>
                </a:solidFill>
              </a:rPr>
              <a:t>Libra</a:t>
            </a:r>
            <a:r>
              <a:rPr lang="en-US" sz="1300"/>
              <a:t> -its proposed cryptocurrency- and Calibra -its proposed </a:t>
            </a:r>
          </a:p>
          <a:p>
            <a:r>
              <a:rPr lang="en-US" sz="1300"/>
              <a:t>digital wallet. It appears that these products may lend themselves to an </a:t>
            </a:r>
            <a:r>
              <a:rPr lang="en-US" sz="1300">
                <a:solidFill>
                  <a:srgbClr val="FF0000"/>
                </a:solidFill>
              </a:rPr>
              <a:t>entirely new global </a:t>
            </a:r>
          </a:p>
          <a:p>
            <a:r>
              <a:rPr lang="en-US" sz="1300">
                <a:solidFill>
                  <a:srgbClr val="FF0000"/>
                </a:solidFill>
              </a:rPr>
              <a:t>financial system</a:t>
            </a:r>
            <a:r>
              <a:rPr lang="en-US" sz="1300"/>
              <a:t> that is based out of Switzerland and </a:t>
            </a:r>
            <a:r>
              <a:rPr lang="en-US" sz="1300">
                <a:solidFill>
                  <a:srgbClr val="FF0000"/>
                </a:solidFill>
              </a:rPr>
              <a:t>intended to rival U.S. monetary policy </a:t>
            </a:r>
          </a:p>
          <a:p>
            <a:r>
              <a:rPr lang="en-US" sz="1300">
                <a:solidFill>
                  <a:srgbClr val="FF0000"/>
                </a:solidFill>
              </a:rPr>
              <a:t>and the dollar.</a:t>
            </a:r>
            <a:r>
              <a:rPr lang="en-US" sz="1300"/>
              <a:t> This raises serious privacy, trading, national security, and monetary policy </a:t>
            </a:r>
          </a:p>
          <a:p>
            <a:r>
              <a:rPr lang="en-US" sz="1300"/>
              <a:t>concerns for not only Facebook's over 2 billion users, but also for investors, consumers, </a:t>
            </a:r>
          </a:p>
          <a:p>
            <a:r>
              <a:rPr lang="en-US" sz="1300"/>
              <a:t>and the broader global economy. </a:t>
            </a:r>
          </a:p>
          <a:p>
            <a:endParaRPr lang="it-IT" sz="1300"/>
          </a:p>
          <a:p>
            <a:r>
              <a:rPr lang="it-IT" sz="1300"/>
              <a:t>......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" y="2391274"/>
            <a:ext cx="4749092" cy="138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20" y="2616264"/>
            <a:ext cx="4548296" cy="2132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4D2DAB-5972-8E4F-B30D-E1FC0F0DAAEF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4FFE0-9BFC-404D-9257-62CD1A13EE7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345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3C647C2-1ACC-014C-B485-B6E0D585B77E}"/>
              </a:ext>
            </a:extLst>
          </p:cNvPr>
          <p:cNvSpPr/>
          <p:nvPr/>
        </p:nvSpPr>
        <p:spPr>
          <a:xfrm>
            <a:off x="695392" y="715293"/>
            <a:ext cx="75781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>
                <a:solidFill>
                  <a:srgbClr val="263CFD"/>
                </a:solidFill>
              </a:rPr>
              <a:t>Finanza decentralizzata</a:t>
            </a:r>
            <a:r>
              <a:rPr lang="it-IT" sz="2800">
                <a:solidFill>
                  <a:schemeClr val="tx1"/>
                </a:solidFill>
              </a:rPr>
              <a:t> </a:t>
            </a:r>
            <a:r>
              <a:rPr lang="it-IT" sz="2800">
                <a:solidFill>
                  <a:schemeClr val="accent2">
                    <a:lumMod val="25000"/>
                    <a:lumOff val="75000"/>
                  </a:schemeClr>
                </a:solidFill>
              </a:rPr>
              <a:t>ed</a:t>
            </a:r>
            <a:r>
              <a:rPr lang="it-IT" sz="2800">
                <a:solidFill>
                  <a:schemeClr val="tx1"/>
                </a:solidFill>
              </a:rPr>
              <a:t> </a:t>
            </a:r>
            <a:r>
              <a:rPr lang="it-IT" sz="2800">
                <a:solidFill>
                  <a:srgbClr val="00A107"/>
                </a:solidFill>
              </a:rPr>
              <a:t>Euro digitale</a:t>
            </a:r>
          </a:p>
          <a:p>
            <a:pPr algn="ctr"/>
            <a:r>
              <a:rPr lang="it-IT" sz="1800">
                <a:solidFill>
                  <a:schemeClr val="accent2">
                    <a:lumMod val="25000"/>
                    <a:lumOff val="75000"/>
                  </a:schemeClr>
                </a:solidFill>
              </a:rPr>
              <a:t>I nuovi paradigmi del</a:t>
            </a:r>
            <a:r>
              <a:rPr lang="it-IT" sz="1800">
                <a:solidFill>
                  <a:schemeClr val="tx1"/>
                </a:solidFill>
              </a:rPr>
              <a:t> </a:t>
            </a:r>
            <a:r>
              <a:rPr lang="it-IT" sz="1800">
                <a:solidFill>
                  <a:srgbClr val="FF0000"/>
                </a:solidFill>
              </a:rPr>
              <a:t>denaro programmabile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89F1AF2-8F13-3B4D-A3BA-5B735CCA0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5300" y="4688940"/>
            <a:ext cx="548700" cy="393600"/>
          </a:xfrm>
        </p:spPr>
        <p:txBody>
          <a:bodyPr/>
          <a:lstStyle/>
          <a:p>
            <a:fld id="{D1F1623F-AEBF-0246-8C83-875FDAB5D6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11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413" y="0"/>
            <a:ext cx="5810921" cy="4341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774" y="1284311"/>
            <a:ext cx="163859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/>
              <a:t>Maxine Waters</a:t>
            </a:r>
            <a:endParaRPr lang="it-IT"/>
          </a:p>
          <a:p>
            <a:r>
              <a:rPr lang="it-IT"/>
              <a:t>Chairwoman</a:t>
            </a:r>
          </a:p>
          <a:p>
            <a:r>
              <a:rPr lang="it-IT"/>
              <a:t>Committee on </a:t>
            </a:r>
          </a:p>
          <a:p>
            <a:r>
              <a:rPr lang="it-IT"/>
              <a:t>Financial Services</a:t>
            </a:r>
          </a:p>
          <a:p>
            <a:endParaRPr lang="it-IT"/>
          </a:p>
          <a:p>
            <a:r>
              <a:rPr lang="it-IT"/>
              <a:t>vs</a:t>
            </a:r>
          </a:p>
          <a:p>
            <a:endParaRPr lang="it-IT"/>
          </a:p>
          <a:p>
            <a:r>
              <a:rPr lang="it-IT" b="1"/>
              <a:t>Mark Zuckerberg</a:t>
            </a:r>
          </a:p>
          <a:p>
            <a:r>
              <a:rPr lang="it-IT"/>
              <a:t>CEO</a:t>
            </a:r>
          </a:p>
          <a:p>
            <a:r>
              <a:rPr lang="it-IT"/>
              <a:t>Facebook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487D6D-37C1-7D45-8D5E-E88F94A77277}"/>
              </a:ext>
            </a:extLst>
          </p:cNvPr>
          <p:cNvSpPr txBox="1"/>
          <p:nvPr/>
        </p:nvSpPr>
        <p:spPr>
          <a:xfrm>
            <a:off x="6412033" y="4341043"/>
            <a:ext cx="15103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00"/>
              <a:t>Photo: Chip Somodevilla/Getty 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A511A0-297C-F143-AFB8-65932D85A49C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9C99AC-366E-B344-8080-303E79A26D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513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5F8AA82-164E-CD44-9B97-C9C44644A1E0}"/>
              </a:ext>
            </a:extLst>
          </p:cNvPr>
          <p:cNvGrpSpPr/>
          <p:nvPr/>
        </p:nvGrpSpPr>
        <p:grpSpPr>
          <a:xfrm>
            <a:off x="781149" y="215435"/>
            <a:ext cx="7818101" cy="4471296"/>
            <a:chOff x="781149" y="215435"/>
            <a:chExt cx="7818101" cy="4471296"/>
          </a:xfrm>
        </p:grpSpPr>
        <p:pic>
          <p:nvPicPr>
            <p:cNvPr id="1026" name="Picture 2" descr="mag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149" y="282534"/>
              <a:ext cx="7818101" cy="4404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8951C4B-1F83-6146-BBFC-8B69E884248F}"/>
                </a:ext>
              </a:extLst>
            </p:cNvPr>
            <p:cNvSpPr/>
            <p:nvPr/>
          </p:nvSpPr>
          <p:spPr>
            <a:xfrm>
              <a:off x="2604364" y="215435"/>
              <a:ext cx="3954421" cy="306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4039AC3-A775-2A4C-99F4-5C9CF1FABD19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2FB20-D42D-E440-9F67-26048A3BDE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2033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7817" y="763070"/>
            <a:ext cx="6966972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Non è una vera blockchain</a:t>
            </a:r>
          </a:p>
          <a:p>
            <a:endParaRPr lang="it-IT"/>
          </a:p>
          <a:p>
            <a:r>
              <a:rPr lang="it-IT"/>
              <a:t>Non è decentralizzata</a:t>
            </a:r>
          </a:p>
          <a:p>
            <a:endParaRPr lang="it-IT"/>
          </a:p>
          <a:p>
            <a:r>
              <a:rPr lang="it-IT"/>
              <a:t>Accesso a (circa) 100 nodi (al momento sono solo 28) per società che depositano </a:t>
            </a:r>
          </a:p>
          <a:p>
            <a:r>
              <a:rPr lang="it-IT"/>
              <a:t>10 mln$ e 300 k$ annui di commissioni allo scopo di garantire un congruo ammontare</a:t>
            </a:r>
          </a:p>
          <a:p>
            <a:r>
              <a:rPr lang="it-IT"/>
              <a:t>delle valute fiduciarie sottostanti.</a:t>
            </a:r>
          </a:p>
          <a:p>
            <a:endParaRPr lang="it-IT"/>
          </a:p>
          <a:p>
            <a:r>
              <a:rPr lang="it-IT"/>
              <a:t>Composizione canestro valute fiduciarie sottostanti:</a:t>
            </a:r>
          </a:p>
          <a:p>
            <a:pPr algn="ctr"/>
            <a:endParaRPr lang="it-IT"/>
          </a:p>
          <a:p>
            <a:pPr algn="ctr"/>
            <a:r>
              <a:rPr lang="it-IT"/>
              <a:t>USD	50% </a:t>
            </a:r>
          </a:p>
          <a:p>
            <a:pPr algn="ctr"/>
            <a:r>
              <a:rPr lang="it-IT"/>
              <a:t>EURO	18%</a:t>
            </a:r>
          </a:p>
          <a:p>
            <a:pPr algn="ctr"/>
            <a:r>
              <a:rPr lang="it-IT"/>
              <a:t>YEN	14%</a:t>
            </a:r>
          </a:p>
          <a:p>
            <a:pPr algn="ctr"/>
            <a:r>
              <a:rPr lang="it-IT"/>
              <a:t>GBP	11%</a:t>
            </a:r>
          </a:p>
          <a:p>
            <a:pPr algn="ctr"/>
            <a:r>
              <a:rPr lang="it-IT"/>
              <a:t>SGD	  7%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3BD35-37CF-634D-98C2-26163D926679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1B2F6-47DB-6742-A406-8BBC5D4A77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6989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736" y="557462"/>
            <a:ext cx="6433617" cy="141081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56989" y="1316984"/>
            <a:ext cx="1692363" cy="3161974"/>
            <a:chOff x="6738671" y="1264021"/>
            <a:chExt cx="2405330" cy="464619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8672" y="1264021"/>
              <a:ext cx="2180042" cy="279937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738671" y="4191679"/>
              <a:ext cx="2405330" cy="17185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>
                  <a:solidFill>
                    <a:srgbClr val="545454"/>
                  </a:solidFill>
                  <a:latin typeface="arial" charset="0"/>
                </a:rPr>
                <a:t>C</a:t>
              </a:r>
              <a:r>
                <a:rPr lang="en-US" b="0" i="0">
                  <a:solidFill>
                    <a:srgbClr val="545454"/>
                  </a:solidFill>
                  <a:effectLst/>
                  <a:latin typeface="arial" charset="0"/>
                </a:rPr>
                <a:t>hristine Lagarde</a:t>
              </a:r>
            </a:p>
            <a:p>
              <a:endParaRPr lang="en-US" b="0" i="0">
                <a:solidFill>
                  <a:srgbClr val="545454"/>
                </a:solidFill>
                <a:effectLst/>
                <a:latin typeface="arial" charset="0"/>
              </a:endParaRPr>
            </a:p>
            <a:p>
              <a:r>
                <a:rPr lang="en-US">
                  <a:solidFill>
                    <a:srgbClr val="545454"/>
                  </a:solidFill>
                  <a:latin typeface="arial" charset="0"/>
                </a:rPr>
                <a:t>ex Presidente FMI</a:t>
              </a:r>
            </a:p>
            <a:p>
              <a:r>
                <a:rPr lang="en-US">
                  <a:solidFill>
                    <a:srgbClr val="545454"/>
                  </a:solidFill>
                  <a:latin typeface="arial" charset="0"/>
                </a:rPr>
                <a:t>attuale Presidente</a:t>
              </a:r>
            </a:p>
            <a:p>
              <a:r>
                <a:rPr lang="en-US">
                  <a:solidFill>
                    <a:srgbClr val="545454"/>
                  </a:solidFill>
                  <a:latin typeface="arial" charset="0"/>
                </a:rPr>
                <a:t>della BCE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076960" y="2407509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/>
              <a:t>Come cambierà il sistema bancario centrale con la prossima generazione?</a:t>
            </a:r>
          </a:p>
          <a:p>
            <a:endParaRPr lang="it-IT"/>
          </a:p>
          <a:p>
            <a:r>
              <a:rPr lang="it-IT"/>
              <a:t>Impatto delle criptovalute sul sistema monetario e finanziario: necessità di attuare nuovi modelli di intermediazione finanziaria</a:t>
            </a:r>
          </a:p>
          <a:p>
            <a:endParaRPr lang="it-IT"/>
          </a:p>
          <a:p>
            <a:r>
              <a:rPr lang="it-IT"/>
              <a:t>Tutto ciò pone un punto interrogativo sul modello bancario frazionario che conosciamo oggi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787FB6-2A86-514D-9E02-41B6DCB16DB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33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21FD3-6848-D143-BB62-444898D192DC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</p:spTree>
    <p:extLst>
      <p:ext uri="{BB962C8B-B14F-4D97-AF65-F5344CB8AC3E}">
        <p14:creationId xmlns:p14="http://schemas.microsoft.com/office/powerpoint/2010/main" val="1682088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81" y="759605"/>
            <a:ext cx="6433617" cy="74975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544545" y="1652793"/>
            <a:ext cx="2740436" cy="2463966"/>
            <a:chOff x="246406" y="3154017"/>
            <a:chExt cx="3894939" cy="362054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406" y="3154017"/>
              <a:ext cx="2829201" cy="200782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119832" y="5372597"/>
              <a:ext cx="3021513" cy="14019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0" i="0">
                  <a:solidFill>
                    <a:srgbClr val="545454"/>
                  </a:solidFill>
                  <a:effectLst/>
                  <a:latin typeface="arial" charset="0"/>
                </a:rPr>
                <a:t>Jim Reid </a:t>
              </a:r>
            </a:p>
            <a:p>
              <a:endParaRPr lang="en-US">
                <a:solidFill>
                  <a:srgbClr val="545454"/>
                </a:solidFill>
                <a:latin typeface="arial" charset="0"/>
              </a:endParaRPr>
            </a:p>
            <a:p>
              <a:r>
                <a:rPr lang="en-US">
                  <a:solidFill>
                    <a:srgbClr val="545454"/>
                  </a:solidFill>
                  <a:latin typeface="arial" charset="0"/>
                </a:rPr>
                <a:t>Analista finanziario</a:t>
              </a:r>
            </a:p>
            <a:p>
              <a:r>
                <a:rPr lang="en-US">
                  <a:solidFill>
                    <a:srgbClr val="545454"/>
                  </a:solidFill>
                  <a:latin typeface="arial" charset="0"/>
                </a:rPr>
                <a:t>senior di Deutsche Bank</a:t>
              </a:r>
              <a:endParaRPr lang="it-IT"/>
            </a:p>
          </p:txBody>
        </p:sp>
      </p:grpSp>
      <p:sp>
        <p:nvSpPr>
          <p:cNvPr id="9" name="Rectangle 8"/>
          <p:cNvSpPr/>
          <p:nvPr/>
        </p:nvSpPr>
        <p:spPr>
          <a:xfrm>
            <a:off x="821107" y="2669696"/>
            <a:ext cx="4568879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Profetizza </a:t>
            </a:r>
          </a:p>
          <a:p>
            <a:endParaRPr lang="it-IT" dirty="0"/>
          </a:p>
          <a:p>
            <a:r>
              <a:rPr lang="it-IT" dirty="0"/>
              <a:t>“l’inizio della fine delle valute a corso legale”</a:t>
            </a:r>
          </a:p>
          <a:p>
            <a:endParaRPr lang="it-IT" dirty="0"/>
          </a:p>
          <a:p>
            <a:r>
              <a:rPr lang="it-IT" dirty="0"/>
              <a:t>“Le criptovalute hanno per ora un mero carattere </a:t>
            </a:r>
          </a:p>
          <a:p>
            <a:r>
              <a:rPr lang="it-IT" dirty="0"/>
              <a:t>speculativo, ma a un certo punto potrebbero diventare </a:t>
            </a:r>
          </a:p>
          <a:p>
            <a:r>
              <a:rPr lang="it-IT" dirty="0"/>
              <a:t>un concorrente reale della carta moneta.”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E14CB9-DD8E-4045-B6DF-B553128C3D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4CC2E-0F47-3B47-BD99-6B52D57B5525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</p:spTree>
    <p:extLst>
      <p:ext uri="{BB962C8B-B14F-4D97-AF65-F5344CB8AC3E}">
        <p14:creationId xmlns:p14="http://schemas.microsoft.com/office/powerpoint/2010/main" val="533608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3" y="752129"/>
            <a:ext cx="8012784" cy="329463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B7BDC4-AA30-EF43-B354-DA24EDC320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559247-940C-8546-9988-F36D93B20B68}"/>
              </a:ext>
            </a:extLst>
          </p:cNvPr>
          <p:cNvSpPr txBox="1"/>
          <p:nvPr/>
        </p:nvSpPr>
        <p:spPr>
          <a:xfrm>
            <a:off x="8037607" y="0"/>
            <a:ext cx="1106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Dimensione politica </a:t>
            </a:r>
          </a:p>
          <a:p>
            <a:pPr algn="ctr"/>
            <a:r>
              <a:rPr lang="it-IT" sz="800"/>
              <a:t>del fenomeno</a:t>
            </a:r>
          </a:p>
        </p:txBody>
      </p:sp>
    </p:spTree>
    <p:extLst>
      <p:ext uri="{BB962C8B-B14F-4D97-AF65-F5344CB8AC3E}">
        <p14:creationId xmlns:p14="http://schemas.microsoft.com/office/powerpoint/2010/main" val="989730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78673" y="1003147"/>
            <a:ext cx="73107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i="0">
                <a:solidFill>
                  <a:srgbClr val="000000"/>
                </a:solidFill>
                <a:effectLst/>
                <a:latin typeface="PT Serif" charset="0"/>
              </a:rPr>
              <a:t>Web 1.0 	➔	biblioteca globale</a:t>
            </a:r>
          </a:p>
          <a:p>
            <a:r>
              <a:rPr lang="en-US" sz="1800">
                <a:solidFill>
                  <a:srgbClr val="000000"/>
                </a:solidFill>
                <a:latin typeface="PT Serif" charset="0"/>
              </a:rPr>
              <a:t>		(file di testo, siti web poveri e 				intesi come deposito di dati)</a:t>
            </a:r>
            <a:endParaRPr lang="en-US" sz="1800" b="0" i="0">
              <a:solidFill>
                <a:srgbClr val="000000"/>
              </a:solidFill>
              <a:effectLst/>
              <a:latin typeface="PT Serif" charset="0"/>
            </a:endParaRPr>
          </a:p>
          <a:p>
            <a:endParaRPr lang="en-US" sz="1800">
              <a:solidFill>
                <a:srgbClr val="000000"/>
              </a:solidFill>
              <a:latin typeface="PT Serif" charset="0"/>
            </a:endParaRPr>
          </a:p>
          <a:p>
            <a:r>
              <a:rPr lang="en-US" sz="1800">
                <a:solidFill>
                  <a:srgbClr val="000000"/>
                </a:solidFill>
                <a:latin typeface="PT Serif" charset="0"/>
              </a:rPr>
              <a:t>Web 2.0 	➔	uso di immagini, video e di 				social media (file complessi e interattività)</a:t>
            </a:r>
          </a:p>
          <a:p>
            <a:endParaRPr lang="en-US" sz="1800" b="0" i="0">
              <a:solidFill>
                <a:srgbClr val="263CFD"/>
              </a:solidFill>
              <a:effectLst/>
              <a:latin typeface="PT Serif" charset="0"/>
            </a:endParaRPr>
          </a:p>
          <a:p>
            <a:r>
              <a:rPr lang="en-US" sz="1800" b="0" i="0">
                <a:solidFill>
                  <a:srgbClr val="263CFD"/>
                </a:solidFill>
                <a:effectLst/>
                <a:latin typeface="PT Serif" charset="0"/>
              </a:rPr>
              <a:t>Web 3.0</a:t>
            </a:r>
            <a:r>
              <a:rPr lang="en-US" sz="1800">
                <a:solidFill>
                  <a:srgbClr val="263CFD"/>
                </a:solidFill>
                <a:latin typeface="PT Serif" charset="0"/>
              </a:rPr>
              <a:t> 	➔	web semantico, web decentralizzato,</a:t>
            </a:r>
          </a:p>
          <a:p>
            <a:r>
              <a:rPr lang="en-US" sz="1800" b="0" i="0">
                <a:solidFill>
                  <a:srgbClr val="263CFD"/>
                </a:solidFill>
                <a:effectLst/>
                <a:latin typeface="PT Serif" charset="0"/>
              </a:rPr>
              <a:t>		trasmissione di valore </a:t>
            </a:r>
            <a:r>
              <a:rPr lang="en-US" sz="1800">
                <a:solidFill>
                  <a:srgbClr val="263CFD"/>
                </a:solidFill>
                <a:latin typeface="PT Serif" charset="0"/>
              </a:rPr>
              <a:t>senza intermediari,</a:t>
            </a:r>
          </a:p>
          <a:p>
            <a:r>
              <a:rPr lang="en-US" sz="1800">
                <a:solidFill>
                  <a:srgbClr val="263CFD"/>
                </a:solidFill>
                <a:latin typeface="PT Serif" charset="0"/>
              </a:rPr>
              <a:t>        ??		servizi decentralizzati e fine del monopolio GAFAM, </a:t>
            </a:r>
          </a:p>
          <a:p>
            <a:r>
              <a:rPr lang="en-US" sz="1800">
                <a:solidFill>
                  <a:srgbClr val="263CFD"/>
                </a:solidFill>
                <a:latin typeface="PT Serif" charset="0"/>
              </a:rPr>
              <a:t>		finanza decentralizzata, banca digitale globale,</a:t>
            </a:r>
          </a:p>
          <a:p>
            <a:r>
              <a:rPr lang="en-US" sz="1800">
                <a:solidFill>
                  <a:srgbClr val="263CFD"/>
                </a:solidFill>
                <a:latin typeface="PT Serif" charset="0"/>
              </a:rPr>
              <a:t>		metaverso...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7500" y="171162"/>
            <a:ext cx="2804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L’evoluzione del Web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558D64-2C4C-CB41-B32C-444911DB07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9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8038" y="628367"/>
            <a:ext cx="61269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Problema centrale nel trasferimento digitale</a:t>
            </a:r>
          </a:p>
          <a:p>
            <a:r>
              <a:rPr lang="it-IT" sz="2400"/>
              <a:t>del valore: </a:t>
            </a:r>
            <a:r>
              <a:rPr lang="it-IT" sz="2400" i="1">
                <a:solidFill>
                  <a:srgbClr val="263CFD"/>
                </a:solidFill>
              </a:rPr>
              <a:t>problema della doppia spesa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0314" y="2129471"/>
            <a:ext cx="78321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Tradizionalmente il problema viene risolto in due modi:</a:t>
            </a:r>
          </a:p>
          <a:p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transazione di un’entità fisica (contante, cioè monete o banconote)</a:t>
            </a:r>
          </a:p>
          <a:p>
            <a:pPr marL="342900" indent="-342900">
              <a:buFont typeface="+mj-lt"/>
              <a:buAutoNum type="arabicPeriod"/>
            </a:pPr>
            <a:endParaRPr lang="it-IT" sz="2000"/>
          </a:p>
          <a:p>
            <a:pPr marL="342900" indent="-342900">
              <a:buFont typeface="+mj-lt"/>
              <a:buAutoNum type="arabicPeriod"/>
            </a:pPr>
            <a:r>
              <a:rPr lang="it-IT" sz="2000"/>
              <a:t>intermediario (banca) che garantisce l’impossibilità della doppia spesa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673F39-F4DB-D048-9DCD-29ED92E57C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1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48AF55-467D-A243-A4CA-25F29A287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38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345590-01F1-F548-B26F-6B0E3897D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5643" y="2260552"/>
            <a:ext cx="1776047" cy="88552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C08D3BB-E108-5648-9C69-1BF48FC8DC14}"/>
              </a:ext>
            </a:extLst>
          </p:cNvPr>
          <p:cNvSpPr/>
          <p:nvPr/>
        </p:nvSpPr>
        <p:spPr>
          <a:xfrm>
            <a:off x="1978788" y="360209"/>
            <a:ext cx="5327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800" b="1"/>
              <a:t>Problema della doppia spesa in ambito digitale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50DAE40-8152-484D-825A-A07402157023}"/>
              </a:ext>
            </a:extLst>
          </p:cNvPr>
          <p:cNvSpPr txBox="1"/>
          <p:nvPr/>
        </p:nvSpPr>
        <p:spPr>
          <a:xfrm>
            <a:off x="1043670" y="3645359"/>
            <a:ext cx="3531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>
                <a:solidFill>
                  <a:srgbClr val="FF0000"/>
                </a:solidFill>
              </a:rPr>
              <a:t>... problema dimostrabilmente </a:t>
            </a:r>
          </a:p>
          <a:p>
            <a:pPr algn="ctr"/>
            <a:r>
              <a:rPr lang="it-IT" sz="1800" b="1">
                <a:solidFill>
                  <a:srgbClr val="FF0000"/>
                </a:solidFill>
              </a:rPr>
              <a:t>non risolubile!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772268-9271-2843-97ED-0CF36C2DF7BD}"/>
              </a:ext>
            </a:extLst>
          </p:cNvPr>
          <p:cNvGrpSpPr/>
          <p:nvPr/>
        </p:nvGrpSpPr>
        <p:grpSpPr>
          <a:xfrm>
            <a:off x="169679" y="1547123"/>
            <a:ext cx="2507418" cy="1311567"/>
            <a:chOff x="169679" y="1547123"/>
            <a:chExt cx="2507418" cy="131156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ED5B17-85B0-FB41-8AD3-A455B11D79D9}"/>
                </a:ext>
              </a:extLst>
            </p:cNvPr>
            <p:cNvGrpSpPr/>
            <p:nvPr/>
          </p:nvGrpSpPr>
          <p:grpSpPr>
            <a:xfrm>
              <a:off x="169679" y="2071585"/>
              <a:ext cx="2507418" cy="787105"/>
              <a:chOff x="169679" y="2071585"/>
              <a:chExt cx="2507418" cy="787105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64F48FC-49BF-E049-A797-89CD0C8654C2}"/>
                  </a:ext>
                </a:extLst>
              </p:cNvPr>
              <p:cNvSpPr/>
              <p:nvPr/>
            </p:nvSpPr>
            <p:spPr>
              <a:xfrm>
                <a:off x="169679" y="2550913"/>
                <a:ext cx="250741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b="1">
                    <a:solidFill>
                      <a:srgbClr val="202124"/>
                    </a:solidFill>
                    <a:latin typeface="arial" panose="020B0604020202020204" pitchFamily="34" charset="0"/>
                  </a:rPr>
                  <a:t> 1BESGDJuEdevEn2rmLNa</a:t>
                </a:r>
                <a:endParaRPr lang="it-IT" b="1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D0A60EC-4805-024F-A580-5CB5AD02F54E}"/>
                  </a:ext>
                </a:extLst>
              </p:cNvPr>
              <p:cNvSpPr txBox="1"/>
              <p:nvPr/>
            </p:nvSpPr>
            <p:spPr>
              <a:xfrm>
                <a:off x="451433" y="2071585"/>
                <a:ext cx="186621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Stringa che vale 50 $</a:t>
                </a: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0BAA57-287F-0F41-97A5-5EE9A260E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8333" y="1547123"/>
              <a:ext cx="1252415" cy="52048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6311DC6-2B41-7F49-96F8-EDD00BF23BB1}"/>
              </a:ext>
            </a:extLst>
          </p:cNvPr>
          <p:cNvGrpSpPr/>
          <p:nvPr/>
        </p:nvGrpSpPr>
        <p:grpSpPr>
          <a:xfrm>
            <a:off x="4642338" y="1086479"/>
            <a:ext cx="3779066" cy="1464434"/>
            <a:chOff x="4642338" y="1086479"/>
            <a:chExt cx="3779066" cy="146443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3DBB3D8-0BEC-034B-BCE6-16D8845D4E79}"/>
                </a:ext>
              </a:extLst>
            </p:cNvPr>
            <p:cNvGrpSpPr/>
            <p:nvPr/>
          </p:nvGrpSpPr>
          <p:grpSpPr>
            <a:xfrm>
              <a:off x="4642338" y="1155820"/>
              <a:ext cx="3779066" cy="1395093"/>
              <a:chOff x="4642338" y="1155820"/>
              <a:chExt cx="3779066" cy="1395093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FFAACC92-896E-1945-B23A-5D7A29CA590E}"/>
                  </a:ext>
                </a:extLst>
              </p:cNvPr>
              <p:cNvGrpSpPr/>
              <p:nvPr/>
            </p:nvGrpSpPr>
            <p:grpSpPr>
              <a:xfrm>
                <a:off x="5913986" y="1155820"/>
                <a:ext cx="2507418" cy="615554"/>
                <a:chOff x="5913986" y="1155820"/>
                <a:chExt cx="2507418" cy="615554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7F9E78AE-85EE-4A48-9D53-E3D2FA695E03}"/>
                    </a:ext>
                  </a:extLst>
                </p:cNvPr>
                <p:cNvSpPr/>
                <p:nvPr/>
              </p:nvSpPr>
              <p:spPr>
                <a:xfrm>
                  <a:off x="5913986" y="1463597"/>
                  <a:ext cx="250741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b="1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 1BESGDJuEdevEn2rmLNa</a:t>
                  </a:r>
                  <a:endParaRPr lang="it-IT" b="1"/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901719C-A662-4742-A0F1-1CE5E0A9BD66}"/>
                    </a:ext>
                  </a:extLst>
                </p:cNvPr>
                <p:cNvSpPr txBox="1"/>
                <p:nvPr/>
              </p:nvSpPr>
              <p:spPr>
                <a:xfrm>
                  <a:off x="5985910" y="1155820"/>
                  <a:ext cx="63190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Maria</a:t>
                  </a:r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5AE203C-C5CD-CB45-986E-E0716C202534}"/>
                  </a:ext>
                </a:extLst>
              </p:cNvPr>
              <p:cNvCxnSpPr/>
              <p:nvPr/>
            </p:nvCxnSpPr>
            <p:spPr>
              <a:xfrm flipV="1">
                <a:off x="4642338" y="1617485"/>
                <a:ext cx="1160585" cy="933428"/>
              </a:xfrm>
              <a:prstGeom prst="straightConnector1">
                <a:avLst/>
              </a:prstGeom>
              <a:ln w="31750">
                <a:solidFill>
                  <a:srgbClr val="263CFD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D487CE8-8D47-8841-8BB5-227919600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814" y="1086479"/>
              <a:ext cx="755762" cy="31408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7F31E7-9F34-9640-8D84-53F6574A18A5}"/>
              </a:ext>
            </a:extLst>
          </p:cNvPr>
          <p:cNvGrpSpPr/>
          <p:nvPr/>
        </p:nvGrpSpPr>
        <p:grpSpPr>
          <a:xfrm>
            <a:off x="4794738" y="1878294"/>
            <a:ext cx="3626666" cy="825019"/>
            <a:chOff x="4794738" y="1878294"/>
            <a:chExt cx="3626666" cy="82501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97B9ACE-4CF3-CF4B-B448-87A1C8743425}"/>
                </a:ext>
              </a:extLst>
            </p:cNvPr>
            <p:cNvGrpSpPr/>
            <p:nvPr/>
          </p:nvGrpSpPr>
          <p:grpSpPr>
            <a:xfrm>
              <a:off x="4794738" y="1946371"/>
              <a:ext cx="3626666" cy="756942"/>
              <a:chOff x="4794738" y="1946371"/>
              <a:chExt cx="3626666" cy="75694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37C9B6D-30C9-514D-88F3-B50629873FA8}"/>
                  </a:ext>
                </a:extLst>
              </p:cNvPr>
              <p:cNvGrpSpPr/>
              <p:nvPr/>
            </p:nvGrpSpPr>
            <p:grpSpPr>
              <a:xfrm>
                <a:off x="5913986" y="1946371"/>
                <a:ext cx="2507418" cy="608938"/>
                <a:chOff x="5913986" y="1946371"/>
                <a:chExt cx="2507418" cy="608938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6A11E3E1-0D63-AC4B-B7C0-57F504891FB6}"/>
                    </a:ext>
                  </a:extLst>
                </p:cNvPr>
                <p:cNvSpPr/>
                <p:nvPr/>
              </p:nvSpPr>
              <p:spPr>
                <a:xfrm>
                  <a:off x="5913986" y="2247532"/>
                  <a:ext cx="250741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b="1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 1BESGDJuEdevEn2rmLNa</a:t>
                  </a:r>
                  <a:endParaRPr lang="it-IT" b="1"/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36A229A-FAA9-0243-9EE9-915CA10DAB40}"/>
                    </a:ext>
                  </a:extLst>
                </p:cNvPr>
                <p:cNvSpPr txBox="1"/>
                <p:nvPr/>
              </p:nvSpPr>
              <p:spPr>
                <a:xfrm>
                  <a:off x="5985910" y="1946371"/>
                  <a:ext cx="68159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Marco</a:t>
                  </a:r>
                </a:p>
              </p:txBody>
            </p: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3A0C0E6F-B7BD-0A43-8A77-24CB3D629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794738" y="2401420"/>
                <a:ext cx="1008185" cy="301893"/>
              </a:xfrm>
              <a:prstGeom prst="straightConnector1">
                <a:avLst/>
              </a:prstGeom>
              <a:ln w="31750">
                <a:solidFill>
                  <a:srgbClr val="263CFD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690619E-5B79-E64D-AA7D-D972B2BA1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814" y="1878294"/>
              <a:ext cx="755762" cy="314083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720359-4FE0-2144-9282-EBB0BF11E822}"/>
              </a:ext>
            </a:extLst>
          </p:cNvPr>
          <p:cNvGrpSpPr/>
          <p:nvPr/>
        </p:nvGrpSpPr>
        <p:grpSpPr>
          <a:xfrm>
            <a:off x="4683675" y="2769638"/>
            <a:ext cx="3734935" cy="1283294"/>
            <a:chOff x="4683675" y="2769638"/>
            <a:chExt cx="3734935" cy="128329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B57CE87-3BD9-CD41-B3B2-63AC51F6AB3B}"/>
                </a:ext>
              </a:extLst>
            </p:cNvPr>
            <p:cNvGrpSpPr/>
            <p:nvPr/>
          </p:nvGrpSpPr>
          <p:grpSpPr>
            <a:xfrm>
              <a:off x="4683675" y="2769638"/>
              <a:ext cx="3734935" cy="1283294"/>
              <a:chOff x="4683675" y="2769638"/>
              <a:chExt cx="3734935" cy="1283294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79A5529-3809-0845-9D51-2CAFDA17B66A}"/>
                  </a:ext>
                </a:extLst>
              </p:cNvPr>
              <p:cNvGrpSpPr/>
              <p:nvPr/>
            </p:nvGrpSpPr>
            <p:grpSpPr>
              <a:xfrm>
                <a:off x="5911192" y="2769857"/>
                <a:ext cx="2507418" cy="1283075"/>
                <a:chOff x="5911192" y="2769857"/>
                <a:chExt cx="2507418" cy="1283075"/>
              </a:xfrm>
            </p:grpSpPr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159274FA-3644-DF40-AE90-F55CCC0156B7}"/>
                    </a:ext>
                  </a:extLst>
                </p:cNvPr>
                <p:cNvSpPr/>
                <p:nvPr/>
              </p:nvSpPr>
              <p:spPr>
                <a:xfrm>
                  <a:off x="5911192" y="3745155"/>
                  <a:ext cx="250741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it-IT" b="1">
                      <a:solidFill>
                        <a:srgbClr val="202124"/>
                      </a:solidFill>
                      <a:latin typeface="arial" panose="020B0604020202020204" pitchFamily="34" charset="0"/>
                    </a:rPr>
                    <a:t> 1BESGDJuEdevEn2rmLNa</a:t>
                  </a:r>
                  <a:endParaRPr lang="it-IT" b="1"/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1C6BE11-93BF-634C-987F-EB6AD4C289A8}"/>
                    </a:ext>
                  </a:extLst>
                </p:cNvPr>
                <p:cNvSpPr txBox="1"/>
                <p:nvPr/>
              </p:nvSpPr>
              <p:spPr>
                <a:xfrm>
                  <a:off x="7005631" y="2769857"/>
                  <a:ext cx="23436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:</a:t>
                  </a:r>
                </a:p>
                <a:p>
                  <a:r>
                    <a:rPr lang="it-IT"/>
                    <a:t>: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CF7882E-4A29-7B4A-902F-63D9E43E3965}"/>
                    </a:ext>
                  </a:extLst>
                </p:cNvPr>
                <p:cNvSpPr txBox="1"/>
                <p:nvPr/>
              </p:nvSpPr>
              <p:spPr>
                <a:xfrm>
                  <a:off x="5985910" y="3437378"/>
                  <a:ext cx="612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Lucia</a:t>
                  </a:r>
                </a:p>
              </p:txBody>
            </p:sp>
          </p:grp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A4BDCC3-C303-A24C-B1F6-C431D59E90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3675" y="3110995"/>
                <a:ext cx="1119248" cy="629764"/>
              </a:xfrm>
              <a:prstGeom prst="straightConnector1">
                <a:avLst/>
              </a:prstGeom>
              <a:ln w="31750">
                <a:solidFill>
                  <a:srgbClr val="263CFD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B1CD342-AF5E-5142-9D8E-CAB6FEF09AFD}"/>
                  </a:ext>
                </a:extLst>
              </p:cNvPr>
              <p:cNvSpPr txBox="1"/>
              <p:nvPr/>
            </p:nvSpPr>
            <p:spPr>
              <a:xfrm>
                <a:off x="5542877" y="2769638"/>
                <a:ext cx="2343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  <a:p>
                <a:r>
                  <a:rPr lang="it-IT"/>
                  <a:t>:</a:t>
                </a:r>
              </a:p>
            </p:txBody>
          </p: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010431F-DA84-A941-B87C-D1EBDA8B1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17814" y="3374343"/>
              <a:ext cx="755762" cy="314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60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6274" y="319116"/>
            <a:ext cx="5846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Bitcoin: tutto inizia da un manipolo di “nerd”...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28047" y="986692"/>
            <a:ext cx="71673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it-IT" sz="1800"/>
              <a:t>Nell’agosto del 2008 viene registrato il dominio "bitcoin.org"</a:t>
            </a:r>
          </a:p>
          <a:p>
            <a:pPr marL="285750" indent="-285750">
              <a:buFont typeface="Arial" charset="0"/>
              <a:buChar char="•"/>
            </a:pPr>
            <a:endParaRPr lang="it-IT" sz="1800"/>
          </a:p>
          <a:p>
            <a:pPr marL="285750" indent="-285750">
              <a:buFont typeface="Arial" charset="0"/>
              <a:buChar char="•"/>
            </a:pPr>
            <a:r>
              <a:rPr lang="it-IT" sz="1800"/>
              <a:t>Il 31 ottobre dello stesso anno, su una mailing list di crittografi, </a:t>
            </a:r>
            <a:br>
              <a:rPr lang="it-IT" sz="1800"/>
            </a:br>
            <a:r>
              <a:rPr lang="it-IT" sz="1800"/>
              <a:t>appare un link a un articolo di tale </a:t>
            </a:r>
            <a:r>
              <a:rPr lang="it-IT" sz="1800" i="1"/>
              <a:t>Satoshi Nakamoto </a:t>
            </a:r>
            <a:r>
              <a:rPr lang="it-IT" sz="1800"/>
              <a:t>dal</a:t>
            </a:r>
            <a:r>
              <a:rPr lang="it-IT" sz="1800" i="1"/>
              <a:t> </a:t>
            </a:r>
            <a:r>
              <a:rPr lang="it-IT" sz="1800"/>
              <a:t>titolo </a:t>
            </a:r>
            <a:br>
              <a:rPr lang="it-IT" sz="1800"/>
            </a:br>
            <a:r>
              <a:rPr lang="it-IT" sz="1800"/>
              <a:t>“</a:t>
            </a:r>
            <a:r>
              <a:rPr lang="it-IT" sz="1800" i="1"/>
              <a:t>Bitcoin: A Peer-to-Peer Electronic Cash System</a:t>
            </a:r>
            <a:r>
              <a:rPr lang="it-IT" sz="1800"/>
              <a:t>”.</a:t>
            </a:r>
            <a:br>
              <a:rPr lang="it-IT" sz="1800"/>
            </a:br>
            <a:endParaRPr lang="it-IT" sz="1800"/>
          </a:p>
          <a:p>
            <a:pPr marL="285750" indent="-285750">
              <a:buFont typeface="Arial" charset="0"/>
              <a:buChar char="•"/>
            </a:pPr>
            <a:r>
              <a:rPr lang="it-IT" sz="1800"/>
              <a:t>Nakamoto realizza il software </a:t>
            </a:r>
            <a:r>
              <a:rPr lang="it-IT" sz="1800" i="1"/>
              <a:t>open source </a:t>
            </a:r>
            <a:r>
              <a:rPr lang="it-IT" sz="1800"/>
              <a:t>per bitcoin e lo rilascia</a:t>
            </a:r>
            <a:br>
              <a:rPr lang="it-IT" sz="1800"/>
            </a:br>
            <a:r>
              <a:rPr lang="it-IT" sz="1800"/>
              <a:t>nel gennaio 2009 su </a:t>
            </a:r>
            <a:r>
              <a:rPr lang="it-IT" sz="1800" i="1"/>
              <a:t>SourceForge</a:t>
            </a:r>
            <a:r>
              <a:rPr lang="it-IT" sz="1800"/>
              <a:t>. Nasce </a:t>
            </a:r>
            <a:r>
              <a:rPr lang="it-IT" sz="1800" i="1"/>
              <a:t>Bitcoin</a:t>
            </a:r>
            <a:r>
              <a:rPr lang="it-IT" sz="1800"/>
              <a:t> (BTC)</a:t>
            </a:r>
          </a:p>
          <a:p>
            <a:pPr marL="285750" indent="-285750">
              <a:buFont typeface="Arial" charset="0"/>
              <a:buChar char="•"/>
            </a:pPr>
            <a:endParaRPr lang="it-IT" sz="1800"/>
          </a:p>
          <a:p>
            <a:pPr marL="285750" indent="-285750">
              <a:buFont typeface="Arial" charset="0"/>
              <a:buChar char="•"/>
            </a:pPr>
            <a:r>
              <a:rPr lang="it-IT" sz="1800"/>
              <a:t>L’attivazione della rete avviene nel gennaio 2009</a:t>
            </a:r>
          </a:p>
          <a:p>
            <a:pPr marL="285750" indent="-285750">
              <a:buFont typeface="Arial" charset="0"/>
              <a:buChar char="•"/>
            </a:pPr>
            <a:endParaRPr lang="it-IT" sz="1800"/>
          </a:p>
          <a:p>
            <a:pPr marL="285750" indent="-285750">
              <a:buFont typeface="Arial" charset="0"/>
              <a:buChar char="•"/>
            </a:pPr>
            <a:r>
              <a:rPr lang="it-IT" sz="1800">
                <a:solidFill>
                  <a:srgbClr val="263CFD"/>
                </a:solidFill>
              </a:rPr>
              <a:t>L’identità di </a:t>
            </a:r>
            <a:r>
              <a:rPr lang="it-IT" sz="1800" i="1">
                <a:solidFill>
                  <a:srgbClr val="263CFD"/>
                </a:solidFill>
              </a:rPr>
              <a:t>Satoshi Nakamoto </a:t>
            </a:r>
            <a:r>
              <a:rPr lang="it-IT" sz="1800">
                <a:solidFill>
                  <a:srgbClr val="263CFD"/>
                </a:solidFill>
              </a:rPr>
              <a:t>rimane avvolta da mistero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A92B4B-9CF0-E345-87F1-1DC7546A9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6EBEC-DB47-3D4B-9102-75258C71A3B9}"/>
              </a:ext>
            </a:extLst>
          </p:cNvPr>
          <p:cNvSpPr txBox="1"/>
          <p:nvPr/>
        </p:nvSpPr>
        <p:spPr>
          <a:xfrm>
            <a:off x="8133789" y="0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... nasce Bitcoin</a:t>
            </a:r>
          </a:p>
        </p:txBody>
      </p:sp>
    </p:spTree>
    <p:extLst>
      <p:ext uri="{BB962C8B-B14F-4D97-AF65-F5344CB8AC3E}">
        <p14:creationId xmlns:p14="http://schemas.microsoft.com/office/powerpoint/2010/main" val="101857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FDC17A-0C5A-8E42-9734-2274E7544E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6D5D8-0A3A-824F-90C0-CFDBB84A0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897" y="131884"/>
            <a:ext cx="5636996" cy="439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124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020" y="31173"/>
            <a:ext cx="6064827" cy="4659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9729" y="1174174"/>
            <a:ext cx="143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31 ottobre 2008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9D9238-8932-9C4B-B7B1-9FEC786050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40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41FE75-2D32-514E-A0FC-B08EB928C274}"/>
              </a:ext>
            </a:extLst>
          </p:cNvPr>
          <p:cNvSpPr txBox="1"/>
          <p:nvPr/>
        </p:nvSpPr>
        <p:spPr>
          <a:xfrm>
            <a:off x="8133789" y="0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... nasce Bitcoin</a:t>
            </a:r>
          </a:p>
        </p:txBody>
      </p:sp>
    </p:spTree>
    <p:extLst>
      <p:ext uri="{BB962C8B-B14F-4D97-AF65-F5344CB8AC3E}">
        <p14:creationId xmlns:p14="http://schemas.microsoft.com/office/powerpoint/2010/main" val="3329758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18" y="0"/>
            <a:ext cx="6380018" cy="174975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7754" y="2892635"/>
            <a:ext cx="79267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/>
              <a:t>“I just want to report that </a:t>
            </a:r>
            <a:r>
              <a:rPr lang="it-IT" sz="1800">
                <a:solidFill>
                  <a:srgbClr val="263CFD"/>
                </a:solidFill>
              </a:rPr>
              <a:t>I successfully traded 10.000 bitcoins for pizza</a:t>
            </a:r>
            <a:r>
              <a:rPr lang="it-IT" sz="1800"/>
              <a:t>”  (circa </a:t>
            </a:r>
            <a:r>
              <a:rPr lang="en-US" sz="1800">
                <a:solidFill>
                  <a:srgbClr val="FF0000"/>
                </a:solidFill>
              </a:rPr>
              <a:t>41$ </a:t>
            </a:r>
            <a:r>
              <a:rPr lang="en-US" sz="1800"/>
              <a:t>all’epoca</a:t>
            </a:r>
            <a:r>
              <a:rPr lang="it-IT" sz="1800"/>
              <a:t>)</a:t>
            </a:r>
          </a:p>
          <a:p>
            <a:r>
              <a:rPr lang="it-IT" sz="1800"/>
              <a:t>scrisse l’utente </a:t>
            </a:r>
            <a:r>
              <a:rPr lang="it-IT" sz="1800" i="1"/>
              <a:t>laszlo</a:t>
            </a:r>
            <a:r>
              <a:rPr lang="it-IT" sz="1800"/>
              <a:t> sul </a:t>
            </a:r>
            <a:r>
              <a:rPr lang="it-IT" sz="1800" i="1"/>
              <a:t>Bitcoin forum </a:t>
            </a:r>
            <a:r>
              <a:rPr lang="it-IT" sz="1800"/>
              <a:t>nel Maggio 2010</a:t>
            </a:r>
          </a:p>
        </p:txBody>
      </p:sp>
      <p:sp>
        <p:nvSpPr>
          <p:cNvPr id="4" name="Rectangle 3"/>
          <p:cNvSpPr/>
          <p:nvPr/>
        </p:nvSpPr>
        <p:spPr>
          <a:xfrm>
            <a:off x="1729249" y="1840720"/>
            <a:ext cx="5174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/>
              <a:t>Initial</a:t>
            </a:r>
            <a:r>
              <a:rPr lang="it-IT" sz="1800" dirty="0"/>
              <a:t> release	0.1.0	  9 gennaio    2009</a:t>
            </a:r>
          </a:p>
          <a:p>
            <a:r>
              <a:rPr lang="it-IT" sz="1800" dirty="0"/>
              <a:t>Last release	 22.0	13 settembre 2021</a:t>
            </a:r>
          </a:p>
        </p:txBody>
      </p:sp>
      <p:sp>
        <p:nvSpPr>
          <p:cNvPr id="5" name="Rectangle 4"/>
          <p:cNvSpPr/>
          <p:nvPr/>
        </p:nvSpPr>
        <p:spPr>
          <a:xfrm>
            <a:off x="5880191" y="874879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Arial" charset="0"/>
              </a:rPr>
              <a:t>31 October 2008</a:t>
            </a:r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4215097" y="4054925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FF0000"/>
                </a:solidFill>
              </a:rPr>
              <a:t>... ora quelle pizze costerebbero 220 mln $ !!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D3552B-E92C-9C4E-AD7F-331461FFBD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FCB85C-0DA1-E34C-A4AA-B4D12356D57F}"/>
              </a:ext>
            </a:extLst>
          </p:cNvPr>
          <p:cNvSpPr txBox="1"/>
          <p:nvPr/>
        </p:nvSpPr>
        <p:spPr>
          <a:xfrm>
            <a:off x="8133789" y="0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... nasce Bitcoin</a:t>
            </a:r>
          </a:p>
        </p:txBody>
      </p:sp>
    </p:spTree>
    <p:extLst>
      <p:ext uri="{BB962C8B-B14F-4D97-AF65-F5344CB8AC3E}">
        <p14:creationId xmlns:p14="http://schemas.microsoft.com/office/powerpoint/2010/main" val="164183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5831" y="315672"/>
            <a:ext cx="8250977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/>
              <a:t>Concetti base </a:t>
            </a:r>
            <a:r>
              <a:rPr lang="it-IT" sz="1800" b="1" i="1"/>
              <a:t>Bitcoin</a:t>
            </a:r>
            <a:r>
              <a:rPr lang="it-IT" sz="1800"/>
              <a:t>:</a:t>
            </a:r>
          </a:p>
          <a:p>
            <a:endParaRPr lang="it-IT" sz="1800"/>
          </a:p>
          <a:p>
            <a:pPr marL="457200" indent="-457200">
              <a:buFont typeface="+mj-lt"/>
              <a:buAutoNum type="arabicPeriod"/>
            </a:pPr>
            <a:r>
              <a:rPr lang="it-IT" sz="1800">
                <a:solidFill>
                  <a:srgbClr val="263CFD"/>
                </a:solidFill>
              </a:rPr>
              <a:t>Internet come strumento per trasmettere valore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>
                <a:solidFill>
                  <a:srgbClr val="263CFD"/>
                </a:solidFill>
              </a:rPr>
              <a:t>Trasmissione di valore senza una banca come intermediario</a:t>
            </a:r>
            <a:br>
              <a:rPr lang="it-IT" sz="1800"/>
            </a:br>
            <a:r>
              <a:rPr lang="it-IT" sz="1800"/>
              <a:t>(</a:t>
            </a:r>
            <a:r>
              <a:rPr lang="it-IT" sz="1800" i="1"/>
              <a:t>Peer-to-peer transactions</a:t>
            </a:r>
            <a:r>
              <a:rPr lang="it-IT" sz="180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/>
              <a:t>Decentralizzato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/>
              <a:t>Valore trasmesso in modo (idealmente) istantaneo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/>
              <a:t>Basato su un registro pubblico distribuito </a:t>
            </a:r>
            <a:br>
              <a:rPr lang="it-IT" sz="1800"/>
            </a:br>
            <a:r>
              <a:rPr lang="it-IT" sz="1800"/>
              <a:t>(</a:t>
            </a:r>
            <a:r>
              <a:rPr lang="it-IT" sz="1800" i="1"/>
              <a:t>public distributed ledger</a:t>
            </a:r>
            <a:r>
              <a:rPr lang="it-IT" sz="1800"/>
              <a:t>) chiamato </a:t>
            </a:r>
            <a:r>
              <a:rPr lang="it-IT" sz="1800" i="1"/>
              <a:t>blockchain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/>
              <a:t>Anonimo</a:t>
            </a:r>
            <a:endParaRPr lang="it-IT" sz="1800" i="1"/>
          </a:p>
          <a:p>
            <a:pPr marL="457200" indent="-457200">
              <a:buFont typeface="+mj-lt"/>
              <a:buAutoNum type="arabicPeriod"/>
            </a:pPr>
            <a:r>
              <a:rPr lang="it-IT" sz="1800"/>
              <a:t>Irreversibile</a:t>
            </a:r>
            <a:endParaRPr lang="it-IT" sz="1800" i="1"/>
          </a:p>
          <a:p>
            <a:pPr marL="457200" indent="-457200">
              <a:buFont typeface="+mj-lt"/>
              <a:buAutoNum type="arabicPeriod"/>
            </a:pPr>
            <a:r>
              <a:rPr lang="it-IT" sz="1800" b="1">
                <a:solidFill>
                  <a:srgbClr val="FF0000"/>
                </a:solidFill>
              </a:rPr>
              <a:t>Fuori dal controllo di banche centrali, autorità statali e potere politico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/>
              <a:t>Si possono attivare indirizzi a volontà</a:t>
            </a:r>
          </a:p>
          <a:p>
            <a:pPr marL="457200" indent="-457200">
              <a:buFont typeface="+mj-lt"/>
              <a:buAutoNum type="arabicPeriod"/>
            </a:pPr>
            <a:r>
              <a:rPr lang="it-IT" sz="1800"/>
              <a:t>Privo di inflazione (saranno prodotti 21 mln di Bitcoin in tutto)</a:t>
            </a:r>
          </a:p>
          <a:p>
            <a:pPr marL="457200" indent="-457200">
              <a:buFont typeface="+mj-lt"/>
              <a:buAutoNum type="arabicPeriod"/>
            </a:pPr>
            <a:endParaRPr lang="it-IT" sz="18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100722-A048-1540-86C6-B35F86B80B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42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542460-01A4-E944-A050-B605697E6D93}"/>
              </a:ext>
            </a:extLst>
          </p:cNvPr>
          <p:cNvSpPr txBox="1"/>
          <p:nvPr/>
        </p:nvSpPr>
        <p:spPr>
          <a:xfrm>
            <a:off x="8133789" y="0"/>
            <a:ext cx="91403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800"/>
              <a:t>... nasce Bitcoin</a:t>
            </a:r>
          </a:p>
        </p:txBody>
      </p:sp>
    </p:spTree>
    <p:extLst>
      <p:ext uri="{BB962C8B-B14F-4D97-AF65-F5344CB8AC3E}">
        <p14:creationId xmlns:p14="http://schemas.microsoft.com/office/powerpoint/2010/main" val="1017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5904" y="538818"/>
            <a:ext cx="75765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>
                <a:solidFill>
                  <a:srgbClr val="263CFD"/>
                </a:solidFill>
              </a:rPr>
              <a:t>I LIVELLO DI ANALISI: </a:t>
            </a:r>
            <a:br>
              <a:rPr lang="it-IT" sz="2400">
                <a:solidFill>
                  <a:srgbClr val="263CFD"/>
                </a:solidFill>
              </a:rPr>
            </a:br>
            <a:r>
              <a:rPr lang="it-IT" sz="2400">
                <a:solidFill>
                  <a:srgbClr val="263CFD"/>
                </a:solidFill>
              </a:rPr>
              <a:t>La struttura del Bitcoin e della blockchain</a:t>
            </a:r>
          </a:p>
          <a:p>
            <a:endParaRPr lang="it-IT" sz="2400">
              <a:solidFill>
                <a:srgbClr val="263CFD"/>
              </a:solidFill>
            </a:endParaRPr>
          </a:p>
          <a:p>
            <a:r>
              <a:rPr lang="it-IT" sz="2400">
                <a:solidFill>
                  <a:srgbClr val="263CFD"/>
                </a:solidFill>
              </a:rPr>
              <a:t>II LIVELLO DI ANALISI: </a:t>
            </a:r>
          </a:p>
          <a:p>
            <a:r>
              <a:rPr lang="it-IT" sz="2400">
                <a:solidFill>
                  <a:srgbClr val="263CFD"/>
                </a:solidFill>
              </a:rPr>
              <a:t>L’ecosistema delle oltre 22000 criptovalute generate, degli </a:t>
            </a:r>
            <a:r>
              <a:rPr lang="it-IT" sz="2400" i="1">
                <a:solidFill>
                  <a:srgbClr val="263CFD"/>
                </a:solidFill>
              </a:rPr>
              <a:t>smart-contract</a:t>
            </a:r>
            <a:r>
              <a:rPr lang="it-IT" sz="2400">
                <a:solidFill>
                  <a:srgbClr val="263CFD"/>
                </a:solidFill>
              </a:rPr>
              <a:t> e della finanza decentralizzata</a:t>
            </a:r>
          </a:p>
          <a:p>
            <a:endParaRPr lang="it-IT" sz="2400">
              <a:solidFill>
                <a:srgbClr val="263CFD"/>
              </a:solidFill>
            </a:endParaRPr>
          </a:p>
          <a:p>
            <a:r>
              <a:rPr lang="it-IT" sz="2400">
                <a:solidFill>
                  <a:srgbClr val="263CFD"/>
                </a:solidFill>
              </a:rPr>
              <a:t>III  LIVELLO DI ANALISI: </a:t>
            </a:r>
          </a:p>
          <a:p>
            <a:r>
              <a:rPr lang="it-IT" sz="2400">
                <a:solidFill>
                  <a:srgbClr val="263CFD"/>
                </a:solidFill>
              </a:rPr>
              <a:t>L’evoluzione possibile verso le valute fiduciarie digitali (CBDC)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D4CAB3-A368-8848-AB61-8EB6946BA3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14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1953" y="499362"/>
            <a:ext cx="76305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>
                <a:solidFill>
                  <a:srgbClr val="263CFD"/>
                </a:solidFill>
              </a:rPr>
              <a:t>I LIVELLO DI ANALISI: </a:t>
            </a:r>
            <a:r>
              <a:rPr lang="it-IT" sz="2000">
                <a:solidFill>
                  <a:srgbClr val="263CFD"/>
                </a:solidFill>
              </a:rPr>
              <a:t>La struttura del Bitcoin e della blockchain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8916" y="1268965"/>
            <a:ext cx="508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800" b="1"/>
              <a:t>Che cos’è fisicamente il Bitcoin e</a:t>
            </a:r>
          </a:p>
          <a:p>
            <a:pPr algn="ctr"/>
            <a:r>
              <a:rPr lang="it-IT" sz="1800" b="1"/>
              <a:t>quali sono le caratteristiche essenziali?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4295" y="2000938"/>
            <a:ext cx="3366052" cy="18926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7124" y="7280"/>
            <a:ext cx="19912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519" y="2396837"/>
            <a:ext cx="1981776" cy="198177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5BC80-11A6-AF4D-8363-73356FE1A03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50454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8618" y="901079"/>
            <a:ext cx="5530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Bitcoin realizza transazioni senza intermediario</a:t>
            </a:r>
          </a:p>
          <a:p>
            <a:endParaRPr lang="it-IT" sz="2000"/>
          </a:p>
          <a:p>
            <a:r>
              <a:rPr lang="it-IT" sz="2000"/>
              <a:t>Elementi costitutivi: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7018" y="2397369"/>
            <a:ext cx="695254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sz="2000" b="1" i="1">
                <a:solidFill>
                  <a:srgbClr val="263CFD"/>
                </a:solidFill>
              </a:rPr>
              <a:t>Distributed ledger </a:t>
            </a:r>
            <a:r>
              <a:rPr lang="it-IT" sz="2000">
                <a:solidFill>
                  <a:srgbClr val="263CFD"/>
                </a:solidFill>
              </a:rPr>
              <a:t>(libro mastro distribuito)</a:t>
            </a:r>
          </a:p>
          <a:p>
            <a:pPr marL="342900" indent="-342900">
              <a:buFont typeface="+mj-lt"/>
              <a:buAutoNum type="arabicPeriod"/>
            </a:pPr>
            <a:endParaRPr lang="it-IT" sz="2000" i="1">
              <a:solidFill>
                <a:srgbClr val="263CFD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b="1" i="1">
                <a:solidFill>
                  <a:srgbClr val="263CFD"/>
                </a:solidFill>
              </a:rPr>
              <a:t>Blockchain</a:t>
            </a:r>
            <a:r>
              <a:rPr lang="it-IT" sz="2000" i="1">
                <a:solidFill>
                  <a:srgbClr val="263CFD"/>
                </a:solidFill>
              </a:rPr>
              <a:t> </a:t>
            </a:r>
            <a:r>
              <a:rPr lang="it-IT" sz="2000">
                <a:solidFill>
                  <a:srgbClr val="263CFD"/>
                </a:solidFill>
              </a:rPr>
              <a:t>(catena dei blocchi)</a:t>
            </a:r>
            <a:endParaRPr lang="it-IT" sz="2000" i="1">
              <a:solidFill>
                <a:srgbClr val="263CFD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it-IT" sz="2000">
              <a:solidFill>
                <a:srgbClr val="263CFD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2000" b="1" i="1">
                <a:solidFill>
                  <a:srgbClr val="263CFD"/>
                </a:solidFill>
              </a:rPr>
              <a:t>Miners</a:t>
            </a:r>
            <a:r>
              <a:rPr lang="it-IT" sz="2000" i="1">
                <a:solidFill>
                  <a:srgbClr val="263CFD"/>
                </a:solidFill>
              </a:rPr>
              <a:t> </a:t>
            </a:r>
            <a:r>
              <a:rPr lang="it-IT" sz="2000">
                <a:solidFill>
                  <a:srgbClr val="263CFD"/>
                </a:solidFill>
              </a:rPr>
              <a:t>(i minatori) e la loro attività di </a:t>
            </a:r>
            <a:r>
              <a:rPr lang="it-IT" sz="2000" i="1">
                <a:solidFill>
                  <a:srgbClr val="263CFD"/>
                </a:solidFill>
              </a:rPr>
              <a:t>mining </a:t>
            </a:r>
            <a:r>
              <a:rPr lang="it-IT" sz="2000">
                <a:solidFill>
                  <a:srgbClr val="263CFD"/>
                </a:solidFill>
              </a:rPr>
              <a:t>(estrazione)</a:t>
            </a:r>
          </a:p>
        </p:txBody>
      </p:sp>
      <p:sp>
        <p:nvSpPr>
          <p:cNvPr id="4" name="Rectangle 3"/>
          <p:cNvSpPr/>
          <p:nvPr/>
        </p:nvSpPr>
        <p:spPr>
          <a:xfrm>
            <a:off x="7137124" y="7280"/>
            <a:ext cx="19912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ED235F-2E92-EC4A-880B-31601D4050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91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660" y="674193"/>
            <a:ext cx="5846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>
                <a:solidFill>
                  <a:srgbClr val="263CFD"/>
                </a:solidFill>
              </a:rPr>
              <a:t>1 – </a:t>
            </a:r>
            <a:r>
              <a:rPr lang="it-IT" sz="2000" b="1" i="1">
                <a:solidFill>
                  <a:srgbClr val="263CFD"/>
                </a:solidFill>
              </a:rPr>
              <a:t>Distributed ledger </a:t>
            </a:r>
            <a:r>
              <a:rPr lang="it-IT" sz="2000" b="1">
                <a:solidFill>
                  <a:srgbClr val="263CFD"/>
                </a:solidFill>
              </a:rPr>
              <a:t>(libro mastro distribuito)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31593" y="1573365"/>
            <a:ext cx="2955047" cy="2490628"/>
            <a:chOff x="583245" y="1229840"/>
            <a:chExt cx="3556000" cy="2883130"/>
          </a:xfrm>
        </p:grpSpPr>
        <p:sp>
          <p:nvSpPr>
            <p:cNvPr id="4" name="TextBox 3"/>
            <p:cNvSpPr txBox="1"/>
            <p:nvPr/>
          </p:nvSpPr>
          <p:spPr>
            <a:xfrm>
              <a:off x="1514471" y="1229840"/>
              <a:ext cx="2448283" cy="3562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E’ una rete di server ... 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3245" y="1826970"/>
              <a:ext cx="3556000" cy="22860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180158" y="1355556"/>
            <a:ext cx="5581456" cy="3129791"/>
            <a:chOff x="1535714" y="2912335"/>
            <a:chExt cx="6613701" cy="3877746"/>
          </a:xfrm>
        </p:grpSpPr>
        <p:sp>
          <p:nvSpPr>
            <p:cNvPr id="7" name="Rectangle 6"/>
            <p:cNvSpPr/>
            <p:nvPr/>
          </p:nvSpPr>
          <p:spPr>
            <a:xfrm>
              <a:off x="1804747" y="2912335"/>
              <a:ext cx="5286592" cy="6482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... che contengono ciascuno un libro mastro sul quale </a:t>
              </a:r>
            </a:p>
            <a:p>
              <a:r>
                <a:rPr lang="it-IT"/>
                <a:t>sono annotate </a:t>
              </a:r>
              <a:r>
                <a:rPr lang="it-IT" i="1"/>
                <a:t>tutte le transazioni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714" y="3783568"/>
              <a:ext cx="2552700" cy="300651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6715" y="3783568"/>
              <a:ext cx="2552700" cy="3006513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4196737" y="4368800"/>
              <a:ext cx="1282700" cy="12700"/>
            </a:xfrm>
            <a:prstGeom prst="straightConnector1">
              <a:avLst/>
            </a:prstGeom>
            <a:ln w="44450">
              <a:solidFill>
                <a:srgbClr val="FFD12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196737" y="6083300"/>
              <a:ext cx="1282700" cy="12700"/>
            </a:xfrm>
            <a:prstGeom prst="straightConnector1">
              <a:avLst/>
            </a:prstGeom>
            <a:ln w="44450">
              <a:solidFill>
                <a:srgbClr val="FFD12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196737" y="4813300"/>
              <a:ext cx="1282700" cy="774700"/>
            </a:xfrm>
            <a:prstGeom prst="straightConnector1">
              <a:avLst/>
            </a:prstGeom>
            <a:ln w="44450">
              <a:solidFill>
                <a:srgbClr val="FFD12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4205692" y="4813300"/>
              <a:ext cx="1282700" cy="774700"/>
            </a:xfrm>
            <a:prstGeom prst="straightConnector1">
              <a:avLst/>
            </a:prstGeom>
            <a:ln w="44450">
              <a:solidFill>
                <a:srgbClr val="FFD129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272314" y="6494839"/>
              <a:ext cx="1079500" cy="244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00989" y="6490420"/>
              <a:ext cx="1079500" cy="244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7130168" y="10467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Libromastro distribuito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907AC3B-CEE3-0044-AF94-D23D8CEFD8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80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6793" y="508020"/>
            <a:ext cx="488372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/>
              <a:t>Transazione senza intermediario:</a:t>
            </a:r>
          </a:p>
          <a:p>
            <a:pPr algn="ctr"/>
            <a:r>
              <a:rPr lang="it-IT" sz="2000" i="1"/>
              <a:t>peer-to-peer</a:t>
            </a:r>
            <a:r>
              <a:rPr lang="it-IT" sz="2000"/>
              <a:t> (P2P) network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6" y="1482804"/>
            <a:ext cx="4995022" cy="24574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30168" y="10467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Libromastro distribuito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528B6D-9DBF-E94E-8A6B-C09D46FD75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3513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40959" y="1118463"/>
            <a:ext cx="6075541" cy="3110469"/>
            <a:chOff x="1981200" y="3331742"/>
            <a:chExt cx="5891882" cy="34246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1200" y="3331742"/>
              <a:ext cx="5891882" cy="3424657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222500" y="3331742"/>
              <a:ext cx="4368800" cy="4528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46921" y="410577"/>
            <a:ext cx="466361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/>
              <a:t>   Transazione senza intermediario:           </a:t>
            </a:r>
          </a:p>
          <a:p>
            <a:pPr algn="ctr"/>
            <a:r>
              <a:rPr lang="it-IT" sz="2000" i="1"/>
              <a:t>data-base</a:t>
            </a:r>
            <a:r>
              <a:rPr lang="it-IT" sz="2000"/>
              <a:t> distribuito</a:t>
            </a:r>
          </a:p>
        </p:txBody>
      </p:sp>
      <p:sp>
        <p:nvSpPr>
          <p:cNvPr id="7" name="Rectangle 6"/>
          <p:cNvSpPr/>
          <p:nvPr/>
        </p:nvSpPr>
        <p:spPr>
          <a:xfrm>
            <a:off x="7130168" y="10467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Libromastro distribuito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16285D-4093-B146-8ED1-8AAC1E9EDC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78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40559" y="10391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Blockchain</a:t>
            </a:r>
          </a:p>
        </p:txBody>
      </p:sp>
      <p:pic>
        <p:nvPicPr>
          <p:cNvPr id="68" name="Picture 2" descr="https://upload.wikimedia.org/wikipedia/commons/thumb/9/98/Blockchain.svg/150px-Blockchai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55967" y="309795"/>
            <a:ext cx="1428750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86454E3-73FE-BE42-94A8-F42D62F34513}"/>
              </a:ext>
            </a:extLst>
          </p:cNvPr>
          <p:cNvGrpSpPr/>
          <p:nvPr/>
        </p:nvGrpSpPr>
        <p:grpSpPr>
          <a:xfrm>
            <a:off x="1464306" y="2423827"/>
            <a:ext cx="3394495" cy="2181810"/>
            <a:chOff x="718633" y="2293195"/>
            <a:chExt cx="3394495" cy="2181810"/>
          </a:xfrm>
        </p:grpSpPr>
        <p:grpSp>
          <p:nvGrpSpPr>
            <p:cNvPr id="69" name="Group 68"/>
            <p:cNvGrpSpPr/>
            <p:nvPr/>
          </p:nvGrpSpPr>
          <p:grpSpPr>
            <a:xfrm>
              <a:off x="718633" y="2887757"/>
              <a:ext cx="3394495" cy="1587248"/>
              <a:chOff x="1459472" y="4368800"/>
              <a:chExt cx="3394495" cy="1587248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59472" y="4368800"/>
                <a:ext cx="1741350" cy="1587248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3200822" y="4977758"/>
                <a:ext cx="16531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Blocco corrente</a:t>
                </a:r>
              </a:p>
              <a:p>
                <a:r>
                  <a:rPr lang="it-IT"/>
                  <a:t>(nero)</a:t>
                </a:r>
              </a:p>
            </p:txBody>
          </p:sp>
        </p:grpSp>
        <p:cxnSp>
          <p:nvCxnSpPr>
            <p:cNvPr id="72" name="Straight Arrow Connector 71"/>
            <p:cNvCxnSpPr/>
            <p:nvPr/>
          </p:nvCxnSpPr>
          <p:spPr>
            <a:xfrm flipV="1">
              <a:off x="2459983" y="2293195"/>
              <a:ext cx="454884" cy="59456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72"/>
          <p:cNvSpPr/>
          <p:nvPr/>
        </p:nvSpPr>
        <p:spPr>
          <a:xfrm>
            <a:off x="1166423" y="1840700"/>
            <a:ext cx="15036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Blocco iniziale</a:t>
            </a:r>
          </a:p>
          <a:p>
            <a:r>
              <a:rPr lang="it-IT"/>
              <a:t>(verde)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E88E6BE-1A9F-0E4C-9CB3-80CE7AED7513}"/>
              </a:ext>
            </a:extLst>
          </p:cNvPr>
          <p:cNvGrpSpPr/>
          <p:nvPr/>
        </p:nvGrpSpPr>
        <p:grpSpPr>
          <a:xfrm>
            <a:off x="4361867" y="2020144"/>
            <a:ext cx="1921263" cy="1990861"/>
            <a:chOff x="3616194" y="1889512"/>
            <a:chExt cx="1921263" cy="1990861"/>
          </a:xfrm>
        </p:grpSpPr>
        <p:grpSp>
          <p:nvGrpSpPr>
            <p:cNvPr id="75" name="Group 74"/>
            <p:cNvGrpSpPr/>
            <p:nvPr/>
          </p:nvGrpSpPr>
          <p:grpSpPr>
            <a:xfrm>
              <a:off x="3616194" y="1889512"/>
              <a:ext cx="854266" cy="1891656"/>
              <a:chOff x="4102100" y="1104900"/>
              <a:chExt cx="854266" cy="1891656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4102100" y="1104900"/>
                <a:ext cx="854266" cy="1046272"/>
                <a:chOff x="4102100" y="1104900"/>
                <a:chExt cx="854266" cy="1046272"/>
              </a:xfrm>
            </p:grpSpPr>
            <p:cxnSp>
              <p:nvCxnSpPr>
                <p:cNvPr id="78" name="Straight Connector 77"/>
                <p:cNvCxnSpPr/>
                <p:nvPr/>
              </p:nvCxnSpPr>
              <p:spPr>
                <a:xfrm>
                  <a:off x="4102100" y="1117600"/>
                  <a:ext cx="8424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4114800" y="1104900"/>
                  <a:ext cx="0" cy="1038746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4114800" y="2127933"/>
                  <a:ext cx="384367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>
                  <a:off x="4511867" y="1560772"/>
                  <a:ext cx="0" cy="5904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4944500" y="1117600"/>
                  <a:ext cx="0" cy="44640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4499166" y="1567805"/>
                  <a:ext cx="457200" cy="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7" name="Straight Connector 76"/>
              <p:cNvCxnSpPr/>
              <p:nvPr/>
            </p:nvCxnSpPr>
            <p:spPr>
              <a:xfrm>
                <a:off x="4511867" y="2127933"/>
                <a:ext cx="215899" cy="868623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TextBox 83"/>
            <p:cNvSpPr txBox="1"/>
            <p:nvPr/>
          </p:nvSpPr>
          <p:spPr>
            <a:xfrm>
              <a:off x="4200296" y="3511041"/>
              <a:ext cx="13371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Biforcazione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FD1B761-72E2-0B4B-A35D-927830DC6106}"/>
              </a:ext>
            </a:extLst>
          </p:cNvPr>
          <p:cNvGrpSpPr/>
          <p:nvPr/>
        </p:nvGrpSpPr>
        <p:grpSpPr>
          <a:xfrm>
            <a:off x="6002083" y="2751243"/>
            <a:ext cx="1827283" cy="851021"/>
            <a:chOff x="5574901" y="2712534"/>
            <a:chExt cx="1827283" cy="851021"/>
          </a:xfrm>
        </p:grpSpPr>
        <p:sp>
          <p:nvSpPr>
            <p:cNvPr id="74" name="Rectangle 73"/>
            <p:cNvSpPr/>
            <p:nvPr/>
          </p:nvSpPr>
          <p:spPr>
            <a:xfrm>
              <a:off x="5654590" y="3255778"/>
              <a:ext cx="17475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Blocchi orfani(viola)</a:t>
              </a:r>
            </a:p>
          </p:txBody>
        </p:sp>
        <p:cxnSp>
          <p:nvCxnSpPr>
            <p:cNvPr id="86" name="Straight Arrow Connector 85"/>
            <p:cNvCxnSpPr>
              <a:cxnSpLocks/>
            </p:cNvCxnSpPr>
            <p:nvPr/>
          </p:nvCxnSpPr>
          <p:spPr>
            <a:xfrm flipH="1" flipV="1">
              <a:off x="5574901" y="2712534"/>
              <a:ext cx="356664" cy="517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175F0-57CE-A44B-823B-1AA855E0689F}"/>
              </a:ext>
            </a:extLst>
          </p:cNvPr>
          <p:cNvGrpSpPr/>
          <p:nvPr/>
        </p:nvGrpSpPr>
        <p:grpSpPr>
          <a:xfrm>
            <a:off x="5285159" y="806044"/>
            <a:ext cx="3179075" cy="936807"/>
            <a:chOff x="4539486" y="675412"/>
            <a:chExt cx="3179075" cy="936807"/>
          </a:xfrm>
        </p:grpSpPr>
        <p:sp>
          <p:nvSpPr>
            <p:cNvPr id="85" name="TextBox 84"/>
            <p:cNvSpPr txBox="1"/>
            <p:nvPr/>
          </p:nvSpPr>
          <p:spPr>
            <a:xfrm>
              <a:off x="4539486" y="675412"/>
              <a:ext cx="31790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Catena più lunga: blocchi validi (nera)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 flipH="1">
              <a:off x="4644737" y="1030792"/>
              <a:ext cx="127000" cy="56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 flipH="1">
              <a:off x="5541604" y="1044744"/>
              <a:ext cx="127000" cy="5674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Rectangle 92"/>
          <p:cNvSpPr/>
          <p:nvPr/>
        </p:nvSpPr>
        <p:spPr>
          <a:xfrm>
            <a:off x="1233834" y="380851"/>
            <a:ext cx="55803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i="1">
                <a:solidFill>
                  <a:srgbClr val="263CFD"/>
                </a:solidFill>
              </a:rPr>
              <a:t>2. Blockchain </a:t>
            </a:r>
            <a:r>
              <a:rPr lang="it-IT" sz="2000" b="1">
                <a:solidFill>
                  <a:srgbClr val="263CFD"/>
                </a:solidFill>
              </a:rPr>
              <a:t>(catena dei blocchi da </a:t>
            </a:r>
            <a:r>
              <a:rPr lang="it-IT" sz="2000" dirty="0">
                <a:solidFill>
                  <a:srgbClr val="263CFD"/>
                </a:solidFill>
              </a:rPr>
              <a:t>～</a:t>
            </a:r>
            <a:r>
              <a:rPr lang="it-IT" sz="2000" b="1">
                <a:solidFill>
                  <a:srgbClr val="263CFD"/>
                </a:solidFill>
              </a:rPr>
              <a:t>1 Mb)</a:t>
            </a:r>
            <a:endParaRPr lang="it-IT" sz="2000" b="1" i="1">
              <a:solidFill>
                <a:srgbClr val="263CFD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0A062-B414-1346-BFEE-347A78562F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32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4F7DDF-E48F-4948-933E-CF005F3C823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FC703-3E8C-524F-9862-B9C4AE3C9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332" y="28251"/>
            <a:ext cx="3863811" cy="46349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FA042-1507-F141-B179-2E49228FE225}"/>
              </a:ext>
            </a:extLst>
          </p:cNvPr>
          <p:cNvSpPr txBox="1"/>
          <p:nvPr/>
        </p:nvSpPr>
        <p:spPr>
          <a:xfrm>
            <a:off x="6103381" y="1643742"/>
            <a:ext cx="2637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X Appendice – </a:t>
            </a:r>
          </a:p>
          <a:p>
            <a:r>
              <a:rPr lang="it-IT" sz="2000"/>
              <a:t>Parole del XXI secolo</a:t>
            </a:r>
          </a:p>
        </p:txBody>
      </p:sp>
    </p:spTree>
    <p:extLst>
      <p:ext uri="{BB962C8B-B14F-4D97-AF65-F5344CB8AC3E}">
        <p14:creationId xmlns:p14="http://schemas.microsoft.com/office/powerpoint/2010/main" val="15611882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upload.wikimedia.org/wikipedia/commons/thumb/9/98/Blockchain.svg/150px-Blockchai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08413" y="-752026"/>
            <a:ext cx="1250116" cy="339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19" y="1690254"/>
            <a:ext cx="4854862" cy="302814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93A51EE-594E-1344-921E-1205EB3EA7B1}"/>
              </a:ext>
            </a:extLst>
          </p:cNvPr>
          <p:cNvGrpSpPr/>
          <p:nvPr/>
        </p:nvGrpSpPr>
        <p:grpSpPr>
          <a:xfrm>
            <a:off x="4225331" y="514184"/>
            <a:ext cx="1144687" cy="1915757"/>
            <a:chOff x="4225331" y="514184"/>
            <a:chExt cx="1144687" cy="1915757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4983721" y="1455771"/>
              <a:ext cx="386297" cy="116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D5EEA8-B67B-2442-AC7F-9258D0086919}"/>
                </a:ext>
              </a:extLst>
            </p:cNvPr>
            <p:cNvGrpSpPr/>
            <p:nvPr/>
          </p:nvGrpSpPr>
          <p:grpSpPr>
            <a:xfrm>
              <a:off x="4225331" y="514184"/>
              <a:ext cx="1144687" cy="1915757"/>
              <a:chOff x="4225331" y="514184"/>
              <a:chExt cx="1144687" cy="1915757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4235555" y="785908"/>
                <a:ext cx="75327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5350940" y="541014"/>
                <a:ext cx="0" cy="90887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4246911" y="785908"/>
                <a:ext cx="0" cy="41908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 flipH="1">
                <a:off x="4795028" y="1474941"/>
                <a:ext cx="381841" cy="95500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4225331" y="1204994"/>
                <a:ext cx="753278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H="1">
                <a:off x="4967023" y="1191451"/>
                <a:ext cx="0" cy="28349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4973036" y="514184"/>
                <a:ext cx="0" cy="28349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983721" y="530423"/>
                <a:ext cx="386297" cy="1163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Rectangle 14"/>
          <p:cNvSpPr/>
          <p:nvPr/>
        </p:nvSpPr>
        <p:spPr>
          <a:xfrm>
            <a:off x="7140559" y="10391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Blockchain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4737BD-21CA-7E4E-88D6-3AA33C58C6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4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7890" y="547100"/>
            <a:ext cx="475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>
                <a:solidFill>
                  <a:srgbClr val="263CFD"/>
                </a:solidFill>
              </a:rPr>
              <a:t>3 – </a:t>
            </a:r>
            <a:r>
              <a:rPr lang="it-IT" sz="2000" b="1" i="1">
                <a:solidFill>
                  <a:srgbClr val="263CFD"/>
                </a:solidFill>
              </a:rPr>
              <a:t>Nodi della rete </a:t>
            </a:r>
            <a:r>
              <a:rPr lang="it-IT" sz="2000" b="1">
                <a:solidFill>
                  <a:srgbClr val="263CFD"/>
                </a:solidFill>
              </a:rPr>
              <a:t>o </a:t>
            </a:r>
            <a:r>
              <a:rPr lang="it-IT" sz="2000" b="1" i="1">
                <a:solidFill>
                  <a:srgbClr val="263CFD"/>
                </a:solidFill>
              </a:rPr>
              <a:t>Miners</a:t>
            </a:r>
            <a:r>
              <a:rPr lang="it-IT" sz="2000" b="1">
                <a:solidFill>
                  <a:srgbClr val="263CFD"/>
                </a:solidFill>
              </a:rPr>
              <a:t> (minatori)</a:t>
            </a:r>
            <a:endParaRPr lang="it-IT" sz="2000" b="1" i="1">
              <a:solidFill>
                <a:srgbClr val="263CF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08" y="1020162"/>
            <a:ext cx="4203700" cy="21352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7890" y="3483305"/>
            <a:ext cx="6397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Costituiscono i nodi della rete e la tengono in funzione </a:t>
            </a:r>
          </a:p>
          <a:p>
            <a:pPr algn="ctr"/>
            <a:r>
              <a:rPr lang="it-IT" sz="2000" dirty="0"/>
              <a:t>&gt; 14800 nodi attualmente per BTC (Bitcoin)</a:t>
            </a:r>
          </a:p>
        </p:txBody>
      </p:sp>
      <p:sp>
        <p:nvSpPr>
          <p:cNvPr id="5" name="Rectangle 4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30320A-3D35-CE4B-9806-73E7696953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6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4EF7713-C489-1F4B-B7AD-B17EEDE5982D}"/>
              </a:ext>
            </a:extLst>
          </p:cNvPr>
          <p:cNvSpPr txBox="1"/>
          <p:nvPr/>
        </p:nvSpPr>
        <p:spPr>
          <a:xfrm>
            <a:off x="693891" y="1363399"/>
            <a:ext cx="769954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i="1"/>
              <a:t>Problema della doppia spesa</a:t>
            </a:r>
            <a:r>
              <a:rPr lang="it-IT" sz="1800"/>
              <a:t> (di una stringa digitale) senza intermediario:</a:t>
            </a:r>
          </a:p>
          <a:p>
            <a:r>
              <a:rPr lang="it-IT" sz="1800"/>
              <a:t>legato al problema del </a:t>
            </a:r>
            <a:r>
              <a:rPr lang="it-IT" sz="1800" i="1"/>
              <a:t>consenso</a:t>
            </a:r>
            <a:r>
              <a:rPr lang="it-IT" sz="1800"/>
              <a:t> tra i nodi di una rete inaffidabile.</a:t>
            </a:r>
          </a:p>
          <a:p>
            <a:endParaRPr lang="it-IT" sz="1800"/>
          </a:p>
          <a:p>
            <a:r>
              <a:rPr lang="it-IT" sz="1800"/>
              <a:t>Riconducibile al problema dei </a:t>
            </a:r>
            <a:r>
              <a:rPr lang="it-IT" sz="1800" i="1"/>
              <a:t>generali Bizantini</a:t>
            </a:r>
            <a:r>
              <a:rPr lang="it-IT" sz="1800"/>
              <a:t> (</a:t>
            </a:r>
            <a:r>
              <a:rPr lang="it-IT" sz="1800" i="1"/>
              <a:t>Byzantin Fault Tolerant</a:t>
            </a:r>
            <a:r>
              <a:rPr lang="it-IT" sz="1800"/>
              <a:t>)</a:t>
            </a:r>
          </a:p>
          <a:p>
            <a:endParaRPr lang="it-IT" sz="1800"/>
          </a:p>
          <a:p>
            <a:r>
              <a:rPr lang="it-IT" sz="1800"/>
              <a:t>È un problema </a:t>
            </a:r>
            <a:r>
              <a:rPr lang="it-IT" sz="1800" i="1">
                <a:solidFill>
                  <a:srgbClr val="FF0000"/>
                </a:solidFill>
              </a:rPr>
              <a:t>dimostrabilmente non risolubile</a:t>
            </a:r>
          </a:p>
          <a:p>
            <a:endParaRPr lang="it-IT" sz="1800" i="1"/>
          </a:p>
          <a:p>
            <a:r>
              <a:rPr lang="it-IT" sz="1800" i="1">
                <a:solidFill>
                  <a:srgbClr val="263CFD"/>
                </a:solidFill>
              </a:rPr>
              <a:t>Bitcoin </a:t>
            </a:r>
            <a:r>
              <a:rPr lang="it-IT" sz="1800">
                <a:solidFill>
                  <a:srgbClr val="263CFD"/>
                </a:solidFill>
              </a:rPr>
              <a:t>risolve (in pratica) il problema </a:t>
            </a:r>
            <a:r>
              <a:rPr lang="it-IT" sz="1800">
                <a:solidFill>
                  <a:schemeClr val="tx1"/>
                </a:solidFill>
              </a:rPr>
              <a:t>con un metodo probabilistico, </a:t>
            </a:r>
          </a:p>
          <a:p>
            <a:r>
              <a:rPr lang="it-IT" sz="1800">
                <a:solidFill>
                  <a:schemeClr val="tx1"/>
                </a:solidFill>
              </a:rPr>
              <a:t>basato sul cosiddetto</a:t>
            </a:r>
            <a:r>
              <a:rPr lang="it-IT" sz="1800" i="1">
                <a:solidFill>
                  <a:schemeClr val="tx1"/>
                </a:solidFill>
              </a:rPr>
              <a:t> </a:t>
            </a:r>
            <a:r>
              <a:rPr lang="it-IT" sz="1800" i="1">
                <a:solidFill>
                  <a:srgbClr val="263CFD"/>
                </a:solidFill>
              </a:rPr>
              <a:t>Proof-of-Work,</a:t>
            </a:r>
            <a:r>
              <a:rPr lang="it-IT" sz="1800" i="1">
                <a:solidFill>
                  <a:schemeClr val="tx1"/>
                </a:solidFill>
              </a:rPr>
              <a:t> </a:t>
            </a:r>
            <a:r>
              <a:rPr lang="it-IT" sz="1800">
                <a:solidFill>
                  <a:schemeClr val="tx1"/>
                </a:solidFill>
              </a:rPr>
              <a:t>senza contraddire il teorema</a:t>
            </a:r>
          </a:p>
          <a:p>
            <a:r>
              <a:rPr lang="it-IT" sz="1800">
                <a:solidFill>
                  <a:schemeClr val="tx1"/>
                </a:solidFill>
              </a:rPr>
              <a:t>di non risolubilità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DAE5278-6C0A-8144-A3A1-F0F2E8E48B9F}"/>
              </a:ext>
            </a:extLst>
          </p:cNvPr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7DBF5-DF4F-B440-B617-88059ADED376}"/>
              </a:ext>
            </a:extLst>
          </p:cNvPr>
          <p:cNvSpPr txBox="1"/>
          <p:nvPr/>
        </p:nvSpPr>
        <p:spPr>
          <a:xfrm>
            <a:off x="2737243" y="474953"/>
            <a:ext cx="3172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/>
              <a:t>Proof of Work - </a:t>
            </a:r>
            <a:r>
              <a:rPr lang="it-IT" sz="2400" b="1"/>
              <a:t>PoW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D3E73-068F-9C4E-ACF7-3529C5AE8C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587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CF5747-894E-3E4E-84BD-2CDA3FA9F47D}"/>
              </a:ext>
            </a:extLst>
          </p:cNvPr>
          <p:cNvSpPr txBox="1"/>
          <p:nvPr/>
        </p:nvSpPr>
        <p:spPr>
          <a:xfrm>
            <a:off x="2282871" y="180390"/>
            <a:ext cx="3605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/>
              <a:t>Consenso</a:t>
            </a:r>
            <a:r>
              <a:rPr lang="it-IT" sz="2000"/>
              <a:t> tra i nodi della rete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843ED-6A94-CF40-951C-770E538C0C69}"/>
              </a:ext>
            </a:extLst>
          </p:cNvPr>
          <p:cNvSpPr txBox="1"/>
          <p:nvPr/>
        </p:nvSpPr>
        <p:spPr>
          <a:xfrm>
            <a:off x="787861" y="3422519"/>
            <a:ext cx="34772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Se la maggioranza dei nodi concorda su </a:t>
            </a:r>
          </a:p>
          <a:p>
            <a:r>
              <a:rPr lang="it-IT"/>
              <a:t>un certo stato si ottiene il</a:t>
            </a:r>
            <a:r>
              <a:rPr lang="it-IT">
                <a:solidFill>
                  <a:srgbClr val="263CFD"/>
                </a:solidFill>
              </a:rPr>
              <a:t> </a:t>
            </a:r>
            <a:r>
              <a:rPr lang="it-IT" i="1">
                <a:solidFill>
                  <a:srgbClr val="263CFD"/>
                </a:solidFill>
              </a:rPr>
              <a:t>consenso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7C82EE3-7BED-F84A-BB8C-E99CC24E928D}"/>
              </a:ext>
            </a:extLst>
          </p:cNvPr>
          <p:cNvGrpSpPr/>
          <p:nvPr/>
        </p:nvGrpSpPr>
        <p:grpSpPr>
          <a:xfrm>
            <a:off x="516329" y="764534"/>
            <a:ext cx="6189090" cy="740402"/>
            <a:chOff x="1941244" y="421644"/>
            <a:chExt cx="6189090" cy="74040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6B11704-3A73-6D42-9448-4C7442757CE6}"/>
                </a:ext>
              </a:extLst>
            </p:cNvPr>
            <p:cNvSpPr/>
            <p:nvPr/>
          </p:nvSpPr>
          <p:spPr>
            <a:xfrm>
              <a:off x="1941244" y="854269"/>
              <a:ext cx="485902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/>
                <a:t>Quando una nuova transazione viene immessa nella rete...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50E9B8F-6C7B-ED44-92F1-747066E0E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04411" y="421644"/>
              <a:ext cx="1325923" cy="69178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57D1E73-03D2-7542-9928-6C3BD10FEB53}"/>
              </a:ext>
            </a:extLst>
          </p:cNvPr>
          <p:cNvGrpSpPr/>
          <p:nvPr/>
        </p:nvGrpSpPr>
        <p:grpSpPr>
          <a:xfrm>
            <a:off x="557784" y="1756866"/>
            <a:ext cx="7568122" cy="2099354"/>
            <a:chOff x="557784" y="1756866"/>
            <a:chExt cx="7568122" cy="209935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DC6EA8-018E-4143-87F7-AEA388A35CBC}"/>
                </a:ext>
              </a:extLst>
            </p:cNvPr>
            <p:cNvSpPr txBox="1"/>
            <p:nvPr/>
          </p:nvSpPr>
          <p:spPr>
            <a:xfrm>
              <a:off x="557784" y="2396187"/>
              <a:ext cx="31678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... ciascun nodo può accettarla,</a:t>
              </a:r>
            </a:p>
            <a:p>
              <a:r>
                <a:rPr lang="it-IT"/>
                <a:t>mettendola nel blocco, oppure ignorla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36D51C2-FC32-B445-9924-EAA6BA4BDD77}"/>
                </a:ext>
              </a:extLst>
            </p:cNvPr>
            <p:cNvGrpSpPr/>
            <p:nvPr/>
          </p:nvGrpSpPr>
          <p:grpSpPr>
            <a:xfrm>
              <a:off x="4492319" y="2592135"/>
              <a:ext cx="407309" cy="654543"/>
              <a:chOff x="5422392" y="2816352"/>
              <a:chExt cx="407309" cy="65454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00FE55E-0556-404A-A243-8ECF9F734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22194" y="2898159"/>
                <a:ext cx="235655" cy="18751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A53B54-E85A-2347-B2CF-067E1259F056}"/>
                  </a:ext>
                </a:extLst>
              </p:cNvPr>
              <p:cNvSpPr txBox="1"/>
              <p:nvPr/>
            </p:nvSpPr>
            <p:spPr>
              <a:xfrm>
                <a:off x="5506564" y="3163118"/>
                <a:ext cx="234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EA5B9CB-AABA-6D40-8166-CED736820DC6}"/>
                  </a:ext>
                </a:extLst>
              </p:cNvPr>
              <p:cNvSpPr/>
              <p:nvPr/>
            </p:nvSpPr>
            <p:spPr>
              <a:xfrm>
                <a:off x="5422392" y="2816352"/>
                <a:ext cx="407309" cy="654543"/>
              </a:xfrm>
              <a:prstGeom prst="rect">
                <a:avLst/>
              </a:prstGeom>
              <a:noFill/>
              <a:ln w="12700">
                <a:solidFill>
                  <a:srgbClr val="263C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3E6373A-D79B-1343-A170-86007C67BC88}"/>
                </a:ext>
              </a:extLst>
            </p:cNvPr>
            <p:cNvGrpSpPr/>
            <p:nvPr/>
          </p:nvGrpSpPr>
          <p:grpSpPr>
            <a:xfrm>
              <a:off x="5302909" y="3201677"/>
              <a:ext cx="407309" cy="654543"/>
              <a:chOff x="5422392" y="2816352"/>
              <a:chExt cx="407309" cy="654543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8812AD87-4864-CE4C-A526-894C7CAB6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22194" y="2898159"/>
                <a:ext cx="235655" cy="18751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B035CC1-3A51-F443-BB33-D80E5C7985D6}"/>
                  </a:ext>
                </a:extLst>
              </p:cNvPr>
              <p:cNvSpPr txBox="1"/>
              <p:nvPr/>
            </p:nvSpPr>
            <p:spPr>
              <a:xfrm>
                <a:off x="5506564" y="3163118"/>
                <a:ext cx="234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34C084F-955F-CE43-9135-8626A95D41CF}"/>
                  </a:ext>
                </a:extLst>
              </p:cNvPr>
              <p:cNvSpPr/>
              <p:nvPr/>
            </p:nvSpPr>
            <p:spPr>
              <a:xfrm>
                <a:off x="5422392" y="2816352"/>
                <a:ext cx="407309" cy="654543"/>
              </a:xfrm>
              <a:prstGeom prst="rect">
                <a:avLst/>
              </a:prstGeom>
              <a:noFill/>
              <a:ln w="12700">
                <a:solidFill>
                  <a:srgbClr val="263C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87C5B4-D923-CE4E-893F-8DE7577491A1}"/>
                </a:ext>
              </a:extLst>
            </p:cNvPr>
            <p:cNvGrpSpPr/>
            <p:nvPr/>
          </p:nvGrpSpPr>
          <p:grpSpPr>
            <a:xfrm>
              <a:off x="5199056" y="1967078"/>
              <a:ext cx="407309" cy="654543"/>
              <a:chOff x="5422392" y="2816352"/>
              <a:chExt cx="407309" cy="65454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B80DA9E-ED87-4C4D-AB06-CA8C21994B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22194" y="2898159"/>
                <a:ext cx="235655" cy="187518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C3B6AB5-11AB-2A48-A223-83CC31A16D4B}"/>
                  </a:ext>
                </a:extLst>
              </p:cNvPr>
              <p:cNvSpPr txBox="1"/>
              <p:nvPr/>
            </p:nvSpPr>
            <p:spPr>
              <a:xfrm>
                <a:off x="5506564" y="3163118"/>
                <a:ext cx="234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7809CE9A-C598-A344-8083-8FB2414C6F3E}"/>
                  </a:ext>
                </a:extLst>
              </p:cNvPr>
              <p:cNvSpPr/>
              <p:nvPr/>
            </p:nvSpPr>
            <p:spPr>
              <a:xfrm>
                <a:off x="5422392" y="2816352"/>
                <a:ext cx="407309" cy="654543"/>
              </a:xfrm>
              <a:prstGeom prst="rect">
                <a:avLst/>
              </a:prstGeom>
              <a:noFill/>
              <a:ln w="12700">
                <a:solidFill>
                  <a:srgbClr val="263C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A0047FB-BE7A-3849-B0EF-376D9F246C2F}"/>
                </a:ext>
              </a:extLst>
            </p:cNvPr>
            <p:cNvGrpSpPr/>
            <p:nvPr/>
          </p:nvGrpSpPr>
          <p:grpSpPr>
            <a:xfrm>
              <a:off x="6774149" y="3092789"/>
              <a:ext cx="407309" cy="654543"/>
              <a:chOff x="5422392" y="2816352"/>
              <a:chExt cx="407309" cy="65454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29A8ABED-59AE-8F45-91AB-15B6F5C25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22194" y="2898159"/>
                <a:ext cx="235655" cy="187518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FE65828-17EF-484D-9F34-2254C872DA0E}"/>
                  </a:ext>
                </a:extLst>
              </p:cNvPr>
              <p:cNvSpPr txBox="1"/>
              <p:nvPr/>
            </p:nvSpPr>
            <p:spPr>
              <a:xfrm>
                <a:off x="5506564" y="3163118"/>
                <a:ext cx="234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D477399A-9D06-2C40-81EB-2577B0DF5583}"/>
                  </a:ext>
                </a:extLst>
              </p:cNvPr>
              <p:cNvSpPr/>
              <p:nvPr/>
            </p:nvSpPr>
            <p:spPr>
              <a:xfrm>
                <a:off x="5422392" y="2816352"/>
                <a:ext cx="407309" cy="654543"/>
              </a:xfrm>
              <a:prstGeom prst="rect">
                <a:avLst/>
              </a:prstGeom>
              <a:noFill/>
              <a:ln w="12700">
                <a:solidFill>
                  <a:srgbClr val="263C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99785E8-0909-1B48-808D-F23B711A4401}"/>
                </a:ext>
              </a:extLst>
            </p:cNvPr>
            <p:cNvGrpSpPr/>
            <p:nvPr/>
          </p:nvGrpSpPr>
          <p:grpSpPr>
            <a:xfrm>
              <a:off x="7718597" y="2805417"/>
              <a:ext cx="407309" cy="654543"/>
              <a:chOff x="5422392" y="2816352"/>
              <a:chExt cx="407309" cy="654543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3DD807C-29B7-FD46-842A-1375F67333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522194" y="2898159"/>
                <a:ext cx="235655" cy="187518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525B66B-F8CD-4B4F-B3AB-4F4514513B0F}"/>
                  </a:ext>
                </a:extLst>
              </p:cNvPr>
              <p:cNvSpPr txBox="1"/>
              <p:nvPr/>
            </p:nvSpPr>
            <p:spPr>
              <a:xfrm>
                <a:off x="5506564" y="3163118"/>
                <a:ext cx="2343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6879C7F-DF21-514E-AACF-6FBEACF26A44}"/>
                  </a:ext>
                </a:extLst>
              </p:cNvPr>
              <p:cNvSpPr/>
              <p:nvPr/>
            </p:nvSpPr>
            <p:spPr>
              <a:xfrm>
                <a:off x="5422392" y="2816352"/>
                <a:ext cx="407309" cy="654543"/>
              </a:xfrm>
              <a:prstGeom prst="rect">
                <a:avLst/>
              </a:prstGeom>
              <a:noFill/>
              <a:ln w="12700">
                <a:solidFill>
                  <a:srgbClr val="263CF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625F977-4E57-C842-A9E9-4356E662BDDA}"/>
                </a:ext>
              </a:extLst>
            </p:cNvPr>
            <p:cNvGrpSpPr/>
            <p:nvPr/>
          </p:nvGrpSpPr>
          <p:grpSpPr>
            <a:xfrm>
              <a:off x="5995559" y="2413867"/>
              <a:ext cx="407309" cy="654543"/>
              <a:chOff x="5422392" y="2816352"/>
              <a:chExt cx="407309" cy="654543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9530C0D-423A-C743-BB5F-A80FC6553930}"/>
                  </a:ext>
                </a:extLst>
              </p:cNvPr>
              <p:cNvSpPr txBox="1"/>
              <p:nvPr/>
            </p:nvSpPr>
            <p:spPr>
              <a:xfrm>
                <a:off x="5508866" y="2857019"/>
                <a:ext cx="2343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  <a:p>
                <a:r>
                  <a:rPr lang="it-IT"/>
                  <a:t>: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ACA0DDCD-A6F0-3542-829C-A36832849E66}"/>
                  </a:ext>
                </a:extLst>
              </p:cNvPr>
              <p:cNvSpPr/>
              <p:nvPr/>
            </p:nvSpPr>
            <p:spPr>
              <a:xfrm>
                <a:off x="5422392" y="2816352"/>
                <a:ext cx="407309" cy="654543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BB8F86C-6218-7D4F-A960-9E7BD93BEACB}"/>
                </a:ext>
              </a:extLst>
            </p:cNvPr>
            <p:cNvGrpSpPr/>
            <p:nvPr/>
          </p:nvGrpSpPr>
          <p:grpSpPr>
            <a:xfrm>
              <a:off x="6905951" y="1756866"/>
              <a:ext cx="407309" cy="654543"/>
              <a:chOff x="5422392" y="2816352"/>
              <a:chExt cx="407309" cy="65454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74FD8C6-1BB7-204B-ADEE-7B42B2B9C832}"/>
                  </a:ext>
                </a:extLst>
              </p:cNvPr>
              <p:cNvSpPr txBox="1"/>
              <p:nvPr/>
            </p:nvSpPr>
            <p:spPr>
              <a:xfrm>
                <a:off x="5508866" y="2857019"/>
                <a:ext cx="2343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:</a:t>
                </a:r>
              </a:p>
              <a:p>
                <a:r>
                  <a:rPr lang="it-IT"/>
                  <a:t>: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D78AAC86-9194-AB48-B047-48D66F8BBE36}"/>
                  </a:ext>
                </a:extLst>
              </p:cNvPr>
              <p:cNvSpPr/>
              <p:nvPr/>
            </p:nvSpPr>
            <p:spPr>
              <a:xfrm>
                <a:off x="5422392" y="2816352"/>
                <a:ext cx="407309" cy="654543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0E47EC68-5B63-D74F-8B4F-39E66CA78E4E}"/>
                </a:ext>
              </a:extLst>
            </p:cNvPr>
            <p:cNvCxnSpPr>
              <a:stCxn id="14" idx="0"/>
              <a:endCxn id="23" idx="1"/>
            </p:cNvCxnSpPr>
            <p:nvPr/>
          </p:nvCxnSpPr>
          <p:spPr>
            <a:xfrm flipV="1">
              <a:off x="4695974" y="2294350"/>
              <a:ext cx="503082" cy="2977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60FADBB-88E4-8241-A1F1-04CA8BEC00DF}"/>
                </a:ext>
              </a:extLst>
            </p:cNvPr>
            <p:cNvCxnSpPr>
              <a:cxnSpLocks/>
              <a:stCxn id="14" idx="2"/>
              <a:endCxn id="19" idx="1"/>
            </p:cNvCxnSpPr>
            <p:nvPr/>
          </p:nvCxnSpPr>
          <p:spPr>
            <a:xfrm>
              <a:off x="4695974" y="3246678"/>
              <a:ext cx="606935" cy="2822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BAC2369-9750-1445-AF19-AEA295001C7C}"/>
                </a:ext>
              </a:extLst>
            </p:cNvPr>
            <p:cNvCxnSpPr>
              <a:cxnSpLocks/>
              <a:stCxn id="27" idx="1"/>
              <a:endCxn id="19" idx="3"/>
            </p:cNvCxnSpPr>
            <p:nvPr/>
          </p:nvCxnSpPr>
          <p:spPr>
            <a:xfrm flipH="1">
              <a:off x="5710218" y="3420061"/>
              <a:ext cx="1063931" cy="1088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C8205E0-A191-664B-B97E-8A8C290DD7D2}"/>
                </a:ext>
              </a:extLst>
            </p:cNvPr>
            <p:cNvCxnSpPr>
              <a:cxnSpLocks/>
              <a:stCxn id="31" idx="1"/>
              <a:endCxn id="27" idx="3"/>
            </p:cNvCxnSpPr>
            <p:nvPr/>
          </p:nvCxnSpPr>
          <p:spPr>
            <a:xfrm flipH="1">
              <a:off x="7181458" y="3132689"/>
              <a:ext cx="537139" cy="2873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60F66D4-6D54-954A-BB7D-06D7201D0EBF}"/>
                </a:ext>
              </a:extLst>
            </p:cNvPr>
            <p:cNvCxnSpPr>
              <a:cxnSpLocks/>
              <a:stCxn id="42" idx="3"/>
              <a:endCxn id="31" idx="0"/>
            </p:cNvCxnSpPr>
            <p:nvPr/>
          </p:nvCxnSpPr>
          <p:spPr>
            <a:xfrm>
              <a:off x="7313260" y="2084138"/>
              <a:ext cx="608992" cy="72127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7ABD963-EB16-F043-BFE9-F9C77E98EC5D}"/>
                </a:ext>
              </a:extLst>
            </p:cNvPr>
            <p:cNvCxnSpPr>
              <a:cxnSpLocks/>
              <a:stCxn id="42" idx="1"/>
              <a:endCxn id="23" idx="3"/>
            </p:cNvCxnSpPr>
            <p:nvPr/>
          </p:nvCxnSpPr>
          <p:spPr>
            <a:xfrm flipH="1">
              <a:off x="5606365" y="2084138"/>
              <a:ext cx="1299586" cy="2102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734EB8A6-63ED-6746-A0C1-29D851CBD0EA}"/>
                </a:ext>
              </a:extLst>
            </p:cNvPr>
            <p:cNvCxnSpPr>
              <a:cxnSpLocks/>
              <a:stCxn id="42" idx="2"/>
              <a:endCxn id="27" idx="0"/>
            </p:cNvCxnSpPr>
            <p:nvPr/>
          </p:nvCxnSpPr>
          <p:spPr>
            <a:xfrm flipH="1">
              <a:off x="6977804" y="2411409"/>
              <a:ext cx="131802" cy="6813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4724204A-1208-5A40-AD1B-53D9C1C40AE0}"/>
                </a:ext>
              </a:extLst>
            </p:cNvPr>
            <p:cNvCxnSpPr>
              <a:cxnSpLocks/>
              <a:stCxn id="42" idx="1"/>
              <a:endCxn id="35" idx="3"/>
            </p:cNvCxnSpPr>
            <p:nvPr/>
          </p:nvCxnSpPr>
          <p:spPr>
            <a:xfrm flipH="1">
              <a:off x="6402868" y="2084138"/>
              <a:ext cx="503083" cy="6570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4624E5A-6CD3-0445-9E37-0910D12578EE}"/>
                </a:ext>
              </a:extLst>
            </p:cNvPr>
            <p:cNvCxnSpPr>
              <a:cxnSpLocks/>
              <a:stCxn id="35" idx="1"/>
              <a:endCxn id="14" idx="3"/>
            </p:cNvCxnSpPr>
            <p:nvPr/>
          </p:nvCxnSpPr>
          <p:spPr>
            <a:xfrm flipH="1">
              <a:off x="4899628" y="2741139"/>
              <a:ext cx="1095931" cy="1782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81E3C42-A182-ED4F-AA5F-AC2A961AF547}"/>
                </a:ext>
              </a:extLst>
            </p:cNvPr>
            <p:cNvCxnSpPr>
              <a:cxnSpLocks/>
              <a:stCxn id="23" idx="2"/>
              <a:endCxn id="19" idx="0"/>
            </p:cNvCxnSpPr>
            <p:nvPr/>
          </p:nvCxnSpPr>
          <p:spPr>
            <a:xfrm>
              <a:off x="5402711" y="2621621"/>
              <a:ext cx="103853" cy="5800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51388107-CC33-6D4F-9E4E-D855A096BA47}"/>
                </a:ext>
              </a:extLst>
            </p:cNvPr>
            <p:cNvCxnSpPr>
              <a:cxnSpLocks/>
              <a:stCxn id="35" idx="1"/>
              <a:endCxn id="23" idx="3"/>
            </p:cNvCxnSpPr>
            <p:nvPr/>
          </p:nvCxnSpPr>
          <p:spPr>
            <a:xfrm flipH="1" flipV="1">
              <a:off x="5606365" y="2294350"/>
              <a:ext cx="389194" cy="4467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36E66B83-1832-8E45-B27C-FC8B1531FC46}"/>
                </a:ext>
              </a:extLst>
            </p:cNvPr>
            <p:cNvCxnSpPr>
              <a:cxnSpLocks/>
              <a:stCxn id="19" idx="0"/>
              <a:endCxn id="14" idx="3"/>
            </p:cNvCxnSpPr>
            <p:nvPr/>
          </p:nvCxnSpPr>
          <p:spPr>
            <a:xfrm flipH="1" flipV="1">
              <a:off x="4899628" y="2919407"/>
              <a:ext cx="606936" cy="2822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CA5FC91F-2BB8-8740-ABD6-386887AC66E8}"/>
                </a:ext>
              </a:extLst>
            </p:cNvPr>
            <p:cNvCxnSpPr>
              <a:cxnSpLocks/>
              <a:stCxn id="35" idx="1"/>
              <a:endCxn id="19" idx="0"/>
            </p:cNvCxnSpPr>
            <p:nvPr/>
          </p:nvCxnSpPr>
          <p:spPr>
            <a:xfrm flipH="1">
              <a:off x="5506564" y="2741139"/>
              <a:ext cx="488995" cy="4605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A2EB54E-8B5C-C444-8763-E667CB37F271}"/>
                </a:ext>
              </a:extLst>
            </p:cNvPr>
            <p:cNvCxnSpPr>
              <a:cxnSpLocks/>
              <a:stCxn id="35" idx="3"/>
              <a:endCxn id="31" idx="1"/>
            </p:cNvCxnSpPr>
            <p:nvPr/>
          </p:nvCxnSpPr>
          <p:spPr>
            <a:xfrm>
              <a:off x="6402868" y="2741139"/>
              <a:ext cx="1315729" cy="391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E5D6F61-95C5-1548-8360-CF74B6981A47}"/>
                </a:ext>
              </a:extLst>
            </p:cNvPr>
            <p:cNvCxnSpPr>
              <a:cxnSpLocks/>
              <a:stCxn id="27" idx="0"/>
              <a:endCxn id="35" idx="3"/>
            </p:cNvCxnSpPr>
            <p:nvPr/>
          </p:nvCxnSpPr>
          <p:spPr>
            <a:xfrm flipH="1" flipV="1">
              <a:off x="6402868" y="2741139"/>
              <a:ext cx="574936" cy="3516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urved Connector 101">
              <a:extLst>
                <a:ext uri="{FF2B5EF4-FFF2-40B4-BE49-F238E27FC236}">
                  <a16:creationId xmlns:a16="http://schemas.microsoft.com/office/drawing/2014/main" id="{FEEB8946-622D-6C49-9129-3D6FB9BC2FCF}"/>
                </a:ext>
              </a:extLst>
            </p:cNvPr>
            <p:cNvCxnSpPr>
              <a:cxnSpLocks/>
              <a:stCxn id="27" idx="1"/>
              <a:endCxn id="23" idx="2"/>
            </p:cNvCxnSpPr>
            <p:nvPr/>
          </p:nvCxnSpPr>
          <p:spPr>
            <a:xfrm rot="10800000">
              <a:off x="5402711" y="2621621"/>
              <a:ext cx="1371438" cy="798440"/>
            </a:xfrm>
            <a:prstGeom prst="curved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FD80FF9-20E6-D048-8E61-2645E505C816}"/>
              </a:ext>
            </a:extLst>
          </p:cNvPr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4A1BD2-EA2F-C141-83D6-830716E15F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1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0E8A6B-C9A9-354D-A036-203F07C5344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54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3642E-17CB-884D-B8C5-C0C103DE2A68}"/>
              </a:ext>
            </a:extLst>
          </p:cNvPr>
          <p:cNvSpPr txBox="1"/>
          <p:nvPr/>
        </p:nvSpPr>
        <p:spPr>
          <a:xfrm>
            <a:off x="554383" y="171977"/>
            <a:ext cx="8058616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Parere di alcuni esperti in ambito informatico sulla </a:t>
            </a:r>
          </a:p>
          <a:p>
            <a:r>
              <a:rPr lang="it-IT" sz="2400"/>
              <a:t>tecnologia blockchain:</a:t>
            </a:r>
          </a:p>
          <a:p>
            <a:endParaRPr lang="it-IT" sz="2400"/>
          </a:p>
          <a:p>
            <a:endParaRPr lang="it-IT" sz="2400"/>
          </a:p>
          <a:p>
            <a:r>
              <a:rPr lang="it-IT" sz="2400" b="1">
                <a:solidFill>
                  <a:srgbClr val="FF0000"/>
                </a:solidFill>
              </a:rPr>
              <a:t>la blockchain è una soluzione in cerca di un problema</a:t>
            </a:r>
          </a:p>
          <a:p>
            <a:endParaRPr lang="it-IT" sz="2400"/>
          </a:p>
          <a:p>
            <a:r>
              <a:rPr lang="it-IT" sz="2400"/>
              <a:t>in pratica</a:t>
            </a:r>
          </a:p>
          <a:p>
            <a:endParaRPr lang="it-IT" sz="2400"/>
          </a:p>
          <a:p>
            <a:r>
              <a:rPr lang="it-IT" sz="2400" b="1">
                <a:solidFill>
                  <a:srgbClr val="FF0000"/>
                </a:solidFill>
              </a:rPr>
              <a:t>la blockchain non serve a nulla</a:t>
            </a:r>
            <a:r>
              <a:rPr lang="it-IT" sz="2400"/>
              <a:t> e può essere sostituita </a:t>
            </a:r>
            <a:br>
              <a:rPr lang="it-IT" sz="2400"/>
            </a:br>
            <a:r>
              <a:rPr lang="it-IT" sz="2400"/>
              <a:t>dalle tecnologie tradizionali</a:t>
            </a:r>
          </a:p>
          <a:p>
            <a:endParaRPr lang="it-IT" sz="2400"/>
          </a:p>
          <a:p>
            <a:r>
              <a:rPr lang="it-IT"/>
              <a:t>tranne che per le criptovalute...</a:t>
            </a:r>
          </a:p>
        </p:txBody>
      </p:sp>
    </p:spTree>
    <p:extLst>
      <p:ext uri="{BB962C8B-B14F-4D97-AF65-F5344CB8AC3E}">
        <p14:creationId xmlns:p14="http://schemas.microsoft.com/office/powerpoint/2010/main" val="5232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6D5E27-BEF1-0A45-9427-DF29815F1A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55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13A88A-C254-F94C-A224-87AF9AE0491A}"/>
              </a:ext>
            </a:extLst>
          </p:cNvPr>
          <p:cNvSpPr txBox="1"/>
          <p:nvPr/>
        </p:nvSpPr>
        <p:spPr>
          <a:xfrm>
            <a:off x="2317894" y="222683"/>
            <a:ext cx="43604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Blockchain SI / Blockchain NO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09F25-C6B8-0D47-9A55-84EE18EB4E63}"/>
              </a:ext>
            </a:extLst>
          </p:cNvPr>
          <p:cNvSpPr txBox="1"/>
          <p:nvPr/>
        </p:nvSpPr>
        <p:spPr>
          <a:xfrm>
            <a:off x="1013851" y="747550"/>
            <a:ext cx="6968574" cy="203132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1800"/>
              <a:t>La blockchain ha senso </a:t>
            </a:r>
            <a:r>
              <a:rPr lang="it-IT" sz="1800" b="1">
                <a:solidFill>
                  <a:srgbClr val="FF0000"/>
                </a:solidFill>
              </a:rPr>
              <a:t>solo</a:t>
            </a:r>
            <a:r>
              <a:rPr lang="it-IT" sz="1800"/>
              <a:t> quando si vuole attuare una struttura </a:t>
            </a:r>
          </a:p>
          <a:p>
            <a:r>
              <a:rPr lang="it-IT" sz="1800" b="1"/>
              <a:t>decentralizzata</a:t>
            </a:r>
            <a:r>
              <a:rPr lang="it-IT" sz="1800"/>
              <a:t> (</a:t>
            </a:r>
            <a:r>
              <a:rPr lang="it-IT" sz="1800" b="1"/>
              <a:t>DLT</a:t>
            </a:r>
            <a:r>
              <a:rPr lang="it-IT" sz="1800"/>
              <a:t> – </a:t>
            </a:r>
            <a:r>
              <a:rPr lang="it-IT" sz="1800" i="1"/>
              <a:t>Distributed Ledger Technology</a:t>
            </a:r>
            <a:r>
              <a:rPr lang="it-IT" sz="1800"/>
              <a:t>)</a:t>
            </a:r>
          </a:p>
          <a:p>
            <a:endParaRPr lang="it-IT" sz="1800"/>
          </a:p>
          <a:p>
            <a:pPr algn="ctr"/>
            <a:r>
              <a:rPr lang="it-IT" sz="1800"/>
              <a:t>ma </a:t>
            </a:r>
            <a:r>
              <a:rPr lang="it-IT" sz="1800" b="1">
                <a:solidFill>
                  <a:srgbClr val="263CFD"/>
                </a:solidFill>
              </a:rPr>
              <a:t>pubblica e priva di intermediari</a:t>
            </a:r>
          </a:p>
          <a:p>
            <a:endParaRPr lang="it-IT" sz="1800"/>
          </a:p>
          <a:p>
            <a:r>
              <a:rPr lang="it-IT" sz="1800"/>
              <a:t>e serve per </a:t>
            </a:r>
            <a:r>
              <a:rPr lang="it-IT" sz="1800" b="1">
                <a:solidFill>
                  <a:srgbClr val="263CFD"/>
                </a:solidFill>
              </a:rPr>
              <a:t>realizzare il consenso</a:t>
            </a:r>
            <a:r>
              <a:rPr lang="it-IT" sz="1800"/>
              <a:t> sulle proprietà delle monete</a:t>
            </a:r>
          </a:p>
          <a:p>
            <a:r>
              <a:rPr lang="it-IT" sz="1800"/>
              <a:t>(o degli smart-contract)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C87A56-8007-0746-8377-1682AD005D3B}"/>
              </a:ext>
            </a:extLst>
          </p:cNvPr>
          <p:cNvSpPr txBox="1"/>
          <p:nvPr/>
        </p:nvSpPr>
        <p:spPr>
          <a:xfrm>
            <a:off x="218761" y="3039609"/>
            <a:ext cx="8622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Se la rete è privata e c’è un Ente che la controlla, la blockchain </a:t>
            </a:r>
            <a:r>
              <a:rPr lang="it-IT" sz="1800" b="1">
                <a:solidFill>
                  <a:srgbClr val="FF0000"/>
                </a:solidFill>
              </a:rPr>
              <a:t>NON</a:t>
            </a:r>
            <a:r>
              <a:rPr lang="it-IT" sz="1800"/>
              <a:t> è necessaria.</a:t>
            </a:r>
          </a:p>
          <a:p>
            <a:r>
              <a:rPr lang="it-IT" sz="1800"/>
              <a:t>Nel caso di una distribuzione su più nodi del registro delle transazioni su una rete</a:t>
            </a:r>
          </a:p>
          <a:p>
            <a:r>
              <a:rPr lang="it-IT" sz="1800"/>
              <a:t>privata si parla genericamente di </a:t>
            </a:r>
            <a:r>
              <a:rPr lang="it-IT" sz="1800" b="1"/>
              <a:t>tecnologia DLT.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44F42-CACA-4C4E-9C4A-54996B8B96B6}"/>
              </a:ext>
            </a:extLst>
          </p:cNvPr>
          <p:cNvSpPr txBox="1"/>
          <p:nvPr/>
        </p:nvSpPr>
        <p:spPr>
          <a:xfrm>
            <a:off x="5410941" y="7239"/>
            <a:ext cx="37330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/>
              <a:t>→ Criptovalute → Ethereum → PoS → Stablecoins → Smart Contract → DeFi</a:t>
            </a:r>
          </a:p>
        </p:txBody>
      </p:sp>
    </p:spTree>
    <p:extLst>
      <p:ext uri="{BB962C8B-B14F-4D97-AF65-F5344CB8AC3E}">
        <p14:creationId xmlns:p14="http://schemas.microsoft.com/office/powerpoint/2010/main" val="19427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7930D61-6E88-BC43-94A6-83AA823CB0C5}"/>
              </a:ext>
            </a:extLst>
          </p:cNvPr>
          <p:cNvGrpSpPr/>
          <p:nvPr/>
        </p:nvGrpSpPr>
        <p:grpSpPr>
          <a:xfrm>
            <a:off x="5025030" y="1810762"/>
            <a:ext cx="3577261" cy="2162845"/>
            <a:chOff x="5025030" y="1810762"/>
            <a:chExt cx="3577261" cy="2162845"/>
          </a:xfrm>
        </p:grpSpPr>
        <p:sp>
          <p:nvSpPr>
            <p:cNvPr id="4" name="TextBox 3"/>
            <p:cNvSpPr txBox="1"/>
            <p:nvPr/>
          </p:nvSpPr>
          <p:spPr>
            <a:xfrm>
              <a:off x="5025030" y="2360667"/>
              <a:ext cx="35772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solidFill>
                    <a:srgbClr val="0070C0"/>
                  </a:solidFill>
                </a:rPr>
                <a:t>00000000...000</a:t>
              </a:r>
              <a:r>
                <a:rPr lang="it-IT"/>
                <a:t>gHeu1oh3BO5UYvG</a:t>
              </a:r>
            </a:p>
            <a:p>
              <a:r>
                <a:rPr lang="it-IT"/>
                <a:t>66gjkH532bnjjOJHJBI889mOyg8676</a:t>
              </a:r>
            </a:p>
            <a:p>
              <a:r>
                <a:rPr lang="it-IT"/>
                <a:t>NIYBU uG7665r5d54EDC5D55rv6iiq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02017" y="3604275"/>
              <a:ext cx="3159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i="1"/>
                <a:t>Hash</a:t>
              </a:r>
              <a:r>
                <a:rPr lang="it-IT" sz="1800"/>
                <a:t> dello </a:t>
              </a:r>
              <a:r>
                <a:rPr lang="it-IT" sz="1800" i="1"/>
                <a:t>header</a:t>
              </a:r>
              <a:r>
                <a:rPr lang="it-IT" sz="1800"/>
                <a:t> del blocco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102017" y="2236542"/>
              <a:ext cx="1267961" cy="0"/>
            </a:xfrm>
            <a:prstGeom prst="straightConnector1">
              <a:avLst/>
            </a:prstGeom>
            <a:ln w="31750">
              <a:solidFill>
                <a:srgbClr val="00B0F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V="1">
              <a:off x="5102017" y="1974511"/>
              <a:ext cx="0" cy="49161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355942" y="2004008"/>
              <a:ext cx="0" cy="491613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501398" y="1810762"/>
              <a:ext cx="694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/>
                <a:t>n</a:t>
              </a:r>
              <a:r>
                <a:rPr lang="it-IT"/>
                <a:t> zeri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183466" y="324531"/>
            <a:ext cx="2807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Proof of Work - </a:t>
            </a:r>
            <a:r>
              <a:rPr lang="it-IT" sz="2400"/>
              <a:t>PoW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BE45F66-A288-D64D-A2C5-AA9EA8A241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56</a:t>
            </a:fld>
            <a:endParaRPr lang="en-GB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9F6567-8F02-D041-9185-71E72E15DF08}"/>
              </a:ext>
            </a:extLst>
          </p:cNvPr>
          <p:cNvGrpSpPr/>
          <p:nvPr/>
        </p:nvGrpSpPr>
        <p:grpSpPr>
          <a:xfrm>
            <a:off x="516309" y="1086231"/>
            <a:ext cx="3576045" cy="3576986"/>
            <a:chOff x="516309" y="1086231"/>
            <a:chExt cx="3576045" cy="357698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BCDA6DBB-3A33-FD4A-8C22-A228C223A062}"/>
                </a:ext>
              </a:extLst>
            </p:cNvPr>
            <p:cNvGrpSpPr/>
            <p:nvPr/>
          </p:nvGrpSpPr>
          <p:grpSpPr>
            <a:xfrm>
              <a:off x="516309" y="1299784"/>
              <a:ext cx="3576045" cy="2286470"/>
              <a:chOff x="516309" y="1800528"/>
              <a:chExt cx="3576045" cy="228647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6309" y="1800528"/>
                <a:ext cx="3576045" cy="2023289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336E2F-27D8-BD4E-8C8E-0AD281753C18}"/>
                  </a:ext>
                </a:extLst>
              </p:cNvPr>
              <p:cNvSpPr/>
              <p:nvPr/>
            </p:nvSpPr>
            <p:spPr>
              <a:xfrm>
                <a:off x="2743200" y="2556933"/>
                <a:ext cx="880533" cy="372534"/>
              </a:xfrm>
              <a:prstGeom prst="rect">
                <a:avLst/>
              </a:prstGeom>
              <a:solidFill>
                <a:schemeClr val="accent6"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084ECFA-B9B8-CE4B-A725-0D8DB1BD1706}"/>
                  </a:ext>
                </a:extLst>
              </p:cNvPr>
              <p:cNvSpPr txBox="1"/>
              <p:nvPr/>
            </p:nvSpPr>
            <p:spPr>
              <a:xfrm>
                <a:off x="908828" y="2113148"/>
                <a:ext cx="156966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800"/>
                  <a:t>Block Header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8D4D117C-D8CB-6849-A9F9-09E02F6D3F71}"/>
                  </a:ext>
                </a:extLst>
              </p:cNvPr>
              <p:cNvGrpSpPr/>
              <p:nvPr/>
            </p:nvGrpSpPr>
            <p:grpSpPr>
              <a:xfrm>
                <a:off x="1135438" y="3717666"/>
                <a:ext cx="716437" cy="369332"/>
                <a:chOff x="1135438" y="3717666"/>
                <a:chExt cx="716437" cy="369332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1F4922D3-6796-7342-9123-6102BF02A0D7}"/>
                    </a:ext>
                  </a:extLst>
                </p:cNvPr>
                <p:cNvSpPr/>
                <p:nvPr/>
              </p:nvSpPr>
              <p:spPr>
                <a:xfrm>
                  <a:off x="1135438" y="3717666"/>
                  <a:ext cx="716437" cy="3582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32E9A20A-2CAF-2340-B200-AA8F42E025AE}"/>
                    </a:ext>
                  </a:extLst>
                </p:cNvPr>
                <p:cNvSpPr txBox="1"/>
                <p:nvPr/>
              </p:nvSpPr>
              <p:spPr>
                <a:xfrm>
                  <a:off x="1293093" y="3717666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/>
                    <a:t>Tx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FC59EC0C-0256-D046-9EC7-AD14EB04FE13}"/>
                  </a:ext>
                </a:extLst>
              </p:cNvPr>
              <p:cNvGrpSpPr/>
              <p:nvPr/>
            </p:nvGrpSpPr>
            <p:grpSpPr>
              <a:xfrm>
                <a:off x="2026763" y="3717666"/>
                <a:ext cx="716437" cy="369332"/>
                <a:chOff x="1135438" y="3717666"/>
                <a:chExt cx="716437" cy="369332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92192D0B-1927-AD45-8A20-6F2B1D5F31C7}"/>
                    </a:ext>
                  </a:extLst>
                </p:cNvPr>
                <p:cNvSpPr/>
                <p:nvPr/>
              </p:nvSpPr>
              <p:spPr>
                <a:xfrm>
                  <a:off x="1135438" y="3717666"/>
                  <a:ext cx="716437" cy="3582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8AD3BB7-8901-7543-84DF-55EC475A3D1B}"/>
                    </a:ext>
                  </a:extLst>
                </p:cNvPr>
                <p:cNvSpPr txBox="1"/>
                <p:nvPr/>
              </p:nvSpPr>
              <p:spPr>
                <a:xfrm>
                  <a:off x="1293093" y="3717666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/>
                    <a:t>Tx</a:t>
                  </a:r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3D24D09-EDE3-E44C-B514-8141C197E76D}"/>
                  </a:ext>
                </a:extLst>
              </p:cNvPr>
              <p:cNvGrpSpPr/>
              <p:nvPr/>
            </p:nvGrpSpPr>
            <p:grpSpPr>
              <a:xfrm>
                <a:off x="2900855" y="3717666"/>
                <a:ext cx="716437" cy="369332"/>
                <a:chOff x="1135438" y="3717666"/>
                <a:chExt cx="716437" cy="369332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2474223-9285-E243-AE4B-7D8A83402CC1}"/>
                    </a:ext>
                  </a:extLst>
                </p:cNvPr>
                <p:cNvSpPr/>
                <p:nvPr/>
              </p:nvSpPr>
              <p:spPr>
                <a:xfrm>
                  <a:off x="1135438" y="3717666"/>
                  <a:ext cx="716437" cy="35821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4CFA0395-D5FE-8446-B198-FF3FF70C2459}"/>
                    </a:ext>
                  </a:extLst>
                </p:cNvPr>
                <p:cNvSpPr txBox="1"/>
                <p:nvPr/>
              </p:nvSpPr>
              <p:spPr>
                <a:xfrm>
                  <a:off x="1293093" y="3717666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800"/>
                    <a:t>Tx</a:t>
                  </a:r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511C435-CCEB-5346-8CC8-59B51E715A07}"/>
                  </a:ext>
                </a:extLst>
              </p:cNvPr>
              <p:cNvSpPr txBox="1"/>
              <p:nvPr/>
            </p:nvSpPr>
            <p:spPr>
              <a:xfrm>
                <a:off x="1325153" y="3112979"/>
                <a:ext cx="357790" cy="338554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600"/>
                  <a:t>...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5544204-DB14-0245-B9CC-F55B3795F9D8}"/>
                  </a:ext>
                </a:extLst>
              </p:cNvPr>
              <p:cNvSpPr txBox="1"/>
              <p:nvPr/>
            </p:nvSpPr>
            <p:spPr>
              <a:xfrm>
                <a:off x="2212448" y="3112979"/>
                <a:ext cx="357790" cy="338554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sz="1600"/>
                  <a:t>...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C2A450-F541-CE43-B755-3238CCADCAB8}"/>
                </a:ext>
              </a:extLst>
            </p:cNvPr>
            <p:cNvSpPr txBox="1"/>
            <p:nvPr/>
          </p:nvSpPr>
          <p:spPr>
            <a:xfrm>
              <a:off x="1413190" y="1086231"/>
              <a:ext cx="1598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Blocco da </a:t>
              </a:r>
              <a:r>
                <a:rPr lang="it-IT" dirty="0"/>
                <a:t>～ 1Mb</a:t>
              </a:r>
              <a:endParaRPr lang="it-IT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063B93E-69DB-7543-8DF4-ABDB9FCEA614}"/>
                </a:ext>
              </a:extLst>
            </p:cNvPr>
            <p:cNvSpPr/>
            <p:nvPr/>
          </p:nvSpPr>
          <p:spPr>
            <a:xfrm>
              <a:off x="677008" y="1394008"/>
              <a:ext cx="3226777" cy="326920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7196B04-B5DB-4745-BEE5-92C5969CFF85}"/>
                </a:ext>
              </a:extLst>
            </p:cNvPr>
            <p:cNvSpPr/>
            <p:nvPr/>
          </p:nvSpPr>
          <p:spPr>
            <a:xfrm>
              <a:off x="1135438" y="4183082"/>
              <a:ext cx="716437" cy="358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13447BD-8549-0749-A609-E1A9A2942F9C}"/>
                </a:ext>
              </a:extLst>
            </p:cNvPr>
            <p:cNvSpPr/>
            <p:nvPr/>
          </p:nvSpPr>
          <p:spPr>
            <a:xfrm>
              <a:off x="2026763" y="4183082"/>
              <a:ext cx="716437" cy="358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7EC10D7-7E6E-BB47-9286-AD8ABC344CB5}"/>
                </a:ext>
              </a:extLst>
            </p:cNvPr>
            <p:cNvSpPr/>
            <p:nvPr/>
          </p:nvSpPr>
          <p:spPr>
            <a:xfrm>
              <a:off x="2900855" y="4183082"/>
              <a:ext cx="716437" cy="358218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1E6B2D7-3CDF-C945-9B12-1197332DDB39}"/>
                </a:ext>
              </a:extLst>
            </p:cNvPr>
            <p:cNvSpPr txBox="1"/>
            <p:nvPr/>
          </p:nvSpPr>
          <p:spPr>
            <a:xfrm>
              <a:off x="1288465" y="417049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Tx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582AE95-D849-B644-8361-89059B39168D}"/>
                </a:ext>
              </a:extLst>
            </p:cNvPr>
            <p:cNvSpPr txBox="1"/>
            <p:nvPr/>
          </p:nvSpPr>
          <p:spPr>
            <a:xfrm>
              <a:off x="2179790" y="417049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Tx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B9389D-22A4-9648-8506-40D2D7BE5D6F}"/>
                </a:ext>
              </a:extLst>
            </p:cNvPr>
            <p:cNvSpPr txBox="1"/>
            <p:nvPr/>
          </p:nvSpPr>
          <p:spPr>
            <a:xfrm>
              <a:off x="3053882" y="4170499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/>
                <a:t>Tx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370889-32DB-D043-915A-B5BFC3EA9872}"/>
                </a:ext>
              </a:extLst>
            </p:cNvPr>
            <p:cNvSpPr txBox="1"/>
            <p:nvPr/>
          </p:nvSpPr>
          <p:spPr>
            <a:xfrm>
              <a:off x="2212447" y="3581428"/>
              <a:ext cx="2343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  <a:p>
              <a:endParaRPr lang="it-IT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AC2C786-005A-1642-AEC8-9247EEA230EA}"/>
                </a:ext>
              </a:extLst>
            </p:cNvPr>
            <p:cNvSpPr txBox="1"/>
            <p:nvPr/>
          </p:nvSpPr>
          <p:spPr>
            <a:xfrm>
              <a:off x="2212447" y="3581428"/>
              <a:ext cx="2343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:</a:t>
              </a:r>
            </a:p>
            <a:p>
              <a:r>
                <a:rPr lang="it-IT"/>
                <a:t>: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F3B093-B788-6545-8703-C91CA61E39BE}"/>
              </a:ext>
            </a:extLst>
          </p:cNvPr>
          <p:cNvGrpSpPr/>
          <p:nvPr/>
        </p:nvGrpSpPr>
        <p:grpSpPr>
          <a:xfrm>
            <a:off x="762000" y="1510005"/>
            <a:ext cx="4034876" cy="1620000"/>
            <a:chOff x="762000" y="1510005"/>
            <a:chExt cx="4034876" cy="162000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3F441C3-FE97-4144-8EB1-B7DE13B1A961}"/>
                </a:ext>
              </a:extLst>
            </p:cNvPr>
            <p:cNvGrpSpPr/>
            <p:nvPr/>
          </p:nvGrpSpPr>
          <p:grpSpPr>
            <a:xfrm>
              <a:off x="3810542" y="2236542"/>
              <a:ext cx="986334" cy="577798"/>
              <a:chOff x="3855481" y="2257266"/>
              <a:chExt cx="986334" cy="57779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4190675" y="2257266"/>
                <a:ext cx="651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i="1"/>
                  <a:t>Hash</a:t>
                </a:r>
              </a:p>
            </p:txBody>
          </p:sp>
          <p:sp>
            <p:nvSpPr>
              <p:cNvPr id="13" name="Right Arrow 12"/>
              <p:cNvSpPr/>
              <p:nvPr/>
            </p:nvSpPr>
            <p:spPr>
              <a:xfrm>
                <a:off x="3855481" y="2665090"/>
                <a:ext cx="955781" cy="169974"/>
              </a:xfrm>
              <a:prstGeom prst="rightArrow">
                <a:avLst/>
              </a:prstGeom>
              <a:solidFill>
                <a:srgbClr val="263CF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53D9F60-7A85-6D47-8E8F-6A7BE5CC0917}"/>
                </a:ext>
              </a:extLst>
            </p:cNvPr>
            <p:cNvSpPr/>
            <p:nvPr/>
          </p:nvSpPr>
          <p:spPr>
            <a:xfrm>
              <a:off x="762000" y="1510005"/>
              <a:ext cx="3048542" cy="1620000"/>
            </a:xfrm>
            <a:prstGeom prst="rect">
              <a:avLst/>
            </a:prstGeom>
            <a:noFill/>
            <a:ln w="12700">
              <a:solidFill>
                <a:srgbClr val="263CF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180528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0" y="101600"/>
            <a:ext cx="5245100" cy="448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923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0"/>
            <a:ext cx="4612714" cy="473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401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2/2b/Cryptographic_Hash_Function.svg/375px-Cryptographic_Hash_Function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480" y="230564"/>
            <a:ext cx="5551207" cy="402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91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BBBB3EA-BA18-874E-8C11-F8DD68529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27" y="658369"/>
            <a:ext cx="6142914" cy="342126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94BE8A-3D6C-FF4D-BBB4-5B97DBC795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4899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D662D9F-4156-8146-B1A7-C3B443AF2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2958" y="189352"/>
            <a:ext cx="12795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b="1" dirty="0"/>
              <a:t>SHA256</a:t>
            </a:r>
            <a:endParaRPr lang="it-IT" alt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82BCE7-8612-D549-8E4B-67F7CFB1E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96" y="783288"/>
            <a:ext cx="4201595" cy="286876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A4DA205-5A9D-FF43-A5F6-39E81C97A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983" y="729229"/>
            <a:ext cx="2892903" cy="26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FB5837D5-D23D-2D42-AC4D-8C9A92F55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087" y="189352"/>
            <a:ext cx="48958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b="1"/>
              <a:t>RIPEMD160</a:t>
            </a:r>
            <a:r>
              <a:rPr lang="it-IT" altLang="it-IT"/>
              <a:t> (RIPE Message Digest)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77446C10-60B2-8849-AF73-DC6E926630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0838" y="3882624"/>
            <a:ext cx="332494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it-IT" altLang="it-IT" sz="1400" dirty="0"/>
              <a:t>RIPEMD160(SHA256(X)) = HASH160(X)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291636-85DC-2340-BA23-247DEE1DFCD8}"/>
              </a:ext>
            </a:extLst>
          </p:cNvPr>
          <p:cNvSpPr/>
          <p:nvPr/>
        </p:nvSpPr>
        <p:spPr>
          <a:xfrm>
            <a:off x="1181900" y="3882625"/>
            <a:ext cx="1630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it-IT" dirty="0"/>
              <a:t>SHA(SHA256(X))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95588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7F1320E-B0A9-824B-8531-1AA354530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702"/>
            <a:ext cx="9144000" cy="280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0389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A25EBA-AD2F-5146-8CBD-6957E3AA58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223BB-1653-6749-8A1F-9BE7E8597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14350"/>
            <a:ext cx="8458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25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2142" y="803026"/>
            <a:ext cx="712347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800" dirty="0" err="1"/>
              <a:t>PoW</a:t>
            </a:r>
            <a:r>
              <a:rPr lang="it-IT" sz="1800" dirty="0"/>
              <a:t> ➔  competizione tra minatori</a:t>
            </a:r>
          </a:p>
          <a:p>
            <a:pPr lvl="2"/>
            <a:endParaRPr lang="it-IT" sz="1800" dirty="0"/>
          </a:p>
          <a:p>
            <a:pPr lvl="2"/>
            <a:r>
              <a:rPr lang="it-IT" sz="1800" dirty="0"/>
              <a:t>	ricompensa in BTC dimezzata ogni 210.000 blocchi </a:t>
            </a:r>
          </a:p>
          <a:p>
            <a:pPr lvl="2"/>
            <a:r>
              <a:rPr lang="it-IT" sz="1800" dirty="0"/>
              <a:t>	(circa 4 anni) a partire da 50 BTC</a:t>
            </a:r>
          </a:p>
          <a:p>
            <a:pPr lvl="2"/>
            <a:endParaRPr lang="it-IT" sz="1800" dirty="0"/>
          </a:p>
          <a:p>
            <a:pPr lvl="2"/>
            <a:r>
              <a:rPr lang="it-IT" sz="1800" dirty="0"/>
              <a:t>	ultimo </a:t>
            </a:r>
            <a:r>
              <a:rPr lang="it-IT" sz="1800" i="1" dirty="0" err="1"/>
              <a:t>Halving</a:t>
            </a:r>
            <a:r>
              <a:rPr lang="it-IT" sz="1800" dirty="0"/>
              <a:t>: 11 maggio 2020 (6,25 BTC)</a:t>
            </a:r>
          </a:p>
          <a:p>
            <a:pPr lvl="2"/>
            <a:endParaRPr lang="it-IT" sz="1800" dirty="0"/>
          </a:p>
          <a:p>
            <a:r>
              <a:rPr lang="it-IT" sz="1800" dirty="0"/>
              <a:t>	ricompensa attuale: 6,25 BTC (circa 130 k$)</a:t>
            </a:r>
          </a:p>
          <a:p>
            <a:endParaRPr lang="it-IT" sz="1800" dirty="0"/>
          </a:p>
          <a:p>
            <a:r>
              <a:rPr lang="it-IT" sz="1800" dirty="0"/>
              <a:t>	tempo medio generazione di un blocco: 10 min</a:t>
            </a:r>
          </a:p>
          <a:p>
            <a:endParaRPr lang="it-IT" sz="1800" dirty="0"/>
          </a:p>
          <a:p>
            <a:r>
              <a:rPr lang="it-IT" sz="1800" dirty="0"/>
              <a:t>	aggiornamento difficoltà: ogni 2016 blocchi (circa 14 gg)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95600" y="207665"/>
            <a:ext cx="3004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Proof of Work - PoW</a:t>
            </a:r>
          </a:p>
        </p:txBody>
      </p:sp>
      <p:sp>
        <p:nvSpPr>
          <p:cNvPr id="7" name="Rectangle 6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D6E205-3479-7446-9C1F-BB153E5E6C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953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8B3516-31C8-EC49-AB39-8237FF068E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16DA7B-D352-8A40-9642-EF6BF29B3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01" y="787376"/>
            <a:ext cx="5670492" cy="3875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082E1B-F063-D042-BB36-7B4EF25DFADF}"/>
              </a:ext>
            </a:extLst>
          </p:cNvPr>
          <p:cNvSpPr txBox="1"/>
          <p:nvPr/>
        </p:nvSpPr>
        <p:spPr>
          <a:xfrm>
            <a:off x="3314700" y="211015"/>
            <a:ext cx="1883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Total Hash Rate TH/s</a:t>
            </a:r>
          </a:p>
        </p:txBody>
      </p:sp>
    </p:spTree>
    <p:extLst>
      <p:ext uri="{BB962C8B-B14F-4D97-AF65-F5344CB8AC3E}">
        <p14:creationId xmlns:p14="http://schemas.microsoft.com/office/powerpoint/2010/main" val="16284203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783263-F64C-8F41-86E1-BD3E4943B31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65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ADD9C-EE35-5C4F-A5E1-60FCE8E2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372" y="87119"/>
            <a:ext cx="8029436" cy="457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6095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pic>
        <p:nvPicPr>
          <p:cNvPr id="1028" name="Picture 4" descr="mage result for pc 2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183" y="1147864"/>
            <a:ext cx="4191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270716" y="1607255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mining con PC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A041CC-0F2E-DD46-90E3-BBB2E05627B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5691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43" y="968827"/>
            <a:ext cx="2765513" cy="18403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2015" y="538843"/>
            <a:ext cx="5375242" cy="40314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6851" y="3039814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mining con GPU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A83B1-5644-EF4D-8D89-643EA735FE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7946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157" y="428089"/>
            <a:ext cx="5774402" cy="43308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20427" y="1918587"/>
            <a:ext cx="1566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mining con arrary</a:t>
            </a:r>
          </a:p>
          <a:p>
            <a:r>
              <a:rPr lang="it-IT"/>
              <a:t>di GPU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ADF411-F6FF-6040-A110-C279F71AF88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2908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61" y="514105"/>
            <a:ext cx="6757103" cy="42231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58175" y="1792665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mining </a:t>
            </a:r>
          </a:p>
          <a:p>
            <a:r>
              <a:rPr lang="it-IT"/>
              <a:t>factory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CA3552-5313-5F40-8A7C-F79D981E95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92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A56B58-7F43-EB40-9534-C0B2DF5CA0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1CD184-B172-5047-9F8D-1CAB7BCF0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25" y="658366"/>
            <a:ext cx="6300557" cy="349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514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164" y="461665"/>
            <a:ext cx="6231082" cy="415405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4463" y="1677943"/>
            <a:ext cx="761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mining </a:t>
            </a:r>
          </a:p>
          <a:p>
            <a:r>
              <a:rPr lang="it-IT"/>
              <a:t>factory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A0ABAC-2A2D-0A4E-8460-39BC7A23C1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44523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80" y="0"/>
            <a:ext cx="2763982" cy="47382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52251" y="1399631"/>
            <a:ext cx="29193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Poi, quando il prezzo</a:t>
            </a:r>
          </a:p>
          <a:p>
            <a:r>
              <a:rPr lang="it-IT" sz="2000"/>
              <a:t>del bitcoin cala troppo</a:t>
            </a:r>
          </a:p>
          <a:p>
            <a:r>
              <a:rPr lang="it-IT" sz="2000"/>
              <a:t>e i GPU non sono più </a:t>
            </a:r>
          </a:p>
          <a:p>
            <a:r>
              <a:rPr lang="it-IT" sz="2000"/>
              <a:t>competitivi, perché </a:t>
            </a:r>
          </a:p>
          <a:p>
            <a:r>
              <a:rPr lang="it-IT" sz="2000"/>
              <a:t>consumano troppa </a:t>
            </a:r>
          </a:p>
          <a:p>
            <a:r>
              <a:rPr lang="it-IT" sz="2000"/>
              <a:t>energia elettrica rispetto</a:t>
            </a:r>
          </a:p>
          <a:p>
            <a:r>
              <a:rPr lang="it-IT" sz="2000"/>
              <a:t>al # di BTC estratti ...</a:t>
            </a:r>
          </a:p>
        </p:txBody>
      </p:sp>
      <p:sp>
        <p:nvSpPr>
          <p:cNvPr id="4" name="Rectangle 3"/>
          <p:cNvSpPr/>
          <p:nvPr/>
        </p:nvSpPr>
        <p:spPr>
          <a:xfrm>
            <a:off x="7140559" y="0"/>
            <a:ext cx="19912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00"/>
              <a:t>LA STRUTTURA DEL BITCOIN</a:t>
            </a:r>
          </a:p>
          <a:p>
            <a:r>
              <a:rPr lang="it-IT" sz="1000">
                <a:solidFill>
                  <a:srgbClr val="FF0000"/>
                </a:solidFill>
              </a:rPr>
              <a:t>Miners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30C39-7013-154F-9488-BDEDAA3A4F9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185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C957A5-8252-9B41-A6ED-4CB2B380B225}"/>
              </a:ext>
            </a:extLst>
          </p:cNvPr>
          <p:cNvSpPr txBox="1"/>
          <p:nvPr/>
        </p:nvSpPr>
        <p:spPr>
          <a:xfrm>
            <a:off x="914399" y="96716"/>
            <a:ext cx="760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b="1"/>
              <a:t>Princiale problema del </a:t>
            </a:r>
            <a:r>
              <a:rPr lang="it-IT" sz="1800" b="1" i="1"/>
              <a:t>PoW</a:t>
            </a:r>
            <a:r>
              <a:rPr lang="it-IT" sz="1800" b="1"/>
              <a:t> di Bitcoin: consumo di energia elettrica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6F9BA-CC4B-6B46-83BE-959B7E395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735" y="466048"/>
            <a:ext cx="4229100" cy="42291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29C743C-88E7-6040-AF9A-117E7B324445}"/>
              </a:ext>
            </a:extLst>
          </p:cNvPr>
          <p:cNvSpPr/>
          <p:nvPr/>
        </p:nvSpPr>
        <p:spPr>
          <a:xfrm>
            <a:off x="1855177" y="2547598"/>
            <a:ext cx="369276" cy="83583"/>
          </a:xfrm>
          <a:prstGeom prst="rightArrow">
            <a:avLst/>
          </a:prstGeom>
          <a:solidFill>
            <a:srgbClr val="263CFD"/>
          </a:solidFill>
          <a:ln>
            <a:solidFill>
              <a:srgbClr val="263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648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ABAFECD-8C0E-8643-B9E8-68E5C88402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73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F3C28-26FA-C74B-8D76-2A692EACD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15" y="170348"/>
            <a:ext cx="5974560" cy="44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922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178B95-0D30-3547-A400-F4CEC8A8F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59" y="105508"/>
            <a:ext cx="8014364" cy="451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4437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7AFBAF-9FD5-E848-BF97-221589A2FAD4}"/>
              </a:ext>
            </a:extLst>
          </p:cNvPr>
          <p:cNvSpPr txBox="1"/>
          <p:nvPr/>
        </p:nvSpPr>
        <p:spPr>
          <a:xfrm>
            <a:off x="2895600" y="46151"/>
            <a:ext cx="2988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/>
              <a:t>Proof of Stake - PoS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5744D-90FB-A542-94B2-DE1081AB9659}"/>
              </a:ext>
            </a:extLst>
          </p:cNvPr>
          <p:cNvSpPr txBox="1"/>
          <p:nvPr/>
        </p:nvSpPr>
        <p:spPr>
          <a:xfrm>
            <a:off x="840024" y="708978"/>
            <a:ext cx="640592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Altro approccio alla validazione delle transazioni:</a:t>
            </a:r>
          </a:p>
          <a:p>
            <a:endParaRPr lang="it-IT" sz="2000"/>
          </a:p>
          <a:p>
            <a:endParaRPr lang="it-IT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/>
              <a:t>ogni nodo deve possedere un certo ammontare </a:t>
            </a:r>
            <a:br>
              <a:rPr lang="it-IT" sz="2000"/>
            </a:br>
            <a:r>
              <a:rPr lang="it-IT" sz="2000"/>
              <a:t>(</a:t>
            </a:r>
            <a:r>
              <a:rPr lang="it-IT" sz="2000" i="1"/>
              <a:t>stake</a:t>
            </a:r>
            <a:r>
              <a:rPr lang="it-IT" sz="2000"/>
              <a:t>) della criptovaluta sottostante</a:t>
            </a:r>
          </a:p>
          <a:p>
            <a:endParaRPr lang="it-IT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/>
              <a:t>il nodo riceve le commissioni delle transazioni nella </a:t>
            </a:r>
            <a:br>
              <a:rPr lang="it-IT" sz="2000"/>
            </a:br>
            <a:r>
              <a:rPr lang="it-IT" sz="2000"/>
              <a:t>criptovaluta sottostante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/>
              <a:t>i nodi dotati dello «stake» previsto diventano </a:t>
            </a:r>
            <a:r>
              <a:rPr lang="it-IT" sz="2000" i="1"/>
              <a:t>nodi</a:t>
            </a:r>
            <a:r>
              <a:rPr lang="it-IT" sz="2000"/>
              <a:t> </a:t>
            </a:r>
            <a:br>
              <a:rPr lang="it-IT" sz="2000"/>
            </a:br>
            <a:r>
              <a:rPr lang="it-IT" sz="2000" i="1"/>
              <a:t>validatori</a:t>
            </a:r>
            <a:r>
              <a:rPr lang="it-IT" sz="2000"/>
              <a:t> e possono asseverare il blocco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592A9-DBDE-5543-BCC0-FDA032BD8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883" y="946150"/>
            <a:ext cx="2019300" cy="1117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5C93C7-39E4-8A4A-9052-DFCA52A2C2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5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C3C077D-4B4B-644D-B433-58F8EF879068}"/>
              </a:ext>
            </a:extLst>
          </p:cNvPr>
          <p:cNvGrpSpPr/>
          <p:nvPr/>
        </p:nvGrpSpPr>
        <p:grpSpPr>
          <a:xfrm>
            <a:off x="551651" y="479834"/>
            <a:ext cx="5206362" cy="3677969"/>
            <a:chOff x="506375" y="171323"/>
            <a:chExt cx="5809814" cy="416754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99B5CD9-E3DB-DB44-BB0A-7EDDECA50A79}"/>
                </a:ext>
              </a:extLst>
            </p:cNvPr>
            <p:cNvGrpSpPr/>
            <p:nvPr/>
          </p:nvGrpSpPr>
          <p:grpSpPr>
            <a:xfrm>
              <a:off x="749094" y="497091"/>
              <a:ext cx="1394345" cy="651535"/>
              <a:chOff x="866789" y="1031246"/>
              <a:chExt cx="1394345" cy="651535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1196F8C9-5C85-C24F-B890-B7F3ADF2F0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8956" y="1070603"/>
                <a:ext cx="612178" cy="612178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8F54668-0FA5-3B4A-A527-19A40E05BD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789" y="1031246"/>
                <a:ext cx="908909" cy="651535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BFB4E0-6D17-A449-9AB6-E006CB60EB44}"/>
                </a:ext>
              </a:extLst>
            </p:cNvPr>
            <p:cNvGrpSpPr/>
            <p:nvPr/>
          </p:nvGrpSpPr>
          <p:grpSpPr>
            <a:xfrm>
              <a:off x="506375" y="2215741"/>
              <a:ext cx="1394345" cy="651535"/>
              <a:chOff x="866789" y="1031246"/>
              <a:chExt cx="1394345" cy="65153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652B136-BB43-8D49-AEFD-1091DDACA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8956" y="1070603"/>
                <a:ext cx="612178" cy="612178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36CD2CC7-228A-4749-92B4-5D6AB825CB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789" y="1031246"/>
                <a:ext cx="908909" cy="651535"/>
              </a:xfrm>
              <a:prstGeom prst="rect">
                <a:avLst/>
              </a:prstGeom>
            </p:spPr>
          </p:pic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44F1CED-A844-0546-B46A-C9C3EC6F4774}"/>
                </a:ext>
              </a:extLst>
            </p:cNvPr>
            <p:cNvGrpSpPr/>
            <p:nvPr/>
          </p:nvGrpSpPr>
          <p:grpSpPr>
            <a:xfrm>
              <a:off x="2704802" y="171323"/>
              <a:ext cx="1394345" cy="651535"/>
              <a:chOff x="866789" y="1031246"/>
              <a:chExt cx="1394345" cy="65153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E5D6A55-2732-164C-A6AC-C835C972D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8956" y="1070603"/>
                <a:ext cx="612178" cy="61217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DE23E51-EA51-C24A-A104-D191032FF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789" y="1031246"/>
                <a:ext cx="908909" cy="651535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4CD8155-4936-A648-B55E-0456EE2C667A}"/>
                </a:ext>
              </a:extLst>
            </p:cNvPr>
            <p:cNvGrpSpPr/>
            <p:nvPr/>
          </p:nvGrpSpPr>
          <p:grpSpPr>
            <a:xfrm>
              <a:off x="1140177" y="3647980"/>
              <a:ext cx="1394345" cy="651535"/>
              <a:chOff x="866789" y="1031246"/>
              <a:chExt cx="1394345" cy="651535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00132AB-F8B2-2C4F-B259-3B2D7AA48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8956" y="1070603"/>
                <a:ext cx="612178" cy="612178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DF44545-622D-7F43-A786-EFA16CEB8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789" y="1031246"/>
                <a:ext cx="908909" cy="651535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189D62-FCEA-7141-A3EA-6D7A36DF34DA}"/>
                </a:ext>
              </a:extLst>
            </p:cNvPr>
            <p:cNvGrpSpPr/>
            <p:nvPr/>
          </p:nvGrpSpPr>
          <p:grpSpPr>
            <a:xfrm>
              <a:off x="3401975" y="3687337"/>
              <a:ext cx="1394345" cy="651535"/>
              <a:chOff x="866789" y="1031246"/>
              <a:chExt cx="1394345" cy="651535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619007FA-1B1B-9245-A285-76B6C0A6AD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8956" y="1070603"/>
                <a:ext cx="612178" cy="612178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C9D4E21C-C439-AC40-8554-9CA6BFEB6D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789" y="1031246"/>
                <a:ext cx="908909" cy="651535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D8059D3-4ADD-2A46-BAE8-CC88CBBA2041}"/>
                </a:ext>
              </a:extLst>
            </p:cNvPr>
            <p:cNvGrpSpPr/>
            <p:nvPr/>
          </p:nvGrpSpPr>
          <p:grpSpPr>
            <a:xfrm>
              <a:off x="4796320" y="2561187"/>
              <a:ext cx="1394345" cy="651535"/>
              <a:chOff x="866789" y="1031246"/>
              <a:chExt cx="1394345" cy="65153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82A7FF09-48DE-C049-B1C9-6F343F80EC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8956" y="1070603"/>
                <a:ext cx="612178" cy="612178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BE4CE33-8410-F24F-92A9-3EC62DE856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789" y="1031246"/>
                <a:ext cx="908909" cy="651535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03FF42-BCE6-C549-B32D-BE02D2C4A721}"/>
                </a:ext>
              </a:extLst>
            </p:cNvPr>
            <p:cNvGrpSpPr/>
            <p:nvPr/>
          </p:nvGrpSpPr>
          <p:grpSpPr>
            <a:xfrm>
              <a:off x="4660007" y="730972"/>
              <a:ext cx="1394345" cy="651535"/>
              <a:chOff x="866789" y="1031246"/>
              <a:chExt cx="1394345" cy="65153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653BBFEA-FAC6-984F-B940-9AAD3D396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48956" y="1070603"/>
                <a:ext cx="612178" cy="612178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6000EB9-9D82-D44A-8C2D-4856DB4C60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6789" y="1031246"/>
                <a:ext cx="908909" cy="651535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C116C25-D367-B640-A5C5-53B3160C3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07773" y="1484050"/>
              <a:ext cx="413720" cy="413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649B81C-6FED-794A-BFFD-B82D91B3F1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0109" y="1175647"/>
              <a:ext cx="413720" cy="413720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E490769-0724-5940-B931-890EA2528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04024" y="1484050"/>
              <a:ext cx="413720" cy="41372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EBC8C5F-31B7-8541-87FC-8D3361CE8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0791" y="2558962"/>
              <a:ext cx="413720" cy="41372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5C44E91-B6D0-3648-9535-AC8399F35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3249" y="3033456"/>
              <a:ext cx="413720" cy="41372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0E54A20-FC86-CD46-90DE-2579D35828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4785" y="2606140"/>
              <a:ext cx="413720" cy="413720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46363C3-0EBA-B941-BAB9-1B48BADAF635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 flipV="1">
              <a:off x="2821493" y="1499142"/>
              <a:ext cx="408843" cy="1917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87A18AF-9610-F043-ADDB-0CEE5C163B6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88952" y="1422985"/>
              <a:ext cx="410195" cy="1523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4EF3AAF-FE14-6743-B74F-C8DCD01D6295}"/>
                </a:ext>
              </a:extLst>
            </p:cNvPr>
            <p:cNvCxnSpPr>
              <a:cxnSpLocks/>
              <a:stCxn id="34" idx="0"/>
              <a:endCxn id="31" idx="2"/>
            </p:cNvCxnSpPr>
            <p:nvPr/>
          </p:nvCxnSpPr>
          <p:spPr>
            <a:xfrm flipV="1">
              <a:off x="4141645" y="1897770"/>
              <a:ext cx="169239" cy="7083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84E4765-5025-C545-A9AA-57503479FD94}"/>
                </a:ext>
              </a:extLst>
            </p:cNvPr>
            <p:cNvCxnSpPr>
              <a:cxnSpLocks/>
              <a:endCxn id="33" idx="3"/>
            </p:cNvCxnSpPr>
            <p:nvPr/>
          </p:nvCxnSpPr>
          <p:spPr>
            <a:xfrm flipH="1">
              <a:off x="3486969" y="2931913"/>
              <a:ext cx="506893" cy="3084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FFF70C4D-825C-D947-BEB3-3CC7EFBEC4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77651" y="1929330"/>
              <a:ext cx="47368" cy="5332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C18EB4-5AF8-8B4D-A6FB-8B8BBA510315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2637077" y="2931914"/>
              <a:ext cx="436172" cy="30840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DC84A9-8BC7-AC4B-B99A-FFCABF836E3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55632" y="1877364"/>
              <a:ext cx="1174276" cy="814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A6C8AE01-CF7F-7442-9E16-95A8E93E54DE}"/>
                </a:ext>
              </a:extLst>
            </p:cNvPr>
            <p:cNvCxnSpPr>
              <a:cxnSpLocks/>
              <a:endCxn id="32" idx="3"/>
            </p:cNvCxnSpPr>
            <p:nvPr/>
          </p:nvCxnSpPr>
          <p:spPr>
            <a:xfrm flipH="1">
              <a:off x="2684511" y="1836705"/>
              <a:ext cx="1414636" cy="9291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499ED52-55BD-154E-9BAE-BF6CCE5DE7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6929" y="1656908"/>
              <a:ext cx="159749" cy="13235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65E44DF-27CB-FC4F-BE0C-8C875B3A9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6481" y="2035240"/>
              <a:ext cx="413720" cy="413720"/>
            </a:xfrm>
            <a:prstGeom prst="rect">
              <a:avLst/>
            </a:prstGeom>
          </p:spPr>
        </p:pic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58A186B9-CDD7-8849-996D-886650CD3AAD}"/>
                </a:ext>
              </a:extLst>
            </p:cNvPr>
            <p:cNvCxnSpPr>
              <a:cxnSpLocks/>
              <a:endCxn id="15" idx="2"/>
            </p:cNvCxnSpPr>
            <p:nvPr/>
          </p:nvCxnSpPr>
          <p:spPr>
            <a:xfrm flipV="1">
              <a:off x="3627184" y="822858"/>
              <a:ext cx="165874" cy="36550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14C4E70-A115-864E-9507-E2E82EB92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6026" y="1382507"/>
              <a:ext cx="1072461" cy="3084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5A80B081-9C21-EB48-BBE3-A7E70D7F2D8A}"/>
                </a:ext>
              </a:extLst>
            </p:cNvPr>
            <p:cNvCxnSpPr>
              <a:cxnSpLocks/>
              <a:stCxn id="34" idx="3"/>
              <a:endCxn id="25" idx="1"/>
            </p:cNvCxnSpPr>
            <p:nvPr/>
          </p:nvCxnSpPr>
          <p:spPr>
            <a:xfrm>
              <a:off x="4348505" y="2813000"/>
              <a:ext cx="447815" cy="739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8800BB6-855B-A444-8C29-B3E1F6623828}"/>
                </a:ext>
              </a:extLst>
            </p:cNvPr>
            <p:cNvCxnSpPr>
              <a:cxnSpLocks/>
              <a:endCxn id="22" idx="0"/>
            </p:cNvCxnSpPr>
            <p:nvPr/>
          </p:nvCxnSpPr>
          <p:spPr>
            <a:xfrm>
              <a:off x="3474385" y="3400927"/>
              <a:ext cx="382045" cy="2864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31AC52F-157D-4347-AFC7-10604D9350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4081" y="3480477"/>
              <a:ext cx="640843" cy="4215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10431A2-A9C6-8B4A-ADFD-8F975E6889DB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1828599" y="2765822"/>
              <a:ext cx="44219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452A8E6-8E77-1747-8527-B33C753EF3D7}"/>
                </a:ext>
              </a:extLst>
            </p:cNvPr>
            <p:cNvCxnSpPr>
              <a:cxnSpLocks/>
            </p:cNvCxnSpPr>
            <p:nvPr/>
          </p:nvCxnSpPr>
          <p:spPr>
            <a:xfrm>
              <a:off x="2009627" y="1084264"/>
              <a:ext cx="444883" cy="4148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A9D031A7-1E5D-DC4E-9EDF-A5AD201ED55C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2143439" y="656179"/>
              <a:ext cx="541072" cy="18635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54D54C1F-322B-B54A-A940-68CA11AE4C57}"/>
                </a:ext>
              </a:extLst>
            </p:cNvPr>
            <p:cNvCxnSpPr>
              <a:cxnSpLocks/>
            </p:cNvCxnSpPr>
            <p:nvPr/>
          </p:nvCxnSpPr>
          <p:spPr>
            <a:xfrm>
              <a:off x="4094121" y="624039"/>
              <a:ext cx="702199" cy="22784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F6DE8B7D-878C-864F-B638-F1CD8EA0AB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8263" y="1429062"/>
              <a:ext cx="412" cy="10334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91ADF530-77B4-4147-AE52-72009EB59F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58699" y="3212722"/>
              <a:ext cx="946530" cy="7610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EBC80DEF-155C-204B-9569-602D654C04C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464081" y="4082998"/>
              <a:ext cx="878689" cy="3165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A906391-C520-B140-9204-D8D38137797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594631" y="2945620"/>
              <a:ext cx="405940" cy="770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B6A870DE-98E5-8646-95C3-AC8F76AD4B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38322" y="1187984"/>
              <a:ext cx="159279" cy="10079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9738C97-3F45-D145-AEE3-EB22540C9AD4}"/>
                </a:ext>
              </a:extLst>
            </p:cNvPr>
            <p:cNvSpPr txBox="1"/>
            <p:nvPr/>
          </p:nvSpPr>
          <p:spPr>
            <a:xfrm>
              <a:off x="5097383" y="597907"/>
              <a:ext cx="51007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/>
                <a:t>Stake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DAC34A54-75F7-B94B-A777-D53C0A5DC3B3}"/>
                </a:ext>
              </a:extLst>
            </p:cNvPr>
            <p:cNvSpPr txBox="1"/>
            <p:nvPr/>
          </p:nvSpPr>
          <p:spPr>
            <a:xfrm>
              <a:off x="5578487" y="356211"/>
              <a:ext cx="737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000"/>
                <a:t>Nodo </a:t>
              </a:r>
            </a:p>
            <a:p>
              <a:r>
                <a:rPr lang="it-IT" sz="1000"/>
                <a:t>validatore</a:t>
              </a:r>
            </a:p>
          </p:txBody>
        </p:sp>
      </p:grpSp>
      <p:sp>
        <p:nvSpPr>
          <p:cNvPr id="108" name="Oval 107">
            <a:extLst>
              <a:ext uri="{FF2B5EF4-FFF2-40B4-BE49-F238E27FC236}">
                <a16:creationId xmlns:a16="http://schemas.microsoft.com/office/drawing/2014/main" id="{73B51A01-EF5A-2345-889B-48AE8598F789}"/>
              </a:ext>
            </a:extLst>
          </p:cNvPr>
          <p:cNvSpPr/>
          <p:nvPr/>
        </p:nvSpPr>
        <p:spPr>
          <a:xfrm>
            <a:off x="67116" y="27365"/>
            <a:ext cx="6424227" cy="4536603"/>
          </a:xfrm>
          <a:prstGeom prst="ellipse">
            <a:avLst/>
          </a:prstGeom>
          <a:noFill/>
          <a:ln>
            <a:solidFill>
              <a:srgbClr val="00A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0" name="Right Arrow 109">
            <a:extLst>
              <a:ext uri="{FF2B5EF4-FFF2-40B4-BE49-F238E27FC236}">
                <a16:creationId xmlns:a16="http://schemas.microsoft.com/office/drawing/2014/main" id="{54962EA7-161F-A946-B847-0C85D7605364}"/>
              </a:ext>
            </a:extLst>
          </p:cNvPr>
          <p:cNvSpPr/>
          <p:nvPr/>
        </p:nvSpPr>
        <p:spPr>
          <a:xfrm>
            <a:off x="6506341" y="2140336"/>
            <a:ext cx="420018" cy="287498"/>
          </a:xfrm>
          <a:prstGeom prst="rightArrow">
            <a:avLst/>
          </a:prstGeom>
          <a:solidFill>
            <a:srgbClr val="00A107"/>
          </a:solidFill>
          <a:ln>
            <a:solidFill>
              <a:srgbClr val="00A1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D21BF7BA-8FC6-9B44-A671-5AADD7A35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5013" y="1942912"/>
            <a:ext cx="1889370" cy="803811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2E9D6BC8-75BC-AE46-A91E-C7A1C191E064}"/>
              </a:ext>
            </a:extLst>
          </p:cNvPr>
          <p:cNvSpPr txBox="1"/>
          <p:nvPr/>
        </p:nvSpPr>
        <p:spPr>
          <a:xfrm>
            <a:off x="7286132" y="2688909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Blockchain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71C1A57B-65A2-6848-B32E-B7A7734919FE}"/>
              </a:ext>
            </a:extLst>
          </p:cNvPr>
          <p:cNvSpPr txBox="1"/>
          <p:nvPr/>
        </p:nvSpPr>
        <p:spPr>
          <a:xfrm>
            <a:off x="6344907" y="3419139"/>
            <a:ext cx="21643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 nodi validatori vengono </a:t>
            </a:r>
          </a:p>
          <a:p>
            <a:r>
              <a:rPr lang="it-IT"/>
              <a:t>scelti con una probabilità</a:t>
            </a:r>
          </a:p>
          <a:p>
            <a:r>
              <a:rPr lang="it-IT"/>
              <a:t>proporzionale allo </a:t>
            </a:r>
            <a:r>
              <a:rPr lang="it-IT" i="1"/>
              <a:t>Stake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A8BF319-A59D-AC42-82CE-55321FDC8FF8}"/>
              </a:ext>
            </a:extLst>
          </p:cNvPr>
          <p:cNvSpPr txBox="1"/>
          <p:nvPr/>
        </p:nvSpPr>
        <p:spPr>
          <a:xfrm>
            <a:off x="6344907" y="603665"/>
            <a:ext cx="24128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I nodi validatori asseverano </a:t>
            </a:r>
          </a:p>
          <a:p>
            <a:r>
              <a:rPr lang="it-IT"/>
              <a:t>e cristallizzano i blocchi di </a:t>
            </a:r>
          </a:p>
          <a:p>
            <a:r>
              <a:rPr lang="it-IT"/>
              <a:t>transizioni da aggiungere </a:t>
            </a:r>
          </a:p>
          <a:p>
            <a:r>
              <a:rPr lang="it-IT"/>
              <a:t>alla blockchain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8834D0-3310-1947-A76E-4AAFF58AA0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25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0CEFCA6-5BE5-FD43-9A9F-6579EE35F26D}"/>
              </a:ext>
            </a:extLst>
          </p:cNvPr>
          <p:cNvSpPr txBox="1"/>
          <p:nvPr/>
        </p:nvSpPr>
        <p:spPr>
          <a:xfrm>
            <a:off x="2997200" y="524933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Concetto sottostante al </a:t>
            </a:r>
            <a:r>
              <a:rPr lang="it-IT" sz="1800" i="1"/>
              <a:t>PoX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10B55-255C-AA46-992C-F5EF4A91667C}"/>
              </a:ext>
            </a:extLst>
          </p:cNvPr>
          <p:cNvSpPr txBox="1"/>
          <p:nvPr/>
        </p:nvSpPr>
        <p:spPr>
          <a:xfrm>
            <a:off x="1574801" y="1498599"/>
            <a:ext cx="63017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/>
              <a:t>Lotteria: 	all’aumentare del numero di biglietti posseduti </a:t>
            </a:r>
            <a:br>
              <a:rPr lang="it-IT" sz="1800"/>
            </a:br>
            <a:r>
              <a:rPr lang="it-IT" sz="1800"/>
              <a:t>	aumenta la probabilità di vincere</a:t>
            </a:r>
          </a:p>
          <a:p>
            <a:endParaRPr lang="it-IT" sz="1800"/>
          </a:p>
          <a:p>
            <a:r>
              <a:rPr lang="it-IT" sz="1800"/>
              <a:t>PoW: 	all’aumentare della potenza di calcolo aumenta la </a:t>
            </a:r>
            <a:br>
              <a:rPr lang="it-IT" sz="1800"/>
            </a:br>
            <a:r>
              <a:rPr lang="it-IT" sz="1800"/>
              <a:t>	probabilità di poter asseverare un blocco</a:t>
            </a:r>
          </a:p>
          <a:p>
            <a:endParaRPr lang="it-IT" sz="1800"/>
          </a:p>
          <a:p>
            <a:r>
              <a:rPr lang="it-IT" sz="1800"/>
              <a:t>PoS:	all’aumentare dello </a:t>
            </a:r>
            <a:r>
              <a:rPr lang="it-IT" sz="1800" i="1"/>
              <a:t>stake</a:t>
            </a:r>
            <a:r>
              <a:rPr lang="it-IT" sz="1800"/>
              <a:t> aumenta la probabilità di </a:t>
            </a:r>
            <a:br>
              <a:rPr lang="it-IT" sz="1800"/>
            </a:br>
            <a:r>
              <a:rPr lang="it-IT" sz="1800"/>
              <a:t>	poter asseverare un blocco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31AC5-F51A-5146-99CF-41256F5A937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7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9104" y="837046"/>
            <a:ext cx="815159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/>
              <a:t>Struttura della transazione BTC:</a:t>
            </a:r>
          </a:p>
          <a:p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L’utente che desidera inviare denaro crea un messaggio con la richiesta di </a:t>
            </a:r>
            <a:br>
              <a:rPr lang="it-IT" sz="1600"/>
            </a:br>
            <a:r>
              <a:rPr lang="it-IT" sz="1600"/>
              <a:t>trasferimento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il nodo che accetta la richiesta effettua la validazione della transazione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i trasferimenti vengono effettuati tramite indirizzi BTC (</a:t>
            </a:r>
            <a:r>
              <a:rPr lang="it-IT" sz="1600" i="1"/>
              <a:t>Bitcoin address</a:t>
            </a:r>
            <a:r>
              <a:rPr lang="it-IT" sz="1600"/>
              <a:t>), che sono </a:t>
            </a:r>
            <a:br>
              <a:rPr lang="it-IT" sz="1600"/>
            </a:br>
            <a:r>
              <a:rPr lang="it-IT" sz="1600"/>
              <a:t>l’equivalente di un IBAN bancario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ogni indirizzo BTC è l'</a:t>
            </a:r>
            <a:r>
              <a:rPr lang="it-IT" sz="1600" i="1"/>
              <a:t>hash</a:t>
            </a:r>
            <a:r>
              <a:rPr lang="it-IT" sz="1600"/>
              <a:t> di una chiave pubblica crittografica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ogni utente può generare quanti indirizzi vuole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il messaggio del mittente è firmato digitalmente per dimostrare la proprietà </a:t>
            </a:r>
            <a:br>
              <a:rPr lang="it-IT" sz="1600"/>
            </a:br>
            <a:r>
              <a:rPr lang="it-IT" sz="1600"/>
              <a:t>del denaro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il nodo ricevente verifica la firma e inoltra il messaggio a tutti gli altri nodi della rete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/>
              <a:t>tutte le transazioni Bitcoin sono pubbliche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87959" y="0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>
                <a:solidFill>
                  <a:schemeClr val="tx1"/>
                </a:solidFill>
              </a:rPr>
              <a:t>STRUTTURA DELLA TRANSAZIONE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5EB2B5-9B7A-334A-808D-F01CAACF5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646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rc 33"/>
          <p:cNvSpPr/>
          <p:nvPr/>
        </p:nvSpPr>
        <p:spPr>
          <a:xfrm>
            <a:off x="2891505" y="537490"/>
            <a:ext cx="1226127" cy="947248"/>
          </a:xfrm>
          <a:prstGeom prst="arc">
            <a:avLst>
              <a:gd name="adj1" fmla="val 11954010"/>
              <a:gd name="adj2" fmla="val 20252803"/>
            </a:avLst>
          </a:prstGeom>
          <a:ln>
            <a:solidFill>
              <a:srgbClr val="263CFD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Arc 34"/>
          <p:cNvSpPr/>
          <p:nvPr/>
        </p:nvSpPr>
        <p:spPr>
          <a:xfrm>
            <a:off x="5342492" y="568965"/>
            <a:ext cx="1226127" cy="947248"/>
          </a:xfrm>
          <a:prstGeom prst="arc">
            <a:avLst>
              <a:gd name="adj1" fmla="val 11954010"/>
              <a:gd name="adj2" fmla="val 20252803"/>
            </a:avLst>
          </a:prstGeom>
          <a:ln>
            <a:solidFill>
              <a:srgbClr val="263CFD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Arc 35"/>
          <p:cNvSpPr/>
          <p:nvPr/>
        </p:nvSpPr>
        <p:spPr>
          <a:xfrm>
            <a:off x="518126" y="568127"/>
            <a:ext cx="1226127" cy="947248"/>
          </a:xfrm>
          <a:prstGeom prst="arc">
            <a:avLst>
              <a:gd name="adj1" fmla="val 11954010"/>
              <a:gd name="adj2" fmla="val 20252803"/>
            </a:avLst>
          </a:prstGeom>
          <a:ln>
            <a:solidFill>
              <a:srgbClr val="263CFD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Arc 36"/>
          <p:cNvSpPr/>
          <p:nvPr/>
        </p:nvSpPr>
        <p:spPr>
          <a:xfrm>
            <a:off x="7508342" y="537490"/>
            <a:ext cx="1226127" cy="947248"/>
          </a:xfrm>
          <a:prstGeom prst="arc">
            <a:avLst>
              <a:gd name="adj1" fmla="val 11954010"/>
              <a:gd name="adj2" fmla="val 20252803"/>
            </a:avLst>
          </a:prstGeom>
          <a:ln>
            <a:solidFill>
              <a:srgbClr val="263CFD"/>
            </a:solidFill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13"/>
          <p:cNvGrpSpPr/>
          <p:nvPr/>
        </p:nvGrpSpPr>
        <p:grpSpPr>
          <a:xfrm>
            <a:off x="1165013" y="875904"/>
            <a:ext cx="2159544" cy="3862413"/>
            <a:chOff x="941276" y="875904"/>
            <a:chExt cx="2159544" cy="3862413"/>
          </a:xfrm>
        </p:grpSpPr>
        <p:sp>
          <p:nvSpPr>
            <p:cNvPr id="5" name="Rectangle 4"/>
            <p:cNvSpPr/>
            <p:nvPr/>
          </p:nvSpPr>
          <p:spPr>
            <a:xfrm>
              <a:off x="947482" y="875904"/>
              <a:ext cx="2153338" cy="385196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276" y="1638626"/>
              <a:ext cx="215475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>
                  <a:solidFill>
                    <a:srgbClr val="FF0000"/>
                  </a:solidFill>
                </a:rPr>
                <a:t>OUTPUT</a:t>
              </a:r>
            </a:p>
            <a:p>
              <a:r>
                <a:rPr lang="it-IT" sz="1200" dirty="0"/>
                <a:t>trasmetto a </a:t>
              </a:r>
              <a:r>
                <a:rPr lang="it-IT" sz="1200" b="1" dirty="0"/>
                <a:t>Giorgio</a:t>
              </a:r>
              <a:r>
                <a:rPr lang="it-IT" sz="1200" dirty="0"/>
                <a:t> 1,5 BTC</a:t>
              </a:r>
            </a:p>
            <a:p>
              <a:r>
                <a:rPr lang="it-IT" sz="1200" dirty="0">
                  <a:solidFill>
                    <a:srgbClr val="00B050"/>
                  </a:solidFill>
                </a:rPr>
                <a:t>INPUT</a:t>
              </a:r>
            </a:p>
            <a:p>
              <a:r>
                <a:rPr lang="it-IT" sz="1200" dirty="0"/>
                <a:t>dei 2,2 BTC che ho ricevuto </a:t>
              </a:r>
            </a:p>
            <a:p>
              <a:r>
                <a:rPr lang="it-IT" sz="1200" dirty="0"/>
                <a:t>da Andrea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24151" y="2846448"/>
              <a:ext cx="70564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Firmato</a:t>
              </a:r>
            </a:p>
            <a:p>
              <a:r>
                <a:rPr lang="it-IT" sz="1200"/>
                <a:t>Maria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70179" y="977063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solidFill>
                    <a:srgbClr val="263CFD"/>
                  </a:solidFill>
                </a:rPr>
                <a:t>transazione n.</a:t>
              </a:r>
            </a:p>
            <a:p>
              <a:r>
                <a:rPr lang="cs-CZ" sz="1200">
                  <a:solidFill>
                    <a:srgbClr val="263CFD"/>
                  </a:solidFill>
                </a:rPr>
                <a:t>29400cf98a2e817</a:t>
              </a:r>
              <a:endParaRPr lang="it-IT" sz="1200">
                <a:solidFill>
                  <a:srgbClr val="263CFD"/>
                </a:solidFill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41276" y="3537988"/>
              <a:ext cx="21226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/>
                <a:t>Questo output è pagabile </a:t>
              </a:r>
            </a:p>
            <a:p>
              <a:r>
                <a:rPr lang="it-IT" sz="1200"/>
                <a:t>a chiunque possa presentare una firma basata sulla chiave privata corrispondente all'indirizzo pubblico di Giorgio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98406" y="875904"/>
            <a:ext cx="2198038" cy="3851960"/>
            <a:chOff x="3598406" y="521961"/>
            <a:chExt cx="2198038" cy="4205903"/>
          </a:xfrm>
        </p:grpSpPr>
        <p:sp>
          <p:nvSpPr>
            <p:cNvPr id="2" name="Rectangle 1"/>
            <p:cNvSpPr/>
            <p:nvPr/>
          </p:nvSpPr>
          <p:spPr>
            <a:xfrm>
              <a:off x="3603796" y="521961"/>
              <a:ext cx="2153338" cy="42059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598406" y="1369216"/>
              <a:ext cx="219803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solidFill>
                    <a:srgbClr val="FF0000"/>
                  </a:solidFill>
                </a:rPr>
                <a:t>OUTPUT</a:t>
              </a:r>
              <a:endParaRPr lang="it-IT" sz="1200"/>
            </a:p>
            <a:p>
              <a:r>
                <a:rPr lang="it-IT" sz="1200"/>
                <a:t>trasmetto a Franco 1,2 BTC</a:t>
              </a:r>
            </a:p>
            <a:p>
              <a:r>
                <a:rPr lang="it-IT" sz="1200">
                  <a:solidFill>
                    <a:srgbClr val="00B050"/>
                  </a:solidFill>
                </a:rPr>
                <a:t>INPUT</a:t>
              </a:r>
            </a:p>
            <a:p>
              <a:r>
                <a:rPr lang="it-IT" sz="1200"/>
                <a:t>degli 1,5 BTC che ho ricevuto</a:t>
              </a:r>
            </a:p>
            <a:p>
              <a:r>
                <a:rPr lang="it-IT" sz="1200"/>
                <a:t>da Maria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680465" y="2563419"/>
              <a:ext cx="82105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Firmato</a:t>
              </a:r>
            </a:p>
            <a:p>
              <a:r>
                <a:rPr lang="it-IT" b="1"/>
                <a:t>Giorgio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624533" y="636781"/>
              <a:ext cx="1535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solidFill>
                    <a:srgbClr val="263CFD"/>
                  </a:solidFill>
                </a:rPr>
                <a:t>transazione n.</a:t>
              </a:r>
            </a:p>
            <a:p>
              <a:r>
                <a:rPr lang="pl-PL" sz="1200">
                  <a:solidFill>
                    <a:srgbClr val="263CFD"/>
                  </a:solidFill>
                </a:rPr>
                <a:t>6453ed9abc0b4596</a:t>
              </a:r>
              <a:endParaRPr lang="it-IT" sz="1200">
                <a:solidFill>
                  <a:srgbClr val="263CFD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603796" y="3440240"/>
              <a:ext cx="21226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/>
                <a:t>Questo output è pagabile </a:t>
              </a:r>
            </a:p>
            <a:p>
              <a:r>
                <a:rPr lang="it-IT" sz="1200"/>
                <a:t>a chiunque possa presentare una firma basata sulla chiave privata corrispondente all'indirizzo pubblico di Franco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036373" y="875904"/>
            <a:ext cx="2198038" cy="3851960"/>
            <a:chOff x="6260110" y="521961"/>
            <a:chExt cx="2198038" cy="4205903"/>
          </a:xfrm>
        </p:grpSpPr>
        <p:sp>
          <p:nvSpPr>
            <p:cNvPr id="9" name="Rectangle 8"/>
            <p:cNvSpPr/>
            <p:nvPr/>
          </p:nvSpPr>
          <p:spPr>
            <a:xfrm>
              <a:off x="6260110" y="521961"/>
              <a:ext cx="2153338" cy="420590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260110" y="1369216"/>
              <a:ext cx="219803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solidFill>
                    <a:srgbClr val="FF0000"/>
                  </a:solidFill>
                </a:rPr>
                <a:t>OUTPUT</a:t>
              </a:r>
            </a:p>
            <a:p>
              <a:r>
                <a:rPr lang="it-IT" sz="1200"/>
                <a:t>trasmetto a Michele 0,9 BTC</a:t>
              </a:r>
            </a:p>
            <a:p>
              <a:r>
                <a:rPr lang="it-IT" sz="1200">
                  <a:solidFill>
                    <a:srgbClr val="00B050"/>
                  </a:solidFill>
                </a:rPr>
                <a:t>INPUT</a:t>
              </a:r>
            </a:p>
            <a:p>
              <a:r>
                <a:rPr lang="it-IT" sz="1200"/>
                <a:t>degli 1,2 BTC che ho ricevuto</a:t>
              </a:r>
            </a:p>
            <a:p>
              <a:r>
                <a:rPr lang="it-IT" sz="1200"/>
                <a:t>da Maria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36779" y="2563419"/>
              <a:ext cx="7906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/>
                <a:t>Firmato</a:t>
              </a:r>
            </a:p>
            <a:p>
              <a:r>
                <a:rPr lang="it-IT"/>
                <a:t>Franco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07873" y="639025"/>
              <a:ext cx="15359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>
                  <a:solidFill>
                    <a:srgbClr val="263CFD"/>
                  </a:solidFill>
                </a:rPr>
                <a:t>transazione n.</a:t>
              </a:r>
            </a:p>
            <a:p>
              <a:r>
                <a:rPr lang="is-IS" sz="1200">
                  <a:solidFill>
                    <a:srgbClr val="263CFD"/>
                  </a:solidFill>
                </a:rPr>
                <a:t>562207e5e72c0a94</a:t>
              </a:r>
              <a:endParaRPr lang="it-IT" sz="1200">
                <a:solidFill>
                  <a:srgbClr val="263CFD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330780" y="3440240"/>
              <a:ext cx="2122697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/>
                <a:t>Questo output è pagabile </a:t>
              </a:r>
            </a:p>
            <a:p>
              <a:r>
                <a:rPr lang="it-IT" sz="1200"/>
                <a:t>a chiunque possa presentare una firma basata sulla chiave privata corrispondente all'indirizzo pubblico di Michele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6787959" y="0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>
                <a:solidFill>
                  <a:schemeClr val="tx1"/>
                </a:solidFill>
              </a:rPr>
              <a:t>STRUTTURA DELLA TRANSAZIONE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813" y="829192"/>
            <a:ext cx="761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Andrea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29740" y="838725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Michele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043434" y="1852159"/>
            <a:ext cx="3444417" cy="1405678"/>
            <a:chOff x="2031709" y="1848074"/>
            <a:chExt cx="3444417" cy="1405678"/>
          </a:xfrm>
        </p:grpSpPr>
        <p:sp>
          <p:nvSpPr>
            <p:cNvPr id="16" name="Rectangle 15"/>
            <p:cNvSpPr/>
            <p:nvPr/>
          </p:nvSpPr>
          <p:spPr>
            <a:xfrm>
              <a:off x="2031709" y="1848074"/>
              <a:ext cx="569000" cy="26952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682471" y="2981074"/>
              <a:ext cx="793655" cy="27267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Straight Connector 17"/>
            <p:cNvCxnSpPr>
              <a:stCxn id="16" idx="2"/>
              <a:endCxn id="30" idx="1"/>
            </p:cNvCxnSpPr>
            <p:nvPr/>
          </p:nvCxnSpPr>
          <p:spPr>
            <a:xfrm>
              <a:off x="2316209" y="2117596"/>
              <a:ext cx="2366262" cy="99981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0DA29F4-3891-1148-8D1B-0ECA548994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199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B03B04-D886-854E-8093-FE61B5F75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525" y="658367"/>
            <a:ext cx="6300557" cy="36955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3B406E-CC36-2249-83F6-9945FB2AFDB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5036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63782" y="645739"/>
            <a:ext cx="6884838" cy="3832615"/>
            <a:chOff x="494972" y="2501900"/>
            <a:chExt cx="7590594" cy="40696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700" y="2663827"/>
              <a:ext cx="6929866" cy="3907718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94972" y="2501900"/>
              <a:ext cx="6038718" cy="323853"/>
              <a:chOff x="1663372" y="2501900"/>
              <a:chExt cx="6038718" cy="323853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1663372" y="2501900"/>
                <a:ext cx="1743456" cy="323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Transazione 0 → 1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831703" y="2501900"/>
                <a:ext cx="1743456" cy="323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Transazione 1 → 2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958634" y="2501900"/>
                <a:ext cx="1743456" cy="323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Transazione 2 → 3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658448" y="3530600"/>
              <a:ext cx="4972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200"/>
                <a:t>...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787959" y="0"/>
            <a:ext cx="23471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>
                <a:solidFill>
                  <a:schemeClr val="tx1"/>
                </a:solidFill>
              </a:rPr>
              <a:t>STRUTTURA DELLA TRANSAZIONE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38480" y="3830320"/>
            <a:ext cx="1076960" cy="477520"/>
            <a:chOff x="792480" y="3830320"/>
            <a:chExt cx="1076960" cy="477520"/>
          </a:xfrm>
        </p:grpSpPr>
        <p:sp>
          <p:nvSpPr>
            <p:cNvPr id="11" name="Rectangle 10"/>
            <p:cNvSpPr/>
            <p:nvPr/>
          </p:nvSpPr>
          <p:spPr>
            <a:xfrm>
              <a:off x="792480" y="3830320"/>
              <a:ext cx="1076960" cy="47752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45891" y="3838247"/>
              <a:ext cx="9701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200"/>
                <a:t>Owner 0’s</a:t>
              </a:r>
            </a:p>
            <a:p>
              <a:pPr algn="ctr"/>
              <a:r>
                <a:rPr lang="it-IT" sz="1200"/>
                <a:t>Private Key</a:t>
              </a:r>
            </a:p>
          </p:txBody>
        </p:sp>
      </p:grpSp>
      <p:cxnSp>
        <p:nvCxnSpPr>
          <p:cNvPr id="16" name="Straight Arrow Connector 15"/>
          <p:cNvCxnSpPr/>
          <p:nvPr/>
        </p:nvCxnSpPr>
        <p:spPr>
          <a:xfrm flipV="1">
            <a:off x="1615440" y="3241040"/>
            <a:ext cx="965200" cy="701040"/>
          </a:xfrm>
          <a:prstGeom prst="straightConnector1">
            <a:avLst/>
          </a:prstGeom>
          <a:ln w="0">
            <a:solidFill>
              <a:schemeClr val="tx1">
                <a:alpha val="44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19142645">
            <a:off x="1814837" y="3514021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/>
              <a:t>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9E488-5E03-414D-97E0-1E5B868D99A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77410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C4953F-E050-574B-8DD9-D2FBF744ED0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BB895F-65A5-9A4F-A857-CE12CD625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177" y="210580"/>
            <a:ext cx="7906028" cy="426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423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A25EBA-AD2F-5146-8CBD-6957E3AA586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82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223BB-1653-6749-8A1F-9BE7E8597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505558"/>
            <a:ext cx="8458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46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2B8F7-8881-E44B-8154-06F8624514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5F89A-DDC4-4746-B2A7-F80D8C512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423" y="0"/>
            <a:ext cx="4059948" cy="4747846"/>
          </a:xfrm>
          <a:prstGeom prst="rect">
            <a:avLst/>
          </a:prstGeom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52F2E532-BCF2-4448-9F92-A37E5FCC9C13}"/>
              </a:ext>
            </a:extLst>
          </p:cNvPr>
          <p:cNvSpPr/>
          <p:nvPr/>
        </p:nvSpPr>
        <p:spPr>
          <a:xfrm>
            <a:off x="7552592" y="1749669"/>
            <a:ext cx="254977" cy="1248507"/>
          </a:xfrm>
          <a:prstGeom prst="upArrow">
            <a:avLst/>
          </a:prstGeom>
          <a:noFill/>
          <a:ln>
            <a:solidFill>
              <a:srgbClr val="263C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114993-021C-174E-80CE-9DBBD8307BAB}"/>
              </a:ext>
            </a:extLst>
          </p:cNvPr>
          <p:cNvSpPr txBox="1"/>
          <p:nvPr/>
        </p:nvSpPr>
        <p:spPr>
          <a:xfrm>
            <a:off x="7482254" y="3472962"/>
            <a:ext cx="97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sviluppo </a:t>
            </a:r>
          </a:p>
          <a:p>
            <a:r>
              <a:rPr lang="it-IT"/>
              <a:t>temporale</a:t>
            </a:r>
          </a:p>
        </p:txBody>
      </p:sp>
    </p:spTree>
    <p:extLst>
      <p:ext uri="{BB962C8B-B14F-4D97-AF65-F5344CB8AC3E}">
        <p14:creationId xmlns:p14="http://schemas.microsoft.com/office/powerpoint/2010/main" val="336618856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3A1AE-4FAF-0649-B264-87462562D79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84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5B571-3D9F-C249-9E44-3CC1F5CFE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451" y="0"/>
            <a:ext cx="5723552" cy="471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8568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C57E7C-15B4-4D44-B57B-B1A919295A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85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3C1C57-2EA4-A64F-BAD5-1D6D9FF06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1082190"/>
            <a:ext cx="7350369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341CE-0794-A543-91C8-33CF76194F24}"/>
              </a:ext>
            </a:extLst>
          </p:cNvPr>
          <p:cNvSpPr txBox="1"/>
          <p:nvPr/>
        </p:nvSpPr>
        <p:spPr>
          <a:xfrm>
            <a:off x="2725615" y="228600"/>
            <a:ext cx="3337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Tipologia di transazioni</a:t>
            </a:r>
          </a:p>
        </p:txBody>
      </p:sp>
    </p:spTree>
    <p:extLst>
      <p:ext uri="{BB962C8B-B14F-4D97-AF65-F5344CB8AC3E}">
        <p14:creationId xmlns:p14="http://schemas.microsoft.com/office/powerpoint/2010/main" val="26403593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97788-E2E2-E347-96F8-B82EFB3E2D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52529-B143-E841-8E1B-438A17335C8D}"/>
              </a:ext>
            </a:extLst>
          </p:cNvPr>
          <p:cNvSpPr txBox="1"/>
          <p:nvPr/>
        </p:nvSpPr>
        <p:spPr>
          <a:xfrm>
            <a:off x="3200400" y="131885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i="1"/>
              <a:t>Bitcoin Script </a:t>
            </a:r>
            <a:endParaRPr lang="it-IT" sz="16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FDF3F7-2CC0-8643-BCCB-4778FDD6BEF3}"/>
              </a:ext>
            </a:extLst>
          </p:cNvPr>
          <p:cNvSpPr txBox="1"/>
          <p:nvPr/>
        </p:nvSpPr>
        <p:spPr>
          <a:xfrm>
            <a:off x="1811216" y="668216"/>
            <a:ext cx="541526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Linguaggio interpretato che fa uso di una pila (</a:t>
            </a:r>
            <a:r>
              <a:rPr lang="it-IT" i="1"/>
              <a:t>stack language</a:t>
            </a:r>
            <a:r>
              <a:rPr lang="it-IT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NON è Turing-completo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31D7E4-FBE5-B746-8B9F-AE7F78FA8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216" y="1406880"/>
            <a:ext cx="5245310" cy="32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232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5BE4AB-53B7-984A-888C-940CDA72BD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C3527-0696-1C4A-B03E-CB9B907C9B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231" y="1489768"/>
            <a:ext cx="3994638" cy="2103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A096E0-0961-3448-8D55-94AD431D6835}"/>
              </a:ext>
            </a:extLst>
          </p:cNvPr>
          <p:cNvSpPr txBox="1"/>
          <p:nvPr/>
        </p:nvSpPr>
        <p:spPr>
          <a:xfrm>
            <a:off x="1809941" y="420162"/>
            <a:ext cx="633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La rete Bitcoin può essere usata per memorizzare dati in modo perenne!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87D5E4-84D9-2542-82E7-973BE14F7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76" y="1255872"/>
            <a:ext cx="4556369" cy="2413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EDB7C-8639-9240-897E-21D5BB3CE3E4}"/>
              </a:ext>
            </a:extLst>
          </p:cNvPr>
          <p:cNvSpPr txBox="1"/>
          <p:nvPr/>
        </p:nvSpPr>
        <p:spPr>
          <a:xfrm>
            <a:off x="2100087" y="3942517"/>
            <a:ext cx="5158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Testo contenuto nella prima transazione BTC tra Nakamoto e </a:t>
            </a:r>
          </a:p>
          <a:p>
            <a:r>
              <a:rPr lang="it-IT"/>
              <a:t>Finney contenuta nel primo blocco asseverato, il blocco genesi</a:t>
            </a:r>
          </a:p>
        </p:txBody>
      </p:sp>
    </p:spTree>
    <p:extLst>
      <p:ext uri="{BB962C8B-B14F-4D97-AF65-F5344CB8AC3E}">
        <p14:creationId xmlns:p14="http://schemas.microsoft.com/office/powerpoint/2010/main" val="253592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7D6B711-06B5-6348-963B-564106E20872}"/>
              </a:ext>
            </a:extLst>
          </p:cNvPr>
          <p:cNvSpPr txBox="1"/>
          <p:nvPr/>
        </p:nvSpPr>
        <p:spPr>
          <a:xfrm>
            <a:off x="1880378" y="526808"/>
            <a:ext cx="6330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La rete Bitcoin può essere usata per memorizzare dati in modo perenne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4BF0EA-2235-DB47-8296-CC2FFDFB29DD}"/>
              </a:ext>
            </a:extLst>
          </p:cNvPr>
          <p:cNvGrpSpPr/>
          <p:nvPr/>
        </p:nvGrpSpPr>
        <p:grpSpPr>
          <a:xfrm>
            <a:off x="1172922" y="1020758"/>
            <a:ext cx="6960930" cy="3244700"/>
            <a:chOff x="1172922" y="1213637"/>
            <a:chExt cx="6960930" cy="32447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9A9D926-116B-A944-BE41-21B90326D39D}"/>
                </a:ext>
              </a:extLst>
            </p:cNvPr>
            <p:cNvSpPr txBox="1"/>
            <p:nvPr/>
          </p:nvSpPr>
          <p:spPr>
            <a:xfrm>
              <a:off x="3011297" y="1213637"/>
              <a:ext cx="4068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>
                  <a:latin typeface="Times" pitchFamily="2" charset="0"/>
                </a:rPr>
                <a:t>Tributo a Nelson Mandela, presente nella transazione 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04CE4E6-48D2-6548-BF50-F58F0EF90CE1}"/>
                </a:ext>
              </a:extLst>
            </p:cNvPr>
            <p:cNvGrpSpPr/>
            <p:nvPr/>
          </p:nvGrpSpPr>
          <p:grpSpPr>
            <a:xfrm>
              <a:off x="1172922" y="1585983"/>
              <a:ext cx="6960930" cy="2872354"/>
              <a:chOff x="1172922" y="1585983"/>
              <a:chExt cx="6960930" cy="287235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2834A37-8555-3E41-BF43-B0591AE79C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172922" y="1585983"/>
                <a:ext cx="6960930" cy="2872354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2E3D6C4-F125-764B-8D50-6973301D1BA2}"/>
                  </a:ext>
                </a:extLst>
              </p:cNvPr>
              <p:cNvSpPr/>
              <p:nvPr/>
            </p:nvSpPr>
            <p:spPr>
              <a:xfrm>
                <a:off x="1259095" y="1972423"/>
                <a:ext cx="914400" cy="268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86209D8-3AFB-4E49-A2B4-68ACC2A1F058}"/>
                  </a:ext>
                </a:extLst>
              </p:cNvPr>
              <p:cNvSpPr/>
              <p:nvPr/>
            </p:nvSpPr>
            <p:spPr>
              <a:xfrm>
                <a:off x="3230720" y="1967635"/>
                <a:ext cx="383793" cy="268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C19CD51-E1E0-1E48-B80E-6978FE6767B2}"/>
                  </a:ext>
                </a:extLst>
              </p:cNvPr>
              <p:cNvSpPr/>
              <p:nvPr/>
            </p:nvSpPr>
            <p:spPr>
              <a:xfrm>
                <a:off x="6006634" y="1967635"/>
                <a:ext cx="2017106" cy="268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5F9BC78-557B-CA48-8739-744DFACFA6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6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68F12-F2B1-E441-A591-77F13A7C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78" y="993728"/>
            <a:ext cx="6386437" cy="33636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7F643F-1416-9A4F-B4EA-0065408A0AA4}"/>
              </a:ext>
            </a:extLst>
          </p:cNvPr>
          <p:cNvSpPr txBox="1"/>
          <p:nvPr/>
        </p:nvSpPr>
        <p:spPr>
          <a:xfrm>
            <a:off x="2274032" y="633281"/>
            <a:ext cx="5200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>
                <a:latin typeface="Times" pitchFamily="2" charset="0"/>
              </a:rPr>
              <a:t>All’interno della transazione si trova anche e il seguente testo scritto: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08EC4-5429-4A48-A63C-8A9E22EDE6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6475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B35DC6-80ED-8544-8F7B-5BA937D20D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21A7CF-8092-084E-80A5-5CC6FEF28F5C}"/>
              </a:ext>
            </a:extLst>
          </p:cNvPr>
          <p:cNvSpPr txBox="1"/>
          <p:nvPr/>
        </p:nvSpPr>
        <p:spPr>
          <a:xfrm>
            <a:off x="1318437" y="925034"/>
            <a:ext cx="63157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/>
              <a:t>Le nuove tecnologie digitali sono di facile fruibilità (user friendly) e quindi vengono usate in modo irriflesso.</a:t>
            </a:r>
          </a:p>
          <a:p>
            <a:endParaRPr lang="it-IT" sz="2000"/>
          </a:p>
          <a:p>
            <a:r>
              <a:rPr lang="it-IT" sz="2000"/>
              <a:t>Esse si insinuano nelle nostre vite prima che si abbia il tempo di valutarle dal punto di vista etico/filosofico.</a:t>
            </a:r>
          </a:p>
          <a:p>
            <a:endParaRPr lang="it-IT" sz="2000"/>
          </a:p>
          <a:p>
            <a:r>
              <a:rPr lang="it-IT" sz="2000"/>
              <a:t>Spesso non si ha neanche il tempo di attribuire loro</a:t>
            </a:r>
          </a:p>
          <a:p>
            <a:r>
              <a:rPr lang="it-IT" sz="2000"/>
              <a:t>un nome ufficiale, sotto forma di voce enciclopedica...</a:t>
            </a:r>
          </a:p>
        </p:txBody>
      </p:sp>
    </p:spTree>
    <p:extLst>
      <p:ext uri="{BB962C8B-B14F-4D97-AF65-F5344CB8AC3E}">
        <p14:creationId xmlns:p14="http://schemas.microsoft.com/office/powerpoint/2010/main" val="26976087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D736D5-32DD-1D41-BA96-BFF5BB2D9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62" y="401428"/>
            <a:ext cx="7491046" cy="2320491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9EC23B9-5534-484B-A9D6-0DA0E2E98BA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01177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E57D34-2BCC-E348-9309-908B945FD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491" y="98393"/>
            <a:ext cx="5144435" cy="46142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5F3B22-9938-BD45-8A8C-F0F3F21753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91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7736C3-C91C-8541-9724-613CB85E9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363" y="1068365"/>
            <a:ext cx="1590474" cy="238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88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E75969E-7B8F-734A-A9F3-118E3DD90323}"/>
              </a:ext>
            </a:extLst>
          </p:cNvPr>
          <p:cNvGrpSpPr/>
          <p:nvPr/>
        </p:nvGrpSpPr>
        <p:grpSpPr>
          <a:xfrm>
            <a:off x="1548207" y="3111292"/>
            <a:ext cx="2703255" cy="1499157"/>
            <a:chOff x="1548207" y="3111292"/>
            <a:chExt cx="2703255" cy="1499157"/>
          </a:xfrm>
        </p:grpSpPr>
        <p:grpSp>
          <p:nvGrpSpPr>
            <p:cNvPr id="25" name="Group 24"/>
            <p:cNvGrpSpPr/>
            <p:nvPr/>
          </p:nvGrpSpPr>
          <p:grpSpPr>
            <a:xfrm>
              <a:off x="1548207" y="3693280"/>
              <a:ext cx="2651688" cy="917169"/>
              <a:chOff x="924558" y="3760470"/>
              <a:chExt cx="2651688" cy="917169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655527" y="3897787"/>
                <a:ext cx="11897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Hash 160 bit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924558" y="3760470"/>
                <a:ext cx="2651688" cy="9171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463108" y="4208218"/>
                <a:ext cx="157458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/>
                  <a:t>0328110b7f7a0b84b08425dbb602437eee64bd0c</a:t>
                </a:r>
                <a:endParaRPr lang="it-IT" sz="100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9C65062-02C2-3145-BF87-46018036C518}"/>
                </a:ext>
              </a:extLst>
            </p:cNvPr>
            <p:cNvGrpSpPr/>
            <p:nvPr/>
          </p:nvGrpSpPr>
          <p:grpSpPr>
            <a:xfrm>
              <a:off x="2827349" y="3111292"/>
              <a:ext cx="1424113" cy="530314"/>
              <a:chOff x="2598749" y="3111292"/>
              <a:chExt cx="1424113" cy="530314"/>
            </a:xfrm>
          </p:grpSpPr>
          <p:sp>
            <p:nvSpPr>
              <p:cNvPr id="27" name="Down Arrow 26"/>
              <p:cNvSpPr/>
              <p:nvPr/>
            </p:nvSpPr>
            <p:spPr>
              <a:xfrm>
                <a:off x="2598749" y="3111292"/>
                <a:ext cx="152400" cy="508000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841128" y="3118386"/>
                <a:ext cx="11817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SHA256</a:t>
                </a:r>
              </a:p>
              <a:p>
                <a:r>
                  <a:rPr lang="it-IT"/>
                  <a:t>RIPEMD160</a:t>
                </a: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1508445" y="365789"/>
            <a:ext cx="2777206" cy="781188"/>
            <a:chOff x="874865" y="157879"/>
            <a:chExt cx="2753116" cy="1037329"/>
          </a:xfrm>
        </p:grpSpPr>
        <p:grpSp>
          <p:nvGrpSpPr>
            <p:cNvPr id="16" name="Group 15"/>
            <p:cNvGrpSpPr/>
            <p:nvPr/>
          </p:nvGrpSpPr>
          <p:grpSpPr>
            <a:xfrm>
              <a:off x="924558" y="227746"/>
              <a:ext cx="2651688" cy="917169"/>
              <a:chOff x="1432560" y="474751"/>
              <a:chExt cx="2651688" cy="91716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619656" y="827839"/>
                <a:ext cx="2233943" cy="490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s-IS" sz="900">
                    <a:solidFill>
                      <a:srgbClr val="FF0000"/>
                    </a:solidFill>
                  </a:rPr>
                  <a:t>3aba4162c7251c891207b747840551a</a:t>
                </a:r>
              </a:p>
              <a:p>
                <a:r>
                  <a:rPr lang="is-IS" sz="900">
                    <a:solidFill>
                      <a:srgbClr val="FF0000"/>
                    </a:solidFill>
                  </a:rPr>
                  <a:t>719b930de081f85c4e44cf7c13e41daa6 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619655" y="547574"/>
                <a:ext cx="2277496" cy="2770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200"/>
                  <a:t>Chiave aleatoria privata 256 bit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432560" y="474751"/>
                <a:ext cx="2651688" cy="91716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874865" y="157879"/>
              <a:ext cx="2753116" cy="103732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04B9ECF-6195-EB4B-917E-78B24B6ACDF0}"/>
              </a:ext>
            </a:extLst>
          </p:cNvPr>
          <p:cNvGrpSpPr/>
          <p:nvPr/>
        </p:nvGrpSpPr>
        <p:grpSpPr>
          <a:xfrm>
            <a:off x="4286780" y="3549156"/>
            <a:ext cx="4386936" cy="1162942"/>
            <a:chOff x="4286780" y="3549156"/>
            <a:chExt cx="4386936" cy="116294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B8A492A-C975-0840-860B-B69D4A4FD885}"/>
                </a:ext>
              </a:extLst>
            </p:cNvPr>
            <p:cNvGrpSpPr/>
            <p:nvPr/>
          </p:nvGrpSpPr>
          <p:grpSpPr>
            <a:xfrm>
              <a:off x="4286780" y="3549156"/>
              <a:ext cx="881973" cy="803596"/>
              <a:chOff x="3998308" y="3549156"/>
              <a:chExt cx="881973" cy="803596"/>
            </a:xfrm>
          </p:grpSpPr>
          <p:sp>
            <p:nvSpPr>
              <p:cNvPr id="34" name="Right Arrow 33"/>
              <p:cNvSpPr/>
              <p:nvPr/>
            </p:nvSpPr>
            <p:spPr>
              <a:xfrm>
                <a:off x="4171957" y="4179844"/>
                <a:ext cx="629920" cy="172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998308" y="3549156"/>
                <a:ext cx="8819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/>
                  <a:t>Codifica </a:t>
                </a:r>
              </a:p>
              <a:p>
                <a:pPr algn="ctr"/>
                <a:r>
                  <a:rPr lang="it-IT"/>
                  <a:t>Base 58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5280276" y="3619292"/>
              <a:ext cx="3393440" cy="1092806"/>
              <a:chOff x="5110480" y="3072889"/>
              <a:chExt cx="3393440" cy="1092806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5198190" y="3152864"/>
                <a:ext cx="3199915" cy="917169"/>
                <a:chOff x="4575575" y="3123612"/>
                <a:chExt cx="3199915" cy="917169"/>
              </a:xfrm>
            </p:grpSpPr>
            <p:sp>
              <p:nvSpPr>
                <p:cNvPr id="7" name="Rectangle 6"/>
                <p:cNvSpPr/>
                <p:nvPr/>
              </p:nvSpPr>
              <p:spPr>
                <a:xfrm>
                  <a:off x="4811452" y="3661533"/>
                  <a:ext cx="2842445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000" b="1">
                      <a:solidFill>
                        <a:srgbClr val="00B050"/>
                      </a:solidFill>
                    </a:rPr>
                    <a:t>1DSrfJdB2AnWaFNgSbv3MZC2m74996JafV</a:t>
                  </a: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345853" y="3222714"/>
                  <a:ext cx="14398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Indirizzo Bitcoin</a:t>
                  </a: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4575575" y="3123612"/>
                  <a:ext cx="3199915" cy="917169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45" name="Rectangle 44"/>
              <p:cNvSpPr/>
              <p:nvPr/>
            </p:nvSpPr>
            <p:spPr>
              <a:xfrm>
                <a:off x="5110480" y="3072889"/>
                <a:ext cx="3393440" cy="10928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113432-95E0-EF4C-9530-C3C8F5FC7BCF}"/>
              </a:ext>
            </a:extLst>
          </p:cNvPr>
          <p:cNvGrpSpPr/>
          <p:nvPr/>
        </p:nvGrpSpPr>
        <p:grpSpPr>
          <a:xfrm>
            <a:off x="5278293" y="2130654"/>
            <a:ext cx="3159760" cy="2088400"/>
            <a:chOff x="5278293" y="2130654"/>
            <a:chExt cx="3159760" cy="208840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F728C0-7AC2-0E4B-9251-622D34675C99}"/>
                </a:ext>
              </a:extLst>
            </p:cNvPr>
            <p:cNvGrpSpPr/>
            <p:nvPr/>
          </p:nvGrpSpPr>
          <p:grpSpPr>
            <a:xfrm>
              <a:off x="5278293" y="2130654"/>
              <a:ext cx="3159760" cy="1154330"/>
              <a:chOff x="5278293" y="2130654"/>
              <a:chExt cx="3159760" cy="1154330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5473958" y="2130654"/>
                <a:ext cx="280557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3200"/>
                  <a:t>Chiave Bitcoin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278293" y="2761764"/>
                <a:ext cx="3159760" cy="523220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/>
                  <a:t>Stringa da 34 caratteri in Base 58 che costituisce l’indirizzo effettivo </a:t>
                </a:r>
              </a:p>
            </p:txBody>
          </p:sp>
        </p:grpSp>
        <p:cxnSp>
          <p:nvCxnSpPr>
            <p:cNvPr id="49" name="Straight Arrow Connector 48"/>
            <p:cNvCxnSpPr/>
            <p:nvPr/>
          </p:nvCxnSpPr>
          <p:spPr>
            <a:xfrm>
              <a:off x="8199120" y="3284984"/>
              <a:ext cx="10160" cy="93407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39F1E14B-6A80-9040-8298-3E05E02177E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92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3FCE288-ACFF-054E-9797-3D1E1A6B1311}"/>
              </a:ext>
            </a:extLst>
          </p:cNvPr>
          <p:cNvGrpSpPr/>
          <p:nvPr/>
        </p:nvGrpSpPr>
        <p:grpSpPr>
          <a:xfrm>
            <a:off x="1484015" y="1196605"/>
            <a:ext cx="3039502" cy="1795823"/>
            <a:chOff x="1484015" y="1196605"/>
            <a:chExt cx="3039502" cy="179582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89D9A69-82AD-9847-9ADD-C8E7F5D68FA4}"/>
                </a:ext>
              </a:extLst>
            </p:cNvPr>
            <p:cNvGrpSpPr/>
            <p:nvPr/>
          </p:nvGrpSpPr>
          <p:grpSpPr>
            <a:xfrm>
              <a:off x="1484015" y="1196605"/>
              <a:ext cx="2715880" cy="1795823"/>
              <a:chOff x="1484015" y="1196605"/>
              <a:chExt cx="2715880" cy="1795823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1548207" y="1798856"/>
                <a:ext cx="2651688" cy="1193572"/>
                <a:chOff x="1432560" y="2029142"/>
                <a:chExt cx="2651688" cy="1193572"/>
              </a:xfrm>
            </p:grpSpPr>
            <p:sp>
              <p:nvSpPr>
                <p:cNvPr id="5" name="Rectangle 4"/>
                <p:cNvSpPr/>
                <p:nvPr/>
              </p:nvSpPr>
              <p:spPr>
                <a:xfrm>
                  <a:off x="1529043" y="2395240"/>
                  <a:ext cx="245872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de-DE" sz="1000">
                      <a:solidFill>
                        <a:srgbClr val="263CFD"/>
                      </a:solidFill>
                    </a:rPr>
                    <a:t>045c0de3b9c8ab18dd04e3511243ec2952002dbfadc864b9628910169d9b9b00ec243bcefdd4347074d44bd7356d6a53c495737dd96295e2a9374bf5f02ebfc176</a:t>
                  </a:r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1710681" y="2053163"/>
                  <a:ext cx="209544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Chiave pubblica 512 bit </a:t>
                  </a:r>
                </a:p>
              </p:txBody>
            </p:sp>
            <p:sp>
              <p:nvSpPr>
                <p:cNvPr id="14" name="Rectangle 13"/>
                <p:cNvSpPr/>
                <p:nvPr/>
              </p:nvSpPr>
              <p:spPr>
                <a:xfrm>
                  <a:off x="1432560" y="2029142"/>
                  <a:ext cx="2651688" cy="119357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09673897-775B-D545-97A4-E6DB1B50B2AC}"/>
                  </a:ext>
                </a:extLst>
              </p:cNvPr>
              <p:cNvGrpSpPr/>
              <p:nvPr/>
            </p:nvGrpSpPr>
            <p:grpSpPr>
              <a:xfrm>
                <a:off x="1484015" y="1196605"/>
                <a:ext cx="1512068" cy="549585"/>
                <a:chOff x="1239081" y="1196605"/>
                <a:chExt cx="1512068" cy="549585"/>
              </a:xfrm>
            </p:grpSpPr>
            <p:sp>
              <p:nvSpPr>
                <p:cNvPr id="26" name="Down Arrow 25"/>
                <p:cNvSpPr/>
                <p:nvPr/>
              </p:nvSpPr>
              <p:spPr>
                <a:xfrm>
                  <a:off x="2598749" y="1219648"/>
                  <a:ext cx="152400" cy="508000"/>
                </a:xfrm>
                <a:prstGeom prst="down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469340" y="1438413"/>
                  <a:ext cx="805029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ECDSA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239081" y="1196605"/>
                  <a:ext cx="1359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it-IT"/>
                    <a:t>Curve ellittiche</a:t>
                  </a:r>
                </a:p>
              </p:txBody>
            </p:sp>
          </p:grp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90AC7187-9F8B-1E4D-BA11-E0614013B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9728" y="1208935"/>
              <a:ext cx="1453789" cy="491569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D5D507-3099-194F-AD34-2E38C125F5C1}"/>
              </a:ext>
            </a:extLst>
          </p:cNvPr>
          <p:cNvGrpSpPr/>
          <p:nvPr/>
        </p:nvGrpSpPr>
        <p:grpSpPr>
          <a:xfrm>
            <a:off x="4361152" y="98901"/>
            <a:ext cx="3568829" cy="1633302"/>
            <a:chOff x="4361152" y="98901"/>
            <a:chExt cx="3568829" cy="163330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54C102F-3487-B343-8053-A9184ED5D457}"/>
                </a:ext>
              </a:extLst>
            </p:cNvPr>
            <p:cNvGrpSpPr/>
            <p:nvPr/>
          </p:nvGrpSpPr>
          <p:grpSpPr>
            <a:xfrm>
              <a:off x="4460429" y="263799"/>
              <a:ext cx="3469552" cy="1468404"/>
              <a:chOff x="4460429" y="263799"/>
              <a:chExt cx="3469552" cy="1468404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6298765" y="1208983"/>
                <a:ext cx="13564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WIF = Wallet </a:t>
                </a:r>
              </a:p>
              <a:p>
                <a:r>
                  <a:rPr lang="it-IT"/>
                  <a:t>Import Format </a:t>
                </a: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08D3C11B-1C9F-6443-8142-1F39EA3B3EF8}"/>
                  </a:ext>
                </a:extLst>
              </p:cNvPr>
              <p:cNvGrpSpPr/>
              <p:nvPr/>
            </p:nvGrpSpPr>
            <p:grpSpPr>
              <a:xfrm>
                <a:off x="4460429" y="263799"/>
                <a:ext cx="3469552" cy="917169"/>
                <a:chOff x="4460429" y="263799"/>
                <a:chExt cx="3469552" cy="917169"/>
              </a:xfrm>
            </p:grpSpPr>
            <p:grpSp>
              <p:nvGrpSpPr>
                <p:cNvPr id="23" name="Group 22"/>
                <p:cNvGrpSpPr/>
                <p:nvPr/>
              </p:nvGrpSpPr>
              <p:grpSpPr>
                <a:xfrm>
                  <a:off x="5278293" y="263799"/>
                  <a:ext cx="2651688" cy="917169"/>
                  <a:chOff x="4682725" y="520362"/>
                  <a:chExt cx="2651688" cy="917169"/>
                </a:xfrm>
              </p:grpSpPr>
              <p:sp>
                <p:nvSpPr>
                  <p:cNvPr id="6" name="Rectangle 5"/>
                  <p:cNvSpPr/>
                  <p:nvPr/>
                </p:nvSpPr>
                <p:spPr>
                  <a:xfrm>
                    <a:off x="4878390" y="944860"/>
                    <a:ext cx="226035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000">
                        <a:solidFill>
                          <a:srgbClr val="FF0000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rPr>
                      <a:t>5JG9hT3beGTJuUAmCQEmNaxAuMacCTfXuw1R3FCXig23RQHMr4K </a:t>
                    </a:r>
                    <a:endParaRPr lang="en-US" sz="100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4732418" y="550842"/>
                    <a:ext cx="2552302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it-IT"/>
                      <a:t>Chiave privata in formato WIF</a:t>
                    </a:r>
                  </a:p>
                </p:txBody>
              </p:sp>
              <p:sp>
                <p:nvSpPr>
                  <p:cNvPr id="20" name="Rectangle 19"/>
                  <p:cNvSpPr/>
                  <p:nvPr/>
                </p:nvSpPr>
                <p:spPr>
                  <a:xfrm>
                    <a:off x="4682725" y="520362"/>
                    <a:ext cx="2651688" cy="91716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42" name="Right Arrow 41">
                  <a:extLst>
                    <a:ext uri="{FF2B5EF4-FFF2-40B4-BE49-F238E27FC236}">
                      <a16:creationId xmlns:a16="http://schemas.microsoft.com/office/drawing/2014/main" id="{E148F7C2-66D5-3A4F-9EE4-4F32C4DD5082}"/>
                    </a:ext>
                  </a:extLst>
                </p:cNvPr>
                <p:cNvSpPr/>
                <p:nvPr/>
              </p:nvSpPr>
              <p:spPr>
                <a:xfrm>
                  <a:off x="4460429" y="669929"/>
                  <a:ext cx="629920" cy="172908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FF83C13-62C1-4040-B67D-986FAF044A8E}"/>
                </a:ext>
              </a:extLst>
            </p:cNvPr>
            <p:cNvSpPr txBox="1"/>
            <p:nvPr/>
          </p:nvSpPr>
          <p:spPr>
            <a:xfrm>
              <a:off x="4361152" y="98901"/>
              <a:ext cx="88197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/>
                <a:t>Codifica </a:t>
              </a:r>
            </a:p>
            <a:p>
              <a:pPr algn="ctr"/>
              <a:r>
                <a:rPr lang="it-IT"/>
                <a:t>Base 58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665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D23638-8890-EF4E-998A-DAA3CE6D50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93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BC21C0-5BA8-0E4E-A45B-0151429A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145" y="0"/>
            <a:ext cx="6447089" cy="47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324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372AA4-77EC-8949-B31B-EF53F59C93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94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584926-9F4C-AE4E-A7C9-E5808AD69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631" y="301644"/>
            <a:ext cx="5547946" cy="394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8617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2E220F-06D0-5A4B-A5A2-3A74954170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95</a:t>
            </a:fld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AF33386-E1A6-C54B-B291-6B0F038A5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184" y="0"/>
            <a:ext cx="6341306" cy="471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7790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6FCE0-AD6E-C94F-A3CF-FED9ED5EC4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96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52B5DE-B248-F64E-AE42-BFE415EBB7E8}"/>
              </a:ext>
            </a:extLst>
          </p:cNvPr>
          <p:cNvSpPr txBox="1"/>
          <p:nvPr/>
        </p:nvSpPr>
        <p:spPr>
          <a:xfrm>
            <a:off x="2028878" y="668577"/>
            <a:ext cx="526137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Aggiornamento Taproot (BIP 0341)</a:t>
            </a:r>
          </a:p>
          <a:p>
            <a:pPr algn="ctr"/>
            <a:endParaRPr lang="it-IT" sz="1600"/>
          </a:p>
          <a:p>
            <a:pPr algn="ctr"/>
            <a:r>
              <a:rPr lang="it-IT" sz="1600"/>
              <a:t>(adottato il 14 nov 2021, blocco 709632)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10CD78-9AE2-0448-A7A1-19939199CFE3}"/>
              </a:ext>
            </a:extLst>
          </p:cNvPr>
          <p:cNvSpPr txBox="1"/>
          <p:nvPr/>
        </p:nvSpPr>
        <p:spPr>
          <a:xfrm>
            <a:off x="1324358" y="2453054"/>
            <a:ext cx="667041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/>
              <a:t>Adozione di una nuova firma numerica (la firma di Schnorr)</a:t>
            </a:r>
          </a:p>
          <a:p>
            <a:pPr marL="342900" indent="-342900">
              <a:buFont typeface="+mj-lt"/>
              <a:buAutoNum type="arabicPeriod"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/>
              <a:t>Possibilità di una firma congiunta tra più utenti (diversa dalla vecchia Multisig)</a:t>
            </a:r>
          </a:p>
          <a:p>
            <a:pPr marL="342900" indent="-342900">
              <a:buFont typeface="+mj-lt"/>
              <a:buAutoNum type="arabicPeriod"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/>
              <a:t>Miglioramento della scalabilità della rete</a:t>
            </a:r>
          </a:p>
          <a:p>
            <a:pPr marL="342900" indent="-342900">
              <a:buFont typeface="+mj-lt"/>
              <a:buAutoNum type="arabicPeriod"/>
            </a:pPr>
            <a:endParaRPr lang="it-IT"/>
          </a:p>
          <a:p>
            <a:pPr marL="342900" indent="-342900">
              <a:buFont typeface="+mj-lt"/>
              <a:buAutoNum type="arabicPeriod"/>
            </a:pPr>
            <a:r>
              <a:rPr lang="it-IT"/>
              <a:t>Maggiori possibilità di impiego degli </a:t>
            </a:r>
            <a:r>
              <a:rPr lang="it-IT" i="1"/>
              <a:t>smart-contracts</a:t>
            </a:r>
            <a:r>
              <a:rPr lang="it-IT"/>
              <a:t> e della </a:t>
            </a:r>
            <a:r>
              <a:rPr lang="it-IT" i="1"/>
              <a:t>De-Fi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43A3A-5E3B-1442-B42F-A60CE90586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550" y="86434"/>
            <a:ext cx="1413608" cy="216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43987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93063" y="3978026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estrazione</a:t>
            </a:r>
          </a:p>
          <a:p>
            <a:r>
              <a:rPr lang="it-IT" sz="1000"/>
              <a:t>BTC (</a:t>
            </a:r>
            <a:r>
              <a:rPr lang="it-IT" sz="1000" i="1"/>
              <a:t>mining</a:t>
            </a:r>
            <a:r>
              <a:rPr lang="it-IT" sz="100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4614" y="3495738"/>
            <a:ext cx="8867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vendita BTC</a:t>
            </a:r>
          </a:p>
          <a:p>
            <a:r>
              <a:rPr lang="it-IT" sz="1000"/>
              <a:t>a mercato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5016" y="2728604"/>
            <a:ext cx="1305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acquisto energia</a:t>
            </a:r>
          </a:p>
          <a:p>
            <a:r>
              <a:rPr lang="it-IT" sz="1000"/>
              <a:t>elettrica e </a:t>
            </a:r>
            <a:r>
              <a:rPr lang="it-IT" sz="1000" i="1"/>
              <a:t>hardware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6524" y="3353071"/>
            <a:ext cx="10807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asseverazione</a:t>
            </a:r>
          </a:p>
          <a:p>
            <a:r>
              <a:rPr lang="it-IT" sz="1000"/>
              <a:t>dei blocchi</a:t>
            </a:r>
          </a:p>
          <a:p>
            <a:r>
              <a:rPr lang="it-IT" sz="1000"/>
              <a:t>(</a:t>
            </a:r>
            <a:r>
              <a:rPr lang="it-IT" sz="1000" i="1"/>
              <a:t>Proof-of-Work</a:t>
            </a:r>
            <a:r>
              <a:rPr lang="it-IT" sz="1000"/>
              <a:t>)</a:t>
            </a:r>
          </a:p>
        </p:txBody>
      </p:sp>
      <p:cxnSp>
        <p:nvCxnSpPr>
          <p:cNvPr id="8" name="Curved Connector 7"/>
          <p:cNvCxnSpPr>
            <a:stCxn id="6" idx="2"/>
            <a:endCxn id="3" idx="3"/>
          </p:cNvCxnSpPr>
          <p:nvPr/>
        </p:nvCxnSpPr>
        <p:spPr>
          <a:xfrm rot="5400000">
            <a:off x="5134315" y="3605499"/>
            <a:ext cx="271012" cy="874153"/>
          </a:xfrm>
          <a:prstGeom prst="curvedConnector2">
            <a:avLst/>
          </a:prstGeom>
          <a:ln>
            <a:solidFill>
              <a:srgbClr val="00A1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>
            <a:stCxn id="3" idx="1"/>
            <a:endCxn id="4" idx="2"/>
          </p:cNvCxnSpPr>
          <p:nvPr/>
        </p:nvCxnSpPr>
        <p:spPr>
          <a:xfrm rot="10800000">
            <a:off x="3118005" y="3895849"/>
            <a:ext cx="775058" cy="282233"/>
          </a:xfrm>
          <a:prstGeom prst="curvedConnector2">
            <a:avLst/>
          </a:prstGeom>
          <a:ln>
            <a:solidFill>
              <a:srgbClr val="00A1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>
            <a:stCxn id="4" idx="0"/>
            <a:endCxn id="5" idx="1"/>
          </p:cNvCxnSpPr>
          <p:nvPr/>
        </p:nvCxnSpPr>
        <p:spPr>
          <a:xfrm rot="5400000" flipH="1" flipV="1">
            <a:off x="3102971" y="2943694"/>
            <a:ext cx="567079" cy="537011"/>
          </a:xfrm>
          <a:prstGeom prst="curvedConnector2">
            <a:avLst/>
          </a:prstGeom>
          <a:ln>
            <a:solidFill>
              <a:srgbClr val="00A1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>
            <a:stCxn id="5" idx="3"/>
            <a:endCxn id="6" idx="0"/>
          </p:cNvCxnSpPr>
          <p:nvPr/>
        </p:nvCxnSpPr>
        <p:spPr>
          <a:xfrm>
            <a:off x="4960181" y="2928659"/>
            <a:ext cx="746716" cy="424412"/>
          </a:xfrm>
          <a:prstGeom prst="curvedConnector2">
            <a:avLst/>
          </a:prstGeom>
          <a:ln>
            <a:solidFill>
              <a:srgbClr val="00A1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893063" y="4321547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commissioni</a:t>
            </a:r>
          </a:p>
          <a:p>
            <a:r>
              <a:rPr lang="it-IT" sz="1000"/>
              <a:t>BTC (fees)</a:t>
            </a:r>
          </a:p>
        </p:txBody>
      </p:sp>
      <p:cxnSp>
        <p:nvCxnSpPr>
          <p:cNvPr id="28" name="Curved Connector 27"/>
          <p:cNvCxnSpPr>
            <a:stCxn id="6" idx="2"/>
            <a:endCxn id="27" idx="3"/>
          </p:cNvCxnSpPr>
          <p:nvPr/>
        </p:nvCxnSpPr>
        <p:spPr>
          <a:xfrm rot="5400000">
            <a:off x="4937708" y="3752412"/>
            <a:ext cx="614533" cy="923847"/>
          </a:xfrm>
          <a:prstGeom prst="curvedConnector2">
            <a:avLst/>
          </a:prstGeom>
          <a:ln>
            <a:solidFill>
              <a:srgbClr val="00A1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urved Connector 43"/>
          <p:cNvCxnSpPr>
            <a:stCxn id="27" idx="1"/>
            <a:endCxn id="4" idx="2"/>
          </p:cNvCxnSpPr>
          <p:nvPr/>
        </p:nvCxnSpPr>
        <p:spPr>
          <a:xfrm rot="10800000">
            <a:off x="3118005" y="3895848"/>
            <a:ext cx="775058" cy="625754"/>
          </a:xfrm>
          <a:prstGeom prst="curvedConnector2">
            <a:avLst/>
          </a:prstGeom>
          <a:ln>
            <a:solidFill>
              <a:srgbClr val="00A10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" idx="0"/>
            <a:endCxn id="124" idx="1"/>
          </p:cNvCxnSpPr>
          <p:nvPr/>
        </p:nvCxnSpPr>
        <p:spPr>
          <a:xfrm rot="5400000" flipH="1" flipV="1">
            <a:off x="2785627" y="2449216"/>
            <a:ext cx="1378901" cy="714144"/>
          </a:xfrm>
          <a:prstGeom prst="curvedConnector2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6273245" y="3951798"/>
            <a:ext cx="11128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costruzione</a:t>
            </a:r>
          </a:p>
          <a:p>
            <a:r>
              <a:rPr lang="it-IT" sz="1000"/>
              <a:t>e asseverazione</a:t>
            </a:r>
          </a:p>
          <a:p>
            <a:r>
              <a:rPr lang="it-IT" sz="1000"/>
              <a:t>dei blocchi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3832149" y="1916782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acquisto BTC</a:t>
            </a:r>
          </a:p>
          <a:p>
            <a:r>
              <a:rPr lang="it-IT" sz="1000"/>
              <a:t>da minatori (X)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506652" y="1839838"/>
            <a:ext cx="9300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ordine di</a:t>
            </a:r>
          </a:p>
          <a:p>
            <a:r>
              <a:rPr lang="it-IT" sz="1000"/>
              <a:t>trasferimento</a:t>
            </a:r>
          </a:p>
          <a:p>
            <a:r>
              <a:rPr lang="it-IT" sz="1000"/>
              <a:t>BTC a Z (X)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1247954" y="477702"/>
            <a:ext cx="10983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sottoscrizione</a:t>
            </a:r>
          </a:p>
          <a:p>
            <a:r>
              <a:rPr lang="it-IT" sz="1000"/>
              <a:t>account su</a:t>
            </a:r>
          </a:p>
          <a:p>
            <a:r>
              <a:rPr lang="it-IT" sz="1000" i="1"/>
              <a:t>wallet/exchange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680919" y="404438"/>
            <a:ext cx="946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generazione </a:t>
            </a:r>
          </a:p>
          <a:p>
            <a:r>
              <a:rPr lang="it-IT" sz="1000"/>
              <a:t>indirizzo BTC</a:t>
            </a:r>
          </a:p>
          <a:p>
            <a:r>
              <a:rPr lang="it-IT" sz="1000"/>
              <a:t>per ricevere</a:t>
            </a:r>
          </a:p>
          <a:p>
            <a:r>
              <a:rPr lang="it-IT" sz="1000"/>
              <a:t>BTC (</a:t>
            </a:r>
            <a:r>
              <a:rPr lang="it-IT" sz="1000" i="1"/>
              <a:t>X</a:t>
            </a:r>
            <a:r>
              <a:rPr lang="it-IT" sz="1000"/>
              <a:t>)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2913439" y="1031700"/>
            <a:ext cx="9621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trasferimento</a:t>
            </a:r>
          </a:p>
          <a:p>
            <a:r>
              <a:rPr lang="it-IT" sz="1000"/>
              <a:t>bancario</a:t>
            </a:r>
          </a:p>
          <a:p>
            <a:r>
              <a:rPr lang="it-IT" sz="1000"/>
              <a:t>valuta </a:t>
            </a:r>
            <a:r>
              <a:rPr lang="it-IT" sz="1000" i="1"/>
              <a:t>fiat</a:t>
            </a:r>
          </a:p>
          <a:p>
            <a:r>
              <a:rPr lang="it-IT" sz="1000"/>
              <a:t>$  Euro Yen...</a:t>
            </a:r>
          </a:p>
        </p:txBody>
      </p:sp>
      <p:cxnSp>
        <p:nvCxnSpPr>
          <p:cNvPr id="187" name="Curved Connector 186"/>
          <p:cNvCxnSpPr>
            <a:stCxn id="167" idx="3"/>
            <a:endCxn id="124" idx="0"/>
          </p:cNvCxnSpPr>
          <p:nvPr/>
        </p:nvCxnSpPr>
        <p:spPr>
          <a:xfrm>
            <a:off x="3875562" y="1385643"/>
            <a:ext cx="468106" cy="531139"/>
          </a:xfrm>
          <a:prstGeom prst="curvedConnector2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Curved Connector 189"/>
          <p:cNvCxnSpPr>
            <a:stCxn id="165" idx="2"/>
            <a:endCxn id="167" idx="1"/>
          </p:cNvCxnSpPr>
          <p:nvPr/>
        </p:nvCxnSpPr>
        <p:spPr>
          <a:xfrm rot="16200000" flipH="1">
            <a:off x="2178320" y="650523"/>
            <a:ext cx="353943" cy="1116296"/>
          </a:xfrm>
          <a:prstGeom prst="curvedConnector2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Curved Connector 211"/>
          <p:cNvCxnSpPr>
            <a:stCxn id="124" idx="3"/>
            <a:endCxn id="164" idx="1"/>
          </p:cNvCxnSpPr>
          <p:nvPr/>
        </p:nvCxnSpPr>
        <p:spPr>
          <a:xfrm>
            <a:off x="4855186" y="2116837"/>
            <a:ext cx="1651466" cy="12700"/>
          </a:xfrm>
          <a:prstGeom prst="curvedConnector3">
            <a:avLst>
              <a:gd name="adj1" fmla="val 50000"/>
            </a:avLst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6" name="TextBox 215"/>
          <p:cNvSpPr txBox="1"/>
          <p:nvPr/>
        </p:nvSpPr>
        <p:spPr>
          <a:xfrm>
            <a:off x="2895521" y="477700"/>
            <a:ext cx="9204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generazione </a:t>
            </a:r>
          </a:p>
          <a:p>
            <a:r>
              <a:rPr lang="it-IT" sz="1000"/>
              <a:t>chiave</a:t>
            </a:r>
          </a:p>
          <a:p>
            <a:r>
              <a:rPr lang="it-IT" sz="1000"/>
              <a:t>privata (</a:t>
            </a:r>
            <a:r>
              <a:rPr lang="it-IT" sz="1000" i="1"/>
              <a:t>X</a:t>
            </a:r>
            <a:r>
              <a:rPr lang="it-IT" sz="1000"/>
              <a:t>)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4307598" y="477700"/>
            <a:ext cx="9204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generazione </a:t>
            </a:r>
          </a:p>
          <a:p>
            <a:r>
              <a:rPr lang="it-IT" sz="1000"/>
              <a:t>chiave</a:t>
            </a:r>
          </a:p>
          <a:p>
            <a:r>
              <a:rPr lang="it-IT" sz="1000"/>
              <a:t>pubblica (</a:t>
            </a:r>
            <a:r>
              <a:rPr lang="it-IT" sz="1000" i="1"/>
              <a:t>X</a:t>
            </a:r>
            <a:r>
              <a:rPr lang="it-IT" sz="1000"/>
              <a:t>)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3763913" y="2328493"/>
            <a:ext cx="10230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acquisto BTC</a:t>
            </a:r>
          </a:p>
          <a:p>
            <a:r>
              <a:rPr lang="it-IT" sz="1000"/>
              <a:t>da minatori (Y)</a:t>
            </a:r>
          </a:p>
        </p:txBody>
      </p:sp>
      <p:cxnSp>
        <p:nvCxnSpPr>
          <p:cNvPr id="228" name="Curved Connector 227"/>
          <p:cNvCxnSpPr>
            <a:stCxn id="4" idx="0"/>
            <a:endCxn id="218" idx="1"/>
          </p:cNvCxnSpPr>
          <p:nvPr/>
        </p:nvCxnSpPr>
        <p:spPr>
          <a:xfrm rot="5400000" flipH="1" flipV="1">
            <a:off x="2957364" y="2689189"/>
            <a:ext cx="967190" cy="645908"/>
          </a:xfrm>
          <a:prstGeom prst="curvedConnector2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Curved Connector 230"/>
          <p:cNvCxnSpPr>
            <a:stCxn id="218" idx="3"/>
            <a:endCxn id="235" idx="1"/>
          </p:cNvCxnSpPr>
          <p:nvPr/>
        </p:nvCxnSpPr>
        <p:spPr>
          <a:xfrm flipV="1">
            <a:off x="4786950" y="2516398"/>
            <a:ext cx="282128" cy="12150"/>
          </a:xfrm>
          <a:prstGeom prst="curvedConnector3">
            <a:avLst>
              <a:gd name="adj1" fmla="val 50000"/>
            </a:avLst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Box 234"/>
          <p:cNvSpPr txBox="1"/>
          <p:nvPr/>
        </p:nvSpPr>
        <p:spPr>
          <a:xfrm>
            <a:off x="5069078" y="2316343"/>
            <a:ext cx="950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acquisto BTC</a:t>
            </a:r>
          </a:p>
          <a:p>
            <a:r>
              <a:rPr lang="it-IT" sz="1000"/>
              <a:t>da Y (X)</a:t>
            </a:r>
          </a:p>
        </p:txBody>
      </p:sp>
      <p:cxnSp>
        <p:nvCxnSpPr>
          <p:cNvPr id="238" name="Curved Connector 237"/>
          <p:cNvCxnSpPr>
            <a:stCxn id="235" idx="3"/>
            <a:endCxn id="164" idx="1"/>
          </p:cNvCxnSpPr>
          <p:nvPr/>
        </p:nvCxnSpPr>
        <p:spPr>
          <a:xfrm flipV="1">
            <a:off x="6019979" y="2116837"/>
            <a:ext cx="486673" cy="399561"/>
          </a:xfrm>
          <a:prstGeom prst="curvedConnector3">
            <a:avLst>
              <a:gd name="adj1" fmla="val 50000"/>
            </a:avLst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Curved Connector 243"/>
          <p:cNvCxnSpPr>
            <a:stCxn id="167" idx="3"/>
            <a:endCxn id="235" idx="0"/>
          </p:cNvCxnSpPr>
          <p:nvPr/>
        </p:nvCxnSpPr>
        <p:spPr>
          <a:xfrm>
            <a:off x="3875562" y="1385643"/>
            <a:ext cx="1668967" cy="930700"/>
          </a:xfrm>
          <a:prstGeom prst="curvedConnector2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cxnSpLocks/>
            <a:endCxn id="165" idx="1"/>
          </p:cNvCxnSpPr>
          <p:nvPr/>
        </p:nvCxnSpPr>
        <p:spPr>
          <a:xfrm rot="5400000" flipH="1" flipV="1">
            <a:off x="775448" y="768468"/>
            <a:ext cx="486273" cy="458740"/>
          </a:xfrm>
          <a:prstGeom prst="curvedConnector2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65" idx="3"/>
            <a:endCxn id="216" idx="1"/>
          </p:cNvCxnSpPr>
          <p:nvPr/>
        </p:nvCxnSpPr>
        <p:spPr>
          <a:xfrm flipV="1">
            <a:off x="2346332" y="754699"/>
            <a:ext cx="549189" cy="2"/>
          </a:xfrm>
          <a:prstGeom prst="straightConnector1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16" idx="3"/>
            <a:endCxn id="217" idx="1"/>
          </p:cNvCxnSpPr>
          <p:nvPr/>
        </p:nvCxnSpPr>
        <p:spPr>
          <a:xfrm>
            <a:off x="3815966" y="754699"/>
            <a:ext cx="491632" cy="0"/>
          </a:xfrm>
          <a:prstGeom prst="straightConnector1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17" idx="3"/>
            <a:endCxn id="166" idx="1"/>
          </p:cNvCxnSpPr>
          <p:nvPr/>
        </p:nvCxnSpPr>
        <p:spPr>
          <a:xfrm>
            <a:off x="5228043" y="754699"/>
            <a:ext cx="452876" cy="3682"/>
          </a:xfrm>
          <a:prstGeom prst="straightConnector1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273245" y="1387079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/>
              <a:t>trasferimento</a:t>
            </a:r>
          </a:p>
          <a:p>
            <a:r>
              <a:rPr lang="it-IT" sz="1000"/>
              <a:t>BTC a X (K)</a:t>
            </a:r>
          </a:p>
        </p:txBody>
      </p:sp>
      <p:cxnSp>
        <p:nvCxnSpPr>
          <p:cNvPr id="52" name="Curved Connector 51"/>
          <p:cNvCxnSpPr>
            <a:stCxn id="23" idx="1"/>
            <a:endCxn id="235" idx="0"/>
          </p:cNvCxnSpPr>
          <p:nvPr/>
        </p:nvCxnSpPr>
        <p:spPr>
          <a:xfrm rot="10800000" flipV="1">
            <a:off x="5544529" y="1587133"/>
            <a:ext cx="728716" cy="729209"/>
          </a:xfrm>
          <a:prstGeom prst="curvedConnector2">
            <a:avLst/>
          </a:prstGeom>
          <a:ln>
            <a:solidFill>
              <a:srgbClr val="263CF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5A30B5-ACDF-034D-9416-52EA5D23F58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t>97</a:t>
            </a:fld>
            <a:endParaRPr lang="uk-U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24D33-45B5-714C-914D-846716B6D17B}"/>
              </a:ext>
            </a:extLst>
          </p:cNvPr>
          <p:cNvSpPr txBox="1"/>
          <p:nvPr/>
        </p:nvSpPr>
        <p:spPr>
          <a:xfrm>
            <a:off x="729762" y="2312377"/>
            <a:ext cx="1111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Ecosistema</a:t>
            </a:r>
          </a:p>
          <a:p>
            <a:r>
              <a:rPr lang="it-IT"/>
              <a:t>Bitcoin</a:t>
            </a:r>
          </a:p>
        </p:txBody>
      </p:sp>
    </p:spTree>
    <p:extLst>
      <p:ext uri="{BB962C8B-B14F-4D97-AF65-F5344CB8AC3E}">
        <p14:creationId xmlns:p14="http://schemas.microsoft.com/office/powerpoint/2010/main" val="32306702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CA04C0-DAE1-FB44-BA76-4DCD6610C5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98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C1C011-4F66-7747-AF79-09234523FA5A}"/>
              </a:ext>
            </a:extLst>
          </p:cNvPr>
          <p:cNvSpPr txBox="1"/>
          <p:nvPr/>
        </p:nvSpPr>
        <p:spPr>
          <a:xfrm>
            <a:off x="2649583" y="1172822"/>
            <a:ext cx="3819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Denigratori Bitcoin</a:t>
            </a:r>
          </a:p>
        </p:txBody>
      </p:sp>
    </p:spTree>
    <p:extLst>
      <p:ext uri="{BB962C8B-B14F-4D97-AF65-F5344CB8AC3E}">
        <p14:creationId xmlns:p14="http://schemas.microsoft.com/office/powerpoint/2010/main" val="4731786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8" y="308279"/>
            <a:ext cx="2790137" cy="14607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2249" y="2057965"/>
            <a:ext cx="84545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Il Bitcoin è la madre o il padre di tutte le truffe e di tutte le bolle speculative»</a:t>
            </a:r>
          </a:p>
          <a:p>
            <a:r>
              <a:rPr lang="en-US" sz="16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Coloro che operano nel settore e che inducono i clienti ad acquistare criptovalute sono </a:t>
            </a:r>
          </a:p>
          <a:p>
            <a:r>
              <a:rPr lang="en-US" sz="16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«imbroglioni, truffatori, criminali, ciarlatani. La Blockchain è la più sopravalutata e meno utile </a:t>
            </a:r>
          </a:p>
          <a:p>
            <a:r>
              <a:rPr lang="en-US" sz="16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tecnologia nella storia umana; in pratica non è nulla di meglio di un foglio di calcolo o di un </a:t>
            </a:r>
          </a:p>
          <a:p>
            <a:r>
              <a:rPr lang="en-US" sz="160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database glorificato»</a:t>
            </a:r>
          </a:p>
          <a:p>
            <a:endParaRPr lang="en-US" sz="160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en-US" sz="1600">
                <a:solidFill>
                  <a:srgbClr val="FF0000"/>
                </a:solidFill>
                <a:latin typeface="Lora" charset="0"/>
              </a:rPr>
              <a:t>So people talking about tokenization and having a token for everything is returning to the Stone </a:t>
            </a:r>
          </a:p>
          <a:p>
            <a:r>
              <a:rPr lang="en-US" sz="1600">
                <a:solidFill>
                  <a:srgbClr val="FF0000"/>
                </a:solidFill>
                <a:latin typeface="Lora" charset="0"/>
              </a:rPr>
              <a:t>Age. Even the Flinstones had a more sophisticated financial system than crypto. They [had] shell </a:t>
            </a:r>
          </a:p>
          <a:p>
            <a:r>
              <a:rPr lang="en-US" sz="1600">
                <a:solidFill>
                  <a:srgbClr val="FF0000"/>
                </a:solidFill>
                <a:latin typeface="Lora" charset="0"/>
              </a:rPr>
              <a:t>dollars and they were using them to avoid the barter, while you guys want to go back to the barter.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7918" y="253808"/>
            <a:ext cx="39235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/>
              <a:t>Nouriel Roubini</a:t>
            </a:r>
          </a:p>
          <a:p>
            <a:endParaRPr lang="it-IT" sz="2400"/>
          </a:p>
          <a:p>
            <a:r>
              <a:rPr lang="it-IT" sz="2400"/>
              <a:t>professore di economia alla </a:t>
            </a:r>
          </a:p>
          <a:p>
            <a:r>
              <a:rPr lang="it-IT" sz="2400" i="1"/>
              <a:t>New York University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92A70-34C8-9043-9001-7A69A1C6CA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99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39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22914</TotalTime>
  <Words>4036</Words>
  <Application>Microsoft Macintosh PowerPoint</Application>
  <PresentationFormat>On-screen Show (16:9)</PresentationFormat>
  <Paragraphs>854</Paragraphs>
  <Slides>107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6" baseType="lpstr">
      <vt:lpstr>ＭＳ Ｐゴシック</vt:lpstr>
      <vt:lpstr>Arial</vt:lpstr>
      <vt:lpstr>Arial</vt:lpstr>
      <vt:lpstr>Calibri</vt:lpstr>
      <vt:lpstr>Lora</vt:lpstr>
      <vt:lpstr>PT Serif</vt:lpstr>
      <vt:lpstr>Times</vt:lpstr>
      <vt:lpstr>Verdana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Francesco Fabris</cp:lastModifiedBy>
  <cp:revision>1059</cp:revision>
  <cp:lastPrinted>2019-11-29T14:38:24Z</cp:lastPrinted>
  <dcterms:modified xsi:type="dcterms:W3CDTF">2023-03-22T09:57:03Z</dcterms:modified>
</cp:coreProperties>
</file>