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4"/>
  </p:notesMasterIdLst>
  <p:handoutMasterIdLst>
    <p:handoutMasterId r:id="rId75"/>
  </p:handoutMasterIdLst>
  <p:sldIdLst>
    <p:sldId id="257" r:id="rId2"/>
    <p:sldId id="604" r:id="rId3"/>
    <p:sldId id="605" r:id="rId4"/>
    <p:sldId id="611" r:id="rId5"/>
    <p:sldId id="612" r:id="rId6"/>
    <p:sldId id="608" r:id="rId7"/>
    <p:sldId id="610" r:id="rId8"/>
    <p:sldId id="606" r:id="rId9"/>
    <p:sldId id="607" r:id="rId10"/>
    <p:sldId id="535" r:id="rId11"/>
    <p:sldId id="555" r:id="rId12"/>
    <p:sldId id="556" r:id="rId13"/>
    <p:sldId id="536" r:id="rId14"/>
    <p:sldId id="537" r:id="rId15"/>
    <p:sldId id="557" r:id="rId16"/>
    <p:sldId id="583" r:id="rId17"/>
    <p:sldId id="585" r:id="rId18"/>
    <p:sldId id="504" r:id="rId19"/>
    <p:sldId id="506" r:id="rId20"/>
    <p:sldId id="505" r:id="rId21"/>
    <p:sldId id="566" r:id="rId22"/>
    <p:sldId id="507" r:id="rId23"/>
    <p:sldId id="577" r:id="rId24"/>
    <p:sldId id="584" r:id="rId25"/>
    <p:sldId id="501" r:id="rId26"/>
    <p:sldId id="613" r:id="rId27"/>
    <p:sldId id="589" r:id="rId28"/>
    <p:sldId id="614" r:id="rId29"/>
    <p:sldId id="615" r:id="rId30"/>
    <p:sldId id="513" r:id="rId31"/>
    <p:sldId id="568" r:id="rId32"/>
    <p:sldId id="516" r:id="rId33"/>
    <p:sldId id="517" r:id="rId34"/>
    <p:sldId id="519" r:id="rId35"/>
    <p:sldId id="591" r:id="rId36"/>
    <p:sldId id="590" r:id="rId37"/>
    <p:sldId id="616" r:id="rId38"/>
    <p:sldId id="617" r:id="rId39"/>
    <p:sldId id="618" r:id="rId40"/>
    <p:sldId id="619" r:id="rId41"/>
    <p:sldId id="620" r:id="rId42"/>
    <p:sldId id="621" r:id="rId43"/>
    <p:sldId id="622" r:id="rId44"/>
    <p:sldId id="624" r:id="rId45"/>
    <p:sldId id="625" r:id="rId46"/>
    <p:sldId id="626" r:id="rId47"/>
    <p:sldId id="627" r:id="rId48"/>
    <p:sldId id="628" r:id="rId49"/>
    <p:sldId id="629" r:id="rId50"/>
    <p:sldId id="540" r:id="rId51"/>
    <p:sldId id="630" r:id="rId52"/>
    <p:sldId id="631" r:id="rId53"/>
    <p:sldId id="632" r:id="rId54"/>
    <p:sldId id="538" r:id="rId55"/>
    <p:sldId id="542" r:id="rId56"/>
    <p:sldId id="592" r:id="rId57"/>
    <p:sldId id="633" r:id="rId58"/>
    <p:sldId id="593" r:id="rId59"/>
    <p:sldId id="545" r:id="rId60"/>
    <p:sldId id="634" r:id="rId61"/>
    <p:sldId id="635" r:id="rId62"/>
    <p:sldId id="551" r:id="rId63"/>
    <p:sldId id="640" r:id="rId64"/>
    <p:sldId id="639" r:id="rId65"/>
    <p:sldId id="636" r:id="rId66"/>
    <p:sldId id="637" r:id="rId67"/>
    <p:sldId id="569" r:id="rId68"/>
    <p:sldId id="595" r:id="rId69"/>
    <p:sldId id="596" r:id="rId70"/>
    <p:sldId id="570" r:id="rId71"/>
    <p:sldId id="571" r:id="rId72"/>
    <p:sldId id="638" r:id="rId7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CFD"/>
    <a:srgbClr val="00A107"/>
    <a:srgbClr val="FF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65"/>
    <p:restoredTop sz="86385"/>
  </p:normalViewPr>
  <p:slideViewPr>
    <p:cSldViewPr snapToGrid="0">
      <p:cViewPr varScale="1">
        <p:scale>
          <a:sx n="145" d="100"/>
          <a:sy n="145" d="100"/>
        </p:scale>
        <p:origin x="440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171" d="100"/>
          <a:sy n="171" d="100"/>
        </p:scale>
        <p:origin x="48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5C4CB-4881-A145-848D-BCABF4649A91}" type="datetimeFigureOut">
              <a:t>24/03/23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B02E5-8E45-3141-984B-39B2FEA5DA56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07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48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28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08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3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56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21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CEE3D8-1377-F749-8FBA-7CB73421C1EB}"/>
              </a:ext>
            </a:extLst>
          </p:cNvPr>
          <p:cNvSpPr/>
          <p:nvPr userDrawn="1"/>
        </p:nvSpPr>
        <p:spPr>
          <a:xfrm>
            <a:off x="0" y="-6875"/>
            <a:ext cx="9144000" cy="475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95300" y="468894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4751625"/>
            <a:ext cx="9154200" cy="412200"/>
          </a:xfrm>
          <a:prstGeom prst="rect">
            <a:avLst/>
          </a:prstGeom>
          <a:solidFill>
            <a:srgbClr val="FF914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900" baseline="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				Starting Finance Club Trieste</a:t>
            </a:r>
            <a:r>
              <a:rPr lang="en-GB" sz="9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               </a:t>
            </a:r>
            <a:r>
              <a:rPr lang="en-GB" sz="900" b="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</a:t>
            </a:r>
            <a:r>
              <a:rPr lang="en-GB" sz="9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-15-</a:t>
            </a:r>
            <a:r>
              <a:rPr lang="en-GB" sz="9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</a:t>
            </a:r>
            <a:r>
              <a:rPr lang="en-GB" sz="9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marzo 2023</a:t>
            </a:r>
            <a:endParaRPr lang="en-GB" sz="9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2.tiff"/><Relationship Id="rId7" Type="http://schemas.openxmlformats.org/officeDocument/2006/relationships/image" Target="../media/image36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tiff"/><Relationship Id="rId11" Type="http://schemas.openxmlformats.org/officeDocument/2006/relationships/image" Target="../media/image40.tiff"/><Relationship Id="rId5" Type="http://schemas.openxmlformats.org/officeDocument/2006/relationships/image" Target="../media/image34.tiff"/><Relationship Id="rId10" Type="http://schemas.openxmlformats.org/officeDocument/2006/relationships/image" Target="../media/image39.tiff"/><Relationship Id="rId4" Type="http://schemas.openxmlformats.org/officeDocument/2006/relationships/image" Target="../media/image33.tiff"/><Relationship Id="rId9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b.europa.eu/press/key/date/2020/html/" TargetMode="External"/><Relationship Id="rId2" Type="http://schemas.openxmlformats.org/officeDocument/2006/relationships/hyperlink" Target="https://www.bis.org/publ/qtrpdf/r_qt2003j.htm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A8A0D8-FE08-1A43-A75A-E762997C0C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295033" y="104209"/>
            <a:ext cx="8511283" cy="4593761"/>
          </a:xfrm>
          <a:prstGeom prst="rect">
            <a:avLst/>
          </a:prstGeom>
        </p:spPr>
      </p:pic>
      <p:sp>
        <p:nvSpPr>
          <p:cNvPr id="8" name="Google Shape;64;p13">
            <a:extLst>
              <a:ext uri="{FF2B5EF4-FFF2-40B4-BE49-F238E27FC236}">
                <a16:creationId xmlns:a16="http://schemas.microsoft.com/office/drawing/2014/main" id="{D7B158A1-EEB7-BB4F-B783-ABB562E85767}"/>
              </a:ext>
            </a:extLst>
          </p:cNvPr>
          <p:cNvSpPr txBox="1"/>
          <p:nvPr/>
        </p:nvSpPr>
        <p:spPr>
          <a:xfrm>
            <a:off x="2614695" y="2711372"/>
            <a:ext cx="4009500" cy="95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Francesco Fabris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Dipartimento di Matematica e Geoscienze</a:t>
            </a:r>
          </a:p>
          <a:p>
            <a:pPr algn="ctr"/>
            <a:r>
              <a:rPr lang="en-GB" sz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Università degli Studi di Trieste</a:t>
            </a:r>
          </a:p>
          <a:p>
            <a:pPr algn="ctr"/>
            <a:r>
              <a:rPr lang="en-GB" sz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ffabris@units.it	040-5582625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6FB70-CA3C-914F-B844-E1EE68C2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D7BBD9-5CE9-1141-822F-E74A386E18F9}"/>
              </a:ext>
            </a:extLst>
          </p:cNvPr>
          <p:cNvSpPr txBox="1"/>
          <p:nvPr/>
        </p:nvSpPr>
        <p:spPr>
          <a:xfrm>
            <a:off x="295033" y="4482526"/>
            <a:ext cx="1154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solidFill>
                  <a:schemeClr val="bg2"/>
                </a:solidFill>
              </a:rPr>
              <a:t>Wikimedia Commons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EB92A-557D-D748-8AEE-EE325A4A571F}"/>
              </a:ext>
            </a:extLst>
          </p:cNvPr>
          <p:cNvSpPr/>
          <p:nvPr/>
        </p:nvSpPr>
        <p:spPr>
          <a:xfrm>
            <a:off x="695392" y="715293"/>
            <a:ext cx="75781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>
                <a:solidFill>
                  <a:schemeClr val="tx1"/>
                </a:solidFill>
              </a:rPr>
              <a:t>Finanza decentralizzata ed Euro digitale</a:t>
            </a:r>
          </a:p>
          <a:p>
            <a:pPr algn="ctr"/>
            <a:r>
              <a:rPr lang="it-IT" sz="1800">
                <a:solidFill>
                  <a:schemeClr val="tx1"/>
                </a:solidFill>
              </a:rPr>
              <a:t>I nuovi paradigmi del denaro programmabile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B90BEF-0DF8-D84C-AEB1-D5BC3535D721}"/>
              </a:ext>
            </a:extLst>
          </p:cNvPr>
          <p:cNvSpPr/>
          <p:nvPr/>
        </p:nvSpPr>
        <p:spPr>
          <a:xfrm>
            <a:off x="2007873" y="1928776"/>
            <a:ext cx="5223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i="1">
                <a:solidFill>
                  <a:srgbClr val="263CFD"/>
                </a:solidFill>
              </a:rPr>
              <a:t>3 – Euro digitale e denaro programmabile</a:t>
            </a:r>
          </a:p>
        </p:txBody>
      </p:sp>
    </p:spTree>
    <p:extLst>
      <p:ext uri="{BB962C8B-B14F-4D97-AF65-F5344CB8AC3E}">
        <p14:creationId xmlns:p14="http://schemas.microsoft.com/office/powerpoint/2010/main" val="410577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BE6A94B-5E6F-CC44-BB82-22AAC0279F46}"/>
              </a:ext>
            </a:extLst>
          </p:cNvPr>
          <p:cNvSpPr txBox="1"/>
          <p:nvPr/>
        </p:nvSpPr>
        <p:spPr>
          <a:xfrm>
            <a:off x="3162783" y="30778"/>
            <a:ext cx="401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Principali stablecoin per capitalizzazione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A3244B-F35D-1840-925A-14CD384347D6}"/>
              </a:ext>
            </a:extLst>
          </p:cNvPr>
          <p:cNvSpPr txBox="1"/>
          <p:nvPr/>
        </p:nvSpPr>
        <p:spPr>
          <a:xfrm>
            <a:off x="108997" y="4390800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fonte:</a:t>
            </a:r>
          </a:p>
          <a:p>
            <a:r>
              <a:rPr lang="it-IT" sz="800"/>
              <a:t>https://coinmarketcap.com/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65F0B-F6FA-5A45-B289-B63156E6C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3" y="857577"/>
            <a:ext cx="6042153" cy="370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F7797-2AA0-D540-A68A-73843B6391BD}"/>
              </a:ext>
            </a:extLst>
          </p:cNvPr>
          <p:cNvSpPr txBox="1"/>
          <p:nvPr/>
        </p:nvSpPr>
        <p:spPr>
          <a:xfrm>
            <a:off x="484576" y="3680271"/>
            <a:ext cx="1150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 136 in tutto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37819-BA03-4944-BF64-882161A326D8}"/>
              </a:ext>
            </a:extLst>
          </p:cNvPr>
          <p:cNvSpPr txBox="1"/>
          <p:nvPr/>
        </p:nvSpPr>
        <p:spPr>
          <a:xfrm>
            <a:off x="230826" y="779368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3.</a:t>
            </a:r>
            <a:r>
              <a:rPr lang="it-IT" sz="2400" i="1"/>
              <a:t> </a:t>
            </a:r>
            <a:r>
              <a:rPr lang="it-IT" sz="2400" b="1" i="1">
                <a:solidFill>
                  <a:srgbClr val="263CFD"/>
                </a:solidFill>
              </a:rPr>
              <a:t>Stablecoins</a:t>
            </a:r>
          </a:p>
        </p:txBody>
      </p:sp>
    </p:spTree>
    <p:extLst>
      <p:ext uri="{BB962C8B-B14F-4D97-AF65-F5344CB8AC3E}">
        <p14:creationId xmlns:p14="http://schemas.microsoft.com/office/powerpoint/2010/main" val="409814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576E6-88D1-0F47-8F26-658532A108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/>
              <a:pPr/>
              <a:t>11</a:t>
            </a:fld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5E78808-6087-EA48-BBDE-D1BF976EEFA8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/>
              <a:pPr/>
              <a:t>11</a:t>
            </a:fld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A2C041-E201-5944-B7C2-1395D7ECEE24}"/>
              </a:ext>
            </a:extLst>
          </p:cNvPr>
          <p:cNvSpPr txBox="1"/>
          <p:nvPr/>
        </p:nvSpPr>
        <p:spPr>
          <a:xfrm>
            <a:off x="2564316" y="126751"/>
            <a:ext cx="3271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Trading con stablecoin su DEX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9444054B-2E70-A240-8B29-F6FCEB3B7AE7}"/>
              </a:ext>
            </a:extLst>
          </p:cNvPr>
          <p:cNvGrpSpPr/>
          <p:nvPr/>
        </p:nvGrpSpPr>
        <p:grpSpPr>
          <a:xfrm>
            <a:off x="3517937" y="706940"/>
            <a:ext cx="1122230" cy="3615871"/>
            <a:chOff x="3562001" y="706938"/>
            <a:chExt cx="1122230" cy="3615871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859086B9-A0F0-9C4A-9727-E71117E7C71E}"/>
                </a:ext>
              </a:extLst>
            </p:cNvPr>
            <p:cNvGrpSpPr/>
            <p:nvPr/>
          </p:nvGrpSpPr>
          <p:grpSpPr>
            <a:xfrm>
              <a:off x="3670395" y="706938"/>
              <a:ext cx="990464" cy="3244584"/>
              <a:chOff x="3658880" y="604195"/>
              <a:chExt cx="990464" cy="324458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51D87DD-48FA-BD40-9FFF-12934C5A444C}"/>
                  </a:ext>
                </a:extLst>
              </p:cNvPr>
              <p:cNvGrpSpPr/>
              <p:nvPr/>
            </p:nvGrpSpPr>
            <p:grpSpPr>
              <a:xfrm>
                <a:off x="3658880" y="604195"/>
                <a:ext cx="990464" cy="2234715"/>
                <a:chOff x="1390826" y="-269748"/>
                <a:chExt cx="990464" cy="2234715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EB9B343F-409D-7343-9448-44726D002483}"/>
                    </a:ext>
                  </a:extLst>
                </p:cNvPr>
                <p:cNvGrpSpPr/>
                <p:nvPr/>
              </p:nvGrpSpPr>
              <p:grpSpPr>
                <a:xfrm>
                  <a:off x="1390826" y="-269748"/>
                  <a:ext cx="990464" cy="885275"/>
                  <a:chOff x="1390826" y="-269748"/>
                  <a:chExt cx="990464" cy="885275"/>
                </a:xfrm>
              </p:grpSpPr>
              <p:pic>
                <p:nvPicPr>
                  <p:cNvPr id="86" name="Picture 85">
                    <a:extLst>
                      <a:ext uri="{FF2B5EF4-FFF2-40B4-BE49-F238E27FC236}">
                        <a16:creationId xmlns:a16="http://schemas.microsoft.com/office/drawing/2014/main" id="{2C7BC051-6260-A54F-9045-02E006D530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525087" y="-269748"/>
                    <a:ext cx="554400" cy="554400"/>
                  </a:xfrm>
                  <a:prstGeom prst="rect">
                    <a:avLst/>
                  </a:prstGeom>
                </p:spPr>
              </p:pic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B7D3CEAE-2826-3D40-B1FF-85F43056460C}"/>
                      </a:ext>
                    </a:extLst>
                  </p:cNvPr>
                  <p:cNvSpPr txBox="1"/>
                  <p:nvPr/>
                </p:nvSpPr>
                <p:spPr>
                  <a:xfrm>
                    <a:off x="1390826" y="246195"/>
                    <a:ext cx="99046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Uniswap</a:t>
                    </a:r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213EA6F1-7FE6-174D-BB9F-AEB1CD615D42}"/>
                    </a:ext>
                  </a:extLst>
                </p:cNvPr>
                <p:cNvGrpSpPr/>
                <p:nvPr/>
              </p:nvGrpSpPr>
              <p:grpSpPr>
                <a:xfrm>
                  <a:off x="1455573" y="1057293"/>
                  <a:ext cx="729559" cy="907674"/>
                  <a:chOff x="1455573" y="1057293"/>
                  <a:chExt cx="729559" cy="907674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67CFBE34-2734-4F4A-A2AC-03E45EE355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545905" y="1057293"/>
                    <a:ext cx="554400" cy="554400"/>
                  </a:xfrm>
                  <a:prstGeom prst="rect">
                    <a:avLst/>
                  </a:prstGeom>
                </p:spPr>
              </p:pic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F172E92D-F745-E64C-82EF-D1396289037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573" y="1595635"/>
                    <a:ext cx="7295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Curve</a:t>
                    </a:r>
                  </a:p>
                </p:txBody>
              </p:sp>
            </p:grpSp>
          </p:grpSp>
          <p:pic>
            <p:nvPicPr>
              <p:cNvPr id="148" name="Picture 147">
                <a:extLst>
                  <a:ext uri="{FF2B5EF4-FFF2-40B4-BE49-F238E27FC236}">
                    <a16:creationId xmlns:a16="http://schemas.microsoft.com/office/drawing/2014/main" id="{1BCDCD93-660A-0543-898B-8BDD09625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0417" y="3441980"/>
                <a:ext cx="406799" cy="406799"/>
              </a:xfrm>
              <a:prstGeom prst="rect">
                <a:avLst/>
              </a:prstGeom>
            </p:spPr>
          </p:pic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F56767C-880F-F14A-8B2B-80425D099E9C}"/>
                </a:ext>
              </a:extLst>
            </p:cNvPr>
            <p:cNvSpPr txBox="1"/>
            <p:nvPr/>
          </p:nvSpPr>
          <p:spPr>
            <a:xfrm>
              <a:off x="3562001" y="3953477"/>
              <a:ext cx="112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Thorchain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C557912-1EEF-CA45-A120-67FE54BACC3C}"/>
              </a:ext>
            </a:extLst>
          </p:cNvPr>
          <p:cNvGrpSpPr/>
          <p:nvPr/>
        </p:nvGrpSpPr>
        <p:grpSpPr>
          <a:xfrm>
            <a:off x="4706539" y="590924"/>
            <a:ext cx="2706243" cy="3822947"/>
            <a:chOff x="4706539" y="590924"/>
            <a:chExt cx="2706243" cy="3822947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412EDB3-8749-7840-8F1B-478CFF239FAE}"/>
                </a:ext>
              </a:extLst>
            </p:cNvPr>
            <p:cNvGrpSpPr/>
            <p:nvPr/>
          </p:nvGrpSpPr>
          <p:grpSpPr>
            <a:xfrm>
              <a:off x="4875561" y="590924"/>
              <a:ext cx="2537221" cy="2087474"/>
              <a:chOff x="4523015" y="590924"/>
              <a:chExt cx="2537221" cy="2087474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96A99D20-10D8-5C40-8A81-4CD6F4FF9393}"/>
                  </a:ext>
                </a:extLst>
              </p:cNvPr>
              <p:cNvGrpSpPr/>
              <p:nvPr/>
            </p:nvGrpSpPr>
            <p:grpSpPr>
              <a:xfrm>
                <a:off x="4523015" y="1025466"/>
                <a:ext cx="2537221" cy="1652932"/>
                <a:chOff x="4523015" y="1025466"/>
                <a:chExt cx="2537221" cy="1652932"/>
              </a:xfrm>
            </p:grpSpPr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6722A414-9E38-264B-9678-0647DFECD8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92405" y="1025466"/>
                  <a:ext cx="2467831" cy="21040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21E0914F-0F98-C749-AFA2-074D0529D9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523015" y="1378152"/>
                  <a:ext cx="2428696" cy="130024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B43B0FE0-A2BE-504A-800D-7C4BAD3FEEED}"/>
                  </a:ext>
                </a:extLst>
              </p:cNvPr>
              <p:cNvSpPr txBox="1"/>
              <p:nvPr/>
            </p:nvSpPr>
            <p:spPr>
              <a:xfrm>
                <a:off x="5073544" y="590924"/>
                <a:ext cx="10102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swap </a:t>
                </a:r>
              </a:p>
              <a:p>
                <a:r>
                  <a:rPr lang="it-IT"/>
                  <a:t>ETH-BNT</a:t>
                </a: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F952686-42F4-7841-B000-789C5106D903}"/>
                </a:ext>
              </a:extLst>
            </p:cNvPr>
            <p:cNvGrpSpPr/>
            <p:nvPr/>
          </p:nvGrpSpPr>
          <p:grpSpPr>
            <a:xfrm>
              <a:off x="4706539" y="2933657"/>
              <a:ext cx="2706243" cy="1480214"/>
              <a:chOff x="4404167" y="1304809"/>
              <a:chExt cx="2706243" cy="1480214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4C8ABA5C-4FD7-1B41-9D8E-3FDEBD849E4E}"/>
                  </a:ext>
                </a:extLst>
              </p:cNvPr>
              <p:cNvGrpSpPr/>
              <p:nvPr/>
            </p:nvGrpSpPr>
            <p:grpSpPr>
              <a:xfrm>
                <a:off x="4404167" y="1304809"/>
                <a:ext cx="2706243" cy="812639"/>
                <a:chOff x="4404167" y="1304809"/>
                <a:chExt cx="2706243" cy="812639"/>
              </a:xfrm>
            </p:grpSpPr>
            <p:cxnSp>
              <p:nvCxnSpPr>
                <p:cNvPr id="176" name="Straight Arrow Connector 175">
                  <a:extLst>
                    <a:ext uri="{FF2B5EF4-FFF2-40B4-BE49-F238E27FC236}">
                      <a16:creationId xmlns:a16="http://schemas.microsoft.com/office/drawing/2014/main" id="{49B57E1A-0BCB-F541-A517-949DDA308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69479" y="1304809"/>
                  <a:ext cx="2640931" cy="65106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Arrow Connector 176">
                  <a:extLst>
                    <a:ext uri="{FF2B5EF4-FFF2-40B4-BE49-F238E27FC236}">
                      <a16:creationId xmlns:a16="http://schemas.microsoft.com/office/drawing/2014/main" id="{704F4693-62C5-2148-B94C-EE7849476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04167" y="2033356"/>
                  <a:ext cx="2607513" cy="8409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F90B5F25-7FAD-0D4C-BB2A-F3161EBB5E8E}"/>
                  </a:ext>
                </a:extLst>
              </p:cNvPr>
              <p:cNvSpPr txBox="1"/>
              <p:nvPr/>
            </p:nvSpPr>
            <p:spPr>
              <a:xfrm>
                <a:off x="5226861" y="2138692"/>
                <a:ext cx="9744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solidFill>
                      <a:srgbClr val="FF0000"/>
                    </a:solidFill>
                  </a:rPr>
                  <a:t>swap     </a:t>
                </a:r>
              </a:p>
              <a:p>
                <a:r>
                  <a:rPr lang="it-IT">
                    <a:solidFill>
                      <a:srgbClr val="FF0000"/>
                    </a:solidFill>
                  </a:rPr>
                  <a:t>BTC-ETH</a:t>
                </a:r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5120B43C-D486-2B4C-8857-908E4B192566}"/>
                </a:ext>
              </a:extLst>
            </p:cNvPr>
            <p:cNvGrpSpPr/>
            <p:nvPr/>
          </p:nvGrpSpPr>
          <p:grpSpPr>
            <a:xfrm>
              <a:off x="4793321" y="1447445"/>
              <a:ext cx="2570459" cy="1343933"/>
              <a:chOff x="4523015" y="580519"/>
              <a:chExt cx="2570459" cy="1343933"/>
            </a:xfrm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75F83F0-2DE1-F943-B916-9B80F9B90F5D}"/>
                  </a:ext>
                </a:extLst>
              </p:cNvPr>
              <p:cNvGrpSpPr/>
              <p:nvPr/>
            </p:nvGrpSpPr>
            <p:grpSpPr>
              <a:xfrm>
                <a:off x="4523015" y="1048638"/>
                <a:ext cx="2570459" cy="875814"/>
                <a:chOff x="4523015" y="1048638"/>
                <a:chExt cx="2570459" cy="875814"/>
              </a:xfrm>
            </p:grpSpPr>
            <p:cxnSp>
              <p:nvCxnSpPr>
                <p:cNvPr id="183" name="Straight Arrow Connector 182">
                  <a:extLst>
                    <a:ext uri="{FF2B5EF4-FFF2-40B4-BE49-F238E27FC236}">
                      <a16:creationId xmlns:a16="http://schemas.microsoft.com/office/drawing/2014/main" id="{0A0512E9-C8E7-9848-810B-64DAD23400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23015" y="1048638"/>
                  <a:ext cx="2570459" cy="338404"/>
                </a:xfrm>
                <a:prstGeom prst="straightConnector1">
                  <a:avLst/>
                </a:prstGeom>
                <a:ln>
                  <a:solidFill>
                    <a:srgbClr val="263CFD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Arrow Connector 183">
                  <a:extLst>
                    <a:ext uri="{FF2B5EF4-FFF2-40B4-BE49-F238E27FC236}">
                      <a16:creationId xmlns:a16="http://schemas.microsoft.com/office/drawing/2014/main" id="{561F651C-B881-7B4F-A42F-98CE744D3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552447" y="1554488"/>
                  <a:ext cx="2481504" cy="369964"/>
                </a:xfrm>
                <a:prstGeom prst="straightConnector1">
                  <a:avLst/>
                </a:prstGeom>
                <a:ln>
                  <a:solidFill>
                    <a:srgbClr val="263CFD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66D277E2-08C1-B14F-9B9C-8361E83D8A25}"/>
                  </a:ext>
                </a:extLst>
              </p:cNvPr>
              <p:cNvSpPr txBox="1"/>
              <p:nvPr/>
            </p:nvSpPr>
            <p:spPr>
              <a:xfrm>
                <a:off x="6060785" y="580519"/>
                <a:ext cx="10102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solidFill>
                      <a:srgbClr val="263CFD"/>
                    </a:solidFill>
                  </a:rPr>
                  <a:t>swap </a:t>
                </a:r>
              </a:p>
              <a:p>
                <a:r>
                  <a:rPr lang="it-IT">
                    <a:solidFill>
                      <a:srgbClr val="263CFD"/>
                    </a:solidFill>
                  </a:rPr>
                  <a:t>REN-ETH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7E5D97-73D3-E740-8A66-33EC0F774BA5}"/>
              </a:ext>
            </a:extLst>
          </p:cNvPr>
          <p:cNvGrpSpPr/>
          <p:nvPr/>
        </p:nvGrpSpPr>
        <p:grpSpPr>
          <a:xfrm>
            <a:off x="7491534" y="755703"/>
            <a:ext cx="1026753" cy="3107191"/>
            <a:chOff x="7491532" y="755701"/>
            <a:chExt cx="1026753" cy="3107191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24D3EFB1-74A3-7E4C-B6F1-09027EF6E6B1}"/>
                </a:ext>
              </a:extLst>
            </p:cNvPr>
            <p:cNvGrpSpPr/>
            <p:nvPr/>
          </p:nvGrpSpPr>
          <p:grpSpPr>
            <a:xfrm>
              <a:off x="7491532" y="755701"/>
              <a:ext cx="464018" cy="3105054"/>
              <a:chOff x="5782920" y="987554"/>
              <a:chExt cx="464018" cy="3105054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EB50D2ED-8AA6-0049-85B0-B3E45F513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2920" y="3660608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F35A567-FC27-5146-AEDE-077B570A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14938" y="2769590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E0DDB830-D6AD-A44C-ACF2-8CFCDDF9A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82920" y="187857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921DA2D-27A3-874A-A984-1227FE455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90695" y="987554"/>
                <a:ext cx="432000" cy="432000"/>
              </a:xfrm>
              <a:prstGeom prst="rect">
                <a:avLst/>
              </a:prstGeom>
            </p:spPr>
          </p:pic>
        </p:grp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1F723C5A-81D1-4845-A067-46CED246AF27}"/>
                </a:ext>
              </a:extLst>
            </p:cNvPr>
            <p:cNvSpPr txBox="1"/>
            <p:nvPr/>
          </p:nvSpPr>
          <p:spPr>
            <a:xfrm>
              <a:off x="7926456" y="1706137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REN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5648B906-3D1C-E948-B222-23880F31101C}"/>
                </a:ext>
              </a:extLst>
            </p:cNvPr>
            <p:cNvSpPr txBox="1"/>
            <p:nvPr/>
          </p:nvSpPr>
          <p:spPr>
            <a:xfrm>
              <a:off x="7947295" y="854129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BNT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60E3638F-BE9C-E941-821F-D1B7381EFEB9}"/>
                </a:ext>
              </a:extLst>
            </p:cNvPr>
            <p:cNvSpPr txBox="1"/>
            <p:nvPr/>
          </p:nvSpPr>
          <p:spPr>
            <a:xfrm>
              <a:off x="7947294" y="2558145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ETH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BF1A76DB-2CF7-364F-ACFC-CE1EDC3EA6AD}"/>
                </a:ext>
              </a:extLst>
            </p:cNvPr>
            <p:cNvSpPr txBox="1"/>
            <p:nvPr/>
          </p:nvSpPr>
          <p:spPr>
            <a:xfrm>
              <a:off x="7928719" y="3493560"/>
              <a:ext cx="535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BTC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DD6CAD-AE3D-0D4B-B13C-609B02C7C519}"/>
              </a:ext>
            </a:extLst>
          </p:cNvPr>
          <p:cNvGrpSpPr/>
          <p:nvPr/>
        </p:nvGrpSpPr>
        <p:grpSpPr>
          <a:xfrm>
            <a:off x="601330" y="814491"/>
            <a:ext cx="3128228" cy="3425655"/>
            <a:chOff x="601330" y="814491"/>
            <a:chExt cx="3128228" cy="34256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3B0EBA-D354-DF44-B0E5-402A9B64C9D8}"/>
                </a:ext>
              </a:extLst>
            </p:cNvPr>
            <p:cNvGrpSpPr/>
            <p:nvPr/>
          </p:nvGrpSpPr>
          <p:grpSpPr>
            <a:xfrm>
              <a:off x="601330" y="814491"/>
              <a:ext cx="3128228" cy="3425655"/>
              <a:chOff x="601330" y="814491"/>
              <a:chExt cx="3128228" cy="3425655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8E5B1F6-F0C6-1943-B592-0BCCB440933D}"/>
                  </a:ext>
                </a:extLst>
              </p:cNvPr>
              <p:cNvGrpSpPr/>
              <p:nvPr/>
            </p:nvGrpSpPr>
            <p:grpSpPr>
              <a:xfrm>
                <a:off x="1889993" y="814491"/>
                <a:ext cx="1734994" cy="861332"/>
                <a:chOff x="1889993" y="814491"/>
                <a:chExt cx="1734994" cy="861332"/>
              </a:xfrm>
            </p:grpSpPr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498435AA-6118-F549-A77F-A834C2C81A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42105" y="1064271"/>
                  <a:ext cx="1682882" cy="61155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5E511659-AE21-B447-996F-3148A35836F1}"/>
                    </a:ext>
                  </a:extLst>
                </p:cNvPr>
                <p:cNvSpPr txBox="1"/>
                <p:nvPr/>
              </p:nvSpPr>
              <p:spPr>
                <a:xfrm>
                  <a:off x="1889993" y="814491"/>
                  <a:ext cx="114326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swap </a:t>
                  </a:r>
                </a:p>
                <a:p>
                  <a:r>
                    <a:rPr lang="it-IT"/>
                    <a:t>ETH-USDC</a:t>
                  </a: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B884F37-FF12-D54D-9F22-91F2CE95A823}"/>
                  </a:ext>
                </a:extLst>
              </p:cNvPr>
              <p:cNvGrpSpPr/>
              <p:nvPr/>
            </p:nvGrpSpPr>
            <p:grpSpPr>
              <a:xfrm>
                <a:off x="601330" y="1818290"/>
                <a:ext cx="3128228" cy="907921"/>
                <a:chOff x="601330" y="1818288"/>
                <a:chExt cx="3128228" cy="907921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191FDEC3-DDFB-8942-9A8E-81C3D2DD7B98}"/>
                    </a:ext>
                  </a:extLst>
                </p:cNvPr>
                <p:cNvGrpSpPr/>
                <p:nvPr/>
              </p:nvGrpSpPr>
              <p:grpSpPr>
                <a:xfrm>
                  <a:off x="601330" y="2319809"/>
                  <a:ext cx="1176924" cy="406400"/>
                  <a:chOff x="601330" y="2319809"/>
                  <a:chExt cx="1176924" cy="406400"/>
                </a:xfrm>
              </p:grpSpPr>
              <p:pic>
                <p:nvPicPr>
                  <p:cNvPr id="110" name="Picture 109">
                    <a:extLst>
                      <a:ext uri="{FF2B5EF4-FFF2-40B4-BE49-F238E27FC236}">
                        <a16:creationId xmlns:a16="http://schemas.microsoft.com/office/drawing/2014/main" id="{86B8577C-658F-AF41-B66C-AD6949F668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371854" y="2319809"/>
                    <a:ext cx="406400" cy="406400"/>
                  </a:xfrm>
                  <a:prstGeom prst="rect">
                    <a:avLst/>
                  </a:prstGeom>
                </p:spPr>
              </p:pic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4BF12B79-363F-4D49-937E-BC14D46B4202}"/>
                      </a:ext>
                    </a:extLst>
                  </p:cNvPr>
                  <p:cNvSpPr txBox="1"/>
                  <p:nvPr/>
                </p:nvSpPr>
                <p:spPr>
                  <a:xfrm>
                    <a:off x="601330" y="2347756"/>
                    <a:ext cx="70064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GYEN</a:t>
                    </a:r>
                  </a:p>
                </p:txBody>
              </p:sp>
            </p:grpSp>
            <p:cxnSp>
              <p:nvCxnSpPr>
                <p:cNvPr id="113" name="Straight Arrow Connector 112">
                  <a:extLst>
                    <a:ext uri="{FF2B5EF4-FFF2-40B4-BE49-F238E27FC236}">
                      <a16:creationId xmlns:a16="http://schemas.microsoft.com/office/drawing/2014/main" id="{BAA2BE23-D205-F942-BA23-DDAC6F4E19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7233" y="2372112"/>
                  <a:ext cx="1621977" cy="131807"/>
                </a:xfrm>
                <a:prstGeom prst="straightConnector1">
                  <a:avLst/>
                </a:prstGeom>
                <a:ln>
                  <a:solidFill>
                    <a:srgbClr val="263CFD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54488FDD-12A2-0344-9712-268FA42EEBC4}"/>
                    </a:ext>
                  </a:extLst>
                </p:cNvPr>
                <p:cNvSpPr txBox="1"/>
                <p:nvPr/>
              </p:nvSpPr>
              <p:spPr>
                <a:xfrm>
                  <a:off x="2572062" y="1818288"/>
                  <a:ext cx="115749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>
                      <a:solidFill>
                        <a:srgbClr val="263CFD"/>
                      </a:solidFill>
                    </a:rPr>
                    <a:t>swap </a:t>
                  </a:r>
                </a:p>
                <a:p>
                  <a:r>
                    <a:rPr lang="it-IT">
                      <a:solidFill>
                        <a:srgbClr val="263CFD"/>
                      </a:solidFill>
                    </a:rPr>
                    <a:t>REN-GYEN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0DEA373-F03D-8E4D-98C7-7863736EE843}"/>
                  </a:ext>
                </a:extLst>
              </p:cNvPr>
              <p:cNvGrpSpPr/>
              <p:nvPr/>
            </p:nvGrpSpPr>
            <p:grpSpPr>
              <a:xfrm>
                <a:off x="601331" y="3064938"/>
                <a:ext cx="3023656" cy="1175208"/>
                <a:chOff x="601331" y="3064938"/>
                <a:chExt cx="3023656" cy="1175208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D9E798A2-C924-754E-9C18-99BCD7F065F3}"/>
                    </a:ext>
                  </a:extLst>
                </p:cNvPr>
                <p:cNvGrpSpPr/>
                <p:nvPr/>
              </p:nvGrpSpPr>
              <p:grpSpPr>
                <a:xfrm>
                  <a:off x="601331" y="3064938"/>
                  <a:ext cx="1189723" cy="432000"/>
                  <a:chOff x="601331" y="3064938"/>
                  <a:chExt cx="1189723" cy="432000"/>
                </a:xfrm>
              </p:grpSpPr>
              <p:pic>
                <p:nvPicPr>
                  <p:cNvPr id="83" name="Picture 82">
                    <a:extLst>
                      <a:ext uri="{FF2B5EF4-FFF2-40B4-BE49-F238E27FC236}">
                        <a16:creationId xmlns:a16="http://schemas.microsoft.com/office/drawing/2014/main" id="{166BECDC-CC05-424E-9680-66729F0E45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359054" y="3064938"/>
                    <a:ext cx="432000" cy="432000"/>
                  </a:xfrm>
                  <a:prstGeom prst="rect">
                    <a:avLst/>
                  </a:prstGeom>
                </p:spPr>
              </p:pic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B5B61735-98BC-9644-BBD0-2225BC251055}"/>
                      </a:ext>
                    </a:extLst>
                  </p:cNvPr>
                  <p:cNvSpPr txBox="1"/>
                  <p:nvPr/>
                </p:nvSpPr>
                <p:spPr>
                  <a:xfrm>
                    <a:off x="601331" y="3076252"/>
                    <a:ext cx="69025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USDT</a:t>
                    </a:r>
                  </a:p>
                </p:txBody>
              </p:sp>
            </p:grpSp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0903DE5E-BDDB-8848-9ABB-0F369CC0F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27234" y="3290707"/>
                  <a:ext cx="1697753" cy="50035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5E2C7571-844B-154E-8D98-A8E6C3F451A8}"/>
                    </a:ext>
                  </a:extLst>
                </p:cNvPr>
                <p:cNvSpPr txBox="1"/>
                <p:nvPr/>
              </p:nvSpPr>
              <p:spPr>
                <a:xfrm>
                  <a:off x="2270544" y="3593815"/>
                  <a:ext cx="111133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>
                      <a:solidFill>
                        <a:srgbClr val="FF0000"/>
                      </a:solidFill>
                    </a:rPr>
                    <a:t>swap     </a:t>
                  </a:r>
                </a:p>
                <a:p>
                  <a:r>
                    <a:rPr lang="it-IT">
                      <a:solidFill>
                        <a:srgbClr val="FF0000"/>
                      </a:solidFill>
                    </a:rPr>
                    <a:t>BTC-USDT</a:t>
                  </a:r>
                </a:p>
              </p:txBody>
            </p: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8132547-C45C-084D-ABBF-5ABB5F347215}"/>
                </a:ext>
              </a:extLst>
            </p:cNvPr>
            <p:cNvGrpSpPr/>
            <p:nvPr/>
          </p:nvGrpSpPr>
          <p:grpSpPr>
            <a:xfrm>
              <a:off x="601333" y="1538665"/>
              <a:ext cx="3010995" cy="2002223"/>
              <a:chOff x="601331" y="1538663"/>
              <a:chExt cx="3010995" cy="2002223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63616BF-3224-7341-8926-7999A0662254}"/>
                  </a:ext>
                </a:extLst>
              </p:cNvPr>
              <p:cNvGrpSpPr/>
              <p:nvPr/>
            </p:nvGrpSpPr>
            <p:grpSpPr>
              <a:xfrm>
                <a:off x="601331" y="1538663"/>
                <a:ext cx="3010995" cy="2002223"/>
                <a:chOff x="601331" y="1538663"/>
                <a:chExt cx="3010995" cy="2002223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B838BBC-4C1C-EA41-89C6-0DAD79BC2830}"/>
                    </a:ext>
                  </a:extLst>
                </p:cNvPr>
                <p:cNvGrpSpPr/>
                <p:nvPr/>
              </p:nvGrpSpPr>
              <p:grpSpPr>
                <a:xfrm>
                  <a:off x="601331" y="1538663"/>
                  <a:ext cx="1189723" cy="449930"/>
                  <a:chOff x="601331" y="1538663"/>
                  <a:chExt cx="1189723" cy="449930"/>
                </a:xfrm>
              </p:grpSpPr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id="{B68F18EE-D04E-8748-9B59-53BC698DCA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359054" y="1538663"/>
                    <a:ext cx="432000" cy="432000"/>
                  </a:xfrm>
                  <a:prstGeom prst="rect">
                    <a:avLst/>
                  </a:prstGeom>
                </p:spPr>
              </p:pic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BB3D1102-C1C8-7F40-B2DC-7A4B629D16E8}"/>
                      </a:ext>
                    </a:extLst>
                  </p:cNvPr>
                  <p:cNvSpPr txBox="1"/>
                  <p:nvPr/>
                </p:nvSpPr>
                <p:spPr>
                  <a:xfrm>
                    <a:off x="601331" y="1619261"/>
                    <a:ext cx="70403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USDC</a:t>
                    </a:r>
                  </a:p>
                </p:txBody>
              </p:sp>
            </p:grp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87410804-7F7B-E248-B455-D3B243C8FD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68536" y="1871569"/>
                  <a:ext cx="1643790" cy="1669317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B82863B-4E42-8540-A906-6FD6558D373A}"/>
                  </a:ext>
                </a:extLst>
              </p:cNvPr>
              <p:cNvSpPr txBox="1"/>
              <p:nvPr/>
            </p:nvSpPr>
            <p:spPr>
              <a:xfrm>
                <a:off x="2058919" y="2695743"/>
                <a:ext cx="11251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solidFill>
                      <a:srgbClr val="FF0000"/>
                    </a:solidFill>
                  </a:rPr>
                  <a:t>swap     </a:t>
                </a:r>
              </a:p>
              <a:p>
                <a:r>
                  <a:rPr lang="it-IT">
                    <a:solidFill>
                      <a:srgbClr val="FF0000"/>
                    </a:solidFill>
                  </a:rPr>
                  <a:t>BTC-USDC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F23ABFE1-10D4-9648-8844-6AEA8BC4700A}"/>
              </a:ext>
            </a:extLst>
          </p:cNvPr>
          <p:cNvSpPr txBox="1"/>
          <p:nvPr/>
        </p:nvSpPr>
        <p:spPr>
          <a:xfrm>
            <a:off x="8602551" y="0"/>
            <a:ext cx="541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/>
              <a:t>→ DeFi</a:t>
            </a:r>
          </a:p>
        </p:txBody>
      </p:sp>
    </p:spTree>
    <p:extLst>
      <p:ext uri="{BB962C8B-B14F-4D97-AF65-F5344CB8AC3E}">
        <p14:creationId xmlns:p14="http://schemas.microsoft.com/office/powerpoint/2010/main" val="409341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576E6-88D1-0F47-8F26-658532A108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/>
              <a:pPr/>
              <a:t>12</a:t>
            </a:fld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5E78808-6087-EA48-BBDE-D1BF976EEFA8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/>
              <a:pPr/>
              <a:t>12</a:t>
            </a:fld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A2C041-E201-5944-B7C2-1395D7ECEE24}"/>
              </a:ext>
            </a:extLst>
          </p:cNvPr>
          <p:cNvSpPr txBox="1"/>
          <p:nvPr/>
        </p:nvSpPr>
        <p:spPr>
          <a:xfrm>
            <a:off x="2564316" y="126751"/>
            <a:ext cx="3271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Trading con stablecoin su DEX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B6F7A7-7B1A-A24C-BAA4-1CC06642D0F2}"/>
              </a:ext>
            </a:extLst>
          </p:cNvPr>
          <p:cNvGrpSpPr/>
          <p:nvPr/>
        </p:nvGrpSpPr>
        <p:grpSpPr>
          <a:xfrm>
            <a:off x="3517937" y="706940"/>
            <a:ext cx="1122230" cy="3615871"/>
            <a:chOff x="3517937" y="706938"/>
            <a:chExt cx="1122230" cy="361587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C7BC051-6260-A54F-9045-02E006D5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0592" y="706938"/>
              <a:ext cx="554400" cy="55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D3CEAE-2826-3D40-B1FF-85F43056460C}"/>
                </a:ext>
              </a:extLst>
            </p:cNvPr>
            <p:cNvSpPr txBox="1"/>
            <p:nvPr/>
          </p:nvSpPr>
          <p:spPr>
            <a:xfrm>
              <a:off x="3626331" y="1222881"/>
              <a:ext cx="9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Uniswap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CFBE34-2734-4F4A-A2AC-03E45EE35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1410" y="2033979"/>
              <a:ext cx="554400" cy="55440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72E92D-F745-E64C-82EF-D13962890379}"/>
                </a:ext>
              </a:extLst>
            </p:cNvPr>
            <p:cNvSpPr txBox="1"/>
            <p:nvPr/>
          </p:nvSpPr>
          <p:spPr>
            <a:xfrm>
              <a:off x="3691078" y="2572321"/>
              <a:ext cx="729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Curve</a:t>
              </a: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1BCDCD93-660A-0543-898B-8BDD09625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7868" y="3544723"/>
              <a:ext cx="406799" cy="406799"/>
            </a:xfrm>
            <a:prstGeom prst="rect">
              <a:avLst/>
            </a:prstGeom>
          </p:spPr>
        </p:pic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F56767C-880F-F14A-8B2B-80425D099E9C}"/>
                </a:ext>
              </a:extLst>
            </p:cNvPr>
            <p:cNvSpPr txBox="1"/>
            <p:nvPr/>
          </p:nvSpPr>
          <p:spPr>
            <a:xfrm>
              <a:off x="3517937" y="3953477"/>
              <a:ext cx="112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Thorchain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631514-1174-6F46-BDEA-AC145BF86501}"/>
              </a:ext>
            </a:extLst>
          </p:cNvPr>
          <p:cNvGrpSpPr/>
          <p:nvPr/>
        </p:nvGrpSpPr>
        <p:grpSpPr>
          <a:xfrm>
            <a:off x="7491534" y="755703"/>
            <a:ext cx="1026753" cy="3107191"/>
            <a:chOff x="7491532" y="755701"/>
            <a:chExt cx="1026753" cy="3107191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EB50D2ED-8AA6-0049-85B0-B3E45F51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1532" y="3428755"/>
              <a:ext cx="432000" cy="4320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F35A567-FC27-5146-AEDE-077B570AF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3550" y="2537737"/>
              <a:ext cx="432000" cy="432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E0DDB830-D6AD-A44C-ACF2-8CFCDDF9A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1532" y="1646719"/>
              <a:ext cx="432000" cy="43200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9921DA2D-27A3-874A-A984-1227FE45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9307" y="755701"/>
              <a:ext cx="432000" cy="432000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1F723C5A-81D1-4845-A067-46CED246AF27}"/>
                </a:ext>
              </a:extLst>
            </p:cNvPr>
            <p:cNvSpPr txBox="1"/>
            <p:nvPr/>
          </p:nvSpPr>
          <p:spPr>
            <a:xfrm>
              <a:off x="7926456" y="1706137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REN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5648B906-3D1C-E948-B222-23880F31101C}"/>
                </a:ext>
              </a:extLst>
            </p:cNvPr>
            <p:cNvSpPr txBox="1"/>
            <p:nvPr/>
          </p:nvSpPr>
          <p:spPr>
            <a:xfrm>
              <a:off x="7947295" y="854129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BNT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60E3638F-BE9C-E941-821F-D1B7381EFEB9}"/>
                </a:ext>
              </a:extLst>
            </p:cNvPr>
            <p:cNvSpPr txBox="1"/>
            <p:nvPr/>
          </p:nvSpPr>
          <p:spPr>
            <a:xfrm>
              <a:off x="7947294" y="2558145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ETH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BF1A76DB-2CF7-364F-ACFC-CE1EDC3EA6AD}"/>
                </a:ext>
              </a:extLst>
            </p:cNvPr>
            <p:cNvSpPr txBox="1"/>
            <p:nvPr/>
          </p:nvSpPr>
          <p:spPr>
            <a:xfrm>
              <a:off x="7928719" y="3493560"/>
              <a:ext cx="535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BTC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84ECB0-0CB7-6B46-8DB0-381F705804C1}"/>
              </a:ext>
            </a:extLst>
          </p:cNvPr>
          <p:cNvGrpSpPr/>
          <p:nvPr/>
        </p:nvGrpSpPr>
        <p:grpSpPr>
          <a:xfrm>
            <a:off x="1942105" y="618456"/>
            <a:ext cx="5387934" cy="1919282"/>
            <a:chOff x="1942105" y="618456"/>
            <a:chExt cx="5387934" cy="1919282"/>
          </a:xfrm>
        </p:grpSpPr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21E0914F-0F98-C749-AFA2-074D0529D9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13034" y="1114144"/>
              <a:ext cx="2817005" cy="142359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498435AA-6118-F549-A77F-A834C2C81A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2105" y="1064271"/>
              <a:ext cx="1682882" cy="6115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E511659-AE21-B447-996F-3148A35836F1}"/>
                </a:ext>
              </a:extLst>
            </p:cNvPr>
            <p:cNvSpPr txBox="1"/>
            <p:nvPr/>
          </p:nvSpPr>
          <p:spPr>
            <a:xfrm>
              <a:off x="4479295" y="618456"/>
              <a:ext cx="1143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swap </a:t>
              </a:r>
            </a:p>
            <a:p>
              <a:r>
                <a:rPr lang="it-IT"/>
                <a:t>USDC-ETH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764D74-C9D9-A948-94BD-CFEA9314892D}"/>
              </a:ext>
            </a:extLst>
          </p:cNvPr>
          <p:cNvGrpSpPr/>
          <p:nvPr/>
        </p:nvGrpSpPr>
        <p:grpSpPr>
          <a:xfrm>
            <a:off x="1927235" y="1609959"/>
            <a:ext cx="5436545" cy="893960"/>
            <a:chOff x="1927233" y="1609959"/>
            <a:chExt cx="5436545" cy="893960"/>
          </a:xfrm>
        </p:grpSpPr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0A0512E9-C8E7-9848-810B-64DAD234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3753" y="1915562"/>
              <a:ext cx="2770025" cy="363569"/>
            </a:xfrm>
            <a:prstGeom prst="straightConnector1">
              <a:avLst/>
            </a:prstGeom>
            <a:ln>
              <a:solidFill>
                <a:srgbClr val="263CFD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AA2BE23-D205-F942-BA23-DDAC6F4E1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233" y="2372112"/>
              <a:ext cx="1621977" cy="131807"/>
            </a:xfrm>
            <a:prstGeom prst="straightConnector1">
              <a:avLst/>
            </a:prstGeom>
            <a:ln>
              <a:solidFill>
                <a:srgbClr val="263CFD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4488FDD-12A2-0344-9712-268FA42EEBC4}"/>
                </a:ext>
              </a:extLst>
            </p:cNvPr>
            <p:cNvSpPr txBox="1"/>
            <p:nvPr/>
          </p:nvSpPr>
          <p:spPr>
            <a:xfrm>
              <a:off x="4242596" y="1609959"/>
              <a:ext cx="11574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263CFD"/>
                  </a:solidFill>
                </a:rPr>
                <a:t>swap </a:t>
              </a:r>
            </a:p>
            <a:p>
              <a:r>
                <a:rPr lang="it-IT">
                  <a:solidFill>
                    <a:srgbClr val="263CFD"/>
                  </a:solidFill>
                </a:rPr>
                <a:t>GYEN-REN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D9EA1A-1855-3D42-99C1-C23B9CDCBA23}"/>
              </a:ext>
            </a:extLst>
          </p:cNvPr>
          <p:cNvGrpSpPr/>
          <p:nvPr/>
        </p:nvGrpSpPr>
        <p:grpSpPr>
          <a:xfrm>
            <a:off x="1927236" y="3290707"/>
            <a:ext cx="5386817" cy="1146690"/>
            <a:chOff x="1927234" y="3290707"/>
            <a:chExt cx="5386817" cy="1146690"/>
          </a:xfrm>
        </p:grpSpPr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704F4693-62C5-2148-B94C-EE78494764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9343" y="3662204"/>
              <a:ext cx="2764708" cy="10533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0903DE5E-BDDB-8848-9ABB-0F369CC0FC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27234" y="3290707"/>
              <a:ext cx="1697753" cy="50035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E2C7571-844B-154E-8D98-A8E6C3F451A8}"/>
                </a:ext>
              </a:extLst>
            </p:cNvPr>
            <p:cNvSpPr txBox="1"/>
            <p:nvPr/>
          </p:nvSpPr>
          <p:spPr>
            <a:xfrm>
              <a:off x="4839731" y="3791066"/>
              <a:ext cx="10933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swap     </a:t>
              </a:r>
            </a:p>
            <a:p>
              <a:r>
                <a:rPr lang="it-IT">
                  <a:solidFill>
                    <a:srgbClr val="FF0000"/>
                  </a:solidFill>
                </a:rPr>
                <a:t>USDT-BTC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1AA226-3AE5-274B-A741-26EB8C4840A8}"/>
              </a:ext>
            </a:extLst>
          </p:cNvPr>
          <p:cNvGrpSpPr/>
          <p:nvPr/>
        </p:nvGrpSpPr>
        <p:grpSpPr>
          <a:xfrm>
            <a:off x="601330" y="1538665"/>
            <a:ext cx="1189724" cy="1958275"/>
            <a:chOff x="601330" y="1538663"/>
            <a:chExt cx="1189724" cy="1958275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6B8577C-658F-AF41-B66C-AD6949F66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71854" y="2319809"/>
              <a:ext cx="406400" cy="406400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BF12B79-363F-4D49-937E-BC14D46B4202}"/>
                </a:ext>
              </a:extLst>
            </p:cNvPr>
            <p:cNvSpPr txBox="1"/>
            <p:nvPr/>
          </p:nvSpPr>
          <p:spPr>
            <a:xfrm>
              <a:off x="601330" y="2347756"/>
              <a:ext cx="700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GYEN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66BECDC-CC05-424E-9680-66729F0E4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59054" y="3064938"/>
              <a:ext cx="432000" cy="43200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5B61735-98BC-9644-BBD0-2225BC251055}"/>
                </a:ext>
              </a:extLst>
            </p:cNvPr>
            <p:cNvSpPr txBox="1"/>
            <p:nvPr/>
          </p:nvSpPr>
          <p:spPr>
            <a:xfrm>
              <a:off x="601331" y="3076252"/>
              <a:ext cx="690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USDT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68F18EE-D04E-8748-9B59-53BC698DC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59054" y="1538663"/>
              <a:ext cx="432000" cy="432000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B3D1102-C1C8-7F40-B2DC-7A4B629D16E8}"/>
                </a:ext>
              </a:extLst>
            </p:cNvPr>
            <p:cNvSpPr txBox="1"/>
            <p:nvPr/>
          </p:nvSpPr>
          <p:spPr>
            <a:xfrm>
              <a:off x="601331" y="1619261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USDC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76A1F3-15DC-1B4E-90D9-4C1B2661AA58}"/>
              </a:ext>
            </a:extLst>
          </p:cNvPr>
          <p:cNvGrpSpPr/>
          <p:nvPr/>
        </p:nvGrpSpPr>
        <p:grpSpPr>
          <a:xfrm>
            <a:off x="1968536" y="1871569"/>
            <a:ext cx="5444244" cy="1722246"/>
            <a:chOff x="1968536" y="1871569"/>
            <a:chExt cx="5444244" cy="1722246"/>
          </a:xfrm>
        </p:grpSpPr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49B57E1A-0BCB-F541-A517-949DDA3083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1778" y="2933657"/>
              <a:ext cx="2861002" cy="660158"/>
            </a:xfrm>
            <a:prstGeom prst="straightConnector1">
              <a:avLst/>
            </a:prstGeom>
            <a:ln>
              <a:solidFill>
                <a:srgbClr val="00A107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87410804-7F7B-E248-B455-D3B243C8FD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8536" y="1871569"/>
              <a:ext cx="1643790" cy="1669317"/>
            </a:xfrm>
            <a:prstGeom prst="straightConnector1">
              <a:avLst/>
            </a:prstGeom>
            <a:ln>
              <a:solidFill>
                <a:srgbClr val="00A107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B82863B-4E42-8540-A906-6FD6558D373A}"/>
                </a:ext>
              </a:extLst>
            </p:cNvPr>
            <p:cNvSpPr txBox="1"/>
            <p:nvPr/>
          </p:nvSpPr>
          <p:spPr>
            <a:xfrm>
              <a:off x="4329031" y="2838361"/>
              <a:ext cx="1143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0B050"/>
                  </a:solidFill>
                </a:rPr>
                <a:t>swap     </a:t>
              </a:r>
            </a:p>
            <a:p>
              <a:r>
                <a:rPr lang="it-IT">
                  <a:solidFill>
                    <a:srgbClr val="00B050"/>
                  </a:solidFill>
                </a:rPr>
                <a:t>USDC-ETH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2174CB3-C801-A646-9F1A-2207AAE14D2A}"/>
              </a:ext>
            </a:extLst>
          </p:cNvPr>
          <p:cNvSpPr txBox="1"/>
          <p:nvPr/>
        </p:nvSpPr>
        <p:spPr>
          <a:xfrm>
            <a:off x="8602551" y="0"/>
            <a:ext cx="541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/>
              <a:t>→ DeFi</a:t>
            </a:r>
          </a:p>
        </p:txBody>
      </p:sp>
    </p:spTree>
    <p:extLst>
      <p:ext uri="{BB962C8B-B14F-4D97-AF65-F5344CB8AC3E}">
        <p14:creationId xmlns:p14="http://schemas.microsoft.com/office/powerpoint/2010/main" val="127610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3A80F1-B03C-234D-8590-1B8DFEFBCD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/>
              <a:pPr/>
              <a:t>13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F99E5-4B21-1544-9E5D-35A970EB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12" y="594200"/>
            <a:ext cx="6523348" cy="406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08CC6-E54C-2348-A8F5-DB53CDD069E8}"/>
              </a:ext>
            </a:extLst>
          </p:cNvPr>
          <p:cNvSpPr txBox="1"/>
          <p:nvPr/>
        </p:nvSpPr>
        <p:spPr>
          <a:xfrm>
            <a:off x="3035432" y="286421"/>
            <a:ext cx="34769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/>
              <a:t>Capitalizzazione oggi:  circa </a:t>
            </a:r>
            <a:r>
              <a:rPr lang="it-IT" b="1"/>
              <a:t>145 b$</a:t>
            </a:r>
            <a:r>
              <a:rPr lang="it-IT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96A9A-EC95-EC4D-A654-071C54E16FA0}"/>
              </a:ext>
            </a:extLst>
          </p:cNvPr>
          <p:cNvSpPr txBox="1"/>
          <p:nvPr/>
        </p:nvSpPr>
        <p:spPr>
          <a:xfrm>
            <a:off x="7548872" y="4324663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fonte:</a:t>
            </a:r>
          </a:p>
          <a:p>
            <a:r>
              <a:rPr lang="it-IT" sz="800"/>
              <a:t>https://www.statista.com</a:t>
            </a:r>
          </a:p>
        </p:txBody>
      </p:sp>
    </p:spTree>
    <p:extLst>
      <p:ext uri="{BB962C8B-B14F-4D97-AF65-F5344CB8AC3E}">
        <p14:creationId xmlns:p14="http://schemas.microsoft.com/office/powerpoint/2010/main" val="2732020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F08EC-7FD9-674B-9053-4CC69EC558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/>
              <a:pPr/>
              <a:t>14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CF9CAB-17E7-414B-A1C4-328FB4C989F3}"/>
              </a:ext>
            </a:extLst>
          </p:cNvPr>
          <p:cNvSpPr txBox="1"/>
          <p:nvPr/>
        </p:nvSpPr>
        <p:spPr>
          <a:xfrm>
            <a:off x="2382716" y="316524"/>
            <a:ext cx="4457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/>
              <a:t>Ammonimenti della BIS sulle stablecoin: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2DF89-F1CD-7A4C-AF44-9E074DD9DE0E}"/>
              </a:ext>
            </a:extLst>
          </p:cNvPr>
          <p:cNvSpPr txBox="1"/>
          <p:nvPr/>
        </p:nvSpPr>
        <p:spPr>
          <a:xfrm>
            <a:off x="1231834" y="1336431"/>
            <a:ext cx="54938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Le stablecoin che raggiungono una scala globale potrebbero porre </a:t>
            </a:r>
          </a:p>
          <a:p>
            <a:r>
              <a:rPr lang="it-IT"/>
              <a:t>sfide e rischi in ordine a: </a:t>
            </a:r>
          </a:p>
          <a:p>
            <a:endParaRPr lang="it-IT"/>
          </a:p>
          <a:p>
            <a:endParaRPr lang="it-IT"/>
          </a:p>
          <a:p>
            <a:r>
              <a:rPr lang="it-IT" b="1"/>
              <a:t>		Politica monetaria</a:t>
            </a:r>
          </a:p>
          <a:p>
            <a:endParaRPr lang="it-IT" b="1"/>
          </a:p>
          <a:p>
            <a:r>
              <a:rPr lang="it-IT" b="1"/>
              <a:t>		Stabilità finanziaria</a:t>
            </a:r>
          </a:p>
          <a:p>
            <a:endParaRPr lang="it-IT" b="1"/>
          </a:p>
          <a:p>
            <a:r>
              <a:rPr lang="it-IT" b="1"/>
              <a:t>		Sistema monetario internazionale </a:t>
            </a:r>
          </a:p>
        </p:txBody>
      </p:sp>
    </p:spTree>
    <p:extLst>
      <p:ext uri="{BB962C8B-B14F-4D97-AF65-F5344CB8AC3E}">
        <p14:creationId xmlns:p14="http://schemas.microsoft.com/office/powerpoint/2010/main" val="2162404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5B7BB8-BC74-C546-9188-3ECCB954D6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/>
              <a:pPr/>
              <a:t>15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B85E7-FF68-E140-892A-132577DB5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90" y="1562529"/>
            <a:ext cx="3892556" cy="25950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BAE01D-1327-4B42-BFBC-BB573474F271}"/>
              </a:ext>
            </a:extLst>
          </p:cNvPr>
          <p:cNvGrpSpPr/>
          <p:nvPr/>
        </p:nvGrpSpPr>
        <p:grpSpPr>
          <a:xfrm>
            <a:off x="4554543" y="3008294"/>
            <a:ext cx="2290189" cy="1315772"/>
            <a:chOff x="4064140" y="3219092"/>
            <a:chExt cx="2290189" cy="13157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4A7E3A-E075-F84A-8CC2-60F64B831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4140" y="3959287"/>
              <a:ext cx="2290189" cy="575577"/>
            </a:xfrm>
            <a:prstGeom prst="rect">
              <a:avLst/>
            </a:prstGeom>
          </p:spPr>
        </p:pic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FD9DD97A-9DDC-7744-968E-40B43FDD260B}"/>
                </a:ext>
              </a:extLst>
            </p:cNvPr>
            <p:cNvSpPr/>
            <p:nvPr/>
          </p:nvSpPr>
          <p:spPr>
            <a:xfrm>
              <a:off x="5088155" y="3219092"/>
              <a:ext cx="242158" cy="483530"/>
            </a:xfrm>
            <a:prstGeom prst="downArrow">
              <a:avLst/>
            </a:prstGeom>
            <a:solidFill>
              <a:srgbClr val="00A1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B261012-D1FD-7D4B-9611-764E7B2B9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096" y="396006"/>
            <a:ext cx="2447085" cy="2333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3C72A4-5D49-DF41-A0A3-E7C7F549C4B2}"/>
              </a:ext>
            </a:extLst>
          </p:cNvPr>
          <p:cNvSpPr txBox="1"/>
          <p:nvPr/>
        </p:nvSpPr>
        <p:spPr>
          <a:xfrm>
            <a:off x="230826" y="779368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3.</a:t>
            </a:r>
            <a:r>
              <a:rPr lang="it-IT" sz="2400" i="1"/>
              <a:t> </a:t>
            </a:r>
            <a:r>
              <a:rPr lang="it-IT" sz="2400" b="1" i="1">
                <a:solidFill>
                  <a:srgbClr val="263CFD"/>
                </a:solidFill>
              </a:rPr>
              <a:t>Criptovalute private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843FD-664D-2742-8A6E-B944F481A580}"/>
              </a:ext>
            </a:extLst>
          </p:cNvPr>
          <p:cNvSpPr txBox="1"/>
          <p:nvPr/>
        </p:nvSpPr>
        <p:spPr>
          <a:xfrm>
            <a:off x="6192314" y="2969457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2.93 miliardi di utenti !!</a:t>
            </a:r>
          </a:p>
        </p:txBody>
      </p:sp>
    </p:spTree>
    <p:extLst>
      <p:ext uri="{BB962C8B-B14F-4D97-AF65-F5344CB8AC3E}">
        <p14:creationId xmlns:p14="http://schemas.microsoft.com/office/powerpoint/2010/main" val="1255712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1FF38-C052-CF4B-BE2E-503B0AD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F51A9-4F62-3B48-8463-1BAE1C8A6AF1}"/>
              </a:ext>
            </a:extLst>
          </p:cNvPr>
          <p:cNvSpPr txBox="1"/>
          <p:nvPr/>
        </p:nvSpPr>
        <p:spPr>
          <a:xfrm>
            <a:off x="3304735" y="203309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CONCLUSIONI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9EB682-DD11-8444-A302-5E5CD9290566}"/>
              </a:ext>
            </a:extLst>
          </p:cNvPr>
          <p:cNvSpPr txBox="1"/>
          <p:nvPr/>
        </p:nvSpPr>
        <p:spPr>
          <a:xfrm>
            <a:off x="880751" y="872798"/>
            <a:ext cx="7124836" cy="3170099"/>
          </a:xfrm>
          <a:prstGeom prst="rect">
            <a:avLst/>
          </a:prstGeom>
          <a:solidFill>
            <a:schemeClr val="accent6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tx1"/>
                </a:solidFill>
              </a:rPr>
              <a:t>		</a:t>
            </a:r>
          </a:p>
          <a:p>
            <a:r>
              <a:rPr lang="it-IT" sz="2000" b="1">
                <a:solidFill>
                  <a:schemeClr val="tx1"/>
                </a:solidFill>
              </a:rPr>
              <a:t>		</a:t>
            </a:r>
            <a:r>
              <a:rPr lang="it-IT" sz="2000" b="1">
                <a:solidFill>
                  <a:srgbClr val="263CFD"/>
                </a:solidFill>
              </a:rPr>
              <a:t>*)</a:t>
            </a:r>
            <a:r>
              <a:rPr lang="it-IT" sz="2000">
                <a:solidFill>
                  <a:schemeClr val="tx1"/>
                </a:solidFill>
              </a:rPr>
              <a:t> </a:t>
            </a:r>
            <a:r>
              <a:rPr lang="it-IT" sz="2000" b="1">
                <a:solidFill>
                  <a:srgbClr val="263CFD"/>
                </a:solidFill>
              </a:rPr>
              <a:t>Finanza decentralizzata (DeFi) </a:t>
            </a:r>
          </a:p>
          <a:p>
            <a:r>
              <a:rPr lang="it-IT" sz="2000" b="1">
                <a:solidFill>
                  <a:srgbClr val="263CFD"/>
                </a:solidFill>
              </a:rPr>
              <a:t>		*) Stablecoins</a:t>
            </a:r>
          </a:p>
          <a:p>
            <a:r>
              <a:rPr lang="it-IT" sz="2000" b="1">
                <a:solidFill>
                  <a:srgbClr val="263CFD"/>
                </a:solidFill>
              </a:rPr>
              <a:t>		*) Criptovalute private</a:t>
            </a:r>
          </a:p>
          <a:p>
            <a:endParaRPr lang="it-IT" sz="2000">
              <a:solidFill>
                <a:schemeClr val="tx1"/>
              </a:solidFill>
            </a:endParaRPr>
          </a:p>
          <a:p>
            <a:pPr algn="ctr"/>
            <a:r>
              <a:rPr lang="it-IT" sz="2000">
                <a:solidFill>
                  <a:schemeClr val="tx1"/>
                </a:solidFill>
              </a:rPr>
              <a:t>costituiscono una seria </a:t>
            </a:r>
          </a:p>
          <a:p>
            <a:endParaRPr lang="it-IT" sz="2000">
              <a:solidFill>
                <a:schemeClr val="tx1"/>
              </a:solidFill>
            </a:endParaRPr>
          </a:p>
          <a:p>
            <a:pPr algn="ctr"/>
            <a:r>
              <a:rPr lang="it-IT" sz="2000" b="1">
                <a:solidFill>
                  <a:srgbClr val="FF0000"/>
                </a:solidFill>
              </a:rPr>
              <a:t>MINACCIA</a:t>
            </a:r>
            <a:r>
              <a:rPr lang="it-IT" sz="2000">
                <a:solidFill>
                  <a:schemeClr val="tx1"/>
                </a:solidFill>
              </a:rPr>
              <a:t> </a:t>
            </a:r>
          </a:p>
          <a:p>
            <a:endParaRPr lang="it-IT" sz="2000">
              <a:solidFill>
                <a:schemeClr val="tx1"/>
              </a:solidFill>
            </a:endParaRPr>
          </a:p>
          <a:p>
            <a:pPr algn="ctr"/>
            <a:r>
              <a:rPr lang="it-IT" sz="2000">
                <a:solidFill>
                  <a:schemeClr val="tx1"/>
                </a:solidFill>
              </a:rPr>
              <a:t>alla sovranità monetaria e alla funzione delle banche centrali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FC514-115F-6343-8058-609C4BFF54AB}"/>
              </a:ext>
            </a:extLst>
          </p:cNvPr>
          <p:cNvSpPr txBox="1"/>
          <p:nvPr/>
        </p:nvSpPr>
        <p:spPr>
          <a:xfrm>
            <a:off x="7816700" y="11311"/>
            <a:ext cx="1327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/>
              <a:t>Introduzione e riassunto</a:t>
            </a:r>
          </a:p>
        </p:txBody>
      </p:sp>
    </p:spTree>
    <p:extLst>
      <p:ext uri="{BB962C8B-B14F-4D97-AF65-F5344CB8AC3E}">
        <p14:creationId xmlns:p14="http://schemas.microsoft.com/office/powerpoint/2010/main" val="211896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B678AF-5CAE-3D43-8760-2AAEA100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0A80D-C725-0E45-A8DF-0E93385FEEF6}"/>
              </a:ext>
            </a:extLst>
          </p:cNvPr>
          <p:cNvSpPr txBox="1"/>
          <p:nvPr/>
        </p:nvSpPr>
        <p:spPr>
          <a:xfrm>
            <a:off x="685801" y="1143000"/>
            <a:ext cx="7923964" cy="2246769"/>
          </a:xfrm>
          <a:prstGeom prst="rect">
            <a:avLst/>
          </a:prstGeom>
          <a:solidFill>
            <a:schemeClr val="accent6"/>
          </a:solidFill>
          <a:ln w="25400">
            <a:solidFill>
              <a:srgbClr val="263CFD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263CFD"/>
                </a:solidFill>
              </a:rPr>
              <a:t>La risposta delle banche centrali a tale minaccia è la creazione delle</a:t>
            </a:r>
          </a:p>
          <a:p>
            <a:endParaRPr lang="it-IT" sz="2000">
              <a:solidFill>
                <a:srgbClr val="263CFD"/>
              </a:solidFill>
            </a:endParaRPr>
          </a:p>
          <a:p>
            <a:endParaRPr lang="it-IT" sz="2000">
              <a:solidFill>
                <a:srgbClr val="263CFD"/>
              </a:solidFill>
            </a:endParaRPr>
          </a:p>
          <a:p>
            <a:pPr algn="ctr"/>
            <a:r>
              <a:rPr lang="it-IT" sz="2000" b="1">
                <a:solidFill>
                  <a:srgbClr val="263CFD"/>
                </a:solidFill>
              </a:rPr>
              <a:t>Central Bank Digital Currency (CBDC)</a:t>
            </a:r>
          </a:p>
          <a:p>
            <a:pPr algn="ctr"/>
            <a:endParaRPr lang="it-IT" sz="2000" b="1">
              <a:solidFill>
                <a:srgbClr val="263CFD"/>
              </a:solidFill>
            </a:endParaRPr>
          </a:p>
          <a:p>
            <a:pPr algn="ctr"/>
            <a:endParaRPr lang="it-IT" sz="2000" b="1">
              <a:solidFill>
                <a:srgbClr val="263CFD"/>
              </a:solidFill>
            </a:endParaRPr>
          </a:p>
          <a:p>
            <a:r>
              <a:rPr lang="it-IT" sz="2000">
                <a:solidFill>
                  <a:srgbClr val="263CFD"/>
                </a:solidFill>
              </a:rPr>
              <a:t>cioè valute fiduciarie digitali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65929-E371-CA48-8A12-611CCCF202F1}"/>
              </a:ext>
            </a:extLst>
          </p:cNvPr>
          <p:cNvSpPr txBox="1"/>
          <p:nvPr/>
        </p:nvSpPr>
        <p:spPr>
          <a:xfrm>
            <a:off x="8090506" y="0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Panoramica CBDC</a:t>
            </a:r>
          </a:p>
        </p:txBody>
      </p:sp>
    </p:spTree>
    <p:extLst>
      <p:ext uri="{BB962C8B-B14F-4D97-AF65-F5344CB8AC3E}">
        <p14:creationId xmlns:p14="http://schemas.microsoft.com/office/powerpoint/2010/main" val="342426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A43F2-642E-454E-BCCA-0AABB700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516F2-5C1E-4E4B-B279-7F4036B344E2}"/>
              </a:ext>
            </a:extLst>
          </p:cNvPr>
          <p:cNvSpPr txBox="1"/>
          <p:nvPr/>
        </p:nvSpPr>
        <p:spPr>
          <a:xfrm>
            <a:off x="556783" y="542348"/>
            <a:ext cx="7968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Euro digitale  NON  significa quello che già conosciamo, cioè </a:t>
            </a:r>
            <a:r>
              <a:rPr lang="it-IT" sz="1800" i="1"/>
              <a:t>web-banking</a:t>
            </a:r>
            <a:r>
              <a:rPr lang="it-IT" sz="1800"/>
              <a:t> e</a:t>
            </a:r>
          </a:p>
          <a:p>
            <a:r>
              <a:rPr lang="it-IT" sz="1800"/>
              <a:t>pagamenti digitali.        </a:t>
            </a:r>
          </a:p>
          <a:p>
            <a:pPr algn="ctr"/>
            <a:r>
              <a:rPr lang="it-IT" sz="1800" b="1"/>
              <a:t>E’ un concetto completamente nuovo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601269-E78E-E44E-A9DA-33FBAA95BBCB}"/>
              </a:ext>
            </a:extLst>
          </p:cNvPr>
          <p:cNvGrpSpPr/>
          <p:nvPr/>
        </p:nvGrpSpPr>
        <p:grpSpPr>
          <a:xfrm>
            <a:off x="2135780" y="1494693"/>
            <a:ext cx="4717195" cy="3035410"/>
            <a:chOff x="1494695" y="953987"/>
            <a:chExt cx="5622800" cy="36992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5AE634-7C48-7D42-8A94-C07C631F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7769" y="1331865"/>
              <a:ext cx="4306993" cy="2862066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FFE64E8-EFE8-354B-966A-54FCB0D0F675}"/>
                </a:ext>
              </a:extLst>
            </p:cNvPr>
            <p:cNvGrpSpPr/>
            <p:nvPr/>
          </p:nvGrpSpPr>
          <p:grpSpPr>
            <a:xfrm>
              <a:off x="1494695" y="953987"/>
              <a:ext cx="5622800" cy="3699208"/>
              <a:chOff x="1494695" y="953987"/>
              <a:chExt cx="5622800" cy="3699208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B43AD5D-85B6-274D-8FE4-9CAA99CE6B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94695" y="953987"/>
                <a:ext cx="5512774" cy="3653182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7922838-5058-D649-BD4D-815F6AABA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823" y="953988"/>
                <a:ext cx="5543672" cy="3699207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5E08F3D-48E9-5144-B4DC-5058A75D29F5}"/>
              </a:ext>
            </a:extLst>
          </p:cNvPr>
          <p:cNvSpPr txBox="1"/>
          <p:nvPr/>
        </p:nvSpPr>
        <p:spPr>
          <a:xfrm>
            <a:off x="8090506" y="0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Panoramica CBDC</a:t>
            </a:r>
          </a:p>
        </p:txBody>
      </p:sp>
    </p:spTree>
    <p:extLst>
      <p:ext uri="{BB962C8B-B14F-4D97-AF65-F5344CB8AC3E}">
        <p14:creationId xmlns:p14="http://schemas.microsoft.com/office/powerpoint/2010/main" val="129698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A43F2-642E-454E-BCCA-0AABB700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ED061-C65D-EB46-8751-1478EBE6B204}"/>
              </a:ext>
            </a:extLst>
          </p:cNvPr>
          <p:cNvSpPr txBox="1"/>
          <p:nvPr/>
        </p:nvSpPr>
        <p:spPr>
          <a:xfrm>
            <a:off x="2449644" y="136443"/>
            <a:ext cx="4171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Cosa sarà allora l’Euro digitale?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80191C-3DEB-1546-A2A9-D3EC58A3C40E}"/>
              </a:ext>
            </a:extLst>
          </p:cNvPr>
          <p:cNvGrpSpPr/>
          <p:nvPr/>
        </p:nvGrpSpPr>
        <p:grpSpPr>
          <a:xfrm>
            <a:off x="920866" y="804723"/>
            <a:ext cx="6868701" cy="3670626"/>
            <a:chOff x="920866" y="804723"/>
            <a:chExt cx="6868701" cy="367062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64CAC4-8723-D944-B735-A7ECB1E96FE2}"/>
                </a:ext>
              </a:extLst>
            </p:cNvPr>
            <p:cNvGrpSpPr/>
            <p:nvPr/>
          </p:nvGrpSpPr>
          <p:grpSpPr>
            <a:xfrm>
              <a:off x="920866" y="804723"/>
              <a:ext cx="6792244" cy="2949548"/>
              <a:chOff x="639512" y="1056921"/>
              <a:chExt cx="6792244" cy="2949548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7D6782-F802-DC40-A37F-976238AEA0C1}"/>
                  </a:ext>
                </a:extLst>
              </p:cNvPr>
              <p:cNvSpPr txBox="1"/>
              <p:nvPr/>
            </p:nvSpPr>
            <p:spPr>
              <a:xfrm>
                <a:off x="639512" y="1056921"/>
                <a:ext cx="67922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/>
                  <a:t>Sarà una     </a:t>
                </a:r>
                <a:r>
                  <a:rPr lang="it-IT" sz="2200" b="1" i="1"/>
                  <a:t>Central Bank Digital Currency</a:t>
                </a:r>
                <a:r>
                  <a:rPr lang="it-IT" sz="2200"/>
                  <a:t> (CBDC)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7EC45C9-B793-A042-A30D-FDA64DB48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70637" y="1601233"/>
                <a:ext cx="3771847" cy="2405236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4C02C8-01E3-9147-955D-3302E9FB31B9}"/>
                </a:ext>
              </a:extLst>
            </p:cNvPr>
            <p:cNvSpPr txBox="1"/>
            <p:nvPr/>
          </p:nvSpPr>
          <p:spPr>
            <a:xfrm>
              <a:off x="1281054" y="4044462"/>
              <a:ext cx="65085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/>
                <a:t>cioè una </a:t>
              </a:r>
              <a:r>
                <a:rPr lang="it-IT" sz="2200" i="1">
                  <a:solidFill>
                    <a:srgbClr val="263CFD"/>
                  </a:solidFill>
                </a:rPr>
                <a:t>valuta fiduciaria digitale</a:t>
              </a:r>
              <a:r>
                <a:rPr lang="it-IT" sz="2200"/>
                <a:t> gestita dalla BCE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5A95017-6C27-AE43-8E21-EB4280E3648F}"/>
              </a:ext>
            </a:extLst>
          </p:cNvPr>
          <p:cNvSpPr txBox="1"/>
          <p:nvPr/>
        </p:nvSpPr>
        <p:spPr>
          <a:xfrm>
            <a:off x="8090506" y="0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Panoramica CBDC</a:t>
            </a:r>
          </a:p>
        </p:txBody>
      </p:sp>
    </p:spTree>
    <p:extLst>
      <p:ext uri="{BB962C8B-B14F-4D97-AF65-F5344CB8AC3E}">
        <p14:creationId xmlns:p14="http://schemas.microsoft.com/office/powerpoint/2010/main" val="24889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65107B-41AF-9E46-8B11-5896685F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B0EBF-E2C8-734C-B793-8A55C073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779"/>
            <a:ext cx="9144000" cy="3443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DD3A1-76EE-8D42-BBB4-BDA83998D4D9}"/>
              </a:ext>
            </a:extLst>
          </p:cNvPr>
          <p:cNvSpPr txBox="1"/>
          <p:nvPr/>
        </p:nvSpPr>
        <p:spPr>
          <a:xfrm>
            <a:off x="2290827" y="223726"/>
            <a:ext cx="476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Banca Centrale Europea  (BCE)</a:t>
            </a:r>
          </a:p>
        </p:txBody>
      </p:sp>
    </p:spTree>
    <p:extLst>
      <p:ext uri="{BB962C8B-B14F-4D97-AF65-F5344CB8AC3E}">
        <p14:creationId xmlns:p14="http://schemas.microsoft.com/office/powerpoint/2010/main" val="730011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A43F2-642E-454E-BCCA-0AABB700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5631" y="4723773"/>
            <a:ext cx="548700" cy="393600"/>
          </a:xfrm>
        </p:spPr>
        <p:txBody>
          <a:bodyPr/>
          <a:lstStyle/>
          <a:p>
            <a:fld id="{D1F1623F-AEBF-0246-8C83-875FDAB5D6BE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D9DA4-B84C-404E-9FDB-E808ED460AF4}"/>
              </a:ext>
            </a:extLst>
          </p:cNvPr>
          <p:cNvGrpSpPr/>
          <p:nvPr/>
        </p:nvGrpSpPr>
        <p:grpSpPr>
          <a:xfrm>
            <a:off x="82819" y="886367"/>
            <a:ext cx="4230189" cy="3272891"/>
            <a:chOff x="82819" y="357554"/>
            <a:chExt cx="4230189" cy="32728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0B073C9-1ABA-A746-A437-DE6151D84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19" y="357554"/>
              <a:ext cx="4230189" cy="22098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7075FB-AE0B-014A-A60A-A5FAD8344C3F}"/>
                </a:ext>
              </a:extLst>
            </p:cNvPr>
            <p:cNvSpPr txBox="1"/>
            <p:nvPr/>
          </p:nvSpPr>
          <p:spPr>
            <a:xfrm>
              <a:off x="457199" y="3107225"/>
              <a:ext cx="34355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Ora paghiamo (</a:t>
              </a:r>
              <a:r>
                <a:rPr lang="it-IT" i="1"/>
                <a:t>anche</a:t>
              </a:r>
              <a:r>
                <a:rPr lang="it-IT"/>
                <a:t>) con le banconote</a:t>
              </a:r>
            </a:p>
            <a:p>
              <a:r>
                <a:rPr lang="it-IT"/>
                <a:t>e le monete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D12DBB-5963-A247-B0D3-1763C7DDF7FC}"/>
              </a:ext>
            </a:extLst>
          </p:cNvPr>
          <p:cNvGrpSpPr/>
          <p:nvPr/>
        </p:nvGrpSpPr>
        <p:grpSpPr>
          <a:xfrm>
            <a:off x="4515231" y="886367"/>
            <a:ext cx="4628769" cy="3796111"/>
            <a:chOff x="4515231" y="357554"/>
            <a:chExt cx="4628769" cy="37961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A13728-0309-F742-8A0B-E46102FC1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5231" y="357554"/>
              <a:ext cx="4628769" cy="301128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7E3D0A-ACDF-1E4E-A537-41CAF5CF5F90}"/>
                </a:ext>
              </a:extLst>
            </p:cNvPr>
            <p:cNvSpPr txBox="1"/>
            <p:nvPr/>
          </p:nvSpPr>
          <p:spPr>
            <a:xfrm>
              <a:off x="4952999" y="3630445"/>
              <a:ext cx="3196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Dopo pagheremo (</a:t>
              </a:r>
              <a:r>
                <a:rPr lang="it-IT" i="1"/>
                <a:t>solo</a:t>
              </a:r>
              <a:r>
                <a:rPr lang="it-IT"/>
                <a:t>?) con una app</a:t>
              </a:r>
            </a:p>
            <a:p>
              <a:r>
                <a:rPr lang="it-IT"/>
                <a:t>gestita direttamente dalla BCE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3CF49A-8DF9-1D4D-B8B0-63425B7B4474}"/>
              </a:ext>
            </a:extLst>
          </p:cNvPr>
          <p:cNvSpPr txBox="1"/>
          <p:nvPr/>
        </p:nvSpPr>
        <p:spPr>
          <a:xfrm>
            <a:off x="2845832" y="231894"/>
            <a:ext cx="39837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Dovrebbe sostituire il contante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7B011-FD72-D548-9F31-5912043BFCB0}"/>
              </a:ext>
            </a:extLst>
          </p:cNvPr>
          <p:cNvSpPr txBox="1"/>
          <p:nvPr/>
        </p:nvSpPr>
        <p:spPr>
          <a:xfrm>
            <a:off x="8090506" y="0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Panoramica CBDC</a:t>
            </a:r>
          </a:p>
        </p:txBody>
      </p:sp>
    </p:spTree>
    <p:extLst>
      <p:ext uri="{BB962C8B-B14F-4D97-AF65-F5344CB8AC3E}">
        <p14:creationId xmlns:p14="http://schemas.microsoft.com/office/powerpoint/2010/main" val="220854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5B1AC3-7539-F540-98EB-5C6F9CF6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63EE8-1D29-784E-AC31-60D8951F2BB1}"/>
              </a:ext>
            </a:extLst>
          </p:cNvPr>
          <p:cNvSpPr txBox="1"/>
          <p:nvPr/>
        </p:nvSpPr>
        <p:spPr>
          <a:xfrm>
            <a:off x="817684" y="659423"/>
            <a:ext cx="7535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/>
              <a:t>			</a:t>
            </a:r>
            <a:r>
              <a:rPr lang="it-IT" sz="2000" b="1"/>
              <a:t>Euro digitale</a:t>
            </a:r>
            <a:r>
              <a:rPr lang="it-IT"/>
              <a:t>:</a:t>
            </a:r>
          </a:p>
          <a:p>
            <a:pPr fontAlgn="base"/>
            <a:endParaRPr lang="it-IT"/>
          </a:p>
          <a:p>
            <a:pPr fontAlgn="base"/>
            <a:r>
              <a:rPr lang="it-IT"/>
              <a:t>The digital euro </a:t>
            </a:r>
            <a:r>
              <a:rPr lang="it-IT" b="1">
                <a:solidFill>
                  <a:srgbClr val="263CFD"/>
                </a:solidFill>
              </a:rPr>
              <a:t>would be like euro banknotes, but digital</a:t>
            </a:r>
            <a:r>
              <a:rPr lang="it-IT"/>
              <a:t>. It would be an </a:t>
            </a:r>
            <a:r>
              <a:rPr lang="it-IT" b="1">
                <a:solidFill>
                  <a:srgbClr val="263CFD"/>
                </a:solidFill>
              </a:rPr>
              <a:t>electronic form of money</a:t>
            </a:r>
            <a:r>
              <a:rPr lang="it-IT"/>
              <a:t>, issued by the Eurosystem (the ECB and the national central banks of the euro area), and would be accessible to all citizens and firms.</a:t>
            </a:r>
          </a:p>
          <a:p>
            <a:pPr fontAlgn="base"/>
            <a:endParaRPr lang="it-IT"/>
          </a:p>
          <a:p>
            <a:pPr fontAlgn="base"/>
            <a:r>
              <a:rPr lang="it-IT" b="1">
                <a:solidFill>
                  <a:srgbClr val="263CFD"/>
                </a:solidFill>
              </a:rPr>
              <a:t>A digital euro would not replace cash, but rather complement it</a:t>
            </a:r>
            <a:r>
              <a:rPr lang="it-IT"/>
              <a:t>. A digital euro would give people an additional choice about how to pay and make it easier to do so, contributing to accessibility and </a:t>
            </a:r>
            <a:r>
              <a:rPr lang="it-IT" b="1">
                <a:solidFill>
                  <a:srgbClr val="263CFD"/>
                </a:solidFill>
              </a:rPr>
              <a:t>inclusion</a:t>
            </a:r>
            <a:r>
              <a:rPr lang="it-IT"/>
              <a:t>.</a:t>
            </a:r>
          </a:p>
          <a:p>
            <a:pPr fontAlgn="base"/>
            <a:endParaRPr lang="it-IT"/>
          </a:p>
          <a:p>
            <a:pPr fontAlgn="base"/>
            <a:r>
              <a:rPr lang="it-IT"/>
              <a:t>Fonte: BCE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8D865-28C3-8448-A670-02E32FF6F95F}"/>
              </a:ext>
            </a:extLst>
          </p:cNvPr>
          <p:cNvSpPr txBox="1"/>
          <p:nvPr/>
        </p:nvSpPr>
        <p:spPr>
          <a:xfrm>
            <a:off x="5408446" y="4141177"/>
            <a:ext cx="34612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https://www.ecb.europa.eu/paym/digital_euro/html/index.en.html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62AA5-31AF-4E42-97C7-D84A84C95A1A}"/>
              </a:ext>
            </a:extLst>
          </p:cNvPr>
          <p:cNvSpPr txBox="1"/>
          <p:nvPr/>
        </p:nvSpPr>
        <p:spPr>
          <a:xfrm>
            <a:off x="8090506" y="0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Panoramica CBDC</a:t>
            </a:r>
          </a:p>
        </p:txBody>
      </p:sp>
    </p:spTree>
    <p:extLst>
      <p:ext uri="{BB962C8B-B14F-4D97-AF65-F5344CB8AC3E}">
        <p14:creationId xmlns:p14="http://schemas.microsoft.com/office/powerpoint/2010/main" val="863805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A43F2-642E-454E-BCCA-0AABB700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FDF42-6D87-254F-A4ED-ECA56235C051}"/>
              </a:ext>
            </a:extLst>
          </p:cNvPr>
          <p:cNvSpPr txBox="1"/>
          <p:nvPr/>
        </p:nvSpPr>
        <p:spPr>
          <a:xfrm>
            <a:off x="3426882" y="261652"/>
            <a:ext cx="19591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Ma non solo...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B2448-B881-EB45-9711-8A705893678F}"/>
              </a:ext>
            </a:extLst>
          </p:cNvPr>
          <p:cNvSpPr txBox="1"/>
          <p:nvPr/>
        </p:nvSpPr>
        <p:spPr>
          <a:xfrm>
            <a:off x="955777" y="1124407"/>
            <a:ext cx="760977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/>
              <a:t>potremo ricevere il nostro stipendio/pensione direttamente </a:t>
            </a:r>
            <a:br>
              <a:rPr lang="it-IT" sz="2000"/>
            </a:br>
            <a:r>
              <a:rPr lang="it-IT" sz="2000"/>
              <a:t>su un portafoglio virtuale (</a:t>
            </a:r>
            <a:r>
              <a:rPr lang="it-IT" sz="2000" i="1"/>
              <a:t>wallet</a:t>
            </a:r>
            <a:r>
              <a:rPr lang="it-IT" sz="2000"/>
              <a:t>), </a:t>
            </a:r>
            <a:r>
              <a:rPr lang="it-IT" sz="2000" b="1" i="1">
                <a:solidFill>
                  <a:srgbClr val="263CFD"/>
                </a:solidFill>
              </a:rPr>
              <a:t>senza</a:t>
            </a:r>
            <a:r>
              <a:rPr lang="it-IT" sz="2000"/>
              <a:t> la necessità di un </a:t>
            </a:r>
            <a:br>
              <a:rPr lang="it-IT" sz="2000"/>
            </a:br>
            <a:r>
              <a:rPr lang="it-IT" sz="2000" b="1" i="1">
                <a:solidFill>
                  <a:srgbClr val="263CFD"/>
                </a:solidFill>
              </a:rPr>
              <a:t>conto corrente</a:t>
            </a:r>
            <a:r>
              <a:rPr lang="it-IT" sz="2000"/>
              <a:t>;</a:t>
            </a:r>
          </a:p>
          <a:p>
            <a:pPr marL="457200" indent="-457200">
              <a:buFont typeface="+mj-lt"/>
              <a:buAutoNum type="arabicPeriod"/>
            </a:pPr>
            <a:endParaRPr lang="it-IT" sz="2000"/>
          </a:p>
          <a:p>
            <a:pPr marL="457200" indent="-457200">
              <a:buFont typeface="+mj-lt"/>
              <a:buAutoNum type="arabicPeriod"/>
            </a:pPr>
            <a:r>
              <a:rPr lang="it-IT" sz="2000"/>
              <a:t>sarà possibile attuare la </a:t>
            </a:r>
            <a:r>
              <a:rPr lang="it-IT" sz="2000" b="1" i="1">
                <a:solidFill>
                  <a:srgbClr val="263CFD"/>
                </a:solidFill>
              </a:rPr>
              <a:t>programmabilità</a:t>
            </a:r>
            <a:r>
              <a:rPr lang="it-IT" sz="2000"/>
              <a:t> </a:t>
            </a:r>
            <a:r>
              <a:rPr lang="it-IT" sz="2000" b="1" i="1">
                <a:solidFill>
                  <a:srgbClr val="263CFD"/>
                </a:solidFill>
              </a:rPr>
              <a:t>del denaro</a:t>
            </a:r>
            <a:r>
              <a:rPr lang="it-IT" sz="2000"/>
              <a:t> </a:t>
            </a:r>
            <a:br>
              <a:rPr lang="it-IT" sz="2000"/>
            </a:br>
            <a:r>
              <a:rPr lang="it-IT" sz="2000"/>
              <a:t>tramite gli </a:t>
            </a:r>
            <a:r>
              <a:rPr lang="it-IT" sz="2000" b="1" i="1"/>
              <a:t>smart-contracts</a:t>
            </a:r>
          </a:p>
          <a:p>
            <a:pPr marL="457200" indent="-457200">
              <a:buFont typeface="+mj-lt"/>
              <a:buAutoNum type="arabicPeriod"/>
            </a:pPr>
            <a:endParaRPr lang="it-IT" sz="2000" b="1" i="1"/>
          </a:p>
          <a:p>
            <a:pPr marL="457200" indent="-457200">
              <a:buFont typeface="+mj-lt"/>
              <a:buAutoNum type="arabicPeriod"/>
            </a:pPr>
            <a:r>
              <a:rPr lang="it-IT" sz="2000"/>
              <a:t>potrebbe realizzarsi la tanto agognata </a:t>
            </a:r>
            <a:r>
              <a:rPr lang="it-IT" sz="2000" b="1" i="1">
                <a:solidFill>
                  <a:srgbClr val="263CFD"/>
                </a:solidFill>
              </a:rPr>
              <a:t>inclusione finanziaria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2332D-DC79-7541-A910-27AB62D593BB}"/>
              </a:ext>
            </a:extLst>
          </p:cNvPr>
          <p:cNvSpPr txBox="1"/>
          <p:nvPr/>
        </p:nvSpPr>
        <p:spPr>
          <a:xfrm>
            <a:off x="8090506" y="0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Panoramica CBDC</a:t>
            </a:r>
          </a:p>
        </p:txBody>
      </p:sp>
    </p:spTree>
    <p:extLst>
      <p:ext uri="{BB962C8B-B14F-4D97-AF65-F5344CB8AC3E}">
        <p14:creationId xmlns:p14="http://schemas.microsoft.com/office/powerpoint/2010/main" val="22178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F1FF38-C052-CF4B-BE2E-503B0AD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2A70F-A01F-414C-AF3F-8E9BCBDAF587}"/>
              </a:ext>
            </a:extLst>
          </p:cNvPr>
          <p:cNvSpPr txBox="1"/>
          <p:nvPr/>
        </p:nvSpPr>
        <p:spPr>
          <a:xfrm>
            <a:off x="2894104" y="1090246"/>
            <a:ext cx="26773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/>
              <a:t>Funzioni del denaro</a:t>
            </a:r>
            <a:r>
              <a:rPr lang="it-IT" sz="2000"/>
              <a:t>:</a:t>
            </a:r>
          </a:p>
          <a:p>
            <a:endParaRPr lang="it-IT" sz="2000"/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Mezzo di scambio</a:t>
            </a:r>
            <a:br>
              <a:rPr lang="it-IT" sz="2000"/>
            </a:br>
            <a:endParaRPr lang="it-IT" sz="2000"/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Unità di conto</a:t>
            </a:r>
            <a:br>
              <a:rPr lang="it-IT" sz="2000"/>
            </a:br>
            <a:endParaRPr lang="it-IT" sz="2000"/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Riserva di valore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8370E-99B7-C54F-B953-7A37BBA6820D}"/>
              </a:ext>
            </a:extLst>
          </p:cNvPr>
          <p:cNvGrpSpPr/>
          <p:nvPr/>
        </p:nvGrpSpPr>
        <p:grpSpPr>
          <a:xfrm>
            <a:off x="299904" y="46403"/>
            <a:ext cx="8225727" cy="4521103"/>
            <a:chOff x="299904" y="46403"/>
            <a:chExt cx="8225727" cy="45211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5F91D1-4832-D447-AB69-CEEC34818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6341231" y="163146"/>
              <a:ext cx="2184400" cy="9271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716333-849B-3647-90A5-7C45AF32D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6341231" y="1141673"/>
              <a:ext cx="1981200" cy="1016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4296DD-6875-7C43-865C-EA19E258E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6341231" y="2210622"/>
              <a:ext cx="2032000" cy="10033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541C08-7BA3-F849-BDE1-B0C92EC32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>
              <a:off x="6341231" y="3317459"/>
              <a:ext cx="1905000" cy="1066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A81975-60B9-1B42-94E9-FDD9164E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tretch>
              <a:fillRect/>
            </a:stretch>
          </p:blipFill>
          <p:spPr>
            <a:xfrm>
              <a:off x="299904" y="497253"/>
              <a:ext cx="2146300" cy="939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292920-4D1C-3F4E-A6F7-7C88C4861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tretch>
              <a:fillRect/>
            </a:stretch>
          </p:blipFill>
          <p:spPr>
            <a:xfrm>
              <a:off x="299904" y="1498404"/>
              <a:ext cx="2222500" cy="901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39D9E7-2AD7-2346-966E-26216486C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0"/>
            </a:blip>
            <a:stretch>
              <a:fillRect/>
            </a:stretch>
          </p:blipFill>
          <p:spPr>
            <a:xfrm>
              <a:off x="299904" y="2461455"/>
              <a:ext cx="2006600" cy="10033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17D964-B5B9-4949-BF41-CD2AE8F0B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0"/>
            </a:blip>
            <a:stretch>
              <a:fillRect/>
            </a:stretch>
          </p:blipFill>
          <p:spPr>
            <a:xfrm>
              <a:off x="299904" y="3526106"/>
              <a:ext cx="1930400" cy="1041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F5EBF1-E9DD-8C48-A628-B358EA591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50000"/>
            </a:blip>
            <a:stretch>
              <a:fillRect/>
            </a:stretch>
          </p:blipFill>
          <p:spPr>
            <a:xfrm>
              <a:off x="3276117" y="3564206"/>
              <a:ext cx="2019300" cy="10033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B6DAD1-30F7-5B4E-958D-FE7257E57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50000"/>
            </a:blip>
            <a:stretch>
              <a:fillRect/>
            </a:stretch>
          </p:blipFill>
          <p:spPr>
            <a:xfrm>
              <a:off x="3486983" y="46403"/>
              <a:ext cx="1397000" cy="9017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A50598A-DEB0-2949-A9B3-29ACCC2C0D18}"/>
              </a:ext>
            </a:extLst>
          </p:cNvPr>
          <p:cNvSpPr txBox="1"/>
          <p:nvPr/>
        </p:nvSpPr>
        <p:spPr>
          <a:xfrm>
            <a:off x="7816700" y="11311"/>
            <a:ext cx="1327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/>
              <a:t>Introduzione e riassunto</a:t>
            </a:r>
          </a:p>
        </p:txBody>
      </p:sp>
    </p:spTree>
    <p:extLst>
      <p:ext uri="{BB962C8B-B14F-4D97-AF65-F5344CB8AC3E}">
        <p14:creationId xmlns:p14="http://schemas.microsoft.com/office/powerpoint/2010/main" val="101639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76136-6D3F-D04A-958E-E4C51040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CCE064-434A-8141-BC62-D76CCCF62D50}"/>
              </a:ext>
            </a:extLst>
          </p:cNvPr>
          <p:cNvSpPr txBox="1"/>
          <p:nvPr/>
        </p:nvSpPr>
        <p:spPr>
          <a:xfrm>
            <a:off x="854238" y="490402"/>
            <a:ext cx="7537641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Baratto</a:t>
            </a:r>
          </a:p>
          <a:p>
            <a:endParaRPr lang="it-IT"/>
          </a:p>
          <a:p>
            <a:r>
              <a:rPr lang="it-IT"/>
              <a:t>Moneta merce generica (bene che possiede valore d’uso)</a:t>
            </a:r>
          </a:p>
          <a:p>
            <a:endParaRPr lang="it-IT"/>
          </a:p>
          <a:p>
            <a:r>
              <a:rPr lang="it-IT"/>
              <a:t>Moneta merce non deperibile (conchiglie, piume, denti di animali, seta, ...)</a:t>
            </a:r>
          </a:p>
          <a:p>
            <a:endParaRPr lang="it-IT"/>
          </a:p>
          <a:p>
            <a:r>
              <a:rPr lang="it-IT"/>
              <a:t>Moneta metallica (oro, argento, bronzo, rame,...), di peso e quantità garantita dall’autorità</a:t>
            </a:r>
          </a:p>
          <a:p>
            <a:endParaRPr lang="it-IT"/>
          </a:p>
          <a:p>
            <a:r>
              <a:rPr lang="it-IT"/>
              <a:t>Banconote (806 d.c. Cina)</a:t>
            </a:r>
          </a:p>
          <a:p>
            <a:endParaRPr lang="it-IT"/>
          </a:p>
          <a:p>
            <a:r>
              <a:rPr lang="it-IT"/>
              <a:t>1844 - Converitibilità tra banconote e oro (Bank Act, Inghilterra)</a:t>
            </a:r>
          </a:p>
          <a:p>
            <a:endParaRPr lang="it-IT"/>
          </a:p>
          <a:p>
            <a:r>
              <a:rPr lang="it-IT"/>
              <a:t>Gold Standard (diffusione nel mondo della piena convertibilità banconote/oro)</a:t>
            </a:r>
          </a:p>
          <a:p>
            <a:endParaRPr lang="it-IT"/>
          </a:p>
          <a:p>
            <a:r>
              <a:rPr lang="it-IT"/>
              <a:t>1944 - Accordi di Bretton Woods – USD unica valuta convertibile in oro a 35$/oncia (28,35 g)</a:t>
            </a:r>
          </a:p>
          <a:p>
            <a:endParaRPr lang="it-IT"/>
          </a:p>
          <a:p>
            <a:r>
              <a:rPr lang="it-IT"/>
              <a:t>1971 - Fine della converitibilità in oro e nascita delle valute fiduciarie (valute fiat)</a:t>
            </a:r>
          </a:p>
          <a:p>
            <a:endParaRPr lang="it-IT"/>
          </a:p>
          <a:p>
            <a:r>
              <a:rPr lang="it-IT" b="1"/>
              <a:t>2022 – Prima CBDC in Cina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3AA50-09C3-404D-8FA5-E23B149E5010}"/>
              </a:ext>
            </a:extLst>
          </p:cNvPr>
          <p:cNvSpPr txBox="1"/>
          <p:nvPr/>
        </p:nvSpPr>
        <p:spPr>
          <a:xfrm>
            <a:off x="3157873" y="90292"/>
            <a:ext cx="272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Evoluzione del denaro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39B74-680F-8341-A3D8-EDB1EBB8B57E}"/>
              </a:ext>
            </a:extLst>
          </p:cNvPr>
          <p:cNvSpPr txBox="1"/>
          <p:nvPr/>
        </p:nvSpPr>
        <p:spPr>
          <a:xfrm>
            <a:off x="7816700" y="11311"/>
            <a:ext cx="1327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/>
              <a:t>Introduzione e riassunto</a:t>
            </a:r>
          </a:p>
        </p:txBody>
      </p:sp>
    </p:spTree>
    <p:extLst>
      <p:ext uri="{BB962C8B-B14F-4D97-AF65-F5344CB8AC3E}">
        <p14:creationId xmlns:p14="http://schemas.microsoft.com/office/powerpoint/2010/main" val="35072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3C88F-9940-0040-8C49-8DDB3B30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F39EEF-EAD9-3C45-B996-19D800E07BDA}"/>
              </a:ext>
            </a:extLst>
          </p:cNvPr>
          <p:cNvGrpSpPr/>
          <p:nvPr/>
        </p:nvGrpSpPr>
        <p:grpSpPr>
          <a:xfrm>
            <a:off x="940776" y="1238803"/>
            <a:ext cx="7501635" cy="1291388"/>
            <a:chOff x="940776" y="1238803"/>
            <a:chExt cx="7501635" cy="12913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8EBE12-40AA-244B-A0CA-5B565ABB9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6370" y="1238803"/>
              <a:ext cx="3886041" cy="933584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EB24BD-DA8E-7C42-AD51-261C600DB7FC}"/>
                </a:ext>
              </a:extLst>
            </p:cNvPr>
            <p:cNvGrpSpPr/>
            <p:nvPr/>
          </p:nvGrpSpPr>
          <p:grpSpPr>
            <a:xfrm>
              <a:off x="940776" y="1320841"/>
              <a:ext cx="2879333" cy="1209350"/>
              <a:chOff x="3028494" y="2485594"/>
              <a:chExt cx="2979387" cy="102315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0ED11F5-EE50-0548-994D-6DB9C0211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8494" y="2485594"/>
                <a:ext cx="2979387" cy="68460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E45212-C7B2-804F-AE7C-C4A4D015AB2E}"/>
                  </a:ext>
                </a:extLst>
              </p:cNvPr>
              <p:cNvSpPr txBox="1"/>
              <p:nvPr/>
            </p:nvSpPr>
            <p:spPr>
              <a:xfrm>
                <a:off x="4059223" y="3170196"/>
                <a:ext cx="8639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50">
                    <a:solidFill>
                      <a:srgbClr val="0070C0"/>
                    </a:solidFill>
                  </a:rPr>
                  <a:t>EUBOF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0708D08-5031-C049-BAB5-A9140566D94B}"/>
              </a:ext>
            </a:extLst>
          </p:cNvPr>
          <p:cNvSpPr txBox="1"/>
          <p:nvPr/>
        </p:nvSpPr>
        <p:spPr>
          <a:xfrm>
            <a:off x="1669200" y="2981573"/>
            <a:ext cx="57743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/>
              <a:t>Tutto quanto segue è basato su un documento di</a:t>
            </a:r>
          </a:p>
          <a:p>
            <a:pPr algn="ctr"/>
            <a:endParaRPr lang="it-IT" sz="1600"/>
          </a:p>
          <a:p>
            <a:pPr algn="ctr"/>
            <a:r>
              <a:rPr lang="it-IT" sz="1600"/>
              <a:t>EUBOF (2021) </a:t>
            </a:r>
          </a:p>
          <a:p>
            <a:pPr algn="ctr"/>
            <a:endParaRPr lang="it-IT" sz="1600" b="1" i="1">
              <a:solidFill>
                <a:srgbClr val="263CFD"/>
              </a:solidFill>
            </a:endParaRPr>
          </a:p>
          <a:p>
            <a:pPr algn="ctr"/>
            <a:r>
              <a:rPr lang="it-IT" sz="1600" b="1" i="1">
                <a:solidFill>
                  <a:srgbClr val="263CFD"/>
                </a:solidFill>
              </a:rPr>
              <a:t>Central Bank Digital Currencies and a Euro for the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562DE-B479-2648-B059-3DD1C7A6227E}"/>
              </a:ext>
            </a:extLst>
          </p:cNvPr>
          <p:cNvSpPr txBox="1"/>
          <p:nvPr/>
        </p:nvSpPr>
        <p:spPr>
          <a:xfrm>
            <a:off x="2021059" y="366782"/>
            <a:ext cx="50706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/>
              <a:t>Spazio progettuale dell’Euro digitale</a:t>
            </a:r>
          </a:p>
        </p:txBody>
      </p:sp>
    </p:spTree>
    <p:extLst>
      <p:ext uri="{BB962C8B-B14F-4D97-AF65-F5344CB8AC3E}">
        <p14:creationId xmlns:p14="http://schemas.microsoft.com/office/powerpoint/2010/main" val="31257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54413-4766-7E4A-A92A-EA52E567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926" y="565620"/>
            <a:ext cx="6424405" cy="35834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274D8-9316-EF45-820C-E8C6E47B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ACF60D-4258-5649-9F60-50276E4422D8}"/>
              </a:ext>
            </a:extLst>
          </p:cNvPr>
          <p:cNvSpPr/>
          <p:nvPr/>
        </p:nvSpPr>
        <p:spPr>
          <a:xfrm>
            <a:off x="4006880" y="4313298"/>
            <a:ext cx="5137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/>
              <a:t>Fonte: Reuters research, Harvard Kennedy School Belfer Center &amp; Atlantic Council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D4DD3-362F-B444-AB0F-1897496D2E71}"/>
              </a:ext>
            </a:extLst>
          </p:cNvPr>
          <p:cNvSpPr txBox="1"/>
          <p:nvPr/>
        </p:nvSpPr>
        <p:spPr>
          <a:xfrm>
            <a:off x="381855" y="1310054"/>
            <a:ext cx="28712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90%</a:t>
            </a:r>
            <a:r>
              <a:rPr lang="it-IT"/>
              <a:t> delle banche centrali stanno </a:t>
            </a:r>
          </a:p>
          <a:p>
            <a:r>
              <a:rPr lang="it-IT" b="1"/>
              <a:t>studiando</a:t>
            </a:r>
            <a:r>
              <a:rPr lang="it-IT"/>
              <a:t> il problema</a:t>
            </a:r>
          </a:p>
          <a:p>
            <a:endParaRPr lang="it-IT"/>
          </a:p>
          <a:p>
            <a:r>
              <a:rPr lang="it-IT" b="1"/>
              <a:t>40%</a:t>
            </a:r>
            <a:r>
              <a:rPr lang="it-IT"/>
              <a:t> ha dei </a:t>
            </a:r>
            <a:r>
              <a:rPr lang="it-IT" b="1"/>
              <a:t>prototipi</a:t>
            </a:r>
          </a:p>
          <a:p>
            <a:endParaRPr lang="it-IT"/>
          </a:p>
          <a:p>
            <a:r>
              <a:rPr lang="it-IT" b="1"/>
              <a:t>16%</a:t>
            </a:r>
            <a:r>
              <a:rPr lang="it-IT"/>
              <a:t> sta conducendo </a:t>
            </a:r>
            <a:r>
              <a:rPr lang="it-IT" b="1"/>
              <a:t>studi</a:t>
            </a:r>
            <a:r>
              <a:rPr lang="it-IT"/>
              <a:t> </a:t>
            </a:r>
            <a:r>
              <a:rPr lang="it-IT" b="1"/>
              <a:t>pilota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75CE2-2B04-BA40-A4A0-66654D41A642}"/>
              </a:ext>
            </a:extLst>
          </p:cNvPr>
          <p:cNvSpPr txBox="1"/>
          <p:nvPr/>
        </p:nvSpPr>
        <p:spPr>
          <a:xfrm>
            <a:off x="8090506" y="0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Panoramica CBDC</a:t>
            </a:r>
          </a:p>
        </p:txBody>
      </p:sp>
    </p:spTree>
    <p:extLst>
      <p:ext uri="{BB962C8B-B14F-4D97-AF65-F5344CB8AC3E}">
        <p14:creationId xmlns:p14="http://schemas.microsoft.com/office/powerpoint/2010/main" val="493789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AFF5F8-549B-DF40-BFE6-10808F4EC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90B46-5D62-9141-923F-5B9BEDA70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1" y="469410"/>
            <a:ext cx="6252558" cy="4182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C51B5-0EC6-D649-960D-F2DD38C923D1}"/>
              </a:ext>
            </a:extLst>
          </p:cNvPr>
          <p:cNvSpPr txBox="1"/>
          <p:nvPr/>
        </p:nvSpPr>
        <p:spPr>
          <a:xfrm>
            <a:off x="2807254" y="215046"/>
            <a:ext cx="3347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/>
              <a:t>THE GLOBAL CBDC COMPETITIVE LANDSCAPE </a:t>
            </a:r>
            <a:endParaRPr lang="it-IT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A35AA-4C10-EA43-BE3B-DF284BF70794}"/>
              </a:ext>
            </a:extLst>
          </p:cNvPr>
          <p:cNvSpPr txBox="1"/>
          <p:nvPr/>
        </p:nvSpPr>
        <p:spPr>
          <a:xfrm>
            <a:off x="8090506" y="0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Panoramica CBDC</a:t>
            </a:r>
          </a:p>
        </p:txBody>
      </p:sp>
    </p:spTree>
    <p:extLst>
      <p:ext uri="{BB962C8B-B14F-4D97-AF65-F5344CB8AC3E}">
        <p14:creationId xmlns:p14="http://schemas.microsoft.com/office/powerpoint/2010/main" val="671512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875CD9-697F-F24F-9B79-412823B2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4" y="448674"/>
            <a:ext cx="4381972" cy="42651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2AE0BE-2D87-5E4B-A491-8A46F99C9D0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6758" y="4698385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/>
              <a:pPr/>
              <a:t>28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EC5FC-81E4-8F4E-9385-1F47D91917B8}"/>
              </a:ext>
            </a:extLst>
          </p:cNvPr>
          <p:cNvSpPr txBox="1"/>
          <p:nvPr/>
        </p:nvSpPr>
        <p:spPr>
          <a:xfrm>
            <a:off x="5426919" y="948128"/>
            <a:ext cx="31598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In funzione dal febbraio 2022</a:t>
            </a:r>
          </a:p>
          <a:p>
            <a:endParaRPr lang="it-IT" sz="1800"/>
          </a:p>
          <a:p>
            <a:r>
              <a:rPr lang="it-IT" sz="1800"/>
              <a:t>83 miliardi di </a:t>
            </a:r>
            <a:r>
              <a:rPr lang="it-IT" sz="1800" i="1"/>
              <a:t>Yuan</a:t>
            </a:r>
            <a:r>
              <a:rPr lang="it-IT" sz="1800"/>
              <a:t> (12,3 b$)</a:t>
            </a:r>
          </a:p>
          <a:p>
            <a:r>
              <a:rPr lang="it-IT" sz="1800"/>
              <a:t> </a:t>
            </a:r>
          </a:p>
          <a:p>
            <a:r>
              <a:rPr lang="it-IT" sz="1800"/>
              <a:t>spesi in</a:t>
            </a:r>
          </a:p>
          <a:p>
            <a:endParaRPr lang="it-IT" sz="1800"/>
          </a:p>
          <a:p>
            <a:r>
              <a:rPr lang="it-IT" sz="1800"/>
              <a:t>264 milioni di transazioni</a:t>
            </a:r>
          </a:p>
          <a:p>
            <a:endParaRPr lang="it-IT" sz="1800"/>
          </a:p>
          <a:p>
            <a:r>
              <a:rPr lang="it-IT" sz="1800"/>
              <a:t>(maggio 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89AE9-6C31-C34C-9FB5-FD8B872152AD}"/>
              </a:ext>
            </a:extLst>
          </p:cNvPr>
          <p:cNvSpPr txBox="1"/>
          <p:nvPr/>
        </p:nvSpPr>
        <p:spPr>
          <a:xfrm>
            <a:off x="8090506" y="0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Panoramica CBDC</a:t>
            </a:r>
          </a:p>
        </p:txBody>
      </p:sp>
    </p:spTree>
    <p:extLst>
      <p:ext uri="{BB962C8B-B14F-4D97-AF65-F5344CB8AC3E}">
        <p14:creationId xmlns:p14="http://schemas.microsoft.com/office/powerpoint/2010/main" val="7143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F5549-1C29-124C-8BE3-3C09CB728762}"/>
              </a:ext>
            </a:extLst>
          </p:cNvPr>
          <p:cNvSpPr/>
          <p:nvPr/>
        </p:nvSpPr>
        <p:spPr>
          <a:xfrm>
            <a:off x="2162563" y="1594799"/>
            <a:ext cx="57847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1999 – </a:t>
            </a:r>
            <a:r>
              <a:rPr lang="it-IT" b="1"/>
              <a:t>Introduzione dell’Euro</a:t>
            </a:r>
          </a:p>
          <a:p>
            <a:endParaRPr lang="it-IT"/>
          </a:p>
          <a:p>
            <a:r>
              <a:rPr lang="it-IT"/>
              <a:t>2002 - </a:t>
            </a:r>
            <a:r>
              <a:rPr lang="it-IT" b="1"/>
              <a:t>T</a:t>
            </a:r>
            <a:r>
              <a:rPr lang="it-IT"/>
              <a:t>rans-European </a:t>
            </a:r>
            <a:r>
              <a:rPr lang="it-IT" b="1"/>
              <a:t>A</a:t>
            </a:r>
            <a:r>
              <a:rPr lang="it-IT"/>
              <a:t>utomated </a:t>
            </a:r>
            <a:r>
              <a:rPr lang="it-IT" b="1"/>
              <a:t>R</a:t>
            </a:r>
            <a:r>
              <a:rPr lang="it-IT"/>
              <a:t>eal-time </a:t>
            </a:r>
            <a:r>
              <a:rPr lang="it-IT" b="1"/>
              <a:t>G</a:t>
            </a:r>
            <a:r>
              <a:rPr lang="it-IT"/>
              <a:t>ross Settlement </a:t>
            </a:r>
            <a:r>
              <a:rPr lang="it-IT" b="1"/>
              <a:t>E</a:t>
            </a:r>
            <a:r>
              <a:rPr lang="it-IT"/>
              <a:t>xpress </a:t>
            </a:r>
            <a:r>
              <a:rPr lang="it-IT" b="1"/>
              <a:t>T</a:t>
            </a:r>
            <a:r>
              <a:rPr lang="it-IT"/>
              <a:t>ransfer System for Europe (</a:t>
            </a:r>
            <a:r>
              <a:rPr lang="it-IT" b="1"/>
              <a:t>TARGET)</a:t>
            </a:r>
            <a:r>
              <a:rPr lang="it-IT"/>
              <a:t> </a:t>
            </a:r>
          </a:p>
          <a:p>
            <a:endParaRPr lang="it-IT"/>
          </a:p>
          <a:p>
            <a:r>
              <a:rPr lang="it-IT"/>
              <a:t>2007 - </a:t>
            </a:r>
            <a:r>
              <a:rPr lang="it-IT" b="1"/>
              <a:t>TARGET2</a:t>
            </a:r>
          </a:p>
          <a:p>
            <a:endParaRPr lang="it-IT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2018 - </a:t>
            </a:r>
            <a:r>
              <a:rPr lang="it-IT" b="1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ARGET</a:t>
            </a:r>
            <a:r>
              <a:rPr lang="it-IT" b="1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it-IT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nstant </a:t>
            </a:r>
            <a:r>
              <a:rPr lang="it-IT" b="1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ayment </a:t>
            </a:r>
            <a:r>
              <a:rPr lang="it-IT" b="1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ettlement, or </a:t>
            </a:r>
            <a:r>
              <a:rPr lang="it-IT" b="1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</a:p>
          <a:p>
            <a:endParaRPr lang="it-IT" b="1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aggiornamento richiesto per i </a:t>
            </a:r>
            <a:r>
              <a:rPr lang="it-IT" b="1">
                <a:solidFill>
                  <a:srgbClr val="263C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pagamenti istantanei</a:t>
            </a: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5CFD6-E685-F84A-B4F1-B24C45766C57}"/>
              </a:ext>
            </a:extLst>
          </p:cNvPr>
          <p:cNvSpPr txBox="1"/>
          <p:nvPr/>
        </p:nvSpPr>
        <p:spPr>
          <a:xfrm>
            <a:off x="1241586" y="4146125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>
                <a:solidFill>
                  <a:srgbClr val="1626FF"/>
                </a:solidFill>
              </a:rPr>
              <a:t>L’ Euro digitale sarebbe il prossimo passo in questo processo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3A674-3A84-DE47-94B7-DDCE092F6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209326-19B1-5C40-83CF-6CB2DE9B8A3B}"/>
              </a:ext>
            </a:extLst>
          </p:cNvPr>
          <p:cNvSpPr txBox="1"/>
          <p:nvPr/>
        </p:nvSpPr>
        <p:spPr>
          <a:xfrm>
            <a:off x="2291553" y="24004"/>
            <a:ext cx="43556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Infrastruttura dei pagamenti </a:t>
            </a:r>
          </a:p>
          <a:p>
            <a:pPr algn="ctr"/>
            <a:r>
              <a:rPr lang="it-IT" sz="2400" b="1"/>
              <a:t>nella zona Euro </a:t>
            </a:r>
          </a:p>
          <a:p>
            <a:pPr algn="ctr"/>
            <a:r>
              <a:rPr lang="it-IT" sz="1800"/>
              <a:t>RTGS - </a:t>
            </a:r>
            <a:r>
              <a:rPr lang="it-IT" sz="1800" i="1"/>
              <a:t>Real-Time Gross Settlement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7332B-5F5D-994C-9738-38F337924513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2768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39827C-5550-AA4F-A133-F7D96D04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B425A-76DF-1445-81A0-3BAECF8BCE3D}"/>
              </a:ext>
            </a:extLst>
          </p:cNvPr>
          <p:cNvSpPr txBox="1"/>
          <p:nvPr/>
        </p:nvSpPr>
        <p:spPr>
          <a:xfrm>
            <a:off x="3045206" y="65683"/>
            <a:ext cx="2781531" cy="929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/>
              <a:t>Finalità della BCE</a:t>
            </a:r>
          </a:p>
          <a:p>
            <a:pPr algn="ctr">
              <a:lnSpc>
                <a:spcPct val="150000"/>
              </a:lnSpc>
            </a:pPr>
            <a:r>
              <a:rPr lang="it-IT"/>
              <a:t>(e di ogni altra banca centrale)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70A65-EDBE-C648-911B-0C2C21829E62}"/>
              </a:ext>
            </a:extLst>
          </p:cNvPr>
          <p:cNvSpPr txBox="1"/>
          <p:nvPr/>
        </p:nvSpPr>
        <p:spPr>
          <a:xfrm>
            <a:off x="1633474" y="1439354"/>
            <a:ext cx="61558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/>
              <a:t>generare ed emettere la valuta fiduciaria (EURO)</a:t>
            </a:r>
          </a:p>
          <a:p>
            <a:pPr marL="342900" indent="-342900">
              <a:buFont typeface="+mj-lt"/>
              <a:buAutoNum type="arabicPeriod"/>
            </a:pPr>
            <a:endParaRPr lang="it-IT" sz="2000"/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controllare l’inflazione</a:t>
            </a:r>
          </a:p>
          <a:p>
            <a:pPr marL="342900" indent="-342900">
              <a:buFont typeface="+mj-lt"/>
              <a:buAutoNum type="arabicPeriod"/>
            </a:pPr>
            <a:endParaRPr lang="it-IT" sz="2000"/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monitorare il sistema bancario</a:t>
            </a:r>
          </a:p>
          <a:p>
            <a:pPr marL="342900" indent="-342900">
              <a:buFont typeface="+mj-lt"/>
              <a:buAutoNum type="arabicPeriod"/>
            </a:pPr>
            <a:endParaRPr lang="it-IT" sz="2000"/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preservare la stabilità finanziaria</a:t>
            </a:r>
          </a:p>
          <a:p>
            <a:pPr marL="342900" indent="-342900">
              <a:buFont typeface="+mj-lt"/>
              <a:buAutoNum type="arabicPeriod"/>
            </a:pP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893777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770D04-EDE1-8F4B-8BCD-380BAB2C785E}"/>
              </a:ext>
            </a:extLst>
          </p:cNvPr>
          <p:cNvSpPr/>
          <p:nvPr/>
        </p:nvSpPr>
        <p:spPr>
          <a:xfrm>
            <a:off x="2267935" y="582154"/>
            <a:ext cx="504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>
                <a:latin typeface="ArialMT"/>
              </a:rPr>
              <a:t>Motivazioni per l’adozione dell’Euro digitale </a:t>
            </a:r>
            <a:endParaRPr lang="it-IT" sz="18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9E80A0-F28C-9446-A1FA-185D5A0673DA}"/>
              </a:ext>
            </a:extLst>
          </p:cNvPr>
          <p:cNvSpPr txBox="1"/>
          <p:nvPr/>
        </p:nvSpPr>
        <p:spPr>
          <a:xfrm>
            <a:off x="2627008" y="1452215"/>
            <a:ext cx="49808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800" b="1">
                <a:solidFill>
                  <a:schemeClr val="tx2">
                    <a:lumMod val="75000"/>
                  </a:schemeClr>
                </a:solidFill>
              </a:rPr>
              <a:t>Pagamenti efficienti e sicuri</a:t>
            </a:r>
            <a:r>
              <a:rPr lang="it-IT" sz="1800" b="1">
                <a:solidFill>
                  <a:srgbClr val="1626FF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it-IT" sz="1800" b="1">
              <a:solidFill>
                <a:srgbClr val="1626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800" b="1">
                <a:solidFill>
                  <a:srgbClr val="263CFD"/>
                </a:solidFill>
              </a:rPr>
              <a:t>Inclusione finanziaria </a:t>
            </a:r>
          </a:p>
          <a:p>
            <a:pPr marL="342900" indent="-342900">
              <a:buFont typeface="+mj-lt"/>
              <a:buAutoNum type="arabicPeriod"/>
            </a:pPr>
            <a:endParaRPr lang="it-IT" sz="1800" b="1">
              <a:solidFill>
                <a:srgbClr val="1626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800" b="1">
                <a:solidFill>
                  <a:srgbClr val="1626FF"/>
                </a:solidFill>
              </a:rPr>
              <a:t>Mantenimento della sovranità finanziaria</a:t>
            </a:r>
          </a:p>
          <a:p>
            <a:pPr marL="342900" indent="-342900">
              <a:buFont typeface="+mj-lt"/>
              <a:buAutoNum type="arabicPeriod"/>
            </a:pPr>
            <a:endParaRPr lang="it-IT" sz="1800" b="1">
              <a:solidFill>
                <a:srgbClr val="1626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800" b="1">
                <a:solidFill>
                  <a:srgbClr val="1626FF"/>
                </a:solidFill>
              </a:rPr>
              <a:t>Adattabilità a innovazioni future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E3868-FC28-6549-A41F-64EA4833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34815-09DE-0A45-9BD7-863E60A7982D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13682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B423DA-4AED-4041-91DE-7A0D9784F29D}"/>
              </a:ext>
            </a:extLst>
          </p:cNvPr>
          <p:cNvSpPr/>
          <p:nvPr/>
        </p:nvSpPr>
        <p:spPr>
          <a:xfrm>
            <a:off x="2125858" y="260665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1626FF"/>
                </a:solidFill>
              </a:rPr>
              <a:t>1. Pagamenti efficienti e sicuri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8E24FB-E5D7-1A4E-A782-9C4AE754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8394D-FDD0-3B48-B089-6963C754506C}"/>
              </a:ext>
            </a:extLst>
          </p:cNvPr>
          <p:cNvSpPr txBox="1"/>
          <p:nvPr/>
        </p:nvSpPr>
        <p:spPr>
          <a:xfrm>
            <a:off x="633462" y="1339935"/>
            <a:ext cx="4879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 pagamenti non in contanti cresciuti in modo esponenziale </a:t>
            </a:r>
          </a:p>
          <a:p>
            <a:r>
              <a:rPr lang="it-IT"/>
              <a:t>con l’</a:t>
            </a:r>
            <a:r>
              <a:rPr lang="it-IT" i="1"/>
              <a:t>e-</a:t>
            </a:r>
            <a:r>
              <a:rPr lang="it-IT"/>
              <a:t>commerce.</a:t>
            </a:r>
          </a:p>
          <a:p>
            <a:endParaRPr lang="it-IT"/>
          </a:p>
          <a:p>
            <a:r>
              <a:rPr lang="it-IT"/>
              <a:t>2018 – 2019  pagamenti elettronici per </a:t>
            </a:r>
            <a:r>
              <a:rPr lang="it-IT" b="1"/>
              <a:t>160 trilioni</a:t>
            </a:r>
            <a:r>
              <a:rPr lang="it-IT"/>
              <a:t> di euro.</a:t>
            </a:r>
          </a:p>
        </p:txBody>
      </p:sp>
      <p:pic>
        <p:nvPicPr>
          <p:cNvPr id="9" name="Picture 1" descr="page8image1780768">
            <a:extLst>
              <a:ext uri="{FF2B5EF4-FFF2-40B4-BE49-F238E27FC236}">
                <a16:creationId xmlns:a16="http://schemas.microsoft.com/office/drawing/2014/main" id="{9D1CE165-C51A-F84D-8258-DF49E695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967" y="449284"/>
            <a:ext cx="2418135" cy="404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F6C607-C5DF-294F-9F98-B05B1BA4B332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2127003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441C7B-7061-9E4D-BC7B-6A4B7FCBEF63}"/>
              </a:ext>
            </a:extLst>
          </p:cNvPr>
          <p:cNvSpPr/>
          <p:nvPr/>
        </p:nvSpPr>
        <p:spPr>
          <a:xfrm>
            <a:off x="3024726" y="323802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1626FF"/>
                </a:solidFill>
              </a:rPr>
              <a:t>2. Inclusione finanziaria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83D01-DECF-1F42-BD91-844D4188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EC5DD5-434E-464A-BF3A-864A3C9871F8}"/>
              </a:ext>
            </a:extLst>
          </p:cNvPr>
          <p:cNvSpPr/>
          <p:nvPr/>
        </p:nvSpPr>
        <p:spPr>
          <a:xfrm>
            <a:off x="1338627" y="934359"/>
            <a:ext cx="754160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/>
              <a:t>Contante gradualmente eliminato</a:t>
            </a:r>
          </a:p>
          <a:p>
            <a:endParaRPr lang="it-IT" sz="1600"/>
          </a:p>
          <a:p>
            <a:r>
              <a:rPr lang="it-IT" sz="1600"/>
              <a:t>Banche commerciali non interessate a espandere i propri servizi a gruppi finanziariamente esclusi, che </a:t>
            </a:r>
            <a:r>
              <a:rPr lang="it-IT" sz="1600" b="1"/>
              <a:t>non posseggono un conto corrente bancario.</a:t>
            </a:r>
          </a:p>
          <a:p>
            <a:endParaRPr lang="it-IT" sz="1600" b="1"/>
          </a:p>
          <a:p>
            <a:endParaRPr lang="it-IT" sz="1600" b="1"/>
          </a:p>
          <a:p>
            <a:r>
              <a:rPr lang="it-IT" sz="1600"/>
              <a:t>Con CBDC possibile estensione di servizi finanziari a</a:t>
            </a:r>
          </a:p>
          <a:p>
            <a:endParaRPr lang="it-IT" sz="1600"/>
          </a:p>
          <a:p>
            <a:pPr algn="ctr"/>
            <a:r>
              <a:rPr lang="it-IT" sz="1600" b="1"/>
              <a:t>1.7 miliardi di persone prive di servizi bancari </a:t>
            </a:r>
            <a:r>
              <a:rPr lang="it-IT" sz="1600"/>
              <a:t>nel mondo</a:t>
            </a:r>
          </a:p>
          <a:p>
            <a:pPr algn="ctr"/>
            <a:r>
              <a:rPr lang="it-IT" sz="1600" b="1">
                <a:solidFill>
                  <a:srgbClr val="263CFD"/>
                </a:solidFill>
              </a:rPr>
              <a:t>26% in Europa*</a:t>
            </a:r>
            <a:r>
              <a:rPr lang="it-IT" sz="1600"/>
              <a:t> (2016)</a:t>
            </a:r>
          </a:p>
          <a:p>
            <a:endParaRPr lang="it-IT" sz="1600"/>
          </a:p>
          <a:p>
            <a:r>
              <a:rPr lang="it-IT" sz="1600"/>
              <a:t>Basta solo Internet, un computer e/o uno smartphone.</a:t>
            </a:r>
          </a:p>
          <a:p>
            <a:endParaRPr lang="it-IT" sz="1600" b="1"/>
          </a:p>
          <a:p>
            <a:r>
              <a:rPr lang="it-IT" sz="1600" b="1"/>
              <a:t>					             </a:t>
            </a:r>
            <a:r>
              <a:rPr lang="it-IT" sz="800"/>
              <a:t>* https://data.europa.eu/doi/10.2874/863808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42B56-1BC5-824E-BD76-8CE2200874BF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235405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4F5C77-4351-8843-A2C4-BA2AFD3A7259}"/>
              </a:ext>
            </a:extLst>
          </p:cNvPr>
          <p:cNvSpPr txBox="1"/>
          <p:nvPr/>
        </p:nvSpPr>
        <p:spPr>
          <a:xfrm>
            <a:off x="3024726" y="32380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>
                <a:solidFill>
                  <a:srgbClr val="1626FF"/>
                </a:solidFill>
              </a:rPr>
              <a:t>3. Sovranità finanziaria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9034A-2663-D641-8DE2-32534C09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58C74-613F-184A-B880-74842646B389}"/>
              </a:ext>
            </a:extLst>
          </p:cNvPr>
          <p:cNvSpPr txBox="1"/>
          <p:nvPr/>
        </p:nvSpPr>
        <p:spPr>
          <a:xfrm>
            <a:off x="942082" y="2205854"/>
            <a:ext cx="7343677" cy="1869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600" b="1"/>
              <a:t>Bitcoin e stablecoins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600" b="1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6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600" b="1"/>
              <a:t>Monete digitali emesse privatamente, come </a:t>
            </a:r>
            <a:r>
              <a:rPr lang="it-IT" sz="1600" b="1" i="1"/>
              <a:t>Diem di </a:t>
            </a:r>
            <a:r>
              <a:rPr lang="it-IT" sz="1600" b="1"/>
              <a:t>Facebook</a:t>
            </a:r>
            <a:r>
              <a:rPr lang="it-IT" sz="1600"/>
              <a:t> (</a:t>
            </a:r>
            <a:r>
              <a:rPr lang="it-IT" sz="1600" i="1"/>
              <a:t>Libra</a:t>
            </a:r>
            <a:r>
              <a:rPr lang="it-IT" sz="1600"/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60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6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600" b="1"/>
              <a:t>CBDC</a:t>
            </a:r>
            <a:r>
              <a:rPr lang="it-IT" sz="1600"/>
              <a:t> sviluppate da altre banche centrali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7D8EC-3A65-E14C-8452-3FD489FBD26F}"/>
              </a:ext>
            </a:extLst>
          </p:cNvPr>
          <p:cNvSpPr txBox="1"/>
          <p:nvPr/>
        </p:nvSpPr>
        <p:spPr>
          <a:xfrm>
            <a:off x="2469930" y="1020675"/>
            <a:ext cx="3663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Concorrenti di una banca centrale nel</a:t>
            </a:r>
          </a:p>
          <a:p>
            <a:r>
              <a:rPr lang="it-IT" sz="1600"/>
              <a:t>monopolio della creazione di denaro: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4D11F-5A22-9E44-85CC-AE1C47F88EBF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390879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06595E-0C59-DA46-AB8B-110F9747522D}"/>
              </a:ext>
            </a:extLst>
          </p:cNvPr>
          <p:cNvSpPr/>
          <p:nvPr/>
        </p:nvSpPr>
        <p:spPr>
          <a:xfrm>
            <a:off x="3024726" y="323802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1626FF"/>
                </a:solidFill>
              </a:rPr>
              <a:t>4. Adattabilità a innovazioni future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47FAB2-C358-304A-86D8-B33F662E3F55}"/>
              </a:ext>
            </a:extLst>
          </p:cNvPr>
          <p:cNvSpPr txBox="1"/>
          <p:nvPr/>
        </p:nvSpPr>
        <p:spPr>
          <a:xfrm>
            <a:off x="943060" y="1563614"/>
            <a:ext cx="72939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Saper </a:t>
            </a:r>
            <a:r>
              <a:rPr lang="it-IT" sz="1600" b="1"/>
              <a:t>accogliere e inglobare</a:t>
            </a:r>
            <a:r>
              <a:rPr lang="it-IT" sz="1600"/>
              <a:t> tendenze future in ambito finanziario</a:t>
            </a:r>
          </a:p>
          <a:p>
            <a:endParaRPr lang="it-IT" sz="1600"/>
          </a:p>
          <a:p>
            <a:endParaRPr lang="it-IT" sz="1600"/>
          </a:p>
          <a:p>
            <a:r>
              <a:rPr lang="it-IT" sz="1600" b="1"/>
              <a:t>Programmabilità del denaro</a:t>
            </a:r>
            <a:r>
              <a:rPr lang="it-IT" sz="1600"/>
              <a:t> secondo regole complesse.</a:t>
            </a:r>
          </a:p>
          <a:p>
            <a:endParaRPr lang="it-IT" sz="1600"/>
          </a:p>
          <a:p>
            <a:endParaRPr lang="it-IT" sz="1600"/>
          </a:p>
          <a:p>
            <a:r>
              <a:rPr lang="it-IT" sz="1600" b="1"/>
              <a:t>Interoperabilità con altri sistemi digitali   </a:t>
            </a:r>
            <a:r>
              <a:rPr lang="it-IT" sz="1600"/>
              <a:t>(IoT, M2M (machine-to-machine)..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90D75-EB32-C246-AFB5-59D5D771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6982-3DE6-4E47-97FD-23F43F8D441C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3918645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A07B30-41F8-7241-9EE7-B75131D3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1" descr="page12image3828640">
            <a:extLst>
              <a:ext uri="{FF2B5EF4-FFF2-40B4-BE49-F238E27FC236}">
                <a16:creationId xmlns:a16="http://schemas.microsoft.com/office/drawing/2014/main" id="{76B646E5-9DBA-0240-858F-9259A007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98" y="6171"/>
            <a:ext cx="4782787" cy="46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3EDBBF-1ED2-6F48-84D3-6A56EAB6FA60}"/>
              </a:ext>
            </a:extLst>
          </p:cNvPr>
          <p:cNvSpPr txBox="1"/>
          <p:nvPr/>
        </p:nvSpPr>
        <p:spPr>
          <a:xfrm>
            <a:off x="3236855" y="1432787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/>
              <a:t>Dominanza della </a:t>
            </a:r>
          </a:p>
          <a:p>
            <a:r>
              <a:rPr lang="it-IT" sz="1800" b="1"/>
              <a:t>varie valute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242E96-EF06-9A4D-AC39-FFEBA98821A1}"/>
              </a:ext>
            </a:extLst>
          </p:cNvPr>
          <p:cNvSpPr txBox="1"/>
          <p:nvPr/>
        </p:nvSpPr>
        <p:spPr>
          <a:xfrm>
            <a:off x="4476938" y="442480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USD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C7DCD-CE1C-3440-BB47-9C7C98DA9A25}"/>
              </a:ext>
            </a:extLst>
          </p:cNvPr>
          <p:cNvSpPr txBox="1"/>
          <p:nvPr/>
        </p:nvSpPr>
        <p:spPr>
          <a:xfrm>
            <a:off x="4687385" y="2530815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EUR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2CA4E6-2E54-7045-8AE8-35FBE1F460C1}"/>
              </a:ext>
            </a:extLst>
          </p:cNvPr>
          <p:cNvSpPr txBox="1"/>
          <p:nvPr/>
        </p:nvSpPr>
        <p:spPr>
          <a:xfrm>
            <a:off x="5811715" y="3622430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JPY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38400-5F8C-8E4A-93E4-9D5F817F9883}"/>
              </a:ext>
            </a:extLst>
          </p:cNvPr>
          <p:cNvSpPr txBox="1"/>
          <p:nvPr/>
        </p:nvSpPr>
        <p:spPr>
          <a:xfrm>
            <a:off x="5356141" y="4107655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79955-B8CD-DD45-A7AD-32C1A1D67D53}"/>
              </a:ext>
            </a:extLst>
          </p:cNvPr>
          <p:cNvSpPr txBox="1"/>
          <p:nvPr/>
        </p:nvSpPr>
        <p:spPr>
          <a:xfrm>
            <a:off x="6230419" y="3801359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GBP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F0E666-4146-3546-989E-40FD3F4956D7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3967422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7F493A-76B1-6447-8BFD-C4A830AB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1" descr="page14image3873440">
            <a:extLst>
              <a:ext uri="{FF2B5EF4-FFF2-40B4-BE49-F238E27FC236}">
                <a16:creationId xmlns:a16="http://schemas.microsoft.com/office/drawing/2014/main" id="{63F84640-D7F1-7947-9215-778F1F71F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72" y="0"/>
            <a:ext cx="4683455" cy="46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97DC0-B3B0-EC4F-83A5-7B00ABD1BF5F}"/>
              </a:ext>
            </a:extLst>
          </p:cNvPr>
          <p:cNvSpPr/>
          <p:nvPr/>
        </p:nvSpPr>
        <p:spPr>
          <a:xfrm>
            <a:off x="418597" y="460690"/>
            <a:ext cx="13596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Il quadrante</a:t>
            </a:r>
          </a:p>
          <a:p>
            <a:r>
              <a:rPr lang="it-IT" b="1"/>
              <a:t>magico di </a:t>
            </a:r>
          </a:p>
          <a:p>
            <a:r>
              <a:rPr lang="it-IT" b="1"/>
              <a:t>Gartner per le</a:t>
            </a:r>
          </a:p>
          <a:p>
            <a:r>
              <a:rPr lang="it-IT" b="1"/>
              <a:t>valute</a:t>
            </a:r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F8D87A-F3DB-0446-ABE3-A303E8C321F1}"/>
              </a:ext>
            </a:extLst>
          </p:cNvPr>
          <p:cNvGrpSpPr/>
          <p:nvPr/>
        </p:nvGrpSpPr>
        <p:grpSpPr>
          <a:xfrm>
            <a:off x="4633546" y="183046"/>
            <a:ext cx="2280181" cy="2032616"/>
            <a:chOff x="4572000" y="244061"/>
            <a:chExt cx="3384468" cy="3496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C805C9-9A5E-5343-AD08-29E8EC54949B}"/>
                </a:ext>
              </a:extLst>
            </p:cNvPr>
            <p:cNvSpPr/>
            <p:nvPr/>
          </p:nvSpPr>
          <p:spPr>
            <a:xfrm>
              <a:off x="4572000" y="244061"/>
              <a:ext cx="3384468" cy="3496666"/>
            </a:xfrm>
            <a:prstGeom prst="rect">
              <a:avLst/>
            </a:prstGeom>
            <a:noFill/>
            <a:ln w="50800">
              <a:solidFill>
                <a:srgbClr val="162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099AC2-98EA-C248-8696-EB459412D32A}"/>
                </a:ext>
              </a:extLst>
            </p:cNvPr>
            <p:cNvSpPr txBox="1"/>
            <p:nvPr/>
          </p:nvSpPr>
          <p:spPr>
            <a:xfrm>
              <a:off x="5088604" y="1393484"/>
              <a:ext cx="2351259" cy="1270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50" b="1">
                  <a:solidFill>
                    <a:srgbClr val="1626FF"/>
                  </a:solidFill>
                </a:rPr>
                <a:t>Le CBDC dovrebbero </a:t>
              </a:r>
            </a:p>
            <a:p>
              <a:pPr algn="ctr"/>
              <a:r>
                <a:rPr lang="it-IT" sz="1050" b="1">
                  <a:solidFill>
                    <a:srgbClr val="1626FF"/>
                  </a:solidFill>
                </a:rPr>
                <a:t>raggiungere questo</a:t>
              </a:r>
            </a:p>
            <a:p>
              <a:pPr algn="ctr"/>
              <a:r>
                <a:rPr lang="it-IT" sz="1050" b="1">
                  <a:solidFill>
                    <a:srgbClr val="1626FF"/>
                  </a:solidFill>
                </a:rPr>
                <a:t>quadrante in alto a</a:t>
              </a:r>
            </a:p>
            <a:p>
              <a:pPr algn="ctr"/>
              <a:r>
                <a:rPr lang="it-IT" sz="1050" b="1">
                  <a:solidFill>
                    <a:srgbClr val="1626FF"/>
                  </a:solidFill>
                </a:rPr>
                <a:t>destra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7457D2-2803-244B-8D0D-316EA1D353E6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21259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679848-007F-484A-AFAF-8FC9CF580710}"/>
              </a:ext>
            </a:extLst>
          </p:cNvPr>
          <p:cNvSpPr txBox="1"/>
          <p:nvPr/>
        </p:nvSpPr>
        <p:spPr>
          <a:xfrm>
            <a:off x="1669127" y="674142"/>
            <a:ext cx="6505307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/>
              <a:t>Un aspetto chiave di questo panorama competitivo è riconoscere </a:t>
            </a:r>
          </a:p>
          <a:p>
            <a:r>
              <a:rPr lang="it-IT" sz="1500"/>
              <a:t>che esistono due tipi distinti di operatori:</a:t>
            </a:r>
          </a:p>
          <a:p>
            <a:endParaRPr lang="it-IT" sz="1500"/>
          </a:p>
          <a:p>
            <a:endParaRPr lang="it-IT" sz="1500"/>
          </a:p>
          <a:p>
            <a:pPr marL="257175" indent="-257175">
              <a:buFont typeface="+mj-lt"/>
              <a:buAutoNum type="arabicPeriod"/>
            </a:pPr>
            <a:r>
              <a:rPr lang="it-IT" sz="1500" b="1"/>
              <a:t>Attori istituzionali</a:t>
            </a:r>
            <a:r>
              <a:rPr lang="it-IT" sz="1500"/>
              <a:t> (Central Banks, IMF, BIS, World Bank, G7, G20, ...)</a:t>
            </a:r>
          </a:p>
          <a:p>
            <a:pPr marL="257175" indent="-257175">
              <a:buFont typeface="+mj-lt"/>
              <a:buAutoNum type="arabicPeriod"/>
            </a:pPr>
            <a:endParaRPr lang="it-IT" sz="1500"/>
          </a:p>
          <a:p>
            <a:pPr marL="257175" indent="-257175">
              <a:buFont typeface="+mj-lt"/>
              <a:buAutoNum type="arabicPeriod"/>
            </a:pPr>
            <a:r>
              <a:rPr lang="it-IT" sz="1500" b="1">
                <a:solidFill>
                  <a:srgbClr val="FF0000"/>
                </a:solidFill>
              </a:rPr>
              <a:t>Ospiti non invitati e non graditi</a:t>
            </a:r>
            <a:r>
              <a:rPr lang="it-IT" sz="1500"/>
              <a:t>, cioè attori </a:t>
            </a:r>
            <a:r>
              <a:rPr lang="it-IT" sz="1500" b="1" i="1">
                <a:solidFill>
                  <a:srgbClr val="FF0000"/>
                </a:solidFill>
              </a:rPr>
              <a:t>non</a:t>
            </a:r>
            <a:r>
              <a:rPr lang="it-IT" sz="1500"/>
              <a:t> istituzionali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DB23E-D670-CA4D-9E01-682B469DC929}"/>
              </a:ext>
            </a:extLst>
          </p:cNvPr>
          <p:cNvSpPr txBox="1"/>
          <p:nvPr/>
        </p:nvSpPr>
        <p:spPr>
          <a:xfrm>
            <a:off x="2147248" y="2784781"/>
            <a:ext cx="44473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/>
              <a:t>Esempio di ospiti non invitati:</a:t>
            </a:r>
          </a:p>
          <a:p>
            <a:endParaRPr lang="it-IT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FF0000"/>
                </a:solidFill>
              </a:rPr>
              <a:t>Bitcoin e il suo ecosistema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 b="1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FF0000"/>
                </a:solidFill>
              </a:rPr>
              <a:t>Ethereum, smart contracts e </a:t>
            </a:r>
            <a:r>
              <a:rPr lang="it-IT" sz="1500" b="1" i="1">
                <a:solidFill>
                  <a:srgbClr val="FF0000"/>
                </a:solidFill>
              </a:rPr>
              <a:t>De-Fi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 b="1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FF0000"/>
                </a:solidFill>
              </a:rPr>
              <a:t>Stablecoins pubbliche e private (</a:t>
            </a:r>
            <a:r>
              <a:rPr lang="it-IT" sz="1500" b="1" i="1">
                <a:solidFill>
                  <a:srgbClr val="FF0000"/>
                </a:solidFill>
              </a:rPr>
              <a:t>Libra/Diem</a:t>
            </a:r>
            <a:r>
              <a:rPr lang="it-IT" sz="1500" b="1">
                <a:solidFill>
                  <a:srgbClr val="FF0000"/>
                </a:solidFill>
              </a:rPr>
              <a:t>)</a:t>
            </a:r>
          </a:p>
          <a:p>
            <a:endParaRPr lang="it-IT" sz="1500" b="1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CBDF0-1762-7A43-98A7-8A6EB356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5F2709-3D35-C448-8C44-B4F683986981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717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F28140-2BEE-224C-8798-ABF80A07B517}"/>
              </a:ext>
            </a:extLst>
          </p:cNvPr>
          <p:cNvSpPr/>
          <p:nvPr/>
        </p:nvSpPr>
        <p:spPr>
          <a:xfrm>
            <a:off x="2555821" y="0"/>
            <a:ext cx="4132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Bitcoin e il suo ecosistema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D18E4-D75B-FE48-A8A0-E7F81FEFDED4}"/>
              </a:ext>
            </a:extLst>
          </p:cNvPr>
          <p:cNvSpPr txBox="1"/>
          <p:nvPr/>
        </p:nvSpPr>
        <p:spPr>
          <a:xfrm>
            <a:off x="1333688" y="870125"/>
            <a:ext cx="715933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Esiste già</a:t>
            </a:r>
            <a:r>
              <a:rPr lang="it-IT"/>
              <a:t> e opera da oltre un decennio. </a:t>
            </a:r>
          </a:p>
          <a:p>
            <a:endParaRPr lang="it-IT"/>
          </a:p>
          <a:p>
            <a:r>
              <a:rPr lang="it-IT"/>
              <a:t>Ha un </a:t>
            </a:r>
            <a:r>
              <a:rPr lang="it-IT" b="1"/>
              <a:t>marchio</a:t>
            </a:r>
            <a:r>
              <a:rPr lang="it-IT"/>
              <a:t> </a:t>
            </a:r>
            <a:r>
              <a:rPr lang="it-IT" b="1"/>
              <a:t>riconoscibile </a:t>
            </a:r>
            <a:r>
              <a:rPr lang="it-IT"/>
              <a:t>facilmente, già utilizzato da centinaia di milioni di persone</a:t>
            </a:r>
          </a:p>
          <a:p>
            <a:endParaRPr lang="it-IT"/>
          </a:p>
          <a:p>
            <a:r>
              <a:rPr lang="it-IT"/>
              <a:t>Ha un </a:t>
            </a:r>
            <a:r>
              <a:rPr lang="it-IT" b="1"/>
              <a:t>vivace ecosistema</a:t>
            </a:r>
            <a:r>
              <a:rPr lang="it-IT"/>
              <a:t> di fornitori di servizi </a:t>
            </a:r>
          </a:p>
          <a:p>
            <a:r>
              <a:rPr lang="it-IT"/>
              <a:t> </a:t>
            </a:r>
          </a:p>
          <a:p>
            <a:r>
              <a:rPr lang="it-IT"/>
              <a:t>Ha un grande </a:t>
            </a:r>
            <a:r>
              <a:rPr lang="it-IT" b="1"/>
              <a:t>mercato globale</a:t>
            </a:r>
            <a:r>
              <a:rPr lang="it-IT"/>
              <a:t> </a:t>
            </a:r>
          </a:p>
          <a:p>
            <a:endParaRPr lang="it-IT"/>
          </a:p>
          <a:p>
            <a:r>
              <a:rPr lang="it-IT"/>
              <a:t>Piano di </a:t>
            </a:r>
            <a:r>
              <a:rPr lang="it-IT" b="1"/>
              <a:t>inflazione algoritmico</a:t>
            </a:r>
            <a:r>
              <a:rPr lang="it-IT"/>
              <a:t> (e limitato)</a:t>
            </a:r>
          </a:p>
          <a:p>
            <a:endParaRPr lang="it-IT"/>
          </a:p>
          <a:p>
            <a:r>
              <a:rPr lang="it-IT" b="1"/>
              <a:t>Resistenza alla censura</a:t>
            </a:r>
          </a:p>
          <a:p>
            <a:endParaRPr lang="it-IT"/>
          </a:p>
          <a:p>
            <a:r>
              <a:rPr lang="it-IT"/>
              <a:t>Percepito come </a:t>
            </a:r>
            <a:r>
              <a:rPr lang="it-IT" b="1"/>
              <a:t>riserva di valore</a:t>
            </a:r>
            <a:r>
              <a:rPr lang="it-IT"/>
              <a:t> e copertura dell'inflazione</a:t>
            </a:r>
          </a:p>
          <a:p>
            <a:endParaRPr lang="it-IT"/>
          </a:p>
          <a:p>
            <a:r>
              <a:rPr lang="it-IT"/>
              <a:t>Ha </a:t>
            </a:r>
            <a:r>
              <a:rPr lang="it-IT" b="1">
                <a:solidFill>
                  <a:srgbClr val="263CFD"/>
                </a:solidFill>
              </a:rPr>
              <a:t>corso legale</a:t>
            </a:r>
            <a:r>
              <a:rPr lang="it-IT"/>
              <a:t> a San Salvador e Repubblica Centraficana.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224E1-2530-1C42-AE5F-7F9F8381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F5BEB-890B-6D42-817D-E39A3DC0E059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52304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3A45C6-6B9B-8443-B28F-DF22CC833377}"/>
              </a:ext>
            </a:extLst>
          </p:cNvPr>
          <p:cNvSpPr txBox="1"/>
          <p:nvPr/>
        </p:nvSpPr>
        <p:spPr>
          <a:xfrm>
            <a:off x="1603821" y="757124"/>
            <a:ext cx="67505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/>
              <a:t>Principali svantaggi di Bitcoin:</a:t>
            </a:r>
          </a:p>
          <a:p>
            <a:endParaRPr lang="it-IT" sz="1800" b="1"/>
          </a:p>
          <a:p>
            <a:endParaRPr lang="it-IT" sz="1800" b="1"/>
          </a:p>
          <a:p>
            <a:r>
              <a:rPr lang="it-IT" sz="1800"/>
              <a:t>Bassissima scalabilità (</a:t>
            </a:r>
            <a:r>
              <a:rPr lang="it-IT" sz="1800" b="1"/>
              <a:t>7 transazioni/sec</a:t>
            </a:r>
            <a:r>
              <a:rPr lang="it-IT" sz="1800"/>
              <a:t>, VISA ne ha 24000)</a:t>
            </a:r>
          </a:p>
          <a:p>
            <a:endParaRPr lang="it-IT" sz="1800"/>
          </a:p>
          <a:p>
            <a:r>
              <a:rPr lang="it-IT" sz="1800"/>
              <a:t>Consumo energetico e impatto ambientale del suo meccanismo </a:t>
            </a:r>
          </a:p>
          <a:p>
            <a:r>
              <a:rPr lang="it-IT" sz="1800"/>
              <a:t>di consenso, basato sul PoW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82B00-E5A4-1D44-90CC-104BDE32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6B273-9749-594B-BB36-A984D64C122E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330144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BF5C86-E68E-E749-B32E-DA516D76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2CF9A-9184-4D42-B0DA-8B199F146E0C}"/>
              </a:ext>
            </a:extLst>
          </p:cNvPr>
          <p:cNvSpPr txBox="1"/>
          <p:nvPr/>
        </p:nvSpPr>
        <p:spPr>
          <a:xfrm>
            <a:off x="888023" y="360485"/>
            <a:ext cx="7237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Quali problemi ha portato, dal punto di vista della BCE e delle </a:t>
            </a:r>
          </a:p>
          <a:p>
            <a:r>
              <a:rPr lang="it-IT" sz="2000"/>
              <a:t>banche centrali in generale, la nascita delle nuove tecnologie </a:t>
            </a:r>
          </a:p>
          <a:p>
            <a:r>
              <a:rPr lang="it-IT" sz="2000"/>
              <a:t>legate alla blockchain alle criptovalute?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F6C34B-A68D-844E-AD3A-1C6386A2ACB9}"/>
              </a:ext>
            </a:extLst>
          </p:cNvPr>
          <p:cNvSpPr txBox="1"/>
          <p:nvPr/>
        </p:nvSpPr>
        <p:spPr>
          <a:xfrm>
            <a:off x="3015761" y="1890347"/>
            <a:ext cx="30524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 b="1">
                <a:solidFill>
                  <a:srgbClr val="263CFD"/>
                </a:solidFill>
              </a:rPr>
              <a:t>Bitcoin</a:t>
            </a:r>
          </a:p>
          <a:p>
            <a:pPr marL="457200" indent="-457200">
              <a:buFont typeface="+mj-lt"/>
              <a:buAutoNum type="arabicPeriod"/>
            </a:pPr>
            <a:endParaRPr lang="it-IT" sz="2000" i="1"/>
          </a:p>
          <a:p>
            <a:pPr marL="457200" indent="-457200">
              <a:buFont typeface="+mj-lt"/>
              <a:buAutoNum type="arabicPeriod"/>
            </a:pPr>
            <a:r>
              <a:rPr lang="it-IT" sz="2000" b="1" i="1">
                <a:solidFill>
                  <a:srgbClr val="263CFD"/>
                </a:solidFill>
              </a:rPr>
              <a:t>De-Fi</a:t>
            </a:r>
          </a:p>
          <a:p>
            <a:pPr marL="457200" indent="-457200">
              <a:buFont typeface="+mj-lt"/>
              <a:buAutoNum type="arabicPeriod"/>
            </a:pPr>
            <a:endParaRPr lang="it-IT" sz="2000" i="1"/>
          </a:p>
          <a:p>
            <a:pPr marL="457200" indent="-457200">
              <a:buFont typeface="+mj-lt"/>
              <a:buAutoNum type="arabicPeriod"/>
            </a:pPr>
            <a:r>
              <a:rPr lang="it-IT" sz="2000" b="1" i="1">
                <a:solidFill>
                  <a:srgbClr val="263CFD"/>
                </a:solidFill>
              </a:rPr>
              <a:t>Stablecoins</a:t>
            </a:r>
          </a:p>
          <a:p>
            <a:pPr marL="457200" indent="-457200">
              <a:buFont typeface="+mj-lt"/>
              <a:buAutoNum type="arabicPeriod"/>
            </a:pPr>
            <a:endParaRPr lang="it-IT" sz="2000" b="1" i="1"/>
          </a:p>
          <a:p>
            <a:pPr marL="457200" indent="-457200">
              <a:buFont typeface="+mj-lt"/>
              <a:buAutoNum type="arabicPeriod"/>
            </a:pPr>
            <a:r>
              <a:rPr lang="it-IT" sz="2000" b="1" i="1">
                <a:solidFill>
                  <a:srgbClr val="263CFD"/>
                </a:solidFill>
              </a:rPr>
              <a:t>Criptovalute private</a:t>
            </a:r>
          </a:p>
        </p:txBody>
      </p:sp>
    </p:spTree>
    <p:extLst>
      <p:ext uri="{BB962C8B-B14F-4D97-AF65-F5344CB8AC3E}">
        <p14:creationId xmlns:p14="http://schemas.microsoft.com/office/powerpoint/2010/main" val="27726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1C52FA-04AF-1E44-965B-988FAAEA0730}"/>
              </a:ext>
            </a:extLst>
          </p:cNvPr>
          <p:cNvSpPr/>
          <p:nvPr/>
        </p:nvSpPr>
        <p:spPr>
          <a:xfrm>
            <a:off x="2180994" y="1469121"/>
            <a:ext cx="4965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Ethereum inizia dove finisce Bitcoin: </a:t>
            </a:r>
          </a:p>
          <a:p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>
                <a:latin typeface="Arial" panose="020B0604020202020204" pitchFamily="34" charset="0"/>
                <a:cs typeface="Arial" panose="020B0604020202020204" pitchFamily="34" charset="0"/>
              </a:rPr>
              <a:t>linguaggio Turing-completo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00" i="1">
                <a:latin typeface="Arial" panose="020B0604020202020204" pitchFamily="34" charset="0"/>
                <a:cs typeface="Arial" panose="020B0604020202020204" pitchFamily="34" charset="0"/>
              </a:rPr>
              <a:t>Solidity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i="1">
                <a:latin typeface="Arial" panose="020B0604020202020204" pitchFamily="34" charset="0"/>
                <a:cs typeface="Arial" panose="020B0604020202020204" pitchFamily="34" charset="0"/>
              </a:rPr>
              <a:t>Smart-contract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i="1">
                <a:latin typeface="Arial" panose="020B0604020202020204" pitchFamily="34" charset="0"/>
                <a:cs typeface="Arial" panose="020B0604020202020204" pitchFamily="34" charset="0"/>
              </a:rPr>
              <a:t>De-Fi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>
                <a:latin typeface="Arial" panose="020B0604020202020204" pitchFamily="34" charset="0"/>
                <a:cs typeface="Arial" panose="020B0604020202020204" pitchFamily="34" charset="0"/>
              </a:rPr>
              <a:t>DEX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>
                <a:latin typeface="Arial" panose="020B0604020202020204" pitchFamily="34" charset="0"/>
                <a:cs typeface="Arial" panose="020B0604020202020204" pitchFamily="34" charset="0"/>
              </a:rPr>
              <a:t>NFT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, etc.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FA9DD7-5043-8E42-A069-DB84CE412D9A}"/>
              </a:ext>
            </a:extLst>
          </p:cNvPr>
          <p:cNvSpPr/>
          <p:nvPr/>
        </p:nvSpPr>
        <p:spPr>
          <a:xfrm>
            <a:off x="2180994" y="527526"/>
            <a:ext cx="5112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Ethereum, smart-contracts e DeFi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5C876-0A86-0445-A245-EA2AFC1A7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B8BEB-1DCA-EA44-9029-2E3C123C3B91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78500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B4B65-2586-C642-A3D6-F3A9432741F8}"/>
              </a:ext>
            </a:extLst>
          </p:cNvPr>
          <p:cNvSpPr/>
          <p:nvPr/>
        </p:nvSpPr>
        <p:spPr>
          <a:xfrm>
            <a:off x="2520309" y="494438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/>
              <a:t>Principali svantaggi di Ethereum: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B9424-09E0-3E42-8A01-7466F045F26A}"/>
              </a:ext>
            </a:extLst>
          </p:cNvPr>
          <p:cNvSpPr txBox="1"/>
          <p:nvPr/>
        </p:nvSpPr>
        <p:spPr>
          <a:xfrm>
            <a:off x="1595062" y="1184565"/>
            <a:ext cx="66210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800" b="1">
                <a:solidFill>
                  <a:srgbClr val="FF0000"/>
                </a:solidFill>
              </a:rPr>
              <a:t>Halting problem, Rice theorem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8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800"/>
              <a:t>Il Bitcoin si evolve lentamente ma inesorabilmente, </a:t>
            </a:r>
            <a:br>
              <a:rPr lang="it-IT" sz="1800"/>
            </a:br>
            <a:r>
              <a:rPr lang="it-IT" sz="1800"/>
              <a:t>Ethereum invece </a:t>
            </a:r>
            <a:r>
              <a:rPr lang="it-IT" sz="1800" i="1"/>
              <a:t>cambia rapidamente</a:t>
            </a:r>
            <a:r>
              <a:rPr lang="it-IT" sz="1800"/>
              <a:t> e a volte non è chiaro </a:t>
            </a:r>
            <a:br>
              <a:rPr lang="it-IT" sz="1800"/>
            </a:br>
            <a:r>
              <a:rPr lang="it-IT" sz="1800"/>
              <a:t>agli utenti se i cambiamenti sono effettivamente positivi.</a:t>
            </a:r>
            <a:br>
              <a:rPr lang="it-IT" sz="1800"/>
            </a:br>
            <a:endParaRPr lang="it-IT" sz="18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800"/>
              <a:t>Troppa centralizzazione e potere di governo sotto </a:t>
            </a:r>
            <a:br>
              <a:rPr lang="it-IT" sz="1800"/>
            </a:br>
            <a:r>
              <a:rPr lang="it-IT" sz="1800"/>
              <a:t>un'unica persona (Vitalik Buterin)</a:t>
            </a:r>
            <a:br>
              <a:rPr lang="it-IT" sz="1800"/>
            </a:br>
            <a:endParaRPr lang="it-IT" sz="18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800" b="1"/>
              <a:t>Peso </a:t>
            </a:r>
            <a:r>
              <a:rPr lang="it-IT" sz="1800"/>
              <a:t>di un nodo pieno (</a:t>
            </a:r>
            <a:r>
              <a:rPr lang="it-IT" sz="1800" b="1"/>
              <a:t>7TB</a:t>
            </a:r>
            <a:r>
              <a:rPr lang="it-IT" sz="1800"/>
              <a:t> di spazio, 400 GB for Bitcoin)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3B155-6110-8A49-8A06-AE2674776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31223-F615-FD48-A8D5-E0E5A9619F26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2730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457163-A1A4-004D-993D-D33E0E5E64AA}"/>
              </a:ext>
            </a:extLst>
          </p:cNvPr>
          <p:cNvSpPr/>
          <p:nvPr/>
        </p:nvSpPr>
        <p:spPr>
          <a:xfrm>
            <a:off x="3879934" y="333602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Stablecoins</a:t>
            </a:r>
            <a:endParaRPr lang="it-IT" sz="240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457DED-B420-E641-A973-348A23B8FE4F}"/>
              </a:ext>
            </a:extLst>
          </p:cNvPr>
          <p:cNvSpPr txBox="1"/>
          <p:nvPr/>
        </p:nvSpPr>
        <p:spPr>
          <a:xfrm>
            <a:off x="1655480" y="1131126"/>
            <a:ext cx="717536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/>
              <a:t>Le Stablecoin sono criptovalute legate a una valuta fiduciaria, come il dollaro, </a:t>
            </a:r>
          </a:p>
          <a:p>
            <a:r>
              <a:rPr lang="it-IT" sz="1500"/>
              <a:t>l’euro o un paniere di valute.</a:t>
            </a:r>
          </a:p>
          <a:p>
            <a:endParaRPr lang="it-IT" sz="1500"/>
          </a:p>
          <a:p>
            <a:r>
              <a:rPr lang="it-IT" sz="1500"/>
              <a:t>Ci sono almeno </a:t>
            </a:r>
            <a:r>
              <a:rPr lang="it-IT" sz="1500" b="1"/>
              <a:t>60</a:t>
            </a:r>
            <a:r>
              <a:rPr lang="it-IT" sz="1500"/>
              <a:t> progetti a oggi</a:t>
            </a:r>
          </a:p>
          <a:p>
            <a:endParaRPr lang="it-IT" sz="1500"/>
          </a:p>
          <a:p>
            <a:r>
              <a:rPr lang="it-IT" sz="1500" b="1"/>
              <a:t>USDT, USDC, BUSD, UST, DAI, TUSD, USDP</a:t>
            </a:r>
            <a:r>
              <a:rPr lang="it-IT" sz="1500"/>
              <a:t>, .... sono esempi di monete stabili </a:t>
            </a:r>
          </a:p>
          <a:p>
            <a:r>
              <a:rPr lang="it-IT" sz="1500"/>
              <a:t>agganciate a US $</a:t>
            </a:r>
          </a:p>
          <a:p>
            <a:endParaRPr lang="it-IT" sz="1500"/>
          </a:p>
          <a:p>
            <a:r>
              <a:rPr lang="it-IT" sz="1500" b="1"/>
              <a:t>USDD</a:t>
            </a:r>
            <a:r>
              <a:rPr lang="it-IT" sz="1500"/>
              <a:t> è una stablecoin algoritmica</a:t>
            </a:r>
          </a:p>
          <a:p>
            <a:endParaRPr lang="it-IT" sz="1500"/>
          </a:p>
          <a:p>
            <a:r>
              <a:rPr lang="it-IT" sz="1500" b="1"/>
              <a:t>JPM coin</a:t>
            </a:r>
            <a:r>
              <a:rPr lang="it-IT" sz="1500"/>
              <a:t> (JP Morgan Chase)</a:t>
            </a:r>
          </a:p>
          <a:p>
            <a:endParaRPr lang="it-IT" sz="1500"/>
          </a:p>
          <a:p>
            <a:r>
              <a:rPr lang="it-IT" sz="1500" b="1"/>
              <a:t>DIEM </a:t>
            </a:r>
            <a:r>
              <a:rPr lang="it-IT" sz="1500"/>
              <a:t>(ex-Libra), la prossima stablecoin di Facebook, accusata dal Congresso </a:t>
            </a:r>
            <a:br>
              <a:rPr lang="it-IT" sz="1500"/>
            </a:br>
            <a:r>
              <a:rPr lang="it-IT" sz="1500"/>
              <a:t>USA di </a:t>
            </a:r>
            <a:r>
              <a:rPr lang="it-IT" sz="1500" b="1">
                <a:solidFill>
                  <a:srgbClr val="FF0000"/>
                </a:solidFill>
              </a:rPr>
              <a:t>minacciare la stabilità finanziaria della FED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3F196-DB1A-724E-9E8C-522438C2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E570A-EBED-F142-8DAE-78D076F924CF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30295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page17image1807424">
            <a:extLst>
              <a:ext uri="{FF2B5EF4-FFF2-40B4-BE49-F238E27FC236}">
                <a16:creationId xmlns:a16="http://schemas.microsoft.com/office/drawing/2014/main" id="{EC4B17C0-65D9-B640-B35F-FD7145A02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02" y="33170"/>
            <a:ext cx="4479966" cy="44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3091BC-657C-0F43-9F84-7C22053DFFFA}"/>
              </a:ext>
            </a:extLst>
          </p:cNvPr>
          <p:cNvSpPr/>
          <p:nvPr/>
        </p:nvSpPr>
        <p:spPr>
          <a:xfrm>
            <a:off x="223961" y="457601"/>
            <a:ext cx="18149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Gartner Magic </a:t>
            </a:r>
          </a:p>
          <a:p>
            <a:r>
              <a:rPr lang="it-IT" b="1"/>
              <a:t>Quadrant for </a:t>
            </a:r>
          </a:p>
          <a:p>
            <a:r>
              <a:rPr lang="it-IT" b="1"/>
              <a:t>(crypto-)currencies</a:t>
            </a: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03F60F-08BE-8147-B31A-567DE59124C6}"/>
              </a:ext>
            </a:extLst>
          </p:cNvPr>
          <p:cNvSpPr/>
          <p:nvPr/>
        </p:nvSpPr>
        <p:spPr>
          <a:xfrm>
            <a:off x="4731403" y="33171"/>
            <a:ext cx="2199906" cy="2105532"/>
          </a:xfrm>
          <a:prstGeom prst="rect">
            <a:avLst/>
          </a:prstGeom>
          <a:noFill/>
          <a:ln w="50800">
            <a:solidFill>
              <a:srgbClr val="162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30181-C8C7-4648-94AF-CA99DC3E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95341-91BF-3442-9F04-1287E84B75C2}"/>
              </a:ext>
            </a:extLst>
          </p:cNvPr>
          <p:cNvSpPr txBox="1"/>
          <p:nvPr/>
        </p:nvSpPr>
        <p:spPr>
          <a:xfrm>
            <a:off x="4981592" y="851207"/>
            <a:ext cx="15840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50" b="1">
                <a:solidFill>
                  <a:srgbClr val="1626FF"/>
                </a:solidFill>
              </a:rPr>
              <a:t>Le CBDC dovrebbero </a:t>
            </a:r>
          </a:p>
          <a:p>
            <a:pPr algn="ctr"/>
            <a:r>
              <a:rPr lang="it-IT" sz="1050" b="1">
                <a:solidFill>
                  <a:srgbClr val="1626FF"/>
                </a:solidFill>
              </a:rPr>
              <a:t>raggiungere questo</a:t>
            </a:r>
          </a:p>
          <a:p>
            <a:pPr algn="ctr"/>
            <a:r>
              <a:rPr lang="it-IT" sz="1050" b="1">
                <a:solidFill>
                  <a:srgbClr val="1626FF"/>
                </a:solidFill>
              </a:rPr>
              <a:t>quadrante in alto a</a:t>
            </a:r>
          </a:p>
          <a:p>
            <a:pPr algn="ctr"/>
            <a:r>
              <a:rPr lang="it-IT" sz="1050" b="1">
                <a:solidFill>
                  <a:srgbClr val="1626FF"/>
                </a:solidFill>
              </a:rPr>
              <a:t>destra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FB7002-4EF2-7246-B748-C73E50FDE2AF}"/>
              </a:ext>
            </a:extLst>
          </p:cNvPr>
          <p:cNvSpPr txBox="1"/>
          <p:nvPr/>
        </p:nvSpPr>
        <p:spPr>
          <a:xfrm>
            <a:off x="7842041" y="0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Motivazioni Euro digitale</a:t>
            </a:r>
          </a:p>
        </p:txBody>
      </p:sp>
    </p:spTree>
    <p:extLst>
      <p:ext uri="{BB962C8B-B14F-4D97-AF65-F5344CB8AC3E}">
        <p14:creationId xmlns:p14="http://schemas.microsoft.com/office/powerpoint/2010/main" val="895898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163574-8B74-5845-BF98-611AC0FCEA62}"/>
              </a:ext>
            </a:extLst>
          </p:cNvPr>
          <p:cNvSpPr txBox="1"/>
          <p:nvPr/>
        </p:nvSpPr>
        <p:spPr>
          <a:xfrm>
            <a:off x="1878063" y="291933"/>
            <a:ext cx="574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Opzioni progettuali per l’Euro digitale </a:t>
            </a:r>
            <a:endParaRPr lang="it-IT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28DCF-2D47-C94F-8749-5857E310BFE2}"/>
              </a:ext>
            </a:extLst>
          </p:cNvPr>
          <p:cNvSpPr txBox="1"/>
          <p:nvPr/>
        </p:nvSpPr>
        <p:spPr>
          <a:xfrm>
            <a:off x="862682" y="1375596"/>
            <a:ext cx="76097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800" b="1"/>
              <a:t>Architettura</a:t>
            </a:r>
            <a:r>
              <a:rPr lang="it-IT" sz="1800"/>
              <a:t>  </a:t>
            </a:r>
            <a:br>
              <a:rPr lang="it-IT" sz="1800"/>
            </a:br>
            <a:r>
              <a:rPr lang="it-IT" sz="1800">
                <a:solidFill>
                  <a:srgbClr val="1626FF"/>
                </a:solidFill>
              </a:rPr>
              <a:t>centralista</a:t>
            </a:r>
            <a:r>
              <a:rPr lang="it-IT" sz="1800"/>
              <a:t> vs </a:t>
            </a:r>
            <a:r>
              <a:rPr lang="it-IT" sz="1800">
                <a:solidFill>
                  <a:srgbClr val="1626FF"/>
                </a:solidFill>
              </a:rPr>
              <a:t>federalista</a:t>
            </a:r>
            <a:r>
              <a:rPr lang="it-IT" sz="1800"/>
              <a:t>;</a:t>
            </a:r>
          </a:p>
          <a:p>
            <a:pPr marL="342900" indent="-342900">
              <a:buFont typeface="+mj-lt"/>
              <a:buAutoNum type="arabicPeriod"/>
            </a:pPr>
            <a:endParaRPr lang="it-IT" sz="1800"/>
          </a:p>
          <a:p>
            <a:pPr marL="342900" indent="-342900">
              <a:buFont typeface="+mj-lt"/>
              <a:buAutoNum type="arabicPeriod"/>
            </a:pPr>
            <a:r>
              <a:rPr lang="it-IT" sz="1800" b="1"/>
              <a:t>Infrastruttura</a:t>
            </a:r>
            <a:br>
              <a:rPr lang="it-IT" sz="1800"/>
            </a:br>
            <a:r>
              <a:rPr lang="it-IT" sz="1800"/>
              <a:t>conventionale (</a:t>
            </a:r>
            <a:r>
              <a:rPr lang="it-IT" sz="1800" i="1">
                <a:solidFill>
                  <a:srgbClr val="1626FF"/>
                </a:solidFill>
              </a:rPr>
              <a:t>RTGS/TIPS</a:t>
            </a:r>
            <a:r>
              <a:rPr lang="it-IT" sz="1800"/>
              <a:t>) vs </a:t>
            </a:r>
            <a:r>
              <a:rPr lang="it-IT" sz="1800" i="1">
                <a:solidFill>
                  <a:srgbClr val="1626FF"/>
                </a:solidFill>
              </a:rPr>
              <a:t>DLT</a:t>
            </a:r>
            <a:r>
              <a:rPr lang="it-IT" sz="1800"/>
              <a:t> (</a:t>
            </a:r>
            <a:r>
              <a:rPr lang="it-IT" sz="1800" i="1"/>
              <a:t>Distributed Ledger Technology</a:t>
            </a:r>
            <a:r>
              <a:rPr lang="it-IT" sz="1800"/>
              <a:t>);</a:t>
            </a:r>
          </a:p>
          <a:p>
            <a:pPr marL="342900" indent="-342900">
              <a:buFont typeface="+mj-lt"/>
              <a:buAutoNum type="arabicPeriod"/>
            </a:pPr>
            <a:endParaRPr lang="it-IT" sz="1800"/>
          </a:p>
          <a:p>
            <a:pPr marL="342900" indent="-342900">
              <a:buFont typeface="+mj-lt"/>
              <a:buAutoNum type="arabicPeriod"/>
            </a:pPr>
            <a:r>
              <a:rPr lang="it-IT" sz="1800" b="1"/>
              <a:t>Tecnologia di accesso</a:t>
            </a:r>
            <a:r>
              <a:rPr lang="it-IT" sz="1800"/>
              <a:t> (</a:t>
            </a:r>
            <a:r>
              <a:rPr lang="it-IT" sz="1800" i="1"/>
              <a:t>Evidence of ownership</a:t>
            </a:r>
            <a:r>
              <a:rPr lang="it-IT" sz="1800"/>
              <a:t>)</a:t>
            </a:r>
            <a:br>
              <a:rPr lang="it-IT" sz="1800"/>
            </a:br>
            <a:r>
              <a:rPr lang="it-IT" sz="1800" i="1">
                <a:solidFill>
                  <a:srgbClr val="1626FF"/>
                </a:solidFill>
              </a:rPr>
              <a:t>acconto</a:t>
            </a:r>
            <a:r>
              <a:rPr lang="it-IT" sz="1800">
                <a:solidFill>
                  <a:schemeClr val="tx1"/>
                </a:solidFill>
              </a:rPr>
              <a:t> (</a:t>
            </a:r>
            <a:r>
              <a:rPr lang="it-IT" sz="1800" i="1">
                <a:solidFill>
                  <a:schemeClr val="tx1"/>
                </a:solidFill>
              </a:rPr>
              <a:t>account-based</a:t>
            </a:r>
            <a:r>
              <a:rPr lang="it-IT" sz="1800">
                <a:solidFill>
                  <a:schemeClr val="tx1"/>
                </a:solidFill>
              </a:rPr>
              <a:t>)</a:t>
            </a:r>
            <a:r>
              <a:rPr lang="it-IT" sz="1800" i="1">
                <a:solidFill>
                  <a:srgbClr val="1626FF"/>
                </a:solidFill>
              </a:rPr>
              <a:t> </a:t>
            </a:r>
            <a:r>
              <a:rPr lang="it-IT" sz="1800"/>
              <a:t>vs </a:t>
            </a:r>
            <a:r>
              <a:rPr lang="it-IT" sz="1800" i="1">
                <a:solidFill>
                  <a:srgbClr val="1626FF"/>
                </a:solidFill>
              </a:rPr>
              <a:t>moneta digitale</a:t>
            </a:r>
            <a:r>
              <a:rPr lang="it-IT" sz="1800"/>
              <a:t> (</a:t>
            </a:r>
            <a:r>
              <a:rPr lang="it-IT" sz="1800" i="1"/>
              <a:t>token-based</a:t>
            </a:r>
            <a:r>
              <a:rPr lang="it-IT" sz="1800"/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6838D-302D-414C-843C-6E030EBF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B46F34-AAE2-8B40-AECE-E704F88A86B7}"/>
              </a:ext>
            </a:extLst>
          </p:cNvPr>
          <p:cNvSpPr txBox="1"/>
          <p:nvPr/>
        </p:nvSpPr>
        <p:spPr>
          <a:xfrm>
            <a:off x="8098521" y="0"/>
            <a:ext cx="10454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Opzioni progettuali</a:t>
            </a:r>
          </a:p>
        </p:txBody>
      </p:sp>
    </p:spTree>
    <p:extLst>
      <p:ext uri="{BB962C8B-B14F-4D97-AF65-F5344CB8AC3E}">
        <p14:creationId xmlns:p14="http://schemas.microsoft.com/office/powerpoint/2010/main" val="31971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AA814-AA22-AB44-A020-3237127A142A}"/>
              </a:ext>
            </a:extLst>
          </p:cNvPr>
          <p:cNvSpPr txBox="1"/>
          <p:nvPr/>
        </p:nvSpPr>
        <p:spPr>
          <a:xfrm>
            <a:off x="2220226" y="230832"/>
            <a:ext cx="4509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/>
              <a:t>Architettura</a:t>
            </a:r>
            <a:endParaRPr lang="it-IT" sz="2400" b="1">
              <a:solidFill>
                <a:srgbClr val="1626FF"/>
              </a:solidFill>
            </a:endParaRPr>
          </a:p>
          <a:p>
            <a:pPr algn="ctr"/>
            <a:r>
              <a:rPr lang="it-IT" sz="2400" b="1">
                <a:solidFill>
                  <a:srgbClr val="FF0000"/>
                </a:solidFill>
              </a:rPr>
              <a:t>Centralista</a:t>
            </a:r>
            <a:r>
              <a:rPr lang="it-IT" sz="2400" b="1"/>
              <a:t>    </a:t>
            </a:r>
            <a:r>
              <a:rPr lang="it-IT" sz="2400" b="1">
                <a:solidFill>
                  <a:srgbClr val="1626FF"/>
                </a:solidFill>
              </a:rPr>
              <a:t>vs    Federalista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F9093-DB1F-A045-96DD-3CBBA2BC9268}"/>
              </a:ext>
            </a:extLst>
          </p:cNvPr>
          <p:cNvSpPr txBox="1"/>
          <p:nvPr/>
        </p:nvSpPr>
        <p:spPr>
          <a:xfrm>
            <a:off x="1525147" y="1595438"/>
            <a:ext cx="55499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>
                <a:solidFill>
                  <a:srgbClr val="FF0000"/>
                </a:solidFill>
              </a:rPr>
              <a:t>Centralista</a:t>
            </a:r>
            <a:r>
              <a:rPr lang="it-IT" sz="1500">
                <a:solidFill>
                  <a:srgbClr val="FF0000"/>
                </a:solidFill>
              </a:rPr>
              <a:t>:</a:t>
            </a:r>
          </a:p>
          <a:p>
            <a:endParaRPr lang="it-IT" sz="1500"/>
          </a:p>
          <a:p>
            <a:r>
              <a:rPr lang="it-IT" sz="1500" b="1">
                <a:solidFill>
                  <a:schemeClr val="tx1"/>
                </a:solidFill>
              </a:rPr>
              <a:t>BCE responsabile</a:t>
            </a:r>
            <a:r>
              <a:rPr lang="it-IT" sz="1500"/>
              <a:t> nella gestione diretta del portafoglio di ogni</a:t>
            </a:r>
          </a:p>
          <a:p>
            <a:r>
              <a:rPr lang="it-IT" sz="1500"/>
              <a:t>cittadino, </a:t>
            </a:r>
            <a:r>
              <a:rPr lang="it-IT" sz="1500" b="1">
                <a:solidFill>
                  <a:schemeClr val="tx1"/>
                </a:solidFill>
              </a:rPr>
              <a:t>KYC/AML</a:t>
            </a:r>
            <a:r>
              <a:rPr lang="it-IT" sz="1500">
                <a:solidFill>
                  <a:schemeClr val="tx1"/>
                </a:solidFill>
              </a:rPr>
              <a:t> ecc.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EF3CB-6313-B746-B97A-8669F00E90C7}"/>
              </a:ext>
            </a:extLst>
          </p:cNvPr>
          <p:cNvSpPr txBox="1"/>
          <p:nvPr/>
        </p:nvSpPr>
        <p:spPr>
          <a:xfrm>
            <a:off x="1525147" y="2912180"/>
            <a:ext cx="5424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>
                <a:solidFill>
                  <a:srgbClr val="1626FF"/>
                </a:solidFill>
              </a:rPr>
              <a:t>Federalista</a:t>
            </a:r>
            <a:r>
              <a:rPr lang="it-IT" sz="1500"/>
              <a:t>:</a:t>
            </a:r>
          </a:p>
          <a:p>
            <a:endParaRPr lang="it-IT" sz="1500"/>
          </a:p>
          <a:p>
            <a:r>
              <a:rPr lang="it-IT" sz="1500" b="1">
                <a:solidFill>
                  <a:schemeClr val="tx1"/>
                </a:solidFill>
              </a:rPr>
              <a:t>portafogli gestiti dalle banche commerciali;</a:t>
            </a:r>
            <a:r>
              <a:rPr lang="it-IT" sz="1500">
                <a:solidFill>
                  <a:schemeClr val="tx1"/>
                </a:solidFill>
              </a:rPr>
              <a:t> </a:t>
            </a:r>
          </a:p>
          <a:p>
            <a:r>
              <a:rPr lang="it-IT" sz="1500"/>
              <a:t>collateralizzazione 1:1 con l’Euro digitale detenuto dalla BCE.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8FB991-630F-4B4E-BA37-9F55DF6E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B95AA-FFAE-1542-912A-59BA3D4A4397}"/>
              </a:ext>
            </a:extLst>
          </p:cNvPr>
          <p:cNvSpPr txBox="1"/>
          <p:nvPr/>
        </p:nvSpPr>
        <p:spPr>
          <a:xfrm>
            <a:off x="8299760" y="0"/>
            <a:ext cx="774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Architettura</a:t>
            </a:r>
          </a:p>
        </p:txBody>
      </p:sp>
    </p:spTree>
    <p:extLst>
      <p:ext uri="{BB962C8B-B14F-4D97-AF65-F5344CB8AC3E}">
        <p14:creationId xmlns:p14="http://schemas.microsoft.com/office/powerpoint/2010/main" val="84339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DA77E8-458A-224E-BA97-6FED75A61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83757"/>
            <a:ext cx="6858000" cy="1775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6C63A6-847E-E548-8710-E671855E346C}"/>
              </a:ext>
            </a:extLst>
          </p:cNvPr>
          <p:cNvSpPr txBox="1"/>
          <p:nvPr/>
        </p:nvSpPr>
        <p:spPr>
          <a:xfrm>
            <a:off x="3086793" y="145176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Modello centralista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3796AE-C0A5-D94B-B97E-9C5B52FD4307}"/>
              </a:ext>
            </a:extLst>
          </p:cNvPr>
          <p:cNvSpPr txBox="1"/>
          <p:nvPr/>
        </p:nvSpPr>
        <p:spPr>
          <a:xfrm>
            <a:off x="1311523" y="2985695"/>
            <a:ext cx="74286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i="1"/>
              <a:t>Svantaggi</a:t>
            </a:r>
          </a:p>
          <a:p>
            <a:endParaRPr lang="it-IT" sz="1500" i="1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FF0000"/>
                </a:solidFill>
              </a:rPr>
              <a:t>BCE dovrebbe accogliere</a:t>
            </a:r>
            <a:r>
              <a:rPr lang="it-IT" sz="1500"/>
              <a:t> </a:t>
            </a:r>
            <a:r>
              <a:rPr lang="it-IT" sz="1500" b="1">
                <a:solidFill>
                  <a:srgbClr val="FF0000"/>
                </a:solidFill>
              </a:rPr>
              <a:t>nuove responsabilità</a:t>
            </a:r>
            <a:r>
              <a:rPr lang="it-IT" sz="1500"/>
              <a:t> per le quali non è preparata</a:t>
            </a:r>
            <a:br>
              <a:rPr lang="it-IT" sz="1500"/>
            </a:br>
            <a:r>
              <a:rPr lang="it-IT" sz="1500"/>
              <a:t>(</a:t>
            </a:r>
            <a:r>
              <a:rPr lang="it-IT" sz="1500" b="1">
                <a:solidFill>
                  <a:srgbClr val="FF0000"/>
                </a:solidFill>
              </a:rPr>
              <a:t>KYC/AML</a:t>
            </a:r>
            <a:r>
              <a:rPr lang="it-IT" sz="1500"/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FF0000"/>
                </a:solidFill>
              </a:rPr>
              <a:t>Disintermediazione</a:t>
            </a:r>
            <a:r>
              <a:rPr lang="it-IT" sz="1500"/>
              <a:t> delle banche commerciali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8F6AD0-5A53-9343-9F54-AEA0C9FB5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757" y="2363936"/>
            <a:ext cx="5004487" cy="4504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BD0B6-D940-A642-949F-A8D9C167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3F344-0D94-CF48-ACBB-D56D24F0BECF}"/>
              </a:ext>
            </a:extLst>
          </p:cNvPr>
          <p:cNvSpPr txBox="1"/>
          <p:nvPr/>
        </p:nvSpPr>
        <p:spPr>
          <a:xfrm>
            <a:off x="8299760" y="0"/>
            <a:ext cx="774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Architettura</a:t>
            </a:r>
          </a:p>
        </p:txBody>
      </p:sp>
    </p:spTree>
    <p:extLst>
      <p:ext uri="{BB962C8B-B14F-4D97-AF65-F5344CB8AC3E}">
        <p14:creationId xmlns:p14="http://schemas.microsoft.com/office/powerpoint/2010/main" val="7477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685C80-844C-664A-B809-549B66A2BA6B}"/>
              </a:ext>
            </a:extLst>
          </p:cNvPr>
          <p:cNvSpPr txBox="1"/>
          <p:nvPr/>
        </p:nvSpPr>
        <p:spPr>
          <a:xfrm>
            <a:off x="3237474" y="121235"/>
            <a:ext cx="3055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1626FF"/>
                </a:solidFill>
              </a:rPr>
              <a:t>Modello federalista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3EB38-05FD-384A-B60B-11BB91A5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02776"/>
            <a:ext cx="6858000" cy="1778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20AA81-0DA7-084F-A676-6E3D26A9F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757" y="2484415"/>
            <a:ext cx="5004487" cy="450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D74AB-F3B8-434E-BE57-07D6BA9BBDAD}"/>
              </a:ext>
            </a:extLst>
          </p:cNvPr>
          <p:cNvSpPr txBox="1"/>
          <p:nvPr/>
        </p:nvSpPr>
        <p:spPr>
          <a:xfrm>
            <a:off x="1355663" y="3196520"/>
            <a:ext cx="6816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i="1"/>
              <a:t>Vantaggi</a:t>
            </a:r>
          </a:p>
          <a:p>
            <a:endParaRPr lang="it-IT" sz="1500" b="1" i="1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1626FF"/>
                </a:solidFill>
              </a:rPr>
              <a:t>Minimo imapatto sul sistema bancario attuale</a:t>
            </a:r>
            <a:r>
              <a:rPr lang="it-IT" sz="1500"/>
              <a:t>, che rimane responsabile </a:t>
            </a:r>
            <a:br>
              <a:rPr lang="it-IT" sz="1500"/>
            </a:br>
            <a:r>
              <a:rPr lang="it-IT" sz="1500"/>
              <a:t>della gestione dei clienti (KYC, AML)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875F0-54A3-E048-8543-6A329AB7B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5B9AF-DCB0-8E4E-95D1-6C96849726E9}"/>
              </a:ext>
            </a:extLst>
          </p:cNvPr>
          <p:cNvSpPr txBox="1"/>
          <p:nvPr/>
        </p:nvSpPr>
        <p:spPr>
          <a:xfrm>
            <a:off x="8299760" y="0"/>
            <a:ext cx="774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Architettura</a:t>
            </a:r>
          </a:p>
        </p:txBody>
      </p:sp>
    </p:spTree>
    <p:extLst>
      <p:ext uri="{BB962C8B-B14F-4D97-AF65-F5344CB8AC3E}">
        <p14:creationId xmlns:p14="http://schemas.microsoft.com/office/powerpoint/2010/main" val="11225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AA4A2-66F2-264C-965C-97FEB7C254C5}"/>
              </a:ext>
            </a:extLst>
          </p:cNvPr>
          <p:cNvSpPr txBox="1"/>
          <p:nvPr/>
        </p:nvSpPr>
        <p:spPr>
          <a:xfrm>
            <a:off x="2328192" y="730208"/>
            <a:ext cx="51539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/>
              <a:t>Infrastruttura</a:t>
            </a:r>
          </a:p>
          <a:p>
            <a:pPr algn="ctr"/>
            <a:endParaRPr lang="it-IT" sz="2400"/>
          </a:p>
          <a:p>
            <a:pPr algn="ctr"/>
            <a:r>
              <a:rPr lang="it-IT" sz="2400" b="1">
                <a:solidFill>
                  <a:srgbClr val="1626FF"/>
                </a:solidFill>
              </a:rPr>
              <a:t>RTGS/TIPS   vs    DLT/Blockchain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3E0B4-A208-1246-837D-D8A6E18707B8}"/>
              </a:ext>
            </a:extLst>
          </p:cNvPr>
          <p:cNvSpPr txBox="1"/>
          <p:nvPr/>
        </p:nvSpPr>
        <p:spPr>
          <a:xfrm>
            <a:off x="2464050" y="2613215"/>
            <a:ext cx="51443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/>
              <a:t>RTGS</a:t>
            </a:r>
            <a:r>
              <a:rPr lang="it-IT" sz="1500"/>
              <a:t> - Europe’s </a:t>
            </a:r>
            <a:r>
              <a:rPr lang="it-IT" sz="1500" i="1"/>
              <a:t>Real Time Gross Settlement</a:t>
            </a:r>
            <a:r>
              <a:rPr lang="it-IT" sz="1500"/>
              <a:t> System, or </a:t>
            </a:r>
          </a:p>
          <a:p>
            <a:r>
              <a:rPr lang="it-IT" sz="1500" b="1"/>
              <a:t>TIPS</a:t>
            </a:r>
            <a:r>
              <a:rPr lang="it-IT" sz="1500"/>
              <a:t> (TARGET Instant Payment Settlement) </a:t>
            </a:r>
          </a:p>
          <a:p>
            <a:endParaRPr lang="it-IT" sz="1500"/>
          </a:p>
          <a:p>
            <a:endParaRPr lang="it-IT" sz="1500"/>
          </a:p>
          <a:p>
            <a:r>
              <a:rPr lang="it-IT" sz="1500" b="1"/>
              <a:t>DLT</a:t>
            </a:r>
            <a:r>
              <a:rPr lang="it-IT" sz="1500"/>
              <a:t> - </a:t>
            </a:r>
            <a:r>
              <a:rPr lang="it-IT" sz="1500" i="1"/>
              <a:t>Distributed Ledger Technology</a:t>
            </a:r>
            <a:endParaRPr lang="it-IT" sz="15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12808-60D2-5C4F-82FC-59A7B9AA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FBE14-FCFB-A045-A92F-5D13E0B913BC}"/>
              </a:ext>
            </a:extLst>
          </p:cNvPr>
          <p:cNvSpPr txBox="1"/>
          <p:nvPr/>
        </p:nvSpPr>
        <p:spPr>
          <a:xfrm>
            <a:off x="8224995" y="0"/>
            <a:ext cx="8386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Infrastruttura</a:t>
            </a:r>
          </a:p>
        </p:txBody>
      </p:sp>
    </p:spTree>
    <p:extLst>
      <p:ext uri="{BB962C8B-B14F-4D97-AF65-F5344CB8AC3E}">
        <p14:creationId xmlns:p14="http://schemas.microsoft.com/office/powerpoint/2010/main" val="2820057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42D7AC-AE12-CB41-8CA8-CA66780B1F43}"/>
              </a:ext>
            </a:extLst>
          </p:cNvPr>
          <p:cNvSpPr txBox="1"/>
          <p:nvPr/>
        </p:nvSpPr>
        <p:spPr>
          <a:xfrm>
            <a:off x="1597111" y="2534744"/>
            <a:ext cx="71593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i="1"/>
              <a:t>Svantaggi</a:t>
            </a:r>
          </a:p>
          <a:p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FF0000"/>
                </a:solidFill>
              </a:rPr>
              <a:t>numero limitato di istituzioni partecipanti</a:t>
            </a:r>
            <a:r>
              <a:rPr lang="it-IT" sz="1500"/>
              <a:t> nella rete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FF0000"/>
                </a:solidFill>
              </a:rPr>
              <a:t>manca interoperabilità</a:t>
            </a:r>
            <a:r>
              <a:rPr lang="it-IT" sz="1500"/>
              <a:t> con le blockchain pubbliche (BTC, ETH, De-Fi...)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/>
              <a:t>In uno scenario </a:t>
            </a:r>
            <a:r>
              <a:rPr lang="it-IT" sz="1500" b="1">
                <a:solidFill>
                  <a:srgbClr val="FF0000"/>
                </a:solidFill>
              </a:rPr>
              <a:t>token-based</a:t>
            </a:r>
            <a:r>
              <a:rPr lang="it-IT" sz="1500"/>
              <a:t> si avrebbe la </a:t>
            </a:r>
            <a:r>
              <a:rPr lang="it-IT" sz="1500" b="1">
                <a:solidFill>
                  <a:srgbClr val="FF0000"/>
                </a:solidFill>
              </a:rPr>
              <a:t>necessità di modifiche strutturali</a:t>
            </a:r>
            <a:br>
              <a:rPr lang="it-IT" sz="1500" b="1">
                <a:solidFill>
                  <a:srgbClr val="FF0000"/>
                </a:solidFill>
              </a:rPr>
            </a:br>
            <a:r>
              <a:rPr lang="it-IT" sz="1500">
                <a:solidFill>
                  <a:schemeClr val="tx1"/>
                </a:solidFill>
              </a:rPr>
              <a:t>alla rete TIPS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32B18A-0163-A540-960A-C9D3C5F98542}"/>
              </a:ext>
            </a:extLst>
          </p:cNvPr>
          <p:cNvSpPr/>
          <p:nvPr/>
        </p:nvSpPr>
        <p:spPr>
          <a:xfrm>
            <a:off x="1597111" y="90057"/>
            <a:ext cx="588490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b="1" i="1"/>
              <a:t>Vantaggi</a:t>
            </a:r>
          </a:p>
          <a:p>
            <a:endParaRPr lang="it-IT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/>
              <a:t>Ha dato prova di essere </a:t>
            </a:r>
            <a:r>
              <a:rPr lang="it-IT" sz="1500" b="1">
                <a:solidFill>
                  <a:srgbClr val="1626FF"/>
                </a:solidFill>
              </a:rPr>
              <a:t>sicuro, stabile, scalabile</a:t>
            </a:r>
            <a:r>
              <a:rPr lang="it-IT" sz="1500"/>
              <a:t>, 24/7/365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1626FF"/>
                </a:solidFill>
              </a:rPr>
              <a:t>Transizioni quasi instantanee </a:t>
            </a:r>
            <a:r>
              <a:rPr lang="it-IT" sz="1500"/>
              <a:t> </a:t>
            </a:r>
            <a:br>
              <a:rPr lang="it-IT" sz="1500"/>
            </a:br>
            <a:r>
              <a:rPr lang="it-IT" sz="1500"/>
              <a:t>99% in &lt; 5 s, 40 milioni di pagamenti giornalieri   </a:t>
            </a:r>
            <a:br>
              <a:rPr lang="it-IT" sz="1500"/>
            </a:br>
            <a:r>
              <a:rPr lang="it-IT" sz="1500"/>
              <a:t>500-2000 transazioni/sec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/>
              <a:t>Impiega </a:t>
            </a:r>
            <a:r>
              <a:rPr lang="it-IT" sz="1500" b="1">
                <a:solidFill>
                  <a:srgbClr val="263CFD"/>
                </a:solidFill>
              </a:rPr>
              <a:t>tecnologie e infrastrutture già esistenti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29850A-4B4C-974F-BEC5-3829535A13D2}"/>
              </a:ext>
            </a:extLst>
          </p:cNvPr>
          <p:cNvSpPr/>
          <p:nvPr/>
        </p:nvSpPr>
        <p:spPr>
          <a:xfrm>
            <a:off x="3703299" y="8691"/>
            <a:ext cx="1806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1626FF"/>
                </a:solidFill>
              </a:rPr>
              <a:t>RTGS/TIPS</a:t>
            </a:r>
            <a:endParaRPr lang="it-IT" sz="24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B1E475-A9BD-8B48-9528-B975663C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7224B-DEBD-E04E-9D0B-6B5CED4F2DC2}"/>
              </a:ext>
            </a:extLst>
          </p:cNvPr>
          <p:cNvSpPr txBox="1"/>
          <p:nvPr/>
        </p:nvSpPr>
        <p:spPr>
          <a:xfrm>
            <a:off x="8224995" y="0"/>
            <a:ext cx="8386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Infrastruttura</a:t>
            </a:r>
          </a:p>
        </p:txBody>
      </p:sp>
    </p:spTree>
    <p:extLst>
      <p:ext uri="{BB962C8B-B14F-4D97-AF65-F5344CB8AC3E}">
        <p14:creationId xmlns:p14="http://schemas.microsoft.com/office/powerpoint/2010/main" val="295158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D47BCF-DBE9-7343-B127-0CE2F945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3B50B9-0AC3-8E45-9599-AD7590B49026}"/>
              </a:ext>
            </a:extLst>
          </p:cNvPr>
          <p:cNvSpPr txBox="1"/>
          <p:nvPr/>
        </p:nvSpPr>
        <p:spPr>
          <a:xfrm>
            <a:off x="1438058" y="320919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1. </a:t>
            </a:r>
            <a:r>
              <a:rPr lang="it-IT" sz="2400" b="1">
                <a:solidFill>
                  <a:srgbClr val="263CFD"/>
                </a:solidFill>
              </a:rPr>
              <a:t>Bitcoin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D3195-C212-A04D-B887-0E4A299E0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262" y="320919"/>
            <a:ext cx="2756388" cy="2756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6101C2-E01C-DE46-9577-1C45EB2ABF7E}"/>
              </a:ext>
            </a:extLst>
          </p:cNvPr>
          <p:cNvSpPr txBox="1"/>
          <p:nvPr/>
        </p:nvSpPr>
        <p:spPr>
          <a:xfrm>
            <a:off x="1115213" y="1306240"/>
            <a:ext cx="35477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rete di valore non censurabile</a:t>
            </a:r>
          </a:p>
          <a:p>
            <a:endParaRPr lang="it-IT" sz="2000"/>
          </a:p>
          <a:p>
            <a:r>
              <a:rPr lang="it-IT" sz="2000"/>
              <a:t>asset strategico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95746-24BA-A146-B3F0-512500048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02338">
            <a:off x="1344743" y="2373923"/>
            <a:ext cx="4624267" cy="771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B9E3E-3E74-6846-BAE8-3CCE56106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767" y="3404187"/>
            <a:ext cx="3958710" cy="9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5D3E60-E864-DE4E-9317-DAA82E7523FF}"/>
              </a:ext>
            </a:extLst>
          </p:cNvPr>
          <p:cNvSpPr txBox="1"/>
          <p:nvPr/>
        </p:nvSpPr>
        <p:spPr>
          <a:xfrm>
            <a:off x="1160546" y="1216150"/>
            <a:ext cx="7231467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>
                <a:solidFill>
                  <a:srgbClr val="FF0000"/>
                </a:solidFill>
              </a:rPr>
              <a:t>Pubbliche</a:t>
            </a:r>
            <a:r>
              <a:rPr lang="it-IT" sz="1500">
                <a:solidFill>
                  <a:srgbClr val="FF0000"/>
                </a:solidFill>
              </a:rPr>
              <a:t>:</a:t>
            </a:r>
            <a:r>
              <a:rPr lang="it-IT" sz="1500"/>
              <a:t> acefale, fuori controllo da autorità finanziarie e politiche, liberamente </a:t>
            </a:r>
          </a:p>
          <a:p>
            <a:r>
              <a:rPr lang="it-IT" sz="1500"/>
              <a:t>accessibili, resistenti alle censure </a:t>
            </a:r>
            <a:r>
              <a:rPr lang="it-IT" sz="1500">
                <a:solidFill>
                  <a:schemeClr val="tx1"/>
                </a:solidFill>
              </a:rPr>
              <a:t>(BTC, ETH, SOL, ...).</a:t>
            </a:r>
          </a:p>
          <a:p>
            <a:endParaRPr lang="it-IT" sz="1500">
              <a:solidFill>
                <a:schemeClr val="tx1"/>
              </a:solidFill>
            </a:endParaRPr>
          </a:p>
          <a:p>
            <a:r>
              <a:rPr lang="it-IT" sz="1500">
                <a:solidFill>
                  <a:schemeClr val="tx1"/>
                </a:solidFill>
              </a:rPr>
              <a:t>Algoritmi pesanti di consenso </a:t>
            </a:r>
            <a:br>
              <a:rPr lang="it-IT" sz="1500">
                <a:solidFill>
                  <a:schemeClr val="tx1"/>
                </a:solidFill>
              </a:rPr>
            </a:br>
            <a:r>
              <a:rPr lang="it-IT" sz="1500">
                <a:solidFill>
                  <a:schemeClr val="tx1"/>
                </a:solidFill>
              </a:rPr>
              <a:t>(</a:t>
            </a:r>
            <a:r>
              <a:rPr lang="it-IT" sz="1500" i="1">
                <a:solidFill>
                  <a:schemeClr val="tx1"/>
                </a:solidFill>
              </a:rPr>
              <a:t>trilemma</a:t>
            </a:r>
            <a:r>
              <a:rPr lang="it-IT" sz="1500">
                <a:solidFill>
                  <a:schemeClr val="tx1"/>
                </a:solidFill>
              </a:rPr>
              <a:t> della blockchain: sicurezza, decentralizzazione, scalabilità)</a:t>
            </a:r>
          </a:p>
          <a:p>
            <a:endParaRPr lang="it-IT" sz="1500" b="1">
              <a:solidFill>
                <a:srgbClr val="263CFD"/>
              </a:solidFill>
            </a:endParaRPr>
          </a:p>
          <a:p>
            <a:endParaRPr lang="it-IT" sz="1500" b="1">
              <a:solidFill>
                <a:srgbClr val="263CFD"/>
              </a:solidFill>
            </a:endParaRPr>
          </a:p>
          <a:p>
            <a:r>
              <a:rPr lang="it-IT" sz="1500" b="1">
                <a:solidFill>
                  <a:srgbClr val="263CFD"/>
                </a:solidFill>
              </a:rPr>
              <a:t>Private: </a:t>
            </a:r>
            <a:r>
              <a:rPr lang="it-IT" sz="1500"/>
              <a:t> richiedono privilegi di accesso, operano in ambiente meno critico</a:t>
            </a:r>
            <a:endParaRPr lang="it-IT" sz="1500" b="1">
              <a:solidFill>
                <a:srgbClr val="1626FF"/>
              </a:solidFill>
            </a:endParaRPr>
          </a:p>
          <a:p>
            <a:endParaRPr lang="it-IT" sz="1500"/>
          </a:p>
          <a:p>
            <a:r>
              <a:rPr lang="it-IT" sz="1500"/>
              <a:t>Validano le transazioni con un meccanismo </a:t>
            </a:r>
            <a:r>
              <a:rPr lang="it-IT" sz="1500" b="1" i="1">
                <a:solidFill>
                  <a:schemeClr val="tx1"/>
                </a:solidFill>
              </a:rPr>
              <a:t>Proof of Authority</a:t>
            </a:r>
            <a:r>
              <a:rPr lang="it-IT" sz="1500" b="1">
                <a:solidFill>
                  <a:schemeClr val="tx1"/>
                </a:solidFill>
              </a:rPr>
              <a:t> (PoA)</a:t>
            </a:r>
            <a:r>
              <a:rPr lang="it-IT" sz="1500">
                <a:solidFill>
                  <a:schemeClr val="tx1"/>
                </a:solidFill>
              </a:rPr>
              <a:t>:</a:t>
            </a:r>
          </a:p>
          <a:p>
            <a:r>
              <a:rPr lang="it-IT" sz="1500"/>
              <a:t>numero limitato di nodi referenziati che asseverano le transazioni e aggiornano</a:t>
            </a:r>
          </a:p>
          <a:p>
            <a:r>
              <a:rPr lang="it-IT" sz="1500"/>
              <a:t>il libromastro (p.es. banche centrali, banche commerciali, società private...)</a:t>
            </a:r>
          </a:p>
          <a:p>
            <a:endParaRPr lang="it-IT" sz="1500"/>
          </a:p>
          <a:p>
            <a:r>
              <a:rPr lang="it-IT" sz="1600" b="1">
                <a:solidFill>
                  <a:schemeClr val="tx1"/>
                </a:solidFill>
              </a:rPr>
              <a:t>Non necessitano pesanti algoritmi di consenso</a:t>
            </a:r>
            <a:r>
              <a:rPr lang="it-IT" sz="1600" b="1">
                <a:solidFill>
                  <a:srgbClr val="1626FF"/>
                </a:solidFill>
              </a:rPr>
              <a:t> </a:t>
            </a:r>
            <a:r>
              <a:rPr lang="it-IT" sz="1600"/>
              <a:t> per validare le transazioni</a:t>
            </a:r>
            <a:endParaRPr lang="it-IT" sz="15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CF6ED2-9CCF-E647-B068-B920182F1FB1}"/>
              </a:ext>
            </a:extLst>
          </p:cNvPr>
          <p:cNvSpPr txBox="1"/>
          <p:nvPr/>
        </p:nvSpPr>
        <p:spPr>
          <a:xfrm>
            <a:off x="3271207" y="776093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/>
              <a:t>Pubbliche vs private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7150B-6776-9A42-9F29-314521CAC348}"/>
              </a:ext>
            </a:extLst>
          </p:cNvPr>
          <p:cNvSpPr txBox="1"/>
          <p:nvPr/>
        </p:nvSpPr>
        <p:spPr>
          <a:xfrm>
            <a:off x="3271207" y="243703"/>
            <a:ext cx="255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1626FF"/>
                </a:solidFill>
              </a:rPr>
              <a:t>DLT/Blockchain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8F715F-B30E-E949-9D33-7DDF62A3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28C2A9-CE13-BD4C-B09F-046BEE0BBD7A}"/>
              </a:ext>
            </a:extLst>
          </p:cNvPr>
          <p:cNvSpPr txBox="1"/>
          <p:nvPr/>
        </p:nvSpPr>
        <p:spPr>
          <a:xfrm>
            <a:off x="8224995" y="0"/>
            <a:ext cx="8386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Infrastruttura</a:t>
            </a:r>
          </a:p>
        </p:txBody>
      </p:sp>
    </p:spTree>
    <p:extLst>
      <p:ext uri="{BB962C8B-B14F-4D97-AF65-F5344CB8AC3E}">
        <p14:creationId xmlns:p14="http://schemas.microsoft.com/office/powerpoint/2010/main" val="40070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75FAF-FB13-334C-9569-D13A3291AE1C}"/>
              </a:ext>
            </a:extLst>
          </p:cNvPr>
          <p:cNvSpPr/>
          <p:nvPr/>
        </p:nvSpPr>
        <p:spPr>
          <a:xfrm>
            <a:off x="1677317" y="637478"/>
            <a:ext cx="58756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/>
              <a:t>Vantaggi</a:t>
            </a:r>
          </a:p>
          <a:p>
            <a:endParaRPr lang="it-IT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/>
              <a:t>PoA DLT/blockchain consentono l’adozione di un approccio </a:t>
            </a:r>
            <a:r>
              <a:rPr lang="it-IT" i="1"/>
              <a:t>token-based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/>
              <a:t>Possibile </a:t>
            </a:r>
            <a:r>
              <a:rPr lang="it-IT" b="1">
                <a:solidFill>
                  <a:srgbClr val="1626FF"/>
                </a:solidFill>
              </a:rPr>
              <a:t>interoperabilità</a:t>
            </a:r>
            <a:r>
              <a:rPr lang="it-IT"/>
              <a:t> con altre blockchain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/>
              <a:t>Programmi e </a:t>
            </a:r>
            <a:r>
              <a:rPr lang="it-IT" b="1">
                <a:solidFill>
                  <a:srgbClr val="1626FF"/>
                </a:solidFill>
              </a:rPr>
              <a:t>app sviluppati nelle blockchain pubbliche potrebbero funzionare in modo nativo</a:t>
            </a:r>
            <a:r>
              <a:rPr lang="it-IT"/>
              <a:t> nell’ambito dell’Euro digitale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97B5C-7A87-0842-95FD-864DA855B08B}"/>
              </a:ext>
            </a:extLst>
          </p:cNvPr>
          <p:cNvSpPr txBox="1"/>
          <p:nvPr/>
        </p:nvSpPr>
        <p:spPr>
          <a:xfrm>
            <a:off x="3656984" y="42135"/>
            <a:ext cx="252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solidFill>
                  <a:srgbClr val="1626FF"/>
                </a:solidFill>
              </a:rPr>
              <a:t>DLT/Blockchain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46CE7-76F8-4348-9C20-B1139210F3DD}"/>
              </a:ext>
            </a:extLst>
          </p:cNvPr>
          <p:cNvSpPr txBox="1"/>
          <p:nvPr/>
        </p:nvSpPr>
        <p:spPr>
          <a:xfrm>
            <a:off x="1677317" y="3069896"/>
            <a:ext cx="66370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Svantaggi</a:t>
            </a:r>
          </a:p>
          <a:p>
            <a:endParaRPr lang="it-IT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FF0000"/>
                </a:solidFill>
              </a:rPr>
              <a:t>Costi (e pericoli) notevoli per lo sviluppo</a:t>
            </a:r>
          </a:p>
          <a:p>
            <a:endParaRPr lang="it-IT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FF0000"/>
                </a:solidFill>
              </a:rPr>
              <a:t>Non-interoperabilità</a:t>
            </a:r>
            <a:r>
              <a:rPr lang="it-IT"/>
              <a:t> con le infrastrutture di pagamento esistenti (RTGS/TIPS)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4BB160-297B-FC42-B725-6B2F6701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8A043B-740E-1D4A-AD2F-2C8055A29A96}"/>
              </a:ext>
            </a:extLst>
          </p:cNvPr>
          <p:cNvSpPr txBox="1"/>
          <p:nvPr/>
        </p:nvSpPr>
        <p:spPr>
          <a:xfrm>
            <a:off x="8224995" y="0"/>
            <a:ext cx="8386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Infrastruttura</a:t>
            </a:r>
          </a:p>
        </p:txBody>
      </p:sp>
    </p:spTree>
    <p:extLst>
      <p:ext uri="{BB962C8B-B14F-4D97-AF65-F5344CB8AC3E}">
        <p14:creationId xmlns:p14="http://schemas.microsoft.com/office/powerpoint/2010/main" val="37180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696BE6-3F02-9A41-B229-F05105CD2259}"/>
              </a:ext>
            </a:extLst>
          </p:cNvPr>
          <p:cNvSpPr txBox="1"/>
          <p:nvPr/>
        </p:nvSpPr>
        <p:spPr>
          <a:xfrm>
            <a:off x="7756208" y="0"/>
            <a:ext cx="13260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Tecnologia di accesso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46C22-DADB-E043-8695-3D758738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D91CC1-09B0-3644-BBAF-0DDD73D22085}"/>
              </a:ext>
            </a:extLst>
          </p:cNvPr>
          <p:cNvSpPr/>
          <p:nvPr/>
        </p:nvSpPr>
        <p:spPr>
          <a:xfrm>
            <a:off x="2329933" y="10254"/>
            <a:ext cx="493961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/>
              <a:t>Tecnologia di accesso</a:t>
            </a:r>
            <a:endParaRPr 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050" b="1" i="1">
              <a:solidFill>
                <a:srgbClr val="162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050" b="1" i="1">
              <a:solidFill>
                <a:srgbClr val="162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>
                <a:solidFill>
                  <a:srgbClr val="162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Acconto     vs     Moneta digitale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0E09BA-9809-9549-9D80-70CCABF70E5A}"/>
              </a:ext>
            </a:extLst>
          </p:cNvPr>
          <p:cNvGrpSpPr/>
          <p:nvPr/>
        </p:nvGrpSpPr>
        <p:grpSpPr>
          <a:xfrm>
            <a:off x="919892" y="1606334"/>
            <a:ext cx="3072413" cy="2970352"/>
            <a:chOff x="983678" y="-37827"/>
            <a:chExt cx="3072413" cy="29703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6E60C8-9FB3-BC40-9D9C-66EAB46AF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2496" y="916461"/>
              <a:ext cx="1791382" cy="201606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12CF47-020E-0740-BE14-0CB8E892AA6A}"/>
                </a:ext>
              </a:extLst>
            </p:cNvPr>
            <p:cNvSpPr/>
            <p:nvPr/>
          </p:nvSpPr>
          <p:spPr>
            <a:xfrm>
              <a:off x="983678" y="-37827"/>
              <a:ext cx="3072413" cy="120032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>
              <a:spAutoFit/>
            </a:bodyPr>
            <a:lstStyle/>
            <a:p>
              <a:r>
                <a:rPr lang="it-IT" sz="1800" b="1">
                  <a:solidFill>
                    <a:srgbClr val="162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Acconto</a:t>
              </a:r>
            </a:p>
            <a:p>
              <a:endParaRPr lang="it-IT" sz="1800" b="1">
                <a:solidFill>
                  <a:srgbClr val="1626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800" b="1" i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 sono</a:t>
              </a:r>
              <a:r>
                <a:rPr lang="it-IT" sz="1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(KYC)</a:t>
              </a:r>
            </a:p>
            <a:p>
              <a:r>
                <a:rPr lang="it-IT" sz="1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 dunque </a:t>
              </a:r>
              <a:r>
                <a:rPr lang="it-IT" sz="1800" b="1" i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 posseggo</a:t>
              </a:r>
              <a:r>
                <a:rPr lang="it-IT" sz="18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384C9D-A9B0-D74F-BE77-A7C557D46F4D}"/>
              </a:ext>
            </a:extLst>
          </p:cNvPr>
          <p:cNvGrpSpPr/>
          <p:nvPr/>
        </p:nvGrpSpPr>
        <p:grpSpPr>
          <a:xfrm>
            <a:off x="4925470" y="1577963"/>
            <a:ext cx="3715430" cy="2998723"/>
            <a:chOff x="517886" y="2432811"/>
            <a:chExt cx="3715430" cy="2998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6A58F7-53BE-D345-BFF5-157613DC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886" y="3387098"/>
              <a:ext cx="3715430" cy="204443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23CC2A-9ACA-CE42-B4DD-0A3598C2040A}"/>
                </a:ext>
              </a:extLst>
            </p:cNvPr>
            <p:cNvSpPr/>
            <p:nvPr/>
          </p:nvSpPr>
          <p:spPr>
            <a:xfrm>
              <a:off x="517886" y="2432811"/>
              <a:ext cx="2782265" cy="120032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>
              <a:spAutoFit/>
            </a:bodyPr>
            <a:lstStyle/>
            <a:p>
              <a:r>
                <a:rPr lang="it-IT" sz="1800" b="1">
                  <a:solidFill>
                    <a:srgbClr val="162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Moneta digitale</a:t>
              </a:r>
            </a:p>
            <a:p>
              <a:endParaRPr lang="it-IT" sz="1800" b="1">
                <a:solidFill>
                  <a:srgbClr val="1626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800" b="1" i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 conosco</a:t>
              </a:r>
              <a:r>
                <a:rPr lang="it-IT" sz="1800" b="1" i="1">
                  <a:latin typeface="Calibri" panose="020F0502020204030204" pitchFamily="34" charset="0"/>
                  <a:cs typeface="Calibri" panose="020F0502020204030204" pitchFamily="34" charset="0"/>
                </a:rPr>
                <a:t> (la chiave)</a:t>
              </a:r>
            </a:p>
            <a:p>
              <a:r>
                <a:rPr lang="it-IT" sz="1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 dunque </a:t>
              </a:r>
              <a:r>
                <a:rPr lang="it-IT" sz="1800" b="1" i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 posseggo</a:t>
              </a:r>
              <a:r>
                <a:rPr lang="it-IT" sz="18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it-IT" sz="1800" b="1" i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7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E7EF54-20AC-AA46-9255-30C15358528E}"/>
              </a:ext>
            </a:extLst>
          </p:cNvPr>
          <p:cNvSpPr txBox="1"/>
          <p:nvPr/>
        </p:nvSpPr>
        <p:spPr>
          <a:xfrm>
            <a:off x="1883839" y="1020539"/>
            <a:ext cx="5555848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1">
                <a:latin typeface="Arial" panose="020B0604020202020204" pitchFamily="34" charset="0"/>
                <a:cs typeface="Arial" panose="020B0604020202020204" pitchFamily="34" charset="0"/>
              </a:rPr>
              <a:t>Vantaggi</a:t>
            </a:r>
          </a:p>
          <a:p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162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interoperabilità con i sistemi di pagamento esistenti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 b="1">
              <a:solidFill>
                <a:srgbClr val="162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263C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transizione morbida verso l’Euro digitale</a:t>
            </a:r>
            <a:r>
              <a:rPr lang="it-IT" sz="150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le banche commerciali già operano con questo sistema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assicurati meccanismi KYC/AML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>
                <a:latin typeface="Arial" panose="020B0604020202020204" pitchFamily="34" charset="0"/>
                <a:cs typeface="Arial" panose="020B0604020202020204" pitchFamily="34" charset="0"/>
              </a:rPr>
              <a:t>Svantaggi</a:t>
            </a:r>
          </a:p>
          <a:p>
            <a:endParaRPr lang="it-IT" sz="1500" b="1" i="1">
              <a:solidFill>
                <a:srgbClr val="162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mancanza di inclusione finanziaria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mancanza di privatezza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BF49B-5F13-D64A-8654-6FDBFF0CA791}"/>
              </a:ext>
            </a:extLst>
          </p:cNvPr>
          <p:cNvSpPr/>
          <p:nvPr/>
        </p:nvSpPr>
        <p:spPr>
          <a:xfrm>
            <a:off x="3732289" y="406379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162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Acconto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5FE5A-3E81-CE41-B7C0-9D266FEC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BE824-902E-9640-B913-2613109E814D}"/>
              </a:ext>
            </a:extLst>
          </p:cNvPr>
          <p:cNvSpPr txBox="1"/>
          <p:nvPr/>
        </p:nvSpPr>
        <p:spPr>
          <a:xfrm>
            <a:off x="7756208" y="0"/>
            <a:ext cx="13260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Tecnologia di accesso</a:t>
            </a:r>
          </a:p>
        </p:txBody>
      </p:sp>
    </p:spTree>
    <p:extLst>
      <p:ext uri="{BB962C8B-B14F-4D97-AF65-F5344CB8AC3E}">
        <p14:creationId xmlns:p14="http://schemas.microsoft.com/office/powerpoint/2010/main" val="273536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6C37F7-F6BF-EF49-B6F6-D4FC1011EC6D}"/>
              </a:ext>
            </a:extLst>
          </p:cNvPr>
          <p:cNvSpPr txBox="1"/>
          <p:nvPr/>
        </p:nvSpPr>
        <p:spPr>
          <a:xfrm>
            <a:off x="2547165" y="1156534"/>
            <a:ext cx="5555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1">
                <a:latin typeface="Arial" panose="020B0604020202020204" pitchFamily="34" charset="0"/>
                <a:cs typeface="Arial" panose="020B0604020202020204" pitchFamily="34" charset="0"/>
              </a:rPr>
              <a:t>Vantaggi</a:t>
            </a:r>
          </a:p>
          <a:p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162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privatezza, accessibilità</a:t>
            </a:r>
            <a:r>
              <a:rPr lang="it-IT" sz="1500">
                <a:latin typeface="Arial" panose="020B0604020202020204" pitchFamily="34" charset="0"/>
                <a:cs typeface="Arial" panose="020B0604020202020204" pitchFamily="34" charset="0"/>
              </a:rPr>
              <a:t>; simile al contante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162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inclusione finanziaria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500" b="1" i="1">
                <a:latin typeface="Arial" panose="020B0604020202020204" pitchFamily="34" charset="0"/>
                <a:cs typeface="Arial" panose="020B0604020202020204" pitchFamily="34" charset="0"/>
              </a:rPr>
              <a:t>Svantaggi</a:t>
            </a:r>
          </a:p>
          <a:p>
            <a:endParaRPr lang="it-IT" sz="1500" b="1" i="1">
              <a:solidFill>
                <a:srgbClr val="162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richiede</a:t>
            </a:r>
            <a:r>
              <a:rPr lang="it-IT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KYC, AML </a:t>
            </a:r>
            <a:r>
              <a:rPr lang="it-IT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adeguati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F505CE-D6ED-1146-A0D3-5916D571D327}"/>
              </a:ext>
            </a:extLst>
          </p:cNvPr>
          <p:cNvSpPr/>
          <p:nvPr/>
        </p:nvSpPr>
        <p:spPr>
          <a:xfrm>
            <a:off x="3117036" y="471689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162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Moneta digitale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56063-BD60-A34D-91FB-39C4C83A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8356B-EAD0-484E-888E-53B5C5ED94FC}"/>
              </a:ext>
            </a:extLst>
          </p:cNvPr>
          <p:cNvSpPr txBox="1"/>
          <p:nvPr/>
        </p:nvSpPr>
        <p:spPr>
          <a:xfrm>
            <a:off x="7756208" y="0"/>
            <a:ext cx="13260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Tecnologia di accesso</a:t>
            </a:r>
          </a:p>
        </p:txBody>
      </p:sp>
    </p:spTree>
    <p:extLst>
      <p:ext uri="{BB962C8B-B14F-4D97-AF65-F5344CB8AC3E}">
        <p14:creationId xmlns:p14="http://schemas.microsoft.com/office/powerpoint/2010/main" val="3000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E51827-245B-1343-BCCA-4814AFD29C8B}"/>
              </a:ext>
            </a:extLst>
          </p:cNvPr>
          <p:cNvSpPr txBox="1"/>
          <p:nvPr/>
        </p:nvSpPr>
        <p:spPr>
          <a:xfrm>
            <a:off x="1170261" y="2161966"/>
            <a:ext cx="16565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Infrastruttura</a:t>
            </a:r>
            <a:r>
              <a:rPr lang="it-IT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FF0000"/>
                </a:solidFill>
              </a:rPr>
              <a:t>R</a:t>
            </a:r>
            <a:r>
              <a:rPr lang="it-IT"/>
              <a:t>TGS/TIPS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FF0000"/>
                </a:solidFill>
              </a:rPr>
              <a:t>D</a:t>
            </a:r>
            <a:r>
              <a:rPr lang="it-IT"/>
              <a:t>LT/Blockchain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51206-1C91-554D-88C2-F18AF9097880}"/>
              </a:ext>
            </a:extLst>
          </p:cNvPr>
          <p:cNvSpPr txBox="1"/>
          <p:nvPr/>
        </p:nvSpPr>
        <p:spPr>
          <a:xfrm>
            <a:off x="1211939" y="1142068"/>
            <a:ext cx="13276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Architettura</a:t>
            </a:r>
            <a:r>
              <a:rPr lang="it-IT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FF0000"/>
                </a:solidFill>
              </a:rPr>
              <a:t>C</a:t>
            </a:r>
            <a:r>
              <a:rPr lang="it-IT"/>
              <a:t>entralista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FF0000"/>
                </a:solidFill>
              </a:rPr>
              <a:t>F</a:t>
            </a:r>
            <a:r>
              <a:rPr lang="it-IT"/>
              <a:t>ederalista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FB891-60DA-B94C-8B82-E313C5981E21}"/>
              </a:ext>
            </a:extLst>
          </p:cNvPr>
          <p:cNvSpPr txBox="1"/>
          <p:nvPr/>
        </p:nvSpPr>
        <p:spPr>
          <a:xfrm>
            <a:off x="1170261" y="3181864"/>
            <a:ext cx="28267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Tecnologia di accesso</a:t>
            </a:r>
            <a:r>
              <a:rPr lang="it-IT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FF0000"/>
                </a:solidFill>
              </a:rPr>
              <a:t>A</a:t>
            </a:r>
            <a:r>
              <a:rPr lang="it-IT"/>
              <a:t>ccount-based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FF0000"/>
                </a:solidFill>
              </a:rPr>
              <a:t>T</a:t>
            </a:r>
            <a:r>
              <a:rPr lang="it-IT"/>
              <a:t>oken-based (Moneta digitale)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59721-17C3-F94F-9B64-C04D770E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30" y="1007886"/>
            <a:ext cx="3144320" cy="3397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96CD7A-5618-DC43-B14C-99BE9BE5D79F}"/>
              </a:ext>
            </a:extLst>
          </p:cNvPr>
          <p:cNvSpPr txBox="1"/>
          <p:nvPr/>
        </p:nvSpPr>
        <p:spPr>
          <a:xfrm>
            <a:off x="7849531" y="17685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Spazio pregettuale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BCA9D6-91F5-2846-8114-FB9F4740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60BB6C-0020-8646-8445-F3BC19F75803}"/>
              </a:ext>
            </a:extLst>
          </p:cNvPr>
          <p:cNvSpPr/>
          <p:nvPr/>
        </p:nvSpPr>
        <p:spPr>
          <a:xfrm>
            <a:off x="1690997" y="250649"/>
            <a:ext cx="5748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latin typeface="Arial" panose="020B0604020202020204" pitchFamily="34" charset="0"/>
              </a:rPr>
              <a:t>Opzioni progettuali per l’Euro digitale 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1978287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034C12-B8F8-D74F-893A-3616C0F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AF90B-F3D9-5045-A74D-DA81CAC7D31B}"/>
              </a:ext>
            </a:extLst>
          </p:cNvPr>
          <p:cNvSpPr txBox="1"/>
          <p:nvPr/>
        </p:nvSpPr>
        <p:spPr>
          <a:xfrm>
            <a:off x="1556647" y="859188"/>
            <a:ext cx="608371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/>
              <a:t>ARC	A</a:t>
            </a:r>
            <a:r>
              <a:rPr lang="it-IT" sz="1600"/>
              <a:t>ccount-Based </a:t>
            </a:r>
            <a:r>
              <a:rPr lang="it-IT" sz="1600" b="1"/>
              <a:t>R</a:t>
            </a:r>
            <a:r>
              <a:rPr lang="it-IT" sz="1600"/>
              <a:t>TGS/TIPS </a:t>
            </a:r>
            <a:r>
              <a:rPr lang="it-IT" sz="1600" b="1"/>
              <a:t>C</a:t>
            </a:r>
            <a:r>
              <a:rPr lang="it-IT" sz="1600"/>
              <a:t>entralist Digital Euro</a:t>
            </a:r>
          </a:p>
          <a:p>
            <a:endParaRPr lang="it-IT" sz="1600"/>
          </a:p>
          <a:p>
            <a:r>
              <a:rPr lang="it-IT" sz="1600" b="1"/>
              <a:t>ARF	A</a:t>
            </a:r>
            <a:r>
              <a:rPr lang="it-IT" sz="1600"/>
              <a:t>ccount-Based </a:t>
            </a:r>
            <a:r>
              <a:rPr lang="it-IT" sz="1600" b="1"/>
              <a:t>R</a:t>
            </a:r>
            <a:r>
              <a:rPr lang="it-IT" sz="1600"/>
              <a:t>TGS/TIPS </a:t>
            </a:r>
            <a:r>
              <a:rPr lang="it-IT" sz="1600" b="1"/>
              <a:t>F</a:t>
            </a:r>
            <a:r>
              <a:rPr lang="it-IT" sz="1600"/>
              <a:t>ederalist Digital Euro</a:t>
            </a:r>
          </a:p>
          <a:p>
            <a:endParaRPr lang="it-IT" sz="1600"/>
          </a:p>
          <a:p>
            <a:r>
              <a:rPr lang="it-IT" sz="1600" b="1"/>
              <a:t>ADC	A</a:t>
            </a:r>
            <a:r>
              <a:rPr lang="it-IT" sz="1600"/>
              <a:t>ccount-Based </a:t>
            </a:r>
            <a:r>
              <a:rPr lang="it-IT" sz="1600" b="1"/>
              <a:t>DLT</a:t>
            </a:r>
            <a:r>
              <a:rPr lang="it-IT" sz="1600"/>
              <a:t>/Blockchain </a:t>
            </a:r>
            <a:r>
              <a:rPr lang="it-IT" sz="1600" b="1"/>
              <a:t>C</a:t>
            </a:r>
            <a:r>
              <a:rPr lang="it-IT" sz="1600"/>
              <a:t>entralist Digital Euro</a:t>
            </a:r>
          </a:p>
          <a:p>
            <a:endParaRPr lang="it-IT" sz="1600"/>
          </a:p>
          <a:p>
            <a:r>
              <a:rPr lang="it-IT" sz="1600" b="1"/>
              <a:t>ADF	A</a:t>
            </a:r>
            <a:r>
              <a:rPr lang="it-IT" sz="1600"/>
              <a:t>ccount-Based </a:t>
            </a:r>
            <a:r>
              <a:rPr lang="it-IT" sz="1600" b="1"/>
              <a:t>DLT</a:t>
            </a:r>
            <a:r>
              <a:rPr lang="it-IT" sz="1600"/>
              <a:t>/Blockchain </a:t>
            </a:r>
            <a:r>
              <a:rPr lang="it-IT" sz="1600" b="1"/>
              <a:t>F</a:t>
            </a:r>
            <a:r>
              <a:rPr lang="it-IT" sz="1600"/>
              <a:t>ederalist Digital Euro</a:t>
            </a:r>
          </a:p>
          <a:p>
            <a:endParaRPr lang="it-IT" sz="1600"/>
          </a:p>
          <a:p>
            <a:r>
              <a:rPr lang="it-IT" sz="1600" b="1"/>
              <a:t>TRC	T</a:t>
            </a:r>
            <a:r>
              <a:rPr lang="it-IT" sz="1600"/>
              <a:t>oken-Based </a:t>
            </a:r>
            <a:r>
              <a:rPr lang="it-IT" sz="1600" b="1"/>
              <a:t>R</a:t>
            </a:r>
            <a:r>
              <a:rPr lang="it-IT" sz="1600"/>
              <a:t>TGS/TIPS </a:t>
            </a:r>
            <a:r>
              <a:rPr lang="it-IT" sz="1600" b="1"/>
              <a:t>C</a:t>
            </a:r>
            <a:r>
              <a:rPr lang="it-IT" sz="1600"/>
              <a:t>entralist Digital Euro</a:t>
            </a:r>
          </a:p>
          <a:p>
            <a:endParaRPr lang="it-IT" sz="1600"/>
          </a:p>
          <a:p>
            <a:r>
              <a:rPr lang="it-IT" sz="1600" b="1"/>
              <a:t>TRF	T</a:t>
            </a:r>
            <a:r>
              <a:rPr lang="it-IT" sz="1600"/>
              <a:t>oken-Based </a:t>
            </a:r>
            <a:r>
              <a:rPr lang="it-IT" sz="1600" b="1"/>
              <a:t>R</a:t>
            </a:r>
            <a:r>
              <a:rPr lang="it-IT" sz="1600"/>
              <a:t>TGS/TIPS </a:t>
            </a:r>
            <a:r>
              <a:rPr lang="it-IT" sz="1600" b="1"/>
              <a:t>F</a:t>
            </a:r>
            <a:r>
              <a:rPr lang="it-IT" sz="1600"/>
              <a:t>ederalist Digital Euro</a:t>
            </a:r>
          </a:p>
          <a:p>
            <a:endParaRPr lang="it-IT" sz="1600"/>
          </a:p>
          <a:p>
            <a:r>
              <a:rPr lang="it-IT" sz="1600" b="1"/>
              <a:t>TDC	T</a:t>
            </a:r>
            <a:r>
              <a:rPr lang="it-IT" sz="1600"/>
              <a:t>oken-Based </a:t>
            </a:r>
            <a:r>
              <a:rPr lang="it-IT" sz="1600" b="1"/>
              <a:t>DLT</a:t>
            </a:r>
            <a:r>
              <a:rPr lang="it-IT" sz="1600"/>
              <a:t>/Blockchain </a:t>
            </a:r>
            <a:r>
              <a:rPr lang="it-IT" sz="1600" b="1"/>
              <a:t>C</a:t>
            </a:r>
            <a:r>
              <a:rPr lang="it-IT" sz="1600"/>
              <a:t>entralist Digital Euro</a:t>
            </a:r>
          </a:p>
          <a:p>
            <a:endParaRPr lang="it-IT" sz="1600"/>
          </a:p>
          <a:p>
            <a:r>
              <a:rPr lang="it-IT" sz="1600" b="1"/>
              <a:t>TDF	T</a:t>
            </a:r>
            <a:r>
              <a:rPr lang="it-IT" sz="1600"/>
              <a:t>oken-Based </a:t>
            </a:r>
            <a:r>
              <a:rPr lang="it-IT" sz="1600" b="1"/>
              <a:t>DLT</a:t>
            </a:r>
            <a:r>
              <a:rPr lang="it-IT" sz="1600"/>
              <a:t>/Blockchain </a:t>
            </a:r>
            <a:r>
              <a:rPr lang="it-IT" sz="1600" b="1"/>
              <a:t>F</a:t>
            </a:r>
            <a:r>
              <a:rPr lang="it-IT" sz="1600"/>
              <a:t>ederalist Digital Euro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A46742-EC97-0F40-A61F-6FE69F2F2A78}"/>
              </a:ext>
            </a:extLst>
          </p:cNvPr>
          <p:cNvSpPr/>
          <p:nvPr/>
        </p:nvSpPr>
        <p:spPr>
          <a:xfrm>
            <a:off x="2923891" y="106174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>
                <a:latin typeface="Arial" panose="020B0604020202020204" pitchFamily="34" charset="0"/>
              </a:rPr>
              <a:t>Opzioni progettuali per l’Euro digitale</a:t>
            </a:r>
            <a:endParaRPr lang="it-IT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B633D-544D-824A-AA4D-DEB4A0C48539}"/>
              </a:ext>
            </a:extLst>
          </p:cNvPr>
          <p:cNvSpPr txBox="1"/>
          <p:nvPr/>
        </p:nvSpPr>
        <p:spPr>
          <a:xfrm>
            <a:off x="7849531" y="17685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Spazio pregettuale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408E52-B9DE-D542-8B73-58E5BAA2BC1F}"/>
              </a:ext>
            </a:extLst>
          </p:cNvPr>
          <p:cNvGrpSpPr/>
          <p:nvPr/>
        </p:nvGrpSpPr>
        <p:grpSpPr>
          <a:xfrm>
            <a:off x="1623486" y="859269"/>
            <a:ext cx="6083719" cy="3301371"/>
            <a:chOff x="828828" y="859269"/>
            <a:chExt cx="6083719" cy="330137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5ECA4C-DF92-0C49-AEBD-13B694D5BD93}"/>
                </a:ext>
              </a:extLst>
            </p:cNvPr>
            <p:cNvGrpSpPr/>
            <p:nvPr/>
          </p:nvGrpSpPr>
          <p:grpSpPr>
            <a:xfrm>
              <a:off x="828828" y="859269"/>
              <a:ext cx="6083718" cy="3294956"/>
              <a:chOff x="1538896" y="679670"/>
              <a:chExt cx="6083718" cy="329495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126A39-7248-D24E-8D67-24D3AAC2DCAF}"/>
                  </a:ext>
                </a:extLst>
              </p:cNvPr>
              <p:cNvSpPr/>
              <p:nvPr/>
            </p:nvSpPr>
            <p:spPr>
              <a:xfrm>
                <a:off x="1538897" y="679670"/>
                <a:ext cx="5686171" cy="362746"/>
              </a:xfrm>
              <a:prstGeom prst="rect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E95221C-06D0-B241-A8EC-1299AE18BAEE}"/>
                  </a:ext>
                </a:extLst>
              </p:cNvPr>
              <p:cNvSpPr/>
              <p:nvPr/>
            </p:nvSpPr>
            <p:spPr>
              <a:xfrm>
                <a:off x="1538896" y="1642840"/>
                <a:ext cx="6083718" cy="362746"/>
              </a:xfrm>
              <a:prstGeom prst="rect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C0FD29-1734-EB4F-8811-403C6AE4719C}"/>
                  </a:ext>
                </a:extLst>
              </p:cNvPr>
              <p:cNvSpPr/>
              <p:nvPr/>
            </p:nvSpPr>
            <p:spPr>
              <a:xfrm>
                <a:off x="1538896" y="2609072"/>
                <a:ext cx="5584280" cy="362746"/>
              </a:xfrm>
              <a:prstGeom prst="rect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2389E78-E12F-D442-B7FC-34FF15FC1414}"/>
                  </a:ext>
                </a:extLst>
              </p:cNvPr>
              <p:cNvSpPr/>
              <p:nvPr/>
            </p:nvSpPr>
            <p:spPr>
              <a:xfrm>
                <a:off x="1538896" y="3611880"/>
                <a:ext cx="5950040" cy="362746"/>
              </a:xfrm>
              <a:prstGeom prst="rect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BD48CA-8054-AE40-BEC2-1C20188CA8B1}"/>
                </a:ext>
              </a:extLst>
            </p:cNvPr>
            <p:cNvGrpSpPr/>
            <p:nvPr/>
          </p:nvGrpSpPr>
          <p:grpSpPr>
            <a:xfrm>
              <a:off x="828828" y="879400"/>
              <a:ext cx="6083719" cy="3281240"/>
              <a:chOff x="1538894" y="679670"/>
              <a:chExt cx="6083719" cy="328124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1934091-9614-0044-B929-7557B9885F43}"/>
                  </a:ext>
                </a:extLst>
              </p:cNvPr>
              <p:cNvGrpSpPr/>
              <p:nvPr/>
            </p:nvGrpSpPr>
            <p:grpSpPr>
              <a:xfrm>
                <a:off x="1538896" y="679670"/>
                <a:ext cx="5686172" cy="349030"/>
                <a:chOff x="1538896" y="679670"/>
                <a:chExt cx="5686172" cy="349030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13B63486-AADB-EE4D-AB96-C6A84DA971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38897" y="679670"/>
                  <a:ext cx="5686171" cy="34903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54FFA8C6-7D0D-3649-9CCC-60C620A307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38896" y="679670"/>
                  <a:ext cx="5686172" cy="34903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8630320-7EF2-2844-9DC9-5EBB3779E7FB}"/>
                  </a:ext>
                </a:extLst>
              </p:cNvPr>
              <p:cNvGrpSpPr/>
              <p:nvPr/>
            </p:nvGrpSpPr>
            <p:grpSpPr>
              <a:xfrm>
                <a:off x="1538894" y="1637564"/>
                <a:ext cx="6083719" cy="349030"/>
                <a:chOff x="1538896" y="679670"/>
                <a:chExt cx="5686172" cy="349030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43B156F1-099D-AF44-8086-FC1109F7DE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38897" y="679670"/>
                  <a:ext cx="5686171" cy="34903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CC5AF9A-08F7-DE47-9F67-C2EA8D879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38896" y="679670"/>
                  <a:ext cx="5686172" cy="34903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7F0A86A-7C41-EE40-8C80-4C40D5C643B2}"/>
                  </a:ext>
                </a:extLst>
              </p:cNvPr>
              <p:cNvGrpSpPr/>
              <p:nvPr/>
            </p:nvGrpSpPr>
            <p:grpSpPr>
              <a:xfrm>
                <a:off x="1538894" y="2609072"/>
                <a:ext cx="5521329" cy="349030"/>
                <a:chOff x="1538896" y="679670"/>
                <a:chExt cx="5686172" cy="349030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12D225B4-D181-D644-A5BE-C2EF2B12F4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38897" y="679670"/>
                  <a:ext cx="5686171" cy="34903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BB4FD2A-695C-D14C-B142-9238C89E13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38896" y="679670"/>
                  <a:ext cx="5686172" cy="34903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EBF79A6-0ACF-1B4C-837D-87885325969D}"/>
                  </a:ext>
                </a:extLst>
              </p:cNvPr>
              <p:cNvGrpSpPr/>
              <p:nvPr/>
            </p:nvGrpSpPr>
            <p:grpSpPr>
              <a:xfrm>
                <a:off x="1538894" y="3611880"/>
                <a:ext cx="5950042" cy="349030"/>
                <a:chOff x="1538896" y="679670"/>
                <a:chExt cx="5686172" cy="349030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79BB8FE-0223-E648-9D1C-737315B9C1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38897" y="679670"/>
                  <a:ext cx="5686171" cy="34903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BBC9309-28D3-A040-B34A-66254E47B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38896" y="679670"/>
                  <a:ext cx="5686172" cy="34903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45174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3925D-20A8-C948-B973-F523B590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064" y="587825"/>
            <a:ext cx="4137698" cy="3934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33A6AC-505E-3E44-890F-A3B4D061003E}"/>
              </a:ext>
            </a:extLst>
          </p:cNvPr>
          <p:cNvSpPr txBox="1"/>
          <p:nvPr/>
        </p:nvSpPr>
        <p:spPr>
          <a:xfrm>
            <a:off x="1448830" y="293727"/>
            <a:ext cx="14382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A</a:t>
            </a:r>
            <a:r>
              <a:rPr lang="it-IT"/>
              <a:t>ccount-based </a:t>
            </a:r>
          </a:p>
          <a:p>
            <a:r>
              <a:rPr lang="it-IT" b="1"/>
              <a:t>R</a:t>
            </a:r>
            <a:r>
              <a:rPr lang="it-IT"/>
              <a:t>TGS/TIPS</a:t>
            </a:r>
          </a:p>
          <a:p>
            <a:r>
              <a:rPr lang="it-IT" b="1"/>
              <a:t>F</a:t>
            </a:r>
            <a:r>
              <a:rPr lang="it-IT"/>
              <a:t>ederalista</a:t>
            </a:r>
          </a:p>
          <a:p>
            <a:endParaRPr lang="it-IT"/>
          </a:p>
          <a:p>
            <a:r>
              <a:rPr lang="it-IT" b="1"/>
              <a:t>ARF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0312D-5A50-C748-ADCD-167698200577}"/>
              </a:ext>
            </a:extLst>
          </p:cNvPr>
          <p:cNvSpPr/>
          <p:nvPr/>
        </p:nvSpPr>
        <p:spPr>
          <a:xfrm>
            <a:off x="945735" y="2390328"/>
            <a:ext cx="2327817" cy="7848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500">
                <a:latin typeface="Arial" panose="020B0604020202020204" pitchFamily="34" charset="0"/>
                <a:cs typeface="Arial" panose="020B0604020202020204" pitchFamily="34" charset="0"/>
              </a:rPr>
              <a:t>E’ il modello più vicino ai </a:t>
            </a:r>
            <a:br>
              <a:rPr lang="it-IT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500">
                <a:latin typeface="Arial" panose="020B0604020202020204" pitchFamily="34" charset="0"/>
                <a:cs typeface="Arial" panose="020B0604020202020204" pitchFamily="34" charset="0"/>
              </a:rPr>
              <a:t>sistemi di pagamento </a:t>
            </a:r>
            <a:br>
              <a:rPr lang="it-IT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500">
                <a:latin typeface="Arial" panose="020B0604020202020204" pitchFamily="34" charset="0"/>
                <a:cs typeface="Arial" panose="020B0604020202020204" pitchFamily="34" charset="0"/>
              </a:rPr>
              <a:t>attualmente in uso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3B207-F367-934B-A1A8-083A6643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B27D3-DE45-9349-826A-2DF2D541A220}"/>
              </a:ext>
            </a:extLst>
          </p:cNvPr>
          <p:cNvSpPr txBox="1"/>
          <p:nvPr/>
        </p:nvSpPr>
        <p:spPr>
          <a:xfrm>
            <a:off x="7849531" y="17685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Spazio pregettuale</a:t>
            </a:r>
          </a:p>
        </p:txBody>
      </p:sp>
    </p:spTree>
    <p:extLst>
      <p:ext uri="{BB962C8B-B14F-4D97-AF65-F5344CB8AC3E}">
        <p14:creationId xmlns:p14="http://schemas.microsoft.com/office/powerpoint/2010/main" val="42475947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130EF-4A87-BD4E-89D2-0DB1B618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831FE-8EDD-974C-B683-1D58B7251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290" y="555815"/>
            <a:ext cx="4233924" cy="4042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580C5-A6F4-0640-B446-64FFE8C44985}"/>
              </a:ext>
            </a:extLst>
          </p:cNvPr>
          <p:cNvSpPr txBox="1"/>
          <p:nvPr/>
        </p:nvSpPr>
        <p:spPr>
          <a:xfrm>
            <a:off x="1448830" y="293727"/>
            <a:ext cx="129875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T</a:t>
            </a:r>
            <a:r>
              <a:rPr lang="it-IT"/>
              <a:t>oken-Based </a:t>
            </a:r>
          </a:p>
          <a:p>
            <a:r>
              <a:rPr lang="it-IT" b="1"/>
              <a:t>R</a:t>
            </a:r>
            <a:r>
              <a:rPr lang="it-IT"/>
              <a:t>TGS/TIPS</a:t>
            </a:r>
          </a:p>
          <a:p>
            <a:r>
              <a:rPr lang="it-IT" b="1"/>
              <a:t>F</a:t>
            </a:r>
            <a:r>
              <a:rPr lang="it-IT"/>
              <a:t>ederalista</a:t>
            </a:r>
          </a:p>
          <a:p>
            <a:endParaRPr lang="it-IT"/>
          </a:p>
          <a:p>
            <a:r>
              <a:rPr lang="it-IT" b="1"/>
              <a:t>TRF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3121B-16DB-044A-A1CC-DE51217EECC5}"/>
              </a:ext>
            </a:extLst>
          </p:cNvPr>
          <p:cNvSpPr txBox="1"/>
          <p:nvPr/>
        </p:nvSpPr>
        <p:spPr>
          <a:xfrm>
            <a:off x="1334530" y="2315485"/>
            <a:ext cx="2435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/>
              <a:t>Richiederebbe uno sforzo</a:t>
            </a:r>
          </a:p>
          <a:p>
            <a:r>
              <a:rPr lang="it-IT" sz="1500"/>
              <a:t>notevole per integrare una</a:t>
            </a:r>
          </a:p>
          <a:p>
            <a:r>
              <a:rPr lang="it-IT" sz="1500"/>
              <a:t>struttura Token-based</a:t>
            </a:r>
          </a:p>
          <a:p>
            <a:r>
              <a:rPr lang="it-IT" sz="1500"/>
              <a:t>all’interno di RTGS/TIPS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D7079-96AA-A646-8586-22EC4EF5408D}"/>
              </a:ext>
            </a:extLst>
          </p:cNvPr>
          <p:cNvSpPr txBox="1"/>
          <p:nvPr/>
        </p:nvSpPr>
        <p:spPr>
          <a:xfrm>
            <a:off x="7849531" y="17685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Spazio pregettuale</a:t>
            </a:r>
          </a:p>
        </p:txBody>
      </p:sp>
    </p:spTree>
    <p:extLst>
      <p:ext uri="{BB962C8B-B14F-4D97-AF65-F5344CB8AC3E}">
        <p14:creationId xmlns:p14="http://schemas.microsoft.com/office/powerpoint/2010/main" val="3440975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07D07-A150-4B42-8980-911941AE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54" y="372073"/>
            <a:ext cx="3515984" cy="4034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102E13-B732-9A4F-BCE3-B754DEAE7B20}"/>
              </a:ext>
            </a:extLst>
          </p:cNvPr>
          <p:cNvSpPr txBox="1"/>
          <p:nvPr/>
        </p:nvSpPr>
        <p:spPr>
          <a:xfrm>
            <a:off x="1448830" y="293727"/>
            <a:ext cx="14494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tx1"/>
                </a:solidFill>
              </a:rPr>
              <a:t>A</a:t>
            </a:r>
            <a:r>
              <a:rPr lang="it-IT">
                <a:solidFill>
                  <a:schemeClr val="tx1"/>
                </a:solidFill>
              </a:rPr>
              <a:t>cc</a:t>
            </a:r>
            <a:r>
              <a:rPr lang="it-IT"/>
              <a:t>unt-based</a:t>
            </a:r>
            <a:r>
              <a:rPr lang="it-IT">
                <a:solidFill>
                  <a:schemeClr val="tx1"/>
                </a:solidFill>
              </a:rPr>
              <a:t> </a:t>
            </a:r>
          </a:p>
          <a:p>
            <a:r>
              <a:rPr lang="it-IT" b="1">
                <a:solidFill>
                  <a:srgbClr val="263CFD"/>
                </a:solidFill>
              </a:rPr>
              <a:t>D</a:t>
            </a:r>
            <a:r>
              <a:rPr lang="it-IT">
                <a:solidFill>
                  <a:srgbClr val="263CFD"/>
                </a:solidFill>
              </a:rPr>
              <a:t>LT/Blockchain</a:t>
            </a:r>
          </a:p>
          <a:p>
            <a:r>
              <a:rPr lang="it-IT" b="1">
                <a:solidFill>
                  <a:schemeClr val="tx1"/>
                </a:solidFill>
              </a:rPr>
              <a:t>F</a:t>
            </a:r>
            <a:r>
              <a:rPr lang="it-IT">
                <a:solidFill>
                  <a:schemeClr val="tx1"/>
                </a:solidFill>
              </a:rPr>
              <a:t>ederalista</a:t>
            </a:r>
          </a:p>
          <a:p>
            <a:endParaRPr lang="it-IT">
              <a:solidFill>
                <a:schemeClr val="tx1"/>
              </a:solidFill>
            </a:endParaRPr>
          </a:p>
          <a:p>
            <a:r>
              <a:rPr lang="it-IT" b="1">
                <a:solidFill>
                  <a:schemeClr val="tx1"/>
                </a:solidFill>
              </a:rPr>
              <a:t>ADF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5456E-7FC9-3C48-8BC7-30499934223B}"/>
              </a:ext>
            </a:extLst>
          </p:cNvPr>
          <p:cNvSpPr txBox="1"/>
          <p:nvPr/>
        </p:nvSpPr>
        <p:spPr>
          <a:xfrm>
            <a:off x="780615" y="2159091"/>
            <a:ext cx="408637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/>
              <a:t>Blockchain PoA  gestita da </a:t>
            </a:r>
            <a:br>
              <a:rPr lang="it-IT" sz="1500"/>
            </a:br>
            <a:r>
              <a:rPr lang="it-IT" sz="1500"/>
              <a:t>ECB e banche commerciali che</a:t>
            </a:r>
            <a:br>
              <a:rPr lang="it-IT" sz="1500"/>
            </a:br>
            <a:r>
              <a:rPr lang="it-IT" sz="1500"/>
              <a:t>servono come nodi validatori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263CFD"/>
                </a:solidFill>
              </a:rPr>
              <a:t>Consentirebbe il denaro programmabile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94C254-6435-D949-BFFB-A40793EC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7BD153-1238-C44C-90B3-7236E8D84DF5}"/>
              </a:ext>
            </a:extLst>
          </p:cNvPr>
          <p:cNvSpPr txBox="1"/>
          <p:nvPr/>
        </p:nvSpPr>
        <p:spPr>
          <a:xfrm>
            <a:off x="7849531" y="17685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Spazio pregettuale</a:t>
            </a:r>
          </a:p>
        </p:txBody>
      </p:sp>
    </p:spTree>
    <p:extLst>
      <p:ext uri="{BB962C8B-B14F-4D97-AF65-F5344CB8AC3E}">
        <p14:creationId xmlns:p14="http://schemas.microsoft.com/office/powerpoint/2010/main" val="3870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758667-78A7-EA45-8E4C-BC11E4F53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1" y="1"/>
            <a:ext cx="8982427" cy="4688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1435E-8F3B-184D-8E41-F9DF1353632A}"/>
              </a:ext>
            </a:extLst>
          </p:cNvPr>
          <p:cNvSpPr txBox="1"/>
          <p:nvPr/>
        </p:nvSpPr>
        <p:spPr>
          <a:xfrm>
            <a:off x="3942047" y="3534104"/>
            <a:ext cx="163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1 T$ = 1000 mld $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34376-EF21-684C-8AC6-B75F2E864847}"/>
              </a:ext>
            </a:extLst>
          </p:cNvPr>
          <p:cNvSpPr txBox="1"/>
          <p:nvPr/>
        </p:nvSpPr>
        <p:spPr>
          <a:xfrm>
            <a:off x="477348" y="1644276"/>
            <a:ext cx="18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>
                <a:solidFill>
                  <a:srgbClr val="FFFF00"/>
                </a:solidFill>
              </a:rPr>
              <a:t>Market cap BTC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4F506C-F7AF-F745-8DFD-A042C1AD23A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6</a:t>
            </a:fld>
            <a:endParaRPr lang="uk-U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007E0A-2331-4649-B5D7-197A6D292C10}"/>
              </a:ext>
            </a:extLst>
          </p:cNvPr>
          <p:cNvGrpSpPr/>
          <p:nvPr/>
        </p:nvGrpSpPr>
        <p:grpSpPr>
          <a:xfrm>
            <a:off x="5027726" y="421273"/>
            <a:ext cx="2536866" cy="663369"/>
            <a:chOff x="3468933" y="1692602"/>
            <a:chExt cx="2536866" cy="66336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B921AC-87C1-7F49-994F-DA93C7E5D015}"/>
                </a:ext>
              </a:extLst>
            </p:cNvPr>
            <p:cNvSpPr txBox="1"/>
            <p:nvPr/>
          </p:nvSpPr>
          <p:spPr>
            <a:xfrm>
              <a:off x="4110728" y="1894306"/>
              <a:ext cx="1895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>
                  <a:solidFill>
                    <a:srgbClr val="FFFF00"/>
                  </a:solidFill>
                </a:rPr>
                <a:t>max 1,27 T$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37EC6E-C714-8B47-91B5-2F1ECA5B24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8933" y="1692602"/>
              <a:ext cx="641795" cy="224981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3476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9A66E-0295-B146-A357-C27279BF8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495" y="582134"/>
            <a:ext cx="3262313" cy="3747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4D9766-E685-464C-82AA-5A19BF26EC0E}"/>
              </a:ext>
            </a:extLst>
          </p:cNvPr>
          <p:cNvSpPr txBox="1"/>
          <p:nvPr/>
        </p:nvSpPr>
        <p:spPr>
          <a:xfrm>
            <a:off x="1448830" y="293727"/>
            <a:ext cx="14494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263CFD"/>
                </a:solidFill>
              </a:rPr>
              <a:t>T</a:t>
            </a:r>
            <a:r>
              <a:rPr lang="it-IT">
                <a:solidFill>
                  <a:srgbClr val="263CFD"/>
                </a:solidFill>
              </a:rPr>
              <a:t>oken-based </a:t>
            </a:r>
          </a:p>
          <a:p>
            <a:r>
              <a:rPr lang="it-IT" b="1">
                <a:solidFill>
                  <a:srgbClr val="263CFD"/>
                </a:solidFill>
              </a:rPr>
              <a:t>D</a:t>
            </a:r>
            <a:r>
              <a:rPr lang="it-IT">
                <a:solidFill>
                  <a:srgbClr val="263CFD"/>
                </a:solidFill>
              </a:rPr>
              <a:t>LT/Blockchain</a:t>
            </a:r>
          </a:p>
          <a:p>
            <a:r>
              <a:rPr lang="it-IT" b="1">
                <a:solidFill>
                  <a:schemeClr val="tx1"/>
                </a:solidFill>
              </a:rPr>
              <a:t>F</a:t>
            </a:r>
            <a:r>
              <a:rPr lang="it-IT">
                <a:solidFill>
                  <a:schemeClr val="tx1"/>
                </a:solidFill>
              </a:rPr>
              <a:t>ederalista</a:t>
            </a:r>
          </a:p>
          <a:p>
            <a:endParaRPr lang="it-IT">
              <a:solidFill>
                <a:schemeClr val="tx1"/>
              </a:solidFill>
            </a:endParaRPr>
          </a:p>
          <a:p>
            <a:r>
              <a:rPr lang="it-IT" b="1">
                <a:solidFill>
                  <a:schemeClr val="tx1"/>
                </a:solidFill>
              </a:rPr>
              <a:t>TDF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E37DF-1912-184E-9E38-D97E13CA5205}"/>
              </a:ext>
            </a:extLst>
          </p:cNvPr>
          <p:cNvSpPr txBox="1"/>
          <p:nvPr/>
        </p:nvSpPr>
        <p:spPr>
          <a:xfrm>
            <a:off x="648730" y="1941767"/>
            <a:ext cx="4172937" cy="240065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/>
              <a:t>E’ il modello più vicino a una  </a:t>
            </a:r>
            <a:br>
              <a:rPr lang="it-IT" sz="1500"/>
            </a:br>
            <a:r>
              <a:rPr lang="it-IT" sz="1500"/>
              <a:t>blockchain pubblica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/>
              <a:t>Assomiglia molto a un sistema </a:t>
            </a:r>
            <a:br>
              <a:rPr lang="it-IT" sz="1500"/>
            </a:br>
            <a:r>
              <a:rPr lang="it-IT" sz="1500"/>
              <a:t>Bitcoin autorizzato.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/>
              <a:t>BCE e banche commerciali operano</a:t>
            </a:r>
            <a:br>
              <a:rPr lang="it-IT" sz="1500"/>
            </a:br>
            <a:r>
              <a:rPr lang="it-IT" sz="1500"/>
              <a:t>come nodi validatori su una blockchain PoA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 b="1">
                <a:solidFill>
                  <a:srgbClr val="263CFD"/>
                </a:solidFill>
              </a:rPr>
              <a:t>Consentirebbe il denaro programmabile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98A2C2-AA56-1B44-B6B9-EAE88107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AA9AB-9D07-5345-8B50-7147B4971C8C}"/>
              </a:ext>
            </a:extLst>
          </p:cNvPr>
          <p:cNvSpPr txBox="1"/>
          <p:nvPr/>
        </p:nvSpPr>
        <p:spPr>
          <a:xfrm>
            <a:off x="7849531" y="17685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Spazio pregettuale</a:t>
            </a:r>
          </a:p>
        </p:txBody>
      </p:sp>
    </p:spTree>
    <p:extLst>
      <p:ext uri="{BB962C8B-B14F-4D97-AF65-F5344CB8AC3E}">
        <p14:creationId xmlns:p14="http://schemas.microsoft.com/office/powerpoint/2010/main" val="31953969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2506C5-E2C5-6C41-A8E4-95E55018730E}"/>
              </a:ext>
            </a:extLst>
          </p:cNvPr>
          <p:cNvSpPr txBox="1"/>
          <p:nvPr/>
        </p:nvSpPr>
        <p:spPr>
          <a:xfrm>
            <a:off x="886470" y="1350054"/>
            <a:ext cx="76899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AutoNum type="arabicPeriod"/>
            </a:pPr>
            <a:r>
              <a:rPr lang="it-IT" sz="1800" b="1">
                <a:solidFill>
                  <a:schemeClr val="tx1"/>
                </a:solidFill>
              </a:rPr>
              <a:t>Schema federalista decisamente più attraente di quello centralista</a:t>
            </a:r>
          </a:p>
          <a:p>
            <a:pPr marL="257175" indent="-257175">
              <a:buAutoNum type="arabicPeriod"/>
            </a:pPr>
            <a:endParaRPr lang="it-IT" sz="1800" b="1">
              <a:solidFill>
                <a:schemeClr val="tx1"/>
              </a:solidFill>
            </a:endParaRPr>
          </a:p>
          <a:p>
            <a:pPr marL="257175" indent="-257175">
              <a:buAutoNum type="arabicPeriod"/>
            </a:pPr>
            <a:endParaRPr lang="it-IT" sz="1800" b="1">
              <a:solidFill>
                <a:schemeClr val="tx1"/>
              </a:solidFill>
            </a:endParaRPr>
          </a:p>
          <a:p>
            <a:pPr marL="257175" indent="-257175">
              <a:buAutoNum type="arabicPeriod"/>
            </a:pPr>
            <a:r>
              <a:rPr lang="it-IT" sz="1800" b="1">
                <a:solidFill>
                  <a:schemeClr val="tx1"/>
                </a:solidFill>
              </a:rPr>
              <a:t>La scelta account/moneta digitale non è critica </a:t>
            </a:r>
            <a:br>
              <a:rPr lang="it-IT" sz="1800" b="1">
                <a:solidFill>
                  <a:schemeClr val="tx1"/>
                </a:solidFill>
              </a:rPr>
            </a:br>
            <a:r>
              <a:rPr lang="it-IT" sz="1800">
                <a:solidFill>
                  <a:schemeClr val="tx1"/>
                </a:solidFill>
              </a:rPr>
              <a:t>(ma c’è il problema dell’inclusione finanziaria)</a:t>
            </a:r>
          </a:p>
          <a:p>
            <a:pPr marL="257175" indent="-257175">
              <a:buAutoNum type="arabicPeriod"/>
            </a:pPr>
            <a:endParaRPr lang="it-IT" sz="1800" b="1">
              <a:solidFill>
                <a:schemeClr val="tx1"/>
              </a:solidFill>
            </a:endParaRPr>
          </a:p>
          <a:p>
            <a:pPr marL="257175" indent="-257175">
              <a:buAutoNum type="arabicPeriod"/>
            </a:pPr>
            <a:endParaRPr lang="it-IT" sz="1800" b="1">
              <a:solidFill>
                <a:schemeClr val="tx1"/>
              </a:solidFill>
            </a:endParaRPr>
          </a:p>
          <a:p>
            <a:pPr marL="257175" indent="-257175">
              <a:buAutoNum type="arabicPeriod"/>
            </a:pPr>
            <a:r>
              <a:rPr lang="it-IT" sz="1800" b="1">
                <a:solidFill>
                  <a:schemeClr val="tx1"/>
                </a:solidFill>
              </a:rPr>
              <a:t>Blockchain/DLT ridondante in un modello </a:t>
            </a:r>
            <a:r>
              <a:rPr lang="it-IT" sz="1800" b="1" i="1">
                <a:solidFill>
                  <a:schemeClr val="tx1"/>
                </a:solidFill>
              </a:rPr>
              <a:t>PoA</a:t>
            </a:r>
            <a:r>
              <a:rPr lang="it-IT" sz="1800" b="1">
                <a:solidFill>
                  <a:schemeClr val="tx1"/>
                </a:solidFill>
              </a:rPr>
              <a:t>, quando sono </a:t>
            </a:r>
            <a:br>
              <a:rPr lang="it-IT" sz="1800" b="1">
                <a:solidFill>
                  <a:schemeClr val="tx1"/>
                </a:solidFill>
              </a:rPr>
            </a:br>
            <a:r>
              <a:rPr lang="it-IT" sz="1800" b="1">
                <a:solidFill>
                  <a:schemeClr val="tx1"/>
                </a:solidFill>
              </a:rPr>
              <a:t>coinvolte parti fidate </a:t>
            </a:r>
            <a:r>
              <a:rPr lang="it-IT" sz="1800">
                <a:solidFill>
                  <a:schemeClr val="tx1"/>
                </a:solidFill>
              </a:rPr>
              <a:t>(ma c’è il problema dell’interoperabilità)</a:t>
            </a:r>
            <a:endParaRPr lang="it-IT" sz="1800" b="1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673B52-21BE-FE40-AEEF-568BDE89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7A938-59E4-C540-8B90-285BE82372DC}"/>
              </a:ext>
            </a:extLst>
          </p:cNvPr>
          <p:cNvSpPr txBox="1"/>
          <p:nvPr/>
        </p:nvSpPr>
        <p:spPr>
          <a:xfrm>
            <a:off x="3043833" y="439559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/>
              <a:t>In conclusione 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973F73-B833-D443-82BD-268AA62DEE5A}"/>
              </a:ext>
            </a:extLst>
          </p:cNvPr>
          <p:cNvSpPr txBox="1"/>
          <p:nvPr/>
        </p:nvSpPr>
        <p:spPr>
          <a:xfrm>
            <a:off x="7849531" y="17685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Spazio pregettuale</a:t>
            </a:r>
          </a:p>
        </p:txBody>
      </p:sp>
    </p:spTree>
    <p:extLst>
      <p:ext uri="{BB962C8B-B14F-4D97-AF65-F5344CB8AC3E}">
        <p14:creationId xmlns:p14="http://schemas.microsoft.com/office/powerpoint/2010/main" val="10463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E1A7C6-B2C8-C246-B2CB-1A476E6046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32856-4575-F64C-8819-63E38D086070}"/>
              </a:ext>
            </a:extLst>
          </p:cNvPr>
          <p:cNvSpPr txBox="1"/>
          <p:nvPr/>
        </p:nvSpPr>
        <p:spPr>
          <a:xfrm>
            <a:off x="411892" y="1637653"/>
            <a:ext cx="82493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/>
              <a:t>Una </a:t>
            </a:r>
            <a:r>
              <a:rPr lang="it-IT" sz="1500" b="1"/>
              <a:t>DLT/Blockchain</a:t>
            </a:r>
            <a:r>
              <a:rPr lang="it-IT" sz="1500"/>
              <a:t> </a:t>
            </a:r>
            <a:r>
              <a:rPr lang="it-IT" sz="1500" b="1"/>
              <a:t>PoA</a:t>
            </a:r>
            <a:r>
              <a:rPr lang="it-IT" sz="1500"/>
              <a:t> corredata di smart-contracts offrirebbe soluzioni analoghe a</a:t>
            </a:r>
            <a:br>
              <a:rPr lang="it-IT" sz="1500"/>
            </a:br>
            <a:r>
              <a:rPr lang="it-IT" sz="1500"/>
              <a:t>quelle offerte dalle blockchain pubbliche, ma </a:t>
            </a:r>
            <a:r>
              <a:rPr lang="it-IT" sz="1500" b="1" i="1">
                <a:solidFill>
                  <a:srgbClr val="263CFD"/>
                </a:solidFill>
              </a:rPr>
              <a:t>garantite dalla BCE</a:t>
            </a:r>
            <a:r>
              <a:rPr lang="it-IT" sz="1500"/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/>
              <a:t>Il </a:t>
            </a:r>
            <a:r>
              <a:rPr lang="it-IT" sz="1500" b="1"/>
              <a:t>codice open-source</a:t>
            </a:r>
            <a:r>
              <a:rPr lang="it-IT" sz="1500"/>
              <a:t> già disponibile per applicazioni dApp o </a:t>
            </a:r>
            <a:r>
              <a:rPr lang="it-IT" sz="1500" i="1"/>
              <a:t>DeFi</a:t>
            </a:r>
            <a:r>
              <a:rPr lang="it-IT" sz="1500"/>
              <a:t> verrebbe </a:t>
            </a:r>
            <a:r>
              <a:rPr lang="it-IT" sz="1500" b="1"/>
              <a:t>nativamente </a:t>
            </a:r>
            <a:br>
              <a:rPr lang="it-IT" sz="1500" b="1"/>
            </a:br>
            <a:r>
              <a:rPr lang="it-IT" sz="1500" b="1"/>
              <a:t>supportato dall’Euro digitale</a:t>
            </a:r>
            <a:r>
              <a:rPr lang="it-IT" sz="1500"/>
              <a:t>.</a:t>
            </a:r>
            <a:br>
              <a:rPr lang="it-IT" sz="1500"/>
            </a:br>
            <a:endParaRPr lang="it-IT" sz="150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500"/>
              <a:t>Un </a:t>
            </a:r>
            <a:r>
              <a:rPr lang="it-IT" sz="1500" b="1"/>
              <a:t>Euro digitale compatibile con EVM </a:t>
            </a:r>
            <a:r>
              <a:rPr lang="it-IT" sz="1500" i="1"/>
              <a:t>(Ethereum Virtual Machine)</a:t>
            </a:r>
            <a:r>
              <a:rPr lang="it-IT" sz="1500"/>
              <a:t> beneficerebbe </a:t>
            </a:r>
            <a:br>
              <a:rPr lang="it-IT" sz="1500"/>
            </a:br>
            <a:r>
              <a:rPr lang="it-IT" sz="1500"/>
              <a:t>di soluzioni di </a:t>
            </a:r>
            <a:r>
              <a:rPr lang="it-IT" sz="1500" b="1"/>
              <a:t>interoperabilità cross-chain</a:t>
            </a:r>
            <a:r>
              <a:rPr lang="it-IT" sz="1500"/>
              <a:t> già sviluppati per le blockchain pubbliche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FFBD4-1FF8-984C-8BA9-2092BE0A96E1}"/>
              </a:ext>
            </a:extLst>
          </p:cNvPr>
          <p:cNvSpPr txBox="1"/>
          <p:nvPr/>
        </p:nvSpPr>
        <p:spPr>
          <a:xfrm>
            <a:off x="3534508" y="536331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/>
              <a:t>Tuttavia...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D98678-80A9-414F-8CE7-B53886535E1B}"/>
              </a:ext>
            </a:extLst>
          </p:cNvPr>
          <p:cNvSpPr txBox="1"/>
          <p:nvPr/>
        </p:nvSpPr>
        <p:spPr>
          <a:xfrm>
            <a:off x="7849531" y="17685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Spazio pregettuale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39A09-A199-2841-9399-62063F3F5CE0}"/>
              </a:ext>
            </a:extLst>
          </p:cNvPr>
          <p:cNvSpPr txBox="1"/>
          <p:nvPr/>
        </p:nvSpPr>
        <p:spPr>
          <a:xfrm>
            <a:off x="411892" y="3787647"/>
            <a:ext cx="7817708" cy="323165"/>
          </a:xfrm>
          <a:prstGeom prst="rect">
            <a:avLst/>
          </a:prstGeom>
          <a:solidFill>
            <a:schemeClr val="accent6"/>
          </a:solidFill>
          <a:ln w="25400">
            <a:solidFill>
              <a:srgbClr val="263CF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>
                <a:solidFill>
                  <a:srgbClr val="263CFD"/>
                </a:solidFill>
              </a:rPr>
              <a:t>L’interoperabilità cross-chain consentirebbe di </a:t>
            </a:r>
            <a:r>
              <a:rPr lang="it-IT" sz="1500" b="1">
                <a:solidFill>
                  <a:srgbClr val="263CFD"/>
                </a:solidFill>
              </a:rPr>
              <a:t>drenare liquidità dalla </a:t>
            </a:r>
            <a:r>
              <a:rPr lang="it-IT" sz="1500" b="1" i="1">
                <a:solidFill>
                  <a:srgbClr val="263CFD"/>
                </a:solidFill>
              </a:rPr>
              <a:t>De-Fi</a:t>
            </a:r>
          </a:p>
        </p:txBody>
      </p:sp>
    </p:spTree>
    <p:extLst>
      <p:ext uri="{BB962C8B-B14F-4D97-AF65-F5344CB8AC3E}">
        <p14:creationId xmlns:p14="http://schemas.microsoft.com/office/powerpoint/2010/main" val="25718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7E0DC-411E-0D4B-A099-7F8F86E3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63FFD8-CAC0-8343-9B3F-524E7AC44A58}"/>
              </a:ext>
            </a:extLst>
          </p:cNvPr>
          <p:cNvGrpSpPr/>
          <p:nvPr/>
        </p:nvGrpSpPr>
        <p:grpSpPr>
          <a:xfrm>
            <a:off x="162862" y="330960"/>
            <a:ext cx="3399904" cy="3620796"/>
            <a:chOff x="5125915" y="-104389"/>
            <a:chExt cx="3399904" cy="36207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09D701-5EF1-3743-8CDF-347A27BCBE62}"/>
                </a:ext>
              </a:extLst>
            </p:cNvPr>
            <p:cNvSpPr txBox="1"/>
            <p:nvPr/>
          </p:nvSpPr>
          <p:spPr>
            <a:xfrm>
              <a:off x="6380429" y="-104389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>
                  <a:solidFill>
                    <a:srgbClr val="263CFD"/>
                  </a:solidFill>
                </a:rPr>
                <a:t>De-Fi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3FB835-D42F-6344-A3C9-062D5773D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5915" y="1077127"/>
              <a:ext cx="3399904" cy="243928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755E32-1CA8-D143-A96D-84E75C3BD302}"/>
              </a:ext>
            </a:extLst>
          </p:cNvPr>
          <p:cNvGrpSpPr/>
          <p:nvPr/>
        </p:nvGrpSpPr>
        <p:grpSpPr>
          <a:xfrm>
            <a:off x="4285323" y="1238150"/>
            <a:ext cx="4450257" cy="2362273"/>
            <a:chOff x="340467" y="501161"/>
            <a:chExt cx="4450257" cy="23622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4AB1D-C346-0645-AD56-361FB52B2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289" y="997999"/>
              <a:ext cx="3896245" cy="18654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03F8F1-749D-DB45-B0F3-25A98F47E6A9}"/>
                </a:ext>
              </a:extLst>
            </p:cNvPr>
            <p:cNvSpPr txBox="1"/>
            <p:nvPr/>
          </p:nvSpPr>
          <p:spPr>
            <a:xfrm>
              <a:off x="340467" y="501161"/>
              <a:ext cx="445025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/>
                <a:t>Sistema finanziario tradizionale</a:t>
              </a:r>
              <a:endParaRPr lang="it-IT" sz="2400" i="1"/>
            </a:p>
            <a:p>
              <a:pPr algn="ctr"/>
              <a:r>
                <a:rPr lang="it-IT" sz="2400" i="1"/>
                <a:t>Ce-Fi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E20D7D-0588-9B43-A451-052001A989F8}"/>
              </a:ext>
            </a:extLst>
          </p:cNvPr>
          <p:cNvGrpSpPr/>
          <p:nvPr/>
        </p:nvGrpSpPr>
        <p:grpSpPr>
          <a:xfrm>
            <a:off x="2942357" y="332986"/>
            <a:ext cx="1576008" cy="4259926"/>
            <a:chOff x="3829170" y="169962"/>
            <a:chExt cx="1576008" cy="425992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472E3BC-3633-BD41-810B-F05BA720DC8D}"/>
                </a:ext>
              </a:extLst>
            </p:cNvPr>
            <p:cNvSpPr/>
            <p:nvPr/>
          </p:nvSpPr>
          <p:spPr>
            <a:xfrm>
              <a:off x="3829170" y="169962"/>
              <a:ext cx="1461645" cy="4253610"/>
            </a:xfrm>
            <a:custGeom>
              <a:avLst/>
              <a:gdLst>
                <a:gd name="connsiteX0" fmla="*/ 1461645 w 1461645"/>
                <a:gd name="connsiteY0" fmla="*/ 0 h 4253610"/>
                <a:gd name="connsiteX1" fmla="*/ 1083576 w 1461645"/>
                <a:gd name="connsiteY1" fmla="*/ 861646 h 4253610"/>
                <a:gd name="connsiteX2" fmla="*/ 951691 w 1461645"/>
                <a:gd name="connsiteY2" fmla="*/ 1811216 h 4253610"/>
                <a:gd name="connsiteX3" fmla="*/ 740676 w 1461645"/>
                <a:gd name="connsiteY3" fmla="*/ 2822331 h 4253610"/>
                <a:gd name="connsiteX4" fmla="*/ 257099 w 1461645"/>
                <a:gd name="connsiteY4" fmla="*/ 3508131 h 4253610"/>
                <a:gd name="connsiteX5" fmla="*/ 19706 w 1461645"/>
                <a:gd name="connsiteY5" fmla="*/ 4211516 h 4253610"/>
                <a:gd name="connsiteX6" fmla="*/ 19706 w 1461645"/>
                <a:gd name="connsiteY6" fmla="*/ 4158762 h 4253610"/>
                <a:gd name="connsiteX7" fmla="*/ 72460 w 1461645"/>
                <a:gd name="connsiteY7" fmla="*/ 4035669 h 4253610"/>
                <a:gd name="connsiteX8" fmla="*/ 46083 w 1461645"/>
                <a:gd name="connsiteY8" fmla="*/ 4106008 h 425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645" h="4253610">
                  <a:moveTo>
                    <a:pt x="1461645" y="0"/>
                  </a:moveTo>
                  <a:cubicBezTo>
                    <a:pt x="1315106" y="279888"/>
                    <a:pt x="1168568" y="559777"/>
                    <a:pt x="1083576" y="861646"/>
                  </a:cubicBezTo>
                  <a:cubicBezTo>
                    <a:pt x="998584" y="1163515"/>
                    <a:pt x="1008841" y="1484435"/>
                    <a:pt x="951691" y="1811216"/>
                  </a:cubicBezTo>
                  <a:cubicBezTo>
                    <a:pt x="894541" y="2137997"/>
                    <a:pt x="856441" y="2539512"/>
                    <a:pt x="740676" y="2822331"/>
                  </a:cubicBezTo>
                  <a:cubicBezTo>
                    <a:pt x="624911" y="3105150"/>
                    <a:pt x="377261" y="3276600"/>
                    <a:pt x="257099" y="3508131"/>
                  </a:cubicBezTo>
                  <a:cubicBezTo>
                    <a:pt x="136937" y="3739662"/>
                    <a:pt x="19706" y="4211516"/>
                    <a:pt x="19706" y="4211516"/>
                  </a:cubicBezTo>
                  <a:cubicBezTo>
                    <a:pt x="-19859" y="4319954"/>
                    <a:pt x="10914" y="4188070"/>
                    <a:pt x="19706" y="4158762"/>
                  </a:cubicBezTo>
                  <a:cubicBezTo>
                    <a:pt x="28498" y="4129454"/>
                    <a:pt x="68064" y="4044461"/>
                    <a:pt x="72460" y="4035669"/>
                  </a:cubicBezTo>
                  <a:cubicBezTo>
                    <a:pt x="76856" y="4026877"/>
                    <a:pt x="61469" y="4066442"/>
                    <a:pt x="46083" y="410600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CC4163F-CAFC-804C-8AD7-81D30E7F2EAC}"/>
                </a:ext>
              </a:extLst>
            </p:cNvPr>
            <p:cNvSpPr/>
            <p:nvPr/>
          </p:nvSpPr>
          <p:spPr>
            <a:xfrm>
              <a:off x="3943533" y="176278"/>
              <a:ext cx="1461645" cy="4253610"/>
            </a:xfrm>
            <a:custGeom>
              <a:avLst/>
              <a:gdLst>
                <a:gd name="connsiteX0" fmla="*/ 1461645 w 1461645"/>
                <a:gd name="connsiteY0" fmla="*/ 0 h 4253610"/>
                <a:gd name="connsiteX1" fmla="*/ 1083576 w 1461645"/>
                <a:gd name="connsiteY1" fmla="*/ 861646 h 4253610"/>
                <a:gd name="connsiteX2" fmla="*/ 951691 w 1461645"/>
                <a:gd name="connsiteY2" fmla="*/ 1811216 h 4253610"/>
                <a:gd name="connsiteX3" fmla="*/ 740676 w 1461645"/>
                <a:gd name="connsiteY3" fmla="*/ 2822331 h 4253610"/>
                <a:gd name="connsiteX4" fmla="*/ 257099 w 1461645"/>
                <a:gd name="connsiteY4" fmla="*/ 3508131 h 4253610"/>
                <a:gd name="connsiteX5" fmla="*/ 19706 w 1461645"/>
                <a:gd name="connsiteY5" fmla="*/ 4211516 h 4253610"/>
                <a:gd name="connsiteX6" fmla="*/ 19706 w 1461645"/>
                <a:gd name="connsiteY6" fmla="*/ 4158762 h 4253610"/>
                <a:gd name="connsiteX7" fmla="*/ 72460 w 1461645"/>
                <a:gd name="connsiteY7" fmla="*/ 4035669 h 4253610"/>
                <a:gd name="connsiteX8" fmla="*/ 46083 w 1461645"/>
                <a:gd name="connsiteY8" fmla="*/ 4106008 h 425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645" h="4253610">
                  <a:moveTo>
                    <a:pt x="1461645" y="0"/>
                  </a:moveTo>
                  <a:cubicBezTo>
                    <a:pt x="1315106" y="279888"/>
                    <a:pt x="1168568" y="559777"/>
                    <a:pt x="1083576" y="861646"/>
                  </a:cubicBezTo>
                  <a:cubicBezTo>
                    <a:pt x="998584" y="1163515"/>
                    <a:pt x="1008841" y="1484435"/>
                    <a:pt x="951691" y="1811216"/>
                  </a:cubicBezTo>
                  <a:cubicBezTo>
                    <a:pt x="894541" y="2137997"/>
                    <a:pt x="856441" y="2539512"/>
                    <a:pt x="740676" y="2822331"/>
                  </a:cubicBezTo>
                  <a:cubicBezTo>
                    <a:pt x="624911" y="3105150"/>
                    <a:pt x="377261" y="3276600"/>
                    <a:pt x="257099" y="3508131"/>
                  </a:cubicBezTo>
                  <a:cubicBezTo>
                    <a:pt x="136937" y="3739662"/>
                    <a:pt x="19706" y="4211516"/>
                    <a:pt x="19706" y="4211516"/>
                  </a:cubicBezTo>
                  <a:cubicBezTo>
                    <a:pt x="-19859" y="4319954"/>
                    <a:pt x="10914" y="4188070"/>
                    <a:pt x="19706" y="4158762"/>
                  </a:cubicBezTo>
                  <a:cubicBezTo>
                    <a:pt x="28498" y="4129454"/>
                    <a:pt x="68064" y="4044461"/>
                    <a:pt x="72460" y="4035669"/>
                  </a:cubicBezTo>
                  <a:cubicBezTo>
                    <a:pt x="76856" y="4026877"/>
                    <a:pt x="61469" y="4066442"/>
                    <a:pt x="46083" y="410600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540124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7E0DC-411E-0D4B-A099-7F8F86E3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64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63FFD8-CAC0-8343-9B3F-524E7AC44A58}"/>
              </a:ext>
            </a:extLst>
          </p:cNvPr>
          <p:cNvGrpSpPr/>
          <p:nvPr/>
        </p:nvGrpSpPr>
        <p:grpSpPr>
          <a:xfrm>
            <a:off x="162862" y="330960"/>
            <a:ext cx="3399904" cy="3620796"/>
            <a:chOff x="5125915" y="-104389"/>
            <a:chExt cx="3399904" cy="36207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09D701-5EF1-3743-8CDF-347A27BCBE62}"/>
                </a:ext>
              </a:extLst>
            </p:cNvPr>
            <p:cNvSpPr txBox="1"/>
            <p:nvPr/>
          </p:nvSpPr>
          <p:spPr>
            <a:xfrm>
              <a:off x="6380429" y="-104389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>
                  <a:solidFill>
                    <a:srgbClr val="263CFD"/>
                  </a:solidFill>
                </a:rPr>
                <a:t>De-Fi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3FB835-D42F-6344-A3C9-062D5773D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5915" y="1077127"/>
              <a:ext cx="3399904" cy="243928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03F8F1-749D-DB45-B0F3-25A98F47E6A9}"/>
              </a:ext>
            </a:extLst>
          </p:cNvPr>
          <p:cNvSpPr txBox="1"/>
          <p:nvPr/>
        </p:nvSpPr>
        <p:spPr>
          <a:xfrm>
            <a:off x="5661285" y="231163"/>
            <a:ext cx="317586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i="1">
                <a:solidFill>
                  <a:srgbClr val="263CFD"/>
                </a:solidFill>
              </a:rPr>
              <a:t>Euro Digitale</a:t>
            </a:r>
            <a:r>
              <a:rPr lang="it-IT" sz="2400"/>
              <a:t> basato </a:t>
            </a:r>
          </a:p>
          <a:p>
            <a:r>
              <a:rPr lang="it-IT" sz="2400"/>
              <a:t>su blockchain</a:t>
            </a:r>
            <a:endParaRPr lang="it-IT" sz="2400" i="1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E20D7D-0588-9B43-A451-052001A989F8}"/>
              </a:ext>
            </a:extLst>
          </p:cNvPr>
          <p:cNvGrpSpPr/>
          <p:nvPr/>
        </p:nvGrpSpPr>
        <p:grpSpPr>
          <a:xfrm>
            <a:off x="2942357" y="332986"/>
            <a:ext cx="1576008" cy="4259926"/>
            <a:chOff x="3829170" y="169962"/>
            <a:chExt cx="1576008" cy="425992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472E3BC-3633-BD41-810B-F05BA720DC8D}"/>
                </a:ext>
              </a:extLst>
            </p:cNvPr>
            <p:cNvSpPr/>
            <p:nvPr/>
          </p:nvSpPr>
          <p:spPr>
            <a:xfrm>
              <a:off x="3829170" y="169962"/>
              <a:ext cx="1461645" cy="4253610"/>
            </a:xfrm>
            <a:custGeom>
              <a:avLst/>
              <a:gdLst>
                <a:gd name="connsiteX0" fmla="*/ 1461645 w 1461645"/>
                <a:gd name="connsiteY0" fmla="*/ 0 h 4253610"/>
                <a:gd name="connsiteX1" fmla="*/ 1083576 w 1461645"/>
                <a:gd name="connsiteY1" fmla="*/ 861646 h 4253610"/>
                <a:gd name="connsiteX2" fmla="*/ 951691 w 1461645"/>
                <a:gd name="connsiteY2" fmla="*/ 1811216 h 4253610"/>
                <a:gd name="connsiteX3" fmla="*/ 740676 w 1461645"/>
                <a:gd name="connsiteY3" fmla="*/ 2822331 h 4253610"/>
                <a:gd name="connsiteX4" fmla="*/ 257099 w 1461645"/>
                <a:gd name="connsiteY4" fmla="*/ 3508131 h 4253610"/>
                <a:gd name="connsiteX5" fmla="*/ 19706 w 1461645"/>
                <a:gd name="connsiteY5" fmla="*/ 4211516 h 4253610"/>
                <a:gd name="connsiteX6" fmla="*/ 19706 w 1461645"/>
                <a:gd name="connsiteY6" fmla="*/ 4158762 h 4253610"/>
                <a:gd name="connsiteX7" fmla="*/ 72460 w 1461645"/>
                <a:gd name="connsiteY7" fmla="*/ 4035669 h 4253610"/>
                <a:gd name="connsiteX8" fmla="*/ 46083 w 1461645"/>
                <a:gd name="connsiteY8" fmla="*/ 4106008 h 425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645" h="4253610">
                  <a:moveTo>
                    <a:pt x="1461645" y="0"/>
                  </a:moveTo>
                  <a:cubicBezTo>
                    <a:pt x="1315106" y="279888"/>
                    <a:pt x="1168568" y="559777"/>
                    <a:pt x="1083576" y="861646"/>
                  </a:cubicBezTo>
                  <a:cubicBezTo>
                    <a:pt x="998584" y="1163515"/>
                    <a:pt x="1008841" y="1484435"/>
                    <a:pt x="951691" y="1811216"/>
                  </a:cubicBezTo>
                  <a:cubicBezTo>
                    <a:pt x="894541" y="2137997"/>
                    <a:pt x="856441" y="2539512"/>
                    <a:pt x="740676" y="2822331"/>
                  </a:cubicBezTo>
                  <a:cubicBezTo>
                    <a:pt x="624911" y="3105150"/>
                    <a:pt x="377261" y="3276600"/>
                    <a:pt x="257099" y="3508131"/>
                  </a:cubicBezTo>
                  <a:cubicBezTo>
                    <a:pt x="136937" y="3739662"/>
                    <a:pt x="19706" y="4211516"/>
                    <a:pt x="19706" y="4211516"/>
                  </a:cubicBezTo>
                  <a:cubicBezTo>
                    <a:pt x="-19859" y="4319954"/>
                    <a:pt x="10914" y="4188070"/>
                    <a:pt x="19706" y="4158762"/>
                  </a:cubicBezTo>
                  <a:cubicBezTo>
                    <a:pt x="28498" y="4129454"/>
                    <a:pt x="68064" y="4044461"/>
                    <a:pt x="72460" y="4035669"/>
                  </a:cubicBezTo>
                  <a:cubicBezTo>
                    <a:pt x="76856" y="4026877"/>
                    <a:pt x="61469" y="4066442"/>
                    <a:pt x="46083" y="410600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CC4163F-CAFC-804C-8AD7-81D30E7F2EAC}"/>
                </a:ext>
              </a:extLst>
            </p:cNvPr>
            <p:cNvSpPr/>
            <p:nvPr/>
          </p:nvSpPr>
          <p:spPr>
            <a:xfrm>
              <a:off x="3943533" y="176278"/>
              <a:ext cx="1461645" cy="4253610"/>
            </a:xfrm>
            <a:custGeom>
              <a:avLst/>
              <a:gdLst>
                <a:gd name="connsiteX0" fmla="*/ 1461645 w 1461645"/>
                <a:gd name="connsiteY0" fmla="*/ 0 h 4253610"/>
                <a:gd name="connsiteX1" fmla="*/ 1083576 w 1461645"/>
                <a:gd name="connsiteY1" fmla="*/ 861646 h 4253610"/>
                <a:gd name="connsiteX2" fmla="*/ 951691 w 1461645"/>
                <a:gd name="connsiteY2" fmla="*/ 1811216 h 4253610"/>
                <a:gd name="connsiteX3" fmla="*/ 740676 w 1461645"/>
                <a:gd name="connsiteY3" fmla="*/ 2822331 h 4253610"/>
                <a:gd name="connsiteX4" fmla="*/ 257099 w 1461645"/>
                <a:gd name="connsiteY4" fmla="*/ 3508131 h 4253610"/>
                <a:gd name="connsiteX5" fmla="*/ 19706 w 1461645"/>
                <a:gd name="connsiteY5" fmla="*/ 4211516 h 4253610"/>
                <a:gd name="connsiteX6" fmla="*/ 19706 w 1461645"/>
                <a:gd name="connsiteY6" fmla="*/ 4158762 h 4253610"/>
                <a:gd name="connsiteX7" fmla="*/ 72460 w 1461645"/>
                <a:gd name="connsiteY7" fmla="*/ 4035669 h 4253610"/>
                <a:gd name="connsiteX8" fmla="*/ 46083 w 1461645"/>
                <a:gd name="connsiteY8" fmla="*/ 4106008 h 425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645" h="4253610">
                  <a:moveTo>
                    <a:pt x="1461645" y="0"/>
                  </a:moveTo>
                  <a:cubicBezTo>
                    <a:pt x="1315106" y="279888"/>
                    <a:pt x="1168568" y="559777"/>
                    <a:pt x="1083576" y="861646"/>
                  </a:cubicBezTo>
                  <a:cubicBezTo>
                    <a:pt x="998584" y="1163515"/>
                    <a:pt x="1008841" y="1484435"/>
                    <a:pt x="951691" y="1811216"/>
                  </a:cubicBezTo>
                  <a:cubicBezTo>
                    <a:pt x="894541" y="2137997"/>
                    <a:pt x="856441" y="2539512"/>
                    <a:pt x="740676" y="2822331"/>
                  </a:cubicBezTo>
                  <a:cubicBezTo>
                    <a:pt x="624911" y="3105150"/>
                    <a:pt x="377261" y="3276600"/>
                    <a:pt x="257099" y="3508131"/>
                  </a:cubicBezTo>
                  <a:cubicBezTo>
                    <a:pt x="136937" y="3739662"/>
                    <a:pt x="19706" y="4211516"/>
                    <a:pt x="19706" y="4211516"/>
                  </a:cubicBezTo>
                  <a:cubicBezTo>
                    <a:pt x="-19859" y="4319954"/>
                    <a:pt x="10914" y="4188070"/>
                    <a:pt x="19706" y="4158762"/>
                  </a:cubicBezTo>
                  <a:cubicBezTo>
                    <a:pt x="28498" y="4129454"/>
                    <a:pt x="68064" y="4044461"/>
                    <a:pt x="72460" y="4035669"/>
                  </a:cubicBezTo>
                  <a:cubicBezTo>
                    <a:pt x="76856" y="4026877"/>
                    <a:pt x="61469" y="4066442"/>
                    <a:pt x="46083" y="410600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A5F0DD-ACDA-ED4C-9788-F012F2457BC5}"/>
              </a:ext>
            </a:extLst>
          </p:cNvPr>
          <p:cNvGrpSpPr/>
          <p:nvPr/>
        </p:nvGrpSpPr>
        <p:grpSpPr>
          <a:xfrm>
            <a:off x="4404002" y="1486143"/>
            <a:ext cx="4625635" cy="3097346"/>
            <a:chOff x="4518365" y="497031"/>
            <a:chExt cx="4625635" cy="30973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2165E7-1F06-9148-A829-6FAAEF3CC004}"/>
                </a:ext>
              </a:extLst>
            </p:cNvPr>
            <p:cNvSpPr/>
            <p:nvPr/>
          </p:nvSpPr>
          <p:spPr>
            <a:xfrm>
              <a:off x="5627077" y="792625"/>
              <a:ext cx="1951892" cy="719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70A0E3-DD2B-214C-8DDD-436B3328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1199" y="497031"/>
              <a:ext cx="2274101" cy="5911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C0D698-3AC0-F54D-AACF-FA91E8F1D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9899" y="2001797"/>
              <a:ext cx="2274101" cy="5911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E0FB29-C0DE-7E47-AAB1-2956C07B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6559" y="3003189"/>
              <a:ext cx="2274101" cy="5911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704D87-2ACB-9049-9311-FDC5C73E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8365" y="1348665"/>
              <a:ext cx="2274101" cy="59118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6D77EC4-05C2-EE49-A2EA-7474BC182845}"/>
                </a:ext>
              </a:extLst>
            </p:cNvPr>
            <p:cNvCxnSpPr>
              <a:cxnSpLocks/>
              <a:stCxn id="21" idx="0"/>
              <a:endCxn id="6" idx="1"/>
            </p:cNvCxnSpPr>
            <p:nvPr/>
          </p:nvCxnSpPr>
          <p:spPr>
            <a:xfrm flipV="1">
              <a:off x="5655416" y="792625"/>
              <a:ext cx="665783" cy="55604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B9EAF34-BD48-4F41-BDB3-56D3459D4AE9}"/>
                </a:ext>
              </a:extLst>
            </p:cNvPr>
            <p:cNvCxnSpPr>
              <a:cxnSpLocks/>
              <a:stCxn id="18" idx="0"/>
              <a:endCxn id="3" idx="3"/>
            </p:cNvCxnSpPr>
            <p:nvPr/>
          </p:nvCxnSpPr>
          <p:spPr>
            <a:xfrm flipH="1" flipV="1">
              <a:off x="7578969" y="1152551"/>
              <a:ext cx="427981" cy="849246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CEB84A1-1E73-3E4D-92A3-DC3775240F52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 flipH="1">
              <a:off x="7400660" y="2625151"/>
              <a:ext cx="593204" cy="673632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4FB816B-4ECF-A445-8346-766CA3AA9AD4}"/>
                </a:ext>
              </a:extLst>
            </p:cNvPr>
            <p:cNvCxnSpPr>
              <a:cxnSpLocks/>
              <a:stCxn id="21" idx="2"/>
              <a:endCxn id="20" idx="0"/>
            </p:cNvCxnSpPr>
            <p:nvPr/>
          </p:nvCxnSpPr>
          <p:spPr>
            <a:xfrm>
              <a:off x="5655416" y="1939853"/>
              <a:ext cx="608194" cy="1063336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C38224E-64E5-1F42-856D-14CC244A6261}"/>
                </a:ext>
              </a:extLst>
            </p:cNvPr>
            <p:cNvCxnSpPr>
              <a:cxnSpLocks/>
              <a:stCxn id="3" idx="3"/>
              <a:endCxn id="20" idx="0"/>
            </p:cNvCxnSpPr>
            <p:nvPr/>
          </p:nvCxnSpPr>
          <p:spPr>
            <a:xfrm flipH="1">
              <a:off x="6263610" y="1152551"/>
              <a:ext cx="1315359" cy="1850638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80F938D-902D-DA4D-9649-8B985BC4ADB6}"/>
                </a:ext>
              </a:extLst>
            </p:cNvPr>
            <p:cNvCxnSpPr>
              <a:cxnSpLocks/>
              <a:stCxn id="21" idx="2"/>
              <a:endCxn id="18" idx="1"/>
            </p:cNvCxnSpPr>
            <p:nvPr/>
          </p:nvCxnSpPr>
          <p:spPr>
            <a:xfrm>
              <a:off x="5655416" y="1939853"/>
              <a:ext cx="1214483" cy="357538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059136-B8A4-C746-9D87-63B234210292}"/>
              </a:ext>
            </a:extLst>
          </p:cNvPr>
          <p:cNvGrpSpPr/>
          <p:nvPr/>
        </p:nvGrpSpPr>
        <p:grpSpPr>
          <a:xfrm>
            <a:off x="2684742" y="1274441"/>
            <a:ext cx="2748715" cy="2676638"/>
            <a:chOff x="2684742" y="1274441"/>
            <a:chExt cx="2748715" cy="2676638"/>
          </a:xfrm>
        </p:grpSpPr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FF691901-5D93-844C-9629-9BA83C08E4A8}"/>
                </a:ext>
              </a:extLst>
            </p:cNvPr>
            <p:cNvSpPr/>
            <p:nvPr/>
          </p:nvSpPr>
          <p:spPr>
            <a:xfrm>
              <a:off x="3023641" y="1274441"/>
              <a:ext cx="2409816" cy="1049415"/>
            </a:xfrm>
            <a:prstGeom prst="arc">
              <a:avLst>
                <a:gd name="adj1" fmla="val 11594120"/>
                <a:gd name="adj2" fmla="val 20885243"/>
              </a:avLst>
            </a:prstGeom>
            <a:ln w="50800">
              <a:solidFill>
                <a:srgbClr val="00A107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96D99AEE-5591-E845-920C-2C38BA9E8DF6}"/>
                </a:ext>
              </a:extLst>
            </p:cNvPr>
            <p:cNvSpPr/>
            <p:nvPr/>
          </p:nvSpPr>
          <p:spPr>
            <a:xfrm>
              <a:off x="2684742" y="2901664"/>
              <a:ext cx="2409816" cy="1049415"/>
            </a:xfrm>
            <a:prstGeom prst="arc">
              <a:avLst>
                <a:gd name="adj1" fmla="val 576249"/>
                <a:gd name="adj2" fmla="val 10205751"/>
              </a:avLst>
            </a:prstGeom>
            <a:ln w="50800">
              <a:solidFill>
                <a:srgbClr val="00A107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37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56243D-FF89-074C-9D5A-787EB5A420CD}"/>
              </a:ext>
            </a:extLst>
          </p:cNvPr>
          <p:cNvSpPr txBox="1"/>
          <p:nvPr/>
        </p:nvSpPr>
        <p:spPr>
          <a:xfrm>
            <a:off x="1010370" y="403930"/>
            <a:ext cx="7455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i="1">
                <a:solidFill>
                  <a:srgbClr val="263CFD"/>
                </a:solidFill>
              </a:rPr>
              <a:t>Denaro programmabile</a:t>
            </a:r>
            <a:r>
              <a:rPr lang="it-IT" sz="2200" b="1"/>
              <a:t> nel contesto dell’Euro digitale </a:t>
            </a:r>
            <a:endParaRPr lang="it-IT" sz="2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4B22C-70AA-9C4D-96A6-179983DD708A}"/>
              </a:ext>
            </a:extLst>
          </p:cNvPr>
          <p:cNvSpPr txBox="1"/>
          <p:nvPr/>
        </p:nvSpPr>
        <p:spPr>
          <a:xfrm>
            <a:off x="881327" y="1367100"/>
            <a:ext cx="7967246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>
                <a:solidFill>
                  <a:srgbClr val="1626FF"/>
                </a:solidFill>
              </a:rPr>
              <a:t>Vantaggi </a:t>
            </a:r>
            <a:r>
              <a:rPr lang="it-IT" sz="1500">
                <a:solidFill>
                  <a:schemeClr val="tx1"/>
                </a:solidFill>
              </a:rPr>
              <a:t>associati alla programmabilità dei pagamenti digitali</a:t>
            </a:r>
            <a:r>
              <a:rPr lang="it-IT" sz="1500" b="1">
                <a:solidFill>
                  <a:schemeClr val="tx1"/>
                </a:solidFill>
              </a:rPr>
              <a:t>:</a:t>
            </a:r>
          </a:p>
          <a:p>
            <a:endParaRPr lang="it-IT" sz="1500" b="1">
              <a:solidFill>
                <a:schemeClr val="tx1"/>
              </a:solidFill>
            </a:endParaRPr>
          </a:p>
          <a:p>
            <a:endParaRPr lang="it-IT" sz="1500"/>
          </a:p>
          <a:p>
            <a:pPr marL="342900" indent="-342900">
              <a:buFont typeface="+mj-lt"/>
              <a:buAutoNum type="arabicParenR"/>
            </a:pPr>
            <a:r>
              <a:rPr lang="it-IT" sz="1500" b="1">
                <a:solidFill>
                  <a:srgbClr val="263CFD"/>
                </a:solidFill>
              </a:rPr>
              <a:t>automazione</a:t>
            </a:r>
            <a:r>
              <a:rPr lang="it-IT" sz="1500"/>
              <a:t> di vari processi associati ai pagamenti (processi più efficienti);</a:t>
            </a:r>
            <a:br>
              <a:rPr lang="it-IT" sz="1500" b="1"/>
            </a:br>
            <a:endParaRPr lang="it-IT" sz="1500" b="1"/>
          </a:p>
          <a:p>
            <a:pPr marL="342900" indent="-342900">
              <a:buFont typeface="+mj-lt"/>
              <a:buAutoNum type="arabicParenR"/>
            </a:pPr>
            <a:r>
              <a:rPr lang="it-IT" sz="1500"/>
              <a:t>automazione del processo </a:t>
            </a:r>
            <a:r>
              <a:rPr lang="it-IT" sz="1500" b="1">
                <a:solidFill>
                  <a:srgbClr val="263CFD"/>
                </a:solidFill>
              </a:rPr>
              <a:t>affidabile, verificabile</a:t>
            </a:r>
            <a:r>
              <a:rPr lang="it-IT" sz="1500"/>
              <a:t>, </a:t>
            </a:r>
            <a:r>
              <a:rPr lang="it-IT" sz="1500" b="1">
                <a:solidFill>
                  <a:srgbClr val="263CFD"/>
                </a:solidFill>
              </a:rPr>
              <a:t>incontestabile </a:t>
            </a:r>
            <a:r>
              <a:rPr lang="it-IT" sz="1500">
                <a:solidFill>
                  <a:schemeClr val="tx1"/>
                </a:solidFill>
              </a:rPr>
              <a:t>e</a:t>
            </a:r>
            <a:r>
              <a:rPr lang="it-IT" sz="1500" b="1">
                <a:solidFill>
                  <a:srgbClr val="263CFD"/>
                </a:solidFill>
              </a:rPr>
              <a:t> non falsificabile; </a:t>
            </a:r>
            <a:endParaRPr lang="it-IT" sz="1500" i="1"/>
          </a:p>
          <a:p>
            <a:pPr marL="342900" indent="-342900">
              <a:buFont typeface="+mj-lt"/>
              <a:buAutoNum type="arabicParenR"/>
            </a:pPr>
            <a:endParaRPr lang="it-IT" sz="1500"/>
          </a:p>
          <a:p>
            <a:pPr marL="342900" indent="-342900">
              <a:buFont typeface="+mj-lt"/>
              <a:buAutoNum type="arabicParenR"/>
            </a:pPr>
            <a:r>
              <a:rPr lang="it-IT" sz="1500" b="1">
                <a:solidFill>
                  <a:srgbClr val="263CFD"/>
                </a:solidFill>
              </a:rPr>
              <a:t>fiducia</a:t>
            </a:r>
            <a:r>
              <a:rPr lang="it-IT" sz="1500"/>
              <a:t> nel processo basata sulle garanzie fornite dalla BCE. </a:t>
            </a:r>
          </a:p>
          <a:p>
            <a:endParaRPr lang="it-IT" sz="1500"/>
          </a:p>
          <a:p>
            <a:endParaRPr lang="it-IT" sz="1500" b="1">
              <a:solidFill>
                <a:srgbClr val="1626FF"/>
              </a:solidFill>
            </a:endParaRPr>
          </a:p>
          <a:p>
            <a:r>
              <a:rPr lang="it-IT" sz="1500">
                <a:solidFill>
                  <a:schemeClr val="tx1"/>
                </a:solidFill>
              </a:rPr>
              <a:t>Tutto ciò grazie agli </a:t>
            </a:r>
            <a:r>
              <a:rPr lang="it-IT" sz="1500" i="1">
                <a:solidFill>
                  <a:schemeClr val="tx1"/>
                </a:solidFill>
              </a:rPr>
              <a:t>smart-contracts, </a:t>
            </a:r>
            <a:r>
              <a:rPr lang="it-IT" sz="1500">
                <a:solidFill>
                  <a:schemeClr val="tx1"/>
                </a:solidFill>
              </a:rPr>
              <a:t>che offrono un mezzo per gestire processi </a:t>
            </a:r>
          </a:p>
          <a:p>
            <a:r>
              <a:rPr lang="it-IT" sz="1500">
                <a:solidFill>
                  <a:schemeClr val="tx1"/>
                </a:solidFill>
              </a:rPr>
              <a:t>digitali tra parti diverse, </a:t>
            </a:r>
            <a:r>
              <a:rPr lang="it-IT" sz="1500" b="1">
                <a:solidFill>
                  <a:schemeClr val="tx1"/>
                </a:solidFill>
              </a:rPr>
              <a:t>senza la possibilità di qualsiasi parte di modificare il codice</a:t>
            </a:r>
            <a:r>
              <a:rPr lang="it-IT" sz="1500">
                <a:solidFill>
                  <a:schemeClr val="tx1"/>
                </a:solidFill>
              </a:rPr>
              <a:t> </a:t>
            </a:r>
          </a:p>
          <a:p>
            <a:r>
              <a:rPr lang="it-IT" sz="1500">
                <a:solidFill>
                  <a:schemeClr val="tx1"/>
                </a:solidFill>
              </a:rPr>
              <a:t>che verrà automaticamente eseguito.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6B773-D547-D94F-9E7C-4004E046AE23}"/>
              </a:ext>
            </a:extLst>
          </p:cNvPr>
          <p:cNvSpPr txBox="1"/>
          <p:nvPr/>
        </p:nvSpPr>
        <p:spPr>
          <a:xfrm>
            <a:off x="7652886" y="0"/>
            <a:ext cx="1491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Denaro programmabile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D8108-62CA-834A-AB9E-5D40A6BE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F9FF8-DBA6-0641-98E2-0679A78163BA}"/>
              </a:ext>
            </a:extLst>
          </p:cNvPr>
          <p:cNvSpPr txBox="1"/>
          <p:nvPr/>
        </p:nvSpPr>
        <p:spPr>
          <a:xfrm>
            <a:off x="1074843" y="1436313"/>
            <a:ext cx="71096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>
                <a:solidFill>
                  <a:schemeClr val="tx1"/>
                </a:solidFill>
              </a:rPr>
              <a:t>Avvio automatico di un processo, a seguito di un pagamento, quale:</a:t>
            </a:r>
          </a:p>
          <a:p>
            <a:endParaRPr lang="it-IT" sz="1800">
              <a:solidFill>
                <a:srgbClr val="263CFD"/>
              </a:solidFill>
            </a:endParaRPr>
          </a:p>
          <a:p>
            <a:endParaRPr lang="it-IT" sz="1800">
              <a:solidFill>
                <a:srgbClr val="263CFD"/>
              </a:solidFill>
            </a:endParaRPr>
          </a:p>
          <a:p>
            <a:r>
              <a:rPr lang="it-IT" sz="1800" b="1">
                <a:solidFill>
                  <a:srgbClr val="263CFD"/>
                </a:solidFill>
              </a:rPr>
              <a:t>Liquidazione IVA automatizzata</a:t>
            </a:r>
          </a:p>
          <a:p>
            <a:endParaRPr lang="it-IT" sz="1800" b="1">
              <a:solidFill>
                <a:srgbClr val="263CFD"/>
              </a:solidFill>
            </a:endParaRPr>
          </a:p>
          <a:p>
            <a:r>
              <a:rPr lang="it-IT" sz="1800" b="1">
                <a:solidFill>
                  <a:srgbClr val="263CFD"/>
                </a:solidFill>
              </a:rPr>
              <a:t>Servizi notarili</a:t>
            </a:r>
          </a:p>
          <a:p>
            <a:endParaRPr lang="it-IT" sz="1800">
              <a:solidFill>
                <a:srgbClr val="263CFD"/>
              </a:solidFill>
            </a:endParaRPr>
          </a:p>
          <a:p>
            <a:r>
              <a:rPr lang="it-IT" sz="1800" b="1" i="1">
                <a:solidFill>
                  <a:srgbClr val="263CFD"/>
                </a:solidFill>
              </a:rPr>
              <a:t>De-Fi</a:t>
            </a:r>
            <a:r>
              <a:rPr lang="it-IT" sz="1800" b="1">
                <a:solidFill>
                  <a:srgbClr val="263CFD"/>
                </a:solidFill>
              </a:rPr>
              <a:t>: finanza decentralizzata asseverata dalla BCE</a:t>
            </a:r>
          </a:p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7DD50C-6345-A74F-A3EC-1E558FDD3844}"/>
              </a:ext>
            </a:extLst>
          </p:cNvPr>
          <p:cNvSpPr/>
          <p:nvPr/>
        </p:nvSpPr>
        <p:spPr>
          <a:xfrm>
            <a:off x="2138369" y="410380"/>
            <a:ext cx="52742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/>
              <a:t>Possibili casi d’uso per l’Euro digitale</a:t>
            </a:r>
            <a:endParaRPr lang="it-IT" sz="22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36570-7F19-2743-A417-25073F5D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FDDB01-013F-D844-A273-0F6BA91BCFDA}"/>
              </a:ext>
            </a:extLst>
          </p:cNvPr>
          <p:cNvSpPr txBox="1"/>
          <p:nvPr/>
        </p:nvSpPr>
        <p:spPr>
          <a:xfrm>
            <a:off x="7652886" y="0"/>
            <a:ext cx="1491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Denaro programmabile</a:t>
            </a:r>
          </a:p>
        </p:txBody>
      </p:sp>
    </p:spTree>
    <p:extLst>
      <p:ext uri="{BB962C8B-B14F-4D97-AF65-F5344CB8AC3E}">
        <p14:creationId xmlns:p14="http://schemas.microsoft.com/office/powerpoint/2010/main" val="16351633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690357-A549-5842-A302-08F168F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B1F1-8FE9-7941-A844-5F9DEC68E2B9}"/>
              </a:ext>
            </a:extLst>
          </p:cNvPr>
          <p:cNvSpPr txBox="1"/>
          <p:nvPr/>
        </p:nvSpPr>
        <p:spPr>
          <a:xfrm>
            <a:off x="727120" y="800905"/>
            <a:ext cx="789062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/>
              <a:t>... ma anche</a:t>
            </a:r>
            <a:br>
              <a:rPr lang="it-IT" sz="1800" b="1">
                <a:solidFill>
                  <a:srgbClr val="1626FF"/>
                </a:solidFill>
              </a:rPr>
            </a:br>
            <a:endParaRPr lang="it-IT" sz="18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800" b="1">
                <a:solidFill>
                  <a:srgbClr val="1626FF"/>
                </a:solidFill>
              </a:rPr>
              <a:t>segnalazione automatica </a:t>
            </a:r>
            <a:r>
              <a:rPr lang="it-IT" sz="1800">
                <a:solidFill>
                  <a:schemeClr val="tx1"/>
                </a:solidFill>
              </a:rPr>
              <a:t>di transazioni che non soddisfano determinati </a:t>
            </a:r>
            <a:br>
              <a:rPr lang="it-IT" sz="1800">
                <a:solidFill>
                  <a:schemeClr val="tx1"/>
                </a:solidFill>
              </a:rPr>
            </a:br>
            <a:r>
              <a:rPr lang="it-IT" sz="1800">
                <a:solidFill>
                  <a:schemeClr val="tx1"/>
                </a:solidFill>
              </a:rPr>
              <a:t>criteri normativi, (soglie monetarie, attività su "</a:t>
            </a:r>
            <a:r>
              <a:rPr lang="it-IT" sz="1800" i="1">
                <a:solidFill>
                  <a:schemeClr val="tx1"/>
                </a:solidFill>
              </a:rPr>
              <a:t>dark web</a:t>
            </a:r>
            <a:r>
              <a:rPr lang="it-IT" sz="1800">
                <a:solidFill>
                  <a:schemeClr val="tx1"/>
                </a:solidFill>
              </a:rPr>
              <a:t>" ..., transazioni</a:t>
            </a:r>
            <a:br>
              <a:rPr lang="it-IT" sz="1800">
                <a:solidFill>
                  <a:schemeClr val="tx1"/>
                </a:solidFill>
              </a:rPr>
            </a:br>
            <a:r>
              <a:rPr lang="it-IT" sz="1800">
                <a:solidFill>
                  <a:schemeClr val="tx1"/>
                </a:solidFill>
              </a:rPr>
              <a:t>sospette);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80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800" b="1">
                <a:solidFill>
                  <a:srgbClr val="1626FF"/>
                </a:solidFill>
              </a:rPr>
              <a:t>impedire l'esecuzione di </a:t>
            </a:r>
            <a:r>
              <a:rPr lang="it-IT" sz="1800">
                <a:solidFill>
                  <a:schemeClr val="tx1"/>
                </a:solidFill>
              </a:rPr>
              <a:t>(alcune)</a:t>
            </a:r>
            <a:r>
              <a:rPr lang="it-IT" sz="1800" b="1">
                <a:solidFill>
                  <a:srgbClr val="1626FF"/>
                </a:solidFill>
              </a:rPr>
              <a:t> operazioni con soggetti sanzionati </a:t>
            </a:r>
            <a:br>
              <a:rPr lang="it-IT" sz="1800" b="1">
                <a:solidFill>
                  <a:srgbClr val="1626FF"/>
                </a:solidFill>
              </a:rPr>
            </a:br>
            <a:r>
              <a:rPr lang="it-IT" sz="1800">
                <a:solidFill>
                  <a:schemeClr val="tx1"/>
                </a:solidFill>
              </a:rPr>
              <a:t>(incriminati, condannati, ...) o a rischio (drogati, alcolisti, tabagisti, ...)</a:t>
            </a:r>
            <a:br>
              <a:rPr lang="it-IT" sz="1800">
                <a:solidFill>
                  <a:schemeClr val="tx1"/>
                </a:solidFill>
              </a:rPr>
            </a:br>
            <a:r>
              <a:rPr lang="it-IT" sz="1800">
                <a:solidFill>
                  <a:schemeClr val="tx1"/>
                </a:solidFill>
              </a:rPr>
              <a:t>o che non soddisfano specifici criteri ...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800">
              <a:solidFill>
                <a:schemeClr val="tx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800" b="1">
                <a:solidFill>
                  <a:srgbClr val="FF0000"/>
                </a:solidFill>
              </a:rPr>
              <a:t>sanzionare un soggetto</a:t>
            </a:r>
            <a:r>
              <a:rPr lang="it-IT" sz="1800">
                <a:solidFill>
                  <a:schemeClr val="tx1"/>
                </a:solidFill>
              </a:rPr>
              <a:t> impedendogli di spendere i propri soldi.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F2EC0-4521-A748-B7E5-C9C6250E2277}"/>
              </a:ext>
            </a:extLst>
          </p:cNvPr>
          <p:cNvSpPr txBox="1"/>
          <p:nvPr/>
        </p:nvSpPr>
        <p:spPr>
          <a:xfrm>
            <a:off x="7652886" y="0"/>
            <a:ext cx="1491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Denaro programmabile</a:t>
            </a:r>
          </a:p>
        </p:txBody>
      </p:sp>
    </p:spTree>
    <p:extLst>
      <p:ext uri="{BB962C8B-B14F-4D97-AF65-F5344CB8AC3E}">
        <p14:creationId xmlns:p14="http://schemas.microsoft.com/office/powerpoint/2010/main" val="8917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A25B7-7FDD-134C-A2E6-58D8058D8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B728B-8DA7-874C-83A0-DDFC4964F4A5}"/>
              </a:ext>
            </a:extLst>
          </p:cNvPr>
          <p:cNvSpPr txBox="1"/>
          <p:nvPr/>
        </p:nvSpPr>
        <p:spPr>
          <a:xfrm>
            <a:off x="293358" y="989135"/>
            <a:ext cx="837440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Esempio di limitazioni in tal senso: </a:t>
            </a:r>
          </a:p>
          <a:p>
            <a:endParaRPr lang="it-IT" sz="1800"/>
          </a:p>
          <a:p>
            <a:r>
              <a:rPr lang="it-IT" sz="1800" b="1">
                <a:solidFill>
                  <a:srgbClr val="FF0000"/>
                </a:solidFill>
              </a:rPr>
              <a:t>negazione di transazioni che superano una quota CO</a:t>
            </a:r>
            <a:r>
              <a:rPr lang="it-IT" sz="1800" b="1" baseline="-25000">
                <a:solidFill>
                  <a:srgbClr val="FF0000"/>
                </a:solidFill>
              </a:rPr>
              <a:t>2</a:t>
            </a:r>
            <a:r>
              <a:rPr lang="it-IT" sz="1800" b="1">
                <a:solidFill>
                  <a:srgbClr val="FF0000"/>
                </a:solidFill>
              </a:rPr>
              <a:t> associata alla spesa</a:t>
            </a:r>
          </a:p>
          <a:p>
            <a:endParaRPr lang="it-IT" sz="1800"/>
          </a:p>
          <a:p>
            <a:endParaRPr lang="it-IT" sz="1800"/>
          </a:p>
          <a:p>
            <a:r>
              <a:rPr lang="it-IT" sz="1800"/>
              <a:t>Esiste già una ’’green credit card’’ di </a:t>
            </a:r>
            <a:r>
              <a:rPr lang="it-IT" sz="1800" i="1"/>
              <a:t>Vancity Group</a:t>
            </a:r>
            <a:r>
              <a:rPr lang="it-IT" sz="1800"/>
              <a:t> (banca canadese) che </a:t>
            </a:r>
          </a:p>
          <a:p>
            <a:r>
              <a:rPr lang="it-IT" sz="1800"/>
              <a:t>tiene traccia della quota CO</a:t>
            </a:r>
            <a:r>
              <a:rPr lang="it-IT" sz="1800" baseline="-25000"/>
              <a:t>2</a:t>
            </a:r>
            <a:r>
              <a:rPr lang="it-IT" sz="1800"/>
              <a:t> accumulata*</a:t>
            </a:r>
          </a:p>
          <a:p>
            <a:endParaRPr lang="it-IT" sz="1800"/>
          </a:p>
          <a:p>
            <a:endParaRPr lang="it-IT" sz="1800"/>
          </a:p>
          <a:p>
            <a:endParaRPr lang="it-IT" sz="1800"/>
          </a:p>
          <a:p>
            <a:endParaRPr lang="it-IT" sz="1800"/>
          </a:p>
          <a:p>
            <a:endParaRPr lang="it-IT" sz="1800"/>
          </a:p>
          <a:p>
            <a:r>
              <a:rPr lang="it-IT" sz="800"/>
              <a:t>* https://www.vancity.com/AboutVancity/News/MediaReleases/VancityAnnouncesAnotherFirstAcreditcardthatcountsyourcarbonfootprint/</a:t>
            </a:r>
          </a:p>
        </p:txBody>
      </p:sp>
    </p:spTree>
    <p:extLst>
      <p:ext uri="{BB962C8B-B14F-4D97-AF65-F5344CB8AC3E}">
        <p14:creationId xmlns:p14="http://schemas.microsoft.com/office/powerpoint/2010/main" val="13178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52149A-FAF5-184B-B4AA-E7743EEF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C5503-AA99-FA48-99F8-564F1D47A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841" y="0"/>
            <a:ext cx="5551152" cy="46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7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08513F-0100-2E4D-AFDA-0F5BC97E1DC9}"/>
              </a:ext>
            </a:extLst>
          </p:cNvPr>
          <p:cNvSpPr txBox="1"/>
          <p:nvPr/>
        </p:nvSpPr>
        <p:spPr>
          <a:xfrm>
            <a:off x="7870245" y="3662868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/>
              <a:t>fonte:</a:t>
            </a:r>
          </a:p>
          <a:p>
            <a:r>
              <a:rPr lang="it-IT" sz="600"/>
              <a:t>https://8marketcap.com/</a:t>
            </a:r>
          </a:p>
          <a:p>
            <a:r>
              <a:rPr lang="it-IT" sz="600"/>
              <a:t>alla data 7 mar 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328DC-50DB-D947-BB83-0EB7D90E84A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7</a:t>
            </a:fld>
            <a:endParaRPr lang="uk-UA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5F5B85-447C-F14B-99F1-0C59D74EAA75}"/>
              </a:ext>
            </a:extLst>
          </p:cNvPr>
          <p:cNvGrpSpPr/>
          <p:nvPr/>
        </p:nvGrpSpPr>
        <p:grpSpPr>
          <a:xfrm>
            <a:off x="2554432" y="107722"/>
            <a:ext cx="3863953" cy="4613747"/>
            <a:chOff x="2545640" y="518743"/>
            <a:chExt cx="3424337" cy="42030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71D2CB-D614-FC45-9349-B2677FCB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5418" y="2603910"/>
              <a:ext cx="3364559" cy="21179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A17534-C98A-3548-8F12-467650B95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5640" y="518743"/>
              <a:ext cx="3420402" cy="203981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A6C554-EB48-8049-83D6-695AE646E05F}"/>
              </a:ext>
            </a:extLst>
          </p:cNvPr>
          <p:cNvGrpSpPr/>
          <p:nvPr/>
        </p:nvGrpSpPr>
        <p:grpSpPr>
          <a:xfrm>
            <a:off x="774382" y="1392372"/>
            <a:ext cx="1670263" cy="400109"/>
            <a:chOff x="740644" y="1383580"/>
            <a:chExt cx="1670263" cy="4001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DDD7FB-2C58-4047-B91D-96C3773DB2E7}"/>
                </a:ext>
              </a:extLst>
            </p:cNvPr>
            <p:cNvGrpSpPr/>
            <p:nvPr/>
          </p:nvGrpSpPr>
          <p:grpSpPr>
            <a:xfrm>
              <a:off x="1831951" y="1383580"/>
              <a:ext cx="578956" cy="335628"/>
              <a:chOff x="520081" y="546533"/>
              <a:chExt cx="578956" cy="335628"/>
            </a:xfrm>
          </p:grpSpPr>
          <p:sp>
            <p:nvSpPr>
              <p:cNvPr id="6" name="Right Arrow 5">
                <a:extLst>
                  <a:ext uri="{FF2B5EF4-FFF2-40B4-BE49-F238E27FC236}">
                    <a16:creationId xmlns:a16="http://schemas.microsoft.com/office/drawing/2014/main" id="{F8038AD2-79B9-9045-BE3B-8DB759A654CA}"/>
                  </a:ext>
                </a:extLst>
              </p:cNvPr>
              <p:cNvSpPr/>
              <p:nvPr/>
            </p:nvSpPr>
            <p:spPr>
              <a:xfrm>
                <a:off x="606668" y="732692"/>
                <a:ext cx="492369" cy="149469"/>
              </a:xfrm>
              <a:prstGeom prst="rightArrow">
                <a:avLst/>
              </a:prstGeom>
              <a:solidFill>
                <a:srgbClr val="00A107"/>
              </a:solidFill>
              <a:ln>
                <a:solidFill>
                  <a:srgbClr val="00A1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ED66DB-9D9F-A848-AB0E-DA3175AA8AF1}"/>
                  </a:ext>
                </a:extLst>
              </p:cNvPr>
              <p:cNvSpPr txBox="1"/>
              <p:nvPr/>
            </p:nvSpPr>
            <p:spPr>
              <a:xfrm>
                <a:off x="520081" y="546533"/>
                <a:ext cx="5613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/>
                  <a:t>Crypto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4D1D74-77B7-A747-9DEB-5CE0B80E14A1}"/>
                </a:ext>
              </a:extLst>
            </p:cNvPr>
            <p:cNvSpPr txBox="1"/>
            <p:nvPr/>
          </p:nvSpPr>
          <p:spPr>
            <a:xfrm>
              <a:off x="740644" y="1475912"/>
              <a:ext cx="8867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1,024 T$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F8EA5-6DC4-CA41-B99C-47F144F1DDE2}"/>
              </a:ext>
            </a:extLst>
          </p:cNvPr>
          <p:cNvGrpSpPr/>
          <p:nvPr/>
        </p:nvGrpSpPr>
        <p:grpSpPr>
          <a:xfrm>
            <a:off x="747056" y="3847534"/>
            <a:ext cx="1715173" cy="400109"/>
            <a:chOff x="747056" y="3847534"/>
            <a:chExt cx="1715173" cy="4001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0678E3-0110-3743-92E7-EB964FBB6350}"/>
                </a:ext>
              </a:extLst>
            </p:cNvPr>
            <p:cNvGrpSpPr/>
            <p:nvPr/>
          </p:nvGrpSpPr>
          <p:grpSpPr>
            <a:xfrm>
              <a:off x="1900856" y="3847534"/>
              <a:ext cx="561373" cy="320956"/>
              <a:chOff x="537665" y="3283890"/>
              <a:chExt cx="561373" cy="320956"/>
            </a:xfrm>
          </p:grpSpPr>
          <p:sp>
            <p:nvSpPr>
              <p:cNvPr id="5" name="Right Arrow 4">
                <a:extLst>
                  <a:ext uri="{FF2B5EF4-FFF2-40B4-BE49-F238E27FC236}">
                    <a16:creationId xmlns:a16="http://schemas.microsoft.com/office/drawing/2014/main" id="{B072B9C6-2FDA-8149-8A55-5FD9EE85044D}"/>
                  </a:ext>
                </a:extLst>
              </p:cNvPr>
              <p:cNvSpPr/>
              <p:nvPr/>
            </p:nvSpPr>
            <p:spPr>
              <a:xfrm>
                <a:off x="606669" y="3455377"/>
                <a:ext cx="492369" cy="149469"/>
              </a:xfrm>
              <a:prstGeom prst="rightArrow">
                <a:avLst/>
              </a:prstGeom>
              <a:solidFill>
                <a:srgbClr val="00A107"/>
              </a:solidFill>
              <a:ln>
                <a:solidFill>
                  <a:srgbClr val="00A1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E3FCC1-141C-4F4E-86DD-DDCC992D5636}"/>
                  </a:ext>
                </a:extLst>
              </p:cNvPr>
              <p:cNvSpPr txBox="1"/>
              <p:nvPr/>
            </p:nvSpPr>
            <p:spPr>
              <a:xfrm>
                <a:off x="537665" y="3283890"/>
                <a:ext cx="44114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/>
                  <a:t>BTC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4B3787-E28F-BA40-B966-EC64E577AB96}"/>
                </a:ext>
              </a:extLst>
            </p:cNvPr>
            <p:cNvSpPr txBox="1"/>
            <p:nvPr/>
          </p:nvSpPr>
          <p:spPr>
            <a:xfrm>
              <a:off x="747056" y="3939866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431,9 b$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072CEF-03AF-E341-AAB7-C33802CAB5CE}"/>
              </a:ext>
            </a:extLst>
          </p:cNvPr>
          <p:cNvGrpSpPr/>
          <p:nvPr/>
        </p:nvGrpSpPr>
        <p:grpSpPr>
          <a:xfrm>
            <a:off x="677008" y="107722"/>
            <a:ext cx="1877424" cy="780301"/>
            <a:chOff x="677008" y="107722"/>
            <a:chExt cx="1877424" cy="7803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26A853D-345B-EF40-BD0F-35A120929019}"/>
                </a:ext>
              </a:extLst>
            </p:cNvPr>
            <p:cNvGrpSpPr/>
            <p:nvPr/>
          </p:nvGrpSpPr>
          <p:grpSpPr>
            <a:xfrm>
              <a:off x="791966" y="260818"/>
              <a:ext cx="1670263" cy="615552"/>
              <a:chOff x="740644" y="1383580"/>
              <a:chExt cx="1670263" cy="61555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537C45D-FB38-C644-AB19-5AA7036361AC}"/>
                  </a:ext>
                </a:extLst>
              </p:cNvPr>
              <p:cNvGrpSpPr/>
              <p:nvPr/>
            </p:nvGrpSpPr>
            <p:grpSpPr>
              <a:xfrm>
                <a:off x="1831951" y="1383580"/>
                <a:ext cx="578956" cy="335628"/>
                <a:chOff x="520081" y="546533"/>
                <a:chExt cx="578956" cy="335628"/>
              </a:xfrm>
            </p:grpSpPr>
            <p:sp>
              <p:nvSpPr>
                <p:cNvPr id="24" name="Right Arrow 23">
                  <a:extLst>
                    <a:ext uri="{FF2B5EF4-FFF2-40B4-BE49-F238E27FC236}">
                      <a16:creationId xmlns:a16="http://schemas.microsoft.com/office/drawing/2014/main" id="{F8243C2A-15A5-2C45-ABC1-1670014E3DD8}"/>
                    </a:ext>
                  </a:extLst>
                </p:cNvPr>
                <p:cNvSpPr/>
                <p:nvPr/>
              </p:nvSpPr>
              <p:spPr>
                <a:xfrm>
                  <a:off x="606668" y="732692"/>
                  <a:ext cx="492369" cy="149469"/>
                </a:xfrm>
                <a:prstGeom prst="rightArrow">
                  <a:avLst/>
                </a:prstGeom>
                <a:solidFill>
                  <a:srgbClr val="263C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96C9D74-9DE7-0B4C-B8E3-DAAB132C3239}"/>
                    </a:ext>
                  </a:extLst>
                </p:cNvPr>
                <p:cNvSpPr txBox="1"/>
                <p:nvPr/>
              </p:nvSpPr>
              <p:spPr>
                <a:xfrm>
                  <a:off x="520081" y="546533"/>
                  <a:ext cx="561372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000"/>
                    <a:t>Crypto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8AB683-0A69-644E-9E44-D91AFC029679}"/>
                  </a:ext>
                </a:extLst>
              </p:cNvPr>
              <p:cNvSpPr txBox="1"/>
              <p:nvPr/>
            </p:nvSpPr>
            <p:spPr>
              <a:xfrm>
                <a:off x="740644" y="1475912"/>
                <a:ext cx="116891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2,97 T$</a:t>
                </a:r>
              </a:p>
              <a:p>
                <a:r>
                  <a:rPr lang="it-IT"/>
                  <a:t>10 nov 2021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E507F4B-4B24-DC44-B0F5-C855670EB4C5}"/>
                </a:ext>
              </a:extLst>
            </p:cNvPr>
            <p:cNvSpPr/>
            <p:nvPr/>
          </p:nvSpPr>
          <p:spPr>
            <a:xfrm>
              <a:off x="677008" y="107722"/>
              <a:ext cx="1877424" cy="780301"/>
            </a:xfrm>
            <a:prstGeom prst="rect">
              <a:avLst/>
            </a:prstGeom>
            <a:noFill/>
            <a:ln>
              <a:solidFill>
                <a:srgbClr val="263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04972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E078D-C1F9-DB40-AF1F-9CE28E21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4E1E5-D4BD-B94C-A534-A91BD9879D15}"/>
              </a:ext>
            </a:extLst>
          </p:cNvPr>
          <p:cNvSpPr txBox="1"/>
          <p:nvPr/>
        </p:nvSpPr>
        <p:spPr>
          <a:xfrm>
            <a:off x="1131392" y="2163972"/>
            <a:ext cx="66415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>
                <a:solidFill>
                  <a:srgbClr val="FF0000"/>
                </a:solidFill>
              </a:rPr>
              <a:t>Una CBDC messa nelle mani sbagliate </a:t>
            </a:r>
          </a:p>
          <a:p>
            <a:pPr algn="ctr"/>
            <a:r>
              <a:rPr lang="it-IT" sz="2400" b="1">
                <a:solidFill>
                  <a:srgbClr val="FF0000"/>
                </a:solidFill>
              </a:rPr>
              <a:t>potrebbe portare a una società distopica</a:t>
            </a:r>
          </a:p>
          <a:p>
            <a:pPr algn="ctr"/>
            <a:endParaRPr lang="it-IT" sz="2400"/>
          </a:p>
          <a:p>
            <a:pPr algn="ctr"/>
            <a:r>
              <a:rPr lang="it-IT" sz="2400"/>
              <a:t>nella quale si limitano alcuni diritti dei </a:t>
            </a:r>
          </a:p>
          <a:p>
            <a:pPr algn="ctr"/>
            <a:r>
              <a:rPr lang="it-IT" sz="2400"/>
              <a:t>cittadini, usando la valuta fiduciaria come giogo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4F829-F2D2-A541-863B-89805F07FD6A}"/>
              </a:ext>
            </a:extLst>
          </p:cNvPr>
          <p:cNvSpPr txBox="1"/>
          <p:nvPr/>
        </p:nvSpPr>
        <p:spPr>
          <a:xfrm>
            <a:off x="582431" y="791309"/>
            <a:ext cx="7943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0"/>
              <a:t>In altre parole esisterebbe la tecnologia per poter </a:t>
            </a:r>
            <a:r>
              <a:rPr lang="it-IT" sz="2200" b="1" i="1">
                <a:solidFill>
                  <a:srgbClr val="263CFD"/>
                </a:solidFill>
              </a:rPr>
              <a:t>controllare</a:t>
            </a:r>
            <a:r>
              <a:rPr lang="it-IT" sz="2200"/>
              <a:t>,</a:t>
            </a:r>
          </a:p>
          <a:p>
            <a:pPr algn="ctr"/>
            <a:r>
              <a:rPr lang="it-IT" sz="2200"/>
              <a:t>in modo preciso e raffinato, il </a:t>
            </a:r>
            <a:r>
              <a:rPr lang="it-IT" sz="2200" b="1" i="1">
                <a:solidFill>
                  <a:srgbClr val="263CFD"/>
                </a:solidFill>
              </a:rPr>
              <a:t>comportamento</a:t>
            </a:r>
            <a:r>
              <a:rPr lang="it-IT" sz="2200"/>
              <a:t> dei cittadini.</a:t>
            </a:r>
          </a:p>
        </p:txBody>
      </p:sp>
    </p:spTree>
    <p:extLst>
      <p:ext uri="{BB962C8B-B14F-4D97-AF65-F5344CB8AC3E}">
        <p14:creationId xmlns:p14="http://schemas.microsoft.com/office/powerpoint/2010/main" val="291484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58681-4AEE-C74B-9018-E9AAF7FA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85AF1E-A9A4-CA4E-8295-9F3EFD2F407F}"/>
              </a:ext>
            </a:extLst>
          </p:cNvPr>
          <p:cNvSpPr txBox="1"/>
          <p:nvPr/>
        </p:nvSpPr>
        <p:spPr>
          <a:xfrm>
            <a:off x="334107" y="473944"/>
            <a:ext cx="84657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/>
              <a:t>Fase di investigazione dell’Euro digitale:  Ott 2021 → Ott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4FFC2-9359-8941-BF6D-193BDC3579CE}"/>
              </a:ext>
            </a:extLst>
          </p:cNvPr>
          <p:cNvSpPr txBox="1"/>
          <p:nvPr/>
        </p:nvSpPr>
        <p:spPr>
          <a:xfrm>
            <a:off x="334107" y="1962029"/>
            <a:ext cx="86789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it-IT" sz="1600"/>
              <a:t>Peer-to-peer online payments – </a:t>
            </a:r>
            <a:r>
              <a:rPr lang="it-IT" sz="1600" b="1"/>
              <a:t>CaixaBank</a:t>
            </a:r>
            <a:r>
              <a:rPr lang="it-IT" sz="1600"/>
              <a:t> (banca spagnola);</a:t>
            </a:r>
          </a:p>
          <a:p>
            <a:pPr fontAlgn="base"/>
            <a:endParaRPr lang="it-IT" sz="1600"/>
          </a:p>
          <a:p>
            <a:pPr fontAlgn="base"/>
            <a:r>
              <a:rPr lang="it-IT" sz="1600"/>
              <a:t>Peer-to-peer offline payments – </a:t>
            </a:r>
            <a:r>
              <a:rPr lang="it-IT" sz="1600" b="1"/>
              <a:t>Worldline </a:t>
            </a:r>
            <a:r>
              <a:rPr lang="it-IT" sz="1600"/>
              <a:t>(società francese di servizi di pagamento);</a:t>
            </a:r>
          </a:p>
          <a:p>
            <a:pPr fontAlgn="base"/>
            <a:endParaRPr lang="it-IT" sz="1600"/>
          </a:p>
          <a:p>
            <a:pPr fontAlgn="base"/>
            <a:r>
              <a:rPr lang="it-IT" sz="1600"/>
              <a:t>Point of sale payments initiated by the payer – </a:t>
            </a:r>
            <a:r>
              <a:rPr lang="it-IT" sz="1600" b="1"/>
              <a:t>EPI (</a:t>
            </a:r>
            <a:r>
              <a:rPr lang="it-IT" sz="1600" i="1"/>
              <a:t>European Payments Initiative</a:t>
            </a:r>
            <a:r>
              <a:rPr lang="it-IT" sz="1600" b="1"/>
              <a:t>)</a:t>
            </a:r>
            <a:r>
              <a:rPr lang="it-IT" sz="1600"/>
              <a:t>;</a:t>
            </a:r>
          </a:p>
          <a:p>
            <a:pPr fontAlgn="base"/>
            <a:endParaRPr lang="it-IT" sz="1600"/>
          </a:p>
          <a:p>
            <a:pPr fontAlgn="base"/>
            <a:r>
              <a:rPr lang="it-IT" sz="1600"/>
              <a:t>Point of sale payments initiated by the payee – </a:t>
            </a:r>
            <a:r>
              <a:rPr lang="it-IT" sz="1600" b="1"/>
              <a:t>Nexi (</a:t>
            </a:r>
            <a:r>
              <a:rPr lang="it-IT" sz="1600"/>
              <a:t>azienda italiana di servizi di pagamento;</a:t>
            </a:r>
          </a:p>
          <a:p>
            <a:pPr fontAlgn="base"/>
            <a:endParaRPr lang="it-IT" sz="1600"/>
          </a:p>
          <a:p>
            <a:pPr fontAlgn="base"/>
            <a:r>
              <a:rPr lang="it-IT" sz="1600"/>
              <a:t>e-commerce payments – </a:t>
            </a:r>
            <a:r>
              <a:rPr lang="it-IT" sz="1600" b="1"/>
              <a:t>Amazon (</a:t>
            </a:r>
            <a:r>
              <a:rPr lang="it-IT" sz="1600"/>
              <a:t>azienda USA di commercio e logistica)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07E9C-1D58-B444-B681-B1F9940C0D09}"/>
              </a:ext>
            </a:extLst>
          </p:cNvPr>
          <p:cNvSpPr txBox="1"/>
          <p:nvPr/>
        </p:nvSpPr>
        <p:spPr>
          <a:xfrm>
            <a:off x="1477107" y="1033321"/>
            <a:ext cx="6048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Recente selezione delle aziende coinvolte nella sperimentazione</a:t>
            </a:r>
          </a:p>
          <a:p>
            <a:r>
              <a:rPr lang="it-IT" sz="1600"/>
              <a:t>per i vari profili di impiego dell’Euro digitale:</a:t>
            </a:r>
          </a:p>
        </p:txBody>
      </p:sp>
    </p:spTree>
    <p:extLst>
      <p:ext uri="{BB962C8B-B14F-4D97-AF65-F5344CB8AC3E}">
        <p14:creationId xmlns:p14="http://schemas.microsoft.com/office/powerpoint/2010/main" val="8835510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D6A9FE-B1B1-EF4A-8BC7-5978EFF1A449}"/>
              </a:ext>
            </a:extLst>
          </p:cNvPr>
          <p:cNvSpPr txBox="1"/>
          <p:nvPr/>
        </p:nvSpPr>
        <p:spPr>
          <a:xfrm>
            <a:off x="1374611" y="481819"/>
            <a:ext cx="661110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/>
              <a:t>Auer, R. and Boehme, R. (2020) ‘The technology of retail central bank digital </a:t>
            </a:r>
          </a:p>
          <a:p>
            <a:r>
              <a:rPr lang="it-IT" sz="1300"/>
              <a:t>currency’. Available at: </a:t>
            </a:r>
            <a:r>
              <a:rPr lang="it-IT" sz="1300">
                <a:hlinkClick r:id="rId2"/>
              </a:rPr>
              <a:t>https://www.bis.org/publ/qtrpdf/r_qt2003j.htm</a:t>
            </a:r>
            <a:endParaRPr lang="it-IT" sz="1300"/>
          </a:p>
          <a:p>
            <a:endParaRPr lang="it-IT" sz="1300"/>
          </a:p>
          <a:p>
            <a:r>
              <a:rPr lang="it-IT" sz="1300"/>
              <a:t>ECB (2020a) ‘Payments in a digital world’. </a:t>
            </a:r>
          </a:p>
          <a:p>
            <a:r>
              <a:rPr lang="it-IT" sz="1300"/>
              <a:t>Available at: </a:t>
            </a:r>
            <a:r>
              <a:rPr lang="it-IT" sz="1300">
                <a:hlinkClick r:id="rId3"/>
              </a:rPr>
              <a:t>https://www.ecb.europa.eu/press/key/date/2020/html/</a:t>
            </a:r>
            <a:endParaRPr lang="it-IT" sz="1300"/>
          </a:p>
          <a:p>
            <a:r>
              <a:rPr lang="it-IT" sz="1300"/>
              <a:t>ecb.sp200910~31e6ae9835.en.html</a:t>
            </a:r>
          </a:p>
          <a:p>
            <a:endParaRPr lang="it-IT" sz="1300"/>
          </a:p>
          <a:p>
            <a:r>
              <a:rPr lang="it-IT" sz="1300"/>
              <a:t>ECB (2020b) ‘Report on a digital euro’</a:t>
            </a:r>
            <a:br>
              <a:rPr lang="it-IT" sz="1300"/>
            </a:br>
            <a:endParaRPr lang="it-IT" sz="1300"/>
          </a:p>
          <a:p>
            <a:r>
              <a:rPr lang="it-IT" sz="1300"/>
              <a:t>EUBOF (2021) Central Bank Digital Currencies and a Euro for the Future</a:t>
            </a:r>
          </a:p>
          <a:p>
            <a:endParaRPr lang="it-IT" sz="1300"/>
          </a:p>
          <a:p>
            <a:r>
              <a:rPr lang="it-IT" sz="1300"/>
              <a:t>Bordo, M. D., &amp; Levin, A. T. (2017). Central bank digital currency and the </a:t>
            </a:r>
          </a:p>
          <a:p>
            <a:r>
              <a:rPr lang="it-IT" sz="1300"/>
              <a:t>future of monetary policy (No. w23711). National Bureau of Economic Research</a:t>
            </a:r>
          </a:p>
          <a:p>
            <a:endParaRPr lang="it-IT" sz="1300"/>
          </a:p>
          <a:p>
            <a:r>
              <a:rPr lang="it-IT" sz="1300"/>
              <a:t>Viñuela, C., Sapena, J., &amp; Wandosell, G. (2020). The Future of Money and the </a:t>
            </a:r>
          </a:p>
          <a:p>
            <a:r>
              <a:rPr lang="it-IT" sz="1300"/>
              <a:t>Central Bank Digital Currency Dilemma. </a:t>
            </a:r>
            <a:r>
              <a:rPr lang="it-IT" sz="1300" i="1"/>
              <a:t>Sustainability</a:t>
            </a:r>
            <a:r>
              <a:rPr lang="it-IT" sz="1300"/>
              <a:t>, </a:t>
            </a:r>
            <a:r>
              <a:rPr lang="it-IT" sz="1300" i="1"/>
              <a:t>12</a:t>
            </a:r>
            <a:r>
              <a:rPr lang="it-IT" sz="1300"/>
              <a:t>(22), 9697.</a:t>
            </a:r>
          </a:p>
          <a:p>
            <a:endParaRPr lang="it-IT" sz="1300"/>
          </a:p>
          <a:p>
            <a:r>
              <a:rPr lang="it-IT" sz="1300"/>
              <a:t>Kraken Intelligence (2021) The rise of central bank digital currencies</a:t>
            </a:r>
          </a:p>
          <a:p>
            <a:endParaRPr lang="it-IT" sz="1300"/>
          </a:p>
          <a:p>
            <a:r>
              <a:rPr lang="it-IT" sz="1300"/>
              <a:t>FED (2022) Money and Payments: The U.S. Dollar in the Age of Digital Transformation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F8924-972F-A649-A83E-9CCCE64004BF}"/>
              </a:ext>
            </a:extLst>
          </p:cNvPr>
          <p:cNvSpPr txBox="1"/>
          <p:nvPr/>
        </p:nvSpPr>
        <p:spPr>
          <a:xfrm>
            <a:off x="3781748" y="86166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Bibliografia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D1374-9C3E-3244-812B-AD3DB00F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4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7E0DC-411E-0D4B-A099-7F8F86E3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63FFD8-CAC0-8343-9B3F-524E7AC44A58}"/>
              </a:ext>
            </a:extLst>
          </p:cNvPr>
          <p:cNvGrpSpPr/>
          <p:nvPr/>
        </p:nvGrpSpPr>
        <p:grpSpPr>
          <a:xfrm>
            <a:off x="162862" y="330960"/>
            <a:ext cx="3399904" cy="3620796"/>
            <a:chOff x="5125915" y="-104389"/>
            <a:chExt cx="3399904" cy="36207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09D701-5EF1-3743-8CDF-347A27BCBE62}"/>
                </a:ext>
              </a:extLst>
            </p:cNvPr>
            <p:cNvSpPr txBox="1"/>
            <p:nvPr/>
          </p:nvSpPr>
          <p:spPr>
            <a:xfrm>
              <a:off x="6380429" y="-104389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2.</a:t>
              </a:r>
              <a:r>
                <a:rPr lang="it-IT" sz="2400" i="1"/>
                <a:t> </a:t>
              </a:r>
              <a:r>
                <a:rPr lang="it-IT" sz="2400" b="1" i="1">
                  <a:solidFill>
                    <a:srgbClr val="263CFD"/>
                  </a:solidFill>
                </a:rPr>
                <a:t>De-Fi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3FB835-D42F-6344-A3C9-062D5773D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5915" y="1077127"/>
              <a:ext cx="3399904" cy="243928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755E32-1CA8-D143-A96D-84E75C3BD302}"/>
              </a:ext>
            </a:extLst>
          </p:cNvPr>
          <p:cNvGrpSpPr/>
          <p:nvPr/>
        </p:nvGrpSpPr>
        <p:grpSpPr>
          <a:xfrm>
            <a:off x="4285323" y="1238150"/>
            <a:ext cx="4450257" cy="2362273"/>
            <a:chOff x="340467" y="501161"/>
            <a:chExt cx="4450257" cy="23622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4AB1D-C346-0645-AD56-361FB52B2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289" y="997999"/>
              <a:ext cx="3896245" cy="18654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03F8F1-749D-DB45-B0F3-25A98F47E6A9}"/>
                </a:ext>
              </a:extLst>
            </p:cNvPr>
            <p:cNvSpPr txBox="1"/>
            <p:nvPr/>
          </p:nvSpPr>
          <p:spPr>
            <a:xfrm>
              <a:off x="340467" y="501161"/>
              <a:ext cx="445025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/>
                <a:t>Sistema finanziario tradizionale</a:t>
              </a:r>
              <a:endParaRPr lang="it-IT" sz="2400" i="1"/>
            </a:p>
            <a:p>
              <a:pPr algn="ctr"/>
              <a:r>
                <a:rPr lang="it-IT" sz="2400" i="1"/>
                <a:t>Ce-Fi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E20D7D-0588-9B43-A451-052001A989F8}"/>
              </a:ext>
            </a:extLst>
          </p:cNvPr>
          <p:cNvGrpSpPr/>
          <p:nvPr/>
        </p:nvGrpSpPr>
        <p:grpSpPr>
          <a:xfrm>
            <a:off x="2942357" y="332986"/>
            <a:ext cx="1576008" cy="4259926"/>
            <a:chOff x="3829170" y="169962"/>
            <a:chExt cx="1576008" cy="425992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472E3BC-3633-BD41-810B-F05BA720DC8D}"/>
                </a:ext>
              </a:extLst>
            </p:cNvPr>
            <p:cNvSpPr/>
            <p:nvPr/>
          </p:nvSpPr>
          <p:spPr>
            <a:xfrm>
              <a:off x="3829170" y="169962"/>
              <a:ext cx="1461645" cy="4253610"/>
            </a:xfrm>
            <a:custGeom>
              <a:avLst/>
              <a:gdLst>
                <a:gd name="connsiteX0" fmla="*/ 1461645 w 1461645"/>
                <a:gd name="connsiteY0" fmla="*/ 0 h 4253610"/>
                <a:gd name="connsiteX1" fmla="*/ 1083576 w 1461645"/>
                <a:gd name="connsiteY1" fmla="*/ 861646 h 4253610"/>
                <a:gd name="connsiteX2" fmla="*/ 951691 w 1461645"/>
                <a:gd name="connsiteY2" fmla="*/ 1811216 h 4253610"/>
                <a:gd name="connsiteX3" fmla="*/ 740676 w 1461645"/>
                <a:gd name="connsiteY3" fmla="*/ 2822331 h 4253610"/>
                <a:gd name="connsiteX4" fmla="*/ 257099 w 1461645"/>
                <a:gd name="connsiteY4" fmla="*/ 3508131 h 4253610"/>
                <a:gd name="connsiteX5" fmla="*/ 19706 w 1461645"/>
                <a:gd name="connsiteY5" fmla="*/ 4211516 h 4253610"/>
                <a:gd name="connsiteX6" fmla="*/ 19706 w 1461645"/>
                <a:gd name="connsiteY6" fmla="*/ 4158762 h 4253610"/>
                <a:gd name="connsiteX7" fmla="*/ 72460 w 1461645"/>
                <a:gd name="connsiteY7" fmla="*/ 4035669 h 4253610"/>
                <a:gd name="connsiteX8" fmla="*/ 46083 w 1461645"/>
                <a:gd name="connsiteY8" fmla="*/ 4106008 h 425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645" h="4253610">
                  <a:moveTo>
                    <a:pt x="1461645" y="0"/>
                  </a:moveTo>
                  <a:cubicBezTo>
                    <a:pt x="1315106" y="279888"/>
                    <a:pt x="1168568" y="559777"/>
                    <a:pt x="1083576" y="861646"/>
                  </a:cubicBezTo>
                  <a:cubicBezTo>
                    <a:pt x="998584" y="1163515"/>
                    <a:pt x="1008841" y="1484435"/>
                    <a:pt x="951691" y="1811216"/>
                  </a:cubicBezTo>
                  <a:cubicBezTo>
                    <a:pt x="894541" y="2137997"/>
                    <a:pt x="856441" y="2539512"/>
                    <a:pt x="740676" y="2822331"/>
                  </a:cubicBezTo>
                  <a:cubicBezTo>
                    <a:pt x="624911" y="3105150"/>
                    <a:pt x="377261" y="3276600"/>
                    <a:pt x="257099" y="3508131"/>
                  </a:cubicBezTo>
                  <a:cubicBezTo>
                    <a:pt x="136937" y="3739662"/>
                    <a:pt x="19706" y="4211516"/>
                    <a:pt x="19706" y="4211516"/>
                  </a:cubicBezTo>
                  <a:cubicBezTo>
                    <a:pt x="-19859" y="4319954"/>
                    <a:pt x="10914" y="4188070"/>
                    <a:pt x="19706" y="4158762"/>
                  </a:cubicBezTo>
                  <a:cubicBezTo>
                    <a:pt x="28498" y="4129454"/>
                    <a:pt x="68064" y="4044461"/>
                    <a:pt x="72460" y="4035669"/>
                  </a:cubicBezTo>
                  <a:cubicBezTo>
                    <a:pt x="76856" y="4026877"/>
                    <a:pt x="61469" y="4066442"/>
                    <a:pt x="46083" y="410600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CC4163F-CAFC-804C-8AD7-81D30E7F2EAC}"/>
                </a:ext>
              </a:extLst>
            </p:cNvPr>
            <p:cNvSpPr/>
            <p:nvPr/>
          </p:nvSpPr>
          <p:spPr>
            <a:xfrm>
              <a:off x="3943533" y="176278"/>
              <a:ext cx="1461645" cy="4253610"/>
            </a:xfrm>
            <a:custGeom>
              <a:avLst/>
              <a:gdLst>
                <a:gd name="connsiteX0" fmla="*/ 1461645 w 1461645"/>
                <a:gd name="connsiteY0" fmla="*/ 0 h 4253610"/>
                <a:gd name="connsiteX1" fmla="*/ 1083576 w 1461645"/>
                <a:gd name="connsiteY1" fmla="*/ 861646 h 4253610"/>
                <a:gd name="connsiteX2" fmla="*/ 951691 w 1461645"/>
                <a:gd name="connsiteY2" fmla="*/ 1811216 h 4253610"/>
                <a:gd name="connsiteX3" fmla="*/ 740676 w 1461645"/>
                <a:gd name="connsiteY3" fmla="*/ 2822331 h 4253610"/>
                <a:gd name="connsiteX4" fmla="*/ 257099 w 1461645"/>
                <a:gd name="connsiteY4" fmla="*/ 3508131 h 4253610"/>
                <a:gd name="connsiteX5" fmla="*/ 19706 w 1461645"/>
                <a:gd name="connsiteY5" fmla="*/ 4211516 h 4253610"/>
                <a:gd name="connsiteX6" fmla="*/ 19706 w 1461645"/>
                <a:gd name="connsiteY6" fmla="*/ 4158762 h 4253610"/>
                <a:gd name="connsiteX7" fmla="*/ 72460 w 1461645"/>
                <a:gd name="connsiteY7" fmla="*/ 4035669 h 4253610"/>
                <a:gd name="connsiteX8" fmla="*/ 46083 w 1461645"/>
                <a:gd name="connsiteY8" fmla="*/ 4106008 h 425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645" h="4253610">
                  <a:moveTo>
                    <a:pt x="1461645" y="0"/>
                  </a:moveTo>
                  <a:cubicBezTo>
                    <a:pt x="1315106" y="279888"/>
                    <a:pt x="1168568" y="559777"/>
                    <a:pt x="1083576" y="861646"/>
                  </a:cubicBezTo>
                  <a:cubicBezTo>
                    <a:pt x="998584" y="1163515"/>
                    <a:pt x="1008841" y="1484435"/>
                    <a:pt x="951691" y="1811216"/>
                  </a:cubicBezTo>
                  <a:cubicBezTo>
                    <a:pt x="894541" y="2137997"/>
                    <a:pt x="856441" y="2539512"/>
                    <a:pt x="740676" y="2822331"/>
                  </a:cubicBezTo>
                  <a:cubicBezTo>
                    <a:pt x="624911" y="3105150"/>
                    <a:pt x="377261" y="3276600"/>
                    <a:pt x="257099" y="3508131"/>
                  </a:cubicBezTo>
                  <a:cubicBezTo>
                    <a:pt x="136937" y="3739662"/>
                    <a:pt x="19706" y="4211516"/>
                    <a:pt x="19706" y="4211516"/>
                  </a:cubicBezTo>
                  <a:cubicBezTo>
                    <a:pt x="-19859" y="4319954"/>
                    <a:pt x="10914" y="4188070"/>
                    <a:pt x="19706" y="4158762"/>
                  </a:cubicBezTo>
                  <a:cubicBezTo>
                    <a:pt x="28498" y="4129454"/>
                    <a:pt x="68064" y="4044461"/>
                    <a:pt x="72460" y="4035669"/>
                  </a:cubicBezTo>
                  <a:cubicBezTo>
                    <a:pt x="76856" y="4026877"/>
                    <a:pt x="61469" y="4066442"/>
                    <a:pt x="46083" y="410600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4053CBA-3836-A849-8901-56C411E3FA24}"/>
              </a:ext>
            </a:extLst>
          </p:cNvPr>
          <p:cNvSpPr/>
          <p:nvPr/>
        </p:nvSpPr>
        <p:spPr>
          <a:xfrm>
            <a:off x="241993" y="2958741"/>
            <a:ext cx="641839" cy="3400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F0D456-05C2-D24C-96E8-F6AAD8E4CB64}"/>
              </a:ext>
            </a:extLst>
          </p:cNvPr>
          <p:cNvSpPr/>
          <p:nvPr/>
        </p:nvSpPr>
        <p:spPr>
          <a:xfrm>
            <a:off x="1417376" y="1427465"/>
            <a:ext cx="802424" cy="3400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6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2AE15-67EE-5E47-B3D5-80D501039F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595A4-8AAB-AC45-B5B2-41D6EA154ADF}"/>
              </a:ext>
            </a:extLst>
          </p:cNvPr>
          <p:cNvSpPr txBox="1"/>
          <p:nvPr/>
        </p:nvSpPr>
        <p:spPr>
          <a:xfrm>
            <a:off x="4379919" y="360485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De-Fi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C56B63-B93A-F84F-A9B8-D61116735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603"/>
            <a:ext cx="9144000" cy="36982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D0FF853-1F78-6845-A1DD-9A1D23CEB3B3}"/>
              </a:ext>
            </a:extLst>
          </p:cNvPr>
          <p:cNvGrpSpPr/>
          <p:nvPr/>
        </p:nvGrpSpPr>
        <p:grpSpPr>
          <a:xfrm>
            <a:off x="95094" y="849726"/>
            <a:ext cx="5027322" cy="1072661"/>
            <a:chOff x="1178169" y="360485"/>
            <a:chExt cx="5027322" cy="10726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112655A-257C-8348-99F0-A0E6B5E1F6BF}"/>
                </a:ext>
              </a:extLst>
            </p:cNvPr>
            <p:cNvSpPr/>
            <p:nvPr/>
          </p:nvSpPr>
          <p:spPr>
            <a:xfrm>
              <a:off x="1178169" y="360485"/>
              <a:ext cx="1820008" cy="1072661"/>
            </a:xfrm>
            <a:prstGeom prst="rect">
              <a:avLst/>
            </a:prstGeom>
            <a:noFill/>
            <a:ln w="50800">
              <a:solidFill>
                <a:srgbClr val="263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A714A59-DB20-6B4C-9EC7-4341B82E9CE8}"/>
                </a:ext>
              </a:extLst>
            </p:cNvPr>
            <p:cNvCxnSpPr>
              <a:cxnSpLocks/>
            </p:cNvCxnSpPr>
            <p:nvPr/>
          </p:nvCxnSpPr>
          <p:spPr>
            <a:xfrm>
              <a:off x="3024554" y="888023"/>
              <a:ext cx="3180937" cy="407148"/>
            </a:xfrm>
            <a:prstGeom prst="straightConnector1">
              <a:avLst/>
            </a:prstGeom>
            <a:ln w="25400">
              <a:solidFill>
                <a:srgbClr val="263CFD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57609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22799</TotalTime>
  <Words>3123</Words>
  <Application>Microsoft Macintosh PowerPoint</Application>
  <PresentationFormat>On-screen Show (16:9)</PresentationFormat>
  <Paragraphs>752</Paragraphs>
  <Slides>72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ArialMT</vt:lpstr>
      <vt:lpstr>Calibri</vt:lpstr>
      <vt:lpstr>Verdana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Francesco Fabris</cp:lastModifiedBy>
  <cp:revision>1091</cp:revision>
  <cp:lastPrinted>2019-11-29T14:38:24Z</cp:lastPrinted>
  <dcterms:modified xsi:type="dcterms:W3CDTF">2023-03-24T14:44:31Z</dcterms:modified>
</cp:coreProperties>
</file>