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0" r:id="rId7"/>
    <p:sldId id="259" r:id="rId8"/>
    <p:sldId id="266" r:id="rId9"/>
    <p:sldId id="270" r:id="rId10"/>
    <p:sldId id="271" r:id="rId11"/>
    <p:sldId id="268" r:id="rId12"/>
    <p:sldId id="269" r:id="rId13"/>
    <p:sldId id="272" r:id="rId14"/>
    <p:sldId id="267" r:id="rId15"/>
    <p:sldId id="261" r:id="rId16"/>
    <p:sldId id="273" r:id="rId17"/>
    <p:sldId id="274" r:id="rId18"/>
    <p:sldId id="276" r:id="rId19"/>
    <p:sldId id="275" r:id="rId20"/>
    <p:sldId id="277" r:id="rId21"/>
    <p:sldId id="278" r:id="rId22"/>
    <p:sldId id="262" r:id="rId23"/>
    <p:sldId id="264" r:id="rId24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4FF1B-A23E-1BFE-36D7-39D945FFF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875F7-DCFE-7D67-7097-77D4881DF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B3D70-C296-F3C6-2B8D-7BFE4EA35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03B51-6910-D62F-20F6-87C495DE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162A1-B277-19DD-A05E-31C8B63E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3405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936D-1944-2245-390D-6399A87E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920DF-85E9-D3FE-2A22-A1CF07A67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B3BD2-F5C9-0AC7-3929-976C88108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D1695-DDCE-4750-9CCF-E7871023F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06645-C499-617D-9C33-68B6E737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08656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EB4532-E49C-2653-6D85-73F96BE7A8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C5E29-C93F-BB27-7607-3695FBFB70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76942-EB05-1EA1-7896-E909DDED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7590D-B24D-B5FE-7C50-5923AF6D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6E695-49CB-7E78-B205-4A08FB63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075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0145B-364B-8116-CDA2-E7FB7DAAD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3907-1B65-CBF5-7397-F4960815A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8749C-3548-468E-1C53-58CE50CB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A769B-CAEF-A9B2-D2CB-93B82700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A3333-61B1-567D-FDD5-108A17A0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7603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8BAA6-88C3-817D-654D-378CEBD1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6C59B-F970-2214-F27F-664A0FAF7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C0DD0-4897-BE1B-4179-C47AFD71C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37F17-A1B0-70A9-02E9-5CBC8CB4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26618-9149-6216-2671-DBD2A51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6230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007C7-7326-9749-4C34-349CA5B7B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96F2C-D971-C3C4-E623-D69304044F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78679A-1D02-5EFD-C8BD-6DE43F6A1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2A9D9-4A69-324B-A186-58FD1190C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F8595-6BDD-ED7B-51A1-5E8EE76B4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AAC3B-14A7-C9EB-F0A2-4FEDC0FC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134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1B75-2541-D57D-ACED-D1DCBB12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96910-B46A-B72B-72A3-0C6B6B13D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99267-BD27-D83F-4808-6F4AAEF18D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47BEC-F2C7-2AFF-B616-10E1FB23A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6AF16-F41E-F8B8-73BF-476953CFA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26157-C745-1D20-7067-64816648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7F753-D1E2-7DC0-2595-9E5C652B0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F68D9-34AC-BB1A-59DA-010B1B80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6727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AF9C-4E12-58F6-1EA4-141917C2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5B022-0700-878A-3D99-7D1DB0E1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881120-91B8-D746-D3FA-EC476F63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58F5A-F21D-4A3D-0051-76AEB1E2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8598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690E3-9DDD-A4DB-2F76-77FFECD1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DA25C2-60F2-14DF-3D36-3A1CE326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0B83C-C28C-DCA0-2136-170F3C5A5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9821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A4E44-A0E0-C8F4-077A-B68766062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EDB06-A76E-C8A6-EDBF-45D45E4DA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5F84B-4F0C-13B3-E2D2-DB5C96861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89352C-1874-FD99-1823-79072497F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6E6B1-1A79-E481-BA98-51697CF98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C0236-61C9-BD99-4CF3-3069EE93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005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33F77-7DEA-7725-815E-F59A8A5C0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3A7798-F047-406C-1442-1D82557AF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9013F4-AC91-D6C5-EC21-E7332F0B04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16376-75C8-79ED-2707-0082BA41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871756-2C6B-3B32-4769-32729BFBD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EF5EB-5D64-D6C9-E113-F93238526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7261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C9048-E89E-3897-E3D9-3AF50AC0C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BAF02-37B1-B627-ECAF-86D34DE3A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8C4E6-DB31-D159-6C45-3718263B2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58562-F8FE-5840-95F7-887F85A8A471}" type="datetimeFigureOut">
              <a:rPr lang="en-IT" smtClean="0"/>
              <a:t>13/02/24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F5BB5-3599-7506-E26D-EE72BBF6D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1414-D412-60A8-E950-228854469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C405-CF9B-3C41-AD30-1612E3C27849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9715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F45F69-F86F-7813-84FC-C9D3F1474C23}"/>
              </a:ext>
            </a:extLst>
          </p:cNvPr>
          <p:cNvSpPr txBox="1"/>
          <p:nvPr/>
        </p:nvSpPr>
        <p:spPr>
          <a:xfrm>
            <a:off x="805069" y="1113183"/>
            <a:ext cx="107541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Electron Energy Loss spectroscopy</a:t>
            </a:r>
          </a:p>
          <a:p>
            <a:endParaRPr lang="en-IT" dirty="0"/>
          </a:p>
          <a:p>
            <a:r>
              <a:rPr lang="en-IT" dirty="0"/>
              <a:t>Studio con scattering di elettroni di eccitazioni su superfici ed interfacce.</a:t>
            </a:r>
          </a:p>
          <a:p>
            <a:endParaRPr lang="en-IT" dirty="0"/>
          </a:p>
          <a:p>
            <a:r>
              <a:rPr lang="en-IT" dirty="0"/>
              <a:t>Scambio energetico tra elettrone e eccitazioni del materiale: </a:t>
            </a:r>
          </a:p>
          <a:p>
            <a:r>
              <a:rPr lang="en-GB" dirty="0"/>
              <a:t>V</a:t>
            </a:r>
            <a:r>
              <a:rPr lang="en-IT" dirty="0"/>
              <a:t>ibrazioni: localizzate = molecolari o delocalizzate = fononi</a:t>
            </a:r>
          </a:p>
          <a:p>
            <a:r>
              <a:rPr lang="en-IT" dirty="0"/>
              <a:t>Eccitazioni elettroniche: elettrone lacuna, plasmoni</a:t>
            </a:r>
          </a:p>
          <a:p>
            <a:endParaRPr lang="en-IT" dirty="0"/>
          </a:p>
          <a:p>
            <a:r>
              <a:rPr lang="en-IT" dirty="0"/>
              <a:t>Tecniche alternative: eccitazione con radiazione elettromagnetica, atomi</a:t>
            </a:r>
          </a:p>
          <a:p>
            <a:endParaRPr lang="en-IT" dirty="0"/>
          </a:p>
          <a:p>
            <a:r>
              <a:rPr lang="en-IT" dirty="0"/>
              <a:t>Radiazione elettromagnetica:  infrared (IR) spectroscopy, Raman spectroscopy</a:t>
            </a:r>
          </a:p>
          <a:p>
            <a:endParaRPr lang="en-IT" dirty="0"/>
          </a:p>
          <a:p>
            <a:r>
              <a:rPr lang="en-IT" dirty="0"/>
              <a:t>Helium atom scattering.</a:t>
            </a:r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9954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0CBC8-CF52-3B6C-F7D1-F941C826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722555"/>
            <a:ext cx="7772400" cy="18126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FE0BEE-62C1-8D3F-43E2-A76C57669E66}"/>
              </a:ext>
            </a:extLst>
          </p:cNvPr>
          <p:cNvSpPr txBox="1"/>
          <p:nvPr/>
        </p:nvSpPr>
        <p:spPr>
          <a:xfrm>
            <a:off x="1333500" y="1038225"/>
            <a:ext cx="301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Focalizzazione di primo ordine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278A6-804F-152A-3DD4-08BF9654B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050" y="3756025"/>
            <a:ext cx="2216150" cy="5868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32F952-CE69-EB7A-C92E-44CDF82B36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275" y="4810125"/>
            <a:ext cx="1600200" cy="2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81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2D1FD0-06A9-B3A0-2F01-EA82702AFA66}"/>
              </a:ext>
            </a:extLst>
          </p:cNvPr>
          <p:cNvSpPr txBox="1"/>
          <p:nvPr/>
        </p:nvSpPr>
        <p:spPr>
          <a:xfrm>
            <a:off x="864704" y="834887"/>
            <a:ext cx="9899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IT" dirty="0"/>
              <a:t>onocromatore per elettroni.</a:t>
            </a:r>
          </a:p>
          <a:p>
            <a:r>
              <a:rPr lang="en-GB" dirty="0"/>
              <a:t>C</a:t>
            </a:r>
            <a:r>
              <a:rPr lang="en-IT" dirty="0"/>
              <a:t>atodo emette elettroni con distribuzione Maxwell Boltzmann (Fermi Dirac?)</a:t>
            </a:r>
          </a:p>
          <a:p>
            <a:r>
              <a:rPr lang="en-IT" dirty="0"/>
              <a:t>Temperatura catodo elevata</a:t>
            </a:r>
          </a:p>
          <a:p>
            <a:r>
              <a:rPr lang="en-GB" dirty="0"/>
              <a:t>L</a:t>
            </a:r>
            <a:r>
              <a:rPr lang="en-IT" dirty="0"/>
              <a:t>arghezza in energia circa mezzo eV</a:t>
            </a:r>
          </a:p>
          <a:p>
            <a:endParaRPr lang="en-IT" dirty="0"/>
          </a:p>
          <a:p>
            <a:r>
              <a:rPr lang="en-IT" dirty="0"/>
              <a:t>Necessita’ di monocromatizzare</a:t>
            </a:r>
          </a:p>
          <a:p>
            <a:endParaRPr lang="en-IT" dirty="0"/>
          </a:p>
          <a:p>
            <a:r>
              <a:rPr lang="en-IT" dirty="0"/>
              <a:t>Problemi con picchi fantasma (emissione di secondari sulle pareti dell’analizzatore)</a:t>
            </a:r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43332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A348AA-EB0F-AC43-AD58-CE15207C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34378"/>
            <a:ext cx="7772400" cy="33892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F1DE07-CAA7-7C25-979D-50AE0E05BAE2}"/>
              </a:ext>
            </a:extLst>
          </p:cNvPr>
          <p:cNvSpPr txBox="1"/>
          <p:nvPr/>
        </p:nvSpPr>
        <p:spPr>
          <a:xfrm>
            <a:off x="755374" y="546652"/>
            <a:ext cx="6012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Fenditure di ingresso e uscita, Effetti di bordo (fringe effects),  </a:t>
            </a:r>
          </a:p>
        </p:txBody>
      </p:sp>
    </p:spTree>
    <p:extLst>
      <p:ext uri="{BB962C8B-B14F-4D97-AF65-F5344CB8AC3E}">
        <p14:creationId xmlns:p14="http://schemas.microsoft.com/office/powerpoint/2010/main" val="1117062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FB68E5-ABC8-3888-3DC4-07E14DDA6600}"/>
              </a:ext>
            </a:extLst>
          </p:cNvPr>
          <p:cNvSpPr txBox="1"/>
          <p:nvPr/>
        </p:nvSpPr>
        <p:spPr>
          <a:xfrm>
            <a:off x="752475" y="895350"/>
            <a:ext cx="106489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Altri problemi:  </a:t>
            </a:r>
          </a:p>
          <a:p>
            <a:endParaRPr lang="en-IT" dirty="0"/>
          </a:p>
          <a:p>
            <a:r>
              <a:rPr lang="en-IT" dirty="0"/>
              <a:t>campi magnetici → scelta materiali, schermaggio magnetico</a:t>
            </a:r>
          </a:p>
          <a:p>
            <a:endParaRPr lang="en-IT" dirty="0"/>
          </a:p>
          <a:p>
            <a:r>
              <a:rPr lang="en-IT" dirty="0"/>
              <a:t>Fondo: dobbiamo misurare intensita’ 10</a:t>
            </a:r>
            <a:r>
              <a:rPr lang="en-IT" baseline="30000" dirty="0"/>
              <a:t>-6</a:t>
            </a:r>
            <a:r>
              <a:rPr lang="en-IT" dirty="0"/>
              <a:t> rispetto picco speculare</a:t>
            </a:r>
          </a:p>
          <a:p>
            <a:endParaRPr lang="en-IT" dirty="0"/>
          </a:p>
          <a:p>
            <a:r>
              <a:rPr lang="en-IT" dirty="0"/>
              <a:t>Elettroni con </a:t>
            </a:r>
            <a:r>
              <a:rPr lang="en-IT" dirty="0">
                <a:latin typeface="Symbol" pitchFamily="2" charset="2"/>
              </a:rPr>
              <a:t>a</a:t>
            </a:r>
            <a:r>
              <a:rPr lang="en-IT" dirty="0"/>
              <a:t> grande che entrano nella fenditura di uscita dovuti a scattering dalle fenditure (spigoli sharp) caricamento delle fenditure , potenziali indeterminati. I problemi crescono al diminuire dell’energia degli elettroni, energia di passo, valutare fondo rispetto a risoluzione.</a:t>
            </a:r>
          </a:p>
          <a:p>
            <a:endParaRPr lang="en-IT" dirty="0"/>
          </a:p>
          <a:p>
            <a:r>
              <a:rPr lang="en-IT" dirty="0"/>
              <a:t>Picchi fantasma </a:t>
            </a:r>
          </a:p>
          <a:p>
            <a:r>
              <a:rPr lang="en-IT" dirty="0"/>
              <a:t> A energie minori dell’elastico origine principale: elettrodo interno del monocromatore o elettrodo esterno dell’analizzatore.</a:t>
            </a:r>
          </a:p>
          <a:p>
            <a:endParaRPr lang="en-IT" dirty="0"/>
          </a:p>
          <a:p>
            <a:endParaRPr lang="en-IT" dirty="0"/>
          </a:p>
          <a:p>
            <a:r>
              <a:rPr lang="en-IT" dirty="0"/>
              <a:t>Corrugazione della superficie dell’elettrodo per ridurre la riflessione</a:t>
            </a:r>
          </a:p>
          <a:p>
            <a:endParaRPr lang="en-IT" dirty="0"/>
          </a:p>
          <a:p>
            <a:endParaRPr lang="en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0E1122-991B-B693-7DEF-055B123BE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4549775"/>
            <a:ext cx="2520950" cy="329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5E2302-00C9-4974-41C8-19622A711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525" y="4406028"/>
            <a:ext cx="2270751" cy="617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51DB1-D7EA-C34C-2DF7-68AE0B8DE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9408" y="4418290"/>
            <a:ext cx="2593818" cy="4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22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F4F0A-60B7-E3AE-A091-99F910F022B6}"/>
              </a:ext>
            </a:extLst>
          </p:cNvPr>
          <p:cNvSpPr txBox="1"/>
          <p:nvPr/>
        </p:nvSpPr>
        <p:spPr>
          <a:xfrm>
            <a:off x="655983" y="616226"/>
            <a:ext cx="106646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Analizzatore: modalita’ di acquisizione di uno spettro.</a:t>
            </a:r>
          </a:p>
          <a:p>
            <a:endParaRPr lang="en-IT" dirty="0"/>
          </a:p>
          <a:p>
            <a:r>
              <a:rPr lang="en-IT" dirty="0"/>
              <a:t>Energia passante variabile risoluzione assoluta variabile risoluzione relativa costante , aumenta la banda passante e il segnale all’aumentare dell’energia di passo</a:t>
            </a:r>
          </a:p>
          <a:p>
            <a:endParaRPr lang="en-IT" dirty="0"/>
          </a:p>
          <a:p>
            <a:r>
              <a:rPr lang="en-IT" dirty="0"/>
              <a:t>Pass energy costante E</a:t>
            </a:r>
            <a:r>
              <a:rPr lang="en-IT" baseline="-25000" dirty="0"/>
              <a:t>0</a:t>
            </a:r>
            <a:r>
              <a:rPr lang="en-IT" dirty="0"/>
              <a:t>= cost, risoluzione costante, necessita’ di ottica di preritardo.</a:t>
            </a:r>
          </a:p>
          <a:p>
            <a:endParaRPr lang="en-IT" dirty="0"/>
          </a:p>
          <a:p>
            <a:endParaRPr lang="en-IT" dirty="0"/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87697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31AE5C-ABC1-EE4A-15E3-B608F5324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77" y="1711325"/>
            <a:ext cx="2334136" cy="12584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046FD2-E36A-5A07-D7CD-703D9F2E0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365" y="1857375"/>
            <a:ext cx="1832384" cy="3057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B718C-FAA6-36AD-6D5B-D8F03F27A132}"/>
              </a:ext>
            </a:extLst>
          </p:cNvPr>
          <p:cNvSpPr txBox="1"/>
          <p:nvPr/>
        </p:nvSpPr>
        <p:spPr>
          <a:xfrm>
            <a:off x="866775" y="457200"/>
            <a:ext cx="44141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Electron energy loss spectroscopy</a:t>
            </a:r>
          </a:p>
          <a:p>
            <a:endParaRPr lang="en-IT" dirty="0"/>
          </a:p>
          <a:p>
            <a:r>
              <a:rPr lang="en-IT" dirty="0"/>
              <a:t>Elettroni di qualche eV diffusi dalla superficie</a:t>
            </a:r>
          </a:p>
          <a:p>
            <a:endParaRPr lang="en-IT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E8553-1F30-8DFE-5C53-26C79AB11A20}"/>
              </a:ext>
            </a:extLst>
          </p:cNvPr>
          <p:cNvSpPr txBox="1"/>
          <p:nvPr/>
        </p:nvSpPr>
        <p:spPr>
          <a:xfrm>
            <a:off x="1114425" y="5146675"/>
            <a:ext cx="5283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Suddivisione in scattering di dipolo e impact scattering</a:t>
            </a:r>
          </a:p>
        </p:txBody>
      </p:sp>
    </p:spTree>
    <p:extLst>
      <p:ext uri="{BB962C8B-B14F-4D97-AF65-F5344CB8AC3E}">
        <p14:creationId xmlns:p14="http://schemas.microsoft.com/office/powerpoint/2010/main" val="3186511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FBE084-3C10-9ADB-2C7F-EE04466D424F}"/>
              </a:ext>
            </a:extLst>
          </p:cNvPr>
          <p:cNvSpPr txBox="1"/>
          <p:nvPr/>
        </p:nvSpPr>
        <p:spPr>
          <a:xfrm>
            <a:off x="647700" y="990600"/>
            <a:ext cx="10915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Atomo o molecola che vibra:</a:t>
            </a:r>
          </a:p>
          <a:p>
            <a:r>
              <a:rPr lang="en-GB" dirty="0"/>
              <a:t>M</a:t>
            </a:r>
            <a:r>
              <a:rPr lang="en-IT" dirty="0"/>
              <a:t>omento di dipolo elettrico che oscilla</a:t>
            </a:r>
          </a:p>
          <a:p>
            <a:r>
              <a:rPr lang="en-IT" dirty="0"/>
              <a:t>I</a:t>
            </a:r>
            <a:r>
              <a:rPr lang="en-GB" dirty="0"/>
              <a:t>n</a:t>
            </a:r>
            <a:r>
              <a:rPr lang="en-IT" dirty="0"/>
              <a:t>terazione con l’elettrone, piccolo angolo di scattering (rispetto a speculare)\</a:t>
            </a:r>
          </a:p>
          <a:p>
            <a:endParaRPr lang="en-IT" dirty="0"/>
          </a:p>
          <a:p>
            <a:r>
              <a:rPr lang="en-IT" dirty="0"/>
              <a:t>Impact scattering distribuito su tutto l’angolo solido, analizzatore raccoglie piccolo angolo solido, bassa intensita’ impact scattering</a:t>
            </a:r>
          </a:p>
          <a:p>
            <a:endParaRPr lang="en-IT" dirty="0"/>
          </a:p>
          <a:p>
            <a:r>
              <a:rPr lang="en-IT" dirty="0"/>
              <a:t>                                       dipolo elettrico di molecola che vibra. Campo lettrico di dipolo a lungo range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C9339-C7B1-436E-1428-8215BE65A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2979165"/>
            <a:ext cx="1803400" cy="304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6F3D8D-791B-9DC6-B7BE-7E6BE7974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3298924"/>
            <a:ext cx="7772400" cy="223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26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9719CE-2F54-A053-ECE6-0781D068C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1055226"/>
            <a:ext cx="2714625" cy="413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191DA4-0F2B-06D2-E9E3-2FC21764DE8D}"/>
              </a:ext>
            </a:extLst>
          </p:cNvPr>
          <p:cNvSpPr txBox="1"/>
          <p:nvPr/>
        </p:nvSpPr>
        <p:spPr>
          <a:xfrm>
            <a:off x="838200" y="542925"/>
            <a:ext cx="2029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Potenziale di dipolo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32048F-FEC0-B49A-9FF7-3E765CF86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12142"/>
            <a:ext cx="3324225" cy="4585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B06CB3-2D7C-2198-15E9-3892DE03C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225" y="3349625"/>
            <a:ext cx="498475" cy="2537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0D924F-3C3C-18D9-0054-C4D985071AEB}"/>
              </a:ext>
            </a:extLst>
          </p:cNvPr>
          <p:cNvSpPr txBox="1"/>
          <p:nvPr/>
        </p:nvSpPr>
        <p:spPr>
          <a:xfrm>
            <a:off x="911225" y="2070656"/>
            <a:ext cx="2372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</a:t>
            </a:r>
            <a:r>
              <a:rPr lang="en-IT" baseline="-25000" dirty="0"/>
              <a:t>i</a:t>
            </a:r>
            <a:r>
              <a:rPr lang="en-IT" dirty="0"/>
              <a:t> ; </a:t>
            </a:r>
            <a:r>
              <a:rPr lang="en-IT" b="1" dirty="0"/>
              <a:t>k</a:t>
            </a:r>
            <a:r>
              <a:rPr lang="en-IT" baseline="30000" dirty="0"/>
              <a:t>(i)</a:t>
            </a:r>
            <a:r>
              <a:rPr lang="en-IT" dirty="0"/>
              <a:t>   E</a:t>
            </a:r>
            <a:r>
              <a:rPr lang="en-IT" baseline="-25000" dirty="0"/>
              <a:t>S</a:t>
            </a:r>
            <a:r>
              <a:rPr lang="en-IT" dirty="0"/>
              <a:t>= E</a:t>
            </a:r>
            <a:r>
              <a:rPr lang="en-IT" baseline="-25000" dirty="0"/>
              <a:t>i</a:t>
            </a:r>
            <a:r>
              <a:rPr lang="en-IT" dirty="0"/>
              <a:t> +-h</a:t>
            </a:r>
            <a:r>
              <a:rPr lang="en-IT" dirty="0">
                <a:latin typeface="Symbol" pitchFamily="2" charset="2"/>
              </a:rPr>
              <a:t>w</a:t>
            </a:r>
            <a:r>
              <a:rPr lang="en-IT" baseline="-25000" dirty="0"/>
              <a:t>0</a:t>
            </a:r>
            <a:r>
              <a:rPr lang="en-IT" dirty="0"/>
              <a:t>; </a:t>
            </a:r>
            <a:r>
              <a:rPr lang="en-IT" b="1" dirty="0"/>
              <a:t>k</a:t>
            </a:r>
            <a:r>
              <a:rPr lang="en-IT" baseline="30000" dirty="0"/>
              <a:t>(s)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CF0697A-93EE-F30B-C452-7F6C3B50B7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225" y="2634779"/>
            <a:ext cx="1517650" cy="263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CD80C3-DA1E-6176-4601-3FA03C1C2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1493" y="3349625"/>
            <a:ext cx="517114" cy="253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FD7E7E-5CDD-4850-C8E4-03E60BEA31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975" y="3146425"/>
            <a:ext cx="1428750" cy="406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C15855-3C99-8447-3B84-EA5A66988C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8800" y="3149600"/>
            <a:ext cx="1727200" cy="368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18C85B-C1EB-42EA-C659-3E4F67288C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4627" y="3108487"/>
            <a:ext cx="1517650" cy="40941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B0D422D-B9A8-FAD4-99F9-540FC7B01F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787" y="3860300"/>
            <a:ext cx="1317625" cy="3884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1C4428-30FA-8D58-301D-8F38973E4B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14725" y="3912183"/>
            <a:ext cx="825500" cy="3365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38E77BD-2CFA-D1D0-EFB3-D2CB0217ED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2393" y="4565192"/>
            <a:ext cx="2512332" cy="3683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6F65A5-8504-B2EE-4CA4-6C1A9B5DE1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68800" y="4565192"/>
            <a:ext cx="1860550" cy="30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77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325C37-281E-CC66-A68F-AE909943E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654" y="2632075"/>
            <a:ext cx="2602191" cy="673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253D2-2BFB-C65B-AD98-2FE288D89737}"/>
              </a:ext>
            </a:extLst>
          </p:cNvPr>
          <p:cNvSpPr txBox="1"/>
          <p:nvPr/>
        </p:nvSpPr>
        <p:spPr>
          <a:xfrm>
            <a:off x="1019175" y="2333625"/>
            <a:ext cx="25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Approssimazione di Born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E60A9B-DB4E-6D91-3B59-148DAF323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864" y="3286126"/>
            <a:ext cx="1530350" cy="533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BC106F-90BE-75A5-4C66-BA024D460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16" y="3888344"/>
            <a:ext cx="2472029" cy="498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9FB112-799C-F1CF-9565-70B15DCE56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7816" y="4722999"/>
            <a:ext cx="2174875" cy="493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723655-571D-1A36-6BD0-37596A7ADD8B}"/>
              </a:ext>
            </a:extLst>
          </p:cNvPr>
          <p:cNvSpPr txBox="1"/>
          <p:nvPr/>
        </p:nvSpPr>
        <p:spPr>
          <a:xfrm>
            <a:off x="4076700" y="3409951"/>
            <a:ext cx="191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Helmoltz equation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74D1C5-21F2-6BE2-E198-AE72C25AE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816" y="5118578"/>
            <a:ext cx="2941795" cy="625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A3F68C-C75A-AAA9-A05A-584733757A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816" y="5725057"/>
            <a:ext cx="5008209" cy="626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85CB65-A56C-BAB7-3102-51C260E8D4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5302" y="5725057"/>
            <a:ext cx="3575050" cy="5478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15BD56-8B5B-4035-90F5-EF1DDEEEBA3D}"/>
              </a:ext>
            </a:extLst>
          </p:cNvPr>
          <p:cNvSpPr txBox="1"/>
          <p:nvPr/>
        </p:nvSpPr>
        <p:spPr>
          <a:xfrm>
            <a:off x="1513864" y="6351916"/>
            <a:ext cx="2278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G(r) funzione di Green</a:t>
            </a:r>
          </a:p>
        </p:txBody>
      </p:sp>
    </p:spTree>
    <p:extLst>
      <p:ext uri="{BB962C8B-B14F-4D97-AF65-F5344CB8AC3E}">
        <p14:creationId xmlns:p14="http://schemas.microsoft.com/office/powerpoint/2010/main" val="266377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95D01-D233-C6B4-ECE7-2FB678E20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863600"/>
            <a:ext cx="3559175" cy="8800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043F6C-F53F-9F0D-CBCE-C173B53A1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485" y="1555732"/>
            <a:ext cx="4676185" cy="6328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3896AB-399E-34C7-79E5-20E43FA09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350" y="2886075"/>
            <a:ext cx="819150" cy="22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54C316-FCAF-7B67-9975-BD1103C85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400" y="2741165"/>
            <a:ext cx="4440464" cy="565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6EC0E7-B424-4064-DDD4-73185568FF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350" y="3477765"/>
            <a:ext cx="2381250" cy="445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A72DC1-FCEC-5C4F-6BBE-78E4ECACE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3050" y="3467100"/>
            <a:ext cx="1245503" cy="4454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89B18A-38C0-8ADD-44AA-5B3D115667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5249" y="4094687"/>
            <a:ext cx="2365051" cy="445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B750E9-6933-BF7C-BAE3-FEAA75BD96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8225" y="4991177"/>
            <a:ext cx="5264150" cy="1128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98EAF9-164A-FD19-115A-973D5E3801BF}"/>
              </a:ext>
            </a:extLst>
          </p:cNvPr>
          <p:cNvSpPr txBox="1"/>
          <p:nvPr/>
        </p:nvSpPr>
        <p:spPr>
          <a:xfrm>
            <a:off x="1200150" y="4610100"/>
            <a:ext cx="5477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Ampiezza di scattering in prima approssimazione di Born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3D742A-506A-8A23-3B29-1E23D95986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7301" y="3837435"/>
            <a:ext cx="5191125" cy="8664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421D2-9837-00B9-3AA8-219E3D72261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3125" y="1555732"/>
            <a:ext cx="3981450" cy="7515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5DFF2D-2280-9941-B92F-F377DBE51C4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45550" y="2188548"/>
            <a:ext cx="1912841" cy="55556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BD7A70-1E8D-AD1F-D1F8-22748559CBFC}"/>
              </a:ext>
            </a:extLst>
          </p:cNvPr>
          <p:cNvSpPr txBox="1"/>
          <p:nvPr/>
        </p:nvSpPr>
        <p:spPr>
          <a:xfrm>
            <a:off x="1200150" y="2381250"/>
            <a:ext cx="25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Approssimazione di Born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9CD14F-995B-B70C-8555-F11B462734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7547" y="4771811"/>
            <a:ext cx="3494961" cy="65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FF781F-EFB7-0A98-E3D0-B26A1D7416FE}"/>
              </a:ext>
            </a:extLst>
          </p:cNvPr>
          <p:cNvSpPr txBox="1"/>
          <p:nvPr/>
        </p:nvSpPr>
        <p:spPr>
          <a:xfrm>
            <a:off x="1053548" y="675861"/>
            <a:ext cx="4472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Electron energy loss</a:t>
            </a:r>
          </a:p>
          <a:p>
            <a:endParaRPr lang="en-IT" dirty="0"/>
          </a:p>
          <a:p>
            <a:r>
              <a:rPr lang="en-IT" dirty="0"/>
              <a:t>Fascio incidente energia E</a:t>
            </a:r>
            <a:r>
              <a:rPr lang="en-IT" baseline="-25000" dirty="0"/>
              <a:t>1</a:t>
            </a:r>
            <a:r>
              <a:rPr lang="en-IT" dirty="0"/>
              <a:t>, urto anelastico energia E</a:t>
            </a:r>
            <a:r>
              <a:rPr lang="en-IT" baseline="-25000" dirty="0"/>
              <a:t>2</a:t>
            </a:r>
            <a:r>
              <a:rPr lang="en-IT" dirty="0"/>
              <a:t>= E</a:t>
            </a:r>
            <a:r>
              <a:rPr lang="en-IT" baseline="-25000" dirty="0"/>
              <a:t>1</a:t>
            </a:r>
            <a:r>
              <a:rPr lang="en-IT" dirty="0"/>
              <a:t> – </a:t>
            </a:r>
            <a:r>
              <a:rPr lang="en-IT" strike="sngStrike" dirty="0"/>
              <a:t>h</a:t>
            </a:r>
            <a:r>
              <a:rPr lang="en-IT" dirty="0"/>
              <a:t>⍵</a:t>
            </a:r>
            <a:r>
              <a:rPr lang="en-IT" baseline="-25000" dirty="0"/>
              <a:t>0</a:t>
            </a:r>
          </a:p>
          <a:p>
            <a:endParaRPr lang="en-IT" baseline="-25000" dirty="0"/>
          </a:p>
          <a:p>
            <a:r>
              <a:rPr lang="en-IT" dirty="0"/>
              <a:t>⍵</a:t>
            </a:r>
            <a:r>
              <a:rPr lang="en-IT" baseline="-25000" dirty="0"/>
              <a:t>0  </a:t>
            </a:r>
            <a:r>
              <a:rPr lang="en-IT" dirty="0"/>
              <a:t>frequenza della vibrazione</a:t>
            </a:r>
          </a:p>
          <a:p>
            <a:endParaRPr lang="en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9BAA50-13CA-D2A9-9C72-54518445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81582"/>
            <a:ext cx="4619277" cy="4874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25A7CB-24D7-A8F5-7BE0-9043F77BB973}"/>
              </a:ext>
            </a:extLst>
          </p:cNvPr>
          <p:cNvSpPr txBox="1"/>
          <p:nvPr/>
        </p:nvSpPr>
        <p:spPr>
          <a:xfrm>
            <a:off x="1053548" y="2828835"/>
            <a:ext cx="389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Alta risoluzione energetica </a:t>
            </a:r>
          </a:p>
          <a:p>
            <a:r>
              <a:rPr lang="en-IT" dirty="0"/>
              <a:t>larghezza delle righe vibrazionali meno di 1 meV, risoluzione ideale del sistema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5EF5CB-9885-A731-A4F3-33E12BDC4C54}"/>
              </a:ext>
            </a:extLst>
          </p:cNvPr>
          <p:cNvSpPr txBox="1"/>
          <p:nvPr/>
        </p:nvSpPr>
        <p:spPr>
          <a:xfrm>
            <a:off x="6321287" y="258417"/>
            <a:ext cx="3293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Electron mean free path in solidi:</a:t>
            </a:r>
          </a:p>
          <a:p>
            <a:endParaRPr lang="en-I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B7039D-1F1C-40EA-8AD3-F33776064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23" y="4432576"/>
            <a:ext cx="31369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8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A3AD4-410F-99CD-E742-85868CBAE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679450"/>
            <a:ext cx="2540000" cy="6904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85AF6-222C-00D1-0540-4DBBAF42B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08125"/>
            <a:ext cx="2676525" cy="706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842D6E-34EF-776D-53E0-257C56CD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250" y="2466975"/>
            <a:ext cx="3146425" cy="555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AFC048-C3AA-BBC0-878D-2A64DF586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099" y="3010872"/>
            <a:ext cx="3657597" cy="48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8B49D9-DD39-F97B-8043-7A5F67F5C1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6325" y="3879642"/>
            <a:ext cx="4038600" cy="479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557C1A-4D92-83D3-B28C-2DE1A6BA4C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262" y="4635500"/>
            <a:ext cx="1193800" cy="412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1AA950-3675-F794-215B-3B1C0CD2C6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3100" y="4463343"/>
            <a:ext cx="2597150" cy="5634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AA448D-43A3-53B6-5324-4D6478390E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725" y="5208073"/>
            <a:ext cx="3384550" cy="5919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E5A156-F059-2762-5F94-57A62D9ADB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53025" y="5026774"/>
            <a:ext cx="3282950" cy="718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14B118-3813-86D3-EB20-350FE5C778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6350" y="5827397"/>
            <a:ext cx="1993900" cy="71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3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5EBB3A-6E7C-EA7F-E52E-21A299F6A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50" y="1267715"/>
            <a:ext cx="7772400" cy="39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6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BEAA63-7125-B606-E89C-C89C92581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04" y="1025941"/>
            <a:ext cx="2946400" cy="711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0A579A-724B-DE3D-16ED-A0DAE3B0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604" y="2015435"/>
            <a:ext cx="2527300" cy="111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8A8B3-C5E0-73F1-B081-7D7F2064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4" y="3411329"/>
            <a:ext cx="3035300" cy="76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42C01-C1C5-EC2E-CC7F-FD8AB63F3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5930" y="1782292"/>
            <a:ext cx="6817139" cy="1646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5F888-5C14-FAC6-6358-7A798ABE9508}"/>
              </a:ext>
            </a:extLst>
          </p:cNvPr>
          <p:cNvSpPr txBox="1"/>
          <p:nvPr/>
        </p:nvSpPr>
        <p:spPr>
          <a:xfrm>
            <a:off x="5893904" y="3975652"/>
            <a:ext cx="418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</a:t>
            </a:r>
            <a:r>
              <a:rPr lang="en-IT" dirty="0"/>
              <a:t> deviazione radiale dal cammino centrale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0EBF2C-C04B-5DE6-A3F4-DE72BED950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278" y="4719981"/>
            <a:ext cx="1651000" cy="50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C14165-D992-1AA8-8C27-259662A80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2535" y="4547429"/>
            <a:ext cx="2006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24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6BA93F-D06B-CEBE-EAED-50EC0C70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54686"/>
            <a:ext cx="5572539" cy="2257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A6A341-435E-F0BE-5314-C6247690E18D}"/>
              </a:ext>
            </a:extLst>
          </p:cNvPr>
          <p:cNvSpPr txBox="1"/>
          <p:nvPr/>
        </p:nvSpPr>
        <p:spPr>
          <a:xfrm>
            <a:off x="824948" y="805070"/>
            <a:ext cx="290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Fringe effects effetti di bordo</a:t>
            </a:r>
          </a:p>
        </p:txBody>
      </p:sp>
    </p:spTree>
    <p:extLst>
      <p:ext uri="{BB962C8B-B14F-4D97-AF65-F5344CB8AC3E}">
        <p14:creationId xmlns:p14="http://schemas.microsoft.com/office/powerpoint/2010/main" val="3036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7E54CB-14D2-DF9A-7A7F-7B1833C18F75}"/>
              </a:ext>
            </a:extLst>
          </p:cNvPr>
          <p:cNvSpPr txBox="1"/>
          <p:nvPr/>
        </p:nvSpPr>
        <p:spPr>
          <a:xfrm>
            <a:off x="1023730" y="665922"/>
            <a:ext cx="76124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Necessita’ di ultra alto vuoto per mantenere il sistema in condizioni controllate.</a:t>
            </a:r>
          </a:p>
          <a:p>
            <a:r>
              <a:rPr lang="en-IT" dirty="0"/>
              <a:t>10</a:t>
            </a:r>
            <a:r>
              <a:rPr lang="en-IT" baseline="30000" dirty="0"/>
              <a:t>-6</a:t>
            </a:r>
            <a:r>
              <a:rPr lang="en-IT" dirty="0"/>
              <a:t> mbar 1 urto al secondo sulla superficie</a:t>
            </a:r>
          </a:p>
          <a:p>
            <a:r>
              <a:rPr lang="en-IT" dirty="0"/>
              <a:t>Cammino libero medio degli elettroni in un gas</a:t>
            </a:r>
          </a:p>
          <a:p>
            <a:endParaRPr lang="en-IT" dirty="0"/>
          </a:p>
          <a:p>
            <a:r>
              <a:rPr lang="en-IT" dirty="0"/>
              <a:t>Preparazione della superficie pulita:</a:t>
            </a:r>
          </a:p>
          <a:p>
            <a:r>
              <a:rPr lang="en-GB" dirty="0"/>
              <a:t>S</a:t>
            </a:r>
            <a:r>
              <a:rPr lang="en-IT" dirty="0"/>
              <a:t>puttering (ion gun), annealing</a:t>
            </a:r>
          </a:p>
          <a:p>
            <a:endParaRPr lang="en-IT" dirty="0"/>
          </a:p>
          <a:p>
            <a:r>
              <a:rPr lang="en-IT" dirty="0"/>
              <a:t>Deposizione di molecole</a:t>
            </a:r>
          </a:p>
          <a:p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146824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D66A96-F500-F635-93C9-FEAEAD5A3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2" y="241316"/>
            <a:ext cx="5998976" cy="18061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323CBD-F44F-D1D5-00F2-44F1161177ED}"/>
              </a:ext>
            </a:extLst>
          </p:cNvPr>
          <p:cNvSpPr txBox="1"/>
          <p:nvPr/>
        </p:nvSpPr>
        <p:spPr>
          <a:xfrm>
            <a:off x="5824319" y="298174"/>
            <a:ext cx="5963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Catodo </a:t>
            </a:r>
          </a:p>
          <a:p>
            <a:r>
              <a:rPr lang="en-IT" dirty="0"/>
              <a:t>Filamento riscaldato → Elettroni escono dal materiale</a:t>
            </a:r>
          </a:p>
          <a:p>
            <a:r>
              <a:rPr lang="en-IT" dirty="0"/>
              <a:t>WF e distribuzione di Fermi Dirac larghezza kT</a:t>
            </a:r>
          </a:p>
          <a:p>
            <a:r>
              <a:rPr lang="en-IT" dirty="0"/>
              <a:t>Elettroni accellerati da campi elettrici</a:t>
            </a:r>
          </a:p>
          <a:p>
            <a:endParaRPr lang="en-IT" dirty="0"/>
          </a:p>
          <a:p>
            <a:r>
              <a:rPr lang="en-IT" dirty="0"/>
              <a:t>Per alta risoluzione   → monocromatore</a:t>
            </a:r>
          </a:p>
          <a:p>
            <a:r>
              <a:rPr lang="en-IT" dirty="0"/>
              <a:t>Dopo scattering analizzatore</a:t>
            </a:r>
          </a:p>
          <a:p>
            <a:r>
              <a:rPr lang="en-IT" dirty="0"/>
              <a:t>Analizzatori basati su deflessione in campi elettrici statici</a:t>
            </a:r>
          </a:p>
          <a:p>
            <a:endParaRPr lang="en-IT" dirty="0"/>
          </a:p>
          <a:p>
            <a:endParaRPr lang="en-I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81C400-997A-602C-51E0-DD30E64000DC}"/>
              </a:ext>
            </a:extLst>
          </p:cNvPr>
          <p:cNvSpPr txBox="1"/>
          <p:nvPr/>
        </p:nvSpPr>
        <p:spPr>
          <a:xfrm>
            <a:off x="904461" y="2802688"/>
            <a:ext cx="90347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Alla fine dell’analizzatore ci sara’ un rivelatore di elettroni. Pochi elettroni al secondo (max 10</a:t>
            </a:r>
            <a:r>
              <a:rPr lang="en-IT" baseline="30000" dirty="0"/>
              <a:t>6</a:t>
            </a:r>
            <a:r>
              <a:rPr lang="en-IT" dirty="0"/>
              <a:t>)</a:t>
            </a:r>
          </a:p>
          <a:p>
            <a:r>
              <a:rPr lang="en-IT" dirty="0"/>
              <a:t>Contare il singolo elettrone. </a:t>
            </a:r>
          </a:p>
          <a:p>
            <a:r>
              <a:rPr lang="en-IT" dirty="0"/>
              <a:t>Moltiplicatore di elettroni (channeltron)</a:t>
            </a:r>
          </a:p>
          <a:p>
            <a:r>
              <a:rPr lang="en-IT" dirty="0"/>
              <a:t>Amplficatore, single channel analizer (discriminatore con soglia inferiore e superiore)</a:t>
            </a:r>
          </a:p>
          <a:p>
            <a:r>
              <a:rPr lang="en-IT" dirty="0"/>
              <a:t>Misura del numero di elettroni in funzione dell’energia degli elettroni → spettro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41EF92-B6B8-60F4-A6FF-6B7ACEE4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47" y="5711674"/>
            <a:ext cx="7772400" cy="7421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0A20CB-592D-0AF4-F3D7-19A9715D1A32}"/>
              </a:ext>
            </a:extLst>
          </p:cNvPr>
          <p:cNvSpPr txBox="1"/>
          <p:nvPr/>
        </p:nvSpPr>
        <p:spPr>
          <a:xfrm>
            <a:off x="815009" y="4452730"/>
            <a:ext cx="450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  <a:r>
              <a:rPr lang="en-IT" dirty="0"/>
              <a:t>lta risoluzione per spettroscopia vibrazionale</a:t>
            </a:r>
          </a:p>
          <a:p>
            <a:r>
              <a:rPr lang="en-GB" dirty="0"/>
              <a:t>L</a:t>
            </a:r>
            <a:r>
              <a:rPr lang="en-IT" dirty="0"/>
              <a:t>arghezza righe vibrazionali 1 mev</a:t>
            </a:r>
          </a:p>
        </p:txBody>
      </p:sp>
    </p:spTree>
    <p:extLst>
      <p:ext uri="{BB962C8B-B14F-4D97-AF65-F5344CB8AC3E}">
        <p14:creationId xmlns:p14="http://schemas.microsoft.com/office/powerpoint/2010/main" val="3158010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C8AC5-21B8-F397-651C-EBA12848778F}"/>
              </a:ext>
            </a:extLst>
          </p:cNvPr>
          <p:cNvSpPr txBox="1"/>
          <p:nvPr/>
        </p:nvSpPr>
        <p:spPr>
          <a:xfrm>
            <a:off x="874643" y="874643"/>
            <a:ext cx="758233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Charged particle energy analysis</a:t>
            </a:r>
          </a:p>
          <a:p>
            <a:endParaRPr lang="en-IT" dirty="0"/>
          </a:p>
          <a:p>
            <a:r>
              <a:rPr lang="en-IT" dirty="0"/>
              <a:t>4 methods</a:t>
            </a:r>
          </a:p>
          <a:p>
            <a:endParaRPr lang="en-IT" dirty="0"/>
          </a:p>
          <a:p>
            <a:r>
              <a:rPr lang="en-IT" dirty="0"/>
              <a:t>Scattering/collision with resonances</a:t>
            </a:r>
          </a:p>
          <a:p>
            <a:endParaRPr lang="en-IT" dirty="0"/>
          </a:p>
          <a:p>
            <a:r>
              <a:rPr lang="en-GB" dirty="0"/>
              <a:t>T</a:t>
            </a:r>
            <a:r>
              <a:rPr lang="en-IT" dirty="0"/>
              <a:t>ime of flight measurement</a:t>
            </a:r>
          </a:p>
          <a:p>
            <a:endParaRPr lang="en-IT" dirty="0"/>
          </a:p>
          <a:p>
            <a:r>
              <a:rPr lang="en-IT" dirty="0"/>
              <a:t>Retarding potential → high pass filter (LEED optics)</a:t>
            </a:r>
          </a:p>
          <a:p>
            <a:endParaRPr lang="en-IT" dirty="0"/>
          </a:p>
          <a:p>
            <a:r>
              <a:rPr lang="en-IT" dirty="0"/>
              <a:t>Deflection in magnetic or electrostatic fields (or combinations) band pass filter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AF587-4B31-D8BF-2C64-001676411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05386"/>
            <a:ext cx="7772400" cy="74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9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755D7-ED8C-48B6-BF3F-5163B44FA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980" y="822464"/>
            <a:ext cx="5397500" cy="4914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A3F6D8-C794-802E-D2CB-027B6346E438}"/>
              </a:ext>
            </a:extLst>
          </p:cNvPr>
          <p:cNvSpPr txBox="1"/>
          <p:nvPr/>
        </p:nvSpPr>
        <p:spPr>
          <a:xfrm>
            <a:off x="6917635" y="1063487"/>
            <a:ext cx="4091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Retarding potential analyzer (LEED optics)</a:t>
            </a:r>
          </a:p>
        </p:txBody>
      </p:sp>
    </p:spTree>
    <p:extLst>
      <p:ext uri="{BB962C8B-B14F-4D97-AF65-F5344CB8AC3E}">
        <p14:creationId xmlns:p14="http://schemas.microsoft.com/office/powerpoint/2010/main" val="2705149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8EFCE3-4C53-9437-8A0B-4C5B3F3CB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40" y="3010093"/>
            <a:ext cx="3606800" cy="45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77ABED-14E1-84D6-0340-51BE36DCA74D}"/>
              </a:ext>
            </a:extLst>
          </p:cNvPr>
          <p:cNvSpPr txBox="1"/>
          <p:nvPr/>
        </p:nvSpPr>
        <p:spPr>
          <a:xfrm>
            <a:off x="993912" y="576470"/>
            <a:ext cx="5963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Analizzatori basati su deflessione in campi elettrici statici</a:t>
            </a:r>
          </a:p>
          <a:p>
            <a:endParaRPr lang="en-IT" dirty="0"/>
          </a:p>
          <a:p>
            <a:r>
              <a:rPr lang="en-IT" dirty="0"/>
              <a:t>V</a:t>
            </a:r>
            <a:r>
              <a:rPr lang="en-GB" dirty="0"/>
              <a:t>a</a:t>
            </a:r>
            <a:r>
              <a:rPr lang="en-IT" dirty="0"/>
              <a:t>ri tipi di analizzatori:</a:t>
            </a:r>
          </a:p>
          <a:p>
            <a:r>
              <a:rPr lang="en-GB" dirty="0"/>
              <a:t>a) P</a:t>
            </a:r>
            <a:r>
              <a:rPr lang="en-IT" dirty="0"/>
              <a:t>lane mirror o cilindrica mirror (CMA)</a:t>
            </a:r>
          </a:p>
          <a:p>
            <a:r>
              <a:rPr lang="en-IT" dirty="0"/>
              <a:t>b) Cylindrical deflector</a:t>
            </a:r>
          </a:p>
          <a:p>
            <a:r>
              <a:rPr lang="en-IT" dirty="0"/>
              <a:t>c) Spherical deflector</a:t>
            </a:r>
          </a:p>
          <a:p>
            <a:endParaRPr lang="en-IT" dirty="0"/>
          </a:p>
          <a:p>
            <a:endParaRPr lang="en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BE7434-7A88-F4F8-5346-1066C5DE1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916" y="390240"/>
            <a:ext cx="4916659" cy="554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21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D6E98DA-F53D-4279-63D4-B47BBEB36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3" y="349803"/>
            <a:ext cx="6231409" cy="323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1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DFECA-452D-D6C5-2B97-05DFDABB31DA}"/>
              </a:ext>
            </a:extLst>
          </p:cNvPr>
          <p:cNvSpPr txBox="1"/>
          <p:nvPr/>
        </p:nvSpPr>
        <p:spPr>
          <a:xfrm>
            <a:off x="874643" y="775252"/>
            <a:ext cx="8586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Principio di funzionamento di analizzatore a deflessione.</a:t>
            </a:r>
          </a:p>
          <a:p>
            <a:endParaRPr lang="en-IT" dirty="0"/>
          </a:p>
          <a:p>
            <a:r>
              <a:rPr lang="en-IT" dirty="0"/>
              <a:t>Sferico o cilindrico</a:t>
            </a:r>
          </a:p>
          <a:p>
            <a:r>
              <a:rPr lang="en-IT" dirty="0"/>
              <a:t>Traiettoria circolare per cui forza elettrostatica corrisponde a m x accelerazione centripeta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B9509-4FB2-C9EC-AC20-3B01A1F05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227" y="2084911"/>
            <a:ext cx="3074873" cy="707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07B27D-12A9-B89D-5E38-220D2AF06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27" y="3379304"/>
            <a:ext cx="2438400" cy="1079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08AB00-B8D2-9E08-AEA5-D129765DAC79}"/>
              </a:ext>
            </a:extLst>
          </p:cNvPr>
          <p:cNvSpPr txBox="1"/>
          <p:nvPr/>
        </p:nvSpPr>
        <p:spPr>
          <a:xfrm>
            <a:off x="1133061" y="2792896"/>
            <a:ext cx="462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Nel caso di analizzatore a deflessione cilindrico: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8B2D83-0844-53E6-7AD9-77BB0B67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238" y="4892675"/>
            <a:ext cx="2867134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5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26172</TotalTime>
  <Words>707</Words>
  <Application>Microsoft Macintosh PowerPoint</Application>
  <PresentationFormat>Widescreen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M</dc:creator>
  <cp:lastModifiedBy>Alberto M</cp:lastModifiedBy>
  <cp:revision>5</cp:revision>
  <dcterms:created xsi:type="dcterms:W3CDTF">2023-11-07T11:17:28Z</dcterms:created>
  <dcterms:modified xsi:type="dcterms:W3CDTF">2024-02-13T09:53:39Z</dcterms:modified>
</cp:coreProperties>
</file>