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60" r:id="rId3"/>
    <p:sldId id="298" r:id="rId4"/>
    <p:sldId id="300" r:id="rId5"/>
    <p:sldId id="257" r:id="rId6"/>
    <p:sldId id="263" r:id="rId7"/>
    <p:sldId id="265" r:id="rId8"/>
    <p:sldId id="264" r:id="rId9"/>
    <p:sldId id="261" r:id="rId10"/>
    <p:sldId id="303" r:id="rId11"/>
    <p:sldId id="301" r:id="rId12"/>
    <p:sldId id="304" r:id="rId13"/>
    <p:sldId id="305" r:id="rId14"/>
    <p:sldId id="262" r:id="rId15"/>
    <p:sldId id="285" r:id="rId16"/>
    <p:sldId id="267" r:id="rId17"/>
    <p:sldId id="286" r:id="rId18"/>
    <p:sldId id="269" r:id="rId19"/>
    <p:sldId id="299" r:id="rId20"/>
    <p:sldId id="287" r:id="rId21"/>
    <p:sldId id="288" r:id="rId22"/>
    <p:sldId id="292" r:id="rId23"/>
    <p:sldId id="293" r:id="rId24"/>
    <p:sldId id="289" r:id="rId25"/>
    <p:sldId id="302" r:id="rId26"/>
    <p:sldId id="290" r:id="rId27"/>
    <p:sldId id="295" r:id="rId28"/>
    <p:sldId id="291" r:id="rId29"/>
    <p:sldId id="294" r:id="rId30"/>
    <p:sldId id="270" r:id="rId31"/>
    <p:sldId id="296" r:id="rId32"/>
    <p:sldId id="273" r:id="rId33"/>
    <p:sldId id="278" r:id="rId34"/>
    <p:sldId id="277" r:id="rId35"/>
    <p:sldId id="279" r:id="rId36"/>
    <p:sldId id="297" r:id="rId37"/>
    <p:sldId id="280" r:id="rId38"/>
    <p:sldId id="281" r:id="rId39"/>
    <p:sldId id="282" r:id="rId4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1264" y="48"/>
      </p:cViewPr>
      <p:guideLst/>
    </p:cSldViewPr>
  </p:slideViewPr>
  <p:notesTextViewPr>
    <p:cViewPr>
      <p:scale>
        <a:sx n="1" d="1"/>
        <a:sy n="1" d="1"/>
      </p:scale>
      <p:origin x="0" y="0"/>
    </p:cViewPr>
  </p:notesTextViewPr>
  <p:sorterViewPr>
    <p:cViewPr>
      <p:scale>
        <a:sx n="100" d="100"/>
        <a:sy n="100" d="100"/>
      </p:scale>
      <p:origin x="0" y="-24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C867E-AE8C-4F5C-A1BE-91D74A95ABC6}" type="datetimeFigureOut">
              <a:rPr lang="it-IT" smtClean="0"/>
              <a:t>23/09/2024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CC0541-E11B-4B83-ACC1-DCFB324BC48E}" type="slidenum">
              <a:rPr lang="it-IT" smtClean="0"/>
              <a:t>‹N›</a:t>
            </a:fld>
            <a:endParaRPr lang="it-IT"/>
          </a:p>
        </p:txBody>
      </p:sp>
    </p:spTree>
    <p:extLst>
      <p:ext uri="{BB962C8B-B14F-4D97-AF65-F5344CB8AC3E}">
        <p14:creationId xmlns:p14="http://schemas.microsoft.com/office/powerpoint/2010/main" val="1598669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D63BA5D-A2F7-464F-9035-4662F7AF197B}" type="slidenum">
              <a:rPr lang="it-IT" smtClean="0"/>
              <a:pPr/>
              <a:t>17</a:t>
            </a:fld>
            <a:endParaRPr lang="it-IT"/>
          </a:p>
        </p:txBody>
      </p:sp>
    </p:spTree>
    <p:extLst>
      <p:ext uri="{BB962C8B-B14F-4D97-AF65-F5344CB8AC3E}">
        <p14:creationId xmlns:p14="http://schemas.microsoft.com/office/powerpoint/2010/main" val="111039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D63BA5D-A2F7-464F-9035-4662F7AF197B}" type="slidenum">
              <a:rPr lang="it-IT" smtClean="0"/>
              <a:pPr/>
              <a:t>20</a:t>
            </a:fld>
            <a:endParaRPr lang="it-IT"/>
          </a:p>
        </p:txBody>
      </p:sp>
    </p:spTree>
    <p:extLst>
      <p:ext uri="{BB962C8B-B14F-4D97-AF65-F5344CB8AC3E}">
        <p14:creationId xmlns:p14="http://schemas.microsoft.com/office/powerpoint/2010/main" val="210937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23/09/2024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82516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23/09/2024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5066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23/09/2024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4177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23/09/2024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48698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CE14E7-45E7-4458-B8DC-C5882FCE8892}" type="datetimeFigureOut">
              <a:rPr lang="it-IT" smtClean="0"/>
              <a:t>23/09/2024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78610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CE14E7-45E7-4458-B8DC-C5882FCE8892}" type="datetimeFigureOut">
              <a:rPr lang="it-IT" smtClean="0"/>
              <a:t>23/09/2024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62400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CE14E7-45E7-4458-B8DC-C5882FCE8892}" type="datetimeFigureOut">
              <a:rPr lang="it-IT" smtClean="0"/>
              <a:t>23/09/2024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07925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CE14E7-45E7-4458-B8DC-C5882FCE8892}" type="datetimeFigureOut">
              <a:rPr lang="it-IT" smtClean="0"/>
              <a:t>23/09/2024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1279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E14E7-45E7-4458-B8DC-C5882FCE8892}" type="datetimeFigureOut">
              <a:rPr lang="it-IT" smtClean="0"/>
              <a:t>23/09/2024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72498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23/09/2024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54511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23/09/2024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5862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E14E7-45E7-4458-B8DC-C5882FCE8892}" type="datetimeFigureOut">
              <a:rPr lang="it-IT" smtClean="0"/>
              <a:t>23/09/2024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74D9D-C350-47B2-8BEA-FA9E15A8598A}" type="slidenum">
              <a:rPr lang="it-IT" smtClean="0"/>
              <a:t>‹N›</a:t>
            </a:fld>
            <a:endParaRPr lang="it-IT"/>
          </a:p>
        </p:txBody>
      </p:sp>
    </p:spTree>
    <p:extLst>
      <p:ext uri="{BB962C8B-B14F-4D97-AF65-F5344CB8AC3E}">
        <p14:creationId xmlns:p14="http://schemas.microsoft.com/office/powerpoint/2010/main" val="3452790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dezorzi@units.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units.it/esse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3.jpeg"/><Relationship Id="rId4" Type="http://schemas.openxmlformats.org/officeDocument/2006/relationships/image" Target="../media/image6.jpeg"/><Relationship Id="rId9"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835" y="1093696"/>
            <a:ext cx="7342094" cy="1609444"/>
          </a:xfrm>
        </p:spPr>
        <p:txBody>
          <a:bodyPr>
            <a:normAutofit/>
          </a:bodyPr>
          <a:lstStyle/>
          <a:p>
            <a:r>
              <a:rPr lang="it-IT" sz="4000" b="1" dirty="0"/>
              <a:t>Corso di Chimica Generale e Inorganica con Esercitazioni</a:t>
            </a:r>
          </a:p>
        </p:txBody>
      </p:sp>
      <p:sp>
        <p:nvSpPr>
          <p:cNvPr id="3" name="Subtitle 2"/>
          <p:cNvSpPr>
            <a:spLocks noGrp="1"/>
          </p:cNvSpPr>
          <p:nvPr>
            <p:ph type="subTitle" idx="1"/>
          </p:nvPr>
        </p:nvSpPr>
        <p:spPr>
          <a:xfrm>
            <a:off x="623047" y="2922494"/>
            <a:ext cx="7449671" cy="3514165"/>
          </a:xfrm>
        </p:spPr>
        <p:txBody>
          <a:bodyPr>
            <a:normAutofit lnSpcReduction="10000"/>
          </a:bodyPr>
          <a:lstStyle/>
          <a:p>
            <a:pPr marL="985838" algn="l"/>
            <a:r>
              <a:rPr lang="it-IT" dirty="0" smtClean="0"/>
              <a:t>Michele Melchionna (</a:t>
            </a:r>
            <a:r>
              <a:rPr lang="it-IT" dirty="0" smtClean="0">
                <a:hlinkClick r:id="rId2"/>
              </a:rPr>
              <a:t>melchionnam@units.it</a:t>
            </a:r>
            <a:r>
              <a:rPr lang="it-IT" dirty="0" smtClean="0"/>
              <a:t>)</a:t>
            </a:r>
          </a:p>
          <a:p>
            <a:pPr marL="985838" algn="l"/>
            <a:r>
              <a:rPr lang="it-IT" dirty="0" smtClean="0"/>
              <a:t>Dipartimento di Scienze Chimiche e Farmaceutiche</a:t>
            </a:r>
          </a:p>
          <a:p>
            <a:pPr marL="985838" algn="l"/>
            <a:r>
              <a:rPr lang="it-IT" dirty="0" smtClean="0"/>
              <a:t>Via L. Giorgieri, 1 – Trieste</a:t>
            </a:r>
          </a:p>
          <a:p>
            <a:pPr marL="985838" algn="l"/>
            <a:r>
              <a:rPr lang="it-IT" dirty="0" smtClean="0"/>
              <a:t>Edificio C11 – 4° piano, ufficio 442</a:t>
            </a:r>
          </a:p>
          <a:p>
            <a:pPr marL="985838" algn="l"/>
            <a:r>
              <a:rPr lang="it-IT" dirty="0" smtClean="0"/>
              <a:t>Ricevimento su appuntamento</a:t>
            </a:r>
          </a:p>
          <a:p>
            <a:endParaRPr lang="it-IT" dirty="0" smtClean="0"/>
          </a:p>
          <a:p>
            <a:endParaRPr lang="it-IT" dirty="0"/>
          </a:p>
          <a:p>
            <a:r>
              <a:rPr lang="it-IT" dirty="0" smtClean="0"/>
              <a:t>Anno accademico 2024/2025</a:t>
            </a:r>
          </a:p>
        </p:txBody>
      </p:sp>
      <p:sp>
        <p:nvSpPr>
          <p:cNvPr id="4" name="Subtitle 2"/>
          <p:cNvSpPr txBox="1">
            <a:spLocks/>
          </p:cNvSpPr>
          <p:nvPr/>
        </p:nvSpPr>
        <p:spPr>
          <a:xfrm>
            <a:off x="0" y="568981"/>
            <a:ext cx="9144000" cy="5247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a:t>Corso di Laurea Magistrale in Farmacia</a:t>
            </a:r>
          </a:p>
        </p:txBody>
      </p:sp>
    </p:spTree>
    <p:extLst>
      <p:ext uri="{BB962C8B-B14F-4D97-AF65-F5344CB8AC3E}">
        <p14:creationId xmlns:p14="http://schemas.microsoft.com/office/powerpoint/2010/main" val="3045849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8" y="0"/>
            <a:ext cx="8148917" cy="809251"/>
          </a:xfrm>
        </p:spPr>
        <p:txBody>
          <a:bodyPr>
            <a:normAutofit/>
          </a:bodyPr>
          <a:lstStyle/>
          <a:p>
            <a:r>
              <a:rPr lang="it-IT" sz="3800" dirty="0" smtClean="0"/>
              <a:t>Prove </a:t>
            </a:r>
            <a:r>
              <a:rPr lang="it-IT" sz="3800" dirty="0" smtClean="0"/>
              <a:t>Parziali (da confermare)</a:t>
            </a:r>
            <a:endParaRPr lang="it-IT" sz="3800" dirty="0"/>
          </a:p>
        </p:txBody>
      </p:sp>
      <p:sp>
        <p:nvSpPr>
          <p:cNvPr id="3" name="Rettangolo 2"/>
          <p:cNvSpPr/>
          <p:nvPr/>
        </p:nvSpPr>
        <p:spPr>
          <a:xfrm>
            <a:off x="366027" y="940460"/>
            <a:ext cx="8474697" cy="2751522"/>
          </a:xfrm>
          <a:prstGeom prst="rect">
            <a:avLst/>
          </a:prstGeom>
        </p:spPr>
        <p:txBody>
          <a:bodyPr wrap="square">
            <a:spAutoFit/>
          </a:bodyPr>
          <a:lstStyle/>
          <a:p>
            <a:pPr>
              <a:lnSpc>
                <a:spcPct val="120000"/>
              </a:lnSpc>
              <a:spcBef>
                <a:spcPts val="0"/>
              </a:spcBef>
            </a:pPr>
            <a:r>
              <a:rPr lang="it-IT" sz="2400" dirty="0" smtClean="0"/>
              <a:t>Due prove parziali (intorno a inizio-metà Novembre e prima della pausa Natalizia)</a:t>
            </a:r>
          </a:p>
          <a:p>
            <a:pPr>
              <a:lnSpc>
                <a:spcPct val="120000"/>
              </a:lnSpc>
              <a:spcBef>
                <a:spcPts val="0"/>
              </a:spcBef>
            </a:pPr>
            <a:endParaRPr lang="it-IT" sz="2400" dirty="0"/>
          </a:p>
          <a:p>
            <a:pPr>
              <a:lnSpc>
                <a:spcPct val="120000"/>
              </a:lnSpc>
              <a:spcBef>
                <a:spcPts val="0"/>
              </a:spcBef>
            </a:pPr>
            <a:r>
              <a:rPr lang="it-IT" sz="2400" dirty="0" smtClean="0"/>
              <a:t>La sufficienza in </a:t>
            </a:r>
            <a:r>
              <a:rPr lang="it-IT" sz="2400" b="1" dirty="0" smtClean="0"/>
              <a:t>ENTRAMBE</a:t>
            </a:r>
            <a:r>
              <a:rPr lang="it-IT" sz="2400" dirty="0" smtClean="0"/>
              <a:t> le prove dà l’esonero all’esame scritto. Il voto assegnato alla parte scritta sarà la media </a:t>
            </a:r>
            <a:r>
              <a:rPr lang="it-IT" sz="2400" b="1" dirty="0" smtClean="0"/>
              <a:t>pesata</a:t>
            </a:r>
            <a:r>
              <a:rPr lang="it-IT" sz="2400" dirty="0" smtClean="0"/>
              <a:t> delle due prove.</a:t>
            </a:r>
            <a:endParaRPr lang="it-IT" sz="2400" dirty="0"/>
          </a:p>
        </p:txBody>
      </p:sp>
    </p:spTree>
    <p:extLst>
      <p:ext uri="{BB962C8B-B14F-4D97-AF65-F5344CB8AC3E}">
        <p14:creationId xmlns:p14="http://schemas.microsoft.com/office/powerpoint/2010/main" val="1819861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8" y="0"/>
            <a:ext cx="8148917" cy="809251"/>
          </a:xfrm>
        </p:spPr>
        <p:txBody>
          <a:bodyPr>
            <a:normAutofit/>
          </a:bodyPr>
          <a:lstStyle/>
          <a:p>
            <a:r>
              <a:rPr lang="it-IT" sz="3800" dirty="0" smtClean="0"/>
              <a:t>Esame</a:t>
            </a:r>
            <a:endParaRPr lang="it-IT" sz="3800" dirty="0"/>
          </a:p>
        </p:txBody>
      </p:sp>
      <p:sp>
        <p:nvSpPr>
          <p:cNvPr id="3" name="Content Placeholder 2"/>
          <p:cNvSpPr>
            <a:spLocks noGrp="1"/>
          </p:cNvSpPr>
          <p:nvPr>
            <p:ph idx="1"/>
          </p:nvPr>
        </p:nvSpPr>
        <p:spPr>
          <a:xfrm>
            <a:off x="225227" y="809251"/>
            <a:ext cx="8292353" cy="5351929"/>
          </a:xfrm>
        </p:spPr>
        <p:txBody>
          <a:bodyPr>
            <a:noAutofit/>
          </a:bodyPr>
          <a:lstStyle/>
          <a:p>
            <a:pPr>
              <a:lnSpc>
                <a:spcPct val="120000"/>
              </a:lnSpc>
            </a:pPr>
            <a:r>
              <a:rPr lang="it-IT" sz="2100" dirty="0" smtClean="0"/>
              <a:t>Per accedere alle prove è necessario iscriversi all’appello di esame su </a:t>
            </a:r>
            <a:r>
              <a:rPr lang="it-IT" sz="2100" dirty="0"/>
              <a:t>Esse3 (</a:t>
            </a:r>
            <a:r>
              <a:rPr lang="it-IT" sz="2100" dirty="0" smtClean="0">
                <a:hlinkClick r:id="rId2"/>
              </a:rPr>
              <a:t>www.units.it/esse3</a:t>
            </a:r>
            <a:r>
              <a:rPr lang="it-IT" sz="2100" dirty="0" smtClean="0"/>
              <a:t>)</a:t>
            </a:r>
          </a:p>
          <a:p>
            <a:pPr>
              <a:lnSpc>
                <a:spcPct val="120000"/>
              </a:lnSpc>
            </a:pPr>
            <a:r>
              <a:rPr lang="it-IT" sz="2100" dirty="0" smtClean="0"/>
              <a:t>Per l’iscrizione ogni studente dovrà prima iscriversi all’esame scritto, che comparirà su esse3 come «prova parziale». Se questo viene superato, lo studente potrà iscriversi all’esame relativo allo stesso appello</a:t>
            </a:r>
          </a:p>
          <a:p>
            <a:pPr>
              <a:lnSpc>
                <a:spcPct val="120000"/>
              </a:lnSpc>
            </a:pPr>
            <a:endParaRPr lang="it-IT" sz="2100" dirty="0"/>
          </a:p>
        </p:txBody>
      </p:sp>
      <p:pic>
        <p:nvPicPr>
          <p:cNvPr id="4" name="Immagine 3"/>
          <p:cNvPicPr>
            <a:picLocks noChangeAspect="1"/>
          </p:cNvPicPr>
          <p:nvPr/>
        </p:nvPicPr>
        <p:blipFill>
          <a:blip r:embed="rId3"/>
          <a:stretch>
            <a:fillRect/>
          </a:stretch>
        </p:blipFill>
        <p:spPr>
          <a:xfrm>
            <a:off x="131975" y="3108530"/>
            <a:ext cx="9012025" cy="3663968"/>
          </a:xfrm>
          <a:prstGeom prst="rect">
            <a:avLst/>
          </a:prstGeom>
        </p:spPr>
      </p:pic>
    </p:spTree>
    <p:extLst>
      <p:ext uri="{BB962C8B-B14F-4D97-AF65-F5344CB8AC3E}">
        <p14:creationId xmlns:p14="http://schemas.microsoft.com/office/powerpoint/2010/main" val="2938685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8" y="0"/>
            <a:ext cx="8148917" cy="809251"/>
          </a:xfrm>
        </p:spPr>
        <p:txBody>
          <a:bodyPr>
            <a:normAutofit/>
          </a:bodyPr>
          <a:lstStyle/>
          <a:p>
            <a:r>
              <a:rPr lang="it-IT" sz="3800" dirty="0" smtClean="0"/>
              <a:t>Responsabilità dello studente</a:t>
            </a:r>
            <a:endParaRPr lang="it-IT" sz="3800" dirty="0"/>
          </a:p>
        </p:txBody>
      </p:sp>
      <p:sp>
        <p:nvSpPr>
          <p:cNvPr id="3" name="Content Placeholder 2"/>
          <p:cNvSpPr>
            <a:spLocks noGrp="1"/>
          </p:cNvSpPr>
          <p:nvPr>
            <p:ph idx="1"/>
          </p:nvPr>
        </p:nvSpPr>
        <p:spPr>
          <a:xfrm>
            <a:off x="262934" y="809251"/>
            <a:ext cx="8292353" cy="5351929"/>
          </a:xfrm>
        </p:spPr>
        <p:txBody>
          <a:bodyPr>
            <a:noAutofit/>
          </a:bodyPr>
          <a:lstStyle/>
          <a:p>
            <a:pPr>
              <a:lnSpc>
                <a:spcPct val="120000"/>
              </a:lnSpc>
            </a:pPr>
            <a:r>
              <a:rPr lang="it-IT" sz="2000" dirty="0" smtClean="0"/>
              <a:t>Studiare con approccio universitario</a:t>
            </a:r>
            <a:endParaRPr lang="it-IT" sz="2000" dirty="0" smtClean="0"/>
          </a:p>
          <a:p>
            <a:pPr>
              <a:lnSpc>
                <a:spcPct val="120000"/>
              </a:lnSpc>
            </a:pPr>
            <a:r>
              <a:rPr lang="it-IT" sz="2000" dirty="0" smtClean="0"/>
              <a:t>Non utilizzare solo le </a:t>
            </a:r>
            <a:r>
              <a:rPr lang="it-IT" sz="2000" dirty="0" err="1" smtClean="0"/>
              <a:t>slides</a:t>
            </a:r>
            <a:r>
              <a:rPr lang="it-IT" sz="2000" dirty="0" smtClean="0"/>
              <a:t> del corso. Usare libri di testo</a:t>
            </a:r>
          </a:p>
          <a:p>
            <a:pPr>
              <a:lnSpc>
                <a:spcPct val="120000"/>
              </a:lnSpc>
            </a:pPr>
            <a:r>
              <a:rPr lang="it-IT" sz="2000" dirty="0" smtClean="0"/>
              <a:t>Essere attivi nello studio e non «nascondersi»</a:t>
            </a:r>
          </a:p>
          <a:p>
            <a:pPr>
              <a:lnSpc>
                <a:spcPct val="120000"/>
              </a:lnSpc>
            </a:pPr>
            <a:r>
              <a:rPr lang="it-IT" sz="2000" dirty="0" smtClean="0"/>
              <a:t>Studiare TUTTO il programma di corso</a:t>
            </a:r>
          </a:p>
          <a:p>
            <a:pPr>
              <a:lnSpc>
                <a:spcPct val="120000"/>
              </a:lnSpc>
            </a:pPr>
            <a:r>
              <a:rPr lang="it-IT" sz="2000" dirty="0" smtClean="0"/>
              <a:t>Arrivare alle lezioni in orario</a:t>
            </a:r>
            <a:endParaRPr lang="it-IT" sz="2000" dirty="0" smtClean="0"/>
          </a:p>
          <a:p>
            <a:pPr>
              <a:lnSpc>
                <a:spcPct val="120000"/>
              </a:lnSpc>
            </a:pPr>
            <a:r>
              <a:rPr lang="it-IT" sz="2000" dirty="0" smtClean="0"/>
              <a:t>Eleggere due rappresentanti</a:t>
            </a:r>
          </a:p>
          <a:p>
            <a:pPr>
              <a:lnSpc>
                <a:spcPct val="120000"/>
              </a:lnSpc>
            </a:pPr>
            <a:endParaRPr lang="it-IT" sz="2000" dirty="0" smtClean="0"/>
          </a:p>
          <a:p>
            <a:pPr>
              <a:lnSpc>
                <a:spcPct val="120000"/>
              </a:lnSpc>
            </a:pPr>
            <a:endParaRPr lang="it-IT" sz="2000" dirty="0"/>
          </a:p>
        </p:txBody>
      </p:sp>
      <p:sp>
        <p:nvSpPr>
          <p:cNvPr id="5" name="Title 1"/>
          <p:cNvSpPr txBox="1">
            <a:spLocks/>
          </p:cNvSpPr>
          <p:nvPr/>
        </p:nvSpPr>
        <p:spPr>
          <a:xfrm>
            <a:off x="467644" y="3744013"/>
            <a:ext cx="8148917" cy="8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800" smtClean="0"/>
              <a:t>Responsabilità dello studente</a:t>
            </a:r>
            <a:endParaRPr lang="it-IT" sz="3800" dirty="0"/>
          </a:p>
        </p:txBody>
      </p:sp>
      <p:sp>
        <p:nvSpPr>
          <p:cNvPr id="6" name="Content Placeholder 2"/>
          <p:cNvSpPr txBox="1">
            <a:spLocks/>
          </p:cNvSpPr>
          <p:nvPr/>
        </p:nvSpPr>
        <p:spPr>
          <a:xfrm>
            <a:off x="262934" y="4553264"/>
            <a:ext cx="8292353" cy="53519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it-IT" sz="2000" dirty="0" smtClean="0"/>
              <a:t>Matematica: risoluzione equazioni di primo e secondo grado e sistemi di equazioni; comprensione del concetto di funzione e delle funzioni più semplici e ricorrenti; concetto di statistica; familiarità con la notazione esponenziale</a:t>
            </a:r>
          </a:p>
          <a:p>
            <a:pPr>
              <a:lnSpc>
                <a:spcPct val="120000"/>
              </a:lnSpc>
            </a:pPr>
            <a:r>
              <a:rPr lang="it-IT" sz="2000" dirty="0" smtClean="0"/>
              <a:t>Fisica: concetti di energia e forza; fondamenti di elettromagnetismo</a:t>
            </a:r>
          </a:p>
          <a:p>
            <a:pPr>
              <a:lnSpc>
                <a:spcPct val="120000"/>
              </a:lnSpc>
            </a:pPr>
            <a:endParaRPr lang="it-IT" sz="2000" dirty="0" smtClean="0"/>
          </a:p>
          <a:p>
            <a:pPr>
              <a:lnSpc>
                <a:spcPct val="120000"/>
              </a:lnSpc>
            </a:pPr>
            <a:endParaRPr lang="it-IT" sz="2000" dirty="0"/>
          </a:p>
        </p:txBody>
      </p:sp>
    </p:spTree>
    <p:extLst>
      <p:ext uri="{BB962C8B-B14F-4D97-AF65-F5344CB8AC3E}">
        <p14:creationId xmlns:p14="http://schemas.microsoft.com/office/powerpoint/2010/main" val="915126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180256" y="82955"/>
            <a:ext cx="4598288" cy="6694917"/>
          </a:xfrm>
          <a:prstGeom prst="rect">
            <a:avLst/>
          </a:prstGeom>
        </p:spPr>
      </p:pic>
      <p:sp>
        <p:nvSpPr>
          <p:cNvPr id="5" name="CasellaDiTesto 4"/>
          <p:cNvSpPr txBox="1"/>
          <p:nvPr/>
        </p:nvSpPr>
        <p:spPr>
          <a:xfrm>
            <a:off x="235671" y="1131217"/>
            <a:ext cx="3497344" cy="1569660"/>
          </a:xfrm>
          <a:prstGeom prst="rect">
            <a:avLst/>
          </a:prstGeom>
          <a:noFill/>
        </p:spPr>
        <p:txBody>
          <a:bodyPr wrap="square" rtlCol="0">
            <a:spAutoFit/>
          </a:bodyPr>
          <a:lstStyle/>
          <a:p>
            <a:r>
              <a:rPr lang="it-IT" sz="3200" b="1" dirty="0" smtClean="0">
                <a:solidFill>
                  <a:srgbClr val="FF0000"/>
                </a:solidFill>
              </a:rPr>
              <a:t>Domani, martedì 24 Settembre,</a:t>
            </a:r>
          </a:p>
          <a:p>
            <a:r>
              <a:rPr lang="it-IT" sz="3200" b="1" dirty="0" smtClean="0">
                <a:solidFill>
                  <a:srgbClr val="FF0000"/>
                </a:solidFill>
              </a:rPr>
              <a:t>Non ci sarà lezione</a:t>
            </a:r>
            <a:endParaRPr lang="it-IT" sz="3200" b="1" dirty="0">
              <a:solidFill>
                <a:srgbClr val="FF0000"/>
              </a:solidFill>
            </a:endParaRPr>
          </a:p>
        </p:txBody>
      </p:sp>
    </p:spTree>
    <p:extLst>
      <p:ext uri="{BB962C8B-B14F-4D97-AF65-F5344CB8AC3E}">
        <p14:creationId xmlns:p14="http://schemas.microsoft.com/office/powerpoint/2010/main" val="1964143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68" y="0"/>
            <a:ext cx="7996518" cy="809251"/>
          </a:xfrm>
        </p:spPr>
        <p:txBody>
          <a:bodyPr>
            <a:normAutofit/>
          </a:bodyPr>
          <a:lstStyle/>
          <a:p>
            <a:r>
              <a:rPr lang="it-IT" sz="3800" b="1" dirty="0" smtClean="0">
                <a:solidFill>
                  <a:srgbClr val="0070C0"/>
                </a:solidFill>
              </a:rPr>
              <a:t>La chimica</a:t>
            </a:r>
            <a:endParaRPr lang="it-IT" sz="3800" b="1" dirty="0">
              <a:solidFill>
                <a:srgbClr val="0070C0"/>
              </a:solidFill>
            </a:endParaRPr>
          </a:p>
        </p:txBody>
      </p:sp>
      <p:sp>
        <p:nvSpPr>
          <p:cNvPr id="3" name="Content Placeholder 2"/>
          <p:cNvSpPr>
            <a:spLocks noGrp="1"/>
          </p:cNvSpPr>
          <p:nvPr>
            <p:ph idx="1"/>
          </p:nvPr>
        </p:nvSpPr>
        <p:spPr>
          <a:xfrm>
            <a:off x="230911" y="604163"/>
            <a:ext cx="8639712" cy="5495365"/>
          </a:xfrm>
        </p:spPr>
        <p:txBody>
          <a:bodyPr>
            <a:normAutofit fontScale="92500" lnSpcReduction="10000"/>
          </a:bodyPr>
          <a:lstStyle/>
          <a:p>
            <a:pPr marL="0" indent="0">
              <a:lnSpc>
                <a:spcPct val="150000"/>
              </a:lnSpc>
              <a:buNone/>
            </a:pPr>
            <a:r>
              <a:rPr lang="it-IT" sz="2600" b="1" dirty="0" smtClean="0"/>
              <a:t>È una </a:t>
            </a:r>
            <a:r>
              <a:rPr lang="it-IT" sz="2600" b="1" u="sng" dirty="0" smtClean="0"/>
              <a:t>scienza sperimentale</a:t>
            </a:r>
            <a:r>
              <a:rPr lang="it-IT" sz="2600" b="1" dirty="0" smtClean="0"/>
              <a:t> che studia la materia, le sue proprietà</a:t>
            </a:r>
            <a:r>
              <a:rPr lang="it-IT" sz="2600" b="1" dirty="0"/>
              <a:t>, </a:t>
            </a:r>
            <a:r>
              <a:rPr lang="it-IT" sz="2600" b="1" dirty="0" smtClean="0"/>
              <a:t>la sua composizione, la sua struttura, e le sue trasformazioni – naturali o prodotte artificialmente in processi di sintesi.</a:t>
            </a:r>
          </a:p>
          <a:p>
            <a:pPr marL="0" indent="0">
              <a:lnSpc>
                <a:spcPct val="150000"/>
              </a:lnSpc>
              <a:buNone/>
            </a:pPr>
            <a:endParaRPr lang="it-IT" sz="1100" i="1" dirty="0"/>
          </a:p>
          <a:p>
            <a:pPr marL="0" indent="0">
              <a:lnSpc>
                <a:spcPct val="150000"/>
              </a:lnSpc>
              <a:spcBef>
                <a:spcPts val="600"/>
              </a:spcBef>
              <a:buNone/>
            </a:pPr>
            <a:r>
              <a:rPr lang="it-IT" sz="2200" i="1" dirty="0" smtClean="0"/>
              <a:t>A cosa serve lo studio della chimica ai farmacisti?</a:t>
            </a:r>
          </a:p>
          <a:p>
            <a:pPr>
              <a:lnSpc>
                <a:spcPct val="150000"/>
              </a:lnSpc>
              <a:spcBef>
                <a:spcPts val="600"/>
              </a:spcBef>
              <a:buFontTx/>
              <a:buChar char="-"/>
            </a:pPr>
            <a:r>
              <a:rPr lang="it-IT" sz="2400" dirty="0" smtClean="0"/>
              <a:t>sintesi </a:t>
            </a:r>
            <a:r>
              <a:rPr lang="it-IT" sz="2400" dirty="0"/>
              <a:t>della maggior parte dei </a:t>
            </a:r>
            <a:r>
              <a:rPr lang="it-IT" sz="2400" dirty="0" smtClean="0"/>
              <a:t>farmaci</a:t>
            </a:r>
          </a:p>
          <a:p>
            <a:pPr>
              <a:lnSpc>
                <a:spcPct val="150000"/>
              </a:lnSpc>
              <a:spcBef>
                <a:spcPts val="600"/>
              </a:spcBef>
              <a:buFontTx/>
              <a:buChar char="-"/>
            </a:pPr>
            <a:r>
              <a:rPr lang="it-IT" sz="2400" dirty="0"/>
              <a:t>s</a:t>
            </a:r>
            <a:r>
              <a:rPr lang="it-IT" sz="2400" dirty="0" smtClean="0"/>
              <a:t>tudio della composizione (ottimale) dei farmaci </a:t>
            </a:r>
          </a:p>
          <a:p>
            <a:pPr>
              <a:lnSpc>
                <a:spcPct val="150000"/>
              </a:lnSpc>
              <a:spcBef>
                <a:spcPts val="600"/>
              </a:spcBef>
              <a:buFontTx/>
              <a:buChar char="-"/>
            </a:pPr>
            <a:r>
              <a:rPr lang="it-IT" sz="2400" dirty="0" smtClean="0"/>
              <a:t>studio </a:t>
            </a:r>
            <a:r>
              <a:rPr lang="it-IT" sz="2400" dirty="0"/>
              <a:t>dell’assorbimento del farmaco da parte del corpo </a:t>
            </a:r>
            <a:r>
              <a:rPr lang="it-IT" sz="2400" dirty="0" smtClean="0"/>
              <a:t>umano</a:t>
            </a:r>
          </a:p>
          <a:p>
            <a:pPr>
              <a:lnSpc>
                <a:spcPct val="150000"/>
              </a:lnSpc>
              <a:spcBef>
                <a:spcPts val="600"/>
              </a:spcBef>
              <a:buFontTx/>
              <a:buChar char="-"/>
            </a:pPr>
            <a:r>
              <a:rPr lang="it-IT" sz="2400" dirty="0"/>
              <a:t>s</a:t>
            </a:r>
            <a:r>
              <a:rPr lang="it-IT" sz="2400" dirty="0" smtClean="0"/>
              <a:t>tudio degli effetti collaterali </a:t>
            </a:r>
          </a:p>
          <a:p>
            <a:pPr>
              <a:lnSpc>
                <a:spcPct val="150000"/>
              </a:lnSpc>
              <a:spcBef>
                <a:spcPts val="600"/>
              </a:spcBef>
              <a:buFontTx/>
              <a:buChar char="-"/>
            </a:pPr>
            <a:r>
              <a:rPr lang="it-IT" sz="2400" dirty="0" smtClean="0"/>
              <a:t>delle </a:t>
            </a:r>
            <a:r>
              <a:rPr lang="it-IT" sz="2400" dirty="0"/>
              <a:t>interazioni con altri </a:t>
            </a:r>
            <a:r>
              <a:rPr lang="it-IT" sz="2400" dirty="0" smtClean="0"/>
              <a:t>farmaci </a:t>
            </a:r>
          </a:p>
          <a:p>
            <a:pPr marL="0" indent="0">
              <a:lnSpc>
                <a:spcPct val="150000"/>
              </a:lnSpc>
              <a:buNone/>
            </a:pPr>
            <a:endParaRPr lang="it-IT" sz="2200" i="1" dirty="0" smtClean="0"/>
          </a:p>
          <a:p>
            <a:pPr marL="0" indent="0">
              <a:lnSpc>
                <a:spcPct val="150000"/>
              </a:lnSpc>
              <a:buNone/>
            </a:pPr>
            <a:endParaRPr lang="it-IT" sz="2200" i="1" dirty="0"/>
          </a:p>
        </p:txBody>
      </p:sp>
    </p:spTree>
    <p:extLst>
      <p:ext uri="{BB962C8B-B14F-4D97-AF65-F5344CB8AC3E}">
        <p14:creationId xmlns:p14="http://schemas.microsoft.com/office/powerpoint/2010/main" val="69402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arn(inVertical)">
                                      <p:cBhvr>
                                        <p:cTn id="20" dur="500"/>
                                        <p:tgtEl>
                                          <p:spTgt spid="3">
                                            <p:txEl>
                                              <p:pRg st="5" end="5"/>
                                            </p:txEl>
                                          </p:spTgt>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childTnLst>
                          </p:cTn>
                        </p:par>
                        <p:par>
                          <p:cTn id="25" fill="hold">
                            <p:stCondLst>
                              <p:cond delay="2000"/>
                            </p:stCondLst>
                            <p:childTnLst>
                              <p:par>
                                <p:cTn id="26" presetID="16" presetClass="entr" presetSubtype="21" fill="hold" grpId="0" nodeType="after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26"/>
          <p:cNvSpPr txBox="1">
            <a:spLocks noChangeArrowheads="1"/>
          </p:cNvSpPr>
          <p:nvPr/>
        </p:nvSpPr>
        <p:spPr bwMode="auto">
          <a:xfrm>
            <a:off x="250662" y="369762"/>
            <a:ext cx="8862556" cy="121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216">
                <a:latin typeface="Comic Sans MS" panose="030F0702030302020204" pitchFamily="66" charset="0"/>
              </a:rPr>
              <a:t>L’oggetto di studio della </a:t>
            </a:r>
            <a:r>
              <a:rPr lang="it-IT" altLang="it-IT" sz="2216" b="1">
                <a:solidFill>
                  <a:srgbClr val="FF0000"/>
                </a:solidFill>
                <a:latin typeface="Comic Sans MS" panose="030F0702030302020204" pitchFamily="66" charset="0"/>
              </a:rPr>
              <a:t>chimica</a:t>
            </a:r>
            <a:r>
              <a:rPr lang="it-IT" altLang="it-IT" sz="2216">
                <a:latin typeface="Comic Sans MS" panose="030F0702030302020204" pitchFamily="66" charset="0"/>
              </a:rPr>
              <a:t> è la </a:t>
            </a:r>
            <a:r>
              <a:rPr lang="it-IT" altLang="it-IT" sz="2216" b="1">
                <a:solidFill>
                  <a:srgbClr val="FF0000"/>
                </a:solidFill>
                <a:latin typeface="Comic Sans MS" panose="030F0702030302020204" pitchFamily="66" charset="0"/>
              </a:rPr>
              <a:t>materia</a:t>
            </a:r>
            <a:r>
              <a:rPr lang="it-IT" altLang="it-IT" sz="2216">
                <a:latin typeface="Comic Sans MS" panose="030F0702030302020204" pitchFamily="66" charset="0"/>
              </a:rPr>
              <a:t> (tutto ciò che ha una massa e occupa uno spazio). </a:t>
            </a:r>
          </a:p>
          <a:p>
            <a:pPr>
              <a:lnSpc>
                <a:spcPct val="130000"/>
              </a:lnSpc>
              <a:spcBef>
                <a:spcPct val="0"/>
              </a:spcBef>
              <a:buFontTx/>
              <a:buNone/>
            </a:pPr>
            <a:r>
              <a:rPr lang="it-IT" altLang="it-IT" sz="2216">
                <a:latin typeface="Comic Sans MS" panose="030F0702030302020204" pitchFamily="66" charset="0"/>
              </a:rPr>
              <a:t>In particolare è una scienza che studia:</a:t>
            </a:r>
          </a:p>
        </p:txBody>
      </p:sp>
      <p:sp>
        <p:nvSpPr>
          <p:cNvPr id="9219" name="Text Box 1027"/>
          <p:cNvSpPr txBox="1">
            <a:spLocks noChangeArrowheads="1"/>
          </p:cNvSpPr>
          <p:nvPr/>
        </p:nvSpPr>
        <p:spPr bwMode="auto">
          <a:xfrm>
            <a:off x="1446799" y="1766722"/>
            <a:ext cx="6200736" cy="1115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it-IT" altLang="it-IT" sz="2216">
                <a:latin typeface="Comic Sans MS" panose="030F0702030302020204" pitchFamily="66" charset="0"/>
              </a:rPr>
              <a:t> la </a:t>
            </a:r>
            <a:r>
              <a:rPr lang="it-IT" altLang="it-IT" sz="2216">
                <a:solidFill>
                  <a:srgbClr val="FF0000"/>
                </a:solidFill>
                <a:latin typeface="Comic Sans MS" panose="030F0702030302020204" pitchFamily="66" charset="0"/>
              </a:rPr>
              <a:t>struttura</a:t>
            </a:r>
            <a:r>
              <a:rPr lang="it-IT" altLang="it-IT" sz="2216">
                <a:latin typeface="Comic Sans MS" panose="030F0702030302020204" pitchFamily="66" charset="0"/>
              </a:rPr>
              <a:t> e la </a:t>
            </a:r>
            <a:r>
              <a:rPr lang="it-IT" altLang="it-IT" sz="2216">
                <a:solidFill>
                  <a:srgbClr val="FF0000"/>
                </a:solidFill>
                <a:latin typeface="Comic Sans MS" panose="030F0702030302020204" pitchFamily="66" charset="0"/>
              </a:rPr>
              <a:t>composizione</a:t>
            </a:r>
            <a:r>
              <a:rPr lang="it-IT" altLang="it-IT" sz="2216">
                <a:latin typeface="Comic Sans MS" panose="030F0702030302020204" pitchFamily="66" charset="0"/>
              </a:rPr>
              <a:t> della materia;</a:t>
            </a:r>
          </a:p>
          <a:p>
            <a:pPr>
              <a:spcBef>
                <a:spcPct val="0"/>
              </a:spcBef>
            </a:pPr>
            <a:r>
              <a:rPr lang="it-IT" altLang="it-IT" sz="2216">
                <a:latin typeface="Comic Sans MS" panose="030F0702030302020204" pitchFamily="66" charset="0"/>
              </a:rPr>
              <a:t> le </a:t>
            </a:r>
            <a:r>
              <a:rPr lang="it-IT" altLang="it-IT" sz="2216">
                <a:solidFill>
                  <a:srgbClr val="FF0000"/>
                </a:solidFill>
                <a:latin typeface="Comic Sans MS" panose="030F0702030302020204" pitchFamily="66" charset="0"/>
              </a:rPr>
              <a:t>trasformazioni</a:t>
            </a:r>
            <a:r>
              <a:rPr lang="it-IT" altLang="it-IT" sz="2216">
                <a:latin typeface="Comic Sans MS" panose="030F0702030302020204" pitchFamily="66" charset="0"/>
              </a:rPr>
              <a:t> che la materia subisce;</a:t>
            </a:r>
          </a:p>
          <a:p>
            <a:pPr>
              <a:spcBef>
                <a:spcPct val="0"/>
              </a:spcBef>
            </a:pPr>
            <a:r>
              <a:rPr lang="it-IT" altLang="it-IT" sz="2216">
                <a:latin typeface="Comic Sans MS" panose="030F0702030302020204" pitchFamily="66" charset="0"/>
              </a:rPr>
              <a:t> l’</a:t>
            </a:r>
            <a:r>
              <a:rPr lang="it-IT" altLang="it-IT" sz="2216">
                <a:solidFill>
                  <a:srgbClr val="FF0000"/>
                </a:solidFill>
                <a:latin typeface="Comic Sans MS" panose="030F0702030302020204" pitchFamily="66" charset="0"/>
              </a:rPr>
              <a:t>energia</a:t>
            </a:r>
            <a:r>
              <a:rPr lang="it-IT" altLang="it-IT" sz="2216">
                <a:latin typeface="Comic Sans MS" panose="030F0702030302020204" pitchFamily="66" charset="0"/>
              </a:rPr>
              <a:t> coinvolta in queste trasformazioni.</a:t>
            </a:r>
          </a:p>
        </p:txBody>
      </p:sp>
      <p:pic>
        <p:nvPicPr>
          <p:cNvPr id="9220" name="Picture 1028" descr="Zumdahl14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694" y="2864647"/>
            <a:ext cx="7380578" cy="27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1030"/>
          <p:cNvSpPr txBox="1">
            <a:spLocks noChangeArrowheads="1"/>
          </p:cNvSpPr>
          <p:nvPr/>
        </p:nvSpPr>
        <p:spPr bwMode="auto">
          <a:xfrm>
            <a:off x="715338" y="5661497"/>
            <a:ext cx="2948243" cy="77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it-IT" altLang="it-IT" sz="2216">
                <a:latin typeface="Comic Sans MS" panose="030F0702030302020204" pitchFamily="66" charset="0"/>
              </a:rPr>
              <a:t> proprietà chimiche;</a:t>
            </a:r>
          </a:p>
          <a:p>
            <a:pPr>
              <a:spcBef>
                <a:spcPct val="0"/>
              </a:spcBef>
            </a:pPr>
            <a:r>
              <a:rPr lang="it-IT" altLang="it-IT" sz="2216">
                <a:latin typeface="Comic Sans MS" panose="030F0702030302020204" pitchFamily="66" charset="0"/>
              </a:rPr>
              <a:t> proprietà fisiche.</a:t>
            </a:r>
          </a:p>
        </p:txBody>
      </p:sp>
    </p:spTree>
    <p:extLst>
      <p:ext uri="{BB962C8B-B14F-4D97-AF65-F5344CB8AC3E}">
        <p14:creationId xmlns:p14="http://schemas.microsoft.com/office/powerpoint/2010/main" val="877546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108102"/>
            <a:ext cx="7996518" cy="809251"/>
          </a:xfrm>
        </p:spPr>
        <p:txBody>
          <a:bodyPr>
            <a:normAutofit/>
          </a:bodyPr>
          <a:lstStyle/>
          <a:p>
            <a:r>
              <a:rPr lang="it-IT" sz="3200" dirty="0" smtClean="0">
                <a:solidFill>
                  <a:srgbClr val="0070C0"/>
                </a:solidFill>
              </a:rPr>
              <a:t>Sistemi omogenei ed eterogenei, definizioni</a:t>
            </a:r>
            <a:endParaRPr lang="it-IT" sz="3200" dirty="0">
              <a:solidFill>
                <a:srgbClr val="0070C0"/>
              </a:solidFill>
            </a:endParaRPr>
          </a:p>
        </p:txBody>
      </p:sp>
      <p:sp>
        <p:nvSpPr>
          <p:cNvPr id="3" name="Content Placeholder 2"/>
          <p:cNvSpPr>
            <a:spLocks noGrp="1"/>
          </p:cNvSpPr>
          <p:nvPr>
            <p:ph idx="1"/>
          </p:nvPr>
        </p:nvSpPr>
        <p:spPr>
          <a:xfrm>
            <a:off x="591668" y="941287"/>
            <a:ext cx="7897906" cy="5495365"/>
          </a:xfrm>
        </p:spPr>
        <p:txBody>
          <a:bodyPr>
            <a:normAutofit/>
          </a:bodyPr>
          <a:lstStyle/>
          <a:p>
            <a:pPr marL="0" indent="0">
              <a:lnSpc>
                <a:spcPct val="120000"/>
              </a:lnSpc>
              <a:spcBef>
                <a:spcPts val="0"/>
              </a:spcBef>
              <a:spcAft>
                <a:spcPts val="600"/>
              </a:spcAft>
              <a:buNone/>
            </a:pPr>
            <a:r>
              <a:rPr lang="it-IT" sz="1900" b="1" dirty="0" smtClean="0"/>
              <a:t>Sistema omogeneo</a:t>
            </a:r>
            <a:r>
              <a:rPr lang="it-IT" sz="1900" dirty="0" smtClean="0"/>
              <a:t>: Sistema </a:t>
            </a:r>
            <a:r>
              <a:rPr lang="it-IT" sz="1900" dirty="0"/>
              <a:t>in cui </a:t>
            </a:r>
            <a:r>
              <a:rPr lang="it-IT" sz="1900" dirty="0" smtClean="0"/>
              <a:t>è presente </a:t>
            </a:r>
            <a:r>
              <a:rPr lang="it-IT" sz="1900" dirty="0"/>
              <a:t>una </a:t>
            </a:r>
            <a:r>
              <a:rPr lang="it-IT" sz="1900" dirty="0" smtClean="0"/>
              <a:t>sola </a:t>
            </a:r>
            <a:r>
              <a:rPr lang="it-IT" sz="1900" dirty="0" smtClean="0">
                <a:solidFill>
                  <a:srgbClr val="FF0000"/>
                </a:solidFill>
              </a:rPr>
              <a:t>fase</a:t>
            </a:r>
            <a:r>
              <a:rPr lang="it-IT" sz="1900" dirty="0" smtClean="0"/>
              <a:t> </a:t>
            </a:r>
            <a:r>
              <a:rPr lang="it-IT" sz="1900" dirty="0"/>
              <a:t>e </a:t>
            </a:r>
            <a:r>
              <a:rPr lang="it-IT" sz="1900" dirty="0" smtClean="0"/>
              <a:t>la composizione è costante </a:t>
            </a:r>
            <a:r>
              <a:rPr lang="it-IT" sz="1900" dirty="0"/>
              <a:t>in tutto </a:t>
            </a:r>
            <a:r>
              <a:rPr lang="it-IT" sz="1900" dirty="0" smtClean="0"/>
              <a:t>il campione.</a:t>
            </a:r>
          </a:p>
          <a:p>
            <a:pPr marL="0" indent="0">
              <a:lnSpc>
                <a:spcPct val="120000"/>
              </a:lnSpc>
              <a:spcBef>
                <a:spcPts val="0"/>
              </a:spcBef>
              <a:spcAft>
                <a:spcPts val="600"/>
              </a:spcAft>
              <a:buNone/>
            </a:pPr>
            <a:r>
              <a:rPr lang="it-IT" sz="1900" i="1" dirty="0" smtClean="0"/>
              <a:t>	</a:t>
            </a:r>
          </a:p>
          <a:p>
            <a:pPr marL="0" indent="0">
              <a:lnSpc>
                <a:spcPct val="120000"/>
              </a:lnSpc>
              <a:spcBef>
                <a:spcPts val="0"/>
              </a:spcBef>
              <a:spcAft>
                <a:spcPts val="600"/>
              </a:spcAft>
              <a:buNone/>
            </a:pPr>
            <a:r>
              <a:rPr lang="it-IT" sz="1900" b="1" dirty="0" smtClean="0"/>
              <a:t>Sistema eterogeneo</a:t>
            </a:r>
            <a:r>
              <a:rPr lang="it-IT" sz="1900" dirty="0"/>
              <a:t>: Sistema in cui </a:t>
            </a:r>
            <a:r>
              <a:rPr lang="it-IT" sz="1900" dirty="0" smtClean="0"/>
              <a:t>sono presenti </a:t>
            </a:r>
            <a:r>
              <a:rPr lang="it-IT" sz="1900" dirty="0"/>
              <a:t>più fasi </a:t>
            </a:r>
            <a:r>
              <a:rPr lang="it-IT" sz="1900" dirty="0" smtClean="0"/>
              <a:t>con composizione diversa </a:t>
            </a:r>
            <a:r>
              <a:rPr lang="it-IT" sz="1900" dirty="0"/>
              <a:t>o in </a:t>
            </a:r>
            <a:r>
              <a:rPr lang="it-IT" sz="1900" dirty="0" smtClean="0"/>
              <a:t>uno stato </a:t>
            </a:r>
            <a:r>
              <a:rPr lang="it-IT" sz="1900" dirty="0"/>
              <a:t>fisico diverso</a:t>
            </a:r>
            <a:r>
              <a:rPr lang="it-IT" sz="1900" dirty="0" smtClean="0"/>
              <a:t>.</a:t>
            </a:r>
          </a:p>
          <a:p>
            <a:pPr marL="0" indent="0">
              <a:lnSpc>
                <a:spcPct val="120000"/>
              </a:lnSpc>
              <a:spcBef>
                <a:spcPts val="0"/>
              </a:spcBef>
              <a:spcAft>
                <a:spcPts val="600"/>
              </a:spcAft>
              <a:buNone/>
            </a:pPr>
            <a:r>
              <a:rPr lang="it-IT" sz="1900" i="1" dirty="0" smtClean="0"/>
              <a:t>	</a:t>
            </a:r>
          </a:p>
          <a:p>
            <a:pPr marL="0" indent="0">
              <a:lnSpc>
                <a:spcPct val="120000"/>
              </a:lnSpc>
              <a:spcBef>
                <a:spcPts val="0"/>
              </a:spcBef>
              <a:spcAft>
                <a:spcPts val="600"/>
              </a:spcAft>
              <a:buNone/>
            </a:pPr>
            <a:r>
              <a:rPr lang="it-IT" sz="1900" b="1" dirty="0" smtClean="0"/>
              <a:t>Fase</a:t>
            </a:r>
            <a:r>
              <a:rPr lang="it-IT" sz="1900" dirty="0" smtClean="0"/>
              <a:t>: porzione di materia</a:t>
            </a:r>
            <a:r>
              <a:rPr lang="it-IT" sz="1900" dirty="0"/>
              <a:t> delimitata da </a:t>
            </a:r>
            <a:r>
              <a:rPr lang="it-IT" sz="1900" dirty="0" smtClean="0"/>
              <a:t>superfici definite, in cui la composizione è costante, così come lo stato di aggregazione.</a:t>
            </a:r>
          </a:p>
          <a:p>
            <a:pPr marL="0" indent="0">
              <a:lnSpc>
                <a:spcPct val="120000"/>
              </a:lnSpc>
              <a:spcBef>
                <a:spcPts val="0"/>
              </a:spcBef>
              <a:spcAft>
                <a:spcPts val="600"/>
              </a:spcAft>
              <a:buNone/>
            </a:pPr>
            <a:r>
              <a:rPr lang="it-IT" sz="1900" b="1" dirty="0" smtClean="0"/>
              <a:t>Stato di aggregazione</a:t>
            </a:r>
            <a:r>
              <a:rPr lang="it-IT" sz="1900" dirty="0" smtClean="0"/>
              <a:t>: Stato fisico in cui la materia si presenta. </a:t>
            </a:r>
          </a:p>
          <a:p>
            <a:pPr marL="0" indent="0">
              <a:lnSpc>
                <a:spcPct val="120000"/>
              </a:lnSpc>
              <a:spcBef>
                <a:spcPts val="0"/>
              </a:spcBef>
              <a:spcAft>
                <a:spcPts val="600"/>
              </a:spcAft>
              <a:buNone/>
            </a:pPr>
            <a:r>
              <a:rPr lang="it-IT" sz="1900" dirty="0" smtClean="0"/>
              <a:t>Può essere:</a:t>
            </a:r>
          </a:p>
          <a:p>
            <a:pPr marL="0" indent="0">
              <a:lnSpc>
                <a:spcPct val="120000"/>
              </a:lnSpc>
              <a:spcBef>
                <a:spcPts val="0"/>
              </a:spcBef>
              <a:spcAft>
                <a:spcPts val="600"/>
              </a:spcAft>
              <a:buNone/>
            </a:pPr>
            <a:endParaRPr lang="it-IT" sz="1900" i="1" dirty="0"/>
          </a:p>
        </p:txBody>
      </p:sp>
      <p:sp>
        <p:nvSpPr>
          <p:cNvPr id="4" name="TextBox 3"/>
          <p:cNvSpPr txBox="1"/>
          <p:nvPr/>
        </p:nvSpPr>
        <p:spPr>
          <a:xfrm>
            <a:off x="1900518" y="4580960"/>
            <a:ext cx="6589056" cy="2159950"/>
          </a:xfrm>
          <a:prstGeom prst="rect">
            <a:avLst/>
          </a:prstGeom>
          <a:noFill/>
        </p:spPr>
        <p:txBody>
          <a:bodyPr wrap="square" rtlCol="0">
            <a:spAutoFit/>
          </a:bodyPr>
          <a:lstStyle/>
          <a:p>
            <a:pPr marL="285750" indent="-285750">
              <a:lnSpc>
                <a:spcPct val="110000"/>
              </a:lnSpc>
              <a:spcAft>
                <a:spcPts val="600"/>
              </a:spcAft>
              <a:buFont typeface="Arial" panose="020B0604020202020204" pitchFamily="34" charset="0"/>
              <a:buChar char="•"/>
            </a:pPr>
            <a:r>
              <a:rPr lang="it-IT" sz="1900" u="sng" dirty="0" smtClean="0"/>
              <a:t>Solido</a:t>
            </a:r>
            <a:r>
              <a:rPr lang="it-IT" sz="1900" dirty="0" smtClean="0"/>
              <a:t>: la materia è dotata di un proprio volume e una propria forma</a:t>
            </a:r>
          </a:p>
          <a:p>
            <a:pPr marL="285750" indent="-285750">
              <a:lnSpc>
                <a:spcPct val="110000"/>
              </a:lnSpc>
              <a:spcAft>
                <a:spcPts val="600"/>
              </a:spcAft>
              <a:buFont typeface="Arial" panose="020B0604020202020204" pitchFamily="34" charset="0"/>
              <a:buChar char="•"/>
            </a:pPr>
            <a:r>
              <a:rPr lang="it-IT" sz="1900" u="sng" dirty="0" smtClean="0"/>
              <a:t>Liquido</a:t>
            </a:r>
            <a:r>
              <a:rPr lang="it-IT" sz="1900" dirty="0" smtClean="0"/>
              <a:t>: la materia è dotata di un proprio volume ma assume la forma del recipiente che la contiene</a:t>
            </a:r>
          </a:p>
          <a:p>
            <a:pPr marL="285750" indent="-285750">
              <a:lnSpc>
                <a:spcPct val="110000"/>
              </a:lnSpc>
              <a:spcAft>
                <a:spcPts val="600"/>
              </a:spcAft>
              <a:buFont typeface="Arial" panose="020B0604020202020204" pitchFamily="34" charset="0"/>
              <a:buChar char="•"/>
            </a:pPr>
            <a:r>
              <a:rPr lang="it-IT" sz="1900" u="sng" dirty="0" smtClean="0"/>
              <a:t>Gassoso</a:t>
            </a:r>
            <a:r>
              <a:rPr lang="it-IT" sz="1900" dirty="0" smtClean="0"/>
              <a:t>: la materia assume volume e forma del recipiente che la contiene </a:t>
            </a:r>
            <a:endParaRPr lang="it-IT" sz="1900" dirty="0"/>
          </a:p>
        </p:txBody>
      </p:sp>
    </p:spTree>
    <p:extLst>
      <p:ext uri="{BB962C8B-B14F-4D97-AF65-F5344CB8AC3E}">
        <p14:creationId xmlns:p14="http://schemas.microsoft.com/office/powerpoint/2010/main" val="227031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magine 22" descr="index6.jpeg"/>
          <p:cNvPicPr>
            <a:picLocks noChangeAspect="1"/>
          </p:cNvPicPr>
          <p:nvPr/>
        </p:nvPicPr>
        <p:blipFill>
          <a:blip r:embed="rId3" cstate="print"/>
          <a:stretch>
            <a:fillRect/>
          </a:stretch>
        </p:blipFill>
        <p:spPr>
          <a:xfrm>
            <a:off x="6324600" y="152400"/>
            <a:ext cx="2571750" cy="1440180"/>
          </a:xfrm>
          <a:prstGeom prst="rect">
            <a:avLst/>
          </a:prstGeom>
        </p:spPr>
      </p:pic>
      <p:pic>
        <p:nvPicPr>
          <p:cNvPr id="22" name="Immagine 21" descr="index1.jpeg"/>
          <p:cNvPicPr>
            <a:picLocks noChangeAspect="1"/>
          </p:cNvPicPr>
          <p:nvPr/>
        </p:nvPicPr>
        <p:blipFill>
          <a:blip r:embed="rId4" cstate="print"/>
          <a:stretch>
            <a:fillRect/>
          </a:stretch>
        </p:blipFill>
        <p:spPr>
          <a:xfrm>
            <a:off x="3352800" y="1143000"/>
            <a:ext cx="2362200" cy="1978343"/>
          </a:xfrm>
          <a:prstGeom prst="rect">
            <a:avLst/>
          </a:prstGeom>
        </p:spPr>
      </p:pic>
      <p:sp>
        <p:nvSpPr>
          <p:cNvPr id="2" name="Titolo 1"/>
          <p:cNvSpPr>
            <a:spLocks noGrp="1"/>
          </p:cNvSpPr>
          <p:nvPr>
            <p:ph type="title"/>
          </p:nvPr>
        </p:nvSpPr>
        <p:spPr>
          <a:xfrm>
            <a:off x="285750" y="152400"/>
            <a:ext cx="3429000" cy="792162"/>
          </a:xfrm>
        </p:spPr>
        <p:txBody>
          <a:bodyPr>
            <a:normAutofit/>
          </a:bodyPr>
          <a:lstStyle/>
          <a:p>
            <a:r>
              <a:rPr lang="it-IT" sz="3200" dirty="0" smtClean="0"/>
              <a:t>Sistema omogeneo</a:t>
            </a:r>
            <a:endParaRPr lang="it-IT" sz="3200" dirty="0"/>
          </a:p>
        </p:txBody>
      </p:sp>
      <p:sp>
        <p:nvSpPr>
          <p:cNvPr id="3" name="Segnaposto contenuto 2"/>
          <p:cNvSpPr>
            <a:spLocks noGrp="1"/>
          </p:cNvSpPr>
          <p:nvPr>
            <p:ph idx="1"/>
          </p:nvPr>
        </p:nvSpPr>
        <p:spPr>
          <a:xfrm>
            <a:off x="304800" y="914400"/>
            <a:ext cx="2971800" cy="2286000"/>
          </a:xfrm>
        </p:spPr>
        <p:txBody>
          <a:bodyPr>
            <a:normAutofit/>
          </a:bodyPr>
          <a:lstStyle/>
          <a:p>
            <a:r>
              <a:rPr lang="it-IT" sz="2400" dirty="0" smtClean="0"/>
              <a:t>Sistema in cui è presente una sola </a:t>
            </a:r>
            <a:r>
              <a:rPr lang="it-IT" sz="2400" dirty="0" smtClean="0">
                <a:solidFill>
                  <a:srgbClr val="FF0000"/>
                </a:solidFill>
              </a:rPr>
              <a:t>fase</a:t>
            </a:r>
            <a:r>
              <a:rPr lang="it-IT" sz="2400" dirty="0" smtClean="0"/>
              <a:t> e la composizione è costante in tutto il campione</a:t>
            </a:r>
          </a:p>
          <a:p>
            <a:pPr>
              <a:buNone/>
            </a:pPr>
            <a:endParaRPr lang="it-IT" sz="2400" dirty="0"/>
          </a:p>
        </p:txBody>
      </p:sp>
      <p:sp>
        <p:nvSpPr>
          <p:cNvPr id="4" name="Segnaposto numero diapositiva 3"/>
          <p:cNvSpPr>
            <a:spLocks noGrp="1"/>
          </p:cNvSpPr>
          <p:nvPr>
            <p:ph type="sldNum" sz="quarter" idx="12"/>
          </p:nvPr>
        </p:nvSpPr>
        <p:spPr/>
        <p:txBody>
          <a:bodyPr/>
          <a:lstStyle/>
          <a:p>
            <a:fld id="{A77D6A5A-7EAA-4DB4-B3BA-B3FCA63BD357}" type="slidenum">
              <a:rPr lang="it-IT" smtClean="0"/>
              <a:pPr/>
              <a:t>17</a:t>
            </a:fld>
            <a:endParaRPr lang="it-IT"/>
          </a:p>
        </p:txBody>
      </p:sp>
      <p:sp>
        <p:nvSpPr>
          <p:cNvPr id="5" name="Titolo 1"/>
          <p:cNvSpPr txBox="1">
            <a:spLocks/>
          </p:cNvSpPr>
          <p:nvPr/>
        </p:nvSpPr>
        <p:spPr>
          <a:xfrm>
            <a:off x="304800" y="3591454"/>
            <a:ext cx="3390900" cy="762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0" i="0" u="none" strike="noStrike" kern="1200" cap="none" spc="0" normalizeH="0" baseline="0" noProof="0" dirty="0" smtClean="0">
                <a:ln>
                  <a:noFill/>
                </a:ln>
                <a:solidFill>
                  <a:schemeClr val="tx1"/>
                </a:solidFill>
                <a:effectLst/>
                <a:uLnTx/>
                <a:uFillTx/>
                <a:latin typeface="+mj-lt"/>
                <a:ea typeface="+mj-ea"/>
                <a:cs typeface="+mj-cs"/>
              </a:rPr>
              <a:t>Sistema eterogeneo</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egnaposto contenuto 2"/>
          <p:cNvSpPr txBox="1">
            <a:spLocks/>
          </p:cNvSpPr>
          <p:nvPr/>
        </p:nvSpPr>
        <p:spPr>
          <a:xfrm>
            <a:off x="342900" y="4419600"/>
            <a:ext cx="3086100" cy="2209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1200" cap="none" spc="0" normalizeH="0" baseline="0" noProof="0" dirty="0" smtClean="0">
                <a:ln>
                  <a:noFill/>
                </a:ln>
                <a:solidFill>
                  <a:schemeClr val="tx1"/>
                </a:solidFill>
                <a:effectLst/>
                <a:uLnTx/>
                <a:uFillTx/>
                <a:latin typeface="+mn-lt"/>
                <a:ea typeface="+mn-ea"/>
                <a:cs typeface="+mn-cs"/>
              </a:rPr>
              <a:t>Sistema in cui sono</a:t>
            </a:r>
            <a:r>
              <a:rPr kumimoji="0" lang="it-IT" sz="2400" b="0" i="0" u="none" strike="noStrike" kern="1200" cap="none" spc="0" normalizeH="0" noProof="0" dirty="0" smtClean="0">
                <a:ln>
                  <a:noFill/>
                </a:ln>
                <a:solidFill>
                  <a:schemeClr val="tx1"/>
                </a:solidFill>
                <a:effectLst/>
                <a:uLnTx/>
                <a:uFillTx/>
                <a:latin typeface="+mn-lt"/>
                <a:ea typeface="+mn-ea"/>
                <a:cs typeface="+mn-cs"/>
              </a:rPr>
              <a:t> presenti più </a:t>
            </a:r>
            <a:r>
              <a:rPr kumimoji="0" lang="it-IT" sz="2400" b="0" i="0" u="none" strike="noStrike" kern="1200" cap="none" spc="0" normalizeH="0" baseline="0" noProof="0" dirty="0" smtClean="0">
                <a:ln>
                  <a:noFill/>
                </a:ln>
                <a:solidFill>
                  <a:srgbClr val="FF0000"/>
                </a:solidFill>
                <a:effectLst/>
                <a:uLnTx/>
                <a:uFillTx/>
                <a:latin typeface="+mn-lt"/>
                <a:ea typeface="+mn-ea"/>
                <a:cs typeface="+mn-cs"/>
              </a:rPr>
              <a:t>fasi</a:t>
            </a:r>
            <a:r>
              <a:rPr kumimoji="0" lang="it-IT" sz="2400" b="0" i="0" u="none" strike="noStrike" kern="1200" cap="none" spc="0" normalizeH="0" baseline="0" noProof="0" dirty="0" smtClean="0">
                <a:ln>
                  <a:noFill/>
                </a:ln>
                <a:solidFill>
                  <a:schemeClr val="tx1"/>
                </a:solidFill>
                <a:effectLst/>
                <a:uLnTx/>
                <a:uFillTx/>
                <a:latin typeface="+mn-lt"/>
                <a:ea typeface="+mn-ea"/>
                <a:cs typeface="+mn-cs"/>
              </a:rPr>
              <a:t> con composizione diversa o in uno stato fisico diverso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9" name="Connettore 1 8"/>
          <p:cNvCxnSpPr/>
          <p:nvPr/>
        </p:nvCxnSpPr>
        <p:spPr>
          <a:xfrm>
            <a:off x="0" y="3428206"/>
            <a:ext cx="9144000" cy="15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5706357" y="172038"/>
            <a:ext cx="1524000" cy="369332"/>
          </a:xfrm>
          <a:prstGeom prst="rect">
            <a:avLst/>
          </a:prstGeom>
          <a:noFill/>
        </p:spPr>
        <p:txBody>
          <a:bodyPr wrap="square" rtlCol="0">
            <a:spAutoFit/>
          </a:bodyPr>
          <a:lstStyle/>
          <a:p>
            <a:r>
              <a:rPr lang="it-IT" b="1" dirty="0" smtClean="0">
                <a:solidFill>
                  <a:srgbClr val="FF0000"/>
                </a:solidFill>
              </a:rPr>
              <a:t>Aria?</a:t>
            </a:r>
            <a:endParaRPr lang="it-IT" b="1" dirty="0">
              <a:solidFill>
                <a:srgbClr val="FF0000"/>
              </a:solidFill>
            </a:endParaRPr>
          </a:p>
        </p:txBody>
      </p:sp>
      <p:sp>
        <p:nvSpPr>
          <p:cNvPr id="14" name="CasellaDiTesto 13"/>
          <p:cNvSpPr txBox="1"/>
          <p:nvPr/>
        </p:nvSpPr>
        <p:spPr>
          <a:xfrm>
            <a:off x="3276600" y="838200"/>
            <a:ext cx="2438400" cy="369332"/>
          </a:xfrm>
          <a:prstGeom prst="rect">
            <a:avLst/>
          </a:prstGeom>
          <a:noFill/>
        </p:spPr>
        <p:txBody>
          <a:bodyPr wrap="square" rtlCol="0">
            <a:spAutoFit/>
          </a:bodyPr>
          <a:lstStyle/>
          <a:p>
            <a:pPr algn="ctr"/>
            <a:r>
              <a:rPr lang="it-IT" dirty="0" smtClean="0"/>
              <a:t>Acqua e sale</a:t>
            </a:r>
            <a:endParaRPr lang="it-IT" dirty="0"/>
          </a:p>
        </p:txBody>
      </p:sp>
      <p:sp>
        <p:nvSpPr>
          <p:cNvPr id="15" name="CasellaDiTesto 14"/>
          <p:cNvSpPr txBox="1"/>
          <p:nvPr/>
        </p:nvSpPr>
        <p:spPr>
          <a:xfrm>
            <a:off x="3657600" y="5791200"/>
            <a:ext cx="1524000" cy="646331"/>
          </a:xfrm>
          <a:prstGeom prst="rect">
            <a:avLst/>
          </a:prstGeom>
          <a:noFill/>
        </p:spPr>
        <p:txBody>
          <a:bodyPr wrap="square" rtlCol="0">
            <a:spAutoFit/>
          </a:bodyPr>
          <a:lstStyle/>
          <a:p>
            <a:pPr algn="ctr"/>
            <a:r>
              <a:rPr lang="it-IT" dirty="0" smtClean="0"/>
              <a:t>Acqua e ghiaccio</a:t>
            </a:r>
            <a:endParaRPr lang="it-IT" dirty="0"/>
          </a:p>
        </p:txBody>
      </p:sp>
      <p:sp>
        <p:nvSpPr>
          <p:cNvPr id="16" name="CasellaDiTesto 15"/>
          <p:cNvSpPr txBox="1"/>
          <p:nvPr/>
        </p:nvSpPr>
        <p:spPr>
          <a:xfrm>
            <a:off x="5486400" y="5715000"/>
            <a:ext cx="1524000" cy="369332"/>
          </a:xfrm>
          <a:prstGeom prst="rect">
            <a:avLst/>
          </a:prstGeom>
          <a:noFill/>
        </p:spPr>
        <p:txBody>
          <a:bodyPr wrap="square" rtlCol="0">
            <a:spAutoFit/>
          </a:bodyPr>
          <a:lstStyle/>
          <a:p>
            <a:pPr algn="ctr"/>
            <a:r>
              <a:rPr lang="it-IT" dirty="0" smtClean="0"/>
              <a:t>Terriccio</a:t>
            </a:r>
            <a:endParaRPr lang="it-IT" dirty="0"/>
          </a:p>
        </p:txBody>
      </p:sp>
      <p:sp>
        <p:nvSpPr>
          <p:cNvPr id="17" name="CasellaDiTesto 16"/>
          <p:cNvSpPr txBox="1"/>
          <p:nvPr/>
        </p:nvSpPr>
        <p:spPr>
          <a:xfrm>
            <a:off x="7391400" y="5791200"/>
            <a:ext cx="1524000" cy="369332"/>
          </a:xfrm>
          <a:prstGeom prst="rect">
            <a:avLst/>
          </a:prstGeom>
          <a:noFill/>
        </p:spPr>
        <p:txBody>
          <a:bodyPr wrap="square" rtlCol="0">
            <a:spAutoFit/>
          </a:bodyPr>
          <a:lstStyle/>
          <a:p>
            <a:pPr algn="ctr"/>
            <a:r>
              <a:rPr lang="it-IT" dirty="0" smtClean="0"/>
              <a:t>Roccia</a:t>
            </a:r>
            <a:endParaRPr lang="it-IT" dirty="0"/>
          </a:p>
        </p:txBody>
      </p:sp>
      <p:pic>
        <p:nvPicPr>
          <p:cNvPr id="24" name="Immagine 23" descr="index10.jpeg"/>
          <p:cNvPicPr>
            <a:picLocks noChangeAspect="1"/>
          </p:cNvPicPr>
          <p:nvPr/>
        </p:nvPicPr>
        <p:blipFill>
          <a:blip r:embed="rId5" cstate="print"/>
          <a:srcRect t="13008" b="13279"/>
          <a:stretch>
            <a:fillRect/>
          </a:stretch>
        </p:blipFill>
        <p:spPr>
          <a:xfrm>
            <a:off x="5791200" y="1700355"/>
            <a:ext cx="2138363" cy="1576245"/>
          </a:xfrm>
          <a:prstGeom prst="rect">
            <a:avLst/>
          </a:prstGeom>
        </p:spPr>
      </p:pic>
      <p:sp>
        <p:nvSpPr>
          <p:cNvPr id="25" name="CasellaDiTesto 24"/>
          <p:cNvSpPr txBox="1"/>
          <p:nvPr/>
        </p:nvSpPr>
        <p:spPr>
          <a:xfrm>
            <a:off x="7620000" y="1752600"/>
            <a:ext cx="1219200" cy="646331"/>
          </a:xfrm>
          <a:prstGeom prst="rect">
            <a:avLst/>
          </a:prstGeom>
          <a:noFill/>
        </p:spPr>
        <p:txBody>
          <a:bodyPr wrap="square" rtlCol="0">
            <a:spAutoFit/>
          </a:bodyPr>
          <a:lstStyle/>
          <a:p>
            <a:pPr algn="ctr"/>
            <a:r>
              <a:rPr lang="it-IT" dirty="0" smtClean="0"/>
              <a:t>Barrette metalliche</a:t>
            </a:r>
            <a:endParaRPr lang="it-IT" dirty="0"/>
          </a:p>
        </p:txBody>
      </p:sp>
      <p:pic>
        <p:nvPicPr>
          <p:cNvPr id="26" name="Immagine 25" descr="index5.jpeg"/>
          <p:cNvPicPr>
            <a:picLocks noChangeAspect="1"/>
          </p:cNvPicPr>
          <p:nvPr/>
        </p:nvPicPr>
        <p:blipFill>
          <a:blip r:embed="rId6" cstate="print"/>
          <a:stretch>
            <a:fillRect/>
          </a:stretch>
        </p:blipFill>
        <p:spPr>
          <a:xfrm>
            <a:off x="3657600" y="4201794"/>
            <a:ext cx="1604963" cy="1597830"/>
          </a:xfrm>
          <a:prstGeom prst="rect">
            <a:avLst/>
          </a:prstGeom>
        </p:spPr>
      </p:pic>
      <p:pic>
        <p:nvPicPr>
          <p:cNvPr id="27" name="Immagine 26" descr="index15.jpg"/>
          <p:cNvPicPr>
            <a:picLocks noChangeAspect="1"/>
          </p:cNvPicPr>
          <p:nvPr/>
        </p:nvPicPr>
        <p:blipFill>
          <a:blip r:embed="rId7" cstate="print"/>
          <a:stretch>
            <a:fillRect/>
          </a:stretch>
        </p:blipFill>
        <p:spPr>
          <a:xfrm>
            <a:off x="7239000" y="4229100"/>
            <a:ext cx="1752600" cy="1543219"/>
          </a:xfrm>
          <a:prstGeom prst="rect">
            <a:avLst/>
          </a:prstGeom>
        </p:spPr>
      </p:pic>
      <p:pic>
        <p:nvPicPr>
          <p:cNvPr id="28" name="Immagine 27" descr="index14.jpeg"/>
          <p:cNvPicPr>
            <a:picLocks noChangeAspect="1"/>
          </p:cNvPicPr>
          <p:nvPr/>
        </p:nvPicPr>
        <p:blipFill>
          <a:blip r:embed="rId8" cstate="print"/>
          <a:stretch>
            <a:fillRect/>
          </a:stretch>
        </p:blipFill>
        <p:spPr>
          <a:xfrm>
            <a:off x="5257800" y="4253364"/>
            <a:ext cx="1995488" cy="1494690"/>
          </a:xfrm>
          <a:prstGeom prst="rect">
            <a:avLst/>
          </a:prstGeom>
        </p:spPr>
      </p:pic>
    </p:spTree>
    <p:extLst>
      <p:ext uri="{BB962C8B-B14F-4D97-AF65-F5344CB8AC3E}">
        <p14:creationId xmlns:p14="http://schemas.microsoft.com/office/powerpoint/2010/main" val="2321452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78248"/>
            <a:ext cx="7996518" cy="809251"/>
          </a:xfrm>
        </p:spPr>
        <p:txBody>
          <a:bodyPr>
            <a:normAutofit/>
          </a:bodyPr>
          <a:lstStyle/>
          <a:p>
            <a:r>
              <a:rPr lang="it-IT" sz="3200" dirty="0" smtClean="0">
                <a:solidFill>
                  <a:srgbClr val="0070C0"/>
                </a:solidFill>
              </a:rPr>
              <a:t>Sostanze e miscele</a:t>
            </a:r>
            <a:endParaRPr lang="it-IT" sz="3200" dirty="0">
              <a:solidFill>
                <a:srgbClr val="0070C0"/>
              </a:solidFill>
            </a:endParaRPr>
          </a:p>
        </p:txBody>
      </p:sp>
      <p:sp>
        <p:nvSpPr>
          <p:cNvPr id="3" name="Content Placeholder 2"/>
          <p:cNvSpPr>
            <a:spLocks noGrp="1"/>
          </p:cNvSpPr>
          <p:nvPr>
            <p:ph idx="1"/>
          </p:nvPr>
        </p:nvSpPr>
        <p:spPr>
          <a:xfrm>
            <a:off x="591668" y="663389"/>
            <a:ext cx="7897906" cy="2895600"/>
          </a:xfrm>
        </p:spPr>
        <p:txBody>
          <a:bodyPr>
            <a:normAutofit lnSpcReduction="10000"/>
          </a:bodyPr>
          <a:lstStyle/>
          <a:p>
            <a:pPr marL="0" indent="0">
              <a:lnSpc>
                <a:spcPct val="120000"/>
              </a:lnSpc>
              <a:spcBef>
                <a:spcPts val="0"/>
              </a:spcBef>
              <a:spcAft>
                <a:spcPts val="600"/>
              </a:spcAft>
              <a:buNone/>
            </a:pPr>
            <a:r>
              <a:rPr lang="it-IT" sz="1900" b="1" dirty="0" smtClean="0"/>
              <a:t>Sostanza</a:t>
            </a:r>
            <a:r>
              <a:rPr lang="it-IT" sz="1900" dirty="0" smtClean="0"/>
              <a:t>: Materia con una </a:t>
            </a:r>
            <a:r>
              <a:rPr lang="it-IT" sz="1900" b="1" dirty="0" smtClean="0"/>
              <a:t>composizione costante </a:t>
            </a:r>
            <a:r>
              <a:rPr lang="it-IT" sz="1900" dirty="0" smtClean="0"/>
              <a:t>che presenta proprietà caratteristiche. Una sostanza </a:t>
            </a:r>
            <a:r>
              <a:rPr lang="it-IT" sz="1900" b="1" dirty="0" smtClean="0"/>
              <a:t>non</a:t>
            </a:r>
            <a:r>
              <a:rPr lang="it-IT" sz="1900" dirty="0" smtClean="0"/>
              <a:t> può essere separata in sostanze più semplici mediante tecniche fisiche (come filtrazione, distillazione...)</a:t>
            </a:r>
          </a:p>
          <a:p>
            <a:pPr marL="0" indent="0">
              <a:lnSpc>
                <a:spcPct val="120000"/>
              </a:lnSpc>
              <a:spcBef>
                <a:spcPts val="0"/>
              </a:spcBef>
              <a:spcAft>
                <a:spcPts val="600"/>
              </a:spcAft>
              <a:buNone/>
            </a:pPr>
            <a:r>
              <a:rPr lang="it-IT" sz="1900" b="1" dirty="0" smtClean="0"/>
              <a:t>Miscela</a:t>
            </a:r>
            <a:r>
              <a:rPr lang="it-IT" sz="1900" dirty="0" smtClean="0"/>
              <a:t>: Materia composta da più sostanze, che può presentarsi in una singola fase (miscela omogenea) o in più fasi (miscela eterogenea). Può essere separata nelle sostanze che la compongono mediante metodi fisici.</a:t>
            </a:r>
          </a:p>
          <a:p>
            <a:pPr marL="0" indent="0">
              <a:lnSpc>
                <a:spcPct val="120000"/>
              </a:lnSpc>
              <a:spcBef>
                <a:spcPts val="0"/>
              </a:spcBef>
              <a:spcAft>
                <a:spcPts val="600"/>
              </a:spcAft>
              <a:buNone/>
            </a:pPr>
            <a:r>
              <a:rPr lang="it-IT" sz="1900" i="1" dirty="0" smtClean="0"/>
              <a:t>	Ad esempio: una soluzione di sale è una miscela omogenea, che può 	essere separata per evaporazione dell’acqua.</a:t>
            </a:r>
          </a:p>
        </p:txBody>
      </p:sp>
      <p:sp>
        <p:nvSpPr>
          <p:cNvPr id="6" name="Title 1"/>
          <p:cNvSpPr txBox="1">
            <a:spLocks/>
          </p:cNvSpPr>
          <p:nvPr/>
        </p:nvSpPr>
        <p:spPr>
          <a:xfrm>
            <a:off x="663385" y="3484841"/>
            <a:ext cx="7996518" cy="8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rgbClr val="0070C0"/>
                </a:solidFill>
              </a:rPr>
              <a:t>Sostanze elementari e composti</a:t>
            </a:r>
            <a:endParaRPr lang="it-IT" sz="3200" dirty="0">
              <a:solidFill>
                <a:srgbClr val="0070C0"/>
              </a:solidFill>
            </a:endParaRPr>
          </a:p>
        </p:txBody>
      </p:sp>
      <p:sp>
        <p:nvSpPr>
          <p:cNvPr id="7" name="Content Placeholder 2"/>
          <p:cNvSpPr txBox="1">
            <a:spLocks/>
          </p:cNvSpPr>
          <p:nvPr/>
        </p:nvSpPr>
        <p:spPr>
          <a:xfrm>
            <a:off x="591665" y="4132720"/>
            <a:ext cx="7897906" cy="25190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1900" b="1" dirty="0" smtClean="0"/>
              <a:t>Sostanze elementari</a:t>
            </a:r>
            <a:r>
              <a:rPr lang="it-IT" sz="1900" dirty="0" smtClean="0"/>
              <a:t>: </a:t>
            </a:r>
            <a:r>
              <a:rPr lang="it-IT" sz="1900" i="1" dirty="0" smtClean="0"/>
              <a:t>Sostanze </a:t>
            </a:r>
            <a:r>
              <a:rPr lang="it-IT" sz="1900" dirty="0" smtClean="0"/>
              <a:t>composte da un solo tipo di atomi (</a:t>
            </a:r>
            <a:r>
              <a:rPr lang="it-IT" sz="1900" b="1" dirty="0" smtClean="0"/>
              <a:t>elementi</a:t>
            </a:r>
            <a:r>
              <a:rPr lang="it-IT" sz="1900" dirty="0" smtClean="0"/>
              <a:t>). Non sono ulteriormente separabili attraverso metodi chimici. </a:t>
            </a:r>
          </a:p>
          <a:p>
            <a:pPr marL="0" indent="0">
              <a:lnSpc>
                <a:spcPct val="120000"/>
              </a:lnSpc>
              <a:spcBef>
                <a:spcPts val="0"/>
              </a:spcBef>
              <a:spcAft>
                <a:spcPts val="600"/>
              </a:spcAft>
              <a:buFont typeface="Arial" panose="020B0604020202020204" pitchFamily="34" charset="0"/>
              <a:buNone/>
            </a:pPr>
            <a:r>
              <a:rPr lang="it-IT" sz="1900" b="1" dirty="0" smtClean="0"/>
              <a:t>Composti</a:t>
            </a:r>
            <a:r>
              <a:rPr lang="it-IT" sz="1900" dirty="0" smtClean="0"/>
              <a:t>: </a:t>
            </a:r>
            <a:r>
              <a:rPr lang="it-IT" sz="1900" i="1" dirty="0" smtClean="0"/>
              <a:t>Sostanze</a:t>
            </a:r>
            <a:r>
              <a:rPr lang="it-IT" sz="1900" dirty="0" smtClean="0"/>
              <a:t> formate da più tipi di atomi, in rapporti costanti. Attraverso metodi chimici possono essere separati negli elementi.</a:t>
            </a:r>
          </a:p>
          <a:p>
            <a:pPr marL="0" indent="0">
              <a:lnSpc>
                <a:spcPct val="120000"/>
              </a:lnSpc>
              <a:spcBef>
                <a:spcPts val="0"/>
              </a:spcBef>
              <a:spcAft>
                <a:spcPts val="600"/>
              </a:spcAft>
              <a:buFont typeface="Arial" panose="020B0604020202020204" pitchFamily="34" charset="0"/>
              <a:buNone/>
            </a:pPr>
            <a:r>
              <a:rPr lang="it-IT" sz="1900" i="1" dirty="0" smtClean="0"/>
              <a:t>	L’acqua è composta da idrogeno e ossigeno, separabili per elettrolisi.</a:t>
            </a:r>
          </a:p>
        </p:txBody>
      </p:sp>
    </p:spTree>
    <p:extLst>
      <p:ext uri="{BB962C8B-B14F-4D97-AF65-F5344CB8AC3E}">
        <p14:creationId xmlns:p14="http://schemas.microsoft.com/office/powerpoint/2010/main" val="312461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25410" y="0"/>
            <a:ext cx="7996518" cy="8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rgbClr val="0070C0"/>
                </a:solidFill>
              </a:rPr>
              <a:t>Elementi – tavola periodica</a:t>
            </a:r>
            <a:endParaRPr lang="it-IT" sz="3200" dirty="0">
              <a:solidFill>
                <a:srgbClr val="0070C0"/>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178" y="818487"/>
            <a:ext cx="6482982" cy="3565640"/>
          </a:xfrm>
          <a:prstGeom prst="rect">
            <a:avLst/>
          </a:prstGeom>
        </p:spPr>
      </p:pic>
      <p:sp>
        <p:nvSpPr>
          <p:cNvPr id="9" name="CasellaDiTesto 8"/>
          <p:cNvSpPr txBox="1"/>
          <p:nvPr/>
        </p:nvSpPr>
        <p:spPr>
          <a:xfrm>
            <a:off x="129309" y="4814810"/>
            <a:ext cx="7954678" cy="400110"/>
          </a:xfrm>
          <a:prstGeom prst="rect">
            <a:avLst/>
          </a:prstGeom>
          <a:noFill/>
        </p:spPr>
        <p:txBody>
          <a:bodyPr wrap="none" rtlCol="0">
            <a:spAutoFit/>
          </a:bodyPr>
          <a:lstStyle/>
          <a:p>
            <a:r>
              <a:rPr lang="it-IT" sz="2000" b="1" dirty="0" smtClean="0">
                <a:latin typeface="Arial" panose="020B0604020202020204" pitchFamily="34" charset="0"/>
                <a:cs typeface="Arial" panose="020B0604020202020204" pitchFamily="34" charset="0"/>
              </a:rPr>
              <a:t>118 elementi (ad oggi)  →   </a:t>
            </a:r>
            <a:r>
              <a:rPr lang="it-IT" sz="2000" dirty="0" smtClean="0">
                <a:solidFill>
                  <a:srgbClr val="00B050"/>
                </a:solidFill>
                <a:latin typeface="Arial" panose="020B0604020202020204" pitchFamily="34" charset="0"/>
                <a:cs typeface="Arial" panose="020B0604020202020204" pitchFamily="34" charset="0"/>
              </a:rPr>
              <a:t>90 naturali </a:t>
            </a:r>
            <a:r>
              <a:rPr lang="it-IT" sz="2000" dirty="0" smtClean="0">
                <a:latin typeface="Arial" panose="020B0604020202020204" pitchFamily="34" charset="0"/>
                <a:cs typeface="Arial" panose="020B0604020202020204" pitchFamily="34" charset="0"/>
              </a:rPr>
              <a:t>e </a:t>
            </a:r>
            <a:r>
              <a:rPr lang="it-IT" sz="2000" dirty="0" smtClean="0">
                <a:solidFill>
                  <a:srgbClr val="FF0000"/>
                </a:solidFill>
                <a:latin typeface="Arial" panose="020B0604020202020204" pitchFamily="34" charset="0"/>
                <a:cs typeface="Arial" panose="020B0604020202020204" pitchFamily="34" charset="0"/>
              </a:rPr>
              <a:t>28 prodotti artificialmente  </a:t>
            </a:r>
            <a:endParaRPr lang="it-IT" sz="2000" dirty="0">
              <a:solidFill>
                <a:srgbClr val="FF0000"/>
              </a:solidFill>
              <a:latin typeface="Arial" panose="020B0604020202020204" pitchFamily="34" charset="0"/>
              <a:cs typeface="Arial" panose="020B0604020202020204" pitchFamily="34" charset="0"/>
            </a:endParaRPr>
          </a:p>
        </p:txBody>
      </p:sp>
      <p:sp>
        <p:nvSpPr>
          <p:cNvPr id="10" name="CasellaDiTesto 9"/>
          <p:cNvSpPr txBox="1"/>
          <p:nvPr/>
        </p:nvSpPr>
        <p:spPr>
          <a:xfrm>
            <a:off x="169107" y="5329382"/>
            <a:ext cx="8509124" cy="1200329"/>
          </a:xfrm>
          <a:prstGeom prst="rect">
            <a:avLst/>
          </a:prstGeom>
          <a:noFill/>
        </p:spPr>
        <p:txBody>
          <a:bodyPr wrap="none" rtlCol="0">
            <a:spAutoFit/>
          </a:bodyPr>
          <a:lstStyle/>
          <a:p>
            <a:r>
              <a:rPr lang="it-IT" dirty="0" smtClean="0"/>
              <a:t>10 di questi elementi sono conosciuti da più di </a:t>
            </a:r>
            <a:r>
              <a:rPr lang="it-IT" b="1" dirty="0" smtClean="0"/>
              <a:t>5000 anni:</a:t>
            </a:r>
          </a:p>
          <a:p>
            <a:endParaRPr lang="it-IT" dirty="0" smtClean="0"/>
          </a:p>
          <a:p>
            <a:r>
              <a:rPr lang="it-IT" dirty="0"/>
              <a:t>a</a:t>
            </a:r>
            <a:r>
              <a:rPr lang="it-IT" dirty="0" smtClean="0"/>
              <a:t>ntimonio (Sb), carbonio (C), rame (Cu), oro (</a:t>
            </a:r>
            <a:r>
              <a:rPr lang="it-IT" dirty="0" err="1" smtClean="0"/>
              <a:t>Au</a:t>
            </a:r>
            <a:r>
              <a:rPr lang="it-IT" dirty="0" smtClean="0"/>
              <a:t>), ferro (Fe), piombo (Pb), mercurio (Hg), </a:t>
            </a:r>
          </a:p>
          <a:p>
            <a:r>
              <a:rPr lang="it-IT" dirty="0" smtClean="0"/>
              <a:t>Argento (Ag), zolfo (S), stagno (Sn)</a:t>
            </a:r>
            <a:endParaRPr lang="it-IT" dirty="0"/>
          </a:p>
        </p:txBody>
      </p:sp>
    </p:spTree>
    <p:extLst>
      <p:ext uri="{BB962C8B-B14F-4D97-AF65-F5344CB8AC3E}">
        <p14:creationId xmlns:p14="http://schemas.microsoft.com/office/powerpoint/2010/main" val="120079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98" y="280361"/>
            <a:ext cx="8552330" cy="735683"/>
          </a:xfrm>
        </p:spPr>
        <p:txBody>
          <a:bodyPr>
            <a:normAutofit fontScale="90000"/>
          </a:bodyPr>
          <a:lstStyle/>
          <a:p>
            <a:r>
              <a:rPr lang="it-IT" sz="3600" dirty="0" smtClean="0"/>
              <a:t/>
            </a:r>
            <a:br>
              <a:rPr lang="it-IT" sz="3600" dirty="0" smtClean="0"/>
            </a:br>
            <a:r>
              <a:rPr lang="it-IT" sz="3600" dirty="0"/>
              <a:t/>
            </a:r>
            <a:br>
              <a:rPr lang="it-IT" sz="3600" dirty="0"/>
            </a:br>
            <a:r>
              <a:rPr lang="it-IT" sz="3100" dirty="0" smtClean="0"/>
              <a:t>Orario</a:t>
            </a:r>
            <a:br>
              <a:rPr lang="it-IT" sz="3100" dirty="0" smtClean="0"/>
            </a:br>
            <a:endParaRPr lang="it-IT" sz="3100" dirty="0"/>
          </a:p>
        </p:txBody>
      </p:sp>
      <p:sp>
        <p:nvSpPr>
          <p:cNvPr id="3" name="Content Placeholder 2"/>
          <p:cNvSpPr>
            <a:spLocks noGrp="1"/>
          </p:cNvSpPr>
          <p:nvPr>
            <p:ph idx="1"/>
          </p:nvPr>
        </p:nvSpPr>
        <p:spPr>
          <a:xfrm>
            <a:off x="2544886" y="251018"/>
            <a:ext cx="6429431" cy="1801901"/>
          </a:xfrm>
        </p:spPr>
        <p:txBody>
          <a:bodyPr>
            <a:normAutofit/>
          </a:bodyPr>
          <a:lstStyle/>
          <a:p>
            <a:r>
              <a:rPr lang="it-IT" sz="2200" dirty="0" smtClean="0"/>
              <a:t>Lunedì 9-11                 </a:t>
            </a:r>
            <a:r>
              <a:rPr lang="it-IT" sz="2200" b="1" dirty="0" smtClean="0"/>
              <a:t>Edificio D    Aula 3_B</a:t>
            </a:r>
            <a:endParaRPr lang="it-IT" sz="2200" dirty="0" smtClean="0"/>
          </a:p>
          <a:p>
            <a:r>
              <a:rPr lang="it-IT" sz="2200" dirty="0" smtClean="0"/>
              <a:t>Martedì 8-10	             </a:t>
            </a:r>
            <a:r>
              <a:rPr lang="it-IT" sz="2200" b="1" dirty="0" smtClean="0"/>
              <a:t>Edificio A    Aula B</a:t>
            </a:r>
            <a:endParaRPr lang="it-IT" sz="2200" dirty="0" smtClean="0"/>
          </a:p>
          <a:p>
            <a:r>
              <a:rPr lang="it-IT" sz="2200" dirty="0" smtClean="0"/>
              <a:t>Mercoledì 8-10           </a:t>
            </a:r>
            <a:r>
              <a:rPr lang="it-IT" sz="2200" b="1" dirty="0" smtClean="0"/>
              <a:t>Edificio H3  Aula 2B</a:t>
            </a:r>
            <a:endParaRPr lang="it-IT" sz="2200" dirty="0" smtClean="0"/>
          </a:p>
          <a:p>
            <a:r>
              <a:rPr lang="it-IT" sz="2200" dirty="0" smtClean="0"/>
              <a:t>Venerdì 8-10	</a:t>
            </a:r>
            <a:r>
              <a:rPr lang="it-IT" sz="2200" b="1" dirty="0" smtClean="0"/>
              <a:t>             Edificio </a:t>
            </a:r>
            <a:r>
              <a:rPr lang="it-IT" sz="2200" b="1" dirty="0"/>
              <a:t>H3  Aula 2B</a:t>
            </a:r>
            <a:endParaRPr lang="it-IT" sz="2200" dirty="0"/>
          </a:p>
          <a:p>
            <a:endParaRPr lang="it-IT" sz="2200" b="1" dirty="0"/>
          </a:p>
        </p:txBody>
      </p:sp>
      <p:sp>
        <p:nvSpPr>
          <p:cNvPr id="14" name="Rettangolo 13"/>
          <p:cNvSpPr/>
          <p:nvPr/>
        </p:nvSpPr>
        <p:spPr>
          <a:xfrm>
            <a:off x="185811" y="2964353"/>
            <a:ext cx="3286284" cy="430887"/>
          </a:xfrm>
          <a:prstGeom prst="rect">
            <a:avLst/>
          </a:prstGeom>
        </p:spPr>
        <p:txBody>
          <a:bodyPr wrap="none">
            <a:spAutoFit/>
          </a:bodyPr>
          <a:lstStyle/>
          <a:p>
            <a:r>
              <a:rPr lang="it-IT" sz="2200" b="1" dirty="0" smtClean="0">
                <a:solidFill>
                  <a:srgbClr val="FF0000"/>
                </a:solidFill>
              </a:rPr>
              <a:t>Sospensioni = 1 Novembre</a:t>
            </a:r>
            <a:endParaRPr lang="it-IT" dirty="0"/>
          </a:p>
        </p:txBody>
      </p:sp>
      <p:sp>
        <p:nvSpPr>
          <p:cNvPr id="4" name="CasellaDiTesto 3"/>
          <p:cNvSpPr txBox="1"/>
          <p:nvPr/>
        </p:nvSpPr>
        <p:spPr>
          <a:xfrm>
            <a:off x="185811" y="3700687"/>
            <a:ext cx="8958189" cy="2862322"/>
          </a:xfrm>
          <a:prstGeom prst="rect">
            <a:avLst/>
          </a:prstGeom>
          <a:noFill/>
        </p:spPr>
        <p:txBody>
          <a:bodyPr wrap="square" rtlCol="0">
            <a:spAutoFit/>
          </a:bodyPr>
          <a:lstStyle/>
          <a:p>
            <a:r>
              <a:rPr lang="it-IT" sz="3200" dirty="0" smtClean="0"/>
              <a:t>Ci saranno 25 ore di esercitazione (opzionali) fornite da un tutor</a:t>
            </a:r>
          </a:p>
          <a:p>
            <a:endParaRPr lang="it-IT" sz="3200" dirty="0"/>
          </a:p>
          <a:p>
            <a:r>
              <a:rPr lang="it-IT" sz="2800" dirty="0" smtClean="0"/>
              <a:t>Corso di 80 ore complessive, pari a </a:t>
            </a:r>
            <a:r>
              <a:rPr lang="it-IT" sz="2800" b="1" dirty="0" smtClean="0"/>
              <a:t>10 CFU</a:t>
            </a:r>
          </a:p>
          <a:p>
            <a:r>
              <a:rPr lang="it-IT" sz="2800" dirty="0" smtClean="0"/>
              <a:t>Esame propedeutico per altri esami (e.g. Chimica Analitica, Chimica Organica)</a:t>
            </a:r>
            <a:endParaRPr lang="it-IT" sz="2800" dirty="0"/>
          </a:p>
        </p:txBody>
      </p:sp>
      <p:sp>
        <p:nvSpPr>
          <p:cNvPr id="5" name="CasellaDiTesto 4"/>
          <p:cNvSpPr txBox="1"/>
          <p:nvPr/>
        </p:nvSpPr>
        <p:spPr>
          <a:xfrm>
            <a:off x="743929" y="2052919"/>
            <a:ext cx="8758234" cy="861774"/>
          </a:xfrm>
          <a:prstGeom prst="rect">
            <a:avLst/>
          </a:prstGeom>
          <a:noFill/>
        </p:spPr>
        <p:txBody>
          <a:bodyPr wrap="square" rtlCol="0">
            <a:spAutoFit/>
          </a:bodyPr>
          <a:lstStyle/>
          <a:p>
            <a:pPr lvl="0"/>
            <a:r>
              <a:rPr lang="it-IT" sz="3200" dirty="0" smtClean="0">
                <a:solidFill>
                  <a:prstClr val="black"/>
                </a:solidFill>
              </a:rPr>
              <a:t>Le lezioni termineranno in data 22/12/2023</a:t>
            </a:r>
            <a:endParaRPr lang="it-IT" sz="3200" dirty="0">
              <a:solidFill>
                <a:prstClr val="black"/>
              </a:solidFill>
            </a:endParaRPr>
          </a:p>
          <a:p>
            <a:endParaRPr lang="it-IT" dirty="0"/>
          </a:p>
        </p:txBody>
      </p:sp>
    </p:spTree>
    <p:extLst>
      <p:ext uri="{BB962C8B-B14F-4D97-AF65-F5344CB8AC3E}">
        <p14:creationId xmlns:p14="http://schemas.microsoft.com/office/powerpoint/2010/main" val="643056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magine 22" descr="index6.jpeg"/>
          <p:cNvPicPr>
            <a:picLocks noChangeAspect="1"/>
          </p:cNvPicPr>
          <p:nvPr/>
        </p:nvPicPr>
        <p:blipFill>
          <a:blip r:embed="rId3" cstate="print"/>
          <a:stretch>
            <a:fillRect/>
          </a:stretch>
        </p:blipFill>
        <p:spPr>
          <a:xfrm>
            <a:off x="4438650" y="5384931"/>
            <a:ext cx="2571750" cy="1440180"/>
          </a:xfrm>
          <a:prstGeom prst="rect">
            <a:avLst/>
          </a:prstGeom>
        </p:spPr>
      </p:pic>
      <p:pic>
        <p:nvPicPr>
          <p:cNvPr id="22" name="Immagine 21" descr="index1.jpeg"/>
          <p:cNvPicPr>
            <a:picLocks noChangeAspect="1"/>
          </p:cNvPicPr>
          <p:nvPr/>
        </p:nvPicPr>
        <p:blipFill>
          <a:blip r:embed="rId4" cstate="print"/>
          <a:stretch>
            <a:fillRect/>
          </a:stretch>
        </p:blipFill>
        <p:spPr>
          <a:xfrm>
            <a:off x="7270496" y="5416576"/>
            <a:ext cx="1721103" cy="1441424"/>
          </a:xfrm>
          <a:prstGeom prst="rect">
            <a:avLst/>
          </a:prstGeom>
        </p:spPr>
      </p:pic>
      <p:sp>
        <p:nvSpPr>
          <p:cNvPr id="2" name="Titolo 1"/>
          <p:cNvSpPr>
            <a:spLocks noGrp="1"/>
          </p:cNvSpPr>
          <p:nvPr>
            <p:ph type="title"/>
          </p:nvPr>
        </p:nvSpPr>
        <p:spPr>
          <a:xfrm>
            <a:off x="285750" y="152400"/>
            <a:ext cx="3429000" cy="792162"/>
          </a:xfrm>
        </p:spPr>
        <p:txBody>
          <a:bodyPr>
            <a:normAutofit/>
          </a:bodyPr>
          <a:lstStyle/>
          <a:p>
            <a:r>
              <a:rPr lang="it-IT" sz="3200" dirty="0" smtClean="0"/>
              <a:t>Sostanza</a:t>
            </a:r>
            <a:endParaRPr lang="it-IT" sz="3200" dirty="0"/>
          </a:p>
        </p:txBody>
      </p:sp>
      <p:sp>
        <p:nvSpPr>
          <p:cNvPr id="3" name="Segnaposto contenuto 2"/>
          <p:cNvSpPr>
            <a:spLocks noGrp="1"/>
          </p:cNvSpPr>
          <p:nvPr>
            <p:ph idx="1"/>
          </p:nvPr>
        </p:nvSpPr>
        <p:spPr>
          <a:xfrm>
            <a:off x="304800" y="914400"/>
            <a:ext cx="2971800" cy="2286000"/>
          </a:xfrm>
        </p:spPr>
        <p:txBody>
          <a:bodyPr>
            <a:normAutofit/>
          </a:bodyPr>
          <a:lstStyle/>
          <a:p>
            <a:r>
              <a:rPr lang="it-IT" sz="2400" dirty="0" smtClean="0"/>
              <a:t>Tipo di materia con composizione definita e </a:t>
            </a:r>
            <a:r>
              <a:rPr lang="it-IT" sz="2400" dirty="0" err="1" smtClean="0"/>
              <a:t>proprieta’</a:t>
            </a:r>
            <a:r>
              <a:rPr lang="it-IT" sz="2400" dirty="0" smtClean="0"/>
              <a:t> distinte come colore, odore, sapore…</a:t>
            </a:r>
          </a:p>
          <a:p>
            <a:pPr>
              <a:buNone/>
            </a:pPr>
            <a:endParaRPr lang="it-IT" sz="2400" dirty="0"/>
          </a:p>
        </p:txBody>
      </p:sp>
      <p:sp>
        <p:nvSpPr>
          <p:cNvPr id="4" name="Segnaposto numero diapositiva 3"/>
          <p:cNvSpPr>
            <a:spLocks noGrp="1"/>
          </p:cNvSpPr>
          <p:nvPr>
            <p:ph type="sldNum" sz="quarter" idx="12"/>
          </p:nvPr>
        </p:nvSpPr>
        <p:spPr/>
        <p:txBody>
          <a:bodyPr/>
          <a:lstStyle/>
          <a:p>
            <a:fld id="{A77D6A5A-7EAA-4DB4-B3BA-B3FCA63BD357}" type="slidenum">
              <a:rPr lang="it-IT" smtClean="0"/>
              <a:pPr/>
              <a:t>20</a:t>
            </a:fld>
            <a:endParaRPr lang="it-IT"/>
          </a:p>
        </p:txBody>
      </p:sp>
      <p:sp>
        <p:nvSpPr>
          <p:cNvPr id="5" name="Titolo 1"/>
          <p:cNvSpPr txBox="1">
            <a:spLocks/>
          </p:cNvSpPr>
          <p:nvPr/>
        </p:nvSpPr>
        <p:spPr>
          <a:xfrm>
            <a:off x="304800" y="3591454"/>
            <a:ext cx="33909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3200" dirty="0" smtClean="0">
                <a:latin typeface="+mj-lt"/>
                <a:ea typeface="+mj-ea"/>
                <a:cs typeface="+mj-cs"/>
              </a:rPr>
              <a:t>Miscela</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egnaposto contenuto 2"/>
          <p:cNvSpPr txBox="1">
            <a:spLocks/>
          </p:cNvSpPr>
          <p:nvPr/>
        </p:nvSpPr>
        <p:spPr>
          <a:xfrm>
            <a:off x="342900" y="4419600"/>
            <a:ext cx="3086100" cy="2209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1200" cap="none" spc="0" normalizeH="0" baseline="0" noProof="0" dirty="0" smtClean="0">
                <a:ln>
                  <a:noFill/>
                </a:ln>
                <a:solidFill>
                  <a:schemeClr val="tx1"/>
                </a:solidFill>
                <a:effectLst/>
                <a:uLnTx/>
                <a:uFillTx/>
                <a:latin typeface="+mn-lt"/>
                <a:ea typeface="+mn-ea"/>
                <a:cs typeface="+mn-cs"/>
              </a:rPr>
              <a:t>Combinazione di due o </a:t>
            </a:r>
            <a:r>
              <a:rPr kumimoji="0" lang="it-IT" sz="2400" b="0" i="0" u="none" strike="noStrike" kern="1200" cap="none" spc="0" normalizeH="0" baseline="0" noProof="0" dirty="0" err="1" smtClean="0">
                <a:ln>
                  <a:noFill/>
                </a:ln>
                <a:solidFill>
                  <a:schemeClr val="tx1"/>
                </a:solidFill>
                <a:effectLst/>
                <a:uLnTx/>
                <a:uFillTx/>
                <a:latin typeface="+mn-lt"/>
                <a:ea typeface="+mn-ea"/>
                <a:cs typeface="+mn-cs"/>
              </a:rPr>
              <a:t>piu’</a:t>
            </a:r>
            <a:r>
              <a:rPr kumimoji="0" lang="it-IT" sz="2400" b="0" i="0" u="none" strike="noStrike" kern="1200" cap="none" spc="0" normalizeH="0" baseline="0" noProof="0" dirty="0" smtClean="0">
                <a:ln>
                  <a:noFill/>
                </a:ln>
                <a:solidFill>
                  <a:schemeClr val="tx1"/>
                </a:solidFill>
                <a:effectLst/>
                <a:uLnTx/>
                <a:uFillTx/>
                <a:latin typeface="+mn-lt"/>
                <a:ea typeface="+mn-ea"/>
                <a:cs typeface="+mn-cs"/>
              </a:rPr>
              <a:t> sostanze</a:t>
            </a:r>
            <a:r>
              <a:rPr kumimoji="0" lang="it-IT" sz="2400" b="0" i="0" u="none" strike="noStrike" kern="1200" cap="none" spc="0" normalizeH="0" noProof="0" dirty="0" smtClean="0">
                <a:ln>
                  <a:noFill/>
                </a:ln>
                <a:solidFill>
                  <a:schemeClr val="tx1"/>
                </a:solidFill>
                <a:effectLst/>
                <a:uLnTx/>
                <a:uFillTx/>
                <a:latin typeface="+mn-lt"/>
                <a:ea typeface="+mn-ea"/>
                <a:cs typeface="+mn-cs"/>
              </a:rPr>
              <a:t> in cui ogni sostanza conserva la propria </a:t>
            </a:r>
            <a:r>
              <a:rPr kumimoji="0" lang="it-IT" sz="2400" b="0" i="0" u="none" strike="noStrike" kern="1200" cap="none" spc="0" normalizeH="0" noProof="0" dirty="0" err="1" smtClean="0">
                <a:ln>
                  <a:noFill/>
                </a:ln>
                <a:solidFill>
                  <a:schemeClr val="tx1"/>
                </a:solidFill>
                <a:effectLst/>
                <a:uLnTx/>
                <a:uFillTx/>
                <a:latin typeface="+mn-lt"/>
                <a:ea typeface="+mn-ea"/>
                <a:cs typeface="+mn-cs"/>
              </a:rPr>
              <a:t>identita’</a:t>
            </a:r>
            <a:r>
              <a:rPr kumimoji="0" lang="it-IT" sz="2400" b="0" i="0" u="none" strike="noStrike" kern="1200" cap="none" spc="0" normalizeH="0" noProof="0" dirty="0" smtClean="0">
                <a:ln>
                  <a:noFill/>
                </a:ln>
                <a:solidFill>
                  <a:schemeClr val="tx1"/>
                </a:solidFill>
                <a:effectLst/>
                <a:uLnTx/>
                <a:uFillTx/>
                <a:latin typeface="+mn-lt"/>
                <a:ea typeface="+mn-ea"/>
                <a:cs typeface="+mn-cs"/>
              </a:rPr>
              <a:t> distinta</a:t>
            </a:r>
            <a:endParaRPr kumimoji="0" lang="it-IT"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9" name="Connettore 1 8"/>
          <p:cNvCxnSpPr/>
          <p:nvPr/>
        </p:nvCxnSpPr>
        <p:spPr>
          <a:xfrm>
            <a:off x="0" y="3428206"/>
            <a:ext cx="9144000" cy="15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3810000" y="6299031"/>
            <a:ext cx="1524000" cy="369332"/>
          </a:xfrm>
          <a:prstGeom prst="rect">
            <a:avLst/>
          </a:prstGeom>
          <a:noFill/>
        </p:spPr>
        <p:txBody>
          <a:bodyPr wrap="square" rtlCol="0">
            <a:spAutoFit/>
          </a:bodyPr>
          <a:lstStyle/>
          <a:p>
            <a:r>
              <a:rPr lang="it-IT" dirty="0" smtClean="0">
                <a:solidFill>
                  <a:srgbClr val="FF0000"/>
                </a:solidFill>
              </a:rPr>
              <a:t>Aria</a:t>
            </a:r>
            <a:endParaRPr lang="it-IT" dirty="0">
              <a:solidFill>
                <a:srgbClr val="FF0000"/>
              </a:solidFill>
            </a:endParaRPr>
          </a:p>
        </p:txBody>
      </p:sp>
      <p:sp>
        <p:nvSpPr>
          <p:cNvPr id="14" name="CasellaDiTesto 13"/>
          <p:cNvSpPr txBox="1"/>
          <p:nvPr/>
        </p:nvSpPr>
        <p:spPr>
          <a:xfrm>
            <a:off x="6911847" y="6299031"/>
            <a:ext cx="2438400" cy="369332"/>
          </a:xfrm>
          <a:prstGeom prst="rect">
            <a:avLst/>
          </a:prstGeom>
          <a:noFill/>
        </p:spPr>
        <p:txBody>
          <a:bodyPr wrap="square" rtlCol="0">
            <a:spAutoFit/>
          </a:bodyPr>
          <a:lstStyle/>
          <a:p>
            <a:pPr algn="ctr"/>
            <a:r>
              <a:rPr lang="it-IT" dirty="0" smtClean="0">
                <a:solidFill>
                  <a:schemeClr val="bg1"/>
                </a:solidFill>
              </a:rPr>
              <a:t>Acqua e sale</a:t>
            </a:r>
            <a:endParaRPr lang="it-IT" dirty="0">
              <a:solidFill>
                <a:schemeClr val="bg1"/>
              </a:solidFill>
            </a:endParaRPr>
          </a:p>
        </p:txBody>
      </p:sp>
      <p:sp>
        <p:nvSpPr>
          <p:cNvPr id="15" name="CasellaDiTesto 14"/>
          <p:cNvSpPr txBox="1"/>
          <p:nvPr/>
        </p:nvSpPr>
        <p:spPr>
          <a:xfrm>
            <a:off x="3231573" y="5201333"/>
            <a:ext cx="1524000" cy="646331"/>
          </a:xfrm>
          <a:prstGeom prst="rect">
            <a:avLst/>
          </a:prstGeom>
          <a:noFill/>
        </p:spPr>
        <p:txBody>
          <a:bodyPr wrap="square" rtlCol="0">
            <a:spAutoFit/>
          </a:bodyPr>
          <a:lstStyle/>
          <a:p>
            <a:pPr algn="ctr"/>
            <a:r>
              <a:rPr lang="it-IT" dirty="0" smtClean="0"/>
              <a:t>Acqua e ghiaccio</a:t>
            </a:r>
            <a:endParaRPr lang="it-IT" dirty="0"/>
          </a:p>
        </p:txBody>
      </p:sp>
      <p:sp>
        <p:nvSpPr>
          <p:cNvPr id="16" name="CasellaDiTesto 15"/>
          <p:cNvSpPr txBox="1"/>
          <p:nvPr/>
        </p:nvSpPr>
        <p:spPr>
          <a:xfrm>
            <a:off x="5486400" y="5029200"/>
            <a:ext cx="1524000" cy="369332"/>
          </a:xfrm>
          <a:prstGeom prst="rect">
            <a:avLst/>
          </a:prstGeom>
          <a:noFill/>
        </p:spPr>
        <p:txBody>
          <a:bodyPr wrap="square" rtlCol="0">
            <a:spAutoFit/>
          </a:bodyPr>
          <a:lstStyle/>
          <a:p>
            <a:pPr algn="ctr"/>
            <a:r>
              <a:rPr lang="it-IT" dirty="0" smtClean="0"/>
              <a:t>Terriccio</a:t>
            </a:r>
            <a:endParaRPr lang="it-IT" dirty="0"/>
          </a:p>
        </p:txBody>
      </p:sp>
      <p:sp>
        <p:nvSpPr>
          <p:cNvPr id="17" name="CasellaDiTesto 16"/>
          <p:cNvSpPr txBox="1"/>
          <p:nvPr/>
        </p:nvSpPr>
        <p:spPr>
          <a:xfrm>
            <a:off x="7467600" y="5029200"/>
            <a:ext cx="1524000" cy="369332"/>
          </a:xfrm>
          <a:prstGeom prst="rect">
            <a:avLst/>
          </a:prstGeom>
          <a:noFill/>
        </p:spPr>
        <p:txBody>
          <a:bodyPr wrap="square" rtlCol="0">
            <a:spAutoFit/>
          </a:bodyPr>
          <a:lstStyle/>
          <a:p>
            <a:pPr algn="ctr"/>
            <a:r>
              <a:rPr lang="it-IT" dirty="0" smtClean="0"/>
              <a:t>Roccia</a:t>
            </a:r>
            <a:endParaRPr lang="it-IT" dirty="0"/>
          </a:p>
        </p:txBody>
      </p:sp>
      <p:pic>
        <p:nvPicPr>
          <p:cNvPr id="24" name="Immagine 23" descr="index10.jpeg"/>
          <p:cNvPicPr>
            <a:picLocks noChangeAspect="1"/>
          </p:cNvPicPr>
          <p:nvPr/>
        </p:nvPicPr>
        <p:blipFill>
          <a:blip r:embed="rId5" cstate="print"/>
          <a:srcRect t="13008" b="13279"/>
          <a:stretch>
            <a:fillRect/>
          </a:stretch>
        </p:blipFill>
        <p:spPr>
          <a:xfrm>
            <a:off x="5791200" y="1700355"/>
            <a:ext cx="2138363" cy="1576245"/>
          </a:xfrm>
          <a:prstGeom prst="rect">
            <a:avLst/>
          </a:prstGeom>
        </p:spPr>
      </p:pic>
      <p:sp>
        <p:nvSpPr>
          <p:cNvPr id="25" name="CasellaDiTesto 24"/>
          <p:cNvSpPr txBox="1"/>
          <p:nvPr/>
        </p:nvSpPr>
        <p:spPr>
          <a:xfrm>
            <a:off x="7620000" y="2630269"/>
            <a:ext cx="1219200" cy="646331"/>
          </a:xfrm>
          <a:prstGeom prst="rect">
            <a:avLst/>
          </a:prstGeom>
          <a:noFill/>
        </p:spPr>
        <p:txBody>
          <a:bodyPr wrap="square" rtlCol="0">
            <a:spAutoFit/>
          </a:bodyPr>
          <a:lstStyle/>
          <a:p>
            <a:pPr algn="ctr"/>
            <a:r>
              <a:rPr lang="it-IT" dirty="0" smtClean="0"/>
              <a:t>Barrette metalliche</a:t>
            </a:r>
            <a:endParaRPr lang="it-IT" dirty="0"/>
          </a:p>
        </p:txBody>
      </p:sp>
      <p:pic>
        <p:nvPicPr>
          <p:cNvPr id="26" name="Immagine 25" descr="index5.jpeg"/>
          <p:cNvPicPr>
            <a:picLocks noChangeAspect="1"/>
          </p:cNvPicPr>
          <p:nvPr/>
        </p:nvPicPr>
        <p:blipFill>
          <a:blip r:embed="rId6" cstate="print"/>
          <a:stretch>
            <a:fillRect/>
          </a:stretch>
        </p:blipFill>
        <p:spPr>
          <a:xfrm>
            <a:off x="3276600" y="3629109"/>
            <a:ext cx="1604963" cy="1597830"/>
          </a:xfrm>
          <a:prstGeom prst="rect">
            <a:avLst/>
          </a:prstGeom>
        </p:spPr>
      </p:pic>
      <p:pic>
        <p:nvPicPr>
          <p:cNvPr id="27" name="Immagine 26" descr="index15.jpg"/>
          <p:cNvPicPr>
            <a:picLocks noChangeAspect="1"/>
          </p:cNvPicPr>
          <p:nvPr/>
        </p:nvPicPr>
        <p:blipFill>
          <a:blip r:embed="rId7" cstate="print"/>
          <a:stretch>
            <a:fillRect/>
          </a:stretch>
        </p:blipFill>
        <p:spPr>
          <a:xfrm>
            <a:off x="7353300" y="3485981"/>
            <a:ext cx="1752600" cy="1543219"/>
          </a:xfrm>
          <a:prstGeom prst="rect">
            <a:avLst/>
          </a:prstGeom>
        </p:spPr>
      </p:pic>
      <p:pic>
        <p:nvPicPr>
          <p:cNvPr id="28" name="Immagine 27" descr="index14.jpeg"/>
          <p:cNvPicPr>
            <a:picLocks noChangeAspect="1"/>
          </p:cNvPicPr>
          <p:nvPr/>
        </p:nvPicPr>
        <p:blipFill>
          <a:blip r:embed="rId8" cstate="print"/>
          <a:stretch>
            <a:fillRect/>
          </a:stretch>
        </p:blipFill>
        <p:spPr>
          <a:xfrm>
            <a:off x="5257800" y="3534510"/>
            <a:ext cx="1995488" cy="1494690"/>
          </a:xfrm>
          <a:prstGeom prst="rect">
            <a:avLst/>
          </a:prstGeom>
        </p:spPr>
      </p:pic>
      <p:pic>
        <p:nvPicPr>
          <p:cNvPr id="1026" name="Picture 2" descr="Image result for acqu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37214" y="890088"/>
            <a:ext cx="2505976" cy="1355692"/>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3802237" y="2398931"/>
            <a:ext cx="769763" cy="369332"/>
          </a:xfrm>
          <a:prstGeom prst="rect">
            <a:avLst/>
          </a:prstGeom>
        </p:spPr>
        <p:txBody>
          <a:bodyPr wrap="none">
            <a:spAutoFit/>
          </a:bodyPr>
          <a:lstStyle/>
          <a:p>
            <a:pPr algn="ctr"/>
            <a:r>
              <a:rPr lang="it-IT" dirty="0" smtClean="0"/>
              <a:t>Acqua</a:t>
            </a:r>
            <a:endParaRPr lang="it-IT" dirty="0"/>
          </a:p>
        </p:txBody>
      </p:sp>
      <p:pic>
        <p:nvPicPr>
          <p:cNvPr id="1028" name="Picture 4" descr="Image result for morfin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15331"/>
            <a:ext cx="1979055" cy="1685024"/>
          </a:xfrm>
          <a:prstGeom prst="rect">
            <a:avLst/>
          </a:prstGeom>
          <a:noFill/>
          <a:extLst>
            <a:ext uri="{909E8E84-426E-40DD-AFC4-6F175D3DCCD1}">
              <a14:hiddenFill xmlns:a14="http://schemas.microsoft.com/office/drawing/2010/main">
                <a:solidFill>
                  <a:srgbClr val="FFFFFF"/>
                </a:solidFill>
              </a14:hiddenFill>
            </a:ext>
          </a:extLst>
        </p:spPr>
      </p:pic>
      <p:sp>
        <p:nvSpPr>
          <p:cNvPr id="29" name="Rettangolo 28"/>
          <p:cNvSpPr/>
          <p:nvPr/>
        </p:nvSpPr>
        <p:spPr>
          <a:xfrm>
            <a:off x="7955461" y="228600"/>
            <a:ext cx="939681" cy="369332"/>
          </a:xfrm>
          <a:prstGeom prst="rect">
            <a:avLst/>
          </a:prstGeom>
        </p:spPr>
        <p:txBody>
          <a:bodyPr wrap="none">
            <a:spAutoFit/>
          </a:bodyPr>
          <a:lstStyle/>
          <a:p>
            <a:pPr algn="ctr"/>
            <a:r>
              <a:rPr lang="it-IT" dirty="0" smtClean="0"/>
              <a:t>Morfina</a:t>
            </a:r>
            <a:endParaRPr lang="it-IT" dirty="0"/>
          </a:p>
        </p:txBody>
      </p:sp>
    </p:spTree>
    <p:extLst>
      <p:ext uri="{BB962C8B-B14F-4D97-AF65-F5344CB8AC3E}">
        <p14:creationId xmlns:p14="http://schemas.microsoft.com/office/powerpoint/2010/main" val="1145816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026"/>
          <p:cNvGrpSpPr>
            <a:grpSpLocks/>
          </p:cNvGrpSpPr>
          <p:nvPr/>
        </p:nvGrpSpPr>
        <p:grpSpPr bwMode="auto">
          <a:xfrm>
            <a:off x="3342149" y="1990997"/>
            <a:ext cx="2040469" cy="703610"/>
            <a:chOff x="4416" y="1296"/>
            <a:chExt cx="1392" cy="480"/>
          </a:xfrm>
        </p:grpSpPr>
        <p:sp>
          <p:nvSpPr>
            <p:cNvPr id="12329" name="AutoShape 1027"/>
            <p:cNvSpPr>
              <a:spLocks noChangeArrowheads="1"/>
            </p:cNvSpPr>
            <p:nvPr/>
          </p:nvSpPr>
          <p:spPr bwMode="auto">
            <a:xfrm>
              <a:off x="4416" y="1296"/>
              <a:ext cx="1392" cy="480"/>
            </a:xfrm>
            <a:prstGeom prst="roundRect">
              <a:avLst>
                <a:gd name="adj" fmla="val 16667"/>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2216">
                <a:latin typeface="Comic Sans MS" panose="030F0702030302020204" pitchFamily="66" charset="0"/>
              </a:endParaRPr>
            </a:p>
          </p:txBody>
        </p:sp>
        <p:sp>
          <p:nvSpPr>
            <p:cNvPr id="12330" name="Text Box 1028"/>
            <p:cNvSpPr txBox="1">
              <a:spLocks noChangeArrowheads="1"/>
            </p:cNvSpPr>
            <p:nvPr/>
          </p:nvSpPr>
          <p:spPr bwMode="auto">
            <a:xfrm>
              <a:off x="4704" y="1392"/>
              <a:ext cx="816" cy="29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216" b="1">
                  <a:latin typeface="Comic Sans MS" panose="030F0702030302020204" pitchFamily="66" charset="0"/>
                </a:rPr>
                <a:t>Miscela</a:t>
              </a:r>
            </a:p>
          </p:txBody>
        </p:sp>
      </p:grpSp>
      <p:sp>
        <p:nvSpPr>
          <p:cNvPr id="11269" name="Rectangle 1029"/>
          <p:cNvSpPr>
            <a:spLocks noChangeArrowheads="1"/>
          </p:cNvSpPr>
          <p:nvPr/>
        </p:nvSpPr>
        <p:spPr bwMode="auto">
          <a:xfrm>
            <a:off x="1372040" y="865221"/>
            <a:ext cx="2673718" cy="492527"/>
          </a:xfrm>
          <a:prstGeom prst="rect">
            <a:avLst/>
          </a:prstGeom>
          <a:solidFill>
            <a:srgbClr val="FFFF00"/>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a:latin typeface="Comic Sans MS" panose="030F0702030302020204" pitchFamily="66" charset="0"/>
              </a:rPr>
              <a:t>MATERIA</a:t>
            </a:r>
          </a:p>
        </p:txBody>
      </p:sp>
      <p:sp>
        <p:nvSpPr>
          <p:cNvPr id="11270" name="AutoShape 1030"/>
          <p:cNvSpPr>
            <a:spLocks noChangeArrowheads="1"/>
          </p:cNvSpPr>
          <p:nvPr/>
        </p:nvSpPr>
        <p:spPr bwMode="auto">
          <a:xfrm>
            <a:off x="316625" y="1920636"/>
            <a:ext cx="2321913" cy="844332"/>
          </a:xfrm>
          <a:prstGeom prst="roundRect">
            <a:avLst>
              <a:gd name="adj" fmla="val 1666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1847">
              <a:latin typeface="Comic Sans MS" panose="030F0702030302020204" pitchFamily="66" charset="0"/>
            </a:endParaRPr>
          </a:p>
        </p:txBody>
      </p:sp>
      <p:sp>
        <p:nvSpPr>
          <p:cNvPr id="11271" name="Text Box 1031"/>
          <p:cNvSpPr txBox="1">
            <a:spLocks noChangeArrowheads="1"/>
          </p:cNvSpPr>
          <p:nvPr/>
        </p:nvSpPr>
        <p:spPr bwMode="auto">
          <a:xfrm>
            <a:off x="369304" y="2131719"/>
            <a:ext cx="2140331" cy="43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b="1">
                <a:latin typeface="Comic Sans MS" panose="030F0702030302020204" pitchFamily="66" charset="0"/>
              </a:rPr>
              <a:t>Sostanza pura</a:t>
            </a:r>
          </a:p>
        </p:txBody>
      </p:sp>
      <p:grpSp>
        <p:nvGrpSpPr>
          <p:cNvPr id="13" name="Group 1032"/>
          <p:cNvGrpSpPr>
            <a:grpSpLocks/>
          </p:cNvGrpSpPr>
          <p:nvPr/>
        </p:nvGrpSpPr>
        <p:grpSpPr bwMode="auto">
          <a:xfrm>
            <a:off x="316625" y="4299717"/>
            <a:ext cx="1618303" cy="809152"/>
            <a:chOff x="96" y="3000"/>
            <a:chExt cx="1104" cy="552"/>
          </a:xfrm>
        </p:grpSpPr>
        <p:sp>
          <p:nvSpPr>
            <p:cNvPr id="12327" name="Text Box 1033"/>
            <p:cNvSpPr txBox="1">
              <a:spLocks noChangeArrowheads="1"/>
            </p:cNvSpPr>
            <p:nvPr/>
          </p:nvSpPr>
          <p:spPr bwMode="auto">
            <a:xfrm>
              <a:off x="170" y="3072"/>
              <a:ext cx="912"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a:latin typeface="Comic Sans MS" panose="030F0702030302020204" pitchFamily="66" charset="0"/>
                </a:rPr>
                <a:t>Elementi</a:t>
              </a:r>
            </a:p>
            <a:p>
              <a:pPr algn="ctr">
                <a:spcBef>
                  <a:spcPct val="0"/>
                </a:spcBef>
                <a:buFontTx/>
                <a:buNone/>
              </a:pPr>
              <a:r>
                <a:rPr lang="it-IT" altLang="it-IT" sz="1662" b="1">
                  <a:latin typeface="Comic Sans MS" panose="030F0702030302020204" pitchFamily="66" charset="0"/>
                </a:rPr>
                <a:t>atomici</a:t>
              </a:r>
              <a:endParaRPr lang="it-IT" altLang="it-IT" sz="2216">
                <a:latin typeface="Comic Sans MS" panose="030F0702030302020204" pitchFamily="66" charset="0"/>
              </a:endParaRPr>
            </a:p>
          </p:txBody>
        </p:sp>
        <p:sp>
          <p:nvSpPr>
            <p:cNvPr id="12328" name="AutoShape 1034"/>
            <p:cNvSpPr>
              <a:spLocks noChangeArrowheads="1"/>
            </p:cNvSpPr>
            <p:nvPr/>
          </p:nvSpPr>
          <p:spPr bwMode="auto">
            <a:xfrm>
              <a:off x="96" y="3000"/>
              <a:ext cx="1104" cy="552"/>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2216">
                <a:latin typeface="Comic Sans MS" panose="030F0702030302020204" pitchFamily="66" charset="0"/>
              </a:endParaRPr>
            </a:p>
          </p:txBody>
        </p:sp>
      </p:grpSp>
      <p:grpSp>
        <p:nvGrpSpPr>
          <p:cNvPr id="14" name="Group 1035"/>
          <p:cNvGrpSpPr>
            <a:grpSpLocks/>
          </p:cNvGrpSpPr>
          <p:nvPr/>
        </p:nvGrpSpPr>
        <p:grpSpPr bwMode="auto">
          <a:xfrm>
            <a:off x="2427456" y="4299717"/>
            <a:ext cx="1688664" cy="809152"/>
            <a:chOff x="1440" y="3000"/>
            <a:chExt cx="1152" cy="552"/>
          </a:xfrm>
        </p:grpSpPr>
        <p:sp>
          <p:nvSpPr>
            <p:cNvPr id="12325" name="Text Box 1036"/>
            <p:cNvSpPr txBox="1">
              <a:spLocks noChangeArrowheads="1"/>
            </p:cNvSpPr>
            <p:nvPr/>
          </p:nvSpPr>
          <p:spPr bwMode="auto">
            <a:xfrm>
              <a:off x="1534" y="3072"/>
              <a:ext cx="912"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a:latin typeface="Comic Sans MS" panose="030F0702030302020204" pitchFamily="66" charset="0"/>
                </a:rPr>
                <a:t>Elementi</a:t>
              </a:r>
            </a:p>
            <a:p>
              <a:pPr algn="ctr">
                <a:spcBef>
                  <a:spcPct val="0"/>
                </a:spcBef>
                <a:buFontTx/>
                <a:buNone/>
              </a:pPr>
              <a:r>
                <a:rPr lang="it-IT" altLang="it-IT" sz="1662" b="1">
                  <a:latin typeface="Comic Sans MS" panose="030F0702030302020204" pitchFamily="66" charset="0"/>
                </a:rPr>
                <a:t>molecolari</a:t>
              </a:r>
              <a:endParaRPr lang="it-IT" altLang="it-IT" sz="2216">
                <a:latin typeface="Comic Sans MS" panose="030F0702030302020204" pitchFamily="66" charset="0"/>
              </a:endParaRPr>
            </a:p>
          </p:txBody>
        </p:sp>
        <p:sp>
          <p:nvSpPr>
            <p:cNvPr id="12326" name="AutoShape 1037"/>
            <p:cNvSpPr>
              <a:spLocks noChangeArrowheads="1"/>
            </p:cNvSpPr>
            <p:nvPr/>
          </p:nvSpPr>
          <p:spPr bwMode="auto">
            <a:xfrm>
              <a:off x="1440" y="3000"/>
              <a:ext cx="1152" cy="552"/>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1847">
                <a:latin typeface="Comic Sans MS" panose="030F0702030302020204" pitchFamily="66" charset="0"/>
              </a:endParaRPr>
            </a:p>
          </p:txBody>
        </p:sp>
      </p:grpSp>
      <p:sp>
        <p:nvSpPr>
          <p:cNvPr id="11278" name="Line 1038"/>
          <p:cNvSpPr>
            <a:spLocks noChangeShapeType="1"/>
          </p:cNvSpPr>
          <p:nvPr/>
        </p:nvSpPr>
        <p:spPr bwMode="auto">
          <a:xfrm flipH="1">
            <a:off x="1160957" y="3961106"/>
            <a:ext cx="1615372" cy="33861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sp>
        <p:nvSpPr>
          <p:cNvPr id="11279" name="Line 1039"/>
          <p:cNvSpPr>
            <a:spLocks noChangeShapeType="1"/>
          </p:cNvSpPr>
          <p:nvPr/>
        </p:nvSpPr>
        <p:spPr bwMode="auto">
          <a:xfrm>
            <a:off x="2975685" y="3961106"/>
            <a:ext cx="436825" cy="33861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sp>
        <p:nvSpPr>
          <p:cNvPr id="11280" name="Line 1040"/>
          <p:cNvSpPr>
            <a:spLocks noChangeShapeType="1"/>
          </p:cNvSpPr>
          <p:nvPr/>
        </p:nvSpPr>
        <p:spPr bwMode="auto">
          <a:xfrm flipH="1">
            <a:off x="1231318" y="1498470"/>
            <a:ext cx="1336859" cy="3518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sp>
        <p:nvSpPr>
          <p:cNvPr id="11281" name="Line 1041"/>
          <p:cNvSpPr>
            <a:spLocks noChangeShapeType="1"/>
          </p:cNvSpPr>
          <p:nvPr/>
        </p:nvSpPr>
        <p:spPr bwMode="auto">
          <a:xfrm>
            <a:off x="3342149" y="1498470"/>
            <a:ext cx="1407220" cy="422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grpSp>
        <p:nvGrpSpPr>
          <p:cNvPr id="15" name="Group 1042"/>
          <p:cNvGrpSpPr>
            <a:grpSpLocks/>
          </p:cNvGrpSpPr>
          <p:nvPr/>
        </p:nvGrpSpPr>
        <p:grpSpPr bwMode="auto">
          <a:xfrm>
            <a:off x="1273829" y="3116772"/>
            <a:ext cx="2321913" cy="844333"/>
            <a:chOff x="480" y="2016"/>
            <a:chExt cx="1584" cy="576"/>
          </a:xfrm>
        </p:grpSpPr>
        <p:sp>
          <p:nvSpPr>
            <p:cNvPr id="12323" name="AutoShape 1043"/>
            <p:cNvSpPr>
              <a:spLocks noChangeArrowheads="1"/>
            </p:cNvSpPr>
            <p:nvPr/>
          </p:nvSpPr>
          <p:spPr bwMode="auto">
            <a:xfrm>
              <a:off x="480" y="2016"/>
              <a:ext cx="1584" cy="576"/>
            </a:xfrm>
            <a:prstGeom prst="roundRect">
              <a:avLst>
                <a:gd name="adj" fmla="val 16667"/>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1847">
                <a:latin typeface="Comic Sans MS" panose="030F0702030302020204" pitchFamily="66" charset="0"/>
              </a:endParaRPr>
            </a:p>
          </p:txBody>
        </p:sp>
        <p:sp>
          <p:nvSpPr>
            <p:cNvPr id="12324" name="Text Box 1044"/>
            <p:cNvSpPr txBox="1">
              <a:spLocks noChangeArrowheads="1"/>
            </p:cNvSpPr>
            <p:nvPr/>
          </p:nvSpPr>
          <p:spPr bwMode="auto">
            <a:xfrm>
              <a:off x="712" y="2043"/>
              <a:ext cx="1105"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b="1" dirty="0" smtClean="0">
                  <a:latin typeface="Comic Sans MS" panose="030F0702030302020204" pitchFamily="66" charset="0"/>
                </a:rPr>
                <a:t>Sostanze</a:t>
              </a:r>
            </a:p>
            <a:p>
              <a:pPr algn="ctr">
                <a:spcBef>
                  <a:spcPct val="0"/>
                </a:spcBef>
                <a:buFontTx/>
                <a:buNone/>
              </a:pPr>
              <a:r>
                <a:rPr lang="it-IT" altLang="it-IT" sz="2216" b="1" dirty="0" smtClean="0">
                  <a:latin typeface="Comic Sans MS" panose="030F0702030302020204" pitchFamily="66" charset="0"/>
                </a:rPr>
                <a:t>elementari</a:t>
              </a:r>
              <a:endParaRPr lang="it-IT" altLang="it-IT" sz="2216" b="1" dirty="0">
                <a:latin typeface="Comic Sans MS" panose="030F0702030302020204" pitchFamily="66" charset="0"/>
              </a:endParaRPr>
            </a:p>
          </p:txBody>
        </p:sp>
      </p:grpSp>
      <p:grpSp>
        <p:nvGrpSpPr>
          <p:cNvPr id="16" name="Group 1045"/>
          <p:cNvGrpSpPr>
            <a:grpSpLocks/>
          </p:cNvGrpSpPr>
          <p:nvPr/>
        </p:nvGrpSpPr>
        <p:grpSpPr bwMode="auto">
          <a:xfrm>
            <a:off x="4111723" y="3116774"/>
            <a:ext cx="2321913" cy="844332"/>
            <a:chOff x="2400" y="2016"/>
            <a:chExt cx="1584" cy="576"/>
          </a:xfrm>
        </p:grpSpPr>
        <p:sp>
          <p:nvSpPr>
            <p:cNvPr id="12321" name="AutoShape 1046"/>
            <p:cNvSpPr>
              <a:spLocks noChangeArrowheads="1"/>
            </p:cNvSpPr>
            <p:nvPr/>
          </p:nvSpPr>
          <p:spPr bwMode="auto">
            <a:xfrm>
              <a:off x="2400" y="2016"/>
              <a:ext cx="1584" cy="576"/>
            </a:xfrm>
            <a:prstGeom prst="roundRect">
              <a:avLst>
                <a:gd name="adj" fmla="val 16667"/>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1847">
                <a:latin typeface="Comic Sans MS" panose="030F0702030302020204" pitchFamily="66" charset="0"/>
              </a:endParaRPr>
            </a:p>
          </p:txBody>
        </p:sp>
        <p:sp>
          <p:nvSpPr>
            <p:cNvPr id="12322" name="Text Box 1047"/>
            <p:cNvSpPr txBox="1">
              <a:spLocks noChangeArrowheads="1"/>
            </p:cNvSpPr>
            <p:nvPr/>
          </p:nvSpPr>
          <p:spPr bwMode="auto">
            <a:xfrm>
              <a:off x="2679" y="2160"/>
              <a:ext cx="94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b="1">
                  <a:latin typeface="Comic Sans MS" panose="030F0702030302020204" pitchFamily="66" charset="0"/>
                </a:rPr>
                <a:t>Composti</a:t>
              </a:r>
            </a:p>
          </p:txBody>
        </p:sp>
      </p:grpSp>
      <p:sp>
        <p:nvSpPr>
          <p:cNvPr id="11288" name="Line 1048"/>
          <p:cNvSpPr>
            <a:spLocks noChangeShapeType="1"/>
          </p:cNvSpPr>
          <p:nvPr/>
        </p:nvSpPr>
        <p:spPr bwMode="auto">
          <a:xfrm flipH="1" flipV="1">
            <a:off x="1231319" y="2835329"/>
            <a:ext cx="414837" cy="2228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sp>
        <p:nvSpPr>
          <p:cNvPr id="11289" name="Line 1049"/>
          <p:cNvSpPr>
            <a:spLocks noChangeShapeType="1"/>
          </p:cNvSpPr>
          <p:nvPr/>
        </p:nvSpPr>
        <p:spPr bwMode="auto">
          <a:xfrm>
            <a:off x="1864568" y="2835329"/>
            <a:ext cx="2840826" cy="2228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grpSp>
        <p:nvGrpSpPr>
          <p:cNvPr id="17" name="Group 1050"/>
          <p:cNvGrpSpPr>
            <a:grpSpLocks/>
          </p:cNvGrpSpPr>
          <p:nvPr/>
        </p:nvGrpSpPr>
        <p:grpSpPr bwMode="auto">
          <a:xfrm>
            <a:off x="4679008" y="4370078"/>
            <a:ext cx="1688664" cy="809152"/>
            <a:chOff x="2784" y="3072"/>
            <a:chExt cx="1152" cy="552"/>
          </a:xfrm>
        </p:grpSpPr>
        <p:sp>
          <p:nvSpPr>
            <p:cNvPr id="12319" name="Text Box 1051"/>
            <p:cNvSpPr txBox="1">
              <a:spLocks noChangeArrowheads="1"/>
            </p:cNvSpPr>
            <p:nvPr/>
          </p:nvSpPr>
          <p:spPr bwMode="auto">
            <a:xfrm>
              <a:off x="2904" y="3120"/>
              <a:ext cx="942"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a:latin typeface="Comic Sans MS" panose="030F0702030302020204" pitchFamily="66" charset="0"/>
                </a:rPr>
                <a:t>Composti</a:t>
              </a:r>
            </a:p>
            <a:p>
              <a:pPr algn="ctr">
                <a:spcBef>
                  <a:spcPct val="0"/>
                </a:spcBef>
                <a:buFontTx/>
                <a:buNone/>
              </a:pPr>
              <a:r>
                <a:rPr lang="it-IT" altLang="it-IT" sz="1662" b="1">
                  <a:latin typeface="Comic Sans MS" panose="030F0702030302020204" pitchFamily="66" charset="0"/>
                </a:rPr>
                <a:t>molecolari</a:t>
              </a:r>
              <a:endParaRPr lang="it-IT" altLang="it-IT" sz="2216">
                <a:latin typeface="Comic Sans MS" panose="030F0702030302020204" pitchFamily="66" charset="0"/>
              </a:endParaRPr>
            </a:p>
          </p:txBody>
        </p:sp>
        <p:sp>
          <p:nvSpPr>
            <p:cNvPr id="12320" name="AutoShape 1052"/>
            <p:cNvSpPr>
              <a:spLocks noChangeArrowheads="1"/>
            </p:cNvSpPr>
            <p:nvPr/>
          </p:nvSpPr>
          <p:spPr bwMode="auto">
            <a:xfrm>
              <a:off x="2784" y="3072"/>
              <a:ext cx="1152" cy="552"/>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1847">
                <a:latin typeface="Comic Sans MS" panose="030F0702030302020204" pitchFamily="66" charset="0"/>
              </a:endParaRPr>
            </a:p>
          </p:txBody>
        </p:sp>
      </p:grpSp>
      <p:grpSp>
        <p:nvGrpSpPr>
          <p:cNvPr id="18" name="Group 1053"/>
          <p:cNvGrpSpPr>
            <a:grpSpLocks/>
          </p:cNvGrpSpPr>
          <p:nvPr/>
        </p:nvGrpSpPr>
        <p:grpSpPr bwMode="auto">
          <a:xfrm>
            <a:off x="7000921" y="4370078"/>
            <a:ext cx="1688664" cy="809152"/>
            <a:chOff x="4272" y="3072"/>
            <a:chExt cx="1152" cy="552"/>
          </a:xfrm>
        </p:grpSpPr>
        <p:sp>
          <p:nvSpPr>
            <p:cNvPr id="12317" name="Text Box 1054"/>
            <p:cNvSpPr txBox="1">
              <a:spLocks noChangeArrowheads="1"/>
            </p:cNvSpPr>
            <p:nvPr/>
          </p:nvSpPr>
          <p:spPr bwMode="auto">
            <a:xfrm>
              <a:off x="4352" y="3144"/>
              <a:ext cx="942"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a:latin typeface="Comic Sans MS" panose="030F0702030302020204" pitchFamily="66" charset="0"/>
                </a:rPr>
                <a:t>Composti</a:t>
              </a:r>
            </a:p>
            <a:p>
              <a:pPr algn="ctr">
                <a:spcBef>
                  <a:spcPct val="0"/>
                </a:spcBef>
                <a:buFontTx/>
                <a:buNone/>
              </a:pPr>
              <a:r>
                <a:rPr lang="it-IT" altLang="it-IT" sz="1662" b="1">
                  <a:latin typeface="Comic Sans MS" panose="030F0702030302020204" pitchFamily="66" charset="0"/>
                </a:rPr>
                <a:t>ionici</a:t>
              </a:r>
              <a:endParaRPr lang="it-IT" altLang="it-IT" sz="2216">
                <a:latin typeface="Comic Sans MS" panose="030F0702030302020204" pitchFamily="66" charset="0"/>
              </a:endParaRPr>
            </a:p>
          </p:txBody>
        </p:sp>
        <p:sp>
          <p:nvSpPr>
            <p:cNvPr id="12318" name="AutoShape 1055"/>
            <p:cNvSpPr>
              <a:spLocks noChangeArrowheads="1"/>
            </p:cNvSpPr>
            <p:nvPr/>
          </p:nvSpPr>
          <p:spPr bwMode="auto">
            <a:xfrm>
              <a:off x="4272" y="3072"/>
              <a:ext cx="1152" cy="552"/>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1847">
                <a:latin typeface="Comic Sans MS" panose="030F0702030302020204" pitchFamily="66" charset="0"/>
              </a:endParaRPr>
            </a:p>
          </p:txBody>
        </p:sp>
      </p:grpSp>
      <p:sp>
        <p:nvSpPr>
          <p:cNvPr id="11296" name="Line 1056"/>
          <p:cNvSpPr>
            <a:spLocks noChangeShapeType="1"/>
          </p:cNvSpPr>
          <p:nvPr/>
        </p:nvSpPr>
        <p:spPr bwMode="auto">
          <a:xfrm flipH="1">
            <a:off x="5523340" y="4027069"/>
            <a:ext cx="577547" cy="272649"/>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sp>
        <p:nvSpPr>
          <p:cNvPr id="11297" name="Line 1057"/>
          <p:cNvSpPr>
            <a:spLocks noChangeShapeType="1"/>
          </p:cNvSpPr>
          <p:nvPr/>
        </p:nvSpPr>
        <p:spPr bwMode="auto">
          <a:xfrm>
            <a:off x="6367672" y="4027069"/>
            <a:ext cx="1336859" cy="20228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grpSp>
        <p:nvGrpSpPr>
          <p:cNvPr id="19" name="Group 1059"/>
          <p:cNvGrpSpPr>
            <a:grpSpLocks/>
          </p:cNvGrpSpPr>
          <p:nvPr/>
        </p:nvGrpSpPr>
        <p:grpSpPr bwMode="auto">
          <a:xfrm>
            <a:off x="6499599" y="702511"/>
            <a:ext cx="2321913" cy="844332"/>
            <a:chOff x="480" y="2016"/>
            <a:chExt cx="1584" cy="576"/>
          </a:xfrm>
        </p:grpSpPr>
        <p:sp>
          <p:nvSpPr>
            <p:cNvPr id="12315" name="AutoShape 1060"/>
            <p:cNvSpPr>
              <a:spLocks noChangeArrowheads="1"/>
            </p:cNvSpPr>
            <p:nvPr/>
          </p:nvSpPr>
          <p:spPr bwMode="auto">
            <a:xfrm>
              <a:off x="480" y="2016"/>
              <a:ext cx="1584" cy="576"/>
            </a:xfrm>
            <a:prstGeom prst="roundRect">
              <a:avLst>
                <a:gd name="adj" fmla="val 16667"/>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1847">
                <a:latin typeface="Comic Sans MS" panose="030F0702030302020204" pitchFamily="66" charset="0"/>
              </a:endParaRPr>
            </a:p>
          </p:txBody>
        </p:sp>
        <p:sp>
          <p:nvSpPr>
            <p:cNvPr id="12316" name="Text Box 1061"/>
            <p:cNvSpPr txBox="1">
              <a:spLocks noChangeArrowheads="1"/>
            </p:cNvSpPr>
            <p:nvPr/>
          </p:nvSpPr>
          <p:spPr bwMode="auto">
            <a:xfrm>
              <a:off x="736" y="2160"/>
              <a:ext cx="1063"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b="1">
                  <a:latin typeface="Comic Sans MS" panose="030F0702030302020204" pitchFamily="66" charset="0"/>
                </a:rPr>
                <a:t>Omogenee</a:t>
              </a:r>
            </a:p>
          </p:txBody>
        </p:sp>
      </p:grpSp>
      <p:grpSp>
        <p:nvGrpSpPr>
          <p:cNvPr id="20" name="Group 1062"/>
          <p:cNvGrpSpPr>
            <a:grpSpLocks/>
          </p:cNvGrpSpPr>
          <p:nvPr/>
        </p:nvGrpSpPr>
        <p:grpSpPr bwMode="auto">
          <a:xfrm>
            <a:off x="6499599" y="1900114"/>
            <a:ext cx="2321913" cy="844332"/>
            <a:chOff x="480" y="2016"/>
            <a:chExt cx="1584" cy="576"/>
          </a:xfrm>
        </p:grpSpPr>
        <p:sp>
          <p:nvSpPr>
            <p:cNvPr id="12313" name="AutoShape 1063"/>
            <p:cNvSpPr>
              <a:spLocks noChangeArrowheads="1"/>
            </p:cNvSpPr>
            <p:nvPr/>
          </p:nvSpPr>
          <p:spPr bwMode="auto">
            <a:xfrm>
              <a:off x="480" y="2016"/>
              <a:ext cx="1584" cy="576"/>
            </a:xfrm>
            <a:prstGeom prst="roundRect">
              <a:avLst>
                <a:gd name="adj" fmla="val 16667"/>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1847">
                <a:latin typeface="Comic Sans MS" panose="030F0702030302020204" pitchFamily="66" charset="0"/>
              </a:endParaRPr>
            </a:p>
          </p:txBody>
        </p:sp>
        <p:sp>
          <p:nvSpPr>
            <p:cNvPr id="12314" name="Text Box 1064"/>
            <p:cNvSpPr txBox="1">
              <a:spLocks noChangeArrowheads="1"/>
            </p:cNvSpPr>
            <p:nvPr/>
          </p:nvSpPr>
          <p:spPr bwMode="auto">
            <a:xfrm>
              <a:off x="681" y="2160"/>
              <a:ext cx="1171"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b="1">
                  <a:latin typeface="Comic Sans MS" panose="030F0702030302020204" pitchFamily="66" charset="0"/>
                </a:rPr>
                <a:t>Eterogenee</a:t>
              </a:r>
            </a:p>
          </p:txBody>
        </p:sp>
      </p:grpSp>
      <p:sp>
        <p:nvSpPr>
          <p:cNvPr id="11305" name="Line 1065"/>
          <p:cNvSpPr>
            <a:spLocks noChangeShapeType="1"/>
          </p:cNvSpPr>
          <p:nvPr/>
        </p:nvSpPr>
        <p:spPr bwMode="auto">
          <a:xfrm flipV="1">
            <a:off x="5502819" y="1433973"/>
            <a:ext cx="930818" cy="6654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sp>
        <p:nvSpPr>
          <p:cNvPr id="11306" name="Line 1066"/>
          <p:cNvSpPr>
            <a:spLocks noChangeShapeType="1"/>
          </p:cNvSpPr>
          <p:nvPr/>
        </p:nvSpPr>
        <p:spPr bwMode="auto">
          <a:xfrm>
            <a:off x="5502819" y="2364790"/>
            <a:ext cx="9308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spTree>
    <p:extLst>
      <p:ext uri="{BB962C8B-B14F-4D97-AF65-F5344CB8AC3E}">
        <p14:creationId xmlns:p14="http://schemas.microsoft.com/office/powerpoint/2010/main" val="676933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500" fill="hold"/>
                                        <p:tgtEl>
                                          <p:spTgt spid="11270"/>
                                        </p:tgtEl>
                                        <p:attrNameLst>
                                          <p:attrName>ppt_x</p:attrName>
                                        </p:attrNameLst>
                                      </p:cBhvr>
                                      <p:tavLst>
                                        <p:tav tm="0">
                                          <p:val>
                                            <p:strVal val="#ppt_x"/>
                                          </p:val>
                                        </p:tav>
                                        <p:tav tm="100000">
                                          <p:val>
                                            <p:strVal val="#ppt_x"/>
                                          </p:val>
                                        </p:tav>
                                      </p:tavLst>
                                    </p:anim>
                                    <p:anim calcmode="lin" valueType="num">
                                      <p:cBhvr additive="base">
                                        <p:cTn id="8" dur="500" fill="hold"/>
                                        <p:tgtEl>
                                          <p:spTgt spid="112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271"/>
                                        </p:tgtEl>
                                        <p:attrNameLst>
                                          <p:attrName>style.visibility</p:attrName>
                                        </p:attrNameLst>
                                      </p:cBhvr>
                                      <p:to>
                                        <p:strVal val="visible"/>
                                      </p:to>
                                    </p:set>
                                    <p:anim calcmode="lin" valueType="num">
                                      <p:cBhvr additive="base">
                                        <p:cTn id="11" dur="500" fill="hold"/>
                                        <p:tgtEl>
                                          <p:spTgt spid="11271"/>
                                        </p:tgtEl>
                                        <p:attrNameLst>
                                          <p:attrName>ppt_x</p:attrName>
                                        </p:attrNameLst>
                                      </p:cBhvr>
                                      <p:tavLst>
                                        <p:tav tm="0">
                                          <p:val>
                                            <p:strVal val="#ppt_x"/>
                                          </p:val>
                                        </p:tav>
                                        <p:tav tm="100000">
                                          <p:val>
                                            <p:strVal val="#ppt_x"/>
                                          </p:val>
                                        </p:tav>
                                      </p:tavLst>
                                    </p:anim>
                                    <p:anim calcmode="lin" valueType="num">
                                      <p:cBhvr additive="base">
                                        <p:cTn id="12" dur="500" fill="hold"/>
                                        <p:tgtEl>
                                          <p:spTgt spid="1127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269"/>
                                        </p:tgtEl>
                                        <p:attrNameLst>
                                          <p:attrName>style.visibility</p:attrName>
                                        </p:attrNameLst>
                                      </p:cBhvr>
                                      <p:to>
                                        <p:strVal val="visible"/>
                                      </p:to>
                                    </p:set>
                                    <p:anim calcmode="lin" valueType="num">
                                      <p:cBhvr additive="base">
                                        <p:cTn id="19" dur="500" fill="hold"/>
                                        <p:tgtEl>
                                          <p:spTgt spid="11269"/>
                                        </p:tgtEl>
                                        <p:attrNameLst>
                                          <p:attrName>ppt_x</p:attrName>
                                        </p:attrNameLst>
                                      </p:cBhvr>
                                      <p:tavLst>
                                        <p:tav tm="0">
                                          <p:val>
                                            <p:strVal val="#ppt_x"/>
                                          </p:val>
                                        </p:tav>
                                        <p:tav tm="100000">
                                          <p:val>
                                            <p:strVal val="#ppt_x"/>
                                          </p:val>
                                        </p:tav>
                                      </p:tavLst>
                                    </p:anim>
                                    <p:anim calcmode="lin" valueType="num">
                                      <p:cBhvr additive="base">
                                        <p:cTn id="20" dur="500" fill="hold"/>
                                        <p:tgtEl>
                                          <p:spTgt spid="1126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281"/>
                                        </p:tgtEl>
                                        <p:attrNameLst>
                                          <p:attrName>style.visibility</p:attrName>
                                        </p:attrNameLst>
                                      </p:cBhvr>
                                      <p:to>
                                        <p:strVal val="visible"/>
                                      </p:to>
                                    </p:set>
                                    <p:anim calcmode="lin" valueType="num">
                                      <p:cBhvr additive="base">
                                        <p:cTn id="23" dur="500" fill="hold"/>
                                        <p:tgtEl>
                                          <p:spTgt spid="11281"/>
                                        </p:tgtEl>
                                        <p:attrNameLst>
                                          <p:attrName>ppt_x</p:attrName>
                                        </p:attrNameLst>
                                      </p:cBhvr>
                                      <p:tavLst>
                                        <p:tav tm="0">
                                          <p:val>
                                            <p:strVal val="#ppt_x"/>
                                          </p:val>
                                        </p:tav>
                                        <p:tav tm="100000">
                                          <p:val>
                                            <p:strVal val="#ppt_x"/>
                                          </p:val>
                                        </p:tav>
                                      </p:tavLst>
                                    </p:anim>
                                    <p:anim calcmode="lin" valueType="num">
                                      <p:cBhvr additive="base">
                                        <p:cTn id="24" dur="500" fill="hold"/>
                                        <p:tgtEl>
                                          <p:spTgt spid="1128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280"/>
                                        </p:tgtEl>
                                        <p:attrNameLst>
                                          <p:attrName>style.visibility</p:attrName>
                                        </p:attrNameLst>
                                      </p:cBhvr>
                                      <p:to>
                                        <p:strVal val="visible"/>
                                      </p:to>
                                    </p:set>
                                    <p:anim calcmode="lin" valueType="num">
                                      <p:cBhvr additive="base">
                                        <p:cTn id="27" dur="500" fill="hold"/>
                                        <p:tgtEl>
                                          <p:spTgt spid="11280"/>
                                        </p:tgtEl>
                                        <p:attrNameLst>
                                          <p:attrName>ppt_x</p:attrName>
                                        </p:attrNameLst>
                                      </p:cBhvr>
                                      <p:tavLst>
                                        <p:tav tm="0">
                                          <p:val>
                                            <p:strVal val="#ppt_x"/>
                                          </p:val>
                                        </p:tav>
                                        <p:tav tm="100000">
                                          <p:val>
                                            <p:strVal val="#ppt_x"/>
                                          </p:val>
                                        </p:tav>
                                      </p:tavLst>
                                    </p:anim>
                                    <p:anim calcmode="lin" valueType="num">
                                      <p:cBhvr additive="base">
                                        <p:cTn id="28" dur="500" fill="hold"/>
                                        <p:tgtEl>
                                          <p:spTgt spid="1128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1288"/>
                                        </p:tgtEl>
                                        <p:attrNameLst>
                                          <p:attrName>style.visibility</p:attrName>
                                        </p:attrNameLst>
                                      </p:cBhvr>
                                      <p:to>
                                        <p:strVal val="visible"/>
                                      </p:to>
                                    </p:set>
                                    <p:animEffect transition="in" filter="fade">
                                      <p:cBhvr>
                                        <p:cTn id="33" dur="2000"/>
                                        <p:tgtEl>
                                          <p:spTgt spid="11288"/>
                                        </p:tgtEl>
                                      </p:cBhvr>
                                    </p:animEffect>
                                  </p:childTnLst>
                                </p:cTn>
                              </p:par>
                              <p:par>
                                <p:cTn id="34" presetID="10" presetClass="entr" presetSubtype="0" fill="hold" nodeType="withEffect">
                                  <p:stCondLst>
                                    <p:cond delay="0"/>
                                  </p:stCondLst>
                                  <p:childTnLst>
                                    <p:set>
                                      <p:cBhvr>
                                        <p:cTn id="35" dur="1" fill="hold">
                                          <p:stCondLst>
                                            <p:cond delay="0"/>
                                          </p:stCondLst>
                                        </p:cTn>
                                        <p:tgtEl>
                                          <p:spTgt spid="11289"/>
                                        </p:tgtEl>
                                        <p:attrNameLst>
                                          <p:attrName>style.visibility</p:attrName>
                                        </p:attrNameLst>
                                      </p:cBhvr>
                                      <p:to>
                                        <p:strVal val="visible"/>
                                      </p:to>
                                    </p:set>
                                    <p:animEffect transition="in" filter="fade">
                                      <p:cBhvr>
                                        <p:cTn id="36" dur="2000"/>
                                        <p:tgtEl>
                                          <p:spTgt spid="11289"/>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000"/>
                                        <p:tgtEl>
                                          <p:spTgt spid="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0"/>
                                        <p:tgtEl>
                                          <p:spTgt spid="13"/>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2000"/>
                                        <p:tgtEl>
                                          <p:spTgt spid="14"/>
                                        </p:tgtEl>
                                      </p:cBhvr>
                                    </p:animEffect>
                                  </p:childTnLst>
                                </p:cTn>
                              </p:par>
                              <p:par>
                                <p:cTn id="51" presetID="10" presetClass="entr" presetSubtype="0" fill="hold" nodeType="withEffect">
                                  <p:stCondLst>
                                    <p:cond delay="0"/>
                                  </p:stCondLst>
                                  <p:childTnLst>
                                    <p:set>
                                      <p:cBhvr>
                                        <p:cTn id="52" dur="1" fill="hold">
                                          <p:stCondLst>
                                            <p:cond delay="0"/>
                                          </p:stCondLst>
                                        </p:cTn>
                                        <p:tgtEl>
                                          <p:spTgt spid="11279"/>
                                        </p:tgtEl>
                                        <p:attrNameLst>
                                          <p:attrName>style.visibility</p:attrName>
                                        </p:attrNameLst>
                                      </p:cBhvr>
                                      <p:to>
                                        <p:strVal val="visible"/>
                                      </p:to>
                                    </p:set>
                                    <p:animEffect transition="in" filter="fade">
                                      <p:cBhvr>
                                        <p:cTn id="53" dur="2000"/>
                                        <p:tgtEl>
                                          <p:spTgt spid="11279"/>
                                        </p:tgtEl>
                                      </p:cBhvr>
                                    </p:animEffect>
                                  </p:childTnLst>
                                </p:cTn>
                              </p:par>
                              <p:par>
                                <p:cTn id="54" presetID="10" presetClass="entr" presetSubtype="0" fill="hold" nodeType="withEffect">
                                  <p:stCondLst>
                                    <p:cond delay="0"/>
                                  </p:stCondLst>
                                  <p:childTnLst>
                                    <p:set>
                                      <p:cBhvr>
                                        <p:cTn id="55" dur="1" fill="hold">
                                          <p:stCondLst>
                                            <p:cond delay="0"/>
                                          </p:stCondLst>
                                        </p:cTn>
                                        <p:tgtEl>
                                          <p:spTgt spid="11278"/>
                                        </p:tgtEl>
                                        <p:attrNameLst>
                                          <p:attrName>style.visibility</p:attrName>
                                        </p:attrNameLst>
                                      </p:cBhvr>
                                      <p:to>
                                        <p:strVal val="visible"/>
                                      </p:to>
                                    </p:set>
                                    <p:animEffect transition="in" filter="fade">
                                      <p:cBhvr>
                                        <p:cTn id="56" dur="2000"/>
                                        <p:tgtEl>
                                          <p:spTgt spid="11278"/>
                                        </p:tgtEl>
                                      </p:cBhvr>
                                    </p:animEffect>
                                  </p:childTnLst>
                                </p:cTn>
                              </p:par>
                              <p:par>
                                <p:cTn id="57" presetID="10" presetClass="entr" presetSubtype="0" fill="hold" nodeType="withEffect">
                                  <p:stCondLst>
                                    <p:cond delay="0"/>
                                  </p:stCondLst>
                                  <p:childTnLst>
                                    <p:set>
                                      <p:cBhvr>
                                        <p:cTn id="58" dur="1" fill="hold">
                                          <p:stCondLst>
                                            <p:cond delay="0"/>
                                          </p:stCondLst>
                                        </p:cTn>
                                        <p:tgtEl>
                                          <p:spTgt spid="11296"/>
                                        </p:tgtEl>
                                        <p:attrNameLst>
                                          <p:attrName>style.visibility</p:attrName>
                                        </p:attrNameLst>
                                      </p:cBhvr>
                                      <p:to>
                                        <p:strVal val="visible"/>
                                      </p:to>
                                    </p:set>
                                    <p:animEffect transition="in" filter="fade">
                                      <p:cBhvr>
                                        <p:cTn id="59" dur="2000"/>
                                        <p:tgtEl>
                                          <p:spTgt spid="11296"/>
                                        </p:tgtEl>
                                      </p:cBhvr>
                                    </p:animEffect>
                                  </p:childTnLst>
                                </p:cTn>
                              </p:par>
                              <p:par>
                                <p:cTn id="60" presetID="10" presetClass="entr" presetSubtype="0" fill="hold" nodeType="withEffect">
                                  <p:stCondLst>
                                    <p:cond delay="0"/>
                                  </p:stCondLst>
                                  <p:childTnLst>
                                    <p:set>
                                      <p:cBhvr>
                                        <p:cTn id="61" dur="1" fill="hold">
                                          <p:stCondLst>
                                            <p:cond delay="0"/>
                                          </p:stCondLst>
                                        </p:cTn>
                                        <p:tgtEl>
                                          <p:spTgt spid="11297"/>
                                        </p:tgtEl>
                                        <p:attrNameLst>
                                          <p:attrName>style.visibility</p:attrName>
                                        </p:attrNameLst>
                                      </p:cBhvr>
                                      <p:to>
                                        <p:strVal val="visible"/>
                                      </p:to>
                                    </p:set>
                                    <p:animEffect transition="in" filter="fade">
                                      <p:cBhvr>
                                        <p:cTn id="62" dur="2000"/>
                                        <p:tgtEl>
                                          <p:spTgt spid="11297"/>
                                        </p:tgtEl>
                                      </p:cBhvr>
                                    </p:animEffect>
                                  </p:childTnLst>
                                </p:cTn>
                              </p:par>
                              <p:par>
                                <p:cTn id="63" presetID="10"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2000"/>
                                        <p:tgtEl>
                                          <p:spTgt spid="17"/>
                                        </p:tgtEl>
                                      </p:cBhvr>
                                    </p:animEffect>
                                  </p:childTnLst>
                                </p:cTn>
                              </p:par>
                              <p:par>
                                <p:cTn id="66" presetID="10"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2000"/>
                                        <p:tgtEl>
                                          <p:spTgt spid="1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2000"/>
                                        <p:tgtEl>
                                          <p:spTgt spid="19"/>
                                        </p:tgtEl>
                                      </p:cBhvr>
                                    </p:animEffect>
                                  </p:childTnLst>
                                </p:cTn>
                              </p:par>
                              <p:par>
                                <p:cTn id="74" presetID="10" presetClass="entr" presetSubtype="0" fill="hold"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2000"/>
                                        <p:tgtEl>
                                          <p:spTgt spid="20"/>
                                        </p:tgtEl>
                                      </p:cBhvr>
                                    </p:animEffect>
                                  </p:childTnLst>
                                </p:cTn>
                              </p:par>
                              <p:par>
                                <p:cTn id="77" presetID="10" presetClass="entr" presetSubtype="0" fill="hold" nodeType="withEffect">
                                  <p:stCondLst>
                                    <p:cond delay="0"/>
                                  </p:stCondLst>
                                  <p:childTnLst>
                                    <p:set>
                                      <p:cBhvr>
                                        <p:cTn id="78" dur="1" fill="hold">
                                          <p:stCondLst>
                                            <p:cond delay="0"/>
                                          </p:stCondLst>
                                        </p:cTn>
                                        <p:tgtEl>
                                          <p:spTgt spid="11306"/>
                                        </p:tgtEl>
                                        <p:attrNameLst>
                                          <p:attrName>style.visibility</p:attrName>
                                        </p:attrNameLst>
                                      </p:cBhvr>
                                      <p:to>
                                        <p:strVal val="visible"/>
                                      </p:to>
                                    </p:set>
                                    <p:animEffect transition="in" filter="fade">
                                      <p:cBhvr>
                                        <p:cTn id="79" dur="2000"/>
                                        <p:tgtEl>
                                          <p:spTgt spid="11306"/>
                                        </p:tgtEl>
                                      </p:cBhvr>
                                    </p:animEffect>
                                  </p:childTnLst>
                                </p:cTn>
                              </p:par>
                              <p:par>
                                <p:cTn id="80" presetID="10" presetClass="entr" presetSubtype="0" fill="hold" nodeType="withEffect">
                                  <p:stCondLst>
                                    <p:cond delay="0"/>
                                  </p:stCondLst>
                                  <p:childTnLst>
                                    <p:set>
                                      <p:cBhvr>
                                        <p:cTn id="81" dur="1" fill="hold">
                                          <p:stCondLst>
                                            <p:cond delay="0"/>
                                          </p:stCondLst>
                                        </p:cTn>
                                        <p:tgtEl>
                                          <p:spTgt spid="11305"/>
                                        </p:tgtEl>
                                        <p:attrNameLst>
                                          <p:attrName>style.visibility</p:attrName>
                                        </p:attrNameLst>
                                      </p:cBhvr>
                                      <p:to>
                                        <p:strVal val="visible"/>
                                      </p:to>
                                    </p:set>
                                    <p:animEffect transition="in" filter="fade">
                                      <p:cBhvr>
                                        <p:cTn id="82" dur="2000"/>
                                        <p:tgtEl>
                                          <p:spTgt spid="11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0" grpId="0" animBg="1"/>
      <p:bldP spid="112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421880" y="516348"/>
            <a:ext cx="6176691" cy="43332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216">
                <a:latin typeface="Comic Sans MS" panose="030F0702030302020204" pitchFamily="66" charset="0"/>
              </a:rPr>
              <a:t>METODI di SEPARAZIONE di una MISCELA</a:t>
            </a:r>
          </a:p>
        </p:txBody>
      </p:sp>
      <p:sp>
        <p:nvSpPr>
          <p:cNvPr id="14339" name="Text Box 6"/>
          <p:cNvSpPr txBox="1">
            <a:spLocks noChangeArrowheads="1"/>
          </p:cNvSpPr>
          <p:nvPr/>
        </p:nvSpPr>
        <p:spPr bwMode="auto">
          <a:xfrm>
            <a:off x="140723" y="1170119"/>
            <a:ext cx="9003278" cy="9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47">
                <a:latin typeface="Comic Sans MS" panose="030F0702030302020204" pitchFamily="66" charset="0"/>
              </a:rPr>
              <a:t>Separando una miscela si ottengono sostanza pure.</a:t>
            </a:r>
          </a:p>
          <a:p>
            <a:pPr>
              <a:spcBef>
                <a:spcPct val="0"/>
              </a:spcBef>
              <a:buFontTx/>
              <a:buNone/>
            </a:pPr>
            <a:r>
              <a:rPr lang="it-IT" altLang="it-IT" sz="1847">
                <a:latin typeface="Comic Sans MS" panose="030F0702030302020204" pitchFamily="66" charset="0"/>
              </a:rPr>
              <a:t>La </a:t>
            </a:r>
            <a:r>
              <a:rPr lang="it-IT" altLang="it-IT" sz="1847" b="1">
                <a:solidFill>
                  <a:srgbClr val="FF0000"/>
                </a:solidFill>
                <a:latin typeface="Comic Sans MS" panose="030F0702030302020204" pitchFamily="66" charset="0"/>
              </a:rPr>
              <a:t>scelta</a:t>
            </a:r>
            <a:r>
              <a:rPr lang="it-IT" altLang="it-IT" sz="1847">
                <a:latin typeface="Comic Sans MS" panose="030F0702030302020204" pitchFamily="66" charset="0"/>
              </a:rPr>
              <a:t> del metodo dipende dallo stato fisico dei componenti e dalle loro proprietà chimiche e fisiche.</a:t>
            </a:r>
          </a:p>
        </p:txBody>
      </p:sp>
      <p:sp>
        <p:nvSpPr>
          <p:cNvPr id="3079" name="Text Box 7"/>
          <p:cNvSpPr txBox="1">
            <a:spLocks noChangeArrowheads="1"/>
          </p:cNvSpPr>
          <p:nvPr/>
        </p:nvSpPr>
        <p:spPr bwMode="auto">
          <a:xfrm>
            <a:off x="1048087" y="3163681"/>
            <a:ext cx="3990056" cy="1200650"/>
          </a:xfrm>
          <a:prstGeom prst="rect">
            <a:avLst/>
          </a:prstGeom>
          <a:noFill/>
          <a:ln>
            <a:noFill/>
          </a:ln>
          <a:effectLst/>
          <a:extLst/>
        </p:spPr>
        <p:txBody>
          <a:bodyPr>
            <a:spAutoFit/>
          </a:bodyPr>
          <a:lstStyle/>
          <a:p>
            <a:pPr algn="r">
              <a:defRPr/>
            </a:pPr>
            <a:r>
              <a:rPr lang="it-IT" altLang="it-IT" sz="2216">
                <a:solidFill>
                  <a:srgbClr val="FF0000"/>
                </a:solidFill>
                <a:effectLst>
                  <a:outerShdw blurRad="38100" dist="38100" dir="2700000" algn="tl">
                    <a:srgbClr val="C0C0C0"/>
                  </a:outerShdw>
                </a:effectLst>
              </a:rPr>
              <a:t>Filtrazione</a:t>
            </a:r>
            <a:r>
              <a:rPr lang="it-IT" altLang="it-IT" sz="1662"/>
              <a:t> : separazione di una miscela eterogenea costituita da un liquido e un solido sfruttando la diversa dimensione delle particelle</a:t>
            </a:r>
          </a:p>
        </p:txBody>
      </p:sp>
      <p:pic>
        <p:nvPicPr>
          <p:cNvPr id="14341" name="Picture 12" descr="Zumdahl02_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243" y="1867866"/>
            <a:ext cx="2364424" cy="47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973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3770721" y="535403"/>
            <a:ext cx="5173923" cy="1712200"/>
          </a:xfrm>
          <a:prstGeom prst="rect">
            <a:avLst/>
          </a:prstGeom>
          <a:noFill/>
          <a:ln>
            <a:noFill/>
          </a:ln>
          <a:effectLst/>
          <a:extLst/>
        </p:spPr>
        <p:txBody>
          <a:bodyPr wrap="square">
            <a:spAutoFit/>
          </a:bodyPr>
          <a:lstStyle/>
          <a:p>
            <a:pPr>
              <a:defRPr/>
            </a:pPr>
            <a:r>
              <a:rPr lang="it-IT" altLang="it-IT" sz="2216" dirty="0">
                <a:solidFill>
                  <a:srgbClr val="FF0000"/>
                </a:solidFill>
                <a:effectLst>
                  <a:outerShdw blurRad="38100" dist="38100" dir="2700000" algn="tl">
                    <a:srgbClr val="C0C0C0"/>
                  </a:outerShdw>
                </a:effectLst>
              </a:rPr>
              <a:t>Distillazione</a:t>
            </a:r>
            <a:r>
              <a:rPr lang="it-IT" altLang="it-IT" sz="1662" dirty="0"/>
              <a:t> : sfrutta la diversa temperatura di ebollizione</a:t>
            </a:r>
          </a:p>
          <a:p>
            <a:pPr>
              <a:defRPr/>
            </a:pPr>
            <a:r>
              <a:rPr lang="it-IT" altLang="it-IT" sz="1662" dirty="0"/>
              <a:t>	</a:t>
            </a:r>
            <a:r>
              <a:rPr lang="it-IT" altLang="it-IT" sz="1662" u="sng" dirty="0"/>
              <a:t>semplice</a:t>
            </a:r>
            <a:r>
              <a:rPr lang="it-IT" altLang="it-IT" sz="1662" dirty="0"/>
              <a:t> : quando si separa un liquido da un solido;</a:t>
            </a:r>
          </a:p>
          <a:p>
            <a:pPr>
              <a:defRPr/>
            </a:pPr>
            <a:r>
              <a:rPr lang="it-IT" altLang="it-IT" sz="1662" dirty="0"/>
              <a:t>	</a:t>
            </a:r>
            <a:r>
              <a:rPr lang="it-IT" altLang="it-IT" sz="1662" u="sng" dirty="0"/>
              <a:t>frazionata</a:t>
            </a:r>
            <a:r>
              <a:rPr lang="it-IT" altLang="it-IT" sz="1662" dirty="0"/>
              <a:t>: quando si separa un liquido da una soluzione di due o più liquidi</a:t>
            </a:r>
          </a:p>
        </p:txBody>
      </p:sp>
      <p:pic>
        <p:nvPicPr>
          <p:cNvPr id="15363" name="Picture 8" descr="Zumdahl02_14b"/>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382589" y="636548"/>
            <a:ext cx="2845223" cy="2752875"/>
          </a:xfrm>
          <a:noFill/>
        </p:spPr>
      </p:pic>
      <p:sp>
        <p:nvSpPr>
          <p:cNvPr id="23562" name="Text Box 10"/>
          <p:cNvSpPr txBox="1">
            <a:spLocks noChangeArrowheads="1"/>
          </p:cNvSpPr>
          <p:nvPr/>
        </p:nvSpPr>
        <p:spPr bwMode="auto">
          <a:xfrm>
            <a:off x="117269" y="3508157"/>
            <a:ext cx="8666131" cy="689099"/>
          </a:xfrm>
          <a:prstGeom prst="rect">
            <a:avLst/>
          </a:prstGeom>
          <a:noFill/>
          <a:ln>
            <a:noFill/>
          </a:ln>
          <a:effectLst/>
          <a:extLst/>
        </p:spPr>
        <p:txBody>
          <a:bodyPr>
            <a:spAutoFit/>
          </a:bodyPr>
          <a:lstStyle/>
          <a:p>
            <a:pPr>
              <a:defRPr/>
            </a:pPr>
            <a:r>
              <a:rPr lang="it-IT" altLang="it-IT" sz="2216" dirty="0">
                <a:solidFill>
                  <a:srgbClr val="FF0000"/>
                </a:solidFill>
                <a:effectLst>
                  <a:outerShdw blurRad="38100" dist="38100" dir="2700000" algn="tl">
                    <a:srgbClr val="C0C0C0"/>
                  </a:outerShdw>
                </a:effectLst>
              </a:rPr>
              <a:t>Cromatografia</a:t>
            </a:r>
            <a:r>
              <a:rPr lang="it-IT" altLang="it-IT" sz="1662" dirty="0"/>
              <a:t> : permette di separare i componenti di una miscela eterogenea sfruttando la diversa velocità su un supporto sotto la spinta di un </a:t>
            </a:r>
            <a:r>
              <a:rPr lang="it-IT" altLang="it-IT" sz="1662" dirty="0" smtClean="0"/>
              <a:t>solvente (eluente)</a:t>
            </a:r>
            <a:endParaRPr lang="it-IT" altLang="it-IT" sz="1662" dirty="0"/>
          </a:p>
        </p:txBody>
      </p:sp>
      <p:sp>
        <p:nvSpPr>
          <p:cNvPr id="23563" name="Text Box 11"/>
          <p:cNvSpPr txBox="1">
            <a:spLocks noChangeArrowheads="1"/>
          </p:cNvSpPr>
          <p:nvPr/>
        </p:nvSpPr>
        <p:spPr bwMode="auto">
          <a:xfrm>
            <a:off x="183233" y="4652990"/>
            <a:ext cx="8666131" cy="689099"/>
          </a:xfrm>
          <a:prstGeom prst="rect">
            <a:avLst/>
          </a:prstGeom>
          <a:noFill/>
          <a:ln>
            <a:noFill/>
          </a:ln>
          <a:effectLst/>
          <a:extLst/>
        </p:spPr>
        <p:txBody>
          <a:bodyPr>
            <a:spAutoFit/>
          </a:bodyPr>
          <a:lstStyle/>
          <a:p>
            <a:pPr>
              <a:defRPr/>
            </a:pPr>
            <a:r>
              <a:rPr lang="it-IT" altLang="it-IT" sz="2216">
                <a:solidFill>
                  <a:srgbClr val="FF0000"/>
                </a:solidFill>
                <a:effectLst>
                  <a:outerShdw blurRad="38100" dist="38100" dir="2700000" algn="tl">
                    <a:srgbClr val="C0C0C0"/>
                  </a:outerShdw>
                </a:effectLst>
              </a:rPr>
              <a:t>Centrifugazione</a:t>
            </a:r>
            <a:r>
              <a:rPr lang="it-IT" altLang="it-IT" sz="1662"/>
              <a:t> : permette di separare i componenti di una miscela eterogenea sfruttando la diversa densità e la forza centrifuga</a:t>
            </a:r>
          </a:p>
        </p:txBody>
      </p:sp>
      <p:sp>
        <p:nvSpPr>
          <p:cNvPr id="23564" name="Text Box 12"/>
          <p:cNvSpPr txBox="1">
            <a:spLocks noChangeArrowheads="1"/>
          </p:cNvSpPr>
          <p:nvPr/>
        </p:nvSpPr>
        <p:spPr bwMode="auto">
          <a:xfrm>
            <a:off x="227209" y="5591136"/>
            <a:ext cx="8666131" cy="689099"/>
          </a:xfrm>
          <a:prstGeom prst="rect">
            <a:avLst/>
          </a:prstGeom>
          <a:noFill/>
          <a:ln>
            <a:noFill/>
          </a:ln>
          <a:effectLst/>
          <a:extLst/>
        </p:spPr>
        <p:txBody>
          <a:bodyPr>
            <a:spAutoFit/>
          </a:bodyPr>
          <a:lstStyle/>
          <a:p>
            <a:pPr>
              <a:defRPr/>
            </a:pPr>
            <a:r>
              <a:rPr lang="it-IT" altLang="it-IT" sz="2216">
                <a:solidFill>
                  <a:srgbClr val="FF0000"/>
                </a:solidFill>
                <a:effectLst>
                  <a:outerShdw blurRad="38100" dist="38100" dir="2700000" algn="tl">
                    <a:srgbClr val="C0C0C0"/>
                  </a:outerShdw>
                </a:effectLst>
              </a:rPr>
              <a:t>Estrazione con solventi</a:t>
            </a:r>
            <a:r>
              <a:rPr lang="it-IT" altLang="it-IT" sz="1662"/>
              <a:t>: permette di separare i componenti di una miscela eterogenea sfruttando la diversa solubilità in un solvente.</a:t>
            </a:r>
          </a:p>
        </p:txBody>
      </p:sp>
    </p:spTree>
    <p:extLst>
      <p:ext uri="{BB962C8B-B14F-4D97-AF65-F5344CB8AC3E}">
        <p14:creationId xmlns:p14="http://schemas.microsoft.com/office/powerpoint/2010/main" val="2426122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asellaDiTesto 1"/>
          <p:cNvSpPr txBox="1">
            <a:spLocks noChangeArrowheads="1"/>
          </p:cNvSpPr>
          <p:nvPr/>
        </p:nvSpPr>
        <p:spPr bwMode="auto">
          <a:xfrm>
            <a:off x="323850" y="1498600"/>
            <a:ext cx="8208963" cy="1938992"/>
          </a:xfrm>
          <a:prstGeom prst="rect">
            <a:avLst/>
          </a:prstGeom>
          <a:noFill/>
          <a:ln w="9525">
            <a:noFill/>
            <a:miter lim="800000"/>
            <a:headEnd/>
            <a:tailEnd/>
          </a:ln>
        </p:spPr>
        <p:txBody>
          <a:bodyPr>
            <a:spAutoFit/>
          </a:bodyPr>
          <a:lstStyle/>
          <a:p>
            <a:r>
              <a:rPr lang="it-IT" sz="2400" b="1" dirty="0">
                <a:solidFill>
                  <a:srgbClr val="FF0000"/>
                </a:solidFill>
              </a:rPr>
              <a:t>Le sostanze "naturali" fanno bene!!!</a:t>
            </a:r>
          </a:p>
          <a:p>
            <a:r>
              <a:rPr lang="it-IT" sz="2400" b="1" dirty="0">
                <a:solidFill>
                  <a:srgbClr val="0033CC"/>
                </a:solidFill>
              </a:rPr>
              <a:t>Le sostanze "chimiche" fanno male!!!</a:t>
            </a:r>
          </a:p>
          <a:p>
            <a:endParaRPr lang="it-IT" sz="2400" dirty="0">
              <a:solidFill>
                <a:srgbClr val="0033CC"/>
              </a:solidFill>
            </a:endParaRPr>
          </a:p>
          <a:p>
            <a:r>
              <a:rPr lang="it-IT" sz="2400" dirty="0"/>
              <a:t>Qual è l’errore di fondo in questa asserzione che compare spesso nei giornali e/o in </a:t>
            </a:r>
            <a:r>
              <a:rPr lang="it-IT" sz="2400" dirty="0" smtClean="0"/>
              <a:t>televisione? </a:t>
            </a:r>
            <a:endParaRPr lang="it-IT" sz="2400" dirty="0"/>
          </a:p>
        </p:txBody>
      </p:sp>
      <p:sp>
        <p:nvSpPr>
          <p:cNvPr id="27653" name="Text Box 5"/>
          <p:cNvSpPr txBox="1">
            <a:spLocks noChangeArrowheads="1"/>
          </p:cNvSpPr>
          <p:nvPr/>
        </p:nvSpPr>
        <p:spPr bwMode="auto">
          <a:xfrm>
            <a:off x="323850" y="836613"/>
            <a:ext cx="5761038" cy="457200"/>
          </a:xfrm>
          <a:prstGeom prst="rect">
            <a:avLst/>
          </a:prstGeom>
          <a:noFill/>
          <a:ln w="9525">
            <a:noFill/>
            <a:miter lim="800000"/>
            <a:headEnd/>
            <a:tailEnd/>
          </a:ln>
          <a:effectLst/>
        </p:spPr>
        <p:txBody>
          <a:bodyPr>
            <a:spAutoFit/>
          </a:bodyPr>
          <a:lstStyle/>
          <a:p>
            <a:pPr>
              <a:spcBef>
                <a:spcPct val="50000"/>
              </a:spcBef>
            </a:pPr>
            <a:r>
              <a:rPr lang="it-IT" sz="2400" dirty="0"/>
              <a:t>E’ vero che </a:t>
            </a:r>
          </a:p>
        </p:txBody>
      </p:sp>
      <p:sp>
        <p:nvSpPr>
          <p:cNvPr id="2" name="CasellaDiTesto 1"/>
          <p:cNvSpPr txBox="1"/>
          <p:nvPr/>
        </p:nvSpPr>
        <p:spPr>
          <a:xfrm>
            <a:off x="1828799" y="47051"/>
            <a:ext cx="4356514" cy="584775"/>
          </a:xfrm>
          <a:prstGeom prst="rect">
            <a:avLst/>
          </a:prstGeom>
          <a:noFill/>
        </p:spPr>
        <p:txBody>
          <a:bodyPr wrap="none" rtlCol="0">
            <a:spAutoFit/>
          </a:bodyPr>
          <a:lstStyle/>
          <a:p>
            <a:r>
              <a:rPr lang="it-IT" sz="3200" dirty="0" smtClean="0"/>
              <a:t>Luoghi comuni (sbagliati)</a:t>
            </a:r>
            <a:endParaRPr lang="it-IT" sz="3200" dirty="0"/>
          </a:p>
        </p:txBody>
      </p:sp>
    </p:spTree>
    <p:extLst>
      <p:ext uri="{BB962C8B-B14F-4D97-AF65-F5344CB8AC3E}">
        <p14:creationId xmlns:p14="http://schemas.microsoft.com/office/powerpoint/2010/main" val="4003803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asellaDiTesto 1"/>
          <p:cNvSpPr txBox="1">
            <a:spLocks noChangeArrowheads="1"/>
          </p:cNvSpPr>
          <p:nvPr/>
        </p:nvSpPr>
        <p:spPr bwMode="auto">
          <a:xfrm>
            <a:off x="323850" y="1498600"/>
            <a:ext cx="8208963" cy="1938992"/>
          </a:xfrm>
          <a:prstGeom prst="rect">
            <a:avLst/>
          </a:prstGeom>
          <a:noFill/>
          <a:ln w="9525">
            <a:noFill/>
            <a:miter lim="800000"/>
            <a:headEnd/>
            <a:tailEnd/>
          </a:ln>
        </p:spPr>
        <p:txBody>
          <a:bodyPr>
            <a:spAutoFit/>
          </a:bodyPr>
          <a:lstStyle/>
          <a:p>
            <a:r>
              <a:rPr lang="it-IT" sz="2400" b="1" dirty="0">
                <a:solidFill>
                  <a:srgbClr val="FF0000"/>
                </a:solidFill>
              </a:rPr>
              <a:t>Le sostanze "naturali" fanno bene!!!</a:t>
            </a:r>
          </a:p>
          <a:p>
            <a:r>
              <a:rPr lang="it-IT" sz="2400" b="1" dirty="0">
                <a:solidFill>
                  <a:srgbClr val="0033CC"/>
                </a:solidFill>
              </a:rPr>
              <a:t>Le sostanze "chimiche" fanno male!!!</a:t>
            </a:r>
          </a:p>
          <a:p>
            <a:endParaRPr lang="it-IT" sz="2400" dirty="0">
              <a:solidFill>
                <a:srgbClr val="0033CC"/>
              </a:solidFill>
            </a:endParaRPr>
          </a:p>
          <a:p>
            <a:r>
              <a:rPr lang="it-IT" sz="2400" dirty="0"/>
              <a:t>Qual è l’errore di fondo in questa asserzione che compare spesso nei giornali e/o in </a:t>
            </a:r>
            <a:r>
              <a:rPr lang="it-IT" sz="2400" dirty="0" smtClean="0"/>
              <a:t>televisione? </a:t>
            </a:r>
            <a:endParaRPr lang="it-IT" sz="2400" dirty="0"/>
          </a:p>
        </p:txBody>
      </p:sp>
      <p:sp>
        <p:nvSpPr>
          <p:cNvPr id="3" name="CasellaDiTesto 2"/>
          <p:cNvSpPr txBox="1">
            <a:spLocks noChangeArrowheads="1"/>
          </p:cNvSpPr>
          <p:nvPr/>
        </p:nvSpPr>
        <p:spPr bwMode="auto">
          <a:xfrm>
            <a:off x="323850" y="4364038"/>
            <a:ext cx="7200900" cy="457200"/>
          </a:xfrm>
          <a:prstGeom prst="rect">
            <a:avLst/>
          </a:prstGeom>
          <a:noFill/>
          <a:ln w="9525">
            <a:noFill/>
            <a:miter lim="800000"/>
            <a:headEnd/>
            <a:tailEnd/>
          </a:ln>
        </p:spPr>
        <p:txBody>
          <a:bodyPr>
            <a:spAutoFit/>
          </a:bodyPr>
          <a:lstStyle/>
          <a:p>
            <a:r>
              <a:rPr lang="it-IT" sz="2400" b="1" dirty="0"/>
              <a:t>TUTTE LE SOSTANZE SONO "CHIMICHE"</a:t>
            </a:r>
          </a:p>
        </p:txBody>
      </p:sp>
      <p:sp>
        <p:nvSpPr>
          <p:cNvPr id="4" name="CasellaDiTesto 3"/>
          <p:cNvSpPr txBox="1">
            <a:spLocks noChangeArrowheads="1"/>
          </p:cNvSpPr>
          <p:nvPr/>
        </p:nvSpPr>
        <p:spPr bwMode="auto">
          <a:xfrm>
            <a:off x="323849" y="4941888"/>
            <a:ext cx="8735309" cy="830997"/>
          </a:xfrm>
          <a:prstGeom prst="rect">
            <a:avLst/>
          </a:prstGeom>
          <a:noFill/>
          <a:ln w="9525">
            <a:noFill/>
            <a:miter lim="800000"/>
            <a:headEnd/>
            <a:tailEnd/>
          </a:ln>
        </p:spPr>
        <p:txBody>
          <a:bodyPr wrap="square">
            <a:spAutoFit/>
          </a:bodyPr>
          <a:lstStyle/>
          <a:p>
            <a:r>
              <a:rPr lang="it-IT" sz="2400" dirty="0"/>
              <a:t>Viene commesso l'errore di confondere "chimico" con "sintetico", nel senso di preparato in </a:t>
            </a:r>
            <a:r>
              <a:rPr lang="it-IT" sz="2400" dirty="0" smtClean="0"/>
              <a:t>laboratorio </a:t>
            </a:r>
            <a:r>
              <a:rPr lang="it-IT" sz="2400" dirty="0"/>
              <a:t>e non esistente in natura. </a:t>
            </a:r>
          </a:p>
        </p:txBody>
      </p:sp>
      <p:sp>
        <p:nvSpPr>
          <p:cNvPr id="27653" name="Text Box 5"/>
          <p:cNvSpPr txBox="1">
            <a:spLocks noChangeArrowheads="1"/>
          </p:cNvSpPr>
          <p:nvPr/>
        </p:nvSpPr>
        <p:spPr bwMode="auto">
          <a:xfrm>
            <a:off x="323850" y="836613"/>
            <a:ext cx="5761038" cy="457200"/>
          </a:xfrm>
          <a:prstGeom prst="rect">
            <a:avLst/>
          </a:prstGeom>
          <a:noFill/>
          <a:ln w="9525">
            <a:noFill/>
            <a:miter lim="800000"/>
            <a:headEnd/>
            <a:tailEnd/>
          </a:ln>
          <a:effectLst/>
        </p:spPr>
        <p:txBody>
          <a:bodyPr>
            <a:spAutoFit/>
          </a:bodyPr>
          <a:lstStyle/>
          <a:p>
            <a:pPr>
              <a:spcBef>
                <a:spcPct val="50000"/>
              </a:spcBef>
            </a:pPr>
            <a:r>
              <a:rPr lang="it-IT" sz="2400" dirty="0"/>
              <a:t>E’ vero che </a:t>
            </a:r>
          </a:p>
        </p:txBody>
      </p:sp>
      <p:sp>
        <p:nvSpPr>
          <p:cNvPr id="2" name="CasellaDiTesto 1"/>
          <p:cNvSpPr txBox="1"/>
          <p:nvPr/>
        </p:nvSpPr>
        <p:spPr>
          <a:xfrm>
            <a:off x="1828799" y="47051"/>
            <a:ext cx="4356514" cy="584775"/>
          </a:xfrm>
          <a:prstGeom prst="rect">
            <a:avLst/>
          </a:prstGeom>
          <a:noFill/>
        </p:spPr>
        <p:txBody>
          <a:bodyPr wrap="none" rtlCol="0">
            <a:spAutoFit/>
          </a:bodyPr>
          <a:lstStyle/>
          <a:p>
            <a:r>
              <a:rPr lang="it-IT" sz="3200" dirty="0" smtClean="0"/>
              <a:t>Luoghi comuni (sbagliati)</a:t>
            </a:r>
            <a:endParaRPr lang="it-IT" sz="3200" dirty="0"/>
          </a:p>
        </p:txBody>
      </p:sp>
    </p:spTree>
    <p:extLst>
      <p:ext uri="{BB962C8B-B14F-4D97-AF65-F5344CB8AC3E}">
        <p14:creationId xmlns:p14="http://schemas.microsoft.com/office/powerpoint/2010/main" val="300942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971550" y="1052513"/>
            <a:ext cx="7561263" cy="2246769"/>
          </a:xfrm>
          <a:prstGeom prst="rect">
            <a:avLst/>
          </a:prstGeom>
          <a:noFill/>
          <a:ln w="9525">
            <a:noFill/>
            <a:miter lim="800000"/>
            <a:headEnd/>
            <a:tailEnd/>
          </a:ln>
          <a:effectLst/>
        </p:spPr>
        <p:txBody>
          <a:bodyPr>
            <a:spAutoFit/>
          </a:bodyPr>
          <a:lstStyle/>
          <a:p>
            <a:r>
              <a:rPr lang="it-IT" sz="2800" b="1"/>
              <a:t>Come prima cosa ci si dovrebbe correttamente chiedere:</a:t>
            </a:r>
          </a:p>
          <a:p>
            <a:endParaRPr lang="it-IT" sz="2800" b="1"/>
          </a:p>
          <a:p>
            <a:r>
              <a:rPr lang="it-IT" sz="2800" b="1">
                <a:solidFill>
                  <a:srgbClr val="FF0000"/>
                </a:solidFill>
              </a:rPr>
              <a:t>Tutte le sostanze "naturali" fanno bene?</a:t>
            </a:r>
          </a:p>
          <a:p>
            <a:r>
              <a:rPr lang="it-IT" sz="2800" b="1">
                <a:solidFill>
                  <a:srgbClr val="0033CC"/>
                </a:solidFill>
              </a:rPr>
              <a:t>Tutte le sostanze “sintetiche" fanno male?</a:t>
            </a:r>
          </a:p>
        </p:txBody>
      </p:sp>
    </p:spTree>
    <p:extLst>
      <p:ext uri="{BB962C8B-B14F-4D97-AF65-F5344CB8AC3E}">
        <p14:creationId xmlns:p14="http://schemas.microsoft.com/office/powerpoint/2010/main" val="27844278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asellaDiTesto 1"/>
          <p:cNvSpPr txBox="1">
            <a:spLocks noChangeArrowheads="1"/>
          </p:cNvSpPr>
          <p:nvPr/>
        </p:nvSpPr>
        <p:spPr bwMode="auto">
          <a:xfrm>
            <a:off x="395288" y="476250"/>
            <a:ext cx="7777162" cy="461665"/>
          </a:xfrm>
          <a:prstGeom prst="rect">
            <a:avLst/>
          </a:prstGeom>
          <a:noFill/>
          <a:ln w="9525">
            <a:noFill/>
            <a:miter lim="800000"/>
            <a:headEnd/>
            <a:tailEnd/>
          </a:ln>
        </p:spPr>
        <p:txBody>
          <a:bodyPr>
            <a:spAutoFit/>
          </a:bodyPr>
          <a:lstStyle/>
          <a:p>
            <a:r>
              <a:rPr lang="it-IT" sz="2400" b="1" dirty="0"/>
              <a:t>Ma è vero che tutte le sostanze </a:t>
            </a:r>
            <a:r>
              <a:rPr lang="it-IT" sz="2400" b="1" dirty="0">
                <a:solidFill>
                  <a:srgbClr val="FF0000"/>
                </a:solidFill>
              </a:rPr>
              <a:t>naturali</a:t>
            </a:r>
            <a:r>
              <a:rPr lang="it-IT" sz="2400" b="1" dirty="0"/>
              <a:t> fanno "bene"?</a:t>
            </a:r>
          </a:p>
        </p:txBody>
      </p:sp>
      <p:sp>
        <p:nvSpPr>
          <p:cNvPr id="28674" name="CasellaDiTesto 2"/>
          <p:cNvSpPr txBox="1">
            <a:spLocks noChangeArrowheads="1"/>
          </p:cNvSpPr>
          <p:nvPr/>
        </p:nvSpPr>
        <p:spPr bwMode="auto">
          <a:xfrm>
            <a:off x="395288" y="1125538"/>
            <a:ext cx="7921625" cy="1938992"/>
          </a:xfrm>
          <a:prstGeom prst="rect">
            <a:avLst/>
          </a:prstGeom>
          <a:noFill/>
          <a:ln w="9525">
            <a:noFill/>
            <a:miter lim="800000"/>
            <a:headEnd/>
            <a:tailEnd/>
          </a:ln>
        </p:spPr>
        <p:txBody>
          <a:bodyPr>
            <a:spAutoFit/>
          </a:bodyPr>
          <a:lstStyle/>
          <a:p>
            <a:r>
              <a:rPr lang="it-IT" sz="2400" dirty="0"/>
              <a:t>I veleni più tossici sono </a:t>
            </a:r>
            <a:r>
              <a:rPr lang="it-IT" sz="2400" dirty="0">
                <a:solidFill>
                  <a:srgbClr val="FF0000"/>
                </a:solidFill>
              </a:rPr>
              <a:t>naturali</a:t>
            </a:r>
            <a:r>
              <a:rPr lang="it-IT" sz="2400" dirty="0"/>
              <a:t>, presenti come tali o prodotti da batteri:</a:t>
            </a:r>
          </a:p>
          <a:p>
            <a:r>
              <a:rPr lang="it-IT" sz="2400" dirty="0"/>
              <a:t>es. ricina, estratto della cicuta, assenzio, oppio, antrace, arsenico</a:t>
            </a:r>
            <a:r>
              <a:rPr lang="it-IT" sz="2400" dirty="0" smtClean="0"/>
              <a:t>, cianuro </a:t>
            </a:r>
            <a:r>
              <a:rPr lang="it-IT" sz="2400" dirty="0"/>
              <a:t>di potassio, monossido di carbonio, veleni dei serpenti, …</a:t>
            </a:r>
          </a:p>
        </p:txBody>
      </p:sp>
      <p:sp>
        <p:nvSpPr>
          <p:cNvPr id="4" name="CasellaDiTesto 3"/>
          <p:cNvSpPr txBox="1">
            <a:spLocks noChangeArrowheads="1"/>
          </p:cNvSpPr>
          <p:nvPr/>
        </p:nvSpPr>
        <p:spPr bwMode="auto">
          <a:xfrm>
            <a:off x="395288" y="3771900"/>
            <a:ext cx="7777162" cy="461665"/>
          </a:xfrm>
          <a:prstGeom prst="rect">
            <a:avLst/>
          </a:prstGeom>
          <a:noFill/>
          <a:ln w="9525">
            <a:noFill/>
            <a:miter lim="800000"/>
            <a:headEnd/>
            <a:tailEnd/>
          </a:ln>
        </p:spPr>
        <p:txBody>
          <a:bodyPr>
            <a:spAutoFit/>
          </a:bodyPr>
          <a:lstStyle/>
          <a:p>
            <a:r>
              <a:rPr lang="it-IT" sz="2400" b="1" dirty="0"/>
              <a:t>E' vero che tutte le sostanze </a:t>
            </a:r>
            <a:r>
              <a:rPr lang="it-IT" sz="2400" b="1" dirty="0">
                <a:solidFill>
                  <a:srgbClr val="0033CC"/>
                </a:solidFill>
              </a:rPr>
              <a:t>sintetiche</a:t>
            </a:r>
            <a:r>
              <a:rPr lang="it-IT" sz="2400" b="1" dirty="0"/>
              <a:t> fanno "male"?</a:t>
            </a:r>
          </a:p>
        </p:txBody>
      </p:sp>
      <p:sp>
        <p:nvSpPr>
          <p:cNvPr id="5" name="CasellaDiTesto 4"/>
          <p:cNvSpPr txBox="1">
            <a:spLocks noChangeArrowheads="1"/>
          </p:cNvSpPr>
          <p:nvPr/>
        </p:nvSpPr>
        <p:spPr bwMode="auto">
          <a:xfrm>
            <a:off x="395288" y="4421188"/>
            <a:ext cx="7921625" cy="1938992"/>
          </a:xfrm>
          <a:prstGeom prst="rect">
            <a:avLst/>
          </a:prstGeom>
          <a:noFill/>
          <a:ln w="9525">
            <a:noFill/>
            <a:miter lim="800000"/>
            <a:headEnd/>
            <a:tailEnd/>
          </a:ln>
        </p:spPr>
        <p:txBody>
          <a:bodyPr>
            <a:spAutoFit/>
          </a:bodyPr>
          <a:lstStyle/>
          <a:p>
            <a:r>
              <a:rPr lang="it-IT" sz="2400" dirty="0"/>
              <a:t>es. chi ha dovuto mai prendere delle medicine o adopera tecnologie elettroniche o usa indumenti colorati o è venuto all'università con autobus o moto o ha mangiato della nutella o delle patatine fritte o dei cioccolatini, </a:t>
            </a:r>
            <a:r>
              <a:rPr lang="it-IT" sz="2400" dirty="0" err="1"/>
              <a:t>etc</a:t>
            </a:r>
            <a:r>
              <a:rPr lang="it-IT" sz="2400" dirty="0"/>
              <a:t>,  </a:t>
            </a:r>
            <a:r>
              <a:rPr lang="it-IT" sz="2400" dirty="0" smtClean="0"/>
              <a:t>immagina </a:t>
            </a:r>
            <a:r>
              <a:rPr lang="it-IT" sz="2400" dirty="0"/>
              <a:t>la risposta. </a:t>
            </a:r>
          </a:p>
        </p:txBody>
      </p:sp>
    </p:spTree>
    <p:extLst>
      <p:ext uri="{BB962C8B-B14F-4D97-AF65-F5344CB8AC3E}">
        <p14:creationId xmlns:p14="http://schemas.microsoft.com/office/powerpoint/2010/main" val="429374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468313" y="765175"/>
            <a:ext cx="7848600" cy="4401205"/>
          </a:xfrm>
          <a:prstGeom prst="rect">
            <a:avLst/>
          </a:prstGeom>
          <a:noFill/>
          <a:ln w="9525">
            <a:noFill/>
            <a:miter lim="800000"/>
            <a:headEnd/>
            <a:tailEnd/>
          </a:ln>
          <a:effectLst/>
        </p:spPr>
        <p:txBody>
          <a:bodyPr>
            <a:spAutoFit/>
          </a:bodyPr>
          <a:lstStyle/>
          <a:p>
            <a:pPr>
              <a:spcBef>
                <a:spcPct val="50000"/>
              </a:spcBef>
            </a:pPr>
            <a:r>
              <a:rPr lang="it-IT" sz="2800" dirty="0"/>
              <a:t>E’ possibile preparare in laboratorio (quindi sintetizzare) molte delle sostanze presenti in natura, con esattamente la stessa composizione e le stesse proprietà.</a:t>
            </a:r>
          </a:p>
          <a:p>
            <a:pPr>
              <a:spcBef>
                <a:spcPct val="50000"/>
              </a:spcBef>
            </a:pPr>
            <a:endParaRPr lang="it-IT" sz="2800" dirty="0"/>
          </a:p>
          <a:p>
            <a:pPr>
              <a:spcBef>
                <a:spcPct val="50000"/>
              </a:spcBef>
            </a:pPr>
            <a:r>
              <a:rPr lang="it-IT" sz="2800" dirty="0"/>
              <a:t>Ad es. l’alcol etilico </a:t>
            </a:r>
            <a:r>
              <a:rPr lang="it-IT" sz="2800" dirty="0" smtClean="0"/>
              <a:t>(etanolo) proveniente </a:t>
            </a:r>
            <a:r>
              <a:rPr lang="it-IT" sz="2800" dirty="0"/>
              <a:t>dalla fermentazione degli zuccheri e quello sintetizzato in laboratorio partendo dal gas etilene </a:t>
            </a:r>
            <a:r>
              <a:rPr lang="it-IT" sz="2800" dirty="0" smtClean="0"/>
              <a:t>sono </a:t>
            </a:r>
            <a:r>
              <a:rPr lang="it-IT" sz="2800" dirty="0"/>
              <a:t>assolutamente uguali e indistinguibili.</a:t>
            </a:r>
          </a:p>
        </p:txBody>
      </p:sp>
    </p:spTree>
    <p:extLst>
      <p:ext uri="{BB962C8B-B14F-4D97-AF65-F5344CB8AC3E}">
        <p14:creationId xmlns:p14="http://schemas.microsoft.com/office/powerpoint/2010/main" val="932991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 y="262755"/>
            <a:ext cx="7771960" cy="1055415"/>
          </a:xfrm>
        </p:spPr>
        <p:txBody>
          <a:bodyPr/>
          <a:lstStyle/>
          <a:p>
            <a:pPr algn="l">
              <a:lnSpc>
                <a:spcPct val="80000"/>
              </a:lnSpc>
            </a:pPr>
            <a:r>
              <a:rPr lang="it-IT" altLang="it-IT" sz="2955" dirty="0">
                <a:solidFill>
                  <a:srgbClr val="0000FF"/>
                </a:solidFill>
                <a:latin typeface="Arial" panose="020B0604020202020204" pitchFamily="34" charset="0"/>
              </a:rPr>
              <a:t>Proprietà fisiche e </a:t>
            </a:r>
            <a:r>
              <a:rPr lang="it-IT" altLang="it-IT" sz="2955" dirty="0" smtClean="0">
                <a:solidFill>
                  <a:srgbClr val="0000FF"/>
                </a:solidFill>
                <a:latin typeface="Arial" panose="020B0604020202020204" pitchFamily="34" charset="0"/>
              </a:rPr>
              <a:t>chimiche della materia: </a:t>
            </a:r>
            <a:endParaRPr lang="it-IT" altLang="it-IT" sz="2955" dirty="0">
              <a:solidFill>
                <a:srgbClr val="0000FF"/>
              </a:solidFill>
              <a:latin typeface="Arial" panose="020B0604020202020204" pitchFamily="34" charset="0"/>
            </a:endParaRPr>
          </a:p>
        </p:txBody>
      </p:sp>
      <p:sp>
        <p:nvSpPr>
          <p:cNvPr id="18435" name="Text Box 4"/>
          <p:cNvSpPr txBox="1">
            <a:spLocks noChangeArrowheads="1"/>
          </p:cNvSpPr>
          <p:nvPr/>
        </p:nvSpPr>
        <p:spPr bwMode="auto">
          <a:xfrm>
            <a:off x="762245" y="1458892"/>
            <a:ext cx="6933492" cy="108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847">
                <a:latin typeface="Comic Sans MS" panose="030F0702030302020204" pitchFamily="66" charset="0"/>
              </a:rPr>
              <a:t>massa, volume, pressione, temperatura, indice di rifrazione, reattività... </a:t>
            </a:r>
          </a:p>
          <a:p>
            <a:pPr>
              <a:spcBef>
                <a:spcPct val="50000"/>
              </a:spcBef>
              <a:buFontTx/>
              <a:buNone/>
            </a:pPr>
            <a:endParaRPr lang="it-IT" altLang="it-IT" sz="1847">
              <a:latin typeface="Comic Sans MS" panose="030F0702030302020204" pitchFamily="66" charset="0"/>
            </a:endParaRPr>
          </a:p>
        </p:txBody>
      </p:sp>
      <p:sp>
        <p:nvSpPr>
          <p:cNvPr id="18436" name="Text Box 5"/>
          <p:cNvSpPr txBox="1">
            <a:spLocks noChangeArrowheads="1"/>
          </p:cNvSpPr>
          <p:nvPr/>
        </p:nvSpPr>
        <p:spPr bwMode="auto">
          <a:xfrm>
            <a:off x="990918" y="2866112"/>
            <a:ext cx="7695736" cy="179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it-IT" altLang="it-IT" sz="1847" b="1" dirty="0">
                <a:solidFill>
                  <a:srgbClr val="FF3300"/>
                </a:solidFill>
                <a:latin typeface="Comic Sans MS" panose="030F0702030302020204" pitchFamily="66" charset="0"/>
              </a:rPr>
              <a:t> estensive</a:t>
            </a:r>
            <a:r>
              <a:rPr lang="it-IT" altLang="it-IT" sz="1847" dirty="0">
                <a:solidFill>
                  <a:srgbClr val="FF3300"/>
                </a:solidFill>
                <a:latin typeface="Comic Sans MS" panose="030F0702030302020204" pitchFamily="66" charset="0"/>
              </a:rPr>
              <a:t>:</a:t>
            </a:r>
            <a:r>
              <a:rPr lang="it-IT" altLang="it-IT" sz="1847" dirty="0">
                <a:latin typeface="Comic Sans MS" panose="030F0702030302020204" pitchFamily="66" charset="0"/>
              </a:rPr>
              <a:t> 	dipendono dalla quantità di materia.        		Es. massa, volume, </a:t>
            </a:r>
            <a:r>
              <a:rPr lang="it-IT" altLang="it-IT" sz="1847" u="sng" dirty="0">
                <a:latin typeface="Comic Sans MS" panose="030F0702030302020204" pitchFamily="66" charset="0"/>
              </a:rPr>
              <a:t>mole</a:t>
            </a:r>
            <a:r>
              <a:rPr lang="it-IT" altLang="it-IT" sz="1847" dirty="0">
                <a:latin typeface="Comic Sans MS" panose="030F0702030302020204" pitchFamily="66" charset="0"/>
              </a:rPr>
              <a:t>,  </a:t>
            </a:r>
          </a:p>
          <a:p>
            <a:pPr>
              <a:spcBef>
                <a:spcPct val="50000"/>
              </a:spcBef>
            </a:pPr>
            <a:r>
              <a:rPr lang="it-IT" altLang="it-IT" sz="1847" b="1" dirty="0">
                <a:solidFill>
                  <a:srgbClr val="FF3300"/>
                </a:solidFill>
                <a:latin typeface="Comic Sans MS" panose="030F0702030302020204" pitchFamily="66" charset="0"/>
              </a:rPr>
              <a:t> intensive</a:t>
            </a:r>
            <a:r>
              <a:rPr lang="it-IT" altLang="it-IT" sz="1847" dirty="0">
                <a:solidFill>
                  <a:srgbClr val="FF3300"/>
                </a:solidFill>
                <a:latin typeface="Comic Sans MS" panose="030F0702030302020204" pitchFamily="66" charset="0"/>
              </a:rPr>
              <a:t>:</a:t>
            </a:r>
            <a:r>
              <a:rPr lang="it-IT" altLang="it-IT" sz="1847" dirty="0">
                <a:latin typeface="Comic Sans MS" panose="030F0702030302020204" pitchFamily="66" charset="0"/>
              </a:rPr>
              <a:t> 	non dipendono dalla quantità di materia. 		Es. temperatura, </a:t>
            </a:r>
            <a:r>
              <a:rPr lang="it-IT" altLang="it-IT" sz="1847" u="sng" dirty="0">
                <a:latin typeface="Comic Sans MS" panose="030F0702030302020204" pitchFamily="66" charset="0"/>
              </a:rPr>
              <a:t>concentrazione</a:t>
            </a:r>
            <a:r>
              <a:rPr lang="it-IT" altLang="it-IT" sz="1847" dirty="0">
                <a:latin typeface="Comic Sans MS" panose="030F0702030302020204" pitchFamily="66" charset="0"/>
              </a:rPr>
              <a:t>, densità </a:t>
            </a:r>
          </a:p>
          <a:p>
            <a:pPr>
              <a:spcBef>
                <a:spcPct val="50000"/>
              </a:spcBef>
              <a:buFontTx/>
              <a:buNone/>
            </a:pPr>
            <a:endParaRPr lang="it-IT" altLang="it-IT" sz="1847" dirty="0">
              <a:latin typeface="Comic Sans MS" panose="030F0702030302020204" pitchFamily="66" charset="0"/>
            </a:endParaRPr>
          </a:p>
        </p:txBody>
      </p:sp>
      <p:sp>
        <p:nvSpPr>
          <p:cNvPr id="18437" name="Text Box 6"/>
          <p:cNvSpPr txBox="1">
            <a:spLocks noChangeArrowheads="1"/>
          </p:cNvSpPr>
          <p:nvPr/>
        </p:nvSpPr>
        <p:spPr bwMode="auto">
          <a:xfrm>
            <a:off x="2513941" y="5258386"/>
            <a:ext cx="5029346" cy="37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847">
                <a:latin typeface="Comic Sans MS" panose="030F0702030302020204" pitchFamily="66" charset="0"/>
              </a:rPr>
              <a:t>Densità </a:t>
            </a:r>
            <a:r>
              <a:rPr lang="it-IT" altLang="it-IT" sz="1847">
                <a:latin typeface="Symbol" panose="05050102010706020507" pitchFamily="18" charset="2"/>
              </a:rPr>
              <a:t>r</a:t>
            </a:r>
            <a:r>
              <a:rPr lang="it-IT" altLang="it-IT" sz="1847">
                <a:latin typeface="Comic Sans MS" panose="030F0702030302020204" pitchFamily="66" charset="0"/>
              </a:rPr>
              <a:t> = massa / volume</a:t>
            </a:r>
          </a:p>
        </p:txBody>
      </p:sp>
    </p:spTree>
    <p:extLst>
      <p:ext uri="{BB962C8B-B14F-4D97-AF65-F5344CB8AC3E}">
        <p14:creationId xmlns:p14="http://schemas.microsoft.com/office/powerpoint/2010/main" val="3153774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86871" y="775598"/>
            <a:ext cx="7348819" cy="9592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Materiale didattico </a:t>
            </a:r>
            <a:r>
              <a:rPr lang="it-IT" sz="2200" dirty="0" smtClean="0"/>
              <a:t>sulla </a:t>
            </a:r>
            <a:r>
              <a:rPr lang="it-IT" sz="2200" dirty="0"/>
              <a:t>piattaforma </a:t>
            </a:r>
            <a:r>
              <a:rPr lang="it-IT" sz="2200" dirty="0" smtClean="0"/>
              <a:t>Moodle2</a:t>
            </a:r>
            <a:endParaRPr lang="it-IT" sz="2200" dirty="0" smtClean="0">
              <a:solidFill>
                <a:srgbClr val="FF0000"/>
              </a:solidFill>
            </a:endParaRPr>
          </a:p>
        </p:txBody>
      </p:sp>
      <p:sp>
        <p:nvSpPr>
          <p:cNvPr id="7" name="Title 1"/>
          <p:cNvSpPr txBox="1">
            <a:spLocks/>
          </p:cNvSpPr>
          <p:nvPr/>
        </p:nvSpPr>
        <p:spPr>
          <a:xfrm>
            <a:off x="397707" y="86949"/>
            <a:ext cx="8552330" cy="8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dirty="0" smtClean="0"/>
              <a:t>Materiale del </a:t>
            </a:r>
            <a:r>
              <a:rPr lang="it-IT" sz="3600" dirty="0"/>
              <a:t>corso</a:t>
            </a:r>
          </a:p>
        </p:txBody>
      </p:sp>
      <p:sp>
        <p:nvSpPr>
          <p:cNvPr id="9" name="Content Placeholder 2"/>
          <p:cNvSpPr txBox="1">
            <a:spLocks/>
          </p:cNvSpPr>
          <p:nvPr/>
        </p:nvSpPr>
        <p:spPr>
          <a:xfrm>
            <a:off x="186602" y="1931239"/>
            <a:ext cx="8453718" cy="254513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200" dirty="0"/>
              <a:t>Testi </a:t>
            </a:r>
            <a:r>
              <a:rPr lang="it-IT" sz="2200" dirty="0" smtClean="0"/>
              <a:t>suggeriti:</a:t>
            </a:r>
          </a:p>
          <a:p>
            <a:r>
              <a:rPr lang="it-IT" sz="2200" dirty="0"/>
              <a:t>Kotz, Treichel, Townsend. </a:t>
            </a:r>
            <a:r>
              <a:rPr lang="it-IT" sz="2200" dirty="0" smtClean="0"/>
              <a:t>«</a:t>
            </a:r>
            <a:r>
              <a:rPr lang="it-IT" sz="2200" b="1" dirty="0" smtClean="0"/>
              <a:t>Chimica»</a:t>
            </a:r>
            <a:r>
              <a:rPr lang="it-IT" sz="2200" dirty="0" smtClean="0"/>
              <a:t> </a:t>
            </a:r>
            <a:r>
              <a:rPr lang="it-IT" sz="2200" dirty="0"/>
              <a:t>Ed. </a:t>
            </a:r>
            <a:r>
              <a:rPr lang="it-IT" sz="2200" dirty="0" smtClean="0"/>
              <a:t>Edises</a:t>
            </a:r>
            <a:endParaRPr lang="it-IT" sz="2200" dirty="0"/>
          </a:p>
          <a:p>
            <a:r>
              <a:rPr lang="it-IT" sz="2200" dirty="0"/>
              <a:t>Petrucci, Herring et al.</a:t>
            </a:r>
            <a:r>
              <a:rPr lang="it-IT" sz="2200" b="1" dirty="0"/>
              <a:t> </a:t>
            </a:r>
            <a:r>
              <a:rPr lang="it-IT" sz="2200" b="1" dirty="0" smtClean="0"/>
              <a:t>«Chimica generale»</a:t>
            </a:r>
            <a:r>
              <a:rPr lang="it-IT" sz="2200" dirty="0" smtClean="0"/>
              <a:t> Ed</a:t>
            </a:r>
            <a:r>
              <a:rPr lang="it-IT" sz="2200" dirty="0"/>
              <a:t>. </a:t>
            </a:r>
            <a:r>
              <a:rPr lang="it-IT" sz="2200" dirty="0" err="1" smtClean="0"/>
              <a:t>Piccin</a:t>
            </a:r>
            <a:endParaRPr lang="it-IT" sz="2200" dirty="0" smtClean="0"/>
          </a:p>
          <a:p>
            <a:r>
              <a:rPr lang="it-IT" sz="2200" dirty="0" smtClean="0"/>
              <a:t>J. K. Robinson, J. E. </a:t>
            </a:r>
            <a:r>
              <a:rPr lang="it-IT" sz="2200" dirty="0" err="1" smtClean="0"/>
              <a:t>McMurry</a:t>
            </a:r>
            <a:r>
              <a:rPr lang="it-IT" sz="2200" dirty="0" smtClean="0"/>
              <a:t>, R. C. </a:t>
            </a:r>
            <a:r>
              <a:rPr lang="it-IT" sz="2200" dirty="0" err="1" smtClean="0"/>
              <a:t>Fay</a:t>
            </a:r>
            <a:r>
              <a:rPr lang="it-IT" sz="2200" dirty="0" smtClean="0"/>
              <a:t> </a:t>
            </a:r>
            <a:r>
              <a:rPr lang="it-IT" sz="2200" b="1" dirty="0"/>
              <a:t>«Chimica generale»</a:t>
            </a:r>
            <a:r>
              <a:rPr lang="it-IT" sz="2200" dirty="0"/>
              <a:t> Ed. </a:t>
            </a:r>
            <a:r>
              <a:rPr lang="it-IT" sz="2200" dirty="0" err="1" smtClean="0"/>
              <a:t>Pearson</a:t>
            </a:r>
            <a:endParaRPr lang="it-IT" sz="2200" dirty="0" smtClean="0"/>
          </a:p>
          <a:p>
            <a:r>
              <a:rPr lang="it-IT" sz="2200" dirty="0" smtClean="0"/>
              <a:t>Cheng &amp; Overby </a:t>
            </a:r>
            <a:r>
              <a:rPr lang="it-IT" sz="2200" b="1" dirty="0" smtClean="0"/>
              <a:t>«Fondamenti di chimica generale»</a:t>
            </a:r>
            <a:r>
              <a:rPr lang="it-IT" sz="2200" dirty="0" smtClean="0"/>
              <a:t> Ed. McGraw-Hill</a:t>
            </a:r>
          </a:p>
          <a:p>
            <a:pPr marL="0" indent="0">
              <a:buNone/>
            </a:pPr>
            <a:endParaRPr lang="it-IT" sz="2200" dirty="0" smtClean="0"/>
          </a:p>
          <a:p>
            <a:pPr marL="0" indent="0" algn="ctr">
              <a:buNone/>
            </a:pPr>
            <a:r>
              <a:rPr lang="it-IT" sz="2200" dirty="0" smtClean="0"/>
              <a:t>Va comunque bene qualsiasi testo universitario che svolga in modo approfondito la teoria (non solo libri di stechiometria!!).</a:t>
            </a:r>
          </a:p>
          <a:p>
            <a:pPr marL="0" indent="0" algn="ctr">
              <a:buNone/>
            </a:pPr>
            <a:endParaRPr lang="it-IT" sz="2200" dirty="0"/>
          </a:p>
          <a:p>
            <a:pPr marL="0" indent="0" algn="ctr">
              <a:buNone/>
            </a:pPr>
            <a:endParaRPr lang="it-IT" sz="2200" dirty="0" smtClean="0"/>
          </a:p>
        </p:txBody>
      </p:sp>
      <p:sp>
        <p:nvSpPr>
          <p:cNvPr id="4" name="TextBox 3"/>
          <p:cNvSpPr txBox="1"/>
          <p:nvPr/>
        </p:nvSpPr>
        <p:spPr>
          <a:xfrm>
            <a:off x="397707" y="1255210"/>
            <a:ext cx="8031509" cy="523220"/>
          </a:xfrm>
          <a:prstGeom prst="rect">
            <a:avLst/>
          </a:prstGeom>
          <a:noFill/>
        </p:spPr>
        <p:txBody>
          <a:bodyPr wrap="square" rtlCol="0">
            <a:spAutoFit/>
          </a:bodyPr>
          <a:lstStyle/>
          <a:p>
            <a:pPr algn="ctr"/>
            <a:r>
              <a:rPr lang="it-IT" sz="2800" b="1" dirty="0"/>
              <a:t>Ma è fondamentale </a:t>
            </a:r>
            <a:r>
              <a:rPr lang="it-IT" sz="2800" b="1" dirty="0" smtClean="0"/>
              <a:t>lo </a:t>
            </a:r>
            <a:r>
              <a:rPr lang="it-IT" sz="2800" b="1" dirty="0"/>
              <a:t>studio su un libro di </a:t>
            </a:r>
            <a:r>
              <a:rPr lang="it-IT" sz="2800" b="1" dirty="0" smtClean="0"/>
              <a:t>testo</a:t>
            </a:r>
            <a:endParaRPr lang="it-IT" sz="2800" b="1" dirty="0"/>
          </a:p>
        </p:txBody>
      </p:sp>
    </p:spTree>
    <p:extLst>
      <p:ext uri="{BB962C8B-B14F-4D97-AF65-F5344CB8AC3E}">
        <p14:creationId xmlns:p14="http://schemas.microsoft.com/office/powerpoint/2010/main" val="107320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61" y="-45023"/>
            <a:ext cx="7996518" cy="809251"/>
          </a:xfrm>
        </p:spPr>
        <p:txBody>
          <a:bodyPr>
            <a:normAutofit/>
          </a:bodyPr>
          <a:lstStyle/>
          <a:p>
            <a:r>
              <a:rPr lang="it-IT" sz="3200" dirty="0" smtClean="0">
                <a:solidFill>
                  <a:srgbClr val="0070C0"/>
                </a:solidFill>
              </a:rPr>
              <a:t>Grandezze misurabili</a:t>
            </a:r>
            <a:endParaRPr lang="it-IT" sz="3200" dirty="0">
              <a:solidFill>
                <a:srgbClr val="0070C0"/>
              </a:solidFill>
            </a:endParaRPr>
          </a:p>
        </p:txBody>
      </p:sp>
      <p:sp>
        <p:nvSpPr>
          <p:cNvPr id="3" name="Content Placeholder 2"/>
          <p:cNvSpPr>
            <a:spLocks noGrp="1"/>
          </p:cNvSpPr>
          <p:nvPr>
            <p:ph idx="1"/>
          </p:nvPr>
        </p:nvSpPr>
        <p:spPr>
          <a:xfrm>
            <a:off x="43926" y="605566"/>
            <a:ext cx="9100073" cy="1183339"/>
          </a:xfrm>
        </p:spPr>
        <p:txBody>
          <a:bodyPr>
            <a:normAutofit/>
          </a:bodyPr>
          <a:lstStyle/>
          <a:p>
            <a:pPr marL="0" indent="0">
              <a:lnSpc>
                <a:spcPct val="120000"/>
              </a:lnSpc>
              <a:spcBef>
                <a:spcPts val="0"/>
              </a:spcBef>
              <a:spcAft>
                <a:spcPts val="600"/>
              </a:spcAft>
              <a:buNone/>
            </a:pPr>
            <a:r>
              <a:rPr lang="it-IT" sz="2000" dirty="0" smtClean="0"/>
              <a:t>Alcune proprietà dei sistemi possono essere direttamente misurate, senza modificare il sistema durante la misura. A queste proprietà sono associate delle grandezze fisiche. </a:t>
            </a:r>
            <a:endParaRPr lang="it-IT" sz="2000" dirty="0"/>
          </a:p>
        </p:txBody>
      </p:sp>
      <p:pic>
        <p:nvPicPr>
          <p:cNvPr id="6"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b="20783"/>
          <a:stretch/>
        </p:blipFill>
        <p:spPr bwMode="auto">
          <a:xfrm>
            <a:off x="6865773" y="3599484"/>
            <a:ext cx="2180642" cy="316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0" y="2733333"/>
            <a:ext cx="7259241" cy="19274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2000" dirty="0" smtClean="0"/>
              <a:t>La misura di una grandezza fisica è una procedura sperimentale per mezzo della quale alla grandezza fisica del sistema è associato un numero, il relativo errore nella misura, e un’unità di misura. </a:t>
            </a:r>
          </a:p>
        </p:txBody>
      </p:sp>
      <p:sp>
        <p:nvSpPr>
          <p:cNvPr id="8" name="Content Placeholder 2"/>
          <p:cNvSpPr txBox="1">
            <a:spLocks/>
          </p:cNvSpPr>
          <p:nvPr/>
        </p:nvSpPr>
        <p:spPr>
          <a:xfrm>
            <a:off x="591668" y="4541071"/>
            <a:ext cx="4947490" cy="19274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2000" i="1" dirty="0" smtClean="0"/>
              <a:t>Ad esempio, una buretta permette di misurare il volume di una soluzione: </a:t>
            </a:r>
          </a:p>
          <a:p>
            <a:pPr marL="0" indent="0">
              <a:lnSpc>
                <a:spcPct val="120000"/>
              </a:lnSpc>
              <a:spcBef>
                <a:spcPts val="1200"/>
              </a:spcBef>
              <a:spcAft>
                <a:spcPts val="600"/>
              </a:spcAft>
              <a:buFont typeface="Arial" panose="020B0604020202020204" pitchFamily="34" charset="0"/>
              <a:buNone/>
            </a:pPr>
            <a:r>
              <a:rPr lang="it-IT" sz="2600" i="1" dirty="0" smtClean="0"/>
              <a:t>	(46.05 ± 0.05) mL</a:t>
            </a:r>
          </a:p>
        </p:txBody>
      </p:sp>
      <p:sp>
        <p:nvSpPr>
          <p:cNvPr id="9" name="Oval 8"/>
          <p:cNvSpPr/>
          <p:nvPr/>
        </p:nvSpPr>
        <p:spPr>
          <a:xfrm>
            <a:off x="1602291" y="5572012"/>
            <a:ext cx="941294" cy="47513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extBox 9"/>
          <p:cNvSpPr txBox="1"/>
          <p:nvPr/>
        </p:nvSpPr>
        <p:spPr>
          <a:xfrm>
            <a:off x="1198880" y="5908202"/>
            <a:ext cx="1677595" cy="461665"/>
          </a:xfrm>
          <a:prstGeom prst="rect">
            <a:avLst/>
          </a:prstGeom>
          <a:noFill/>
        </p:spPr>
        <p:txBody>
          <a:bodyPr wrap="square" rtlCol="0">
            <a:spAutoFit/>
          </a:bodyPr>
          <a:lstStyle/>
          <a:p>
            <a:pPr algn="ctr"/>
            <a:r>
              <a:rPr lang="it-IT" sz="2400" dirty="0" smtClean="0">
                <a:solidFill>
                  <a:schemeClr val="accent1">
                    <a:lumMod val="50000"/>
                  </a:schemeClr>
                </a:solidFill>
              </a:rPr>
              <a:t>misura</a:t>
            </a:r>
            <a:endParaRPr lang="it-IT" sz="2400" dirty="0">
              <a:solidFill>
                <a:schemeClr val="accent1">
                  <a:lumMod val="50000"/>
                </a:schemeClr>
              </a:solidFill>
            </a:endParaRPr>
          </a:p>
        </p:txBody>
      </p:sp>
      <p:sp>
        <p:nvSpPr>
          <p:cNvPr id="11" name="Oval 10"/>
          <p:cNvSpPr/>
          <p:nvPr/>
        </p:nvSpPr>
        <p:spPr>
          <a:xfrm>
            <a:off x="2658632" y="5572012"/>
            <a:ext cx="711200" cy="45497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extBox 11"/>
          <p:cNvSpPr txBox="1"/>
          <p:nvPr/>
        </p:nvSpPr>
        <p:spPr>
          <a:xfrm>
            <a:off x="2174538" y="5937357"/>
            <a:ext cx="1677595" cy="461665"/>
          </a:xfrm>
          <a:prstGeom prst="rect">
            <a:avLst/>
          </a:prstGeom>
          <a:noFill/>
        </p:spPr>
        <p:txBody>
          <a:bodyPr wrap="square" rtlCol="0">
            <a:spAutoFit/>
          </a:bodyPr>
          <a:lstStyle/>
          <a:p>
            <a:pPr algn="ctr"/>
            <a:r>
              <a:rPr lang="it-IT" sz="2400" dirty="0" smtClean="0">
                <a:solidFill>
                  <a:srgbClr val="FF0000"/>
                </a:solidFill>
              </a:rPr>
              <a:t>errore</a:t>
            </a:r>
            <a:endParaRPr lang="it-IT" sz="2400" dirty="0">
              <a:solidFill>
                <a:srgbClr val="FF0000"/>
              </a:solidFill>
            </a:endParaRPr>
          </a:p>
        </p:txBody>
      </p:sp>
      <p:sp>
        <p:nvSpPr>
          <p:cNvPr id="13" name="Oval 12"/>
          <p:cNvSpPr/>
          <p:nvPr/>
        </p:nvSpPr>
        <p:spPr>
          <a:xfrm>
            <a:off x="3464560" y="5572011"/>
            <a:ext cx="528320" cy="454973"/>
          </a:xfrm>
          <a:prstGeom prst="ellipse">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extBox 13"/>
          <p:cNvSpPr txBox="1"/>
          <p:nvPr/>
        </p:nvSpPr>
        <p:spPr>
          <a:xfrm>
            <a:off x="3342640" y="5937357"/>
            <a:ext cx="1239519" cy="830997"/>
          </a:xfrm>
          <a:prstGeom prst="rect">
            <a:avLst/>
          </a:prstGeom>
          <a:noFill/>
        </p:spPr>
        <p:txBody>
          <a:bodyPr wrap="square" rtlCol="0">
            <a:spAutoFit/>
          </a:bodyPr>
          <a:lstStyle/>
          <a:p>
            <a:pPr algn="ctr"/>
            <a:r>
              <a:rPr lang="it-IT" sz="2400" dirty="0">
                <a:solidFill>
                  <a:schemeClr val="accent6">
                    <a:lumMod val="75000"/>
                  </a:schemeClr>
                </a:solidFill>
              </a:rPr>
              <a:t>u</a:t>
            </a:r>
            <a:r>
              <a:rPr lang="it-IT" sz="2400" dirty="0" smtClean="0">
                <a:solidFill>
                  <a:schemeClr val="accent6">
                    <a:lumMod val="75000"/>
                  </a:schemeClr>
                </a:solidFill>
              </a:rPr>
              <a:t>nità di misura</a:t>
            </a:r>
            <a:endParaRPr lang="it-IT" sz="2400" dirty="0">
              <a:solidFill>
                <a:schemeClr val="accent6">
                  <a:lumMod val="75000"/>
                </a:schemeClr>
              </a:solidFill>
            </a:endParaRPr>
          </a:p>
        </p:txBody>
      </p:sp>
      <p:sp>
        <p:nvSpPr>
          <p:cNvPr id="4" name="Rettangolo 3"/>
          <p:cNvSpPr/>
          <p:nvPr/>
        </p:nvSpPr>
        <p:spPr>
          <a:xfrm>
            <a:off x="43925" y="1645494"/>
            <a:ext cx="9002489" cy="646331"/>
          </a:xfrm>
          <a:prstGeom prst="rect">
            <a:avLst/>
          </a:prstGeom>
        </p:spPr>
        <p:txBody>
          <a:bodyPr wrap="square">
            <a:spAutoFit/>
          </a:bodyPr>
          <a:lstStyle/>
          <a:p>
            <a:pPr>
              <a:spcBef>
                <a:spcPct val="50000"/>
              </a:spcBef>
            </a:pPr>
            <a:r>
              <a:rPr lang="it-IT" altLang="it-IT" b="1" dirty="0" smtClean="0">
                <a:solidFill>
                  <a:srgbClr val="FF0000"/>
                </a:solidFill>
              </a:rPr>
              <a:t>Misurare  una grandezza = </a:t>
            </a:r>
            <a:r>
              <a:rPr lang="it-IT" altLang="it-IT" b="1" dirty="0" smtClean="0"/>
              <a:t>confrontare </a:t>
            </a:r>
            <a:r>
              <a:rPr lang="it-IT" altLang="it-IT" b="1" dirty="0"/>
              <a:t>quella grandezza con un'altra di riferimento, ad essa omogenea, detta </a:t>
            </a:r>
            <a:r>
              <a:rPr lang="it-IT" altLang="it-IT" b="1" i="1" dirty="0"/>
              <a:t>unità di misura</a:t>
            </a:r>
            <a:r>
              <a:rPr lang="it-IT" altLang="it-IT" b="1" dirty="0"/>
              <a:t>.</a:t>
            </a:r>
          </a:p>
        </p:txBody>
      </p:sp>
    </p:spTree>
    <p:extLst>
      <p:ext uri="{BB962C8B-B14F-4D97-AF65-F5344CB8AC3E}">
        <p14:creationId xmlns:p14="http://schemas.microsoft.com/office/powerpoint/2010/main" val="288968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1" grpId="0" animBg="1"/>
      <p:bldP spid="12" grpId="0"/>
      <p:bldP spid="13"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61" y="-45023"/>
            <a:ext cx="7996518" cy="809251"/>
          </a:xfrm>
        </p:spPr>
        <p:txBody>
          <a:bodyPr>
            <a:normAutofit/>
          </a:bodyPr>
          <a:lstStyle/>
          <a:p>
            <a:r>
              <a:rPr lang="it-IT" sz="3200" dirty="0" smtClean="0">
                <a:solidFill>
                  <a:srgbClr val="0070C0"/>
                </a:solidFill>
              </a:rPr>
              <a:t>Grandezze misurabili</a:t>
            </a:r>
            <a:endParaRPr lang="it-IT" sz="3200" dirty="0">
              <a:solidFill>
                <a:srgbClr val="0070C0"/>
              </a:solidFill>
            </a:endParaRPr>
          </a:p>
        </p:txBody>
      </p:sp>
      <p:sp>
        <p:nvSpPr>
          <p:cNvPr id="3" name="Content Placeholder 2"/>
          <p:cNvSpPr>
            <a:spLocks noGrp="1"/>
          </p:cNvSpPr>
          <p:nvPr>
            <p:ph idx="1"/>
          </p:nvPr>
        </p:nvSpPr>
        <p:spPr>
          <a:xfrm>
            <a:off x="43926" y="605566"/>
            <a:ext cx="9100073" cy="1183339"/>
          </a:xfrm>
        </p:spPr>
        <p:txBody>
          <a:bodyPr>
            <a:normAutofit/>
          </a:bodyPr>
          <a:lstStyle/>
          <a:p>
            <a:pPr marL="0" indent="0">
              <a:lnSpc>
                <a:spcPct val="120000"/>
              </a:lnSpc>
              <a:spcBef>
                <a:spcPts val="0"/>
              </a:spcBef>
              <a:spcAft>
                <a:spcPts val="600"/>
              </a:spcAft>
              <a:buNone/>
            </a:pPr>
            <a:r>
              <a:rPr lang="it-IT" sz="2000" dirty="0" smtClean="0"/>
              <a:t>Alcune proprietà dei sistemi possono essere direttamente misurate, senza modificare il sistema durante la misura. A queste proprietà sono associate delle grandezze fisiche. </a:t>
            </a:r>
            <a:endParaRPr lang="it-IT" sz="2000" dirty="0"/>
          </a:p>
        </p:txBody>
      </p:sp>
      <p:sp>
        <p:nvSpPr>
          <p:cNvPr id="7" name="Content Placeholder 2"/>
          <p:cNvSpPr txBox="1">
            <a:spLocks/>
          </p:cNvSpPr>
          <p:nvPr/>
        </p:nvSpPr>
        <p:spPr>
          <a:xfrm>
            <a:off x="0" y="2733333"/>
            <a:ext cx="7259241" cy="19274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2000" dirty="0" smtClean="0"/>
              <a:t>La misura di una grandezza fisica è una procedura sperimentale per mezzo della quale alla grandezza fisica del sistema è associato un numero, il relativo errore nella misura, e un’unità di misura. </a:t>
            </a:r>
          </a:p>
        </p:txBody>
      </p:sp>
      <p:sp>
        <p:nvSpPr>
          <p:cNvPr id="8" name="Content Placeholder 2"/>
          <p:cNvSpPr txBox="1">
            <a:spLocks/>
          </p:cNvSpPr>
          <p:nvPr/>
        </p:nvSpPr>
        <p:spPr>
          <a:xfrm>
            <a:off x="591668" y="4217802"/>
            <a:ext cx="4947490" cy="19274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2000" i="1" dirty="0" smtClean="0"/>
              <a:t>Una bilancia permette di misurare la massa</a:t>
            </a:r>
          </a:p>
          <a:p>
            <a:pPr marL="0" indent="0">
              <a:lnSpc>
                <a:spcPct val="120000"/>
              </a:lnSpc>
              <a:spcBef>
                <a:spcPts val="0"/>
              </a:spcBef>
              <a:spcAft>
                <a:spcPts val="600"/>
              </a:spcAft>
              <a:buFont typeface="Arial" panose="020B0604020202020204" pitchFamily="34" charset="0"/>
              <a:buNone/>
            </a:pPr>
            <a:r>
              <a:rPr lang="it-IT" sz="2000" i="1" dirty="0"/>
              <a:t>d</a:t>
            </a:r>
            <a:r>
              <a:rPr lang="it-IT" sz="2000" i="1" dirty="0" smtClean="0"/>
              <a:t>i una sostanza (o in generale di una porzione di materia)</a:t>
            </a:r>
          </a:p>
          <a:p>
            <a:pPr marL="0" indent="0">
              <a:lnSpc>
                <a:spcPct val="120000"/>
              </a:lnSpc>
              <a:spcBef>
                <a:spcPts val="1200"/>
              </a:spcBef>
              <a:spcAft>
                <a:spcPts val="600"/>
              </a:spcAft>
              <a:buFont typeface="Arial" panose="020B0604020202020204" pitchFamily="34" charset="0"/>
              <a:buNone/>
            </a:pPr>
            <a:r>
              <a:rPr lang="it-IT" sz="2600" i="1" dirty="0" smtClean="0"/>
              <a:t>	(25,28 ± 0,01)  g</a:t>
            </a:r>
          </a:p>
        </p:txBody>
      </p:sp>
      <p:sp>
        <p:nvSpPr>
          <p:cNvPr id="9" name="Oval 8"/>
          <p:cNvSpPr/>
          <p:nvPr/>
        </p:nvSpPr>
        <p:spPr>
          <a:xfrm>
            <a:off x="1602291" y="5572012"/>
            <a:ext cx="941294" cy="47513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extBox 9"/>
          <p:cNvSpPr txBox="1"/>
          <p:nvPr/>
        </p:nvSpPr>
        <p:spPr>
          <a:xfrm>
            <a:off x="1198880" y="5908202"/>
            <a:ext cx="1677595" cy="461665"/>
          </a:xfrm>
          <a:prstGeom prst="rect">
            <a:avLst/>
          </a:prstGeom>
          <a:noFill/>
        </p:spPr>
        <p:txBody>
          <a:bodyPr wrap="square" rtlCol="0">
            <a:spAutoFit/>
          </a:bodyPr>
          <a:lstStyle/>
          <a:p>
            <a:pPr algn="ctr"/>
            <a:r>
              <a:rPr lang="it-IT" sz="2400" dirty="0" smtClean="0">
                <a:solidFill>
                  <a:schemeClr val="accent1">
                    <a:lumMod val="50000"/>
                  </a:schemeClr>
                </a:solidFill>
              </a:rPr>
              <a:t>misura</a:t>
            </a:r>
            <a:endParaRPr lang="it-IT" sz="2400" dirty="0">
              <a:solidFill>
                <a:schemeClr val="accent1">
                  <a:lumMod val="50000"/>
                </a:schemeClr>
              </a:solidFill>
            </a:endParaRPr>
          </a:p>
        </p:txBody>
      </p:sp>
      <p:sp>
        <p:nvSpPr>
          <p:cNvPr id="11" name="Oval 10"/>
          <p:cNvSpPr/>
          <p:nvPr/>
        </p:nvSpPr>
        <p:spPr>
          <a:xfrm>
            <a:off x="2658632" y="5572012"/>
            <a:ext cx="711200" cy="45497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extBox 11"/>
          <p:cNvSpPr txBox="1"/>
          <p:nvPr/>
        </p:nvSpPr>
        <p:spPr>
          <a:xfrm>
            <a:off x="2174538" y="5937357"/>
            <a:ext cx="1677595" cy="461665"/>
          </a:xfrm>
          <a:prstGeom prst="rect">
            <a:avLst/>
          </a:prstGeom>
          <a:noFill/>
        </p:spPr>
        <p:txBody>
          <a:bodyPr wrap="square" rtlCol="0">
            <a:spAutoFit/>
          </a:bodyPr>
          <a:lstStyle/>
          <a:p>
            <a:pPr algn="ctr"/>
            <a:r>
              <a:rPr lang="it-IT" sz="2400" dirty="0" smtClean="0">
                <a:solidFill>
                  <a:srgbClr val="FF0000"/>
                </a:solidFill>
              </a:rPr>
              <a:t>errore</a:t>
            </a:r>
            <a:endParaRPr lang="it-IT" sz="2400" dirty="0">
              <a:solidFill>
                <a:srgbClr val="FF0000"/>
              </a:solidFill>
            </a:endParaRPr>
          </a:p>
        </p:txBody>
      </p:sp>
      <p:sp>
        <p:nvSpPr>
          <p:cNvPr id="13" name="Oval 12"/>
          <p:cNvSpPr/>
          <p:nvPr/>
        </p:nvSpPr>
        <p:spPr>
          <a:xfrm>
            <a:off x="3464560" y="5572011"/>
            <a:ext cx="528320" cy="454973"/>
          </a:xfrm>
          <a:prstGeom prst="ellipse">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extBox 13"/>
          <p:cNvSpPr txBox="1"/>
          <p:nvPr/>
        </p:nvSpPr>
        <p:spPr>
          <a:xfrm>
            <a:off x="3342640" y="5937357"/>
            <a:ext cx="1239519" cy="830997"/>
          </a:xfrm>
          <a:prstGeom prst="rect">
            <a:avLst/>
          </a:prstGeom>
          <a:noFill/>
        </p:spPr>
        <p:txBody>
          <a:bodyPr wrap="square" rtlCol="0">
            <a:spAutoFit/>
          </a:bodyPr>
          <a:lstStyle/>
          <a:p>
            <a:pPr algn="ctr"/>
            <a:r>
              <a:rPr lang="it-IT" sz="2400" dirty="0">
                <a:solidFill>
                  <a:schemeClr val="accent6">
                    <a:lumMod val="75000"/>
                  </a:schemeClr>
                </a:solidFill>
              </a:rPr>
              <a:t>u</a:t>
            </a:r>
            <a:r>
              <a:rPr lang="it-IT" sz="2400" dirty="0" smtClean="0">
                <a:solidFill>
                  <a:schemeClr val="accent6">
                    <a:lumMod val="75000"/>
                  </a:schemeClr>
                </a:solidFill>
              </a:rPr>
              <a:t>nità di misura</a:t>
            </a:r>
            <a:endParaRPr lang="it-IT" sz="2400" dirty="0">
              <a:solidFill>
                <a:schemeClr val="accent6">
                  <a:lumMod val="75000"/>
                </a:schemeClr>
              </a:solidFill>
            </a:endParaRPr>
          </a:p>
        </p:txBody>
      </p:sp>
      <p:sp>
        <p:nvSpPr>
          <p:cNvPr id="4" name="Rettangolo 3"/>
          <p:cNvSpPr/>
          <p:nvPr/>
        </p:nvSpPr>
        <p:spPr>
          <a:xfrm>
            <a:off x="43925" y="1645494"/>
            <a:ext cx="9002489" cy="646331"/>
          </a:xfrm>
          <a:prstGeom prst="rect">
            <a:avLst/>
          </a:prstGeom>
        </p:spPr>
        <p:txBody>
          <a:bodyPr wrap="square">
            <a:spAutoFit/>
          </a:bodyPr>
          <a:lstStyle/>
          <a:p>
            <a:pPr>
              <a:spcBef>
                <a:spcPct val="50000"/>
              </a:spcBef>
            </a:pPr>
            <a:r>
              <a:rPr lang="it-IT" altLang="it-IT" b="1" dirty="0" smtClean="0">
                <a:solidFill>
                  <a:srgbClr val="FF0000"/>
                </a:solidFill>
              </a:rPr>
              <a:t>Misurare  una grandezza = </a:t>
            </a:r>
            <a:r>
              <a:rPr lang="it-IT" altLang="it-IT" b="1" dirty="0" smtClean="0"/>
              <a:t>confrontare </a:t>
            </a:r>
            <a:r>
              <a:rPr lang="it-IT" altLang="it-IT" b="1" dirty="0"/>
              <a:t>quella grandezza con un'altra di riferimento, ad essa omogenea, detta </a:t>
            </a:r>
            <a:r>
              <a:rPr lang="it-IT" altLang="it-IT" b="1" i="1" dirty="0"/>
              <a:t>unità di misura</a:t>
            </a:r>
            <a:r>
              <a:rPr lang="it-IT" altLang="it-IT" b="1" dirty="0"/>
              <a:t>.</a:t>
            </a:r>
          </a:p>
        </p:txBody>
      </p:sp>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035" b="3965"/>
          <a:stretch/>
        </p:blipFill>
        <p:spPr bwMode="auto">
          <a:xfrm>
            <a:off x="6242724" y="4192855"/>
            <a:ext cx="2571429"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7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1" grpId="0" animBg="1"/>
      <p:bldP spid="12" grpId="0"/>
      <p:bldP spid="13" grpId="0"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37613"/>
            <a:ext cx="7996518" cy="809251"/>
          </a:xfrm>
        </p:spPr>
        <p:txBody>
          <a:bodyPr>
            <a:normAutofit/>
          </a:bodyPr>
          <a:lstStyle/>
          <a:p>
            <a:r>
              <a:rPr lang="it-IT" sz="3200" dirty="0" smtClean="0">
                <a:solidFill>
                  <a:srgbClr val="0070C0"/>
                </a:solidFill>
              </a:rPr>
              <a:t>Unità di misura del Sistema Internazionale</a:t>
            </a:r>
            <a:endParaRPr lang="it-IT" sz="3200" dirty="0">
              <a:solidFill>
                <a:srgbClr val="0070C0"/>
              </a:solidFill>
            </a:endParaRPr>
          </a:p>
        </p:txBody>
      </p:sp>
      <p:sp>
        <p:nvSpPr>
          <p:cNvPr id="7" name="Content Placeholder 2"/>
          <p:cNvSpPr>
            <a:spLocks noGrp="1"/>
          </p:cNvSpPr>
          <p:nvPr>
            <p:ph idx="1"/>
          </p:nvPr>
        </p:nvSpPr>
        <p:spPr>
          <a:xfrm>
            <a:off x="591668" y="663389"/>
            <a:ext cx="7897906" cy="2895600"/>
          </a:xfrm>
        </p:spPr>
        <p:txBody>
          <a:bodyPr>
            <a:normAutofit/>
          </a:bodyPr>
          <a:lstStyle/>
          <a:p>
            <a:pPr marL="0" indent="0">
              <a:lnSpc>
                <a:spcPct val="120000"/>
              </a:lnSpc>
              <a:spcBef>
                <a:spcPts val="0"/>
              </a:spcBef>
              <a:spcAft>
                <a:spcPts val="600"/>
              </a:spcAft>
              <a:buNone/>
            </a:pPr>
            <a:r>
              <a:rPr lang="it-IT" sz="1900" dirty="0" smtClean="0"/>
              <a:t>Nel Sistema Internazionale (S.I.) sono presenti 7 unità di misura fondamentali:</a:t>
            </a:r>
            <a:endParaRPr lang="it-IT" sz="1900" i="1" dirty="0" smtClean="0"/>
          </a:p>
        </p:txBody>
      </p:sp>
      <p:graphicFrame>
        <p:nvGraphicFramePr>
          <p:cNvPr id="8" name="Table 7"/>
          <p:cNvGraphicFramePr>
            <a:graphicFrameLocks noGrp="1"/>
          </p:cNvGraphicFramePr>
          <p:nvPr>
            <p:extLst>
              <p:ext uri="{D42A27DB-BD31-4B8C-83A1-F6EECF244321}">
                <p14:modId xmlns:p14="http://schemas.microsoft.com/office/powerpoint/2010/main" val="1276387694"/>
              </p:ext>
            </p:extLst>
          </p:nvPr>
        </p:nvGraphicFramePr>
        <p:xfrm>
          <a:off x="1361441" y="1082040"/>
          <a:ext cx="5963919" cy="2966720"/>
        </p:xfrm>
        <a:graphic>
          <a:graphicData uri="http://schemas.openxmlformats.org/drawingml/2006/table">
            <a:tbl>
              <a:tblPr firstRow="1" bandRow="1">
                <a:tableStyleId>{5C22544A-7EE6-4342-B048-85BDC9FD1C3A}</a:tableStyleId>
              </a:tblPr>
              <a:tblGrid>
                <a:gridCol w="2468879">
                  <a:extLst>
                    <a:ext uri="{9D8B030D-6E8A-4147-A177-3AD203B41FA5}">
                      <a16:colId xmlns:a16="http://schemas.microsoft.com/office/drawing/2014/main" val="1520705153"/>
                    </a:ext>
                  </a:extLst>
                </a:gridCol>
                <a:gridCol w="1971040">
                  <a:extLst>
                    <a:ext uri="{9D8B030D-6E8A-4147-A177-3AD203B41FA5}">
                      <a16:colId xmlns:a16="http://schemas.microsoft.com/office/drawing/2014/main" val="2004813824"/>
                    </a:ext>
                  </a:extLst>
                </a:gridCol>
                <a:gridCol w="1524000">
                  <a:extLst>
                    <a:ext uri="{9D8B030D-6E8A-4147-A177-3AD203B41FA5}">
                      <a16:colId xmlns:a16="http://schemas.microsoft.com/office/drawing/2014/main" val="2236007866"/>
                    </a:ext>
                  </a:extLst>
                </a:gridCol>
              </a:tblGrid>
              <a:tr h="370840">
                <a:tc>
                  <a:txBody>
                    <a:bodyPr/>
                    <a:lstStyle/>
                    <a:p>
                      <a:pPr algn="ctr"/>
                      <a:r>
                        <a:rPr lang="it-IT" dirty="0" smtClean="0"/>
                        <a:t>Grandezza</a:t>
                      </a:r>
                      <a:endParaRPr lang="it-IT" dirty="0"/>
                    </a:p>
                  </a:txBody>
                  <a:tcPr/>
                </a:tc>
                <a:tc>
                  <a:txBody>
                    <a:bodyPr/>
                    <a:lstStyle/>
                    <a:p>
                      <a:pPr algn="ctr"/>
                      <a:r>
                        <a:rPr lang="it-IT" dirty="0" smtClean="0"/>
                        <a:t>Unità di misura</a:t>
                      </a:r>
                      <a:endParaRPr lang="it-IT" dirty="0"/>
                    </a:p>
                  </a:txBody>
                  <a:tcPr/>
                </a:tc>
                <a:tc>
                  <a:txBody>
                    <a:bodyPr/>
                    <a:lstStyle/>
                    <a:p>
                      <a:pPr algn="ctr"/>
                      <a:r>
                        <a:rPr lang="it-IT" dirty="0" smtClean="0"/>
                        <a:t>Simbolo</a:t>
                      </a:r>
                      <a:endParaRPr lang="it-IT" dirty="0"/>
                    </a:p>
                  </a:txBody>
                  <a:tcPr/>
                </a:tc>
                <a:extLst>
                  <a:ext uri="{0D108BD9-81ED-4DB2-BD59-A6C34878D82A}">
                    <a16:rowId xmlns:a16="http://schemas.microsoft.com/office/drawing/2014/main" val="2233700437"/>
                  </a:ext>
                </a:extLst>
              </a:tr>
              <a:tr h="370840">
                <a:tc>
                  <a:txBody>
                    <a:bodyPr/>
                    <a:lstStyle/>
                    <a:p>
                      <a:r>
                        <a:rPr lang="it-IT" dirty="0" smtClean="0"/>
                        <a:t>Lunghezza</a:t>
                      </a:r>
                      <a:endParaRPr lang="it-IT" dirty="0"/>
                    </a:p>
                  </a:txBody>
                  <a:tcPr/>
                </a:tc>
                <a:tc>
                  <a:txBody>
                    <a:bodyPr/>
                    <a:lstStyle/>
                    <a:p>
                      <a:r>
                        <a:rPr lang="it-IT" dirty="0" smtClean="0"/>
                        <a:t>metro</a:t>
                      </a:r>
                      <a:endParaRPr lang="it-IT" dirty="0"/>
                    </a:p>
                  </a:txBody>
                  <a:tcPr/>
                </a:tc>
                <a:tc>
                  <a:txBody>
                    <a:bodyPr/>
                    <a:lstStyle/>
                    <a:p>
                      <a:r>
                        <a:rPr lang="it-IT" dirty="0" smtClean="0"/>
                        <a:t>m</a:t>
                      </a:r>
                      <a:endParaRPr lang="it-IT" dirty="0"/>
                    </a:p>
                  </a:txBody>
                  <a:tcPr/>
                </a:tc>
                <a:extLst>
                  <a:ext uri="{0D108BD9-81ED-4DB2-BD59-A6C34878D82A}">
                    <a16:rowId xmlns:a16="http://schemas.microsoft.com/office/drawing/2014/main" val="3875080103"/>
                  </a:ext>
                </a:extLst>
              </a:tr>
              <a:tr h="370840">
                <a:tc>
                  <a:txBody>
                    <a:bodyPr/>
                    <a:lstStyle/>
                    <a:p>
                      <a:r>
                        <a:rPr lang="it-IT" dirty="0" smtClean="0"/>
                        <a:t>Massa</a:t>
                      </a:r>
                      <a:endParaRPr lang="it-IT" dirty="0"/>
                    </a:p>
                  </a:txBody>
                  <a:tcPr/>
                </a:tc>
                <a:tc>
                  <a:txBody>
                    <a:bodyPr/>
                    <a:lstStyle/>
                    <a:p>
                      <a:r>
                        <a:rPr lang="it-IT" dirty="0" smtClean="0"/>
                        <a:t>chilogrammo</a:t>
                      </a:r>
                      <a:endParaRPr lang="it-IT" dirty="0"/>
                    </a:p>
                  </a:txBody>
                  <a:tcPr/>
                </a:tc>
                <a:tc>
                  <a:txBody>
                    <a:bodyPr/>
                    <a:lstStyle/>
                    <a:p>
                      <a:r>
                        <a:rPr lang="it-IT" dirty="0" smtClean="0"/>
                        <a:t>kg</a:t>
                      </a:r>
                      <a:endParaRPr lang="it-IT" dirty="0"/>
                    </a:p>
                  </a:txBody>
                  <a:tcPr/>
                </a:tc>
                <a:extLst>
                  <a:ext uri="{0D108BD9-81ED-4DB2-BD59-A6C34878D82A}">
                    <a16:rowId xmlns:a16="http://schemas.microsoft.com/office/drawing/2014/main" val="2741063295"/>
                  </a:ext>
                </a:extLst>
              </a:tr>
              <a:tr h="370840">
                <a:tc>
                  <a:txBody>
                    <a:bodyPr/>
                    <a:lstStyle/>
                    <a:p>
                      <a:r>
                        <a:rPr lang="it-IT" dirty="0" smtClean="0"/>
                        <a:t>Tempo</a:t>
                      </a:r>
                      <a:endParaRPr lang="it-IT" dirty="0"/>
                    </a:p>
                  </a:txBody>
                  <a:tcPr/>
                </a:tc>
                <a:tc>
                  <a:txBody>
                    <a:bodyPr/>
                    <a:lstStyle/>
                    <a:p>
                      <a:r>
                        <a:rPr lang="it-IT" dirty="0" smtClean="0"/>
                        <a:t>secondo</a:t>
                      </a:r>
                      <a:endParaRPr lang="it-IT" dirty="0"/>
                    </a:p>
                  </a:txBody>
                  <a:tcPr/>
                </a:tc>
                <a:tc>
                  <a:txBody>
                    <a:bodyPr/>
                    <a:lstStyle/>
                    <a:p>
                      <a:r>
                        <a:rPr lang="it-IT" dirty="0" smtClean="0"/>
                        <a:t>s</a:t>
                      </a:r>
                      <a:endParaRPr lang="it-IT" dirty="0"/>
                    </a:p>
                  </a:txBody>
                  <a:tcPr/>
                </a:tc>
                <a:extLst>
                  <a:ext uri="{0D108BD9-81ED-4DB2-BD59-A6C34878D82A}">
                    <a16:rowId xmlns:a16="http://schemas.microsoft.com/office/drawing/2014/main" val="909507850"/>
                  </a:ext>
                </a:extLst>
              </a:tr>
              <a:tr h="370840">
                <a:tc>
                  <a:txBody>
                    <a:bodyPr/>
                    <a:lstStyle/>
                    <a:p>
                      <a:r>
                        <a:rPr lang="it-IT" dirty="0" smtClean="0"/>
                        <a:t>Corrente elettrica</a:t>
                      </a:r>
                      <a:endParaRPr lang="it-IT" dirty="0"/>
                    </a:p>
                  </a:txBody>
                  <a:tcPr/>
                </a:tc>
                <a:tc>
                  <a:txBody>
                    <a:bodyPr/>
                    <a:lstStyle/>
                    <a:p>
                      <a:r>
                        <a:rPr lang="it-IT" dirty="0" smtClean="0"/>
                        <a:t>ampere</a:t>
                      </a:r>
                      <a:endParaRPr lang="it-IT" dirty="0"/>
                    </a:p>
                  </a:txBody>
                  <a:tcPr/>
                </a:tc>
                <a:tc>
                  <a:txBody>
                    <a:bodyPr/>
                    <a:lstStyle/>
                    <a:p>
                      <a:r>
                        <a:rPr lang="it-IT" dirty="0" smtClean="0"/>
                        <a:t>A</a:t>
                      </a:r>
                      <a:endParaRPr lang="it-IT" dirty="0"/>
                    </a:p>
                  </a:txBody>
                  <a:tcPr/>
                </a:tc>
                <a:extLst>
                  <a:ext uri="{0D108BD9-81ED-4DB2-BD59-A6C34878D82A}">
                    <a16:rowId xmlns:a16="http://schemas.microsoft.com/office/drawing/2014/main" val="575848106"/>
                  </a:ext>
                </a:extLst>
              </a:tr>
              <a:tr h="370840">
                <a:tc>
                  <a:txBody>
                    <a:bodyPr/>
                    <a:lstStyle/>
                    <a:p>
                      <a:r>
                        <a:rPr lang="it-IT" dirty="0" smtClean="0"/>
                        <a:t>Temperatura</a:t>
                      </a:r>
                      <a:endParaRPr lang="it-IT" dirty="0"/>
                    </a:p>
                  </a:txBody>
                  <a:tcPr/>
                </a:tc>
                <a:tc>
                  <a:txBody>
                    <a:bodyPr/>
                    <a:lstStyle/>
                    <a:p>
                      <a:r>
                        <a:rPr lang="it-IT" dirty="0" smtClean="0"/>
                        <a:t>kelvin</a:t>
                      </a:r>
                      <a:endParaRPr lang="it-IT" dirty="0"/>
                    </a:p>
                  </a:txBody>
                  <a:tcPr/>
                </a:tc>
                <a:tc>
                  <a:txBody>
                    <a:bodyPr/>
                    <a:lstStyle/>
                    <a:p>
                      <a:r>
                        <a:rPr lang="it-IT" dirty="0" smtClean="0"/>
                        <a:t>K</a:t>
                      </a:r>
                      <a:endParaRPr lang="it-IT" dirty="0"/>
                    </a:p>
                  </a:txBody>
                  <a:tcPr/>
                </a:tc>
                <a:extLst>
                  <a:ext uri="{0D108BD9-81ED-4DB2-BD59-A6C34878D82A}">
                    <a16:rowId xmlns:a16="http://schemas.microsoft.com/office/drawing/2014/main" val="148259293"/>
                  </a:ext>
                </a:extLst>
              </a:tr>
              <a:tr h="370840">
                <a:tc>
                  <a:txBody>
                    <a:bodyPr/>
                    <a:lstStyle/>
                    <a:p>
                      <a:r>
                        <a:rPr lang="it-IT" dirty="0" smtClean="0"/>
                        <a:t>Quantità di sostanza</a:t>
                      </a:r>
                      <a:endParaRPr lang="it-IT" dirty="0"/>
                    </a:p>
                  </a:txBody>
                  <a:tcPr/>
                </a:tc>
                <a:tc>
                  <a:txBody>
                    <a:bodyPr/>
                    <a:lstStyle/>
                    <a:p>
                      <a:r>
                        <a:rPr lang="it-IT" dirty="0" smtClean="0"/>
                        <a:t>mole</a:t>
                      </a:r>
                      <a:endParaRPr lang="it-IT" dirty="0"/>
                    </a:p>
                  </a:txBody>
                  <a:tcPr/>
                </a:tc>
                <a:tc>
                  <a:txBody>
                    <a:bodyPr/>
                    <a:lstStyle/>
                    <a:p>
                      <a:r>
                        <a:rPr lang="it-IT" dirty="0" smtClean="0"/>
                        <a:t>mol</a:t>
                      </a:r>
                      <a:endParaRPr lang="it-IT" dirty="0"/>
                    </a:p>
                  </a:txBody>
                  <a:tcPr/>
                </a:tc>
                <a:extLst>
                  <a:ext uri="{0D108BD9-81ED-4DB2-BD59-A6C34878D82A}">
                    <a16:rowId xmlns:a16="http://schemas.microsoft.com/office/drawing/2014/main" val="1453989733"/>
                  </a:ext>
                </a:extLst>
              </a:tr>
              <a:tr h="370840">
                <a:tc>
                  <a:txBody>
                    <a:bodyPr/>
                    <a:lstStyle/>
                    <a:p>
                      <a:r>
                        <a:rPr lang="it-IT" dirty="0" smtClean="0"/>
                        <a:t>Intensità luminosa</a:t>
                      </a:r>
                      <a:endParaRPr lang="it-IT" dirty="0"/>
                    </a:p>
                  </a:txBody>
                  <a:tcPr/>
                </a:tc>
                <a:tc>
                  <a:txBody>
                    <a:bodyPr/>
                    <a:lstStyle/>
                    <a:p>
                      <a:r>
                        <a:rPr lang="it-IT" dirty="0" smtClean="0"/>
                        <a:t>candela</a:t>
                      </a:r>
                      <a:endParaRPr lang="it-IT" dirty="0"/>
                    </a:p>
                  </a:txBody>
                  <a:tcPr/>
                </a:tc>
                <a:tc>
                  <a:txBody>
                    <a:bodyPr/>
                    <a:lstStyle/>
                    <a:p>
                      <a:r>
                        <a:rPr lang="it-IT" dirty="0" smtClean="0"/>
                        <a:t>cd</a:t>
                      </a:r>
                      <a:endParaRPr lang="it-IT" dirty="0"/>
                    </a:p>
                  </a:txBody>
                  <a:tcPr/>
                </a:tc>
                <a:extLst>
                  <a:ext uri="{0D108BD9-81ED-4DB2-BD59-A6C34878D82A}">
                    <a16:rowId xmlns:a16="http://schemas.microsoft.com/office/drawing/2014/main" val="1854332851"/>
                  </a:ext>
                </a:extLst>
              </a:tr>
            </a:tbl>
          </a:graphicData>
        </a:graphic>
      </p:graphicFrame>
      <p:sp>
        <p:nvSpPr>
          <p:cNvPr id="9" name="Content Placeholder 2"/>
          <p:cNvSpPr txBox="1">
            <a:spLocks/>
          </p:cNvSpPr>
          <p:nvPr/>
        </p:nvSpPr>
        <p:spPr>
          <a:xfrm>
            <a:off x="591668" y="4184765"/>
            <a:ext cx="7897906" cy="23989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1900" dirty="0" smtClean="0"/>
              <a:t>Altre grandezze sono derivate da queste:</a:t>
            </a:r>
            <a:endParaRPr lang="it-IT" sz="1900" i="1" dirty="0" smtClean="0"/>
          </a:p>
        </p:txBody>
      </p:sp>
      <p:graphicFrame>
        <p:nvGraphicFramePr>
          <p:cNvPr id="10" name="Table 9"/>
          <p:cNvGraphicFramePr>
            <a:graphicFrameLocks noGrp="1"/>
          </p:cNvGraphicFramePr>
          <p:nvPr>
            <p:extLst>
              <p:ext uri="{D42A27DB-BD31-4B8C-83A1-F6EECF244321}">
                <p14:modId xmlns:p14="http://schemas.microsoft.com/office/powerpoint/2010/main" val="2355716619"/>
              </p:ext>
            </p:extLst>
          </p:nvPr>
        </p:nvGraphicFramePr>
        <p:xfrm>
          <a:off x="772160" y="4674536"/>
          <a:ext cx="7315199" cy="1854200"/>
        </p:xfrm>
        <a:graphic>
          <a:graphicData uri="http://schemas.openxmlformats.org/drawingml/2006/table">
            <a:tbl>
              <a:tblPr firstRow="1" bandRow="1">
                <a:tableStyleId>{5C22544A-7EE6-4342-B048-85BDC9FD1C3A}</a:tableStyleId>
              </a:tblPr>
              <a:tblGrid>
                <a:gridCol w="3028267">
                  <a:extLst>
                    <a:ext uri="{9D8B030D-6E8A-4147-A177-3AD203B41FA5}">
                      <a16:colId xmlns:a16="http://schemas.microsoft.com/office/drawing/2014/main" val="1520705153"/>
                    </a:ext>
                  </a:extLst>
                </a:gridCol>
                <a:gridCol w="2417630">
                  <a:extLst>
                    <a:ext uri="{9D8B030D-6E8A-4147-A177-3AD203B41FA5}">
                      <a16:colId xmlns:a16="http://schemas.microsoft.com/office/drawing/2014/main" val="2004813824"/>
                    </a:ext>
                  </a:extLst>
                </a:gridCol>
                <a:gridCol w="1869302">
                  <a:extLst>
                    <a:ext uri="{9D8B030D-6E8A-4147-A177-3AD203B41FA5}">
                      <a16:colId xmlns:a16="http://schemas.microsoft.com/office/drawing/2014/main" val="2236007866"/>
                    </a:ext>
                  </a:extLst>
                </a:gridCol>
              </a:tblGrid>
              <a:tr h="370840">
                <a:tc>
                  <a:txBody>
                    <a:bodyPr/>
                    <a:lstStyle/>
                    <a:p>
                      <a:pPr algn="ctr"/>
                      <a:r>
                        <a:rPr lang="it-IT" dirty="0" smtClean="0"/>
                        <a:t>Grandezza</a:t>
                      </a:r>
                      <a:r>
                        <a:rPr lang="it-IT" baseline="0" dirty="0" smtClean="0"/>
                        <a:t> derivata</a:t>
                      </a:r>
                      <a:endParaRPr lang="it-IT" dirty="0"/>
                    </a:p>
                  </a:txBody>
                  <a:tcPr/>
                </a:tc>
                <a:tc>
                  <a:txBody>
                    <a:bodyPr/>
                    <a:lstStyle/>
                    <a:p>
                      <a:pPr algn="ctr"/>
                      <a:r>
                        <a:rPr lang="it-IT" dirty="0" smtClean="0"/>
                        <a:t>Unità di misura</a:t>
                      </a:r>
                      <a:endParaRPr lang="it-IT" dirty="0"/>
                    </a:p>
                  </a:txBody>
                  <a:tcPr/>
                </a:tc>
                <a:tc>
                  <a:txBody>
                    <a:bodyPr/>
                    <a:lstStyle/>
                    <a:p>
                      <a:pPr algn="ctr"/>
                      <a:r>
                        <a:rPr lang="it-IT" dirty="0" smtClean="0"/>
                        <a:t>Simbolo</a:t>
                      </a:r>
                      <a:endParaRPr lang="it-IT" dirty="0"/>
                    </a:p>
                  </a:txBody>
                  <a:tcPr/>
                </a:tc>
                <a:extLst>
                  <a:ext uri="{0D108BD9-81ED-4DB2-BD59-A6C34878D82A}">
                    <a16:rowId xmlns:a16="http://schemas.microsoft.com/office/drawing/2014/main" val="2233700437"/>
                  </a:ext>
                </a:extLst>
              </a:tr>
              <a:tr h="370840">
                <a:tc>
                  <a:txBody>
                    <a:bodyPr/>
                    <a:lstStyle/>
                    <a:p>
                      <a:r>
                        <a:rPr lang="it-IT" dirty="0" smtClean="0"/>
                        <a:t>Area</a:t>
                      </a:r>
                      <a:endParaRPr lang="it-IT" dirty="0"/>
                    </a:p>
                  </a:txBody>
                  <a:tcPr/>
                </a:tc>
                <a:tc>
                  <a:txBody>
                    <a:bodyPr/>
                    <a:lstStyle/>
                    <a:p>
                      <a:r>
                        <a:rPr lang="it-IT" dirty="0" smtClean="0"/>
                        <a:t>metro quadro</a:t>
                      </a:r>
                      <a:endParaRPr lang="it-IT" dirty="0"/>
                    </a:p>
                  </a:txBody>
                  <a:tcPr/>
                </a:tc>
                <a:tc>
                  <a:txBody>
                    <a:bodyPr/>
                    <a:lstStyle/>
                    <a:p>
                      <a:r>
                        <a:rPr lang="it-IT" dirty="0" smtClean="0"/>
                        <a:t>m</a:t>
                      </a:r>
                      <a:r>
                        <a:rPr lang="it-IT" baseline="30000" dirty="0" smtClean="0"/>
                        <a:t>2</a:t>
                      </a:r>
                      <a:endParaRPr lang="it-IT" baseline="30000" dirty="0"/>
                    </a:p>
                  </a:txBody>
                  <a:tcPr/>
                </a:tc>
                <a:extLst>
                  <a:ext uri="{0D108BD9-81ED-4DB2-BD59-A6C34878D82A}">
                    <a16:rowId xmlns:a16="http://schemas.microsoft.com/office/drawing/2014/main" val="3875080103"/>
                  </a:ext>
                </a:extLst>
              </a:tr>
              <a:tr h="370840">
                <a:tc>
                  <a:txBody>
                    <a:bodyPr/>
                    <a:lstStyle/>
                    <a:p>
                      <a:r>
                        <a:rPr lang="it-IT" dirty="0" smtClean="0"/>
                        <a:t>Forza = massa *accelerazione</a:t>
                      </a:r>
                      <a:endParaRPr lang="it-IT" dirty="0"/>
                    </a:p>
                  </a:txBody>
                  <a:tcPr/>
                </a:tc>
                <a:tc>
                  <a:txBody>
                    <a:bodyPr/>
                    <a:lstStyle/>
                    <a:p>
                      <a:r>
                        <a:rPr lang="it-IT" dirty="0" smtClean="0"/>
                        <a:t>newton = kg · m/s</a:t>
                      </a:r>
                      <a:r>
                        <a:rPr lang="it-IT" baseline="30000" dirty="0" smtClean="0"/>
                        <a:t>2</a:t>
                      </a:r>
                      <a:endParaRPr lang="it-IT" baseline="30000" dirty="0"/>
                    </a:p>
                  </a:txBody>
                  <a:tcPr/>
                </a:tc>
                <a:tc>
                  <a:txBody>
                    <a:bodyPr/>
                    <a:lstStyle/>
                    <a:p>
                      <a:r>
                        <a:rPr lang="it-IT" dirty="0" smtClean="0"/>
                        <a:t>N</a:t>
                      </a:r>
                      <a:endParaRPr lang="it-IT" dirty="0"/>
                    </a:p>
                  </a:txBody>
                  <a:tcPr/>
                </a:tc>
                <a:extLst>
                  <a:ext uri="{0D108BD9-81ED-4DB2-BD59-A6C34878D82A}">
                    <a16:rowId xmlns:a16="http://schemas.microsoft.com/office/drawing/2014/main" val="2741063295"/>
                  </a:ext>
                </a:extLst>
              </a:tr>
              <a:tr h="370840">
                <a:tc>
                  <a:txBody>
                    <a:bodyPr/>
                    <a:lstStyle/>
                    <a:p>
                      <a:r>
                        <a:rPr lang="it-IT" dirty="0" smtClean="0"/>
                        <a:t>Energia = forza * distanza</a:t>
                      </a:r>
                      <a:endParaRPr lang="it-IT" dirty="0"/>
                    </a:p>
                  </a:txBody>
                  <a:tcPr/>
                </a:tc>
                <a:tc>
                  <a:txBody>
                    <a:bodyPr/>
                    <a:lstStyle/>
                    <a:p>
                      <a:r>
                        <a:rPr lang="it-IT" dirty="0" smtClean="0"/>
                        <a:t>joule</a:t>
                      </a:r>
                      <a:r>
                        <a:rPr lang="it-IT" baseline="0" dirty="0" smtClean="0"/>
                        <a:t> = kg </a:t>
                      </a:r>
                      <a:r>
                        <a:rPr lang="it-IT" dirty="0" smtClean="0"/>
                        <a:t>· </a:t>
                      </a:r>
                      <a:r>
                        <a:rPr lang="it-IT" baseline="0" dirty="0" smtClean="0"/>
                        <a:t>m</a:t>
                      </a:r>
                      <a:r>
                        <a:rPr lang="it-IT" baseline="30000" dirty="0" smtClean="0"/>
                        <a:t>2</a:t>
                      </a:r>
                      <a:r>
                        <a:rPr lang="it-IT" baseline="0" dirty="0" smtClean="0"/>
                        <a:t>/s</a:t>
                      </a:r>
                      <a:r>
                        <a:rPr lang="it-IT" baseline="30000" dirty="0" smtClean="0"/>
                        <a:t>2</a:t>
                      </a:r>
                      <a:endParaRPr lang="it-IT" baseline="30000" dirty="0"/>
                    </a:p>
                  </a:txBody>
                  <a:tcPr/>
                </a:tc>
                <a:tc>
                  <a:txBody>
                    <a:bodyPr/>
                    <a:lstStyle/>
                    <a:p>
                      <a:r>
                        <a:rPr lang="it-IT" dirty="0" smtClean="0"/>
                        <a:t>J</a:t>
                      </a:r>
                      <a:endParaRPr lang="it-IT" dirty="0"/>
                    </a:p>
                  </a:txBody>
                  <a:tcPr/>
                </a:tc>
                <a:extLst>
                  <a:ext uri="{0D108BD9-81ED-4DB2-BD59-A6C34878D82A}">
                    <a16:rowId xmlns:a16="http://schemas.microsoft.com/office/drawing/2014/main" val="909507850"/>
                  </a:ext>
                </a:extLst>
              </a:tr>
              <a:tr h="370840">
                <a:tc>
                  <a:txBody>
                    <a:bodyPr/>
                    <a:lstStyle/>
                    <a:p>
                      <a:r>
                        <a:rPr lang="it-IT" dirty="0" smtClean="0"/>
                        <a:t>Pressione = forza * superficie</a:t>
                      </a:r>
                      <a:endParaRPr lang="it-IT" dirty="0"/>
                    </a:p>
                  </a:txBody>
                  <a:tcPr/>
                </a:tc>
                <a:tc>
                  <a:txBody>
                    <a:bodyPr/>
                    <a:lstStyle/>
                    <a:p>
                      <a:r>
                        <a:rPr lang="it-IT" dirty="0" smtClean="0"/>
                        <a:t>pascal = kg / m / s</a:t>
                      </a:r>
                      <a:r>
                        <a:rPr lang="it-IT" baseline="30000" dirty="0" smtClean="0"/>
                        <a:t>2</a:t>
                      </a:r>
                      <a:r>
                        <a:rPr lang="it-IT" dirty="0" smtClean="0"/>
                        <a:t> </a:t>
                      </a:r>
                      <a:endParaRPr lang="it-IT" dirty="0"/>
                    </a:p>
                  </a:txBody>
                  <a:tcPr/>
                </a:tc>
                <a:tc>
                  <a:txBody>
                    <a:bodyPr/>
                    <a:lstStyle/>
                    <a:p>
                      <a:r>
                        <a:rPr lang="it-IT" dirty="0" smtClean="0"/>
                        <a:t>Pa</a:t>
                      </a:r>
                      <a:endParaRPr lang="it-IT" dirty="0"/>
                    </a:p>
                  </a:txBody>
                  <a:tcPr/>
                </a:tc>
                <a:extLst>
                  <a:ext uri="{0D108BD9-81ED-4DB2-BD59-A6C34878D82A}">
                    <a16:rowId xmlns:a16="http://schemas.microsoft.com/office/drawing/2014/main" val="575848106"/>
                  </a:ext>
                </a:extLst>
              </a:tr>
            </a:tbl>
          </a:graphicData>
        </a:graphic>
      </p:graphicFrame>
    </p:spTree>
    <p:extLst>
      <p:ext uri="{BB962C8B-B14F-4D97-AF65-F5344CB8AC3E}">
        <p14:creationId xmlns:p14="http://schemas.microsoft.com/office/powerpoint/2010/main" val="9955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149373"/>
            <a:ext cx="7996518" cy="809251"/>
          </a:xfrm>
        </p:spPr>
        <p:txBody>
          <a:bodyPr>
            <a:normAutofit/>
          </a:bodyPr>
          <a:lstStyle/>
          <a:p>
            <a:r>
              <a:rPr lang="it-IT" sz="3200" dirty="0" smtClean="0">
                <a:solidFill>
                  <a:srgbClr val="0070C0"/>
                </a:solidFill>
              </a:rPr>
              <a:t>Altre unità di misura utilizzate</a:t>
            </a:r>
            <a:endParaRPr lang="it-IT" sz="3200" dirty="0">
              <a:solidFill>
                <a:srgbClr val="0070C0"/>
              </a:solidFill>
            </a:endParaRPr>
          </a:p>
        </p:txBody>
      </p:sp>
      <p:sp>
        <p:nvSpPr>
          <p:cNvPr id="7" name="Content Placeholder 2"/>
          <p:cNvSpPr>
            <a:spLocks noGrp="1"/>
          </p:cNvSpPr>
          <p:nvPr>
            <p:ph idx="1"/>
          </p:nvPr>
        </p:nvSpPr>
        <p:spPr>
          <a:xfrm>
            <a:off x="591668" y="795469"/>
            <a:ext cx="7897906" cy="2895600"/>
          </a:xfrm>
        </p:spPr>
        <p:txBody>
          <a:bodyPr>
            <a:normAutofit/>
          </a:bodyPr>
          <a:lstStyle/>
          <a:p>
            <a:pPr marL="0" indent="0">
              <a:lnSpc>
                <a:spcPct val="120000"/>
              </a:lnSpc>
              <a:spcBef>
                <a:spcPts val="0"/>
              </a:spcBef>
              <a:spcAft>
                <a:spcPts val="600"/>
              </a:spcAft>
              <a:buNone/>
            </a:pPr>
            <a:r>
              <a:rPr lang="it-IT" sz="1900" dirty="0" smtClean="0"/>
              <a:t>In chimica vengono tradizionalmente utilizzate anche altre unità di misura:</a:t>
            </a:r>
            <a:endParaRPr lang="it-IT" sz="1900" i="1" dirty="0" smtClean="0"/>
          </a:p>
        </p:txBody>
      </p:sp>
      <p:graphicFrame>
        <p:nvGraphicFramePr>
          <p:cNvPr id="8" name="Table 7"/>
          <p:cNvGraphicFramePr>
            <a:graphicFrameLocks noGrp="1"/>
          </p:cNvGraphicFramePr>
          <p:nvPr>
            <p:extLst>
              <p:ext uri="{D42A27DB-BD31-4B8C-83A1-F6EECF244321}">
                <p14:modId xmlns:p14="http://schemas.microsoft.com/office/powerpoint/2010/main" val="2970746923"/>
              </p:ext>
            </p:extLst>
          </p:nvPr>
        </p:nvGraphicFramePr>
        <p:xfrm>
          <a:off x="1066800" y="1254760"/>
          <a:ext cx="6532879" cy="3235960"/>
        </p:xfrm>
        <a:graphic>
          <a:graphicData uri="http://schemas.openxmlformats.org/drawingml/2006/table">
            <a:tbl>
              <a:tblPr firstRow="1" bandRow="1">
                <a:tableStyleId>{5C22544A-7EE6-4342-B048-85BDC9FD1C3A}</a:tableStyleId>
              </a:tblPr>
              <a:tblGrid>
                <a:gridCol w="2164080">
                  <a:extLst>
                    <a:ext uri="{9D8B030D-6E8A-4147-A177-3AD203B41FA5}">
                      <a16:colId xmlns:a16="http://schemas.microsoft.com/office/drawing/2014/main" val="1520705153"/>
                    </a:ext>
                  </a:extLst>
                </a:gridCol>
                <a:gridCol w="2824480">
                  <a:extLst>
                    <a:ext uri="{9D8B030D-6E8A-4147-A177-3AD203B41FA5}">
                      <a16:colId xmlns:a16="http://schemas.microsoft.com/office/drawing/2014/main" val="2004813824"/>
                    </a:ext>
                  </a:extLst>
                </a:gridCol>
                <a:gridCol w="1544319">
                  <a:extLst>
                    <a:ext uri="{9D8B030D-6E8A-4147-A177-3AD203B41FA5}">
                      <a16:colId xmlns:a16="http://schemas.microsoft.com/office/drawing/2014/main" val="2236007866"/>
                    </a:ext>
                  </a:extLst>
                </a:gridCol>
              </a:tblGrid>
              <a:tr h="370840">
                <a:tc>
                  <a:txBody>
                    <a:bodyPr/>
                    <a:lstStyle/>
                    <a:p>
                      <a:pPr algn="ctr"/>
                      <a:r>
                        <a:rPr lang="it-IT" dirty="0" smtClean="0"/>
                        <a:t>Grandezza</a:t>
                      </a:r>
                      <a:endParaRPr lang="it-IT" dirty="0"/>
                    </a:p>
                  </a:txBody>
                  <a:tcPr/>
                </a:tc>
                <a:tc>
                  <a:txBody>
                    <a:bodyPr/>
                    <a:lstStyle/>
                    <a:p>
                      <a:pPr algn="ctr"/>
                      <a:r>
                        <a:rPr lang="it-IT" dirty="0" smtClean="0"/>
                        <a:t>Unità di misura</a:t>
                      </a:r>
                      <a:endParaRPr lang="it-IT" dirty="0"/>
                    </a:p>
                  </a:txBody>
                  <a:tcPr/>
                </a:tc>
                <a:tc>
                  <a:txBody>
                    <a:bodyPr/>
                    <a:lstStyle/>
                    <a:p>
                      <a:pPr algn="ctr"/>
                      <a:r>
                        <a:rPr lang="it-IT" dirty="0" smtClean="0"/>
                        <a:t>Simbolo</a:t>
                      </a:r>
                      <a:endParaRPr lang="it-IT" dirty="0"/>
                    </a:p>
                  </a:txBody>
                  <a:tcPr/>
                </a:tc>
                <a:extLst>
                  <a:ext uri="{0D108BD9-81ED-4DB2-BD59-A6C34878D82A}">
                    <a16:rowId xmlns:a16="http://schemas.microsoft.com/office/drawing/2014/main" val="2233700437"/>
                  </a:ext>
                </a:extLst>
              </a:tr>
              <a:tr h="370840">
                <a:tc>
                  <a:txBody>
                    <a:bodyPr/>
                    <a:lstStyle/>
                    <a:p>
                      <a:r>
                        <a:rPr lang="it-IT" dirty="0" smtClean="0"/>
                        <a:t>Lunghezza</a:t>
                      </a:r>
                      <a:endParaRPr lang="it-IT" dirty="0"/>
                    </a:p>
                  </a:txBody>
                  <a:tcPr/>
                </a:tc>
                <a:tc>
                  <a:txBody>
                    <a:bodyPr/>
                    <a:lstStyle/>
                    <a:p>
                      <a:r>
                        <a:rPr lang="it-IT" dirty="0" smtClean="0"/>
                        <a:t>ångstrom = 10</a:t>
                      </a:r>
                      <a:r>
                        <a:rPr lang="it-IT" baseline="30000" dirty="0" smtClean="0"/>
                        <a:t>-10</a:t>
                      </a:r>
                      <a:r>
                        <a:rPr lang="it-IT" dirty="0" smtClean="0"/>
                        <a:t> m</a:t>
                      </a:r>
                      <a:endParaRPr lang="it-IT" dirty="0"/>
                    </a:p>
                  </a:txBody>
                  <a:tcPr/>
                </a:tc>
                <a:tc>
                  <a:txBody>
                    <a:bodyPr/>
                    <a:lstStyle/>
                    <a:p>
                      <a:r>
                        <a:rPr lang="it-IT" dirty="0" smtClean="0"/>
                        <a:t>Å</a:t>
                      </a:r>
                      <a:endParaRPr lang="it-IT" dirty="0"/>
                    </a:p>
                  </a:txBody>
                  <a:tcPr/>
                </a:tc>
                <a:extLst>
                  <a:ext uri="{0D108BD9-81ED-4DB2-BD59-A6C34878D82A}">
                    <a16:rowId xmlns:a16="http://schemas.microsoft.com/office/drawing/2014/main" val="3875080103"/>
                  </a:ext>
                </a:extLst>
              </a:tr>
              <a:tr h="370840">
                <a:tc>
                  <a:txBody>
                    <a:bodyPr/>
                    <a:lstStyle/>
                    <a:p>
                      <a:r>
                        <a:rPr lang="it-IT" dirty="0" smtClean="0"/>
                        <a:t>Volume</a:t>
                      </a:r>
                      <a:endParaRPr lang="it-IT" dirty="0"/>
                    </a:p>
                  </a:txBody>
                  <a:tcPr/>
                </a:tc>
                <a:tc>
                  <a:txBody>
                    <a:bodyPr/>
                    <a:lstStyle/>
                    <a:p>
                      <a:r>
                        <a:rPr lang="it-IT" dirty="0" smtClean="0"/>
                        <a:t>litro = 10</a:t>
                      </a:r>
                      <a:r>
                        <a:rPr lang="it-IT" baseline="30000" dirty="0" smtClean="0"/>
                        <a:t>-3</a:t>
                      </a:r>
                      <a:r>
                        <a:rPr lang="it-IT" dirty="0" smtClean="0"/>
                        <a:t> m</a:t>
                      </a:r>
                      <a:r>
                        <a:rPr lang="it-IT" baseline="30000" dirty="0" smtClean="0"/>
                        <a:t>3</a:t>
                      </a:r>
                      <a:endParaRPr lang="it-IT" baseline="30000" dirty="0"/>
                    </a:p>
                  </a:txBody>
                  <a:tcPr/>
                </a:tc>
                <a:tc>
                  <a:txBody>
                    <a:bodyPr/>
                    <a:lstStyle/>
                    <a:p>
                      <a:r>
                        <a:rPr lang="it-IT" dirty="0" smtClean="0"/>
                        <a:t>L</a:t>
                      </a:r>
                      <a:endParaRPr lang="it-IT" dirty="0"/>
                    </a:p>
                  </a:txBody>
                  <a:tcPr/>
                </a:tc>
                <a:extLst>
                  <a:ext uri="{0D108BD9-81ED-4DB2-BD59-A6C34878D82A}">
                    <a16:rowId xmlns:a16="http://schemas.microsoft.com/office/drawing/2014/main" val="3832361190"/>
                  </a:ext>
                </a:extLst>
              </a:tr>
              <a:tr h="370840">
                <a:tc>
                  <a:txBody>
                    <a:bodyPr/>
                    <a:lstStyle/>
                    <a:p>
                      <a:r>
                        <a:rPr lang="it-IT" dirty="0" smtClean="0"/>
                        <a:t>Volume</a:t>
                      </a:r>
                      <a:endParaRPr lang="it-IT" dirty="0"/>
                    </a:p>
                  </a:txBody>
                  <a:tcPr/>
                </a:tc>
                <a:tc>
                  <a:txBody>
                    <a:bodyPr/>
                    <a:lstStyle/>
                    <a:p>
                      <a:r>
                        <a:rPr lang="it-IT" dirty="0" smtClean="0"/>
                        <a:t>millilitro</a:t>
                      </a:r>
                      <a:r>
                        <a:rPr lang="it-IT" baseline="0" dirty="0" smtClean="0"/>
                        <a:t> = </a:t>
                      </a:r>
                      <a:r>
                        <a:rPr lang="it-IT" dirty="0" smtClean="0"/>
                        <a:t>10</a:t>
                      </a:r>
                      <a:r>
                        <a:rPr lang="it-IT" baseline="30000" dirty="0" smtClean="0"/>
                        <a:t>-6</a:t>
                      </a:r>
                      <a:r>
                        <a:rPr lang="it-IT" dirty="0" smtClean="0"/>
                        <a:t> m</a:t>
                      </a:r>
                      <a:r>
                        <a:rPr lang="it-IT" baseline="30000" dirty="0" smtClean="0"/>
                        <a:t>3</a:t>
                      </a:r>
                      <a:endParaRPr lang="it-IT" dirty="0"/>
                    </a:p>
                  </a:txBody>
                  <a:tcPr/>
                </a:tc>
                <a:tc>
                  <a:txBody>
                    <a:bodyPr/>
                    <a:lstStyle/>
                    <a:p>
                      <a:r>
                        <a:rPr lang="it-IT" dirty="0" smtClean="0"/>
                        <a:t>mL</a:t>
                      </a:r>
                      <a:endParaRPr lang="it-IT" dirty="0"/>
                    </a:p>
                  </a:txBody>
                  <a:tcPr/>
                </a:tc>
                <a:extLst>
                  <a:ext uri="{0D108BD9-81ED-4DB2-BD59-A6C34878D82A}">
                    <a16:rowId xmlns:a16="http://schemas.microsoft.com/office/drawing/2014/main" val="3318456024"/>
                  </a:ext>
                </a:extLst>
              </a:tr>
              <a:tr h="370840">
                <a:tc>
                  <a:txBody>
                    <a:bodyPr/>
                    <a:lstStyle/>
                    <a:p>
                      <a:r>
                        <a:rPr lang="it-IT" dirty="0" smtClean="0"/>
                        <a:t>Pressione</a:t>
                      </a:r>
                      <a:endParaRPr lang="it-IT" dirty="0"/>
                    </a:p>
                  </a:txBody>
                  <a:tcPr/>
                </a:tc>
                <a:tc>
                  <a:txBody>
                    <a:bodyPr/>
                    <a:lstStyle/>
                    <a:p>
                      <a:r>
                        <a:rPr lang="it-IT" dirty="0" smtClean="0"/>
                        <a:t>atmosfera = 101325 Pa</a:t>
                      </a:r>
                      <a:endParaRPr lang="it-IT" dirty="0"/>
                    </a:p>
                  </a:txBody>
                  <a:tcPr/>
                </a:tc>
                <a:tc>
                  <a:txBody>
                    <a:bodyPr/>
                    <a:lstStyle/>
                    <a:p>
                      <a:r>
                        <a:rPr lang="it-IT" dirty="0" smtClean="0"/>
                        <a:t>Atm</a:t>
                      </a:r>
                      <a:endParaRPr lang="it-IT" dirty="0"/>
                    </a:p>
                  </a:txBody>
                  <a:tcPr/>
                </a:tc>
                <a:extLst>
                  <a:ext uri="{0D108BD9-81ED-4DB2-BD59-A6C34878D82A}">
                    <a16:rowId xmlns:a16="http://schemas.microsoft.com/office/drawing/2014/main" val="2741063295"/>
                  </a:ext>
                </a:extLst>
              </a:tr>
              <a:tr h="370840">
                <a:tc>
                  <a:txBody>
                    <a:bodyPr/>
                    <a:lstStyle/>
                    <a:p>
                      <a:r>
                        <a:rPr lang="it-IT" dirty="0" smtClean="0"/>
                        <a:t>Pressione</a:t>
                      </a:r>
                      <a:endParaRPr lang="it-IT" dirty="0"/>
                    </a:p>
                  </a:txBody>
                  <a:tcPr/>
                </a:tc>
                <a:tc>
                  <a:txBody>
                    <a:bodyPr/>
                    <a:lstStyle/>
                    <a:p>
                      <a:r>
                        <a:rPr lang="it-IT" dirty="0" smtClean="0"/>
                        <a:t>mm</a:t>
                      </a:r>
                      <a:r>
                        <a:rPr lang="it-IT" baseline="0" dirty="0" smtClean="0"/>
                        <a:t> mercurio = 1/760 atm = 101325/760 Pa</a:t>
                      </a:r>
                      <a:endParaRPr lang="it-IT" dirty="0"/>
                    </a:p>
                  </a:txBody>
                  <a:tcPr/>
                </a:tc>
                <a:tc>
                  <a:txBody>
                    <a:bodyPr/>
                    <a:lstStyle/>
                    <a:p>
                      <a:r>
                        <a:rPr lang="it-IT" dirty="0" smtClean="0"/>
                        <a:t>mm</a:t>
                      </a:r>
                      <a:r>
                        <a:rPr lang="it-IT" baseline="0" dirty="0" smtClean="0"/>
                        <a:t> Hg</a:t>
                      </a:r>
                      <a:endParaRPr lang="it-IT" dirty="0"/>
                    </a:p>
                  </a:txBody>
                  <a:tcPr/>
                </a:tc>
                <a:extLst>
                  <a:ext uri="{0D108BD9-81ED-4DB2-BD59-A6C34878D82A}">
                    <a16:rowId xmlns:a16="http://schemas.microsoft.com/office/drawing/2014/main" val="909507850"/>
                  </a:ext>
                </a:extLst>
              </a:tr>
              <a:tr h="370840">
                <a:tc>
                  <a:txBody>
                    <a:bodyPr/>
                    <a:lstStyle/>
                    <a:p>
                      <a:r>
                        <a:rPr lang="it-IT" dirty="0" smtClean="0"/>
                        <a:t>Temperatura</a:t>
                      </a:r>
                      <a:endParaRPr lang="it-IT" dirty="0"/>
                    </a:p>
                  </a:txBody>
                  <a:tcPr/>
                </a:tc>
                <a:tc>
                  <a:txBody>
                    <a:bodyPr/>
                    <a:lstStyle/>
                    <a:p>
                      <a:r>
                        <a:rPr lang="it-IT" dirty="0" smtClean="0"/>
                        <a:t>grado celsius</a:t>
                      </a:r>
                      <a:endParaRPr lang="it-IT" dirty="0"/>
                    </a:p>
                  </a:txBody>
                  <a:tcPr/>
                </a:tc>
                <a:tc>
                  <a:txBody>
                    <a:bodyPr/>
                    <a:lstStyle/>
                    <a:p>
                      <a:r>
                        <a:rPr lang="it-IT" dirty="0" smtClean="0"/>
                        <a:t>°C</a:t>
                      </a:r>
                      <a:endParaRPr lang="it-IT" dirty="0"/>
                    </a:p>
                  </a:txBody>
                  <a:tcPr/>
                </a:tc>
                <a:extLst>
                  <a:ext uri="{0D108BD9-81ED-4DB2-BD59-A6C34878D82A}">
                    <a16:rowId xmlns:a16="http://schemas.microsoft.com/office/drawing/2014/main" val="575848106"/>
                  </a:ext>
                </a:extLst>
              </a:tr>
              <a:tr h="370840">
                <a:tc>
                  <a:txBody>
                    <a:bodyPr/>
                    <a:lstStyle/>
                    <a:p>
                      <a:r>
                        <a:rPr lang="it-IT" dirty="0" smtClean="0"/>
                        <a:t>Energia</a:t>
                      </a:r>
                      <a:endParaRPr lang="it-IT" dirty="0"/>
                    </a:p>
                  </a:txBody>
                  <a:tcPr/>
                </a:tc>
                <a:tc>
                  <a:txBody>
                    <a:bodyPr/>
                    <a:lstStyle/>
                    <a:p>
                      <a:r>
                        <a:rPr lang="it-IT" dirty="0" smtClean="0"/>
                        <a:t>caloria = 4.184 J</a:t>
                      </a:r>
                      <a:endParaRPr lang="it-IT" dirty="0"/>
                    </a:p>
                  </a:txBody>
                  <a:tcPr/>
                </a:tc>
                <a:tc>
                  <a:txBody>
                    <a:bodyPr/>
                    <a:lstStyle/>
                    <a:p>
                      <a:r>
                        <a:rPr lang="it-IT" dirty="0" smtClean="0"/>
                        <a:t>cal</a:t>
                      </a:r>
                      <a:endParaRPr lang="it-IT" dirty="0"/>
                    </a:p>
                  </a:txBody>
                  <a:tcPr/>
                </a:tc>
                <a:extLst>
                  <a:ext uri="{0D108BD9-81ED-4DB2-BD59-A6C34878D82A}">
                    <a16:rowId xmlns:a16="http://schemas.microsoft.com/office/drawing/2014/main" val="148259293"/>
                  </a:ext>
                </a:extLst>
              </a:tr>
            </a:tbl>
          </a:graphicData>
        </a:graphic>
      </p:graphicFrame>
    </p:spTree>
    <p:extLst>
      <p:ext uri="{BB962C8B-B14F-4D97-AF65-F5344CB8AC3E}">
        <p14:creationId xmlns:p14="http://schemas.microsoft.com/office/powerpoint/2010/main" val="1691534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230653"/>
            <a:ext cx="7996518" cy="809251"/>
          </a:xfrm>
        </p:spPr>
        <p:txBody>
          <a:bodyPr>
            <a:normAutofit/>
          </a:bodyPr>
          <a:lstStyle/>
          <a:p>
            <a:r>
              <a:rPr lang="it-IT" sz="3200" dirty="0" smtClean="0">
                <a:solidFill>
                  <a:srgbClr val="0070C0"/>
                </a:solidFill>
              </a:rPr>
              <a:t>Scale di temperatura</a:t>
            </a:r>
            <a:endParaRPr lang="it-IT" sz="3200" dirty="0">
              <a:solidFill>
                <a:srgbClr val="0070C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387" y="1039904"/>
            <a:ext cx="6275295" cy="4183530"/>
          </a:xfrm>
          <a:prstGeom prst="rect">
            <a:avLst/>
          </a:prstGeom>
        </p:spPr>
      </p:pic>
      <p:sp>
        <p:nvSpPr>
          <p:cNvPr id="9" name="TextBox 8"/>
          <p:cNvSpPr txBox="1"/>
          <p:nvPr/>
        </p:nvSpPr>
        <p:spPr>
          <a:xfrm>
            <a:off x="564775" y="5223434"/>
            <a:ext cx="1524000" cy="707886"/>
          </a:xfrm>
          <a:prstGeom prst="rect">
            <a:avLst/>
          </a:prstGeom>
          <a:noFill/>
        </p:spPr>
        <p:txBody>
          <a:bodyPr wrap="square" rtlCol="0">
            <a:spAutoFit/>
          </a:bodyPr>
          <a:lstStyle/>
          <a:p>
            <a:pPr algn="ctr"/>
            <a:r>
              <a:rPr lang="it-IT" sz="2000" dirty="0" smtClean="0"/>
              <a:t>Scala assoluta</a:t>
            </a:r>
            <a:endParaRPr lang="it-IT" sz="2000" dirty="0"/>
          </a:p>
        </p:txBody>
      </p:sp>
      <p:sp>
        <p:nvSpPr>
          <p:cNvPr id="10" name="TextBox 9"/>
          <p:cNvSpPr txBox="1"/>
          <p:nvPr/>
        </p:nvSpPr>
        <p:spPr>
          <a:xfrm>
            <a:off x="2537008" y="5223433"/>
            <a:ext cx="2214286" cy="1323439"/>
          </a:xfrm>
          <a:prstGeom prst="rect">
            <a:avLst/>
          </a:prstGeom>
          <a:noFill/>
        </p:spPr>
        <p:txBody>
          <a:bodyPr wrap="square" rtlCol="0">
            <a:spAutoFit/>
          </a:bodyPr>
          <a:lstStyle/>
          <a:p>
            <a:pPr algn="ctr"/>
            <a:r>
              <a:rPr lang="it-IT" sz="2000" dirty="0" smtClean="0"/>
              <a:t>Ha lo stesso intervallo per grado:</a:t>
            </a:r>
          </a:p>
          <a:p>
            <a:pPr algn="ctr"/>
            <a:r>
              <a:rPr lang="it-IT" sz="2000" dirty="0" smtClean="0">
                <a:latin typeface="Symbol" panose="05050102010706020507" pitchFamily="18" charset="2"/>
              </a:rPr>
              <a:t>D</a:t>
            </a:r>
            <a:r>
              <a:rPr lang="it-IT" sz="2000" dirty="0" smtClean="0"/>
              <a:t>T = 1 K = 1°C  </a:t>
            </a:r>
            <a:endParaRPr lang="it-IT" sz="2000" dirty="0"/>
          </a:p>
        </p:txBody>
      </p:sp>
      <mc:AlternateContent xmlns:mc="http://schemas.openxmlformats.org/markup-compatibility/2006" xmlns:a14="http://schemas.microsoft.com/office/drawing/2010/main">
        <mc:Choice Requires="a14">
          <p:sp>
            <p:nvSpPr>
              <p:cNvPr id="11" name="TextBox 10"/>
              <p:cNvSpPr txBox="1"/>
              <p:nvPr/>
            </p:nvSpPr>
            <p:spPr>
              <a:xfrm>
                <a:off x="6167120" y="3673734"/>
                <a:ext cx="2834640" cy="2750240"/>
              </a:xfrm>
              <a:prstGeom prst="rect">
                <a:avLst/>
              </a:prstGeom>
              <a:noFill/>
              <a:ln w="19050">
                <a:solidFill>
                  <a:schemeClr val="accent1">
                    <a:shade val="50000"/>
                  </a:schemeClr>
                </a:solidFill>
              </a:ln>
            </p:spPr>
            <p:txBody>
              <a:bodyPr wrap="square" rtlCol="0">
                <a:spAutoFit/>
              </a:bodyPr>
              <a:lstStyle/>
              <a:p>
                <a:pPr algn="ctr">
                  <a:lnSpc>
                    <a:spcPct val="150000"/>
                  </a:lnSpc>
                  <a:spcBef>
                    <a:spcPts val="1200"/>
                  </a:spcBef>
                  <a:spcAft>
                    <a:spcPts val="1200"/>
                  </a:spcAft>
                </a:pPr>
                <a14:m>
                  <m:oMathPara xmlns:m="http://schemas.openxmlformats.org/officeDocument/2006/math">
                    <m:oMathParaPr>
                      <m:jc m:val="centerGroup"/>
                    </m:oMathParaPr>
                    <m:oMath xmlns:m="http://schemas.openxmlformats.org/officeDocument/2006/math">
                      <m:r>
                        <a:rPr lang="it-IT" sz="2000" i="1" dirty="0" smtClean="0">
                          <a:latin typeface="Cambria Math" panose="02040503050406030204" pitchFamily="18" charset="0"/>
                        </a:rPr>
                        <m:t>𝑇</m:t>
                      </m:r>
                      <m:r>
                        <a:rPr lang="it-IT" sz="2000" i="1" baseline="-25000" dirty="0" smtClean="0">
                          <a:latin typeface="Cambria Math" panose="02040503050406030204" pitchFamily="18" charset="0"/>
                        </a:rPr>
                        <m:t>𝐶</m:t>
                      </m:r>
                      <m:r>
                        <a:rPr lang="it-IT" sz="2000" i="1" dirty="0" smtClean="0">
                          <a:latin typeface="Cambria Math" panose="02040503050406030204" pitchFamily="18" charset="0"/>
                        </a:rPr>
                        <m:t> = </m:t>
                      </m:r>
                      <m:sSub>
                        <m:sSubPr>
                          <m:ctrlPr>
                            <a:rPr lang="it-IT" sz="2000" i="1" dirty="0" smtClean="0">
                              <a:latin typeface="Cambria Math" panose="02040503050406030204" pitchFamily="18" charset="0"/>
                            </a:rPr>
                          </m:ctrlPr>
                        </m:sSubPr>
                        <m:e>
                          <m:r>
                            <a:rPr lang="it-IT" sz="2000" b="0" i="1" dirty="0" smtClean="0">
                              <a:latin typeface="Cambria Math" panose="02040503050406030204" pitchFamily="18" charset="0"/>
                            </a:rPr>
                            <m:t>𝑇</m:t>
                          </m:r>
                        </m:e>
                        <m:sub>
                          <m:r>
                            <a:rPr lang="it-IT" sz="2000" b="0" i="1" dirty="0" smtClean="0">
                              <a:latin typeface="Cambria Math" panose="02040503050406030204" pitchFamily="18" charset="0"/>
                            </a:rPr>
                            <m:t>𝐾</m:t>
                          </m:r>
                        </m:sub>
                      </m:sSub>
                      <m:r>
                        <a:rPr lang="it-IT" sz="2000" i="1" dirty="0" smtClean="0">
                          <a:latin typeface="Cambria Math" panose="02040503050406030204" pitchFamily="18" charset="0"/>
                        </a:rPr>
                        <m:t> – 273</m:t>
                      </m:r>
                      <m:r>
                        <a:rPr lang="it-IT" sz="2000" b="0" i="1" dirty="0" smtClean="0">
                          <a:latin typeface="Cambria Math" panose="02040503050406030204" pitchFamily="18" charset="0"/>
                        </a:rPr>
                        <m:t>,</m:t>
                      </m:r>
                      <m:r>
                        <a:rPr lang="it-IT" sz="2000" i="1" dirty="0" smtClean="0">
                          <a:latin typeface="Cambria Math" panose="02040503050406030204" pitchFamily="18" charset="0"/>
                        </a:rPr>
                        <m:t>15</m:t>
                      </m:r>
                    </m:oMath>
                  </m:oMathPara>
                </a14:m>
                <a:endParaRPr lang="it-IT" sz="2000" dirty="0" smtClean="0"/>
              </a:p>
              <a:p>
                <a:pPr algn="ctr">
                  <a:lnSpc>
                    <a:spcPct val="150000"/>
                  </a:lnSpc>
                  <a:spcBef>
                    <a:spcPts val="1200"/>
                  </a:spcBef>
                  <a:spcAft>
                    <a:spcPts val="1200"/>
                  </a:spcAft>
                </a:pPr>
                <a14:m>
                  <m:oMathPara xmlns:m="http://schemas.openxmlformats.org/officeDocument/2006/math">
                    <m:oMathParaPr>
                      <m:jc m:val="centerGroup"/>
                    </m:oMathParaPr>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𝑇</m:t>
                          </m:r>
                        </m:e>
                        <m:sub>
                          <m:r>
                            <a:rPr lang="it-IT" sz="2000" i="1">
                              <a:latin typeface="Cambria Math" panose="02040503050406030204" pitchFamily="18" charset="0"/>
                            </a:rPr>
                            <m:t>𝐹</m:t>
                          </m:r>
                        </m:sub>
                      </m:sSub>
                      <m:r>
                        <a:rPr lang="it-IT" sz="2000" b="0" i="1" smtClean="0">
                          <a:latin typeface="Cambria Math" panose="02040503050406030204" pitchFamily="18" charset="0"/>
                        </a:rPr>
                        <m:t> </m:t>
                      </m:r>
                      <m:r>
                        <a:rPr lang="it-IT" sz="2000" i="1">
                          <a:latin typeface="Cambria Math" panose="02040503050406030204" pitchFamily="18" charset="0"/>
                        </a:rPr>
                        <m:t>=</m:t>
                      </m:r>
                      <m:r>
                        <a:rPr lang="it-IT" sz="2000" b="0" i="1" smtClean="0">
                          <a:latin typeface="Cambria Math" panose="02040503050406030204" pitchFamily="18" charset="0"/>
                        </a:rPr>
                        <m:t> </m:t>
                      </m:r>
                      <m:f>
                        <m:fPr>
                          <m:ctrlPr>
                            <a:rPr lang="it-IT" sz="2000" i="1">
                              <a:latin typeface="Cambria Math" panose="02040503050406030204" pitchFamily="18" charset="0"/>
                            </a:rPr>
                          </m:ctrlPr>
                        </m:fPr>
                        <m:num>
                          <m:r>
                            <a:rPr lang="it-IT" sz="2000" i="1">
                              <a:latin typeface="Cambria Math" panose="02040503050406030204" pitchFamily="18" charset="0"/>
                            </a:rPr>
                            <m:t>9</m:t>
                          </m:r>
                        </m:num>
                        <m:den>
                          <m:r>
                            <a:rPr lang="it-IT" sz="2000" i="1">
                              <a:latin typeface="Cambria Math" panose="02040503050406030204" pitchFamily="18" charset="0"/>
                            </a:rPr>
                            <m:t>5</m:t>
                          </m:r>
                        </m:den>
                      </m:f>
                      <m:r>
                        <a:rPr lang="it-IT" sz="2000" b="0" i="1" smtClean="0">
                          <a:latin typeface="Cambria Math" panose="02040503050406030204" pitchFamily="18" charset="0"/>
                        </a:rPr>
                        <m:t> </m:t>
                      </m:r>
                      <m:sSub>
                        <m:sSubPr>
                          <m:ctrlPr>
                            <a:rPr lang="it-IT" sz="2000" i="1">
                              <a:latin typeface="Cambria Math" panose="02040503050406030204" pitchFamily="18" charset="0"/>
                            </a:rPr>
                          </m:ctrlPr>
                        </m:sSubPr>
                        <m:e>
                          <m:r>
                            <a:rPr lang="it-IT" sz="2000" i="1">
                              <a:latin typeface="Cambria Math" panose="02040503050406030204" pitchFamily="18" charset="0"/>
                            </a:rPr>
                            <m:t>𝑇</m:t>
                          </m:r>
                        </m:e>
                        <m:sub>
                          <m:r>
                            <a:rPr lang="it-IT" sz="2000" i="1">
                              <a:latin typeface="Cambria Math" panose="02040503050406030204" pitchFamily="18" charset="0"/>
                            </a:rPr>
                            <m:t>𝐶</m:t>
                          </m:r>
                        </m:sub>
                      </m:sSub>
                      <m:r>
                        <a:rPr lang="it-IT" sz="2000" b="0" i="1" smtClean="0">
                          <a:latin typeface="Cambria Math" panose="02040503050406030204" pitchFamily="18" charset="0"/>
                        </a:rPr>
                        <m:t> </m:t>
                      </m:r>
                      <m:r>
                        <a:rPr lang="it-IT" sz="2000" i="1">
                          <a:latin typeface="Cambria Math" panose="02040503050406030204" pitchFamily="18" charset="0"/>
                        </a:rPr>
                        <m:t>+</m:t>
                      </m:r>
                      <m:r>
                        <a:rPr lang="it-IT" sz="2000" b="0" i="1" smtClean="0">
                          <a:latin typeface="Cambria Math" panose="02040503050406030204" pitchFamily="18" charset="0"/>
                        </a:rPr>
                        <m:t> </m:t>
                      </m:r>
                      <m:r>
                        <a:rPr lang="it-IT" sz="2000" i="1">
                          <a:latin typeface="Cambria Math" panose="02040503050406030204" pitchFamily="18" charset="0"/>
                        </a:rPr>
                        <m:t>32</m:t>
                      </m:r>
                    </m:oMath>
                  </m:oMathPara>
                </a14:m>
                <a:endParaRPr lang="it-IT" sz="2000" dirty="0" smtClean="0"/>
              </a:p>
              <a:p>
                <a:pPr algn="ctr">
                  <a:lnSpc>
                    <a:spcPct val="150000"/>
                  </a:lnSpc>
                  <a:spcBef>
                    <a:spcPts val="1200"/>
                  </a:spcBef>
                  <a:spcAft>
                    <a:spcPts val="1200"/>
                  </a:spcAft>
                </a:pPr>
                <a14:m>
                  <m:oMathPara xmlns:m="http://schemas.openxmlformats.org/officeDocument/2006/math">
                    <m:oMathParaPr>
                      <m:jc m:val="centerGroup"/>
                    </m:oMathParaPr>
                    <m:oMath xmlns:m="http://schemas.openxmlformats.org/officeDocument/2006/math">
                      <m:sSub>
                        <m:sSubPr>
                          <m:ctrlPr>
                            <a:rPr lang="it-IT" sz="2000" i="1" dirty="0" smtClean="0">
                              <a:latin typeface="Cambria Math" panose="02040503050406030204" pitchFamily="18" charset="0"/>
                            </a:rPr>
                          </m:ctrlPr>
                        </m:sSubPr>
                        <m:e>
                          <m:r>
                            <a:rPr lang="it-IT" sz="2000" b="0" i="1" dirty="0" smtClean="0">
                              <a:latin typeface="Cambria Math" panose="02040503050406030204" pitchFamily="18" charset="0"/>
                            </a:rPr>
                            <m:t>𝑇</m:t>
                          </m:r>
                        </m:e>
                        <m:sub>
                          <m:r>
                            <a:rPr lang="it-IT" sz="2000" b="0" i="1" dirty="0" smtClean="0">
                              <a:latin typeface="Cambria Math" panose="02040503050406030204" pitchFamily="18" charset="0"/>
                            </a:rPr>
                            <m:t>𝐹</m:t>
                          </m:r>
                        </m:sub>
                      </m:sSub>
                      <m:r>
                        <a:rPr lang="it-IT" sz="2000" b="0" i="1" dirty="0" smtClean="0">
                          <a:latin typeface="Cambria Math" panose="02040503050406030204" pitchFamily="18" charset="0"/>
                        </a:rPr>
                        <m:t> </m:t>
                      </m:r>
                      <m:r>
                        <a:rPr lang="it-IT" sz="2000" i="1" dirty="0" smtClean="0">
                          <a:latin typeface="Cambria Math" panose="02040503050406030204" pitchFamily="18" charset="0"/>
                        </a:rPr>
                        <m:t>= </m:t>
                      </m:r>
                      <m:r>
                        <a:rPr lang="it-IT" sz="2000" b="0" i="1" dirty="0" smtClean="0">
                          <a:latin typeface="Cambria Math" panose="02040503050406030204" pitchFamily="18" charset="0"/>
                        </a:rPr>
                        <m:t> </m:t>
                      </m:r>
                      <m:f>
                        <m:fPr>
                          <m:ctrlPr>
                            <a:rPr lang="it-IT" sz="2000" i="1" dirty="0" smtClean="0">
                              <a:latin typeface="Cambria Math" panose="02040503050406030204" pitchFamily="18" charset="0"/>
                            </a:rPr>
                          </m:ctrlPr>
                        </m:fPr>
                        <m:num>
                          <m:r>
                            <a:rPr lang="it-IT" sz="2000" b="0" i="1" dirty="0" smtClean="0">
                              <a:latin typeface="Cambria Math" panose="02040503050406030204" pitchFamily="18" charset="0"/>
                            </a:rPr>
                            <m:t>9</m:t>
                          </m:r>
                        </m:num>
                        <m:den>
                          <m:r>
                            <a:rPr lang="it-IT" sz="2000" b="0" i="1" dirty="0" smtClean="0">
                              <a:latin typeface="Cambria Math" panose="02040503050406030204" pitchFamily="18" charset="0"/>
                            </a:rPr>
                            <m:t>5</m:t>
                          </m:r>
                        </m:den>
                      </m:f>
                      <m:sSub>
                        <m:sSubPr>
                          <m:ctrlPr>
                            <a:rPr lang="it-IT" sz="2000" i="1" dirty="0" smtClean="0">
                              <a:latin typeface="Cambria Math" panose="02040503050406030204" pitchFamily="18" charset="0"/>
                            </a:rPr>
                          </m:ctrlPr>
                        </m:sSubPr>
                        <m:e>
                          <m:r>
                            <a:rPr lang="it-IT" sz="2000" b="0" i="1" dirty="0" smtClean="0">
                              <a:latin typeface="Cambria Math" panose="02040503050406030204" pitchFamily="18" charset="0"/>
                            </a:rPr>
                            <m:t> </m:t>
                          </m:r>
                          <m:r>
                            <a:rPr lang="it-IT" sz="2000" b="0" i="1" dirty="0" smtClean="0">
                              <a:latin typeface="Cambria Math" panose="02040503050406030204" pitchFamily="18" charset="0"/>
                            </a:rPr>
                            <m:t>𝑇</m:t>
                          </m:r>
                        </m:e>
                        <m:sub>
                          <m:r>
                            <a:rPr lang="it-IT" sz="2000" b="0" i="1" dirty="0" smtClean="0">
                              <a:latin typeface="Cambria Math" panose="02040503050406030204" pitchFamily="18" charset="0"/>
                            </a:rPr>
                            <m:t>𝐾</m:t>
                          </m:r>
                        </m:sub>
                      </m:sSub>
                      <m:r>
                        <a:rPr lang="it-IT" sz="2000" b="0" i="1" dirty="0" smtClean="0">
                          <a:latin typeface="Cambria Math" panose="02040503050406030204" pitchFamily="18" charset="0"/>
                        </a:rPr>
                        <m:t> − 459,67</m:t>
                      </m:r>
                    </m:oMath>
                  </m:oMathPara>
                </a14:m>
                <a:endParaRPr lang="it-IT" sz="2000" b="0" dirty="0" smtClean="0"/>
              </a:p>
            </p:txBody>
          </p:sp>
        </mc:Choice>
        <mc:Fallback xmlns="">
          <p:sp>
            <p:nvSpPr>
              <p:cNvPr id="11" name="TextBox 10"/>
              <p:cNvSpPr txBox="1">
                <a:spLocks noRot="1" noChangeAspect="1" noMove="1" noResize="1" noEditPoints="1" noAdjustHandles="1" noChangeArrowheads="1" noChangeShapeType="1" noTextEdit="1"/>
              </p:cNvSpPr>
              <p:nvPr/>
            </p:nvSpPr>
            <p:spPr>
              <a:xfrm>
                <a:off x="6167120" y="3673734"/>
                <a:ext cx="2834640" cy="2750240"/>
              </a:xfrm>
              <a:prstGeom prst="rect">
                <a:avLst/>
              </a:prstGeom>
              <a:blipFill>
                <a:blip r:embed="rId3"/>
                <a:stretch>
                  <a:fillRect/>
                </a:stretch>
              </a:blipFill>
              <a:ln w="19050">
                <a:solidFill>
                  <a:schemeClr val="accent1">
                    <a:shade val="50000"/>
                  </a:schemeClr>
                </a:solidFill>
              </a:ln>
            </p:spPr>
            <p:txBody>
              <a:bodyPr/>
              <a:lstStyle/>
              <a:p>
                <a:r>
                  <a:rPr lang="it-IT">
                    <a:noFill/>
                  </a:rPr>
                  <a:t> </a:t>
                </a:r>
              </a:p>
            </p:txBody>
          </p:sp>
        </mc:Fallback>
      </mc:AlternateContent>
    </p:spTree>
    <p:extLst>
      <p:ext uri="{BB962C8B-B14F-4D97-AF65-F5344CB8AC3E}">
        <p14:creationId xmlns:p14="http://schemas.microsoft.com/office/powerpoint/2010/main" val="10673850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1"/>
          <p:cNvPicPr>
            <a:picLocks noChangeAspect="1"/>
          </p:cNvPicPr>
          <p:nvPr/>
        </p:nvPicPr>
        <p:blipFill rotWithShape="1">
          <a:blip r:embed="rId2">
            <a:extLst>
              <a:ext uri="{28A0092B-C50C-407E-A947-70E740481C1C}">
                <a14:useLocalDpi xmlns:a14="http://schemas.microsoft.com/office/drawing/2010/main" val="0"/>
              </a:ext>
            </a:extLst>
          </a:blip>
          <a:srcRect r="71889"/>
          <a:stretch/>
        </p:blipFill>
        <p:spPr bwMode="auto">
          <a:xfrm>
            <a:off x="5388162" y="2958442"/>
            <a:ext cx="3621368" cy="362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63388" y="149968"/>
            <a:ext cx="7996518" cy="809251"/>
          </a:xfrm>
        </p:spPr>
        <p:txBody>
          <a:bodyPr>
            <a:normAutofit/>
          </a:bodyPr>
          <a:lstStyle/>
          <a:p>
            <a:r>
              <a:rPr lang="it-IT" sz="3200" dirty="0" smtClean="0">
                <a:solidFill>
                  <a:srgbClr val="0070C0"/>
                </a:solidFill>
              </a:rPr>
              <a:t>Errori</a:t>
            </a:r>
            <a:endParaRPr lang="it-IT" sz="3200" dirty="0">
              <a:solidFill>
                <a:srgbClr val="0070C0"/>
              </a:solidFill>
            </a:endParaRPr>
          </a:p>
        </p:txBody>
      </p:sp>
      <p:sp>
        <p:nvSpPr>
          <p:cNvPr id="3" name="Content Placeholder 2"/>
          <p:cNvSpPr>
            <a:spLocks noGrp="1"/>
          </p:cNvSpPr>
          <p:nvPr>
            <p:ph idx="1"/>
          </p:nvPr>
        </p:nvSpPr>
        <p:spPr>
          <a:xfrm>
            <a:off x="591668" y="815789"/>
            <a:ext cx="7897906" cy="2554940"/>
          </a:xfrm>
        </p:spPr>
        <p:txBody>
          <a:bodyPr>
            <a:normAutofit/>
          </a:bodyPr>
          <a:lstStyle/>
          <a:p>
            <a:pPr marL="0" indent="0">
              <a:lnSpc>
                <a:spcPct val="110000"/>
              </a:lnSpc>
              <a:spcBef>
                <a:spcPts val="0"/>
              </a:spcBef>
              <a:spcAft>
                <a:spcPts val="600"/>
              </a:spcAft>
              <a:buNone/>
            </a:pPr>
            <a:r>
              <a:rPr lang="it-IT" sz="1900" dirty="0" smtClean="0"/>
              <a:t>Ogni misurazione di una grandezza fisica è soggetta ad errori. Gli errori possono essere casuali o sistematici.</a:t>
            </a:r>
          </a:p>
          <a:p>
            <a:pPr marL="0" indent="0">
              <a:lnSpc>
                <a:spcPct val="110000"/>
              </a:lnSpc>
              <a:spcBef>
                <a:spcPts val="0"/>
              </a:spcBef>
              <a:spcAft>
                <a:spcPts val="600"/>
              </a:spcAft>
              <a:buNone/>
            </a:pPr>
            <a:r>
              <a:rPr lang="it-IT" sz="1900" b="1" dirty="0" smtClean="0"/>
              <a:t>Errori casuali:</a:t>
            </a:r>
            <a:r>
              <a:rPr lang="it-IT" sz="1900" dirty="0" smtClean="0"/>
              <a:t> errori che hanno grandezza e segno diversi in misure ripetute. Possono essere ridotti facendo la media aritmetica di più misurazioni. </a:t>
            </a:r>
          </a:p>
          <a:p>
            <a:pPr marL="0" indent="0">
              <a:lnSpc>
                <a:spcPct val="110000"/>
              </a:lnSpc>
              <a:spcBef>
                <a:spcPts val="0"/>
              </a:spcBef>
              <a:spcAft>
                <a:spcPts val="600"/>
              </a:spcAft>
              <a:buNone/>
            </a:pPr>
            <a:r>
              <a:rPr lang="it-IT" sz="1900" b="1" dirty="0" smtClean="0"/>
              <a:t>Errori sistematici:</a:t>
            </a:r>
            <a:r>
              <a:rPr lang="it-IT" sz="1900" dirty="0" smtClean="0"/>
              <a:t> sono dovuti a problemi che si ripetono per tutte le misurazioni (esempio: taratura dello strumento).</a:t>
            </a:r>
            <a:r>
              <a:rPr lang="it-IT" sz="1900" b="1" dirty="0" smtClean="0"/>
              <a:t> </a:t>
            </a:r>
            <a:endParaRPr lang="it-IT" sz="1900" dirty="0" smtClean="0"/>
          </a:p>
        </p:txBody>
      </p:sp>
      <p:sp>
        <p:nvSpPr>
          <p:cNvPr id="8" name="Rectangle 7"/>
          <p:cNvSpPr/>
          <p:nvPr/>
        </p:nvSpPr>
        <p:spPr>
          <a:xfrm>
            <a:off x="7135906" y="2958442"/>
            <a:ext cx="1873624" cy="1810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p:cNvSpPr/>
          <p:nvPr/>
        </p:nvSpPr>
        <p:spPr>
          <a:xfrm>
            <a:off x="7135906" y="4769224"/>
            <a:ext cx="1873624" cy="1810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ctangle 9"/>
          <p:cNvSpPr/>
          <p:nvPr/>
        </p:nvSpPr>
        <p:spPr>
          <a:xfrm>
            <a:off x="5280398" y="4769224"/>
            <a:ext cx="1873624" cy="1810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ontent Placeholder 2"/>
          <p:cNvSpPr txBox="1">
            <a:spLocks/>
          </p:cNvSpPr>
          <p:nvPr/>
        </p:nvSpPr>
        <p:spPr>
          <a:xfrm>
            <a:off x="600819" y="3030070"/>
            <a:ext cx="5002121" cy="38279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Font typeface="Arial" panose="020B0604020202020204" pitchFamily="34" charset="0"/>
              <a:buNone/>
            </a:pPr>
            <a:r>
              <a:rPr lang="it-IT" sz="1800" dirty="0" smtClean="0"/>
              <a:t>Una misurazione ideale è quella in cui il valore vero è simile alla media delle misurazioni ripetute. In questo caso si parla di misure </a:t>
            </a:r>
            <a:r>
              <a:rPr lang="it-IT" sz="1800" b="1" dirty="0" smtClean="0">
                <a:solidFill>
                  <a:srgbClr val="FF0000"/>
                </a:solidFill>
              </a:rPr>
              <a:t>esatte</a:t>
            </a:r>
            <a:r>
              <a:rPr lang="it-IT" sz="1800" dirty="0" smtClean="0"/>
              <a:t> e </a:t>
            </a:r>
            <a:r>
              <a:rPr lang="it-IT" sz="1800" b="1" dirty="0" smtClean="0"/>
              <a:t>precise</a:t>
            </a:r>
            <a:r>
              <a:rPr lang="it-IT" sz="1800" dirty="0" smtClean="0"/>
              <a:t>.</a:t>
            </a:r>
          </a:p>
          <a:p>
            <a:pPr marL="0" indent="0">
              <a:lnSpc>
                <a:spcPct val="110000"/>
              </a:lnSpc>
              <a:spcBef>
                <a:spcPts val="0"/>
              </a:spcBef>
              <a:spcAft>
                <a:spcPts val="600"/>
              </a:spcAft>
              <a:buFont typeface="Arial" panose="020B0604020202020204" pitchFamily="34" charset="0"/>
              <a:buNone/>
            </a:pPr>
            <a:r>
              <a:rPr lang="it-IT" sz="1800" dirty="0" smtClean="0"/>
              <a:t>Se una misura ripetuta da valori simili, ma distanti dal valore reale, tale misura è precisa, ma non esatta.</a:t>
            </a:r>
          </a:p>
          <a:p>
            <a:pPr marL="0" indent="0">
              <a:lnSpc>
                <a:spcPct val="110000"/>
              </a:lnSpc>
              <a:spcBef>
                <a:spcPts val="0"/>
              </a:spcBef>
              <a:spcAft>
                <a:spcPts val="600"/>
              </a:spcAft>
              <a:buFont typeface="Arial" panose="020B0604020202020204" pitchFamily="34" charset="0"/>
              <a:buNone/>
            </a:pPr>
            <a:r>
              <a:rPr lang="it-IT" sz="1800" dirty="0" smtClean="0"/>
              <a:t>Se una serie di misure ha un valore medio vicino al valore reale, ma con misure molto distanti tra loro, è esatta, ma non precisa.</a:t>
            </a:r>
          </a:p>
          <a:p>
            <a:pPr marL="0" indent="0">
              <a:lnSpc>
                <a:spcPct val="110000"/>
              </a:lnSpc>
              <a:spcBef>
                <a:spcPts val="0"/>
              </a:spcBef>
              <a:spcAft>
                <a:spcPts val="600"/>
              </a:spcAft>
              <a:buFont typeface="Arial" panose="020B0604020202020204" pitchFamily="34" charset="0"/>
              <a:buNone/>
            </a:pPr>
            <a:r>
              <a:rPr lang="it-IT" sz="1800" dirty="0" smtClean="0"/>
              <a:t>Il caso peggiore è quello di misure che non sono </a:t>
            </a:r>
            <a:r>
              <a:rPr lang="it-IT" sz="1800" dirty="0" err="1" smtClean="0"/>
              <a:t>nè</a:t>
            </a:r>
            <a:r>
              <a:rPr lang="it-IT" sz="1800" dirty="0" smtClean="0"/>
              <a:t> esatte, nè precise.  </a:t>
            </a:r>
          </a:p>
        </p:txBody>
      </p:sp>
    </p:spTree>
    <p:extLst>
      <p:ext uri="{BB962C8B-B14F-4D97-AF65-F5344CB8AC3E}">
        <p14:creationId xmlns:p14="http://schemas.microsoft.com/office/powerpoint/2010/main" val="306432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7"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o 23"/>
          <p:cNvGrpSpPr/>
          <p:nvPr/>
        </p:nvGrpSpPr>
        <p:grpSpPr>
          <a:xfrm>
            <a:off x="500034" y="2571744"/>
            <a:ext cx="2468880" cy="2468880"/>
            <a:chOff x="571472" y="1357298"/>
            <a:chExt cx="2468880" cy="2468880"/>
          </a:xfrm>
        </p:grpSpPr>
        <p:sp>
          <p:nvSpPr>
            <p:cNvPr id="15" name="Rettangolo 14"/>
            <p:cNvSpPr/>
            <p:nvPr/>
          </p:nvSpPr>
          <p:spPr>
            <a:xfrm>
              <a:off x="571472" y="1357298"/>
              <a:ext cx="2468880" cy="24688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p:cNvSpPr/>
            <p:nvPr/>
          </p:nvSpPr>
          <p:spPr>
            <a:xfrm>
              <a:off x="617192" y="1403018"/>
              <a:ext cx="2377440" cy="237744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p:cNvSpPr/>
            <p:nvPr/>
          </p:nvSpPr>
          <p:spPr>
            <a:xfrm>
              <a:off x="800072" y="1585898"/>
              <a:ext cx="2011680" cy="201168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982952" y="1768778"/>
              <a:ext cx="1645920" cy="164592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165832" y="1951658"/>
              <a:ext cx="1280160" cy="128016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1348712" y="2134538"/>
              <a:ext cx="914400" cy="914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1531592" y="2317418"/>
              <a:ext cx="548640" cy="54864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p:cNvSpPr/>
            <p:nvPr/>
          </p:nvSpPr>
          <p:spPr>
            <a:xfrm>
              <a:off x="1760192" y="2546018"/>
              <a:ext cx="91440" cy="91440"/>
            </a:xfrm>
            <a:prstGeom prst="ellipse">
              <a:avLst/>
            </a:prstGeom>
            <a:solidFill>
              <a:schemeClr val="tx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26" name="Connettore 1 25"/>
          <p:cNvCxnSpPr/>
          <p:nvPr/>
        </p:nvCxnSpPr>
        <p:spPr>
          <a:xfrm rot="5400000" flipH="1">
            <a:off x="750067" y="2853228"/>
            <a:ext cx="1481083" cy="4095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500034" y="1948110"/>
            <a:ext cx="2071702" cy="369332"/>
          </a:xfrm>
          <a:prstGeom prst="rect">
            <a:avLst/>
          </a:prstGeom>
          <a:noFill/>
        </p:spPr>
        <p:txBody>
          <a:bodyPr wrap="square" rtlCol="0">
            <a:spAutoFit/>
          </a:bodyPr>
          <a:lstStyle/>
          <a:p>
            <a:r>
              <a:rPr lang="it-IT" dirty="0" smtClean="0"/>
              <a:t>Valore vero</a:t>
            </a:r>
            <a:endParaRPr lang="it-IT" dirty="0"/>
          </a:p>
        </p:txBody>
      </p:sp>
      <p:grpSp>
        <p:nvGrpSpPr>
          <p:cNvPr id="29" name="Gruppo 28"/>
          <p:cNvGrpSpPr/>
          <p:nvPr/>
        </p:nvGrpSpPr>
        <p:grpSpPr>
          <a:xfrm>
            <a:off x="3357554" y="853843"/>
            <a:ext cx="2468880" cy="2468880"/>
            <a:chOff x="571472" y="1357298"/>
            <a:chExt cx="2468880" cy="2468880"/>
          </a:xfrm>
        </p:grpSpPr>
        <p:sp>
          <p:nvSpPr>
            <p:cNvPr id="30" name="Rettangolo 29"/>
            <p:cNvSpPr/>
            <p:nvPr/>
          </p:nvSpPr>
          <p:spPr>
            <a:xfrm>
              <a:off x="571472" y="1357298"/>
              <a:ext cx="2468880" cy="24688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a:off x="617192" y="1403018"/>
              <a:ext cx="2377440" cy="237744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p:cNvSpPr/>
            <p:nvPr/>
          </p:nvSpPr>
          <p:spPr>
            <a:xfrm>
              <a:off x="800072" y="1585898"/>
              <a:ext cx="2011680" cy="201168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e 32"/>
            <p:cNvSpPr/>
            <p:nvPr/>
          </p:nvSpPr>
          <p:spPr>
            <a:xfrm>
              <a:off x="982952" y="1768778"/>
              <a:ext cx="1645920" cy="164592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Ovale 33"/>
            <p:cNvSpPr/>
            <p:nvPr/>
          </p:nvSpPr>
          <p:spPr>
            <a:xfrm>
              <a:off x="1165832" y="1951658"/>
              <a:ext cx="1280160" cy="128016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Ovale 34"/>
            <p:cNvSpPr/>
            <p:nvPr/>
          </p:nvSpPr>
          <p:spPr>
            <a:xfrm>
              <a:off x="1348712" y="2134538"/>
              <a:ext cx="914400" cy="914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Ovale 35"/>
            <p:cNvSpPr/>
            <p:nvPr/>
          </p:nvSpPr>
          <p:spPr>
            <a:xfrm>
              <a:off x="1531592" y="2317418"/>
              <a:ext cx="548640" cy="54864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Ovale 36"/>
            <p:cNvSpPr/>
            <p:nvPr/>
          </p:nvSpPr>
          <p:spPr>
            <a:xfrm>
              <a:off x="1760192" y="2546018"/>
              <a:ext cx="91440" cy="91440"/>
            </a:xfrm>
            <a:prstGeom prst="ellipse">
              <a:avLst/>
            </a:prstGeom>
            <a:solidFill>
              <a:schemeClr val="tx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8" name="Gruppo 37"/>
          <p:cNvGrpSpPr/>
          <p:nvPr/>
        </p:nvGrpSpPr>
        <p:grpSpPr>
          <a:xfrm>
            <a:off x="3357554" y="3385623"/>
            <a:ext cx="2468880" cy="2468880"/>
            <a:chOff x="571472" y="1357298"/>
            <a:chExt cx="2468880" cy="2468880"/>
          </a:xfrm>
        </p:grpSpPr>
        <p:sp>
          <p:nvSpPr>
            <p:cNvPr id="39" name="Rettangolo 38"/>
            <p:cNvSpPr/>
            <p:nvPr/>
          </p:nvSpPr>
          <p:spPr>
            <a:xfrm>
              <a:off x="571472" y="1357298"/>
              <a:ext cx="2468880" cy="24688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Ovale 39"/>
            <p:cNvSpPr/>
            <p:nvPr/>
          </p:nvSpPr>
          <p:spPr>
            <a:xfrm>
              <a:off x="617192" y="1403018"/>
              <a:ext cx="2377440" cy="237744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Ovale 40"/>
            <p:cNvSpPr/>
            <p:nvPr/>
          </p:nvSpPr>
          <p:spPr>
            <a:xfrm>
              <a:off x="800072" y="1585898"/>
              <a:ext cx="2011680" cy="201168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Ovale 41"/>
            <p:cNvSpPr/>
            <p:nvPr/>
          </p:nvSpPr>
          <p:spPr>
            <a:xfrm>
              <a:off x="982952" y="1768778"/>
              <a:ext cx="1645920" cy="164592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Ovale 42"/>
            <p:cNvSpPr/>
            <p:nvPr/>
          </p:nvSpPr>
          <p:spPr>
            <a:xfrm>
              <a:off x="1165832" y="1951658"/>
              <a:ext cx="1280160" cy="128016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Ovale 43"/>
            <p:cNvSpPr/>
            <p:nvPr/>
          </p:nvSpPr>
          <p:spPr>
            <a:xfrm>
              <a:off x="1348712" y="2134538"/>
              <a:ext cx="914400" cy="914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Ovale 44"/>
            <p:cNvSpPr/>
            <p:nvPr/>
          </p:nvSpPr>
          <p:spPr>
            <a:xfrm>
              <a:off x="1531592" y="2317418"/>
              <a:ext cx="548640" cy="54864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Ovale 45"/>
            <p:cNvSpPr/>
            <p:nvPr/>
          </p:nvSpPr>
          <p:spPr>
            <a:xfrm>
              <a:off x="1760192" y="2546018"/>
              <a:ext cx="91440" cy="91440"/>
            </a:xfrm>
            <a:prstGeom prst="ellipse">
              <a:avLst/>
            </a:prstGeom>
            <a:solidFill>
              <a:schemeClr val="tx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7" name="Gruppo 46"/>
          <p:cNvGrpSpPr/>
          <p:nvPr/>
        </p:nvGrpSpPr>
        <p:grpSpPr>
          <a:xfrm>
            <a:off x="5889334" y="853843"/>
            <a:ext cx="2468880" cy="2468880"/>
            <a:chOff x="571472" y="1357298"/>
            <a:chExt cx="2468880" cy="2468880"/>
          </a:xfrm>
        </p:grpSpPr>
        <p:sp>
          <p:nvSpPr>
            <p:cNvPr id="48" name="Rettangolo 47"/>
            <p:cNvSpPr/>
            <p:nvPr/>
          </p:nvSpPr>
          <p:spPr>
            <a:xfrm>
              <a:off x="571472" y="1357298"/>
              <a:ext cx="2468880" cy="24688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Ovale 48"/>
            <p:cNvSpPr/>
            <p:nvPr/>
          </p:nvSpPr>
          <p:spPr>
            <a:xfrm>
              <a:off x="617192" y="1403018"/>
              <a:ext cx="2377440" cy="237744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Ovale 49"/>
            <p:cNvSpPr/>
            <p:nvPr/>
          </p:nvSpPr>
          <p:spPr>
            <a:xfrm>
              <a:off x="800072" y="1585898"/>
              <a:ext cx="2011680" cy="201168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Ovale 50"/>
            <p:cNvSpPr/>
            <p:nvPr/>
          </p:nvSpPr>
          <p:spPr>
            <a:xfrm>
              <a:off x="982952" y="1768778"/>
              <a:ext cx="1645920" cy="164592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Ovale 51"/>
            <p:cNvSpPr/>
            <p:nvPr/>
          </p:nvSpPr>
          <p:spPr>
            <a:xfrm>
              <a:off x="1165832" y="1951658"/>
              <a:ext cx="1280160" cy="128016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Ovale 52"/>
            <p:cNvSpPr/>
            <p:nvPr/>
          </p:nvSpPr>
          <p:spPr>
            <a:xfrm>
              <a:off x="1348712" y="2134538"/>
              <a:ext cx="914400" cy="914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Ovale 53"/>
            <p:cNvSpPr/>
            <p:nvPr/>
          </p:nvSpPr>
          <p:spPr>
            <a:xfrm>
              <a:off x="1531592" y="2317418"/>
              <a:ext cx="548640" cy="54864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Ovale 54"/>
            <p:cNvSpPr/>
            <p:nvPr/>
          </p:nvSpPr>
          <p:spPr>
            <a:xfrm>
              <a:off x="1760192" y="2546018"/>
              <a:ext cx="91440" cy="91440"/>
            </a:xfrm>
            <a:prstGeom prst="ellipse">
              <a:avLst/>
            </a:prstGeom>
            <a:solidFill>
              <a:schemeClr val="tx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6" name="Gruppo 55"/>
          <p:cNvGrpSpPr/>
          <p:nvPr/>
        </p:nvGrpSpPr>
        <p:grpSpPr>
          <a:xfrm>
            <a:off x="5889334" y="3385623"/>
            <a:ext cx="2468880" cy="2468880"/>
            <a:chOff x="571472" y="1357298"/>
            <a:chExt cx="2468880" cy="2468880"/>
          </a:xfrm>
        </p:grpSpPr>
        <p:sp>
          <p:nvSpPr>
            <p:cNvPr id="57" name="Rettangolo 56"/>
            <p:cNvSpPr/>
            <p:nvPr/>
          </p:nvSpPr>
          <p:spPr>
            <a:xfrm>
              <a:off x="571472" y="1357298"/>
              <a:ext cx="2468880" cy="24688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Ovale 57"/>
            <p:cNvSpPr/>
            <p:nvPr/>
          </p:nvSpPr>
          <p:spPr>
            <a:xfrm>
              <a:off x="617192" y="1403018"/>
              <a:ext cx="2377440" cy="237744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Ovale 58"/>
            <p:cNvSpPr/>
            <p:nvPr/>
          </p:nvSpPr>
          <p:spPr>
            <a:xfrm>
              <a:off x="800072" y="1585898"/>
              <a:ext cx="2011680" cy="201168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p:cNvSpPr/>
            <p:nvPr/>
          </p:nvSpPr>
          <p:spPr>
            <a:xfrm>
              <a:off x="982952" y="1768778"/>
              <a:ext cx="1645920" cy="164592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Ovale 60"/>
            <p:cNvSpPr/>
            <p:nvPr/>
          </p:nvSpPr>
          <p:spPr>
            <a:xfrm>
              <a:off x="1165832" y="1951658"/>
              <a:ext cx="1280160" cy="128016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61"/>
            <p:cNvSpPr/>
            <p:nvPr/>
          </p:nvSpPr>
          <p:spPr>
            <a:xfrm>
              <a:off x="1348712" y="2134538"/>
              <a:ext cx="914400" cy="914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Ovale 62"/>
            <p:cNvSpPr/>
            <p:nvPr/>
          </p:nvSpPr>
          <p:spPr>
            <a:xfrm>
              <a:off x="1531592" y="2317418"/>
              <a:ext cx="548640" cy="54864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Ovale 63"/>
            <p:cNvSpPr/>
            <p:nvPr/>
          </p:nvSpPr>
          <p:spPr>
            <a:xfrm>
              <a:off x="1760192" y="2546018"/>
              <a:ext cx="91440" cy="91440"/>
            </a:xfrm>
            <a:prstGeom prst="ellipse">
              <a:avLst/>
            </a:prstGeom>
            <a:solidFill>
              <a:schemeClr val="tx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5" name="Ovale 64"/>
          <p:cNvSpPr/>
          <p:nvPr/>
        </p:nvSpPr>
        <p:spPr>
          <a:xfrm>
            <a:off x="5053018" y="1214422"/>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Ovale 66"/>
          <p:cNvSpPr/>
          <p:nvPr/>
        </p:nvSpPr>
        <p:spPr>
          <a:xfrm>
            <a:off x="5205418" y="1366822"/>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p:cNvSpPr/>
          <p:nvPr/>
        </p:nvSpPr>
        <p:spPr>
          <a:xfrm>
            <a:off x="5357818" y="1519222"/>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Ovale 68"/>
          <p:cNvSpPr/>
          <p:nvPr/>
        </p:nvSpPr>
        <p:spPr>
          <a:xfrm>
            <a:off x="5053018" y="1285860"/>
            <a:ext cx="71438" cy="71438"/>
          </a:xfrm>
          <a:prstGeom prst="ellipse">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Ovale 69"/>
          <p:cNvSpPr/>
          <p:nvPr/>
        </p:nvSpPr>
        <p:spPr>
          <a:xfrm>
            <a:off x="4838704" y="1142984"/>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Ovale 70"/>
          <p:cNvSpPr/>
          <p:nvPr/>
        </p:nvSpPr>
        <p:spPr>
          <a:xfrm>
            <a:off x="4981580" y="1142984"/>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Ovale 71"/>
          <p:cNvSpPr/>
          <p:nvPr/>
        </p:nvSpPr>
        <p:spPr>
          <a:xfrm>
            <a:off x="5124456" y="1142984"/>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Ovale 72"/>
          <p:cNvSpPr/>
          <p:nvPr/>
        </p:nvSpPr>
        <p:spPr>
          <a:xfrm>
            <a:off x="5053018" y="1142984"/>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Ovale 73"/>
          <p:cNvSpPr/>
          <p:nvPr/>
        </p:nvSpPr>
        <p:spPr>
          <a:xfrm>
            <a:off x="5053018" y="1071546"/>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Ovale 74"/>
          <p:cNvSpPr/>
          <p:nvPr/>
        </p:nvSpPr>
        <p:spPr>
          <a:xfrm>
            <a:off x="4767266" y="1285860"/>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Ovale 75"/>
          <p:cNvSpPr/>
          <p:nvPr/>
        </p:nvSpPr>
        <p:spPr>
          <a:xfrm>
            <a:off x="4910142" y="1500174"/>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Ovale 76"/>
          <p:cNvSpPr/>
          <p:nvPr/>
        </p:nvSpPr>
        <p:spPr>
          <a:xfrm>
            <a:off x="4910142" y="1214422"/>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Ovale 77"/>
          <p:cNvSpPr/>
          <p:nvPr/>
        </p:nvSpPr>
        <p:spPr>
          <a:xfrm>
            <a:off x="5338770" y="1214422"/>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Ovale 78"/>
          <p:cNvSpPr/>
          <p:nvPr/>
        </p:nvSpPr>
        <p:spPr>
          <a:xfrm>
            <a:off x="4981580" y="1428736"/>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Ovale 79"/>
          <p:cNvSpPr/>
          <p:nvPr/>
        </p:nvSpPr>
        <p:spPr>
          <a:xfrm>
            <a:off x="5053018" y="1357298"/>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Ovale 80"/>
          <p:cNvSpPr/>
          <p:nvPr/>
        </p:nvSpPr>
        <p:spPr>
          <a:xfrm>
            <a:off x="4981580" y="1214422"/>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Ovale 81"/>
          <p:cNvSpPr/>
          <p:nvPr/>
        </p:nvSpPr>
        <p:spPr>
          <a:xfrm>
            <a:off x="4910142" y="1357298"/>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Ovale 82"/>
          <p:cNvSpPr/>
          <p:nvPr/>
        </p:nvSpPr>
        <p:spPr>
          <a:xfrm>
            <a:off x="5267332" y="1285860"/>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Ovale 83"/>
          <p:cNvSpPr/>
          <p:nvPr/>
        </p:nvSpPr>
        <p:spPr>
          <a:xfrm>
            <a:off x="5195894" y="1071546"/>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Ovale 84"/>
          <p:cNvSpPr/>
          <p:nvPr/>
        </p:nvSpPr>
        <p:spPr>
          <a:xfrm>
            <a:off x="5195894" y="1428736"/>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6" name="Ovale 85"/>
          <p:cNvSpPr/>
          <p:nvPr/>
        </p:nvSpPr>
        <p:spPr>
          <a:xfrm>
            <a:off x="5053018" y="1571612"/>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Ovale 86"/>
          <p:cNvSpPr/>
          <p:nvPr/>
        </p:nvSpPr>
        <p:spPr>
          <a:xfrm>
            <a:off x="4981580" y="1285860"/>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8" name="Ovale 87"/>
          <p:cNvSpPr/>
          <p:nvPr/>
        </p:nvSpPr>
        <p:spPr>
          <a:xfrm>
            <a:off x="5053018" y="1357298"/>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9" name="Ovale 88"/>
          <p:cNvSpPr/>
          <p:nvPr/>
        </p:nvSpPr>
        <p:spPr>
          <a:xfrm>
            <a:off x="5053018" y="1428736"/>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0" name="Ovale 89"/>
          <p:cNvSpPr/>
          <p:nvPr/>
        </p:nvSpPr>
        <p:spPr>
          <a:xfrm>
            <a:off x="5124456" y="1357298"/>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1" name="Ovale 90"/>
          <p:cNvSpPr/>
          <p:nvPr/>
        </p:nvSpPr>
        <p:spPr>
          <a:xfrm>
            <a:off x="5053018" y="1214422"/>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2" name="Ovale 91"/>
          <p:cNvSpPr/>
          <p:nvPr/>
        </p:nvSpPr>
        <p:spPr>
          <a:xfrm>
            <a:off x="5195894" y="1214422"/>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3" name="Ovale 92"/>
          <p:cNvSpPr/>
          <p:nvPr/>
        </p:nvSpPr>
        <p:spPr>
          <a:xfrm>
            <a:off x="5124456" y="1285860"/>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4" name="Ovale 93"/>
          <p:cNvSpPr/>
          <p:nvPr/>
        </p:nvSpPr>
        <p:spPr>
          <a:xfrm>
            <a:off x="5124456" y="1214422"/>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5" name="Ovale 94"/>
          <p:cNvSpPr/>
          <p:nvPr/>
        </p:nvSpPr>
        <p:spPr>
          <a:xfrm>
            <a:off x="5195894" y="1285860"/>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6" name="CasellaDiTesto 95"/>
          <p:cNvSpPr txBox="1"/>
          <p:nvPr/>
        </p:nvSpPr>
        <p:spPr>
          <a:xfrm>
            <a:off x="3857620" y="5220314"/>
            <a:ext cx="1357322" cy="276999"/>
          </a:xfrm>
          <a:prstGeom prst="rect">
            <a:avLst/>
          </a:prstGeom>
          <a:solidFill>
            <a:schemeClr val="bg1"/>
          </a:solidFill>
        </p:spPr>
        <p:txBody>
          <a:bodyPr wrap="square" lIns="0" tIns="0" rIns="0" bIns="0" rtlCol="0">
            <a:spAutoFit/>
          </a:bodyPr>
          <a:lstStyle/>
          <a:p>
            <a:pPr algn="ctr"/>
            <a:r>
              <a:rPr lang="it-IT" dirty="0" smtClean="0"/>
              <a:t>Valore medio</a:t>
            </a:r>
            <a:endParaRPr lang="it-IT" dirty="0"/>
          </a:p>
        </p:txBody>
      </p:sp>
      <p:cxnSp>
        <p:nvCxnSpPr>
          <p:cNvPr id="97" name="Connettore 1 96"/>
          <p:cNvCxnSpPr>
            <a:endCxn id="103" idx="4"/>
          </p:cNvCxnSpPr>
          <p:nvPr/>
        </p:nvCxnSpPr>
        <p:spPr>
          <a:xfrm rot="5400000" flipH="1" flipV="1">
            <a:off x="4063632" y="4291169"/>
            <a:ext cx="1338206" cy="464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CasellaDiTesto 98"/>
          <p:cNvSpPr txBox="1"/>
          <p:nvPr/>
        </p:nvSpPr>
        <p:spPr>
          <a:xfrm>
            <a:off x="3643306" y="210901"/>
            <a:ext cx="1928826" cy="646331"/>
          </a:xfrm>
          <a:prstGeom prst="rect">
            <a:avLst/>
          </a:prstGeom>
          <a:noFill/>
        </p:spPr>
        <p:txBody>
          <a:bodyPr wrap="square" rtlCol="0">
            <a:spAutoFit/>
          </a:bodyPr>
          <a:lstStyle/>
          <a:p>
            <a:pPr algn="ctr"/>
            <a:r>
              <a:rPr lang="it-IT" dirty="0" smtClean="0"/>
              <a:t>Misura precisa ma non esatta</a:t>
            </a:r>
            <a:endParaRPr lang="it-IT" dirty="0"/>
          </a:p>
        </p:txBody>
      </p:sp>
      <p:sp>
        <p:nvSpPr>
          <p:cNvPr id="100" name="Ovale 99"/>
          <p:cNvSpPr/>
          <p:nvPr/>
        </p:nvSpPr>
        <p:spPr>
          <a:xfrm>
            <a:off x="4786314" y="3925677"/>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1" name="Ovale 100"/>
          <p:cNvSpPr/>
          <p:nvPr/>
        </p:nvSpPr>
        <p:spPr>
          <a:xfrm>
            <a:off x="4786314" y="4425743"/>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 name="Ovale 101"/>
          <p:cNvSpPr/>
          <p:nvPr/>
        </p:nvSpPr>
        <p:spPr>
          <a:xfrm>
            <a:off x="4500562" y="3425611"/>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3" name="Ovale 102"/>
          <p:cNvSpPr/>
          <p:nvPr/>
        </p:nvSpPr>
        <p:spPr>
          <a:xfrm>
            <a:off x="4929190" y="3782801"/>
            <a:ext cx="71438" cy="71438"/>
          </a:xfrm>
          <a:prstGeom prst="ellipse">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4" name="Ovale 103"/>
          <p:cNvSpPr/>
          <p:nvPr/>
        </p:nvSpPr>
        <p:spPr>
          <a:xfrm>
            <a:off x="4357686" y="3854239"/>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5" name="Ovale 104"/>
          <p:cNvSpPr/>
          <p:nvPr/>
        </p:nvSpPr>
        <p:spPr>
          <a:xfrm>
            <a:off x="5214942" y="3497049"/>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6" name="Ovale 105"/>
          <p:cNvSpPr/>
          <p:nvPr/>
        </p:nvSpPr>
        <p:spPr>
          <a:xfrm>
            <a:off x="5286380" y="3997115"/>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7" name="Ovale 106"/>
          <p:cNvSpPr/>
          <p:nvPr/>
        </p:nvSpPr>
        <p:spPr>
          <a:xfrm>
            <a:off x="5000628" y="3711363"/>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8" name="Ovale 107"/>
          <p:cNvSpPr/>
          <p:nvPr/>
        </p:nvSpPr>
        <p:spPr>
          <a:xfrm>
            <a:off x="4286248" y="3568487"/>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9" name="Ovale 108"/>
          <p:cNvSpPr/>
          <p:nvPr/>
        </p:nvSpPr>
        <p:spPr>
          <a:xfrm>
            <a:off x="4429124" y="3639925"/>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0" name="Ovale 109"/>
          <p:cNvSpPr/>
          <p:nvPr/>
        </p:nvSpPr>
        <p:spPr>
          <a:xfrm>
            <a:off x="5143504" y="3997115"/>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1" name="Ovale 110"/>
          <p:cNvSpPr/>
          <p:nvPr/>
        </p:nvSpPr>
        <p:spPr>
          <a:xfrm>
            <a:off x="4143372" y="3997115"/>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2" name="Ovale 111"/>
          <p:cNvSpPr/>
          <p:nvPr/>
        </p:nvSpPr>
        <p:spPr>
          <a:xfrm>
            <a:off x="4338638" y="3711363"/>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3" name="Ovale 112"/>
          <p:cNvSpPr/>
          <p:nvPr/>
        </p:nvSpPr>
        <p:spPr>
          <a:xfrm>
            <a:off x="5143504" y="4282867"/>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4" name="Ovale 113"/>
          <p:cNvSpPr/>
          <p:nvPr/>
        </p:nvSpPr>
        <p:spPr>
          <a:xfrm>
            <a:off x="5572132" y="4068553"/>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5" name="Ovale 114"/>
          <p:cNvSpPr/>
          <p:nvPr/>
        </p:nvSpPr>
        <p:spPr>
          <a:xfrm>
            <a:off x="5357818" y="4425743"/>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6" name="Ovale 115"/>
          <p:cNvSpPr/>
          <p:nvPr/>
        </p:nvSpPr>
        <p:spPr>
          <a:xfrm>
            <a:off x="4500562" y="3854239"/>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7" name="Ovale 116"/>
          <p:cNvSpPr/>
          <p:nvPr/>
        </p:nvSpPr>
        <p:spPr>
          <a:xfrm>
            <a:off x="4572000" y="4211429"/>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8" name="Ovale 117"/>
          <p:cNvSpPr/>
          <p:nvPr/>
        </p:nvSpPr>
        <p:spPr>
          <a:xfrm>
            <a:off x="4286248" y="4282867"/>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9" name="Ovale 118"/>
          <p:cNvSpPr/>
          <p:nvPr/>
        </p:nvSpPr>
        <p:spPr>
          <a:xfrm>
            <a:off x="5072066" y="4497181"/>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0" name="Ovale 119"/>
          <p:cNvSpPr/>
          <p:nvPr/>
        </p:nvSpPr>
        <p:spPr>
          <a:xfrm>
            <a:off x="4714876" y="4211429"/>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1" name="Ovale 120"/>
          <p:cNvSpPr/>
          <p:nvPr/>
        </p:nvSpPr>
        <p:spPr>
          <a:xfrm>
            <a:off x="5143504" y="3497049"/>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2" name="Ovale 121"/>
          <p:cNvSpPr/>
          <p:nvPr/>
        </p:nvSpPr>
        <p:spPr>
          <a:xfrm>
            <a:off x="4929190" y="3997115"/>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3" name="Ovale 122"/>
          <p:cNvSpPr/>
          <p:nvPr/>
        </p:nvSpPr>
        <p:spPr>
          <a:xfrm>
            <a:off x="5000628" y="3568487"/>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4" name="Ovale 123"/>
          <p:cNvSpPr/>
          <p:nvPr/>
        </p:nvSpPr>
        <p:spPr>
          <a:xfrm>
            <a:off x="4714876" y="3497049"/>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5" name="Ovale 124"/>
          <p:cNvSpPr/>
          <p:nvPr/>
        </p:nvSpPr>
        <p:spPr>
          <a:xfrm>
            <a:off x="5429256" y="4282867"/>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6" name="Ovale 125"/>
          <p:cNvSpPr/>
          <p:nvPr/>
        </p:nvSpPr>
        <p:spPr>
          <a:xfrm>
            <a:off x="4572000" y="3711363"/>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7" name="Ovale 126"/>
          <p:cNvSpPr/>
          <p:nvPr/>
        </p:nvSpPr>
        <p:spPr>
          <a:xfrm>
            <a:off x="5500694" y="3782801"/>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8" name="Ovale 127"/>
          <p:cNvSpPr/>
          <p:nvPr/>
        </p:nvSpPr>
        <p:spPr>
          <a:xfrm>
            <a:off x="4429124" y="3925677"/>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9" name="Ovale 128"/>
          <p:cNvSpPr/>
          <p:nvPr/>
        </p:nvSpPr>
        <p:spPr>
          <a:xfrm>
            <a:off x="5000628" y="4211429"/>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2" name="CasellaDiTesto 131"/>
          <p:cNvSpPr txBox="1"/>
          <p:nvPr/>
        </p:nvSpPr>
        <p:spPr>
          <a:xfrm>
            <a:off x="3500430" y="5854503"/>
            <a:ext cx="2143140" cy="646331"/>
          </a:xfrm>
          <a:prstGeom prst="rect">
            <a:avLst/>
          </a:prstGeom>
          <a:noFill/>
        </p:spPr>
        <p:txBody>
          <a:bodyPr wrap="square" rtlCol="0">
            <a:spAutoFit/>
          </a:bodyPr>
          <a:lstStyle/>
          <a:p>
            <a:pPr algn="ctr"/>
            <a:r>
              <a:rPr lang="it-IT" dirty="0" smtClean="0"/>
              <a:t>Misura imprecisa e inesatta</a:t>
            </a:r>
            <a:endParaRPr lang="it-IT" dirty="0"/>
          </a:p>
        </p:txBody>
      </p:sp>
      <p:sp>
        <p:nvSpPr>
          <p:cNvPr id="133" name="CasellaDiTesto 132"/>
          <p:cNvSpPr txBox="1"/>
          <p:nvPr/>
        </p:nvSpPr>
        <p:spPr>
          <a:xfrm>
            <a:off x="6143636" y="5854503"/>
            <a:ext cx="2000264" cy="646331"/>
          </a:xfrm>
          <a:prstGeom prst="rect">
            <a:avLst/>
          </a:prstGeom>
          <a:noFill/>
        </p:spPr>
        <p:txBody>
          <a:bodyPr wrap="square" rtlCol="0">
            <a:spAutoFit/>
          </a:bodyPr>
          <a:lstStyle/>
          <a:p>
            <a:pPr algn="ctr"/>
            <a:r>
              <a:rPr lang="it-IT" dirty="0" smtClean="0"/>
              <a:t>Misura esatta ma imprecisa</a:t>
            </a:r>
            <a:endParaRPr lang="it-IT" dirty="0"/>
          </a:p>
        </p:txBody>
      </p:sp>
      <p:sp>
        <p:nvSpPr>
          <p:cNvPr id="134" name="CasellaDiTesto 133"/>
          <p:cNvSpPr txBox="1"/>
          <p:nvPr/>
        </p:nvSpPr>
        <p:spPr>
          <a:xfrm>
            <a:off x="6143636" y="210901"/>
            <a:ext cx="2000264" cy="646331"/>
          </a:xfrm>
          <a:prstGeom prst="rect">
            <a:avLst/>
          </a:prstGeom>
          <a:noFill/>
        </p:spPr>
        <p:txBody>
          <a:bodyPr wrap="square" rtlCol="0">
            <a:spAutoFit/>
          </a:bodyPr>
          <a:lstStyle/>
          <a:p>
            <a:pPr algn="ctr"/>
            <a:r>
              <a:rPr lang="it-IT" dirty="0" smtClean="0"/>
              <a:t>Misura esatta e precisa </a:t>
            </a:r>
            <a:r>
              <a:rPr lang="it-IT" smtClean="0"/>
              <a:t>(accurata)</a:t>
            </a:r>
            <a:endParaRPr lang="it-IT" dirty="0"/>
          </a:p>
        </p:txBody>
      </p:sp>
      <p:sp>
        <p:nvSpPr>
          <p:cNvPr id="135" name="Ovale 134"/>
          <p:cNvSpPr/>
          <p:nvPr/>
        </p:nvSpPr>
        <p:spPr>
          <a:xfrm>
            <a:off x="7215206" y="2139727"/>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6" name="Ovale 135"/>
          <p:cNvSpPr/>
          <p:nvPr/>
        </p:nvSpPr>
        <p:spPr>
          <a:xfrm>
            <a:off x="7224730" y="2006375"/>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7" name="Ovale 136"/>
          <p:cNvSpPr/>
          <p:nvPr/>
        </p:nvSpPr>
        <p:spPr>
          <a:xfrm>
            <a:off x="7377130" y="2158775"/>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8" name="Ovale 137"/>
          <p:cNvSpPr/>
          <p:nvPr/>
        </p:nvSpPr>
        <p:spPr>
          <a:xfrm>
            <a:off x="7072330" y="1925413"/>
            <a:ext cx="71438" cy="71438"/>
          </a:xfrm>
          <a:prstGeom prst="ellipse">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9" name="Ovale 138"/>
          <p:cNvSpPr/>
          <p:nvPr/>
        </p:nvSpPr>
        <p:spPr>
          <a:xfrm>
            <a:off x="6858016" y="1782537"/>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0" name="Ovale 139"/>
          <p:cNvSpPr/>
          <p:nvPr/>
        </p:nvSpPr>
        <p:spPr>
          <a:xfrm>
            <a:off x="7000892" y="1782537"/>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1" name="Ovale 140"/>
          <p:cNvSpPr/>
          <p:nvPr/>
        </p:nvSpPr>
        <p:spPr>
          <a:xfrm>
            <a:off x="7143768" y="1782537"/>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2" name="Ovale 141"/>
          <p:cNvSpPr/>
          <p:nvPr/>
        </p:nvSpPr>
        <p:spPr>
          <a:xfrm>
            <a:off x="7072330" y="2139727"/>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3" name="Ovale 142"/>
          <p:cNvSpPr/>
          <p:nvPr/>
        </p:nvSpPr>
        <p:spPr>
          <a:xfrm>
            <a:off x="7072330" y="2211165"/>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4" name="Ovale 143"/>
          <p:cNvSpPr/>
          <p:nvPr/>
        </p:nvSpPr>
        <p:spPr>
          <a:xfrm>
            <a:off x="6786578" y="1925413"/>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5" name="Ovale 144"/>
          <p:cNvSpPr/>
          <p:nvPr/>
        </p:nvSpPr>
        <p:spPr>
          <a:xfrm>
            <a:off x="6929454" y="2139727"/>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6" name="Ovale 145"/>
          <p:cNvSpPr/>
          <p:nvPr/>
        </p:nvSpPr>
        <p:spPr>
          <a:xfrm>
            <a:off x="6929454" y="1853975"/>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7" name="Ovale 146"/>
          <p:cNvSpPr/>
          <p:nvPr/>
        </p:nvSpPr>
        <p:spPr>
          <a:xfrm>
            <a:off x="7358082" y="1853975"/>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8" name="Ovale 147"/>
          <p:cNvSpPr/>
          <p:nvPr/>
        </p:nvSpPr>
        <p:spPr>
          <a:xfrm>
            <a:off x="7000892" y="2068289"/>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9" name="Ovale 148"/>
          <p:cNvSpPr/>
          <p:nvPr/>
        </p:nvSpPr>
        <p:spPr>
          <a:xfrm>
            <a:off x="7072330" y="1996851"/>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0" name="Ovale 149"/>
          <p:cNvSpPr/>
          <p:nvPr/>
        </p:nvSpPr>
        <p:spPr>
          <a:xfrm>
            <a:off x="7000892" y="1853975"/>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1" name="Ovale 150"/>
          <p:cNvSpPr/>
          <p:nvPr/>
        </p:nvSpPr>
        <p:spPr>
          <a:xfrm>
            <a:off x="6929454" y="1996851"/>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2" name="Ovale 151"/>
          <p:cNvSpPr/>
          <p:nvPr/>
        </p:nvSpPr>
        <p:spPr>
          <a:xfrm>
            <a:off x="7286644" y="1925413"/>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3" name="Ovale 152"/>
          <p:cNvSpPr/>
          <p:nvPr/>
        </p:nvSpPr>
        <p:spPr>
          <a:xfrm>
            <a:off x="7215206" y="1711099"/>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4" name="Ovale 153"/>
          <p:cNvSpPr/>
          <p:nvPr/>
        </p:nvSpPr>
        <p:spPr>
          <a:xfrm>
            <a:off x="7215206" y="2068289"/>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5" name="Ovale 154"/>
          <p:cNvSpPr/>
          <p:nvPr/>
        </p:nvSpPr>
        <p:spPr>
          <a:xfrm>
            <a:off x="7072330" y="2211165"/>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6" name="Ovale 155"/>
          <p:cNvSpPr/>
          <p:nvPr/>
        </p:nvSpPr>
        <p:spPr>
          <a:xfrm>
            <a:off x="7000892" y="1925413"/>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7" name="Ovale 156"/>
          <p:cNvSpPr/>
          <p:nvPr/>
        </p:nvSpPr>
        <p:spPr>
          <a:xfrm>
            <a:off x="7072330" y="1853975"/>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8" name="Ovale 157"/>
          <p:cNvSpPr/>
          <p:nvPr/>
        </p:nvSpPr>
        <p:spPr>
          <a:xfrm>
            <a:off x="7072330" y="2068289"/>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9" name="Ovale 158"/>
          <p:cNvSpPr/>
          <p:nvPr/>
        </p:nvSpPr>
        <p:spPr>
          <a:xfrm>
            <a:off x="7143768" y="1996851"/>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0" name="Ovale 159"/>
          <p:cNvSpPr/>
          <p:nvPr/>
        </p:nvSpPr>
        <p:spPr>
          <a:xfrm>
            <a:off x="7143768" y="2068289"/>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1" name="Ovale 160"/>
          <p:cNvSpPr/>
          <p:nvPr/>
        </p:nvSpPr>
        <p:spPr>
          <a:xfrm>
            <a:off x="7215206" y="1853975"/>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2" name="Ovale 161"/>
          <p:cNvSpPr/>
          <p:nvPr/>
        </p:nvSpPr>
        <p:spPr>
          <a:xfrm>
            <a:off x="7143768" y="1925413"/>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3" name="Ovale 162"/>
          <p:cNvSpPr/>
          <p:nvPr/>
        </p:nvSpPr>
        <p:spPr>
          <a:xfrm>
            <a:off x="7143768" y="1853975"/>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4" name="Ovale 163"/>
          <p:cNvSpPr/>
          <p:nvPr/>
        </p:nvSpPr>
        <p:spPr>
          <a:xfrm>
            <a:off x="6858016" y="2068289"/>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6" name="Ovale 165"/>
          <p:cNvSpPr/>
          <p:nvPr/>
        </p:nvSpPr>
        <p:spPr>
          <a:xfrm>
            <a:off x="7019940" y="4425743"/>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7" name="Ovale 166"/>
          <p:cNvSpPr/>
          <p:nvPr/>
        </p:nvSpPr>
        <p:spPr>
          <a:xfrm>
            <a:off x="7019940" y="4925809"/>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8" name="Ovale 167"/>
          <p:cNvSpPr/>
          <p:nvPr/>
        </p:nvSpPr>
        <p:spPr>
          <a:xfrm>
            <a:off x="6591312" y="5230609"/>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9" name="Ovale 168"/>
          <p:cNvSpPr/>
          <p:nvPr/>
        </p:nvSpPr>
        <p:spPr>
          <a:xfrm>
            <a:off x="7072330" y="4500570"/>
            <a:ext cx="71438" cy="71438"/>
          </a:xfrm>
          <a:prstGeom prst="ellipse">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0" name="Ovale 169"/>
          <p:cNvSpPr/>
          <p:nvPr/>
        </p:nvSpPr>
        <p:spPr>
          <a:xfrm>
            <a:off x="6858016" y="3711363"/>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1" name="Ovale 170"/>
          <p:cNvSpPr/>
          <p:nvPr/>
        </p:nvSpPr>
        <p:spPr>
          <a:xfrm>
            <a:off x="7448568" y="3997115"/>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2" name="Ovale 171"/>
          <p:cNvSpPr/>
          <p:nvPr/>
        </p:nvSpPr>
        <p:spPr>
          <a:xfrm>
            <a:off x="7520006" y="4497181"/>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3" name="Ovale 172"/>
          <p:cNvSpPr/>
          <p:nvPr/>
        </p:nvSpPr>
        <p:spPr>
          <a:xfrm>
            <a:off x="7234254" y="4211429"/>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4" name="Ovale 173"/>
          <p:cNvSpPr/>
          <p:nvPr/>
        </p:nvSpPr>
        <p:spPr>
          <a:xfrm>
            <a:off x="6357950" y="4854371"/>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5" name="Ovale 174"/>
          <p:cNvSpPr/>
          <p:nvPr/>
        </p:nvSpPr>
        <p:spPr>
          <a:xfrm>
            <a:off x="6662750" y="4139991"/>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6" name="Ovale 175"/>
          <p:cNvSpPr/>
          <p:nvPr/>
        </p:nvSpPr>
        <p:spPr>
          <a:xfrm>
            <a:off x="7377130" y="4497181"/>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7" name="Ovale 176"/>
          <p:cNvSpPr/>
          <p:nvPr/>
        </p:nvSpPr>
        <p:spPr>
          <a:xfrm>
            <a:off x="6376998" y="4497181"/>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8" name="Ovale 177"/>
          <p:cNvSpPr/>
          <p:nvPr/>
        </p:nvSpPr>
        <p:spPr>
          <a:xfrm>
            <a:off x="6572264" y="4211429"/>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9" name="Ovale 178"/>
          <p:cNvSpPr/>
          <p:nvPr/>
        </p:nvSpPr>
        <p:spPr>
          <a:xfrm>
            <a:off x="7377130" y="4782933"/>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0" name="Ovale 179"/>
          <p:cNvSpPr/>
          <p:nvPr/>
        </p:nvSpPr>
        <p:spPr>
          <a:xfrm>
            <a:off x="7805758" y="4568619"/>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1" name="Ovale 180"/>
          <p:cNvSpPr/>
          <p:nvPr/>
        </p:nvSpPr>
        <p:spPr>
          <a:xfrm>
            <a:off x="7591444" y="4925809"/>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2" name="Ovale 181"/>
          <p:cNvSpPr/>
          <p:nvPr/>
        </p:nvSpPr>
        <p:spPr>
          <a:xfrm>
            <a:off x="6734188" y="4354305"/>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3" name="Ovale 182"/>
          <p:cNvSpPr/>
          <p:nvPr/>
        </p:nvSpPr>
        <p:spPr>
          <a:xfrm>
            <a:off x="6805626" y="4711495"/>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 name="Ovale 183"/>
          <p:cNvSpPr/>
          <p:nvPr/>
        </p:nvSpPr>
        <p:spPr>
          <a:xfrm>
            <a:off x="6519874" y="4782933"/>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5" name="Ovale 184"/>
          <p:cNvSpPr/>
          <p:nvPr/>
        </p:nvSpPr>
        <p:spPr>
          <a:xfrm>
            <a:off x="7305692" y="4997247"/>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6" name="Ovale 185"/>
          <p:cNvSpPr/>
          <p:nvPr/>
        </p:nvSpPr>
        <p:spPr>
          <a:xfrm>
            <a:off x="6948502" y="4711495"/>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7" name="Ovale 186"/>
          <p:cNvSpPr/>
          <p:nvPr/>
        </p:nvSpPr>
        <p:spPr>
          <a:xfrm>
            <a:off x="7377130" y="3997115"/>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8" name="Ovale 187"/>
          <p:cNvSpPr/>
          <p:nvPr/>
        </p:nvSpPr>
        <p:spPr>
          <a:xfrm>
            <a:off x="7162816" y="4497181"/>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9" name="Ovale 188"/>
          <p:cNvSpPr/>
          <p:nvPr/>
        </p:nvSpPr>
        <p:spPr>
          <a:xfrm>
            <a:off x="7091378" y="5354437"/>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0" name="Ovale 189"/>
          <p:cNvSpPr/>
          <p:nvPr/>
        </p:nvSpPr>
        <p:spPr>
          <a:xfrm>
            <a:off x="6948502" y="3997115"/>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1" name="Ovale 190"/>
          <p:cNvSpPr/>
          <p:nvPr/>
        </p:nvSpPr>
        <p:spPr>
          <a:xfrm>
            <a:off x="7662882" y="4782933"/>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2" name="Ovale 191"/>
          <p:cNvSpPr/>
          <p:nvPr/>
        </p:nvSpPr>
        <p:spPr>
          <a:xfrm>
            <a:off x="6805626" y="4211429"/>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3" name="Ovale 192"/>
          <p:cNvSpPr/>
          <p:nvPr/>
        </p:nvSpPr>
        <p:spPr>
          <a:xfrm>
            <a:off x="7734320" y="4282867"/>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4" name="Ovale 193"/>
          <p:cNvSpPr/>
          <p:nvPr/>
        </p:nvSpPr>
        <p:spPr>
          <a:xfrm>
            <a:off x="6662750" y="4425743"/>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5" name="Ovale 194"/>
          <p:cNvSpPr/>
          <p:nvPr/>
        </p:nvSpPr>
        <p:spPr>
          <a:xfrm>
            <a:off x="7234254" y="4711495"/>
            <a:ext cx="71438" cy="7143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6" name="CasellaDiTesto 195"/>
          <p:cNvSpPr txBox="1"/>
          <p:nvPr/>
        </p:nvSpPr>
        <p:spPr>
          <a:xfrm>
            <a:off x="357158" y="1059404"/>
            <a:ext cx="2714644" cy="369332"/>
          </a:xfrm>
          <a:prstGeom prst="rect">
            <a:avLst/>
          </a:prstGeom>
          <a:noFill/>
        </p:spPr>
        <p:txBody>
          <a:bodyPr wrap="square" rtlCol="0">
            <a:spAutoFit/>
          </a:bodyPr>
          <a:lstStyle/>
          <a:p>
            <a:r>
              <a:rPr lang="it-IT" dirty="0" smtClean="0"/>
              <a:t>Serie di misure ripetute:</a:t>
            </a:r>
            <a:endParaRPr lang="it-IT" dirty="0"/>
          </a:p>
        </p:txBody>
      </p:sp>
    </p:spTree>
    <p:extLst>
      <p:ext uri="{BB962C8B-B14F-4D97-AF65-F5344CB8AC3E}">
        <p14:creationId xmlns:p14="http://schemas.microsoft.com/office/powerpoint/2010/main" val="326858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1"/>
                                        </p:tgtEl>
                                        <p:attrNameLst>
                                          <p:attrName>style.visibility</p:attrName>
                                        </p:attrNameLst>
                                      </p:cBhvr>
                                      <p:to>
                                        <p:strVal val="visible"/>
                                      </p:to>
                                    </p:set>
                                    <p:animEffect transition="in" filter="fade">
                                      <p:cBhvr>
                                        <p:cTn id="14" dur="500"/>
                                        <p:tgtEl>
                                          <p:spTgt spid="10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fade">
                                      <p:cBhvr>
                                        <p:cTn id="18" dur="500"/>
                                        <p:tgtEl>
                                          <p:spTgt spid="10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fade">
                                      <p:cBhvr>
                                        <p:cTn id="22" dur="500"/>
                                        <p:tgtEl>
                                          <p:spTgt spid="104"/>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Effect transition="in" filter="fade">
                                      <p:cBhvr>
                                        <p:cTn id="26" dur="500"/>
                                        <p:tgtEl>
                                          <p:spTgt spid="105"/>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
                                        <p:tgtEl>
                                          <p:spTgt spid="10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fade">
                                      <p:cBhvr>
                                        <p:cTn id="34" dur="500"/>
                                        <p:tgtEl>
                                          <p:spTgt spid="107"/>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08"/>
                                        </p:tgtEl>
                                        <p:attrNameLst>
                                          <p:attrName>style.visibility</p:attrName>
                                        </p:attrNameLst>
                                      </p:cBhvr>
                                      <p:to>
                                        <p:strVal val="visible"/>
                                      </p:to>
                                    </p:set>
                                    <p:animEffect transition="in" filter="fade">
                                      <p:cBhvr>
                                        <p:cTn id="38" dur="500"/>
                                        <p:tgtEl>
                                          <p:spTgt spid="108"/>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500"/>
                                        <p:tgtEl>
                                          <p:spTgt spid="109"/>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110"/>
                                        </p:tgtEl>
                                        <p:attrNameLst>
                                          <p:attrName>style.visibility</p:attrName>
                                        </p:attrNameLst>
                                      </p:cBhvr>
                                      <p:to>
                                        <p:strVal val="visible"/>
                                      </p:to>
                                    </p:set>
                                    <p:animEffect transition="in" filter="fade">
                                      <p:cBhvr>
                                        <p:cTn id="46" dur="500"/>
                                        <p:tgtEl>
                                          <p:spTgt spid="110"/>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11"/>
                                        </p:tgtEl>
                                        <p:attrNameLst>
                                          <p:attrName>style.visibility</p:attrName>
                                        </p:attrNameLst>
                                      </p:cBhvr>
                                      <p:to>
                                        <p:strVal val="visible"/>
                                      </p:to>
                                    </p:set>
                                    <p:animEffect transition="in" filter="fade">
                                      <p:cBhvr>
                                        <p:cTn id="50" dur="500"/>
                                        <p:tgtEl>
                                          <p:spTgt spid="111"/>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112"/>
                                        </p:tgtEl>
                                        <p:attrNameLst>
                                          <p:attrName>style.visibility</p:attrName>
                                        </p:attrNameLst>
                                      </p:cBhvr>
                                      <p:to>
                                        <p:strVal val="visible"/>
                                      </p:to>
                                    </p:set>
                                    <p:animEffect transition="in" filter="fade">
                                      <p:cBhvr>
                                        <p:cTn id="54" dur="500"/>
                                        <p:tgtEl>
                                          <p:spTgt spid="112"/>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13"/>
                                        </p:tgtEl>
                                        <p:attrNameLst>
                                          <p:attrName>style.visibility</p:attrName>
                                        </p:attrNameLst>
                                      </p:cBhvr>
                                      <p:to>
                                        <p:strVal val="visible"/>
                                      </p:to>
                                    </p:set>
                                    <p:animEffect transition="in" filter="fade">
                                      <p:cBhvr>
                                        <p:cTn id="58" dur="500"/>
                                        <p:tgtEl>
                                          <p:spTgt spid="113"/>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14"/>
                                        </p:tgtEl>
                                        <p:attrNameLst>
                                          <p:attrName>style.visibility</p:attrName>
                                        </p:attrNameLst>
                                      </p:cBhvr>
                                      <p:to>
                                        <p:strVal val="visible"/>
                                      </p:to>
                                    </p:set>
                                    <p:animEffect transition="in" filter="fade">
                                      <p:cBhvr>
                                        <p:cTn id="62" dur="500"/>
                                        <p:tgtEl>
                                          <p:spTgt spid="114"/>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Effect transition="in" filter="fade">
                                      <p:cBhvr>
                                        <p:cTn id="66" dur="500"/>
                                        <p:tgtEl>
                                          <p:spTgt spid="115"/>
                                        </p:tgtEl>
                                      </p:cBhvr>
                                    </p:animEffect>
                                  </p:childTnLst>
                                </p:cTn>
                              </p:par>
                            </p:childTnLst>
                          </p:cTn>
                        </p:par>
                        <p:par>
                          <p:cTn id="67" fill="hold">
                            <p:stCondLst>
                              <p:cond delay="7500"/>
                            </p:stCondLst>
                            <p:childTnLst>
                              <p:par>
                                <p:cTn id="68" presetID="10" presetClass="entr" presetSubtype="0" fill="hold" grpId="0" nodeType="afterEffect">
                                  <p:stCondLst>
                                    <p:cond delay="0"/>
                                  </p:stCondLst>
                                  <p:childTnLst>
                                    <p:set>
                                      <p:cBhvr>
                                        <p:cTn id="69" dur="1" fill="hold">
                                          <p:stCondLst>
                                            <p:cond delay="0"/>
                                          </p:stCondLst>
                                        </p:cTn>
                                        <p:tgtEl>
                                          <p:spTgt spid="116"/>
                                        </p:tgtEl>
                                        <p:attrNameLst>
                                          <p:attrName>style.visibility</p:attrName>
                                        </p:attrNameLst>
                                      </p:cBhvr>
                                      <p:to>
                                        <p:strVal val="visible"/>
                                      </p:to>
                                    </p:set>
                                    <p:animEffect transition="in" filter="fade">
                                      <p:cBhvr>
                                        <p:cTn id="70" dur="500"/>
                                        <p:tgtEl>
                                          <p:spTgt spid="116"/>
                                        </p:tgtEl>
                                      </p:cBhvr>
                                    </p:animEffect>
                                  </p:childTnLst>
                                </p:cTn>
                              </p:par>
                            </p:childTnLst>
                          </p:cTn>
                        </p:par>
                        <p:par>
                          <p:cTn id="71" fill="hold">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117"/>
                                        </p:tgtEl>
                                        <p:attrNameLst>
                                          <p:attrName>style.visibility</p:attrName>
                                        </p:attrNameLst>
                                      </p:cBhvr>
                                      <p:to>
                                        <p:strVal val="visible"/>
                                      </p:to>
                                    </p:set>
                                    <p:animEffect transition="in" filter="fade">
                                      <p:cBhvr>
                                        <p:cTn id="74" dur="500"/>
                                        <p:tgtEl>
                                          <p:spTgt spid="117"/>
                                        </p:tgtEl>
                                      </p:cBhvr>
                                    </p:animEffect>
                                  </p:childTnLst>
                                </p:cTn>
                              </p:par>
                            </p:childTnLst>
                          </p:cTn>
                        </p:par>
                        <p:par>
                          <p:cTn id="75" fill="hold">
                            <p:stCondLst>
                              <p:cond delay="8500"/>
                            </p:stCondLst>
                            <p:childTnLst>
                              <p:par>
                                <p:cTn id="76" presetID="10" presetClass="entr" presetSubtype="0" fill="hold" grpId="0" nodeType="afterEffect">
                                  <p:stCondLst>
                                    <p:cond delay="0"/>
                                  </p:stCondLst>
                                  <p:childTnLst>
                                    <p:set>
                                      <p:cBhvr>
                                        <p:cTn id="77" dur="1" fill="hold">
                                          <p:stCondLst>
                                            <p:cond delay="0"/>
                                          </p:stCondLst>
                                        </p:cTn>
                                        <p:tgtEl>
                                          <p:spTgt spid="118"/>
                                        </p:tgtEl>
                                        <p:attrNameLst>
                                          <p:attrName>style.visibility</p:attrName>
                                        </p:attrNameLst>
                                      </p:cBhvr>
                                      <p:to>
                                        <p:strVal val="visible"/>
                                      </p:to>
                                    </p:set>
                                    <p:animEffect transition="in" filter="fade">
                                      <p:cBhvr>
                                        <p:cTn id="78" dur="500"/>
                                        <p:tgtEl>
                                          <p:spTgt spid="118"/>
                                        </p:tgtEl>
                                      </p:cBhvr>
                                    </p:animEffect>
                                  </p:childTnLst>
                                </p:cTn>
                              </p:par>
                            </p:childTnLst>
                          </p:cTn>
                        </p:par>
                        <p:par>
                          <p:cTn id="79" fill="hold">
                            <p:stCondLst>
                              <p:cond delay="9000"/>
                            </p:stCondLst>
                            <p:childTnLst>
                              <p:par>
                                <p:cTn id="80" presetID="10" presetClass="entr" presetSubtype="0" fill="hold" grpId="0" nodeType="afterEffect">
                                  <p:stCondLst>
                                    <p:cond delay="0"/>
                                  </p:stCondLst>
                                  <p:childTnLst>
                                    <p:set>
                                      <p:cBhvr>
                                        <p:cTn id="81" dur="1" fill="hold">
                                          <p:stCondLst>
                                            <p:cond delay="0"/>
                                          </p:stCondLst>
                                        </p:cTn>
                                        <p:tgtEl>
                                          <p:spTgt spid="119"/>
                                        </p:tgtEl>
                                        <p:attrNameLst>
                                          <p:attrName>style.visibility</p:attrName>
                                        </p:attrNameLst>
                                      </p:cBhvr>
                                      <p:to>
                                        <p:strVal val="visible"/>
                                      </p:to>
                                    </p:set>
                                    <p:animEffect transition="in" filter="fade">
                                      <p:cBhvr>
                                        <p:cTn id="82" dur="500"/>
                                        <p:tgtEl>
                                          <p:spTgt spid="119"/>
                                        </p:tgtEl>
                                      </p:cBhvr>
                                    </p:animEffect>
                                  </p:childTnLst>
                                </p:cTn>
                              </p:par>
                            </p:childTnLst>
                          </p:cTn>
                        </p:par>
                        <p:par>
                          <p:cTn id="83" fill="hold">
                            <p:stCondLst>
                              <p:cond delay="9500"/>
                            </p:stCondLst>
                            <p:childTnLst>
                              <p:par>
                                <p:cTn id="84" presetID="10" presetClass="entr" presetSubtype="0" fill="hold" grpId="0" nodeType="afterEffect">
                                  <p:stCondLst>
                                    <p:cond delay="0"/>
                                  </p:stCondLst>
                                  <p:childTnLst>
                                    <p:set>
                                      <p:cBhvr>
                                        <p:cTn id="85" dur="1" fill="hold">
                                          <p:stCondLst>
                                            <p:cond delay="0"/>
                                          </p:stCondLst>
                                        </p:cTn>
                                        <p:tgtEl>
                                          <p:spTgt spid="120"/>
                                        </p:tgtEl>
                                        <p:attrNameLst>
                                          <p:attrName>style.visibility</p:attrName>
                                        </p:attrNameLst>
                                      </p:cBhvr>
                                      <p:to>
                                        <p:strVal val="visible"/>
                                      </p:to>
                                    </p:set>
                                    <p:animEffect transition="in" filter="fade">
                                      <p:cBhvr>
                                        <p:cTn id="86" dur="500"/>
                                        <p:tgtEl>
                                          <p:spTgt spid="120"/>
                                        </p:tgtEl>
                                      </p:cBhvr>
                                    </p:animEffect>
                                  </p:childTnLst>
                                </p:cTn>
                              </p:par>
                            </p:childTnLst>
                          </p:cTn>
                        </p:par>
                        <p:par>
                          <p:cTn id="87" fill="hold">
                            <p:stCondLst>
                              <p:cond delay="10000"/>
                            </p:stCondLst>
                            <p:childTnLst>
                              <p:par>
                                <p:cTn id="88" presetID="10" presetClass="entr" presetSubtype="0" fill="hold" grpId="0" nodeType="afterEffect">
                                  <p:stCondLst>
                                    <p:cond delay="0"/>
                                  </p:stCondLst>
                                  <p:childTnLst>
                                    <p:set>
                                      <p:cBhvr>
                                        <p:cTn id="89" dur="1" fill="hold">
                                          <p:stCondLst>
                                            <p:cond delay="0"/>
                                          </p:stCondLst>
                                        </p:cTn>
                                        <p:tgtEl>
                                          <p:spTgt spid="121"/>
                                        </p:tgtEl>
                                        <p:attrNameLst>
                                          <p:attrName>style.visibility</p:attrName>
                                        </p:attrNameLst>
                                      </p:cBhvr>
                                      <p:to>
                                        <p:strVal val="visible"/>
                                      </p:to>
                                    </p:set>
                                    <p:animEffect transition="in" filter="fade">
                                      <p:cBhvr>
                                        <p:cTn id="90" dur="500"/>
                                        <p:tgtEl>
                                          <p:spTgt spid="121"/>
                                        </p:tgtEl>
                                      </p:cBhvr>
                                    </p:animEffect>
                                  </p:childTnLst>
                                </p:cTn>
                              </p:par>
                            </p:childTnLst>
                          </p:cTn>
                        </p:par>
                        <p:par>
                          <p:cTn id="91" fill="hold">
                            <p:stCondLst>
                              <p:cond delay="10500"/>
                            </p:stCondLst>
                            <p:childTnLst>
                              <p:par>
                                <p:cTn id="92" presetID="10" presetClass="entr" presetSubtype="0"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Effect transition="in" filter="fade">
                                      <p:cBhvr>
                                        <p:cTn id="94" dur="500"/>
                                        <p:tgtEl>
                                          <p:spTgt spid="122"/>
                                        </p:tgtEl>
                                      </p:cBhvr>
                                    </p:animEffect>
                                  </p:childTnLst>
                                </p:cTn>
                              </p:par>
                            </p:childTnLst>
                          </p:cTn>
                        </p:par>
                        <p:par>
                          <p:cTn id="95" fill="hold">
                            <p:stCondLst>
                              <p:cond delay="11000"/>
                            </p:stCondLst>
                            <p:childTnLst>
                              <p:par>
                                <p:cTn id="96" presetID="10" presetClass="entr" presetSubtype="0" fill="hold" grpId="0" nodeType="afterEffect">
                                  <p:stCondLst>
                                    <p:cond delay="0"/>
                                  </p:stCondLst>
                                  <p:childTnLst>
                                    <p:set>
                                      <p:cBhvr>
                                        <p:cTn id="97" dur="1" fill="hold">
                                          <p:stCondLst>
                                            <p:cond delay="0"/>
                                          </p:stCondLst>
                                        </p:cTn>
                                        <p:tgtEl>
                                          <p:spTgt spid="123"/>
                                        </p:tgtEl>
                                        <p:attrNameLst>
                                          <p:attrName>style.visibility</p:attrName>
                                        </p:attrNameLst>
                                      </p:cBhvr>
                                      <p:to>
                                        <p:strVal val="visible"/>
                                      </p:to>
                                    </p:set>
                                    <p:animEffect transition="in" filter="fade">
                                      <p:cBhvr>
                                        <p:cTn id="98" dur="500"/>
                                        <p:tgtEl>
                                          <p:spTgt spid="123"/>
                                        </p:tgtEl>
                                      </p:cBhvr>
                                    </p:animEffect>
                                  </p:childTnLst>
                                </p:cTn>
                              </p:par>
                            </p:childTnLst>
                          </p:cTn>
                        </p:par>
                        <p:par>
                          <p:cTn id="99" fill="hold">
                            <p:stCondLst>
                              <p:cond delay="11500"/>
                            </p:stCondLst>
                            <p:childTnLst>
                              <p:par>
                                <p:cTn id="100" presetID="10" presetClass="entr" presetSubtype="0" fill="hold" grpId="0" nodeType="afterEffect">
                                  <p:stCondLst>
                                    <p:cond delay="0"/>
                                  </p:stCondLst>
                                  <p:childTnLst>
                                    <p:set>
                                      <p:cBhvr>
                                        <p:cTn id="101" dur="1" fill="hold">
                                          <p:stCondLst>
                                            <p:cond delay="0"/>
                                          </p:stCondLst>
                                        </p:cTn>
                                        <p:tgtEl>
                                          <p:spTgt spid="124"/>
                                        </p:tgtEl>
                                        <p:attrNameLst>
                                          <p:attrName>style.visibility</p:attrName>
                                        </p:attrNameLst>
                                      </p:cBhvr>
                                      <p:to>
                                        <p:strVal val="visible"/>
                                      </p:to>
                                    </p:set>
                                    <p:animEffect transition="in" filter="fade">
                                      <p:cBhvr>
                                        <p:cTn id="102" dur="500"/>
                                        <p:tgtEl>
                                          <p:spTgt spid="124"/>
                                        </p:tgtEl>
                                      </p:cBhvr>
                                    </p:animEffect>
                                  </p:childTnLst>
                                </p:cTn>
                              </p:par>
                            </p:childTnLst>
                          </p:cTn>
                        </p:par>
                        <p:par>
                          <p:cTn id="103" fill="hold">
                            <p:stCondLst>
                              <p:cond delay="12000"/>
                            </p:stCondLst>
                            <p:childTnLst>
                              <p:par>
                                <p:cTn id="104" presetID="10" presetClass="entr" presetSubtype="0" fill="hold" grpId="0" nodeType="afterEffect">
                                  <p:stCondLst>
                                    <p:cond delay="0"/>
                                  </p:stCondLst>
                                  <p:childTnLst>
                                    <p:set>
                                      <p:cBhvr>
                                        <p:cTn id="105" dur="1" fill="hold">
                                          <p:stCondLst>
                                            <p:cond delay="0"/>
                                          </p:stCondLst>
                                        </p:cTn>
                                        <p:tgtEl>
                                          <p:spTgt spid="125"/>
                                        </p:tgtEl>
                                        <p:attrNameLst>
                                          <p:attrName>style.visibility</p:attrName>
                                        </p:attrNameLst>
                                      </p:cBhvr>
                                      <p:to>
                                        <p:strVal val="visible"/>
                                      </p:to>
                                    </p:set>
                                    <p:animEffect transition="in" filter="fade">
                                      <p:cBhvr>
                                        <p:cTn id="106" dur="500"/>
                                        <p:tgtEl>
                                          <p:spTgt spid="125"/>
                                        </p:tgtEl>
                                      </p:cBhvr>
                                    </p:animEffect>
                                  </p:childTnLst>
                                </p:cTn>
                              </p:par>
                            </p:childTnLst>
                          </p:cTn>
                        </p:par>
                        <p:par>
                          <p:cTn id="107" fill="hold">
                            <p:stCondLst>
                              <p:cond delay="12500"/>
                            </p:stCondLst>
                            <p:childTnLst>
                              <p:par>
                                <p:cTn id="108" presetID="10" presetClass="entr" presetSubtype="0" fill="hold" grpId="0" nodeType="afterEffect">
                                  <p:stCondLst>
                                    <p:cond delay="0"/>
                                  </p:stCondLst>
                                  <p:childTnLst>
                                    <p:set>
                                      <p:cBhvr>
                                        <p:cTn id="109" dur="1" fill="hold">
                                          <p:stCondLst>
                                            <p:cond delay="0"/>
                                          </p:stCondLst>
                                        </p:cTn>
                                        <p:tgtEl>
                                          <p:spTgt spid="126"/>
                                        </p:tgtEl>
                                        <p:attrNameLst>
                                          <p:attrName>style.visibility</p:attrName>
                                        </p:attrNameLst>
                                      </p:cBhvr>
                                      <p:to>
                                        <p:strVal val="visible"/>
                                      </p:to>
                                    </p:set>
                                    <p:animEffect transition="in" filter="fade">
                                      <p:cBhvr>
                                        <p:cTn id="110" dur="500"/>
                                        <p:tgtEl>
                                          <p:spTgt spid="126"/>
                                        </p:tgtEl>
                                      </p:cBhvr>
                                    </p:animEffect>
                                  </p:childTnLst>
                                </p:cTn>
                              </p:par>
                            </p:childTnLst>
                          </p:cTn>
                        </p:par>
                        <p:par>
                          <p:cTn id="111" fill="hold">
                            <p:stCondLst>
                              <p:cond delay="13000"/>
                            </p:stCondLst>
                            <p:childTnLst>
                              <p:par>
                                <p:cTn id="112" presetID="10" presetClass="entr" presetSubtype="0" fill="hold" grpId="0" nodeType="afterEffect">
                                  <p:stCondLst>
                                    <p:cond delay="0"/>
                                  </p:stCondLst>
                                  <p:childTnLst>
                                    <p:set>
                                      <p:cBhvr>
                                        <p:cTn id="113" dur="1" fill="hold">
                                          <p:stCondLst>
                                            <p:cond delay="0"/>
                                          </p:stCondLst>
                                        </p:cTn>
                                        <p:tgtEl>
                                          <p:spTgt spid="127"/>
                                        </p:tgtEl>
                                        <p:attrNameLst>
                                          <p:attrName>style.visibility</p:attrName>
                                        </p:attrNameLst>
                                      </p:cBhvr>
                                      <p:to>
                                        <p:strVal val="visible"/>
                                      </p:to>
                                    </p:set>
                                    <p:animEffect transition="in" filter="fade">
                                      <p:cBhvr>
                                        <p:cTn id="114" dur="500"/>
                                        <p:tgtEl>
                                          <p:spTgt spid="127"/>
                                        </p:tgtEl>
                                      </p:cBhvr>
                                    </p:animEffect>
                                  </p:childTnLst>
                                </p:cTn>
                              </p:par>
                            </p:childTnLst>
                          </p:cTn>
                        </p:par>
                        <p:par>
                          <p:cTn id="115" fill="hold">
                            <p:stCondLst>
                              <p:cond delay="13500"/>
                            </p:stCondLst>
                            <p:childTnLst>
                              <p:par>
                                <p:cTn id="116" presetID="10" presetClass="entr" presetSubtype="0" fill="hold" grpId="0" nodeType="afterEffect">
                                  <p:stCondLst>
                                    <p:cond delay="0"/>
                                  </p:stCondLst>
                                  <p:childTnLst>
                                    <p:set>
                                      <p:cBhvr>
                                        <p:cTn id="117" dur="1" fill="hold">
                                          <p:stCondLst>
                                            <p:cond delay="0"/>
                                          </p:stCondLst>
                                        </p:cTn>
                                        <p:tgtEl>
                                          <p:spTgt spid="128"/>
                                        </p:tgtEl>
                                        <p:attrNameLst>
                                          <p:attrName>style.visibility</p:attrName>
                                        </p:attrNameLst>
                                      </p:cBhvr>
                                      <p:to>
                                        <p:strVal val="visible"/>
                                      </p:to>
                                    </p:set>
                                    <p:animEffect transition="in" filter="fade">
                                      <p:cBhvr>
                                        <p:cTn id="118" dur="500"/>
                                        <p:tgtEl>
                                          <p:spTgt spid="128"/>
                                        </p:tgtEl>
                                      </p:cBhvr>
                                    </p:animEffect>
                                  </p:childTnLst>
                                </p:cTn>
                              </p:par>
                            </p:childTnLst>
                          </p:cTn>
                        </p:par>
                        <p:par>
                          <p:cTn id="119" fill="hold">
                            <p:stCondLst>
                              <p:cond delay="14000"/>
                            </p:stCondLst>
                            <p:childTnLst>
                              <p:par>
                                <p:cTn id="120" presetID="10" presetClass="entr" presetSubtype="0" fill="hold" grpId="0" nodeType="afterEffect">
                                  <p:stCondLst>
                                    <p:cond delay="0"/>
                                  </p:stCondLst>
                                  <p:childTnLst>
                                    <p:set>
                                      <p:cBhvr>
                                        <p:cTn id="121" dur="1" fill="hold">
                                          <p:stCondLst>
                                            <p:cond delay="0"/>
                                          </p:stCondLst>
                                        </p:cTn>
                                        <p:tgtEl>
                                          <p:spTgt spid="129"/>
                                        </p:tgtEl>
                                        <p:attrNameLst>
                                          <p:attrName>style.visibility</p:attrName>
                                        </p:attrNameLst>
                                      </p:cBhvr>
                                      <p:to>
                                        <p:strVal val="visible"/>
                                      </p:to>
                                    </p:set>
                                    <p:animEffect transition="in" filter="fade">
                                      <p:cBhvr>
                                        <p:cTn id="122" dur="500"/>
                                        <p:tgtEl>
                                          <p:spTgt spid="129"/>
                                        </p:tgtEl>
                                      </p:cBhvr>
                                    </p:animEffect>
                                  </p:childTnLst>
                                </p:cTn>
                              </p:par>
                            </p:childTnLst>
                          </p:cTn>
                        </p:par>
                        <p:par>
                          <p:cTn id="123" fill="hold">
                            <p:stCondLst>
                              <p:cond delay="14500"/>
                            </p:stCondLst>
                            <p:childTnLst>
                              <p:par>
                                <p:cTn id="124" presetID="10" presetClass="entr" presetSubtype="0" fill="hold" grpId="0" nodeType="afterEffect">
                                  <p:stCondLst>
                                    <p:cond delay="0"/>
                                  </p:stCondLst>
                                  <p:childTnLst>
                                    <p:set>
                                      <p:cBhvr>
                                        <p:cTn id="125" dur="1" fill="hold">
                                          <p:stCondLst>
                                            <p:cond delay="0"/>
                                          </p:stCondLst>
                                        </p:cTn>
                                        <p:tgtEl>
                                          <p:spTgt spid="103"/>
                                        </p:tgtEl>
                                        <p:attrNameLst>
                                          <p:attrName>style.visibility</p:attrName>
                                        </p:attrNameLst>
                                      </p:cBhvr>
                                      <p:to>
                                        <p:strVal val="visible"/>
                                      </p:to>
                                    </p:set>
                                    <p:animEffect transition="in" filter="fade">
                                      <p:cBhvr>
                                        <p:cTn id="126" dur="500"/>
                                        <p:tgtEl>
                                          <p:spTgt spid="103"/>
                                        </p:tgtEl>
                                      </p:cBhvr>
                                    </p:animEffect>
                                  </p:childTnLst>
                                </p:cTn>
                              </p:par>
                            </p:childTnLst>
                          </p:cTn>
                        </p:par>
                        <p:par>
                          <p:cTn id="127" fill="hold">
                            <p:stCondLst>
                              <p:cond delay="15000"/>
                            </p:stCondLst>
                            <p:childTnLst>
                              <p:par>
                                <p:cTn id="128" presetID="26" presetClass="entr" presetSubtype="0" fill="hold" nodeType="afterEffect">
                                  <p:stCondLst>
                                    <p:cond delay="0"/>
                                  </p:stCondLst>
                                  <p:childTnLst>
                                    <p:set>
                                      <p:cBhvr>
                                        <p:cTn id="129" dur="1" fill="hold">
                                          <p:stCondLst>
                                            <p:cond delay="0"/>
                                          </p:stCondLst>
                                        </p:cTn>
                                        <p:tgtEl>
                                          <p:spTgt spid="97"/>
                                        </p:tgtEl>
                                        <p:attrNameLst>
                                          <p:attrName>style.visibility</p:attrName>
                                        </p:attrNameLst>
                                      </p:cBhvr>
                                      <p:to>
                                        <p:strVal val="visible"/>
                                      </p:to>
                                    </p:set>
                                    <p:animEffect transition="in" filter="wipe(down)">
                                      <p:cBhvr>
                                        <p:cTn id="130" dur="580">
                                          <p:stCondLst>
                                            <p:cond delay="0"/>
                                          </p:stCondLst>
                                        </p:cTn>
                                        <p:tgtEl>
                                          <p:spTgt spid="97"/>
                                        </p:tgtEl>
                                      </p:cBhvr>
                                    </p:animEffect>
                                    <p:anim calcmode="lin" valueType="num">
                                      <p:cBhvr>
                                        <p:cTn id="131"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136" dur="26">
                                          <p:stCondLst>
                                            <p:cond delay="650"/>
                                          </p:stCondLst>
                                        </p:cTn>
                                        <p:tgtEl>
                                          <p:spTgt spid="97"/>
                                        </p:tgtEl>
                                      </p:cBhvr>
                                      <p:to x="100000" y="60000"/>
                                    </p:animScale>
                                    <p:animScale>
                                      <p:cBhvr>
                                        <p:cTn id="137" dur="166" decel="50000">
                                          <p:stCondLst>
                                            <p:cond delay="676"/>
                                          </p:stCondLst>
                                        </p:cTn>
                                        <p:tgtEl>
                                          <p:spTgt spid="97"/>
                                        </p:tgtEl>
                                      </p:cBhvr>
                                      <p:to x="100000" y="100000"/>
                                    </p:animScale>
                                    <p:animScale>
                                      <p:cBhvr>
                                        <p:cTn id="138" dur="26">
                                          <p:stCondLst>
                                            <p:cond delay="1312"/>
                                          </p:stCondLst>
                                        </p:cTn>
                                        <p:tgtEl>
                                          <p:spTgt spid="97"/>
                                        </p:tgtEl>
                                      </p:cBhvr>
                                      <p:to x="100000" y="80000"/>
                                    </p:animScale>
                                    <p:animScale>
                                      <p:cBhvr>
                                        <p:cTn id="139" dur="166" decel="50000">
                                          <p:stCondLst>
                                            <p:cond delay="1338"/>
                                          </p:stCondLst>
                                        </p:cTn>
                                        <p:tgtEl>
                                          <p:spTgt spid="97"/>
                                        </p:tgtEl>
                                      </p:cBhvr>
                                      <p:to x="100000" y="100000"/>
                                    </p:animScale>
                                    <p:animScale>
                                      <p:cBhvr>
                                        <p:cTn id="140" dur="26">
                                          <p:stCondLst>
                                            <p:cond delay="1642"/>
                                          </p:stCondLst>
                                        </p:cTn>
                                        <p:tgtEl>
                                          <p:spTgt spid="97"/>
                                        </p:tgtEl>
                                      </p:cBhvr>
                                      <p:to x="100000" y="90000"/>
                                    </p:animScale>
                                    <p:animScale>
                                      <p:cBhvr>
                                        <p:cTn id="141" dur="166" decel="50000">
                                          <p:stCondLst>
                                            <p:cond delay="1668"/>
                                          </p:stCondLst>
                                        </p:cTn>
                                        <p:tgtEl>
                                          <p:spTgt spid="97"/>
                                        </p:tgtEl>
                                      </p:cBhvr>
                                      <p:to x="100000" y="100000"/>
                                    </p:animScale>
                                    <p:animScale>
                                      <p:cBhvr>
                                        <p:cTn id="142" dur="26">
                                          <p:stCondLst>
                                            <p:cond delay="1808"/>
                                          </p:stCondLst>
                                        </p:cTn>
                                        <p:tgtEl>
                                          <p:spTgt spid="97"/>
                                        </p:tgtEl>
                                      </p:cBhvr>
                                      <p:to x="100000" y="95000"/>
                                    </p:animScale>
                                    <p:animScale>
                                      <p:cBhvr>
                                        <p:cTn id="143" dur="166" decel="50000">
                                          <p:stCondLst>
                                            <p:cond delay="1834"/>
                                          </p:stCondLst>
                                        </p:cTn>
                                        <p:tgtEl>
                                          <p:spTgt spid="97"/>
                                        </p:tgtEl>
                                      </p:cBhvr>
                                      <p:to x="100000" y="100000"/>
                                    </p:animScale>
                                  </p:childTnLst>
                                </p:cTn>
                              </p:par>
                              <p:par>
                                <p:cTn id="144" presetID="26" presetClass="entr" presetSubtype="0" fill="hold" grpId="0" nodeType="withEffect">
                                  <p:stCondLst>
                                    <p:cond delay="0"/>
                                  </p:stCondLst>
                                  <p:childTnLst>
                                    <p:set>
                                      <p:cBhvr>
                                        <p:cTn id="145" dur="1" fill="hold">
                                          <p:stCondLst>
                                            <p:cond delay="0"/>
                                          </p:stCondLst>
                                        </p:cTn>
                                        <p:tgtEl>
                                          <p:spTgt spid="96"/>
                                        </p:tgtEl>
                                        <p:attrNameLst>
                                          <p:attrName>style.visibility</p:attrName>
                                        </p:attrNameLst>
                                      </p:cBhvr>
                                      <p:to>
                                        <p:strVal val="visible"/>
                                      </p:to>
                                    </p:set>
                                    <p:animEffect transition="in" filter="wipe(down)">
                                      <p:cBhvr>
                                        <p:cTn id="146" dur="580">
                                          <p:stCondLst>
                                            <p:cond delay="0"/>
                                          </p:stCondLst>
                                        </p:cTn>
                                        <p:tgtEl>
                                          <p:spTgt spid="96"/>
                                        </p:tgtEl>
                                      </p:cBhvr>
                                    </p:animEffect>
                                    <p:anim calcmode="lin" valueType="num">
                                      <p:cBhvr>
                                        <p:cTn id="147"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148"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149"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150"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151"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152" dur="26">
                                          <p:stCondLst>
                                            <p:cond delay="650"/>
                                          </p:stCondLst>
                                        </p:cTn>
                                        <p:tgtEl>
                                          <p:spTgt spid="96"/>
                                        </p:tgtEl>
                                      </p:cBhvr>
                                      <p:to x="100000" y="60000"/>
                                    </p:animScale>
                                    <p:animScale>
                                      <p:cBhvr>
                                        <p:cTn id="153" dur="166" decel="50000">
                                          <p:stCondLst>
                                            <p:cond delay="676"/>
                                          </p:stCondLst>
                                        </p:cTn>
                                        <p:tgtEl>
                                          <p:spTgt spid="96"/>
                                        </p:tgtEl>
                                      </p:cBhvr>
                                      <p:to x="100000" y="100000"/>
                                    </p:animScale>
                                    <p:animScale>
                                      <p:cBhvr>
                                        <p:cTn id="154" dur="26">
                                          <p:stCondLst>
                                            <p:cond delay="1312"/>
                                          </p:stCondLst>
                                        </p:cTn>
                                        <p:tgtEl>
                                          <p:spTgt spid="96"/>
                                        </p:tgtEl>
                                      </p:cBhvr>
                                      <p:to x="100000" y="80000"/>
                                    </p:animScale>
                                    <p:animScale>
                                      <p:cBhvr>
                                        <p:cTn id="155" dur="166" decel="50000">
                                          <p:stCondLst>
                                            <p:cond delay="1338"/>
                                          </p:stCondLst>
                                        </p:cTn>
                                        <p:tgtEl>
                                          <p:spTgt spid="96"/>
                                        </p:tgtEl>
                                      </p:cBhvr>
                                      <p:to x="100000" y="100000"/>
                                    </p:animScale>
                                    <p:animScale>
                                      <p:cBhvr>
                                        <p:cTn id="156" dur="26">
                                          <p:stCondLst>
                                            <p:cond delay="1642"/>
                                          </p:stCondLst>
                                        </p:cTn>
                                        <p:tgtEl>
                                          <p:spTgt spid="96"/>
                                        </p:tgtEl>
                                      </p:cBhvr>
                                      <p:to x="100000" y="90000"/>
                                    </p:animScale>
                                    <p:animScale>
                                      <p:cBhvr>
                                        <p:cTn id="157" dur="166" decel="50000">
                                          <p:stCondLst>
                                            <p:cond delay="1668"/>
                                          </p:stCondLst>
                                        </p:cTn>
                                        <p:tgtEl>
                                          <p:spTgt spid="96"/>
                                        </p:tgtEl>
                                      </p:cBhvr>
                                      <p:to x="100000" y="100000"/>
                                    </p:animScale>
                                    <p:animScale>
                                      <p:cBhvr>
                                        <p:cTn id="158" dur="26">
                                          <p:stCondLst>
                                            <p:cond delay="1808"/>
                                          </p:stCondLst>
                                        </p:cTn>
                                        <p:tgtEl>
                                          <p:spTgt spid="96"/>
                                        </p:tgtEl>
                                      </p:cBhvr>
                                      <p:to x="100000" y="95000"/>
                                    </p:animScale>
                                    <p:animScale>
                                      <p:cBhvr>
                                        <p:cTn id="159" dur="166" decel="50000">
                                          <p:stCondLst>
                                            <p:cond delay="1834"/>
                                          </p:stCondLst>
                                        </p:cTn>
                                        <p:tgtEl>
                                          <p:spTgt spid="96"/>
                                        </p:tgtEl>
                                      </p:cBhvr>
                                      <p:to x="100000" y="100000"/>
                                    </p:animScale>
                                  </p:childTnLst>
                                </p:cTn>
                              </p:par>
                            </p:childTnLst>
                          </p:cTn>
                        </p:par>
                      </p:childTnLst>
                    </p:cTn>
                  </p:par>
                  <p:par>
                    <p:cTn id="160" fill="hold">
                      <p:stCondLst>
                        <p:cond delay="indefinite"/>
                      </p:stCondLst>
                      <p:childTnLst>
                        <p:par>
                          <p:cTn id="161" fill="hold">
                            <p:stCondLst>
                              <p:cond delay="0"/>
                            </p:stCondLst>
                            <p:childTnLst>
                              <p:par>
                                <p:cTn id="162" presetID="55" presetClass="entr" presetSubtype="0" fill="hold" grpId="0" nodeType="clickEffect">
                                  <p:stCondLst>
                                    <p:cond delay="0"/>
                                  </p:stCondLst>
                                  <p:childTnLst>
                                    <p:set>
                                      <p:cBhvr>
                                        <p:cTn id="163" dur="1" fill="hold">
                                          <p:stCondLst>
                                            <p:cond delay="0"/>
                                          </p:stCondLst>
                                        </p:cTn>
                                        <p:tgtEl>
                                          <p:spTgt spid="132"/>
                                        </p:tgtEl>
                                        <p:attrNameLst>
                                          <p:attrName>style.visibility</p:attrName>
                                        </p:attrNameLst>
                                      </p:cBhvr>
                                      <p:to>
                                        <p:strVal val="visible"/>
                                      </p:to>
                                    </p:set>
                                    <p:anim calcmode="lin" valueType="num">
                                      <p:cBhvr>
                                        <p:cTn id="164" dur="1000" fill="hold"/>
                                        <p:tgtEl>
                                          <p:spTgt spid="132"/>
                                        </p:tgtEl>
                                        <p:attrNameLst>
                                          <p:attrName>ppt_w</p:attrName>
                                        </p:attrNameLst>
                                      </p:cBhvr>
                                      <p:tavLst>
                                        <p:tav tm="0">
                                          <p:val>
                                            <p:strVal val="#ppt_w*0.70"/>
                                          </p:val>
                                        </p:tav>
                                        <p:tav tm="100000">
                                          <p:val>
                                            <p:strVal val="#ppt_w"/>
                                          </p:val>
                                        </p:tav>
                                      </p:tavLst>
                                    </p:anim>
                                    <p:anim calcmode="lin" valueType="num">
                                      <p:cBhvr>
                                        <p:cTn id="165" dur="1000" fill="hold"/>
                                        <p:tgtEl>
                                          <p:spTgt spid="132"/>
                                        </p:tgtEl>
                                        <p:attrNameLst>
                                          <p:attrName>ppt_h</p:attrName>
                                        </p:attrNameLst>
                                      </p:cBhvr>
                                      <p:tavLst>
                                        <p:tav tm="0">
                                          <p:val>
                                            <p:strVal val="#ppt_h"/>
                                          </p:val>
                                        </p:tav>
                                        <p:tav tm="100000">
                                          <p:val>
                                            <p:strVal val="#ppt_h"/>
                                          </p:val>
                                        </p:tav>
                                      </p:tavLst>
                                    </p:anim>
                                    <p:animEffect transition="in" filter="fade">
                                      <p:cBhvr>
                                        <p:cTn id="166" dur="1000"/>
                                        <p:tgtEl>
                                          <p:spTgt spid="132"/>
                                        </p:tgtEl>
                                      </p:cBhvr>
                                    </p:animEffec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29"/>
                                        </p:tgtEl>
                                        <p:attrNameLst>
                                          <p:attrName>style.visibility</p:attrName>
                                        </p:attrNameLst>
                                      </p:cBhvr>
                                      <p:to>
                                        <p:strVal val="visible"/>
                                      </p:to>
                                    </p:set>
                                  </p:childTnLst>
                                </p:cTn>
                              </p:par>
                            </p:childTnLst>
                          </p:cTn>
                        </p:par>
                        <p:par>
                          <p:cTn id="171" fill="hold">
                            <p:stCondLst>
                              <p:cond delay="0"/>
                            </p:stCondLst>
                            <p:childTnLst>
                              <p:par>
                                <p:cTn id="172" presetID="10" presetClass="entr" presetSubtype="0" fill="hold" grpId="0" nodeType="afterEffect">
                                  <p:stCondLst>
                                    <p:cond delay="0"/>
                                  </p:stCondLst>
                                  <p:childTnLst>
                                    <p:set>
                                      <p:cBhvr>
                                        <p:cTn id="173" dur="1" fill="hold">
                                          <p:stCondLst>
                                            <p:cond delay="0"/>
                                          </p:stCondLst>
                                        </p:cTn>
                                        <p:tgtEl>
                                          <p:spTgt spid="65"/>
                                        </p:tgtEl>
                                        <p:attrNameLst>
                                          <p:attrName>style.visibility</p:attrName>
                                        </p:attrNameLst>
                                      </p:cBhvr>
                                      <p:to>
                                        <p:strVal val="visible"/>
                                      </p:to>
                                    </p:set>
                                    <p:animEffect transition="in" filter="fade">
                                      <p:cBhvr>
                                        <p:cTn id="174" dur="500"/>
                                        <p:tgtEl>
                                          <p:spTgt spid="65"/>
                                        </p:tgtEl>
                                      </p:cBhvr>
                                    </p:animEffect>
                                  </p:childTnLst>
                                </p:cTn>
                              </p:par>
                            </p:childTnLst>
                          </p:cTn>
                        </p:par>
                        <p:par>
                          <p:cTn id="175" fill="hold">
                            <p:stCondLst>
                              <p:cond delay="500"/>
                            </p:stCondLst>
                            <p:childTnLst>
                              <p:par>
                                <p:cTn id="176" presetID="10" presetClass="entr" presetSubtype="0" fill="hold" grpId="0" nodeType="afterEffect">
                                  <p:stCondLst>
                                    <p:cond delay="0"/>
                                  </p:stCondLst>
                                  <p:childTnLst>
                                    <p:set>
                                      <p:cBhvr>
                                        <p:cTn id="177" dur="1" fill="hold">
                                          <p:stCondLst>
                                            <p:cond delay="0"/>
                                          </p:stCondLst>
                                        </p:cTn>
                                        <p:tgtEl>
                                          <p:spTgt spid="67"/>
                                        </p:tgtEl>
                                        <p:attrNameLst>
                                          <p:attrName>style.visibility</p:attrName>
                                        </p:attrNameLst>
                                      </p:cBhvr>
                                      <p:to>
                                        <p:strVal val="visible"/>
                                      </p:to>
                                    </p:set>
                                    <p:animEffect transition="in" filter="fade">
                                      <p:cBhvr>
                                        <p:cTn id="178" dur="500"/>
                                        <p:tgtEl>
                                          <p:spTgt spid="67"/>
                                        </p:tgtEl>
                                      </p:cBhvr>
                                    </p:animEffect>
                                  </p:childTnLst>
                                </p:cTn>
                              </p:par>
                            </p:childTnLst>
                          </p:cTn>
                        </p:par>
                        <p:par>
                          <p:cTn id="179" fill="hold">
                            <p:stCondLst>
                              <p:cond delay="1000"/>
                            </p:stCondLst>
                            <p:childTnLst>
                              <p:par>
                                <p:cTn id="180" presetID="10" presetClass="entr" presetSubtype="0" fill="hold" grpId="0" nodeType="afterEffect">
                                  <p:stCondLst>
                                    <p:cond delay="0"/>
                                  </p:stCondLst>
                                  <p:childTnLst>
                                    <p:set>
                                      <p:cBhvr>
                                        <p:cTn id="181" dur="1" fill="hold">
                                          <p:stCondLst>
                                            <p:cond delay="0"/>
                                          </p:stCondLst>
                                        </p:cTn>
                                        <p:tgtEl>
                                          <p:spTgt spid="68"/>
                                        </p:tgtEl>
                                        <p:attrNameLst>
                                          <p:attrName>style.visibility</p:attrName>
                                        </p:attrNameLst>
                                      </p:cBhvr>
                                      <p:to>
                                        <p:strVal val="visible"/>
                                      </p:to>
                                    </p:set>
                                    <p:animEffect transition="in" filter="fade">
                                      <p:cBhvr>
                                        <p:cTn id="182" dur="500"/>
                                        <p:tgtEl>
                                          <p:spTgt spid="68"/>
                                        </p:tgtEl>
                                      </p:cBhvr>
                                    </p:animEffect>
                                  </p:childTnLst>
                                </p:cTn>
                              </p:par>
                            </p:childTnLst>
                          </p:cTn>
                        </p:par>
                        <p:par>
                          <p:cTn id="183" fill="hold">
                            <p:stCondLst>
                              <p:cond delay="1500"/>
                            </p:stCondLst>
                            <p:childTnLst>
                              <p:par>
                                <p:cTn id="184" presetID="10" presetClass="entr" presetSubtype="0" fill="hold" grpId="0" nodeType="afterEffect">
                                  <p:stCondLst>
                                    <p:cond delay="0"/>
                                  </p:stCondLst>
                                  <p:childTnLst>
                                    <p:set>
                                      <p:cBhvr>
                                        <p:cTn id="185" dur="1" fill="hold">
                                          <p:stCondLst>
                                            <p:cond delay="0"/>
                                          </p:stCondLst>
                                        </p:cTn>
                                        <p:tgtEl>
                                          <p:spTgt spid="70"/>
                                        </p:tgtEl>
                                        <p:attrNameLst>
                                          <p:attrName>style.visibility</p:attrName>
                                        </p:attrNameLst>
                                      </p:cBhvr>
                                      <p:to>
                                        <p:strVal val="visible"/>
                                      </p:to>
                                    </p:set>
                                    <p:animEffect transition="in" filter="fade">
                                      <p:cBhvr>
                                        <p:cTn id="186" dur="500"/>
                                        <p:tgtEl>
                                          <p:spTgt spid="70"/>
                                        </p:tgtEl>
                                      </p:cBhvr>
                                    </p:animEffect>
                                  </p:childTnLst>
                                </p:cTn>
                              </p:par>
                            </p:childTnLst>
                          </p:cTn>
                        </p:par>
                        <p:par>
                          <p:cTn id="187" fill="hold">
                            <p:stCondLst>
                              <p:cond delay="2000"/>
                            </p:stCondLst>
                            <p:childTnLst>
                              <p:par>
                                <p:cTn id="188" presetID="10" presetClass="entr" presetSubtype="0" fill="hold" grpId="0" nodeType="afterEffect">
                                  <p:stCondLst>
                                    <p:cond delay="0"/>
                                  </p:stCondLst>
                                  <p:childTnLst>
                                    <p:set>
                                      <p:cBhvr>
                                        <p:cTn id="189" dur="1" fill="hold">
                                          <p:stCondLst>
                                            <p:cond delay="0"/>
                                          </p:stCondLst>
                                        </p:cTn>
                                        <p:tgtEl>
                                          <p:spTgt spid="71"/>
                                        </p:tgtEl>
                                        <p:attrNameLst>
                                          <p:attrName>style.visibility</p:attrName>
                                        </p:attrNameLst>
                                      </p:cBhvr>
                                      <p:to>
                                        <p:strVal val="visible"/>
                                      </p:to>
                                    </p:set>
                                    <p:animEffect transition="in" filter="fade">
                                      <p:cBhvr>
                                        <p:cTn id="190" dur="500"/>
                                        <p:tgtEl>
                                          <p:spTgt spid="71"/>
                                        </p:tgtEl>
                                      </p:cBhvr>
                                    </p:animEffect>
                                  </p:childTnLst>
                                </p:cTn>
                              </p:par>
                            </p:childTnLst>
                          </p:cTn>
                        </p:par>
                        <p:par>
                          <p:cTn id="191" fill="hold">
                            <p:stCondLst>
                              <p:cond delay="2500"/>
                            </p:stCondLst>
                            <p:childTnLst>
                              <p:par>
                                <p:cTn id="192" presetID="10" presetClass="entr" presetSubtype="0" fill="hold" grpId="0" nodeType="afterEffect">
                                  <p:stCondLst>
                                    <p:cond delay="0"/>
                                  </p:stCondLst>
                                  <p:childTnLst>
                                    <p:set>
                                      <p:cBhvr>
                                        <p:cTn id="193" dur="1" fill="hold">
                                          <p:stCondLst>
                                            <p:cond delay="0"/>
                                          </p:stCondLst>
                                        </p:cTn>
                                        <p:tgtEl>
                                          <p:spTgt spid="72"/>
                                        </p:tgtEl>
                                        <p:attrNameLst>
                                          <p:attrName>style.visibility</p:attrName>
                                        </p:attrNameLst>
                                      </p:cBhvr>
                                      <p:to>
                                        <p:strVal val="visible"/>
                                      </p:to>
                                    </p:set>
                                    <p:animEffect transition="in" filter="fade">
                                      <p:cBhvr>
                                        <p:cTn id="194" dur="500"/>
                                        <p:tgtEl>
                                          <p:spTgt spid="72"/>
                                        </p:tgtEl>
                                      </p:cBhvr>
                                    </p:animEffect>
                                  </p:childTnLst>
                                </p:cTn>
                              </p:par>
                            </p:childTnLst>
                          </p:cTn>
                        </p:par>
                        <p:par>
                          <p:cTn id="195" fill="hold">
                            <p:stCondLst>
                              <p:cond delay="3000"/>
                            </p:stCondLst>
                            <p:childTnLst>
                              <p:par>
                                <p:cTn id="196" presetID="10" presetClass="entr" presetSubtype="0" fill="hold" grpId="0" nodeType="afterEffect">
                                  <p:stCondLst>
                                    <p:cond delay="0"/>
                                  </p:stCondLst>
                                  <p:childTnLst>
                                    <p:set>
                                      <p:cBhvr>
                                        <p:cTn id="197" dur="1" fill="hold">
                                          <p:stCondLst>
                                            <p:cond delay="0"/>
                                          </p:stCondLst>
                                        </p:cTn>
                                        <p:tgtEl>
                                          <p:spTgt spid="73"/>
                                        </p:tgtEl>
                                        <p:attrNameLst>
                                          <p:attrName>style.visibility</p:attrName>
                                        </p:attrNameLst>
                                      </p:cBhvr>
                                      <p:to>
                                        <p:strVal val="visible"/>
                                      </p:to>
                                    </p:set>
                                    <p:animEffect transition="in" filter="fade">
                                      <p:cBhvr>
                                        <p:cTn id="198" dur="500"/>
                                        <p:tgtEl>
                                          <p:spTgt spid="73"/>
                                        </p:tgtEl>
                                      </p:cBhvr>
                                    </p:animEffect>
                                  </p:childTnLst>
                                </p:cTn>
                              </p:par>
                            </p:childTnLst>
                          </p:cTn>
                        </p:par>
                        <p:par>
                          <p:cTn id="199" fill="hold">
                            <p:stCondLst>
                              <p:cond delay="3500"/>
                            </p:stCondLst>
                            <p:childTnLst>
                              <p:par>
                                <p:cTn id="200" presetID="10" presetClass="entr" presetSubtype="0" fill="hold" grpId="0" nodeType="afterEffect">
                                  <p:stCondLst>
                                    <p:cond delay="0"/>
                                  </p:stCondLst>
                                  <p:childTnLst>
                                    <p:set>
                                      <p:cBhvr>
                                        <p:cTn id="201" dur="1" fill="hold">
                                          <p:stCondLst>
                                            <p:cond delay="0"/>
                                          </p:stCondLst>
                                        </p:cTn>
                                        <p:tgtEl>
                                          <p:spTgt spid="74"/>
                                        </p:tgtEl>
                                        <p:attrNameLst>
                                          <p:attrName>style.visibility</p:attrName>
                                        </p:attrNameLst>
                                      </p:cBhvr>
                                      <p:to>
                                        <p:strVal val="visible"/>
                                      </p:to>
                                    </p:set>
                                    <p:animEffect transition="in" filter="fade">
                                      <p:cBhvr>
                                        <p:cTn id="202" dur="500"/>
                                        <p:tgtEl>
                                          <p:spTgt spid="74"/>
                                        </p:tgtEl>
                                      </p:cBhvr>
                                    </p:animEffect>
                                  </p:childTnLst>
                                </p:cTn>
                              </p:par>
                            </p:childTnLst>
                          </p:cTn>
                        </p:par>
                        <p:par>
                          <p:cTn id="203" fill="hold">
                            <p:stCondLst>
                              <p:cond delay="4000"/>
                            </p:stCondLst>
                            <p:childTnLst>
                              <p:par>
                                <p:cTn id="204" presetID="10" presetClass="entr" presetSubtype="0" fill="hold" grpId="0" nodeType="afterEffect">
                                  <p:stCondLst>
                                    <p:cond delay="0"/>
                                  </p:stCondLst>
                                  <p:childTnLst>
                                    <p:set>
                                      <p:cBhvr>
                                        <p:cTn id="205" dur="1" fill="hold">
                                          <p:stCondLst>
                                            <p:cond delay="0"/>
                                          </p:stCondLst>
                                        </p:cTn>
                                        <p:tgtEl>
                                          <p:spTgt spid="75"/>
                                        </p:tgtEl>
                                        <p:attrNameLst>
                                          <p:attrName>style.visibility</p:attrName>
                                        </p:attrNameLst>
                                      </p:cBhvr>
                                      <p:to>
                                        <p:strVal val="visible"/>
                                      </p:to>
                                    </p:set>
                                    <p:animEffect transition="in" filter="fade">
                                      <p:cBhvr>
                                        <p:cTn id="206" dur="500"/>
                                        <p:tgtEl>
                                          <p:spTgt spid="75"/>
                                        </p:tgtEl>
                                      </p:cBhvr>
                                    </p:animEffect>
                                  </p:childTnLst>
                                </p:cTn>
                              </p:par>
                            </p:childTnLst>
                          </p:cTn>
                        </p:par>
                        <p:par>
                          <p:cTn id="207" fill="hold">
                            <p:stCondLst>
                              <p:cond delay="4500"/>
                            </p:stCondLst>
                            <p:childTnLst>
                              <p:par>
                                <p:cTn id="208" presetID="10" presetClass="entr" presetSubtype="0" fill="hold" grpId="0" nodeType="afterEffect">
                                  <p:stCondLst>
                                    <p:cond delay="0"/>
                                  </p:stCondLst>
                                  <p:childTnLst>
                                    <p:set>
                                      <p:cBhvr>
                                        <p:cTn id="209" dur="1" fill="hold">
                                          <p:stCondLst>
                                            <p:cond delay="0"/>
                                          </p:stCondLst>
                                        </p:cTn>
                                        <p:tgtEl>
                                          <p:spTgt spid="76"/>
                                        </p:tgtEl>
                                        <p:attrNameLst>
                                          <p:attrName>style.visibility</p:attrName>
                                        </p:attrNameLst>
                                      </p:cBhvr>
                                      <p:to>
                                        <p:strVal val="visible"/>
                                      </p:to>
                                    </p:set>
                                    <p:animEffect transition="in" filter="fade">
                                      <p:cBhvr>
                                        <p:cTn id="210" dur="500"/>
                                        <p:tgtEl>
                                          <p:spTgt spid="76"/>
                                        </p:tgtEl>
                                      </p:cBhvr>
                                    </p:animEffect>
                                  </p:childTnLst>
                                </p:cTn>
                              </p:par>
                            </p:childTnLst>
                          </p:cTn>
                        </p:par>
                        <p:par>
                          <p:cTn id="211" fill="hold">
                            <p:stCondLst>
                              <p:cond delay="5000"/>
                            </p:stCondLst>
                            <p:childTnLst>
                              <p:par>
                                <p:cTn id="212" presetID="10" presetClass="entr" presetSubtype="0" fill="hold" grpId="0" nodeType="afterEffect">
                                  <p:stCondLst>
                                    <p:cond delay="0"/>
                                  </p:stCondLst>
                                  <p:childTnLst>
                                    <p:set>
                                      <p:cBhvr>
                                        <p:cTn id="213" dur="1" fill="hold">
                                          <p:stCondLst>
                                            <p:cond delay="0"/>
                                          </p:stCondLst>
                                        </p:cTn>
                                        <p:tgtEl>
                                          <p:spTgt spid="77"/>
                                        </p:tgtEl>
                                        <p:attrNameLst>
                                          <p:attrName>style.visibility</p:attrName>
                                        </p:attrNameLst>
                                      </p:cBhvr>
                                      <p:to>
                                        <p:strVal val="visible"/>
                                      </p:to>
                                    </p:set>
                                    <p:animEffect transition="in" filter="fade">
                                      <p:cBhvr>
                                        <p:cTn id="214" dur="500"/>
                                        <p:tgtEl>
                                          <p:spTgt spid="77"/>
                                        </p:tgtEl>
                                      </p:cBhvr>
                                    </p:animEffect>
                                  </p:childTnLst>
                                </p:cTn>
                              </p:par>
                            </p:childTnLst>
                          </p:cTn>
                        </p:par>
                        <p:par>
                          <p:cTn id="215" fill="hold">
                            <p:stCondLst>
                              <p:cond delay="5500"/>
                            </p:stCondLst>
                            <p:childTnLst>
                              <p:par>
                                <p:cTn id="216" presetID="10" presetClass="entr" presetSubtype="0" fill="hold" grpId="0" nodeType="afterEffect">
                                  <p:stCondLst>
                                    <p:cond delay="0"/>
                                  </p:stCondLst>
                                  <p:childTnLst>
                                    <p:set>
                                      <p:cBhvr>
                                        <p:cTn id="217" dur="1" fill="hold">
                                          <p:stCondLst>
                                            <p:cond delay="0"/>
                                          </p:stCondLst>
                                        </p:cTn>
                                        <p:tgtEl>
                                          <p:spTgt spid="78"/>
                                        </p:tgtEl>
                                        <p:attrNameLst>
                                          <p:attrName>style.visibility</p:attrName>
                                        </p:attrNameLst>
                                      </p:cBhvr>
                                      <p:to>
                                        <p:strVal val="visible"/>
                                      </p:to>
                                    </p:set>
                                    <p:animEffect transition="in" filter="fade">
                                      <p:cBhvr>
                                        <p:cTn id="218" dur="500"/>
                                        <p:tgtEl>
                                          <p:spTgt spid="78"/>
                                        </p:tgtEl>
                                      </p:cBhvr>
                                    </p:animEffect>
                                  </p:childTnLst>
                                </p:cTn>
                              </p:par>
                            </p:childTnLst>
                          </p:cTn>
                        </p:par>
                        <p:par>
                          <p:cTn id="219" fill="hold">
                            <p:stCondLst>
                              <p:cond delay="6000"/>
                            </p:stCondLst>
                            <p:childTnLst>
                              <p:par>
                                <p:cTn id="220" presetID="10" presetClass="entr" presetSubtype="0" fill="hold" grpId="0" nodeType="afterEffect">
                                  <p:stCondLst>
                                    <p:cond delay="0"/>
                                  </p:stCondLst>
                                  <p:childTnLst>
                                    <p:set>
                                      <p:cBhvr>
                                        <p:cTn id="221" dur="1" fill="hold">
                                          <p:stCondLst>
                                            <p:cond delay="0"/>
                                          </p:stCondLst>
                                        </p:cTn>
                                        <p:tgtEl>
                                          <p:spTgt spid="79"/>
                                        </p:tgtEl>
                                        <p:attrNameLst>
                                          <p:attrName>style.visibility</p:attrName>
                                        </p:attrNameLst>
                                      </p:cBhvr>
                                      <p:to>
                                        <p:strVal val="visible"/>
                                      </p:to>
                                    </p:set>
                                    <p:animEffect transition="in" filter="fade">
                                      <p:cBhvr>
                                        <p:cTn id="222" dur="500"/>
                                        <p:tgtEl>
                                          <p:spTgt spid="79"/>
                                        </p:tgtEl>
                                      </p:cBhvr>
                                    </p:animEffect>
                                  </p:childTnLst>
                                </p:cTn>
                              </p:par>
                            </p:childTnLst>
                          </p:cTn>
                        </p:par>
                        <p:par>
                          <p:cTn id="223" fill="hold">
                            <p:stCondLst>
                              <p:cond delay="6500"/>
                            </p:stCondLst>
                            <p:childTnLst>
                              <p:par>
                                <p:cTn id="224" presetID="10" presetClass="entr" presetSubtype="0" fill="hold" grpId="0" nodeType="afterEffect">
                                  <p:stCondLst>
                                    <p:cond delay="0"/>
                                  </p:stCondLst>
                                  <p:childTnLst>
                                    <p:set>
                                      <p:cBhvr>
                                        <p:cTn id="225" dur="1" fill="hold">
                                          <p:stCondLst>
                                            <p:cond delay="0"/>
                                          </p:stCondLst>
                                        </p:cTn>
                                        <p:tgtEl>
                                          <p:spTgt spid="80"/>
                                        </p:tgtEl>
                                        <p:attrNameLst>
                                          <p:attrName>style.visibility</p:attrName>
                                        </p:attrNameLst>
                                      </p:cBhvr>
                                      <p:to>
                                        <p:strVal val="visible"/>
                                      </p:to>
                                    </p:set>
                                    <p:animEffect transition="in" filter="fade">
                                      <p:cBhvr>
                                        <p:cTn id="226" dur="500"/>
                                        <p:tgtEl>
                                          <p:spTgt spid="80"/>
                                        </p:tgtEl>
                                      </p:cBhvr>
                                    </p:animEffect>
                                  </p:childTnLst>
                                </p:cTn>
                              </p:par>
                            </p:childTnLst>
                          </p:cTn>
                        </p:par>
                        <p:par>
                          <p:cTn id="227" fill="hold">
                            <p:stCondLst>
                              <p:cond delay="7000"/>
                            </p:stCondLst>
                            <p:childTnLst>
                              <p:par>
                                <p:cTn id="228" presetID="10" presetClass="entr" presetSubtype="0" fill="hold" grpId="0" nodeType="afterEffect">
                                  <p:stCondLst>
                                    <p:cond delay="0"/>
                                  </p:stCondLst>
                                  <p:childTnLst>
                                    <p:set>
                                      <p:cBhvr>
                                        <p:cTn id="229" dur="1" fill="hold">
                                          <p:stCondLst>
                                            <p:cond delay="0"/>
                                          </p:stCondLst>
                                        </p:cTn>
                                        <p:tgtEl>
                                          <p:spTgt spid="81"/>
                                        </p:tgtEl>
                                        <p:attrNameLst>
                                          <p:attrName>style.visibility</p:attrName>
                                        </p:attrNameLst>
                                      </p:cBhvr>
                                      <p:to>
                                        <p:strVal val="visible"/>
                                      </p:to>
                                    </p:set>
                                    <p:animEffect transition="in" filter="fade">
                                      <p:cBhvr>
                                        <p:cTn id="230" dur="500"/>
                                        <p:tgtEl>
                                          <p:spTgt spid="81"/>
                                        </p:tgtEl>
                                      </p:cBhvr>
                                    </p:animEffect>
                                  </p:childTnLst>
                                </p:cTn>
                              </p:par>
                            </p:childTnLst>
                          </p:cTn>
                        </p:par>
                        <p:par>
                          <p:cTn id="231" fill="hold">
                            <p:stCondLst>
                              <p:cond delay="7500"/>
                            </p:stCondLst>
                            <p:childTnLst>
                              <p:par>
                                <p:cTn id="232" presetID="10" presetClass="entr" presetSubtype="0" fill="hold" grpId="0" nodeType="afterEffect">
                                  <p:stCondLst>
                                    <p:cond delay="0"/>
                                  </p:stCondLst>
                                  <p:childTnLst>
                                    <p:set>
                                      <p:cBhvr>
                                        <p:cTn id="233" dur="1" fill="hold">
                                          <p:stCondLst>
                                            <p:cond delay="0"/>
                                          </p:stCondLst>
                                        </p:cTn>
                                        <p:tgtEl>
                                          <p:spTgt spid="82"/>
                                        </p:tgtEl>
                                        <p:attrNameLst>
                                          <p:attrName>style.visibility</p:attrName>
                                        </p:attrNameLst>
                                      </p:cBhvr>
                                      <p:to>
                                        <p:strVal val="visible"/>
                                      </p:to>
                                    </p:set>
                                    <p:animEffect transition="in" filter="fade">
                                      <p:cBhvr>
                                        <p:cTn id="234" dur="500"/>
                                        <p:tgtEl>
                                          <p:spTgt spid="82"/>
                                        </p:tgtEl>
                                      </p:cBhvr>
                                    </p:animEffect>
                                  </p:childTnLst>
                                </p:cTn>
                              </p:par>
                            </p:childTnLst>
                          </p:cTn>
                        </p:par>
                        <p:par>
                          <p:cTn id="235" fill="hold">
                            <p:stCondLst>
                              <p:cond delay="8000"/>
                            </p:stCondLst>
                            <p:childTnLst>
                              <p:par>
                                <p:cTn id="236" presetID="10" presetClass="entr" presetSubtype="0" fill="hold" grpId="0" nodeType="afterEffect">
                                  <p:stCondLst>
                                    <p:cond delay="0"/>
                                  </p:stCondLst>
                                  <p:childTnLst>
                                    <p:set>
                                      <p:cBhvr>
                                        <p:cTn id="237" dur="1" fill="hold">
                                          <p:stCondLst>
                                            <p:cond delay="0"/>
                                          </p:stCondLst>
                                        </p:cTn>
                                        <p:tgtEl>
                                          <p:spTgt spid="83"/>
                                        </p:tgtEl>
                                        <p:attrNameLst>
                                          <p:attrName>style.visibility</p:attrName>
                                        </p:attrNameLst>
                                      </p:cBhvr>
                                      <p:to>
                                        <p:strVal val="visible"/>
                                      </p:to>
                                    </p:set>
                                    <p:animEffect transition="in" filter="fade">
                                      <p:cBhvr>
                                        <p:cTn id="238" dur="500"/>
                                        <p:tgtEl>
                                          <p:spTgt spid="83"/>
                                        </p:tgtEl>
                                      </p:cBhvr>
                                    </p:animEffect>
                                  </p:childTnLst>
                                </p:cTn>
                              </p:par>
                            </p:childTnLst>
                          </p:cTn>
                        </p:par>
                        <p:par>
                          <p:cTn id="239" fill="hold">
                            <p:stCondLst>
                              <p:cond delay="8500"/>
                            </p:stCondLst>
                            <p:childTnLst>
                              <p:par>
                                <p:cTn id="240" presetID="10" presetClass="entr" presetSubtype="0" fill="hold" grpId="0" nodeType="afterEffect">
                                  <p:stCondLst>
                                    <p:cond delay="0"/>
                                  </p:stCondLst>
                                  <p:childTnLst>
                                    <p:set>
                                      <p:cBhvr>
                                        <p:cTn id="241" dur="1" fill="hold">
                                          <p:stCondLst>
                                            <p:cond delay="0"/>
                                          </p:stCondLst>
                                        </p:cTn>
                                        <p:tgtEl>
                                          <p:spTgt spid="84"/>
                                        </p:tgtEl>
                                        <p:attrNameLst>
                                          <p:attrName>style.visibility</p:attrName>
                                        </p:attrNameLst>
                                      </p:cBhvr>
                                      <p:to>
                                        <p:strVal val="visible"/>
                                      </p:to>
                                    </p:set>
                                    <p:animEffect transition="in" filter="fade">
                                      <p:cBhvr>
                                        <p:cTn id="242" dur="500"/>
                                        <p:tgtEl>
                                          <p:spTgt spid="84"/>
                                        </p:tgtEl>
                                      </p:cBhvr>
                                    </p:animEffect>
                                  </p:childTnLst>
                                </p:cTn>
                              </p:par>
                            </p:childTnLst>
                          </p:cTn>
                        </p:par>
                        <p:par>
                          <p:cTn id="243" fill="hold">
                            <p:stCondLst>
                              <p:cond delay="9000"/>
                            </p:stCondLst>
                            <p:childTnLst>
                              <p:par>
                                <p:cTn id="244" presetID="10" presetClass="entr" presetSubtype="0" fill="hold" grpId="0" nodeType="afterEffect">
                                  <p:stCondLst>
                                    <p:cond delay="0"/>
                                  </p:stCondLst>
                                  <p:childTnLst>
                                    <p:set>
                                      <p:cBhvr>
                                        <p:cTn id="245" dur="1" fill="hold">
                                          <p:stCondLst>
                                            <p:cond delay="0"/>
                                          </p:stCondLst>
                                        </p:cTn>
                                        <p:tgtEl>
                                          <p:spTgt spid="85"/>
                                        </p:tgtEl>
                                        <p:attrNameLst>
                                          <p:attrName>style.visibility</p:attrName>
                                        </p:attrNameLst>
                                      </p:cBhvr>
                                      <p:to>
                                        <p:strVal val="visible"/>
                                      </p:to>
                                    </p:set>
                                    <p:animEffect transition="in" filter="fade">
                                      <p:cBhvr>
                                        <p:cTn id="246" dur="500"/>
                                        <p:tgtEl>
                                          <p:spTgt spid="85"/>
                                        </p:tgtEl>
                                      </p:cBhvr>
                                    </p:animEffect>
                                  </p:childTnLst>
                                </p:cTn>
                              </p:par>
                            </p:childTnLst>
                          </p:cTn>
                        </p:par>
                        <p:par>
                          <p:cTn id="247" fill="hold">
                            <p:stCondLst>
                              <p:cond delay="9500"/>
                            </p:stCondLst>
                            <p:childTnLst>
                              <p:par>
                                <p:cTn id="248" presetID="10" presetClass="entr" presetSubtype="0" fill="hold" grpId="0" nodeType="afterEffect">
                                  <p:stCondLst>
                                    <p:cond delay="0"/>
                                  </p:stCondLst>
                                  <p:childTnLst>
                                    <p:set>
                                      <p:cBhvr>
                                        <p:cTn id="249" dur="1" fill="hold">
                                          <p:stCondLst>
                                            <p:cond delay="0"/>
                                          </p:stCondLst>
                                        </p:cTn>
                                        <p:tgtEl>
                                          <p:spTgt spid="86"/>
                                        </p:tgtEl>
                                        <p:attrNameLst>
                                          <p:attrName>style.visibility</p:attrName>
                                        </p:attrNameLst>
                                      </p:cBhvr>
                                      <p:to>
                                        <p:strVal val="visible"/>
                                      </p:to>
                                    </p:set>
                                    <p:animEffect transition="in" filter="fade">
                                      <p:cBhvr>
                                        <p:cTn id="250" dur="500"/>
                                        <p:tgtEl>
                                          <p:spTgt spid="86"/>
                                        </p:tgtEl>
                                      </p:cBhvr>
                                    </p:animEffect>
                                  </p:childTnLst>
                                </p:cTn>
                              </p:par>
                            </p:childTnLst>
                          </p:cTn>
                        </p:par>
                        <p:par>
                          <p:cTn id="251" fill="hold">
                            <p:stCondLst>
                              <p:cond delay="10000"/>
                            </p:stCondLst>
                            <p:childTnLst>
                              <p:par>
                                <p:cTn id="252" presetID="10" presetClass="entr" presetSubtype="0" fill="hold" grpId="0" nodeType="afterEffect">
                                  <p:stCondLst>
                                    <p:cond delay="0"/>
                                  </p:stCondLst>
                                  <p:childTnLst>
                                    <p:set>
                                      <p:cBhvr>
                                        <p:cTn id="253" dur="1" fill="hold">
                                          <p:stCondLst>
                                            <p:cond delay="0"/>
                                          </p:stCondLst>
                                        </p:cTn>
                                        <p:tgtEl>
                                          <p:spTgt spid="87"/>
                                        </p:tgtEl>
                                        <p:attrNameLst>
                                          <p:attrName>style.visibility</p:attrName>
                                        </p:attrNameLst>
                                      </p:cBhvr>
                                      <p:to>
                                        <p:strVal val="visible"/>
                                      </p:to>
                                    </p:set>
                                    <p:animEffect transition="in" filter="fade">
                                      <p:cBhvr>
                                        <p:cTn id="254" dur="500"/>
                                        <p:tgtEl>
                                          <p:spTgt spid="87"/>
                                        </p:tgtEl>
                                      </p:cBhvr>
                                    </p:animEffect>
                                  </p:childTnLst>
                                </p:cTn>
                              </p:par>
                            </p:childTnLst>
                          </p:cTn>
                        </p:par>
                        <p:par>
                          <p:cTn id="255" fill="hold">
                            <p:stCondLst>
                              <p:cond delay="10500"/>
                            </p:stCondLst>
                            <p:childTnLst>
                              <p:par>
                                <p:cTn id="256" presetID="10" presetClass="entr" presetSubtype="0" fill="hold" grpId="0" nodeType="afterEffect">
                                  <p:stCondLst>
                                    <p:cond delay="0"/>
                                  </p:stCondLst>
                                  <p:childTnLst>
                                    <p:set>
                                      <p:cBhvr>
                                        <p:cTn id="257" dur="1" fill="hold">
                                          <p:stCondLst>
                                            <p:cond delay="0"/>
                                          </p:stCondLst>
                                        </p:cTn>
                                        <p:tgtEl>
                                          <p:spTgt spid="88"/>
                                        </p:tgtEl>
                                        <p:attrNameLst>
                                          <p:attrName>style.visibility</p:attrName>
                                        </p:attrNameLst>
                                      </p:cBhvr>
                                      <p:to>
                                        <p:strVal val="visible"/>
                                      </p:to>
                                    </p:set>
                                    <p:animEffect transition="in" filter="fade">
                                      <p:cBhvr>
                                        <p:cTn id="258" dur="500"/>
                                        <p:tgtEl>
                                          <p:spTgt spid="88"/>
                                        </p:tgtEl>
                                      </p:cBhvr>
                                    </p:animEffect>
                                  </p:childTnLst>
                                </p:cTn>
                              </p:par>
                            </p:childTnLst>
                          </p:cTn>
                        </p:par>
                        <p:par>
                          <p:cTn id="259" fill="hold">
                            <p:stCondLst>
                              <p:cond delay="11000"/>
                            </p:stCondLst>
                            <p:childTnLst>
                              <p:par>
                                <p:cTn id="260" presetID="10" presetClass="entr" presetSubtype="0" fill="hold" grpId="0" nodeType="afterEffect">
                                  <p:stCondLst>
                                    <p:cond delay="0"/>
                                  </p:stCondLst>
                                  <p:childTnLst>
                                    <p:set>
                                      <p:cBhvr>
                                        <p:cTn id="261" dur="1" fill="hold">
                                          <p:stCondLst>
                                            <p:cond delay="0"/>
                                          </p:stCondLst>
                                        </p:cTn>
                                        <p:tgtEl>
                                          <p:spTgt spid="89"/>
                                        </p:tgtEl>
                                        <p:attrNameLst>
                                          <p:attrName>style.visibility</p:attrName>
                                        </p:attrNameLst>
                                      </p:cBhvr>
                                      <p:to>
                                        <p:strVal val="visible"/>
                                      </p:to>
                                    </p:set>
                                    <p:animEffect transition="in" filter="fade">
                                      <p:cBhvr>
                                        <p:cTn id="262" dur="500"/>
                                        <p:tgtEl>
                                          <p:spTgt spid="89"/>
                                        </p:tgtEl>
                                      </p:cBhvr>
                                    </p:animEffect>
                                  </p:childTnLst>
                                </p:cTn>
                              </p:par>
                            </p:childTnLst>
                          </p:cTn>
                        </p:par>
                        <p:par>
                          <p:cTn id="263" fill="hold">
                            <p:stCondLst>
                              <p:cond delay="11500"/>
                            </p:stCondLst>
                            <p:childTnLst>
                              <p:par>
                                <p:cTn id="264" presetID="10" presetClass="entr" presetSubtype="0" fill="hold" grpId="0" nodeType="afterEffect">
                                  <p:stCondLst>
                                    <p:cond delay="0"/>
                                  </p:stCondLst>
                                  <p:childTnLst>
                                    <p:set>
                                      <p:cBhvr>
                                        <p:cTn id="265" dur="1" fill="hold">
                                          <p:stCondLst>
                                            <p:cond delay="0"/>
                                          </p:stCondLst>
                                        </p:cTn>
                                        <p:tgtEl>
                                          <p:spTgt spid="90"/>
                                        </p:tgtEl>
                                        <p:attrNameLst>
                                          <p:attrName>style.visibility</p:attrName>
                                        </p:attrNameLst>
                                      </p:cBhvr>
                                      <p:to>
                                        <p:strVal val="visible"/>
                                      </p:to>
                                    </p:set>
                                    <p:animEffect transition="in" filter="fade">
                                      <p:cBhvr>
                                        <p:cTn id="266" dur="500"/>
                                        <p:tgtEl>
                                          <p:spTgt spid="90"/>
                                        </p:tgtEl>
                                      </p:cBhvr>
                                    </p:animEffect>
                                  </p:childTnLst>
                                </p:cTn>
                              </p:par>
                            </p:childTnLst>
                          </p:cTn>
                        </p:par>
                        <p:par>
                          <p:cTn id="267" fill="hold">
                            <p:stCondLst>
                              <p:cond delay="12000"/>
                            </p:stCondLst>
                            <p:childTnLst>
                              <p:par>
                                <p:cTn id="268" presetID="10" presetClass="entr" presetSubtype="0" fill="hold" grpId="0" nodeType="afterEffect">
                                  <p:stCondLst>
                                    <p:cond delay="0"/>
                                  </p:stCondLst>
                                  <p:childTnLst>
                                    <p:set>
                                      <p:cBhvr>
                                        <p:cTn id="269" dur="1" fill="hold">
                                          <p:stCondLst>
                                            <p:cond delay="0"/>
                                          </p:stCondLst>
                                        </p:cTn>
                                        <p:tgtEl>
                                          <p:spTgt spid="91"/>
                                        </p:tgtEl>
                                        <p:attrNameLst>
                                          <p:attrName>style.visibility</p:attrName>
                                        </p:attrNameLst>
                                      </p:cBhvr>
                                      <p:to>
                                        <p:strVal val="visible"/>
                                      </p:to>
                                    </p:set>
                                    <p:animEffect transition="in" filter="fade">
                                      <p:cBhvr>
                                        <p:cTn id="270" dur="500"/>
                                        <p:tgtEl>
                                          <p:spTgt spid="91"/>
                                        </p:tgtEl>
                                      </p:cBhvr>
                                    </p:animEffect>
                                  </p:childTnLst>
                                </p:cTn>
                              </p:par>
                            </p:childTnLst>
                          </p:cTn>
                        </p:par>
                        <p:par>
                          <p:cTn id="271" fill="hold">
                            <p:stCondLst>
                              <p:cond delay="12500"/>
                            </p:stCondLst>
                            <p:childTnLst>
                              <p:par>
                                <p:cTn id="272" presetID="10" presetClass="entr" presetSubtype="0" fill="hold" grpId="0" nodeType="afterEffect">
                                  <p:stCondLst>
                                    <p:cond delay="0"/>
                                  </p:stCondLst>
                                  <p:childTnLst>
                                    <p:set>
                                      <p:cBhvr>
                                        <p:cTn id="273" dur="1" fill="hold">
                                          <p:stCondLst>
                                            <p:cond delay="0"/>
                                          </p:stCondLst>
                                        </p:cTn>
                                        <p:tgtEl>
                                          <p:spTgt spid="92"/>
                                        </p:tgtEl>
                                        <p:attrNameLst>
                                          <p:attrName>style.visibility</p:attrName>
                                        </p:attrNameLst>
                                      </p:cBhvr>
                                      <p:to>
                                        <p:strVal val="visible"/>
                                      </p:to>
                                    </p:set>
                                    <p:animEffect transition="in" filter="fade">
                                      <p:cBhvr>
                                        <p:cTn id="274" dur="500"/>
                                        <p:tgtEl>
                                          <p:spTgt spid="92"/>
                                        </p:tgtEl>
                                      </p:cBhvr>
                                    </p:animEffect>
                                  </p:childTnLst>
                                </p:cTn>
                              </p:par>
                            </p:childTnLst>
                          </p:cTn>
                        </p:par>
                        <p:par>
                          <p:cTn id="275" fill="hold">
                            <p:stCondLst>
                              <p:cond delay="13000"/>
                            </p:stCondLst>
                            <p:childTnLst>
                              <p:par>
                                <p:cTn id="276" presetID="10" presetClass="entr" presetSubtype="0" fill="hold" grpId="0" nodeType="afterEffect">
                                  <p:stCondLst>
                                    <p:cond delay="0"/>
                                  </p:stCondLst>
                                  <p:childTnLst>
                                    <p:set>
                                      <p:cBhvr>
                                        <p:cTn id="277" dur="1" fill="hold">
                                          <p:stCondLst>
                                            <p:cond delay="0"/>
                                          </p:stCondLst>
                                        </p:cTn>
                                        <p:tgtEl>
                                          <p:spTgt spid="93"/>
                                        </p:tgtEl>
                                        <p:attrNameLst>
                                          <p:attrName>style.visibility</p:attrName>
                                        </p:attrNameLst>
                                      </p:cBhvr>
                                      <p:to>
                                        <p:strVal val="visible"/>
                                      </p:to>
                                    </p:set>
                                    <p:animEffect transition="in" filter="fade">
                                      <p:cBhvr>
                                        <p:cTn id="278" dur="500"/>
                                        <p:tgtEl>
                                          <p:spTgt spid="93"/>
                                        </p:tgtEl>
                                      </p:cBhvr>
                                    </p:animEffect>
                                  </p:childTnLst>
                                </p:cTn>
                              </p:par>
                            </p:childTnLst>
                          </p:cTn>
                        </p:par>
                        <p:par>
                          <p:cTn id="279" fill="hold">
                            <p:stCondLst>
                              <p:cond delay="13500"/>
                            </p:stCondLst>
                            <p:childTnLst>
                              <p:par>
                                <p:cTn id="280" presetID="10" presetClass="entr" presetSubtype="0" fill="hold" grpId="0" nodeType="after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childTnLst>
                                </p:cTn>
                              </p:par>
                            </p:childTnLst>
                          </p:cTn>
                        </p:par>
                        <p:par>
                          <p:cTn id="283" fill="hold">
                            <p:stCondLst>
                              <p:cond delay="14000"/>
                            </p:stCondLst>
                            <p:childTnLst>
                              <p:par>
                                <p:cTn id="284" presetID="10" presetClass="entr" presetSubtype="0" fill="hold" grpId="0" nodeType="afterEffect">
                                  <p:stCondLst>
                                    <p:cond delay="0"/>
                                  </p:stCondLst>
                                  <p:childTnLst>
                                    <p:set>
                                      <p:cBhvr>
                                        <p:cTn id="285" dur="1" fill="hold">
                                          <p:stCondLst>
                                            <p:cond delay="0"/>
                                          </p:stCondLst>
                                        </p:cTn>
                                        <p:tgtEl>
                                          <p:spTgt spid="95"/>
                                        </p:tgtEl>
                                        <p:attrNameLst>
                                          <p:attrName>style.visibility</p:attrName>
                                        </p:attrNameLst>
                                      </p:cBhvr>
                                      <p:to>
                                        <p:strVal val="visible"/>
                                      </p:to>
                                    </p:set>
                                    <p:animEffect transition="in" filter="fade">
                                      <p:cBhvr>
                                        <p:cTn id="286" dur="500"/>
                                        <p:tgtEl>
                                          <p:spTgt spid="95"/>
                                        </p:tgtEl>
                                      </p:cBhvr>
                                    </p:animEffect>
                                  </p:childTnLst>
                                </p:cTn>
                              </p:par>
                            </p:childTnLst>
                          </p:cTn>
                        </p:par>
                        <p:par>
                          <p:cTn id="287" fill="hold">
                            <p:stCondLst>
                              <p:cond delay="14500"/>
                            </p:stCondLst>
                            <p:childTnLst>
                              <p:par>
                                <p:cTn id="288" presetID="10" presetClass="entr" presetSubtype="0" fill="hold" grpId="0" nodeType="afterEffect">
                                  <p:stCondLst>
                                    <p:cond delay="0"/>
                                  </p:stCondLst>
                                  <p:childTnLst>
                                    <p:set>
                                      <p:cBhvr>
                                        <p:cTn id="289" dur="1" fill="hold">
                                          <p:stCondLst>
                                            <p:cond delay="0"/>
                                          </p:stCondLst>
                                        </p:cTn>
                                        <p:tgtEl>
                                          <p:spTgt spid="69"/>
                                        </p:tgtEl>
                                        <p:attrNameLst>
                                          <p:attrName>style.visibility</p:attrName>
                                        </p:attrNameLst>
                                      </p:cBhvr>
                                      <p:to>
                                        <p:strVal val="visible"/>
                                      </p:to>
                                    </p:set>
                                    <p:animEffect transition="in" filter="fade">
                                      <p:cBhvr>
                                        <p:cTn id="290" dur="2000"/>
                                        <p:tgtEl>
                                          <p:spTgt spid="69"/>
                                        </p:tgtEl>
                                      </p:cBhvr>
                                    </p:animEffect>
                                  </p:childTnLst>
                                </p:cTn>
                              </p:par>
                            </p:childTnLst>
                          </p:cTn>
                        </p:par>
                      </p:childTnLst>
                    </p:cTn>
                  </p:par>
                  <p:par>
                    <p:cTn id="291" fill="hold">
                      <p:stCondLst>
                        <p:cond delay="indefinite"/>
                      </p:stCondLst>
                      <p:childTnLst>
                        <p:par>
                          <p:cTn id="292" fill="hold">
                            <p:stCondLst>
                              <p:cond delay="0"/>
                            </p:stCondLst>
                            <p:childTnLst>
                              <p:par>
                                <p:cTn id="293" presetID="55" presetClass="entr" presetSubtype="0" fill="hold" grpId="0" nodeType="clickEffect">
                                  <p:stCondLst>
                                    <p:cond delay="0"/>
                                  </p:stCondLst>
                                  <p:childTnLst>
                                    <p:set>
                                      <p:cBhvr>
                                        <p:cTn id="294" dur="1" fill="hold">
                                          <p:stCondLst>
                                            <p:cond delay="0"/>
                                          </p:stCondLst>
                                        </p:cTn>
                                        <p:tgtEl>
                                          <p:spTgt spid="99"/>
                                        </p:tgtEl>
                                        <p:attrNameLst>
                                          <p:attrName>style.visibility</p:attrName>
                                        </p:attrNameLst>
                                      </p:cBhvr>
                                      <p:to>
                                        <p:strVal val="visible"/>
                                      </p:to>
                                    </p:set>
                                    <p:anim calcmode="lin" valueType="num">
                                      <p:cBhvr>
                                        <p:cTn id="295" dur="1000" fill="hold"/>
                                        <p:tgtEl>
                                          <p:spTgt spid="99"/>
                                        </p:tgtEl>
                                        <p:attrNameLst>
                                          <p:attrName>ppt_w</p:attrName>
                                        </p:attrNameLst>
                                      </p:cBhvr>
                                      <p:tavLst>
                                        <p:tav tm="0">
                                          <p:val>
                                            <p:strVal val="#ppt_w*0.70"/>
                                          </p:val>
                                        </p:tav>
                                        <p:tav tm="100000">
                                          <p:val>
                                            <p:strVal val="#ppt_w"/>
                                          </p:val>
                                        </p:tav>
                                      </p:tavLst>
                                    </p:anim>
                                    <p:anim calcmode="lin" valueType="num">
                                      <p:cBhvr>
                                        <p:cTn id="296" dur="1000" fill="hold"/>
                                        <p:tgtEl>
                                          <p:spTgt spid="99"/>
                                        </p:tgtEl>
                                        <p:attrNameLst>
                                          <p:attrName>ppt_h</p:attrName>
                                        </p:attrNameLst>
                                      </p:cBhvr>
                                      <p:tavLst>
                                        <p:tav tm="0">
                                          <p:val>
                                            <p:strVal val="#ppt_h"/>
                                          </p:val>
                                        </p:tav>
                                        <p:tav tm="100000">
                                          <p:val>
                                            <p:strVal val="#ppt_h"/>
                                          </p:val>
                                        </p:tav>
                                      </p:tavLst>
                                    </p:anim>
                                    <p:animEffect transition="in" filter="fade">
                                      <p:cBhvr>
                                        <p:cTn id="297" dur="1000"/>
                                        <p:tgtEl>
                                          <p:spTgt spid="99"/>
                                        </p:tgtEl>
                                      </p:cBhvr>
                                    </p:animEffect>
                                  </p:childTnLst>
                                </p:cTn>
                              </p:par>
                            </p:childTnLst>
                          </p:cTn>
                        </p:par>
                      </p:childTnLst>
                    </p:cTn>
                  </p:par>
                  <p:par>
                    <p:cTn id="298" fill="hold">
                      <p:stCondLst>
                        <p:cond delay="indefinite"/>
                      </p:stCondLst>
                      <p:childTnLst>
                        <p:par>
                          <p:cTn id="299" fill="hold">
                            <p:stCondLst>
                              <p:cond delay="0"/>
                            </p:stCondLst>
                            <p:childTnLst>
                              <p:par>
                                <p:cTn id="300" presetID="1" presetClass="entr" presetSubtype="0" fill="hold" nodeType="clickEffect">
                                  <p:stCondLst>
                                    <p:cond delay="0"/>
                                  </p:stCondLst>
                                  <p:childTnLst>
                                    <p:set>
                                      <p:cBhvr>
                                        <p:cTn id="301" dur="1" fill="hold">
                                          <p:stCondLst>
                                            <p:cond delay="0"/>
                                          </p:stCondLst>
                                        </p:cTn>
                                        <p:tgtEl>
                                          <p:spTgt spid="56"/>
                                        </p:tgtEl>
                                        <p:attrNameLst>
                                          <p:attrName>style.visibility</p:attrName>
                                        </p:attrNameLst>
                                      </p:cBhvr>
                                      <p:to>
                                        <p:strVal val="visible"/>
                                      </p:to>
                                    </p:set>
                                  </p:childTnLst>
                                </p:cTn>
                              </p:par>
                            </p:childTnLst>
                          </p:cTn>
                        </p:par>
                        <p:par>
                          <p:cTn id="302" fill="hold">
                            <p:stCondLst>
                              <p:cond delay="0"/>
                            </p:stCondLst>
                            <p:childTnLst>
                              <p:par>
                                <p:cTn id="303" presetID="10" presetClass="entr" presetSubtype="0" fill="hold" grpId="0" nodeType="afterEffect">
                                  <p:stCondLst>
                                    <p:cond delay="0"/>
                                  </p:stCondLst>
                                  <p:childTnLst>
                                    <p:set>
                                      <p:cBhvr>
                                        <p:cTn id="304" dur="1" fill="hold">
                                          <p:stCondLst>
                                            <p:cond delay="0"/>
                                          </p:stCondLst>
                                        </p:cTn>
                                        <p:tgtEl>
                                          <p:spTgt spid="166"/>
                                        </p:tgtEl>
                                        <p:attrNameLst>
                                          <p:attrName>style.visibility</p:attrName>
                                        </p:attrNameLst>
                                      </p:cBhvr>
                                      <p:to>
                                        <p:strVal val="visible"/>
                                      </p:to>
                                    </p:set>
                                    <p:animEffect transition="in" filter="fade">
                                      <p:cBhvr>
                                        <p:cTn id="305" dur="500"/>
                                        <p:tgtEl>
                                          <p:spTgt spid="166"/>
                                        </p:tgtEl>
                                      </p:cBhvr>
                                    </p:animEffect>
                                  </p:childTnLst>
                                </p:cTn>
                              </p:par>
                            </p:childTnLst>
                          </p:cTn>
                        </p:par>
                        <p:par>
                          <p:cTn id="306" fill="hold">
                            <p:stCondLst>
                              <p:cond delay="500"/>
                            </p:stCondLst>
                            <p:childTnLst>
                              <p:par>
                                <p:cTn id="307" presetID="10" presetClass="entr" presetSubtype="0" fill="hold" grpId="0" nodeType="afterEffect">
                                  <p:stCondLst>
                                    <p:cond delay="0"/>
                                  </p:stCondLst>
                                  <p:childTnLst>
                                    <p:set>
                                      <p:cBhvr>
                                        <p:cTn id="308" dur="1" fill="hold">
                                          <p:stCondLst>
                                            <p:cond delay="0"/>
                                          </p:stCondLst>
                                        </p:cTn>
                                        <p:tgtEl>
                                          <p:spTgt spid="167"/>
                                        </p:tgtEl>
                                        <p:attrNameLst>
                                          <p:attrName>style.visibility</p:attrName>
                                        </p:attrNameLst>
                                      </p:cBhvr>
                                      <p:to>
                                        <p:strVal val="visible"/>
                                      </p:to>
                                    </p:set>
                                    <p:animEffect transition="in" filter="fade">
                                      <p:cBhvr>
                                        <p:cTn id="309" dur="500"/>
                                        <p:tgtEl>
                                          <p:spTgt spid="167"/>
                                        </p:tgtEl>
                                      </p:cBhvr>
                                    </p:animEffect>
                                  </p:childTnLst>
                                </p:cTn>
                              </p:par>
                            </p:childTnLst>
                          </p:cTn>
                        </p:par>
                        <p:par>
                          <p:cTn id="310" fill="hold">
                            <p:stCondLst>
                              <p:cond delay="1000"/>
                            </p:stCondLst>
                            <p:childTnLst>
                              <p:par>
                                <p:cTn id="311" presetID="10" presetClass="entr" presetSubtype="0" fill="hold" grpId="0" nodeType="afterEffect">
                                  <p:stCondLst>
                                    <p:cond delay="0"/>
                                  </p:stCondLst>
                                  <p:childTnLst>
                                    <p:set>
                                      <p:cBhvr>
                                        <p:cTn id="312" dur="1" fill="hold">
                                          <p:stCondLst>
                                            <p:cond delay="0"/>
                                          </p:stCondLst>
                                        </p:cTn>
                                        <p:tgtEl>
                                          <p:spTgt spid="168"/>
                                        </p:tgtEl>
                                        <p:attrNameLst>
                                          <p:attrName>style.visibility</p:attrName>
                                        </p:attrNameLst>
                                      </p:cBhvr>
                                      <p:to>
                                        <p:strVal val="visible"/>
                                      </p:to>
                                    </p:set>
                                    <p:animEffect transition="in" filter="fade">
                                      <p:cBhvr>
                                        <p:cTn id="313" dur="500"/>
                                        <p:tgtEl>
                                          <p:spTgt spid="168"/>
                                        </p:tgtEl>
                                      </p:cBhvr>
                                    </p:animEffect>
                                  </p:childTnLst>
                                </p:cTn>
                              </p:par>
                            </p:childTnLst>
                          </p:cTn>
                        </p:par>
                        <p:par>
                          <p:cTn id="314" fill="hold">
                            <p:stCondLst>
                              <p:cond delay="1500"/>
                            </p:stCondLst>
                            <p:childTnLst>
                              <p:par>
                                <p:cTn id="315" presetID="10" presetClass="entr" presetSubtype="0" fill="hold" grpId="0" nodeType="afterEffect">
                                  <p:stCondLst>
                                    <p:cond delay="0"/>
                                  </p:stCondLst>
                                  <p:childTnLst>
                                    <p:set>
                                      <p:cBhvr>
                                        <p:cTn id="316" dur="1" fill="hold">
                                          <p:stCondLst>
                                            <p:cond delay="0"/>
                                          </p:stCondLst>
                                        </p:cTn>
                                        <p:tgtEl>
                                          <p:spTgt spid="170"/>
                                        </p:tgtEl>
                                        <p:attrNameLst>
                                          <p:attrName>style.visibility</p:attrName>
                                        </p:attrNameLst>
                                      </p:cBhvr>
                                      <p:to>
                                        <p:strVal val="visible"/>
                                      </p:to>
                                    </p:set>
                                    <p:animEffect transition="in" filter="fade">
                                      <p:cBhvr>
                                        <p:cTn id="317" dur="500"/>
                                        <p:tgtEl>
                                          <p:spTgt spid="170"/>
                                        </p:tgtEl>
                                      </p:cBhvr>
                                    </p:animEffect>
                                  </p:childTnLst>
                                </p:cTn>
                              </p:par>
                            </p:childTnLst>
                          </p:cTn>
                        </p:par>
                        <p:par>
                          <p:cTn id="318" fill="hold">
                            <p:stCondLst>
                              <p:cond delay="2000"/>
                            </p:stCondLst>
                            <p:childTnLst>
                              <p:par>
                                <p:cTn id="319" presetID="10" presetClass="entr" presetSubtype="0" fill="hold" grpId="0" nodeType="afterEffect">
                                  <p:stCondLst>
                                    <p:cond delay="0"/>
                                  </p:stCondLst>
                                  <p:childTnLst>
                                    <p:set>
                                      <p:cBhvr>
                                        <p:cTn id="320" dur="1" fill="hold">
                                          <p:stCondLst>
                                            <p:cond delay="0"/>
                                          </p:stCondLst>
                                        </p:cTn>
                                        <p:tgtEl>
                                          <p:spTgt spid="171"/>
                                        </p:tgtEl>
                                        <p:attrNameLst>
                                          <p:attrName>style.visibility</p:attrName>
                                        </p:attrNameLst>
                                      </p:cBhvr>
                                      <p:to>
                                        <p:strVal val="visible"/>
                                      </p:to>
                                    </p:set>
                                    <p:animEffect transition="in" filter="fade">
                                      <p:cBhvr>
                                        <p:cTn id="321" dur="500"/>
                                        <p:tgtEl>
                                          <p:spTgt spid="171"/>
                                        </p:tgtEl>
                                      </p:cBhvr>
                                    </p:animEffect>
                                  </p:childTnLst>
                                </p:cTn>
                              </p:par>
                            </p:childTnLst>
                          </p:cTn>
                        </p:par>
                        <p:par>
                          <p:cTn id="322" fill="hold">
                            <p:stCondLst>
                              <p:cond delay="2500"/>
                            </p:stCondLst>
                            <p:childTnLst>
                              <p:par>
                                <p:cTn id="323" presetID="10" presetClass="entr" presetSubtype="0" fill="hold" grpId="0" nodeType="afterEffect">
                                  <p:stCondLst>
                                    <p:cond delay="0"/>
                                  </p:stCondLst>
                                  <p:childTnLst>
                                    <p:set>
                                      <p:cBhvr>
                                        <p:cTn id="324" dur="1" fill="hold">
                                          <p:stCondLst>
                                            <p:cond delay="0"/>
                                          </p:stCondLst>
                                        </p:cTn>
                                        <p:tgtEl>
                                          <p:spTgt spid="172"/>
                                        </p:tgtEl>
                                        <p:attrNameLst>
                                          <p:attrName>style.visibility</p:attrName>
                                        </p:attrNameLst>
                                      </p:cBhvr>
                                      <p:to>
                                        <p:strVal val="visible"/>
                                      </p:to>
                                    </p:set>
                                    <p:animEffect transition="in" filter="fade">
                                      <p:cBhvr>
                                        <p:cTn id="325" dur="500"/>
                                        <p:tgtEl>
                                          <p:spTgt spid="172"/>
                                        </p:tgtEl>
                                      </p:cBhvr>
                                    </p:animEffect>
                                  </p:childTnLst>
                                </p:cTn>
                              </p:par>
                            </p:childTnLst>
                          </p:cTn>
                        </p:par>
                        <p:par>
                          <p:cTn id="326" fill="hold">
                            <p:stCondLst>
                              <p:cond delay="3000"/>
                            </p:stCondLst>
                            <p:childTnLst>
                              <p:par>
                                <p:cTn id="327" presetID="10" presetClass="entr" presetSubtype="0" fill="hold" grpId="0" nodeType="afterEffect">
                                  <p:stCondLst>
                                    <p:cond delay="0"/>
                                  </p:stCondLst>
                                  <p:childTnLst>
                                    <p:set>
                                      <p:cBhvr>
                                        <p:cTn id="328" dur="1" fill="hold">
                                          <p:stCondLst>
                                            <p:cond delay="0"/>
                                          </p:stCondLst>
                                        </p:cTn>
                                        <p:tgtEl>
                                          <p:spTgt spid="173"/>
                                        </p:tgtEl>
                                        <p:attrNameLst>
                                          <p:attrName>style.visibility</p:attrName>
                                        </p:attrNameLst>
                                      </p:cBhvr>
                                      <p:to>
                                        <p:strVal val="visible"/>
                                      </p:to>
                                    </p:set>
                                    <p:animEffect transition="in" filter="fade">
                                      <p:cBhvr>
                                        <p:cTn id="329" dur="500"/>
                                        <p:tgtEl>
                                          <p:spTgt spid="173"/>
                                        </p:tgtEl>
                                      </p:cBhvr>
                                    </p:animEffect>
                                  </p:childTnLst>
                                </p:cTn>
                              </p:par>
                            </p:childTnLst>
                          </p:cTn>
                        </p:par>
                        <p:par>
                          <p:cTn id="330" fill="hold">
                            <p:stCondLst>
                              <p:cond delay="3500"/>
                            </p:stCondLst>
                            <p:childTnLst>
                              <p:par>
                                <p:cTn id="331" presetID="10" presetClass="entr" presetSubtype="0" fill="hold" grpId="0" nodeType="afterEffect">
                                  <p:stCondLst>
                                    <p:cond delay="0"/>
                                  </p:stCondLst>
                                  <p:childTnLst>
                                    <p:set>
                                      <p:cBhvr>
                                        <p:cTn id="332" dur="1" fill="hold">
                                          <p:stCondLst>
                                            <p:cond delay="0"/>
                                          </p:stCondLst>
                                        </p:cTn>
                                        <p:tgtEl>
                                          <p:spTgt spid="174"/>
                                        </p:tgtEl>
                                        <p:attrNameLst>
                                          <p:attrName>style.visibility</p:attrName>
                                        </p:attrNameLst>
                                      </p:cBhvr>
                                      <p:to>
                                        <p:strVal val="visible"/>
                                      </p:to>
                                    </p:set>
                                    <p:animEffect transition="in" filter="fade">
                                      <p:cBhvr>
                                        <p:cTn id="333" dur="500"/>
                                        <p:tgtEl>
                                          <p:spTgt spid="174"/>
                                        </p:tgtEl>
                                      </p:cBhvr>
                                    </p:animEffect>
                                  </p:childTnLst>
                                </p:cTn>
                              </p:par>
                            </p:childTnLst>
                          </p:cTn>
                        </p:par>
                        <p:par>
                          <p:cTn id="334" fill="hold">
                            <p:stCondLst>
                              <p:cond delay="4000"/>
                            </p:stCondLst>
                            <p:childTnLst>
                              <p:par>
                                <p:cTn id="335" presetID="10" presetClass="entr" presetSubtype="0" fill="hold" grpId="0" nodeType="afterEffect">
                                  <p:stCondLst>
                                    <p:cond delay="0"/>
                                  </p:stCondLst>
                                  <p:childTnLst>
                                    <p:set>
                                      <p:cBhvr>
                                        <p:cTn id="336" dur="1" fill="hold">
                                          <p:stCondLst>
                                            <p:cond delay="0"/>
                                          </p:stCondLst>
                                        </p:cTn>
                                        <p:tgtEl>
                                          <p:spTgt spid="175"/>
                                        </p:tgtEl>
                                        <p:attrNameLst>
                                          <p:attrName>style.visibility</p:attrName>
                                        </p:attrNameLst>
                                      </p:cBhvr>
                                      <p:to>
                                        <p:strVal val="visible"/>
                                      </p:to>
                                    </p:set>
                                    <p:animEffect transition="in" filter="fade">
                                      <p:cBhvr>
                                        <p:cTn id="337" dur="500"/>
                                        <p:tgtEl>
                                          <p:spTgt spid="175"/>
                                        </p:tgtEl>
                                      </p:cBhvr>
                                    </p:animEffect>
                                  </p:childTnLst>
                                </p:cTn>
                              </p:par>
                            </p:childTnLst>
                          </p:cTn>
                        </p:par>
                        <p:par>
                          <p:cTn id="338" fill="hold">
                            <p:stCondLst>
                              <p:cond delay="4500"/>
                            </p:stCondLst>
                            <p:childTnLst>
                              <p:par>
                                <p:cTn id="339" presetID="10" presetClass="entr" presetSubtype="0" fill="hold" grpId="0" nodeType="afterEffect">
                                  <p:stCondLst>
                                    <p:cond delay="0"/>
                                  </p:stCondLst>
                                  <p:childTnLst>
                                    <p:set>
                                      <p:cBhvr>
                                        <p:cTn id="340" dur="1" fill="hold">
                                          <p:stCondLst>
                                            <p:cond delay="0"/>
                                          </p:stCondLst>
                                        </p:cTn>
                                        <p:tgtEl>
                                          <p:spTgt spid="176"/>
                                        </p:tgtEl>
                                        <p:attrNameLst>
                                          <p:attrName>style.visibility</p:attrName>
                                        </p:attrNameLst>
                                      </p:cBhvr>
                                      <p:to>
                                        <p:strVal val="visible"/>
                                      </p:to>
                                    </p:set>
                                    <p:animEffect transition="in" filter="fade">
                                      <p:cBhvr>
                                        <p:cTn id="341" dur="500"/>
                                        <p:tgtEl>
                                          <p:spTgt spid="176"/>
                                        </p:tgtEl>
                                      </p:cBhvr>
                                    </p:animEffect>
                                  </p:childTnLst>
                                </p:cTn>
                              </p:par>
                            </p:childTnLst>
                          </p:cTn>
                        </p:par>
                        <p:par>
                          <p:cTn id="342" fill="hold">
                            <p:stCondLst>
                              <p:cond delay="5000"/>
                            </p:stCondLst>
                            <p:childTnLst>
                              <p:par>
                                <p:cTn id="343" presetID="10" presetClass="entr" presetSubtype="0" fill="hold" grpId="0" nodeType="afterEffect">
                                  <p:stCondLst>
                                    <p:cond delay="0"/>
                                  </p:stCondLst>
                                  <p:childTnLst>
                                    <p:set>
                                      <p:cBhvr>
                                        <p:cTn id="344" dur="1" fill="hold">
                                          <p:stCondLst>
                                            <p:cond delay="0"/>
                                          </p:stCondLst>
                                        </p:cTn>
                                        <p:tgtEl>
                                          <p:spTgt spid="177"/>
                                        </p:tgtEl>
                                        <p:attrNameLst>
                                          <p:attrName>style.visibility</p:attrName>
                                        </p:attrNameLst>
                                      </p:cBhvr>
                                      <p:to>
                                        <p:strVal val="visible"/>
                                      </p:to>
                                    </p:set>
                                    <p:animEffect transition="in" filter="fade">
                                      <p:cBhvr>
                                        <p:cTn id="345" dur="500"/>
                                        <p:tgtEl>
                                          <p:spTgt spid="177"/>
                                        </p:tgtEl>
                                      </p:cBhvr>
                                    </p:animEffect>
                                  </p:childTnLst>
                                </p:cTn>
                              </p:par>
                            </p:childTnLst>
                          </p:cTn>
                        </p:par>
                        <p:par>
                          <p:cTn id="346" fill="hold">
                            <p:stCondLst>
                              <p:cond delay="5500"/>
                            </p:stCondLst>
                            <p:childTnLst>
                              <p:par>
                                <p:cTn id="347" presetID="10" presetClass="entr" presetSubtype="0" fill="hold" grpId="0" nodeType="afterEffect">
                                  <p:stCondLst>
                                    <p:cond delay="0"/>
                                  </p:stCondLst>
                                  <p:childTnLst>
                                    <p:set>
                                      <p:cBhvr>
                                        <p:cTn id="348" dur="1" fill="hold">
                                          <p:stCondLst>
                                            <p:cond delay="0"/>
                                          </p:stCondLst>
                                        </p:cTn>
                                        <p:tgtEl>
                                          <p:spTgt spid="178"/>
                                        </p:tgtEl>
                                        <p:attrNameLst>
                                          <p:attrName>style.visibility</p:attrName>
                                        </p:attrNameLst>
                                      </p:cBhvr>
                                      <p:to>
                                        <p:strVal val="visible"/>
                                      </p:to>
                                    </p:set>
                                    <p:animEffect transition="in" filter="fade">
                                      <p:cBhvr>
                                        <p:cTn id="349" dur="500"/>
                                        <p:tgtEl>
                                          <p:spTgt spid="178"/>
                                        </p:tgtEl>
                                      </p:cBhvr>
                                    </p:animEffect>
                                  </p:childTnLst>
                                </p:cTn>
                              </p:par>
                            </p:childTnLst>
                          </p:cTn>
                        </p:par>
                        <p:par>
                          <p:cTn id="350" fill="hold">
                            <p:stCondLst>
                              <p:cond delay="6000"/>
                            </p:stCondLst>
                            <p:childTnLst>
                              <p:par>
                                <p:cTn id="351" presetID="10" presetClass="entr" presetSubtype="0" fill="hold" grpId="0" nodeType="afterEffect">
                                  <p:stCondLst>
                                    <p:cond delay="0"/>
                                  </p:stCondLst>
                                  <p:childTnLst>
                                    <p:set>
                                      <p:cBhvr>
                                        <p:cTn id="352" dur="1" fill="hold">
                                          <p:stCondLst>
                                            <p:cond delay="0"/>
                                          </p:stCondLst>
                                        </p:cTn>
                                        <p:tgtEl>
                                          <p:spTgt spid="179"/>
                                        </p:tgtEl>
                                        <p:attrNameLst>
                                          <p:attrName>style.visibility</p:attrName>
                                        </p:attrNameLst>
                                      </p:cBhvr>
                                      <p:to>
                                        <p:strVal val="visible"/>
                                      </p:to>
                                    </p:set>
                                    <p:animEffect transition="in" filter="fade">
                                      <p:cBhvr>
                                        <p:cTn id="353" dur="500"/>
                                        <p:tgtEl>
                                          <p:spTgt spid="179"/>
                                        </p:tgtEl>
                                      </p:cBhvr>
                                    </p:animEffect>
                                  </p:childTnLst>
                                </p:cTn>
                              </p:par>
                            </p:childTnLst>
                          </p:cTn>
                        </p:par>
                        <p:par>
                          <p:cTn id="354" fill="hold">
                            <p:stCondLst>
                              <p:cond delay="6500"/>
                            </p:stCondLst>
                            <p:childTnLst>
                              <p:par>
                                <p:cTn id="355" presetID="10" presetClass="entr" presetSubtype="0" fill="hold" grpId="0" nodeType="afterEffect">
                                  <p:stCondLst>
                                    <p:cond delay="0"/>
                                  </p:stCondLst>
                                  <p:childTnLst>
                                    <p:set>
                                      <p:cBhvr>
                                        <p:cTn id="356" dur="1" fill="hold">
                                          <p:stCondLst>
                                            <p:cond delay="0"/>
                                          </p:stCondLst>
                                        </p:cTn>
                                        <p:tgtEl>
                                          <p:spTgt spid="180"/>
                                        </p:tgtEl>
                                        <p:attrNameLst>
                                          <p:attrName>style.visibility</p:attrName>
                                        </p:attrNameLst>
                                      </p:cBhvr>
                                      <p:to>
                                        <p:strVal val="visible"/>
                                      </p:to>
                                    </p:set>
                                    <p:animEffect transition="in" filter="fade">
                                      <p:cBhvr>
                                        <p:cTn id="357" dur="500"/>
                                        <p:tgtEl>
                                          <p:spTgt spid="180"/>
                                        </p:tgtEl>
                                      </p:cBhvr>
                                    </p:animEffect>
                                  </p:childTnLst>
                                </p:cTn>
                              </p:par>
                            </p:childTnLst>
                          </p:cTn>
                        </p:par>
                        <p:par>
                          <p:cTn id="358" fill="hold">
                            <p:stCondLst>
                              <p:cond delay="7000"/>
                            </p:stCondLst>
                            <p:childTnLst>
                              <p:par>
                                <p:cTn id="359" presetID="10" presetClass="entr" presetSubtype="0" fill="hold" grpId="0" nodeType="afterEffect">
                                  <p:stCondLst>
                                    <p:cond delay="0"/>
                                  </p:stCondLst>
                                  <p:childTnLst>
                                    <p:set>
                                      <p:cBhvr>
                                        <p:cTn id="360" dur="1" fill="hold">
                                          <p:stCondLst>
                                            <p:cond delay="0"/>
                                          </p:stCondLst>
                                        </p:cTn>
                                        <p:tgtEl>
                                          <p:spTgt spid="181"/>
                                        </p:tgtEl>
                                        <p:attrNameLst>
                                          <p:attrName>style.visibility</p:attrName>
                                        </p:attrNameLst>
                                      </p:cBhvr>
                                      <p:to>
                                        <p:strVal val="visible"/>
                                      </p:to>
                                    </p:set>
                                    <p:animEffect transition="in" filter="fade">
                                      <p:cBhvr>
                                        <p:cTn id="361" dur="500"/>
                                        <p:tgtEl>
                                          <p:spTgt spid="181"/>
                                        </p:tgtEl>
                                      </p:cBhvr>
                                    </p:animEffect>
                                  </p:childTnLst>
                                </p:cTn>
                              </p:par>
                            </p:childTnLst>
                          </p:cTn>
                        </p:par>
                        <p:par>
                          <p:cTn id="362" fill="hold">
                            <p:stCondLst>
                              <p:cond delay="7500"/>
                            </p:stCondLst>
                            <p:childTnLst>
                              <p:par>
                                <p:cTn id="363" presetID="10" presetClass="entr" presetSubtype="0" fill="hold" grpId="0" nodeType="afterEffect">
                                  <p:stCondLst>
                                    <p:cond delay="0"/>
                                  </p:stCondLst>
                                  <p:childTnLst>
                                    <p:set>
                                      <p:cBhvr>
                                        <p:cTn id="364" dur="1" fill="hold">
                                          <p:stCondLst>
                                            <p:cond delay="0"/>
                                          </p:stCondLst>
                                        </p:cTn>
                                        <p:tgtEl>
                                          <p:spTgt spid="182"/>
                                        </p:tgtEl>
                                        <p:attrNameLst>
                                          <p:attrName>style.visibility</p:attrName>
                                        </p:attrNameLst>
                                      </p:cBhvr>
                                      <p:to>
                                        <p:strVal val="visible"/>
                                      </p:to>
                                    </p:set>
                                    <p:animEffect transition="in" filter="fade">
                                      <p:cBhvr>
                                        <p:cTn id="365" dur="500"/>
                                        <p:tgtEl>
                                          <p:spTgt spid="182"/>
                                        </p:tgtEl>
                                      </p:cBhvr>
                                    </p:animEffect>
                                  </p:childTnLst>
                                </p:cTn>
                              </p:par>
                            </p:childTnLst>
                          </p:cTn>
                        </p:par>
                        <p:par>
                          <p:cTn id="366" fill="hold">
                            <p:stCondLst>
                              <p:cond delay="8000"/>
                            </p:stCondLst>
                            <p:childTnLst>
                              <p:par>
                                <p:cTn id="367" presetID="10" presetClass="entr" presetSubtype="0" fill="hold" grpId="0"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500"/>
                                        <p:tgtEl>
                                          <p:spTgt spid="183"/>
                                        </p:tgtEl>
                                      </p:cBhvr>
                                    </p:animEffect>
                                  </p:childTnLst>
                                </p:cTn>
                              </p:par>
                            </p:childTnLst>
                          </p:cTn>
                        </p:par>
                        <p:par>
                          <p:cTn id="370" fill="hold">
                            <p:stCondLst>
                              <p:cond delay="8500"/>
                            </p:stCondLst>
                            <p:childTnLst>
                              <p:par>
                                <p:cTn id="371" presetID="10" presetClass="entr" presetSubtype="0" fill="hold" grpId="0" nodeType="afterEffect">
                                  <p:stCondLst>
                                    <p:cond delay="0"/>
                                  </p:stCondLst>
                                  <p:childTnLst>
                                    <p:set>
                                      <p:cBhvr>
                                        <p:cTn id="372" dur="1" fill="hold">
                                          <p:stCondLst>
                                            <p:cond delay="0"/>
                                          </p:stCondLst>
                                        </p:cTn>
                                        <p:tgtEl>
                                          <p:spTgt spid="184"/>
                                        </p:tgtEl>
                                        <p:attrNameLst>
                                          <p:attrName>style.visibility</p:attrName>
                                        </p:attrNameLst>
                                      </p:cBhvr>
                                      <p:to>
                                        <p:strVal val="visible"/>
                                      </p:to>
                                    </p:set>
                                    <p:animEffect transition="in" filter="fade">
                                      <p:cBhvr>
                                        <p:cTn id="373" dur="500"/>
                                        <p:tgtEl>
                                          <p:spTgt spid="184"/>
                                        </p:tgtEl>
                                      </p:cBhvr>
                                    </p:animEffect>
                                  </p:childTnLst>
                                </p:cTn>
                              </p:par>
                            </p:childTnLst>
                          </p:cTn>
                        </p:par>
                        <p:par>
                          <p:cTn id="374" fill="hold">
                            <p:stCondLst>
                              <p:cond delay="9000"/>
                            </p:stCondLst>
                            <p:childTnLst>
                              <p:par>
                                <p:cTn id="375" presetID="10" presetClass="entr" presetSubtype="0" fill="hold" grpId="0" nodeType="afterEffect">
                                  <p:stCondLst>
                                    <p:cond delay="0"/>
                                  </p:stCondLst>
                                  <p:childTnLst>
                                    <p:set>
                                      <p:cBhvr>
                                        <p:cTn id="376" dur="1" fill="hold">
                                          <p:stCondLst>
                                            <p:cond delay="0"/>
                                          </p:stCondLst>
                                        </p:cTn>
                                        <p:tgtEl>
                                          <p:spTgt spid="185"/>
                                        </p:tgtEl>
                                        <p:attrNameLst>
                                          <p:attrName>style.visibility</p:attrName>
                                        </p:attrNameLst>
                                      </p:cBhvr>
                                      <p:to>
                                        <p:strVal val="visible"/>
                                      </p:to>
                                    </p:set>
                                    <p:animEffect transition="in" filter="fade">
                                      <p:cBhvr>
                                        <p:cTn id="377" dur="500"/>
                                        <p:tgtEl>
                                          <p:spTgt spid="185"/>
                                        </p:tgtEl>
                                      </p:cBhvr>
                                    </p:animEffect>
                                  </p:childTnLst>
                                </p:cTn>
                              </p:par>
                            </p:childTnLst>
                          </p:cTn>
                        </p:par>
                        <p:par>
                          <p:cTn id="378" fill="hold">
                            <p:stCondLst>
                              <p:cond delay="9500"/>
                            </p:stCondLst>
                            <p:childTnLst>
                              <p:par>
                                <p:cTn id="379" presetID="10" presetClass="entr" presetSubtype="0" fill="hold" grpId="0" nodeType="afterEffect">
                                  <p:stCondLst>
                                    <p:cond delay="0"/>
                                  </p:stCondLst>
                                  <p:childTnLst>
                                    <p:set>
                                      <p:cBhvr>
                                        <p:cTn id="380" dur="1" fill="hold">
                                          <p:stCondLst>
                                            <p:cond delay="0"/>
                                          </p:stCondLst>
                                        </p:cTn>
                                        <p:tgtEl>
                                          <p:spTgt spid="186"/>
                                        </p:tgtEl>
                                        <p:attrNameLst>
                                          <p:attrName>style.visibility</p:attrName>
                                        </p:attrNameLst>
                                      </p:cBhvr>
                                      <p:to>
                                        <p:strVal val="visible"/>
                                      </p:to>
                                    </p:set>
                                    <p:animEffect transition="in" filter="fade">
                                      <p:cBhvr>
                                        <p:cTn id="381" dur="500"/>
                                        <p:tgtEl>
                                          <p:spTgt spid="186"/>
                                        </p:tgtEl>
                                      </p:cBhvr>
                                    </p:animEffect>
                                  </p:childTnLst>
                                </p:cTn>
                              </p:par>
                            </p:childTnLst>
                          </p:cTn>
                        </p:par>
                        <p:par>
                          <p:cTn id="382" fill="hold">
                            <p:stCondLst>
                              <p:cond delay="10000"/>
                            </p:stCondLst>
                            <p:childTnLst>
                              <p:par>
                                <p:cTn id="383" presetID="10" presetClass="entr" presetSubtype="0" fill="hold" grpId="0" nodeType="afterEffect">
                                  <p:stCondLst>
                                    <p:cond delay="0"/>
                                  </p:stCondLst>
                                  <p:childTnLst>
                                    <p:set>
                                      <p:cBhvr>
                                        <p:cTn id="384" dur="1" fill="hold">
                                          <p:stCondLst>
                                            <p:cond delay="0"/>
                                          </p:stCondLst>
                                        </p:cTn>
                                        <p:tgtEl>
                                          <p:spTgt spid="187"/>
                                        </p:tgtEl>
                                        <p:attrNameLst>
                                          <p:attrName>style.visibility</p:attrName>
                                        </p:attrNameLst>
                                      </p:cBhvr>
                                      <p:to>
                                        <p:strVal val="visible"/>
                                      </p:to>
                                    </p:set>
                                    <p:animEffect transition="in" filter="fade">
                                      <p:cBhvr>
                                        <p:cTn id="385" dur="500"/>
                                        <p:tgtEl>
                                          <p:spTgt spid="187"/>
                                        </p:tgtEl>
                                      </p:cBhvr>
                                    </p:animEffect>
                                  </p:childTnLst>
                                </p:cTn>
                              </p:par>
                            </p:childTnLst>
                          </p:cTn>
                        </p:par>
                        <p:par>
                          <p:cTn id="386" fill="hold">
                            <p:stCondLst>
                              <p:cond delay="10500"/>
                            </p:stCondLst>
                            <p:childTnLst>
                              <p:par>
                                <p:cTn id="387" presetID="10" presetClass="entr" presetSubtype="0" fill="hold" grpId="0" nodeType="afterEffect">
                                  <p:stCondLst>
                                    <p:cond delay="0"/>
                                  </p:stCondLst>
                                  <p:childTnLst>
                                    <p:set>
                                      <p:cBhvr>
                                        <p:cTn id="388" dur="1" fill="hold">
                                          <p:stCondLst>
                                            <p:cond delay="0"/>
                                          </p:stCondLst>
                                        </p:cTn>
                                        <p:tgtEl>
                                          <p:spTgt spid="188"/>
                                        </p:tgtEl>
                                        <p:attrNameLst>
                                          <p:attrName>style.visibility</p:attrName>
                                        </p:attrNameLst>
                                      </p:cBhvr>
                                      <p:to>
                                        <p:strVal val="visible"/>
                                      </p:to>
                                    </p:set>
                                    <p:animEffect transition="in" filter="fade">
                                      <p:cBhvr>
                                        <p:cTn id="389" dur="500"/>
                                        <p:tgtEl>
                                          <p:spTgt spid="188"/>
                                        </p:tgtEl>
                                      </p:cBhvr>
                                    </p:animEffect>
                                  </p:childTnLst>
                                </p:cTn>
                              </p:par>
                            </p:childTnLst>
                          </p:cTn>
                        </p:par>
                        <p:par>
                          <p:cTn id="390" fill="hold">
                            <p:stCondLst>
                              <p:cond delay="11000"/>
                            </p:stCondLst>
                            <p:childTnLst>
                              <p:par>
                                <p:cTn id="391" presetID="10" presetClass="entr" presetSubtype="0" fill="hold" grpId="0" nodeType="afterEffect">
                                  <p:stCondLst>
                                    <p:cond delay="0"/>
                                  </p:stCondLst>
                                  <p:childTnLst>
                                    <p:set>
                                      <p:cBhvr>
                                        <p:cTn id="392" dur="1" fill="hold">
                                          <p:stCondLst>
                                            <p:cond delay="0"/>
                                          </p:stCondLst>
                                        </p:cTn>
                                        <p:tgtEl>
                                          <p:spTgt spid="189"/>
                                        </p:tgtEl>
                                        <p:attrNameLst>
                                          <p:attrName>style.visibility</p:attrName>
                                        </p:attrNameLst>
                                      </p:cBhvr>
                                      <p:to>
                                        <p:strVal val="visible"/>
                                      </p:to>
                                    </p:set>
                                    <p:animEffect transition="in" filter="fade">
                                      <p:cBhvr>
                                        <p:cTn id="393" dur="500"/>
                                        <p:tgtEl>
                                          <p:spTgt spid="189"/>
                                        </p:tgtEl>
                                      </p:cBhvr>
                                    </p:animEffect>
                                  </p:childTnLst>
                                </p:cTn>
                              </p:par>
                            </p:childTnLst>
                          </p:cTn>
                        </p:par>
                        <p:par>
                          <p:cTn id="394" fill="hold">
                            <p:stCondLst>
                              <p:cond delay="11500"/>
                            </p:stCondLst>
                            <p:childTnLst>
                              <p:par>
                                <p:cTn id="395" presetID="10" presetClass="entr" presetSubtype="0" fill="hold" grpId="0" nodeType="afterEffect">
                                  <p:stCondLst>
                                    <p:cond delay="0"/>
                                  </p:stCondLst>
                                  <p:childTnLst>
                                    <p:set>
                                      <p:cBhvr>
                                        <p:cTn id="396" dur="1" fill="hold">
                                          <p:stCondLst>
                                            <p:cond delay="0"/>
                                          </p:stCondLst>
                                        </p:cTn>
                                        <p:tgtEl>
                                          <p:spTgt spid="190"/>
                                        </p:tgtEl>
                                        <p:attrNameLst>
                                          <p:attrName>style.visibility</p:attrName>
                                        </p:attrNameLst>
                                      </p:cBhvr>
                                      <p:to>
                                        <p:strVal val="visible"/>
                                      </p:to>
                                    </p:set>
                                    <p:animEffect transition="in" filter="fade">
                                      <p:cBhvr>
                                        <p:cTn id="397" dur="500"/>
                                        <p:tgtEl>
                                          <p:spTgt spid="190"/>
                                        </p:tgtEl>
                                      </p:cBhvr>
                                    </p:animEffect>
                                  </p:childTnLst>
                                </p:cTn>
                              </p:par>
                            </p:childTnLst>
                          </p:cTn>
                        </p:par>
                        <p:par>
                          <p:cTn id="398" fill="hold">
                            <p:stCondLst>
                              <p:cond delay="12000"/>
                            </p:stCondLst>
                            <p:childTnLst>
                              <p:par>
                                <p:cTn id="399" presetID="10" presetClass="entr" presetSubtype="0" fill="hold" grpId="0" nodeType="afterEffect">
                                  <p:stCondLst>
                                    <p:cond delay="0"/>
                                  </p:stCondLst>
                                  <p:childTnLst>
                                    <p:set>
                                      <p:cBhvr>
                                        <p:cTn id="400" dur="1" fill="hold">
                                          <p:stCondLst>
                                            <p:cond delay="0"/>
                                          </p:stCondLst>
                                        </p:cTn>
                                        <p:tgtEl>
                                          <p:spTgt spid="191"/>
                                        </p:tgtEl>
                                        <p:attrNameLst>
                                          <p:attrName>style.visibility</p:attrName>
                                        </p:attrNameLst>
                                      </p:cBhvr>
                                      <p:to>
                                        <p:strVal val="visible"/>
                                      </p:to>
                                    </p:set>
                                    <p:animEffect transition="in" filter="fade">
                                      <p:cBhvr>
                                        <p:cTn id="401" dur="500"/>
                                        <p:tgtEl>
                                          <p:spTgt spid="191"/>
                                        </p:tgtEl>
                                      </p:cBhvr>
                                    </p:animEffect>
                                  </p:childTnLst>
                                </p:cTn>
                              </p:par>
                            </p:childTnLst>
                          </p:cTn>
                        </p:par>
                        <p:par>
                          <p:cTn id="402" fill="hold">
                            <p:stCondLst>
                              <p:cond delay="12500"/>
                            </p:stCondLst>
                            <p:childTnLst>
                              <p:par>
                                <p:cTn id="403" presetID="10" presetClass="entr" presetSubtype="0" fill="hold" grpId="0" nodeType="afterEffect">
                                  <p:stCondLst>
                                    <p:cond delay="0"/>
                                  </p:stCondLst>
                                  <p:childTnLst>
                                    <p:set>
                                      <p:cBhvr>
                                        <p:cTn id="404" dur="1" fill="hold">
                                          <p:stCondLst>
                                            <p:cond delay="0"/>
                                          </p:stCondLst>
                                        </p:cTn>
                                        <p:tgtEl>
                                          <p:spTgt spid="192"/>
                                        </p:tgtEl>
                                        <p:attrNameLst>
                                          <p:attrName>style.visibility</p:attrName>
                                        </p:attrNameLst>
                                      </p:cBhvr>
                                      <p:to>
                                        <p:strVal val="visible"/>
                                      </p:to>
                                    </p:set>
                                    <p:animEffect transition="in" filter="fade">
                                      <p:cBhvr>
                                        <p:cTn id="405" dur="500"/>
                                        <p:tgtEl>
                                          <p:spTgt spid="192"/>
                                        </p:tgtEl>
                                      </p:cBhvr>
                                    </p:animEffect>
                                  </p:childTnLst>
                                </p:cTn>
                              </p:par>
                            </p:childTnLst>
                          </p:cTn>
                        </p:par>
                        <p:par>
                          <p:cTn id="406" fill="hold">
                            <p:stCondLst>
                              <p:cond delay="13000"/>
                            </p:stCondLst>
                            <p:childTnLst>
                              <p:par>
                                <p:cTn id="407" presetID="10" presetClass="entr" presetSubtype="0" fill="hold" grpId="0" nodeType="afterEffect">
                                  <p:stCondLst>
                                    <p:cond delay="0"/>
                                  </p:stCondLst>
                                  <p:childTnLst>
                                    <p:set>
                                      <p:cBhvr>
                                        <p:cTn id="408" dur="1" fill="hold">
                                          <p:stCondLst>
                                            <p:cond delay="0"/>
                                          </p:stCondLst>
                                        </p:cTn>
                                        <p:tgtEl>
                                          <p:spTgt spid="193"/>
                                        </p:tgtEl>
                                        <p:attrNameLst>
                                          <p:attrName>style.visibility</p:attrName>
                                        </p:attrNameLst>
                                      </p:cBhvr>
                                      <p:to>
                                        <p:strVal val="visible"/>
                                      </p:to>
                                    </p:set>
                                    <p:animEffect transition="in" filter="fade">
                                      <p:cBhvr>
                                        <p:cTn id="409" dur="500"/>
                                        <p:tgtEl>
                                          <p:spTgt spid="193"/>
                                        </p:tgtEl>
                                      </p:cBhvr>
                                    </p:animEffect>
                                  </p:childTnLst>
                                </p:cTn>
                              </p:par>
                            </p:childTnLst>
                          </p:cTn>
                        </p:par>
                        <p:par>
                          <p:cTn id="410" fill="hold">
                            <p:stCondLst>
                              <p:cond delay="13500"/>
                            </p:stCondLst>
                            <p:childTnLst>
                              <p:par>
                                <p:cTn id="411" presetID="10" presetClass="entr" presetSubtype="0" fill="hold" grpId="0" nodeType="afterEffect">
                                  <p:stCondLst>
                                    <p:cond delay="0"/>
                                  </p:stCondLst>
                                  <p:childTnLst>
                                    <p:set>
                                      <p:cBhvr>
                                        <p:cTn id="412" dur="1" fill="hold">
                                          <p:stCondLst>
                                            <p:cond delay="0"/>
                                          </p:stCondLst>
                                        </p:cTn>
                                        <p:tgtEl>
                                          <p:spTgt spid="194"/>
                                        </p:tgtEl>
                                        <p:attrNameLst>
                                          <p:attrName>style.visibility</p:attrName>
                                        </p:attrNameLst>
                                      </p:cBhvr>
                                      <p:to>
                                        <p:strVal val="visible"/>
                                      </p:to>
                                    </p:set>
                                    <p:animEffect transition="in" filter="fade">
                                      <p:cBhvr>
                                        <p:cTn id="413" dur="500"/>
                                        <p:tgtEl>
                                          <p:spTgt spid="194"/>
                                        </p:tgtEl>
                                      </p:cBhvr>
                                    </p:animEffect>
                                  </p:childTnLst>
                                </p:cTn>
                              </p:par>
                            </p:childTnLst>
                          </p:cTn>
                        </p:par>
                        <p:par>
                          <p:cTn id="414" fill="hold">
                            <p:stCondLst>
                              <p:cond delay="14000"/>
                            </p:stCondLst>
                            <p:childTnLst>
                              <p:par>
                                <p:cTn id="415" presetID="10" presetClass="entr" presetSubtype="0" fill="hold" grpId="0" nodeType="afterEffect">
                                  <p:stCondLst>
                                    <p:cond delay="0"/>
                                  </p:stCondLst>
                                  <p:childTnLst>
                                    <p:set>
                                      <p:cBhvr>
                                        <p:cTn id="416" dur="1" fill="hold">
                                          <p:stCondLst>
                                            <p:cond delay="0"/>
                                          </p:stCondLst>
                                        </p:cTn>
                                        <p:tgtEl>
                                          <p:spTgt spid="195"/>
                                        </p:tgtEl>
                                        <p:attrNameLst>
                                          <p:attrName>style.visibility</p:attrName>
                                        </p:attrNameLst>
                                      </p:cBhvr>
                                      <p:to>
                                        <p:strVal val="visible"/>
                                      </p:to>
                                    </p:set>
                                    <p:animEffect transition="in" filter="fade">
                                      <p:cBhvr>
                                        <p:cTn id="417" dur="500"/>
                                        <p:tgtEl>
                                          <p:spTgt spid="195"/>
                                        </p:tgtEl>
                                      </p:cBhvr>
                                    </p:animEffect>
                                  </p:childTnLst>
                                </p:cTn>
                              </p:par>
                            </p:childTnLst>
                          </p:cTn>
                        </p:par>
                        <p:par>
                          <p:cTn id="418" fill="hold">
                            <p:stCondLst>
                              <p:cond delay="14500"/>
                            </p:stCondLst>
                            <p:childTnLst>
                              <p:par>
                                <p:cTn id="419" presetID="10" presetClass="entr" presetSubtype="0" fill="hold" grpId="0" nodeType="afterEffect">
                                  <p:stCondLst>
                                    <p:cond delay="0"/>
                                  </p:stCondLst>
                                  <p:childTnLst>
                                    <p:set>
                                      <p:cBhvr>
                                        <p:cTn id="420" dur="1" fill="hold">
                                          <p:stCondLst>
                                            <p:cond delay="0"/>
                                          </p:stCondLst>
                                        </p:cTn>
                                        <p:tgtEl>
                                          <p:spTgt spid="169"/>
                                        </p:tgtEl>
                                        <p:attrNameLst>
                                          <p:attrName>style.visibility</p:attrName>
                                        </p:attrNameLst>
                                      </p:cBhvr>
                                      <p:to>
                                        <p:strVal val="visible"/>
                                      </p:to>
                                    </p:set>
                                    <p:animEffect transition="in" filter="fade">
                                      <p:cBhvr>
                                        <p:cTn id="421" dur="500"/>
                                        <p:tgtEl>
                                          <p:spTgt spid="169"/>
                                        </p:tgtEl>
                                      </p:cBhvr>
                                    </p:animEffect>
                                  </p:childTnLst>
                                </p:cTn>
                              </p:par>
                            </p:childTnLst>
                          </p:cTn>
                        </p:par>
                      </p:childTnLst>
                    </p:cTn>
                  </p:par>
                  <p:par>
                    <p:cTn id="422" fill="hold">
                      <p:stCondLst>
                        <p:cond delay="indefinite"/>
                      </p:stCondLst>
                      <p:childTnLst>
                        <p:par>
                          <p:cTn id="423" fill="hold">
                            <p:stCondLst>
                              <p:cond delay="0"/>
                            </p:stCondLst>
                            <p:childTnLst>
                              <p:par>
                                <p:cTn id="424" presetID="55" presetClass="entr" presetSubtype="0" fill="hold" grpId="0" nodeType="clickEffect">
                                  <p:stCondLst>
                                    <p:cond delay="0"/>
                                  </p:stCondLst>
                                  <p:childTnLst>
                                    <p:set>
                                      <p:cBhvr>
                                        <p:cTn id="425" dur="1" fill="hold">
                                          <p:stCondLst>
                                            <p:cond delay="0"/>
                                          </p:stCondLst>
                                        </p:cTn>
                                        <p:tgtEl>
                                          <p:spTgt spid="133"/>
                                        </p:tgtEl>
                                        <p:attrNameLst>
                                          <p:attrName>style.visibility</p:attrName>
                                        </p:attrNameLst>
                                      </p:cBhvr>
                                      <p:to>
                                        <p:strVal val="visible"/>
                                      </p:to>
                                    </p:set>
                                    <p:anim calcmode="lin" valueType="num">
                                      <p:cBhvr>
                                        <p:cTn id="426" dur="1000" fill="hold"/>
                                        <p:tgtEl>
                                          <p:spTgt spid="133"/>
                                        </p:tgtEl>
                                        <p:attrNameLst>
                                          <p:attrName>ppt_w</p:attrName>
                                        </p:attrNameLst>
                                      </p:cBhvr>
                                      <p:tavLst>
                                        <p:tav tm="0">
                                          <p:val>
                                            <p:strVal val="#ppt_w*0.70"/>
                                          </p:val>
                                        </p:tav>
                                        <p:tav tm="100000">
                                          <p:val>
                                            <p:strVal val="#ppt_w"/>
                                          </p:val>
                                        </p:tav>
                                      </p:tavLst>
                                    </p:anim>
                                    <p:anim calcmode="lin" valueType="num">
                                      <p:cBhvr>
                                        <p:cTn id="427" dur="1000" fill="hold"/>
                                        <p:tgtEl>
                                          <p:spTgt spid="133"/>
                                        </p:tgtEl>
                                        <p:attrNameLst>
                                          <p:attrName>ppt_h</p:attrName>
                                        </p:attrNameLst>
                                      </p:cBhvr>
                                      <p:tavLst>
                                        <p:tav tm="0">
                                          <p:val>
                                            <p:strVal val="#ppt_h"/>
                                          </p:val>
                                        </p:tav>
                                        <p:tav tm="100000">
                                          <p:val>
                                            <p:strVal val="#ppt_h"/>
                                          </p:val>
                                        </p:tav>
                                      </p:tavLst>
                                    </p:anim>
                                    <p:animEffect transition="in" filter="fade">
                                      <p:cBhvr>
                                        <p:cTn id="428" dur="1000"/>
                                        <p:tgtEl>
                                          <p:spTgt spid="133"/>
                                        </p:tgtEl>
                                      </p:cBhvr>
                                    </p:animEffect>
                                  </p:childTnLst>
                                </p:cTn>
                              </p:par>
                            </p:childTnLst>
                          </p:cTn>
                        </p:par>
                      </p:childTnLst>
                    </p:cTn>
                  </p:par>
                  <p:par>
                    <p:cTn id="429" fill="hold">
                      <p:stCondLst>
                        <p:cond delay="indefinite"/>
                      </p:stCondLst>
                      <p:childTnLst>
                        <p:par>
                          <p:cTn id="430" fill="hold">
                            <p:stCondLst>
                              <p:cond delay="0"/>
                            </p:stCondLst>
                            <p:childTnLst>
                              <p:par>
                                <p:cTn id="431" presetID="1" presetClass="entr" presetSubtype="0" fill="hold" nodeType="clickEffect">
                                  <p:stCondLst>
                                    <p:cond delay="0"/>
                                  </p:stCondLst>
                                  <p:childTnLst>
                                    <p:set>
                                      <p:cBhvr>
                                        <p:cTn id="432" dur="1" fill="hold">
                                          <p:stCondLst>
                                            <p:cond delay="0"/>
                                          </p:stCondLst>
                                        </p:cTn>
                                        <p:tgtEl>
                                          <p:spTgt spid="47"/>
                                        </p:tgtEl>
                                        <p:attrNameLst>
                                          <p:attrName>style.visibility</p:attrName>
                                        </p:attrNameLst>
                                      </p:cBhvr>
                                      <p:to>
                                        <p:strVal val="visible"/>
                                      </p:to>
                                    </p:set>
                                  </p:childTnLst>
                                </p:cTn>
                              </p:par>
                            </p:childTnLst>
                          </p:cTn>
                        </p:par>
                        <p:par>
                          <p:cTn id="433" fill="hold">
                            <p:stCondLst>
                              <p:cond delay="0"/>
                            </p:stCondLst>
                            <p:childTnLst>
                              <p:par>
                                <p:cTn id="434" presetID="10" presetClass="entr" presetSubtype="0" fill="hold" grpId="0" nodeType="afterEffect">
                                  <p:stCondLst>
                                    <p:cond delay="0"/>
                                  </p:stCondLst>
                                  <p:childTnLst>
                                    <p:set>
                                      <p:cBhvr>
                                        <p:cTn id="435" dur="1" fill="hold">
                                          <p:stCondLst>
                                            <p:cond delay="0"/>
                                          </p:stCondLst>
                                        </p:cTn>
                                        <p:tgtEl>
                                          <p:spTgt spid="135"/>
                                        </p:tgtEl>
                                        <p:attrNameLst>
                                          <p:attrName>style.visibility</p:attrName>
                                        </p:attrNameLst>
                                      </p:cBhvr>
                                      <p:to>
                                        <p:strVal val="visible"/>
                                      </p:to>
                                    </p:set>
                                    <p:animEffect transition="in" filter="fade">
                                      <p:cBhvr>
                                        <p:cTn id="436" dur="500"/>
                                        <p:tgtEl>
                                          <p:spTgt spid="135"/>
                                        </p:tgtEl>
                                      </p:cBhvr>
                                    </p:animEffect>
                                  </p:childTnLst>
                                </p:cTn>
                              </p:par>
                            </p:childTnLst>
                          </p:cTn>
                        </p:par>
                        <p:par>
                          <p:cTn id="437" fill="hold">
                            <p:stCondLst>
                              <p:cond delay="500"/>
                            </p:stCondLst>
                            <p:childTnLst>
                              <p:par>
                                <p:cTn id="438" presetID="10" presetClass="entr" presetSubtype="0" fill="hold" grpId="0" nodeType="afterEffect">
                                  <p:stCondLst>
                                    <p:cond delay="0"/>
                                  </p:stCondLst>
                                  <p:childTnLst>
                                    <p:set>
                                      <p:cBhvr>
                                        <p:cTn id="439" dur="1" fill="hold">
                                          <p:stCondLst>
                                            <p:cond delay="0"/>
                                          </p:stCondLst>
                                        </p:cTn>
                                        <p:tgtEl>
                                          <p:spTgt spid="136"/>
                                        </p:tgtEl>
                                        <p:attrNameLst>
                                          <p:attrName>style.visibility</p:attrName>
                                        </p:attrNameLst>
                                      </p:cBhvr>
                                      <p:to>
                                        <p:strVal val="visible"/>
                                      </p:to>
                                    </p:set>
                                    <p:animEffect transition="in" filter="fade">
                                      <p:cBhvr>
                                        <p:cTn id="440" dur="500"/>
                                        <p:tgtEl>
                                          <p:spTgt spid="136"/>
                                        </p:tgtEl>
                                      </p:cBhvr>
                                    </p:animEffect>
                                  </p:childTnLst>
                                </p:cTn>
                              </p:par>
                            </p:childTnLst>
                          </p:cTn>
                        </p:par>
                        <p:par>
                          <p:cTn id="441" fill="hold">
                            <p:stCondLst>
                              <p:cond delay="1000"/>
                            </p:stCondLst>
                            <p:childTnLst>
                              <p:par>
                                <p:cTn id="442" presetID="10" presetClass="entr" presetSubtype="0" fill="hold" grpId="0" nodeType="afterEffect">
                                  <p:stCondLst>
                                    <p:cond delay="0"/>
                                  </p:stCondLst>
                                  <p:childTnLst>
                                    <p:set>
                                      <p:cBhvr>
                                        <p:cTn id="443" dur="1" fill="hold">
                                          <p:stCondLst>
                                            <p:cond delay="0"/>
                                          </p:stCondLst>
                                        </p:cTn>
                                        <p:tgtEl>
                                          <p:spTgt spid="137"/>
                                        </p:tgtEl>
                                        <p:attrNameLst>
                                          <p:attrName>style.visibility</p:attrName>
                                        </p:attrNameLst>
                                      </p:cBhvr>
                                      <p:to>
                                        <p:strVal val="visible"/>
                                      </p:to>
                                    </p:set>
                                    <p:animEffect transition="in" filter="fade">
                                      <p:cBhvr>
                                        <p:cTn id="444" dur="500"/>
                                        <p:tgtEl>
                                          <p:spTgt spid="137"/>
                                        </p:tgtEl>
                                      </p:cBhvr>
                                    </p:animEffect>
                                  </p:childTnLst>
                                </p:cTn>
                              </p:par>
                            </p:childTnLst>
                          </p:cTn>
                        </p:par>
                        <p:par>
                          <p:cTn id="445" fill="hold">
                            <p:stCondLst>
                              <p:cond delay="1500"/>
                            </p:stCondLst>
                            <p:childTnLst>
                              <p:par>
                                <p:cTn id="446" presetID="10" presetClass="entr" presetSubtype="0" fill="hold" grpId="0" nodeType="afterEffect">
                                  <p:stCondLst>
                                    <p:cond delay="0"/>
                                  </p:stCondLst>
                                  <p:childTnLst>
                                    <p:set>
                                      <p:cBhvr>
                                        <p:cTn id="447" dur="1" fill="hold">
                                          <p:stCondLst>
                                            <p:cond delay="0"/>
                                          </p:stCondLst>
                                        </p:cTn>
                                        <p:tgtEl>
                                          <p:spTgt spid="139"/>
                                        </p:tgtEl>
                                        <p:attrNameLst>
                                          <p:attrName>style.visibility</p:attrName>
                                        </p:attrNameLst>
                                      </p:cBhvr>
                                      <p:to>
                                        <p:strVal val="visible"/>
                                      </p:to>
                                    </p:set>
                                    <p:animEffect transition="in" filter="fade">
                                      <p:cBhvr>
                                        <p:cTn id="448" dur="500"/>
                                        <p:tgtEl>
                                          <p:spTgt spid="139"/>
                                        </p:tgtEl>
                                      </p:cBhvr>
                                    </p:animEffect>
                                  </p:childTnLst>
                                </p:cTn>
                              </p:par>
                            </p:childTnLst>
                          </p:cTn>
                        </p:par>
                        <p:par>
                          <p:cTn id="449" fill="hold">
                            <p:stCondLst>
                              <p:cond delay="2000"/>
                            </p:stCondLst>
                            <p:childTnLst>
                              <p:par>
                                <p:cTn id="450" presetID="10" presetClass="entr" presetSubtype="0" fill="hold" grpId="0" nodeType="afterEffect">
                                  <p:stCondLst>
                                    <p:cond delay="0"/>
                                  </p:stCondLst>
                                  <p:childTnLst>
                                    <p:set>
                                      <p:cBhvr>
                                        <p:cTn id="451" dur="1" fill="hold">
                                          <p:stCondLst>
                                            <p:cond delay="0"/>
                                          </p:stCondLst>
                                        </p:cTn>
                                        <p:tgtEl>
                                          <p:spTgt spid="140"/>
                                        </p:tgtEl>
                                        <p:attrNameLst>
                                          <p:attrName>style.visibility</p:attrName>
                                        </p:attrNameLst>
                                      </p:cBhvr>
                                      <p:to>
                                        <p:strVal val="visible"/>
                                      </p:to>
                                    </p:set>
                                    <p:animEffect transition="in" filter="fade">
                                      <p:cBhvr>
                                        <p:cTn id="452" dur="500"/>
                                        <p:tgtEl>
                                          <p:spTgt spid="140"/>
                                        </p:tgtEl>
                                      </p:cBhvr>
                                    </p:animEffect>
                                  </p:childTnLst>
                                </p:cTn>
                              </p:par>
                            </p:childTnLst>
                          </p:cTn>
                        </p:par>
                        <p:par>
                          <p:cTn id="453" fill="hold">
                            <p:stCondLst>
                              <p:cond delay="2500"/>
                            </p:stCondLst>
                            <p:childTnLst>
                              <p:par>
                                <p:cTn id="454" presetID="10" presetClass="entr" presetSubtype="0" fill="hold" grpId="0" nodeType="afterEffect">
                                  <p:stCondLst>
                                    <p:cond delay="0"/>
                                  </p:stCondLst>
                                  <p:childTnLst>
                                    <p:set>
                                      <p:cBhvr>
                                        <p:cTn id="455" dur="1" fill="hold">
                                          <p:stCondLst>
                                            <p:cond delay="0"/>
                                          </p:stCondLst>
                                        </p:cTn>
                                        <p:tgtEl>
                                          <p:spTgt spid="141"/>
                                        </p:tgtEl>
                                        <p:attrNameLst>
                                          <p:attrName>style.visibility</p:attrName>
                                        </p:attrNameLst>
                                      </p:cBhvr>
                                      <p:to>
                                        <p:strVal val="visible"/>
                                      </p:to>
                                    </p:set>
                                    <p:animEffect transition="in" filter="fade">
                                      <p:cBhvr>
                                        <p:cTn id="456" dur="500"/>
                                        <p:tgtEl>
                                          <p:spTgt spid="141"/>
                                        </p:tgtEl>
                                      </p:cBhvr>
                                    </p:animEffect>
                                  </p:childTnLst>
                                </p:cTn>
                              </p:par>
                            </p:childTnLst>
                          </p:cTn>
                        </p:par>
                        <p:par>
                          <p:cTn id="457" fill="hold">
                            <p:stCondLst>
                              <p:cond delay="3000"/>
                            </p:stCondLst>
                            <p:childTnLst>
                              <p:par>
                                <p:cTn id="458" presetID="10" presetClass="entr" presetSubtype="0" fill="hold" grpId="0" nodeType="afterEffect">
                                  <p:stCondLst>
                                    <p:cond delay="0"/>
                                  </p:stCondLst>
                                  <p:childTnLst>
                                    <p:set>
                                      <p:cBhvr>
                                        <p:cTn id="459" dur="1" fill="hold">
                                          <p:stCondLst>
                                            <p:cond delay="0"/>
                                          </p:stCondLst>
                                        </p:cTn>
                                        <p:tgtEl>
                                          <p:spTgt spid="142"/>
                                        </p:tgtEl>
                                        <p:attrNameLst>
                                          <p:attrName>style.visibility</p:attrName>
                                        </p:attrNameLst>
                                      </p:cBhvr>
                                      <p:to>
                                        <p:strVal val="visible"/>
                                      </p:to>
                                    </p:set>
                                    <p:animEffect transition="in" filter="fade">
                                      <p:cBhvr>
                                        <p:cTn id="460" dur="500"/>
                                        <p:tgtEl>
                                          <p:spTgt spid="142"/>
                                        </p:tgtEl>
                                      </p:cBhvr>
                                    </p:animEffect>
                                  </p:childTnLst>
                                </p:cTn>
                              </p:par>
                            </p:childTnLst>
                          </p:cTn>
                        </p:par>
                        <p:par>
                          <p:cTn id="461" fill="hold">
                            <p:stCondLst>
                              <p:cond delay="3500"/>
                            </p:stCondLst>
                            <p:childTnLst>
                              <p:par>
                                <p:cTn id="462" presetID="10" presetClass="entr" presetSubtype="0" fill="hold" grpId="0" nodeType="afterEffect">
                                  <p:stCondLst>
                                    <p:cond delay="0"/>
                                  </p:stCondLst>
                                  <p:childTnLst>
                                    <p:set>
                                      <p:cBhvr>
                                        <p:cTn id="463" dur="1" fill="hold">
                                          <p:stCondLst>
                                            <p:cond delay="0"/>
                                          </p:stCondLst>
                                        </p:cTn>
                                        <p:tgtEl>
                                          <p:spTgt spid="143"/>
                                        </p:tgtEl>
                                        <p:attrNameLst>
                                          <p:attrName>style.visibility</p:attrName>
                                        </p:attrNameLst>
                                      </p:cBhvr>
                                      <p:to>
                                        <p:strVal val="visible"/>
                                      </p:to>
                                    </p:set>
                                    <p:animEffect transition="in" filter="fade">
                                      <p:cBhvr>
                                        <p:cTn id="464" dur="500"/>
                                        <p:tgtEl>
                                          <p:spTgt spid="143"/>
                                        </p:tgtEl>
                                      </p:cBhvr>
                                    </p:animEffect>
                                  </p:childTnLst>
                                </p:cTn>
                              </p:par>
                            </p:childTnLst>
                          </p:cTn>
                        </p:par>
                        <p:par>
                          <p:cTn id="465" fill="hold">
                            <p:stCondLst>
                              <p:cond delay="4000"/>
                            </p:stCondLst>
                            <p:childTnLst>
                              <p:par>
                                <p:cTn id="466" presetID="10" presetClass="entr" presetSubtype="0" fill="hold" grpId="0" nodeType="afterEffect">
                                  <p:stCondLst>
                                    <p:cond delay="0"/>
                                  </p:stCondLst>
                                  <p:childTnLst>
                                    <p:set>
                                      <p:cBhvr>
                                        <p:cTn id="467" dur="1" fill="hold">
                                          <p:stCondLst>
                                            <p:cond delay="0"/>
                                          </p:stCondLst>
                                        </p:cTn>
                                        <p:tgtEl>
                                          <p:spTgt spid="144"/>
                                        </p:tgtEl>
                                        <p:attrNameLst>
                                          <p:attrName>style.visibility</p:attrName>
                                        </p:attrNameLst>
                                      </p:cBhvr>
                                      <p:to>
                                        <p:strVal val="visible"/>
                                      </p:to>
                                    </p:set>
                                    <p:animEffect transition="in" filter="fade">
                                      <p:cBhvr>
                                        <p:cTn id="468" dur="500"/>
                                        <p:tgtEl>
                                          <p:spTgt spid="144"/>
                                        </p:tgtEl>
                                      </p:cBhvr>
                                    </p:animEffect>
                                  </p:childTnLst>
                                </p:cTn>
                              </p:par>
                            </p:childTnLst>
                          </p:cTn>
                        </p:par>
                        <p:par>
                          <p:cTn id="469" fill="hold">
                            <p:stCondLst>
                              <p:cond delay="4500"/>
                            </p:stCondLst>
                            <p:childTnLst>
                              <p:par>
                                <p:cTn id="470" presetID="10" presetClass="entr" presetSubtype="0" fill="hold" grpId="0" nodeType="afterEffect">
                                  <p:stCondLst>
                                    <p:cond delay="0"/>
                                  </p:stCondLst>
                                  <p:childTnLst>
                                    <p:set>
                                      <p:cBhvr>
                                        <p:cTn id="471" dur="1" fill="hold">
                                          <p:stCondLst>
                                            <p:cond delay="0"/>
                                          </p:stCondLst>
                                        </p:cTn>
                                        <p:tgtEl>
                                          <p:spTgt spid="145"/>
                                        </p:tgtEl>
                                        <p:attrNameLst>
                                          <p:attrName>style.visibility</p:attrName>
                                        </p:attrNameLst>
                                      </p:cBhvr>
                                      <p:to>
                                        <p:strVal val="visible"/>
                                      </p:to>
                                    </p:set>
                                    <p:animEffect transition="in" filter="fade">
                                      <p:cBhvr>
                                        <p:cTn id="472" dur="500"/>
                                        <p:tgtEl>
                                          <p:spTgt spid="145"/>
                                        </p:tgtEl>
                                      </p:cBhvr>
                                    </p:animEffect>
                                  </p:childTnLst>
                                </p:cTn>
                              </p:par>
                            </p:childTnLst>
                          </p:cTn>
                        </p:par>
                        <p:par>
                          <p:cTn id="473" fill="hold">
                            <p:stCondLst>
                              <p:cond delay="5000"/>
                            </p:stCondLst>
                            <p:childTnLst>
                              <p:par>
                                <p:cTn id="474" presetID="10" presetClass="entr" presetSubtype="0" fill="hold" grpId="0" nodeType="afterEffect">
                                  <p:stCondLst>
                                    <p:cond delay="0"/>
                                  </p:stCondLst>
                                  <p:childTnLst>
                                    <p:set>
                                      <p:cBhvr>
                                        <p:cTn id="475" dur="1" fill="hold">
                                          <p:stCondLst>
                                            <p:cond delay="0"/>
                                          </p:stCondLst>
                                        </p:cTn>
                                        <p:tgtEl>
                                          <p:spTgt spid="146"/>
                                        </p:tgtEl>
                                        <p:attrNameLst>
                                          <p:attrName>style.visibility</p:attrName>
                                        </p:attrNameLst>
                                      </p:cBhvr>
                                      <p:to>
                                        <p:strVal val="visible"/>
                                      </p:to>
                                    </p:set>
                                    <p:animEffect transition="in" filter="fade">
                                      <p:cBhvr>
                                        <p:cTn id="476" dur="500"/>
                                        <p:tgtEl>
                                          <p:spTgt spid="146"/>
                                        </p:tgtEl>
                                      </p:cBhvr>
                                    </p:animEffect>
                                  </p:childTnLst>
                                </p:cTn>
                              </p:par>
                            </p:childTnLst>
                          </p:cTn>
                        </p:par>
                        <p:par>
                          <p:cTn id="477" fill="hold">
                            <p:stCondLst>
                              <p:cond delay="5500"/>
                            </p:stCondLst>
                            <p:childTnLst>
                              <p:par>
                                <p:cTn id="478" presetID="10" presetClass="entr" presetSubtype="0" fill="hold" grpId="0" nodeType="afterEffect">
                                  <p:stCondLst>
                                    <p:cond delay="0"/>
                                  </p:stCondLst>
                                  <p:childTnLst>
                                    <p:set>
                                      <p:cBhvr>
                                        <p:cTn id="479" dur="1" fill="hold">
                                          <p:stCondLst>
                                            <p:cond delay="0"/>
                                          </p:stCondLst>
                                        </p:cTn>
                                        <p:tgtEl>
                                          <p:spTgt spid="147"/>
                                        </p:tgtEl>
                                        <p:attrNameLst>
                                          <p:attrName>style.visibility</p:attrName>
                                        </p:attrNameLst>
                                      </p:cBhvr>
                                      <p:to>
                                        <p:strVal val="visible"/>
                                      </p:to>
                                    </p:set>
                                    <p:animEffect transition="in" filter="fade">
                                      <p:cBhvr>
                                        <p:cTn id="480" dur="500"/>
                                        <p:tgtEl>
                                          <p:spTgt spid="147"/>
                                        </p:tgtEl>
                                      </p:cBhvr>
                                    </p:animEffect>
                                  </p:childTnLst>
                                </p:cTn>
                              </p:par>
                            </p:childTnLst>
                          </p:cTn>
                        </p:par>
                        <p:par>
                          <p:cTn id="481" fill="hold">
                            <p:stCondLst>
                              <p:cond delay="6000"/>
                            </p:stCondLst>
                            <p:childTnLst>
                              <p:par>
                                <p:cTn id="482" presetID="10" presetClass="entr" presetSubtype="0" fill="hold" grpId="0" nodeType="afterEffect">
                                  <p:stCondLst>
                                    <p:cond delay="0"/>
                                  </p:stCondLst>
                                  <p:childTnLst>
                                    <p:set>
                                      <p:cBhvr>
                                        <p:cTn id="483" dur="1" fill="hold">
                                          <p:stCondLst>
                                            <p:cond delay="0"/>
                                          </p:stCondLst>
                                        </p:cTn>
                                        <p:tgtEl>
                                          <p:spTgt spid="148"/>
                                        </p:tgtEl>
                                        <p:attrNameLst>
                                          <p:attrName>style.visibility</p:attrName>
                                        </p:attrNameLst>
                                      </p:cBhvr>
                                      <p:to>
                                        <p:strVal val="visible"/>
                                      </p:to>
                                    </p:set>
                                    <p:animEffect transition="in" filter="fade">
                                      <p:cBhvr>
                                        <p:cTn id="484" dur="500"/>
                                        <p:tgtEl>
                                          <p:spTgt spid="148"/>
                                        </p:tgtEl>
                                      </p:cBhvr>
                                    </p:animEffect>
                                  </p:childTnLst>
                                </p:cTn>
                              </p:par>
                            </p:childTnLst>
                          </p:cTn>
                        </p:par>
                        <p:par>
                          <p:cTn id="485" fill="hold">
                            <p:stCondLst>
                              <p:cond delay="6500"/>
                            </p:stCondLst>
                            <p:childTnLst>
                              <p:par>
                                <p:cTn id="486" presetID="10" presetClass="entr" presetSubtype="0" fill="hold" grpId="0" nodeType="afterEffect">
                                  <p:stCondLst>
                                    <p:cond delay="0"/>
                                  </p:stCondLst>
                                  <p:childTnLst>
                                    <p:set>
                                      <p:cBhvr>
                                        <p:cTn id="487" dur="1" fill="hold">
                                          <p:stCondLst>
                                            <p:cond delay="0"/>
                                          </p:stCondLst>
                                        </p:cTn>
                                        <p:tgtEl>
                                          <p:spTgt spid="149"/>
                                        </p:tgtEl>
                                        <p:attrNameLst>
                                          <p:attrName>style.visibility</p:attrName>
                                        </p:attrNameLst>
                                      </p:cBhvr>
                                      <p:to>
                                        <p:strVal val="visible"/>
                                      </p:to>
                                    </p:set>
                                    <p:animEffect transition="in" filter="fade">
                                      <p:cBhvr>
                                        <p:cTn id="488" dur="500"/>
                                        <p:tgtEl>
                                          <p:spTgt spid="149"/>
                                        </p:tgtEl>
                                      </p:cBhvr>
                                    </p:animEffect>
                                  </p:childTnLst>
                                </p:cTn>
                              </p:par>
                            </p:childTnLst>
                          </p:cTn>
                        </p:par>
                        <p:par>
                          <p:cTn id="489" fill="hold">
                            <p:stCondLst>
                              <p:cond delay="7000"/>
                            </p:stCondLst>
                            <p:childTnLst>
                              <p:par>
                                <p:cTn id="490" presetID="10" presetClass="entr" presetSubtype="0" fill="hold" grpId="0" nodeType="afterEffect">
                                  <p:stCondLst>
                                    <p:cond delay="0"/>
                                  </p:stCondLst>
                                  <p:childTnLst>
                                    <p:set>
                                      <p:cBhvr>
                                        <p:cTn id="491" dur="1" fill="hold">
                                          <p:stCondLst>
                                            <p:cond delay="0"/>
                                          </p:stCondLst>
                                        </p:cTn>
                                        <p:tgtEl>
                                          <p:spTgt spid="150"/>
                                        </p:tgtEl>
                                        <p:attrNameLst>
                                          <p:attrName>style.visibility</p:attrName>
                                        </p:attrNameLst>
                                      </p:cBhvr>
                                      <p:to>
                                        <p:strVal val="visible"/>
                                      </p:to>
                                    </p:set>
                                    <p:animEffect transition="in" filter="fade">
                                      <p:cBhvr>
                                        <p:cTn id="492" dur="500"/>
                                        <p:tgtEl>
                                          <p:spTgt spid="150"/>
                                        </p:tgtEl>
                                      </p:cBhvr>
                                    </p:animEffect>
                                  </p:childTnLst>
                                </p:cTn>
                              </p:par>
                            </p:childTnLst>
                          </p:cTn>
                        </p:par>
                        <p:par>
                          <p:cTn id="493" fill="hold">
                            <p:stCondLst>
                              <p:cond delay="7500"/>
                            </p:stCondLst>
                            <p:childTnLst>
                              <p:par>
                                <p:cTn id="494" presetID="10" presetClass="entr" presetSubtype="0" fill="hold" grpId="0" nodeType="afterEffect">
                                  <p:stCondLst>
                                    <p:cond delay="0"/>
                                  </p:stCondLst>
                                  <p:childTnLst>
                                    <p:set>
                                      <p:cBhvr>
                                        <p:cTn id="495" dur="1" fill="hold">
                                          <p:stCondLst>
                                            <p:cond delay="0"/>
                                          </p:stCondLst>
                                        </p:cTn>
                                        <p:tgtEl>
                                          <p:spTgt spid="151"/>
                                        </p:tgtEl>
                                        <p:attrNameLst>
                                          <p:attrName>style.visibility</p:attrName>
                                        </p:attrNameLst>
                                      </p:cBhvr>
                                      <p:to>
                                        <p:strVal val="visible"/>
                                      </p:to>
                                    </p:set>
                                    <p:animEffect transition="in" filter="fade">
                                      <p:cBhvr>
                                        <p:cTn id="496" dur="500"/>
                                        <p:tgtEl>
                                          <p:spTgt spid="151"/>
                                        </p:tgtEl>
                                      </p:cBhvr>
                                    </p:animEffect>
                                  </p:childTnLst>
                                </p:cTn>
                              </p:par>
                            </p:childTnLst>
                          </p:cTn>
                        </p:par>
                        <p:par>
                          <p:cTn id="497" fill="hold">
                            <p:stCondLst>
                              <p:cond delay="8000"/>
                            </p:stCondLst>
                            <p:childTnLst>
                              <p:par>
                                <p:cTn id="498" presetID="10" presetClass="entr" presetSubtype="0" fill="hold" grpId="0" nodeType="afterEffect">
                                  <p:stCondLst>
                                    <p:cond delay="0"/>
                                  </p:stCondLst>
                                  <p:childTnLst>
                                    <p:set>
                                      <p:cBhvr>
                                        <p:cTn id="499" dur="1" fill="hold">
                                          <p:stCondLst>
                                            <p:cond delay="0"/>
                                          </p:stCondLst>
                                        </p:cTn>
                                        <p:tgtEl>
                                          <p:spTgt spid="152"/>
                                        </p:tgtEl>
                                        <p:attrNameLst>
                                          <p:attrName>style.visibility</p:attrName>
                                        </p:attrNameLst>
                                      </p:cBhvr>
                                      <p:to>
                                        <p:strVal val="visible"/>
                                      </p:to>
                                    </p:set>
                                    <p:animEffect transition="in" filter="fade">
                                      <p:cBhvr>
                                        <p:cTn id="500" dur="500"/>
                                        <p:tgtEl>
                                          <p:spTgt spid="152"/>
                                        </p:tgtEl>
                                      </p:cBhvr>
                                    </p:animEffect>
                                  </p:childTnLst>
                                </p:cTn>
                              </p:par>
                            </p:childTnLst>
                          </p:cTn>
                        </p:par>
                        <p:par>
                          <p:cTn id="501" fill="hold">
                            <p:stCondLst>
                              <p:cond delay="8500"/>
                            </p:stCondLst>
                            <p:childTnLst>
                              <p:par>
                                <p:cTn id="502" presetID="10" presetClass="entr" presetSubtype="0" fill="hold" grpId="0" nodeType="afterEffect">
                                  <p:stCondLst>
                                    <p:cond delay="0"/>
                                  </p:stCondLst>
                                  <p:childTnLst>
                                    <p:set>
                                      <p:cBhvr>
                                        <p:cTn id="503" dur="1" fill="hold">
                                          <p:stCondLst>
                                            <p:cond delay="0"/>
                                          </p:stCondLst>
                                        </p:cTn>
                                        <p:tgtEl>
                                          <p:spTgt spid="153"/>
                                        </p:tgtEl>
                                        <p:attrNameLst>
                                          <p:attrName>style.visibility</p:attrName>
                                        </p:attrNameLst>
                                      </p:cBhvr>
                                      <p:to>
                                        <p:strVal val="visible"/>
                                      </p:to>
                                    </p:set>
                                    <p:animEffect transition="in" filter="fade">
                                      <p:cBhvr>
                                        <p:cTn id="504" dur="500"/>
                                        <p:tgtEl>
                                          <p:spTgt spid="153"/>
                                        </p:tgtEl>
                                      </p:cBhvr>
                                    </p:animEffect>
                                  </p:childTnLst>
                                </p:cTn>
                              </p:par>
                            </p:childTnLst>
                          </p:cTn>
                        </p:par>
                        <p:par>
                          <p:cTn id="505" fill="hold">
                            <p:stCondLst>
                              <p:cond delay="9000"/>
                            </p:stCondLst>
                            <p:childTnLst>
                              <p:par>
                                <p:cTn id="506" presetID="10" presetClass="entr" presetSubtype="0" fill="hold" grpId="0" nodeType="afterEffect">
                                  <p:stCondLst>
                                    <p:cond delay="0"/>
                                  </p:stCondLst>
                                  <p:childTnLst>
                                    <p:set>
                                      <p:cBhvr>
                                        <p:cTn id="507" dur="1" fill="hold">
                                          <p:stCondLst>
                                            <p:cond delay="0"/>
                                          </p:stCondLst>
                                        </p:cTn>
                                        <p:tgtEl>
                                          <p:spTgt spid="154"/>
                                        </p:tgtEl>
                                        <p:attrNameLst>
                                          <p:attrName>style.visibility</p:attrName>
                                        </p:attrNameLst>
                                      </p:cBhvr>
                                      <p:to>
                                        <p:strVal val="visible"/>
                                      </p:to>
                                    </p:set>
                                    <p:animEffect transition="in" filter="fade">
                                      <p:cBhvr>
                                        <p:cTn id="508" dur="500"/>
                                        <p:tgtEl>
                                          <p:spTgt spid="154"/>
                                        </p:tgtEl>
                                      </p:cBhvr>
                                    </p:animEffect>
                                  </p:childTnLst>
                                </p:cTn>
                              </p:par>
                            </p:childTnLst>
                          </p:cTn>
                        </p:par>
                        <p:par>
                          <p:cTn id="509" fill="hold">
                            <p:stCondLst>
                              <p:cond delay="9500"/>
                            </p:stCondLst>
                            <p:childTnLst>
                              <p:par>
                                <p:cTn id="510" presetID="10" presetClass="entr" presetSubtype="0" fill="hold" grpId="0" nodeType="afterEffect">
                                  <p:stCondLst>
                                    <p:cond delay="0"/>
                                  </p:stCondLst>
                                  <p:childTnLst>
                                    <p:set>
                                      <p:cBhvr>
                                        <p:cTn id="511" dur="1" fill="hold">
                                          <p:stCondLst>
                                            <p:cond delay="0"/>
                                          </p:stCondLst>
                                        </p:cTn>
                                        <p:tgtEl>
                                          <p:spTgt spid="155"/>
                                        </p:tgtEl>
                                        <p:attrNameLst>
                                          <p:attrName>style.visibility</p:attrName>
                                        </p:attrNameLst>
                                      </p:cBhvr>
                                      <p:to>
                                        <p:strVal val="visible"/>
                                      </p:to>
                                    </p:set>
                                    <p:animEffect transition="in" filter="fade">
                                      <p:cBhvr>
                                        <p:cTn id="512" dur="500"/>
                                        <p:tgtEl>
                                          <p:spTgt spid="155"/>
                                        </p:tgtEl>
                                      </p:cBhvr>
                                    </p:animEffect>
                                  </p:childTnLst>
                                </p:cTn>
                              </p:par>
                            </p:childTnLst>
                          </p:cTn>
                        </p:par>
                        <p:par>
                          <p:cTn id="513" fill="hold">
                            <p:stCondLst>
                              <p:cond delay="10000"/>
                            </p:stCondLst>
                            <p:childTnLst>
                              <p:par>
                                <p:cTn id="514" presetID="10" presetClass="entr" presetSubtype="0" fill="hold" grpId="0" nodeType="afterEffect">
                                  <p:stCondLst>
                                    <p:cond delay="0"/>
                                  </p:stCondLst>
                                  <p:childTnLst>
                                    <p:set>
                                      <p:cBhvr>
                                        <p:cTn id="515" dur="1" fill="hold">
                                          <p:stCondLst>
                                            <p:cond delay="0"/>
                                          </p:stCondLst>
                                        </p:cTn>
                                        <p:tgtEl>
                                          <p:spTgt spid="156"/>
                                        </p:tgtEl>
                                        <p:attrNameLst>
                                          <p:attrName>style.visibility</p:attrName>
                                        </p:attrNameLst>
                                      </p:cBhvr>
                                      <p:to>
                                        <p:strVal val="visible"/>
                                      </p:to>
                                    </p:set>
                                    <p:animEffect transition="in" filter="fade">
                                      <p:cBhvr>
                                        <p:cTn id="516" dur="500"/>
                                        <p:tgtEl>
                                          <p:spTgt spid="156"/>
                                        </p:tgtEl>
                                      </p:cBhvr>
                                    </p:animEffect>
                                  </p:childTnLst>
                                </p:cTn>
                              </p:par>
                            </p:childTnLst>
                          </p:cTn>
                        </p:par>
                        <p:par>
                          <p:cTn id="517" fill="hold">
                            <p:stCondLst>
                              <p:cond delay="10500"/>
                            </p:stCondLst>
                            <p:childTnLst>
                              <p:par>
                                <p:cTn id="518" presetID="10" presetClass="entr" presetSubtype="0" fill="hold" grpId="0" nodeType="afterEffect">
                                  <p:stCondLst>
                                    <p:cond delay="0"/>
                                  </p:stCondLst>
                                  <p:childTnLst>
                                    <p:set>
                                      <p:cBhvr>
                                        <p:cTn id="519" dur="1" fill="hold">
                                          <p:stCondLst>
                                            <p:cond delay="0"/>
                                          </p:stCondLst>
                                        </p:cTn>
                                        <p:tgtEl>
                                          <p:spTgt spid="157"/>
                                        </p:tgtEl>
                                        <p:attrNameLst>
                                          <p:attrName>style.visibility</p:attrName>
                                        </p:attrNameLst>
                                      </p:cBhvr>
                                      <p:to>
                                        <p:strVal val="visible"/>
                                      </p:to>
                                    </p:set>
                                    <p:animEffect transition="in" filter="fade">
                                      <p:cBhvr>
                                        <p:cTn id="520" dur="500"/>
                                        <p:tgtEl>
                                          <p:spTgt spid="157"/>
                                        </p:tgtEl>
                                      </p:cBhvr>
                                    </p:animEffect>
                                  </p:childTnLst>
                                </p:cTn>
                              </p:par>
                            </p:childTnLst>
                          </p:cTn>
                        </p:par>
                        <p:par>
                          <p:cTn id="521" fill="hold">
                            <p:stCondLst>
                              <p:cond delay="11000"/>
                            </p:stCondLst>
                            <p:childTnLst>
                              <p:par>
                                <p:cTn id="522" presetID="10" presetClass="entr" presetSubtype="0" fill="hold" grpId="0" nodeType="afterEffect">
                                  <p:stCondLst>
                                    <p:cond delay="0"/>
                                  </p:stCondLst>
                                  <p:childTnLst>
                                    <p:set>
                                      <p:cBhvr>
                                        <p:cTn id="523" dur="1" fill="hold">
                                          <p:stCondLst>
                                            <p:cond delay="0"/>
                                          </p:stCondLst>
                                        </p:cTn>
                                        <p:tgtEl>
                                          <p:spTgt spid="158"/>
                                        </p:tgtEl>
                                        <p:attrNameLst>
                                          <p:attrName>style.visibility</p:attrName>
                                        </p:attrNameLst>
                                      </p:cBhvr>
                                      <p:to>
                                        <p:strVal val="visible"/>
                                      </p:to>
                                    </p:set>
                                    <p:animEffect transition="in" filter="fade">
                                      <p:cBhvr>
                                        <p:cTn id="524" dur="500"/>
                                        <p:tgtEl>
                                          <p:spTgt spid="158"/>
                                        </p:tgtEl>
                                      </p:cBhvr>
                                    </p:animEffect>
                                  </p:childTnLst>
                                </p:cTn>
                              </p:par>
                            </p:childTnLst>
                          </p:cTn>
                        </p:par>
                        <p:par>
                          <p:cTn id="525" fill="hold">
                            <p:stCondLst>
                              <p:cond delay="11500"/>
                            </p:stCondLst>
                            <p:childTnLst>
                              <p:par>
                                <p:cTn id="526" presetID="10" presetClass="entr" presetSubtype="0" fill="hold" grpId="0" nodeType="afterEffect">
                                  <p:stCondLst>
                                    <p:cond delay="0"/>
                                  </p:stCondLst>
                                  <p:childTnLst>
                                    <p:set>
                                      <p:cBhvr>
                                        <p:cTn id="527" dur="1" fill="hold">
                                          <p:stCondLst>
                                            <p:cond delay="0"/>
                                          </p:stCondLst>
                                        </p:cTn>
                                        <p:tgtEl>
                                          <p:spTgt spid="159"/>
                                        </p:tgtEl>
                                        <p:attrNameLst>
                                          <p:attrName>style.visibility</p:attrName>
                                        </p:attrNameLst>
                                      </p:cBhvr>
                                      <p:to>
                                        <p:strVal val="visible"/>
                                      </p:to>
                                    </p:set>
                                    <p:animEffect transition="in" filter="fade">
                                      <p:cBhvr>
                                        <p:cTn id="528" dur="500"/>
                                        <p:tgtEl>
                                          <p:spTgt spid="159"/>
                                        </p:tgtEl>
                                      </p:cBhvr>
                                    </p:animEffect>
                                  </p:childTnLst>
                                </p:cTn>
                              </p:par>
                            </p:childTnLst>
                          </p:cTn>
                        </p:par>
                        <p:par>
                          <p:cTn id="529" fill="hold">
                            <p:stCondLst>
                              <p:cond delay="12000"/>
                            </p:stCondLst>
                            <p:childTnLst>
                              <p:par>
                                <p:cTn id="530" presetID="10" presetClass="entr" presetSubtype="0" fill="hold" grpId="0" nodeType="afterEffect">
                                  <p:stCondLst>
                                    <p:cond delay="0"/>
                                  </p:stCondLst>
                                  <p:childTnLst>
                                    <p:set>
                                      <p:cBhvr>
                                        <p:cTn id="531" dur="1" fill="hold">
                                          <p:stCondLst>
                                            <p:cond delay="0"/>
                                          </p:stCondLst>
                                        </p:cTn>
                                        <p:tgtEl>
                                          <p:spTgt spid="160"/>
                                        </p:tgtEl>
                                        <p:attrNameLst>
                                          <p:attrName>style.visibility</p:attrName>
                                        </p:attrNameLst>
                                      </p:cBhvr>
                                      <p:to>
                                        <p:strVal val="visible"/>
                                      </p:to>
                                    </p:set>
                                    <p:animEffect transition="in" filter="fade">
                                      <p:cBhvr>
                                        <p:cTn id="532" dur="500"/>
                                        <p:tgtEl>
                                          <p:spTgt spid="160"/>
                                        </p:tgtEl>
                                      </p:cBhvr>
                                    </p:animEffect>
                                  </p:childTnLst>
                                </p:cTn>
                              </p:par>
                            </p:childTnLst>
                          </p:cTn>
                        </p:par>
                        <p:par>
                          <p:cTn id="533" fill="hold">
                            <p:stCondLst>
                              <p:cond delay="12500"/>
                            </p:stCondLst>
                            <p:childTnLst>
                              <p:par>
                                <p:cTn id="534" presetID="10" presetClass="entr" presetSubtype="0" fill="hold" grpId="0" nodeType="afterEffect">
                                  <p:stCondLst>
                                    <p:cond delay="0"/>
                                  </p:stCondLst>
                                  <p:childTnLst>
                                    <p:set>
                                      <p:cBhvr>
                                        <p:cTn id="535" dur="1" fill="hold">
                                          <p:stCondLst>
                                            <p:cond delay="0"/>
                                          </p:stCondLst>
                                        </p:cTn>
                                        <p:tgtEl>
                                          <p:spTgt spid="161"/>
                                        </p:tgtEl>
                                        <p:attrNameLst>
                                          <p:attrName>style.visibility</p:attrName>
                                        </p:attrNameLst>
                                      </p:cBhvr>
                                      <p:to>
                                        <p:strVal val="visible"/>
                                      </p:to>
                                    </p:set>
                                    <p:animEffect transition="in" filter="fade">
                                      <p:cBhvr>
                                        <p:cTn id="536" dur="500"/>
                                        <p:tgtEl>
                                          <p:spTgt spid="161"/>
                                        </p:tgtEl>
                                      </p:cBhvr>
                                    </p:animEffect>
                                  </p:childTnLst>
                                </p:cTn>
                              </p:par>
                            </p:childTnLst>
                          </p:cTn>
                        </p:par>
                        <p:par>
                          <p:cTn id="537" fill="hold">
                            <p:stCondLst>
                              <p:cond delay="13000"/>
                            </p:stCondLst>
                            <p:childTnLst>
                              <p:par>
                                <p:cTn id="538" presetID="10" presetClass="entr" presetSubtype="0" fill="hold" grpId="0" nodeType="afterEffect">
                                  <p:stCondLst>
                                    <p:cond delay="0"/>
                                  </p:stCondLst>
                                  <p:childTnLst>
                                    <p:set>
                                      <p:cBhvr>
                                        <p:cTn id="539" dur="1" fill="hold">
                                          <p:stCondLst>
                                            <p:cond delay="0"/>
                                          </p:stCondLst>
                                        </p:cTn>
                                        <p:tgtEl>
                                          <p:spTgt spid="162"/>
                                        </p:tgtEl>
                                        <p:attrNameLst>
                                          <p:attrName>style.visibility</p:attrName>
                                        </p:attrNameLst>
                                      </p:cBhvr>
                                      <p:to>
                                        <p:strVal val="visible"/>
                                      </p:to>
                                    </p:set>
                                    <p:animEffect transition="in" filter="fade">
                                      <p:cBhvr>
                                        <p:cTn id="540" dur="500"/>
                                        <p:tgtEl>
                                          <p:spTgt spid="162"/>
                                        </p:tgtEl>
                                      </p:cBhvr>
                                    </p:animEffect>
                                  </p:childTnLst>
                                </p:cTn>
                              </p:par>
                            </p:childTnLst>
                          </p:cTn>
                        </p:par>
                        <p:par>
                          <p:cTn id="541" fill="hold">
                            <p:stCondLst>
                              <p:cond delay="13500"/>
                            </p:stCondLst>
                            <p:childTnLst>
                              <p:par>
                                <p:cTn id="542" presetID="10" presetClass="entr" presetSubtype="0" fill="hold" grpId="0" nodeType="afterEffect">
                                  <p:stCondLst>
                                    <p:cond delay="0"/>
                                  </p:stCondLst>
                                  <p:childTnLst>
                                    <p:set>
                                      <p:cBhvr>
                                        <p:cTn id="543" dur="1" fill="hold">
                                          <p:stCondLst>
                                            <p:cond delay="0"/>
                                          </p:stCondLst>
                                        </p:cTn>
                                        <p:tgtEl>
                                          <p:spTgt spid="163"/>
                                        </p:tgtEl>
                                        <p:attrNameLst>
                                          <p:attrName>style.visibility</p:attrName>
                                        </p:attrNameLst>
                                      </p:cBhvr>
                                      <p:to>
                                        <p:strVal val="visible"/>
                                      </p:to>
                                    </p:set>
                                    <p:animEffect transition="in" filter="fade">
                                      <p:cBhvr>
                                        <p:cTn id="544" dur="500"/>
                                        <p:tgtEl>
                                          <p:spTgt spid="163"/>
                                        </p:tgtEl>
                                      </p:cBhvr>
                                    </p:animEffect>
                                  </p:childTnLst>
                                </p:cTn>
                              </p:par>
                            </p:childTnLst>
                          </p:cTn>
                        </p:par>
                        <p:par>
                          <p:cTn id="545" fill="hold">
                            <p:stCondLst>
                              <p:cond delay="14000"/>
                            </p:stCondLst>
                            <p:childTnLst>
                              <p:par>
                                <p:cTn id="546" presetID="10" presetClass="entr" presetSubtype="0" fill="hold" grpId="0" nodeType="afterEffect">
                                  <p:stCondLst>
                                    <p:cond delay="0"/>
                                  </p:stCondLst>
                                  <p:childTnLst>
                                    <p:set>
                                      <p:cBhvr>
                                        <p:cTn id="547" dur="1" fill="hold">
                                          <p:stCondLst>
                                            <p:cond delay="0"/>
                                          </p:stCondLst>
                                        </p:cTn>
                                        <p:tgtEl>
                                          <p:spTgt spid="164"/>
                                        </p:tgtEl>
                                        <p:attrNameLst>
                                          <p:attrName>style.visibility</p:attrName>
                                        </p:attrNameLst>
                                      </p:cBhvr>
                                      <p:to>
                                        <p:strVal val="visible"/>
                                      </p:to>
                                    </p:set>
                                    <p:animEffect transition="in" filter="fade">
                                      <p:cBhvr>
                                        <p:cTn id="548" dur="500"/>
                                        <p:tgtEl>
                                          <p:spTgt spid="164"/>
                                        </p:tgtEl>
                                      </p:cBhvr>
                                    </p:animEffect>
                                  </p:childTnLst>
                                </p:cTn>
                              </p:par>
                            </p:childTnLst>
                          </p:cTn>
                        </p:par>
                        <p:par>
                          <p:cTn id="549" fill="hold">
                            <p:stCondLst>
                              <p:cond delay="14500"/>
                            </p:stCondLst>
                            <p:childTnLst>
                              <p:par>
                                <p:cTn id="550" presetID="10" presetClass="entr" presetSubtype="0" fill="hold" grpId="0" nodeType="afterEffect">
                                  <p:stCondLst>
                                    <p:cond delay="0"/>
                                  </p:stCondLst>
                                  <p:childTnLst>
                                    <p:set>
                                      <p:cBhvr>
                                        <p:cTn id="551" dur="1" fill="hold">
                                          <p:stCondLst>
                                            <p:cond delay="0"/>
                                          </p:stCondLst>
                                        </p:cTn>
                                        <p:tgtEl>
                                          <p:spTgt spid="138"/>
                                        </p:tgtEl>
                                        <p:attrNameLst>
                                          <p:attrName>style.visibility</p:attrName>
                                        </p:attrNameLst>
                                      </p:cBhvr>
                                      <p:to>
                                        <p:strVal val="visible"/>
                                      </p:to>
                                    </p:set>
                                    <p:animEffect transition="in" filter="fade">
                                      <p:cBhvr>
                                        <p:cTn id="552" dur="500"/>
                                        <p:tgtEl>
                                          <p:spTgt spid="138"/>
                                        </p:tgtEl>
                                      </p:cBhvr>
                                    </p:animEffect>
                                  </p:childTnLst>
                                </p:cTn>
                              </p:par>
                            </p:childTnLst>
                          </p:cTn>
                        </p:par>
                      </p:childTnLst>
                    </p:cTn>
                  </p:par>
                  <p:par>
                    <p:cTn id="553" fill="hold">
                      <p:stCondLst>
                        <p:cond delay="indefinite"/>
                      </p:stCondLst>
                      <p:childTnLst>
                        <p:par>
                          <p:cTn id="554" fill="hold">
                            <p:stCondLst>
                              <p:cond delay="0"/>
                            </p:stCondLst>
                            <p:childTnLst>
                              <p:par>
                                <p:cTn id="555" presetID="55" presetClass="entr" presetSubtype="0" fill="hold" grpId="0" nodeType="clickEffect">
                                  <p:stCondLst>
                                    <p:cond delay="0"/>
                                  </p:stCondLst>
                                  <p:childTnLst>
                                    <p:set>
                                      <p:cBhvr>
                                        <p:cTn id="556" dur="1" fill="hold">
                                          <p:stCondLst>
                                            <p:cond delay="0"/>
                                          </p:stCondLst>
                                        </p:cTn>
                                        <p:tgtEl>
                                          <p:spTgt spid="134"/>
                                        </p:tgtEl>
                                        <p:attrNameLst>
                                          <p:attrName>style.visibility</p:attrName>
                                        </p:attrNameLst>
                                      </p:cBhvr>
                                      <p:to>
                                        <p:strVal val="visible"/>
                                      </p:to>
                                    </p:set>
                                    <p:anim calcmode="lin" valueType="num">
                                      <p:cBhvr>
                                        <p:cTn id="557" dur="1000" fill="hold"/>
                                        <p:tgtEl>
                                          <p:spTgt spid="134"/>
                                        </p:tgtEl>
                                        <p:attrNameLst>
                                          <p:attrName>ppt_w</p:attrName>
                                        </p:attrNameLst>
                                      </p:cBhvr>
                                      <p:tavLst>
                                        <p:tav tm="0">
                                          <p:val>
                                            <p:strVal val="#ppt_w*0.70"/>
                                          </p:val>
                                        </p:tav>
                                        <p:tav tm="100000">
                                          <p:val>
                                            <p:strVal val="#ppt_w"/>
                                          </p:val>
                                        </p:tav>
                                      </p:tavLst>
                                    </p:anim>
                                    <p:anim calcmode="lin" valueType="num">
                                      <p:cBhvr>
                                        <p:cTn id="558" dur="1000" fill="hold"/>
                                        <p:tgtEl>
                                          <p:spTgt spid="134"/>
                                        </p:tgtEl>
                                        <p:attrNameLst>
                                          <p:attrName>ppt_h</p:attrName>
                                        </p:attrNameLst>
                                      </p:cBhvr>
                                      <p:tavLst>
                                        <p:tav tm="0">
                                          <p:val>
                                            <p:strVal val="#ppt_h"/>
                                          </p:val>
                                        </p:tav>
                                        <p:tav tm="100000">
                                          <p:val>
                                            <p:strVal val="#ppt_h"/>
                                          </p:val>
                                        </p:tav>
                                      </p:tavLst>
                                    </p:anim>
                                    <p:animEffect transition="in" filter="fade">
                                      <p:cBhvr>
                                        <p:cTn id="559"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9" grpId="0"/>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2" grpId="0"/>
      <p:bldP spid="133" grpId="0"/>
      <p:bldP spid="134" grpId="0"/>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230653"/>
            <a:ext cx="7996518" cy="809251"/>
          </a:xfrm>
        </p:spPr>
        <p:txBody>
          <a:bodyPr>
            <a:normAutofit/>
          </a:bodyPr>
          <a:lstStyle/>
          <a:p>
            <a:r>
              <a:rPr lang="it-IT" sz="3200" dirty="0" smtClean="0">
                <a:solidFill>
                  <a:srgbClr val="0070C0"/>
                </a:solidFill>
              </a:rPr>
              <a:t>Cifre significative</a:t>
            </a:r>
            <a:endParaRPr lang="it-IT" sz="3200" dirty="0">
              <a:solidFill>
                <a:srgbClr val="0070C0"/>
              </a:solidFill>
            </a:endParaRPr>
          </a:p>
        </p:txBody>
      </p:sp>
      <p:sp>
        <p:nvSpPr>
          <p:cNvPr id="3" name="Content Placeholder 2"/>
          <p:cNvSpPr>
            <a:spLocks noGrp="1"/>
          </p:cNvSpPr>
          <p:nvPr>
            <p:ph idx="1"/>
          </p:nvPr>
        </p:nvSpPr>
        <p:spPr>
          <a:xfrm>
            <a:off x="591668" y="941288"/>
            <a:ext cx="7942732" cy="4168594"/>
          </a:xfrm>
        </p:spPr>
        <p:txBody>
          <a:bodyPr>
            <a:normAutofit/>
          </a:bodyPr>
          <a:lstStyle/>
          <a:p>
            <a:pPr marL="0" indent="0">
              <a:lnSpc>
                <a:spcPct val="120000"/>
              </a:lnSpc>
              <a:spcBef>
                <a:spcPts val="0"/>
              </a:spcBef>
              <a:spcAft>
                <a:spcPts val="600"/>
              </a:spcAft>
              <a:buNone/>
            </a:pPr>
            <a:r>
              <a:rPr lang="it-IT" sz="1900" dirty="0" smtClean="0"/>
              <a:t>Quando si indica la misura di una grandezza fisica, è necessario indicare tutte (e solo) le </a:t>
            </a:r>
            <a:r>
              <a:rPr lang="it-IT" sz="1900" b="1" dirty="0" smtClean="0"/>
              <a:t>cifre significative</a:t>
            </a:r>
            <a:r>
              <a:rPr lang="it-IT" sz="1900" dirty="0" smtClean="0"/>
              <a:t> che rappresentano l’esatta precisione della misura.</a:t>
            </a:r>
          </a:p>
          <a:p>
            <a:pPr marL="0" indent="0">
              <a:lnSpc>
                <a:spcPct val="120000"/>
              </a:lnSpc>
              <a:spcBef>
                <a:spcPts val="0"/>
              </a:spcBef>
              <a:spcAft>
                <a:spcPts val="600"/>
              </a:spcAft>
              <a:buNone/>
            </a:pPr>
            <a:r>
              <a:rPr lang="it-IT" sz="1900" dirty="0" smtClean="0"/>
              <a:t>Per farlo, è sufficiente seguire alcune regole:</a:t>
            </a:r>
          </a:p>
          <a:p>
            <a:pPr marL="457200" indent="-457200">
              <a:lnSpc>
                <a:spcPct val="120000"/>
              </a:lnSpc>
              <a:spcBef>
                <a:spcPts val="0"/>
              </a:spcBef>
              <a:spcAft>
                <a:spcPts val="600"/>
              </a:spcAft>
              <a:buAutoNum type="arabicPeriod"/>
            </a:pPr>
            <a:r>
              <a:rPr lang="it-IT" sz="1900" dirty="0" smtClean="0"/>
              <a:t>Sono significative tutte le cifre diverse da 0.</a:t>
            </a:r>
          </a:p>
          <a:p>
            <a:pPr marL="457200" indent="-457200">
              <a:lnSpc>
                <a:spcPct val="120000"/>
              </a:lnSpc>
              <a:spcBef>
                <a:spcPts val="0"/>
              </a:spcBef>
              <a:spcAft>
                <a:spcPts val="600"/>
              </a:spcAft>
              <a:buAutoNum type="arabicPeriod"/>
            </a:pPr>
            <a:r>
              <a:rPr lang="it-IT" sz="1900" dirty="0" smtClean="0"/>
              <a:t>Sono significativi gli zeri in mezzo ad altre cifre o dopo le altre cifre (alla destra). NON sono significativi gli zeri all’inizio del numero, indipendentemente dalla presenza del punto.</a:t>
            </a:r>
          </a:p>
          <a:p>
            <a:pPr marL="457200" indent="-457200">
              <a:lnSpc>
                <a:spcPct val="120000"/>
              </a:lnSpc>
              <a:spcBef>
                <a:spcPts val="0"/>
              </a:spcBef>
              <a:spcAft>
                <a:spcPts val="600"/>
              </a:spcAft>
              <a:buAutoNum type="arabicPeriod"/>
            </a:pPr>
            <a:r>
              <a:rPr lang="it-IT" sz="1900" dirty="0" smtClean="0"/>
              <a:t>La situazione è incerta per i numeri senza virgola che possiedono zeri alla fine...</a:t>
            </a:r>
          </a:p>
          <a:p>
            <a:pPr marL="0" indent="0">
              <a:lnSpc>
                <a:spcPct val="120000"/>
              </a:lnSpc>
              <a:spcBef>
                <a:spcPts val="0"/>
              </a:spcBef>
              <a:spcAft>
                <a:spcPts val="600"/>
              </a:spcAft>
              <a:buNone/>
            </a:pPr>
            <a:r>
              <a:rPr lang="it-IT" sz="1900" i="1" dirty="0" smtClean="0"/>
              <a:t>Qualche esempio:</a:t>
            </a:r>
            <a:endParaRPr lang="it-IT" sz="1900" i="1" dirty="0"/>
          </a:p>
        </p:txBody>
      </p:sp>
      <p:sp>
        <p:nvSpPr>
          <p:cNvPr id="6" name="TextBox 5"/>
          <p:cNvSpPr txBox="1"/>
          <p:nvPr/>
        </p:nvSpPr>
        <p:spPr>
          <a:xfrm>
            <a:off x="663389" y="4912659"/>
            <a:ext cx="1210236" cy="1661993"/>
          </a:xfrm>
          <a:prstGeom prst="rect">
            <a:avLst/>
          </a:prstGeom>
          <a:noFill/>
        </p:spPr>
        <p:txBody>
          <a:bodyPr wrap="square" rtlCol="0">
            <a:spAutoFit/>
          </a:bodyPr>
          <a:lstStyle/>
          <a:p>
            <a:pPr>
              <a:spcAft>
                <a:spcPts val="1200"/>
              </a:spcAft>
            </a:pPr>
            <a:r>
              <a:rPr lang="it-IT" dirty="0" smtClean="0"/>
              <a:t>0,04750</a:t>
            </a:r>
          </a:p>
          <a:p>
            <a:pPr>
              <a:spcAft>
                <a:spcPts val="1200"/>
              </a:spcAft>
            </a:pPr>
            <a:r>
              <a:rPr lang="it-IT" dirty="0" smtClean="0"/>
              <a:t>4002,30</a:t>
            </a:r>
          </a:p>
          <a:p>
            <a:pPr>
              <a:spcAft>
                <a:spcPts val="1200"/>
              </a:spcAft>
            </a:pPr>
            <a:r>
              <a:rPr lang="it-IT" dirty="0" smtClean="0"/>
              <a:t>401</a:t>
            </a:r>
          </a:p>
          <a:p>
            <a:pPr>
              <a:spcAft>
                <a:spcPts val="1200"/>
              </a:spcAft>
            </a:pPr>
            <a:r>
              <a:rPr lang="it-IT" dirty="0" smtClean="0"/>
              <a:t>300</a:t>
            </a:r>
            <a:endParaRPr lang="it-IT" dirty="0"/>
          </a:p>
        </p:txBody>
      </p:sp>
      <p:sp>
        <p:nvSpPr>
          <p:cNvPr id="8" name="TextBox 7"/>
          <p:cNvSpPr txBox="1"/>
          <p:nvPr/>
        </p:nvSpPr>
        <p:spPr>
          <a:xfrm>
            <a:off x="1936375" y="4912654"/>
            <a:ext cx="6669745" cy="1661993"/>
          </a:xfrm>
          <a:prstGeom prst="rect">
            <a:avLst/>
          </a:prstGeom>
          <a:noFill/>
        </p:spPr>
        <p:txBody>
          <a:bodyPr wrap="square" rtlCol="0">
            <a:spAutoFit/>
          </a:bodyPr>
          <a:lstStyle/>
          <a:p>
            <a:pPr>
              <a:spcAft>
                <a:spcPts val="1200"/>
              </a:spcAft>
            </a:pPr>
            <a:r>
              <a:rPr lang="it-IT" dirty="0" smtClean="0"/>
              <a:t>4 cifre significative</a:t>
            </a:r>
          </a:p>
          <a:p>
            <a:pPr>
              <a:spcAft>
                <a:spcPts val="1200"/>
              </a:spcAft>
            </a:pPr>
            <a:r>
              <a:rPr lang="it-IT" dirty="0" smtClean="0"/>
              <a:t>6 cifre significative</a:t>
            </a:r>
          </a:p>
          <a:p>
            <a:pPr>
              <a:spcAft>
                <a:spcPts val="1200"/>
              </a:spcAft>
            </a:pPr>
            <a:r>
              <a:rPr lang="it-IT" dirty="0" smtClean="0"/>
              <a:t>3 cifre significative</a:t>
            </a:r>
          </a:p>
          <a:p>
            <a:pPr>
              <a:spcAft>
                <a:spcPts val="1200"/>
              </a:spcAft>
            </a:pPr>
            <a:r>
              <a:rPr lang="it-IT" dirty="0" smtClean="0"/>
              <a:t>1, 2 o 3 cifre significative?? Meglio indicare come 3,0·10</a:t>
            </a:r>
            <a:r>
              <a:rPr lang="it-IT" baseline="30000" dirty="0" smtClean="0"/>
              <a:t>2 </a:t>
            </a:r>
            <a:r>
              <a:rPr lang="it-IT" dirty="0" smtClean="0"/>
              <a:t>(2 c.s.)</a:t>
            </a:r>
            <a:endParaRPr lang="it-IT" dirty="0"/>
          </a:p>
        </p:txBody>
      </p:sp>
      <p:cxnSp>
        <p:nvCxnSpPr>
          <p:cNvPr id="11" name="Straight Connector 10"/>
          <p:cNvCxnSpPr/>
          <p:nvPr/>
        </p:nvCxnSpPr>
        <p:spPr>
          <a:xfrm>
            <a:off x="1048871" y="5190565"/>
            <a:ext cx="43030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24347" y="5627445"/>
            <a:ext cx="7920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4347" y="6064325"/>
            <a:ext cx="3600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627307" y="6491045"/>
            <a:ext cx="2880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65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1000"/>
                                  </p:stCondLst>
                                  <p:childTnLst>
                                    <p:set>
                                      <p:cBhvr>
                                        <p:cTn id="3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1000"/>
                                  </p:stCondLst>
                                  <p:childTnLst>
                                    <p:set>
                                      <p:cBhvr>
                                        <p:cTn id="4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1000"/>
                                  </p:stCondLst>
                                  <p:childTnLst>
                                    <p:set>
                                      <p:cBhvr>
                                        <p:cTn id="4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P spid="8"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809" y="256381"/>
            <a:ext cx="7942732" cy="3102096"/>
          </a:xfrm>
        </p:spPr>
        <p:txBody>
          <a:bodyPr>
            <a:normAutofit/>
          </a:bodyPr>
          <a:lstStyle/>
          <a:p>
            <a:pPr marL="0" indent="0">
              <a:lnSpc>
                <a:spcPct val="120000"/>
              </a:lnSpc>
              <a:spcBef>
                <a:spcPts val="0"/>
              </a:spcBef>
              <a:spcAft>
                <a:spcPts val="600"/>
              </a:spcAft>
              <a:buNone/>
            </a:pPr>
            <a:r>
              <a:rPr lang="it-IT" sz="1900" b="1" dirty="0" smtClean="0"/>
              <a:t>Per le somme e sottrazioni</a:t>
            </a:r>
            <a:r>
              <a:rPr lang="it-IT" sz="1900" dirty="0" smtClean="0"/>
              <a:t>:</a:t>
            </a:r>
          </a:p>
          <a:p>
            <a:pPr marL="0" indent="0">
              <a:lnSpc>
                <a:spcPct val="120000"/>
              </a:lnSpc>
              <a:spcBef>
                <a:spcPts val="0"/>
              </a:spcBef>
              <a:spcAft>
                <a:spcPts val="600"/>
              </a:spcAft>
              <a:buNone/>
            </a:pPr>
            <a:r>
              <a:rPr lang="it-IT" sz="1900" dirty="0" smtClean="0"/>
              <a:t>Il </a:t>
            </a:r>
            <a:r>
              <a:rPr lang="it-IT" sz="1900" u="sng" dirty="0" smtClean="0"/>
              <a:t>numero di cifre significative dopo la virgola</a:t>
            </a:r>
            <a:r>
              <a:rPr lang="it-IT" sz="1900" dirty="0" smtClean="0"/>
              <a:t> del risultato deve essere pari al minimo numero di cifre significative dopo la virgola dei numeri di partenza.</a:t>
            </a:r>
          </a:p>
          <a:p>
            <a:pPr marL="0" indent="0">
              <a:lnSpc>
                <a:spcPct val="120000"/>
              </a:lnSpc>
              <a:spcBef>
                <a:spcPts val="0"/>
              </a:spcBef>
              <a:spcAft>
                <a:spcPts val="600"/>
              </a:spcAft>
              <a:buNone/>
            </a:pPr>
            <a:r>
              <a:rPr lang="it-IT" sz="1900" i="1" dirty="0" smtClean="0"/>
              <a:t>	Ad esempio: 0,0560 + 8,73 = 8.79</a:t>
            </a:r>
          </a:p>
          <a:p>
            <a:pPr marL="0" indent="0">
              <a:lnSpc>
                <a:spcPct val="120000"/>
              </a:lnSpc>
              <a:spcBef>
                <a:spcPts val="0"/>
              </a:spcBef>
              <a:spcAft>
                <a:spcPts val="600"/>
              </a:spcAft>
              <a:buNone/>
            </a:pPr>
            <a:endParaRPr lang="it-IT" sz="1900" i="1" dirty="0" smtClean="0"/>
          </a:p>
          <a:p>
            <a:pPr marL="0" indent="0">
              <a:lnSpc>
                <a:spcPct val="120000"/>
              </a:lnSpc>
              <a:spcBef>
                <a:spcPts val="0"/>
              </a:spcBef>
              <a:spcAft>
                <a:spcPts val="600"/>
              </a:spcAft>
              <a:buNone/>
            </a:pPr>
            <a:r>
              <a:rPr lang="it-IT" sz="1900" i="1" dirty="0"/>
              <a:t>	</a:t>
            </a:r>
            <a:r>
              <a:rPr lang="it-IT" sz="1900" i="1" dirty="0" smtClean="0"/>
              <a:t>			5,4 – 0,456 = 4,9</a:t>
            </a:r>
            <a:r>
              <a:rPr lang="it-IT" sz="1900" dirty="0" smtClean="0"/>
              <a:t> </a:t>
            </a:r>
          </a:p>
        </p:txBody>
      </p:sp>
      <p:sp>
        <p:nvSpPr>
          <p:cNvPr id="5" name="TextBox 4"/>
          <p:cNvSpPr txBox="1"/>
          <p:nvPr/>
        </p:nvSpPr>
        <p:spPr>
          <a:xfrm>
            <a:off x="5059082" y="1446306"/>
            <a:ext cx="1060225" cy="923330"/>
          </a:xfrm>
          <a:prstGeom prst="rect">
            <a:avLst/>
          </a:prstGeom>
          <a:noFill/>
        </p:spPr>
        <p:txBody>
          <a:bodyPr wrap="square" rtlCol="0">
            <a:spAutoFit/>
          </a:bodyPr>
          <a:lstStyle/>
          <a:p>
            <a:r>
              <a:rPr lang="it-IT" dirty="0" smtClean="0"/>
              <a:t>0,0560 +</a:t>
            </a:r>
          </a:p>
          <a:p>
            <a:r>
              <a:rPr lang="it-IT" dirty="0" smtClean="0"/>
              <a:t>8,73</a:t>
            </a:r>
          </a:p>
          <a:p>
            <a:r>
              <a:rPr lang="it-IT" dirty="0" smtClean="0"/>
              <a:t>8,7860</a:t>
            </a:r>
            <a:endParaRPr lang="it-IT" dirty="0"/>
          </a:p>
        </p:txBody>
      </p:sp>
      <p:cxnSp>
        <p:nvCxnSpPr>
          <p:cNvPr id="9" name="Straight Connector 8"/>
          <p:cNvCxnSpPr/>
          <p:nvPr/>
        </p:nvCxnSpPr>
        <p:spPr>
          <a:xfrm>
            <a:off x="5114064" y="2051114"/>
            <a:ext cx="690283" cy="0"/>
          </a:xfrm>
          <a:prstGeom prst="line">
            <a:avLst/>
          </a:prstGeom>
          <a:ln w="1778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58715" y="1446306"/>
            <a:ext cx="0" cy="92333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11182" y="1857439"/>
            <a:ext cx="696293" cy="553998"/>
          </a:xfrm>
          <a:prstGeom prst="rect">
            <a:avLst/>
          </a:prstGeom>
          <a:noFill/>
        </p:spPr>
        <p:txBody>
          <a:bodyPr wrap="square" rtlCol="0">
            <a:spAutoFit/>
          </a:bodyPr>
          <a:lstStyle/>
          <a:p>
            <a:r>
              <a:rPr lang="it-IT" sz="3000" dirty="0" smtClean="0">
                <a:solidFill>
                  <a:srgbClr val="FF0000"/>
                </a:solidFill>
              </a:rPr>
              <a:t>x</a:t>
            </a:r>
            <a:endParaRPr lang="it-IT" sz="3000" dirty="0">
              <a:solidFill>
                <a:srgbClr val="FF0000"/>
              </a:solidFill>
            </a:endParaRPr>
          </a:p>
        </p:txBody>
      </p:sp>
      <p:cxnSp>
        <p:nvCxnSpPr>
          <p:cNvPr id="25" name="Straight Arrow Connector 24"/>
          <p:cNvCxnSpPr/>
          <p:nvPr/>
        </p:nvCxnSpPr>
        <p:spPr>
          <a:xfrm>
            <a:off x="5839009" y="2175078"/>
            <a:ext cx="36846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76995" y="1991573"/>
            <a:ext cx="1060225" cy="369332"/>
          </a:xfrm>
          <a:prstGeom prst="rect">
            <a:avLst/>
          </a:prstGeom>
          <a:noFill/>
        </p:spPr>
        <p:txBody>
          <a:bodyPr wrap="square" rtlCol="0">
            <a:spAutoFit/>
          </a:bodyPr>
          <a:lstStyle/>
          <a:p>
            <a:r>
              <a:rPr lang="it-IT" dirty="0" smtClean="0"/>
              <a:t>8,79</a:t>
            </a:r>
            <a:endParaRPr lang="it-IT" dirty="0"/>
          </a:p>
        </p:txBody>
      </p:sp>
      <p:sp>
        <p:nvSpPr>
          <p:cNvPr id="28" name="TextBox 27"/>
          <p:cNvSpPr txBox="1"/>
          <p:nvPr/>
        </p:nvSpPr>
        <p:spPr>
          <a:xfrm>
            <a:off x="6298602" y="2421666"/>
            <a:ext cx="1060225" cy="923330"/>
          </a:xfrm>
          <a:prstGeom prst="rect">
            <a:avLst/>
          </a:prstGeom>
          <a:noFill/>
        </p:spPr>
        <p:txBody>
          <a:bodyPr wrap="square" rtlCol="0">
            <a:spAutoFit/>
          </a:bodyPr>
          <a:lstStyle/>
          <a:p>
            <a:r>
              <a:rPr lang="it-IT" dirty="0" smtClean="0"/>
              <a:t>5,4     -</a:t>
            </a:r>
          </a:p>
          <a:p>
            <a:r>
              <a:rPr lang="it-IT" dirty="0" smtClean="0"/>
              <a:t>0,456</a:t>
            </a:r>
          </a:p>
          <a:p>
            <a:r>
              <a:rPr lang="it-IT" dirty="0" smtClean="0"/>
              <a:t>4,944</a:t>
            </a:r>
            <a:endParaRPr lang="it-IT" dirty="0"/>
          </a:p>
        </p:txBody>
      </p:sp>
      <p:cxnSp>
        <p:nvCxnSpPr>
          <p:cNvPr id="29" name="Straight Connector 28"/>
          <p:cNvCxnSpPr/>
          <p:nvPr/>
        </p:nvCxnSpPr>
        <p:spPr>
          <a:xfrm>
            <a:off x="6353584" y="3026474"/>
            <a:ext cx="690283" cy="0"/>
          </a:xfrm>
          <a:prstGeom prst="line">
            <a:avLst/>
          </a:prstGeom>
          <a:ln w="1778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686475" y="2421666"/>
            <a:ext cx="0" cy="92333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651354" y="2851759"/>
            <a:ext cx="696293" cy="553998"/>
          </a:xfrm>
          <a:prstGeom prst="rect">
            <a:avLst/>
          </a:prstGeom>
          <a:noFill/>
        </p:spPr>
        <p:txBody>
          <a:bodyPr wrap="square" rtlCol="0">
            <a:spAutoFit/>
          </a:bodyPr>
          <a:lstStyle/>
          <a:p>
            <a:r>
              <a:rPr lang="it-IT" sz="3000" dirty="0" smtClean="0">
                <a:solidFill>
                  <a:srgbClr val="FF0000"/>
                </a:solidFill>
              </a:rPr>
              <a:t>x</a:t>
            </a:r>
            <a:endParaRPr lang="it-IT" sz="3000" dirty="0">
              <a:solidFill>
                <a:srgbClr val="FF0000"/>
              </a:solidFill>
            </a:endParaRPr>
          </a:p>
        </p:txBody>
      </p:sp>
      <p:cxnSp>
        <p:nvCxnSpPr>
          <p:cNvPr id="32" name="Straight Arrow Connector 31"/>
          <p:cNvCxnSpPr/>
          <p:nvPr/>
        </p:nvCxnSpPr>
        <p:spPr>
          <a:xfrm>
            <a:off x="7078529" y="3150438"/>
            <a:ext cx="36846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416515" y="2966933"/>
            <a:ext cx="1060225" cy="369332"/>
          </a:xfrm>
          <a:prstGeom prst="rect">
            <a:avLst/>
          </a:prstGeom>
          <a:noFill/>
        </p:spPr>
        <p:txBody>
          <a:bodyPr wrap="square" rtlCol="0">
            <a:spAutoFit/>
          </a:bodyPr>
          <a:lstStyle/>
          <a:p>
            <a:r>
              <a:rPr lang="it-IT" dirty="0" smtClean="0"/>
              <a:t>4,9</a:t>
            </a:r>
            <a:endParaRPr lang="it-IT" dirty="0"/>
          </a:p>
        </p:txBody>
      </p:sp>
      <p:sp>
        <p:nvSpPr>
          <p:cNvPr id="34" name="Content Placeholder 2"/>
          <p:cNvSpPr txBox="1">
            <a:spLocks/>
          </p:cNvSpPr>
          <p:nvPr/>
        </p:nvSpPr>
        <p:spPr>
          <a:xfrm>
            <a:off x="555809" y="3510980"/>
            <a:ext cx="7942732" cy="2920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1900" b="1" dirty="0" smtClean="0"/>
              <a:t>Per moltiplicazioni e divisioni</a:t>
            </a:r>
            <a:r>
              <a:rPr lang="it-IT" sz="1900" dirty="0" smtClean="0"/>
              <a:t>:</a:t>
            </a:r>
          </a:p>
          <a:p>
            <a:pPr marL="0" indent="0">
              <a:lnSpc>
                <a:spcPct val="120000"/>
              </a:lnSpc>
              <a:spcBef>
                <a:spcPts val="0"/>
              </a:spcBef>
              <a:spcAft>
                <a:spcPts val="600"/>
              </a:spcAft>
              <a:buFont typeface="Arial" panose="020B0604020202020204" pitchFamily="34" charset="0"/>
              <a:buNone/>
            </a:pPr>
            <a:r>
              <a:rPr lang="it-IT" sz="1900" dirty="0" smtClean="0"/>
              <a:t>Il </a:t>
            </a:r>
            <a:r>
              <a:rPr lang="it-IT" sz="1900" u="sng" dirty="0" smtClean="0"/>
              <a:t>numero di cifre significative</a:t>
            </a:r>
            <a:r>
              <a:rPr lang="it-IT" sz="1900" dirty="0" smtClean="0"/>
              <a:t> del risultato deve essere pari al minimo numero di cifre significative dei numeri di partenza.</a:t>
            </a:r>
          </a:p>
          <a:p>
            <a:pPr marL="0" indent="0">
              <a:lnSpc>
                <a:spcPct val="120000"/>
              </a:lnSpc>
              <a:spcBef>
                <a:spcPts val="0"/>
              </a:spcBef>
              <a:spcAft>
                <a:spcPts val="600"/>
              </a:spcAft>
              <a:buFont typeface="Arial" panose="020B0604020202020204" pitchFamily="34" charset="0"/>
              <a:buNone/>
            </a:pPr>
            <a:r>
              <a:rPr lang="it-IT" sz="1900" i="1" dirty="0" smtClean="0"/>
              <a:t>	Ad esempio: 0,056 · 8,73 = 0,48888</a:t>
            </a:r>
          </a:p>
          <a:p>
            <a:pPr marL="0" indent="0">
              <a:lnSpc>
                <a:spcPct val="120000"/>
              </a:lnSpc>
              <a:spcBef>
                <a:spcPts val="0"/>
              </a:spcBef>
              <a:spcAft>
                <a:spcPts val="600"/>
              </a:spcAft>
              <a:buFont typeface="Arial" panose="020B0604020202020204" pitchFamily="34" charset="0"/>
              <a:buNone/>
            </a:pPr>
            <a:endParaRPr lang="it-IT" sz="1900" i="1" dirty="0" smtClean="0"/>
          </a:p>
          <a:p>
            <a:pPr marL="0" indent="0">
              <a:lnSpc>
                <a:spcPct val="120000"/>
              </a:lnSpc>
              <a:spcBef>
                <a:spcPts val="0"/>
              </a:spcBef>
              <a:spcAft>
                <a:spcPts val="600"/>
              </a:spcAft>
              <a:buFont typeface="Arial" panose="020B0604020202020204" pitchFamily="34" charset="0"/>
              <a:buNone/>
            </a:pPr>
            <a:r>
              <a:rPr lang="it-IT" sz="1900" i="1" dirty="0" smtClean="0"/>
              <a:t>		</a:t>
            </a:r>
            <a:r>
              <a:rPr lang="it-IT" sz="1900" i="1" dirty="0"/>
              <a:t> </a:t>
            </a:r>
            <a:r>
              <a:rPr lang="it-IT" sz="1900" i="1" dirty="0" smtClean="0"/>
              <a:t>     5,4 / 0,456 = 11,842...</a:t>
            </a:r>
            <a:r>
              <a:rPr lang="it-IT" sz="1900" dirty="0" smtClean="0"/>
              <a:t> </a:t>
            </a:r>
          </a:p>
        </p:txBody>
      </p:sp>
      <p:sp>
        <p:nvSpPr>
          <p:cNvPr id="47" name="Oval 46"/>
          <p:cNvSpPr/>
          <p:nvPr/>
        </p:nvSpPr>
        <p:spPr>
          <a:xfrm>
            <a:off x="3129280" y="4742614"/>
            <a:ext cx="254000" cy="326522"/>
          </a:xfrm>
          <a:prstGeom prst="ellipse">
            <a:avLst/>
          </a:prstGeom>
          <a:noFill/>
          <a:ln w="1778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Oval 47"/>
          <p:cNvSpPr/>
          <p:nvPr/>
        </p:nvSpPr>
        <p:spPr>
          <a:xfrm>
            <a:off x="3495040" y="4744172"/>
            <a:ext cx="508000" cy="324964"/>
          </a:xfrm>
          <a:prstGeom prst="ellipse">
            <a:avLst/>
          </a:prstGeom>
          <a:noFill/>
          <a:ln w="1778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TextBox 48"/>
          <p:cNvSpPr txBox="1"/>
          <p:nvPr/>
        </p:nvSpPr>
        <p:spPr>
          <a:xfrm>
            <a:off x="3078480" y="5069136"/>
            <a:ext cx="365760" cy="369332"/>
          </a:xfrm>
          <a:prstGeom prst="rect">
            <a:avLst/>
          </a:prstGeom>
          <a:noFill/>
        </p:spPr>
        <p:txBody>
          <a:bodyPr wrap="square" rtlCol="0">
            <a:spAutoFit/>
          </a:bodyPr>
          <a:lstStyle/>
          <a:p>
            <a:r>
              <a:rPr lang="it-IT" b="1" dirty="0" smtClean="0">
                <a:solidFill>
                  <a:schemeClr val="accent1">
                    <a:lumMod val="75000"/>
                  </a:schemeClr>
                </a:solidFill>
              </a:rPr>
              <a:t>2</a:t>
            </a:r>
            <a:endParaRPr lang="it-IT" b="1" dirty="0">
              <a:solidFill>
                <a:schemeClr val="accent1">
                  <a:lumMod val="75000"/>
                </a:schemeClr>
              </a:solidFill>
            </a:endParaRPr>
          </a:p>
        </p:txBody>
      </p:sp>
      <p:sp>
        <p:nvSpPr>
          <p:cNvPr id="50" name="TextBox 49"/>
          <p:cNvSpPr txBox="1"/>
          <p:nvPr/>
        </p:nvSpPr>
        <p:spPr>
          <a:xfrm>
            <a:off x="3566160" y="5061696"/>
            <a:ext cx="365760" cy="369332"/>
          </a:xfrm>
          <a:prstGeom prst="rect">
            <a:avLst/>
          </a:prstGeom>
          <a:noFill/>
        </p:spPr>
        <p:txBody>
          <a:bodyPr wrap="square" rtlCol="0">
            <a:spAutoFit/>
          </a:bodyPr>
          <a:lstStyle/>
          <a:p>
            <a:r>
              <a:rPr lang="it-IT" b="1" dirty="0">
                <a:solidFill>
                  <a:schemeClr val="accent1">
                    <a:lumMod val="75000"/>
                  </a:schemeClr>
                </a:solidFill>
              </a:rPr>
              <a:t>3</a:t>
            </a:r>
          </a:p>
        </p:txBody>
      </p:sp>
      <p:sp>
        <p:nvSpPr>
          <p:cNvPr id="51" name="TextBox 50"/>
          <p:cNvSpPr txBox="1"/>
          <p:nvPr/>
        </p:nvSpPr>
        <p:spPr>
          <a:xfrm>
            <a:off x="4161415" y="5051536"/>
            <a:ext cx="365760" cy="369332"/>
          </a:xfrm>
          <a:prstGeom prst="rect">
            <a:avLst/>
          </a:prstGeom>
          <a:noFill/>
        </p:spPr>
        <p:txBody>
          <a:bodyPr wrap="square" rtlCol="0">
            <a:spAutoFit/>
          </a:bodyPr>
          <a:lstStyle/>
          <a:p>
            <a:r>
              <a:rPr lang="it-IT" b="1" dirty="0" smtClean="0">
                <a:solidFill>
                  <a:schemeClr val="accent1">
                    <a:lumMod val="75000"/>
                  </a:schemeClr>
                </a:solidFill>
              </a:rPr>
              <a:t>2</a:t>
            </a:r>
            <a:endParaRPr lang="it-IT" b="1" dirty="0">
              <a:solidFill>
                <a:schemeClr val="accent1">
                  <a:lumMod val="75000"/>
                </a:schemeClr>
              </a:solidFill>
            </a:endParaRPr>
          </a:p>
        </p:txBody>
      </p:sp>
      <p:cxnSp>
        <p:nvCxnSpPr>
          <p:cNvPr id="53" name="Straight Connector 52"/>
          <p:cNvCxnSpPr/>
          <p:nvPr/>
        </p:nvCxnSpPr>
        <p:spPr>
          <a:xfrm flipV="1">
            <a:off x="4608455" y="4836108"/>
            <a:ext cx="390265" cy="2154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4608455" y="4836108"/>
            <a:ext cx="365760" cy="2154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130784" y="4953648"/>
            <a:ext cx="36846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468770" y="4770143"/>
            <a:ext cx="2344270" cy="369332"/>
          </a:xfrm>
          <a:prstGeom prst="rect">
            <a:avLst/>
          </a:prstGeom>
          <a:noFill/>
        </p:spPr>
        <p:txBody>
          <a:bodyPr wrap="square" rtlCol="0">
            <a:spAutoFit/>
          </a:bodyPr>
          <a:lstStyle/>
          <a:p>
            <a:r>
              <a:rPr lang="it-IT" dirty="0" smtClean="0"/>
              <a:t>0,49 = 4.9·10</a:t>
            </a:r>
            <a:r>
              <a:rPr lang="it-IT" baseline="30000" dirty="0" smtClean="0"/>
              <a:t>-1</a:t>
            </a:r>
            <a:endParaRPr lang="it-IT" baseline="30000" dirty="0"/>
          </a:p>
        </p:txBody>
      </p:sp>
      <p:sp>
        <p:nvSpPr>
          <p:cNvPr id="61" name="Oval 60"/>
          <p:cNvSpPr/>
          <p:nvPr/>
        </p:nvSpPr>
        <p:spPr>
          <a:xfrm>
            <a:off x="2769495" y="5613184"/>
            <a:ext cx="374130" cy="339744"/>
          </a:xfrm>
          <a:prstGeom prst="ellipse">
            <a:avLst/>
          </a:prstGeom>
          <a:noFill/>
          <a:ln w="1778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 61"/>
          <p:cNvSpPr/>
          <p:nvPr/>
        </p:nvSpPr>
        <p:spPr>
          <a:xfrm>
            <a:off x="3423920" y="5610492"/>
            <a:ext cx="508000" cy="324964"/>
          </a:xfrm>
          <a:prstGeom prst="ellipse">
            <a:avLst/>
          </a:prstGeom>
          <a:noFill/>
          <a:ln w="1778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TextBox 62"/>
          <p:cNvSpPr txBox="1"/>
          <p:nvPr/>
        </p:nvSpPr>
        <p:spPr>
          <a:xfrm>
            <a:off x="2794000" y="5953056"/>
            <a:ext cx="365760" cy="369332"/>
          </a:xfrm>
          <a:prstGeom prst="rect">
            <a:avLst/>
          </a:prstGeom>
          <a:noFill/>
        </p:spPr>
        <p:txBody>
          <a:bodyPr wrap="square" rtlCol="0">
            <a:spAutoFit/>
          </a:bodyPr>
          <a:lstStyle/>
          <a:p>
            <a:r>
              <a:rPr lang="it-IT" b="1" dirty="0" smtClean="0">
                <a:solidFill>
                  <a:schemeClr val="accent1">
                    <a:lumMod val="75000"/>
                  </a:schemeClr>
                </a:solidFill>
              </a:rPr>
              <a:t>2</a:t>
            </a:r>
            <a:endParaRPr lang="it-IT" b="1" dirty="0">
              <a:solidFill>
                <a:schemeClr val="accent1">
                  <a:lumMod val="75000"/>
                </a:schemeClr>
              </a:solidFill>
            </a:endParaRPr>
          </a:p>
        </p:txBody>
      </p:sp>
      <p:sp>
        <p:nvSpPr>
          <p:cNvPr id="64" name="TextBox 63"/>
          <p:cNvSpPr txBox="1"/>
          <p:nvPr/>
        </p:nvSpPr>
        <p:spPr>
          <a:xfrm>
            <a:off x="3505200" y="5945616"/>
            <a:ext cx="365760" cy="369332"/>
          </a:xfrm>
          <a:prstGeom prst="rect">
            <a:avLst/>
          </a:prstGeom>
          <a:noFill/>
        </p:spPr>
        <p:txBody>
          <a:bodyPr wrap="square" rtlCol="0">
            <a:spAutoFit/>
          </a:bodyPr>
          <a:lstStyle/>
          <a:p>
            <a:r>
              <a:rPr lang="it-IT" b="1" dirty="0">
                <a:solidFill>
                  <a:schemeClr val="accent1">
                    <a:lumMod val="75000"/>
                  </a:schemeClr>
                </a:solidFill>
              </a:rPr>
              <a:t>3</a:t>
            </a:r>
          </a:p>
        </p:txBody>
      </p:sp>
      <p:sp>
        <p:nvSpPr>
          <p:cNvPr id="65" name="TextBox 64"/>
          <p:cNvSpPr txBox="1"/>
          <p:nvPr/>
        </p:nvSpPr>
        <p:spPr>
          <a:xfrm>
            <a:off x="4151255" y="5935456"/>
            <a:ext cx="365760" cy="369332"/>
          </a:xfrm>
          <a:prstGeom prst="rect">
            <a:avLst/>
          </a:prstGeom>
          <a:noFill/>
        </p:spPr>
        <p:txBody>
          <a:bodyPr wrap="square" rtlCol="0">
            <a:spAutoFit/>
          </a:bodyPr>
          <a:lstStyle/>
          <a:p>
            <a:r>
              <a:rPr lang="it-IT" b="1" dirty="0" smtClean="0">
                <a:solidFill>
                  <a:schemeClr val="accent1">
                    <a:lumMod val="75000"/>
                  </a:schemeClr>
                </a:solidFill>
              </a:rPr>
              <a:t>2</a:t>
            </a:r>
            <a:endParaRPr lang="it-IT" b="1" dirty="0">
              <a:solidFill>
                <a:schemeClr val="accent1">
                  <a:lumMod val="75000"/>
                </a:schemeClr>
              </a:solidFill>
            </a:endParaRPr>
          </a:p>
        </p:txBody>
      </p:sp>
      <p:cxnSp>
        <p:nvCxnSpPr>
          <p:cNvPr id="66" name="Straight Connector 65"/>
          <p:cNvCxnSpPr/>
          <p:nvPr/>
        </p:nvCxnSpPr>
        <p:spPr>
          <a:xfrm flipV="1">
            <a:off x="4395095" y="5679388"/>
            <a:ext cx="390265" cy="2154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4395095" y="5679388"/>
            <a:ext cx="365760" cy="2154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008864" y="5766448"/>
            <a:ext cx="36846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401090" y="5583595"/>
            <a:ext cx="2344270" cy="369332"/>
          </a:xfrm>
          <a:prstGeom prst="rect">
            <a:avLst/>
          </a:prstGeom>
          <a:noFill/>
        </p:spPr>
        <p:txBody>
          <a:bodyPr wrap="square" rtlCol="0">
            <a:spAutoFit/>
          </a:bodyPr>
          <a:lstStyle/>
          <a:p>
            <a:r>
              <a:rPr lang="it-IT" dirty="0" smtClean="0"/>
              <a:t>12</a:t>
            </a:r>
            <a:endParaRPr lang="it-IT" baseline="30000" dirty="0"/>
          </a:p>
        </p:txBody>
      </p:sp>
    </p:spTree>
    <p:extLst>
      <p:ext uri="{BB962C8B-B14F-4D97-AF65-F5344CB8AC3E}">
        <p14:creationId xmlns:p14="http://schemas.microsoft.com/office/powerpoint/2010/main" val="356038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xEl>
                                              <p:pRg st="0" end="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23" grpId="0"/>
      <p:bldP spid="27" grpId="0"/>
      <p:bldP spid="28" grpId="0"/>
      <p:bldP spid="31" grpId="0"/>
      <p:bldP spid="33" grpId="0"/>
      <p:bldP spid="34" grpId="0" uiExpand="1" build="p"/>
      <p:bldP spid="47" grpId="0" animBg="1"/>
      <p:bldP spid="48" grpId="0" animBg="1"/>
      <p:bldP spid="49" grpId="0"/>
      <p:bldP spid="50" grpId="0"/>
      <p:bldP spid="51" grpId="0"/>
      <p:bldP spid="60" grpId="0"/>
      <p:bldP spid="61" grpId="0" animBg="1"/>
      <p:bldP spid="62" grpId="0" animBg="1"/>
      <p:bldP spid="63" grpId="0"/>
      <p:bldP spid="64" grpId="0"/>
      <p:bldP spid="65" grpId="0"/>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230653"/>
            <a:ext cx="7996518" cy="809251"/>
          </a:xfrm>
        </p:spPr>
        <p:txBody>
          <a:bodyPr>
            <a:normAutofit/>
          </a:bodyPr>
          <a:lstStyle/>
          <a:p>
            <a:r>
              <a:rPr lang="it-IT" sz="3200" dirty="0" smtClean="0">
                <a:solidFill>
                  <a:srgbClr val="0070C0"/>
                </a:solidFill>
              </a:rPr>
              <a:t>Massa</a:t>
            </a:r>
            <a:endParaRPr lang="it-IT" sz="3200" dirty="0">
              <a:solidFill>
                <a:srgbClr val="0070C0"/>
              </a:solidFill>
            </a:endParaRPr>
          </a:p>
        </p:txBody>
      </p:sp>
      <p:sp>
        <p:nvSpPr>
          <p:cNvPr id="3" name="Content Placeholder 2"/>
          <p:cNvSpPr>
            <a:spLocks noGrp="1"/>
          </p:cNvSpPr>
          <p:nvPr>
            <p:ph idx="1"/>
          </p:nvPr>
        </p:nvSpPr>
        <p:spPr>
          <a:xfrm>
            <a:off x="591668" y="842673"/>
            <a:ext cx="7897906" cy="1685372"/>
          </a:xfrm>
        </p:spPr>
        <p:txBody>
          <a:bodyPr>
            <a:normAutofit/>
          </a:bodyPr>
          <a:lstStyle/>
          <a:p>
            <a:pPr marL="0" indent="0">
              <a:lnSpc>
                <a:spcPct val="110000"/>
              </a:lnSpc>
              <a:spcBef>
                <a:spcPts val="0"/>
              </a:spcBef>
              <a:spcAft>
                <a:spcPts val="600"/>
              </a:spcAft>
              <a:buNone/>
            </a:pPr>
            <a:r>
              <a:rPr lang="it-IT" sz="1900" dirty="0" smtClean="0"/>
              <a:t>E’ la quantità di materia presente in un campione (diversa dal peso!!).</a:t>
            </a:r>
          </a:p>
          <a:p>
            <a:pPr marL="0" indent="0">
              <a:lnSpc>
                <a:spcPct val="110000"/>
              </a:lnSpc>
              <a:spcBef>
                <a:spcPts val="0"/>
              </a:spcBef>
              <a:spcAft>
                <a:spcPts val="600"/>
              </a:spcAft>
              <a:buNone/>
            </a:pPr>
            <a:r>
              <a:rPr lang="it-IT" sz="1900" dirty="0" smtClean="0"/>
              <a:t>Le nostre discussioni riguardo alle reazioni chimiche si baseranno su un principio chiave, quello della </a:t>
            </a:r>
            <a:r>
              <a:rPr lang="it-IT" sz="1900" b="1" dirty="0" smtClean="0"/>
              <a:t>conservazione della massa</a:t>
            </a:r>
            <a:r>
              <a:rPr lang="it-IT" sz="1900" dirty="0" smtClean="0"/>
              <a:t>: all’inizio e alla fine di una reazione, la quantità di materia presente deve essere sempre la stessa. </a:t>
            </a:r>
          </a:p>
        </p:txBody>
      </p:sp>
      <p:sp>
        <p:nvSpPr>
          <p:cNvPr id="6" name="Title 1"/>
          <p:cNvSpPr txBox="1">
            <a:spLocks/>
          </p:cNvSpPr>
          <p:nvPr/>
        </p:nvSpPr>
        <p:spPr>
          <a:xfrm>
            <a:off x="663388" y="2402535"/>
            <a:ext cx="7996518" cy="8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rgbClr val="0070C0"/>
                </a:solidFill>
              </a:rPr>
              <a:t>Energia</a:t>
            </a:r>
            <a:endParaRPr lang="it-IT" sz="3200" dirty="0">
              <a:solidFill>
                <a:srgbClr val="0070C0"/>
              </a:solidFill>
            </a:endParaRPr>
          </a:p>
        </p:txBody>
      </p:sp>
      <p:sp>
        <p:nvSpPr>
          <p:cNvPr id="7" name="Content Placeholder 2"/>
          <p:cNvSpPr txBox="1">
            <a:spLocks/>
          </p:cNvSpPr>
          <p:nvPr/>
        </p:nvSpPr>
        <p:spPr>
          <a:xfrm>
            <a:off x="591668" y="3113170"/>
            <a:ext cx="7897906" cy="34489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1900" dirty="0" smtClean="0"/>
              <a:t>E’ la capacità di svolgere un lavoro. </a:t>
            </a:r>
          </a:p>
          <a:p>
            <a:pPr marL="0" indent="0">
              <a:lnSpc>
                <a:spcPct val="120000"/>
              </a:lnSpc>
              <a:spcBef>
                <a:spcPts val="0"/>
              </a:spcBef>
              <a:buFont typeface="Arial" panose="020B0604020202020204" pitchFamily="34" charset="0"/>
              <a:buNone/>
            </a:pPr>
            <a:r>
              <a:rPr lang="it-IT" sz="1900" dirty="0" smtClean="0"/>
              <a:t>In chimica abbiamo a che fare con diverse forme di energia, tra cui:</a:t>
            </a:r>
          </a:p>
          <a:p>
            <a:pPr>
              <a:lnSpc>
                <a:spcPct val="120000"/>
              </a:lnSpc>
              <a:spcBef>
                <a:spcPts val="0"/>
              </a:spcBef>
              <a:buFontTx/>
              <a:buChar char="-"/>
            </a:pPr>
            <a:r>
              <a:rPr lang="it-IT" sz="1900" dirty="0" smtClean="0"/>
              <a:t>Energia termica: dovuta al movimento degli atomi a livello microscopico</a:t>
            </a:r>
          </a:p>
          <a:p>
            <a:pPr>
              <a:lnSpc>
                <a:spcPct val="120000"/>
              </a:lnSpc>
              <a:spcBef>
                <a:spcPts val="0"/>
              </a:spcBef>
              <a:buFontTx/>
              <a:buChar char="-"/>
            </a:pPr>
            <a:r>
              <a:rPr lang="it-IT" sz="1900" dirty="0" smtClean="0"/>
              <a:t>Energia chimica: quella immagazzinata nei legami presenti nelle molecole delle diverse sostanze.</a:t>
            </a:r>
          </a:p>
          <a:p>
            <a:pPr>
              <a:lnSpc>
                <a:spcPct val="120000"/>
              </a:lnSpc>
              <a:spcBef>
                <a:spcPts val="0"/>
              </a:spcBef>
              <a:spcAft>
                <a:spcPts val="600"/>
              </a:spcAft>
              <a:buFontTx/>
              <a:buChar char="-"/>
            </a:pPr>
            <a:r>
              <a:rPr lang="it-IT" sz="1900" dirty="0" smtClean="0"/>
              <a:t>Energia elettrica: legata al movimento degli elettroni all’interno di un conduttore.</a:t>
            </a:r>
          </a:p>
          <a:p>
            <a:pPr marL="0" indent="0">
              <a:lnSpc>
                <a:spcPct val="120000"/>
              </a:lnSpc>
              <a:spcBef>
                <a:spcPts val="0"/>
              </a:spcBef>
              <a:spcAft>
                <a:spcPts val="600"/>
              </a:spcAft>
              <a:buFont typeface="Arial" panose="020B0604020202020204" pitchFamily="34" charset="0"/>
              <a:buNone/>
            </a:pPr>
            <a:r>
              <a:rPr lang="it-IT" sz="1900" dirty="0" smtClean="0"/>
              <a:t>Uno dei principi chiave su cui si basa il nostro discorso sull’energia è quello della </a:t>
            </a:r>
            <a:r>
              <a:rPr lang="it-IT" sz="1900" b="1" dirty="0" smtClean="0"/>
              <a:t>conservazione dell’energia</a:t>
            </a:r>
            <a:r>
              <a:rPr lang="it-IT" sz="1900" dirty="0" smtClean="0"/>
              <a:t>: l’energia non può essere nè creata nè distrutta, ma si trasforma da una forma all’altra. </a:t>
            </a:r>
            <a:endParaRPr lang="it-IT" sz="1900" dirty="0"/>
          </a:p>
        </p:txBody>
      </p:sp>
    </p:spTree>
    <p:extLst>
      <p:ext uri="{BB962C8B-B14F-4D97-AF65-F5344CB8AC3E}">
        <p14:creationId xmlns:p14="http://schemas.microsoft.com/office/powerpoint/2010/main" val="64197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build="p"/>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97707" y="86949"/>
            <a:ext cx="8552330" cy="8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dirty="0" smtClean="0"/>
              <a:t>Materiale del </a:t>
            </a:r>
            <a:r>
              <a:rPr lang="it-IT" sz="3600" dirty="0"/>
              <a:t>corso</a:t>
            </a:r>
          </a:p>
        </p:txBody>
      </p:sp>
      <p:pic>
        <p:nvPicPr>
          <p:cNvPr id="2" name="Immagine 1"/>
          <p:cNvPicPr>
            <a:picLocks noChangeAspect="1"/>
          </p:cNvPicPr>
          <p:nvPr/>
        </p:nvPicPr>
        <p:blipFill rotWithShape="1">
          <a:blip r:embed="rId2"/>
          <a:srcRect t="20923" r="30692" b="10625"/>
          <a:stretch/>
        </p:blipFill>
        <p:spPr>
          <a:xfrm>
            <a:off x="397707" y="1791092"/>
            <a:ext cx="7652784" cy="4251489"/>
          </a:xfrm>
          <a:prstGeom prst="rect">
            <a:avLst/>
          </a:prstGeom>
        </p:spPr>
      </p:pic>
    </p:spTree>
    <p:extLst>
      <p:ext uri="{BB962C8B-B14F-4D97-AF65-F5344CB8AC3E}">
        <p14:creationId xmlns:p14="http://schemas.microsoft.com/office/powerpoint/2010/main" val="328611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694" y="105149"/>
            <a:ext cx="9498106" cy="809251"/>
          </a:xfrm>
        </p:spPr>
        <p:txBody>
          <a:bodyPr>
            <a:normAutofit/>
          </a:bodyPr>
          <a:lstStyle/>
          <a:p>
            <a:r>
              <a:rPr lang="it-IT" sz="3800" dirty="0" smtClean="0"/>
              <a:t>Contenuti del corso - 1</a:t>
            </a:r>
            <a:endParaRPr lang="it-IT" sz="3800" dirty="0"/>
          </a:p>
        </p:txBody>
      </p:sp>
      <p:sp>
        <p:nvSpPr>
          <p:cNvPr id="3" name="Content Placeholder 2"/>
          <p:cNvSpPr>
            <a:spLocks noGrp="1"/>
          </p:cNvSpPr>
          <p:nvPr>
            <p:ph idx="1"/>
          </p:nvPr>
        </p:nvSpPr>
        <p:spPr>
          <a:xfrm>
            <a:off x="340659" y="905439"/>
            <a:ext cx="8328212" cy="5405718"/>
          </a:xfrm>
        </p:spPr>
        <p:txBody>
          <a:bodyPr>
            <a:noAutofit/>
          </a:bodyPr>
          <a:lstStyle/>
          <a:p>
            <a:pPr>
              <a:lnSpc>
                <a:spcPct val="120000"/>
              </a:lnSpc>
            </a:pPr>
            <a:r>
              <a:rPr lang="it-IT" sz="2000" b="1" dirty="0"/>
              <a:t>TEORIA </a:t>
            </a:r>
            <a:r>
              <a:rPr lang="it-IT" sz="2000" b="1" dirty="0" smtClean="0"/>
              <a:t>ATOMICA</a:t>
            </a:r>
            <a:r>
              <a:rPr lang="it-IT" sz="2000" dirty="0" smtClean="0"/>
              <a:t>: </a:t>
            </a:r>
            <a:r>
              <a:rPr lang="it-IT" sz="2000" dirty="0"/>
              <a:t>Classificazione </a:t>
            </a:r>
            <a:r>
              <a:rPr lang="it-IT" sz="2000" dirty="0" smtClean="0"/>
              <a:t>della </a:t>
            </a:r>
            <a:r>
              <a:rPr lang="it-IT" sz="2000" dirty="0"/>
              <a:t>materia. </a:t>
            </a:r>
            <a:r>
              <a:rPr lang="it-IT" sz="2000" dirty="0" smtClean="0"/>
              <a:t>Postulati </a:t>
            </a:r>
            <a:r>
              <a:rPr lang="it-IT" sz="2000" dirty="0"/>
              <a:t>di </a:t>
            </a:r>
            <a:r>
              <a:rPr lang="it-IT" sz="2000" dirty="0" smtClean="0"/>
              <a:t>Dalton e modello </a:t>
            </a:r>
            <a:r>
              <a:rPr lang="it-IT" sz="2000" dirty="0"/>
              <a:t>atomico. </a:t>
            </a:r>
            <a:r>
              <a:rPr lang="it-IT" sz="2000" dirty="0" smtClean="0"/>
              <a:t>La </a:t>
            </a:r>
            <a:r>
              <a:rPr lang="it-IT" sz="2000" dirty="0"/>
              <a:t>Tavola Periodica. Formule chimiche. </a:t>
            </a:r>
            <a:r>
              <a:rPr lang="it-IT" sz="2000" dirty="0" smtClean="0"/>
              <a:t>Composti </a:t>
            </a:r>
            <a:r>
              <a:rPr lang="it-IT" sz="2000" dirty="0"/>
              <a:t>ionici e molecolari. </a:t>
            </a:r>
            <a:endParaRPr lang="it-IT" sz="2000" dirty="0" smtClean="0"/>
          </a:p>
          <a:p>
            <a:pPr>
              <a:lnSpc>
                <a:spcPct val="120000"/>
              </a:lnSpc>
            </a:pPr>
            <a:r>
              <a:rPr lang="it-IT" sz="2000" b="1" dirty="0" smtClean="0"/>
              <a:t>STECHIOMETRIA</a:t>
            </a:r>
            <a:r>
              <a:rPr lang="it-IT" sz="2000" dirty="0" smtClean="0"/>
              <a:t>: </a:t>
            </a:r>
            <a:r>
              <a:rPr lang="it-IT" sz="2000" dirty="0"/>
              <a:t>Composizione percentuale e calcolo della formula minima. Reagente </a:t>
            </a:r>
            <a:r>
              <a:rPr lang="it-IT" sz="2000" dirty="0" smtClean="0"/>
              <a:t>limitante</a:t>
            </a:r>
            <a:r>
              <a:rPr lang="it-IT" sz="2000" dirty="0"/>
              <a:t>. Resa. Purezza. Il concetto di mole. Reazioni chimiche. Bilanciamento di equazioni chimiche. Nomenclatura della chimica inorganica</a:t>
            </a:r>
            <a:r>
              <a:rPr lang="it-IT" sz="2000" dirty="0" smtClean="0"/>
              <a:t>.</a:t>
            </a:r>
            <a:endParaRPr lang="it-IT" sz="2000" dirty="0"/>
          </a:p>
          <a:p>
            <a:pPr>
              <a:lnSpc>
                <a:spcPct val="120000"/>
              </a:lnSpc>
            </a:pPr>
            <a:r>
              <a:rPr lang="it-IT" sz="2000" b="1" dirty="0"/>
              <a:t>STRUTTURA </a:t>
            </a:r>
            <a:r>
              <a:rPr lang="it-IT" sz="2000" b="1" dirty="0" smtClean="0"/>
              <a:t>ATOMICA</a:t>
            </a:r>
            <a:r>
              <a:rPr lang="it-IT" sz="2000" dirty="0" smtClean="0"/>
              <a:t>: Spettri </a:t>
            </a:r>
            <a:r>
              <a:rPr lang="it-IT" sz="2000" dirty="0"/>
              <a:t>atomici. Quantizzazione dell’energia. Atomo di Bohr. Proprietà ondulatorie dell'elettrone. Descrizione quantomeccanica dell'atomo. </a:t>
            </a:r>
            <a:r>
              <a:rPr lang="it-IT" sz="2000" dirty="0" smtClean="0"/>
              <a:t>Principio </a:t>
            </a:r>
            <a:r>
              <a:rPr lang="it-IT" sz="2000" dirty="0"/>
              <a:t>di indeterminazione. Orbitali </a:t>
            </a:r>
            <a:r>
              <a:rPr lang="it-IT" sz="2000" dirty="0" smtClean="0"/>
              <a:t>atomici. </a:t>
            </a:r>
            <a:r>
              <a:rPr lang="it-IT" sz="2000" dirty="0"/>
              <a:t>Principio di Pauli. Configurazione elettronica. </a:t>
            </a:r>
            <a:r>
              <a:rPr lang="it-IT" sz="2000" dirty="0" smtClean="0"/>
              <a:t>Proprietà periodiche. </a:t>
            </a:r>
            <a:r>
              <a:rPr lang="it-IT" sz="2000" dirty="0"/>
              <a:t>Elettroni di valenza.</a:t>
            </a:r>
          </a:p>
          <a:p>
            <a:pPr>
              <a:lnSpc>
                <a:spcPct val="120000"/>
              </a:lnSpc>
            </a:pPr>
            <a:r>
              <a:rPr lang="it-IT" sz="2000" b="1" dirty="0"/>
              <a:t>LEGAME </a:t>
            </a:r>
            <a:r>
              <a:rPr lang="it-IT" sz="2000" b="1" dirty="0" smtClean="0"/>
              <a:t>CHIMICO</a:t>
            </a:r>
            <a:r>
              <a:rPr lang="it-IT" sz="2000" dirty="0" smtClean="0"/>
              <a:t>: </a:t>
            </a:r>
            <a:r>
              <a:rPr lang="it-IT" sz="2000" dirty="0"/>
              <a:t>Formazione dei legami chimici. </a:t>
            </a:r>
            <a:r>
              <a:rPr lang="it-IT" sz="2000" dirty="0" smtClean="0"/>
              <a:t>Legame </a:t>
            </a:r>
            <a:r>
              <a:rPr lang="it-IT" sz="2000" dirty="0"/>
              <a:t>ionico. Legame covalente polare e puro. Strutture di </a:t>
            </a:r>
            <a:r>
              <a:rPr lang="it-IT" sz="2000" dirty="0" smtClean="0"/>
              <a:t>Lewis e regola dell'ottetto. </a:t>
            </a:r>
            <a:r>
              <a:rPr lang="it-IT" sz="2000" dirty="0"/>
              <a:t>Risonanza. Geometria molecolare e teoria VSEPR. Polarità delle molecole. Teoria del legame di valenza. Legami </a:t>
            </a:r>
            <a:r>
              <a:rPr lang="it-IT" sz="2000" dirty="0" smtClean="0">
                <a:latin typeface="Symbol" panose="05050102010706020507" pitchFamily="18" charset="2"/>
              </a:rPr>
              <a:t>s</a:t>
            </a:r>
            <a:r>
              <a:rPr lang="it-IT" sz="2000" dirty="0" smtClean="0"/>
              <a:t> e </a:t>
            </a:r>
            <a:r>
              <a:rPr lang="it-IT" sz="2000" dirty="0" smtClean="0">
                <a:latin typeface="Symbol" panose="05050102010706020507" pitchFamily="18" charset="2"/>
              </a:rPr>
              <a:t>p</a:t>
            </a:r>
            <a:r>
              <a:rPr lang="it-IT" sz="2000" dirty="0" smtClean="0"/>
              <a:t>. </a:t>
            </a:r>
            <a:r>
              <a:rPr lang="it-IT" sz="2000" dirty="0"/>
              <a:t>Orbitali ibridi</a:t>
            </a:r>
            <a:r>
              <a:rPr lang="it-IT" sz="2000" dirty="0" smtClean="0"/>
              <a:t>.</a:t>
            </a:r>
            <a:endParaRPr lang="it-IT" sz="2000" dirty="0"/>
          </a:p>
        </p:txBody>
      </p:sp>
    </p:spTree>
    <p:extLst>
      <p:ext uri="{BB962C8B-B14F-4D97-AF65-F5344CB8AC3E}">
        <p14:creationId xmlns:p14="http://schemas.microsoft.com/office/powerpoint/2010/main" val="493395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694" y="105149"/>
            <a:ext cx="9498106" cy="809251"/>
          </a:xfrm>
        </p:spPr>
        <p:txBody>
          <a:bodyPr>
            <a:normAutofit/>
          </a:bodyPr>
          <a:lstStyle/>
          <a:p>
            <a:r>
              <a:rPr lang="it-IT" sz="3800" dirty="0" smtClean="0"/>
              <a:t>Contenuti del corso - 2</a:t>
            </a:r>
            <a:endParaRPr lang="it-IT" sz="3800" dirty="0"/>
          </a:p>
        </p:txBody>
      </p:sp>
      <p:sp>
        <p:nvSpPr>
          <p:cNvPr id="3" name="Content Placeholder 2"/>
          <p:cNvSpPr>
            <a:spLocks noGrp="1"/>
          </p:cNvSpPr>
          <p:nvPr>
            <p:ph idx="1"/>
          </p:nvPr>
        </p:nvSpPr>
        <p:spPr>
          <a:xfrm>
            <a:off x="331694" y="887510"/>
            <a:ext cx="8328212" cy="5405718"/>
          </a:xfrm>
        </p:spPr>
        <p:txBody>
          <a:bodyPr>
            <a:noAutofit/>
          </a:bodyPr>
          <a:lstStyle/>
          <a:p>
            <a:pPr>
              <a:lnSpc>
                <a:spcPct val="120000"/>
              </a:lnSpc>
            </a:pPr>
            <a:r>
              <a:rPr lang="it-IT" sz="2000" b="1" dirty="0" smtClean="0"/>
              <a:t>I GAS</a:t>
            </a:r>
            <a:r>
              <a:rPr lang="it-IT" sz="2000" dirty="0" smtClean="0"/>
              <a:t>: </a:t>
            </a:r>
            <a:r>
              <a:rPr lang="it-IT" sz="2000" dirty="0"/>
              <a:t>Leggi dei gas. Equazione di stato dei </a:t>
            </a:r>
            <a:r>
              <a:rPr lang="it-IT" sz="2000" dirty="0" smtClean="0"/>
              <a:t>gas. </a:t>
            </a:r>
            <a:r>
              <a:rPr lang="it-IT" sz="2000" dirty="0"/>
              <a:t>Miscele di gas: legge di Dalton, pressioni parziali. Gas reali ed equazione di Van der Waals. Accenni alla teoria cinetico-molecolare.</a:t>
            </a:r>
          </a:p>
          <a:p>
            <a:pPr>
              <a:lnSpc>
                <a:spcPct val="120000"/>
              </a:lnSpc>
            </a:pPr>
            <a:r>
              <a:rPr lang="it-IT" sz="2000" b="1" dirty="0"/>
              <a:t>I </a:t>
            </a:r>
            <a:r>
              <a:rPr lang="it-IT" sz="2000" b="1" dirty="0" smtClean="0"/>
              <a:t>LIQUIDI</a:t>
            </a:r>
            <a:r>
              <a:rPr lang="it-IT" sz="2000" dirty="0" smtClean="0"/>
              <a:t>: </a:t>
            </a:r>
            <a:r>
              <a:rPr lang="it-IT" sz="2000" dirty="0"/>
              <a:t>Interazioni intermolecolari. Forze di Van der Waals. Legame a idrogeno. Proprietà dei liquidi.  </a:t>
            </a:r>
          </a:p>
          <a:p>
            <a:pPr>
              <a:lnSpc>
                <a:spcPct val="120000"/>
              </a:lnSpc>
            </a:pPr>
            <a:r>
              <a:rPr lang="it-IT" sz="2000" b="1" dirty="0"/>
              <a:t>I </a:t>
            </a:r>
            <a:r>
              <a:rPr lang="it-IT" sz="2000" b="1" dirty="0" smtClean="0"/>
              <a:t>SOLIDI</a:t>
            </a:r>
            <a:r>
              <a:rPr lang="it-IT" sz="2000" dirty="0" smtClean="0"/>
              <a:t>: </a:t>
            </a:r>
            <a:r>
              <a:rPr lang="it-IT" sz="2000" dirty="0"/>
              <a:t>Classificazione dei solidi: covalenti, molecolari, ionici, metallici. Impaccamento di atomi, struttura di NaCl. Proprietà dei solidi.</a:t>
            </a:r>
          </a:p>
          <a:p>
            <a:pPr>
              <a:lnSpc>
                <a:spcPct val="120000"/>
              </a:lnSpc>
            </a:pPr>
            <a:r>
              <a:rPr lang="it-IT" sz="2000" b="1" dirty="0"/>
              <a:t>EQUILIBRI DI </a:t>
            </a:r>
            <a:r>
              <a:rPr lang="it-IT" sz="2000" b="1" dirty="0" smtClean="0"/>
              <a:t>FASE</a:t>
            </a:r>
            <a:r>
              <a:rPr lang="it-IT" sz="2000" dirty="0" smtClean="0"/>
              <a:t>: </a:t>
            </a:r>
            <a:r>
              <a:rPr lang="it-IT" sz="2000" dirty="0"/>
              <a:t>Trasformazioni di fase. Diagrammi di stato dell'acqua e anidride carbonica.</a:t>
            </a:r>
          </a:p>
          <a:p>
            <a:pPr>
              <a:lnSpc>
                <a:spcPct val="120000"/>
              </a:lnSpc>
            </a:pPr>
            <a:r>
              <a:rPr lang="it-IT" sz="2000" b="1" dirty="0" smtClean="0"/>
              <a:t>SOLUZIONI</a:t>
            </a:r>
            <a:r>
              <a:rPr lang="it-IT" sz="2000" dirty="0" smtClean="0"/>
              <a:t>: Concentrazione e sue unità di misura. </a:t>
            </a:r>
            <a:r>
              <a:rPr lang="it-IT" sz="2000" dirty="0"/>
              <a:t>Processo di dissoluzione. Soluzioni sature. </a:t>
            </a:r>
            <a:r>
              <a:rPr lang="it-IT" sz="2000" dirty="0" smtClean="0"/>
              <a:t>Legge </a:t>
            </a:r>
            <a:r>
              <a:rPr lang="it-IT" sz="2000" dirty="0"/>
              <a:t>di </a:t>
            </a:r>
            <a:r>
              <a:rPr lang="it-IT" sz="2000" dirty="0" smtClean="0"/>
              <a:t>Henry </a:t>
            </a:r>
            <a:r>
              <a:rPr lang="it-IT" sz="2000" dirty="0"/>
              <a:t>sulla solubilità. Soluzioni liquido-liquido, solido-liquido, gas-liquido. Soluzioni ideali e legge di Raoult. Proprietà </a:t>
            </a:r>
            <a:r>
              <a:rPr lang="it-IT" sz="2000" dirty="0" smtClean="0"/>
              <a:t>colligative. </a:t>
            </a:r>
            <a:r>
              <a:rPr lang="it-IT" sz="2000" dirty="0"/>
              <a:t>Soluzioni di due componenti volatili. Diagrammi temperatura-composizione e distillazione. Azeotropi</a:t>
            </a:r>
            <a:r>
              <a:rPr lang="it-IT" sz="2000" dirty="0" smtClean="0"/>
              <a:t>.</a:t>
            </a:r>
            <a:endParaRPr lang="it-IT" sz="2000" dirty="0"/>
          </a:p>
        </p:txBody>
      </p:sp>
    </p:spTree>
    <p:extLst>
      <p:ext uri="{BB962C8B-B14F-4D97-AF65-F5344CB8AC3E}">
        <p14:creationId xmlns:p14="http://schemas.microsoft.com/office/powerpoint/2010/main" val="651550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694" y="105149"/>
            <a:ext cx="9498106" cy="809251"/>
          </a:xfrm>
        </p:spPr>
        <p:txBody>
          <a:bodyPr>
            <a:normAutofit/>
          </a:bodyPr>
          <a:lstStyle/>
          <a:p>
            <a:r>
              <a:rPr lang="it-IT" sz="3800" dirty="0" smtClean="0"/>
              <a:t>Contenuti del corso - 3</a:t>
            </a:r>
            <a:endParaRPr lang="it-IT" sz="3800" dirty="0"/>
          </a:p>
        </p:txBody>
      </p:sp>
      <p:sp>
        <p:nvSpPr>
          <p:cNvPr id="3" name="Content Placeholder 2"/>
          <p:cNvSpPr>
            <a:spLocks noGrp="1"/>
          </p:cNvSpPr>
          <p:nvPr>
            <p:ph idx="1"/>
          </p:nvPr>
        </p:nvSpPr>
        <p:spPr>
          <a:xfrm>
            <a:off x="331694" y="1290918"/>
            <a:ext cx="8328212" cy="5002310"/>
          </a:xfrm>
        </p:spPr>
        <p:txBody>
          <a:bodyPr>
            <a:noAutofit/>
          </a:bodyPr>
          <a:lstStyle/>
          <a:p>
            <a:pPr>
              <a:lnSpc>
                <a:spcPct val="120000"/>
              </a:lnSpc>
            </a:pPr>
            <a:r>
              <a:rPr lang="it-IT" sz="2000" b="1" dirty="0" smtClean="0"/>
              <a:t>EQUILIBRIO CHIMICO</a:t>
            </a:r>
            <a:r>
              <a:rPr lang="it-IT" sz="2000" dirty="0" smtClean="0"/>
              <a:t>: </a:t>
            </a:r>
            <a:r>
              <a:rPr lang="it-IT" sz="2000" dirty="0"/>
              <a:t>Natura dell'equilibrio chimico. Costante di equilibrio Kc e Kp. Effetto di variazioni di concentrazione, di pressione e di temperatura sull'equilibrio chimico. Principio di Le </a:t>
            </a:r>
            <a:r>
              <a:rPr lang="it-IT" sz="2000" dirty="0" smtClean="0"/>
              <a:t>Châtelier</a:t>
            </a:r>
            <a:r>
              <a:rPr lang="it-IT" sz="2000" dirty="0"/>
              <a:t>.</a:t>
            </a:r>
          </a:p>
          <a:p>
            <a:pPr>
              <a:lnSpc>
                <a:spcPct val="120000"/>
              </a:lnSpc>
            </a:pPr>
            <a:r>
              <a:rPr lang="it-IT" sz="2000" b="1" dirty="0"/>
              <a:t>ACIDI E </a:t>
            </a:r>
            <a:r>
              <a:rPr lang="it-IT" sz="2000" b="1" dirty="0" smtClean="0"/>
              <a:t>BASI</a:t>
            </a:r>
            <a:r>
              <a:rPr lang="it-IT" sz="2000" dirty="0" smtClean="0"/>
              <a:t>: </a:t>
            </a:r>
            <a:r>
              <a:rPr lang="it-IT" sz="2000" dirty="0"/>
              <a:t>Elettroliti forti e deboli. Grado di dissociazione. Teorie acido-base secondo Arrhenius, Lowry-Broensted, Lewis. Scala di pH. Calcolo del pH di soluzioni di acidi e basi forti e deboli. Acidi poliprotici. </a:t>
            </a:r>
          </a:p>
          <a:p>
            <a:pPr>
              <a:lnSpc>
                <a:spcPct val="120000"/>
              </a:lnSpc>
            </a:pPr>
            <a:r>
              <a:rPr lang="it-IT" sz="2000" b="1" dirty="0"/>
              <a:t>EQUILIBRI IONICI IN SOLUZIONE </a:t>
            </a:r>
            <a:r>
              <a:rPr lang="it-IT" sz="2000" b="1" dirty="0" smtClean="0"/>
              <a:t>ACQUOSA</a:t>
            </a:r>
            <a:r>
              <a:rPr lang="it-IT" sz="2000" dirty="0" smtClean="0"/>
              <a:t>: </a:t>
            </a:r>
            <a:r>
              <a:rPr lang="it-IT" sz="2000" dirty="0"/>
              <a:t>Reazioni di idrolisi. Soluzioni tampone. </a:t>
            </a:r>
            <a:r>
              <a:rPr lang="it-IT" sz="2000" dirty="0" smtClean="0"/>
              <a:t>Equilibri </a:t>
            </a:r>
            <a:r>
              <a:rPr lang="it-IT" sz="2000" dirty="0"/>
              <a:t>nei sistemi eterogenei. Prodotto di solubilità, Kps. Effetto dello ione comune</a:t>
            </a:r>
            <a:r>
              <a:rPr lang="it-IT" sz="2000" dirty="0" smtClean="0"/>
              <a:t>. Equilibri di formazione di complessi metallici</a:t>
            </a:r>
            <a:endParaRPr lang="it-IT" sz="2000" dirty="0"/>
          </a:p>
        </p:txBody>
      </p:sp>
    </p:spTree>
    <p:extLst>
      <p:ext uri="{BB962C8B-B14F-4D97-AF65-F5344CB8AC3E}">
        <p14:creationId xmlns:p14="http://schemas.microsoft.com/office/powerpoint/2010/main" val="723001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694" y="105149"/>
            <a:ext cx="9498106" cy="809251"/>
          </a:xfrm>
        </p:spPr>
        <p:txBody>
          <a:bodyPr>
            <a:normAutofit/>
          </a:bodyPr>
          <a:lstStyle/>
          <a:p>
            <a:r>
              <a:rPr lang="it-IT" sz="3800" dirty="0" smtClean="0"/>
              <a:t>Contenuti del corso - 4</a:t>
            </a:r>
            <a:endParaRPr lang="it-IT" sz="3800" dirty="0"/>
          </a:p>
        </p:txBody>
      </p:sp>
      <p:sp>
        <p:nvSpPr>
          <p:cNvPr id="3" name="Content Placeholder 2"/>
          <p:cNvSpPr>
            <a:spLocks noGrp="1"/>
          </p:cNvSpPr>
          <p:nvPr>
            <p:ph idx="1"/>
          </p:nvPr>
        </p:nvSpPr>
        <p:spPr>
          <a:xfrm>
            <a:off x="331694" y="1326776"/>
            <a:ext cx="8328212" cy="4966452"/>
          </a:xfrm>
        </p:spPr>
        <p:txBody>
          <a:bodyPr>
            <a:noAutofit/>
          </a:bodyPr>
          <a:lstStyle/>
          <a:p>
            <a:pPr>
              <a:lnSpc>
                <a:spcPct val="120000"/>
              </a:lnSpc>
            </a:pPr>
            <a:r>
              <a:rPr lang="it-IT" sz="2000" b="1" dirty="0" smtClean="0"/>
              <a:t>TERMODINAMICA CHIMICA</a:t>
            </a:r>
            <a:r>
              <a:rPr lang="it-IT" sz="2000" dirty="0" smtClean="0"/>
              <a:t>: </a:t>
            </a:r>
            <a:r>
              <a:rPr lang="it-IT" sz="2000" dirty="0"/>
              <a:t>Funzioni di stato. Entalpia. Reazioni eso ed endotermiche, eso ed endoergoniche. Spontaneità di una reazione. Secondo principio della termodinamica. Entropia. Energia libera di Gibbs. Relazione tra costante di equilibrio ed energia libera.</a:t>
            </a:r>
          </a:p>
          <a:p>
            <a:pPr>
              <a:lnSpc>
                <a:spcPct val="120000"/>
              </a:lnSpc>
            </a:pPr>
            <a:r>
              <a:rPr lang="it-IT" sz="2000" b="1" dirty="0"/>
              <a:t>CINETICA </a:t>
            </a:r>
            <a:r>
              <a:rPr lang="it-IT" sz="2000" b="1" dirty="0" smtClean="0"/>
              <a:t>CHIMICA</a:t>
            </a:r>
            <a:r>
              <a:rPr lang="it-IT" sz="2000" dirty="0" smtClean="0"/>
              <a:t>: </a:t>
            </a:r>
            <a:r>
              <a:rPr lang="it-IT" sz="2000" dirty="0"/>
              <a:t>Cenni sulla velocità di reazione. Equazione di Arrhenius ed energia di attivazione. Meccanismi di reazione e processi elementari.</a:t>
            </a:r>
          </a:p>
        </p:txBody>
      </p:sp>
    </p:spTree>
    <p:extLst>
      <p:ext uri="{BB962C8B-B14F-4D97-AF65-F5344CB8AC3E}">
        <p14:creationId xmlns:p14="http://schemas.microsoft.com/office/powerpoint/2010/main" val="3885835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8" y="0"/>
            <a:ext cx="8148917" cy="809251"/>
          </a:xfrm>
        </p:spPr>
        <p:txBody>
          <a:bodyPr>
            <a:normAutofit/>
          </a:bodyPr>
          <a:lstStyle/>
          <a:p>
            <a:r>
              <a:rPr lang="it-IT" sz="3800" dirty="0" smtClean="0"/>
              <a:t>Esame</a:t>
            </a:r>
            <a:endParaRPr lang="it-IT" sz="3800" dirty="0"/>
          </a:p>
        </p:txBody>
      </p:sp>
      <p:sp>
        <p:nvSpPr>
          <p:cNvPr id="3" name="Content Placeholder 2"/>
          <p:cNvSpPr>
            <a:spLocks noGrp="1"/>
          </p:cNvSpPr>
          <p:nvPr>
            <p:ph idx="1"/>
          </p:nvPr>
        </p:nvSpPr>
        <p:spPr>
          <a:xfrm>
            <a:off x="225227" y="854931"/>
            <a:ext cx="8292353" cy="5351929"/>
          </a:xfrm>
        </p:spPr>
        <p:txBody>
          <a:bodyPr>
            <a:noAutofit/>
          </a:bodyPr>
          <a:lstStyle/>
          <a:p>
            <a:pPr>
              <a:lnSpc>
                <a:spcPct val="120000"/>
              </a:lnSpc>
              <a:spcBef>
                <a:spcPts val="0"/>
              </a:spcBef>
            </a:pPr>
            <a:r>
              <a:rPr lang="it-IT" sz="2100" dirty="0"/>
              <a:t>Appelli di esame:</a:t>
            </a:r>
          </a:p>
          <a:p>
            <a:pPr>
              <a:lnSpc>
                <a:spcPct val="120000"/>
              </a:lnSpc>
              <a:spcBef>
                <a:spcPts val="0"/>
              </a:spcBef>
              <a:buNone/>
            </a:pPr>
            <a:r>
              <a:rPr lang="it-IT" sz="2100" dirty="0"/>
              <a:t>	Sessione invernale: 1° appello (gennaio) e 2° appello (febbraio)</a:t>
            </a:r>
          </a:p>
          <a:p>
            <a:pPr>
              <a:lnSpc>
                <a:spcPct val="120000"/>
              </a:lnSpc>
              <a:spcBef>
                <a:spcPts val="0"/>
              </a:spcBef>
              <a:buNone/>
            </a:pPr>
            <a:r>
              <a:rPr lang="it-IT" sz="2100" dirty="0"/>
              <a:t>	Sessione estiva: 1° appello (giugno) e 2° appello (luglio)</a:t>
            </a:r>
          </a:p>
          <a:p>
            <a:pPr>
              <a:lnSpc>
                <a:spcPct val="120000"/>
              </a:lnSpc>
              <a:spcBef>
                <a:spcPts val="0"/>
              </a:spcBef>
              <a:buNone/>
            </a:pPr>
            <a:r>
              <a:rPr lang="it-IT" sz="2100" dirty="0"/>
              <a:t>	Sessione autunnale: 1° e 2° appello (settembre)</a:t>
            </a:r>
          </a:p>
          <a:p>
            <a:pPr>
              <a:lnSpc>
                <a:spcPct val="120000"/>
              </a:lnSpc>
              <a:spcBef>
                <a:spcPts val="0"/>
              </a:spcBef>
              <a:buNone/>
            </a:pPr>
            <a:r>
              <a:rPr lang="it-IT" sz="2100" dirty="0"/>
              <a:t>	Le date verranno </a:t>
            </a:r>
            <a:r>
              <a:rPr lang="it-IT" sz="2100" dirty="0" smtClean="0"/>
              <a:t>comunicate sulla pagina Moodle del corso.</a:t>
            </a:r>
            <a:endParaRPr lang="it-IT" sz="2100" dirty="0"/>
          </a:p>
          <a:p>
            <a:pPr>
              <a:lnSpc>
                <a:spcPct val="120000"/>
              </a:lnSpc>
            </a:pPr>
            <a:r>
              <a:rPr lang="it-IT" sz="2100" dirty="0" smtClean="0"/>
              <a:t>L’esame sarà costituito da una </a:t>
            </a:r>
            <a:r>
              <a:rPr lang="it-IT" sz="2100" b="1" dirty="0" smtClean="0"/>
              <a:t>prova scritta</a:t>
            </a:r>
            <a:r>
              <a:rPr lang="it-IT" sz="2100" dirty="0" smtClean="0"/>
              <a:t>, </a:t>
            </a:r>
            <a:r>
              <a:rPr lang="it-IT" sz="2100" u="sng" dirty="0" smtClean="0"/>
              <a:t>il cui superamento dà accesso</a:t>
            </a:r>
            <a:r>
              <a:rPr lang="it-IT" sz="2100" dirty="0" smtClean="0"/>
              <a:t> alla </a:t>
            </a:r>
            <a:r>
              <a:rPr lang="it-IT" sz="2100" b="1" dirty="0" smtClean="0"/>
              <a:t>prova orale </a:t>
            </a:r>
            <a:r>
              <a:rPr lang="it-IT" sz="2100" dirty="0" smtClean="0"/>
              <a:t>(nello stesso appello). La valutazione (in trentesimi) terrà conto sia della prova scritta che di quella orale.</a:t>
            </a:r>
            <a:r>
              <a:rPr lang="it-IT" sz="2100" dirty="0" smtClean="0">
                <a:solidFill>
                  <a:srgbClr val="FF0000"/>
                </a:solidFill>
              </a:rPr>
              <a:t>*</a:t>
            </a:r>
            <a:r>
              <a:rPr lang="it-IT" sz="2100" dirty="0" smtClean="0"/>
              <a:t> Di default, lo scritto </a:t>
            </a:r>
            <a:r>
              <a:rPr lang="it-IT" sz="2100" b="1" u="sng" dirty="0" smtClean="0"/>
              <a:t>non è </a:t>
            </a:r>
            <a:r>
              <a:rPr lang="it-IT" sz="2100" dirty="0" smtClean="0"/>
              <a:t>conservabile per appelli futuri (salvo eccezioni decise dal docente)</a:t>
            </a:r>
          </a:p>
          <a:p>
            <a:pPr>
              <a:lnSpc>
                <a:spcPct val="120000"/>
              </a:lnSpc>
            </a:pPr>
            <a:r>
              <a:rPr lang="it-IT" sz="2100" dirty="0" smtClean="0"/>
              <a:t>La prova scritta avrà una durata variabile tra le 2 e le 3 ore e consisterà in 4/5 esercizi. La prova orale spazia su tutti i contenuti del programma.</a:t>
            </a:r>
          </a:p>
        </p:txBody>
      </p:sp>
      <p:sp>
        <p:nvSpPr>
          <p:cNvPr id="4" name="CasellaDiTesto 3"/>
          <p:cNvSpPr txBox="1"/>
          <p:nvPr/>
        </p:nvSpPr>
        <p:spPr>
          <a:xfrm>
            <a:off x="139784" y="5934670"/>
            <a:ext cx="8927184" cy="923330"/>
          </a:xfrm>
          <a:prstGeom prst="rect">
            <a:avLst/>
          </a:prstGeom>
          <a:noFill/>
        </p:spPr>
        <p:txBody>
          <a:bodyPr wrap="square" rtlCol="0">
            <a:spAutoFit/>
          </a:bodyPr>
          <a:lstStyle/>
          <a:p>
            <a:r>
              <a:rPr lang="it-IT" dirty="0" smtClean="0">
                <a:solidFill>
                  <a:srgbClr val="FF0000"/>
                </a:solidFill>
              </a:rPr>
              <a:t>* Il voto finale è la media dei due esami (scritto e orale). Indipendentemente dal voto dello </a:t>
            </a:r>
          </a:p>
          <a:p>
            <a:r>
              <a:rPr lang="it-IT" dirty="0" smtClean="0">
                <a:solidFill>
                  <a:srgbClr val="FF0000"/>
                </a:solidFill>
              </a:rPr>
              <a:t>scritto, l’esame finale può essere considerato non sufficiente a seconda della prestazione all’orale.</a:t>
            </a:r>
            <a:endParaRPr lang="it-IT" dirty="0">
              <a:solidFill>
                <a:srgbClr val="FF0000"/>
              </a:solidFill>
            </a:endParaRPr>
          </a:p>
        </p:txBody>
      </p:sp>
    </p:spTree>
    <p:extLst>
      <p:ext uri="{BB962C8B-B14F-4D97-AF65-F5344CB8AC3E}">
        <p14:creationId xmlns:p14="http://schemas.microsoft.com/office/powerpoint/2010/main" val="1842132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2374</TotalTime>
  <Words>2890</Words>
  <Application>Microsoft Office PowerPoint</Application>
  <PresentationFormat>Presentazione su schermo (4:3)</PresentationFormat>
  <Paragraphs>365</Paragraphs>
  <Slides>39</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39</vt:i4>
      </vt:variant>
    </vt:vector>
  </HeadingPairs>
  <TitlesOfParts>
    <vt:vector size="46" baseType="lpstr">
      <vt:lpstr>Arial</vt:lpstr>
      <vt:lpstr>Calibri</vt:lpstr>
      <vt:lpstr>Calibri Light</vt:lpstr>
      <vt:lpstr>Cambria Math</vt:lpstr>
      <vt:lpstr>Comic Sans MS</vt:lpstr>
      <vt:lpstr>Symbol</vt:lpstr>
      <vt:lpstr>Office Theme</vt:lpstr>
      <vt:lpstr>Corso di Chimica Generale e Inorganica con Esercitazioni</vt:lpstr>
      <vt:lpstr>  Orario </vt:lpstr>
      <vt:lpstr>Presentazione standard di PowerPoint</vt:lpstr>
      <vt:lpstr>Presentazione standard di PowerPoint</vt:lpstr>
      <vt:lpstr>Contenuti del corso - 1</vt:lpstr>
      <vt:lpstr>Contenuti del corso - 2</vt:lpstr>
      <vt:lpstr>Contenuti del corso - 3</vt:lpstr>
      <vt:lpstr>Contenuti del corso - 4</vt:lpstr>
      <vt:lpstr>Esame</vt:lpstr>
      <vt:lpstr>Prove Parziali (da confermare)</vt:lpstr>
      <vt:lpstr>Esame</vt:lpstr>
      <vt:lpstr>Responsabilità dello studente</vt:lpstr>
      <vt:lpstr>Presentazione standard di PowerPoint</vt:lpstr>
      <vt:lpstr>La chimica</vt:lpstr>
      <vt:lpstr>Presentazione standard di PowerPoint</vt:lpstr>
      <vt:lpstr>Sistemi omogenei ed eterogenei, definizioni</vt:lpstr>
      <vt:lpstr>Sistema omogeneo</vt:lpstr>
      <vt:lpstr>Sostanze e miscele</vt:lpstr>
      <vt:lpstr>Presentazione standard di PowerPoint</vt:lpstr>
      <vt:lpstr>Sostanza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Proprietà fisiche e chimiche della materia: </vt:lpstr>
      <vt:lpstr>Grandezze misurabili</vt:lpstr>
      <vt:lpstr>Grandezze misurabili</vt:lpstr>
      <vt:lpstr>Unità di misura del Sistema Internazionale</vt:lpstr>
      <vt:lpstr>Altre unità di misura utilizzate</vt:lpstr>
      <vt:lpstr>Scale di temperatura</vt:lpstr>
      <vt:lpstr>Errori</vt:lpstr>
      <vt:lpstr>Presentazione standard di PowerPoint</vt:lpstr>
      <vt:lpstr>Cifre significative</vt:lpstr>
      <vt:lpstr>Presentazione standard di PowerPoint</vt:lpstr>
      <vt:lpstr>Massa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Chimica Generale e Inorganica con Esercitazioni</dc:title>
  <dc:creator>rita de zorzi</dc:creator>
  <cp:lastModifiedBy>Michele</cp:lastModifiedBy>
  <cp:revision>117</cp:revision>
  <dcterms:created xsi:type="dcterms:W3CDTF">2020-07-11T12:16:55Z</dcterms:created>
  <dcterms:modified xsi:type="dcterms:W3CDTF">2024-09-23T06:33:18Z</dcterms:modified>
</cp:coreProperties>
</file>