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6" r:id="rId2"/>
    <p:sldId id="327" r:id="rId3"/>
    <p:sldId id="328" r:id="rId4"/>
    <p:sldId id="363" r:id="rId5"/>
    <p:sldId id="364" r:id="rId6"/>
    <p:sldId id="362" r:id="rId7"/>
    <p:sldId id="361" r:id="rId8"/>
    <p:sldId id="368" r:id="rId9"/>
    <p:sldId id="365" r:id="rId10"/>
    <p:sldId id="340" r:id="rId11"/>
    <p:sldId id="353" r:id="rId12"/>
    <p:sldId id="342" r:id="rId13"/>
    <p:sldId id="352" r:id="rId14"/>
    <p:sldId id="367" r:id="rId15"/>
    <p:sldId id="351" r:id="rId16"/>
    <p:sldId id="355" r:id="rId17"/>
    <p:sldId id="356" r:id="rId18"/>
    <p:sldId id="357" r:id="rId19"/>
    <p:sldId id="358" r:id="rId20"/>
    <p:sldId id="359" r:id="rId21"/>
    <p:sldId id="366" r:id="rId22"/>
    <p:sldId id="360"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snapToGrid="0">
      <p:cViewPr varScale="1">
        <p:scale>
          <a:sx n="68" d="100"/>
          <a:sy n="68" d="100"/>
        </p:scale>
        <p:origin x="1276" y="48"/>
      </p:cViewPr>
      <p:guideLst/>
    </p:cSldViewPr>
  </p:slideViewPr>
  <p:notesTextViewPr>
    <p:cViewPr>
      <p:scale>
        <a:sx n="1" d="1"/>
        <a:sy n="1" d="1"/>
      </p:scale>
      <p:origin x="0" y="0"/>
    </p:cViewPr>
  </p:notesTextViewPr>
  <p:sorterViewPr>
    <p:cViewPr varScale="1">
      <p:scale>
        <a:sx n="1" d="1"/>
        <a:sy n="1" d="1"/>
      </p:scale>
      <p:origin x="0" y="-37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30/09/2024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82516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30/09/2024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5066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30/09/2024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4177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30/09/2024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48698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CE14E7-45E7-4458-B8DC-C5882FCE8892}" type="datetimeFigureOut">
              <a:rPr lang="it-IT" smtClean="0"/>
              <a:t>30/09/2024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7861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CE14E7-45E7-4458-B8DC-C5882FCE8892}" type="datetimeFigureOut">
              <a:rPr lang="it-IT" smtClean="0"/>
              <a:t>30/09/2024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62400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CE14E7-45E7-4458-B8DC-C5882FCE8892}" type="datetimeFigureOut">
              <a:rPr lang="it-IT" smtClean="0"/>
              <a:t>30/09/2024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07925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CE14E7-45E7-4458-B8DC-C5882FCE8892}" type="datetimeFigureOut">
              <a:rPr lang="it-IT" smtClean="0"/>
              <a:t>30/09/2024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1279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E14E7-45E7-4458-B8DC-C5882FCE8892}" type="datetimeFigureOut">
              <a:rPr lang="it-IT" smtClean="0"/>
              <a:t>30/09/2024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72498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30/09/2024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54511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30/09/2024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5862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E14E7-45E7-4458-B8DC-C5882FCE8892}" type="datetimeFigureOut">
              <a:rPr lang="it-IT" smtClean="0"/>
              <a:t>30/09/2024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74D9D-C350-47B2-8BEA-FA9E15A8598A}" type="slidenum">
              <a:rPr lang="it-IT" smtClean="0"/>
              <a:t>‹N›</a:t>
            </a:fld>
            <a:endParaRPr lang="it-IT"/>
          </a:p>
        </p:txBody>
      </p:sp>
    </p:spTree>
    <p:extLst>
      <p:ext uri="{BB962C8B-B14F-4D97-AF65-F5344CB8AC3E}">
        <p14:creationId xmlns:p14="http://schemas.microsoft.com/office/powerpoint/2010/main" val="3452790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gif"/><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16554"/>
          <a:stretch/>
        </p:blipFill>
        <p:spPr>
          <a:xfrm>
            <a:off x="139451" y="792474"/>
            <a:ext cx="1455688" cy="1629383"/>
          </a:xfrm>
          <a:prstGeom prst="rect">
            <a:avLst/>
          </a:prstGeom>
        </p:spPr>
      </p:pic>
      <p:sp>
        <p:nvSpPr>
          <p:cNvPr id="8" name="Segnaposto contenuto 2"/>
          <p:cNvSpPr txBox="1">
            <a:spLocks/>
          </p:cNvSpPr>
          <p:nvPr/>
        </p:nvSpPr>
        <p:spPr>
          <a:xfrm>
            <a:off x="17206" y="206375"/>
            <a:ext cx="2623225" cy="381000"/>
          </a:xfrm>
          <a:prstGeom prst="rect">
            <a:avLst/>
          </a:prstGeom>
        </p:spPr>
        <p:txBody>
          <a:bodyPr vert="horz" lIns="91440" tIns="45720" rIns="91440" bIns="45720" rtlCol="0">
            <a:noAutofit/>
          </a:bodyPr>
          <a:lstStyle/>
          <a:p>
            <a:pPr marL="342900" indent="-342900">
              <a:buFont typeface="Arial" pitchFamily="34" charset="0"/>
              <a:buChar char="•"/>
              <a:defRPr/>
            </a:pPr>
            <a:r>
              <a:rPr lang="en-US" sz="2000" dirty="0"/>
              <a:t>Ernest </a:t>
            </a:r>
            <a:r>
              <a:rPr lang="en-US" sz="2000" b="1" dirty="0" smtClean="0"/>
              <a:t>Rutherford </a:t>
            </a:r>
            <a:r>
              <a:rPr kumimoji="0" lang="it-IT" sz="2000" b="0" i="1" u="none" strike="noStrike" kern="1200" cap="none" spc="0" normalizeH="0" baseline="0" noProof="0" dirty="0" smtClean="0">
                <a:ln>
                  <a:noFill/>
                </a:ln>
                <a:solidFill>
                  <a:schemeClr val="tx1"/>
                </a:solidFill>
                <a:effectLst/>
                <a:uLnTx/>
                <a:uFillTx/>
                <a:latin typeface="+mn-lt"/>
                <a:ea typeface="+mn-ea"/>
                <a:cs typeface="+mn-cs"/>
              </a:rPr>
              <a:t>	</a:t>
            </a:r>
            <a:endParaRPr kumimoji="0" lang="it-IT" sz="2000" i="1" u="none" strike="noStrike" kern="1200" cap="none" spc="0" normalizeH="0" baseline="0" noProof="0" dirty="0">
              <a:ln>
                <a:noFill/>
              </a:ln>
              <a:solidFill>
                <a:schemeClr val="tx1"/>
              </a:solidFill>
              <a:effectLst/>
              <a:uLnTx/>
              <a:uFillTx/>
              <a:latin typeface="+mn-lt"/>
              <a:ea typeface="+mn-ea"/>
              <a:cs typeface="+mn-cs"/>
            </a:endParaRPr>
          </a:p>
        </p:txBody>
      </p:sp>
      <p:pic>
        <p:nvPicPr>
          <p:cNvPr id="25" name="Immagine 24" descr="atomo_nucleare_3_orbite.gif"/>
          <p:cNvPicPr>
            <a:picLocks noChangeAspect="1"/>
          </p:cNvPicPr>
          <p:nvPr/>
        </p:nvPicPr>
        <p:blipFill>
          <a:blip r:embed="rId3" cstate="print"/>
          <a:stretch>
            <a:fillRect/>
          </a:stretch>
        </p:blipFill>
        <p:spPr>
          <a:xfrm>
            <a:off x="660010" y="2809172"/>
            <a:ext cx="2931601" cy="3121145"/>
          </a:xfrm>
          <a:prstGeom prst="rect">
            <a:avLst/>
          </a:prstGeom>
        </p:spPr>
      </p:pic>
      <p:sp>
        <p:nvSpPr>
          <p:cNvPr id="26" name="TextBox 24"/>
          <p:cNvSpPr txBox="1"/>
          <p:nvPr/>
        </p:nvSpPr>
        <p:spPr>
          <a:xfrm>
            <a:off x="238299" y="6039234"/>
            <a:ext cx="8905701" cy="707886"/>
          </a:xfrm>
          <a:prstGeom prst="rect">
            <a:avLst/>
          </a:prstGeom>
          <a:noFill/>
        </p:spPr>
        <p:txBody>
          <a:bodyPr wrap="square" rtlCol="0">
            <a:spAutoFit/>
          </a:bodyPr>
          <a:lstStyle/>
          <a:p>
            <a:r>
              <a:rPr lang="it-IT" sz="2000" dirty="0"/>
              <a:t>Secondo la fisica classica, nel modello di Rutherford ciascun elettrone dovrebbe perdere energia (irradiando energia elettromagnetica)  fino a precipitare sul nucleo</a:t>
            </a:r>
          </a:p>
        </p:txBody>
      </p:sp>
      <p:pic>
        <p:nvPicPr>
          <p:cNvPr id="2" name="Immagine 1"/>
          <p:cNvPicPr>
            <a:picLocks noChangeAspect="1"/>
          </p:cNvPicPr>
          <p:nvPr/>
        </p:nvPicPr>
        <p:blipFill rotWithShape="1">
          <a:blip r:embed="rId4"/>
          <a:srcRect l="28750" t="27778" r="40833" b="10741"/>
          <a:stretch/>
        </p:blipFill>
        <p:spPr>
          <a:xfrm>
            <a:off x="4120257" y="129021"/>
            <a:ext cx="4857488" cy="5522898"/>
          </a:xfrm>
          <a:prstGeom prst="rect">
            <a:avLst/>
          </a:prstGeom>
        </p:spPr>
      </p:pic>
    </p:spTree>
    <p:extLst>
      <p:ext uri="{BB962C8B-B14F-4D97-AF65-F5344CB8AC3E}">
        <p14:creationId xmlns:p14="http://schemas.microsoft.com/office/powerpoint/2010/main" val="204677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2165" y="638502"/>
            <a:ext cx="5997388" cy="974768"/>
          </a:xfrm>
        </p:spPr>
        <p:txBody>
          <a:bodyPr>
            <a:noAutofit/>
          </a:bodyPr>
          <a:lstStyle/>
          <a:p>
            <a:pPr marL="0" indent="0">
              <a:lnSpc>
                <a:spcPct val="120000"/>
              </a:lnSpc>
              <a:spcBef>
                <a:spcPts val="0"/>
              </a:spcBef>
              <a:spcAft>
                <a:spcPts val="600"/>
              </a:spcAft>
              <a:buNone/>
            </a:pPr>
            <a:r>
              <a:rPr lang="it-IT" sz="2000" dirty="0" smtClean="0"/>
              <a:t>Il modello atomico di Niels Bohr (1885-1962) spiegava la presenza di righe negli spettri: </a:t>
            </a:r>
          </a:p>
          <a:p>
            <a:pPr marL="0" indent="0">
              <a:lnSpc>
                <a:spcPct val="120000"/>
              </a:lnSpc>
              <a:spcBef>
                <a:spcPts val="0"/>
              </a:spcBef>
              <a:spcAft>
                <a:spcPts val="600"/>
              </a:spcAft>
              <a:buNone/>
            </a:pPr>
            <a:r>
              <a:rPr lang="it-IT" sz="2000" dirty="0"/>
              <a:t>Bohr ipotizzò che gli atomi del gas </a:t>
            </a:r>
            <a:r>
              <a:rPr lang="it-IT" sz="2000" dirty="0" smtClean="0"/>
              <a:t>abbiano </a:t>
            </a:r>
            <a:r>
              <a:rPr lang="it-IT" sz="2000" b="1" dirty="0"/>
              <a:t>livelli energetici quantizzati</a:t>
            </a:r>
            <a:r>
              <a:rPr lang="it-IT" sz="2000" dirty="0"/>
              <a:t>. A partire dal modello atomico planetario (Rutherford), Bohr propose che solo alcune orbite siano </a:t>
            </a:r>
            <a:r>
              <a:rPr lang="it-IT" sz="2000" dirty="0" smtClean="0"/>
              <a:t>possibili, mentre altre non sono permesse.</a:t>
            </a:r>
          </a:p>
          <a:p>
            <a:pPr marL="0" indent="0">
              <a:lnSpc>
                <a:spcPct val="120000"/>
              </a:lnSpc>
              <a:spcBef>
                <a:spcPts val="0"/>
              </a:spcBef>
              <a:spcAft>
                <a:spcPts val="600"/>
              </a:spcAft>
              <a:buNone/>
            </a:pPr>
            <a:r>
              <a:rPr lang="it-IT" sz="2000" i="1" dirty="0" smtClean="0"/>
              <a:t>Non si ha variazione di energia se l’elettrone si muove lungo la propria orbita</a:t>
            </a:r>
            <a:endParaRPr lang="it-IT" sz="2000" i="1" dirty="0"/>
          </a:p>
        </p:txBody>
      </p:sp>
      <mc:AlternateContent xmlns:mc="http://schemas.openxmlformats.org/markup-compatibility/2006" xmlns:a14="http://schemas.microsoft.com/office/drawing/2010/main">
        <mc:Choice Requires="a14">
          <p:sp>
            <p:nvSpPr>
              <p:cNvPr id="24" name="Content Placeholder 2"/>
              <p:cNvSpPr txBox="1">
                <a:spLocks/>
              </p:cNvSpPr>
              <p:nvPr/>
            </p:nvSpPr>
            <p:spPr>
              <a:xfrm>
                <a:off x="453122" y="3785418"/>
                <a:ext cx="4778192"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2000" dirty="0" smtClean="0"/>
                  <a:t> L’energia di un certo livello di orbita può essere calcolata come:       </a:t>
                </a:r>
                <a14:m>
                  <m:oMath xmlns:m="http://schemas.openxmlformats.org/officeDocument/2006/math">
                    <m:sSub>
                      <m:sSubPr>
                        <m:ctrlPr>
                          <a:rPr lang="it-IT" sz="2200" b="0" i="1" smtClean="0">
                            <a:latin typeface="Cambria Math" panose="02040503050406030204" pitchFamily="18" charset="0"/>
                          </a:rPr>
                        </m:ctrlPr>
                      </m:sSubPr>
                      <m:e>
                        <m:r>
                          <a:rPr lang="it-IT" sz="2200" b="0" i="1" smtClean="0">
                            <a:latin typeface="Cambria Math" panose="02040503050406030204" pitchFamily="18" charset="0"/>
                          </a:rPr>
                          <m:t>𝐸</m:t>
                        </m:r>
                      </m:e>
                      <m:sub>
                        <m:r>
                          <a:rPr lang="it-IT" sz="2200" b="0" i="1" smtClean="0">
                            <a:latin typeface="Cambria Math" panose="02040503050406030204" pitchFamily="18" charset="0"/>
                          </a:rPr>
                          <m:t>𝑛</m:t>
                        </m:r>
                      </m:sub>
                    </m:sSub>
                    <m:r>
                      <a:rPr lang="it-IT" sz="2200" b="0" i="1" smtClean="0">
                        <a:latin typeface="Cambria Math" panose="02040503050406030204" pitchFamily="18" charset="0"/>
                      </a:rPr>
                      <m:t>=−</m:t>
                    </m:r>
                    <m:f>
                      <m:fPr>
                        <m:ctrlPr>
                          <a:rPr lang="it-IT" sz="2200" b="0" i="1" smtClean="0">
                            <a:latin typeface="Cambria Math" panose="02040503050406030204" pitchFamily="18" charset="0"/>
                          </a:rPr>
                        </m:ctrlPr>
                      </m:fPr>
                      <m:num>
                        <m:r>
                          <a:rPr lang="it-IT" sz="2200" b="0" i="1" smtClean="0">
                            <a:latin typeface="Cambria Math" panose="02040503050406030204" pitchFamily="18" charset="0"/>
                          </a:rPr>
                          <m:t>𝑅h𝑐</m:t>
                        </m:r>
                      </m:num>
                      <m:den>
                        <m:sSup>
                          <m:sSupPr>
                            <m:ctrlPr>
                              <a:rPr lang="it-IT" sz="2200" b="0" i="1" smtClean="0">
                                <a:latin typeface="Cambria Math" panose="02040503050406030204" pitchFamily="18" charset="0"/>
                              </a:rPr>
                            </m:ctrlPr>
                          </m:sSupPr>
                          <m:e>
                            <m:r>
                              <a:rPr lang="it-IT" sz="2200" b="0" i="1" smtClean="0">
                                <a:latin typeface="Cambria Math" panose="02040503050406030204" pitchFamily="18" charset="0"/>
                              </a:rPr>
                              <m:t>𝑛</m:t>
                            </m:r>
                          </m:e>
                          <m:sup>
                            <m:r>
                              <a:rPr lang="it-IT" sz="2200" b="0" i="1" smtClean="0">
                                <a:latin typeface="Cambria Math" panose="02040503050406030204" pitchFamily="18" charset="0"/>
                              </a:rPr>
                              <m:t>2</m:t>
                            </m:r>
                          </m:sup>
                        </m:sSup>
                      </m:den>
                    </m:f>
                  </m:oMath>
                </a14:m>
                <a:endParaRPr lang="it-IT" sz="2200" b="0" dirty="0" smtClean="0"/>
              </a:p>
              <a:p>
                <a:pPr marL="0" indent="0">
                  <a:lnSpc>
                    <a:spcPct val="120000"/>
                  </a:lnSpc>
                  <a:spcBef>
                    <a:spcPts val="0"/>
                  </a:spcBef>
                  <a:spcAft>
                    <a:spcPts val="600"/>
                  </a:spcAft>
                  <a:buNone/>
                </a:pPr>
                <a:r>
                  <a:rPr lang="it-IT" sz="2000" dirty="0" smtClean="0"/>
                  <a:t>L’emissione avviene quando un elettrone passa da un’orbita con </a:t>
                </a:r>
                <a:r>
                  <a:rPr lang="it-IT" sz="2000" i="1" dirty="0" smtClean="0"/>
                  <a:t>n</a:t>
                </a:r>
                <a:r>
                  <a:rPr lang="it-IT" sz="2000" dirty="0" smtClean="0"/>
                  <a:t> maggiore ad una con </a:t>
                </a:r>
                <a:r>
                  <a:rPr lang="it-IT" sz="2000" i="1" dirty="0" smtClean="0"/>
                  <a:t>n</a:t>
                </a:r>
                <a:r>
                  <a:rPr lang="it-IT" sz="2000" dirty="0" smtClean="0"/>
                  <a:t> minore. L’assorbimento avviene per il passaggio opposto.</a:t>
                </a:r>
              </a:p>
              <a:p>
                <a:pPr marL="0" indent="0">
                  <a:lnSpc>
                    <a:spcPct val="120000"/>
                  </a:lnSpc>
                  <a:spcBef>
                    <a:spcPts val="0"/>
                  </a:spcBef>
                  <a:spcAft>
                    <a:spcPts val="600"/>
                  </a:spcAft>
                  <a:buNone/>
                </a:pPr>
                <a:r>
                  <a:rPr lang="it-IT" sz="2000" dirty="0" smtClean="0"/>
                  <a:t>Il valore </a:t>
                </a:r>
                <a:r>
                  <a:rPr lang="it-IT" sz="2000" b="1" i="1" dirty="0" smtClean="0"/>
                  <a:t>n</a:t>
                </a:r>
                <a:r>
                  <a:rPr lang="it-IT" sz="2000" dirty="0" smtClean="0"/>
                  <a:t> è il </a:t>
                </a:r>
                <a:r>
                  <a:rPr lang="it-IT" sz="2000" b="1" dirty="0" smtClean="0"/>
                  <a:t>numero quantico principale</a:t>
                </a:r>
                <a:r>
                  <a:rPr lang="it-IT" sz="2000" dirty="0" smtClean="0"/>
                  <a:t>.</a:t>
                </a:r>
              </a:p>
            </p:txBody>
          </p:sp>
        </mc:Choice>
        <mc:Fallback xmlns="">
          <p:sp>
            <p:nvSpPr>
              <p:cNvPr id="24" name="Content Placeholder 2"/>
              <p:cNvSpPr txBox="1">
                <a:spLocks noRot="1" noChangeAspect="1" noMove="1" noResize="1" noEditPoints="1" noAdjustHandles="1" noChangeArrowheads="1" noChangeShapeType="1" noTextEdit="1"/>
              </p:cNvSpPr>
              <p:nvPr/>
            </p:nvSpPr>
            <p:spPr>
              <a:xfrm>
                <a:off x="453122" y="3785418"/>
                <a:ext cx="4778192" cy="974768"/>
              </a:xfrm>
              <a:prstGeom prst="rect">
                <a:avLst/>
              </a:prstGeom>
              <a:blipFill>
                <a:blip r:embed="rId2"/>
                <a:stretch>
                  <a:fillRect l="-1276" b="-218125"/>
                </a:stretch>
              </a:blipFill>
            </p:spPr>
            <p:txBody>
              <a:bodyPr/>
              <a:lstStyle/>
              <a:p>
                <a:r>
                  <a:rPr lang="it-IT">
                    <a:noFill/>
                  </a:rPr>
                  <a:t> </a:t>
                </a:r>
              </a:p>
            </p:txBody>
          </p:sp>
        </mc:Fallback>
      </mc:AlternateContent>
      <p:sp>
        <p:nvSpPr>
          <p:cNvPr id="17" name="Title 1"/>
          <p:cNvSpPr txBox="1">
            <a:spLocks/>
          </p:cNvSpPr>
          <p:nvPr/>
        </p:nvSpPr>
        <p:spPr>
          <a:xfrm>
            <a:off x="72260" y="-20775"/>
            <a:ext cx="7996518" cy="8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rgbClr val="0070C0"/>
                </a:solidFill>
              </a:rPr>
              <a:t>Modello atomico di Bohr</a:t>
            </a:r>
            <a:endParaRPr lang="it-IT" sz="3200" dirty="0">
              <a:solidFill>
                <a:srgbClr val="0070C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67" y="860606"/>
            <a:ext cx="1832337" cy="257735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9860" y="3582218"/>
            <a:ext cx="3379693" cy="2943716"/>
          </a:xfrm>
          <a:prstGeom prst="rect">
            <a:avLst/>
          </a:prstGeom>
        </p:spPr>
      </p:pic>
    </p:spTree>
    <p:extLst>
      <p:ext uri="{BB962C8B-B14F-4D97-AF65-F5344CB8AC3E}">
        <p14:creationId xmlns:p14="http://schemas.microsoft.com/office/powerpoint/2010/main" val="207904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462" y="-14869"/>
            <a:ext cx="7996518" cy="809251"/>
          </a:xfrm>
        </p:spPr>
        <p:txBody>
          <a:bodyPr>
            <a:normAutofit/>
          </a:bodyPr>
          <a:lstStyle/>
          <a:p>
            <a:r>
              <a:rPr lang="it-IT" sz="3200" dirty="0" smtClean="0">
                <a:solidFill>
                  <a:srgbClr val="0070C0"/>
                </a:solidFill>
              </a:rPr>
              <a:t>Principio di indeterminazione</a:t>
            </a:r>
            <a:endParaRPr lang="it-IT" sz="3200" dirty="0">
              <a:solidFill>
                <a:srgbClr val="0070C0"/>
              </a:solidFill>
            </a:endParaRPr>
          </a:p>
        </p:txBody>
      </p:sp>
      <p:sp>
        <p:nvSpPr>
          <p:cNvPr id="3" name="Content Placeholder 2"/>
          <p:cNvSpPr>
            <a:spLocks noGrp="1"/>
          </p:cNvSpPr>
          <p:nvPr>
            <p:ph idx="1"/>
          </p:nvPr>
        </p:nvSpPr>
        <p:spPr>
          <a:xfrm>
            <a:off x="2266948" y="3716719"/>
            <a:ext cx="6266330" cy="974768"/>
          </a:xfrm>
        </p:spPr>
        <p:txBody>
          <a:bodyPr>
            <a:noAutofit/>
          </a:bodyPr>
          <a:lstStyle/>
          <a:p>
            <a:pPr marL="0" indent="0">
              <a:lnSpc>
                <a:spcPct val="120000"/>
              </a:lnSpc>
              <a:spcBef>
                <a:spcPts val="0"/>
              </a:spcBef>
              <a:spcAft>
                <a:spcPts val="600"/>
              </a:spcAft>
              <a:buNone/>
            </a:pPr>
            <a:r>
              <a:rPr lang="it-IT" sz="1900" i="1" dirty="0"/>
              <a:t>È impossibile specificare contemporaneamente, con precisione arbitraria, entrambi </a:t>
            </a:r>
            <a:r>
              <a:rPr lang="it-IT" sz="1900" i="1" dirty="0" smtClean="0"/>
              <a:t>la quantità </a:t>
            </a:r>
            <a:r>
              <a:rPr lang="it-IT" sz="1900" i="1" dirty="0"/>
              <a:t>di moto e </a:t>
            </a:r>
            <a:r>
              <a:rPr lang="it-IT" sz="1900" i="1" dirty="0" smtClean="0"/>
              <a:t>la posizione </a:t>
            </a:r>
            <a:r>
              <a:rPr lang="it-IT" sz="1900" i="1" dirty="0"/>
              <a:t>di una particella</a:t>
            </a:r>
          </a:p>
          <a:p>
            <a:pPr marL="0" indent="0">
              <a:lnSpc>
                <a:spcPct val="120000"/>
              </a:lnSpc>
              <a:spcBef>
                <a:spcPts val="0"/>
              </a:spcBef>
              <a:spcAft>
                <a:spcPts val="600"/>
              </a:spcAft>
              <a:buNone/>
            </a:pPr>
            <a:endParaRPr lang="it-IT" sz="1900" dirty="0"/>
          </a:p>
        </p:txBody>
      </p:sp>
      <mc:AlternateContent xmlns:mc="http://schemas.openxmlformats.org/markup-compatibility/2006" xmlns:a14="http://schemas.microsoft.com/office/drawing/2010/main">
        <mc:Choice Requires="a14">
          <p:sp>
            <p:nvSpPr>
              <p:cNvPr id="10" name="Content Placeholder 2"/>
              <p:cNvSpPr txBox="1">
                <a:spLocks/>
              </p:cNvSpPr>
              <p:nvPr/>
            </p:nvSpPr>
            <p:spPr>
              <a:xfrm>
                <a:off x="3869391" y="794382"/>
                <a:ext cx="479051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dirty="0" smtClean="0"/>
                  <a:t>A differenza di quanto succede per la fisica classica, in cui è possibile una descrizione completa del sistema, Heisenberg (1901-1976) e Bohr conclusero che per la fisica quantistica questo non è possibile: o conosciamo con esattezza la posizione della particella (</a:t>
                </a:r>
                <a14:m>
                  <m:oMath xmlns:m="http://schemas.openxmlformats.org/officeDocument/2006/math">
                    <m:r>
                      <a:rPr lang="it-IT" sz="1900" b="0" i="1" smtClean="0">
                        <a:latin typeface="Cambria Math" panose="02040503050406030204" pitchFamily="18" charset="0"/>
                        <a:ea typeface="Cambria Math" panose="02040503050406030204" pitchFamily="18" charset="0"/>
                      </a:rPr>
                      <m:t>𝑥</m:t>
                    </m:r>
                  </m:oMath>
                </a14:m>
                <a:r>
                  <a:rPr lang="it-IT" sz="1900" dirty="0" smtClean="0"/>
                  <a:t>), o conosciamo con precisione la sua quantità di moto (</a:t>
                </a:r>
                <a14:m>
                  <m:oMath xmlns:m="http://schemas.openxmlformats.org/officeDocument/2006/math">
                    <m:r>
                      <a:rPr lang="it-IT" sz="1900" b="0" i="1" smtClean="0">
                        <a:latin typeface="Cambria Math" panose="02040503050406030204" pitchFamily="18" charset="0"/>
                        <a:ea typeface="Cambria Math" panose="02040503050406030204" pitchFamily="18" charset="0"/>
                      </a:rPr>
                      <m:t>𝑝</m:t>
                    </m:r>
                  </m:oMath>
                </a14:m>
                <a:r>
                  <a:rPr lang="it-IT" sz="1900" dirty="0" smtClean="0"/>
                  <a:t>).</a:t>
                </a: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3869391" y="794382"/>
                <a:ext cx="4790515" cy="974768"/>
              </a:xfrm>
              <a:prstGeom prst="rect">
                <a:avLst/>
              </a:prstGeom>
              <a:blipFill>
                <a:blip r:embed="rId2"/>
                <a:stretch>
                  <a:fillRect l="-1272" r="-1018" b="-203125"/>
                </a:stretch>
              </a:blipFill>
            </p:spPr>
            <p:txBody>
              <a:bodyPr/>
              <a:lstStyle/>
              <a:p>
                <a:r>
                  <a:rPr lang="it-IT">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74" y="794383"/>
            <a:ext cx="3206003" cy="2519918"/>
          </a:xfrm>
          <a:prstGeom prst="rect">
            <a:avLst/>
          </a:prstGeom>
        </p:spPr>
      </p:pic>
      <mc:AlternateContent xmlns:mc="http://schemas.openxmlformats.org/markup-compatibility/2006" xmlns:a14="http://schemas.microsoft.com/office/drawing/2010/main">
        <mc:Choice Requires="a14">
          <p:sp>
            <p:nvSpPr>
              <p:cNvPr id="11" name="Content Placeholder 2"/>
              <p:cNvSpPr txBox="1">
                <a:spLocks/>
              </p:cNvSpPr>
              <p:nvPr/>
            </p:nvSpPr>
            <p:spPr>
              <a:xfrm>
                <a:off x="479610" y="3716719"/>
                <a:ext cx="1787338" cy="8067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l-GR" sz="1900" i="1" smtClean="0">
                          <a:latin typeface="Cambria Math" panose="02040503050406030204" pitchFamily="18" charset="0"/>
                          <a:ea typeface="Cambria Math" panose="02040503050406030204" pitchFamily="18" charset="0"/>
                        </a:rPr>
                        <m:t>Δ</m:t>
                      </m:r>
                      <m:r>
                        <a:rPr lang="it-IT" sz="1900" b="0" i="1" smtClean="0">
                          <a:latin typeface="Cambria Math" panose="02040503050406030204" pitchFamily="18" charset="0"/>
                          <a:ea typeface="Cambria Math" panose="02040503050406030204" pitchFamily="18" charset="0"/>
                        </a:rPr>
                        <m:t>𝑥</m:t>
                      </m:r>
                      <m:r>
                        <m:rPr>
                          <m:sty m:val="p"/>
                        </m:rPr>
                        <a:rPr lang="el-GR" sz="1900" b="0" i="1" smtClean="0">
                          <a:latin typeface="Cambria Math" panose="02040503050406030204" pitchFamily="18" charset="0"/>
                          <a:ea typeface="Cambria Math" panose="02040503050406030204" pitchFamily="18" charset="0"/>
                        </a:rPr>
                        <m:t>Δ</m:t>
                      </m:r>
                      <m:r>
                        <a:rPr lang="it-IT" sz="1900" b="0" i="1" smtClean="0">
                          <a:latin typeface="Cambria Math" panose="02040503050406030204" pitchFamily="18" charset="0"/>
                          <a:ea typeface="Cambria Math" panose="02040503050406030204" pitchFamily="18" charset="0"/>
                        </a:rPr>
                        <m:t>𝑝</m:t>
                      </m:r>
                      <m:r>
                        <a:rPr lang="it-IT" sz="1900" b="0" i="1" smtClean="0">
                          <a:latin typeface="Cambria Math" panose="02040503050406030204" pitchFamily="18" charset="0"/>
                          <a:ea typeface="Cambria Math" panose="02040503050406030204" pitchFamily="18" charset="0"/>
                        </a:rPr>
                        <m:t>≥</m:t>
                      </m:r>
                      <m:f>
                        <m:fPr>
                          <m:ctrlPr>
                            <a:rPr lang="it-IT" sz="1900" b="0" i="1" smtClean="0">
                              <a:latin typeface="Cambria Math" panose="02040503050406030204" pitchFamily="18" charset="0"/>
                              <a:ea typeface="Cambria Math" panose="02040503050406030204" pitchFamily="18" charset="0"/>
                            </a:rPr>
                          </m:ctrlPr>
                        </m:fPr>
                        <m:num>
                          <m:r>
                            <a:rPr lang="it-IT" sz="1900" b="0" i="1" smtClean="0">
                              <a:latin typeface="Cambria Math" panose="02040503050406030204" pitchFamily="18" charset="0"/>
                              <a:ea typeface="Cambria Math" panose="02040503050406030204" pitchFamily="18" charset="0"/>
                            </a:rPr>
                            <m:t>h</m:t>
                          </m:r>
                        </m:num>
                        <m:den>
                          <m:r>
                            <a:rPr lang="it-IT" sz="1900" b="0" i="1" smtClean="0">
                              <a:latin typeface="Cambria Math" panose="02040503050406030204" pitchFamily="18" charset="0"/>
                              <a:ea typeface="Cambria Math" panose="02040503050406030204" pitchFamily="18" charset="0"/>
                            </a:rPr>
                            <m:t>4</m:t>
                          </m:r>
                          <m:r>
                            <a:rPr lang="it-IT" sz="1900" b="0" i="1" smtClean="0">
                              <a:latin typeface="Cambria Math" panose="02040503050406030204" pitchFamily="18" charset="0"/>
                              <a:ea typeface="Cambria Math" panose="02040503050406030204" pitchFamily="18" charset="0"/>
                            </a:rPr>
                            <m:t>𝜋</m:t>
                          </m:r>
                        </m:den>
                      </m:f>
                    </m:oMath>
                  </m:oMathPara>
                </a14:m>
                <a:endParaRPr lang="it-IT" sz="1900" dirty="0" smtClean="0"/>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479610" y="3716719"/>
                <a:ext cx="1787338" cy="806732"/>
              </a:xfrm>
              <a:prstGeom prst="rect">
                <a:avLst/>
              </a:prstGeom>
              <a:blipFill>
                <a:blip r:embed="rId4"/>
                <a:stretch>
                  <a:fillRect/>
                </a:stretch>
              </a:blipFill>
            </p:spPr>
            <p:txBody>
              <a:bodyPr/>
              <a:lstStyle/>
              <a:p>
                <a:r>
                  <a:rPr lang="it-IT">
                    <a:noFill/>
                  </a:rPr>
                  <a:t> </a:t>
                </a:r>
              </a:p>
            </p:txBody>
          </p:sp>
        </mc:Fallback>
      </mc:AlternateContent>
      <p:sp>
        <p:nvSpPr>
          <p:cNvPr id="4" name="CasellaDiTesto 3"/>
          <p:cNvSpPr txBox="1"/>
          <p:nvPr/>
        </p:nvSpPr>
        <p:spPr>
          <a:xfrm>
            <a:off x="1121790" y="5476973"/>
            <a:ext cx="184731" cy="369332"/>
          </a:xfrm>
          <a:prstGeom prst="rect">
            <a:avLst/>
          </a:prstGeom>
          <a:noFill/>
        </p:spPr>
        <p:txBody>
          <a:bodyPr wrap="none" rtlCol="0">
            <a:spAutoFit/>
          </a:bodyPr>
          <a:lstStyle/>
          <a:p>
            <a:endParaRPr lang="it-IT" dirty="0"/>
          </a:p>
        </p:txBody>
      </p:sp>
      <p:sp>
        <p:nvSpPr>
          <p:cNvPr id="7" name="CasellaDiTesto 6"/>
          <p:cNvSpPr txBox="1"/>
          <p:nvPr/>
        </p:nvSpPr>
        <p:spPr>
          <a:xfrm>
            <a:off x="583454" y="5214736"/>
            <a:ext cx="7906203" cy="1200329"/>
          </a:xfrm>
          <a:prstGeom prst="rect">
            <a:avLst/>
          </a:prstGeom>
          <a:noFill/>
        </p:spPr>
        <p:txBody>
          <a:bodyPr wrap="none" rtlCol="0">
            <a:spAutoFit/>
          </a:bodyPr>
          <a:lstStyle/>
          <a:p>
            <a:r>
              <a:rPr lang="it-IT" sz="2400" dirty="0" smtClean="0"/>
              <a:t>La meccanica quantistica rinuncia al determinismo. </a:t>
            </a:r>
          </a:p>
          <a:p>
            <a:endParaRPr lang="it-IT" sz="2400" dirty="0" smtClean="0"/>
          </a:p>
          <a:p>
            <a:r>
              <a:rPr lang="it-IT" sz="2400" dirty="0" smtClean="0"/>
              <a:t>Entra in gioco il concetto di probabilità per descrivere gli atomi</a:t>
            </a:r>
            <a:endParaRPr lang="it-IT" sz="2400" dirty="0"/>
          </a:p>
        </p:txBody>
      </p:sp>
    </p:spTree>
    <p:extLst>
      <p:ext uri="{BB962C8B-B14F-4D97-AF65-F5344CB8AC3E}">
        <p14:creationId xmlns:p14="http://schemas.microsoft.com/office/powerpoint/2010/main" val="188388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157" y="133922"/>
            <a:ext cx="7996518" cy="809251"/>
          </a:xfrm>
        </p:spPr>
        <p:txBody>
          <a:bodyPr>
            <a:normAutofit/>
          </a:bodyPr>
          <a:lstStyle/>
          <a:p>
            <a:r>
              <a:rPr lang="it-IT" sz="3200" dirty="0" smtClean="0">
                <a:solidFill>
                  <a:srgbClr val="0070C0"/>
                </a:solidFill>
              </a:rPr>
              <a:t>Dualismo onda-particella</a:t>
            </a:r>
            <a:endParaRPr lang="it-IT" sz="3200" dirty="0">
              <a:solidFill>
                <a:srgbClr val="0070C0"/>
              </a:solidFill>
            </a:endParaRPr>
          </a:p>
        </p:txBody>
      </p:sp>
      <p:sp>
        <p:nvSpPr>
          <p:cNvPr id="9" name="Content Placeholder 2"/>
          <p:cNvSpPr txBox="1">
            <a:spLocks/>
          </p:cNvSpPr>
          <p:nvPr/>
        </p:nvSpPr>
        <p:spPr>
          <a:xfrm>
            <a:off x="0" y="1516525"/>
            <a:ext cx="6825785" cy="4661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dirty="0" smtClean="0"/>
              <a:t>Gli esperimenti di diffrazione di elettroni da cristalli </a:t>
            </a:r>
            <a:r>
              <a:rPr lang="it-IT" sz="1900" dirty="0"/>
              <a:t>(Davisson e Germer</a:t>
            </a:r>
            <a:r>
              <a:rPr lang="it-IT" sz="1900" dirty="0" smtClean="0"/>
              <a:t>) confermarono la predizione di De </a:t>
            </a:r>
            <a:r>
              <a:rPr lang="it-IT" sz="1900" dirty="0"/>
              <a:t>Broglie</a:t>
            </a:r>
            <a:r>
              <a:rPr lang="it-IT" sz="1900" dirty="0" smtClean="0"/>
              <a:t>. </a:t>
            </a:r>
            <a:endParaRPr lang="it-IT" sz="2200" dirty="0" smtClean="0"/>
          </a:p>
        </p:txBody>
      </p:sp>
      <p:sp>
        <p:nvSpPr>
          <p:cNvPr id="10" name="Content Placeholder 2"/>
          <p:cNvSpPr txBox="1">
            <a:spLocks/>
          </p:cNvSpPr>
          <p:nvPr/>
        </p:nvSpPr>
        <p:spPr>
          <a:xfrm>
            <a:off x="0" y="774844"/>
            <a:ext cx="645907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1900" dirty="0"/>
              <a:t>L</a:t>
            </a:r>
            <a:r>
              <a:rPr lang="it-IT" sz="1900" dirty="0" smtClean="0"/>
              <a:t>’elettrone venne descritto dal fisico Louis Victor de Broglie (1892-1987) come un’onda.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461" y="133922"/>
            <a:ext cx="1657630" cy="2161549"/>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382" y="2556050"/>
            <a:ext cx="3868022" cy="2166092"/>
          </a:xfrm>
          <a:prstGeom prst="rect">
            <a:avLst/>
          </a:prstGeom>
        </p:spPr>
      </p:pic>
      <mc:AlternateContent xmlns:mc="http://schemas.openxmlformats.org/markup-compatibility/2006" xmlns:a14="http://schemas.microsoft.com/office/drawing/2010/main">
        <mc:Choice Requires="a14">
          <p:sp>
            <p:nvSpPr>
              <p:cNvPr id="5" name="Rettangolo 4"/>
              <p:cNvSpPr/>
              <p:nvPr/>
            </p:nvSpPr>
            <p:spPr>
              <a:xfrm>
                <a:off x="3070781" y="5853691"/>
                <a:ext cx="5461856" cy="846450"/>
              </a:xfrm>
              <a:prstGeom prst="rect">
                <a:avLst/>
              </a:prstGeom>
            </p:spPr>
            <p:txBody>
              <a:bodyPr wrap="square">
                <a:spAutoFit/>
              </a:bodyPr>
              <a:lstStyle/>
              <a:p>
                <a:r>
                  <a:rPr lang="it-IT" dirty="0"/>
                  <a:t>De Broglie calcolò la lunghezza d’onda di un elettrone di una certa energia:    </a:t>
                </a:r>
                <a14:m>
                  <m:oMath xmlns:m="http://schemas.openxmlformats.org/officeDocument/2006/math">
                    <m:r>
                      <a:rPr lang="it-IT" sz="2000" i="1">
                        <a:latin typeface="Cambria Math" panose="02040503050406030204" pitchFamily="18" charset="0"/>
                        <a:ea typeface="Cambria Math" panose="02040503050406030204" pitchFamily="18" charset="0"/>
                      </a:rPr>
                      <m:t>𝜆</m:t>
                    </m:r>
                    <m:r>
                      <a:rPr lang="it-IT" sz="2000" i="1">
                        <a:latin typeface="Cambria Math" panose="02040503050406030204" pitchFamily="18" charset="0"/>
                        <a:ea typeface="Cambria Math" panose="02040503050406030204" pitchFamily="18" charset="0"/>
                      </a:rPr>
                      <m:t>=</m:t>
                    </m:r>
                    <m:f>
                      <m:fPr>
                        <m:ctrlPr>
                          <a:rPr lang="it-IT" sz="2000" i="1">
                            <a:latin typeface="Cambria Math" panose="02040503050406030204" pitchFamily="18" charset="0"/>
                            <a:ea typeface="Cambria Math" panose="02040503050406030204" pitchFamily="18" charset="0"/>
                          </a:rPr>
                        </m:ctrlPr>
                      </m:fPr>
                      <m:num>
                        <m:r>
                          <a:rPr lang="it-IT" sz="2000" i="1">
                            <a:latin typeface="Cambria Math" panose="02040503050406030204" pitchFamily="18" charset="0"/>
                            <a:ea typeface="Cambria Math" panose="02040503050406030204" pitchFamily="18" charset="0"/>
                          </a:rPr>
                          <m:t>h</m:t>
                        </m:r>
                      </m:num>
                      <m:den>
                        <m:r>
                          <a:rPr lang="it-IT" sz="2000" i="1">
                            <a:latin typeface="Cambria Math" panose="02040503050406030204" pitchFamily="18" charset="0"/>
                            <a:ea typeface="Cambria Math" panose="02040503050406030204" pitchFamily="18" charset="0"/>
                          </a:rPr>
                          <m:t>𝑝</m:t>
                        </m:r>
                      </m:den>
                    </m:f>
                  </m:oMath>
                </a14:m>
                <a:endParaRPr lang="it-IT" dirty="0"/>
              </a:p>
            </p:txBody>
          </p:sp>
        </mc:Choice>
        <mc:Fallback xmlns="">
          <p:sp>
            <p:nvSpPr>
              <p:cNvPr id="5" name="Rettangolo 4"/>
              <p:cNvSpPr>
                <a:spLocks noRot="1" noChangeAspect="1" noMove="1" noResize="1" noEditPoints="1" noAdjustHandles="1" noChangeArrowheads="1" noChangeShapeType="1" noTextEdit="1"/>
              </p:cNvSpPr>
              <p:nvPr/>
            </p:nvSpPr>
            <p:spPr>
              <a:xfrm>
                <a:off x="3070781" y="5853691"/>
                <a:ext cx="5461856" cy="846450"/>
              </a:xfrm>
              <a:prstGeom prst="rect">
                <a:avLst/>
              </a:prstGeom>
              <a:blipFill>
                <a:blip r:embed="rId4"/>
                <a:stretch>
                  <a:fillRect l="-1004" t="-3597" r="-112"/>
                </a:stretch>
              </a:blipFill>
            </p:spPr>
            <p:txBody>
              <a:bodyPr/>
              <a:lstStyle/>
              <a:p>
                <a:r>
                  <a:rPr lang="it-IT">
                    <a:noFill/>
                  </a:rPr>
                  <a:t> </a:t>
                </a:r>
              </a:p>
            </p:txBody>
          </p:sp>
        </mc:Fallback>
      </mc:AlternateContent>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792" y="2626309"/>
            <a:ext cx="2486025" cy="1838325"/>
          </a:xfrm>
          <a:prstGeom prst="rect">
            <a:avLst/>
          </a:prstGeom>
        </p:spPr>
      </p:pic>
      <p:pic>
        <p:nvPicPr>
          <p:cNvPr id="7" name="Immagin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877" y="4484808"/>
            <a:ext cx="2919904" cy="2215333"/>
          </a:xfrm>
          <a:prstGeom prst="rect">
            <a:avLst/>
          </a:prstGeom>
        </p:spPr>
      </p:pic>
    </p:spTree>
    <p:extLst>
      <p:ext uri="{BB962C8B-B14F-4D97-AF65-F5344CB8AC3E}">
        <p14:creationId xmlns:p14="http://schemas.microsoft.com/office/powerpoint/2010/main" val="151459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042" y="80334"/>
            <a:ext cx="7996518" cy="809251"/>
          </a:xfrm>
        </p:spPr>
        <p:txBody>
          <a:bodyPr>
            <a:normAutofit/>
          </a:bodyPr>
          <a:lstStyle/>
          <a:p>
            <a:r>
              <a:rPr lang="it-IT" sz="3200" dirty="0" smtClean="0">
                <a:solidFill>
                  <a:srgbClr val="0070C0"/>
                </a:solidFill>
              </a:rPr>
              <a:t>Funzione d’onda:  la meccanica ondulatoria</a:t>
            </a:r>
            <a:endParaRPr lang="it-IT" sz="3200" dirty="0">
              <a:solidFill>
                <a:srgbClr val="0070C0"/>
              </a:solidFill>
            </a:endParaRPr>
          </a:p>
        </p:txBody>
      </p:sp>
      <p:sp>
        <p:nvSpPr>
          <p:cNvPr id="10" name="Content Placeholder 2"/>
          <p:cNvSpPr txBox="1">
            <a:spLocks/>
          </p:cNvSpPr>
          <p:nvPr/>
        </p:nvSpPr>
        <p:spPr>
          <a:xfrm>
            <a:off x="0" y="2491444"/>
            <a:ext cx="6546070"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dirty="0" smtClean="0"/>
              <a:t>Considerando la descrizione ondulatoria di de Broglie, Erwin Schrödinger (1887-1961) propose la sua famosa equazione per ricavare la funzione d’onda di un sistema, in particolare per l’elettrone in un atomo.</a:t>
            </a:r>
          </a:p>
        </p:txBody>
      </p:sp>
      <p:pic>
        <p:nvPicPr>
          <p:cNvPr id="9"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b="14925"/>
          <a:stretch/>
        </p:blipFill>
        <p:spPr bwMode="auto">
          <a:xfrm>
            <a:off x="6949890" y="703556"/>
            <a:ext cx="1715666" cy="225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220042" y="666640"/>
            <a:ext cx="6546070" cy="1200329"/>
          </a:xfrm>
          <a:prstGeom prst="rect">
            <a:avLst/>
          </a:prstGeom>
          <a:noFill/>
        </p:spPr>
        <p:txBody>
          <a:bodyPr wrap="square" rtlCol="0">
            <a:spAutoFit/>
          </a:bodyPr>
          <a:lstStyle/>
          <a:p>
            <a:r>
              <a:rPr lang="it-IT" dirty="0"/>
              <a:t>La meccanica </a:t>
            </a:r>
            <a:r>
              <a:rPr lang="it-IT" dirty="0" smtClean="0"/>
              <a:t>ondulatoria suppone che</a:t>
            </a:r>
            <a:r>
              <a:rPr lang="it-IT" dirty="0"/>
              <a:t>, invece di viaggiare lungo un percorso definito, una particella si distribuisce nello </a:t>
            </a:r>
            <a:r>
              <a:rPr lang="it-IT" dirty="0" smtClean="0"/>
              <a:t>spazio come </a:t>
            </a:r>
            <a:r>
              <a:rPr lang="it-IT" dirty="0"/>
              <a:t>un'onda. </a:t>
            </a:r>
            <a:r>
              <a:rPr lang="it-IT" dirty="0" smtClean="0"/>
              <a:t>La </a:t>
            </a:r>
            <a:r>
              <a:rPr lang="it-IT" dirty="0"/>
              <a:t>rappresentazione matematica dell'onda </a:t>
            </a:r>
            <a:r>
              <a:rPr lang="it-IT" dirty="0" smtClean="0"/>
              <a:t>viene </a:t>
            </a:r>
            <a:r>
              <a:rPr lang="it-IT" dirty="0"/>
              <a:t>chiamata </a:t>
            </a:r>
            <a:r>
              <a:rPr lang="it-IT" b="1" dirty="0"/>
              <a:t>funzione d'onda</a:t>
            </a:r>
            <a:r>
              <a:rPr lang="it-IT" dirty="0" smtClean="0"/>
              <a:t>, ψ </a:t>
            </a:r>
            <a:r>
              <a:rPr lang="it-IT" dirty="0"/>
              <a:t>(psi</a:t>
            </a:r>
            <a:r>
              <a:rPr lang="it-IT" dirty="0" smtClean="0"/>
              <a:t>). </a:t>
            </a:r>
            <a:endParaRPr lang="it-IT" dirty="0"/>
          </a:p>
        </p:txBody>
      </p:sp>
      <p:pic>
        <p:nvPicPr>
          <p:cNvPr id="11" name="Immagine 10"/>
          <p:cNvPicPr>
            <a:picLocks noChangeAspect="1"/>
          </p:cNvPicPr>
          <p:nvPr/>
        </p:nvPicPr>
        <p:blipFill>
          <a:blip r:embed="rId3"/>
          <a:stretch>
            <a:fillRect/>
          </a:stretch>
        </p:blipFill>
        <p:spPr>
          <a:xfrm>
            <a:off x="3674012" y="3857570"/>
            <a:ext cx="1905266" cy="609685"/>
          </a:xfrm>
          <a:prstGeom prst="rect">
            <a:avLst/>
          </a:prstGeom>
        </p:spPr>
      </p:pic>
      <p:pic>
        <p:nvPicPr>
          <p:cNvPr id="13" name="Immagin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7034" y="4858613"/>
            <a:ext cx="2551255" cy="1865605"/>
          </a:xfrm>
          <a:prstGeom prst="rect">
            <a:avLst/>
          </a:prstGeom>
        </p:spPr>
      </p:pic>
    </p:spTree>
    <p:extLst>
      <p:ext uri="{BB962C8B-B14F-4D97-AF65-F5344CB8AC3E}">
        <p14:creationId xmlns:p14="http://schemas.microsoft.com/office/powerpoint/2010/main" val="455744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39365" y="239809"/>
            <a:ext cx="8418136" cy="1683538"/>
          </a:xfrm>
          <a:prstGeom prst="rect">
            <a:avLst/>
          </a:prstGeom>
        </p:spPr>
        <p:txBody>
          <a:bodyPr wrap="square">
            <a:spAutoFit/>
          </a:bodyPr>
          <a:lstStyle/>
          <a:p>
            <a:pPr>
              <a:lnSpc>
                <a:spcPct val="120000"/>
              </a:lnSpc>
              <a:spcAft>
                <a:spcPts val="600"/>
              </a:spcAft>
            </a:pPr>
            <a:r>
              <a:rPr lang="it-IT" sz="2800" dirty="0"/>
              <a:t>Ma allora che cos’è esattamente un elettrone? </a:t>
            </a:r>
            <a:endParaRPr lang="it-IT" dirty="0"/>
          </a:p>
          <a:p>
            <a:pPr>
              <a:lnSpc>
                <a:spcPct val="120000"/>
              </a:lnSpc>
              <a:spcAft>
                <a:spcPts val="600"/>
              </a:spcAft>
            </a:pPr>
            <a:r>
              <a:rPr lang="it-IT" dirty="0" smtClean="0"/>
              <a:t>L’elettrone </a:t>
            </a:r>
            <a:r>
              <a:rPr lang="it-IT" dirty="0"/>
              <a:t>è una cosa sola, non è onda </a:t>
            </a:r>
            <a:r>
              <a:rPr lang="it-IT" b="1" dirty="0"/>
              <a:t>o</a:t>
            </a:r>
            <a:r>
              <a:rPr lang="it-IT" dirty="0"/>
              <a:t> particella. Il problema è nostro: non siamo in grado di definire meglio la natura dell’elettrone (e del fotone) che con 2 modelli diversi. A seconda del tipo di fenomeno, dobbiamo utilizzare un modello diverso.</a:t>
            </a:r>
          </a:p>
        </p:txBody>
      </p:sp>
      <p:sp>
        <p:nvSpPr>
          <p:cNvPr id="12" name="Content Placeholder 2"/>
          <p:cNvSpPr>
            <a:spLocks noGrp="1"/>
          </p:cNvSpPr>
          <p:nvPr>
            <p:ph idx="1"/>
          </p:nvPr>
        </p:nvSpPr>
        <p:spPr>
          <a:xfrm>
            <a:off x="130312" y="1923347"/>
            <a:ext cx="8634952" cy="974768"/>
          </a:xfrm>
        </p:spPr>
        <p:txBody>
          <a:bodyPr>
            <a:noAutofit/>
          </a:bodyPr>
          <a:lstStyle/>
          <a:p>
            <a:pPr marL="0" indent="0">
              <a:lnSpc>
                <a:spcPct val="120000"/>
              </a:lnSpc>
              <a:spcBef>
                <a:spcPts val="0"/>
              </a:spcBef>
              <a:spcAft>
                <a:spcPts val="600"/>
              </a:spcAft>
              <a:buNone/>
            </a:pPr>
            <a:r>
              <a:rPr lang="it-IT" sz="1900" b="1" dirty="0" smtClean="0"/>
              <a:t>Max Born </a:t>
            </a:r>
            <a:r>
              <a:rPr lang="it-IT" sz="1900" dirty="0" smtClean="0"/>
              <a:t>(1882-1970) propose che il quadrato della funzione d’onda potesse essere interpretato come la probabilità di individuare un elettrone in una certa regione di spazio.</a:t>
            </a:r>
          </a:p>
        </p:txBody>
      </p:sp>
      <mc:AlternateContent xmlns:mc="http://schemas.openxmlformats.org/markup-compatibility/2006" xmlns:a14="http://schemas.microsoft.com/office/drawing/2010/main">
        <mc:Choice Requires="a14">
          <p:sp>
            <p:nvSpPr>
              <p:cNvPr id="14" name="CasellaDiTesto 13"/>
              <p:cNvSpPr txBox="1"/>
              <p:nvPr/>
            </p:nvSpPr>
            <p:spPr>
              <a:xfrm>
                <a:off x="339365" y="3376819"/>
                <a:ext cx="1614110" cy="383118"/>
              </a:xfrm>
              <a:prstGeom prst="rect">
                <a:avLst/>
              </a:prstGeom>
              <a:noFill/>
            </p:spPr>
            <p:txBody>
              <a:bodyPr wrap="square" rtlCol="0">
                <a:spAutoFit/>
              </a:bodyPr>
              <a:lstStyle/>
              <a:p>
                <a14:m>
                  <m:oMath xmlns:m="http://schemas.openxmlformats.org/officeDocument/2006/math">
                    <m:r>
                      <m:rPr>
                        <m:nor/>
                      </m:rPr>
                      <a:rPr lang="it-IT" dirty="0">
                        <a:latin typeface="Times New Roman" panose="02020603050405020304" pitchFamily="18" charset="0"/>
                        <a:cs typeface="Times New Roman" panose="02020603050405020304" pitchFamily="18" charset="0"/>
                      </a:rPr>
                      <m:t>│</m:t>
                    </m:r>
                    <m:r>
                      <a:rPr lang="it-IT" i="1">
                        <a:latin typeface="Cambria Math" panose="02040503050406030204" pitchFamily="18" charset="0"/>
                        <a:ea typeface="Cambria Math" panose="02040503050406030204" pitchFamily="18" charset="0"/>
                      </a:rPr>
                      <m:t>𝜓</m:t>
                    </m:r>
                  </m:oMath>
                </a14:m>
                <a:r>
                  <a:rPr lang="it-IT" dirty="0" smtClean="0">
                    <a:latin typeface="Times New Roman" panose="02020603050405020304" pitchFamily="18" charset="0"/>
                    <a:cs typeface="Times New Roman" panose="02020603050405020304" pitchFamily="18" charset="0"/>
                  </a:rPr>
                  <a:t>│</a:t>
                </a:r>
                <a:r>
                  <a:rPr lang="it-IT" baseline="30000" dirty="0"/>
                  <a:t>2</a:t>
                </a:r>
              </a:p>
            </p:txBody>
          </p:sp>
        </mc:Choice>
        <mc:Fallback xmlns="">
          <p:sp>
            <p:nvSpPr>
              <p:cNvPr id="14" name="CasellaDiTesto 13"/>
              <p:cNvSpPr txBox="1">
                <a:spLocks noRot="1" noChangeAspect="1" noMove="1" noResize="1" noEditPoints="1" noAdjustHandles="1" noChangeArrowheads="1" noChangeShapeType="1" noTextEdit="1"/>
              </p:cNvSpPr>
              <p:nvPr/>
            </p:nvSpPr>
            <p:spPr>
              <a:xfrm>
                <a:off x="339365" y="3376819"/>
                <a:ext cx="1614110" cy="383118"/>
              </a:xfrm>
              <a:prstGeom prst="rect">
                <a:avLst/>
              </a:prstGeom>
              <a:blipFill>
                <a:blip r:embed="rId2"/>
                <a:stretch>
                  <a:fillRect l="-2652" t="-4762" b="-25397"/>
                </a:stretch>
              </a:blipFill>
            </p:spPr>
            <p:txBody>
              <a:bodyPr/>
              <a:lstStyle/>
              <a:p>
                <a:r>
                  <a:rPr lang="it-IT">
                    <a:noFill/>
                  </a:rPr>
                  <a:t> </a:t>
                </a:r>
              </a:p>
            </p:txBody>
          </p:sp>
        </mc:Fallback>
      </mc:AlternateContent>
      <p:sp>
        <p:nvSpPr>
          <p:cNvPr id="16" name="Content Placeholder 2"/>
          <p:cNvSpPr txBox="1">
            <a:spLocks/>
          </p:cNvSpPr>
          <p:nvPr/>
        </p:nvSpPr>
        <p:spPr>
          <a:xfrm>
            <a:off x="4351855" y="3272553"/>
            <a:ext cx="479214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None/>
            </a:pPr>
            <a:r>
              <a:rPr lang="it-IT" sz="1800" dirty="0" smtClean="0"/>
              <a:t>Considerando l’interpretazione probabilistica di Born, la descrizione quantistica dell’atomo non parla più di orbite di elettroni come nella descrizione di Bohr, ma di </a:t>
            </a:r>
            <a:r>
              <a:rPr lang="it-IT" sz="1800" b="1" dirty="0" smtClean="0">
                <a:solidFill>
                  <a:srgbClr val="FF0000"/>
                </a:solidFill>
              </a:rPr>
              <a:t>orbitali</a:t>
            </a:r>
            <a:r>
              <a:rPr lang="it-IT" sz="1800" dirty="0" smtClean="0"/>
              <a:t>. </a:t>
            </a:r>
          </a:p>
        </p:txBody>
      </p:sp>
      <p:sp>
        <p:nvSpPr>
          <p:cNvPr id="7" name="CasellaDiTesto 6"/>
          <p:cNvSpPr txBox="1"/>
          <p:nvPr/>
        </p:nvSpPr>
        <p:spPr>
          <a:xfrm>
            <a:off x="0" y="5380672"/>
            <a:ext cx="9239933" cy="1538883"/>
          </a:xfrm>
          <a:prstGeom prst="rect">
            <a:avLst/>
          </a:prstGeom>
          <a:noFill/>
        </p:spPr>
        <p:txBody>
          <a:bodyPr wrap="square" rtlCol="0">
            <a:spAutoFit/>
          </a:bodyPr>
          <a:lstStyle/>
          <a:p>
            <a:r>
              <a:rPr lang="it-IT" sz="2000" dirty="0" smtClean="0"/>
              <a:t>Un’</a:t>
            </a:r>
            <a:r>
              <a:rPr lang="it-IT" sz="2000" b="1" dirty="0" smtClean="0">
                <a:solidFill>
                  <a:srgbClr val="FF0000"/>
                </a:solidFill>
              </a:rPr>
              <a:t>orbitale atomico </a:t>
            </a:r>
            <a:r>
              <a:rPr lang="it-IT" sz="2000" dirty="0" smtClean="0"/>
              <a:t>è la funzione d’onda di un elettrone in un atomo, ne descrive lo </a:t>
            </a:r>
            <a:r>
              <a:rPr lang="it-IT" sz="2000" b="1" dirty="0" smtClean="0"/>
              <a:t>stato </a:t>
            </a:r>
            <a:r>
              <a:rPr lang="it-IT" sz="2000" dirty="0" smtClean="0"/>
              <a:t>(distribuzione di probabilità ed energia).</a:t>
            </a:r>
          </a:p>
          <a:p>
            <a:endParaRPr lang="it-IT" dirty="0" smtClean="0"/>
          </a:p>
          <a:p>
            <a:r>
              <a:rPr lang="it-IT" dirty="0"/>
              <a:t>Quando un elettrone è descritto da una di queste funzioni d'onda, lo </a:t>
            </a:r>
            <a:r>
              <a:rPr lang="it-IT" dirty="0" smtClean="0"/>
              <a:t>diciamo "occupa" quell'orbitale. Vedremo fra poco la rappresentazione grafica di un orbitale.</a:t>
            </a:r>
          </a:p>
        </p:txBody>
      </p:sp>
      <p:pic>
        <p:nvPicPr>
          <p:cNvPr id="21" name="Immagine 1"/>
          <p:cNvPicPr>
            <a:picLocks noChangeAspect="1"/>
          </p:cNvPicPr>
          <p:nvPr/>
        </p:nvPicPr>
        <p:blipFill rotWithShape="1">
          <a:blip r:embed="rId3">
            <a:extLst>
              <a:ext uri="{28A0092B-C50C-407E-A947-70E740481C1C}">
                <a14:useLocalDpi xmlns:a14="http://schemas.microsoft.com/office/drawing/2010/main" val="0"/>
              </a:ext>
            </a:extLst>
          </a:blip>
          <a:srcRect l="70684"/>
          <a:stretch/>
        </p:blipFill>
        <p:spPr bwMode="auto">
          <a:xfrm>
            <a:off x="1376314" y="2780455"/>
            <a:ext cx="2617321"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3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87379" y="201511"/>
            <a:ext cx="818029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dirty="0" smtClean="0"/>
              <a:t>La soluzione dell’equazione di </a:t>
            </a:r>
            <a:r>
              <a:rPr lang="it-IT" sz="1900" dirty="0" err="1" smtClean="0"/>
              <a:t>Schrödinger</a:t>
            </a:r>
            <a:r>
              <a:rPr lang="it-IT" sz="1900" dirty="0" smtClean="0"/>
              <a:t> applicata all’elettrone nell’atomo di idrogeno permette di ottenere l’espressione di diverse funzioni d’onda. (N.B. un numero infinito di funzioni </a:t>
            </a:r>
            <a:r>
              <a:rPr lang="it-IT" sz="1900" smtClean="0"/>
              <a:t>d’onda…) </a:t>
            </a:r>
            <a:endParaRPr lang="it-IT" sz="1900" dirty="0" smtClean="0"/>
          </a:p>
          <a:p>
            <a:pPr marL="0" indent="0">
              <a:lnSpc>
                <a:spcPct val="120000"/>
              </a:lnSpc>
              <a:spcBef>
                <a:spcPts val="0"/>
              </a:spcBef>
              <a:spcAft>
                <a:spcPts val="600"/>
              </a:spcAft>
              <a:buNone/>
            </a:pPr>
            <a:r>
              <a:rPr lang="it-IT" sz="1900" dirty="0"/>
              <a:t>C</a:t>
            </a:r>
            <a:r>
              <a:rPr lang="it-IT" sz="1900" dirty="0" smtClean="0"/>
              <a:t>iascuna di queste funzioni </a:t>
            </a:r>
            <a:r>
              <a:rPr lang="it-IT" sz="1900" dirty="0"/>
              <a:t>d’onda </a:t>
            </a:r>
            <a:r>
              <a:rPr lang="it-IT" sz="1900" dirty="0" smtClean="0"/>
              <a:t>è caratterizzata da un set di </a:t>
            </a:r>
            <a:r>
              <a:rPr lang="it-IT" sz="1900" b="1" dirty="0" smtClean="0"/>
              <a:t>numeri </a:t>
            </a:r>
            <a:r>
              <a:rPr lang="it-IT" sz="1900" b="1" dirty="0"/>
              <a:t>quantici</a:t>
            </a:r>
            <a:r>
              <a:rPr lang="it-IT" sz="1900" dirty="0"/>
              <a:t>:</a:t>
            </a:r>
          </a:p>
          <a:p>
            <a:pPr marL="0" indent="0">
              <a:lnSpc>
                <a:spcPct val="120000"/>
              </a:lnSpc>
              <a:spcBef>
                <a:spcPts val="0"/>
              </a:spcBef>
              <a:spcAft>
                <a:spcPts val="600"/>
              </a:spcAft>
              <a:buNone/>
            </a:pPr>
            <a:r>
              <a:rPr lang="it-IT" sz="1900" dirty="0" smtClean="0"/>
              <a:t> </a:t>
            </a:r>
          </a:p>
        </p:txBody>
      </p:sp>
      <mc:AlternateContent xmlns:mc="http://schemas.openxmlformats.org/markup-compatibility/2006" xmlns:a14="http://schemas.microsoft.com/office/drawing/2010/main">
        <mc:Choice Requires="a14">
          <p:sp>
            <p:nvSpPr>
              <p:cNvPr id="15" name="Content Placeholder 2"/>
              <p:cNvSpPr txBox="1">
                <a:spLocks/>
              </p:cNvSpPr>
              <p:nvPr/>
            </p:nvSpPr>
            <p:spPr>
              <a:xfrm>
                <a:off x="479610" y="1657422"/>
                <a:ext cx="809961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pPr>
                <a:r>
                  <a:rPr lang="it-IT" sz="1900" b="1" dirty="0" smtClean="0"/>
                  <a:t>Numero quantico principale, </a:t>
                </a:r>
                <a:r>
                  <a:rPr lang="it-IT" sz="1900" b="1" i="1" dirty="0" smtClean="0"/>
                  <a:t>n</a:t>
                </a:r>
                <a:r>
                  <a:rPr lang="it-IT" sz="1900" dirty="0" smtClean="0"/>
                  <a:t>: determina l’energia e il livello energetico dell’orbitale che l’elettrone occupa; determina il raggio dell’orbitale.</a:t>
                </a:r>
                <a:r>
                  <a:rPr lang="it-IT" sz="1900" dirty="0"/>
                  <a:t> </a:t>
                </a:r>
                <a:r>
                  <a:rPr lang="it-IT" sz="1900" dirty="0" smtClean="0"/>
                  <a:t>Assume sempre valori interi, maggiori di 0.</a:t>
                </a:r>
              </a:p>
              <a:p>
                <a:pPr>
                  <a:lnSpc>
                    <a:spcPct val="120000"/>
                  </a:lnSpc>
                  <a:spcBef>
                    <a:spcPts val="0"/>
                  </a:spcBef>
                  <a:spcAft>
                    <a:spcPts val="600"/>
                  </a:spcAft>
                </a:pPr>
                <a:r>
                  <a:rPr lang="it-IT" sz="1900" b="1" dirty="0" smtClean="0"/>
                  <a:t>Numero quantico secondario o angolare, </a:t>
                </a:r>
                <a:r>
                  <a:rPr lang="it-IT" sz="1900" b="1" i="1" dirty="0" smtClean="0"/>
                  <a:t>l</a:t>
                </a:r>
                <a:r>
                  <a:rPr lang="it-IT" sz="1900" dirty="0" smtClean="0"/>
                  <a:t>: determina il momento angolare della funzione d’onda e quindi la forma dell’orbitale. Per ciascun valore di </a:t>
                </a:r>
                <a:r>
                  <a:rPr lang="it-IT" sz="1900" i="1" dirty="0" smtClean="0"/>
                  <a:t>l</a:t>
                </a:r>
                <a:r>
                  <a:rPr lang="it-IT" sz="1900" dirty="0" smtClean="0"/>
                  <a:t> si ha un diverso sottolivello. Assume valori interi, </a:t>
                </a:r>
                <a14:m>
                  <m:oMath xmlns:m="http://schemas.openxmlformats.org/officeDocument/2006/math">
                    <m:r>
                      <a:rPr lang="it-IT" sz="1900" b="0" i="1" smtClean="0">
                        <a:latin typeface="Cambria Math" panose="02040503050406030204" pitchFamily="18" charset="0"/>
                      </a:rPr>
                      <m:t>0</m:t>
                    </m:r>
                    <m:r>
                      <a:rPr lang="it-IT" sz="1900" b="0" i="1" smtClean="0">
                        <a:latin typeface="Cambria Math" panose="02040503050406030204" pitchFamily="18" charset="0"/>
                        <a:ea typeface="Cambria Math" panose="02040503050406030204" pitchFamily="18" charset="0"/>
                      </a:rPr>
                      <m:t>≤</m:t>
                    </m:r>
                    <m:r>
                      <a:rPr lang="it-IT" sz="1900" b="0" i="1" smtClean="0">
                        <a:latin typeface="Cambria Math" panose="02040503050406030204" pitchFamily="18" charset="0"/>
                        <a:ea typeface="Cambria Math" panose="02040503050406030204" pitchFamily="18" charset="0"/>
                      </a:rPr>
                      <m:t>𝑙</m:t>
                    </m:r>
                    <m:r>
                      <a:rPr lang="it-IT" sz="1900" b="0" i="1" smtClean="0">
                        <a:latin typeface="Cambria Math" panose="02040503050406030204" pitchFamily="18" charset="0"/>
                        <a:ea typeface="Cambria Math" panose="02040503050406030204" pitchFamily="18" charset="0"/>
                      </a:rPr>
                      <m:t>≤(</m:t>
                    </m:r>
                    <m:r>
                      <a:rPr lang="it-IT" sz="1900" b="0" i="1" smtClean="0">
                        <a:latin typeface="Cambria Math" panose="02040503050406030204" pitchFamily="18" charset="0"/>
                        <a:ea typeface="Cambria Math" panose="02040503050406030204" pitchFamily="18" charset="0"/>
                      </a:rPr>
                      <m:t>𝑛</m:t>
                    </m:r>
                    <m:r>
                      <a:rPr lang="it-IT" sz="1900" b="0" i="1" smtClean="0">
                        <a:latin typeface="Cambria Math" panose="02040503050406030204" pitchFamily="18" charset="0"/>
                        <a:ea typeface="Cambria Math" panose="02040503050406030204" pitchFamily="18" charset="0"/>
                      </a:rPr>
                      <m:t>−1)</m:t>
                    </m:r>
                  </m:oMath>
                </a14:m>
                <a:r>
                  <a:rPr lang="it-IT" sz="1900" dirty="0" smtClean="0"/>
                  <a:t>.</a:t>
                </a:r>
              </a:p>
              <a:p>
                <a:pPr>
                  <a:lnSpc>
                    <a:spcPct val="120000"/>
                  </a:lnSpc>
                  <a:spcBef>
                    <a:spcPts val="0"/>
                  </a:spcBef>
                  <a:spcAft>
                    <a:spcPts val="600"/>
                  </a:spcAft>
                </a:pPr>
                <a:r>
                  <a:rPr lang="it-IT" sz="1900" b="1" dirty="0" smtClean="0"/>
                  <a:t>Numero quantico magnetico, </a:t>
                </a:r>
                <a14:m>
                  <m:oMath xmlns:m="http://schemas.openxmlformats.org/officeDocument/2006/math">
                    <m:sSub>
                      <m:sSubPr>
                        <m:ctrlPr>
                          <a:rPr lang="it-IT" sz="1900" b="1" i="1" smtClean="0">
                            <a:latin typeface="Cambria Math" panose="02040503050406030204" pitchFamily="18" charset="0"/>
                          </a:rPr>
                        </m:ctrlPr>
                      </m:sSubPr>
                      <m:e>
                        <m:r>
                          <a:rPr lang="it-IT" sz="1900" b="1" i="1" smtClean="0">
                            <a:latin typeface="Cambria Math" panose="02040503050406030204" pitchFamily="18" charset="0"/>
                          </a:rPr>
                          <m:t>𝒎</m:t>
                        </m:r>
                      </m:e>
                      <m:sub>
                        <m:r>
                          <a:rPr lang="it-IT" sz="1900" b="1" i="1" smtClean="0">
                            <a:latin typeface="Cambria Math" panose="02040503050406030204" pitchFamily="18" charset="0"/>
                          </a:rPr>
                          <m:t>𝒍</m:t>
                        </m:r>
                      </m:sub>
                    </m:sSub>
                  </m:oMath>
                </a14:m>
                <a:r>
                  <a:rPr lang="it-IT" sz="1900" dirty="0" smtClean="0"/>
                  <a:t>: determina l’orientazione dell’orbitale nello spazio. Assume valori interi  </a:t>
                </a:r>
                <a14:m>
                  <m:oMath xmlns:m="http://schemas.openxmlformats.org/officeDocument/2006/math">
                    <m:r>
                      <a:rPr lang="it-IT" sz="1900" i="1" dirty="0" smtClean="0">
                        <a:latin typeface="Cambria Math" panose="02040503050406030204" pitchFamily="18" charset="0"/>
                      </a:rPr>
                      <m:t>−</m:t>
                    </m:r>
                    <m:r>
                      <a:rPr lang="it-IT" sz="1900" b="0" i="1" dirty="0" smtClean="0">
                        <a:latin typeface="Cambria Math" panose="02040503050406030204" pitchFamily="18" charset="0"/>
                      </a:rPr>
                      <m:t>𝑙</m:t>
                    </m:r>
                    <m:r>
                      <a:rPr lang="it-IT" sz="1900" i="1">
                        <a:latin typeface="Cambria Math" panose="02040503050406030204" pitchFamily="18" charset="0"/>
                        <a:ea typeface="Cambria Math" panose="02040503050406030204" pitchFamily="18" charset="0"/>
                      </a:rPr>
                      <m:t>≤</m:t>
                    </m:r>
                    <m:sSub>
                      <m:sSubPr>
                        <m:ctrlPr>
                          <a:rPr lang="it-IT" sz="1900" i="1" smtClean="0">
                            <a:latin typeface="Cambria Math" panose="02040503050406030204" pitchFamily="18" charset="0"/>
                            <a:ea typeface="Cambria Math" panose="02040503050406030204" pitchFamily="18" charset="0"/>
                          </a:rPr>
                        </m:ctrlPr>
                      </m:sSubPr>
                      <m:e>
                        <m:r>
                          <a:rPr lang="it-IT" sz="1900" b="0" i="1" smtClean="0">
                            <a:latin typeface="Cambria Math" panose="02040503050406030204" pitchFamily="18" charset="0"/>
                            <a:ea typeface="Cambria Math" panose="02040503050406030204" pitchFamily="18" charset="0"/>
                          </a:rPr>
                          <m:t>𝑚</m:t>
                        </m:r>
                      </m:e>
                      <m:sub>
                        <m:r>
                          <a:rPr lang="it-IT" sz="1900" b="0" i="1" smtClean="0">
                            <a:latin typeface="Cambria Math" panose="02040503050406030204" pitchFamily="18" charset="0"/>
                            <a:ea typeface="Cambria Math" panose="02040503050406030204" pitchFamily="18" charset="0"/>
                          </a:rPr>
                          <m:t>𝑙</m:t>
                        </m:r>
                      </m:sub>
                    </m:sSub>
                    <m:r>
                      <a:rPr lang="it-IT" sz="1900" i="1">
                        <a:latin typeface="Cambria Math" panose="02040503050406030204" pitchFamily="18" charset="0"/>
                        <a:ea typeface="Cambria Math" panose="02040503050406030204" pitchFamily="18" charset="0"/>
                      </a:rPr>
                      <m:t>≤</m:t>
                    </m:r>
                    <m:r>
                      <a:rPr lang="it-IT" sz="1900" b="0" i="1" smtClean="0">
                        <a:latin typeface="Cambria Math" panose="02040503050406030204" pitchFamily="18" charset="0"/>
                        <a:ea typeface="Cambria Math" panose="02040503050406030204" pitchFamily="18" charset="0"/>
                      </a:rPr>
                      <m:t>+</m:t>
                    </m:r>
                    <m:r>
                      <a:rPr lang="it-IT" sz="1900" b="0" i="1" smtClean="0">
                        <a:latin typeface="Cambria Math" panose="02040503050406030204" pitchFamily="18" charset="0"/>
                        <a:ea typeface="Cambria Math" panose="02040503050406030204" pitchFamily="18" charset="0"/>
                      </a:rPr>
                      <m:t>𝑙</m:t>
                    </m:r>
                  </m:oMath>
                </a14:m>
                <a:r>
                  <a:rPr lang="it-IT" sz="1900" dirty="0" smtClean="0"/>
                  <a:t>    (incluso lo 0). </a:t>
                </a:r>
              </a:p>
              <a:p>
                <a:pPr marL="0" indent="0">
                  <a:lnSpc>
                    <a:spcPct val="120000"/>
                  </a:lnSpc>
                  <a:spcBef>
                    <a:spcPts val="0"/>
                  </a:spcBef>
                  <a:spcAft>
                    <a:spcPts val="600"/>
                  </a:spcAft>
                  <a:buNone/>
                </a:pPr>
                <a:r>
                  <a:rPr lang="it-IT" sz="1900" dirty="0" smtClean="0"/>
                  <a:t>Gli orbitali che hanno la stessa energia si dicono </a:t>
                </a:r>
                <a:r>
                  <a:rPr lang="it-IT" sz="1900" b="1" dirty="0" smtClean="0"/>
                  <a:t>degeneri</a:t>
                </a:r>
                <a:r>
                  <a:rPr lang="it-IT" sz="1900" dirty="0" smtClean="0"/>
                  <a:t>. </a:t>
                </a:r>
                <a:r>
                  <a:rPr lang="it-IT" sz="1900" u="sng" dirty="0" smtClean="0"/>
                  <a:t>Per l’atomo di idrogeno</a:t>
                </a:r>
                <a:r>
                  <a:rPr lang="it-IT" sz="1900" dirty="0" smtClean="0"/>
                  <a:t>, sono degeneri tutti gli orbitali con numero quantico principale uguale. Per atomi </a:t>
                </a:r>
                <a:r>
                  <a:rPr lang="it-IT" sz="1900" u="sng" dirty="0" smtClean="0"/>
                  <a:t>polielettronici</a:t>
                </a:r>
                <a:r>
                  <a:rPr lang="it-IT" sz="1900" dirty="0" smtClean="0"/>
                  <a:t>, sono degeneri orbitali con numeri quantici principale e secondario uguali. </a:t>
                </a:r>
              </a:p>
            </p:txBody>
          </p:sp>
        </mc:Choice>
        <mc:Fallback xmlns="">
          <p:sp>
            <p:nvSpPr>
              <p:cNvPr id="15" name="Content Placeholder 2"/>
              <p:cNvSpPr txBox="1">
                <a:spLocks noRot="1" noChangeAspect="1" noMove="1" noResize="1" noEditPoints="1" noAdjustHandles="1" noChangeArrowheads="1" noChangeShapeType="1" noTextEdit="1"/>
              </p:cNvSpPr>
              <p:nvPr/>
            </p:nvSpPr>
            <p:spPr>
              <a:xfrm>
                <a:off x="479610" y="1657422"/>
                <a:ext cx="8099614" cy="974768"/>
              </a:xfrm>
              <a:prstGeom prst="rect">
                <a:avLst/>
              </a:prstGeom>
              <a:blipFill>
                <a:blip r:embed="rId2"/>
                <a:stretch>
                  <a:fillRect l="-753" r="-452" b="-368750"/>
                </a:stretch>
              </a:blipFill>
            </p:spPr>
            <p:txBody>
              <a:bodyPr/>
              <a:lstStyle/>
              <a:p>
                <a:r>
                  <a:rPr lang="it-IT">
                    <a:noFill/>
                  </a:rPr>
                  <a:t> </a:t>
                </a:r>
              </a:p>
            </p:txBody>
          </p:sp>
        </mc:Fallback>
      </mc:AlternateContent>
    </p:spTree>
    <p:extLst>
      <p:ext uri="{BB962C8B-B14F-4D97-AF65-F5344CB8AC3E}">
        <p14:creationId xmlns:p14="http://schemas.microsoft.com/office/powerpoint/2010/main" val="168642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79610" y="275336"/>
            <a:ext cx="818029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b="1" dirty="0" smtClean="0"/>
              <a:t>Ciascuna tripletta di numeri quantici (</a:t>
            </a:r>
            <a:r>
              <a:rPr lang="it-IT" sz="1900" b="1" i="1" dirty="0" smtClean="0"/>
              <a:t>n</a:t>
            </a:r>
            <a:r>
              <a:rPr lang="it-IT" sz="1900" b="1" dirty="0" smtClean="0"/>
              <a:t>, </a:t>
            </a:r>
            <a:r>
              <a:rPr lang="it-IT" sz="1900" b="1" i="1" dirty="0" smtClean="0"/>
              <a:t>l</a:t>
            </a:r>
            <a:r>
              <a:rPr lang="it-IT" sz="1900" b="1" dirty="0" smtClean="0"/>
              <a:t>,</a:t>
            </a:r>
            <a:r>
              <a:rPr lang="it-IT" sz="1900" b="1" i="1" dirty="0" smtClean="0"/>
              <a:t> m</a:t>
            </a:r>
            <a:r>
              <a:rPr lang="it-IT" sz="1900" b="1" i="1" baseline="-25000" dirty="0" smtClean="0"/>
              <a:t>l</a:t>
            </a:r>
            <a:r>
              <a:rPr lang="it-IT" sz="1900" b="1" dirty="0" smtClean="0"/>
              <a:t>) identifica un singolo orbitale.</a:t>
            </a:r>
          </a:p>
        </p:txBody>
      </p:sp>
      <p:pic>
        <p:nvPicPr>
          <p:cNvPr id="18" name="Immagine 1"/>
          <p:cNvPicPr>
            <a:picLocks noChangeAspect="1"/>
          </p:cNvPicPr>
          <p:nvPr/>
        </p:nvPicPr>
        <p:blipFill rotWithShape="1">
          <a:blip r:embed="rId2">
            <a:extLst>
              <a:ext uri="{28A0092B-C50C-407E-A947-70E740481C1C}">
                <a14:useLocalDpi xmlns:a14="http://schemas.microsoft.com/office/drawing/2010/main" val="0"/>
              </a:ext>
            </a:extLst>
          </a:blip>
          <a:srcRect b="27635"/>
          <a:stretch/>
        </p:blipFill>
        <p:spPr bwMode="auto">
          <a:xfrm>
            <a:off x="5629835" y="762720"/>
            <a:ext cx="3242042" cy="507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2"/>
          <p:cNvSpPr txBox="1">
            <a:spLocks/>
          </p:cNvSpPr>
          <p:nvPr/>
        </p:nvSpPr>
        <p:spPr>
          <a:xfrm>
            <a:off x="479610" y="782625"/>
            <a:ext cx="4938254" cy="9349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800"/>
              </a:spcAft>
              <a:buNone/>
            </a:pPr>
            <a:r>
              <a:rPr lang="it-IT" sz="1900" u="sng" dirty="0" smtClean="0"/>
              <a:t>Per il primo livello energetico</a:t>
            </a:r>
            <a:r>
              <a:rPr lang="it-IT" sz="1900" dirty="0" smtClean="0"/>
              <a:t> (</a:t>
            </a:r>
            <a:r>
              <a:rPr lang="it-IT" sz="1900" i="1" dirty="0" smtClean="0"/>
              <a:t>n </a:t>
            </a:r>
            <a:r>
              <a:rPr lang="it-IT" sz="1900" dirty="0" smtClean="0"/>
              <a:t>= 1) è possibile un solo valore di </a:t>
            </a:r>
            <a:r>
              <a:rPr lang="it-IT" sz="1900" i="1" dirty="0" smtClean="0"/>
              <a:t>l</a:t>
            </a:r>
            <a:r>
              <a:rPr lang="it-IT" sz="1900" dirty="0" smtClean="0"/>
              <a:t>, 0. Di conseguenza è possibile un solo valore di </a:t>
            </a:r>
            <a:r>
              <a:rPr lang="it-IT" sz="1900" i="1" dirty="0" smtClean="0"/>
              <a:t>m</a:t>
            </a:r>
            <a:r>
              <a:rPr lang="it-IT" sz="1900" i="1" baseline="-25000" dirty="0" smtClean="0"/>
              <a:t>l</a:t>
            </a:r>
            <a:r>
              <a:rPr lang="it-IT" sz="1900" dirty="0" smtClean="0"/>
              <a:t>. L’unica tripletta di numeri quantici che possiamo scrivere è: (</a:t>
            </a:r>
            <a:r>
              <a:rPr lang="it-IT" sz="1900" i="1" dirty="0" smtClean="0"/>
              <a:t>n = 1</a:t>
            </a:r>
            <a:r>
              <a:rPr lang="it-IT" sz="1900" dirty="0" smtClean="0"/>
              <a:t>, </a:t>
            </a:r>
            <a:r>
              <a:rPr lang="it-IT" sz="1900" i="1" dirty="0" smtClean="0"/>
              <a:t>l = 0</a:t>
            </a:r>
            <a:r>
              <a:rPr lang="it-IT" sz="1900" dirty="0" smtClean="0"/>
              <a:t>,</a:t>
            </a:r>
            <a:r>
              <a:rPr lang="it-IT" sz="1900" i="1" dirty="0" smtClean="0"/>
              <a:t> m</a:t>
            </a:r>
            <a:r>
              <a:rPr lang="it-IT" sz="1900" i="1" baseline="-25000" dirty="0" smtClean="0"/>
              <a:t>l</a:t>
            </a:r>
            <a:r>
              <a:rPr lang="it-IT" sz="1900" i="1" dirty="0" smtClean="0"/>
              <a:t> = 0</a:t>
            </a:r>
            <a:r>
              <a:rPr lang="it-IT" sz="1900" dirty="0" smtClean="0"/>
              <a:t>). Il primo livello energetico contiene un solo orbitale.</a:t>
            </a:r>
          </a:p>
          <a:p>
            <a:pPr marL="0" indent="0">
              <a:lnSpc>
                <a:spcPct val="120000"/>
              </a:lnSpc>
              <a:spcBef>
                <a:spcPts val="0"/>
              </a:spcBef>
              <a:buNone/>
            </a:pPr>
            <a:r>
              <a:rPr lang="it-IT" sz="1900" u="sng" dirty="0" smtClean="0"/>
              <a:t>Per il secondo livello energetico</a:t>
            </a:r>
            <a:r>
              <a:rPr lang="it-IT" sz="1900" dirty="0"/>
              <a:t> (</a:t>
            </a:r>
            <a:r>
              <a:rPr lang="it-IT" sz="1900" i="1" dirty="0"/>
              <a:t>n </a:t>
            </a:r>
            <a:r>
              <a:rPr lang="it-IT" sz="1900" dirty="0"/>
              <a:t>= 2</a:t>
            </a:r>
            <a:r>
              <a:rPr lang="it-IT" sz="1900" dirty="0" smtClean="0"/>
              <a:t>) sono possibili due valori </a:t>
            </a:r>
            <a:r>
              <a:rPr lang="it-IT" sz="1900" dirty="0"/>
              <a:t>di </a:t>
            </a:r>
            <a:r>
              <a:rPr lang="it-IT" sz="1900" i="1" dirty="0"/>
              <a:t>l</a:t>
            </a:r>
            <a:r>
              <a:rPr lang="it-IT" sz="1900" dirty="0"/>
              <a:t>, </a:t>
            </a:r>
            <a:r>
              <a:rPr lang="it-IT" sz="1900" dirty="0" smtClean="0"/>
              <a:t>0 e 1. </a:t>
            </a:r>
          </a:p>
          <a:p>
            <a:pPr>
              <a:lnSpc>
                <a:spcPct val="120000"/>
              </a:lnSpc>
              <a:spcBef>
                <a:spcPts val="0"/>
              </a:spcBef>
            </a:pPr>
            <a:r>
              <a:rPr lang="it-IT" sz="1900" dirty="0" smtClean="0"/>
              <a:t>Per il sottolivello con </a:t>
            </a:r>
            <a:r>
              <a:rPr lang="it-IT" sz="1900" i="1" dirty="0" smtClean="0"/>
              <a:t>l</a:t>
            </a:r>
            <a:r>
              <a:rPr lang="it-IT" sz="1900" dirty="0" smtClean="0"/>
              <a:t> = 0, è possibile una sola orientazione dell’orbitale: </a:t>
            </a:r>
            <a:r>
              <a:rPr lang="it-IT" sz="1900" i="1" dirty="0"/>
              <a:t>m</a:t>
            </a:r>
            <a:r>
              <a:rPr lang="it-IT" sz="1900" i="1" baseline="-25000" dirty="0"/>
              <a:t>l</a:t>
            </a:r>
            <a:r>
              <a:rPr lang="it-IT" sz="1900" i="1" dirty="0"/>
              <a:t> = </a:t>
            </a:r>
            <a:r>
              <a:rPr lang="it-IT" sz="1900" i="1" dirty="0" smtClean="0"/>
              <a:t>0.  </a:t>
            </a:r>
          </a:p>
          <a:p>
            <a:pPr>
              <a:lnSpc>
                <a:spcPct val="120000"/>
              </a:lnSpc>
              <a:spcBef>
                <a:spcPts val="0"/>
              </a:spcBef>
            </a:pPr>
            <a:r>
              <a:rPr lang="it-IT" sz="1900" dirty="0"/>
              <a:t>Per il sottolivello con </a:t>
            </a:r>
            <a:r>
              <a:rPr lang="it-IT" sz="1900" i="1" dirty="0"/>
              <a:t>l</a:t>
            </a:r>
            <a:r>
              <a:rPr lang="it-IT" sz="1900" dirty="0"/>
              <a:t> = 1</a:t>
            </a:r>
            <a:r>
              <a:rPr lang="it-IT" sz="1900" dirty="0" smtClean="0"/>
              <a:t>, sono possibili tre diverse orientazioni dell’orbitale, con </a:t>
            </a:r>
            <a:r>
              <a:rPr lang="it-IT" sz="1900" i="1" dirty="0"/>
              <a:t>m</a:t>
            </a:r>
            <a:r>
              <a:rPr lang="it-IT" sz="1900" i="1" baseline="-25000" dirty="0"/>
              <a:t>l</a:t>
            </a:r>
            <a:r>
              <a:rPr lang="it-IT" sz="1900" i="1" dirty="0"/>
              <a:t> </a:t>
            </a:r>
            <a:r>
              <a:rPr lang="it-IT" sz="1900" dirty="0"/>
              <a:t>= </a:t>
            </a:r>
            <a:r>
              <a:rPr lang="it-IT" sz="1900" dirty="0" smtClean="0"/>
              <a:t>-1,</a:t>
            </a:r>
            <a:r>
              <a:rPr lang="it-IT" sz="1900" i="1" dirty="0" smtClean="0"/>
              <a:t> </a:t>
            </a:r>
            <a:r>
              <a:rPr lang="it-IT" sz="1900" i="1" dirty="0"/>
              <a:t>m</a:t>
            </a:r>
            <a:r>
              <a:rPr lang="it-IT" sz="1900" i="1" baseline="-25000" dirty="0"/>
              <a:t>l</a:t>
            </a:r>
            <a:r>
              <a:rPr lang="it-IT" sz="1900" i="1" dirty="0"/>
              <a:t> </a:t>
            </a:r>
            <a:r>
              <a:rPr lang="it-IT" sz="1900" dirty="0"/>
              <a:t>= </a:t>
            </a:r>
            <a:r>
              <a:rPr lang="it-IT" sz="1900" dirty="0" smtClean="0"/>
              <a:t>0</a:t>
            </a:r>
            <a:r>
              <a:rPr lang="it-IT" sz="1900" dirty="0"/>
              <a:t> </a:t>
            </a:r>
            <a:r>
              <a:rPr lang="it-IT" sz="1900" dirty="0" smtClean="0"/>
              <a:t>e </a:t>
            </a:r>
            <a:r>
              <a:rPr lang="it-IT" sz="1900" i="1" dirty="0"/>
              <a:t>m</a:t>
            </a:r>
            <a:r>
              <a:rPr lang="it-IT" sz="1900" i="1" baseline="-25000" dirty="0"/>
              <a:t>l</a:t>
            </a:r>
            <a:r>
              <a:rPr lang="it-IT" sz="1900" i="1" dirty="0"/>
              <a:t> </a:t>
            </a:r>
            <a:r>
              <a:rPr lang="it-IT" sz="1900" dirty="0"/>
              <a:t>= </a:t>
            </a:r>
            <a:r>
              <a:rPr lang="it-IT" sz="1900" dirty="0" smtClean="0"/>
              <a:t>+1, rispettivamente</a:t>
            </a:r>
            <a:r>
              <a:rPr lang="it-IT" sz="1900" i="1" dirty="0" smtClean="0"/>
              <a:t>.</a:t>
            </a:r>
          </a:p>
          <a:p>
            <a:pPr marL="0" indent="0">
              <a:lnSpc>
                <a:spcPct val="120000"/>
              </a:lnSpc>
              <a:spcBef>
                <a:spcPts val="0"/>
              </a:spcBef>
              <a:spcAft>
                <a:spcPts val="1800"/>
              </a:spcAft>
              <a:buNone/>
            </a:pPr>
            <a:r>
              <a:rPr lang="it-IT" sz="1900" dirty="0" smtClean="0"/>
              <a:t>In totale, nel secondo livello energetico sono presenti 4 orbitali.</a:t>
            </a:r>
          </a:p>
        </p:txBody>
      </p:sp>
    </p:spTree>
    <p:extLst>
      <p:ext uri="{BB962C8B-B14F-4D97-AF65-F5344CB8AC3E}">
        <p14:creationId xmlns:p14="http://schemas.microsoft.com/office/powerpoint/2010/main" val="166322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
          <p:cNvPicPr>
            <a:picLocks noChangeAspect="1"/>
          </p:cNvPicPr>
          <p:nvPr/>
        </p:nvPicPr>
        <p:blipFill rotWithShape="1">
          <a:blip r:embed="rId2">
            <a:extLst>
              <a:ext uri="{28A0092B-C50C-407E-A947-70E740481C1C}">
                <a14:useLocalDpi xmlns:a14="http://schemas.microsoft.com/office/drawing/2010/main" val="0"/>
              </a:ext>
            </a:extLst>
          </a:blip>
          <a:srcRect b="27635"/>
          <a:stretch/>
        </p:blipFill>
        <p:spPr bwMode="auto">
          <a:xfrm>
            <a:off x="5638800" y="144156"/>
            <a:ext cx="3242042" cy="507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2"/>
          <p:cNvSpPr txBox="1">
            <a:spLocks/>
          </p:cNvSpPr>
          <p:nvPr/>
        </p:nvSpPr>
        <p:spPr>
          <a:xfrm>
            <a:off x="488575" y="295241"/>
            <a:ext cx="4938254" cy="9349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900" u="sng" dirty="0" smtClean="0"/>
              <a:t>Per il terzo livello energetico</a:t>
            </a:r>
            <a:r>
              <a:rPr lang="it-IT" sz="1900" dirty="0" smtClean="0"/>
              <a:t> (</a:t>
            </a:r>
            <a:r>
              <a:rPr lang="it-IT" sz="1900" i="1" dirty="0" smtClean="0"/>
              <a:t>n </a:t>
            </a:r>
            <a:r>
              <a:rPr lang="it-IT" sz="1900" dirty="0" smtClean="0"/>
              <a:t>= 3) sono possibili tre valori </a:t>
            </a:r>
            <a:r>
              <a:rPr lang="it-IT" sz="1900" dirty="0"/>
              <a:t>di </a:t>
            </a:r>
            <a:r>
              <a:rPr lang="it-IT" sz="1900" i="1" dirty="0" smtClean="0"/>
              <a:t>l</a:t>
            </a:r>
            <a:r>
              <a:rPr lang="it-IT" sz="1900" dirty="0" smtClean="0"/>
              <a:t>: 0, 1 e 2. </a:t>
            </a:r>
          </a:p>
          <a:p>
            <a:pPr>
              <a:lnSpc>
                <a:spcPct val="120000"/>
              </a:lnSpc>
              <a:spcBef>
                <a:spcPts val="0"/>
              </a:spcBef>
            </a:pPr>
            <a:r>
              <a:rPr lang="it-IT" sz="1900" dirty="0" smtClean="0"/>
              <a:t>Per il sottolivello con </a:t>
            </a:r>
            <a:r>
              <a:rPr lang="it-IT" sz="1900" i="1" dirty="0" smtClean="0"/>
              <a:t>l</a:t>
            </a:r>
            <a:r>
              <a:rPr lang="it-IT" sz="1900" dirty="0" smtClean="0"/>
              <a:t> = 0, è possibile una sola orientazione dell’orbitale: </a:t>
            </a:r>
            <a:r>
              <a:rPr lang="it-IT" sz="1900" i="1" dirty="0"/>
              <a:t>m</a:t>
            </a:r>
            <a:r>
              <a:rPr lang="it-IT" sz="1900" i="1" baseline="-25000" dirty="0"/>
              <a:t>l</a:t>
            </a:r>
            <a:r>
              <a:rPr lang="it-IT" sz="1900" i="1" dirty="0"/>
              <a:t> = </a:t>
            </a:r>
            <a:r>
              <a:rPr lang="it-IT" sz="1900" i="1" dirty="0" smtClean="0"/>
              <a:t>0.  </a:t>
            </a:r>
          </a:p>
          <a:p>
            <a:pPr>
              <a:lnSpc>
                <a:spcPct val="120000"/>
              </a:lnSpc>
              <a:spcBef>
                <a:spcPts val="0"/>
              </a:spcBef>
            </a:pPr>
            <a:r>
              <a:rPr lang="it-IT" sz="1900" dirty="0"/>
              <a:t>Per il sottolivello con </a:t>
            </a:r>
            <a:r>
              <a:rPr lang="it-IT" sz="1900" i="1" dirty="0"/>
              <a:t>l</a:t>
            </a:r>
            <a:r>
              <a:rPr lang="it-IT" sz="1900" dirty="0"/>
              <a:t> = 1</a:t>
            </a:r>
            <a:r>
              <a:rPr lang="it-IT" sz="1900" dirty="0" smtClean="0"/>
              <a:t>, sono possibili tre diverse orientazioni dell’orbitale, con </a:t>
            </a:r>
            <a:r>
              <a:rPr lang="it-IT" sz="1900" i="1" dirty="0"/>
              <a:t>m</a:t>
            </a:r>
            <a:r>
              <a:rPr lang="it-IT" sz="1900" i="1" baseline="-25000" dirty="0"/>
              <a:t>l</a:t>
            </a:r>
            <a:r>
              <a:rPr lang="it-IT" sz="1900" i="1" dirty="0"/>
              <a:t> </a:t>
            </a:r>
            <a:r>
              <a:rPr lang="it-IT" sz="1900" dirty="0"/>
              <a:t>= </a:t>
            </a:r>
            <a:r>
              <a:rPr lang="it-IT" sz="1900" dirty="0" smtClean="0"/>
              <a:t>-1,</a:t>
            </a:r>
            <a:r>
              <a:rPr lang="it-IT" sz="1900" i="1" dirty="0" smtClean="0"/>
              <a:t> </a:t>
            </a:r>
            <a:r>
              <a:rPr lang="it-IT" sz="1900" i="1" dirty="0"/>
              <a:t>m</a:t>
            </a:r>
            <a:r>
              <a:rPr lang="it-IT" sz="1900" i="1" baseline="-25000" dirty="0"/>
              <a:t>l</a:t>
            </a:r>
            <a:r>
              <a:rPr lang="it-IT" sz="1900" i="1" dirty="0"/>
              <a:t> </a:t>
            </a:r>
            <a:r>
              <a:rPr lang="it-IT" sz="1900" dirty="0"/>
              <a:t>= </a:t>
            </a:r>
            <a:r>
              <a:rPr lang="it-IT" sz="1900" dirty="0" smtClean="0"/>
              <a:t>0</a:t>
            </a:r>
            <a:r>
              <a:rPr lang="it-IT" sz="1900" dirty="0"/>
              <a:t> </a:t>
            </a:r>
            <a:r>
              <a:rPr lang="it-IT" sz="1900" dirty="0" smtClean="0"/>
              <a:t>e </a:t>
            </a:r>
            <a:r>
              <a:rPr lang="it-IT" sz="1900" i="1" dirty="0"/>
              <a:t>m</a:t>
            </a:r>
            <a:r>
              <a:rPr lang="it-IT" sz="1900" i="1" baseline="-25000" dirty="0"/>
              <a:t>l</a:t>
            </a:r>
            <a:r>
              <a:rPr lang="it-IT" sz="1900" i="1" dirty="0"/>
              <a:t> </a:t>
            </a:r>
            <a:r>
              <a:rPr lang="it-IT" sz="1900" dirty="0"/>
              <a:t>= </a:t>
            </a:r>
            <a:r>
              <a:rPr lang="it-IT" sz="1900" dirty="0" smtClean="0"/>
              <a:t>+1, rispettivamente</a:t>
            </a:r>
            <a:r>
              <a:rPr lang="it-IT" sz="1900" i="1" dirty="0" smtClean="0"/>
              <a:t>.</a:t>
            </a:r>
          </a:p>
          <a:p>
            <a:pPr>
              <a:lnSpc>
                <a:spcPct val="120000"/>
              </a:lnSpc>
              <a:spcBef>
                <a:spcPts val="0"/>
              </a:spcBef>
            </a:pPr>
            <a:r>
              <a:rPr lang="it-IT" sz="1900" dirty="0"/>
              <a:t>Per il sottolivello con </a:t>
            </a:r>
            <a:r>
              <a:rPr lang="it-IT" sz="1900" i="1" dirty="0"/>
              <a:t>l</a:t>
            </a:r>
            <a:r>
              <a:rPr lang="it-IT" sz="1900" dirty="0"/>
              <a:t> = </a:t>
            </a:r>
            <a:r>
              <a:rPr lang="it-IT" sz="1900" dirty="0" smtClean="0"/>
              <a:t>2, </a:t>
            </a:r>
            <a:r>
              <a:rPr lang="it-IT" sz="1900" dirty="0"/>
              <a:t>sono possibili </a:t>
            </a:r>
            <a:r>
              <a:rPr lang="it-IT" sz="1900" dirty="0" smtClean="0"/>
              <a:t>cinque </a:t>
            </a:r>
            <a:r>
              <a:rPr lang="it-IT" sz="1900" dirty="0"/>
              <a:t>diverse orientazioni dell’orbitale, con </a:t>
            </a:r>
            <a:r>
              <a:rPr lang="it-IT" sz="1900" i="1" dirty="0"/>
              <a:t>m</a:t>
            </a:r>
            <a:r>
              <a:rPr lang="it-IT" sz="1900" i="1" baseline="-25000" dirty="0"/>
              <a:t>l</a:t>
            </a:r>
            <a:r>
              <a:rPr lang="it-IT" sz="1900" i="1" dirty="0"/>
              <a:t> </a:t>
            </a:r>
            <a:r>
              <a:rPr lang="it-IT" sz="1900" dirty="0"/>
              <a:t>= </a:t>
            </a:r>
            <a:r>
              <a:rPr lang="it-IT" sz="1900" dirty="0" smtClean="0"/>
              <a:t>-2, -1</a:t>
            </a:r>
            <a:r>
              <a:rPr lang="it-IT" sz="1900" dirty="0"/>
              <a:t>,</a:t>
            </a:r>
            <a:r>
              <a:rPr lang="it-IT" sz="1900" i="1" dirty="0"/>
              <a:t> </a:t>
            </a:r>
            <a:r>
              <a:rPr lang="it-IT" sz="1900" dirty="0" smtClean="0"/>
              <a:t>0, </a:t>
            </a:r>
            <a:r>
              <a:rPr lang="it-IT" sz="1900" dirty="0"/>
              <a:t>+</a:t>
            </a:r>
            <a:r>
              <a:rPr lang="it-IT" sz="1900" dirty="0" smtClean="0"/>
              <a:t>1 e +2</a:t>
            </a:r>
            <a:r>
              <a:rPr lang="it-IT" sz="1900" i="1" dirty="0" smtClean="0"/>
              <a:t>.</a:t>
            </a:r>
          </a:p>
          <a:p>
            <a:pPr marL="0" indent="0">
              <a:lnSpc>
                <a:spcPct val="120000"/>
              </a:lnSpc>
              <a:spcBef>
                <a:spcPts val="0"/>
              </a:spcBef>
              <a:buNone/>
            </a:pPr>
            <a:r>
              <a:rPr lang="it-IT" sz="1900" dirty="0" smtClean="0"/>
              <a:t>In totale, nel terzo livello energetico sono presenti 9 orbitali.</a:t>
            </a:r>
          </a:p>
        </p:txBody>
      </p:sp>
      <p:pic>
        <p:nvPicPr>
          <p:cNvPr id="5" name="Immagine 1"/>
          <p:cNvPicPr>
            <a:picLocks noChangeAspect="1"/>
          </p:cNvPicPr>
          <p:nvPr/>
        </p:nvPicPr>
        <p:blipFill rotWithShape="1">
          <a:blip r:embed="rId3">
            <a:extLst>
              <a:ext uri="{28A0092B-C50C-407E-A947-70E740481C1C}">
                <a14:useLocalDpi xmlns:a14="http://schemas.microsoft.com/office/drawing/2010/main" val="0"/>
              </a:ext>
            </a:extLst>
          </a:blip>
          <a:srcRect b="39031"/>
          <a:stretch/>
        </p:blipFill>
        <p:spPr bwMode="auto">
          <a:xfrm>
            <a:off x="393092" y="4679235"/>
            <a:ext cx="2927031" cy="196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739581" y="4919307"/>
            <a:ext cx="497411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1900" dirty="0" smtClean="0"/>
              <a:t>Quiz: </a:t>
            </a:r>
          </a:p>
          <a:p>
            <a:pPr>
              <a:lnSpc>
                <a:spcPct val="120000"/>
              </a:lnSpc>
              <a:spcBef>
                <a:spcPts val="0"/>
              </a:spcBef>
              <a:spcAft>
                <a:spcPts val="600"/>
              </a:spcAft>
            </a:pPr>
            <a:r>
              <a:rPr lang="it-IT" sz="1900" dirty="0" smtClean="0"/>
              <a:t>è possibile un orbitale con numeri quantici (2, 2, 1)? E uno con numeri quantici (3, 1, 2)?</a:t>
            </a:r>
          </a:p>
          <a:p>
            <a:pPr>
              <a:lnSpc>
                <a:spcPct val="120000"/>
              </a:lnSpc>
              <a:spcBef>
                <a:spcPts val="0"/>
              </a:spcBef>
              <a:spcAft>
                <a:spcPts val="600"/>
              </a:spcAft>
            </a:pPr>
            <a:r>
              <a:rPr lang="it-IT" sz="1900" dirty="0" smtClean="0"/>
              <a:t>Quanti orbitali ci sono nel quarto livello?</a:t>
            </a:r>
          </a:p>
        </p:txBody>
      </p:sp>
    </p:spTree>
    <p:extLst>
      <p:ext uri="{BB962C8B-B14F-4D97-AF65-F5344CB8AC3E}">
        <p14:creationId xmlns:p14="http://schemas.microsoft.com/office/powerpoint/2010/main" val="144610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522554" y="249148"/>
            <a:ext cx="524832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b="1" dirty="0" smtClean="0"/>
              <a:t>Orbitali con l = 0: </a:t>
            </a:r>
            <a:r>
              <a:rPr lang="it-IT" sz="1800" b="1" dirty="0"/>
              <a:t>o</a:t>
            </a:r>
            <a:r>
              <a:rPr lang="it-IT" sz="1800" b="1" dirty="0" smtClean="0"/>
              <a:t>rbitali s</a:t>
            </a:r>
          </a:p>
          <a:p>
            <a:pPr marL="0" indent="0">
              <a:lnSpc>
                <a:spcPct val="120000"/>
              </a:lnSpc>
              <a:spcBef>
                <a:spcPts val="0"/>
              </a:spcBef>
              <a:spcAft>
                <a:spcPts val="600"/>
              </a:spcAft>
              <a:buNone/>
            </a:pPr>
            <a:r>
              <a:rPr lang="it-IT" sz="1800" dirty="0" smtClean="0"/>
              <a:t>All’aumentare del numero quantico principale, la funzione d’onda ha valori massimi ad una distanza maggiore dal nucleo (funzione radiale).</a:t>
            </a:r>
          </a:p>
        </p:txBody>
      </p:sp>
      <p:pic>
        <p:nvPicPr>
          <p:cNvPr id="11"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31152"/>
          <a:stretch/>
        </p:blipFill>
        <p:spPr bwMode="auto">
          <a:xfrm>
            <a:off x="794994" y="1780429"/>
            <a:ext cx="4703444" cy="312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b="30680"/>
          <a:stretch/>
        </p:blipFill>
        <p:spPr bwMode="auto">
          <a:xfrm>
            <a:off x="6079222" y="425354"/>
            <a:ext cx="2480235" cy="425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txBox="1">
            <a:spLocks/>
          </p:cNvSpPr>
          <p:nvPr/>
        </p:nvSpPr>
        <p:spPr>
          <a:xfrm>
            <a:off x="522554" y="5042980"/>
            <a:ext cx="807280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Allo stesso modo, la probabilità di Born ha valori maggiori ad una maggiore distanza dal nucleo, ovvero la dimensione degli orbitali atomici aumenta all’aumentare di </a:t>
            </a:r>
            <a:r>
              <a:rPr lang="it-IT" sz="1800" i="1" dirty="0" smtClean="0"/>
              <a:t>n.</a:t>
            </a:r>
            <a:r>
              <a:rPr lang="it-IT" sz="1800" dirty="0" smtClean="0"/>
              <a:t>  </a:t>
            </a:r>
          </a:p>
          <a:p>
            <a:pPr marL="0" indent="0">
              <a:lnSpc>
                <a:spcPct val="120000"/>
              </a:lnSpc>
              <a:spcBef>
                <a:spcPts val="0"/>
              </a:spcBef>
              <a:spcAft>
                <a:spcPts val="600"/>
              </a:spcAft>
              <a:buNone/>
            </a:pPr>
            <a:r>
              <a:rPr lang="it-IT" sz="1800" dirty="0" smtClean="0"/>
              <a:t>Aumenta anche il numero di nodi radiali della funzione, cioè di punti in cui la funzione assume valore zero. </a:t>
            </a:r>
          </a:p>
        </p:txBody>
      </p:sp>
    </p:spTree>
    <p:extLst>
      <p:ext uri="{BB962C8B-B14F-4D97-AF65-F5344CB8AC3E}">
        <p14:creationId xmlns:p14="http://schemas.microsoft.com/office/powerpoint/2010/main" val="139377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504624" y="299849"/>
            <a:ext cx="524832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b="1" dirty="0" smtClean="0"/>
              <a:t>Orbitali con l = 1: </a:t>
            </a:r>
            <a:r>
              <a:rPr lang="it-IT" sz="1900" b="1" dirty="0"/>
              <a:t>o</a:t>
            </a:r>
            <a:r>
              <a:rPr lang="it-IT" sz="1900" b="1" dirty="0" smtClean="0"/>
              <a:t>rbitali p</a:t>
            </a:r>
          </a:p>
          <a:p>
            <a:pPr marL="0" indent="0">
              <a:lnSpc>
                <a:spcPct val="120000"/>
              </a:lnSpc>
              <a:spcBef>
                <a:spcPts val="0"/>
              </a:spcBef>
              <a:spcAft>
                <a:spcPts val="600"/>
              </a:spcAft>
              <a:buNone/>
            </a:pPr>
            <a:r>
              <a:rPr lang="it-IT" sz="1900" dirty="0" smtClean="0"/>
              <a:t>Gli orbitali di tipo p hanno una forma bilobata con un piano nodale che divide i due lobi (nodo angolare). </a:t>
            </a:r>
          </a:p>
          <a:p>
            <a:pPr marL="0" indent="0">
              <a:lnSpc>
                <a:spcPct val="120000"/>
              </a:lnSpc>
              <a:spcBef>
                <a:spcPts val="0"/>
              </a:spcBef>
              <a:spcAft>
                <a:spcPts val="600"/>
              </a:spcAft>
              <a:buNone/>
            </a:pPr>
            <a:r>
              <a:rPr lang="it-IT" sz="1900" dirty="0" smtClean="0"/>
              <a:t>Gli orbitali p possono assumere 3 diverse orientazioni nello spazio. </a:t>
            </a:r>
          </a:p>
        </p:txBody>
      </p:sp>
      <p:pic>
        <p:nvPicPr>
          <p:cNvPr id="6" name="Immagine 1"/>
          <p:cNvPicPr>
            <a:picLocks noChangeAspect="1"/>
          </p:cNvPicPr>
          <p:nvPr/>
        </p:nvPicPr>
        <p:blipFill rotWithShape="1">
          <a:blip r:embed="rId2">
            <a:extLst>
              <a:ext uri="{28A0092B-C50C-407E-A947-70E740481C1C}">
                <a14:useLocalDpi xmlns:a14="http://schemas.microsoft.com/office/drawing/2010/main" val="0"/>
              </a:ext>
            </a:extLst>
          </a:blip>
          <a:srcRect b="27686"/>
          <a:stretch/>
        </p:blipFill>
        <p:spPr bwMode="auto">
          <a:xfrm>
            <a:off x="5656730" y="363835"/>
            <a:ext cx="3082065" cy="537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
          <p:cNvPicPr>
            <a:picLocks noChangeAspect="1"/>
          </p:cNvPicPr>
          <p:nvPr/>
        </p:nvPicPr>
        <p:blipFill rotWithShape="1">
          <a:blip r:embed="rId3">
            <a:extLst>
              <a:ext uri="{28A0092B-C50C-407E-A947-70E740481C1C}">
                <a14:useLocalDpi xmlns:a14="http://schemas.microsoft.com/office/drawing/2010/main" val="0"/>
              </a:ext>
            </a:extLst>
          </a:blip>
          <a:srcRect b="39236"/>
          <a:stretch/>
        </p:blipFill>
        <p:spPr bwMode="auto">
          <a:xfrm>
            <a:off x="1624330" y="2691494"/>
            <a:ext cx="2912695" cy="281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594271" y="5799136"/>
            <a:ext cx="8011847" cy="4953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dirty="0" smtClean="0"/>
              <a:t>Il numero dei nodi, radiali e angolari, di un orbitale è pari a (</a:t>
            </a:r>
            <a:r>
              <a:rPr lang="it-IT" sz="1900" i="1" dirty="0" smtClean="0"/>
              <a:t>n</a:t>
            </a:r>
            <a:r>
              <a:rPr lang="it-IT" sz="1900" dirty="0" smtClean="0"/>
              <a:t>-1).</a:t>
            </a:r>
          </a:p>
        </p:txBody>
      </p:sp>
    </p:spTree>
    <p:extLst>
      <p:ext uri="{BB962C8B-B14F-4D97-AF65-F5344CB8AC3E}">
        <p14:creationId xmlns:p14="http://schemas.microsoft.com/office/powerpoint/2010/main" val="113314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La moderna teoria atomica</a:t>
            </a:r>
          </a:p>
        </p:txBody>
      </p:sp>
      <p:sp>
        <p:nvSpPr>
          <p:cNvPr id="2051" name="Text Box 3"/>
          <p:cNvSpPr txBox="1">
            <a:spLocks noChangeArrowheads="1"/>
          </p:cNvSpPr>
          <p:nvPr/>
        </p:nvSpPr>
        <p:spPr bwMode="auto">
          <a:xfrm>
            <a:off x="335971" y="869623"/>
            <a:ext cx="8657199"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u="sng" dirty="0">
                <a:latin typeface="Arial" panose="020B0604020202020204" pitchFamily="34" charset="0"/>
              </a:rPr>
              <a:t>La descrizione dettagliata del sistema nucleo - elettroni non può </a:t>
            </a:r>
            <a:r>
              <a:rPr lang="it-IT" altLang="it-IT" sz="1800" u="sng" dirty="0" smtClean="0">
                <a:latin typeface="Arial" panose="020B0604020202020204" pitchFamily="34" charset="0"/>
              </a:rPr>
              <a:t>basarsi sulla fisica </a:t>
            </a:r>
            <a:r>
              <a:rPr lang="it-IT" altLang="it-IT" sz="1800" u="sng" dirty="0">
                <a:latin typeface="Arial" panose="020B0604020202020204" pitchFamily="34" charset="0"/>
              </a:rPr>
              <a:t>classica. </a:t>
            </a:r>
            <a:endParaRPr lang="it-IT" altLang="it-IT" sz="1800" u="sng" dirty="0" smtClean="0">
              <a:latin typeface="Arial" panose="020B0604020202020204" pitchFamily="34" charset="0"/>
            </a:endParaRPr>
          </a:p>
          <a:p>
            <a:pPr algn="just" eaLnBrk="1" hangingPunct="1">
              <a:spcBef>
                <a:spcPct val="50000"/>
              </a:spcBef>
              <a:buFontTx/>
              <a:buNone/>
            </a:pPr>
            <a:endParaRPr lang="it-IT" altLang="it-IT" sz="2200" b="1" dirty="0" smtClean="0">
              <a:latin typeface="Arial" panose="020B0604020202020204" pitchFamily="34" charset="0"/>
            </a:endParaRPr>
          </a:p>
          <a:p>
            <a:pPr algn="just" eaLnBrk="1" hangingPunct="1">
              <a:spcBef>
                <a:spcPct val="50000"/>
              </a:spcBef>
              <a:buFontTx/>
              <a:buNone/>
            </a:pPr>
            <a:endParaRPr lang="it-IT" altLang="it-IT" sz="2200" b="1" dirty="0">
              <a:latin typeface="Arial" panose="020B0604020202020204" pitchFamily="34" charset="0"/>
            </a:endParaRPr>
          </a:p>
          <a:p>
            <a:pPr algn="just" eaLnBrk="1" hangingPunct="1">
              <a:spcBef>
                <a:spcPct val="50000"/>
              </a:spcBef>
              <a:buFontTx/>
              <a:buNone/>
            </a:pPr>
            <a:endParaRPr lang="it-IT" altLang="it-IT" sz="2200" b="1" dirty="0" smtClean="0">
              <a:latin typeface="Arial" panose="020B0604020202020204" pitchFamily="34" charset="0"/>
            </a:endParaRPr>
          </a:p>
          <a:p>
            <a:pPr algn="ctr" eaLnBrk="1" hangingPunct="1">
              <a:spcBef>
                <a:spcPct val="50000"/>
              </a:spcBef>
              <a:buFontTx/>
              <a:buNone/>
            </a:pPr>
            <a:endParaRPr lang="it-IT" altLang="it-IT" sz="2200" b="1" dirty="0">
              <a:latin typeface="Arial" panose="020B0604020202020204" pitchFamily="34" charset="0"/>
            </a:endParaRPr>
          </a:p>
          <a:p>
            <a:pPr algn="ctr" eaLnBrk="1" hangingPunct="1">
              <a:spcBef>
                <a:spcPct val="50000"/>
              </a:spcBef>
              <a:buFontTx/>
              <a:buNone/>
            </a:pPr>
            <a:r>
              <a:rPr lang="it-IT" altLang="it-IT" sz="2200" b="1" dirty="0" smtClean="0">
                <a:latin typeface="Arial" panose="020B0604020202020204" pitchFamily="34" charset="0"/>
              </a:rPr>
              <a:t>					         </a:t>
            </a:r>
            <a:r>
              <a:rPr lang="it-IT" altLang="it-IT" sz="2000" b="1" dirty="0" smtClean="0">
                <a:solidFill>
                  <a:srgbClr val="FF0000"/>
                </a:solidFill>
                <a:latin typeface="Arial" panose="020B0604020202020204" pitchFamily="34" charset="0"/>
              </a:rPr>
              <a:t>Meccanica Quantistica</a:t>
            </a:r>
            <a:r>
              <a:rPr lang="it-IT" altLang="it-IT" sz="2000" dirty="0" smtClean="0">
                <a:solidFill>
                  <a:srgbClr val="FF0000"/>
                </a:solidFill>
                <a:latin typeface="Arial" panose="020B0604020202020204" pitchFamily="34" charset="0"/>
              </a:rPr>
              <a:t> </a:t>
            </a:r>
            <a:endParaRPr lang="it-IT" altLang="it-IT" sz="2200" dirty="0">
              <a:solidFill>
                <a:srgbClr val="FF0000"/>
              </a:solidFill>
              <a:latin typeface="Arial" panose="020B0604020202020204" pitchFamily="34" charset="0"/>
            </a:endParaRPr>
          </a:p>
        </p:txBody>
      </p:sp>
      <p:pic>
        <p:nvPicPr>
          <p:cNvPr id="5" name="Immagine 4" descr="atomo_nucleare_3_orbite.gif"/>
          <p:cNvPicPr>
            <a:picLocks noChangeAspect="1"/>
          </p:cNvPicPr>
          <p:nvPr/>
        </p:nvPicPr>
        <p:blipFill>
          <a:blip r:embed="rId2" cstate="print"/>
          <a:stretch>
            <a:fillRect/>
          </a:stretch>
        </p:blipFill>
        <p:spPr>
          <a:xfrm>
            <a:off x="6425142" y="1707786"/>
            <a:ext cx="1784977" cy="1900385"/>
          </a:xfrm>
          <a:prstGeom prst="rect">
            <a:avLst/>
          </a:prstGeom>
        </p:spPr>
      </p:pic>
      <p:sp>
        <p:nvSpPr>
          <p:cNvPr id="3" name="CasellaDiTesto 2"/>
          <p:cNvSpPr txBox="1"/>
          <p:nvPr/>
        </p:nvSpPr>
        <p:spPr>
          <a:xfrm>
            <a:off x="6425142" y="4172226"/>
            <a:ext cx="3167406" cy="1077218"/>
          </a:xfrm>
          <a:prstGeom prst="rect">
            <a:avLst/>
          </a:prstGeom>
          <a:noFill/>
        </p:spPr>
        <p:txBody>
          <a:bodyPr wrap="square" rtlCol="0">
            <a:spAutoFit/>
          </a:bodyPr>
          <a:lstStyle/>
          <a:p>
            <a:r>
              <a:rPr lang="it-IT" sz="3200" dirty="0" smtClean="0"/>
              <a:t>Sistemi microscopici</a:t>
            </a:r>
            <a:endParaRPr lang="it-IT" sz="3200"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59" y="1462689"/>
            <a:ext cx="4169887" cy="2545826"/>
          </a:xfrm>
          <a:prstGeom prst="rect">
            <a:avLst/>
          </a:prstGeom>
        </p:spPr>
      </p:pic>
      <p:sp>
        <p:nvSpPr>
          <p:cNvPr id="6" name="CasellaDiTesto 5"/>
          <p:cNvSpPr txBox="1"/>
          <p:nvPr/>
        </p:nvSpPr>
        <p:spPr>
          <a:xfrm>
            <a:off x="67364" y="3928094"/>
            <a:ext cx="5108386" cy="400110"/>
          </a:xfrm>
          <a:prstGeom prst="rect">
            <a:avLst/>
          </a:prstGeom>
          <a:noFill/>
        </p:spPr>
        <p:txBody>
          <a:bodyPr wrap="none" rtlCol="0">
            <a:spAutoFit/>
          </a:bodyPr>
          <a:lstStyle/>
          <a:p>
            <a:r>
              <a:rPr lang="it-IT" sz="2000" b="1" dirty="0" smtClean="0"/>
              <a:t>Meccanica Newtoniana (teoria deterministica)</a:t>
            </a:r>
            <a:endParaRPr lang="it-IT" sz="2000" b="1" dirty="0"/>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971" y="4646405"/>
            <a:ext cx="3606344" cy="2031574"/>
          </a:xfrm>
          <a:prstGeom prst="rect">
            <a:avLst/>
          </a:prstGeom>
        </p:spPr>
      </p:pic>
      <p:sp>
        <p:nvSpPr>
          <p:cNvPr id="9" name="CasellaDiTesto 8"/>
          <p:cNvSpPr txBox="1"/>
          <p:nvPr/>
        </p:nvSpPr>
        <p:spPr>
          <a:xfrm>
            <a:off x="3942315" y="5662192"/>
            <a:ext cx="2620141" cy="830997"/>
          </a:xfrm>
          <a:prstGeom prst="rect">
            <a:avLst/>
          </a:prstGeom>
          <a:noFill/>
        </p:spPr>
        <p:txBody>
          <a:bodyPr wrap="none" rtlCol="0">
            <a:spAutoFit/>
          </a:bodyPr>
          <a:lstStyle/>
          <a:p>
            <a:r>
              <a:rPr lang="it-IT" sz="2400" b="1" dirty="0" smtClean="0"/>
              <a:t>Relatività Generale</a:t>
            </a:r>
          </a:p>
          <a:p>
            <a:endParaRPr lang="it-IT" sz="2400" b="1" dirty="0"/>
          </a:p>
        </p:txBody>
      </p:sp>
      <p:sp>
        <p:nvSpPr>
          <p:cNvPr id="10" name="Rettangolo 9"/>
          <p:cNvSpPr/>
          <p:nvPr/>
        </p:nvSpPr>
        <p:spPr>
          <a:xfrm>
            <a:off x="5637228" y="1395167"/>
            <a:ext cx="3403077" cy="39309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2022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
          <p:cNvPicPr>
            <a:picLocks noChangeAspect="1"/>
          </p:cNvPicPr>
          <p:nvPr/>
        </p:nvPicPr>
        <p:blipFill rotWithShape="1">
          <a:blip r:embed="rId2">
            <a:extLst>
              <a:ext uri="{28A0092B-C50C-407E-A947-70E740481C1C}">
                <a14:useLocalDpi xmlns:a14="http://schemas.microsoft.com/office/drawing/2010/main" val="0"/>
              </a:ext>
            </a:extLst>
          </a:blip>
          <a:srcRect b="47009"/>
          <a:stretch/>
        </p:blipFill>
        <p:spPr bwMode="auto">
          <a:xfrm>
            <a:off x="654422" y="724427"/>
            <a:ext cx="8009889" cy="199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
          <p:cNvPicPr>
            <a:picLocks noChangeAspect="1"/>
          </p:cNvPicPr>
          <p:nvPr/>
        </p:nvPicPr>
        <p:blipFill rotWithShape="1">
          <a:blip r:embed="rId3">
            <a:extLst>
              <a:ext uri="{28A0092B-C50C-407E-A947-70E740481C1C}">
                <a14:useLocalDpi xmlns:a14="http://schemas.microsoft.com/office/drawing/2010/main" val="0"/>
              </a:ext>
            </a:extLst>
          </a:blip>
          <a:srcRect b="24756"/>
          <a:stretch/>
        </p:blipFill>
        <p:spPr bwMode="auto">
          <a:xfrm>
            <a:off x="2178424" y="3249413"/>
            <a:ext cx="6727936" cy="337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txBox="1">
            <a:spLocks/>
          </p:cNvSpPr>
          <p:nvPr/>
        </p:nvSpPr>
        <p:spPr>
          <a:xfrm>
            <a:off x="522554" y="249148"/>
            <a:ext cx="524832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b="1" dirty="0" smtClean="0"/>
              <a:t>Orbitali con l = 2: </a:t>
            </a:r>
            <a:r>
              <a:rPr lang="it-IT" sz="1800" b="1" dirty="0"/>
              <a:t>o</a:t>
            </a:r>
            <a:r>
              <a:rPr lang="it-IT" sz="1800" b="1" dirty="0" smtClean="0"/>
              <a:t>rbitali d</a:t>
            </a:r>
            <a:endParaRPr lang="it-IT" sz="1800" dirty="0" smtClean="0"/>
          </a:p>
        </p:txBody>
      </p:sp>
      <p:sp>
        <p:nvSpPr>
          <p:cNvPr id="18" name="Content Placeholder 2"/>
          <p:cNvSpPr txBox="1">
            <a:spLocks/>
          </p:cNvSpPr>
          <p:nvPr/>
        </p:nvSpPr>
        <p:spPr>
          <a:xfrm>
            <a:off x="370154" y="3147198"/>
            <a:ext cx="195170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b="1" dirty="0" smtClean="0"/>
              <a:t>Orbitali con l = 3: </a:t>
            </a:r>
            <a:r>
              <a:rPr lang="it-IT" sz="1800" b="1" dirty="0"/>
              <a:t>o</a:t>
            </a:r>
            <a:r>
              <a:rPr lang="it-IT" sz="1800" b="1" dirty="0" smtClean="0"/>
              <a:t>rbitali f</a:t>
            </a:r>
            <a:endParaRPr lang="it-IT" sz="1800" dirty="0" smtClean="0"/>
          </a:p>
        </p:txBody>
      </p:sp>
    </p:spTree>
    <p:extLst>
      <p:ext uri="{BB962C8B-B14F-4D97-AF65-F5344CB8AC3E}">
        <p14:creationId xmlns:p14="http://schemas.microsoft.com/office/powerpoint/2010/main" val="353785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77" y="1055802"/>
            <a:ext cx="9090605" cy="5326526"/>
          </a:xfrm>
          <a:prstGeom prst="rect">
            <a:avLst/>
          </a:prstGeom>
        </p:spPr>
      </p:pic>
      <p:sp>
        <p:nvSpPr>
          <p:cNvPr id="4" name="CasellaDiTesto 3"/>
          <p:cNvSpPr txBox="1"/>
          <p:nvPr/>
        </p:nvSpPr>
        <p:spPr>
          <a:xfrm>
            <a:off x="249380" y="151305"/>
            <a:ext cx="4056239" cy="369332"/>
          </a:xfrm>
          <a:prstGeom prst="rect">
            <a:avLst/>
          </a:prstGeom>
          <a:noFill/>
        </p:spPr>
        <p:txBody>
          <a:bodyPr wrap="none" rtlCol="0">
            <a:spAutoFit/>
          </a:bodyPr>
          <a:lstStyle/>
          <a:p>
            <a:r>
              <a:rPr lang="it-IT" dirty="0" smtClean="0"/>
              <a:t>Forme e orientazioni degli orbitali (l e m</a:t>
            </a:r>
            <a:r>
              <a:rPr lang="it-IT" baseline="-25000" dirty="0" smtClean="0"/>
              <a:t>l</a:t>
            </a:r>
            <a:r>
              <a:rPr lang="it-IT" dirty="0" smtClean="0"/>
              <a:t>)</a:t>
            </a:r>
            <a:endParaRPr lang="it-IT" dirty="0"/>
          </a:p>
        </p:txBody>
      </p:sp>
    </p:spTree>
    <p:extLst>
      <p:ext uri="{BB962C8B-B14F-4D97-AF65-F5344CB8AC3E}">
        <p14:creationId xmlns:p14="http://schemas.microsoft.com/office/powerpoint/2010/main" val="2995898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Numero quantico di spin</a:t>
            </a:r>
            <a:endParaRPr lang="it-IT" sz="3200" dirty="0">
              <a:solidFill>
                <a:srgbClr val="0070C0"/>
              </a:solidFill>
            </a:endParaRPr>
          </a:p>
        </p:txBody>
      </p:sp>
      <mc:AlternateContent xmlns:mc="http://schemas.openxmlformats.org/markup-compatibility/2006" xmlns:a14="http://schemas.microsoft.com/office/drawing/2010/main">
        <mc:Choice Requires="a14">
          <p:sp>
            <p:nvSpPr>
              <p:cNvPr id="10" name="Content Placeholder 2"/>
              <p:cNvSpPr txBox="1">
                <a:spLocks/>
              </p:cNvSpPr>
              <p:nvPr/>
            </p:nvSpPr>
            <p:spPr>
              <a:xfrm>
                <a:off x="479610" y="857135"/>
                <a:ext cx="8001002"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dirty="0" smtClean="0"/>
                  <a:t>Per definire la funzione d’onda di ciascun elettrone, è necessario </a:t>
                </a:r>
                <a:r>
                  <a:rPr lang="it-IT" sz="1900" dirty="0"/>
                  <a:t>un ulteriore numero quantico, il </a:t>
                </a:r>
                <a:r>
                  <a:rPr lang="it-IT" sz="1900" b="1" dirty="0" smtClean="0"/>
                  <a:t>numero </a:t>
                </a:r>
                <a:r>
                  <a:rPr lang="it-IT" sz="1900" b="1" dirty="0"/>
                  <a:t>quantico magnetico di spin </a:t>
                </a:r>
                <a14:m>
                  <m:oMath xmlns:m="http://schemas.openxmlformats.org/officeDocument/2006/math">
                    <m:sSub>
                      <m:sSubPr>
                        <m:ctrlPr>
                          <a:rPr lang="it-IT" sz="1900" b="1" i="1" dirty="0" smtClean="0">
                            <a:latin typeface="Cambria Math" panose="02040503050406030204" pitchFamily="18" charset="0"/>
                          </a:rPr>
                        </m:ctrlPr>
                      </m:sSubPr>
                      <m:e>
                        <m:r>
                          <a:rPr lang="it-IT" sz="1900" b="1" i="1" dirty="0" smtClean="0">
                            <a:latin typeface="Cambria Math" panose="02040503050406030204" pitchFamily="18" charset="0"/>
                          </a:rPr>
                          <m:t>𝒎</m:t>
                        </m:r>
                      </m:e>
                      <m:sub>
                        <m:r>
                          <a:rPr lang="it-IT" sz="1900" b="1" i="1" dirty="0" smtClean="0">
                            <a:latin typeface="Cambria Math" panose="02040503050406030204" pitchFamily="18" charset="0"/>
                          </a:rPr>
                          <m:t>𝒔</m:t>
                        </m:r>
                      </m:sub>
                    </m:sSub>
                  </m:oMath>
                </a14:m>
                <a:r>
                  <a:rPr lang="it-IT" sz="1900" dirty="0" smtClean="0"/>
                  <a:t>. </a:t>
                </a:r>
              </a:p>
              <a:p>
                <a:pPr marL="0" indent="0">
                  <a:lnSpc>
                    <a:spcPct val="120000"/>
                  </a:lnSpc>
                  <a:spcBef>
                    <a:spcPts val="0"/>
                  </a:spcBef>
                  <a:spcAft>
                    <a:spcPts val="600"/>
                  </a:spcAft>
                  <a:buNone/>
                </a:pPr>
                <a:r>
                  <a:rPr lang="it-IT" sz="1900" dirty="0" smtClean="0"/>
                  <a:t>Questo </a:t>
                </a:r>
                <a:r>
                  <a:rPr lang="it-IT" sz="1900" dirty="0"/>
                  <a:t>numero quantico è stato </a:t>
                </a:r>
                <a:r>
                  <a:rPr lang="it-IT" sz="1900" dirty="0" smtClean="0"/>
                  <a:t>introdotto </a:t>
                </a:r>
                <a:r>
                  <a:rPr lang="it-IT" sz="1900" dirty="0"/>
                  <a:t>quando </a:t>
                </a:r>
                <a:r>
                  <a:rPr lang="it-IT" sz="1900" dirty="0" smtClean="0"/>
                  <a:t>i </a:t>
                </a:r>
                <a:r>
                  <a:rPr lang="it-IT" sz="1900" dirty="0"/>
                  <a:t>fisici Otto Stern e Walther Gerlach si sono accorti che </a:t>
                </a:r>
                <a:r>
                  <a:rPr lang="it-IT" sz="1900" dirty="0" smtClean="0"/>
                  <a:t>alcuni </a:t>
                </a:r>
                <a:r>
                  <a:rPr lang="it-IT" sz="1900" dirty="0"/>
                  <a:t>atomi </a:t>
                </a:r>
                <a:r>
                  <a:rPr lang="it-IT" sz="1900" dirty="0" smtClean="0"/>
                  <a:t>venivano deviati in direzioni diverse da </a:t>
                </a:r>
                <a:r>
                  <a:rPr lang="it-IT" sz="1900" dirty="0"/>
                  <a:t>un campo </a:t>
                </a:r>
                <a:r>
                  <a:rPr lang="it-IT" sz="1900" dirty="0" smtClean="0"/>
                  <a:t>magnetico non uniforme. </a:t>
                </a: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479610" y="857135"/>
                <a:ext cx="8001002" cy="974768"/>
              </a:xfrm>
              <a:prstGeom prst="rect">
                <a:avLst/>
              </a:prstGeom>
              <a:blipFill>
                <a:blip r:embed="rId2"/>
                <a:stretch>
                  <a:fillRect l="-762" r="-152" b="-103750"/>
                </a:stretch>
              </a:blipFill>
            </p:spPr>
            <p:txBody>
              <a:bodyPr/>
              <a:lstStyle/>
              <a:p>
                <a:r>
                  <a:rPr lang="it-IT">
                    <a:noFill/>
                  </a:rPr>
                  <a:t> </a:t>
                </a:r>
              </a:p>
            </p:txBody>
          </p:sp>
        </mc:Fallback>
      </mc:AlternateContent>
      <p:pic>
        <p:nvPicPr>
          <p:cNvPr id="12" name="Immagine 1"/>
          <p:cNvPicPr>
            <a:picLocks noChangeAspect="1"/>
          </p:cNvPicPr>
          <p:nvPr/>
        </p:nvPicPr>
        <p:blipFill rotWithShape="1">
          <a:blip r:embed="rId3">
            <a:extLst>
              <a:ext uri="{28A0092B-C50C-407E-A947-70E740481C1C}">
                <a14:useLocalDpi xmlns:a14="http://schemas.microsoft.com/office/drawing/2010/main" val="0"/>
              </a:ext>
            </a:extLst>
          </a:blip>
          <a:srcRect l="27002" r="35445" b="36692"/>
          <a:stretch/>
        </p:blipFill>
        <p:spPr bwMode="auto">
          <a:xfrm>
            <a:off x="4963471" y="2770453"/>
            <a:ext cx="3911588" cy="204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txBox="1">
            <a:spLocks/>
          </p:cNvSpPr>
          <p:nvPr/>
        </p:nvSpPr>
        <p:spPr>
          <a:xfrm>
            <a:off x="479609" y="4970817"/>
            <a:ext cx="780377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b="1" dirty="0" smtClean="0"/>
              <a:t>Un </a:t>
            </a:r>
            <a:r>
              <a:rPr lang="it-IT" sz="1900" b="1" dirty="0"/>
              <a:t>elettrone può avere un valore di </a:t>
            </a:r>
            <a:r>
              <a:rPr lang="it-IT" sz="1900" b="1" i="1" dirty="0"/>
              <a:t>m</a:t>
            </a:r>
            <a:r>
              <a:rPr lang="it-IT" sz="1900" b="1" i="1" baseline="-25000" dirty="0"/>
              <a:t>s</a:t>
            </a:r>
            <a:r>
              <a:rPr lang="it-IT" sz="1900" b="1" dirty="0"/>
              <a:t> pari a +1/2 o pari a -1/2. </a:t>
            </a:r>
          </a:p>
          <a:p>
            <a:pPr marL="0" indent="0">
              <a:lnSpc>
                <a:spcPct val="120000"/>
              </a:lnSpc>
              <a:spcBef>
                <a:spcPts val="0"/>
              </a:spcBef>
              <a:spcAft>
                <a:spcPts val="600"/>
              </a:spcAft>
              <a:buNone/>
            </a:pPr>
            <a:r>
              <a:rPr lang="it-IT" sz="1900" dirty="0" smtClean="0"/>
              <a:t>Se un atomo </a:t>
            </a:r>
            <a:r>
              <a:rPr lang="it-IT" sz="1900" dirty="0"/>
              <a:t>possiede un numero dispari di elettroni, lo spin complessivo non sarà nullo e l’elemento reagirà alla presenza di un campo magnetico. Elementi di questo tipo vengono detti </a:t>
            </a:r>
            <a:r>
              <a:rPr lang="it-IT" sz="1900" dirty="0" smtClean="0"/>
              <a:t>paramagnetici. </a:t>
            </a:r>
          </a:p>
        </p:txBody>
      </p:sp>
      <p:sp>
        <p:nvSpPr>
          <p:cNvPr id="18" name="Content Placeholder 2"/>
          <p:cNvSpPr txBox="1">
            <a:spLocks/>
          </p:cNvSpPr>
          <p:nvPr/>
        </p:nvSpPr>
        <p:spPr>
          <a:xfrm>
            <a:off x="479609" y="2734953"/>
            <a:ext cx="458544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dirty="0" smtClean="0"/>
              <a:t>Per </a:t>
            </a:r>
            <a:r>
              <a:rPr lang="it-IT" sz="1900" dirty="0"/>
              <a:t>spiegare questo comportamento hanno introdotto una </a:t>
            </a:r>
            <a:r>
              <a:rPr lang="it-IT" sz="1900" dirty="0" smtClean="0"/>
              <a:t>nuova proprietà dell’atomo, chiamata </a:t>
            </a:r>
            <a:r>
              <a:rPr lang="it-IT" sz="1900" b="1" dirty="0" smtClean="0"/>
              <a:t>spin</a:t>
            </a:r>
            <a:r>
              <a:rPr lang="it-IT" sz="1900" dirty="0" smtClean="0"/>
              <a:t>, che può essere rappresentata come la rotazione della particella su se stessa, creando un </a:t>
            </a:r>
            <a:r>
              <a:rPr lang="it-IT" sz="1900" dirty="0"/>
              <a:t>campo magnetico, che interferisce con i campi magnetici esterni. </a:t>
            </a:r>
            <a:endParaRPr lang="it-IT" sz="1900" dirty="0" smtClean="0"/>
          </a:p>
        </p:txBody>
      </p:sp>
    </p:spTree>
    <p:extLst>
      <p:ext uri="{BB962C8B-B14F-4D97-AF65-F5344CB8AC3E}">
        <p14:creationId xmlns:p14="http://schemas.microsoft.com/office/powerpoint/2010/main" val="109491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3185" y="1686349"/>
            <a:ext cx="8619837" cy="748145"/>
          </a:xfrm>
          <a:prstGeom prst="rect">
            <a:avLst/>
          </a:prstGeom>
          <a:solidFill>
            <a:srgbClr val="FF0000">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74"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dirty="0" smtClean="0">
                <a:solidFill>
                  <a:srgbClr val="0000FF"/>
                </a:solidFill>
                <a:latin typeface="Arial" panose="020B0604020202020204" pitchFamily="34" charset="0"/>
              </a:rPr>
              <a:t>La moderna teoria atomica</a:t>
            </a:r>
          </a:p>
        </p:txBody>
      </p:sp>
      <p:sp>
        <p:nvSpPr>
          <p:cNvPr id="3075" name="Text Box 3"/>
          <p:cNvSpPr txBox="1">
            <a:spLocks noChangeArrowheads="1"/>
          </p:cNvSpPr>
          <p:nvPr/>
        </p:nvSpPr>
        <p:spPr bwMode="auto">
          <a:xfrm>
            <a:off x="153185" y="929326"/>
            <a:ext cx="8536709"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000" dirty="0">
                <a:latin typeface="Arial" panose="020B0604020202020204" pitchFamily="34" charset="0"/>
              </a:rPr>
              <a:t>La conoscenza della struttura elettronica di una sostanza consente di </a:t>
            </a:r>
            <a:r>
              <a:rPr lang="it-IT" altLang="it-IT" sz="2000" dirty="0">
                <a:solidFill>
                  <a:srgbClr val="FF3300"/>
                </a:solidFill>
                <a:latin typeface="Arial" panose="020B0604020202020204" pitchFamily="34" charset="0"/>
              </a:rPr>
              <a:t>comprendere e </a:t>
            </a:r>
            <a:r>
              <a:rPr lang="it-IT" altLang="it-IT" sz="2000" dirty="0" smtClean="0">
                <a:solidFill>
                  <a:srgbClr val="FF3300"/>
                </a:solidFill>
                <a:latin typeface="Arial" panose="020B0604020202020204" pitchFamily="34" charset="0"/>
              </a:rPr>
              <a:t>prevedere</a:t>
            </a:r>
            <a:r>
              <a:rPr lang="it-IT" altLang="it-IT" sz="2000" dirty="0" smtClean="0">
                <a:latin typeface="Arial" panose="020B0604020202020204" pitchFamily="34" charset="0"/>
              </a:rPr>
              <a:t> </a:t>
            </a:r>
            <a:r>
              <a:rPr lang="it-IT" altLang="it-IT" sz="2000" dirty="0">
                <a:latin typeface="Arial" panose="020B0604020202020204" pitchFamily="34" charset="0"/>
              </a:rPr>
              <a:t>il suo comportamento. </a:t>
            </a:r>
            <a:endParaRPr lang="it-IT" altLang="it-IT" sz="2000" dirty="0" smtClean="0">
              <a:latin typeface="Arial" panose="020B0604020202020204" pitchFamily="34" charset="0"/>
            </a:endParaRPr>
          </a:p>
          <a:p>
            <a:pPr algn="just" eaLnBrk="1" hangingPunct="1">
              <a:spcBef>
                <a:spcPct val="50000"/>
              </a:spcBef>
              <a:buFontTx/>
              <a:buNone/>
            </a:pPr>
            <a:r>
              <a:rPr lang="it-IT" altLang="it-IT" sz="2000" dirty="0" smtClean="0">
                <a:latin typeface="Arial" panose="020B0604020202020204" pitchFamily="34" charset="0"/>
              </a:rPr>
              <a:t>Infatti</a:t>
            </a:r>
            <a:r>
              <a:rPr lang="it-IT" altLang="it-IT" sz="2000" dirty="0">
                <a:latin typeface="Arial" panose="020B0604020202020204" pitchFamily="34" charset="0"/>
              </a:rPr>
              <a:t>, quando gli atomi reagiscono, è la loro “</a:t>
            </a:r>
            <a:r>
              <a:rPr lang="it-IT" altLang="it-IT" sz="2000" dirty="0">
                <a:solidFill>
                  <a:srgbClr val="7030A0"/>
                </a:solidFill>
                <a:latin typeface="Arial" panose="020B0604020202020204" pitchFamily="34" charset="0"/>
              </a:rPr>
              <a:t>parte esterna</a:t>
            </a:r>
            <a:r>
              <a:rPr lang="it-IT" altLang="it-IT" sz="2000" dirty="0">
                <a:latin typeface="Arial" panose="020B0604020202020204" pitchFamily="34" charset="0"/>
              </a:rPr>
              <a:t>”, i loro elettroni, che interagisce. </a:t>
            </a:r>
          </a:p>
          <a:p>
            <a:pPr algn="just" eaLnBrk="1" hangingPunct="1">
              <a:spcBef>
                <a:spcPct val="50000"/>
              </a:spcBef>
              <a:buFontTx/>
              <a:buNone/>
            </a:pPr>
            <a:r>
              <a:rPr lang="it-IT" altLang="it-IT" sz="1800" b="1" dirty="0">
                <a:latin typeface="Arial" panose="020B0604020202020204" pitchFamily="34" charset="0"/>
              </a:rPr>
              <a:t>Numero di elettroni</a:t>
            </a:r>
          </a:p>
          <a:p>
            <a:pPr algn="just" eaLnBrk="1" hangingPunct="1">
              <a:spcBef>
                <a:spcPct val="50000"/>
              </a:spcBef>
              <a:buFontTx/>
              <a:buNone/>
            </a:pPr>
            <a:r>
              <a:rPr lang="it-IT" altLang="it-IT" sz="1800" b="1" dirty="0">
                <a:latin typeface="Arial" panose="020B0604020202020204" pitchFamily="34" charset="0"/>
              </a:rPr>
              <a:t>“Localizzazione”</a:t>
            </a:r>
          </a:p>
          <a:p>
            <a:pPr algn="just" eaLnBrk="1" hangingPunct="1">
              <a:spcBef>
                <a:spcPct val="50000"/>
              </a:spcBef>
              <a:buFontTx/>
              <a:buNone/>
            </a:pPr>
            <a:r>
              <a:rPr lang="it-IT" altLang="it-IT" sz="1800" b="1" dirty="0">
                <a:latin typeface="Arial" panose="020B0604020202020204" pitchFamily="34" charset="0"/>
              </a:rPr>
              <a:t>Energia</a:t>
            </a:r>
          </a:p>
          <a:p>
            <a:pPr algn="just" eaLnBrk="1" hangingPunct="1">
              <a:spcBef>
                <a:spcPct val="50000"/>
              </a:spcBef>
              <a:buFontTx/>
              <a:buNone/>
            </a:pPr>
            <a:endParaRPr lang="it-IT" altLang="it-IT" sz="2000" dirty="0">
              <a:latin typeface="Arial" panose="020B0604020202020204" pitchFamily="34" charset="0"/>
            </a:endParaRPr>
          </a:p>
        </p:txBody>
      </p:sp>
      <p:sp>
        <p:nvSpPr>
          <p:cNvPr id="3" name="CasellaDiTesto 2"/>
          <p:cNvSpPr txBox="1"/>
          <p:nvPr/>
        </p:nvSpPr>
        <p:spPr>
          <a:xfrm>
            <a:off x="2649708" y="3853203"/>
            <a:ext cx="3543662" cy="523220"/>
          </a:xfrm>
          <a:prstGeom prst="rect">
            <a:avLst/>
          </a:prstGeom>
          <a:noFill/>
        </p:spPr>
        <p:txBody>
          <a:bodyPr wrap="none" rtlCol="0">
            <a:spAutoFit/>
          </a:bodyPr>
          <a:lstStyle/>
          <a:p>
            <a:r>
              <a:rPr lang="it-IT" sz="2800" b="1" dirty="0" smtClean="0"/>
              <a:t>Meccanica Quantistica</a:t>
            </a:r>
            <a:endParaRPr lang="it-IT" sz="2800" b="1" dirty="0"/>
          </a:p>
        </p:txBody>
      </p:sp>
      <p:sp>
        <p:nvSpPr>
          <p:cNvPr id="4" name="CasellaDiTesto 3"/>
          <p:cNvSpPr txBox="1"/>
          <p:nvPr/>
        </p:nvSpPr>
        <p:spPr>
          <a:xfrm>
            <a:off x="1331536" y="4658162"/>
            <a:ext cx="4019434" cy="1938992"/>
          </a:xfrm>
          <a:prstGeom prst="rect">
            <a:avLst/>
          </a:prstGeom>
          <a:noFill/>
        </p:spPr>
        <p:txBody>
          <a:bodyPr wrap="none" rtlCol="0">
            <a:spAutoFit/>
          </a:bodyPr>
          <a:lstStyle/>
          <a:p>
            <a:r>
              <a:rPr lang="it-IT" sz="2400" i="1" dirty="0" smtClean="0"/>
              <a:t>Quantizzazione</a:t>
            </a:r>
          </a:p>
          <a:p>
            <a:endParaRPr lang="it-IT" sz="2400" i="1" dirty="0"/>
          </a:p>
          <a:p>
            <a:r>
              <a:rPr lang="it-IT" sz="2400" i="1" dirty="0" smtClean="0"/>
              <a:t>Dualismo onda-particella</a:t>
            </a:r>
          </a:p>
          <a:p>
            <a:endParaRPr lang="it-IT" sz="2400" i="1" dirty="0"/>
          </a:p>
          <a:p>
            <a:r>
              <a:rPr lang="it-IT" sz="2400" i="1" dirty="0" smtClean="0"/>
              <a:t>Indeterminazione e probabilità</a:t>
            </a:r>
            <a:endParaRPr lang="it-IT" sz="2400" i="1" dirty="0"/>
          </a:p>
        </p:txBody>
      </p:sp>
    </p:spTree>
    <p:extLst>
      <p:ext uri="{BB962C8B-B14F-4D97-AF65-F5344CB8AC3E}">
        <p14:creationId xmlns:p14="http://schemas.microsoft.com/office/powerpoint/2010/main" val="562179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631" y="15685"/>
            <a:ext cx="7996518" cy="809251"/>
          </a:xfrm>
        </p:spPr>
        <p:txBody>
          <a:bodyPr>
            <a:normAutofit/>
          </a:bodyPr>
          <a:lstStyle/>
          <a:p>
            <a:r>
              <a:rPr lang="it-IT" sz="3200" dirty="0" smtClean="0">
                <a:solidFill>
                  <a:srgbClr val="0070C0"/>
                </a:solidFill>
              </a:rPr>
              <a:t>Radiazione elettromagnetica</a:t>
            </a:r>
            <a:endParaRPr lang="it-IT" sz="3200" dirty="0">
              <a:solidFill>
                <a:srgbClr val="0070C0"/>
              </a:solidFill>
            </a:endParaRPr>
          </a:p>
        </p:txBody>
      </p:sp>
      <p:sp>
        <p:nvSpPr>
          <p:cNvPr id="3" name="Content Placeholder 2"/>
          <p:cNvSpPr>
            <a:spLocks noGrp="1"/>
          </p:cNvSpPr>
          <p:nvPr>
            <p:ph idx="1"/>
          </p:nvPr>
        </p:nvSpPr>
        <p:spPr>
          <a:xfrm>
            <a:off x="309325" y="639114"/>
            <a:ext cx="7781368" cy="974768"/>
          </a:xfrm>
        </p:spPr>
        <p:txBody>
          <a:bodyPr>
            <a:noAutofit/>
          </a:bodyPr>
          <a:lstStyle/>
          <a:p>
            <a:pPr marL="0" indent="0">
              <a:lnSpc>
                <a:spcPct val="120000"/>
              </a:lnSpc>
              <a:spcBef>
                <a:spcPts val="0"/>
              </a:spcBef>
              <a:spcAft>
                <a:spcPts val="600"/>
              </a:spcAft>
              <a:buNone/>
            </a:pPr>
            <a:r>
              <a:rPr lang="it-IT" sz="2000" dirty="0"/>
              <a:t>Lo studio della struttura atomica deve per forza cominciare dallo studio di quello che usiamo per studiare l’atomo, cioè la luce, la </a:t>
            </a:r>
            <a:r>
              <a:rPr lang="it-IT" sz="2000" b="1" dirty="0"/>
              <a:t>radiazione elettromagnetica</a:t>
            </a:r>
            <a:r>
              <a:rPr lang="it-IT" sz="2000" dirty="0" smtClean="0"/>
              <a:t>.</a:t>
            </a:r>
            <a:endParaRPr lang="it-IT" sz="2000" dirty="0"/>
          </a:p>
        </p:txBody>
      </p:sp>
      <p:pic>
        <p:nvPicPr>
          <p:cNvPr id="9" name="Picture 8"/>
          <p:cNvPicPr>
            <a:picLocks noChangeAspect="1"/>
          </p:cNvPicPr>
          <p:nvPr/>
        </p:nvPicPr>
        <p:blipFill>
          <a:blip r:embed="rId2"/>
          <a:stretch>
            <a:fillRect/>
          </a:stretch>
        </p:blipFill>
        <p:spPr>
          <a:xfrm>
            <a:off x="5728444" y="1613882"/>
            <a:ext cx="2868706" cy="2106638"/>
          </a:xfrm>
          <a:prstGeom prst="rect">
            <a:avLst/>
          </a:prstGeom>
        </p:spPr>
      </p:pic>
      <p:sp>
        <p:nvSpPr>
          <p:cNvPr id="15" name="Content Placeholder 2"/>
          <p:cNvSpPr txBox="1">
            <a:spLocks/>
          </p:cNvSpPr>
          <p:nvPr/>
        </p:nvSpPr>
        <p:spPr>
          <a:xfrm>
            <a:off x="328177" y="1809288"/>
            <a:ext cx="5423647" cy="1440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1800" dirty="0" smtClean="0"/>
              <a:t>James Clerk Maxwell (1831-1879):</a:t>
            </a:r>
          </a:p>
          <a:p>
            <a:pPr marL="0" indent="0">
              <a:lnSpc>
                <a:spcPct val="120000"/>
              </a:lnSpc>
              <a:spcBef>
                <a:spcPts val="0"/>
              </a:spcBef>
              <a:spcAft>
                <a:spcPts val="600"/>
              </a:spcAft>
              <a:buNone/>
            </a:pPr>
            <a:r>
              <a:rPr lang="it-IT" sz="1800" dirty="0" smtClean="0"/>
              <a:t>La </a:t>
            </a:r>
            <a:r>
              <a:rPr lang="it-IT" sz="1800" dirty="0"/>
              <a:t>radiazione elettromagnetica </a:t>
            </a:r>
            <a:r>
              <a:rPr lang="it-IT" sz="1800" dirty="0" smtClean="0"/>
              <a:t>è </a:t>
            </a:r>
            <a:r>
              <a:rPr lang="it-IT" sz="1800" dirty="0"/>
              <a:t>una coppia di campi </a:t>
            </a:r>
            <a:r>
              <a:rPr lang="it-IT" sz="1800" dirty="0" smtClean="0"/>
              <a:t>elettrico </a:t>
            </a:r>
            <a:r>
              <a:rPr lang="it-IT" sz="1800" dirty="0"/>
              <a:t>e </a:t>
            </a:r>
            <a:r>
              <a:rPr lang="it-IT" sz="1800" dirty="0" smtClean="0"/>
              <a:t>magnetico </a:t>
            </a:r>
            <a:r>
              <a:rPr lang="it-IT" sz="1800" dirty="0"/>
              <a:t>oscillanti che si propagano nello spazio. </a:t>
            </a:r>
            <a:endParaRPr lang="it-IT" sz="1800" dirty="0" smtClean="0"/>
          </a:p>
          <a:p>
            <a:pPr marL="0" indent="0">
              <a:lnSpc>
                <a:spcPct val="120000"/>
              </a:lnSpc>
              <a:spcBef>
                <a:spcPts val="0"/>
              </a:spcBef>
              <a:spcAft>
                <a:spcPts val="600"/>
              </a:spcAft>
              <a:buFont typeface="Arial" panose="020B0604020202020204" pitchFamily="34" charset="0"/>
              <a:buNone/>
            </a:pPr>
            <a:endParaRPr lang="it-IT" sz="1800" dirty="0"/>
          </a:p>
        </p:txBody>
      </p:sp>
      <p:sp>
        <p:nvSpPr>
          <p:cNvPr id="16" name="Content Placeholder 2"/>
          <p:cNvSpPr txBox="1">
            <a:spLocks/>
          </p:cNvSpPr>
          <p:nvPr/>
        </p:nvSpPr>
        <p:spPr>
          <a:xfrm>
            <a:off x="328177" y="5528962"/>
            <a:ext cx="8014446" cy="7177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Lunghezza </a:t>
            </a:r>
            <a:r>
              <a:rPr lang="it-IT" sz="1800" dirty="0"/>
              <a:t>d’onda e frequenza sono legate alla </a:t>
            </a:r>
            <a:r>
              <a:rPr lang="it-IT" sz="1800" b="1" dirty="0"/>
              <a:t>velocità</a:t>
            </a:r>
            <a:r>
              <a:rPr lang="it-IT" sz="1800" dirty="0"/>
              <a:t> </a:t>
            </a:r>
            <a:r>
              <a:rPr lang="it-IT" sz="1800" dirty="0" smtClean="0"/>
              <a:t>dell’onda, </a:t>
            </a:r>
            <a:r>
              <a:rPr lang="it-IT" sz="1800" i="1" dirty="0" smtClean="0"/>
              <a:t>c</a:t>
            </a:r>
            <a:r>
              <a:rPr lang="it-IT" sz="1800" dirty="0" smtClean="0"/>
              <a:t>. La </a:t>
            </a:r>
            <a:r>
              <a:rPr lang="it-IT" sz="1800" dirty="0"/>
              <a:t>radiazione elettromagnetica si propaga nel vuoto ad una velocità costante di circa </a:t>
            </a:r>
            <a:r>
              <a:rPr lang="it-IT" sz="1800" i="1" dirty="0"/>
              <a:t>c</a:t>
            </a:r>
            <a:r>
              <a:rPr lang="it-IT" sz="1800" dirty="0"/>
              <a:t> = 3·10</a:t>
            </a:r>
            <a:r>
              <a:rPr lang="it-IT" sz="1800" baseline="30000" dirty="0"/>
              <a:t>8</a:t>
            </a:r>
            <a:r>
              <a:rPr lang="it-IT" sz="1800" dirty="0"/>
              <a:t> m/s</a:t>
            </a:r>
            <a:r>
              <a:rPr lang="it-IT" sz="1800" dirty="0" smtClean="0"/>
              <a:t>.                                           </a:t>
            </a:r>
            <a:r>
              <a:rPr lang="it-IT" sz="1800" dirty="0" smtClean="0">
                <a:latin typeface="Symbol" panose="05050102010706020507" pitchFamily="18" charset="2"/>
              </a:rPr>
              <a:t>l</a:t>
            </a:r>
            <a:r>
              <a:rPr lang="it-IT" sz="1800" dirty="0" smtClean="0">
                <a:latin typeface="Times New Roman" panose="02020603050405020304" pitchFamily="18" charset="0"/>
                <a:cs typeface="Times New Roman" panose="02020603050405020304" pitchFamily="18" charset="0"/>
              </a:rPr>
              <a:t>·</a:t>
            </a:r>
            <a:r>
              <a:rPr lang="it-IT" sz="1800" dirty="0">
                <a:latin typeface="Symbol" panose="05050102010706020507" pitchFamily="18" charset="2"/>
              </a:rPr>
              <a:t> </a:t>
            </a:r>
            <a:r>
              <a:rPr lang="it-IT" sz="1800" dirty="0" smtClean="0">
                <a:latin typeface="Symbol" panose="05050102010706020507" pitchFamily="18" charset="2"/>
              </a:rPr>
              <a:t>n = </a:t>
            </a:r>
            <a:r>
              <a:rPr lang="it-IT" sz="1800" i="1" dirty="0"/>
              <a:t>c</a:t>
            </a:r>
            <a:endParaRPr lang="it-IT" sz="1800" dirty="0"/>
          </a:p>
        </p:txBody>
      </p:sp>
      <p:sp>
        <p:nvSpPr>
          <p:cNvPr id="18" name="Content Placeholder 2"/>
          <p:cNvSpPr txBox="1">
            <a:spLocks/>
          </p:cNvSpPr>
          <p:nvPr/>
        </p:nvSpPr>
        <p:spPr>
          <a:xfrm>
            <a:off x="328177" y="3299120"/>
            <a:ext cx="8014447" cy="1440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b="1" dirty="0" smtClean="0"/>
              <a:t>Lunghezza d’onda</a:t>
            </a:r>
            <a:r>
              <a:rPr lang="it-IT" sz="1800" dirty="0" smtClean="0"/>
              <a:t> </a:t>
            </a:r>
            <a:r>
              <a:rPr lang="it-IT" sz="1800" dirty="0"/>
              <a:t>della </a:t>
            </a:r>
            <a:r>
              <a:rPr lang="it-IT" sz="1800" dirty="0" smtClean="0"/>
              <a:t>radiazione, </a:t>
            </a:r>
            <a:r>
              <a:rPr lang="it-IT" sz="1800" dirty="0" smtClean="0">
                <a:latin typeface="Symbol" panose="05050102010706020507" pitchFamily="18" charset="2"/>
              </a:rPr>
              <a:t>l</a:t>
            </a:r>
            <a:r>
              <a:rPr lang="it-IT" sz="1800" dirty="0" smtClean="0"/>
              <a:t>: </a:t>
            </a:r>
          </a:p>
          <a:p>
            <a:pPr marL="0" indent="0">
              <a:lnSpc>
                <a:spcPct val="120000"/>
              </a:lnSpc>
              <a:spcBef>
                <a:spcPts val="0"/>
              </a:spcBef>
              <a:buNone/>
            </a:pPr>
            <a:r>
              <a:rPr lang="it-IT" sz="1800" dirty="0" smtClean="0"/>
              <a:t>distanza tra il massimo dell’onda e il massimo </a:t>
            </a:r>
          </a:p>
          <a:p>
            <a:pPr marL="0" indent="0">
              <a:lnSpc>
                <a:spcPct val="120000"/>
              </a:lnSpc>
              <a:spcBef>
                <a:spcPts val="0"/>
              </a:spcBef>
              <a:buNone/>
            </a:pPr>
            <a:r>
              <a:rPr lang="it-IT" sz="1800" dirty="0" smtClean="0"/>
              <a:t>successivo. Unità di misura della lunghezza (m, cm, nm, Å...).</a:t>
            </a:r>
          </a:p>
          <a:p>
            <a:pPr marL="0" indent="0">
              <a:lnSpc>
                <a:spcPct val="120000"/>
              </a:lnSpc>
              <a:spcBef>
                <a:spcPts val="0"/>
              </a:spcBef>
              <a:spcAft>
                <a:spcPts val="600"/>
              </a:spcAft>
              <a:buNone/>
            </a:pPr>
            <a:r>
              <a:rPr lang="it-IT" sz="1800" b="1" dirty="0"/>
              <a:t>Frequenza</a:t>
            </a:r>
            <a:r>
              <a:rPr lang="it-IT" sz="1800" dirty="0"/>
              <a:t> della radiazione, </a:t>
            </a:r>
            <a:r>
              <a:rPr lang="it-IT" sz="1800" dirty="0">
                <a:latin typeface="Symbol" panose="05050102010706020507" pitchFamily="18" charset="2"/>
              </a:rPr>
              <a:t>n</a:t>
            </a:r>
            <a:r>
              <a:rPr lang="it-IT" sz="1800" dirty="0"/>
              <a:t>: il numero di massimi per unità di tempo. Unità di misura: s</a:t>
            </a:r>
            <a:r>
              <a:rPr lang="it-IT" sz="1800" baseline="30000" dirty="0"/>
              <a:t>-1</a:t>
            </a:r>
            <a:r>
              <a:rPr lang="it-IT" sz="1800" dirty="0"/>
              <a:t>, Hz</a:t>
            </a:r>
            <a:r>
              <a:rPr lang="it-IT" sz="1800" dirty="0" smtClean="0"/>
              <a:t>.</a:t>
            </a:r>
          </a:p>
          <a:p>
            <a:pPr marL="0" indent="0">
              <a:lnSpc>
                <a:spcPct val="120000"/>
              </a:lnSpc>
              <a:spcBef>
                <a:spcPts val="0"/>
              </a:spcBef>
              <a:spcAft>
                <a:spcPts val="600"/>
              </a:spcAft>
              <a:buNone/>
            </a:pPr>
            <a:r>
              <a:rPr lang="it-IT" sz="1800" b="1" dirty="0" smtClean="0"/>
              <a:t>Intensità</a:t>
            </a:r>
            <a:r>
              <a:rPr lang="it-IT" sz="1800" dirty="0" smtClean="0"/>
              <a:t> della radiazione: proporzionale al quadrato dell’ampiezza. </a:t>
            </a:r>
            <a:endParaRPr lang="it-IT" sz="1800" dirty="0"/>
          </a:p>
        </p:txBody>
      </p:sp>
      <p:sp>
        <p:nvSpPr>
          <p:cNvPr id="4" name="Rettangolo 3"/>
          <p:cNvSpPr/>
          <p:nvPr/>
        </p:nvSpPr>
        <p:spPr>
          <a:xfrm>
            <a:off x="2997719" y="6246697"/>
            <a:ext cx="904973" cy="333212"/>
          </a:xfrm>
          <a:prstGeom prst="rect">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P spid="1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498" y="317747"/>
            <a:ext cx="8231869" cy="1127491"/>
          </a:xfrm>
        </p:spPr>
        <p:txBody>
          <a:bodyPr>
            <a:noAutofit/>
          </a:bodyPr>
          <a:lstStyle/>
          <a:p>
            <a:pPr marL="0" indent="0">
              <a:lnSpc>
                <a:spcPct val="120000"/>
              </a:lnSpc>
              <a:spcBef>
                <a:spcPts val="0"/>
              </a:spcBef>
              <a:spcAft>
                <a:spcPts val="600"/>
              </a:spcAft>
              <a:buNone/>
            </a:pPr>
            <a:r>
              <a:rPr lang="it-IT" sz="2000" dirty="0" smtClean="0"/>
              <a:t>A seconda della lunghezza d’onda, la radiazione elettromagnetica ha caratteristiche diverse: dalle onde radio, alle microonde, all’infrarosso, al visibile, all’ultravioletto, ai raggi X e oltre.</a:t>
            </a:r>
          </a:p>
        </p:txBody>
      </p:sp>
      <p:grpSp>
        <p:nvGrpSpPr>
          <p:cNvPr id="5" name="Group 4"/>
          <p:cNvGrpSpPr/>
          <p:nvPr/>
        </p:nvGrpSpPr>
        <p:grpSpPr>
          <a:xfrm>
            <a:off x="940983" y="4483552"/>
            <a:ext cx="7982427" cy="1487560"/>
            <a:chOff x="1467293" y="2639248"/>
            <a:chExt cx="6671931" cy="1259358"/>
          </a:xfrm>
        </p:grpSpPr>
        <p:sp>
          <p:nvSpPr>
            <p:cNvPr id="4" name="Rectangle 3"/>
            <p:cNvSpPr/>
            <p:nvPr/>
          </p:nvSpPr>
          <p:spPr>
            <a:xfrm>
              <a:off x="1467293" y="2639248"/>
              <a:ext cx="5536019" cy="125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ctangle 10"/>
            <p:cNvSpPr/>
            <p:nvPr/>
          </p:nvSpPr>
          <p:spPr>
            <a:xfrm>
              <a:off x="6739270" y="2732676"/>
              <a:ext cx="1399954" cy="1165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9" name="Immagine 8"/>
          <p:cNvPicPr>
            <a:picLocks noChangeAspect="1"/>
          </p:cNvPicPr>
          <p:nvPr/>
        </p:nvPicPr>
        <p:blipFill>
          <a:blip r:embed="rId2"/>
          <a:stretch>
            <a:fillRect/>
          </a:stretch>
        </p:blipFill>
        <p:spPr>
          <a:xfrm>
            <a:off x="338940" y="1627913"/>
            <a:ext cx="8202170" cy="4620270"/>
          </a:xfrm>
          <a:prstGeom prst="rect">
            <a:avLst/>
          </a:prstGeom>
        </p:spPr>
      </p:pic>
    </p:spTree>
    <p:extLst>
      <p:ext uri="{BB962C8B-B14F-4D97-AF65-F5344CB8AC3E}">
        <p14:creationId xmlns:p14="http://schemas.microsoft.com/office/powerpoint/2010/main" val="32078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2502102" y="2315454"/>
            <a:ext cx="2318328" cy="457097"/>
          </a:xfrm>
          <a:prstGeom prst="roundRect">
            <a:avLst/>
          </a:prstGeom>
          <a:solidFill>
            <a:schemeClr val="accent6">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1"/>
          <p:cNvSpPr>
            <a:spLocks noGrp="1"/>
          </p:cNvSpPr>
          <p:nvPr>
            <p:ph type="title"/>
          </p:nvPr>
        </p:nvSpPr>
        <p:spPr>
          <a:xfrm>
            <a:off x="84841" y="18991"/>
            <a:ext cx="7996518" cy="809251"/>
          </a:xfrm>
        </p:spPr>
        <p:txBody>
          <a:bodyPr>
            <a:normAutofit/>
          </a:bodyPr>
          <a:lstStyle/>
          <a:p>
            <a:r>
              <a:rPr lang="it-IT" sz="3200" dirty="0" smtClean="0">
                <a:solidFill>
                  <a:srgbClr val="0070C0"/>
                </a:solidFill>
              </a:rPr>
              <a:t>Quantizzazione dell’energia</a:t>
            </a:r>
            <a:endParaRPr lang="it-IT" sz="3200" dirty="0">
              <a:solidFill>
                <a:srgbClr val="0070C0"/>
              </a:solidFill>
            </a:endParaRPr>
          </a:p>
        </p:txBody>
      </p:sp>
      <p:sp>
        <p:nvSpPr>
          <p:cNvPr id="3" name="Content Placeholder 2"/>
          <p:cNvSpPr>
            <a:spLocks noGrp="1"/>
          </p:cNvSpPr>
          <p:nvPr>
            <p:ph idx="1"/>
          </p:nvPr>
        </p:nvSpPr>
        <p:spPr>
          <a:xfrm>
            <a:off x="84841" y="646250"/>
            <a:ext cx="9059159" cy="974768"/>
          </a:xfrm>
        </p:spPr>
        <p:txBody>
          <a:bodyPr>
            <a:noAutofit/>
          </a:bodyPr>
          <a:lstStyle/>
          <a:p>
            <a:pPr marL="0" indent="0">
              <a:lnSpc>
                <a:spcPct val="120000"/>
              </a:lnSpc>
              <a:spcBef>
                <a:spcPts val="0"/>
              </a:spcBef>
              <a:spcAft>
                <a:spcPts val="1800"/>
              </a:spcAft>
              <a:buNone/>
            </a:pPr>
            <a:r>
              <a:rPr lang="it-IT" sz="1900" dirty="0" smtClean="0"/>
              <a:t>Max Planck (1858-1947): il </a:t>
            </a:r>
            <a:r>
              <a:rPr lang="it-IT" sz="1900" b="1" dirty="0"/>
              <a:t>corpo nero </a:t>
            </a:r>
            <a:r>
              <a:rPr lang="it-IT" sz="1900" dirty="0" smtClean="0"/>
              <a:t>è </a:t>
            </a:r>
            <a:r>
              <a:rPr lang="it-IT" sz="1900" dirty="0"/>
              <a:t>costituito da atomi che si comportano come </a:t>
            </a:r>
            <a:r>
              <a:rPr lang="it-IT" sz="1900" i="1" dirty="0" smtClean="0"/>
              <a:t>oscillatori</a:t>
            </a:r>
            <a:r>
              <a:rPr lang="it-IT" sz="1900" dirty="0"/>
              <a:t>. </a:t>
            </a:r>
            <a:r>
              <a:rPr lang="it-IT" sz="1900" dirty="0" smtClean="0"/>
              <a:t>Propose che nell’emissione del corpo nero l’energia </a:t>
            </a:r>
            <a:r>
              <a:rPr lang="it-IT" sz="1900" dirty="0"/>
              <a:t>di ciascun oscillatore </a:t>
            </a:r>
            <a:r>
              <a:rPr lang="it-IT" sz="1900" dirty="0" smtClean="0"/>
              <a:t>fosse limitata a valori discreti, ovvero che </a:t>
            </a:r>
            <a:r>
              <a:rPr lang="it-IT" sz="1900" dirty="0"/>
              <a:t>oscillano ad una frequenza fissa </a:t>
            </a:r>
            <a:r>
              <a:rPr lang="it-IT" sz="1900" dirty="0" smtClean="0"/>
              <a:t>ed </a:t>
            </a:r>
            <a:r>
              <a:rPr lang="it-IT" sz="1900" dirty="0"/>
              <a:t>emettono </a:t>
            </a:r>
            <a:r>
              <a:rPr lang="it-IT" sz="1900" dirty="0" smtClean="0"/>
              <a:t>radiazione elettromagnetica. </a:t>
            </a:r>
            <a:endParaRPr lang="it-IT" sz="1900" dirty="0"/>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2616835" y="2315454"/>
                <a:ext cx="1084052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it-IT" sz="1900" b="1" dirty="0" smtClean="0"/>
                  <a:t>                               Postulato di </a:t>
                </a:r>
                <a:r>
                  <a:rPr lang="it-IT" sz="1900" b="1" dirty="0" err="1" smtClean="0"/>
                  <a:t>Planck</a:t>
                </a:r>
                <a:endParaRPr lang="it-IT" sz="1900" b="1" dirty="0" smtClean="0"/>
              </a:p>
              <a:p>
                <a:pPr marL="0" indent="0">
                  <a:lnSpc>
                    <a:spcPct val="120000"/>
                  </a:lnSpc>
                  <a:spcBef>
                    <a:spcPts val="0"/>
                  </a:spcBef>
                  <a:buFont typeface="Arial" panose="020B0604020202020204" pitchFamily="34" charset="0"/>
                  <a:buNone/>
                </a:pPr>
                <a:endParaRPr lang="it-IT" sz="1900" dirty="0" smtClean="0"/>
              </a:p>
              <a:p>
                <a:pPr marL="0" indent="0" algn="ctr">
                  <a:lnSpc>
                    <a:spcPct val="120000"/>
                  </a:lnSpc>
                  <a:spcBef>
                    <a:spcPts val="0"/>
                  </a:spcBef>
                  <a:buNone/>
                </a:pPr>
                <a:r>
                  <a:rPr lang="it-IT" sz="1900" dirty="0" smtClean="0"/>
                  <a:t>                              </a:t>
                </a:r>
                <a14:m>
                  <m:oMath xmlns:m="http://schemas.openxmlformats.org/officeDocument/2006/math">
                    <m:r>
                      <a:rPr lang="it-IT" sz="1900" i="1" smtClean="0">
                        <a:latin typeface="Cambria Math" panose="02040503050406030204" pitchFamily="18" charset="0"/>
                      </a:rPr>
                      <m:t>𝐸</m:t>
                    </m:r>
                    <m:r>
                      <a:rPr lang="it-IT" sz="1900" i="1" smtClean="0">
                        <a:latin typeface="Cambria Math" panose="02040503050406030204" pitchFamily="18" charset="0"/>
                      </a:rPr>
                      <m:t>=</m:t>
                    </m:r>
                    <m:r>
                      <a:rPr lang="it-IT" sz="1900" i="1" smtClean="0">
                        <a:latin typeface="Cambria Math" panose="02040503050406030204" pitchFamily="18" charset="0"/>
                      </a:rPr>
                      <m:t>h</m:t>
                    </m:r>
                    <m:r>
                      <a:rPr lang="it-IT" sz="1900" i="1" smtClean="0">
                        <a:latin typeface="Cambria Math" panose="02040503050406030204" pitchFamily="18" charset="0"/>
                        <a:ea typeface="Cambria Math" panose="02040503050406030204" pitchFamily="18" charset="0"/>
                      </a:rPr>
                      <m:t>𝜈</m:t>
                    </m:r>
                  </m:oMath>
                </a14:m>
                <a:endParaRPr lang="it-IT" sz="1900" dirty="0" smtClean="0"/>
              </a:p>
              <a:p>
                <a:pPr marL="0" indent="0" algn="ctr">
                  <a:lnSpc>
                    <a:spcPct val="120000"/>
                  </a:lnSpc>
                  <a:spcBef>
                    <a:spcPts val="0"/>
                  </a:spcBef>
                  <a:buNone/>
                </a:pPr>
                <a:endParaRPr lang="it-IT" sz="1900" dirty="0" smtClean="0"/>
              </a:p>
              <a:p>
                <a:pPr marL="0" indent="0" algn="ctr">
                  <a:lnSpc>
                    <a:spcPct val="120000"/>
                  </a:lnSpc>
                  <a:spcBef>
                    <a:spcPts val="0"/>
                  </a:spcBef>
                  <a:spcAft>
                    <a:spcPts val="1800"/>
                  </a:spcAft>
                  <a:buFont typeface="Arial" panose="020B0604020202020204" pitchFamily="34" charset="0"/>
                  <a:buNone/>
                </a:pPr>
                <a:r>
                  <a:rPr lang="it-IT" sz="1900" dirty="0" smtClean="0"/>
                  <a:t>dove </a:t>
                </a:r>
                <a14:m>
                  <m:oMath xmlns:m="http://schemas.openxmlformats.org/officeDocument/2006/math">
                    <m:r>
                      <a:rPr lang="it-IT" sz="1900" i="1" smtClean="0">
                        <a:latin typeface="Cambria Math" panose="02040503050406030204" pitchFamily="18" charset="0"/>
                      </a:rPr>
                      <m:t>h</m:t>
                    </m:r>
                    <m:r>
                      <a:rPr lang="it-IT" sz="1900" i="1" smtClean="0">
                        <a:latin typeface="Cambria Math" panose="02040503050406030204" pitchFamily="18" charset="0"/>
                      </a:rPr>
                      <m:t>=6.626∙</m:t>
                    </m:r>
                    <m:sSup>
                      <m:sSupPr>
                        <m:ctrlPr>
                          <a:rPr lang="it-IT" sz="1900" i="1" smtClean="0">
                            <a:latin typeface="Cambria Math" panose="02040503050406030204" pitchFamily="18" charset="0"/>
                            <a:ea typeface="Cambria Math" panose="02040503050406030204" pitchFamily="18" charset="0"/>
                          </a:rPr>
                        </m:ctrlPr>
                      </m:sSupPr>
                      <m:e>
                        <m:r>
                          <a:rPr lang="it-IT" sz="1900" i="1" smtClean="0">
                            <a:latin typeface="Cambria Math" panose="02040503050406030204" pitchFamily="18" charset="0"/>
                            <a:ea typeface="Cambria Math" panose="02040503050406030204" pitchFamily="18" charset="0"/>
                          </a:rPr>
                          <m:t>10</m:t>
                        </m:r>
                      </m:e>
                      <m:sup>
                        <m:r>
                          <a:rPr lang="it-IT" sz="1900" i="1" smtClean="0">
                            <a:latin typeface="Cambria Math" panose="02040503050406030204" pitchFamily="18" charset="0"/>
                            <a:ea typeface="Cambria Math" panose="02040503050406030204" pitchFamily="18" charset="0"/>
                          </a:rPr>
                          <m:t>−34</m:t>
                        </m:r>
                      </m:sup>
                    </m:sSup>
                    <m:r>
                      <a:rPr lang="it-IT" sz="1900" i="1" smtClean="0">
                        <a:latin typeface="Cambria Math" panose="02040503050406030204" pitchFamily="18" charset="0"/>
                        <a:ea typeface="Cambria Math" panose="02040503050406030204" pitchFamily="18" charset="0"/>
                      </a:rPr>
                      <m:t>𝐽</m:t>
                    </m:r>
                    <m:r>
                      <a:rPr lang="it-IT" sz="1900" i="1">
                        <a:latin typeface="Cambria Math" panose="02040503050406030204" pitchFamily="18" charset="0"/>
                        <a:ea typeface="Cambria Math" panose="02040503050406030204" pitchFamily="18" charset="0"/>
                      </a:rPr>
                      <m:t>·</m:t>
                    </m:r>
                    <m:r>
                      <a:rPr lang="it-IT" sz="1900" b="0" i="1" smtClean="0">
                        <a:latin typeface="Cambria Math" panose="02040503050406030204" pitchFamily="18" charset="0"/>
                        <a:ea typeface="Cambria Math" panose="02040503050406030204" pitchFamily="18" charset="0"/>
                      </a:rPr>
                      <m:t>𝑠</m:t>
                    </m:r>
                    <m:r>
                      <a:rPr lang="it-IT" sz="1900" b="0" i="1" smtClean="0">
                        <a:latin typeface="Cambria Math" panose="02040503050406030204" pitchFamily="18" charset="0"/>
                        <a:ea typeface="Cambria Math" panose="02040503050406030204" pitchFamily="18" charset="0"/>
                      </a:rPr>
                      <m:t>   </m:t>
                    </m:r>
                  </m:oMath>
                </a14:m>
                <a:r>
                  <a:rPr lang="it-IT" sz="1900" dirty="0" smtClean="0"/>
                  <a:t> è la costante di Plank.</a:t>
                </a:r>
                <a:endParaRPr lang="it-IT" sz="1900" dirty="0"/>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2616835" y="2315454"/>
                <a:ext cx="10840523" cy="974768"/>
              </a:xfrm>
              <a:prstGeom prst="rect">
                <a:avLst/>
              </a:prstGeom>
              <a:blipFill>
                <a:blip r:embed="rId2"/>
                <a:stretch>
                  <a:fillRect b="-96250"/>
                </a:stretch>
              </a:blipFill>
            </p:spPr>
            <p:txBody>
              <a:bodyPr/>
              <a:lstStyle/>
              <a:p>
                <a:r>
                  <a:rPr lang="it-IT">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348" y="3759645"/>
            <a:ext cx="2135652" cy="3098355"/>
          </a:xfrm>
          <a:prstGeom prst="rect">
            <a:avLst/>
          </a:prstGeom>
        </p:spPr>
      </p:pic>
      <p:sp>
        <p:nvSpPr>
          <p:cNvPr id="11" name="Content Placeholder 2"/>
          <p:cNvSpPr txBox="1">
            <a:spLocks/>
          </p:cNvSpPr>
          <p:nvPr/>
        </p:nvSpPr>
        <p:spPr>
          <a:xfrm>
            <a:off x="-261267" y="5843875"/>
            <a:ext cx="735445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endParaRPr lang="it-IT" sz="1800" dirty="0" smtClean="0"/>
          </a:p>
          <a:p>
            <a:pPr marL="0" indent="0" algn="ctr">
              <a:lnSpc>
                <a:spcPct val="120000"/>
              </a:lnSpc>
              <a:spcBef>
                <a:spcPts val="0"/>
              </a:spcBef>
              <a:spcAft>
                <a:spcPts val="1800"/>
              </a:spcAft>
              <a:buFont typeface="Arial" panose="020B0604020202020204" pitchFamily="34" charset="0"/>
              <a:buNone/>
            </a:pPr>
            <a:r>
              <a:rPr lang="it-IT" sz="2000" b="1" dirty="0" smtClean="0"/>
              <a:t>Attraverso </a:t>
            </a:r>
            <a:r>
              <a:rPr lang="it-IT" sz="2000" b="1" dirty="0"/>
              <a:t>la formula di Planck, l’energia è </a:t>
            </a:r>
            <a:r>
              <a:rPr lang="it-IT" sz="2000" b="1" dirty="0" smtClean="0"/>
              <a:t>quantizzata</a:t>
            </a:r>
          </a:p>
        </p:txBody>
      </p:sp>
      <mc:AlternateContent xmlns:mc="http://schemas.openxmlformats.org/markup-compatibility/2006" xmlns:a14="http://schemas.microsoft.com/office/drawing/2010/main">
        <mc:Choice Requires="a14">
          <p:sp>
            <p:nvSpPr>
              <p:cNvPr id="8" name="Rettangolo 7"/>
              <p:cNvSpPr/>
              <p:nvPr/>
            </p:nvSpPr>
            <p:spPr>
              <a:xfrm>
                <a:off x="84841" y="4382382"/>
                <a:ext cx="6033447" cy="2031325"/>
              </a:xfrm>
              <a:prstGeom prst="rect">
                <a:avLst/>
              </a:prstGeom>
            </p:spPr>
            <p:txBody>
              <a:bodyPr wrap="none">
                <a:spAutoFit/>
              </a:bodyPr>
              <a:lstStyle/>
              <a:p>
                <a:r>
                  <a:rPr lang="it-IT" dirty="0" smtClean="0"/>
                  <a:t>le energie permesse per gli oscillatori sono </a:t>
                </a:r>
                <a:r>
                  <a:rPr lang="it-IT" dirty="0"/>
                  <a:t>multipli interi di </a:t>
                </a:r>
                <a14:m>
                  <m:oMath xmlns:m="http://schemas.openxmlformats.org/officeDocument/2006/math">
                    <m:r>
                      <a:rPr lang="it-IT" i="1">
                        <a:latin typeface="Cambria Math" panose="02040503050406030204" pitchFamily="18" charset="0"/>
                      </a:rPr>
                      <m:t>h</m:t>
                    </m:r>
                    <m:r>
                      <a:rPr lang="it-IT" i="1">
                        <a:latin typeface="Cambria Math" panose="02040503050406030204" pitchFamily="18" charset="0"/>
                        <a:ea typeface="Cambria Math" panose="02040503050406030204" pitchFamily="18" charset="0"/>
                      </a:rPr>
                      <m:t>𝜈</m:t>
                    </m:r>
                  </m:oMath>
                </a14:m>
                <a:endParaRPr lang="it-IT" dirty="0" smtClean="0">
                  <a:ea typeface="Cambria Math" panose="02040503050406030204" pitchFamily="18" charset="0"/>
                </a:endParaRPr>
              </a:p>
              <a:p>
                <a:endParaRPr lang="it-IT"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𝐸</m:t>
                      </m:r>
                      <m:r>
                        <a:rPr lang="it-IT" i="1">
                          <a:latin typeface="Cambria Math" panose="02040503050406030204" pitchFamily="18" charset="0"/>
                        </a:rPr>
                        <m:t>=</m:t>
                      </m:r>
                      <m:r>
                        <a:rPr lang="it-IT" b="0" i="1" smtClean="0">
                          <a:latin typeface="Cambria Math" panose="02040503050406030204" pitchFamily="18" charset="0"/>
                        </a:rPr>
                        <m:t>𝑛</m:t>
                      </m:r>
                      <m:r>
                        <a:rPr lang="it-IT" i="1">
                          <a:latin typeface="Cambria Math" panose="02040503050406030204" pitchFamily="18" charset="0"/>
                        </a:rPr>
                        <m:t>h</m:t>
                      </m:r>
                      <m:r>
                        <a:rPr lang="it-IT" i="1">
                          <a:latin typeface="Cambria Math" panose="02040503050406030204" pitchFamily="18" charset="0"/>
                          <a:ea typeface="Cambria Math" panose="02040503050406030204" pitchFamily="18" charset="0"/>
                        </a:rPr>
                        <m:t>𝜈</m:t>
                      </m:r>
                    </m:oMath>
                  </m:oMathPara>
                </a14:m>
                <a:endParaRPr lang="it-IT" dirty="0"/>
              </a:p>
              <a:p>
                <a:endParaRPr lang="it-IT" dirty="0">
                  <a:ea typeface="Cambria Math" panose="02040503050406030204" pitchFamily="18" charset="0"/>
                </a:endParaRPr>
              </a:p>
              <a:p>
                <a:r>
                  <a:rPr lang="it-IT" i="1" dirty="0" smtClean="0">
                    <a:ea typeface="Cambria Math" panose="02040503050406030204" pitchFamily="18" charset="0"/>
                  </a:rPr>
                  <a:t>n</a:t>
                </a:r>
                <a:r>
                  <a:rPr lang="it-IT" dirty="0" smtClean="0">
                    <a:ea typeface="Cambria Math" panose="02040503050406030204" pitchFamily="18" charset="0"/>
                  </a:rPr>
                  <a:t> = 1, 2, 3, 4…….</a:t>
                </a:r>
              </a:p>
              <a:p>
                <a:endParaRPr lang="it-IT" dirty="0" smtClean="0"/>
              </a:p>
              <a:p>
                <a:endParaRPr lang="it-IT" dirty="0"/>
              </a:p>
            </p:txBody>
          </p:sp>
        </mc:Choice>
        <mc:Fallback xmlns="">
          <p:sp>
            <p:nvSpPr>
              <p:cNvPr id="8" name="Rettangolo 7"/>
              <p:cNvSpPr>
                <a:spLocks noRot="1" noChangeAspect="1" noMove="1" noResize="1" noEditPoints="1" noAdjustHandles="1" noChangeArrowheads="1" noChangeShapeType="1" noTextEdit="1"/>
              </p:cNvSpPr>
              <p:nvPr/>
            </p:nvSpPr>
            <p:spPr>
              <a:xfrm>
                <a:off x="84841" y="4382382"/>
                <a:ext cx="6033447" cy="2031325"/>
              </a:xfrm>
              <a:prstGeom prst="rect">
                <a:avLst/>
              </a:prstGeom>
              <a:blipFill>
                <a:blip r:embed="rId4"/>
                <a:stretch>
                  <a:fillRect l="-909" t="-1802"/>
                </a:stretch>
              </a:blipFill>
            </p:spPr>
            <p:txBody>
              <a:bodyPr/>
              <a:lstStyle/>
              <a:p>
                <a:r>
                  <a:rPr lang="it-IT">
                    <a:noFill/>
                  </a:rPr>
                  <a:t> </a:t>
                </a:r>
              </a:p>
            </p:txBody>
          </p:sp>
        </mc:Fallback>
      </mc:AlternateContent>
    </p:spTree>
    <p:extLst>
      <p:ext uri="{BB962C8B-B14F-4D97-AF65-F5344CB8AC3E}">
        <p14:creationId xmlns:p14="http://schemas.microsoft.com/office/powerpoint/2010/main" val="374838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73" y="-5018"/>
            <a:ext cx="7996518" cy="809251"/>
          </a:xfrm>
        </p:spPr>
        <p:txBody>
          <a:bodyPr>
            <a:normAutofit/>
          </a:bodyPr>
          <a:lstStyle/>
          <a:p>
            <a:r>
              <a:rPr lang="it-IT" sz="3200" dirty="0" smtClean="0">
                <a:solidFill>
                  <a:srgbClr val="0070C0"/>
                </a:solidFill>
              </a:rPr>
              <a:t>Effetto fotoelettrico</a:t>
            </a:r>
            <a:endParaRPr lang="it-IT" sz="3200" dirty="0">
              <a:solidFill>
                <a:srgbClr val="0070C0"/>
              </a:solidFill>
            </a:endParaRPr>
          </a:p>
        </p:txBody>
      </p:sp>
      <p:sp>
        <p:nvSpPr>
          <p:cNvPr id="3" name="Content Placeholder 2"/>
          <p:cNvSpPr>
            <a:spLocks noGrp="1"/>
          </p:cNvSpPr>
          <p:nvPr>
            <p:ph idx="1"/>
          </p:nvPr>
        </p:nvSpPr>
        <p:spPr>
          <a:xfrm>
            <a:off x="2770535" y="906267"/>
            <a:ext cx="6188737" cy="974768"/>
          </a:xfrm>
        </p:spPr>
        <p:txBody>
          <a:bodyPr>
            <a:noAutofit/>
          </a:bodyPr>
          <a:lstStyle/>
          <a:p>
            <a:pPr marL="0" indent="0">
              <a:lnSpc>
                <a:spcPct val="120000"/>
              </a:lnSpc>
              <a:spcBef>
                <a:spcPts val="0"/>
              </a:spcBef>
              <a:spcAft>
                <a:spcPts val="600"/>
              </a:spcAft>
              <a:buNone/>
            </a:pPr>
            <a:r>
              <a:rPr lang="it-IT" sz="2000" dirty="0" smtClean="0"/>
              <a:t>Albert Einstein (1879-1955) studia un fenomeno chiave: </a:t>
            </a:r>
            <a:r>
              <a:rPr lang="it-IT" sz="2000" b="1" dirty="0" smtClean="0"/>
              <a:t>l’effetto fotoelettrico</a:t>
            </a:r>
            <a:r>
              <a:rPr lang="it-IT" sz="2000" dirty="0" smtClean="0"/>
              <a:t>, cioè l’emissione di elettroni da un metallo colpito da una radiazione elettromagnetica.</a:t>
            </a:r>
            <a:endParaRPr lang="it-IT" sz="2000" dirty="0"/>
          </a:p>
        </p:txBody>
      </p:sp>
      <p:pic>
        <p:nvPicPr>
          <p:cNvPr id="9" name="Immagine 1"/>
          <p:cNvPicPr>
            <a:picLocks noChangeAspect="1"/>
          </p:cNvPicPr>
          <p:nvPr/>
        </p:nvPicPr>
        <p:blipFill rotWithShape="1">
          <a:blip r:embed="rId2">
            <a:extLst>
              <a:ext uri="{28A0092B-C50C-407E-A947-70E740481C1C}">
                <a14:useLocalDpi xmlns:a14="http://schemas.microsoft.com/office/drawing/2010/main" val="0"/>
              </a:ext>
            </a:extLst>
          </a:blip>
          <a:srcRect b="38797"/>
          <a:stretch/>
        </p:blipFill>
        <p:spPr bwMode="auto">
          <a:xfrm>
            <a:off x="4641434" y="2141757"/>
            <a:ext cx="3814410" cy="25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473" y="804233"/>
            <a:ext cx="2092965" cy="2092965"/>
          </a:xfrm>
          <a:prstGeom prst="rect">
            <a:avLst/>
          </a:prstGeom>
        </p:spPr>
      </p:pic>
      <mc:AlternateContent xmlns:mc="http://schemas.openxmlformats.org/markup-compatibility/2006" xmlns:a14="http://schemas.microsoft.com/office/drawing/2010/main">
        <mc:Choice Requires="a14">
          <p:sp>
            <p:nvSpPr>
              <p:cNvPr id="16" name="Content Placeholder 2"/>
              <p:cNvSpPr txBox="1">
                <a:spLocks/>
              </p:cNvSpPr>
              <p:nvPr/>
            </p:nvSpPr>
            <p:spPr>
              <a:xfrm>
                <a:off x="0" y="4810594"/>
                <a:ext cx="9078012" cy="7177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2000" dirty="0" smtClean="0"/>
                  <a:t>Einstein prese spunto dagli studi di Max </a:t>
                </a:r>
                <a:r>
                  <a:rPr lang="it-IT" sz="2000" dirty="0" err="1" smtClean="0"/>
                  <a:t>Planck</a:t>
                </a:r>
                <a:r>
                  <a:rPr lang="it-IT" sz="2000" dirty="0" smtClean="0"/>
                  <a:t> e propose </a:t>
                </a:r>
                <a:r>
                  <a:rPr lang="it-IT" sz="2000" dirty="0"/>
                  <a:t>un </a:t>
                </a:r>
                <a:r>
                  <a:rPr lang="it-IT" sz="2000" dirty="0" smtClean="0"/>
                  <a:t>modello </a:t>
                </a:r>
                <a:r>
                  <a:rPr lang="it-IT" sz="2000" dirty="0"/>
                  <a:t>in cui </a:t>
                </a:r>
                <a:r>
                  <a:rPr lang="it-IT" sz="2000" i="1" dirty="0">
                    <a:solidFill>
                      <a:srgbClr val="FF0000"/>
                    </a:solidFill>
                  </a:rPr>
                  <a:t>la </a:t>
                </a:r>
                <a:r>
                  <a:rPr lang="it-IT" sz="2000" i="1" dirty="0" smtClean="0">
                    <a:solidFill>
                      <a:srgbClr val="FF0000"/>
                    </a:solidFill>
                  </a:rPr>
                  <a:t>radiazione </a:t>
                </a:r>
                <a:r>
                  <a:rPr lang="it-IT" sz="2000" i="1" dirty="0">
                    <a:solidFill>
                      <a:srgbClr val="FF0000"/>
                    </a:solidFill>
                  </a:rPr>
                  <a:t>è vista come </a:t>
                </a:r>
                <a:r>
                  <a:rPr lang="it-IT" sz="2000" b="1" i="1" dirty="0" smtClean="0">
                    <a:solidFill>
                      <a:srgbClr val="FF0000"/>
                    </a:solidFill>
                  </a:rPr>
                  <a:t>particelle</a:t>
                </a:r>
                <a:r>
                  <a:rPr lang="it-IT" sz="2000" dirty="0" smtClean="0">
                    <a:solidFill>
                      <a:srgbClr val="FF0000"/>
                    </a:solidFill>
                  </a:rPr>
                  <a:t> </a:t>
                </a:r>
                <a:r>
                  <a:rPr lang="it-IT" sz="2000" dirty="0"/>
                  <a:t>di una certa </a:t>
                </a:r>
                <a:r>
                  <a:rPr lang="it-IT" sz="2000" dirty="0" smtClean="0"/>
                  <a:t>energia, i </a:t>
                </a:r>
                <a:r>
                  <a:rPr lang="it-IT" sz="2000" b="1" dirty="0" smtClean="0"/>
                  <a:t>fotoni</a:t>
                </a:r>
                <a:r>
                  <a:rPr lang="it-IT" sz="2000" dirty="0" smtClean="0"/>
                  <a:t>. </a:t>
                </a:r>
                <a:r>
                  <a:rPr lang="it-IT" sz="2000" dirty="0"/>
                  <a:t>L’energia di un fotone </a:t>
                </a:r>
                <a:r>
                  <a:rPr lang="it-IT" sz="2000" u="sng" dirty="0"/>
                  <a:t>dipende dalla loro frequenza</a:t>
                </a:r>
                <a:r>
                  <a:rPr lang="it-IT" sz="2000" dirty="0"/>
                  <a:t>: il quanto di energia è la più piccola parte di energia che può avere un determinato </a:t>
                </a:r>
                <a:r>
                  <a:rPr lang="it-IT" sz="2000" dirty="0" smtClean="0"/>
                  <a:t>fotone </a:t>
                </a:r>
                <a14:m>
                  <m:oMath xmlns:m="http://schemas.openxmlformats.org/officeDocument/2006/math">
                    <m:r>
                      <a:rPr lang="it-IT" sz="2000" b="0" i="0" smtClean="0">
                        <a:latin typeface="Cambria Math" panose="02040503050406030204" pitchFamily="18" charset="0"/>
                      </a:rPr>
                      <m:t>          </m:t>
                    </m:r>
                  </m:oMath>
                </a14:m>
                <a:endParaRPr lang="it-IT" sz="2000" b="0" i="0" dirty="0" smtClean="0">
                  <a:latin typeface="Cambria Math" panose="02040503050406030204" pitchFamily="18" charset="0"/>
                </a:endParaRPr>
              </a:p>
              <a:p>
                <a:pPr marL="0" indent="0">
                  <a:lnSpc>
                    <a:spcPct val="120000"/>
                  </a:lnSpc>
                  <a:spcBef>
                    <a:spcPts val="0"/>
                  </a:spcBef>
                  <a:spcAft>
                    <a:spcPts val="600"/>
                  </a:spcAft>
                  <a:buNone/>
                </a:pPr>
                <a:r>
                  <a:rPr lang="it-IT" sz="2000" dirty="0" smtClean="0"/>
                  <a:t>           </a:t>
                </a:r>
                <a14:m>
                  <m:oMath xmlns:m="http://schemas.openxmlformats.org/officeDocument/2006/math">
                    <m:r>
                      <a:rPr lang="it-IT" sz="2000" i="1">
                        <a:latin typeface="Cambria Math" panose="02040503050406030204" pitchFamily="18" charset="0"/>
                      </a:rPr>
                      <m:t>𝐸</m:t>
                    </m:r>
                    <m:r>
                      <a:rPr lang="it-IT" sz="2000" i="1">
                        <a:latin typeface="Cambria Math" panose="02040503050406030204" pitchFamily="18" charset="0"/>
                      </a:rPr>
                      <m:t>=</m:t>
                    </m:r>
                    <m:r>
                      <a:rPr lang="it-IT" sz="2000" i="1">
                        <a:latin typeface="Cambria Math" panose="02040503050406030204" pitchFamily="18" charset="0"/>
                      </a:rPr>
                      <m:t>h</m:t>
                    </m:r>
                    <m:r>
                      <a:rPr lang="it-IT" sz="2000" i="1">
                        <a:latin typeface="Cambria Math" panose="02040503050406030204" pitchFamily="18" charset="0"/>
                        <a:ea typeface="Cambria Math" panose="02040503050406030204" pitchFamily="18" charset="0"/>
                      </a:rPr>
                      <m:t>𝜈</m:t>
                    </m:r>
                  </m:oMath>
                </a14:m>
                <a:r>
                  <a:rPr lang="it-IT" sz="2000" dirty="0"/>
                  <a:t> </a:t>
                </a:r>
                <a:r>
                  <a:rPr lang="it-IT" sz="2000" dirty="0" smtClean="0"/>
                  <a:t>       quanto di luce (fotone)           </a:t>
                </a:r>
                <a:endParaRPr lang="it-IT" sz="2000" dirty="0"/>
              </a:p>
              <a:p>
                <a:pPr marL="0" indent="0">
                  <a:lnSpc>
                    <a:spcPct val="120000"/>
                  </a:lnSpc>
                  <a:spcBef>
                    <a:spcPts val="0"/>
                  </a:spcBef>
                  <a:spcAft>
                    <a:spcPts val="600"/>
                  </a:spcAft>
                  <a:buNone/>
                </a:pPr>
                <a:endParaRPr lang="it-IT" sz="2000" dirty="0"/>
              </a:p>
              <a:p>
                <a:pPr marL="0" indent="0">
                  <a:lnSpc>
                    <a:spcPct val="120000"/>
                  </a:lnSpc>
                  <a:spcBef>
                    <a:spcPts val="0"/>
                  </a:spcBef>
                  <a:spcAft>
                    <a:spcPts val="600"/>
                  </a:spcAft>
                  <a:buNone/>
                </a:pPr>
                <a:endParaRPr lang="it-IT" sz="2000" dirty="0"/>
              </a:p>
            </p:txBody>
          </p:sp>
        </mc:Choice>
        <mc:Fallback xmlns="">
          <p:sp>
            <p:nvSpPr>
              <p:cNvPr id="16" name="Content Placeholder 2"/>
              <p:cNvSpPr txBox="1">
                <a:spLocks noRot="1" noChangeAspect="1" noMove="1" noResize="1" noEditPoints="1" noAdjustHandles="1" noChangeArrowheads="1" noChangeShapeType="1" noTextEdit="1"/>
              </p:cNvSpPr>
              <p:nvPr/>
            </p:nvSpPr>
            <p:spPr>
              <a:xfrm>
                <a:off x="0" y="4810594"/>
                <a:ext cx="9078012" cy="717735"/>
              </a:xfrm>
              <a:prstGeom prst="rect">
                <a:avLst/>
              </a:prstGeom>
              <a:blipFill>
                <a:blip r:embed="rId4"/>
                <a:stretch>
                  <a:fillRect l="-672" b="-189831"/>
                </a:stretch>
              </a:blipFill>
            </p:spPr>
            <p:txBody>
              <a:bodyPr/>
              <a:lstStyle/>
              <a:p>
                <a:r>
                  <a:rPr lang="it-IT">
                    <a:noFill/>
                  </a:rPr>
                  <a:t> </a:t>
                </a:r>
              </a:p>
            </p:txBody>
          </p:sp>
        </mc:Fallback>
      </mc:AlternateContent>
      <p:sp>
        <p:nvSpPr>
          <p:cNvPr id="7" name="Content Placeholder 2"/>
          <p:cNvSpPr txBox="1">
            <a:spLocks/>
          </p:cNvSpPr>
          <p:nvPr/>
        </p:nvSpPr>
        <p:spPr>
          <a:xfrm>
            <a:off x="65988" y="2897198"/>
            <a:ext cx="4666267" cy="7177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L’emissione avviene </a:t>
            </a:r>
            <a:r>
              <a:rPr lang="it-IT" sz="1800" i="1" dirty="0" smtClean="0"/>
              <a:t>solo</a:t>
            </a:r>
            <a:r>
              <a:rPr lang="it-IT" sz="1800" dirty="0" smtClean="0"/>
              <a:t> se la radiazione ha una frequenza superiore ad un certo valore soglia. Se la frequenza è inferiore, non si ha alcun fenomeno. A seconda del tipo di metallo, tale frequenza variava</a:t>
            </a:r>
          </a:p>
          <a:p>
            <a:pPr marL="0" indent="0">
              <a:lnSpc>
                <a:spcPct val="120000"/>
              </a:lnSpc>
              <a:spcBef>
                <a:spcPts val="0"/>
              </a:spcBef>
              <a:spcAft>
                <a:spcPts val="600"/>
              </a:spcAft>
              <a:buNone/>
            </a:pPr>
            <a:endParaRPr lang="it-IT" sz="1800" dirty="0"/>
          </a:p>
        </p:txBody>
      </p:sp>
    </p:spTree>
    <p:extLst>
      <p:ext uri="{BB962C8B-B14F-4D97-AF65-F5344CB8AC3E}">
        <p14:creationId xmlns:p14="http://schemas.microsoft.com/office/powerpoint/2010/main" val="132571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096" y="696011"/>
            <a:ext cx="3830219" cy="2348845"/>
          </a:xfrm>
          <a:prstGeom prst="rect">
            <a:avLst/>
          </a:prstGeom>
        </p:spPr>
      </p:pic>
      <p:sp>
        <p:nvSpPr>
          <p:cNvPr id="5" name="CasellaDiTesto 4"/>
          <p:cNvSpPr txBox="1"/>
          <p:nvPr/>
        </p:nvSpPr>
        <p:spPr>
          <a:xfrm>
            <a:off x="320513" y="3582185"/>
            <a:ext cx="7809550" cy="2554545"/>
          </a:xfrm>
          <a:prstGeom prst="rect">
            <a:avLst/>
          </a:prstGeom>
          <a:noFill/>
        </p:spPr>
        <p:txBody>
          <a:bodyPr wrap="square" rtlCol="0">
            <a:spAutoFit/>
          </a:bodyPr>
          <a:lstStyle/>
          <a:p>
            <a:r>
              <a:rPr lang="it-IT" sz="2000" i="1" dirty="0" smtClean="0"/>
              <a:t>«Non </a:t>
            </a:r>
            <a:r>
              <a:rPr lang="it-IT" sz="2000" i="1" dirty="0"/>
              <a:t>c'è quasi nessuno tra i grandi problemi della fisica a cui Einstein non abbia dato un contributo importante. Il fatto che talvolta nelle sue speculazioni, come nell'ipotesi dei fotoni, possa aver mancato l'obiettivo, non può essere tenuto molto contro di lui in molto conto. Non è possibile introdurre nuove idee senza correre qualche rischio</a:t>
            </a:r>
            <a:r>
              <a:rPr lang="it-IT" sz="2000" i="1" dirty="0" smtClean="0"/>
              <a:t>.»</a:t>
            </a:r>
          </a:p>
          <a:p>
            <a:endParaRPr lang="it-IT" sz="2000" i="1" dirty="0"/>
          </a:p>
          <a:p>
            <a:r>
              <a:rPr lang="it-IT" sz="2000" i="1" dirty="0"/>
              <a:t>Raccomandazione alla </a:t>
            </a:r>
            <a:r>
              <a:rPr lang="it-IT" sz="2000" i="1" dirty="0" err="1"/>
              <a:t>Prussian</a:t>
            </a:r>
            <a:r>
              <a:rPr lang="it-IT" sz="2000" i="1" dirty="0"/>
              <a:t> Academy of </a:t>
            </a:r>
            <a:r>
              <a:rPr lang="it-IT" sz="2000" i="1" dirty="0" err="1"/>
              <a:t>Sciences</a:t>
            </a:r>
            <a:r>
              <a:rPr lang="it-IT" sz="2000" i="1" dirty="0"/>
              <a:t> (1913)</a:t>
            </a:r>
          </a:p>
          <a:p>
            <a:endParaRPr lang="it-IT" sz="2000" i="1" dirty="0"/>
          </a:p>
        </p:txBody>
      </p:sp>
    </p:spTree>
    <p:extLst>
      <p:ext uri="{BB962C8B-B14F-4D97-AF65-F5344CB8AC3E}">
        <p14:creationId xmlns:p14="http://schemas.microsoft.com/office/powerpoint/2010/main" val="3873273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94" y="38338"/>
            <a:ext cx="7996518" cy="809251"/>
          </a:xfrm>
        </p:spPr>
        <p:txBody>
          <a:bodyPr>
            <a:normAutofit/>
          </a:bodyPr>
          <a:lstStyle/>
          <a:p>
            <a:r>
              <a:rPr lang="it-IT" sz="3200" dirty="0" smtClean="0">
                <a:solidFill>
                  <a:srgbClr val="0070C0"/>
                </a:solidFill>
              </a:rPr>
              <a:t>Spettri atomici</a:t>
            </a:r>
            <a:endParaRPr lang="it-IT" sz="3200"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3194" y="950253"/>
                <a:ext cx="3645771" cy="974768"/>
              </a:xfrm>
            </p:spPr>
            <p:txBody>
              <a:bodyPr>
                <a:noAutofit/>
              </a:bodyPr>
              <a:lstStyle/>
              <a:p>
                <a:pPr marL="0" indent="0">
                  <a:lnSpc>
                    <a:spcPct val="120000"/>
                  </a:lnSpc>
                  <a:spcBef>
                    <a:spcPts val="0"/>
                  </a:spcBef>
                  <a:spcAft>
                    <a:spcPts val="600"/>
                  </a:spcAft>
                  <a:buNone/>
                </a:pPr>
                <a:r>
                  <a:rPr lang="it-IT" sz="1800" dirty="0" smtClean="0"/>
                  <a:t>Esperimento: scarica elettrica in un tubo chiuso riempito con una piccola quantità di gas.</a:t>
                </a:r>
              </a:p>
              <a:p>
                <a:pPr marL="0" indent="0">
                  <a:lnSpc>
                    <a:spcPct val="120000"/>
                  </a:lnSpc>
                  <a:spcBef>
                    <a:spcPts val="0"/>
                  </a:spcBef>
                  <a:spcAft>
                    <a:spcPts val="600"/>
                  </a:spcAft>
                  <a:buNone/>
                </a:pPr>
                <a:r>
                  <a:rPr lang="it-IT" sz="1800" dirty="0" smtClean="0"/>
                  <a:t>La radiazione</a:t>
                </a:r>
                <a:r>
                  <a:rPr lang="it-IT" sz="1800" b="1" dirty="0" smtClean="0"/>
                  <a:t> emessa</a:t>
                </a:r>
                <a:r>
                  <a:rPr lang="it-IT" sz="1800" dirty="0" smtClean="0"/>
                  <a:t> dal gas non è continua, ma avviene solo a particolari lunghezze d’onda, che sono diverse per diversi gas. </a:t>
                </a:r>
              </a:p>
              <a:p>
                <a:pPr marL="0" indent="0">
                  <a:lnSpc>
                    <a:spcPct val="120000"/>
                  </a:lnSpc>
                  <a:spcBef>
                    <a:spcPts val="0"/>
                  </a:spcBef>
                  <a:spcAft>
                    <a:spcPts val="600"/>
                  </a:spcAft>
                  <a:buNone/>
                </a:pPr>
                <a:r>
                  <a:rPr lang="it-IT" sz="1800" dirty="0" smtClean="0"/>
                  <a:t>Equazione proposte per predire la </a:t>
                </a:r>
                <a:r>
                  <a:rPr lang="it-IT" sz="1800" dirty="0"/>
                  <a:t>lunghezza d’onda delle </a:t>
                </a:r>
                <a:r>
                  <a:rPr lang="it-IT" sz="1800" dirty="0" smtClean="0"/>
                  <a:t>righe:</a:t>
                </a:r>
              </a:p>
              <a:p>
                <a:pPr marL="0" indent="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f>
                        <m:fPr>
                          <m:ctrlPr>
                            <a:rPr lang="it-IT" sz="1800" i="1" smtClean="0">
                              <a:latin typeface="Cambria Math" panose="02040503050406030204" pitchFamily="18" charset="0"/>
                              <a:ea typeface="Cambria Math" panose="02040503050406030204" pitchFamily="18" charset="0"/>
                            </a:rPr>
                          </m:ctrlPr>
                        </m:fPr>
                        <m:num>
                          <m:r>
                            <a:rPr lang="it-IT" sz="1800" b="0" i="1" smtClean="0">
                              <a:latin typeface="Cambria Math" panose="02040503050406030204" pitchFamily="18" charset="0"/>
                              <a:ea typeface="Cambria Math" panose="02040503050406030204" pitchFamily="18" charset="0"/>
                            </a:rPr>
                            <m:t>1</m:t>
                          </m:r>
                        </m:num>
                        <m:den>
                          <m:r>
                            <a:rPr lang="it-IT" sz="1800" i="1">
                              <a:latin typeface="Cambria Math" panose="02040503050406030204" pitchFamily="18" charset="0"/>
                              <a:ea typeface="Cambria Math" panose="02040503050406030204" pitchFamily="18" charset="0"/>
                            </a:rPr>
                            <m:t>𝜆</m:t>
                          </m:r>
                        </m:den>
                      </m:f>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𝑅</m:t>
                      </m:r>
                      <m:d>
                        <m:dPr>
                          <m:ctrlPr>
                            <a:rPr lang="it-IT" sz="1800" b="0" i="1" smtClean="0">
                              <a:latin typeface="Cambria Math" panose="02040503050406030204" pitchFamily="18" charset="0"/>
                              <a:ea typeface="Cambria Math" panose="02040503050406030204" pitchFamily="18" charset="0"/>
                            </a:rPr>
                          </m:ctrlPr>
                        </m:dPr>
                        <m:e>
                          <m:f>
                            <m:fPr>
                              <m:ctrlPr>
                                <a:rPr lang="it-IT" sz="1800" b="0" i="1" smtClean="0">
                                  <a:latin typeface="Cambria Math" panose="02040503050406030204" pitchFamily="18" charset="0"/>
                                  <a:ea typeface="Cambria Math" panose="02040503050406030204" pitchFamily="18" charset="0"/>
                                </a:rPr>
                              </m:ctrlPr>
                            </m:fPr>
                            <m:num>
                              <m:r>
                                <a:rPr lang="it-IT" sz="1800" b="0" i="1" smtClean="0">
                                  <a:latin typeface="Cambria Math" panose="02040503050406030204" pitchFamily="18" charset="0"/>
                                  <a:ea typeface="Cambria Math" panose="02040503050406030204" pitchFamily="18" charset="0"/>
                                </a:rPr>
                                <m:t>1</m:t>
                              </m:r>
                            </m:num>
                            <m:den>
                              <m:sSup>
                                <m:sSupPr>
                                  <m:ctrlPr>
                                    <a:rPr lang="it-IT" sz="1800" b="0" i="1" smtClean="0">
                                      <a:latin typeface="Cambria Math" panose="02040503050406030204" pitchFamily="18" charset="0"/>
                                      <a:ea typeface="Cambria Math" panose="02040503050406030204" pitchFamily="18" charset="0"/>
                                    </a:rPr>
                                  </m:ctrlPr>
                                </m:sSupPr>
                                <m:e>
                                  <m:r>
                                    <a:rPr lang="it-IT" sz="1800" b="0" i="1" smtClean="0">
                                      <a:latin typeface="Cambria Math" panose="02040503050406030204" pitchFamily="18" charset="0"/>
                                      <a:ea typeface="Cambria Math" panose="02040503050406030204" pitchFamily="18" charset="0"/>
                                    </a:rPr>
                                    <m:t>𝑚</m:t>
                                  </m:r>
                                </m:e>
                                <m:sup>
                                  <m:r>
                                    <a:rPr lang="it-IT" sz="1800" b="0" i="1" smtClean="0">
                                      <a:latin typeface="Cambria Math" panose="02040503050406030204" pitchFamily="18" charset="0"/>
                                      <a:ea typeface="Cambria Math" panose="02040503050406030204" pitchFamily="18" charset="0"/>
                                    </a:rPr>
                                    <m:t>2</m:t>
                                  </m:r>
                                </m:sup>
                              </m:sSup>
                            </m:den>
                          </m:f>
                          <m:r>
                            <a:rPr lang="it-IT" sz="1800" b="0" i="1" smtClean="0">
                              <a:latin typeface="Cambria Math" panose="02040503050406030204" pitchFamily="18" charset="0"/>
                              <a:ea typeface="Cambria Math" panose="02040503050406030204" pitchFamily="18" charset="0"/>
                            </a:rPr>
                            <m:t>−</m:t>
                          </m:r>
                          <m:f>
                            <m:fPr>
                              <m:ctrlPr>
                                <a:rPr lang="it-IT" sz="1800" b="0" i="1" smtClean="0">
                                  <a:latin typeface="Cambria Math" panose="02040503050406030204" pitchFamily="18" charset="0"/>
                                  <a:ea typeface="Cambria Math" panose="02040503050406030204" pitchFamily="18" charset="0"/>
                                </a:rPr>
                              </m:ctrlPr>
                            </m:fPr>
                            <m:num>
                              <m:r>
                                <a:rPr lang="it-IT" sz="1800" b="0" i="1" smtClean="0">
                                  <a:latin typeface="Cambria Math" panose="02040503050406030204" pitchFamily="18" charset="0"/>
                                  <a:ea typeface="Cambria Math" panose="02040503050406030204" pitchFamily="18" charset="0"/>
                                </a:rPr>
                                <m:t>1</m:t>
                              </m:r>
                            </m:num>
                            <m:den>
                              <m:sSup>
                                <m:sSupPr>
                                  <m:ctrlPr>
                                    <a:rPr lang="it-IT" sz="1800" b="0" i="1" smtClean="0">
                                      <a:latin typeface="Cambria Math" panose="02040503050406030204" pitchFamily="18" charset="0"/>
                                      <a:ea typeface="Cambria Math" panose="02040503050406030204" pitchFamily="18" charset="0"/>
                                    </a:rPr>
                                  </m:ctrlPr>
                                </m:sSupPr>
                                <m:e>
                                  <m:r>
                                    <a:rPr lang="it-IT" sz="1800" b="0" i="1" smtClean="0">
                                      <a:latin typeface="Cambria Math" panose="02040503050406030204" pitchFamily="18" charset="0"/>
                                      <a:ea typeface="Cambria Math" panose="02040503050406030204" pitchFamily="18" charset="0"/>
                                    </a:rPr>
                                    <m:t>𝑛</m:t>
                                  </m:r>
                                </m:e>
                                <m:sup>
                                  <m:r>
                                    <a:rPr lang="it-IT" sz="1800" b="0" i="1" smtClean="0">
                                      <a:latin typeface="Cambria Math" panose="02040503050406030204" pitchFamily="18" charset="0"/>
                                      <a:ea typeface="Cambria Math" panose="02040503050406030204" pitchFamily="18" charset="0"/>
                                    </a:rPr>
                                    <m:t>2</m:t>
                                  </m:r>
                                </m:sup>
                              </m:sSup>
                            </m:den>
                          </m:f>
                        </m:e>
                      </m:d>
                    </m:oMath>
                  </m:oMathPara>
                </a14:m>
                <a:endParaRPr lang="it-IT" sz="1800" dirty="0" smtClean="0"/>
              </a:p>
              <a:p>
                <a:pPr marL="0" indent="0">
                  <a:lnSpc>
                    <a:spcPct val="120000"/>
                  </a:lnSpc>
                  <a:spcBef>
                    <a:spcPts val="0"/>
                  </a:spcBef>
                  <a:spcAft>
                    <a:spcPts val="600"/>
                  </a:spcAft>
                  <a:buNone/>
                </a:pPr>
                <a:r>
                  <a:rPr lang="it-IT" sz="1800" dirty="0" smtClean="0"/>
                  <a:t>(R = costante di Rydberg)</a:t>
                </a:r>
              </a:p>
              <a:p>
                <a:pPr marL="0" indent="0">
                  <a:lnSpc>
                    <a:spcPct val="120000"/>
                  </a:lnSpc>
                  <a:spcBef>
                    <a:spcPts val="0"/>
                  </a:spcBef>
                  <a:spcAft>
                    <a:spcPts val="600"/>
                  </a:spcAft>
                  <a:buNone/>
                </a:pPr>
                <a:endParaRPr lang="it-IT"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3194" y="950253"/>
                <a:ext cx="3645771" cy="974768"/>
              </a:xfrm>
              <a:blipFill>
                <a:blip r:embed="rId2"/>
                <a:stretch>
                  <a:fillRect l="-1338" r="-2007" b="-361875"/>
                </a:stretch>
              </a:blipFill>
            </p:spPr>
            <p:txBody>
              <a:bodyPr/>
              <a:lstStyle/>
              <a:p>
                <a:r>
                  <a:rPr lang="it-IT">
                    <a:noFill/>
                  </a:rPr>
                  <a:t> </a:t>
                </a:r>
              </a:p>
            </p:txBody>
          </p:sp>
        </mc:Fallback>
      </mc:AlternateContent>
      <p:pic>
        <p:nvPicPr>
          <p:cNvPr id="4" name="Picture 3"/>
          <p:cNvPicPr>
            <a:picLocks noChangeAspect="1"/>
          </p:cNvPicPr>
          <p:nvPr/>
        </p:nvPicPr>
        <p:blipFill>
          <a:blip r:embed="rId3"/>
          <a:stretch>
            <a:fillRect/>
          </a:stretch>
        </p:blipFill>
        <p:spPr>
          <a:xfrm>
            <a:off x="3818965" y="744926"/>
            <a:ext cx="5034150" cy="4128209"/>
          </a:xfrm>
          <a:prstGeom prst="rect">
            <a:avLst/>
          </a:prstGeom>
        </p:spPr>
      </p:pic>
    </p:spTree>
    <p:extLst>
      <p:ext uri="{BB962C8B-B14F-4D97-AF65-F5344CB8AC3E}">
        <p14:creationId xmlns:p14="http://schemas.microsoft.com/office/powerpoint/2010/main" val="161451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3434</TotalTime>
  <Words>1864</Words>
  <Application>Microsoft Office PowerPoint</Application>
  <PresentationFormat>Presentazione su schermo (4:3)</PresentationFormat>
  <Paragraphs>130</Paragraphs>
  <Slides>22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22</vt:i4>
      </vt:variant>
    </vt:vector>
  </HeadingPairs>
  <TitlesOfParts>
    <vt:vector size="29" baseType="lpstr">
      <vt:lpstr>Arial</vt:lpstr>
      <vt:lpstr>Calibri</vt:lpstr>
      <vt:lpstr>Calibri Light</vt:lpstr>
      <vt:lpstr>Cambria Math</vt:lpstr>
      <vt:lpstr>Symbol</vt:lpstr>
      <vt:lpstr>Times New Roman</vt:lpstr>
      <vt:lpstr>Office Theme</vt:lpstr>
      <vt:lpstr>Presentazione standard di PowerPoint</vt:lpstr>
      <vt:lpstr>La moderna teoria atomica</vt:lpstr>
      <vt:lpstr>La moderna teoria atomica</vt:lpstr>
      <vt:lpstr>Radiazione elettromagnetica</vt:lpstr>
      <vt:lpstr>Presentazione standard di PowerPoint</vt:lpstr>
      <vt:lpstr>Quantizzazione dell’energia</vt:lpstr>
      <vt:lpstr>Effetto fotoelettrico</vt:lpstr>
      <vt:lpstr>Presentazione standard di PowerPoint</vt:lpstr>
      <vt:lpstr>Spettri atomici</vt:lpstr>
      <vt:lpstr>Presentazione standard di PowerPoint</vt:lpstr>
      <vt:lpstr>Principio di indeterminazione</vt:lpstr>
      <vt:lpstr>Dualismo onda-particella</vt:lpstr>
      <vt:lpstr>Funzione d’onda:  la meccanica ondulatoria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Numero quantico di spin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Chimica Generale e Inorganica con Esercitazioni</dc:title>
  <dc:creator>rita de zorzi</dc:creator>
  <cp:lastModifiedBy>Michele</cp:lastModifiedBy>
  <cp:revision>233</cp:revision>
  <dcterms:created xsi:type="dcterms:W3CDTF">2020-07-11T12:16:55Z</dcterms:created>
  <dcterms:modified xsi:type="dcterms:W3CDTF">2024-09-30T11:30:24Z</dcterms:modified>
</cp:coreProperties>
</file>