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4.xml" ContentType="application/vnd.openxmlformats-officedocument.drawingml.chart+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5.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46"/>
  </p:notesMasterIdLst>
  <p:handoutMasterIdLst>
    <p:handoutMasterId r:id="rId47"/>
  </p:handoutMasterIdLst>
  <p:sldIdLst>
    <p:sldId id="256" r:id="rId2"/>
    <p:sldId id="415" r:id="rId3"/>
    <p:sldId id="411" r:id="rId4"/>
    <p:sldId id="412" r:id="rId5"/>
    <p:sldId id="413" r:id="rId6"/>
    <p:sldId id="414" r:id="rId7"/>
    <p:sldId id="426" r:id="rId8"/>
    <p:sldId id="416" r:id="rId9"/>
    <p:sldId id="417" r:id="rId10"/>
    <p:sldId id="540" r:id="rId11"/>
    <p:sldId id="419" r:id="rId12"/>
    <p:sldId id="420" r:id="rId13"/>
    <p:sldId id="421" r:id="rId14"/>
    <p:sldId id="422" r:id="rId15"/>
    <p:sldId id="423" r:id="rId16"/>
    <p:sldId id="424" r:id="rId17"/>
    <p:sldId id="425" r:id="rId18"/>
    <p:sldId id="492" r:id="rId19"/>
    <p:sldId id="493" r:id="rId20"/>
    <p:sldId id="494" r:id="rId21"/>
    <p:sldId id="495" r:id="rId22"/>
    <p:sldId id="496" r:id="rId23"/>
    <p:sldId id="497" r:id="rId24"/>
    <p:sldId id="498" r:id="rId25"/>
    <p:sldId id="499" r:id="rId26"/>
    <p:sldId id="500" r:id="rId27"/>
    <p:sldId id="501" r:id="rId28"/>
    <p:sldId id="502" r:id="rId29"/>
    <p:sldId id="503" r:id="rId30"/>
    <p:sldId id="504" r:id="rId31"/>
    <p:sldId id="505" r:id="rId32"/>
    <p:sldId id="506" r:id="rId33"/>
    <p:sldId id="507" r:id="rId34"/>
    <p:sldId id="508" r:id="rId35"/>
    <p:sldId id="509" r:id="rId36"/>
    <p:sldId id="510" r:id="rId37"/>
    <p:sldId id="511" r:id="rId38"/>
    <p:sldId id="512" r:id="rId39"/>
    <p:sldId id="513" r:id="rId40"/>
    <p:sldId id="514" r:id="rId41"/>
    <p:sldId id="515" r:id="rId42"/>
    <p:sldId id="517" r:id="rId43"/>
    <p:sldId id="518" r:id="rId44"/>
    <p:sldId id="519" r:id="rId45"/>
  </p:sldIdLst>
  <p:sldSz cx="9144000" cy="6858000" type="screen4x3"/>
  <p:notesSz cx="6781800" cy="9926638"/>
  <p:defaultTextStyle>
    <a:defPPr>
      <a:defRPr lang="it-IT"/>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5">
          <p15:clr>
            <a:srgbClr val="A4A3A4"/>
          </p15:clr>
        </p15:guide>
        <p15:guide id="2" pos="213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9373"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94417"/>
    <a:srgbClr val="527A5B"/>
    <a:srgbClr val="BA12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33" autoAdjust="0"/>
    <p:restoredTop sz="91474" autoAdjust="0"/>
  </p:normalViewPr>
  <p:slideViewPr>
    <p:cSldViewPr>
      <p:cViewPr varScale="1">
        <p:scale>
          <a:sx n="64" d="100"/>
          <a:sy n="64" d="100"/>
        </p:scale>
        <p:origin x="1428"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4920"/>
    </p:cViewPr>
  </p:sorterViewPr>
  <p:notesViewPr>
    <p:cSldViewPr>
      <p:cViewPr>
        <p:scale>
          <a:sx n="66" d="100"/>
          <a:sy n="66" d="100"/>
        </p:scale>
        <p:origin x="-1536" y="-72"/>
      </p:cViewPr>
      <p:guideLst>
        <p:guide orient="horz" pos="3125"/>
        <p:guide pos="213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674292177016177"/>
          <c:y val="2.8436018957346001E-2"/>
          <c:w val="0.71603629291890281"/>
          <c:h val="0.80362436449416752"/>
        </c:manualLayout>
      </c:layout>
      <c:barChart>
        <c:barDir val="bar"/>
        <c:grouping val="clustered"/>
        <c:varyColors val="0"/>
        <c:ser>
          <c:idx val="0"/>
          <c:order val="0"/>
          <c:tx>
            <c:strRef>
              <c:f>Sheet1!$B$1</c:f>
              <c:strCache>
                <c:ptCount val="1"/>
                <c:pt idx="0">
                  <c:v>km of road per 100 sqr. km</c:v>
                </c:pt>
              </c:strCache>
            </c:strRef>
          </c:tx>
          <c:spPr>
            <a:solidFill>
              <a:schemeClr val="accent2">
                <a:lumMod val="50000"/>
              </a:schemeClr>
            </a:solidFill>
            <a:ln>
              <a:noFill/>
            </a:ln>
            <a:effectLst/>
          </c:spPr>
          <c:invertIfNegative val="0"/>
          <c:cat>
            <c:strRef>
              <c:f>Sheet1!$A$2:$A$9</c:f>
              <c:strCache>
                <c:ptCount val="8"/>
                <c:pt idx="0">
                  <c:v>Canada</c:v>
                </c:pt>
                <c:pt idx="1">
                  <c:v>France</c:v>
                </c:pt>
                <c:pt idx="2">
                  <c:v>Germany</c:v>
                </c:pt>
                <c:pt idx="3">
                  <c:v>Italy</c:v>
                </c:pt>
                <c:pt idx="4">
                  <c:v>Japan</c:v>
                </c:pt>
                <c:pt idx="5">
                  <c:v>United Kingdom</c:v>
                </c:pt>
                <c:pt idx="6">
                  <c:v>United States</c:v>
                </c:pt>
                <c:pt idx="7">
                  <c:v>China</c:v>
                </c:pt>
              </c:strCache>
            </c:strRef>
          </c:cat>
          <c:val>
            <c:numRef>
              <c:f>Sheet1!$B$2:$B$9</c:f>
              <c:numCache>
                <c:formatCode>General</c:formatCode>
                <c:ptCount val="8"/>
                <c:pt idx="0">
                  <c:v>14</c:v>
                </c:pt>
                <c:pt idx="1">
                  <c:v>172.46</c:v>
                </c:pt>
                <c:pt idx="2">
                  <c:v>180.51</c:v>
                </c:pt>
                <c:pt idx="3">
                  <c:v>162</c:v>
                </c:pt>
                <c:pt idx="4">
                  <c:v>316</c:v>
                </c:pt>
                <c:pt idx="5">
                  <c:v>172.41</c:v>
                </c:pt>
                <c:pt idx="6">
                  <c:v>68</c:v>
                </c:pt>
                <c:pt idx="7">
                  <c:v>36.200000000000003</c:v>
                </c:pt>
              </c:numCache>
            </c:numRef>
          </c:val>
          <c:extLst>
            <c:ext xmlns:c16="http://schemas.microsoft.com/office/drawing/2014/chart" uri="{C3380CC4-5D6E-409C-BE32-E72D297353CC}">
              <c16:uniqueId val="{00000000-6227-43D9-B7BE-CA06C271623F}"/>
            </c:ext>
          </c:extLst>
        </c:ser>
        <c:ser>
          <c:idx val="1"/>
          <c:order val="1"/>
          <c:tx>
            <c:strRef>
              <c:f>Sheet1!$C$1</c:f>
              <c:strCache>
                <c:ptCount val="1"/>
                <c:pt idx="0">
                  <c:v>Meters of road per capita</c:v>
                </c:pt>
              </c:strCache>
            </c:strRef>
          </c:tx>
          <c:spPr>
            <a:solidFill>
              <a:schemeClr val="accent4">
                <a:lumMod val="75000"/>
              </a:schemeClr>
            </a:solidFill>
            <a:ln>
              <a:noFill/>
            </a:ln>
            <a:effectLst/>
          </c:spPr>
          <c:invertIfNegative val="0"/>
          <c:cat>
            <c:strRef>
              <c:f>Sheet1!$A$2:$A$9</c:f>
              <c:strCache>
                <c:ptCount val="8"/>
                <c:pt idx="0">
                  <c:v>Canada</c:v>
                </c:pt>
                <c:pt idx="1">
                  <c:v>France</c:v>
                </c:pt>
                <c:pt idx="2">
                  <c:v>Germany</c:v>
                </c:pt>
                <c:pt idx="3">
                  <c:v>Italy</c:v>
                </c:pt>
                <c:pt idx="4">
                  <c:v>Japan</c:v>
                </c:pt>
                <c:pt idx="5">
                  <c:v>United Kingdom</c:v>
                </c:pt>
                <c:pt idx="6">
                  <c:v>United States</c:v>
                </c:pt>
                <c:pt idx="7">
                  <c:v>China</c:v>
                </c:pt>
              </c:strCache>
            </c:strRef>
          </c:cat>
          <c:val>
            <c:numRef>
              <c:f>Sheet1!$C$2:$C$9</c:f>
              <c:numCache>
                <c:formatCode>General</c:formatCode>
                <c:ptCount val="8"/>
                <c:pt idx="0">
                  <c:v>44.56</c:v>
                </c:pt>
                <c:pt idx="1">
                  <c:v>16.27</c:v>
                </c:pt>
                <c:pt idx="2">
                  <c:v>7.82</c:v>
                </c:pt>
                <c:pt idx="3">
                  <c:v>8.42</c:v>
                </c:pt>
                <c:pt idx="4">
                  <c:v>9.34</c:v>
                </c:pt>
                <c:pt idx="5">
                  <c:v>6.77</c:v>
                </c:pt>
                <c:pt idx="6">
                  <c:v>21.69</c:v>
                </c:pt>
                <c:pt idx="7">
                  <c:v>3.28</c:v>
                </c:pt>
              </c:numCache>
            </c:numRef>
          </c:val>
          <c:extLst>
            <c:ext xmlns:c16="http://schemas.microsoft.com/office/drawing/2014/chart" uri="{C3380CC4-5D6E-409C-BE32-E72D297353CC}">
              <c16:uniqueId val="{00000001-6227-43D9-B7BE-CA06C271623F}"/>
            </c:ext>
          </c:extLst>
        </c:ser>
        <c:dLbls>
          <c:showLegendKey val="0"/>
          <c:showVal val="0"/>
          <c:showCatName val="0"/>
          <c:showSerName val="0"/>
          <c:showPercent val="0"/>
          <c:showBubbleSize val="0"/>
        </c:dLbls>
        <c:gapWidth val="182"/>
        <c:axId val="275085184"/>
        <c:axId val="275086720"/>
      </c:barChart>
      <c:catAx>
        <c:axId val="2750851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800" b="1" i="0" u="none" strike="noStrike" kern="1200" baseline="0">
                <a:solidFill>
                  <a:schemeClr val="tx1"/>
                </a:solidFill>
                <a:latin typeface="+mn-lt"/>
                <a:ea typeface="+mn-ea"/>
                <a:cs typeface="+mn-cs"/>
              </a:defRPr>
            </a:pPr>
            <a:endParaRPr lang="it-IT"/>
          </a:p>
        </c:txPr>
        <c:crossAx val="275086720"/>
        <c:crosses val="autoZero"/>
        <c:auto val="1"/>
        <c:lblAlgn val="ctr"/>
        <c:lblOffset val="100"/>
        <c:tickLblSkip val="1"/>
        <c:tickMarkSkip val="1"/>
        <c:noMultiLvlLbl val="0"/>
      </c:catAx>
      <c:valAx>
        <c:axId val="275086720"/>
        <c:scaling>
          <c:orientation val="minMax"/>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1800" b="1" i="0" u="none" strike="noStrike" kern="1200" baseline="0">
                <a:solidFill>
                  <a:schemeClr val="tx1"/>
                </a:solidFill>
                <a:latin typeface="+mn-lt"/>
                <a:ea typeface="+mn-ea"/>
                <a:cs typeface="+mn-cs"/>
              </a:defRPr>
            </a:pPr>
            <a:endParaRPr lang="it-IT"/>
          </a:p>
        </c:txPr>
        <c:crossAx val="275085184"/>
        <c:crosses val="autoZero"/>
        <c:crossBetween val="between"/>
      </c:valAx>
      <c:spPr>
        <a:noFill/>
        <a:ln>
          <a:noFill/>
        </a:ln>
        <a:effectLst/>
      </c:spPr>
    </c:plotArea>
    <c:legend>
      <c:legendPos val="b"/>
      <c:layout>
        <c:manualLayout>
          <c:xMode val="edge"/>
          <c:yMode val="edge"/>
          <c:x val="0.20835853108471594"/>
          <c:y val="2.1188934667451441E-2"/>
          <c:w val="0.78729619331617917"/>
          <c:h val="0.12601576656949665"/>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it-IT"/>
        </a:p>
      </c:txPr>
    </c:legend>
    <c:plotVisOnly val="1"/>
    <c:dispBlanksAs val="gap"/>
    <c:showDLblsOverMax val="0"/>
  </c:chart>
  <c:spPr>
    <a:noFill/>
    <a:ln>
      <a:noFill/>
    </a:ln>
    <a:effectLst/>
  </c:spPr>
  <c:txPr>
    <a:bodyPr/>
    <a:lstStyle/>
    <a:p>
      <a:pPr>
        <a:defRPr sz="1800" b="1">
          <a:solidFill>
            <a:schemeClr val="tx1"/>
          </a:solidFill>
        </a:defRPr>
      </a:pPr>
      <a:endParaRPr lang="it-I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128472237050888E-2"/>
          <c:y val="3.333333333333334E-2"/>
          <c:w val="0.8199534543846001"/>
          <c:h val="0.83427745719510693"/>
        </c:manualLayout>
      </c:layout>
      <c:lineChart>
        <c:grouping val="standard"/>
        <c:varyColors val="0"/>
        <c:ser>
          <c:idx val="1"/>
          <c:order val="1"/>
          <c:tx>
            <c:strRef>
              <c:f>Sheet1!$C$1</c:f>
              <c:strCache>
                <c:ptCount val="1"/>
                <c:pt idx="0">
                  <c:v>Car Registrations</c:v>
                </c:pt>
              </c:strCache>
            </c:strRef>
          </c:tx>
          <c:spPr>
            <a:ln w="28575" cap="rnd">
              <a:solidFill>
                <a:schemeClr val="accent2"/>
              </a:solidFill>
              <a:round/>
            </a:ln>
            <a:effectLst/>
          </c:spPr>
          <c:marker>
            <c:symbol val="circle"/>
            <c:size val="5"/>
            <c:spPr>
              <a:solidFill>
                <a:schemeClr val="bg1"/>
              </a:solidFill>
              <a:ln w="9525">
                <a:solidFill>
                  <a:schemeClr val="accent2"/>
                </a:solidFill>
              </a:ln>
              <a:effectLst/>
            </c:spPr>
          </c:marker>
          <c:cat>
            <c:numRef>
              <c:f>Sheet1!$A$2:$A$66</c:f>
              <c:numCache>
                <c:formatCode>General</c:formatCode>
                <c:ptCount val="50"/>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pt idx="46">
                  <c:v>2011</c:v>
                </c:pt>
                <c:pt idx="47">
                  <c:v>2012</c:v>
                </c:pt>
                <c:pt idx="48">
                  <c:v>2013</c:v>
                </c:pt>
                <c:pt idx="49">
                  <c:v>2014</c:v>
                </c:pt>
              </c:numCache>
            </c:numRef>
          </c:cat>
          <c:val>
            <c:numRef>
              <c:f>Sheet1!$C$2:$C$66</c:f>
              <c:numCache>
                <c:formatCode>#,##0</c:formatCode>
                <c:ptCount val="50"/>
                <c:pt idx="0">
                  <c:v>139776</c:v>
                </c:pt>
                <c:pt idx="1">
                  <c:v>148000</c:v>
                </c:pt>
                <c:pt idx="2">
                  <c:v>158000</c:v>
                </c:pt>
                <c:pt idx="3">
                  <c:v>170000</c:v>
                </c:pt>
                <c:pt idx="4">
                  <c:v>181000</c:v>
                </c:pt>
                <c:pt idx="5">
                  <c:v>193479</c:v>
                </c:pt>
                <c:pt idx="6">
                  <c:v>207000</c:v>
                </c:pt>
                <c:pt idx="7">
                  <c:v>220000</c:v>
                </c:pt>
                <c:pt idx="8">
                  <c:v>236000</c:v>
                </c:pt>
                <c:pt idx="9">
                  <c:v>249000</c:v>
                </c:pt>
                <c:pt idx="10">
                  <c:v>260201</c:v>
                </c:pt>
                <c:pt idx="11">
                  <c:v>269000</c:v>
                </c:pt>
                <c:pt idx="12">
                  <c:v>285000</c:v>
                </c:pt>
                <c:pt idx="13">
                  <c:v>297000</c:v>
                </c:pt>
                <c:pt idx="14">
                  <c:v>308000</c:v>
                </c:pt>
                <c:pt idx="15">
                  <c:v>320390</c:v>
                </c:pt>
                <c:pt idx="16">
                  <c:v>331000</c:v>
                </c:pt>
                <c:pt idx="17">
                  <c:v>340000</c:v>
                </c:pt>
                <c:pt idx="18">
                  <c:v>352000</c:v>
                </c:pt>
                <c:pt idx="19">
                  <c:v>365000</c:v>
                </c:pt>
                <c:pt idx="20">
                  <c:v>374483</c:v>
                </c:pt>
                <c:pt idx="21">
                  <c:v>386350</c:v>
                </c:pt>
                <c:pt idx="22">
                  <c:v>394000</c:v>
                </c:pt>
                <c:pt idx="23">
                  <c:v>412907</c:v>
                </c:pt>
                <c:pt idx="24">
                  <c:v>424000</c:v>
                </c:pt>
                <c:pt idx="25">
                  <c:v>444900</c:v>
                </c:pt>
                <c:pt idx="26">
                  <c:v>456032</c:v>
                </c:pt>
                <c:pt idx="27">
                  <c:v>469943</c:v>
                </c:pt>
                <c:pt idx="28">
                  <c:v>469460</c:v>
                </c:pt>
                <c:pt idx="29">
                  <c:v>479533</c:v>
                </c:pt>
                <c:pt idx="30">
                  <c:v>477010</c:v>
                </c:pt>
                <c:pt idx="31">
                  <c:v>485954</c:v>
                </c:pt>
                <c:pt idx="32">
                  <c:v>481755</c:v>
                </c:pt>
                <c:pt idx="33">
                  <c:v>478625</c:v>
                </c:pt>
                <c:pt idx="34">
                  <c:v>496059</c:v>
                </c:pt>
                <c:pt idx="35">
                  <c:v>548558</c:v>
                </c:pt>
                <c:pt idx="36">
                  <c:v>561652</c:v>
                </c:pt>
                <c:pt idx="37">
                  <c:v>575847</c:v>
                </c:pt>
                <c:pt idx="38">
                  <c:v>589272</c:v>
                </c:pt>
                <c:pt idx="39">
                  <c:v>603274</c:v>
                </c:pt>
                <c:pt idx="40" formatCode="General">
                  <c:v>653650.0826886642</c:v>
                </c:pt>
                <c:pt idx="41" formatCode="General">
                  <c:v>678651.71645628999</c:v>
                </c:pt>
                <c:pt idx="42" formatCode="General">
                  <c:v>698484.7473640251</c:v>
                </c:pt>
                <c:pt idx="43" formatCode="General">
                  <c:v>726761.285171228</c:v>
                </c:pt>
                <c:pt idx="44" formatCode="General">
                  <c:v>747755.01001747465</c:v>
                </c:pt>
                <c:pt idx="45" formatCode="General">
                  <c:v>776140.22262639669</c:v>
                </c:pt>
                <c:pt idx="46" formatCode="General">
                  <c:v>808697.61350354447</c:v>
                </c:pt>
                <c:pt idx="47" formatCode="General">
                  <c:v>834958.30124880862</c:v>
                </c:pt>
                <c:pt idx="48" formatCode="General">
                  <c:v>869288.32700473629</c:v>
                </c:pt>
                <c:pt idx="49" formatCode="General">
                  <c:v>907050.94167260581</c:v>
                </c:pt>
              </c:numCache>
            </c:numRef>
          </c:val>
          <c:smooth val="0"/>
          <c:extLst>
            <c:ext xmlns:c16="http://schemas.microsoft.com/office/drawing/2014/chart" uri="{C3380CC4-5D6E-409C-BE32-E72D297353CC}">
              <c16:uniqueId val="{00000000-F47E-4774-828A-037B75A8DEB4}"/>
            </c:ext>
          </c:extLst>
        </c:ser>
        <c:dLbls>
          <c:showLegendKey val="0"/>
          <c:showVal val="0"/>
          <c:showCatName val="0"/>
          <c:showSerName val="0"/>
          <c:showPercent val="0"/>
          <c:showBubbleSize val="0"/>
        </c:dLbls>
        <c:marker val="1"/>
        <c:smooth val="0"/>
        <c:axId val="274853888"/>
        <c:axId val="274855808"/>
      </c:lineChart>
      <c:lineChart>
        <c:grouping val="standard"/>
        <c:varyColors val="0"/>
        <c:ser>
          <c:idx val="0"/>
          <c:order val="0"/>
          <c:tx>
            <c:strRef>
              <c:f>Sheet1!$B$1</c:f>
              <c:strCache>
                <c:ptCount val="1"/>
                <c:pt idx="0">
                  <c:v>Annual Car Production</c:v>
                </c:pt>
              </c:strCache>
            </c:strRef>
          </c:tx>
          <c:spPr>
            <a:ln w="28575" cap="rnd">
              <a:solidFill>
                <a:schemeClr val="accent2">
                  <a:lumMod val="50000"/>
                </a:schemeClr>
              </a:solidFill>
              <a:round/>
            </a:ln>
            <a:effectLst/>
          </c:spPr>
          <c:marker>
            <c:symbol val="circle"/>
            <c:size val="5"/>
            <c:spPr>
              <a:solidFill>
                <a:schemeClr val="bg1"/>
              </a:solidFill>
              <a:ln w="9525">
                <a:solidFill>
                  <a:schemeClr val="accent2">
                    <a:lumMod val="50000"/>
                  </a:schemeClr>
                </a:solidFill>
              </a:ln>
              <a:effectLst/>
            </c:spPr>
          </c:marker>
          <c:cat>
            <c:numRef>
              <c:f>Sheet1!$A$2:$A$66</c:f>
              <c:numCache>
                <c:formatCode>General</c:formatCode>
                <c:ptCount val="50"/>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pt idx="46">
                  <c:v>2011</c:v>
                </c:pt>
                <c:pt idx="47">
                  <c:v>2012</c:v>
                </c:pt>
                <c:pt idx="48">
                  <c:v>2013</c:v>
                </c:pt>
                <c:pt idx="49">
                  <c:v>2014</c:v>
                </c:pt>
              </c:numCache>
            </c:numRef>
          </c:cat>
          <c:val>
            <c:numRef>
              <c:f>Sheet1!$B$2:$B$66</c:f>
              <c:numCache>
                <c:formatCode>0.000000</c:formatCode>
                <c:ptCount val="50"/>
                <c:pt idx="0">
                  <c:v>19</c:v>
                </c:pt>
                <c:pt idx="1">
                  <c:v>19.2</c:v>
                </c:pt>
                <c:pt idx="2">
                  <c:v>18.600000000000001</c:v>
                </c:pt>
                <c:pt idx="3">
                  <c:v>21.6</c:v>
                </c:pt>
                <c:pt idx="4">
                  <c:v>23.1</c:v>
                </c:pt>
                <c:pt idx="5">
                  <c:v>22</c:v>
                </c:pt>
                <c:pt idx="6">
                  <c:v>26.460498999999999</c:v>
                </c:pt>
                <c:pt idx="7">
                  <c:v>27.915796</c:v>
                </c:pt>
                <c:pt idx="8">
                  <c:v>30.031459999999999</c:v>
                </c:pt>
                <c:pt idx="9">
                  <c:v>26.006060999999999</c:v>
                </c:pt>
                <c:pt idx="10">
                  <c:v>25.026022000000001</c:v>
                </c:pt>
                <c:pt idx="11">
                  <c:v>28.856639999999999</c:v>
                </c:pt>
                <c:pt idx="12">
                  <c:v>30.532333999999999</c:v>
                </c:pt>
                <c:pt idx="13">
                  <c:v>31.237750999999999</c:v>
                </c:pt>
                <c:pt idx="14">
                  <c:v>30.818435000000001</c:v>
                </c:pt>
                <c:pt idx="15">
                  <c:v>28.609047</c:v>
                </c:pt>
                <c:pt idx="16">
                  <c:v>27.483097999999998</c:v>
                </c:pt>
                <c:pt idx="17">
                  <c:v>26.657855000000001</c:v>
                </c:pt>
                <c:pt idx="18">
                  <c:v>30.009005999999999</c:v>
                </c:pt>
                <c:pt idx="19">
                  <c:v>30.533439000000001</c:v>
                </c:pt>
                <c:pt idx="20">
                  <c:v>32.353081000000003</c:v>
                </c:pt>
                <c:pt idx="21">
                  <c:v>32.937323999999997</c:v>
                </c:pt>
                <c:pt idx="22">
                  <c:v>33.114255999999997</c:v>
                </c:pt>
                <c:pt idx="23">
                  <c:v>34.396619000000001</c:v>
                </c:pt>
                <c:pt idx="24">
                  <c:v>35.698785999999998</c:v>
                </c:pt>
                <c:pt idx="25">
                  <c:v>36.273082000000002</c:v>
                </c:pt>
                <c:pt idx="26">
                  <c:v>35.080275</c:v>
                </c:pt>
                <c:pt idx="27">
                  <c:v>35.487740000000002</c:v>
                </c:pt>
                <c:pt idx="28">
                  <c:v>34.197046</c:v>
                </c:pt>
                <c:pt idx="29">
                  <c:v>35.638598999999999</c:v>
                </c:pt>
                <c:pt idx="30">
                  <c:v>36.070056000000001</c:v>
                </c:pt>
                <c:pt idx="31">
                  <c:v>37.196868000000002</c:v>
                </c:pt>
                <c:pt idx="32">
                  <c:v>38.453000000000003</c:v>
                </c:pt>
                <c:pt idx="33">
                  <c:v>37.924999999999997</c:v>
                </c:pt>
                <c:pt idx="34">
                  <c:v>39.759847000000001</c:v>
                </c:pt>
                <c:pt idx="35">
                  <c:v>41.215653000000003</c:v>
                </c:pt>
                <c:pt idx="36">
                  <c:v>39.825887999999999</c:v>
                </c:pt>
                <c:pt idx="37">
                  <c:v>41.358393999999997</c:v>
                </c:pt>
                <c:pt idx="38">
                  <c:v>41.968665999999999</c:v>
                </c:pt>
                <c:pt idx="39">
                  <c:v>44.554257999999997</c:v>
                </c:pt>
                <c:pt idx="40">
                  <c:v>46.862977999999998</c:v>
                </c:pt>
                <c:pt idx="41">
                  <c:v>49.918577999999997</c:v>
                </c:pt>
                <c:pt idx="42">
                  <c:v>53.201346000000001</c:v>
                </c:pt>
                <c:pt idx="43">
                  <c:v>52.726117000000002</c:v>
                </c:pt>
                <c:pt idx="44">
                  <c:v>47.772598000000002</c:v>
                </c:pt>
                <c:pt idx="45">
                  <c:v>58.238999999999997</c:v>
                </c:pt>
                <c:pt idx="46" formatCode="General">
                  <c:v>59.897272999999998</c:v>
                </c:pt>
                <c:pt idx="47" formatCode="General">
                  <c:v>63.081034000000002</c:v>
                </c:pt>
                <c:pt idx="48" formatCode="General">
                  <c:v>65.745402999999996</c:v>
                </c:pt>
                <c:pt idx="49" formatCode="General">
                  <c:v>67.782034999999993</c:v>
                </c:pt>
              </c:numCache>
            </c:numRef>
          </c:val>
          <c:smooth val="0"/>
          <c:extLst>
            <c:ext xmlns:c16="http://schemas.microsoft.com/office/drawing/2014/chart" uri="{C3380CC4-5D6E-409C-BE32-E72D297353CC}">
              <c16:uniqueId val="{00000001-F47E-4774-828A-037B75A8DEB4}"/>
            </c:ext>
          </c:extLst>
        </c:ser>
        <c:dLbls>
          <c:showLegendKey val="0"/>
          <c:showVal val="0"/>
          <c:showCatName val="0"/>
          <c:showSerName val="0"/>
          <c:showPercent val="0"/>
          <c:showBubbleSize val="0"/>
        </c:dLbls>
        <c:marker val="1"/>
        <c:smooth val="0"/>
        <c:axId val="275451904"/>
        <c:axId val="275453440"/>
      </c:lineChart>
      <c:catAx>
        <c:axId val="274853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197" b="0" i="0" u="none" strike="noStrike" kern="1200" baseline="0">
                <a:solidFill>
                  <a:schemeClr val="tx1"/>
                </a:solidFill>
                <a:latin typeface="+mn-lt"/>
                <a:ea typeface="+mn-ea"/>
                <a:cs typeface="+mn-cs"/>
              </a:defRPr>
            </a:pPr>
            <a:endParaRPr lang="it-IT"/>
          </a:p>
        </c:txPr>
        <c:crossAx val="274855808"/>
        <c:crosses val="autoZero"/>
        <c:auto val="1"/>
        <c:lblAlgn val="ctr"/>
        <c:lblOffset val="100"/>
        <c:tickLblSkip val="2"/>
        <c:tickMarkSkip val="1"/>
        <c:noMultiLvlLbl val="0"/>
      </c:catAx>
      <c:valAx>
        <c:axId val="2748558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dirty="0"/>
                  <a:t>Car Registrations (Thousands)</a:t>
                </a:r>
              </a:p>
            </c:rich>
          </c:tx>
          <c:layout>
            <c:manualLayout>
              <c:xMode val="edge"/>
              <c:yMode val="edge"/>
              <c:x val="2.7971863280273723E-3"/>
              <c:y val="0.29230770127332822"/>
            </c:manualLayout>
          </c:layout>
          <c:overlay val="0"/>
          <c:spPr>
            <a:noFill/>
            <a:ln>
              <a:noFill/>
            </a:ln>
            <a:effectLst/>
          </c:spPr>
        </c:title>
        <c:numFmt formatCode="#,##0"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it-IT"/>
          </a:p>
        </c:txPr>
        <c:crossAx val="274853888"/>
        <c:crosses val="autoZero"/>
        <c:crossBetween val="between"/>
      </c:valAx>
      <c:catAx>
        <c:axId val="275451904"/>
        <c:scaling>
          <c:orientation val="minMax"/>
        </c:scaling>
        <c:delete val="1"/>
        <c:axPos val="b"/>
        <c:numFmt formatCode="General" sourceLinked="1"/>
        <c:majorTickMark val="none"/>
        <c:minorTickMark val="none"/>
        <c:tickLblPos val="none"/>
        <c:crossAx val="275453440"/>
        <c:crosses val="autoZero"/>
        <c:auto val="1"/>
        <c:lblAlgn val="ctr"/>
        <c:lblOffset val="100"/>
        <c:noMultiLvlLbl val="0"/>
      </c:catAx>
      <c:valAx>
        <c:axId val="275453440"/>
        <c:scaling>
          <c:orientation val="minMax"/>
          <c:min val="16"/>
        </c:scaling>
        <c:delete val="0"/>
        <c:axPos val="r"/>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dirty="0"/>
                  <a:t>Annual Production (Millions)</a:t>
                </a:r>
              </a:p>
            </c:rich>
          </c:tx>
          <c:layout>
            <c:manualLayout>
              <c:xMode val="edge"/>
              <c:yMode val="edge"/>
              <c:x val="0.95524479010184504"/>
              <c:y val="0.23076935031099599"/>
            </c:manualLayout>
          </c:layout>
          <c:overlay val="0"/>
          <c:spPr>
            <a:noFill/>
            <a:ln>
              <a:noFill/>
            </a:ln>
            <a:effectLst/>
          </c:spPr>
        </c:title>
        <c:numFmt formatCode="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it-IT"/>
          </a:p>
        </c:txPr>
        <c:crossAx val="275451904"/>
        <c:crosses val="max"/>
        <c:crossBetween val="between"/>
        <c:majorUnit val="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it-IT"/>
        </a:p>
      </c:txPr>
    </c:legend>
    <c:plotVisOnly val="1"/>
    <c:dispBlanksAs val="gap"/>
    <c:showDLblsOverMax val="0"/>
  </c:chart>
  <c:spPr>
    <a:noFill/>
    <a:ln>
      <a:noFill/>
    </a:ln>
    <a:effectLst/>
  </c:spPr>
  <c:txPr>
    <a:bodyPr/>
    <a:lstStyle/>
    <a:p>
      <a:pPr>
        <a:defRPr>
          <a:solidFill>
            <a:schemeClr val="tx1"/>
          </a:solidFill>
        </a:defRPr>
      </a:pPr>
      <a:endParaRPr lang="it-IT"/>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334207077326559"/>
          <c:y val="3.9702233250620382E-2"/>
          <c:w val="0.46920052424639574"/>
          <c:h val="0.85111662531017374"/>
        </c:manualLayout>
      </c:layout>
      <c:barChart>
        <c:barDir val="col"/>
        <c:grouping val="clustered"/>
        <c:varyColors val="0"/>
        <c:ser>
          <c:idx val="0"/>
          <c:order val="0"/>
          <c:tx>
            <c:strRef>
              <c:f>Sheet1!$A$2</c:f>
              <c:strCache>
                <c:ptCount val="1"/>
                <c:pt idx="0">
                  <c:v>Surface used (m2/km)</c:v>
                </c:pt>
              </c:strCache>
            </c:strRef>
          </c:tx>
          <c:spPr>
            <a:solidFill>
              <a:schemeClr val="accent1"/>
            </a:solidFill>
            <a:ln>
              <a:noFill/>
            </a:ln>
            <a:effectLst/>
          </c:spPr>
          <c:invertIfNegative val="0"/>
          <c:cat>
            <c:strRef>
              <c:f>Sheet1!$B$1:$C$1</c:f>
              <c:strCache>
                <c:ptCount val="2"/>
                <c:pt idx="0">
                  <c:v>Rail</c:v>
                </c:pt>
                <c:pt idx="1">
                  <c:v>Road</c:v>
                </c:pt>
              </c:strCache>
            </c:strRef>
          </c:cat>
          <c:val>
            <c:numRef>
              <c:f>Sheet1!$B$2:$C$2</c:f>
              <c:numCache>
                <c:formatCode>General</c:formatCode>
                <c:ptCount val="2"/>
                <c:pt idx="0">
                  <c:v>28600</c:v>
                </c:pt>
                <c:pt idx="1">
                  <c:v>71500</c:v>
                </c:pt>
              </c:numCache>
            </c:numRef>
          </c:val>
          <c:extLst>
            <c:ext xmlns:c16="http://schemas.microsoft.com/office/drawing/2014/chart" uri="{C3380CC4-5D6E-409C-BE32-E72D297353CC}">
              <c16:uniqueId val="{00000000-2006-44FC-BF0D-FD8968CFAFF5}"/>
            </c:ext>
          </c:extLst>
        </c:ser>
        <c:ser>
          <c:idx val="1"/>
          <c:order val="1"/>
          <c:tx>
            <c:strRef>
              <c:f>Sheet1!$A$3</c:f>
              <c:strCache>
                <c:ptCount val="1"/>
                <c:pt idx="0">
                  <c:v>Capacity (ton-km/day)</c:v>
                </c:pt>
              </c:strCache>
            </c:strRef>
          </c:tx>
          <c:spPr>
            <a:solidFill>
              <a:schemeClr val="accent2"/>
            </a:solidFill>
            <a:ln>
              <a:noFill/>
            </a:ln>
            <a:effectLst/>
          </c:spPr>
          <c:invertIfNegative val="0"/>
          <c:cat>
            <c:strRef>
              <c:f>Sheet1!$B$1:$C$1</c:f>
              <c:strCache>
                <c:ptCount val="2"/>
                <c:pt idx="0">
                  <c:v>Rail</c:v>
                </c:pt>
                <c:pt idx="1">
                  <c:v>Road</c:v>
                </c:pt>
              </c:strCache>
            </c:strRef>
          </c:cat>
          <c:val>
            <c:numRef>
              <c:f>Sheet1!$B$3:$C$3</c:f>
              <c:numCache>
                <c:formatCode>General</c:formatCode>
                <c:ptCount val="2"/>
                <c:pt idx="0">
                  <c:v>335000</c:v>
                </c:pt>
                <c:pt idx="1">
                  <c:v>150000</c:v>
                </c:pt>
              </c:numCache>
            </c:numRef>
          </c:val>
          <c:extLst>
            <c:ext xmlns:c16="http://schemas.microsoft.com/office/drawing/2014/chart" uri="{C3380CC4-5D6E-409C-BE32-E72D297353CC}">
              <c16:uniqueId val="{00000001-2006-44FC-BF0D-FD8968CFAFF5}"/>
            </c:ext>
          </c:extLst>
        </c:ser>
        <c:dLbls>
          <c:showLegendKey val="0"/>
          <c:showVal val="0"/>
          <c:showCatName val="0"/>
          <c:showSerName val="0"/>
          <c:showPercent val="0"/>
          <c:showBubbleSize val="0"/>
        </c:dLbls>
        <c:gapWidth val="150"/>
        <c:axId val="277191680"/>
        <c:axId val="277193472"/>
      </c:barChart>
      <c:barChart>
        <c:barDir val="col"/>
        <c:grouping val="clustered"/>
        <c:varyColors val="0"/>
        <c:ser>
          <c:idx val="2"/>
          <c:order val="2"/>
          <c:tx>
            <c:strRef>
              <c:f>Sheet1!$A$4</c:f>
              <c:strCache>
                <c:ptCount val="1"/>
                <c:pt idx="0">
                  <c:v>Spatial Performance (ton-km/m2/day) </c:v>
                </c:pt>
              </c:strCache>
            </c:strRef>
          </c:tx>
          <c:spPr>
            <a:solidFill>
              <a:schemeClr val="accent3"/>
            </a:solidFill>
            <a:ln>
              <a:noFill/>
            </a:ln>
            <a:effectLst/>
          </c:spPr>
          <c:invertIfNegative val="0"/>
          <c:cat>
            <c:strRef>
              <c:f>Sheet1!$B$1:$C$1</c:f>
              <c:strCache>
                <c:ptCount val="2"/>
                <c:pt idx="0">
                  <c:v>Rail</c:v>
                </c:pt>
                <c:pt idx="1">
                  <c:v>Road</c:v>
                </c:pt>
              </c:strCache>
            </c:strRef>
          </c:cat>
          <c:val>
            <c:numRef>
              <c:f>Sheet1!$B$4:$C$4</c:f>
              <c:numCache>
                <c:formatCode>General</c:formatCode>
                <c:ptCount val="2"/>
                <c:pt idx="0">
                  <c:v>11.6</c:v>
                </c:pt>
                <c:pt idx="1">
                  <c:v>3.9</c:v>
                </c:pt>
              </c:numCache>
            </c:numRef>
          </c:val>
          <c:extLst>
            <c:ext xmlns:c16="http://schemas.microsoft.com/office/drawing/2014/chart" uri="{C3380CC4-5D6E-409C-BE32-E72D297353CC}">
              <c16:uniqueId val="{00000002-2006-44FC-BF0D-FD8968CFAFF5}"/>
            </c:ext>
          </c:extLst>
        </c:ser>
        <c:dLbls>
          <c:showLegendKey val="0"/>
          <c:showVal val="0"/>
          <c:showCatName val="0"/>
          <c:showSerName val="0"/>
          <c:showPercent val="0"/>
          <c:showBubbleSize val="0"/>
        </c:dLbls>
        <c:gapWidth val="400"/>
        <c:axId val="277195392"/>
        <c:axId val="277201280"/>
      </c:barChart>
      <c:catAx>
        <c:axId val="277191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chemeClr val="tx1"/>
                </a:solidFill>
                <a:latin typeface="Agency FB" panose="020B0503020202020204" pitchFamily="34" charset="0"/>
                <a:ea typeface="+mn-ea"/>
                <a:cs typeface="+mn-cs"/>
              </a:defRPr>
            </a:pPr>
            <a:endParaRPr lang="it-IT"/>
          </a:p>
        </c:txPr>
        <c:crossAx val="277193472"/>
        <c:crosses val="autoZero"/>
        <c:auto val="1"/>
        <c:lblAlgn val="ctr"/>
        <c:lblOffset val="100"/>
        <c:tickLblSkip val="1"/>
        <c:tickMarkSkip val="1"/>
        <c:noMultiLvlLbl val="0"/>
      </c:catAx>
      <c:valAx>
        <c:axId val="277193472"/>
        <c:scaling>
          <c:orientation val="minMax"/>
          <c:max val="35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Agency FB" panose="020B0503020202020204" pitchFamily="34" charset="0"/>
                    <a:ea typeface="+mn-ea"/>
                    <a:cs typeface="+mn-cs"/>
                  </a:defRPr>
                </a:pPr>
                <a:r>
                  <a:rPr lang="en-US"/>
                  <a:t>Surface and Capacity</a:t>
                </a:r>
              </a:p>
            </c:rich>
          </c:tx>
          <c:layout>
            <c:manualLayout>
              <c:xMode val="edge"/>
              <c:yMode val="edge"/>
              <c:x val="1.3106159895150944E-2"/>
              <c:y val="0.27295285359801491"/>
            </c:manualLayout>
          </c:layout>
          <c:overlay val="0"/>
          <c:spPr>
            <a:noFill/>
            <a:ln>
              <a:noFill/>
            </a:ln>
            <a:effectLst/>
          </c:spPr>
        </c:title>
        <c:numFmt formatCode="#,##0" sourceLinked="0"/>
        <c:majorTickMark val="none"/>
        <c:minorTickMark val="none"/>
        <c:tickLblPos val="nextTo"/>
        <c:spPr>
          <a:noFill/>
          <a:ln>
            <a:noFill/>
          </a:ln>
          <a:effectLst/>
        </c:spPr>
        <c:txPr>
          <a:bodyPr rot="0" spcFirstLastPara="1" vertOverflow="ellipsis" wrap="square" anchor="ctr" anchorCtr="1"/>
          <a:lstStyle/>
          <a:p>
            <a:pPr>
              <a:defRPr sz="1400" b="0" i="0" u="none" strike="noStrike" kern="1200" baseline="0">
                <a:solidFill>
                  <a:schemeClr val="tx1"/>
                </a:solidFill>
                <a:latin typeface="Agency FB" panose="020B0503020202020204" pitchFamily="34" charset="0"/>
                <a:ea typeface="+mn-ea"/>
                <a:cs typeface="+mn-cs"/>
              </a:defRPr>
            </a:pPr>
            <a:endParaRPr lang="it-IT"/>
          </a:p>
        </c:txPr>
        <c:crossAx val="277191680"/>
        <c:crosses val="autoZero"/>
        <c:crossBetween val="between"/>
      </c:valAx>
      <c:catAx>
        <c:axId val="277195392"/>
        <c:scaling>
          <c:orientation val="minMax"/>
        </c:scaling>
        <c:delete val="1"/>
        <c:axPos val="b"/>
        <c:numFmt formatCode="General" sourceLinked="1"/>
        <c:majorTickMark val="none"/>
        <c:minorTickMark val="none"/>
        <c:tickLblPos val="none"/>
        <c:crossAx val="277201280"/>
        <c:crosses val="autoZero"/>
        <c:auto val="1"/>
        <c:lblAlgn val="ctr"/>
        <c:lblOffset val="100"/>
        <c:noMultiLvlLbl val="0"/>
      </c:catAx>
      <c:valAx>
        <c:axId val="277201280"/>
        <c:scaling>
          <c:orientation val="minMax"/>
          <c:min val="2"/>
        </c:scaling>
        <c:delete val="0"/>
        <c:axPos val="r"/>
        <c:title>
          <c:tx>
            <c:rich>
              <a:bodyPr rot="-5400000" spcFirstLastPara="1" vertOverflow="ellipsis" vert="horz" wrap="square" anchor="ctr" anchorCtr="1"/>
              <a:lstStyle/>
              <a:p>
                <a:pPr>
                  <a:defRPr sz="1400" b="0" i="0" u="none" strike="noStrike" kern="1200" baseline="0">
                    <a:solidFill>
                      <a:schemeClr val="tx1"/>
                    </a:solidFill>
                    <a:latin typeface="Agency FB" panose="020B0503020202020204" pitchFamily="34" charset="0"/>
                    <a:ea typeface="+mn-ea"/>
                    <a:cs typeface="+mn-cs"/>
                  </a:defRPr>
                </a:pPr>
                <a:r>
                  <a:rPr lang="en-US"/>
                  <a:t>Spatial Performance</a:t>
                </a:r>
              </a:p>
            </c:rich>
          </c:tx>
          <c:layout>
            <c:manualLayout>
              <c:xMode val="edge"/>
              <c:yMode val="edge"/>
              <c:x val="0.66972477064221059"/>
              <c:y val="0.2828784119106787"/>
            </c:manualLayout>
          </c:layout>
          <c:overlay val="0"/>
          <c:spPr>
            <a:noFill/>
            <a:ln>
              <a:noFill/>
            </a:ln>
            <a:effectLst/>
          </c:spPr>
        </c:title>
        <c:numFmt formatCode="General" sourceLinked="1"/>
        <c:majorTickMark val="none"/>
        <c:minorTickMark val="none"/>
        <c:tickLblPos val="nextTo"/>
        <c:spPr>
          <a:noFill/>
          <a:ln>
            <a:noFill/>
          </a:ln>
          <a:effectLst/>
        </c:spPr>
        <c:txPr>
          <a:bodyPr rot="0" spcFirstLastPara="1" vertOverflow="ellipsis" wrap="square" anchor="ctr" anchorCtr="1"/>
          <a:lstStyle/>
          <a:p>
            <a:pPr>
              <a:defRPr sz="1400" b="0" i="0" u="none" strike="noStrike" kern="1200" baseline="0">
                <a:solidFill>
                  <a:schemeClr val="tx1"/>
                </a:solidFill>
                <a:latin typeface="Agency FB" panose="020B0503020202020204" pitchFamily="34" charset="0"/>
                <a:ea typeface="+mn-ea"/>
                <a:cs typeface="+mn-cs"/>
              </a:defRPr>
            </a:pPr>
            <a:endParaRPr lang="it-IT"/>
          </a:p>
        </c:txPr>
        <c:crossAx val="277195392"/>
        <c:crosses val="max"/>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gency FB" panose="020B0503020202020204" pitchFamily="34" charset="0"/>
              <a:ea typeface="+mn-ea"/>
              <a:cs typeface="+mn-cs"/>
            </a:defRPr>
          </a:pPr>
          <a:endParaRPr lang="it-IT"/>
        </a:p>
      </c:txPr>
    </c:legend>
    <c:plotVisOnly val="1"/>
    <c:dispBlanksAs val="gap"/>
    <c:showDLblsOverMax val="0"/>
  </c:chart>
  <c:spPr>
    <a:noFill/>
    <a:ln>
      <a:noFill/>
    </a:ln>
    <a:effectLst/>
  </c:spPr>
  <c:txPr>
    <a:bodyPr/>
    <a:lstStyle/>
    <a:p>
      <a:pPr>
        <a:defRPr sz="1400">
          <a:solidFill>
            <a:schemeClr val="tx1"/>
          </a:solidFill>
          <a:latin typeface="Agency FB" panose="020B0503020202020204" pitchFamily="34" charset="0"/>
        </a:defRPr>
      </a:pPr>
      <a:endParaRPr lang="it-IT"/>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9182463992142724E-2"/>
          <c:y val="3.555172220159962E-2"/>
          <c:w val="0.89396251053310039"/>
          <c:h val="0.84728441692814538"/>
        </c:manualLayout>
      </c:layout>
      <c:lineChart>
        <c:grouping val="standard"/>
        <c:varyColors val="0"/>
        <c:ser>
          <c:idx val="0"/>
          <c:order val="0"/>
          <c:tx>
            <c:strRef>
              <c:f>Sheet1!$A$2</c:f>
              <c:strCache>
                <c:ptCount val="1"/>
                <c:pt idx="0">
                  <c:v>World Traffic</c:v>
                </c:pt>
              </c:strCache>
            </c:strRef>
          </c:tx>
          <c:spPr>
            <a:ln w="28575" cap="rnd">
              <a:solidFill>
                <a:schemeClr val="accent2">
                  <a:lumMod val="75000"/>
                </a:schemeClr>
              </a:solidFill>
              <a:round/>
            </a:ln>
            <a:effectLst/>
          </c:spPr>
          <c:marker>
            <c:symbol val="none"/>
          </c:marker>
          <c:cat>
            <c:strRef>
              <c:f>Sheet1!$B$1:$AH$1</c:f>
              <c:strCache>
                <c:ptCount val="33"/>
                <c:pt idx="0">
                  <c:v>1980</c:v>
                </c:pt>
                <c:pt idx="1">
                  <c:v>1984</c:v>
                </c:pt>
                <c:pt idx="2">
                  <c:v>1985</c:v>
                </c:pt>
                <c:pt idx="3">
                  <c:v>1986</c:v>
                </c:pt>
                <c:pt idx="4">
                  <c:v>1987</c:v>
                </c:pt>
                <c:pt idx="5">
                  <c:v>1988</c:v>
                </c:pt>
                <c:pt idx="6">
                  <c:v>1989</c:v>
                </c:pt>
                <c:pt idx="7">
                  <c:v>1990</c:v>
                </c:pt>
                <c:pt idx="8">
                  <c:v>1991</c:v>
                </c:pt>
                <c:pt idx="9">
                  <c:v>1992</c:v>
                </c:pt>
                <c:pt idx="10">
                  <c:v>1993</c:v>
                </c:pt>
                <c:pt idx="11">
                  <c:v>1994</c:v>
                </c:pt>
                <c:pt idx="12">
                  <c:v>1995</c:v>
                </c:pt>
                <c:pt idx="13">
                  <c:v>1996</c:v>
                </c:pt>
                <c:pt idx="14">
                  <c:v>1997</c:v>
                </c:pt>
                <c:pt idx="15">
                  <c:v>1998</c:v>
                </c:pt>
                <c:pt idx="16">
                  <c:v>1999</c:v>
                </c:pt>
                <c:pt idx="17">
                  <c:v>2000</c:v>
                </c:pt>
                <c:pt idx="18">
                  <c:v>2001</c:v>
                </c:pt>
                <c:pt idx="19">
                  <c:v>2002</c:v>
                </c:pt>
                <c:pt idx="20">
                  <c:v>2003</c:v>
                </c:pt>
                <c:pt idx="21">
                  <c:v>2004</c:v>
                </c:pt>
                <c:pt idx="22">
                  <c:v>2005</c:v>
                </c:pt>
                <c:pt idx="23">
                  <c:v>2006</c:v>
                </c:pt>
                <c:pt idx="24">
                  <c:v>2007</c:v>
                </c:pt>
                <c:pt idx="25">
                  <c:v>2008</c:v>
                </c:pt>
                <c:pt idx="26">
                  <c:v>2009</c:v>
                </c:pt>
                <c:pt idx="27">
                  <c:v>2010</c:v>
                </c:pt>
                <c:pt idx="28">
                  <c:v>2011</c:v>
                </c:pt>
                <c:pt idx="29">
                  <c:v>2012</c:v>
                </c:pt>
                <c:pt idx="30">
                  <c:v>2013</c:v>
                </c:pt>
                <c:pt idx="31">
                  <c:v>2014</c:v>
                </c:pt>
                <c:pt idx="32">
                  <c:v>2015</c:v>
                </c:pt>
              </c:strCache>
            </c:strRef>
          </c:cat>
          <c:val>
            <c:numRef>
              <c:f>Sheet1!$B$2:$AH$2</c:f>
              <c:numCache>
                <c:formatCode>General</c:formatCode>
                <c:ptCount val="33"/>
                <c:pt idx="7">
                  <c:v>28.7</c:v>
                </c:pt>
                <c:pt idx="12">
                  <c:v>46</c:v>
                </c:pt>
                <c:pt idx="13">
                  <c:v>49.1</c:v>
                </c:pt>
                <c:pt idx="14">
                  <c:v>54</c:v>
                </c:pt>
                <c:pt idx="15">
                  <c:v>56.3</c:v>
                </c:pt>
                <c:pt idx="16">
                  <c:v>61.6</c:v>
                </c:pt>
                <c:pt idx="17">
                  <c:v>68.400000000000006</c:v>
                </c:pt>
                <c:pt idx="18">
                  <c:v>70.8</c:v>
                </c:pt>
                <c:pt idx="19">
                  <c:v>79.3</c:v>
                </c:pt>
                <c:pt idx="20">
                  <c:v>90.6</c:v>
                </c:pt>
                <c:pt idx="21">
                  <c:v>103.3</c:v>
                </c:pt>
                <c:pt idx="22">
                  <c:v>116.6</c:v>
                </c:pt>
                <c:pt idx="23">
                  <c:v>128.30000000000001</c:v>
                </c:pt>
                <c:pt idx="24">
                  <c:v>142.4</c:v>
                </c:pt>
                <c:pt idx="25">
                  <c:v>152</c:v>
                </c:pt>
              </c:numCache>
            </c:numRef>
          </c:val>
          <c:smooth val="0"/>
          <c:extLst>
            <c:ext xmlns:c16="http://schemas.microsoft.com/office/drawing/2014/chart" uri="{C3380CC4-5D6E-409C-BE32-E72D297353CC}">
              <c16:uniqueId val="{00000000-DB45-4720-82CD-F949153634FB}"/>
            </c:ext>
          </c:extLst>
        </c:ser>
        <c:ser>
          <c:idx val="1"/>
          <c:order val="1"/>
          <c:tx>
            <c:strRef>
              <c:f>Sheet1!$A$3</c:f>
              <c:strCache>
                <c:ptCount val="1"/>
                <c:pt idx="0">
                  <c:v>World Throughput</c:v>
                </c:pt>
              </c:strCache>
            </c:strRef>
          </c:tx>
          <c:spPr>
            <a:ln w="28575" cap="rnd">
              <a:solidFill>
                <a:schemeClr val="accent2">
                  <a:lumMod val="50000"/>
                </a:schemeClr>
              </a:solidFill>
              <a:round/>
            </a:ln>
            <a:effectLst/>
          </c:spPr>
          <c:marker>
            <c:symbol val="none"/>
          </c:marker>
          <c:cat>
            <c:strRef>
              <c:f>Sheet1!$B$1:$AH$1</c:f>
              <c:strCache>
                <c:ptCount val="33"/>
                <c:pt idx="0">
                  <c:v>1980</c:v>
                </c:pt>
                <c:pt idx="1">
                  <c:v>1984</c:v>
                </c:pt>
                <c:pt idx="2">
                  <c:v>1985</c:v>
                </c:pt>
                <c:pt idx="3">
                  <c:v>1986</c:v>
                </c:pt>
                <c:pt idx="4">
                  <c:v>1987</c:v>
                </c:pt>
                <c:pt idx="5">
                  <c:v>1988</c:v>
                </c:pt>
                <c:pt idx="6">
                  <c:v>1989</c:v>
                </c:pt>
                <c:pt idx="7">
                  <c:v>1990</c:v>
                </c:pt>
                <c:pt idx="8">
                  <c:v>1991</c:v>
                </c:pt>
                <c:pt idx="9">
                  <c:v>1992</c:v>
                </c:pt>
                <c:pt idx="10">
                  <c:v>1993</c:v>
                </c:pt>
                <c:pt idx="11">
                  <c:v>1994</c:v>
                </c:pt>
                <c:pt idx="12">
                  <c:v>1995</c:v>
                </c:pt>
                <c:pt idx="13">
                  <c:v>1996</c:v>
                </c:pt>
                <c:pt idx="14">
                  <c:v>1997</c:v>
                </c:pt>
                <c:pt idx="15">
                  <c:v>1998</c:v>
                </c:pt>
                <c:pt idx="16">
                  <c:v>1999</c:v>
                </c:pt>
                <c:pt idx="17">
                  <c:v>2000</c:v>
                </c:pt>
                <c:pt idx="18">
                  <c:v>2001</c:v>
                </c:pt>
                <c:pt idx="19">
                  <c:v>2002</c:v>
                </c:pt>
                <c:pt idx="20">
                  <c:v>2003</c:v>
                </c:pt>
                <c:pt idx="21">
                  <c:v>2004</c:v>
                </c:pt>
                <c:pt idx="22">
                  <c:v>2005</c:v>
                </c:pt>
                <c:pt idx="23">
                  <c:v>2006</c:v>
                </c:pt>
                <c:pt idx="24">
                  <c:v>2007</c:v>
                </c:pt>
                <c:pt idx="25">
                  <c:v>2008</c:v>
                </c:pt>
                <c:pt idx="26">
                  <c:v>2009</c:v>
                </c:pt>
                <c:pt idx="27">
                  <c:v>2010</c:v>
                </c:pt>
                <c:pt idx="28">
                  <c:v>2011</c:v>
                </c:pt>
                <c:pt idx="29">
                  <c:v>2012</c:v>
                </c:pt>
                <c:pt idx="30">
                  <c:v>2013</c:v>
                </c:pt>
                <c:pt idx="31">
                  <c:v>2014</c:v>
                </c:pt>
                <c:pt idx="32">
                  <c:v>2015</c:v>
                </c:pt>
              </c:strCache>
            </c:strRef>
          </c:cat>
          <c:val>
            <c:numRef>
              <c:f>Sheet1!$B$3:$AH$3</c:f>
              <c:numCache>
                <c:formatCode>General</c:formatCode>
                <c:ptCount val="33"/>
                <c:pt idx="0">
                  <c:v>38.799999999999997</c:v>
                </c:pt>
                <c:pt idx="1">
                  <c:v>52.7</c:v>
                </c:pt>
                <c:pt idx="2">
                  <c:v>57.4</c:v>
                </c:pt>
                <c:pt idx="3">
                  <c:v>59.4</c:v>
                </c:pt>
                <c:pt idx="4">
                  <c:v>67.3</c:v>
                </c:pt>
                <c:pt idx="5">
                  <c:v>73.8</c:v>
                </c:pt>
                <c:pt idx="6">
                  <c:v>78.5</c:v>
                </c:pt>
                <c:pt idx="7">
                  <c:v>88</c:v>
                </c:pt>
                <c:pt idx="8">
                  <c:v>93.6</c:v>
                </c:pt>
                <c:pt idx="9">
                  <c:v>102.9</c:v>
                </c:pt>
                <c:pt idx="10">
                  <c:v>113.2</c:v>
                </c:pt>
                <c:pt idx="11">
                  <c:v>128.30000000000001</c:v>
                </c:pt>
                <c:pt idx="12">
                  <c:v>145.5</c:v>
                </c:pt>
                <c:pt idx="13">
                  <c:v>158.30000000000001</c:v>
                </c:pt>
                <c:pt idx="14">
                  <c:v>176.5</c:v>
                </c:pt>
                <c:pt idx="15">
                  <c:v>190.9</c:v>
                </c:pt>
                <c:pt idx="16">
                  <c:v>210.5</c:v>
                </c:pt>
                <c:pt idx="17">
                  <c:v>236.2</c:v>
                </c:pt>
                <c:pt idx="18">
                  <c:v>248.1</c:v>
                </c:pt>
                <c:pt idx="19">
                  <c:v>277.3</c:v>
                </c:pt>
                <c:pt idx="20">
                  <c:v>316.8</c:v>
                </c:pt>
                <c:pt idx="21">
                  <c:v>351.06</c:v>
                </c:pt>
                <c:pt idx="22">
                  <c:v>382.62200000000001</c:v>
                </c:pt>
                <c:pt idx="23">
                  <c:v>433.25299999999999</c:v>
                </c:pt>
                <c:pt idx="24">
                  <c:v>484.36099999999999</c:v>
                </c:pt>
                <c:pt idx="25">
                  <c:v>509.44</c:v>
                </c:pt>
                <c:pt idx="26">
                  <c:v>472.27300000000002</c:v>
                </c:pt>
                <c:pt idx="27">
                  <c:v>540.81600000000003</c:v>
                </c:pt>
                <c:pt idx="28">
                  <c:v>587.48400000000004</c:v>
                </c:pt>
                <c:pt idx="29">
                  <c:v>621.24699999999996</c:v>
                </c:pt>
                <c:pt idx="30">
                  <c:v>651.09900000000005</c:v>
                </c:pt>
                <c:pt idx="31">
                  <c:v>677.45100000000002</c:v>
                </c:pt>
                <c:pt idx="32" formatCode="#,##0">
                  <c:v>687.30899999999997</c:v>
                </c:pt>
              </c:numCache>
            </c:numRef>
          </c:val>
          <c:smooth val="0"/>
          <c:extLst>
            <c:ext xmlns:c16="http://schemas.microsoft.com/office/drawing/2014/chart" uri="{C3380CC4-5D6E-409C-BE32-E72D297353CC}">
              <c16:uniqueId val="{00000001-DB45-4720-82CD-F949153634FB}"/>
            </c:ext>
          </c:extLst>
        </c:ser>
        <c:ser>
          <c:idx val="2"/>
          <c:order val="2"/>
          <c:tx>
            <c:strRef>
              <c:f>Sheet1!$A$4</c:f>
              <c:strCache>
                <c:ptCount val="1"/>
                <c:pt idx="0">
                  <c:v>Full Containers</c:v>
                </c:pt>
              </c:strCache>
            </c:strRef>
          </c:tx>
          <c:spPr>
            <a:ln w="28575" cap="rnd">
              <a:solidFill>
                <a:schemeClr val="accent3">
                  <a:lumMod val="75000"/>
                </a:schemeClr>
              </a:solidFill>
              <a:round/>
            </a:ln>
            <a:effectLst/>
          </c:spPr>
          <c:marker>
            <c:symbol val="none"/>
          </c:marker>
          <c:cat>
            <c:strRef>
              <c:f>Sheet1!$B$1:$AH$1</c:f>
              <c:strCache>
                <c:ptCount val="33"/>
                <c:pt idx="0">
                  <c:v>1980</c:v>
                </c:pt>
                <c:pt idx="1">
                  <c:v>1984</c:v>
                </c:pt>
                <c:pt idx="2">
                  <c:v>1985</c:v>
                </c:pt>
                <c:pt idx="3">
                  <c:v>1986</c:v>
                </c:pt>
                <c:pt idx="4">
                  <c:v>1987</c:v>
                </c:pt>
                <c:pt idx="5">
                  <c:v>1988</c:v>
                </c:pt>
                <c:pt idx="6">
                  <c:v>1989</c:v>
                </c:pt>
                <c:pt idx="7">
                  <c:v>1990</c:v>
                </c:pt>
                <c:pt idx="8">
                  <c:v>1991</c:v>
                </c:pt>
                <c:pt idx="9">
                  <c:v>1992</c:v>
                </c:pt>
                <c:pt idx="10">
                  <c:v>1993</c:v>
                </c:pt>
                <c:pt idx="11">
                  <c:v>1994</c:v>
                </c:pt>
                <c:pt idx="12">
                  <c:v>1995</c:v>
                </c:pt>
                <c:pt idx="13">
                  <c:v>1996</c:v>
                </c:pt>
                <c:pt idx="14">
                  <c:v>1997</c:v>
                </c:pt>
                <c:pt idx="15">
                  <c:v>1998</c:v>
                </c:pt>
                <c:pt idx="16">
                  <c:v>1999</c:v>
                </c:pt>
                <c:pt idx="17">
                  <c:v>2000</c:v>
                </c:pt>
                <c:pt idx="18">
                  <c:v>2001</c:v>
                </c:pt>
                <c:pt idx="19">
                  <c:v>2002</c:v>
                </c:pt>
                <c:pt idx="20">
                  <c:v>2003</c:v>
                </c:pt>
                <c:pt idx="21">
                  <c:v>2004</c:v>
                </c:pt>
                <c:pt idx="22">
                  <c:v>2005</c:v>
                </c:pt>
                <c:pt idx="23">
                  <c:v>2006</c:v>
                </c:pt>
                <c:pt idx="24">
                  <c:v>2007</c:v>
                </c:pt>
                <c:pt idx="25">
                  <c:v>2008</c:v>
                </c:pt>
                <c:pt idx="26">
                  <c:v>2009</c:v>
                </c:pt>
                <c:pt idx="27">
                  <c:v>2010</c:v>
                </c:pt>
                <c:pt idx="28">
                  <c:v>2011</c:v>
                </c:pt>
                <c:pt idx="29">
                  <c:v>2012</c:v>
                </c:pt>
                <c:pt idx="30">
                  <c:v>2013</c:v>
                </c:pt>
                <c:pt idx="31">
                  <c:v>2014</c:v>
                </c:pt>
                <c:pt idx="32">
                  <c:v>2015</c:v>
                </c:pt>
              </c:strCache>
            </c:strRef>
          </c:cat>
          <c:val>
            <c:numRef>
              <c:f>Sheet1!$B$4:$AH$4</c:f>
              <c:numCache>
                <c:formatCode>General</c:formatCode>
                <c:ptCount val="33"/>
                <c:pt idx="7">
                  <c:v>70.2</c:v>
                </c:pt>
                <c:pt idx="12">
                  <c:v>118.7</c:v>
                </c:pt>
                <c:pt idx="13">
                  <c:v>127.8</c:v>
                </c:pt>
                <c:pt idx="14">
                  <c:v>142.19999999999999</c:v>
                </c:pt>
                <c:pt idx="15">
                  <c:v>149.69999999999999</c:v>
                </c:pt>
                <c:pt idx="16">
                  <c:v>166</c:v>
                </c:pt>
                <c:pt idx="17">
                  <c:v>186.1</c:v>
                </c:pt>
                <c:pt idx="18">
                  <c:v>193.9</c:v>
                </c:pt>
                <c:pt idx="19">
                  <c:v>218.9</c:v>
                </c:pt>
                <c:pt idx="20">
                  <c:v>251.6</c:v>
                </c:pt>
                <c:pt idx="21">
                  <c:v>289.3</c:v>
                </c:pt>
                <c:pt idx="22">
                  <c:v>316.60000000000002</c:v>
                </c:pt>
                <c:pt idx="23">
                  <c:v>348.3</c:v>
                </c:pt>
                <c:pt idx="24">
                  <c:v>392.5</c:v>
                </c:pt>
                <c:pt idx="25">
                  <c:v>416.7</c:v>
                </c:pt>
                <c:pt idx="26">
                  <c:v>376.2</c:v>
                </c:pt>
                <c:pt idx="29">
                  <c:v>493.1</c:v>
                </c:pt>
              </c:numCache>
            </c:numRef>
          </c:val>
          <c:smooth val="0"/>
          <c:extLst>
            <c:ext xmlns:c16="http://schemas.microsoft.com/office/drawing/2014/chart" uri="{C3380CC4-5D6E-409C-BE32-E72D297353CC}">
              <c16:uniqueId val="{00000002-DB45-4720-82CD-F949153634FB}"/>
            </c:ext>
          </c:extLst>
        </c:ser>
        <c:ser>
          <c:idx val="3"/>
          <c:order val="3"/>
          <c:tx>
            <c:strRef>
              <c:f>Sheet1!$A$5</c:f>
              <c:strCache>
                <c:ptCount val="1"/>
                <c:pt idx="0">
                  <c:v>Empty Containers</c:v>
                </c:pt>
              </c:strCache>
            </c:strRef>
          </c:tx>
          <c:spPr>
            <a:ln w="28575" cap="rnd">
              <a:solidFill>
                <a:schemeClr val="accent4"/>
              </a:solidFill>
              <a:round/>
            </a:ln>
            <a:effectLst/>
          </c:spPr>
          <c:marker>
            <c:symbol val="none"/>
          </c:marker>
          <c:cat>
            <c:strRef>
              <c:f>Sheet1!$B$1:$AH$1</c:f>
              <c:strCache>
                <c:ptCount val="33"/>
                <c:pt idx="0">
                  <c:v>1980</c:v>
                </c:pt>
                <c:pt idx="1">
                  <c:v>1984</c:v>
                </c:pt>
                <c:pt idx="2">
                  <c:v>1985</c:v>
                </c:pt>
                <c:pt idx="3">
                  <c:v>1986</c:v>
                </c:pt>
                <c:pt idx="4">
                  <c:v>1987</c:v>
                </c:pt>
                <c:pt idx="5">
                  <c:v>1988</c:v>
                </c:pt>
                <c:pt idx="6">
                  <c:v>1989</c:v>
                </c:pt>
                <c:pt idx="7">
                  <c:v>1990</c:v>
                </c:pt>
                <c:pt idx="8">
                  <c:v>1991</c:v>
                </c:pt>
                <c:pt idx="9">
                  <c:v>1992</c:v>
                </c:pt>
                <c:pt idx="10">
                  <c:v>1993</c:v>
                </c:pt>
                <c:pt idx="11">
                  <c:v>1994</c:v>
                </c:pt>
                <c:pt idx="12">
                  <c:v>1995</c:v>
                </c:pt>
                <c:pt idx="13">
                  <c:v>1996</c:v>
                </c:pt>
                <c:pt idx="14">
                  <c:v>1997</c:v>
                </c:pt>
                <c:pt idx="15">
                  <c:v>1998</c:v>
                </c:pt>
                <c:pt idx="16">
                  <c:v>1999</c:v>
                </c:pt>
                <c:pt idx="17">
                  <c:v>2000</c:v>
                </c:pt>
                <c:pt idx="18">
                  <c:v>2001</c:v>
                </c:pt>
                <c:pt idx="19">
                  <c:v>2002</c:v>
                </c:pt>
                <c:pt idx="20">
                  <c:v>2003</c:v>
                </c:pt>
                <c:pt idx="21">
                  <c:v>2004</c:v>
                </c:pt>
                <c:pt idx="22">
                  <c:v>2005</c:v>
                </c:pt>
                <c:pt idx="23">
                  <c:v>2006</c:v>
                </c:pt>
                <c:pt idx="24">
                  <c:v>2007</c:v>
                </c:pt>
                <c:pt idx="25">
                  <c:v>2008</c:v>
                </c:pt>
                <c:pt idx="26">
                  <c:v>2009</c:v>
                </c:pt>
                <c:pt idx="27">
                  <c:v>2010</c:v>
                </c:pt>
                <c:pt idx="28">
                  <c:v>2011</c:v>
                </c:pt>
                <c:pt idx="29">
                  <c:v>2012</c:v>
                </c:pt>
                <c:pt idx="30">
                  <c:v>2013</c:v>
                </c:pt>
                <c:pt idx="31">
                  <c:v>2014</c:v>
                </c:pt>
                <c:pt idx="32">
                  <c:v>2015</c:v>
                </c:pt>
              </c:strCache>
            </c:strRef>
          </c:cat>
          <c:val>
            <c:numRef>
              <c:f>Sheet1!$B$5:$AH$5</c:f>
              <c:numCache>
                <c:formatCode>General</c:formatCode>
                <c:ptCount val="33"/>
                <c:pt idx="7">
                  <c:v>17.8</c:v>
                </c:pt>
                <c:pt idx="12">
                  <c:v>26.8</c:v>
                </c:pt>
                <c:pt idx="13">
                  <c:v>30.5</c:v>
                </c:pt>
                <c:pt idx="14">
                  <c:v>34.299999999999997</c:v>
                </c:pt>
                <c:pt idx="15">
                  <c:v>41.3</c:v>
                </c:pt>
                <c:pt idx="16">
                  <c:v>44.5</c:v>
                </c:pt>
                <c:pt idx="17">
                  <c:v>50.1</c:v>
                </c:pt>
                <c:pt idx="18">
                  <c:v>54.3</c:v>
                </c:pt>
                <c:pt idx="19">
                  <c:v>58.4</c:v>
                </c:pt>
                <c:pt idx="20">
                  <c:v>65.3</c:v>
                </c:pt>
                <c:pt idx="21">
                  <c:v>74.400000000000006</c:v>
                </c:pt>
                <c:pt idx="22">
                  <c:v>82.6</c:v>
                </c:pt>
                <c:pt idx="23">
                  <c:v>92.9</c:v>
                </c:pt>
                <c:pt idx="24">
                  <c:v>104.5</c:v>
                </c:pt>
                <c:pt idx="25">
                  <c:v>108.6</c:v>
                </c:pt>
                <c:pt idx="26">
                  <c:v>99.9</c:v>
                </c:pt>
                <c:pt idx="27">
                  <c:v>82</c:v>
                </c:pt>
                <c:pt idx="29">
                  <c:v>129.5</c:v>
                </c:pt>
              </c:numCache>
            </c:numRef>
          </c:val>
          <c:smooth val="0"/>
          <c:extLst>
            <c:ext xmlns:c16="http://schemas.microsoft.com/office/drawing/2014/chart" uri="{C3380CC4-5D6E-409C-BE32-E72D297353CC}">
              <c16:uniqueId val="{00000003-DB45-4720-82CD-F949153634FB}"/>
            </c:ext>
          </c:extLst>
        </c:ser>
        <c:ser>
          <c:idx val="4"/>
          <c:order val="4"/>
          <c:tx>
            <c:strRef>
              <c:f>Sheet1!$A$6</c:f>
              <c:strCache>
                <c:ptCount val="1"/>
                <c:pt idx="0">
                  <c:v>Transshipment</c:v>
                </c:pt>
              </c:strCache>
            </c:strRef>
          </c:tx>
          <c:spPr>
            <a:ln w="28575" cap="rnd">
              <a:solidFill>
                <a:schemeClr val="accent5">
                  <a:lumMod val="75000"/>
                </a:schemeClr>
              </a:solidFill>
              <a:round/>
            </a:ln>
            <a:effectLst/>
          </c:spPr>
          <c:marker>
            <c:symbol val="none"/>
          </c:marker>
          <c:cat>
            <c:strRef>
              <c:f>Sheet1!$B$1:$AH$1</c:f>
              <c:strCache>
                <c:ptCount val="33"/>
                <c:pt idx="0">
                  <c:v>1980</c:v>
                </c:pt>
                <c:pt idx="1">
                  <c:v>1984</c:v>
                </c:pt>
                <c:pt idx="2">
                  <c:v>1985</c:v>
                </c:pt>
                <c:pt idx="3">
                  <c:v>1986</c:v>
                </c:pt>
                <c:pt idx="4">
                  <c:v>1987</c:v>
                </c:pt>
                <c:pt idx="5">
                  <c:v>1988</c:v>
                </c:pt>
                <c:pt idx="6">
                  <c:v>1989</c:v>
                </c:pt>
                <c:pt idx="7">
                  <c:v>1990</c:v>
                </c:pt>
                <c:pt idx="8">
                  <c:v>1991</c:v>
                </c:pt>
                <c:pt idx="9">
                  <c:v>1992</c:v>
                </c:pt>
                <c:pt idx="10">
                  <c:v>1993</c:v>
                </c:pt>
                <c:pt idx="11">
                  <c:v>1994</c:v>
                </c:pt>
                <c:pt idx="12">
                  <c:v>1995</c:v>
                </c:pt>
                <c:pt idx="13">
                  <c:v>1996</c:v>
                </c:pt>
                <c:pt idx="14">
                  <c:v>1997</c:v>
                </c:pt>
                <c:pt idx="15">
                  <c:v>1998</c:v>
                </c:pt>
                <c:pt idx="16">
                  <c:v>1999</c:v>
                </c:pt>
                <c:pt idx="17">
                  <c:v>2000</c:v>
                </c:pt>
                <c:pt idx="18">
                  <c:v>2001</c:v>
                </c:pt>
                <c:pt idx="19">
                  <c:v>2002</c:v>
                </c:pt>
                <c:pt idx="20">
                  <c:v>2003</c:v>
                </c:pt>
                <c:pt idx="21">
                  <c:v>2004</c:v>
                </c:pt>
                <c:pt idx="22">
                  <c:v>2005</c:v>
                </c:pt>
                <c:pt idx="23">
                  <c:v>2006</c:v>
                </c:pt>
                <c:pt idx="24">
                  <c:v>2007</c:v>
                </c:pt>
                <c:pt idx="25">
                  <c:v>2008</c:v>
                </c:pt>
                <c:pt idx="26">
                  <c:v>2009</c:v>
                </c:pt>
                <c:pt idx="27">
                  <c:v>2010</c:v>
                </c:pt>
                <c:pt idx="28">
                  <c:v>2011</c:v>
                </c:pt>
                <c:pt idx="29">
                  <c:v>2012</c:v>
                </c:pt>
                <c:pt idx="30">
                  <c:v>2013</c:v>
                </c:pt>
                <c:pt idx="31">
                  <c:v>2014</c:v>
                </c:pt>
                <c:pt idx="32">
                  <c:v>2015</c:v>
                </c:pt>
              </c:strCache>
            </c:strRef>
          </c:cat>
          <c:val>
            <c:numRef>
              <c:f>Sheet1!$B$6:$AH$6</c:f>
              <c:numCache>
                <c:formatCode>General</c:formatCode>
                <c:ptCount val="33"/>
                <c:pt idx="7">
                  <c:v>15.5</c:v>
                </c:pt>
                <c:pt idx="12">
                  <c:v>31.4</c:v>
                </c:pt>
                <c:pt idx="13">
                  <c:v>35.5</c:v>
                </c:pt>
                <c:pt idx="14">
                  <c:v>41</c:v>
                </c:pt>
                <c:pt idx="15">
                  <c:v>45.7</c:v>
                </c:pt>
                <c:pt idx="16">
                  <c:v>52.7</c:v>
                </c:pt>
                <c:pt idx="17">
                  <c:v>60.9</c:v>
                </c:pt>
                <c:pt idx="18">
                  <c:v>64.599999999999994</c:v>
                </c:pt>
                <c:pt idx="19">
                  <c:v>74.3</c:v>
                </c:pt>
                <c:pt idx="20">
                  <c:v>85.4</c:v>
                </c:pt>
                <c:pt idx="21">
                  <c:v>98.7</c:v>
                </c:pt>
                <c:pt idx="22">
                  <c:v>106.5</c:v>
                </c:pt>
                <c:pt idx="23">
                  <c:v>120.3</c:v>
                </c:pt>
                <c:pt idx="24">
                  <c:v>138</c:v>
                </c:pt>
                <c:pt idx="25">
                  <c:v>149.4</c:v>
                </c:pt>
                <c:pt idx="26">
                  <c:v>136</c:v>
                </c:pt>
                <c:pt idx="29">
                  <c:v>174.6</c:v>
                </c:pt>
              </c:numCache>
            </c:numRef>
          </c:val>
          <c:smooth val="0"/>
          <c:extLst>
            <c:ext xmlns:c16="http://schemas.microsoft.com/office/drawing/2014/chart" uri="{C3380CC4-5D6E-409C-BE32-E72D297353CC}">
              <c16:uniqueId val="{00000004-DB45-4720-82CD-F949153634FB}"/>
            </c:ext>
          </c:extLst>
        </c:ser>
        <c:dLbls>
          <c:showLegendKey val="0"/>
          <c:showVal val="0"/>
          <c:showCatName val="0"/>
          <c:showSerName val="0"/>
          <c:showPercent val="0"/>
          <c:showBubbleSize val="0"/>
        </c:dLbls>
        <c:smooth val="0"/>
        <c:axId val="303935488"/>
        <c:axId val="303937024"/>
      </c:lineChart>
      <c:catAx>
        <c:axId val="303935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gency FB" panose="020B0503020202020204" pitchFamily="34" charset="0"/>
                <a:ea typeface="+mn-ea"/>
                <a:cs typeface="+mn-cs"/>
              </a:defRPr>
            </a:pPr>
            <a:endParaRPr lang="it-IT"/>
          </a:p>
        </c:txPr>
        <c:crossAx val="303937024"/>
        <c:crosses val="autoZero"/>
        <c:auto val="1"/>
        <c:lblAlgn val="ctr"/>
        <c:lblOffset val="100"/>
        <c:noMultiLvlLbl val="1"/>
      </c:catAx>
      <c:valAx>
        <c:axId val="3039370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Agency FB" panose="020B0503020202020204" pitchFamily="34" charset="0"/>
                    <a:ea typeface="+mn-ea"/>
                    <a:cs typeface="+mn-cs"/>
                  </a:defRPr>
                </a:pPr>
                <a:r>
                  <a:rPr lang="en-US" dirty="0"/>
                  <a:t>Millions of TEUs</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gency FB" panose="020B0503020202020204" pitchFamily="34" charset="0"/>
                <a:ea typeface="+mn-ea"/>
                <a:cs typeface="+mn-cs"/>
              </a:defRPr>
            </a:pPr>
            <a:endParaRPr lang="it-IT"/>
          </a:p>
        </c:txPr>
        <c:crossAx val="303935488"/>
        <c:crosses val="autoZero"/>
        <c:crossBetween val="between"/>
      </c:valAx>
      <c:spPr>
        <a:noFill/>
        <a:ln>
          <a:noFill/>
        </a:ln>
        <a:effectLst/>
      </c:spPr>
    </c:plotArea>
    <c:legend>
      <c:legendPos val="r"/>
      <c:layout>
        <c:manualLayout>
          <c:xMode val="edge"/>
          <c:yMode val="edge"/>
          <c:x val="8.8310183764237118E-2"/>
          <c:y val="5.1516362102765403E-2"/>
          <c:w val="0.1548241965065586"/>
          <c:h val="0.2537550179181910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gency FB" panose="020B0503020202020204" pitchFamily="34" charset="0"/>
              <a:ea typeface="+mn-ea"/>
              <a:cs typeface="+mn-cs"/>
            </a:defRPr>
          </a:pPr>
          <a:endParaRPr lang="it-IT"/>
        </a:p>
      </c:txPr>
    </c:legend>
    <c:plotVisOnly val="1"/>
    <c:dispBlanksAs val="span"/>
    <c:showDLblsOverMax val="0"/>
  </c:chart>
  <c:spPr>
    <a:noFill/>
    <a:ln>
      <a:noFill/>
    </a:ln>
    <a:effectLst/>
  </c:spPr>
  <c:txPr>
    <a:bodyPr/>
    <a:lstStyle/>
    <a:p>
      <a:pPr>
        <a:defRPr sz="1400">
          <a:solidFill>
            <a:schemeClr val="tx1"/>
          </a:solidFill>
          <a:latin typeface="Agency FB" panose="020B0503020202020204" pitchFamily="34" charset="0"/>
        </a:defRPr>
      </a:pPr>
      <a:endParaRPr lang="it-IT"/>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066966815993433E-2"/>
          <c:y val="2.2132796780684211E-2"/>
          <c:w val="0.90823298133135377"/>
          <c:h val="0.90581149103034098"/>
        </c:manualLayout>
      </c:layout>
      <c:barChart>
        <c:barDir val="bar"/>
        <c:grouping val="stacked"/>
        <c:varyColors val="0"/>
        <c:ser>
          <c:idx val="0"/>
          <c:order val="0"/>
          <c:tx>
            <c:strRef>
              <c:f>Sheet1!$B$1</c:f>
              <c:strCache>
                <c:ptCount val="1"/>
                <c:pt idx="0">
                  <c:v>Asia-North America</c:v>
                </c:pt>
              </c:strCache>
            </c:strRef>
          </c:tx>
          <c:spPr>
            <a:solidFill>
              <a:schemeClr val="accent2">
                <a:lumMod val="75000"/>
              </a:schemeClr>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Sheet1!$A$2:$A$24</c:f>
              <c:numCache>
                <c:formatCode>General</c:formatCode>
                <c:ptCount val="21"/>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numCache>
            </c:numRef>
          </c:cat>
          <c:val>
            <c:numRef>
              <c:f>Sheet1!$B$2:$B$24</c:f>
              <c:numCache>
                <c:formatCode>General</c:formatCode>
                <c:ptCount val="21"/>
                <c:pt idx="0">
                  <c:v>3.9740000000000002</c:v>
                </c:pt>
                <c:pt idx="1">
                  <c:v>3.9889999999999999</c:v>
                </c:pt>
                <c:pt idx="2">
                  <c:v>4.5640000000000001</c:v>
                </c:pt>
                <c:pt idx="3">
                  <c:v>5.3860000000000001</c:v>
                </c:pt>
                <c:pt idx="4">
                  <c:v>6.1079999999999997</c:v>
                </c:pt>
                <c:pt idx="5">
                  <c:v>7.3079999999999998</c:v>
                </c:pt>
                <c:pt idx="6">
                  <c:v>7.4279999999999999</c:v>
                </c:pt>
                <c:pt idx="7">
                  <c:v>8.3529999999999998</c:v>
                </c:pt>
                <c:pt idx="8">
                  <c:v>8.9969999999999999</c:v>
                </c:pt>
                <c:pt idx="9">
                  <c:v>10.579000000000001</c:v>
                </c:pt>
                <c:pt idx="10">
                  <c:v>11.893000000000001</c:v>
                </c:pt>
                <c:pt idx="11">
                  <c:v>13.164</c:v>
                </c:pt>
                <c:pt idx="12">
                  <c:v>13.54</c:v>
                </c:pt>
                <c:pt idx="13">
                  <c:v>13.4</c:v>
                </c:pt>
                <c:pt idx="14">
                  <c:v>10.6</c:v>
                </c:pt>
                <c:pt idx="15">
                  <c:v>12.3</c:v>
                </c:pt>
                <c:pt idx="16">
                  <c:v>12.4</c:v>
                </c:pt>
                <c:pt idx="17">
                  <c:v>13.1</c:v>
                </c:pt>
                <c:pt idx="18">
                  <c:v>13.8</c:v>
                </c:pt>
                <c:pt idx="19">
                  <c:v>15.8</c:v>
                </c:pt>
                <c:pt idx="20">
                  <c:v>16.8</c:v>
                </c:pt>
              </c:numCache>
            </c:numRef>
          </c:val>
          <c:extLst>
            <c:ext xmlns:c16="http://schemas.microsoft.com/office/drawing/2014/chart" uri="{C3380CC4-5D6E-409C-BE32-E72D297353CC}">
              <c16:uniqueId val="{00000000-11DB-4C9A-A9FD-57FED1A87C09}"/>
            </c:ext>
          </c:extLst>
        </c:ser>
        <c:ser>
          <c:idx val="1"/>
          <c:order val="1"/>
          <c:tx>
            <c:strRef>
              <c:f>Sheet1!$C$1</c:f>
              <c:strCache>
                <c:ptCount val="1"/>
                <c:pt idx="0">
                  <c:v>North America-Asia</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Sheet1!$A$2:$A$24</c:f>
              <c:numCache>
                <c:formatCode>General</c:formatCode>
                <c:ptCount val="21"/>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numCache>
            </c:numRef>
          </c:cat>
          <c:val>
            <c:numRef>
              <c:f>Sheet1!$C$2:$C$24</c:f>
              <c:numCache>
                <c:formatCode>General</c:formatCode>
                <c:ptCount val="21"/>
                <c:pt idx="0">
                  <c:v>3.5350000000000001</c:v>
                </c:pt>
                <c:pt idx="1">
                  <c:v>3.649</c:v>
                </c:pt>
                <c:pt idx="2">
                  <c:v>3.4540000000000002</c:v>
                </c:pt>
                <c:pt idx="3">
                  <c:v>2.8570000000000002</c:v>
                </c:pt>
                <c:pt idx="4">
                  <c:v>2.9220000000000002</c:v>
                </c:pt>
                <c:pt idx="5">
                  <c:v>3.5249999999999999</c:v>
                </c:pt>
                <c:pt idx="6">
                  <c:v>3.3959999999999999</c:v>
                </c:pt>
                <c:pt idx="7">
                  <c:v>3.3690000000000002</c:v>
                </c:pt>
                <c:pt idx="8">
                  <c:v>3.6070000000000002</c:v>
                </c:pt>
                <c:pt idx="9">
                  <c:v>4.0860000000000003</c:v>
                </c:pt>
                <c:pt idx="10">
                  <c:v>4.4790000000000001</c:v>
                </c:pt>
                <c:pt idx="11">
                  <c:v>4.7080000000000002</c:v>
                </c:pt>
                <c:pt idx="12">
                  <c:v>5.3</c:v>
                </c:pt>
                <c:pt idx="13">
                  <c:v>6.9</c:v>
                </c:pt>
                <c:pt idx="14">
                  <c:v>6.1</c:v>
                </c:pt>
                <c:pt idx="15">
                  <c:v>6.5</c:v>
                </c:pt>
                <c:pt idx="16">
                  <c:v>6.6</c:v>
                </c:pt>
                <c:pt idx="17">
                  <c:v>6.9</c:v>
                </c:pt>
                <c:pt idx="18">
                  <c:v>7.9</c:v>
                </c:pt>
                <c:pt idx="19">
                  <c:v>7.4</c:v>
                </c:pt>
                <c:pt idx="20">
                  <c:v>7.2</c:v>
                </c:pt>
              </c:numCache>
            </c:numRef>
          </c:val>
          <c:extLst>
            <c:ext xmlns:c16="http://schemas.microsoft.com/office/drawing/2014/chart" uri="{C3380CC4-5D6E-409C-BE32-E72D297353CC}">
              <c16:uniqueId val="{00000001-11DB-4C9A-A9FD-57FED1A87C09}"/>
            </c:ext>
          </c:extLst>
        </c:ser>
        <c:ser>
          <c:idx val="2"/>
          <c:order val="2"/>
          <c:tx>
            <c:strRef>
              <c:f>Sheet1!$D$1</c:f>
              <c:strCache>
                <c:ptCount val="1"/>
                <c:pt idx="0">
                  <c:v>Asia-Europe</c:v>
                </c:pt>
              </c:strCache>
            </c:strRef>
          </c:tx>
          <c:spPr>
            <a:solidFill>
              <a:schemeClr val="accent3"/>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Sheet1!$A$2:$A$24</c:f>
              <c:numCache>
                <c:formatCode>General</c:formatCode>
                <c:ptCount val="21"/>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numCache>
            </c:numRef>
          </c:cat>
          <c:val>
            <c:numRef>
              <c:f>Sheet1!$D$2:$D$24</c:f>
              <c:numCache>
                <c:formatCode>General</c:formatCode>
                <c:ptCount val="21"/>
                <c:pt idx="0">
                  <c:v>2.4</c:v>
                </c:pt>
                <c:pt idx="1">
                  <c:v>2.6070000000000002</c:v>
                </c:pt>
                <c:pt idx="2">
                  <c:v>2.9590000000000001</c:v>
                </c:pt>
                <c:pt idx="3">
                  <c:v>3.577</c:v>
                </c:pt>
                <c:pt idx="4">
                  <c:v>3.8980000000000001</c:v>
                </c:pt>
                <c:pt idx="5">
                  <c:v>4.6500000000000004</c:v>
                </c:pt>
                <c:pt idx="6">
                  <c:v>4.7069999999999999</c:v>
                </c:pt>
                <c:pt idx="7">
                  <c:v>5.1040000000000001</c:v>
                </c:pt>
                <c:pt idx="8">
                  <c:v>6.8689999999999998</c:v>
                </c:pt>
                <c:pt idx="9">
                  <c:v>8.1660000000000004</c:v>
                </c:pt>
                <c:pt idx="10">
                  <c:v>9.3260000000000005</c:v>
                </c:pt>
                <c:pt idx="11">
                  <c:v>11.214</c:v>
                </c:pt>
                <c:pt idx="12">
                  <c:v>12.98</c:v>
                </c:pt>
                <c:pt idx="13">
                  <c:v>13.5</c:v>
                </c:pt>
                <c:pt idx="14">
                  <c:v>11.5</c:v>
                </c:pt>
                <c:pt idx="15">
                  <c:v>13.3</c:v>
                </c:pt>
                <c:pt idx="16">
                  <c:v>14.1</c:v>
                </c:pt>
                <c:pt idx="17">
                  <c:v>13.7</c:v>
                </c:pt>
                <c:pt idx="18">
                  <c:v>14.3</c:v>
                </c:pt>
                <c:pt idx="19">
                  <c:v>15.2</c:v>
                </c:pt>
                <c:pt idx="20">
                  <c:v>14.9</c:v>
                </c:pt>
              </c:numCache>
            </c:numRef>
          </c:val>
          <c:extLst>
            <c:ext xmlns:c16="http://schemas.microsoft.com/office/drawing/2014/chart" uri="{C3380CC4-5D6E-409C-BE32-E72D297353CC}">
              <c16:uniqueId val="{00000002-11DB-4C9A-A9FD-57FED1A87C09}"/>
            </c:ext>
          </c:extLst>
        </c:ser>
        <c:ser>
          <c:idx val="3"/>
          <c:order val="3"/>
          <c:tx>
            <c:strRef>
              <c:f>Sheet1!$E$1</c:f>
              <c:strCache>
                <c:ptCount val="1"/>
                <c:pt idx="0">
                  <c:v>Europe-Asia</c:v>
                </c:pt>
              </c:strCache>
            </c:strRef>
          </c:tx>
          <c:spPr>
            <a:solidFill>
              <a:schemeClr val="accent4"/>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Sheet1!$A$2:$A$24</c:f>
              <c:numCache>
                <c:formatCode>General</c:formatCode>
                <c:ptCount val="21"/>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numCache>
            </c:numRef>
          </c:cat>
          <c:val>
            <c:numRef>
              <c:f>Sheet1!$E$2:$E$24</c:f>
              <c:numCache>
                <c:formatCode>General</c:formatCode>
                <c:ptCount val="21"/>
                <c:pt idx="0">
                  <c:v>2.0209999999999999</c:v>
                </c:pt>
                <c:pt idx="1">
                  <c:v>2.206</c:v>
                </c:pt>
                <c:pt idx="2">
                  <c:v>2.323</c:v>
                </c:pt>
                <c:pt idx="3">
                  <c:v>2.097</c:v>
                </c:pt>
                <c:pt idx="4">
                  <c:v>2.3410000000000002</c:v>
                </c:pt>
                <c:pt idx="5">
                  <c:v>2.4609999999999999</c:v>
                </c:pt>
                <c:pt idx="6">
                  <c:v>2.4649999999999999</c:v>
                </c:pt>
                <c:pt idx="7">
                  <c:v>2.633</c:v>
                </c:pt>
                <c:pt idx="8">
                  <c:v>3.7629999999999999</c:v>
                </c:pt>
                <c:pt idx="9">
                  <c:v>4.3010000000000002</c:v>
                </c:pt>
                <c:pt idx="10">
                  <c:v>4.4169999999999998</c:v>
                </c:pt>
                <c:pt idx="11">
                  <c:v>4.4569999999999999</c:v>
                </c:pt>
                <c:pt idx="12">
                  <c:v>4.9690000000000003</c:v>
                </c:pt>
                <c:pt idx="13">
                  <c:v>5.2</c:v>
                </c:pt>
                <c:pt idx="14">
                  <c:v>5.5</c:v>
                </c:pt>
                <c:pt idx="15">
                  <c:v>5.7</c:v>
                </c:pt>
                <c:pt idx="16">
                  <c:v>6.2</c:v>
                </c:pt>
                <c:pt idx="17">
                  <c:v>6.3</c:v>
                </c:pt>
                <c:pt idx="18">
                  <c:v>6.9</c:v>
                </c:pt>
                <c:pt idx="19">
                  <c:v>6.8</c:v>
                </c:pt>
                <c:pt idx="20">
                  <c:v>6.8</c:v>
                </c:pt>
              </c:numCache>
            </c:numRef>
          </c:val>
          <c:extLst>
            <c:ext xmlns:c16="http://schemas.microsoft.com/office/drawing/2014/chart" uri="{C3380CC4-5D6E-409C-BE32-E72D297353CC}">
              <c16:uniqueId val="{00000003-11DB-4C9A-A9FD-57FED1A87C09}"/>
            </c:ext>
          </c:extLst>
        </c:ser>
        <c:ser>
          <c:idx val="4"/>
          <c:order val="4"/>
          <c:tx>
            <c:strRef>
              <c:f>Sheet1!$F$1</c:f>
              <c:strCache>
                <c:ptCount val="1"/>
                <c:pt idx="0">
                  <c:v>North America-Europe</c:v>
                </c:pt>
              </c:strCache>
            </c:strRef>
          </c:tx>
          <c:spPr>
            <a:solidFill>
              <a:schemeClr val="accent5"/>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Sheet1!$A$2:$A$24</c:f>
              <c:numCache>
                <c:formatCode>General</c:formatCode>
                <c:ptCount val="21"/>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numCache>
            </c:numRef>
          </c:cat>
          <c:val>
            <c:numRef>
              <c:f>Sheet1!$F$2:$F$24</c:f>
              <c:numCache>
                <c:formatCode>General</c:formatCode>
                <c:ptCount val="21"/>
                <c:pt idx="0">
                  <c:v>1.6910000000000001</c:v>
                </c:pt>
                <c:pt idx="1">
                  <c:v>1.603</c:v>
                </c:pt>
                <c:pt idx="2">
                  <c:v>1.7190000000000001</c:v>
                </c:pt>
                <c:pt idx="3">
                  <c:v>1.6619999999999999</c:v>
                </c:pt>
                <c:pt idx="4">
                  <c:v>1.502</c:v>
                </c:pt>
                <c:pt idx="5">
                  <c:v>1.7070000000000001</c:v>
                </c:pt>
                <c:pt idx="6">
                  <c:v>1.5529999999999999</c:v>
                </c:pt>
                <c:pt idx="7">
                  <c:v>1.431</c:v>
                </c:pt>
                <c:pt idx="8">
                  <c:v>1.635</c:v>
                </c:pt>
                <c:pt idx="9">
                  <c:v>1.883</c:v>
                </c:pt>
                <c:pt idx="10">
                  <c:v>1.986</c:v>
                </c:pt>
                <c:pt idx="11">
                  <c:v>2.0529999999999999</c:v>
                </c:pt>
                <c:pt idx="12">
                  <c:v>2.4140000000000001</c:v>
                </c:pt>
                <c:pt idx="13">
                  <c:v>3.3</c:v>
                </c:pt>
                <c:pt idx="14">
                  <c:v>2.5</c:v>
                </c:pt>
                <c:pt idx="15">
                  <c:v>2.7</c:v>
                </c:pt>
                <c:pt idx="16">
                  <c:v>2.8</c:v>
                </c:pt>
                <c:pt idx="17">
                  <c:v>2.7</c:v>
                </c:pt>
                <c:pt idx="18">
                  <c:v>2.7</c:v>
                </c:pt>
                <c:pt idx="19">
                  <c:v>2.8</c:v>
                </c:pt>
                <c:pt idx="20">
                  <c:v>2.7</c:v>
                </c:pt>
              </c:numCache>
            </c:numRef>
          </c:val>
          <c:extLst>
            <c:ext xmlns:c16="http://schemas.microsoft.com/office/drawing/2014/chart" uri="{C3380CC4-5D6E-409C-BE32-E72D297353CC}">
              <c16:uniqueId val="{00000004-11DB-4C9A-A9FD-57FED1A87C09}"/>
            </c:ext>
          </c:extLst>
        </c:ser>
        <c:ser>
          <c:idx val="5"/>
          <c:order val="5"/>
          <c:tx>
            <c:strRef>
              <c:f>Sheet1!$G$1</c:f>
              <c:strCache>
                <c:ptCount val="1"/>
                <c:pt idx="0">
                  <c:v>Europe-North America</c:v>
                </c:pt>
              </c:strCache>
            </c:strRef>
          </c:tx>
          <c:spPr>
            <a:solidFill>
              <a:schemeClr val="accent6"/>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Sheet1!$A$2:$A$24</c:f>
              <c:numCache>
                <c:formatCode>General</c:formatCode>
                <c:ptCount val="21"/>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numCache>
            </c:numRef>
          </c:cat>
          <c:val>
            <c:numRef>
              <c:f>Sheet1!$G$2:$G$24</c:f>
              <c:numCache>
                <c:formatCode>General</c:formatCode>
                <c:ptCount val="21"/>
                <c:pt idx="0">
                  <c:v>1.6779999999999999</c:v>
                </c:pt>
                <c:pt idx="1">
                  <c:v>1.7050000000000001</c:v>
                </c:pt>
                <c:pt idx="2">
                  <c:v>2.0550000000000002</c:v>
                </c:pt>
                <c:pt idx="3">
                  <c:v>2.3479999999999999</c:v>
                </c:pt>
                <c:pt idx="4">
                  <c:v>2.423</c:v>
                </c:pt>
                <c:pt idx="5">
                  <c:v>2.694</c:v>
                </c:pt>
                <c:pt idx="6">
                  <c:v>2.577</c:v>
                </c:pt>
                <c:pt idx="7">
                  <c:v>2.59</c:v>
                </c:pt>
                <c:pt idx="8">
                  <c:v>3.028</c:v>
                </c:pt>
                <c:pt idx="9">
                  <c:v>3.3250000000000002</c:v>
                </c:pt>
                <c:pt idx="10">
                  <c:v>3.7189999999999999</c:v>
                </c:pt>
                <c:pt idx="11">
                  <c:v>3.7349999999999999</c:v>
                </c:pt>
                <c:pt idx="12">
                  <c:v>3.51</c:v>
                </c:pt>
                <c:pt idx="13">
                  <c:v>3.3</c:v>
                </c:pt>
                <c:pt idx="14">
                  <c:v>2.8</c:v>
                </c:pt>
                <c:pt idx="15">
                  <c:v>3.2</c:v>
                </c:pt>
                <c:pt idx="16">
                  <c:v>3.4</c:v>
                </c:pt>
                <c:pt idx="17">
                  <c:v>3.6</c:v>
                </c:pt>
                <c:pt idx="18">
                  <c:v>3.6</c:v>
                </c:pt>
                <c:pt idx="19">
                  <c:v>3.9</c:v>
                </c:pt>
                <c:pt idx="20">
                  <c:v>4.0999999999999996</c:v>
                </c:pt>
              </c:numCache>
            </c:numRef>
          </c:val>
          <c:extLst>
            <c:ext xmlns:c16="http://schemas.microsoft.com/office/drawing/2014/chart" uri="{C3380CC4-5D6E-409C-BE32-E72D297353CC}">
              <c16:uniqueId val="{00000005-11DB-4C9A-A9FD-57FED1A87C09}"/>
            </c:ext>
          </c:extLst>
        </c:ser>
        <c:dLbls>
          <c:showLegendKey val="0"/>
          <c:showVal val="0"/>
          <c:showCatName val="0"/>
          <c:showSerName val="0"/>
          <c:showPercent val="0"/>
          <c:showBubbleSize val="0"/>
        </c:dLbls>
        <c:gapWidth val="150"/>
        <c:overlap val="100"/>
        <c:axId val="305489024"/>
        <c:axId val="305490560"/>
      </c:barChart>
      <c:catAx>
        <c:axId val="3054890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chemeClr val="tx1"/>
                </a:solidFill>
                <a:latin typeface="+mn-lt"/>
                <a:ea typeface="+mn-ea"/>
                <a:cs typeface="+mn-cs"/>
              </a:defRPr>
            </a:pPr>
            <a:endParaRPr lang="it-IT"/>
          </a:p>
        </c:txPr>
        <c:crossAx val="305490560"/>
        <c:crosses val="autoZero"/>
        <c:auto val="1"/>
        <c:lblAlgn val="ctr"/>
        <c:lblOffset val="100"/>
        <c:tickLblSkip val="1"/>
        <c:tickMarkSkip val="1"/>
        <c:noMultiLvlLbl val="0"/>
      </c:catAx>
      <c:valAx>
        <c:axId val="305490560"/>
        <c:scaling>
          <c:orientation val="minMax"/>
          <c:max val="55"/>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0" spcFirstLastPara="1" vertOverflow="ellipsis" wrap="square" anchor="ctr" anchorCtr="1"/>
          <a:lstStyle/>
          <a:p>
            <a:pPr>
              <a:defRPr sz="1400" b="0" i="0" u="none" strike="noStrike" kern="1200" baseline="0">
                <a:solidFill>
                  <a:schemeClr val="tx1"/>
                </a:solidFill>
                <a:latin typeface="+mn-lt"/>
                <a:ea typeface="+mn-ea"/>
                <a:cs typeface="+mn-cs"/>
              </a:defRPr>
            </a:pPr>
            <a:endParaRPr lang="it-IT"/>
          </a:p>
        </c:txPr>
        <c:crossAx val="305489024"/>
        <c:crosses val="autoZero"/>
        <c:crossBetween val="between"/>
      </c:valAx>
      <c:spPr>
        <a:noFill/>
        <a:ln>
          <a:noFill/>
        </a:ln>
        <a:effectLst/>
      </c:spPr>
    </c:plotArea>
    <c:legend>
      <c:legendPos val="b"/>
      <c:layout>
        <c:manualLayout>
          <c:xMode val="edge"/>
          <c:yMode val="edge"/>
          <c:x val="0.73158218916059703"/>
          <c:y val="0.59889512673758827"/>
          <c:w val="0.22987287813115773"/>
          <c:h val="0.2787159466803857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it-IT"/>
        </a:p>
      </c:txPr>
    </c:legend>
    <c:plotVisOnly val="1"/>
    <c:dispBlanksAs val="gap"/>
    <c:showDLblsOverMax val="0"/>
  </c:chart>
  <c:spPr>
    <a:noFill/>
    <a:ln>
      <a:noFill/>
    </a:ln>
    <a:effectLst/>
  </c:spPr>
  <c:txPr>
    <a:bodyPr/>
    <a:lstStyle/>
    <a:p>
      <a:pPr>
        <a:defRPr sz="1400">
          <a:solidFill>
            <a:schemeClr val="tx1"/>
          </a:solidFill>
        </a:defRPr>
      </a:pPr>
      <a:endParaRPr lang="it-IT"/>
    </a:p>
  </c:tx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ata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 Id="rId4" Type="http://schemas.openxmlformats.org/officeDocument/2006/relationships/image" Target="../media/image1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 Id="rId4"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377BAB-0F4D-4E99-93C8-D533FD5B43D3}"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US"/>
        </a:p>
      </dgm:t>
    </dgm:pt>
    <dgm:pt modelId="{D70EC0D7-6577-4ABF-87E4-93A4F6853707}">
      <dgm:prSet phldrT="[Text]"/>
      <dgm:spPr>
        <a:solidFill>
          <a:schemeClr val="accent2">
            <a:lumMod val="50000"/>
          </a:schemeClr>
        </a:solidFill>
      </dgm:spPr>
      <dgm:t>
        <a:bodyPr/>
        <a:lstStyle/>
        <a:p>
          <a:r>
            <a:rPr lang="en-US" dirty="0"/>
            <a:t>Transport Costs</a:t>
          </a:r>
        </a:p>
      </dgm:t>
    </dgm:pt>
    <dgm:pt modelId="{01BECE12-189D-4236-B4D7-ED10D6B0D85F}" type="parTrans" cxnId="{CB62615B-1884-4A1B-BF4D-799A809204D4}">
      <dgm:prSet/>
      <dgm:spPr/>
      <dgm:t>
        <a:bodyPr/>
        <a:lstStyle/>
        <a:p>
          <a:endParaRPr lang="en-US"/>
        </a:p>
      </dgm:t>
    </dgm:pt>
    <dgm:pt modelId="{5E6081D7-B90A-4ADA-954E-59B7BF22C892}" type="sibTrans" cxnId="{CB62615B-1884-4A1B-BF4D-799A809204D4}">
      <dgm:prSet/>
      <dgm:spPr/>
      <dgm:t>
        <a:bodyPr/>
        <a:lstStyle/>
        <a:p>
          <a:endParaRPr lang="en-US"/>
        </a:p>
      </dgm:t>
    </dgm:pt>
    <dgm:pt modelId="{A2AB2225-F2D6-4BF2-AEED-427D270BC7A5}">
      <dgm:prSet phldrT="[Text]"/>
      <dgm:spPr/>
      <dgm:t>
        <a:bodyPr/>
        <a:lstStyle/>
        <a:p>
          <a:r>
            <a:rPr lang="en-US" dirty="0"/>
            <a:t>Lower freight rates</a:t>
          </a:r>
        </a:p>
      </dgm:t>
    </dgm:pt>
    <dgm:pt modelId="{219B6DFD-C561-4E99-9EA3-FF3BECBE67C9}" type="parTrans" cxnId="{BA22C5E1-B6D1-4FC5-B9F8-CC9E8D165956}">
      <dgm:prSet/>
      <dgm:spPr/>
      <dgm:t>
        <a:bodyPr/>
        <a:lstStyle/>
        <a:p>
          <a:endParaRPr lang="en-US"/>
        </a:p>
      </dgm:t>
    </dgm:pt>
    <dgm:pt modelId="{9398D152-9ED9-4393-95B5-CA76B0DC19DB}" type="sibTrans" cxnId="{BA22C5E1-B6D1-4FC5-B9F8-CC9E8D165956}">
      <dgm:prSet/>
      <dgm:spPr/>
      <dgm:t>
        <a:bodyPr/>
        <a:lstStyle/>
        <a:p>
          <a:endParaRPr lang="en-US"/>
        </a:p>
      </dgm:t>
    </dgm:pt>
    <dgm:pt modelId="{3F1B3324-ACC8-4A6E-9BD9-927EB0E3BAAA}">
      <dgm:prSet phldrT="[Text]"/>
      <dgm:spPr>
        <a:solidFill>
          <a:schemeClr val="accent2">
            <a:lumMod val="50000"/>
          </a:schemeClr>
        </a:solidFill>
      </dgm:spPr>
      <dgm:t>
        <a:bodyPr/>
        <a:lstStyle/>
        <a:p>
          <a:r>
            <a:rPr lang="en-US" dirty="0"/>
            <a:t>Inventory Costs</a:t>
          </a:r>
        </a:p>
      </dgm:t>
    </dgm:pt>
    <dgm:pt modelId="{556863AD-1A95-410E-9296-4CEDD6024B79}" type="parTrans" cxnId="{78FAC3C6-13C8-4060-B2D7-1E0FA99DEF2A}">
      <dgm:prSet/>
      <dgm:spPr/>
      <dgm:t>
        <a:bodyPr/>
        <a:lstStyle/>
        <a:p>
          <a:endParaRPr lang="en-US"/>
        </a:p>
      </dgm:t>
    </dgm:pt>
    <dgm:pt modelId="{5CC6C076-DBEB-454B-866D-94DF033EFF2F}" type="sibTrans" cxnId="{78FAC3C6-13C8-4060-B2D7-1E0FA99DEF2A}">
      <dgm:prSet/>
      <dgm:spPr/>
      <dgm:t>
        <a:bodyPr/>
        <a:lstStyle/>
        <a:p>
          <a:endParaRPr lang="en-US"/>
        </a:p>
      </dgm:t>
    </dgm:pt>
    <dgm:pt modelId="{F3EC7106-30B4-4971-ABB7-BAB60B502B9C}">
      <dgm:prSet phldrT="[Text]"/>
      <dgm:spPr/>
      <dgm:t>
        <a:bodyPr/>
        <a:lstStyle/>
        <a:p>
          <a:r>
            <a:rPr lang="en-US" dirty="0"/>
            <a:t>Lower storage costs</a:t>
          </a:r>
        </a:p>
      </dgm:t>
    </dgm:pt>
    <dgm:pt modelId="{FBCB8F67-9528-4B8D-BCD4-0D7A708B7721}" type="parTrans" cxnId="{53F1433B-BD9A-4602-A599-A3129DC89CB2}">
      <dgm:prSet/>
      <dgm:spPr/>
      <dgm:t>
        <a:bodyPr/>
        <a:lstStyle/>
        <a:p>
          <a:endParaRPr lang="en-US"/>
        </a:p>
      </dgm:t>
    </dgm:pt>
    <dgm:pt modelId="{EFBC0DD3-AEAC-4685-9BC0-6C4E9377631E}" type="sibTrans" cxnId="{53F1433B-BD9A-4602-A599-A3129DC89CB2}">
      <dgm:prSet/>
      <dgm:spPr/>
      <dgm:t>
        <a:bodyPr/>
        <a:lstStyle/>
        <a:p>
          <a:endParaRPr lang="en-US"/>
        </a:p>
      </dgm:t>
    </dgm:pt>
    <dgm:pt modelId="{071ED511-BCDA-4B75-9BB1-FE3DA0033900}">
      <dgm:prSet phldrT="[Text]"/>
      <dgm:spPr/>
      <dgm:t>
        <a:bodyPr/>
        <a:lstStyle/>
        <a:p>
          <a:r>
            <a:rPr lang="en-US" dirty="0"/>
            <a:t>Faster inventory turnover</a:t>
          </a:r>
        </a:p>
      </dgm:t>
    </dgm:pt>
    <dgm:pt modelId="{319470DB-85B3-4F8A-BABB-3AA47F937C4D}" type="parTrans" cxnId="{01A77A3B-C85E-400C-AEAE-07723C90FA61}">
      <dgm:prSet/>
      <dgm:spPr/>
      <dgm:t>
        <a:bodyPr/>
        <a:lstStyle/>
        <a:p>
          <a:endParaRPr lang="en-US"/>
        </a:p>
      </dgm:t>
    </dgm:pt>
    <dgm:pt modelId="{ABE708B3-D4C6-4086-9318-0F8DBA13195E}" type="sibTrans" cxnId="{01A77A3B-C85E-400C-AEAE-07723C90FA61}">
      <dgm:prSet/>
      <dgm:spPr/>
      <dgm:t>
        <a:bodyPr/>
        <a:lstStyle/>
        <a:p>
          <a:endParaRPr lang="en-US"/>
        </a:p>
      </dgm:t>
    </dgm:pt>
    <dgm:pt modelId="{6D546083-BD08-4847-A0B5-2B5AD0EE32DB}">
      <dgm:prSet phldrT="[Text]"/>
      <dgm:spPr>
        <a:solidFill>
          <a:schemeClr val="accent2">
            <a:lumMod val="50000"/>
          </a:schemeClr>
        </a:solidFill>
      </dgm:spPr>
      <dgm:t>
        <a:bodyPr/>
        <a:lstStyle/>
        <a:p>
          <a:r>
            <a:rPr lang="en-US" dirty="0"/>
            <a:t>Service Level</a:t>
          </a:r>
        </a:p>
      </dgm:t>
    </dgm:pt>
    <dgm:pt modelId="{691BB9BE-BFC3-45FE-B07A-43914F526380}" type="parTrans" cxnId="{8D6AA3FB-8D63-4A2B-AAA7-368087DC0B91}">
      <dgm:prSet/>
      <dgm:spPr/>
      <dgm:t>
        <a:bodyPr/>
        <a:lstStyle/>
        <a:p>
          <a:endParaRPr lang="en-US"/>
        </a:p>
      </dgm:t>
    </dgm:pt>
    <dgm:pt modelId="{44694672-8A70-42D7-B7E0-909F10528101}" type="sibTrans" cxnId="{8D6AA3FB-8D63-4A2B-AAA7-368087DC0B91}">
      <dgm:prSet/>
      <dgm:spPr/>
      <dgm:t>
        <a:bodyPr/>
        <a:lstStyle/>
        <a:p>
          <a:endParaRPr lang="en-US"/>
        </a:p>
      </dgm:t>
    </dgm:pt>
    <dgm:pt modelId="{C5BD6D1C-2793-4897-A2E7-54159CF046E8}">
      <dgm:prSet phldrT="[Text]"/>
      <dgm:spPr/>
      <dgm:t>
        <a:bodyPr/>
        <a:lstStyle/>
        <a:p>
          <a:r>
            <a:rPr lang="en-US" dirty="0"/>
            <a:t>Time reliability</a:t>
          </a:r>
        </a:p>
      </dgm:t>
    </dgm:pt>
    <dgm:pt modelId="{5AE7A1ED-9671-48AA-8B57-9D4ACB307C97}" type="parTrans" cxnId="{0CB5CD6F-5430-445D-86C5-BD9CFAC6B953}">
      <dgm:prSet/>
      <dgm:spPr/>
      <dgm:t>
        <a:bodyPr/>
        <a:lstStyle/>
        <a:p>
          <a:endParaRPr lang="en-US"/>
        </a:p>
      </dgm:t>
    </dgm:pt>
    <dgm:pt modelId="{C33C10A2-BA14-44D1-B86D-2FB33F827BD6}" type="sibTrans" cxnId="{0CB5CD6F-5430-445D-86C5-BD9CFAC6B953}">
      <dgm:prSet/>
      <dgm:spPr/>
      <dgm:t>
        <a:bodyPr/>
        <a:lstStyle/>
        <a:p>
          <a:endParaRPr lang="en-US"/>
        </a:p>
      </dgm:t>
    </dgm:pt>
    <dgm:pt modelId="{A24AA24A-5D7E-4CAF-9A3C-E0AA7EADF35E}">
      <dgm:prSet phldrT="[Text]"/>
      <dgm:spPr/>
      <dgm:t>
        <a:bodyPr/>
        <a:lstStyle/>
        <a:p>
          <a:r>
            <a:rPr lang="en-US" dirty="0"/>
            <a:t>Higher frequency</a:t>
          </a:r>
        </a:p>
      </dgm:t>
    </dgm:pt>
    <dgm:pt modelId="{F8AF0292-41BA-4AAF-B836-E64E1FAA8B41}" type="parTrans" cxnId="{F8F3663D-D48E-4CCB-8FF3-3D1324AA0F6B}">
      <dgm:prSet/>
      <dgm:spPr/>
      <dgm:t>
        <a:bodyPr/>
        <a:lstStyle/>
        <a:p>
          <a:endParaRPr lang="en-US"/>
        </a:p>
      </dgm:t>
    </dgm:pt>
    <dgm:pt modelId="{9CD84CE3-6373-4BC4-9C09-6D5F2C715A6F}" type="sibTrans" cxnId="{F8F3663D-D48E-4CCB-8FF3-3D1324AA0F6B}">
      <dgm:prSet/>
      <dgm:spPr/>
      <dgm:t>
        <a:bodyPr/>
        <a:lstStyle/>
        <a:p>
          <a:endParaRPr lang="en-US"/>
        </a:p>
      </dgm:t>
    </dgm:pt>
    <dgm:pt modelId="{4F832212-17F5-4373-9F8E-687232434310}">
      <dgm:prSet phldrT="[Text]"/>
      <dgm:spPr/>
      <dgm:t>
        <a:bodyPr/>
        <a:lstStyle/>
        <a:p>
          <a:r>
            <a:rPr lang="en-US" dirty="0"/>
            <a:t>Lower insurance rates</a:t>
          </a:r>
        </a:p>
      </dgm:t>
    </dgm:pt>
    <dgm:pt modelId="{D058CA41-D470-4404-93BA-B8251B4D3A37}" type="parTrans" cxnId="{E0216C28-A32C-4D24-9787-A5775B8E7DF5}">
      <dgm:prSet/>
      <dgm:spPr/>
      <dgm:t>
        <a:bodyPr/>
        <a:lstStyle/>
        <a:p>
          <a:endParaRPr lang="en-US"/>
        </a:p>
      </dgm:t>
    </dgm:pt>
    <dgm:pt modelId="{5FBC4A40-1B2C-4726-B826-7CE3072368B7}" type="sibTrans" cxnId="{E0216C28-A32C-4D24-9787-A5775B8E7DF5}">
      <dgm:prSet/>
      <dgm:spPr/>
      <dgm:t>
        <a:bodyPr/>
        <a:lstStyle/>
        <a:p>
          <a:endParaRPr lang="en-US"/>
        </a:p>
      </dgm:t>
    </dgm:pt>
    <dgm:pt modelId="{27C67B4E-6725-4534-A3E2-84FC5A967969}">
      <dgm:prSet phldrT="[Text]"/>
      <dgm:spPr/>
      <dgm:t>
        <a:bodyPr/>
        <a:lstStyle/>
        <a:p>
          <a:r>
            <a:rPr lang="en-US" dirty="0"/>
            <a:t>Lower packing and packaging costs</a:t>
          </a:r>
          <a:endParaRPr lang="en-US" b="1" dirty="0"/>
        </a:p>
      </dgm:t>
    </dgm:pt>
    <dgm:pt modelId="{C994F2F4-F530-4F3B-9956-C0C6F699C7A3}" type="parTrans" cxnId="{534A4161-C055-4891-AF80-A9A87401FBFC}">
      <dgm:prSet/>
      <dgm:spPr/>
      <dgm:t>
        <a:bodyPr/>
        <a:lstStyle/>
        <a:p>
          <a:endParaRPr lang="en-US"/>
        </a:p>
      </dgm:t>
    </dgm:pt>
    <dgm:pt modelId="{3B2D568A-354A-491E-BA87-632BD314BE09}" type="sibTrans" cxnId="{534A4161-C055-4891-AF80-A9A87401FBFC}">
      <dgm:prSet/>
      <dgm:spPr/>
      <dgm:t>
        <a:bodyPr/>
        <a:lstStyle/>
        <a:p>
          <a:endParaRPr lang="en-US"/>
        </a:p>
      </dgm:t>
    </dgm:pt>
    <dgm:pt modelId="{CDA8402B-6432-4BF4-B45D-AB32BBEF2C3A}">
      <dgm:prSet phldrT="[Text]"/>
      <dgm:spPr/>
      <dgm:t>
        <a:bodyPr/>
        <a:lstStyle/>
        <a:p>
          <a:r>
            <a:rPr lang="en-US" dirty="0"/>
            <a:t>Minimal load unit</a:t>
          </a:r>
        </a:p>
      </dgm:t>
    </dgm:pt>
    <dgm:pt modelId="{BE5F293F-ED3E-470F-80E4-EE55815107AE}" type="parTrans" cxnId="{7ED3C946-0C5E-4112-90DC-6825F2E48F58}">
      <dgm:prSet/>
      <dgm:spPr/>
      <dgm:t>
        <a:bodyPr/>
        <a:lstStyle/>
        <a:p>
          <a:endParaRPr lang="en-US"/>
        </a:p>
      </dgm:t>
    </dgm:pt>
    <dgm:pt modelId="{B9503249-110B-4250-A140-AE7B96DD6321}" type="sibTrans" cxnId="{7ED3C946-0C5E-4112-90DC-6825F2E48F58}">
      <dgm:prSet/>
      <dgm:spPr/>
      <dgm:t>
        <a:bodyPr/>
        <a:lstStyle/>
        <a:p>
          <a:endParaRPr lang="en-US"/>
        </a:p>
      </dgm:t>
    </dgm:pt>
    <dgm:pt modelId="{3A82DB6F-0926-4C76-BB83-E59687D922F9}" type="pres">
      <dgm:prSet presAssocID="{00377BAB-0F4D-4E99-93C8-D533FD5B43D3}" presName="diagram" presStyleCnt="0">
        <dgm:presLayoutVars>
          <dgm:dir/>
          <dgm:animLvl val="lvl"/>
          <dgm:resizeHandles val="exact"/>
        </dgm:presLayoutVars>
      </dgm:prSet>
      <dgm:spPr/>
    </dgm:pt>
    <dgm:pt modelId="{3CD08C04-C909-4B40-825E-199517DF2CF9}" type="pres">
      <dgm:prSet presAssocID="{D70EC0D7-6577-4ABF-87E4-93A4F6853707}" presName="compNode" presStyleCnt="0"/>
      <dgm:spPr/>
    </dgm:pt>
    <dgm:pt modelId="{B30A9D80-2709-4BFA-AAC7-12BF993D73CE}" type="pres">
      <dgm:prSet presAssocID="{D70EC0D7-6577-4ABF-87E4-93A4F6853707}" presName="childRect" presStyleLbl="bgAcc1" presStyleIdx="0" presStyleCnt="3">
        <dgm:presLayoutVars>
          <dgm:bulletEnabled val="1"/>
        </dgm:presLayoutVars>
      </dgm:prSet>
      <dgm:spPr/>
    </dgm:pt>
    <dgm:pt modelId="{F5577115-B338-4A29-81D0-DBA82318677E}" type="pres">
      <dgm:prSet presAssocID="{D70EC0D7-6577-4ABF-87E4-93A4F6853707}" presName="parentText" presStyleLbl="node1" presStyleIdx="0" presStyleCnt="0">
        <dgm:presLayoutVars>
          <dgm:chMax val="0"/>
          <dgm:bulletEnabled val="1"/>
        </dgm:presLayoutVars>
      </dgm:prSet>
      <dgm:spPr/>
    </dgm:pt>
    <dgm:pt modelId="{106D68C3-1D40-4078-9C26-9621E15D30DF}" type="pres">
      <dgm:prSet presAssocID="{D70EC0D7-6577-4ABF-87E4-93A4F6853707}" presName="parentRect" presStyleLbl="alignNode1" presStyleIdx="0" presStyleCnt="3"/>
      <dgm:spPr/>
    </dgm:pt>
    <dgm:pt modelId="{DD7F8481-DB02-44F5-8ADE-5B81252C99D2}" type="pres">
      <dgm:prSet presAssocID="{D70EC0D7-6577-4ABF-87E4-93A4F6853707}" presName="adorn" presStyleLbl="fgAccFollowNode1" presStyleIdx="0" presStyleCnt="3"/>
      <dgm:spPr>
        <a:blipFill rotWithShape="1">
          <a:blip xmlns:r="http://schemas.openxmlformats.org/officeDocument/2006/relationships" r:embed="rId1" cstate="screen">
            <a:extLst>
              <a:ext uri="{28A0092B-C50C-407E-A947-70E740481C1C}">
                <a14:useLocalDpi xmlns:a14="http://schemas.microsoft.com/office/drawing/2010/main"/>
              </a:ext>
            </a:extLst>
          </a:blip>
          <a:stretch>
            <a:fillRect/>
          </a:stretch>
        </a:blipFill>
      </dgm:spPr>
    </dgm:pt>
    <dgm:pt modelId="{2934DBD7-EC89-4BC8-90FD-6685E30D003C}" type="pres">
      <dgm:prSet presAssocID="{5E6081D7-B90A-4ADA-954E-59B7BF22C892}" presName="sibTrans" presStyleLbl="sibTrans2D1" presStyleIdx="0" presStyleCnt="0"/>
      <dgm:spPr/>
    </dgm:pt>
    <dgm:pt modelId="{70DD4480-50DD-4A05-8EDF-65E000B7A218}" type="pres">
      <dgm:prSet presAssocID="{3F1B3324-ACC8-4A6E-9BD9-927EB0E3BAAA}" presName="compNode" presStyleCnt="0"/>
      <dgm:spPr/>
    </dgm:pt>
    <dgm:pt modelId="{AC1B6B09-69C0-400E-9F8B-29D976B3343E}" type="pres">
      <dgm:prSet presAssocID="{3F1B3324-ACC8-4A6E-9BD9-927EB0E3BAAA}" presName="childRect" presStyleLbl="bgAcc1" presStyleIdx="1" presStyleCnt="3">
        <dgm:presLayoutVars>
          <dgm:bulletEnabled val="1"/>
        </dgm:presLayoutVars>
      </dgm:prSet>
      <dgm:spPr/>
    </dgm:pt>
    <dgm:pt modelId="{3B89F7E5-410B-4F9E-A925-C50C160C635B}" type="pres">
      <dgm:prSet presAssocID="{3F1B3324-ACC8-4A6E-9BD9-927EB0E3BAAA}" presName="parentText" presStyleLbl="node1" presStyleIdx="0" presStyleCnt="0">
        <dgm:presLayoutVars>
          <dgm:chMax val="0"/>
          <dgm:bulletEnabled val="1"/>
        </dgm:presLayoutVars>
      </dgm:prSet>
      <dgm:spPr/>
    </dgm:pt>
    <dgm:pt modelId="{FBCC7DE9-81E2-4761-9D43-1EE03B2FE0B0}" type="pres">
      <dgm:prSet presAssocID="{3F1B3324-ACC8-4A6E-9BD9-927EB0E3BAAA}" presName="parentRect" presStyleLbl="alignNode1" presStyleIdx="1" presStyleCnt="3"/>
      <dgm:spPr/>
    </dgm:pt>
    <dgm:pt modelId="{2E1092FF-39AC-474E-A4A0-6799CE1F8D72}" type="pres">
      <dgm:prSet presAssocID="{3F1B3324-ACC8-4A6E-9BD9-927EB0E3BAAA}" presName="adorn" presStyleLbl="fgAccFollowNode1" presStyleIdx="1" presStyleCnt="3"/>
      <dgm:spPr>
        <a:blipFill rotWithShape="1">
          <a:blip xmlns:r="http://schemas.openxmlformats.org/officeDocument/2006/relationships" r:embed="rId2" cstate="screen">
            <a:extLst>
              <a:ext uri="{28A0092B-C50C-407E-A947-70E740481C1C}">
                <a14:useLocalDpi xmlns:a14="http://schemas.microsoft.com/office/drawing/2010/main"/>
              </a:ext>
            </a:extLst>
          </a:blip>
          <a:stretch>
            <a:fillRect/>
          </a:stretch>
        </a:blipFill>
      </dgm:spPr>
    </dgm:pt>
    <dgm:pt modelId="{996152FE-713A-4EA0-873A-32E0111C4D4F}" type="pres">
      <dgm:prSet presAssocID="{5CC6C076-DBEB-454B-866D-94DF033EFF2F}" presName="sibTrans" presStyleLbl="sibTrans2D1" presStyleIdx="0" presStyleCnt="0"/>
      <dgm:spPr/>
    </dgm:pt>
    <dgm:pt modelId="{DDB1D0C3-0D18-49C2-9D8F-DFDD9CB8287C}" type="pres">
      <dgm:prSet presAssocID="{6D546083-BD08-4847-A0B5-2B5AD0EE32DB}" presName="compNode" presStyleCnt="0"/>
      <dgm:spPr/>
    </dgm:pt>
    <dgm:pt modelId="{5342003E-15B8-4465-9D97-4EF40A67A39D}" type="pres">
      <dgm:prSet presAssocID="{6D546083-BD08-4847-A0B5-2B5AD0EE32DB}" presName="childRect" presStyleLbl="bgAcc1" presStyleIdx="2" presStyleCnt="3">
        <dgm:presLayoutVars>
          <dgm:bulletEnabled val="1"/>
        </dgm:presLayoutVars>
      </dgm:prSet>
      <dgm:spPr/>
    </dgm:pt>
    <dgm:pt modelId="{8093C3B9-894E-4302-B89E-EFB277540B30}" type="pres">
      <dgm:prSet presAssocID="{6D546083-BD08-4847-A0B5-2B5AD0EE32DB}" presName="parentText" presStyleLbl="node1" presStyleIdx="0" presStyleCnt="0">
        <dgm:presLayoutVars>
          <dgm:chMax val="0"/>
          <dgm:bulletEnabled val="1"/>
        </dgm:presLayoutVars>
      </dgm:prSet>
      <dgm:spPr/>
    </dgm:pt>
    <dgm:pt modelId="{2C365484-C62F-41CD-A80D-C204AA8CCF0B}" type="pres">
      <dgm:prSet presAssocID="{6D546083-BD08-4847-A0B5-2B5AD0EE32DB}" presName="parentRect" presStyleLbl="alignNode1" presStyleIdx="2" presStyleCnt="3"/>
      <dgm:spPr/>
    </dgm:pt>
    <dgm:pt modelId="{21D7A531-8098-4332-B106-816FC4491AAA}" type="pres">
      <dgm:prSet presAssocID="{6D546083-BD08-4847-A0B5-2B5AD0EE32DB}" presName="adorn" presStyleLbl="fgAccFollowNode1" presStyleIdx="2" presStyleCnt="3"/>
      <dgm:spPr>
        <a:blipFill rotWithShape="1">
          <a:blip xmlns:r="http://schemas.openxmlformats.org/officeDocument/2006/relationships" r:embed="rId3"/>
          <a:stretch>
            <a:fillRect/>
          </a:stretch>
        </a:blipFill>
      </dgm:spPr>
    </dgm:pt>
  </dgm:ptLst>
  <dgm:cxnLst>
    <dgm:cxn modelId="{4BA47225-A668-4439-BF0E-73C6D96A18AD}" type="presOf" srcId="{D70EC0D7-6577-4ABF-87E4-93A4F6853707}" destId="{106D68C3-1D40-4078-9C26-9621E15D30DF}" srcOrd="1" destOrd="0" presId="urn:microsoft.com/office/officeart/2005/8/layout/bList2"/>
    <dgm:cxn modelId="{E0216C28-A32C-4D24-9787-A5775B8E7DF5}" srcId="{D70EC0D7-6577-4ABF-87E4-93A4F6853707}" destId="{4F832212-17F5-4373-9F8E-687232434310}" srcOrd="1" destOrd="0" parTransId="{D058CA41-D470-4404-93BA-B8251B4D3A37}" sibTransId="{5FBC4A40-1B2C-4726-B826-7CE3072368B7}"/>
    <dgm:cxn modelId="{DCE6D42D-7A9B-4C6F-9018-9CFC5877539B}" type="presOf" srcId="{6D546083-BD08-4847-A0B5-2B5AD0EE32DB}" destId="{2C365484-C62F-41CD-A80D-C204AA8CCF0B}" srcOrd="1" destOrd="0" presId="urn:microsoft.com/office/officeart/2005/8/layout/bList2"/>
    <dgm:cxn modelId="{53F1433B-BD9A-4602-A599-A3129DC89CB2}" srcId="{3F1B3324-ACC8-4A6E-9BD9-927EB0E3BAAA}" destId="{F3EC7106-30B4-4971-ABB7-BAB60B502B9C}" srcOrd="0" destOrd="0" parTransId="{FBCB8F67-9528-4B8D-BCD4-0D7A708B7721}" sibTransId="{EFBC0DD3-AEAC-4685-9BC0-6C4E9377631E}"/>
    <dgm:cxn modelId="{01A77A3B-C85E-400C-AEAE-07723C90FA61}" srcId="{3F1B3324-ACC8-4A6E-9BD9-927EB0E3BAAA}" destId="{071ED511-BCDA-4B75-9BB1-FE3DA0033900}" srcOrd="2" destOrd="0" parTransId="{319470DB-85B3-4F8A-BABB-3AA47F937C4D}" sibTransId="{ABE708B3-D4C6-4086-9318-0F8DBA13195E}"/>
    <dgm:cxn modelId="{F8F3663D-D48E-4CCB-8FF3-3D1324AA0F6B}" srcId="{6D546083-BD08-4847-A0B5-2B5AD0EE32DB}" destId="{A24AA24A-5D7E-4CAF-9A3C-E0AA7EADF35E}" srcOrd="1" destOrd="0" parTransId="{F8AF0292-41BA-4AAF-B836-E64E1FAA8B41}" sibTransId="{9CD84CE3-6373-4BC4-9C09-6D5F2C715A6F}"/>
    <dgm:cxn modelId="{CB62615B-1884-4A1B-BF4D-799A809204D4}" srcId="{00377BAB-0F4D-4E99-93C8-D533FD5B43D3}" destId="{D70EC0D7-6577-4ABF-87E4-93A4F6853707}" srcOrd="0" destOrd="0" parTransId="{01BECE12-189D-4236-B4D7-ED10D6B0D85F}" sibTransId="{5E6081D7-B90A-4ADA-954E-59B7BF22C892}"/>
    <dgm:cxn modelId="{534A4161-C055-4891-AF80-A9A87401FBFC}" srcId="{3F1B3324-ACC8-4A6E-9BD9-927EB0E3BAAA}" destId="{27C67B4E-6725-4534-A3E2-84FC5A967969}" srcOrd="1" destOrd="0" parTransId="{C994F2F4-F530-4F3B-9956-C0C6F699C7A3}" sibTransId="{3B2D568A-354A-491E-BA87-632BD314BE09}"/>
    <dgm:cxn modelId="{7ED3C946-0C5E-4112-90DC-6825F2E48F58}" srcId="{D70EC0D7-6577-4ABF-87E4-93A4F6853707}" destId="{CDA8402B-6432-4BF4-B45D-AB32BBEF2C3A}" srcOrd="2" destOrd="0" parTransId="{BE5F293F-ED3E-470F-80E4-EE55815107AE}" sibTransId="{B9503249-110B-4250-A140-AE7B96DD6321}"/>
    <dgm:cxn modelId="{C5157568-42F6-4CD8-BF72-DF45E1756437}" type="presOf" srcId="{6D546083-BD08-4847-A0B5-2B5AD0EE32DB}" destId="{8093C3B9-894E-4302-B89E-EFB277540B30}" srcOrd="0" destOrd="0" presId="urn:microsoft.com/office/officeart/2005/8/layout/bList2"/>
    <dgm:cxn modelId="{2EB5AA6B-8DB8-4B03-8C31-87F50B7A6096}" type="presOf" srcId="{3F1B3324-ACC8-4A6E-9BD9-927EB0E3BAAA}" destId="{3B89F7E5-410B-4F9E-A925-C50C160C635B}" srcOrd="0" destOrd="0" presId="urn:microsoft.com/office/officeart/2005/8/layout/bList2"/>
    <dgm:cxn modelId="{0CB5CD6F-5430-445D-86C5-BD9CFAC6B953}" srcId="{6D546083-BD08-4847-A0B5-2B5AD0EE32DB}" destId="{C5BD6D1C-2793-4897-A2E7-54159CF046E8}" srcOrd="0" destOrd="0" parTransId="{5AE7A1ED-9671-48AA-8B57-9D4ACB307C97}" sibTransId="{C33C10A2-BA14-44D1-B86D-2FB33F827BD6}"/>
    <dgm:cxn modelId="{F6890A52-7A75-494E-8493-1F27F7594CD5}" type="presOf" srcId="{071ED511-BCDA-4B75-9BB1-FE3DA0033900}" destId="{AC1B6B09-69C0-400E-9F8B-29D976B3343E}" srcOrd="0" destOrd="2" presId="urn:microsoft.com/office/officeart/2005/8/layout/bList2"/>
    <dgm:cxn modelId="{7FAF9972-ACE5-4D59-AECF-405DF19FF983}" type="presOf" srcId="{A24AA24A-5D7E-4CAF-9A3C-E0AA7EADF35E}" destId="{5342003E-15B8-4465-9D97-4EF40A67A39D}" srcOrd="0" destOrd="1" presId="urn:microsoft.com/office/officeart/2005/8/layout/bList2"/>
    <dgm:cxn modelId="{65E6DF74-C5E7-4986-830A-FB5BE1D10FA4}" type="presOf" srcId="{00377BAB-0F4D-4E99-93C8-D533FD5B43D3}" destId="{3A82DB6F-0926-4C76-BB83-E59687D922F9}" srcOrd="0" destOrd="0" presId="urn:microsoft.com/office/officeart/2005/8/layout/bList2"/>
    <dgm:cxn modelId="{B6781256-BA4B-4959-A0C8-9B96DD35DF81}" type="presOf" srcId="{27C67B4E-6725-4534-A3E2-84FC5A967969}" destId="{AC1B6B09-69C0-400E-9F8B-29D976B3343E}" srcOrd="0" destOrd="1" presId="urn:microsoft.com/office/officeart/2005/8/layout/bList2"/>
    <dgm:cxn modelId="{C4BF2376-3BCA-4EFE-943E-B280AE322690}" type="presOf" srcId="{5E6081D7-B90A-4ADA-954E-59B7BF22C892}" destId="{2934DBD7-EC89-4BC8-90FD-6685E30D003C}" srcOrd="0" destOrd="0" presId="urn:microsoft.com/office/officeart/2005/8/layout/bList2"/>
    <dgm:cxn modelId="{C0DF937A-A489-4DC6-AD34-30378201ECC5}" type="presOf" srcId="{CDA8402B-6432-4BF4-B45D-AB32BBEF2C3A}" destId="{B30A9D80-2709-4BFA-AAC7-12BF993D73CE}" srcOrd="0" destOrd="2" presId="urn:microsoft.com/office/officeart/2005/8/layout/bList2"/>
    <dgm:cxn modelId="{7662739E-9AF0-493A-948C-FCC039316F9D}" type="presOf" srcId="{4F832212-17F5-4373-9F8E-687232434310}" destId="{B30A9D80-2709-4BFA-AAC7-12BF993D73CE}" srcOrd="0" destOrd="1" presId="urn:microsoft.com/office/officeart/2005/8/layout/bList2"/>
    <dgm:cxn modelId="{941650B8-3ACD-4E7F-9B92-AB91AA30B892}" type="presOf" srcId="{C5BD6D1C-2793-4897-A2E7-54159CF046E8}" destId="{5342003E-15B8-4465-9D97-4EF40A67A39D}" srcOrd="0" destOrd="0" presId="urn:microsoft.com/office/officeart/2005/8/layout/bList2"/>
    <dgm:cxn modelId="{9EDE29BB-0224-4CC0-924E-237E82D7EAE0}" type="presOf" srcId="{A2AB2225-F2D6-4BF2-AEED-427D270BC7A5}" destId="{B30A9D80-2709-4BFA-AAC7-12BF993D73CE}" srcOrd="0" destOrd="0" presId="urn:microsoft.com/office/officeart/2005/8/layout/bList2"/>
    <dgm:cxn modelId="{78FAC3C6-13C8-4060-B2D7-1E0FA99DEF2A}" srcId="{00377BAB-0F4D-4E99-93C8-D533FD5B43D3}" destId="{3F1B3324-ACC8-4A6E-9BD9-927EB0E3BAAA}" srcOrd="1" destOrd="0" parTransId="{556863AD-1A95-410E-9296-4CEDD6024B79}" sibTransId="{5CC6C076-DBEB-454B-866D-94DF033EFF2F}"/>
    <dgm:cxn modelId="{E91792C9-20F6-4E65-8C18-B855B748306A}" type="presOf" srcId="{3F1B3324-ACC8-4A6E-9BD9-927EB0E3BAAA}" destId="{FBCC7DE9-81E2-4761-9D43-1EE03B2FE0B0}" srcOrd="1" destOrd="0" presId="urn:microsoft.com/office/officeart/2005/8/layout/bList2"/>
    <dgm:cxn modelId="{01555FD3-5DF0-4CB6-97F3-DC9FFE7A1E2C}" type="presOf" srcId="{D70EC0D7-6577-4ABF-87E4-93A4F6853707}" destId="{F5577115-B338-4A29-81D0-DBA82318677E}" srcOrd="0" destOrd="0" presId="urn:microsoft.com/office/officeart/2005/8/layout/bList2"/>
    <dgm:cxn modelId="{3139E7DC-A04D-4DF1-B522-9886E3FE5E5B}" type="presOf" srcId="{5CC6C076-DBEB-454B-866D-94DF033EFF2F}" destId="{996152FE-713A-4EA0-873A-32E0111C4D4F}" srcOrd="0" destOrd="0" presId="urn:microsoft.com/office/officeart/2005/8/layout/bList2"/>
    <dgm:cxn modelId="{BA22C5E1-B6D1-4FC5-B9F8-CC9E8D165956}" srcId="{D70EC0D7-6577-4ABF-87E4-93A4F6853707}" destId="{A2AB2225-F2D6-4BF2-AEED-427D270BC7A5}" srcOrd="0" destOrd="0" parTransId="{219B6DFD-C561-4E99-9EA3-FF3BECBE67C9}" sibTransId="{9398D152-9ED9-4393-95B5-CA76B0DC19DB}"/>
    <dgm:cxn modelId="{8D6AA3FB-8D63-4A2B-AAA7-368087DC0B91}" srcId="{00377BAB-0F4D-4E99-93C8-D533FD5B43D3}" destId="{6D546083-BD08-4847-A0B5-2B5AD0EE32DB}" srcOrd="2" destOrd="0" parTransId="{691BB9BE-BFC3-45FE-B07A-43914F526380}" sibTransId="{44694672-8A70-42D7-B7E0-909F10528101}"/>
    <dgm:cxn modelId="{59E46DFC-2963-4D9E-B28A-64AC7A9ACF75}" type="presOf" srcId="{F3EC7106-30B4-4971-ABB7-BAB60B502B9C}" destId="{AC1B6B09-69C0-400E-9F8B-29D976B3343E}" srcOrd="0" destOrd="0" presId="urn:microsoft.com/office/officeart/2005/8/layout/bList2"/>
    <dgm:cxn modelId="{90F47857-15E9-4777-94E3-F50F4848DC6C}" type="presParOf" srcId="{3A82DB6F-0926-4C76-BB83-E59687D922F9}" destId="{3CD08C04-C909-4B40-825E-199517DF2CF9}" srcOrd="0" destOrd="0" presId="urn:microsoft.com/office/officeart/2005/8/layout/bList2"/>
    <dgm:cxn modelId="{997FC5AB-440F-494A-8E76-AC23E1B6609B}" type="presParOf" srcId="{3CD08C04-C909-4B40-825E-199517DF2CF9}" destId="{B30A9D80-2709-4BFA-AAC7-12BF993D73CE}" srcOrd="0" destOrd="0" presId="urn:microsoft.com/office/officeart/2005/8/layout/bList2"/>
    <dgm:cxn modelId="{C0254BC5-C8F7-486E-8F68-21CE9FC2E714}" type="presParOf" srcId="{3CD08C04-C909-4B40-825E-199517DF2CF9}" destId="{F5577115-B338-4A29-81D0-DBA82318677E}" srcOrd="1" destOrd="0" presId="urn:microsoft.com/office/officeart/2005/8/layout/bList2"/>
    <dgm:cxn modelId="{F17F1E3D-080D-4B3E-9471-37DB89006928}" type="presParOf" srcId="{3CD08C04-C909-4B40-825E-199517DF2CF9}" destId="{106D68C3-1D40-4078-9C26-9621E15D30DF}" srcOrd="2" destOrd="0" presId="urn:microsoft.com/office/officeart/2005/8/layout/bList2"/>
    <dgm:cxn modelId="{61A4E90C-0724-4BEC-A7AA-D6A70AB2A2B9}" type="presParOf" srcId="{3CD08C04-C909-4B40-825E-199517DF2CF9}" destId="{DD7F8481-DB02-44F5-8ADE-5B81252C99D2}" srcOrd="3" destOrd="0" presId="urn:microsoft.com/office/officeart/2005/8/layout/bList2"/>
    <dgm:cxn modelId="{6FB879BC-1B93-46A2-A500-772E32712DB3}" type="presParOf" srcId="{3A82DB6F-0926-4C76-BB83-E59687D922F9}" destId="{2934DBD7-EC89-4BC8-90FD-6685E30D003C}" srcOrd="1" destOrd="0" presId="urn:microsoft.com/office/officeart/2005/8/layout/bList2"/>
    <dgm:cxn modelId="{EB974790-FEBD-434C-8A11-6CCEF58ED8D4}" type="presParOf" srcId="{3A82DB6F-0926-4C76-BB83-E59687D922F9}" destId="{70DD4480-50DD-4A05-8EDF-65E000B7A218}" srcOrd="2" destOrd="0" presId="urn:microsoft.com/office/officeart/2005/8/layout/bList2"/>
    <dgm:cxn modelId="{0EFE0620-5E6D-481E-99A4-2D56543C5E36}" type="presParOf" srcId="{70DD4480-50DD-4A05-8EDF-65E000B7A218}" destId="{AC1B6B09-69C0-400E-9F8B-29D976B3343E}" srcOrd="0" destOrd="0" presId="urn:microsoft.com/office/officeart/2005/8/layout/bList2"/>
    <dgm:cxn modelId="{8682C13D-C3D3-4980-AB91-7B5B31B3D4C0}" type="presParOf" srcId="{70DD4480-50DD-4A05-8EDF-65E000B7A218}" destId="{3B89F7E5-410B-4F9E-A925-C50C160C635B}" srcOrd="1" destOrd="0" presId="urn:microsoft.com/office/officeart/2005/8/layout/bList2"/>
    <dgm:cxn modelId="{5761694C-7321-4677-9A28-D8F04774E30F}" type="presParOf" srcId="{70DD4480-50DD-4A05-8EDF-65E000B7A218}" destId="{FBCC7DE9-81E2-4761-9D43-1EE03B2FE0B0}" srcOrd="2" destOrd="0" presId="urn:microsoft.com/office/officeart/2005/8/layout/bList2"/>
    <dgm:cxn modelId="{D1B3433A-AD00-4A23-AC99-36FA9762EDC8}" type="presParOf" srcId="{70DD4480-50DD-4A05-8EDF-65E000B7A218}" destId="{2E1092FF-39AC-474E-A4A0-6799CE1F8D72}" srcOrd="3" destOrd="0" presId="urn:microsoft.com/office/officeart/2005/8/layout/bList2"/>
    <dgm:cxn modelId="{F667BF14-DBAB-482A-83A1-528B2F9BC38A}" type="presParOf" srcId="{3A82DB6F-0926-4C76-BB83-E59687D922F9}" destId="{996152FE-713A-4EA0-873A-32E0111C4D4F}" srcOrd="3" destOrd="0" presId="urn:microsoft.com/office/officeart/2005/8/layout/bList2"/>
    <dgm:cxn modelId="{E14D31C4-150B-40BF-938E-B8F8654A0767}" type="presParOf" srcId="{3A82DB6F-0926-4C76-BB83-E59687D922F9}" destId="{DDB1D0C3-0D18-49C2-9D8F-DFDD9CB8287C}" srcOrd="4" destOrd="0" presId="urn:microsoft.com/office/officeart/2005/8/layout/bList2"/>
    <dgm:cxn modelId="{20DF95A9-3969-4ECE-B750-807340C2B6AA}" type="presParOf" srcId="{DDB1D0C3-0D18-49C2-9D8F-DFDD9CB8287C}" destId="{5342003E-15B8-4465-9D97-4EF40A67A39D}" srcOrd="0" destOrd="0" presId="urn:microsoft.com/office/officeart/2005/8/layout/bList2"/>
    <dgm:cxn modelId="{646124CD-88CC-47BC-BDA1-E0A37944BDB1}" type="presParOf" srcId="{DDB1D0C3-0D18-49C2-9D8F-DFDD9CB8287C}" destId="{8093C3B9-894E-4302-B89E-EFB277540B30}" srcOrd="1" destOrd="0" presId="urn:microsoft.com/office/officeart/2005/8/layout/bList2"/>
    <dgm:cxn modelId="{9EF35A27-A69B-4CF0-AE2E-9B27E117440C}" type="presParOf" srcId="{DDB1D0C3-0D18-49C2-9D8F-DFDD9CB8287C}" destId="{2C365484-C62F-41CD-A80D-C204AA8CCF0B}" srcOrd="2" destOrd="0" presId="urn:microsoft.com/office/officeart/2005/8/layout/bList2"/>
    <dgm:cxn modelId="{4104DD53-E304-42CF-B326-59E83DD1D0EF}" type="presParOf" srcId="{DDB1D0C3-0D18-49C2-9D8F-DFDD9CB8287C}" destId="{21D7A531-8098-4332-B106-816FC4491AAA}"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F9567A-CB13-430E-A5C2-4AA2B8908041}" type="doc">
      <dgm:prSet loTypeId="urn:microsoft.com/office/officeart/2005/8/layout/pList2#1" loCatId="list" qsTypeId="urn:microsoft.com/office/officeart/2005/8/quickstyle/simple1" qsCatId="simple" csTypeId="urn:microsoft.com/office/officeart/2005/8/colors/accent0_3" csCatId="mainScheme" phldr="1"/>
      <dgm:spPr/>
    </dgm:pt>
    <dgm:pt modelId="{5AB7FC70-B3AE-4666-8776-375517D2A574}">
      <dgm:prSet phldrT="[Text]" custT="1"/>
      <dgm:spPr>
        <a:solidFill>
          <a:schemeClr val="accent2">
            <a:lumMod val="50000"/>
          </a:schemeClr>
        </a:solidFill>
      </dgm:spPr>
      <dgm:t>
        <a:bodyPr/>
        <a:lstStyle/>
        <a:p>
          <a:r>
            <a:rPr lang="en-US" sz="2000" b="1" dirty="0"/>
            <a:t>Derived</a:t>
          </a:r>
          <a:br>
            <a:rPr lang="en-US" sz="1800" dirty="0"/>
          </a:br>
          <a:br>
            <a:rPr lang="en-US" sz="1800" dirty="0"/>
          </a:br>
          <a:r>
            <a:rPr lang="en-US" sz="1800" dirty="0"/>
            <a:t>Economic and income growth</a:t>
          </a:r>
        </a:p>
        <a:p>
          <a:r>
            <a:rPr lang="en-US" sz="1800" dirty="0"/>
            <a:t>Globalization (outsourcing)</a:t>
          </a:r>
        </a:p>
        <a:p>
          <a:r>
            <a:rPr lang="en-US" sz="1800" dirty="0"/>
            <a:t>Fragmentation of production and consumption</a:t>
          </a:r>
        </a:p>
      </dgm:t>
    </dgm:pt>
    <dgm:pt modelId="{43168807-A018-4E58-897D-E6C661B0655F}" type="parTrans" cxnId="{78EDA7B6-49EB-4431-AC88-0666997CFB8A}">
      <dgm:prSet/>
      <dgm:spPr/>
      <dgm:t>
        <a:bodyPr/>
        <a:lstStyle/>
        <a:p>
          <a:endParaRPr lang="en-US"/>
        </a:p>
      </dgm:t>
    </dgm:pt>
    <dgm:pt modelId="{38E2414A-19CA-43D7-8DC3-7202A343A713}" type="sibTrans" cxnId="{78EDA7B6-49EB-4431-AC88-0666997CFB8A}">
      <dgm:prSet/>
      <dgm:spPr/>
      <dgm:t>
        <a:bodyPr/>
        <a:lstStyle/>
        <a:p>
          <a:endParaRPr lang="en-US"/>
        </a:p>
      </dgm:t>
    </dgm:pt>
    <dgm:pt modelId="{7A924925-FED8-4887-BE4D-37BDFEB97F32}">
      <dgm:prSet phldrT="[Text]" custT="1"/>
      <dgm:spPr>
        <a:solidFill>
          <a:schemeClr val="accent2">
            <a:lumMod val="50000"/>
          </a:schemeClr>
        </a:solidFill>
      </dgm:spPr>
      <dgm:t>
        <a:bodyPr/>
        <a:lstStyle/>
        <a:p>
          <a:r>
            <a:rPr lang="en-US" sz="2000" b="1" dirty="0"/>
            <a:t>Substitution</a:t>
          </a:r>
          <a:br>
            <a:rPr lang="en-US" sz="2000" b="1" dirty="0"/>
          </a:br>
          <a:br>
            <a:rPr lang="en-US" sz="2000" b="1" dirty="0"/>
          </a:br>
          <a:r>
            <a:rPr lang="en-US" sz="1800" dirty="0"/>
            <a:t>Functional and geographical diffusion</a:t>
          </a:r>
        </a:p>
        <a:p>
          <a:r>
            <a:rPr lang="en-US" sz="1800" dirty="0"/>
            <a:t>New niches (commodities and cold chain)</a:t>
          </a:r>
        </a:p>
        <a:p>
          <a:r>
            <a:rPr lang="en-US" sz="1800" dirty="0"/>
            <a:t>Capture of bulk and break-bulk markets</a:t>
          </a:r>
        </a:p>
      </dgm:t>
    </dgm:pt>
    <dgm:pt modelId="{40442B63-DA87-4D4B-A0A2-124C7E096802}" type="parTrans" cxnId="{9B9D8407-0221-4E0A-870C-73E3B9D42CA8}">
      <dgm:prSet/>
      <dgm:spPr/>
      <dgm:t>
        <a:bodyPr/>
        <a:lstStyle/>
        <a:p>
          <a:endParaRPr lang="en-US"/>
        </a:p>
      </dgm:t>
    </dgm:pt>
    <dgm:pt modelId="{C9906FBB-3309-432B-BC6D-B1949B0EB623}" type="sibTrans" cxnId="{9B9D8407-0221-4E0A-870C-73E3B9D42CA8}">
      <dgm:prSet/>
      <dgm:spPr/>
      <dgm:t>
        <a:bodyPr/>
        <a:lstStyle/>
        <a:p>
          <a:endParaRPr lang="en-US"/>
        </a:p>
      </dgm:t>
    </dgm:pt>
    <dgm:pt modelId="{ADA722F6-09A7-4C82-B381-6FC11C9C6A68}">
      <dgm:prSet phldrT="[Text]" custT="1"/>
      <dgm:spPr>
        <a:solidFill>
          <a:schemeClr val="accent2">
            <a:lumMod val="50000"/>
          </a:schemeClr>
        </a:solidFill>
      </dgm:spPr>
      <dgm:t>
        <a:bodyPr/>
        <a:lstStyle/>
        <a:p>
          <a:r>
            <a:rPr lang="en-US" sz="2000" b="1" dirty="0"/>
            <a:t>Incidental</a:t>
          </a:r>
        </a:p>
        <a:p>
          <a:endParaRPr lang="en-US" sz="1900" b="1" dirty="0"/>
        </a:p>
        <a:p>
          <a:r>
            <a:rPr lang="en-US" sz="1800" dirty="0"/>
            <a:t>Trade imbalances</a:t>
          </a:r>
        </a:p>
        <a:p>
          <a:r>
            <a:rPr lang="en-US" sz="1800" dirty="0"/>
            <a:t>Repositioning of empty containers</a:t>
          </a:r>
        </a:p>
      </dgm:t>
    </dgm:pt>
    <dgm:pt modelId="{1479F7B5-228A-42CB-BF8E-EBDC817252D2}" type="parTrans" cxnId="{1AC2FECA-37D2-46C6-B145-4B9F2E2F05B1}">
      <dgm:prSet/>
      <dgm:spPr/>
      <dgm:t>
        <a:bodyPr/>
        <a:lstStyle/>
        <a:p>
          <a:endParaRPr lang="en-US"/>
        </a:p>
      </dgm:t>
    </dgm:pt>
    <dgm:pt modelId="{E5662E6A-6EA8-41DD-BE37-C3A36D3DC212}" type="sibTrans" cxnId="{1AC2FECA-37D2-46C6-B145-4B9F2E2F05B1}">
      <dgm:prSet/>
      <dgm:spPr/>
      <dgm:t>
        <a:bodyPr/>
        <a:lstStyle/>
        <a:p>
          <a:endParaRPr lang="en-US"/>
        </a:p>
      </dgm:t>
    </dgm:pt>
    <dgm:pt modelId="{214C0792-0DDC-4D6E-ABB0-FD5EA6DDD4ED}">
      <dgm:prSet phldrT="[Text]" custT="1"/>
      <dgm:spPr>
        <a:solidFill>
          <a:schemeClr val="accent2">
            <a:lumMod val="50000"/>
          </a:schemeClr>
        </a:solidFill>
      </dgm:spPr>
      <dgm:t>
        <a:bodyPr/>
        <a:lstStyle/>
        <a:p>
          <a:r>
            <a:rPr lang="en-US" sz="2000" b="1" dirty="0"/>
            <a:t>Induced</a:t>
          </a:r>
        </a:p>
        <a:p>
          <a:endParaRPr lang="en-US" sz="1900" b="1" dirty="0"/>
        </a:p>
        <a:p>
          <a:r>
            <a:rPr lang="en-US" sz="1800" dirty="0"/>
            <a:t>Transshipment (</a:t>
          </a:r>
          <a:r>
            <a:rPr lang="en-US" sz="1800" dirty="0" err="1"/>
            <a:t>hubbing</a:t>
          </a:r>
          <a:r>
            <a:rPr lang="en-US" sz="1800" dirty="0"/>
            <a:t>,</a:t>
          </a:r>
          <a:r>
            <a:rPr lang="en-US" sz="1800" baseline="0" dirty="0"/>
            <a:t> relay and intersection</a:t>
          </a:r>
          <a:r>
            <a:rPr lang="en-US" sz="1600" baseline="0" dirty="0"/>
            <a:t>)</a:t>
          </a:r>
          <a:endParaRPr lang="en-US" sz="1600" dirty="0"/>
        </a:p>
      </dgm:t>
    </dgm:pt>
    <dgm:pt modelId="{1BE7A68A-B885-4A41-8A18-DB99B757B954}" type="parTrans" cxnId="{AC43B0DC-F678-4338-8139-1B8D3B1CD2DA}">
      <dgm:prSet/>
      <dgm:spPr/>
      <dgm:t>
        <a:bodyPr/>
        <a:lstStyle/>
        <a:p>
          <a:endParaRPr lang="en-US"/>
        </a:p>
      </dgm:t>
    </dgm:pt>
    <dgm:pt modelId="{8E6F24BB-C58C-4746-95A5-97AB93BECC5A}" type="sibTrans" cxnId="{AC43B0DC-F678-4338-8139-1B8D3B1CD2DA}">
      <dgm:prSet/>
      <dgm:spPr/>
      <dgm:t>
        <a:bodyPr/>
        <a:lstStyle/>
        <a:p>
          <a:endParaRPr lang="en-US"/>
        </a:p>
      </dgm:t>
    </dgm:pt>
    <dgm:pt modelId="{37BA4A83-E724-4589-977B-A9BEB030102B}" type="pres">
      <dgm:prSet presAssocID="{C9F9567A-CB13-430E-A5C2-4AA2B8908041}" presName="Name0" presStyleCnt="0">
        <dgm:presLayoutVars>
          <dgm:dir/>
          <dgm:resizeHandles val="exact"/>
        </dgm:presLayoutVars>
      </dgm:prSet>
      <dgm:spPr/>
    </dgm:pt>
    <dgm:pt modelId="{F100BF31-F440-4AA2-B5DB-8C372C7A4CAC}" type="pres">
      <dgm:prSet presAssocID="{C9F9567A-CB13-430E-A5C2-4AA2B8908041}" presName="bkgdShp" presStyleLbl="alignAccFollowNode1" presStyleIdx="0" presStyleCnt="1" custScaleY="86610"/>
      <dgm:spPr/>
    </dgm:pt>
    <dgm:pt modelId="{B0A5C6F4-D8B4-4A0A-8CA0-0FE68C9D9E8E}" type="pres">
      <dgm:prSet presAssocID="{C9F9567A-CB13-430E-A5C2-4AA2B8908041}" presName="linComp" presStyleCnt="0"/>
      <dgm:spPr/>
    </dgm:pt>
    <dgm:pt modelId="{A4B8F618-5B09-412E-B94A-92B3963664E0}" type="pres">
      <dgm:prSet presAssocID="{5AB7FC70-B3AE-4666-8776-375517D2A574}" presName="compNode" presStyleCnt="0"/>
      <dgm:spPr/>
    </dgm:pt>
    <dgm:pt modelId="{61191A63-F1DC-4657-AA66-A7F9D33D2EB5}" type="pres">
      <dgm:prSet presAssocID="{5AB7FC70-B3AE-4666-8776-375517D2A574}" presName="node" presStyleLbl="node1" presStyleIdx="0" presStyleCnt="4" custScaleY="104019">
        <dgm:presLayoutVars>
          <dgm:bulletEnabled val="1"/>
        </dgm:presLayoutVars>
      </dgm:prSet>
      <dgm:spPr/>
    </dgm:pt>
    <dgm:pt modelId="{A9752AA0-1087-4146-BFFF-09E381EDB561}" type="pres">
      <dgm:prSet presAssocID="{5AB7FC70-B3AE-4666-8776-375517D2A574}" presName="invisiNode" presStyleLbl="node1" presStyleIdx="0" presStyleCnt="4"/>
      <dgm:spPr/>
    </dgm:pt>
    <dgm:pt modelId="{4FD90031-12B9-41B7-80DE-03E1AABA1CD7}" type="pres">
      <dgm:prSet presAssocID="{5AB7FC70-B3AE-4666-8776-375517D2A574}" presName="imagNode" presStyleLbl="fgImgPlace1" presStyleIdx="0" presStyleCnt="4"/>
      <dgm:spPr>
        <a:blipFill>
          <a:blip xmlns:r="http://schemas.openxmlformats.org/officeDocument/2006/relationships" r:embed="rId1">
            <a:duotone>
              <a:prstClr val="black"/>
              <a:schemeClr val="accent2">
                <a:tint val="45000"/>
                <a:satMod val="400000"/>
              </a:schemeClr>
            </a:duotone>
            <a:extLst>
              <a:ext uri="{28A0092B-C50C-407E-A947-70E740481C1C}">
                <a14:useLocalDpi xmlns:a14="http://schemas.microsoft.com/office/drawing/2010/main" val="0"/>
              </a:ext>
            </a:extLst>
          </a:blip>
          <a:srcRect/>
          <a:stretch>
            <a:fillRect l="-18000" r="-18000"/>
          </a:stretch>
        </a:blipFill>
      </dgm:spPr>
    </dgm:pt>
    <dgm:pt modelId="{117B21DF-78B6-4D27-97C9-429BEC1203D2}" type="pres">
      <dgm:prSet presAssocID="{38E2414A-19CA-43D7-8DC3-7202A343A713}" presName="sibTrans" presStyleLbl="sibTrans2D1" presStyleIdx="0" presStyleCnt="0"/>
      <dgm:spPr/>
    </dgm:pt>
    <dgm:pt modelId="{8F3927C2-D390-4C7E-A5CE-03384FDCB84D}" type="pres">
      <dgm:prSet presAssocID="{7A924925-FED8-4887-BE4D-37BDFEB97F32}" presName="compNode" presStyleCnt="0"/>
      <dgm:spPr/>
    </dgm:pt>
    <dgm:pt modelId="{29AC50FF-6E13-4BE5-8881-BD6C7BCAA89F}" type="pres">
      <dgm:prSet presAssocID="{7A924925-FED8-4887-BE4D-37BDFEB97F32}" presName="node" presStyleLbl="node1" presStyleIdx="1" presStyleCnt="4" custScaleY="104019">
        <dgm:presLayoutVars>
          <dgm:bulletEnabled val="1"/>
        </dgm:presLayoutVars>
      </dgm:prSet>
      <dgm:spPr/>
    </dgm:pt>
    <dgm:pt modelId="{A7CF766A-A940-4134-B552-396FEF6FDACA}" type="pres">
      <dgm:prSet presAssocID="{7A924925-FED8-4887-BE4D-37BDFEB97F32}" presName="invisiNode" presStyleLbl="node1" presStyleIdx="1" presStyleCnt="4"/>
      <dgm:spPr/>
    </dgm:pt>
    <dgm:pt modelId="{A7CFB107-B973-48B9-B94D-270AED0C78FE}" type="pres">
      <dgm:prSet presAssocID="{7A924925-FED8-4887-BE4D-37BDFEB97F32}" presName="imagNode" presStyleLbl="fgImgPlace1" presStyleIdx="1" presStyleCnt="4"/>
      <dgm:spPr>
        <a:blipFill>
          <a:blip xmlns:r="http://schemas.openxmlformats.org/officeDocument/2006/relationships" r:embed="rId2">
            <a:duotone>
              <a:prstClr val="black"/>
              <a:schemeClr val="accent2">
                <a:tint val="45000"/>
                <a:satMod val="400000"/>
              </a:schemeClr>
            </a:duotone>
            <a:extLst>
              <a:ext uri="{28A0092B-C50C-407E-A947-70E740481C1C}">
                <a14:useLocalDpi xmlns:a14="http://schemas.microsoft.com/office/drawing/2010/main" val="0"/>
              </a:ext>
            </a:extLst>
          </a:blip>
          <a:srcRect/>
          <a:stretch>
            <a:fillRect l="-16000" r="-16000"/>
          </a:stretch>
        </a:blipFill>
      </dgm:spPr>
    </dgm:pt>
    <dgm:pt modelId="{00926540-9698-4816-B7B5-09BCBA157BDE}" type="pres">
      <dgm:prSet presAssocID="{C9906FBB-3309-432B-BC6D-B1949B0EB623}" presName="sibTrans" presStyleLbl="sibTrans2D1" presStyleIdx="0" presStyleCnt="0"/>
      <dgm:spPr/>
    </dgm:pt>
    <dgm:pt modelId="{AF65CE75-5787-4F2B-9246-8F1A1ABBE490}" type="pres">
      <dgm:prSet presAssocID="{ADA722F6-09A7-4C82-B381-6FC11C9C6A68}" presName="compNode" presStyleCnt="0"/>
      <dgm:spPr/>
    </dgm:pt>
    <dgm:pt modelId="{52667AF5-B88F-4855-AA19-533BF00ABC34}" type="pres">
      <dgm:prSet presAssocID="{ADA722F6-09A7-4C82-B381-6FC11C9C6A68}" presName="node" presStyleLbl="node1" presStyleIdx="2" presStyleCnt="4" custScaleY="104019">
        <dgm:presLayoutVars>
          <dgm:bulletEnabled val="1"/>
        </dgm:presLayoutVars>
      </dgm:prSet>
      <dgm:spPr/>
    </dgm:pt>
    <dgm:pt modelId="{C742F582-3473-4D78-BD26-C083FE5CCB8F}" type="pres">
      <dgm:prSet presAssocID="{ADA722F6-09A7-4C82-B381-6FC11C9C6A68}" presName="invisiNode" presStyleLbl="node1" presStyleIdx="2" presStyleCnt="4"/>
      <dgm:spPr/>
    </dgm:pt>
    <dgm:pt modelId="{8DF07D92-A585-4A4F-902A-E5278CC23B42}" type="pres">
      <dgm:prSet presAssocID="{ADA722F6-09A7-4C82-B381-6FC11C9C6A68}" presName="imagNode" presStyleLbl="fgImgPlace1" presStyleIdx="2" presStyleCnt="4"/>
      <dgm:spPr>
        <a:blipFill>
          <a:blip xmlns:r="http://schemas.openxmlformats.org/officeDocument/2006/relationships"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l="-11000" r="-11000"/>
          </a:stretch>
        </a:blipFill>
      </dgm:spPr>
    </dgm:pt>
    <dgm:pt modelId="{97558402-AF9C-4514-92D5-92978E152064}" type="pres">
      <dgm:prSet presAssocID="{E5662E6A-6EA8-41DD-BE37-C3A36D3DC212}" presName="sibTrans" presStyleLbl="sibTrans2D1" presStyleIdx="0" presStyleCnt="0"/>
      <dgm:spPr/>
    </dgm:pt>
    <dgm:pt modelId="{C0F2508D-BF41-4AB4-BCAB-5D6EB8B067D0}" type="pres">
      <dgm:prSet presAssocID="{214C0792-0DDC-4D6E-ABB0-FD5EA6DDD4ED}" presName="compNode" presStyleCnt="0"/>
      <dgm:spPr/>
    </dgm:pt>
    <dgm:pt modelId="{B32652D1-13C5-46AE-9F0A-83E804437EA9}" type="pres">
      <dgm:prSet presAssocID="{214C0792-0DDC-4D6E-ABB0-FD5EA6DDD4ED}" presName="node" presStyleLbl="node1" presStyleIdx="3" presStyleCnt="4" custScaleY="104019">
        <dgm:presLayoutVars>
          <dgm:bulletEnabled val="1"/>
        </dgm:presLayoutVars>
      </dgm:prSet>
      <dgm:spPr/>
    </dgm:pt>
    <dgm:pt modelId="{966064B9-BE9E-469B-BD51-DD4544D8D2D4}" type="pres">
      <dgm:prSet presAssocID="{214C0792-0DDC-4D6E-ABB0-FD5EA6DDD4ED}" presName="invisiNode" presStyleLbl="node1" presStyleIdx="3" presStyleCnt="4"/>
      <dgm:spPr/>
    </dgm:pt>
    <dgm:pt modelId="{6D4C9BF5-9CB9-4D5E-9A5B-8D86EEC7D2E5}" type="pres">
      <dgm:prSet presAssocID="{214C0792-0DDC-4D6E-ABB0-FD5EA6DDD4ED}" presName="imagNode" presStyleLbl="fgImgPlace1" presStyleIdx="3" presStyleCnt="4"/>
      <dgm:spPr>
        <a:blipFill>
          <a:blip xmlns:r="http://schemas.openxmlformats.org/officeDocument/2006/relationships" r:embed="rId4">
            <a:duotone>
              <a:prstClr val="black"/>
              <a:schemeClr val="accent2">
                <a:tint val="45000"/>
                <a:satMod val="400000"/>
              </a:schemeClr>
            </a:duotone>
            <a:extLst>
              <a:ext uri="{28A0092B-C50C-407E-A947-70E740481C1C}">
                <a14:useLocalDpi xmlns:a14="http://schemas.microsoft.com/office/drawing/2010/main" val="0"/>
              </a:ext>
            </a:extLst>
          </a:blip>
          <a:srcRect/>
          <a:stretch>
            <a:fillRect l="-23000" r="-23000"/>
          </a:stretch>
        </a:blipFill>
      </dgm:spPr>
    </dgm:pt>
  </dgm:ptLst>
  <dgm:cxnLst>
    <dgm:cxn modelId="{9B9D8407-0221-4E0A-870C-73E3B9D42CA8}" srcId="{C9F9567A-CB13-430E-A5C2-4AA2B8908041}" destId="{7A924925-FED8-4887-BE4D-37BDFEB97F32}" srcOrd="1" destOrd="0" parTransId="{40442B63-DA87-4D4B-A0A2-124C7E096802}" sibTransId="{C9906FBB-3309-432B-BC6D-B1949B0EB623}"/>
    <dgm:cxn modelId="{9FA0F609-2903-48F1-8383-2B3BAD5D3602}" type="presOf" srcId="{5AB7FC70-B3AE-4666-8776-375517D2A574}" destId="{61191A63-F1DC-4657-AA66-A7F9D33D2EB5}" srcOrd="0" destOrd="0" presId="urn:microsoft.com/office/officeart/2005/8/layout/pList2#1"/>
    <dgm:cxn modelId="{76E0A20E-114C-499E-9474-0D18313306C2}" type="presOf" srcId="{38E2414A-19CA-43D7-8DC3-7202A343A713}" destId="{117B21DF-78B6-4D27-97C9-429BEC1203D2}" srcOrd="0" destOrd="0" presId="urn:microsoft.com/office/officeart/2005/8/layout/pList2#1"/>
    <dgm:cxn modelId="{10003A68-AC33-46E0-96F3-3519F0221719}" type="presOf" srcId="{ADA722F6-09A7-4C82-B381-6FC11C9C6A68}" destId="{52667AF5-B88F-4855-AA19-533BF00ABC34}" srcOrd="0" destOrd="0" presId="urn:microsoft.com/office/officeart/2005/8/layout/pList2#1"/>
    <dgm:cxn modelId="{BA034268-3BA9-45E7-B49D-AA20116FBAEE}" type="presOf" srcId="{C9F9567A-CB13-430E-A5C2-4AA2B8908041}" destId="{37BA4A83-E724-4589-977B-A9BEB030102B}" srcOrd="0" destOrd="0" presId="urn:microsoft.com/office/officeart/2005/8/layout/pList2#1"/>
    <dgm:cxn modelId="{0D25F069-CC5D-4D40-BACD-973C05A9CB07}" type="presOf" srcId="{7A924925-FED8-4887-BE4D-37BDFEB97F32}" destId="{29AC50FF-6E13-4BE5-8881-BD6C7BCAA89F}" srcOrd="0" destOrd="0" presId="urn:microsoft.com/office/officeart/2005/8/layout/pList2#1"/>
    <dgm:cxn modelId="{A166308D-74A0-427E-B8AF-833ADD562136}" type="presOf" srcId="{E5662E6A-6EA8-41DD-BE37-C3A36D3DC212}" destId="{97558402-AF9C-4514-92D5-92978E152064}" srcOrd="0" destOrd="0" presId="urn:microsoft.com/office/officeart/2005/8/layout/pList2#1"/>
    <dgm:cxn modelId="{3DA2019C-04F3-45B1-A171-23CD5F5BB930}" type="presOf" srcId="{C9906FBB-3309-432B-BC6D-B1949B0EB623}" destId="{00926540-9698-4816-B7B5-09BCBA157BDE}" srcOrd="0" destOrd="0" presId="urn:microsoft.com/office/officeart/2005/8/layout/pList2#1"/>
    <dgm:cxn modelId="{881685A0-A38E-4AAD-897A-F896536335CB}" type="presOf" srcId="{214C0792-0DDC-4D6E-ABB0-FD5EA6DDD4ED}" destId="{B32652D1-13C5-46AE-9F0A-83E804437EA9}" srcOrd="0" destOrd="0" presId="urn:microsoft.com/office/officeart/2005/8/layout/pList2#1"/>
    <dgm:cxn modelId="{78EDA7B6-49EB-4431-AC88-0666997CFB8A}" srcId="{C9F9567A-CB13-430E-A5C2-4AA2B8908041}" destId="{5AB7FC70-B3AE-4666-8776-375517D2A574}" srcOrd="0" destOrd="0" parTransId="{43168807-A018-4E58-897D-E6C661B0655F}" sibTransId="{38E2414A-19CA-43D7-8DC3-7202A343A713}"/>
    <dgm:cxn modelId="{1AC2FECA-37D2-46C6-B145-4B9F2E2F05B1}" srcId="{C9F9567A-CB13-430E-A5C2-4AA2B8908041}" destId="{ADA722F6-09A7-4C82-B381-6FC11C9C6A68}" srcOrd="2" destOrd="0" parTransId="{1479F7B5-228A-42CB-BF8E-EBDC817252D2}" sibTransId="{E5662E6A-6EA8-41DD-BE37-C3A36D3DC212}"/>
    <dgm:cxn modelId="{AC43B0DC-F678-4338-8139-1B8D3B1CD2DA}" srcId="{C9F9567A-CB13-430E-A5C2-4AA2B8908041}" destId="{214C0792-0DDC-4D6E-ABB0-FD5EA6DDD4ED}" srcOrd="3" destOrd="0" parTransId="{1BE7A68A-B885-4A41-8A18-DB99B757B954}" sibTransId="{8E6F24BB-C58C-4746-95A5-97AB93BECC5A}"/>
    <dgm:cxn modelId="{67A40BEF-C67A-4F2C-A2A5-D8446AFAD0F4}" type="presParOf" srcId="{37BA4A83-E724-4589-977B-A9BEB030102B}" destId="{F100BF31-F440-4AA2-B5DB-8C372C7A4CAC}" srcOrd="0" destOrd="0" presId="urn:microsoft.com/office/officeart/2005/8/layout/pList2#1"/>
    <dgm:cxn modelId="{D20D009C-B871-4A6E-87DF-62CDE8B86EE8}" type="presParOf" srcId="{37BA4A83-E724-4589-977B-A9BEB030102B}" destId="{B0A5C6F4-D8B4-4A0A-8CA0-0FE68C9D9E8E}" srcOrd="1" destOrd="0" presId="urn:microsoft.com/office/officeart/2005/8/layout/pList2#1"/>
    <dgm:cxn modelId="{DBB98264-7477-4989-AF3B-C5A92A65DAEE}" type="presParOf" srcId="{B0A5C6F4-D8B4-4A0A-8CA0-0FE68C9D9E8E}" destId="{A4B8F618-5B09-412E-B94A-92B3963664E0}" srcOrd="0" destOrd="0" presId="urn:microsoft.com/office/officeart/2005/8/layout/pList2#1"/>
    <dgm:cxn modelId="{04FC1AFC-B4BB-415A-A160-28F75AD7432A}" type="presParOf" srcId="{A4B8F618-5B09-412E-B94A-92B3963664E0}" destId="{61191A63-F1DC-4657-AA66-A7F9D33D2EB5}" srcOrd="0" destOrd="0" presId="urn:microsoft.com/office/officeart/2005/8/layout/pList2#1"/>
    <dgm:cxn modelId="{B975AD54-4CB9-4818-AAE7-EA455B39D43D}" type="presParOf" srcId="{A4B8F618-5B09-412E-B94A-92B3963664E0}" destId="{A9752AA0-1087-4146-BFFF-09E381EDB561}" srcOrd="1" destOrd="0" presId="urn:microsoft.com/office/officeart/2005/8/layout/pList2#1"/>
    <dgm:cxn modelId="{58F3D796-7034-4516-A8D3-32925CFA9639}" type="presParOf" srcId="{A4B8F618-5B09-412E-B94A-92B3963664E0}" destId="{4FD90031-12B9-41B7-80DE-03E1AABA1CD7}" srcOrd="2" destOrd="0" presId="urn:microsoft.com/office/officeart/2005/8/layout/pList2#1"/>
    <dgm:cxn modelId="{32DB8BBA-E7AA-4BAD-8FC6-4993FCE9EA66}" type="presParOf" srcId="{B0A5C6F4-D8B4-4A0A-8CA0-0FE68C9D9E8E}" destId="{117B21DF-78B6-4D27-97C9-429BEC1203D2}" srcOrd="1" destOrd="0" presId="urn:microsoft.com/office/officeart/2005/8/layout/pList2#1"/>
    <dgm:cxn modelId="{2092A1BB-48B0-488D-97A7-A97376EF79F7}" type="presParOf" srcId="{B0A5C6F4-D8B4-4A0A-8CA0-0FE68C9D9E8E}" destId="{8F3927C2-D390-4C7E-A5CE-03384FDCB84D}" srcOrd="2" destOrd="0" presId="urn:microsoft.com/office/officeart/2005/8/layout/pList2#1"/>
    <dgm:cxn modelId="{DE4086FB-D287-486A-9E98-DC4C036D2A29}" type="presParOf" srcId="{8F3927C2-D390-4C7E-A5CE-03384FDCB84D}" destId="{29AC50FF-6E13-4BE5-8881-BD6C7BCAA89F}" srcOrd="0" destOrd="0" presId="urn:microsoft.com/office/officeart/2005/8/layout/pList2#1"/>
    <dgm:cxn modelId="{45E831EA-C768-4A1F-904A-9A88C1936A26}" type="presParOf" srcId="{8F3927C2-D390-4C7E-A5CE-03384FDCB84D}" destId="{A7CF766A-A940-4134-B552-396FEF6FDACA}" srcOrd="1" destOrd="0" presId="urn:microsoft.com/office/officeart/2005/8/layout/pList2#1"/>
    <dgm:cxn modelId="{40060531-AE20-453A-AC7D-5304511B98C2}" type="presParOf" srcId="{8F3927C2-D390-4C7E-A5CE-03384FDCB84D}" destId="{A7CFB107-B973-48B9-B94D-270AED0C78FE}" srcOrd="2" destOrd="0" presId="urn:microsoft.com/office/officeart/2005/8/layout/pList2#1"/>
    <dgm:cxn modelId="{835FD90E-CF46-454F-8410-26D2A1AABCB7}" type="presParOf" srcId="{B0A5C6F4-D8B4-4A0A-8CA0-0FE68C9D9E8E}" destId="{00926540-9698-4816-B7B5-09BCBA157BDE}" srcOrd="3" destOrd="0" presId="urn:microsoft.com/office/officeart/2005/8/layout/pList2#1"/>
    <dgm:cxn modelId="{3FA0BC4F-9AC6-49DA-B165-75796977D500}" type="presParOf" srcId="{B0A5C6F4-D8B4-4A0A-8CA0-0FE68C9D9E8E}" destId="{AF65CE75-5787-4F2B-9246-8F1A1ABBE490}" srcOrd="4" destOrd="0" presId="urn:microsoft.com/office/officeart/2005/8/layout/pList2#1"/>
    <dgm:cxn modelId="{FB396137-6399-4E7B-8C61-EC7EF48E6EEE}" type="presParOf" srcId="{AF65CE75-5787-4F2B-9246-8F1A1ABBE490}" destId="{52667AF5-B88F-4855-AA19-533BF00ABC34}" srcOrd="0" destOrd="0" presId="urn:microsoft.com/office/officeart/2005/8/layout/pList2#1"/>
    <dgm:cxn modelId="{C9890720-7033-4A83-8B70-E2EBA6CE51A4}" type="presParOf" srcId="{AF65CE75-5787-4F2B-9246-8F1A1ABBE490}" destId="{C742F582-3473-4D78-BD26-C083FE5CCB8F}" srcOrd="1" destOrd="0" presId="urn:microsoft.com/office/officeart/2005/8/layout/pList2#1"/>
    <dgm:cxn modelId="{194D3321-183F-4FD8-8BE4-18238BFA94E3}" type="presParOf" srcId="{AF65CE75-5787-4F2B-9246-8F1A1ABBE490}" destId="{8DF07D92-A585-4A4F-902A-E5278CC23B42}" srcOrd="2" destOrd="0" presId="urn:microsoft.com/office/officeart/2005/8/layout/pList2#1"/>
    <dgm:cxn modelId="{6B792E0D-2183-4944-961A-D4B202B94A59}" type="presParOf" srcId="{B0A5C6F4-D8B4-4A0A-8CA0-0FE68C9D9E8E}" destId="{97558402-AF9C-4514-92D5-92978E152064}" srcOrd="5" destOrd="0" presId="urn:microsoft.com/office/officeart/2005/8/layout/pList2#1"/>
    <dgm:cxn modelId="{B02BAE27-862A-4D14-945A-7E56E62F1299}" type="presParOf" srcId="{B0A5C6F4-D8B4-4A0A-8CA0-0FE68C9D9E8E}" destId="{C0F2508D-BF41-4AB4-BCAB-5D6EB8B067D0}" srcOrd="6" destOrd="0" presId="urn:microsoft.com/office/officeart/2005/8/layout/pList2#1"/>
    <dgm:cxn modelId="{1430F1A4-7F28-4305-85A0-8888BA921AD2}" type="presParOf" srcId="{C0F2508D-BF41-4AB4-BCAB-5D6EB8B067D0}" destId="{B32652D1-13C5-46AE-9F0A-83E804437EA9}" srcOrd="0" destOrd="0" presId="urn:microsoft.com/office/officeart/2005/8/layout/pList2#1"/>
    <dgm:cxn modelId="{428781CB-026F-497F-8142-47F3E40614A4}" type="presParOf" srcId="{C0F2508D-BF41-4AB4-BCAB-5D6EB8B067D0}" destId="{966064B9-BE9E-469B-BD51-DD4544D8D2D4}" srcOrd="1" destOrd="0" presId="urn:microsoft.com/office/officeart/2005/8/layout/pList2#1"/>
    <dgm:cxn modelId="{FD2A3BAC-DEDA-4397-8911-92949B788FF4}" type="presParOf" srcId="{C0F2508D-BF41-4AB4-BCAB-5D6EB8B067D0}" destId="{6D4C9BF5-9CB9-4D5E-9A5B-8D86EEC7D2E5}" srcOrd="2" destOrd="0" presId="urn:microsoft.com/office/officeart/2005/8/layout/p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0A9D80-2709-4BFA-AAC7-12BF993D73CE}">
      <dsp:nvSpPr>
        <dsp:cNvPr id="0" name=""/>
        <dsp:cNvSpPr/>
      </dsp:nvSpPr>
      <dsp:spPr>
        <a:xfrm>
          <a:off x="6055" y="312069"/>
          <a:ext cx="2615562" cy="1952461"/>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Lower freight rates</a:t>
          </a:r>
        </a:p>
        <a:p>
          <a:pPr marL="228600" lvl="1" indent="-228600" algn="l" defTabSz="889000">
            <a:lnSpc>
              <a:spcPct val="90000"/>
            </a:lnSpc>
            <a:spcBef>
              <a:spcPct val="0"/>
            </a:spcBef>
            <a:spcAft>
              <a:spcPct val="15000"/>
            </a:spcAft>
            <a:buChar char="•"/>
          </a:pPr>
          <a:r>
            <a:rPr lang="en-US" sz="2000" kern="1200" dirty="0"/>
            <a:t>Lower insurance rates</a:t>
          </a:r>
        </a:p>
        <a:p>
          <a:pPr marL="228600" lvl="1" indent="-228600" algn="l" defTabSz="889000">
            <a:lnSpc>
              <a:spcPct val="90000"/>
            </a:lnSpc>
            <a:spcBef>
              <a:spcPct val="0"/>
            </a:spcBef>
            <a:spcAft>
              <a:spcPct val="15000"/>
            </a:spcAft>
            <a:buChar char="•"/>
          </a:pPr>
          <a:r>
            <a:rPr lang="en-US" sz="2000" kern="1200" dirty="0"/>
            <a:t>Minimal load unit</a:t>
          </a:r>
        </a:p>
      </dsp:txBody>
      <dsp:txXfrm>
        <a:off x="51804" y="357818"/>
        <a:ext cx="2524064" cy="1906712"/>
      </dsp:txXfrm>
    </dsp:sp>
    <dsp:sp modelId="{106D68C3-1D40-4078-9C26-9621E15D30DF}">
      <dsp:nvSpPr>
        <dsp:cNvPr id="0" name=""/>
        <dsp:cNvSpPr/>
      </dsp:nvSpPr>
      <dsp:spPr>
        <a:xfrm>
          <a:off x="6055" y="2264531"/>
          <a:ext cx="2615562" cy="839558"/>
        </a:xfrm>
        <a:prstGeom prst="rect">
          <a:avLst/>
        </a:prstGeom>
        <a:solidFill>
          <a:schemeClr val="accent2">
            <a:lumMod val="5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38100" bIns="0" numCol="1" spcCol="1270" anchor="ctr" anchorCtr="0">
          <a:noAutofit/>
        </a:bodyPr>
        <a:lstStyle/>
        <a:p>
          <a:pPr marL="0" lvl="0" indent="0" algn="l" defTabSz="1333500">
            <a:lnSpc>
              <a:spcPct val="90000"/>
            </a:lnSpc>
            <a:spcBef>
              <a:spcPct val="0"/>
            </a:spcBef>
            <a:spcAft>
              <a:spcPct val="35000"/>
            </a:spcAft>
            <a:buNone/>
          </a:pPr>
          <a:r>
            <a:rPr lang="en-US" sz="3000" kern="1200" dirty="0"/>
            <a:t>Transport Costs</a:t>
          </a:r>
        </a:p>
      </dsp:txBody>
      <dsp:txXfrm>
        <a:off x="6055" y="2264531"/>
        <a:ext cx="1841945" cy="839558"/>
      </dsp:txXfrm>
    </dsp:sp>
    <dsp:sp modelId="{DD7F8481-DB02-44F5-8ADE-5B81252C99D2}">
      <dsp:nvSpPr>
        <dsp:cNvPr id="0" name=""/>
        <dsp:cNvSpPr/>
      </dsp:nvSpPr>
      <dsp:spPr>
        <a:xfrm>
          <a:off x="1921991" y="2397887"/>
          <a:ext cx="915446" cy="915446"/>
        </a:xfrm>
        <a:prstGeom prst="ellipse">
          <a:avLst/>
        </a:prstGeom>
        <a:blipFill rotWithShape="1">
          <a:blip xmlns:r="http://schemas.openxmlformats.org/officeDocument/2006/relationships" r:embed="rId1" cstate="screen">
            <a:extLst>
              <a:ext uri="{28A0092B-C50C-407E-A947-70E740481C1C}">
                <a14:useLocalDpi xmlns:a14="http://schemas.microsoft.com/office/drawing/2010/main"/>
              </a:ext>
            </a:extLst>
          </a:blip>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1B6B09-69C0-400E-9F8B-29D976B3343E}">
      <dsp:nvSpPr>
        <dsp:cNvPr id="0" name=""/>
        <dsp:cNvSpPr/>
      </dsp:nvSpPr>
      <dsp:spPr>
        <a:xfrm>
          <a:off x="3064234" y="312069"/>
          <a:ext cx="2615562" cy="1952461"/>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Lower storage costs</a:t>
          </a:r>
        </a:p>
        <a:p>
          <a:pPr marL="228600" lvl="1" indent="-228600" algn="l" defTabSz="889000">
            <a:lnSpc>
              <a:spcPct val="90000"/>
            </a:lnSpc>
            <a:spcBef>
              <a:spcPct val="0"/>
            </a:spcBef>
            <a:spcAft>
              <a:spcPct val="15000"/>
            </a:spcAft>
            <a:buChar char="•"/>
          </a:pPr>
          <a:r>
            <a:rPr lang="en-US" sz="2000" kern="1200" dirty="0"/>
            <a:t>Lower packing and packaging costs</a:t>
          </a:r>
          <a:endParaRPr lang="en-US" sz="2000" b="1" kern="1200" dirty="0"/>
        </a:p>
        <a:p>
          <a:pPr marL="228600" lvl="1" indent="-228600" algn="l" defTabSz="889000">
            <a:lnSpc>
              <a:spcPct val="90000"/>
            </a:lnSpc>
            <a:spcBef>
              <a:spcPct val="0"/>
            </a:spcBef>
            <a:spcAft>
              <a:spcPct val="15000"/>
            </a:spcAft>
            <a:buChar char="•"/>
          </a:pPr>
          <a:r>
            <a:rPr lang="en-US" sz="2000" kern="1200" dirty="0"/>
            <a:t>Faster inventory turnover</a:t>
          </a:r>
        </a:p>
      </dsp:txBody>
      <dsp:txXfrm>
        <a:off x="3109983" y="357818"/>
        <a:ext cx="2524064" cy="1906712"/>
      </dsp:txXfrm>
    </dsp:sp>
    <dsp:sp modelId="{FBCC7DE9-81E2-4761-9D43-1EE03B2FE0B0}">
      <dsp:nvSpPr>
        <dsp:cNvPr id="0" name=""/>
        <dsp:cNvSpPr/>
      </dsp:nvSpPr>
      <dsp:spPr>
        <a:xfrm>
          <a:off x="3064234" y="2264531"/>
          <a:ext cx="2615562" cy="839558"/>
        </a:xfrm>
        <a:prstGeom prst="rect">
          <a:avLst/>
        </a:prstGeom>
        <a:solidFill>
          <a:schemeClr val="accent2">
            <a:lumMod val="5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38100" bIns="0" numCol="1" spcCol="1270" anchor="ctr" anchorCtr="0">
          <a:noAutofit/>
        </a:bodyPr>
        <a:lstStyle/>
        <a:p>
          <a:pPr marL="0" lvl="0" indent="0" algn="l" defTabSz="1333500">
            <a:lnSpc>
              <a:spcPct val="90000"/>
            </a:lnSpc>
            <a:spcBef>
              <a:spcPct val="0"/>
            </a:spcBef>
            <a:spcAft>
              <a:spcPct val="35000"/>
            </a:spcAft>
            <a:buNone/>
          </a:pPr>
          <a:r>
            <a:rPr lang="en-US" sz="3000" kern="1200" dirty="0"/>
            <a:t>Inventory Costs</a:t>
          </a:r>
        </a:p>
      </dsp:txBody>
      <dsp:txXfrm>
        <a:off x="3064234" y="2264531"/>
        <a:ext cx="1841945" cy="839558"/>
      </dsp:txXfrm>
    </dsp:sp>
    <dsp:sp modelId="{2E1092FF-39AC-474E-A4A0-6799CE1F8D72}">
      <dsp:nvSpPr>
        <dsp:cNvPr id="0" name=""/>
        <dsp:cNvSpPr/>
      </dsp:nvSpPr>
      <dsp:spPr>
        <a:xfrm>
          <a:off x="4980169" y="2397887"/>
          <a:ext cx="915446" cy="915446"/>
        </a:xfrm>
        <a:prstGeom prst="ellipse">
          <a:avLst/>
        </a:prstGeom>
        <a:blipFill rotWithShape="1">
          <a:blip xmlns:r="http://schemas.openxmlformats.org/officeDocument/2006/relationships" r:embed="rId2" cstate="screen">
            <a:extLst>
              <a:ext uri="{28A0092B-C50C-407E-A947-70E740481C1C}">
                <a14:useLocalDpi xmlns:a14="http://schemas.microsoft.com/office/drawing/2010/main"/>
              </a:ext>
            </a:extLst>
          </a:blip>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42003E-15B8-4465-9D97-4EF40A67A39D}">
      <dsp:nvSpPr>
        <dsp:cNvPr id="0" name=""/>
        <dsp:cNvSpPr/>
      </dsp:nvSpPr>
      <dsp:spPr>
        <a:xfrm>
          <a:off x="6122412" y="312069"/>
          <a:ext cx="2615562" cy="1952461"/>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Time reliability</a:t>
          </a:r>
        </a:p>
        <a:p>
          <a:pPr marL="228600" lvl="1" indent="-228600" algn="l" defTabSz="889000">
            <a:lnSpc>
              <a:spcPct val="90000"/>
            </a:lnSpc>
            <a:spcBef>
              <a:spcPct val="0"/>
            </a:spcBef>
            <a:spcAft>
              <a:spcPct val="15000"/>
            </a:spcAft>
            <a:buChar char="•"/>
          </a:pPr>
          <a:r>
            <a:rPr lang="en-US" sz="2000" kern="1200" dirty="0"/>
            <a:t>Higher frequency</a:t>
          </a:r>
        </a:p>
      </dsp:txBody>
      <dsp:txXfrm>
        <a:off x="6168161" y="357818"/>
        <a:ext cx="2524064" cy="1906712"/>
      </dsp:txXfrm>
    </dsp:sp>
    <dsp:sp modelId="{2C365484-C62F-41CD-A80D-C204AA8CCF0B}">
      <dsp:nvSpPr>
        <dsp:cNvPr id="0" name=""/>
        <dsp:cNvSpPr/>
      </dsp:nvSpPr>
      <dsp:spPr>
        <a:xfrm>
          <a:off x="6122412" y="2264531"/>
          <a:ext cx="2615562" cy="839558"/>
        </a:xfrm>
        <a:prstGeom prst="rect">
          <a:avLst/>
        </a:prstGeom>
        <a:solidFill>
          <a:schemeClr val="accent2">
            <a:lumMod val="5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38100" bIns="0" numCol="1" spcCol="1270" anchor="ctr" anchorCtr="0">
          <a:noAutofit/>
        </a:bodyPr>
        <a:lstStyle/>
        <a:p>
          <a:pPr marL="0" lvl="0" indent="0" algn="l" defTabSz="1333500">
            <a:lnSpc>
              <a:spcPct val="90000"/>
            </a:lnSpc>
            <a:spcBef>
              <a:spcPct val="0"/>
            </a:spcBef>
            <a:spcAft>
              <a:spcPct val="35000"/>
            </a:spcAft>
            <a:buNone/>
          </a:pPr>
          <a:r>
            <a:rPr lang="en-US" sz="3000" kern="1200" dirty="0"/>
            <a:t>Service Level</a:t>
          </a:r>
        </a:p>
      </dsp:txBody>
      <dsp:txXfrm>
        <a:off x="6122412" y="2264531"/>
        <a:ext cx="1841945" cy="839558"/>
      </dsp:txXfrm>
    </dsp:sp>
    <dsp:sp modelId="{21D7A531-8098-4332-B106-816FC4491AAA}">
      <dsp:nvSpPr>
        <dsp:cNvPr id="0" name=""/>
        <dsp:cNvSpPr/>
      </dsp:nvSpPr>
      <dsp:spPr>
        <a:xfrm>
          <a:off x="8038347" y="2397887"/>
          <a:ext cx="915446" cy="915446"/>
        </a:xfrm>
        <a:prstGeom prst="ellipse">
          <a:avLst/>
        </a:prstGeom>
        <a:blipFill rotWithShape="1">
          <a:blip xmlns:r="http://schemas.openxmlformats.org/officeDocument/2006/relationships" r:embed="rId3"/>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00BF31-F440-4AA2-B5DB-8C372C7A4CAC}">
      <dsp:nvSpPr>
        <dsp:cNvPr id="0" name=""/>
        <dsp:cNvSpPr/>
      </dsp:nvSpPr>
      <dsp:spPr>
        <a:xfrm>
          <a:off x="0" y="162517"/>
          <a:ext cx="8959850" cy="2102411"/>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D90031-12B9-41B7-80DE-03E1AABA1CD7}">
      <dsp:nvSpPr>
        <dsp:cNvPr id="0" name=""/>
        <dsp:cNvSpPr/>
      </dsp:nvSpPr>
      <dsp:spPr>
        <a:xfrm>
          <a:off x="275372" y="293849"/>
          <a:ext cx="1955605" cy="1780127"/>
        </a:xfrm>
        <a:prstGeom prst="roundRect">
          <a:avLst>
            <a:gd name="adj" fmla="val 10000"/>
          </a:avLst>
        </a:prstGeom>
        <a:blipFill>
          <a:blip xmlns:r="http://schemas.openxmlformats.org/officeDocument/2006/relationships" r:embed="rId1">
            <a:duotone>
              <a:prstClr val="black"/>
              <a:schemeClr val="accent2">
                <a:tint val="45000"/>
                <a:satMod val="400000"/>
              </a:schemeClr>
            </a:duotone>
            <a:extLst>
              <a:ext uri="{28A0092B-C50C-407E-A947-70E740481C1C}">
                <a14:useLocalDpi xmlns:a14="http://schemas.microsoft.com/office/drawing/2010/main" val="0"/>
              </a:ext>
            </a:extLst>
          </a:blip>
          <a:srcRect/>
          <a:stretch>
            <a:fillRect l="-18000" r="-18000"/>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191A63-F1DC-4657-AA66-A7F9D33D2EB5}">
      <dsp:nvSpPr>
        <dsp:cNvPr id="0" name=""/>
        <dsp:cNvSpPr/>
      </dsp:nvSpPr>
      <dsp:spPr>
        <a:xfrm rot="10800000">
          <a:off x="275372" y="2338017"/>
          <a:ext cx="1955605" cy="3086117"/>
        </a:xfrm>
        <a:prstGeom prst="round2SameRect">
          <a:avLst>
            <a:gd name="adj1" fmla="val 10500"/>
            <a:gd name="adj2" fmla="val 0"/>
          </a:avLst>
        </a:prstGeom>
        <a:solidFill>
          <a:schemeClr val="accent2">
            <a:lumMod val="5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b="1" kern="1200" dirty="0"/>
            <a:t>Derived</a:t>
          </a:r>
          <a:br>
            <a:rPr lang="en-US" sz="1800" kern="1200" dirty="0"/>
          </a:br>
          <a:br>
            <a:rPr lang="en-US" sz="1800" kern="1200" dirty="0"/>
          </a:br>
          <a:r>
            <a:rPr lang="en-US" sz="1800" kern="1200" dirty="0"/>
            <a:t>Economic and income growth</a:t>
          </a:r>
        </a:p>
        <a:p>
          <a:pPr marL="0" lvl="0" indent="0" algn="ctr" defTabSz="889000">
            <a:lnSpc>
              <a:spcPct val="90000"/>
            </a:lnSpc>
            <a:spcBef>
              <a:spcPct val="0"/>
            </a:spcBef>
            <a:spcAft>
              <a:spcPct val="35000"/>
            </a:spcAft>
            <a:buNone/>
          </a:pPr>
          <a:r>
            <a:rPr lang="en-US" sz="1800" kern="1200" dirty="0"/>
            <a:t>Globalization (outsourcing)</a:t>
          </a:r>
        </a:p>
        <a:p>
          <a:pPr marL="0" lvl="0" indent="0" algn="ctr" defTabSz="889000">
            <a:lnSpc>
              <a:spcPct val="90000"/>
            </a:lnSpc>
            <a:spcBef>
              <a:spcPct val="0"/>
            </a:spcBef>
            <a:spcAft>
              <a:spcPct val="35000"/>
            </a:spcAft>
            <a:buNone/>
          </a:pPr>
          <a:r>
            <a:rPr lang="en-US" sz="1800" kern="1200" dirty="0"/>
            <a:t>Fragmentation of production and consumption</a:t>
          </a:r>
        </a:p>
      </dsp:txBody>
      <dsp:txXfrm rot="10800000">
        <a:off x="335514" y="2338017"/>
        <a:ext cx="1835321" cy="3025975"/>
      </dsp:txXfrm>
    </dsp:sp>
    <dsp:sp modelId="{A7CFB107-B973-48B9-B94D-270AED0C78FE}">
      <dsp:nvSpPr>
        <dsp:cNvPr id="0" name=""/>
        <dsp:cNvSpPr/>
      </dsp:nvSpPr>
      <dsp:spPr>
        <a:xfrm>
          <a:off x="2426539" y="293849"/>
          <a:ext cx="1955605" cy="1780127"/>
        </a:xfrm>
        <a:prstGeom prst="roundRect">
          <a:avLst>
            <a:gd name="adj" fmla="val 10000"/>
          </a:avLst>
        </a:prstGeom>
        <a:blipFill>
          <a:blip xmlns:r="http://schemas.openxmlformats.org/officeDocument/2006/relationships" r:embed="rId2">
            <a:duotone>
              <a:prstClr val="black"/>
              <a:schemeClr val="accent2">
                <a:tint val="45000"/>
                <a:satMod val="400000"/>
              </a:schemeClr>
            </a:duotone>
            <a:extLst>
              <a:ext uri="{28A0092B-C50C-407E-A947-70E740481C1C}">
                <a14:useLocalDpi xmlns:a14="http://schemas.microsoft.com/office/drawing/2010/main" val="0"/>
              </a:ext>
            </a:extLst>
          </a:blip>
          <a:srcRect/>
          <a:stretch>
            <a:fillRect l="-16000" r="-16000"/>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AC50FF-6E13-4BE5-8881-BD6C7BCAA89F}">
      <dsp:nvSpPr>
        <dsp:cNvPr id="0" name=""/>
        <dsp:cNvSpPr/>
      </dsp:nvSpPr>
      <dsp:spPr>
        <a:xfrm rot="10800000">
          <a:off x="2426539" y="2338017"/>
          <a:ext cx="1955605" cy="3086117"/>
        </a:xfrm>
        <a:prstGeom prst="round2SameRect">
          <a:avLst>
            <a:gd name="adj1" fmla="val 10500"/>
            <a:gd name="adj2" fmla="val 0"/>
          </a:avLst>
        </a:prstGeom>
        <a:solidFill>
          <a:schemeClr val="accent2">
            <a:lumMod val="5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b="1" kern="1200" dirty="0"/>
            <a:t>Substitution</a:t>
          </a:r>
          <a:br>
            <a:rPr lang="en-US" sz="2000" b="1" kern="1200" dirty="0"/>
          </a:br>
          <a:br>
            <a:rPr lang="en-US" sz="2000" b="1" kern="1200" dirty="0"/>
          </a:br>
          <a:r>
            <a:rPr lang="en-US" sz="1800" kern="1200" dirty="0"/>
            <a:t>Functional and geographical diffusion</a:t>
          </a:r>
        </a:p>
        <a:p>
          <a:pPr marL="0" lvl="0" indent="0" algn="ctr" defTabSz="889000">
            <a:lnSpc>
              <a:spcPct val="90000"/>
            </a:lnSpc>
            <a:spcBef>
              <a:spcPct val="0"/>
            </a:spcBef>
            <a:spcAft>
              <a:spcPct val="35000"/>
            </a:spcAft>
            <a:buNone/>
          </a:pPr>
          <a:r>
            <a:rPr lang="en-US" sz="1800" kern="1200" dirty="0"/>
            <a:t>New niches (commodities and cold chain)</a:t>
          </a:r>
        </a:p>
        <a:p>
          <a:pPr marL="0" lvl="0" indent="0" algn="ctr" defTabSz="889000">
            <a:lnSpc>
              <a:spcPct val="90000"/>
            </a:lnSpc>
            <a:spcBef>
              <a:spcPct val="0"/>
            </a:spcBef>
            <a:spcAft>
              <a:spcPct val="35000"/>
            </a:spcAft>
            <a:buNone/>
          </a:pPr>
          <a:r>
            <a:rPr lang="en-US" sz="1800" kern="1200" dirty="0"/>
            <a:t>Capture of bulk and break-bulk markets</a:t>
          </a:r>
        </a:p>
      </dsp:txBody>
      <dsp:txXfrm rot="10800000">
        <a:off x="2486681" y="2338017"/>
        <a:ext cx="1835321" cy="3025975"/>
      </dsp:txXfrm>
    </dsp:sp>
    <dsp:sp modelId="{8DF07D92-A585-4A4F-902A-E5278CC23B42}">
      <dsp:nvSpPr>
        <dsp:cNvPr id="0" name=""/>
        <dsp:cNvSpPr/>
      </dsp:nvSpPr>
      <dsp:spPr>
        <a:xfrm>
          <a:off x="4577705" y="293849"/>
          <a:ext cx="1955605" cy="1780127"/>
        </a:xfrm>
        <a:prstGeom prst="roundRect">
          <a:avLst>
            <a:gd name="adj" fmla="val 10000"/>
          </a:avLst>
        </a:prstGeom>
        <a:blipFill>
          <a:blip xmlns:r="http://schemas.openxmlformats.org/officeDocument/2006/relationships"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l="-11000" r="-11000"/>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667AF5-B88F-4855-AA19-533BF00ABC34}">
      <dsp:nvSpPr>
        <dsp:cNvPr id="0" name=""/>
        <dsp:cNvSpPr/>
      </dsp:nvSpPr>
      <dsp:spPr>
        <a:xfrm rot="10800000">
          <a:off x="4577705" y="2338017"/>
          <a:ext cx="1955605" cy="3086117"/>
        </a:xfrm>
        <a:prstGeom prst="round2SameRect">
          <a:avLst>
            <a:gd name="adj1" fmla="val 10500"/>
            <a:gd name="adj2" fmla="val 0"/>
          </a:avLst>
        </a:prstGeom>
        <a:solidFill>
          <a:schemeClr val="accent2">
            <a:lumMod val="5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b="1" kern="1200" dirty="0"/>
            <a:t>Incidental</a:t>
          </a:r>
        </a:p>
        <a:p>
          <a:pPr marL="0" lvl="0" indent="0" algn="ctr" defTabSz="889000">
            <a:lnSpc>
              <a:spcPct val="90000"/>
            </a:lnSpc>
            <a:spcBef>
              <a:spcPct val="0"/>
            </a:spcBef>
            <a:spcAft>
              <a:spcPct val="35000"/>
            </a:spcAft>
            <a:buNone/>
          </a:pPr>
          <a:endParaRPr lang="en-US" sz="1900" b="1" kern="1200" dirty="0"/>
        </a:p>
        <a:p>
          <a:pPr marL="0" lvl="0" indent="0" algn="ctr" defTabSz="889000">
            <a:lnSpc>
              <a:spcPct val="90000"/>
            </a:lnSpc>
            <a:spcBef>
              <a:spcPct val="0"/>
            </a:spcBef>
            <a:spcAft>
              <a:spcPct val="35000"/>
            </a:spcAft>
            <a:buNone/>
          </a:pPr>
          <a:r>
            <a:rPr lang="en-US" sz="1800" kern="1200" dirty="0"/>
            <a:t>Trade imbalances</a:t>
          </a:r>
        </a:p>
        <a:p>
          <a:pPr marL="0" lvl="0" indent="0" algn="ctr" defTabSz="889000">
            <a:lnSpc>
              <a:spcPct val="90000"/>
            </a:lnSpc>
            <a:spcBef>
              <a:spcPct val="0"/>
            </a:spcBef>
            <a:spcAft>
              <a:spcPct val="35000"/>
            </a:spcAft>
            <a:buNone/>
          </a:pPr>
          <a:r>
            <a:rPr lang="en-US" sz="1800" kern="1200" dirty="0"/>
            <a:t>Repositioning of empty containers</a:t>
          </a:r>
        </a:p>
      </dsp:txBody>
      <dsp:txXfrm rot="10800000">
        <a:off x="4637847" y="2338017"/>
        <a:ext cx="1835321" cy="3025975"/>
      </dsp:txXfrm>
    </dsp:sp>
    <dsp:sp modelId="{6D4C9BF5-9CB9-4D5E-9A5B-8D86EEC7D2E5}">
      <dsp:nvSpPr>
        <dsp:cNvPr id="0" name=""/>
        <dsp:cNvSpPr/>
      </dsp:nvSpPr>
      <dsp:spPr>
        <a:xfrm>
          <a:off x="6728871" y="293849"/>
          <a:ext cx="1955605" cy="1780127"/>
        </a:xfrm>
        <a:prstGeom prst="roundRect">
          <a:avLst>
            <a:gd name="adj" fmla="val 10000"/>
          </a:avLst>
        </a:prstGeom>
        <a:blipFill>
          <a:blip xmlns:r="http://schemas.openxmlformats.org/officeDocument/2006/relationships" r:embed="rId4">
            <a:duotone>
              <a:prstClr val="black"/>
              <a:schemeClr val="accent2">
                <a:tint val="45000"/>
                <a:satMod val="400000"/>
              </a:schemeClr>
            </a:duotone>
            <a:extLst>
              <a:ext uri="{28A0092B-C50C-407E-A947-70E740481C1C}">
                <a14:useLocalDpi xmlns:a14="http://schemas.microsoft.com/office/drawing/2010/main" val="0"/>
              </a:ext>
            </a:extLst>
          </a:blip>
          <a:srcRect/>
          <a:stretch>
            <a:fillRect l="-23000" r="-23000"/>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2652D1-13C5-46AE-9F0A-83E804437EA9}">
      <dsp:nvSpPr>
        <dsp:cNvPr id="0" name=""/>
        <dsp:cNvSpPr/>
      </dsp:nvSpPr>
      <dsp:spPr>
        <a:xfrm rot="10800000">
          <a:off x="6728871" y="2338017"/>
          <a:ext cx="1955605" cy="3086117"/>
        </a:xfrm>
        <a:prstGeom prst="round2SameRect">
          <a:avLst>
            <a:gd name="adj1" fmla="val 10500"/>
            <a:gd name="adj2" fmla="val 0"/>
          </a:avLst>
        </a:prstGeom>
        <a:solidFill>
          <a:schemeClr val="accent2">
            <a:lumMod val="5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b="1" kern="1200" dirty="0"/>
            <a:t>Induced</a:t>
          </a:r>
        </a:p>
        <a:p>
          <a:pPr marL="0" lvl="0" indent="0" algn="ctr" defTabSz="889000">
            <a:lnSpc>
              <a:spcPct val="90000"/>
            </a:lnSpc>
            <a:spcBef>
              <a:spcPct val="0"/>
            </a:spcBef>
            <a:spcAft>
              <a:spcPct val="35000"/>
            </a:spcAft>
            <a:buNone/>
          </a:pPr>
          <a:endParaRPr lang="en-US" sz="1900" b="1" kern="1200" dirty="0"/>
        </a:p>
        <a:p>
          <a:pPr marL="0" lvl="0" indent="0" algn="ctr" defTabSz="889000">
            <a:lnSpc>
              <a:spcPct val="90000"/>
            </a:lnSpc>
            <a:spcBef>
              <a:spcPct val="0"/>
            </a:spcBef>
            <a:spcAft>
              <a:spcPct val="35000"/>
            </a:spcAft>
            <a:buNone/>
          </a:pPr>
          <a:r>
            <a:rPr lang="en-US" sz="1800" kern="1200" dirty="0"/>
            <a:t>Transshipment (</a:t>
          </a:r>
          <a:r>
            <a:rPr lang="en-US" sz="1800" kern="1200" dirty="0" err="1"/>
            <a:t>hubbing</a:t>
          </a:r>
          <a:r>
            <a:rPr lang="en-US" sz="1800" kern="1200" dirty="0"/>
            <a:t>,</a:t>
          </a:r>
          <a:r>
            <a:rPr lang="en-US" sz="1800" kern="1200" baseline="0" dirty="0"/>
            <a:t> relay and intersection</a:t>
          </a:r>
          <a:r>
            <a:rPr lang="en-US" sz="1600" kern="1200" baseline="0" dirty="0"/>
            <a:t>)</a:t>
          </a:r>
          <a:endParaRPr lang="en-US" sz="1600" kern="1200" dirty="0"/>
        </a:p>
      </dsp:txBody>
      <dsp:txXfrm rot="10800000">
        <a:off x="6789013" y="2338017"/>
        <a:ext cx="1835321" cy="3025975"/>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l" eaLnBrk="0" hangingPunct="0">
              <a:spcBef>
                <a:spcPct val="0"/>
              </a:spcBef>
              <a:buClrTx/>
              <a:buFontTx/>
              <a:buNone/>
              <a:defRPr sz="1200"/>
            </a:lvl1pPr>
          </a:lstStyle>
          <a:p>
            <a:pPr>
              <a:defRPr/>
            </a:pPr>
            <a:r>
              <a:rPr lang="it-IT"/>
              <a:t>Diparimento di Scienze Geografiche e Storiche - Introduzione ai GIS</a:t>
            </a:r>
          </a:p>
        </p:txBody>
      </p:sp>
      <p:sp>
        <p:nvSpPr>
          <p:cNvPr id="8195" name="Rectangle 3"/>
          <p:cNvSpPr>
            <a:spLocks noGrp="1" noChangeArrowheads="1"/>
          </p:cNvSpPr>
          <p:nvPr>
            <p:ph type="dt" sz="quarter" idx="1"/>
          </p:nvPr>
        </p:nvSpPr>
        <p:spPr bwMode="auto">
          <a:xfrm>
            <a:off x="3844925"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r" eaLnBrk="0" hangingPunct="0">
              <a:spcBef>
                <a:spcPct val="0"/>
              </a:spcBef>
              <a:buClrTx/>
              <a:buFontTx/>
              <a:buNone/>
              <a:defRPr sz="1200"/>
            </a:lvl1pPr>
          </a:lstStyle>
          <a:p>
            <a:pPr>
              <a:defRPr/>
            </a:pPr>
            <a:endParaRPr lang="it-IT"/>
          </a:p>
        </p:txBody>
      </p:sp>
      <p:sp>
        <p:nvSpPr>
          <p:cNvPr id="8196" name="Rectangle 4"/>
          <p:cNvSpPr>
            <a:spLocks noGrp="1" noChangeArrowheads="1"/>
          </p:cNvSpPr>
          <p:nvPr>
            <p:ph type="ftr" sz="quarter" idx="2"/>
          </p:nvPr>
        </p:nvSpPr>
        <p:spPr bwMode="auto">
          <a:xfrm>
            <a:off x="0"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l" eaLnBrk="0" hangingPunct="0">
              <a:spcBef>
                <a:spcPct val="0"/>
              </a:spcBef>
              <a:buClrTx/>
              <a:buFontTx/>
              <a:buNone/>
              <a:defRPr sz="1200"/>
            </a:lvl1pPr>
          </a:lstStyle>
          <a:p>
            <a:pPr>
              <a:defRPr/>
            </a:pPr>
            <a:endParaRPr lang="it-IT"/>
          </a:p>
        </p:txBody>
      </p:sp>
      <p:sp>
        <p:nvSpPr>
          <p:cNvPr id="8197" name="Rectangle 5"/>
          <p:cNvSpPr>
            <a:spLocks noGrp="1" noChangeArrowheads="1"/>
          </p:cNvSpPr>
          <p:nvPr>
            <p:ph type="sldNum" sz="quarter" idx="3"/>
          </p:nvPr>
        </p:nvSpPr>
        <p:spPr bwMode="auto">
          <a:xfrm>
            <a:off x="3844925"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r" eaLnBrk="0" hangingPunct="0">
              <a:spcBef>
                <a:spcPct val="0"/>
              </a:spcBef>
              <a:buClrTx/>
              <a:buFontTx/>
              <a:buNone/>
              <a:defRPr sz="1200"/>
            </a:lvl1pPr>
          </a:lstStyle>
          <a:p>
            <a:pPr>
              <a:defRPr/>
            </a:pPr>
            <a:fld id="{53638DB4-9165-46C3-ABB4-81D4819D3ACD}" type="slidenum">
              <a:rPr lang="it-IT"/>
              <a:pPr>
                <a:defRPr/>
              </a:pPr>
              <a:t>‹N›</a:t>
            </a:fld>
            <a:endParaRPr lang="it-IT"/>
          </a:p>
        </p:txBody>
      </p:sp>
    </p:spTree>
    <p:extLst>
      <p:ext uri="{BB962C8B-B14F-4D97-AF65-F5344CB8AC3E}">
        <p14:creationId xmlns:p14="http://schemas.microsoft.com/office/powerpoint/2010/main" val="3886850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l" eaLnBrk="0" hangingPunct="0">
              <a:spcBef>
                <a:spcPct val="0"/>
              </a:spcBef>
              <a:buClrTx/>
              <a:buFontTx/>
              <a:buNone/>
              <a:defRPr sz="1200"/>
            </a:lvl1pPr>
          </a:lstStyle>
          <a:p>
            <a:pPr>
              <a:defRPr/>
            </a:pPr>
            <a:r>
              <a:rPr lang="it-IT"/>
              <a:t>Diparimento di Scienze Geografiche e Storiche - Introduzione ai GIS</a:t>
            </a:r>
          </a:p>
        </p:txBody>
      </p:sp>
      <p:sp>
        <p:nvSpPr>
          <p:cNvPr id="6147" name="Rectangle 3"/>
          <p:cNvSpPr>
            <a:spLocks noGrp="1" noChangeArrowheads="1"/>
          </p:cNvSpPr>
          <p:nvPr>
            <p:ph type="dt" idx="1"/>
          </p:nvPr>
        </p:nvSpPr>
        <p:spPr bwMode="auto">
          <a:xfrm>
            <a:off x="3844925"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r" eaLnBrk="0" hangingPunct="0">
              <a:spcBef>
                <a:spcPct val="0"/>
              </a:spcBef>
              <a:buClrTx/>
              <a:buFontTx/>
              <a:buNone/>
              <a:defRPr sz="1200"/>
            </a:lvl1pPr>
          </a:lstStyle>
          <a:p>
            <a:pPr>
              <a:defRPr/>
            </a:pPr>
            <a:endParaRPr lang="it-IT"/>
          </a:p>
        </p:txBody>
      </p:sp>
      <p:sp>
        <p:nvSpPr>
          <p:cNvPr id="13316" name="Rectangle 4"/>
          <p:cNvSpPr>
            <a:spLocks noGrp="1" noRot="1" noChangeAspect="1" noChangeArrowheads="1" noTextEdit="1"/>
          </p:cNvSpPr>
          <p:nvPr>
            <p:ph type="sldImg" idx="2"/>
          </p:nvPr>
        </p:nvSpPr>
        <p:spPr bwMode="auto">
          <a:xfrm>
            <a:off x="911225" y="744538"/>
            <a:ext cx="4960938" cy="3722687"/>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03288" y="4714875"/>
            <a:ext cx="4975225" cy="4467225"/>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p>
            <a:pPr lvl="0"/>
            <a:r>
              <a:rPr lang="it-IT" noProof="0"/>
              <a:t>Fare clic per modificare gli stili del testo dello schema</a:t>
            </a:r>
          </a:p>
          <a:p>
            <a:pPr lvl="0"/>
            <a:r>
              <a:rPr lang="it-IT" noProof="0"/>
              <a:t>Secondo livello</a:t>
            </a:r>
          </a:p>
          <a:p>
            <a:pPr lvl="0"/>
            <a:r>
              <a:rPr lang="it-IT" noProof="0"/>
              <a:t>Terzo livello</a:t>
            </a:r>
          </a:p>
          <a:p>
            <a:pPr lvl="0"/>
            <a:r>
              <a:rPr lang="it-IT" noProof="0"/>
              <a:t>Quarto livello</a:t>
            </a:r>
          </a:p>
          <a:p>
            <a:pPr lvl="0"/>
            <a:r>
              <a:rPr lang="it-IT" noProof="0"/>
              <a:t>Quinto livello</a:t>
            </a:r>
          </a:p>
        </p:txBody>
      </p:sp>
      <p:sp>
        <p:nvSpPr>
          <p:cNvPr id="6150" name="Rectangle 6"/>
          <p:cNvSpPr>
            <a:spLocks noGrp="1" noChangeArrowheads="1"/>
          </p:cNvSpPr>
          <p:nvPr>
            <p:ph type="ftr" sz="quarter" idx="4"/>
          </p:nvPr>
        </p:nvSpPr>
        <p:spPr bwMode="auto">
          <a:xfrm>
            <a:off x="0"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l" eaLnBrk="0" hangingPunct="0">
              <a:spcBef>
                <a:spcPct val="0"/>
              </a:spcBef>
              <a:buClrTx/>
              <a:buFontTx/>
              <a:buNone/>
              <a:defRPr sz="1200"/>
            </a:lvl1pPr>
          </a:lstStyle>
          <a:p>
            <a:pPr>
              <a:defRPr/>
            </a:pPr>
            <a:endParaRPr lang="it-IT"/>
          </a:p>
        </p:txBody>
      </p:sp>
      <p:sp>
        <p:nvSpPr>
          <p:cNvPr id="6151" name="Rectangle 7"/>
          <p:cNvSpPr>
            <a:spLocks noGrp="1" noChangeArrowheads="1"/>
          </p:cNvSpPr>
          <p:nvPr>
            <p:ph type="sldNum" sz="quarter" idx="5"/>
          </p:nvPr>
        </p:nvSpPr>
        <p:spPr bwMode="auto">
          <a:xfrm>
            <a:off x="3844925"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r" eaLnBrk="0" hangingPunct="0">
              <a:spcBef>
                <a:spcPct val="0"/>
              </a:spcBef>
              <a:buClrTx/>
              <a:buFontTx/>
              <a:buNone/>
              <a:defRPr sz="1200"/>
            </a:lvl1pPr>
          </a:lstStyle>
          <a:p>
            <a:pPr>
              <a:defRPr/>
            </a:pPr>
            <a:fld id="{76DE7D6F-A9D7-484C-A58E-7E9A62EDA4AA}" type="slidenum">
              <a:rPr lang="it-IT"/>
              <a:pPr>
                <a:defRPr/>
              </a:pPr>
              <a:t>‹N›</a:t>
            </a:fld>
            <a:endParaRPr lang="it-IT"/>
          </a:p>
        </p:txBody>
      </p:sp>
    </p:spTree>
    <p:extLst>
      <p:ext uri="{BB962C8B-B14F-4D97-AF65-F5344CB8AC3E}">
        <p14:creationId xmlns:p14="http://schemas.microsoft.com/office/powerpoint/2010/main" val="294852978"/>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hdr" sz="quarter"/>
          </p:nvPr>
        </p:nvSpPr>
        <p:spPr>
          <a:noFill/>
        </p:spPr>
        <p:txBody>
          <a:bodyPr/>
          <a:lstStyle/>
          <a:p>
            <a:r>
              <a:rPr lang="it-IT"/>
              <a:t>Geografia delle Reti EC 503</a:t>
            </a:r>
          </a:p>
          <a:p>
            <a:r>
              <a:rPr lang="it-IT"/>
              <a:t>I Modulo</a:t>
            </a:r>
          </a:p>
          <a:p>
            <a:r>
              <a:rPr lang="it-IT"/>
              <a:t>Giuseppe Borruso</a:t>
            </a:r>
          </a:p>
        </p:txBody>
      </p:sp>
      <p:sp>
        <p:nvSpPr>
          <p:cNvPr id="16386" name="Rectangle 7"/>
          <p:cNvSpPr>
            <a:spLocks noGrp="1" noChangeArrowheads="1"/>
          </p:cNvSpPr>
          <p:nvPr>
            <p:ph type="sldNum" sz="quarter" idx="5"/>
          </p:nvPr>
        </p:nvSpPr>
        <p:spPr>
          <a:noFill/>
        </p:spPr>
        <p:txBody>
          <a:bodyPr/>
          <a:lstStyle/>
          <a:p>
            <a:fld id="{295D6982-71A3-476A-99F6-A8D1115337E8}" type="slidenum">
              <a:rPr lang="it-IT" smtClean="0"/>
              <a:pPr/>
              <a:t>1</a:t>
            </a:fld>
            <a:endParaRPr lang="it-IT"/>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r>
              <a:rPr lang="it-IT" dirty="0" err="1"/>
              <a:t>Slides</a:t>
            </a:r>
            <a:r>
              <a:rPr lang="it-IT" dirty="0"/>
              <a:t> with (*) in </a:t>
            </a:r>
            <a:r>
              <a:rPr lang="it-IT" dirty="0" err="1"/>
              <a:t>footnotes</a:t>
            </a:r>
            <a:r>
              <a:rPr lang="it-IT" dirty="0"/>
              <a:t> </a:t>
            </a:r>
            <a:r>
              <a:rPr lang="it-IT" dirty="0" err="1"/>
              <a:t>have</a:t>
            </a:r>
            <a:r>
              <a:rPr lang="it-IT" dirty="0"/>
              <a:t> </a:t>
            </a:r>
            <a:r>
              <a:rPr lang="it-IT" dirty="0" err="1"/>
              <a:t>been</a:t>
            </a:r>
            <a:r>
              <a:rPr lang="it-IT" dirty="0"/>
              <a:t> </a:t>
            </a:r>
            <a:r>
              <a:rPr lang="it-IT" dirty="0" err="1"/>
              <a:t>modified</a:t>
            </a:r>
            <a:r>
              <a:rPr lang="it-IT" dirty="0"/>
              <a:t> by Jean-Paul </a:t>
            </a:r>
            <a:r>
              <a:rPr lang="it-IT" dirty="0" err="1"/>
              <a:t>Rodrigue</a:t>
            </a:r>
            <a:r>
              <a:rPr lang="it-IT" dirty="0"/>
              <a:t> </a:t>
            </a:r>
            <a:r>
              <a:rPr lang="it-IT" dirty="0" err="1"/>
              <a:t>materials</a:t>
            </a:r>
            <a:r>
              <a:rPr lang="it-IT" dirty="0"/>
              <a:t>. (</a:t>
            </a:r>
            <a:r>
              <a:rPr lang="it-IT" dirty="0" err="1"/>
              <a:t>see</a:t>
            </a:r>
            <a:r>
              <a:rPr lang="it-IT" dirty="0"/>
              <a:t> copyright). I </a:t>
            </a:r>
            <a:r>
              <a:rPr lang="it-IT" dirty="0" err="1"/>
              <a:t>have</a:t>
            </a:r>
            <a:r>
              <a:rPr lang="it-IT" dirty="0"/>
              <a:t> </a:t>
            </a:r>
            <a:r>
              <a:rPr lang="it-IT" dirty="0" err="1"/>
              <a:t>modified</a:t>
            </a:r>
            <a:r>
              <a:rPr lang="it-IT" dirty="0"/>
              <a:t> and </a:t>
            </a:r>
            <a:r>
              <a:rPr lang="it-IT" dirty="0" err="1"/>
              <a:t>elaborated</a:t>
            </a:r>
            <a:r>
              <a:rPr lang="it-IT" dirty="0"/>
              <a:t> </a:t>
            </a:r>
            <a:r>
              <a:rPr lang="it-IT" dirty="0" err="1"/>
              <a:t>materials</a:t>
            </a:r>
            <a:r>
              <a:rPr lang="it-IT" dirty="0"/>
              <a:t> in </a:t>
            </a:r>
            <a:r>
              <a:rPr lang="it-IT" dirty="0" err="1"/>
              <a:t>order</a:t>
            </a:r>
            <a:r>
              <a:rPr lang="it-IT" dirty="0"/>
              <a:t> to be </a:t>
            </a:r>
            <a:r>
              <a:rPr lang="it-IT" dirty="0" err="1"/>
              <a:t>suitable</a:t>
            </a:r>
            <a:r>
              <a:rPr lang="it-IT" dirty="0"/>
              <a:t> for the </a:t>
            </a:r>
            <a:r>
              <a:rPr lang="it-IT" dirty="0" err="1"/>
              <a:t>current</a:t>
            </a:r>
            <a:r>
              <a:rPr lang="it-IT" dirty="0"/>
              <a:t> </a:t>
            </a:r>
            <a:r>
              <a:rPr lang="it-IT" dirty="0" err="1"/>
              <a:t>course</a:t>
            </a:r>
            <a:r>
              <a:rPr lang="it-IT" dirty="0"/>
              <a:t>. </a:t>
            </a:r>
          </a:p>
          <a:p>
            <a:pPr eaLnBrk="1" hangingPunct="1">
              <a:spcBef>
                <a:spcPct val="0"/>
              </a:spcBef>
            </a:pPr>
            <a:r>
              <a:rPr lang="en-US" dirty="0">
                <a:solidFill>
                  <a:srgbClr val="1C1C1C"/>
                </a:solidFill>
              </a:rPr>
              <a:t>Copyright © 1998-2010, Dr. Jean-Paul </a:t>
            </a:r>
            <a:r>
              <a:rPr lang="en-US" dirty="0" err="1">
                <a:solidFill>
                  <a:srgbClr val="1C1C1C"/>
                </a:solidFill>
              </a:rPr>
              <a:t>Rodrigue</a:t>
            </a:r>
            <a:r>
              <a:rPr lang="en-US" dirty="0">
                <a:solidFill>
                  <a:srgbClr val="1C1C1C"/>
                </a:solidFill>
              </a:rPr>
              <a:t>, Dept. of Global Studies &amp; Geography, Hofstra University. For personal or classroom use ONLY. </a:t>
            </a:r>
            <a:endParaRPr lang="it-IT"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Source: CIA World Fact Book. https://www.cia.gov/library/publications/the-world-factbook/fields/2121.html</a:t>
            </a:r>
          </a:p>
          <a:p>
            <a:endParaRPr lang="en-US" dirty="0"/>
          </a:p>
        </p:txBody>
      </p:sp>
      <p:sp>
        <p:nvSpPr>
          <p:cNvPr id="4" name="Slide Number Placeholder 3"/>
          <p:cNvSpPr>
            <a:spLocks noGrp="1"/>
          </p:cNvSpPr>
          <p:nvPr>
            <p:ph type="sldNum" sz="quarter" idx="10"/>
          </p:nvPr>
        </p:nvSpPr>
        <p:spPr/>
        <p:txBody>
          <a:bodyPr/>
          <a:lstStyle/>
          <a:p>
            <a:pPr>
              <a:defRPr/>
            </a:pPr>
            <a:fld id="{BBC1FE82-E3F8-4C49-B624-F6694E9FE20B}" type="slidenum">
              <a:rPr lang="en-US" smtClean="0"/>
              <a:pPr>
                <a:defRPr/>
              </a:pPr>
              <a:t>12</a:t>
            </a:fld>
            <a:endParaRPr lang="en-US"/>
          </a:p>
        </p:txBody>
      </p:sp>
    </p:spTree>
    <p:extLst>
      <p:ext uri="{BB962C8B-B14F-4D97-AF65-F5344CB8AC3E}">
        <p14:creationId xmlns:p14="http://schemas.microsoft.com/office/powerpoint/2010/main" val="3486369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p:txBody>
          <a:bodyPr/>
          <a:lstStyle/>
          <a:p>
            <a:pPr>
              <a:defRPr/>
            </a:pPr>
            <a:fld id="{0793AC73-5110-489A-8B49-0ED636580816}" type="slidenum">
              <a:rPr lang="en-US" smtClean="0"/>
              <a:pPr>
                <a:defRPr/>
              </a:pPr>
              <a:t>13</a:t>
            </a:fld>
            <a:endParaRPr lang="en-US"/>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731898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p:txBody>
          <a:bodyPr/>
          <a:lstStyle/>
          <a:p>
            <a:pPr>
              <a:defRPr/>
            </a:pPr>
            <a:fld id="{499D417C-9515-4349-B0DB-E50E41214FB3}" type="slidenum">
              <a:rPr lang="en-US" smtClean="0"/>
              <a:pPr>
                <a:defRPr/>
              </a:pPr>
              <a:t>14</a:t>
            </a:fld>
            <a:endParaRPr lang="en-US"/>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864368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p:txBody>
          <a:bodyPr/>
          <a:lstStyle/>
          <a:p>
            <a:pPr>
              <a:defRPr/>
            </a:pPr>
            <a:fld id="{09D78DD9-DCD3-49A8-9581-FD3B6D4F344E}" type="slidenum">
              <a:rPr lang="en-US" smtClean="0"/>
              <a:pPr>
                <a:defRPr/>
              </a:pPr>
              <a:t>15</a:t>
            </a:fld>
            <a:endParaRPr lang="en-US"/>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r>
              <a:rPr lang="en-US"/>
              <a:t>Source: adapted from: C. Nash and C. Rivera-Trujillo (2004) “Rail regulatory reform in Europe – principles and practice”, STELLA Focus Group 5 synthesis meeting, Athens.</a:t>
            </a:r>
          </a:p>
        </p:txBody>
      </p:sp>
    </p:spTree>
    <p:extLst>
      <p:ext uri="{BB962C8B-B14F-4D97-AF65-F5344CB8AC3E}">
        <p14:creationId xmlns:p14="http://schemas.microsoft.com/office/powerpoint/2010/main" val="24504602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adapted from CSX Corporation (2007) U.S. Department of Transportation Corridors of the Future Program Application: The Southeast I-95 Corridor</a:t>
            </a:r>
          </a:p>
        </p:txBody>
      </p:sp>
      <p:sp>
        <p:nvSpPr>
          <p:cNvPr id="4" name="Slide Number Placeholder 3"/>
          <p:cNvSpPr>
            <a:spLocks noGrp="1"/>
          </p:cNvSpPr>
          <p:nvPr>
            <p:ph type="sldNum" sz="quarter" idx="10"/>
          </p:nvPr>
        </p:nvSpPr>
        <p:spPr/>
        <p:txBody>
          <a:bodyPr/>
          <a:lstStyle/>
          <a:p>
            <a:pPr>
              <a:defRPr/>
            </a:pPr>
            <a:fld id="{BBC1FE82-E3F8-4C49-B624-F6694E9FE20B}" type="slidenum">
              <a:rPr lang="en-US" smtClean="0"/>
              <a:pPr>
                <a:defRPr/>
              </a:pPr>
              <a:t>17</a:t>
            </a:fld>
            <a:endParaRPr lang="en-US"/>
          </a:p>
        </p:txBody>
      </p:sp>
    </p:spTree>
    <p:extLst>
      <p:ext uri="{BB962C8B-B14F-4D97-AF65-F5344CB8AC3E}">
        <p14:creationId xmlns:p14="http://schemas.microsoft.com/office/powerpoint/2010/main" val="1004199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EA2A799-9E76-4F89-916B-CB5E7CF71BE2}" type="slidenum">
              <a:rPr lang="en-US" smtClean="0"/>
              <a:pPr>
                <a:defRPr/>
              </a:pPr>
              <a:t>20</a:t>
            </a:fld>
            <a:endParaRPr lang="en-US"/>
          </a:p>
        </p:txBody>
      </p:sp>
    </p:spTree>
    <p:extLst>
      <p:ext uri="{BB962C8B-B14F-4D97-AF65-F5344CB8AC3E}">
        <p14:creationId xmlns:p14="http://schemas.microsoft.com/office/powerpoint/2010/main" val="1097323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CC705654-3FA9-4B62-81C2-CD2E1AEB0B15}" type="slidenum">
              <a:rPr lang="en-US" smtClean="0"/>
              <a:pPr/>
              <a:t>21</a:t>
            </a:fld>
            <a:endParaRPr lang="en-US"/>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pPr>
              <a:lnSpc>
                <a:spcPct val="90000"/>
              </a:lnSpc>
            </a:pPr>
            <a:endParaRPr lang="en-US" sz="900"/>
          </a:p>
        </p:txBody>
      </p:sp>
    </p:spTree>
    <p:extLst>
      <p:ext uri="{BB962C8B-B14F-4D97-AF65-F5344CB8AC3E}">
        <p14:creationId xmlns:p14="http://schemas.microsoft.com/office/powerpoint/2010/main" val="2997274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EA2A799-9E76-4F89-916B-CB5E7CF71BE2}" type="slidenum">
              <a:rPr lang="en-US" smtClean="0"/>
              <a:pPr>
                <a:defRPr/>
              </a:pPr>
              <a:t>22</a:t>
            </a:fld>
            <a:endParaRPr lang="en-US"/>
          </a:p>
        </p:txBody>
      </p:sp>
    </p:spTree>
    <p:extLst>
      <p:ext uri="{BB962C8B-B14F-4D97-AF65-F5344CB8AC3E}">
        <p14:creationId xmlns:p14="http://schemas.microsoft.com/office/powerpoint/2010/main" val="6010625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p:spPr>
        <p:txBody>
          <a:bodyPr/>
          <a:lstStyle/>
          <a:p>
            <a:r>
              <a:rPr lang="en-US" dirty="0" err="1"/>
              <a:t>Asaf</a:t>
            </a:r>
            <a:r>
              <a:rPr lang="en-US" dirty="0"/>
              <a:t> </a:t>
            </a:r>
            <a:r>
              <a:rPr lang="en-US" dirty="0" err="1"/>
              <a:t>Ashar</a:t>
            </a:r>
            <a:r>
              <a:rPr lang="en-US" dirty="0"/>
              <a:t>: “The revolutions relate to a series of technological breakthroughs, expanding the boundaries of the shipping system in the pursuit of economies of scope. The first revolution was the unitization of cargo, or containerization, focusing on the ship to shore transfer process and inducing the development of specialized ships and ports. The second was the expansion of containerization to land transport modes, or </a:t>
            </a:r>
            <a:r>
              <a:rPr lang="en-US" dirty="0" err="1"/>
              <a:t>intermodalism</a:t>
            </a:r>
            <a:r>
              <a:rPr lang="en-US" dirty="0"/>
              <a:t>, using the marine boxes for the entire ship to door transport process. This revolution was facilitated by the development of unit-trains with articulated, double stack railcars, on or near dock intermodal yards to handle them, domestic containers (in the US) and near dock </a:t>
            </a:r>
            <a:r>
              <a:rPr lang="en-US" dirty="0" err="1"/>
              <a:t>transloading</a:t>
            </a:r>
            <a:r>
              <a:rPr lang="en-US" dirty="0"/>
              <a:t> terminals to transfer the content of marine to domestic boxes, and hinterland “dry” ports, serving as extensions of the marine ones. The third revolution included the development of transshipment, or ship to ship transfer, linking together different shipping services and expanding the reach of container shipping to smaller ports. </a:t>
            </a:r>
            <a:r>
              <a:rPr lang="en-US" sz="1200" b="0" i="0" kern="1200" dirty="0">
                <a:solidFill>
                  <a:schemeClr val="tx1"/>
                </a:solidFill>
                <a:effectLst/>
                <a:latin typeface="Times New Roman" pitchFamily="18" charset="0"/>
                <a:ea typeface="+mn-ea"/>
                <a:cs typeface="+mn-cs"/>
              </a:rPr>
              <a:t>The fourth revolution, as depicted there, revolves around a far reaching rationalization of the worldwide service pattern of shipping services intended to create a comprehensive, integrated network, defined there as the global grid. The core service pattern of this grid is cross- Panama, bi-directional (counter rotating) equatorial round the world (ERTW), functioning as the “ring road” for the major east/ west trades,</a:t>
            </a:r>
            <a:r>
              <a:rPr lang="en-US" dirty="0"/>
              <a:t>”</a:t>
            </a:r>
          </a:p>
        </p:txBody>
      </p:sp>
      <p:sp>
        <p:nvSpPr>
          <p:cNvPr id="160772" name="Slide Number Placeholder 3"/>
          <p:cNvSpPr>
            <a:spLocks noGrp="1"/>
          </p:cNvSpPr>
          <p:nvPr>
            <p:ph type="sldNum" sz="quarter" idx="5"/>
          </p:nvPr>
        </p:nvSpPr>
        <p:spPr>
          <a:noFill/>
        </p:spPr>
        <p:txBody>
          <a:bodyPr/>
          <a:lstStyle/>
          <a:p>
            <a:fld id="{E27FA873-587E-478A-A65B-95064B0FDBDD}" type="slidenum">
              <a:rPr lang="en-US" smtClean="0"/>
              <a:pPr/>
              <a:t>23</a:t>
            </a:fld>
            <a:endParaRPr lang="en-US"/>
          </a:p>
        </p:txBody>
      </p:sp>
    </p:spTree>
    <p:extLst>
      <p:ext uri="{BB962C8B-B14F-4D97-AF65-F5344CB8AC3E}">
        <p14:creationId xmlns:p14="http://schemas.microsoft.com/office/powerpoint/2010/main" val="32457815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29828700-342E-47E2-9B01-C4CAA4627C71}" type="slidenum">
              <a:rPr lang="en-US" smtClean="0"/>
              <a:pPr/>
              <a:t>25</a:t>
            </a:fld>
            <a:endParaRPr lang="en-US"/>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439098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p:txBody>
          <a:bodyPr/>
          <a:lstStyle/>
          <a:p>
            <a:pPr>
              <a:defRPr/>
            </a:pPr>
            <a:fld id="{38F5FDD6-B672-492D-85FC-2879641CF264}" type="slidenum">
              <a:rPr lang="en-US" smtClean="0"/>
              <a:pPr>
                <a:defRPr/>
              </a:pPr>
              <a:t>3</a:t>
            </a:fld>
            <a:endParaRPr lang="en-U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1312611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9DF09512-2738-4B39-8C3D-92C600652399}" type="slidenum">
              <a:rPr lang="en-US" smtClean="0"/>
              <a:pPr/>
              <a:t>26</a:t>
            </a:fld>
            <a:endParaRPr lang="en-US"/>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8697680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EA2A799-9E76-4F89-916B-CB5E7CF71BE2}" type="slidenum">
              <a:rPr lang="en-US" smtClean="0"/>
              <a:pPr>
                <a:defRPr/>
              </a:pPr>
              <a:t>28</a:t>
            </a:fld>
            <a:endParaRPr lang="en-US"/>
          </a:p>
        </p:txBody>
      </p:sp>
    </p:spTree>
    <p:extLst>
      <p:ext uri="{BB962C8B-B14F-4D97-AF65-F5344CB8AC3E}">
        <p14:creationId xmlns:p14="http://schemas.microsoft.com/office/powerpoint/2010/main" val="16554524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99F6C5DF-55A9-4526-8874-BB9C79810F40}" type="slidenum">
              <a:rPr lang="en-US" smtClean="0"/>
              <a:pPr/>
              <a:t>29</a:t>
            </a:fld>
            <a:endParaRPr lang="en-US"/>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5841680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A8A82775-A0E0-402D-AEAC-9094F395FF38}" type="slidenum">
              <a:rPr lang="en-US" smtClean="0"/>
              <a:pPr/>
              <a:t>30</a:t>
            </a:fld>
            <a:endParaRPr lang="en-US"/>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r>
              <a:rPr lang="en-US" dirty="0"/>
              <a:t>Source: adapted from </a:t>
            </a:r>
            <a:r>
              <a:rPr lang="en-US" dirty="0" err="1"/>
              <a:t>Hayuth</a:t>
            </a:r>
            <a:r>
              <a:rPr lang="en-US" dirty="0"/>
              <a:t>, Y. (1987) </a:t>
            </a:r>
            <a:r>
              <a:rPr lang="en-US" dirty="0" err="1"/>
              <a:t>Intermodality</a:t>
            </a:r>
            <a:r>
              <a:rPr lang="en-US" dirty="0"/>
              <a:t>: Concept and Practice, Essex: Lloyds of London Press.</a:t>
            </a:r>
          </a:p>
        </p:txBody>
      </p:sp>
    </p:spTree>
    <p:extLst>
      <p:ext uri="{BB962C8B-B14F-4D97-AF65-F5344CB8AC3E}">
        <p14:creationId xmlns:p14="http://schemas.microsoft.com/office/powerpoint/2010/main" val="5861682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p:spPr>
        <p:txBody>
          <a:bodyPr/>
          <a:lstStyle/>
          <a:p>
            <a:r>
              <a:rPr lang="en-US"/>
              <a:t>Source: adapted from APL, Equipment Specifications, http://www.apl.com/equipment/</a:t>
            </a:r>
          </a:p>
        </p:txBody>
      </p:sp>
      <p:sp>
        <p:nvSpPr>
          <p:cNvPr id="168964" name="Slide Number Placeholder 3"/>
          <p:cNvSpPr>
            <a:spLocks noGrp="1"/>
          </p:cNvSpPr>
          <p:nvPr>
            <p:ph type="sldNum" sz="quarter" idx="5"/>
          </p:nvPr>
        </p:nvSpPr>
        <p:spPr>
          <a:noFill/>
        </p:spPr>
        <p:txBody>
          <a:bodyPr/>
          <a:lstStyle/>
          <a:p>
            <a:fld id="{5B41544A-7AA9-4AB1-B93D-D6D6CD9C1361}" type="slidenum">
              <a:rPr lang="en-US" smtClean="0"/>
              <a:pPr/>
              <a:t>31</a:t>
            </a:fld>
            <a:endParaRPr lang="en-US"/>
          </a:p>
        </p:txBody>
      </p:sp>
    </p:spTree>
    <p:extLst>
      <p:ext uri="{BB962C8B-B14F-4D97-AF65-F5344CB8AC3E}">
        <p14:creationId xmlns:p14="http://schemas.microsoft.com/office/powerpoint/2010/main" val="40451098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EA2A799-9E76-4F89-916B-CB5E7CF71BE2}" type="slidenum">
              <a:rPr lang="en-US" smtClean="0"/>
              <a:pPr>
                <a:defRPr/>
              </a:pPr>
              <a:t>32</a:t>
            </a:fld>
            <a:endParaRPr lang="en-US"/>
          </a:p>
        </p:txBody>
      </p:sp>
    </p:spTree>
    <p:extLst>
      <p:ext uri="{BB962C8B-B14F-4D97-AF65-F5344CB8AC3E}">
        <p14:creationId xmlns:p14="http://schemas.microsoft.com/office/powerpoint/2010/main" val="8078035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Source: </a:t>
            </a:r>
            <a:r>
              <a:rPr lang="en-US" dirty="0" err="1"/>
              <a:t>Drewry</a:t>
            </a:r>
            <a:r>
              <a:rPr lang="en-US" dirty="0"/>
              <a:t> Shipping Consultants.</a:t>
            </a:r>
          </a:p>
          <a:p>
            <a:endParaRPr lang="en-US" dirty="0"/>
          </a:p>
        </p:txBody>
      </p:sp>
      <p:sp>
        <p:nvSpPr>
          <p:cNvPr id="4" name="Slide Number Placeholder 3"/>
          <p:cNvSpPr>
            <a:spLocks noGrp="1"/>
          </p:cNvSpPr>
          <p:nvPr>
            <p:ph type="sldNum" sz="quarter" idx="10"/>
          </p:nvPr>
        </p:nvSpPr>
        <p:spPr/>
        <p:txBody>
          <a:bodyPr/>
          <a:lstStyle/>
          <a:p>
            <a:pPr>
              <a:defRPr/>
            </a:pPr>
            <a:fld id="{1EA2A799-9E76-4F89-916B-CB5E7CF71BE2}" type="slidenum">
              <a:rPr lang="en-US" smtClean="0"/>
              <a:pPr>
                <a:defRPr/>
              </a:pPr>
              <a:t>33</a:t>
            </a:fld>
            <a:endParaRPr lang="en-US"/>
          </a:p>
        </p:txBody>
      </p:sp>
    </p:spTree>
    <p:extLst>
      <p:ext uri="{BB962C8B-B14F-4D97-AF65-F5344CB8AC3E}">
        <p14:creationId xmlns:p14="http://schemas.microsoft.com/office/powerpoint/2010/main" val="6974674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Source: Adapted from </a:t>
            </a:r>
            <a:r>
              <a:rPr lang="en-US" dirty="0" err="1"/>
              <a:t>Dewry</a:t>
            </a:r>
            <a:r>
              <a:rPr lang="en-US" dirty="0"/>
              <a:t> Shipping Consultants.</a:t>
            </a:r>
          </a:p>
        </p:txBody>
      </p:sp>
      <p:sp>
        <p:nvSpPr>
          <p:cNvPr id="4" name="Slide Number Placeholder 3"/>
          <p:cNvSpPr>
            <a:spLocks noGrp="1"/>
          </p:cNvSpPr>
          <p:nvPr>
            <p:ph type="sldNum" sz="quarter" idx="10"/>
          </p:nvPr>
        </p:nvSpPr>
        <p:spPr/>
        <p:txBody>
          <a:bodyPr/>
          <a:lstStyle/>
          <a:p>
            <a:pPr>
              <a:defRPr/>
            </a:pPr>
            <a:fld id="{1EA2A799-9E76-4F89-916B-CB5E7CF71BE2}" type="slidenum">
              <a:rPr lang="en-US" smtClean="0"/>
              <a:pPr>
                <a:defRPr/>
              </a:pPr>
              <a:t>34</a:t>
            </a:fld>
            <a:endParaRPr lang="en-US"/>
          </a:p>
        </p:txBody>
      </p:sp>
    </p:spTree>
    <p:extLst>
      <p:ext uri="{BB962C8B-B14F-4D97-AF65-F5344CB8AC3E}">
        <p14:creationId xmlns:p14="http://schemas.microsoft.com/office/powerpoint/2010/main" val="12180315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p:spPr>
        <p:txBody>
          <a:bodyPr/>
          <a:lstStyle/>
          <a:p>
            <a:endParaRPr lang="en-US"/>
          </a:p>
        </p:txBody>
      </p:sp>
      <p:sp>
        <p:nvSpPr>
          <p:cNvPr id="166916" name="Slide Number Placeholder 3"/>
          <p:cNvSpPr>
            <a:spLocks noGrp="1"/>
          </p:cNvSpPr>
          <p:nvPr>
            <p:ph type="sldNum" sz="quarter" idx="5"/>
          </p:nvPr>
        </p:nvSpPr>
        <p:spPr>
          <a:noFill/>
        </p:spPr>
        <p:txBody>
          <a:bodyPr/>
          <a:lstStyle/>
          <a:p>
            <a:fld id="{B114FC7B-7458-4769-894C-7B5FD68F5980}" type="slidenum">
              <a:rPr lang="en-US" smtClean="0"/>
              <a:pPr/>
              <a:t>36</a:t>
            </a:fld>
            <a:endParaRPr lang="en-US"/>
          </a:p>
        </p:txBody>
      </p:sp>
    </p:spTree>
    <p:extLst>
      <p:ext uri="{BB962C8B-B14F-4D97-AF65-F5344CB8AC3E}">
        <p14:creationId xmlns:p14="http://schemas.microsoft.com/office/powerpoint/2010/main" val="7116742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p:spPr>
        <p:txBody>
          <a:bodyPr/>
          <a:lstStyle/>
          <a:p>
            <a:endParaRPr lang="en-US"/>
          </a:p>
        </p:txBody>
      </p:sp>
      <p:sp>
        <p:nvSpPr>
          <p:cNvPr id="167940" name="Slide Number Placeholder 3"/>
          <p:cNvSpPr>
            <a:spLocks noGrp="1"/>
          </p:cNvSpPr>
          <p:nvPr>
            <p:ph type="sldNum" sz="quarter" idx="5"/>
          </p:nvPr>
        </p:nvSpPr>
        <p:spPr>
          <a:noFill/>
        </p:spPr>
        <p:txBody>
          <a:bodyPr/>
          <a:lstStyle/>
          <a:p>
            <a:fld id="{E1ACB9AE-B202-499E-9423-D78DF56DE147}" type="slidenum">
              <a:rPr lang="en-US" smtClean="0"/>
              <a:pPr/>
              <a:t>37</a:t>
            </a:fld>
            <a:endParaRPr lang="en-US"/>
          </a:p>
        </p:txBody>
      </p:sp>
    </p:spTree>
    <p:extLst>
      <p:ext uri="{BB962C8B-B14F-4D97-AF65-F5344CB8AC3E}">
        <p14:creationId xmlns:p14="http://schemas.microsoft.com/office/powerpoint/2010/main" val="3685326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BC1FE82-E3F8-4C49-B624-F6694E9FE20B}" type="slidenum">
              <a:rPr lang="en-US" smtClean="0"/>
              <a:pPr>
                <a:defRPr/>
              </a:pPr>
              <a:t>4</a:t>
            </a:fld>
            <a:endParaRPr lang="en-US"/>
          </a:p>
        </p:txBody>
      </p:sp>
    </p:spTree>
    <p:extLst>
      <p:ext uri="{BB962C8B-B14F-4D97-AF65-F5344CB8AC3E}">
        <p14:creationId xmlns:p14="http://schemas.microsoft.com/office/powerpoint/2010/main" val="13950463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a:ln/>
        </p:spPr>
        <p:txBody>
          <a:bodyPr/>
          <a:lstStyle/>
          <a:p>
            <a:r>
              <a:rPr lang="en-US"/>
              <a:t>Source: OECD (2005) DSTI/DOT/MTC(2005)5/REV1</a:t>
            </a:r>
          </a:p>
          <a:p>
            <a:r>
              <a:rPr lang="en-US"/>
              <a:t>http://www.marisec.org/shippingfacts/uploads/File/MaritimeTransport&amp;IndustrialRelocation.pdf?SID=3f22944566000a0e22f9181df5ce3508</a:t>
            </a:r>
          </a:p>
        </p:txBody>
      </p:sp>
      <p:sp>
        <p:nvSpPr>
          <p:cNvPr id="188420" name="Slide Number Placeholder 3"/>
          <p:cNvSpPr>
            <a:spLocks noGrp="1"/>
          </p:cNvSpPr>
          <p:nvPr>
            <p:ph type="sldNum" sz="quarter" idx="5"/>
          </p:nvPr>
        </p:nvSpPr>
        <p:spPr>
          <a:noFill/>
        </p:spPr>
        <p:txBody>
          <a:bodyPr/>
          <a:lstStyle/>
          <a:p>
            <a:fld id="{006AED7C-C205-4C35-81A8-512A73773A92}" type="slidenum">
              <a:rPr lang="en-US" smtClean="0"/>
              <a:pPr/>
              <a:t>39</a:t>
            </a:fld>
            <a:endParaRPr lang="en-US"/>
          </a:p>
        </p:txBody>
      </p:sp>
    </p:spTree>
    <p:extLst>
      <p:ext uri="{BB962C8B-B14F-4D97-AF65-F5344CB8AC3E}">
        <p14:creationId xmlns:p14="http://schemas.microsoft.com/office/powerpoint/2010/main" val="28000305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p>
            <a:fld id="{2761C01F-1EDA-4C6B-BE12-66B6C84DA341}" type="slidenum">
              <a:rPr lang="en-US" smtClean="0"/>
              <a:pPr/>
              <a:t>40</a:t>
            </a:fld>
            <a:endParaRPr lang="en-US"/>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p:spPr>
        <p:txBody>
          <a:bodyPr/>
          <a:lstStyle/>
          <a:p>
            <a:r>
              <a:rPr lang="en-US"/>
              <a:t>Source: UNCTAD, Review of Maritime Transport, various years.</a:t>
            </a:r>
          </a:p>
        </p:txBody>
      </p:sp>
    </p:spTree>
    <p:extLst>
      <p:ext uri="{BB962C8B-B14F-4D97-AF65-F5344CB8AC3E}">
        <p14:creationId xmlns:p14="http://schemas.microsoft.com/office/powerpoint/2010/main" val="1883640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p:spPr>
        <p:txBody>
          <a:bodyPr/>
          <a:lstStyle/>
          <a:p>
            <a:endParaRPr lang="en-US"/>
          </a:p>
        </p:txBody>
      </p:sp>
      <p:sp>
        <p:nvSpPr>
          <p:cNvPr id="179204" name="Slide Number Placeholder 3"/>
          <p:cNvSpPr>
            <a:spLocks noGrp="1"/>
          </p:cNvSpPr>
          <p:nvPr>
            <p:ph type="sldNum" sz="quarter" idx="5"/>
          </p:nvPr>
        </p:nvSpPr>
        <p:spPr>
          <a:noFill/>
        </p:spPr>
        <p:txBody>
          <a:bodyPr/>
          <a:lstStyle/>
          <a:p>
            <a:fld id="{A2C7227B-B9E9-48A0-BC11-AB1A9F5568BC}" type="slidenum">
              <a:rPr lang="en-US" smtClean="0"/>
              <a:pPr/>
              <a:t>41</a:t>
            </a:fld>
            <a:endParaRPr lang="en-US"/>
          </a:p>
        </p:txBody>
      </p:sp>
    </p:spTree>
    <p:extLst>
      <p:ext uri="{BB962C8B-B14F-4D97-AF65-F5344CB8AC3E}">
        <p14:creationId xmlns:p14="http://schemas.microsoft.com/office/powerpoint/2010/main" val="30010488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p>
            <a:fld id="{475C1FAC-F4E9-497D-8325-3CB7706676B8}" type="slidenum">
              <a:rPr lang="en-US" smtClean="0"/>
              <a:pPr/>
              <a:t>42</a:t>
            </a:fld>
            <a:endParaRPr lang="en-US"/>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7984157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p>
            <a:fld id="{1F89B060-5BE9-48B8-B2E4-03ABEE709302}" type="slidenum">
              <a:rPr lang="en-US" smtClean="0"/>
              <a:pPr/>
              <a:t>43</a:t>
            </a:fld>
            <a:endParaRPr lang="en-US"/>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p:spPr>
        <p:txBody>
          <a:bodyPr/>
          <a:lstStyle/>
          <a:p>
            <a:r>
              <a:rPr lang="de-DE" dirty="0"/>
              <a:t>Source: adapted from Robinson, R. (2002) “Ports as Elements in Value-Driven Chain Systems: The New Paradigm”, </a:t>
            </a:r>
            <a:r>
              <a:rPr lang="de-DE" i="1" dirty="0"/>
              <a:t>Maritime Policy and Management</a:t>
            </a:r>
            <a:r>
              <a:rPr lang="de-DE" dirty="0"/>
              <a:t>, Vol. 29, No. 3, pp. 241-255.</a:t>
            </a:r>
            <a:r>
              <a:rPr lang="en-US" dirty="0"/>
              <a:t> </a:t>
            </a:r>
          </a:p>
        </p:txBody>
      </p:sp>
    </p:spTree>
    <p:extLst>
      <p:ext uri="{BB962C8B-B14F-4D97-AF65-F5344CB8AC3E}">
        <p14:creationId xmlns:p14="http://schemas.microsoft.com/office/powerpoint/2010/main" val="38073277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p>
            <a:fld id="{D210A158-C5A5-48FE-A6B9-27F7327BFA28}" type="slidenum">
              <a:rPr lang="en-US" smtClean="0"/>
              <a:pPr/>
              <a:t>44</a:t>
            </a:fld>
            <a:endParaRPr lang="en-US"/>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a:ln/>
        </p:spPr>
        <p:txBody>
          <a:bodyPr/>
          <a:lstStyle/>
          <a:p>
            <a:pPr>
              <a:spcBef>
                <a:spcPct val="0"/>
              </a:spcBef>
            </a:pPr>
            <a:r>
              <a:rPr lang="en-US" sz="1000">
                <a:solidFill>
                  <a:srgbClr val="000000"/>
                </a:solidFill>
                <a:latin typeface="Arial" pitchFamily="34" charset="0"/>
              </a:rPr>
              <a:t>Source: adapted from Charlier, 1994.</a:t>
            </a:r>
          </a:p>
          <a:p>
            <a:endParaRPr lang="en-US"/>
          </a:p>
        </p:txBody>
      </p:sp>
    </p:spTree>
    <p:extLst>
      <p:ext uri="{BB962C8B-B14F-4D97-AF65-F5344CB8AC3E}">
        <p14:creationId xmlns:p14="http://schemas.microsoft.com/office/powerpoint/2010/main" val="3399792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p:txBody>
          <a:bodyPr/>
          <a:lstStyle/>
          <a:p>
            <a:pPr>
              <a:defRPr/>
            </a:pPr>
            <a:fld id="{8692686C-47B4-4F45-BE08-E3F413BC4385}" type="slidenum">
              <a:rPr lang="en-US" smtClean="0"/>
              <a:pPr>
                <a:defRPr/>
              </a:pPr>
              <a:t>5</a:t>
            </a:fld>
            <a:endParaRPr lang="en-US"/>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r>
              <a:rPr lang="en-US"/>
              <a:t>Source: US Department of Transportation, BTS, G-7 Countries: Transportation Highlights</a:t>
            </a:r>
          </a:p>
        </p:txBody>
      </p:sp>
    </p:spTree>
    <p:extLst>
      <p:ext uri="{BB962C8B-B14F-4D97-AF65-F5344CB8AC3E}">
        <p14:creationId xmlns:p14="http://schemas.microsoft.com/office/powerpoint/2010/main" val="3957472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p:txBody>
          <a:bodyPr/>
          <a:lstStyle/>
          <a:p>
            <a:pPr>
              <a:defRPr/>
            </a:pPr>
            <a:fld id="{830163F5-C650-46E5-8A32-40B057035F1D}" type="slidenum">
              <a:rPr lang="en-US" smtClean="0"/>
              <a:pPr>
                <a:defRPr/>
              </a:pPr>
              <a:t>6</a:t>
            </a:fld>
            <a:endParaRPr lang="en-US"/>
          </a:p>
        </p:txBody>
      </p:sp>
      <p:sp>
        <p:nvSpPr>
          <p:cNvPr id="124931" name="Rectangle 2"/>
          <p:cNvSpPr>
            <a:spLocks noGrp="1" noRot="1" noChangeAspect="1" noChangeArrowheads="1" noTextEdit="1"/>
          </p:cNvSpPr>
          <p:nvPr>
            <p:ph type="sldImg"/>
          </p:nvPr>
        </p:nvSpPr>
        <p:spPr>
          <a:solidFill>
            <a:srgbClr val="FFFFFF"/>
          </a:solidFill>
          <a:ln/>
        </p:spPr>
      </p:sp>
      <p:sp>
        <p:nvSpPr>
          <p:cNvPr id="124932" name="Rectangle 3"/>
          <p:cNvSpPr>
            <a:spLocks noGrp="1" noChangeArrowheads="1"/>
          </p:cNvSpPr>
          <p:nvPr>
            <p:ph type="body" idx="1"/>
          </p:nvPr>
        </p:nvSpPr>
        <p:spPr>
          <a:solidFill>
            <a:srgbClr val="FFFFFF"/>
          </a:solidFill>
          <a:ln>
            <a:solidFill>
              <a:srgbClr val="000000"/>
            </a:solidFill>
          </a:ln>
        </p:spPr>
        <p:txBody>
          <a:bodyPr/>
          <a:lstStyle/>
          <a:p>
            <a:r>
              <a:rPr lang="en-US" dirty="0"/>
              <a:t>Source: US Department of Energy,</a:t>
            </a:r>
            <a:r>
              <a:rPr lang="en-US" baseline="0" dirty="0"/>
              <a:t> </a:t>
            </a:r>
            <a:r>
              <a:rPr lang="en-US" dirty="0"/>
              <a:t>Transportation</a:t>
            </a:r>
            <a:r>
              <a:rPr lang="en-US" baseline="0" dirty="0"/>
              <a:t> Energy Data Book</a:t>
            </a:r>
            <a:r>
              <a:rPr lang="en-US" dirty="0"/>
              <a:t>. http://www-cta.ornl.gov/data/chapter3.shtml</a:t>
            </a:r>
          </a:p>
        </p:txBody>
      </p:sp>
    </p:spTree>
    <p:extLst>
      <p:ext uri="{BB962C8B-B14F-4D97-AF65-F5344CB8AC3E}">
        <p14:creationId xmlns:p14="http://schemas.microsoft.com/office/powerpoint/2010/main" val="4235313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BC1FE82-E3F8-4C49-B624-F6694E9FE20B}" type="slidenum">
              <a:rPr lang="en-US" smtClean="0"/>
              <a:pPr>
                <a:defRPr/>
              </a:pPr>
              <a:t>8</a:t>
            </a:fld>
            <a:endParaRPr lang="en-US"/>
          </a:p>
        </p:txBody>
      </p:sp>
    </p:spTree>
    <p:extLst>
      <p:ext uri="{BB962C8B-B14F-4D97-AF65-F5344CB8AC3E}">
        <p14:creationId xmlns:p14="http://schemas.microsoft.com/office/powerpoint/2010/main" val="2811205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p:txBody>
          <a:bodyPr/>
          <a:lstStyle/>
          <a:p>
            <a:pPr>
              <a:defRPr/>
            </a:pPr>
            <a:fld id="{803B29C9-0F02-49D0-BCE6-DAF2E6B7B3C9}" type="slidenum">
              <a:rPr lang="en-US" smtClean="0"/>
              <a:pPr>
                <a:defRPr/>
              </a:pPr>
              <a:t>9</a:t>
            </a:fld>
            <a:endParaRPr lang="en-US"/>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900934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p:txBody>
          <a:bodyPr/>
          <a:lstStyle/>
          <a:p>
            <a:pPr>
              <a:defRPr/>
            </a:pPr>
            <a:fld id="{6D2B9C8E-821F-4165-AB51-9B5FD741DEA8}" type="slidenum">
              <a:rPr lang="en-US" smtClean="0"/>
              <a:pPr>
                <a:defRPr/>
              </a:pPr>
              <a:t>10</a:t>
            </a:fld>
            <a:endParaRPr lang="en-US"/>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r>
              <a:rPr lang="en-US"/>
              <a:t>Source: adapted from Taaffe, E.J., H.L. Gauthier and M.E. O'Kelly (1996) Geography of Transportation, Second Edition, Upper Saddle River, NJ: Prentice Hall.</a:t>
            </a:r>
          </a:p>
        </p:txBody>
      </p:sp>
    </p:spTree>
    <p:extLst>
      <p:ext uri="{BB962C8B-B14F-4D97-AF65-F5344CB8AC3E}">
        <p14:creationId xmlns:p14="http://schemas.microsoft.com/office/powerpoint/2010/main" val="1754016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C1FE82-E3F8-4C49-B624-F6694E9FE20B}" type="slidenum">
              <a:rPr lang="en-US" smtClean="0"/>
              <a:pPr>
                <a:defRPr/>
              </a:pPr>
              <a:t>11</a:t>
            </a:fld>
            <a:endParaRPr lang="en-US"/>
          </a:p>
        </p:txBody>
      </p:sp>
    </p:spTree>
    <p:extLst>
      <p:ext uri="{BB962C8B-B14F-4D97-AF65-F5344CB8AC3E}">
        <p14:creationId xmlns:p14="http://schemas.microsoft.com/office/powerpoint/2010/main" val="479565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p:nvGrpSpPr>
          <p:grpSpPr bwMode="auto">
            <a:xfrm>
              <a:off x="0" y="0"/>
              <a:ext cx="5760" cy="4320"/>
              <a:chOff x="0" y="0"/>
              <a:chExt cx="5760" cy="4320"/>
            </a:xfrm>
          </p:grpSpPr>
          <p:sp>
            <p:nvSpPr>
              <p:cNvPr id="15" name="Rectangle 4"/>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nvGrpSpPr>
              <p:cNvPr id="16" name="Group 5"/>
              <p:cNvGrpSpPr>
                <a:grpSpLocks/>
              </p:cNvGrpSpPr>
              <p:nvPr/>
            </p:nvGrpSpPr>
            <p:grpSpPr bwMode="auto">
              <a:xfrm>
                <a:off x="0" y="0"/>
                <a:ext cx="5760" cy="4320"/>
                <a:chOff x="0" y="0"/>
                <a:chExt cx="5760" cy="4320"/>
              </a:xfrm>
            </p:grpSpPr>
            <p:sp>
              <p:nvSpPr>
                <p:cNvPr id="18"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9"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0"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1"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2"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3"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4"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5"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6"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8"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9"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0"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1"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2"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3"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4"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5"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6"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7"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8"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9"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sp>
            <p:nvSpPr>
              <p:cNvPr id="17" name="Line 57"/>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nvGrpSpPr>
            <p:cNvPr id="6" name="Group 58"/>
            <p:cNvGrpSpPr>
              <a:grpSpLocks/>
            </p:cNvGrpSpPr>
            <p:nvPr/>
          </p:nvGrpSpPr>
          <p:grpSpPr bwMode="auto">
            <a:xfrm>
              <a:off x="3" y="559"/>
              <a:ext cx="4192" cy="1796"/>
              <a:chOff x="3" y="559"/>
              <a:chExt cx="4192" cy="1796"/>
            </a:xfrm>
          </p:grpSpPr>
          <p:sp>
            <p:nvSpPr>
              <p:cNvPr id="11" name="Line 59"/>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2" name="Line 60"/>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3" name="Line 61"/>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4" name="Arc 62"/>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nvGrpSpPr>
            <p:cNvPr id="7" name="Group 63"/>
            <p:cNvGrpSpPr>
              <a:grpSpLocks/>
            </p:cNvGrpSpPr>
            <p:nvPr/>
          </p:nvGrpSpPr>
          <p:grpSpPr bwMode="auto">
            <a:xfrm>
              <a:off x="1480" y="1952"/>
              <a:ext cx="3808" cy="1812"/>
              <a:chOff x="1480" y="1952"/>
              <a:chExt cx="3808" cy="1812"/>
            </a:xfrm>
          </p:grpSpPr>
          <p:sp>
            <p:nvSpPr>
              <p:cNvPr id="8" name="Line 64"/>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9" name="Line 65"/>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0" name="Arc 66"/>
              <p:cNvSpPr>
                <a:spLocks/>
              </p:cNvSpPr>
              <p:nvPr/>
            </p:nvSpPr>
            <p:spPr bwMode="ltGray">
              <a:xfrm rot="5400000">
                <a:off x="5097" y="3347"/>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sp>
        <p:nvSpPr>
          <p:cNvPr id="28739" name="Rectangle 67"/>
          <p:cNvSpPr>
            <a:spLocks noGrp="1" noChangeArrowheads="1"/>
          </p:cNvSpPr>
          <p:nvPr>
            <p:ph type="ctrTitle"/>
          </p:nvPr>
        </p:nvSpPr>
        <p:spPr>
          <a:xfrm>
            <a:off x="990600" y="1752600"/>
            <a:ext cx="7772400" cy="1143000"/>
          </a:xfrm>
        </p:spPr>
        <p:txBody>
          <a:bodyPr/>
          <a:lstStyle>
            <a:lvl1pPr>
              <a:defRPr/>
            </a:lvl1pPr>
          </a:lstStyle>
          <a:p>
            <a:r>
              <a:rPr lang="it-IT"/>
              <a:t>Fare clic per modificare lo stile del titolo dello schema</a:t>
            </a:r>
          </a:p>
        </p:txBody>
      </p:sp>
      <p:sp>
        <p:nvSpPr>
          <p:cNvPr id="28740"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it-IT"/>
              <a:t>Fare clic per modificare lo stile del sottotitolo dello schema</a:t>
            </a:r>
          </a:p>
        </p:txBody>
      </p:sp>
      <p:sp>
        <p:nvSpPr>
          <p:cNvPr id="69" name="Rectangle 69"/>
          <p:cNvSpPr>
            <a:spLocks noGrp="1" noChangeArrowheads="1"/>
          </p:cNvSpPr>
          <p:nvPr>
            <p:ph type="dt" sz="quarter" idx="10"/>
          </p:nvPr>
        </p:nvSpPr>
        <p:spPr/>
        <p:txBody>
          <a:bodyPr/>
          <a:lstStyle>
            <a:lvl1pPr>
              <a:defRPr/>
            </a:lvl1pPr>
          </a:lstStyle>
          <a:p>
            <a:pPr>
              <a:defRPr/>
            </a:pPr>
            <a:endParaRPr lang="it-IT"/>
          </a:p>
        </p:txBody>
      </p:sp>
      <p:sp>
        <p:nvSpPr>
          <p:cNvPr id="70" name="Rectangle 70"/>
          <p:cNvSpPr>
            <a:spLocks noGrp="1" noChangeArrowheads="1"/>
          </p:cNvSpPr>
          <p:nvPr>
            <p:ph type="ftr" sz="quarter" idx="11"/>
          </p:nvPr>
        </p:nvSpPr>
        <p:spPr/>
        <p:txBody>
          <a:bodyPr/>
          <a:lstStyle>
            <a:lvl1pPr>
              <a:defRPr/>
            </a:lvl1pPr>
          </a:lstStyle>
          <a:p>
            <a:pPr>
              <a:defRPr/>
            </a:pPr>
            <a:endParaRPr lang="it-IT"/>
          </a:p>
        </p:txBody>
      </p:sp>
      <p:sp>
        <p:nvSpPr>
          <p:cNvPr id="71" name="Rectangle 71"/>
          <p:cNvSpPr>
            <a:spLocks noGrp="1" noChangeArrowheads="1"/>
          </p:cNvSpPr>
          <p:nvPr>
            <p:ph type="sldNum" sz="quarter" idx="12"/>
          </p:nvPr>
        </p:nvSpPr>
        <p:spPr/>
        <p:txBody>
          <a:bodyPr/>
          <a:lstStyle>
            <a:lvl1pPr>
              <a:defRPr/>
            </a:lvl1pPr>
          </a:lstStyle>
          <a:p>
            <a:pPr>
              <a:defRPr/>
            </a:pPr>
            <a:fld id="{1133A372-69CF-42C2-9817-5370B6CE60B9}"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65"/>
          <p:cNvSpPr>
            <a:spLocks noGrp="1" noChangeArrowheads="1"/>
          </p:cNvSpPr>
          <p:nvPr>
            <p:ph type="dt" sz="half" idx="10"/>
          </p:nvPr>
        </p:nvSpPr>
        <p:spPr>
          <a:ln/>
        </p:spPr>
        <p:txBody>
          <a:bodyPr/>
          <a:lstStyle>
            <a:lvl1pPr>
              <a:defRPr/>
            </a:lvl1pPr>
          </a:lstStyle>
          <a:p>
            <a:pPr>
              <a:defRPr/>
            </a:pPr>
            <a:endParaRPr lang="it-IT"/>
          </a:p>
        </p:txBody>
      </p:sp>
      <p:sp>
        <p:nvSpPr>
          <p:cNvPr id="5" name="Rectangle 66"/>
          <p:cNvSpPr>
            <a:spLocks noGrp="1" noChangeArrowheads="1"/>
          </p:cNvSpPr>
          <p:nvPr>
            <p:ph type="ftr" sz="quarter" idx="11"/>
          </p:nvPr>
        </p:nvSpPr>
        <p:spPr>
          <a:ln/>
        </p:spPr>
        <p:txBody>
          <a:bodyPr/>
          <a:lstStyle>
            <a:lvl1pPr>
              <a:defRPr/>
            </a:lvl1pPr>
          </a:lstStyle>
          <a:p>
            <a:pPr>
              <a:defRPr/>
            </a:pPr>
            <a:endParaRPr lang="it-IT"/>
          </a:p>
        </p:txBody>
      </p:sp>
      <p:sp>
        <p:nvSpPr>
          <p:cNvPr id="6" name="Rectangle 67"/>
          <p:cNvSpPr>
            <a:spLocks noGrp="1" noChangeArrowheads="1"/>
          </p:cNvSpPr>
          <p:nvPr>
            <p:ph type="sldNum" sz="quarter" idx="12"/>
          </p:nvPr>
        </p:nvSpPr>
        <p:spPr>
          <a:ln/>
        </p:spPr>
        <p:txBody>
          <a:bodyPr/>
          <a:lstStyle>
            <a:lvl1pPr>
              <a:defRPr/>
            </a:lvl1pPr>
          </a:lstStyle>
          <a:p>
            <a:pPr>
              <a:defRPr/>
            </a:pPr>
            <a:fld id="{C50BB31A-F0B3-438C-AC2E-8185AA2B0339}"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10350" y="304800"/>
            <a:ext cx="2000250" cy="57150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9600" y="304800"/>
            <a:ext cx="5848350" cy="57150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65"/>
          <p:cNvSpPr>
            <a:spLocks noGrp="1" noChangeArrowheads="1"/>
          </p:cNvSpPr>
          <p:nvPr>
            <p:ph type="dt" sz="half" idx="10"/>
          </p:nvPr>
        </p:nvSpPr>
        <p:spPr>
          <a:ln/>
        </p:spPr>
        <p:txBody>
          <a:bodyPr/>
          <a:lstStyle>
            <a:lvl1pPr>
              <a:defRPr/>
            </a:lvl1pPr>
          </a:lstStyle>
          <a:p>
            <a:pPr>
              <a:defRPr/>
            </a:pPr>
            <a:endParaRPr lang="it-IT"/>
          </a:p>
        </p:txBody>
      </p:sp>
      <p:sp>
        <p:nvSpPr>
          <p:cNvPr id="5" name="Rectangle 66"/>
          <p:cNvSpPr>
            <a:spLocks noGrp="1" noChangeArrowheads="1"/>
          </p:cNvSpPr>
          <p:nvPr>
            <p:ph type="ftr" sz="quarter" idx="11"/>
          </p:nvPr>
        </p:nvSpPr>
        <p:spPr>
          <a:ln/>
        </p:spPr>
        <p:txBody>
          <a:bodyPr/>
          <a:lstStyle>
            <a:lvl1pPr>
              <a:defRPr/>
            </a:lvl1pPr>
          </a:lstStyle>
          <a:p>
            <a:pPr>
              <a:defRPr/>
            </a:pPr>
            <a:endParaRPr lang="it-IT"/>
          </a:p>
        </p:txBody>
      </p:sp>
      <p:sp>
        <p:nvSpPr>
          <p:cNvPr id="6" name="Rectangle 67"/>
          <p:cNvSpPr>
            <a:spLocks noGrp="1" noChangeArrowheads="1"/>
          </p:cNvSpPr>
          <p:nvPr>
            <p:ph type="sldNum" sz="quarter" idx="12"/>
          </p:nvPr>
        </p:nvSpPr>
        <p:spPr>
          <a:ln/>
        </p:spPr>
        <p:txBody>
          <a:bodyPr/>
          <a:lstStyle>
            <a:lvl1pPr>
              <a:defRPr/>
            </a:lvl1pPr>
          </a:lstStyle>
          <a:p>
            <a:pPr>
              <a:defRPr/>
            </a:pPr>
            <a:fld id="{03000DF9-001C-4A80-9C42-FFBFF0C201B0}"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65"/>
          <p:cNvSpPr>
            <a:spLocks noGrp="1" noChangeArrowheads="1"/>
          </p:cNvSpPr>
          <p:nvPr>
            <p:ph type="dt" sz="half" idx="10"/>
          </p:nvPr>
        </p:nvSpPr>
        <p:spPr>
          <a:ln/>
        </p:spPr>
        <p:txBody>
          <a:bodyPr/>
          <a:lstStyle>
            <a:lvl1pPr>
              <a:defRPr/>
            </a:lvl1pPr>
          </a:lstStyle>
          <a:p>
            <a:pPr>
              <a:defRPr/>
            </a:pPr>
            <a:endParaRPr lang="it-IT"/>
          </a:p>
        </p:txBody>
      </p:sp>
      <p:sp>
        <p:nvSpPr>
          <p:cNvPr id="5" name="Rectangle 66"/>
          <p:cNvSpPr>
            <a:spLocks noGrp="1" noChangeArrowheads="1"/>
          </p:cNvSpPr>
          <p:nvPr>
            <p:ph type="ftr" sz="quarter" idx="11"/>
          </p:nvPr>
        </p:nvSpPr>
        <p:spPr>
          <a:ln/>
        </p:spPr>
        <p:txBody>
          <a:bodyPr/>
          <a:lstStyle>
            <a:lvl1pPr>
              <a:defRPr/>
            </a:lvl1pPr>
          </a:lstStyle>
          <a:p>
            <a:pPr>
              <a:defRPr/>
            </a:pPr>
            <a:endParaRPr lang="it-IT"/>
          </a:p>
        </p:txBody>
      </p:sp>
      <p:sp>
        <p:nvSpPr>
          <p:cNvPr id="6" name="Rectangle 67"/>
          <p:cNvSpPr>
            <a:spLocks noGrp="1" noChangeArrowheads="1"/>
          </p:cNvSpPr>
          <p:nvPr>
            <p:ph type="sldNum" sz="quarter" idx="12"/>
          </p:nvPr>
        </p:nvSpPr>
        <p:spPr>
          <a:ln/>
        </p:spPr>
        <p:txBody>
          <a:bodyPr/>
          <a:lstStyle>
            <a:lvl1pPr>
              <a:defRPr/>
            </a:lvl1pPr>
          </a:lstStyle>
          <a:p>
            <a:pPr>
              <a:defRPr/>
            </a:pPr>
            <a:fld id="{A7F9D559-DAD7-4171-B0F9-8FC5D507FBE6}"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65"/>
          <p:cNvSpPr>
            <a:spLocks noGrp="1" noChangeArrowheads="1"/>
          </p:cNvSpPr>
          <p:nvPr>
            <p:ph type="dt" sz="half" idx="10"/>
          </p:nvPr>
        </p:nvSpPr>
        <p:spPr>
          <a:ln/>
        </p:spPr>
        <p:txBody>
          <a:bodyPr/>
          <a:lstStyle>
            <a:lvl1pPr>
              <a:defRPr/>
            </a:lvl1pPr>
          </a:lstStyle>
          <a:p>
            <a:pPr>
              <a:defRPr/>
            </a:pPr>
            <a:endParaRPr lang="it-IT"/>
          </a:p>
        </p:txBody>
      </p:sp>
      <p:sp>
        <p:nvSpPr>
          <p:cNvPr id="5" name="Rectangle 66"/>
          <p:cNvSpPr>
            <a:spLocks noGrp="1" noChangeArrowheads="1"/>
          </p:cNvSpPr>
          <p:nvPr>
            <p:ph type="ftr" sz="quarter" idx="11"/>
          </p:nvPr>
        </p:nvSpPr>
        <p:spPr>
          <a:ln/>
        </p:spPr>
        <p:txBody>
          <a:bodyPr/>
          <a:lstStyle>
            <a:lvl1pPr>
              <a:defRPr/>
            </a:lvl1pPr>
          </a:lstStyle>
          <a:p>
            <a:pPr>
              <a:defRPr/>
            </a:pPr>
            <a:endParaRPr lang="it-IT"/>
          </a:p>
        </p:txBody>
      </p:sp>
      <p:sp>
        <p:nvSpPr>
          <p:cNvPr id="6" name="Rectangle 67"/>
          <p:cNvSpPr>
            <a:spLocks noGrp="1" noChangeArrowheads="1"/>
          </p:cNvSpPr>
          <p:nvPr>
            <p:ph type="sldNum" sz="quarter" idx="12"/>
          </p:nvPr>
        </p:nvSpPr>
        <p:spPr>
          <a:ln/>
        </p:spPr>
        <p:txBody>
          <a:bodyPr/>
          <a:lstStyle>
            <a:lvl1pPr>
              <a:defRPr/>
            </a:lvl1pPr>
          </a:lstStyle>
          <a:p>
            <a:pPr>
              <a:defRPr/>
            </a:pPr>
            <a:fld id="{AC733D8E-2118-4038-8157-16FCC8B87AAB}"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800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65"/>
          <p:cNvSpPr>
            <a:spLocks noGrp="1" noChangeArrowheads="1"/>
          </p:cNvSpPr>
          <p:nvPr>
            <p:ph type="dt" sz="half" idx="10"/>
          </p:nvPr>
        </p:nvSpPr>
        <p:spPr>
          <a:ln/>
        </p:spPr>
        <p:txBody>
          <a:bodyPr/>
          <a:lstStyle>
            <a:lvl1pPr>
              <a:defRPr/>
            </a:lvl1pPr>
          </a:lstStyle>
          <a:p>
            <a:pPr>
              <a:defRPr/>
            </a:pPr>
            <a:endParaRPr lang="it-IT"/>
          </a:p>
        </p:txBody>
      </p:sp>
      <p:sp>
        <p:nvSpPr>
          <p:cNvPr id="6" name="Rectangle 66"/>
          <p:cNvSpPr>
            <a:spLocks noGrp="1" noChangeArrowheads="1"/>
          </p:cNvSpPr>
          <p:nvPr>
            <p:ph type="ftr" sz="quarter" idx="11"/>
          </p:nvPr>
        </p:nvSpPr>
        <p:spPr>
          <a:ln/>
        </p:spPr>
        <p:txBody>
          <a:bodyPr/>
          <a:lstStyle>
            <a:lvl1pPr>
              <a:defRPr/>
            </a:lvl1pPr>
          </a:lstStyle>
          <a:p>
            <a:pPr>
              <a:defRPr/>
            </a:pPr>
            <a:endParaRPr lang="it-IT"/>
          </a:p>
        </p:txBody>
      </p:sp>
      <p:sp>
        <p:nvSpPr>
          <p:cNvPr id="7" name="Rectangle 67"/>
          <p:cNvSpPr>
            <a:spLocks noGrp="1" noChangeArrowheads="1"/>
          </p:cNvSpPr>
          <p:nvPr>
            <p:ph type="sldNum" sz="quarter" idx="12"/>
          </p:nvPr>
        </p:nvSpPr>
        <p:spPr>
          <a:ln/>
        </p:spPr>
        <p:txBody>
          <a:bodyPr/>
          <a:lstStyle>
            <a:lvl1pPr>
              <a:defRPr/>
            </a:lvl1pPr>
          </a:lstStyle>
          <a:p>
            <a:pPr>
              <a:defRPr/>
            </a:pPr>
            <a:fld id="{5B128CA9-13F1-41FB-9285-50BF0D273706}"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65"/>
          <p:cNvSpPr>
            <a:spLocks noGrp="1" noChangeArrowheads="1"/>
          </p:cNvSpPr>
          <p:nvPr>
            <p:ph type="dt" sz="half" idx="10"/>
          </p:nvPr>
        </p:nvSpPr>
        <p:spPr>
          <a:ln/>
        </p:spPr>
        <p:txBody>
          <a:bodyPr/>
          <a:lstStyle>
            <a:lvl1pPr>
              <a:defRPr/>
            </a:lvl1pPr>
          </a:lstStyle>
          <a:p>
            <a:pPr>
              <a:defRPr/>
            </a:pPr>
            <a:endParaRPr lang="it-IT"/>
          </a:p>
        </p:txBody>
      </p:sp>
      <p:sp>
        <p:nvSpPr>
          <p:cNvPr id="8" name="Rectangle 66"/>
          <p:cNvSpPr>
            <a:spLocks noGrp="1" noChangeArrowheads="1"/>
          </p:cNvSpPr>
          <p:nvPr>
            <p:ph type="ftr" sz="quarter" idx="11"/>
          </p:nvPr>
        </p:nvSpPr>
        <p:spPr>
          <a:ln/>
        </p:spPr>
        <p:txBody>
          <a:bodyPr/>
          <a:lstStyle>
            <a:lvl1pPr>
              <a:defRPr/>
            </a:lvl1pPr>
          </a:lstStyle>
          <a:p>
            <a:pPr>
              <a:defRPr/>
            </a:pPr>
            <a:endParaRPr lang="it-IT"/>
          </a:p>
        </p:txBody>
      </p:sp>
      <p:sp>
        <p:nvSpPr>
          <p:cNvPr id="9" name="Rectangle 67"/>
          <p:cNvSpPr>
            <a:spLocks noGrp="1" noChangeArrowheads="1"/>
          </p:cNvSpPr>
          <p:nvPr>
            <p:ph type="sldNum" sz="quarter" idx="12"/>
          </p:nvPr>
        </p:nvSpPr>
        <p:spPr>
          <a:ln/>
        </p:spPr>
        <p:txBody>
          <a:bodyPr/>
          <a:lstStyle>
            <a:lvl1pPr>
              <a:defRPr/>
            </a:lvl1pPr>
          </a:lstStyle>
          <a:p>
            <a:pPr>
              <a:defRPr/>
            </a:pPr>
            <a:fld id="{DCC20FC8-F016-4BAA-95E4-8C83511D7943}"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65"/>
          <p:cNvSpPr>
            <a:spLocks noGrp="1" noChangeArrowheads="1"/>
          </p:cNvSpPr>
          <p:nvPr>
            <p:ph type="dt" sz="half" idx="10"/>
          </p:nvPr>
        </p:nvSpPr>
        <p:spPr>
          <a:ln/>
        </p:spPr>
        <p:txBody>
          <a:bodyPr/>
          <a:lstStyle>
            <a:lvl1pPr>
              <a:defRPr/>
            </a:lvl1pPr>
          </a:lstStyle>
          <a:p>
            <a:pPr>
              <a:defRPr/>
            </a:pPr>
            <a:endParaRPr lang="it-IT"/>
          </a:p>
        </p:txBody>
      </p:sp>
      <p:sp>
        <p:nvSpPr>
          <p:cNvPr id="4" name="Rectangle 66"/>
          <p:cNvSpPr>
            <a:spLocks noGrp="1" noChangeArrowheads="1"/>
          </p:cNvSpPr>
          <p:nvPr>
            <p:ph type="ftr" sz="quarter" idx="11"/>
          </p:nvPr>
        </p:nvSpPr>
        <p:spPr>
          <a:ln/>
        </p:spPr>
        <p:txBody>
          <a:bodyPr/>
          <a:lstStyle>
            <a:lvl1pPr>
              <a:defRPr/>
            </a:lvl1pPr>
          </a:lstStyle>
          <a:p>
            <a:pPr>
              <a:defRPr/>
            </a:pPr>
            <a:endParaRPr lang="it-IT"/>
          </a:p>
        </p:txBody>
      </p:sp>
      <p:sp>
        <p:nvSpPr>
          <p:cNvPr id="5" name="Rectangle 67"/>
          <p:cNvSpPr>
            <a:spLocks noGrp="1" noChangeArrowheads="1"/>
          </p:cNvSpPr>
          <p:nvPr>
            <p:ph type="sldNum" sz="quarter" idx="12"/>
          </p:nvPr>
        </p:nvSpPr>
        <p:spPr>
          <a:ln/>
        </p:spPr>
        <p:txBody>
          <a:bodyPr/>
          <a:lstStyle>
            <a:lvl1pPr>
              <a:defRPr/>
            </a:lvl1pPr>
          </a:lstStyle>
          <a:p>
            <a:pPr>
              <a:defRPr/>
            </a:pPr>
            <a:fld id="{BA75ECEA-2974-44EA-B977-2350BEB8618A}"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65"/>
          <p:cNvSpPr>
            <a:spLocks noGrp="1" noChangeArrowheads="1"/>
          </p:cNvSpPr>
          <p:nvPr>
            <p:ph type="dt" sz="half" idx="10"/>
          </p:nvPr>
        </p:nvSpPr>
        <p:spPr>
          <a:ln/>
        </p:spPr>
        <p:txBody>
          <a:bodyPr/>
          <a:lstStyle>
            <a:lvl1pPr>
              <a:defRPr/>
            </a:lvl1pPr>
          </a:lstStyle>
          <a:p>
            <a:pPr>
              <a:defRPr/>
            </a:pPr>
            <a:endParaRPr lang="it-IT"/>
          </a:p>
        </p:txBody>
      </p:sp>
      <p:sp>
        <p:nvSpPr>
          <p:cNvPr id="3" name="Rectangle 66"/>
          <p:cNvSpPr>
            <a:spLocks noGrp="1" noChangeArrowheads="1"/>
          </p:cNvSpPr>
          <p:nvPr>
            <p:ph type="ftr" sz="quarter" idx="11"/>
          </p:nvPr>
        </p:nvSpPr>
        <p:spPr>
          <a:ln/>
        </p:spPr>
        <p:txBody>
          <a:bodyPr/>
          <a:lstStyle>
            <a:lvl1pPr>
              <a:defRPr/>
            </a:lvl1pPr>
          </a:lstStyle>
          <a:p>
            <a:pPr>
              <a:defRPr/>
            </a:pPr>
            <a:endParaRPr lang="it-IT"/>
          </a:p>
        </p:txBody>
      </p:sp>
      <p:sp>
        <p:nvSpPr>
          <p:cNvPr id="4" name="Rectangle 67"/>
          <p:cNvSpPr>
            <a:spLocks noGrp="1" noChangeArrowheads="1"/>
          </p:cNvSpPr>
          <p:nvPr>
            <p:ph type="sldNum" sz="quarter" idx="12"/>
          </p:nvPr>
        </p:nvSpPr>
        <p:spPr>
          <a:ln/>
        </p:spPr>
        <p:txBody>
          <a:bodyPr/>
          <a:lstStyle>
            <a:lvl1pPr>
              <a:defRPr/>
            </a:lvl1pPr>
          </a:lstStyle>
          <a:p>
            <a:pPr>
              <a:defRPr/>
            </a:pPr>
            <a:fld id="{89A08177-08AF-429C-BDF8-BFA91397AEB0}"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65"/>
          <p:cNvSpPr>
            <a:spLocks noGrp="1" noChangeArrowheads="1"/>
          </p:cNvSpPr>
          <p:nvPr>
            <p:ph type="dt" sz="half" idx="10"/>
          </p:nvPr>
        </p:nvSpPr>
        <p:spPr>
          <a:ln/>
        </p:spPr>
        <p:txBody>
          <a:bodyPr/>
          <a:lstStyle>
            <a:lvl1pPr>
              <a:defRPr/>
            </a:lvl1pPr>
          </a:lstStyle>
          <a:p>
            <a:pPr>
              <a:defRPr/>
            </a:pPr>
            <a:endParaRPr lang="it-IT"/>
          </a:p>
        </p:txBody>
      </p:sp>
      <p:sp>
        <p:nvSpPr>
          <p:cNvPr id="6" name="Rectangle 66"/>
          <p:cNvSpPr>
            <a:spLocks noGrp="1" noChangeArrowheads="1"/>
          </p:cNvSpPr>
          <p:nvPr>
            <p:ph type="ftr" sz="quarter" idx="11"/>
          </p:nvPr>
        </p:nvSpPr>
        <p:spPr>
          <a:ln/>
        </p:spPr>
        <p:txBody>
          <a:bodyPr/>
          <a:lstStyle>
            <a:lvl1pPr>
              <a:defRPr/>
            </a:lvl1pPr>
          </a:lstStyle>
          <a:p>
            <a:pPr>
              <a:defRPr/>
            </a:pPr>
            <a:endParaRPr lang="it-IT"/>
          </a:p>
        </p:txBody>
      </p:sp>
      <p:sp>
        <p:nvSpPr>
          <p:cNvPr id="7" name="Rectangle 67"/>
          <p:cNvSpPr>
            <a:spLocks noGrp="1" noChangeArrowheads="1"/>
          </p:cNvSpPr>
          <p:nvPr>
            <p:ph type="sldNum" sz="quarter" idx="12"/>
          </p:nvPr>
        </p:nvSpPr>
        <p:spPr>
          <a:ln/>
        </p:spPr>
        <p:txBody>
          <a:bodyPr/>
          <a:lstStyle>
            <a:lvl1pPr>
              <a:defRPr/>
            </a:lvl1pPr>
          </a:lstStyle>
          <a:p>
            <a:pPr>
              <a:defRPr/>
            </a:pPr>
            <a:fld id="{2D931B85-458D-4475-A6A7-931AA67B1C76}"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65"/>
          <p:cNvSpPr>
            <a:spLocks noGrp="1" noChangeArrowheads="1"/>
          </p:cNvSpPr>
          <p:nvPr>
            <p:ph type="dt" sz="half" idx="10"/>
          </p:nvPr>
        </p:nvSpPr>
        <p:spPr>
          <a:ln/>
        </p:spPr>
        <p:txBody>
          <a:bodyPr/>
          <a:lstStyle>
            <a:lvl1pPr>
              <a:defRPr/>
            </a:lvl1pPr>
          </a:lstStyle>
          <a:p>
            <a:pPr>
              <a:defRPr/>
            </a:pPr>
            <a:endParaRPr lang="it-IT"/>
          </a:p>
        </p:txBody>
      </p:sp>
      <p:sp>
        <p:nvSpPr>
          <p:cNvPr id="6" name="Rectangle 66"/>
          <p:cNvSpPr>
            <a:spLocks noGrp="1" noChangeArrowheads="1"/>
          </p:cNvSpPr>
          <p:nvPr>
            <p:ph type="ftr" sz="quarter" idx="11"/>
          </p:nvPr>
        </p:nvSpPr>
        <p:spPr>
          <a:ln/>
        </p:spPr>
        <p:txBody>
          <a:bodyPr/>
          <a:lstStyle>
            <a:lvl1pPr>
              <a:defRPr/>
            </a:lvl1pPr>
          </a:lstStyle>
          <a:p>
            <a:pPr>
              <a:defRPr/>
            </a:pPr>
            <a:endParaRPr lang="it-IT"/>
          </a:p>
        </p:txBody>
      </p:sp>
      <p:sp>
        <p:nvSpPr>
          <p:cNvPr id="7" name="Rectangle 67"/>
          <p:cNvSpPr>
            <a:spLocks noGrp="1" noChangeArrowheads="1"/>
          </p:cNvSpPr>
          <p:nvPr>
            <p:ph type="sldNum" sz="quarter" idx="12"/>
          </p:nvPr>
        </p:nvSpPr>
        <p:spPr>
          <a:ln/>
        </p:spPr>
        <p:txBody>
          <a:bodyPr/>
          <a:lstStyle>
            <a:lvl1pPr>
              <a:defRPr/>
            </a:lvl1pPr>
          </a:lstStyle>
          <a:p>
            <a:pPr>
              <a:defRPr/>
            </a:pPr>
            <a:fld id="{682653AD-9032-4FDF-BB92-55706163B270}"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grpSp>
          <p:nvGrpSpPr>
            <p:cNvPr id="1032" name="Group 3"/>
            <p:cNvGrpSpPr>
              <a:grpSpLocks/>
            </p:cNvGrpSpPr>
            <p:nvPr/>
          </p:nvGrpSpPr>
          <p:grpSpPr bwMode="auto">
            <a:xfrm>
              <a:off x="0" y="0"/>
              <a:ext cx="5760" cy="4320"/>
              <a:chOff x="0" y="0"/>
              <a:chExt cx="5760" cy="4320"/>
            </a:xfrm>
          </p:grpSpPr>
          <p:grpSp>
            <p:nvGrpSpPr>
              <p:cNvPr id="1039" name="Group 4"/>
              <p:cNvGrpSpPr>
                <a:grpSpLocks/>
              </p:cNvGrpSpPr>
              <p:nvPr/>
            </p:nvGrpSpPr>
            <p:grpSpPr bwMode="auto">
              <a:xfrm>
                <a:off x="0" y="192"/>
                <a:ext cx="5760" cy="4032"/>
                <a:chOff x="0" y="192"/>
                <a:chExt cx="5760" cy="4032"/>
              </a:xfrm>
            </p:grpSpPr>
            <p:sp>
              <p:nvSpPr>
                <p:cNvPr id="27653"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54"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55"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56"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57"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58"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59"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0"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1"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2"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3"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4"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5"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6"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7"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8"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9"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0"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1"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2"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3"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4"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nvGrpSpPr>
              <p:cNvPr id="1040" name="Group 27"/>
              <p:cNvGrpSpPr>
                <a:grpSpLocks/>
              </p:cNvGrpSpPr>
              <p:nvPr/>
            </p:nvGrpSpPr>
            <p:grpSpPr bwMode="auto">
              <a:xfrm>
                <a:off x="192" y="0"/>
                <a:ext cx="5376" cy="4320"/>
                <a:chOff x="192" y="0"/>
                <a:chExt cx="5376" cy="4320"/>
              </a:xfrm>
            </p:grpSpPr>
            <p:sp>
              <p:nvSpPr>
                <p:cNvPr id="27676"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7"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8"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9"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0"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1"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2"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3"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4"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5"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6"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7"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8"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9"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0"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1"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2"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3"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4"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5"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6"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7"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8"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9"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00"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01"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02"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03"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04"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sp>
          <p:nvSpPr>
            <p:cNvPr id="27705" name="Rectangle 57" descr="60%"/>
            <p:cNvSpPr>
              <a:spLocks noChangeArrowheads="1"/>
            </p:cNvSpPr>
            <p:nvPr/>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06" name="Line 58"/>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nvGrpSpPr>
            <p:cNvPr id="1035" name="Group 59"/>
            <p:cNvGrpSpPr>
              <a:grpSpLocks/>
            </p:cNvGrpSpPr>
            <p:nvPr/>
          </p:nvGrpSpPr>
          <p:grpSpPr bwMode="auto">
            <a:xfrm>
              <a:off x="261" y="892"/>
              <a:ext cx="1124" cy="1464"/>
              <a:chOff x="96" y="916"/>
              <a:chExt cx="2208" cy="2876"/>
            </a:xfrm>
          </p:grpSpPr>
          <p:sp>
            <p:nvSpPr>
              <p:cNvPr id="27708" name="Line 60"/>
              <p:cNvSpPr>
                <a:spLocks noChangeShapeType="1"/>
              </p:cNvSpPr>
              <p:nvPr/>
            </p:nvSpPr>
            <p:spPr bwMode="ltGray">
              <a:xfrm flipH="1">
                <a:off x="96" y="1038"/>
                <a:ext cx="2208" cy="0"/>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09" name="Line 61"/>
              <p:cNvSpPr>
                <a:spLocks noChangeShapeType="1"/>
              </p:cNvSpPr>
              <p:nvPr/>
            </p:nvSpPr>
            <p:spPr bwMode="ltGray">
              <a:xfrm>
                <a:off x="336" y="920"/>
                <a:ext cx="0" cy="2872"/>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10" name="Arc 62"/>
              <p:cNvSpPr>
                <a:spLocks/>
              </p:cNvSpPr>
              <p:nvPr/>
            </p:nvSpPr>
            <p:spPr bwMode="ltGray">
              <a:xfrm flipH="1">
                <a:off x="218" y="916"/>
                <a:ext cx="238" cy="240"/>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sp>
        <p:nvSpPr>
          <p:cNvPr id="1027" name="Rectangle 63"/>
          <p:cNvSpPr>
            <a:spLocks noGrp="1" noChangeArrowheads="1"/>
          </p:cNvSpPr>
          <p:nvPr>
            <p:ph type="title"/>
          </p:nvPr>
        </p:nvSpPr>
        <p:spPr bwMode="auto">
          <a:xfrm>
            <a:off x="609600" y="3048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it-IT"/>
              <a:t>Fare clic per modificare lo stile del titolo dello schema</a:t>
            </a:r>
          </a:p>
        </p:txBody>
      </p:sp>
      <p:sp>
        <p:nvSpPr>
          <p:cNvPr id="1028"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27713" name="Rectangle 6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spcBef>
                <a:spcPct val="0"/>
              </a:spcBef>
              <a:buClrTx/>
              <a:buFontTx/>
              <a:buNone/>
              <a:defRPr sz="1400">
                <a:latin typeface="+mn-lt"/>
              </a:defRPr>
            </a:lvl1pPr>
          </a:lstStyle>
          <a:p>
            <a:pPr>
              <a:defRPr/>
            </a:pPr>
            <a:endParaRPr lang="it-IT"/>
          </a:p>
        </p:txBody>
      </p:sp>
      <p:sp>
        <p:nvSpPr>
          <p:cNvPr id="27714" name="Rectangle 6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0" hangingPunct="0">
              <a:spcBef>
                <a:spcPct val="0"/>
              </a:spcBef>
              <a:buClrTx/>
              <a:buFontTx/>
              <a:buNone/>
              <a:defRPr sz="1400">
                <a:latin typeface="+mn-lt"/>
              </a:defRPr>
            </a:lvl1pPr>
          </a:lstStyle>
          <a:p>
            <a:pPr>
              <a:defRPr/>
            </a:pPr>
            <a:endParaRPr lang="it-IT"/>
          </a:p>
        </p:txBody>
      </p:sp>
      <p:sp>
        <p:nvSpPr>
          <p:cNvPr id="27715" name="Rectangle 6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buClrTx/>
              <a:buFontTx/>
              <a:buNone/>
              <a:defRPr sz="1400">
                <a:latin typeface="+mn-lt"/>
              </a:defRPr>
            </a:lvl1pPr>
          </a:lstStyle>
          <a:p>
            <a:pPr>
              <a:defRPr/>
            </a:pPr>
            <a:fld id="{50BBB78C-A580-4F9F-BF3C-C433DBF2F9C2}"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63" r:id="rId1"/>
    <p:sldLayoutId id="2147483662" r:id="rId2"/>
    <p:sldLayoutId id="2147483661" r:id="rId3"/>
    <p:sldLayoutId id="2147483660" r:id="rId4"/>
    <p:sldLayoutId id="2147483659" r:id="rId5"/>
    <p:sldLayoutId id="2147483658" r:id="rId6"/>
    <p:sldLayoutId id="2147483657" r:id="rId7"/>
    <p:sldLayoutId id="2147483656" r:id="rId8"/>
    <p:sldLayoutId id="2147483655" r:id="rId9"/>
    <p:sldLayoutId id="2147483654" r:id="rId10"/>
    <p:sldLayoutId id="2147483653"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110000"/>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giuseppe.borruso@econ.units.it"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3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990600" y="2501900"/>
            <a:ext cx="7772400" cy="1143000"/>
          </a:xfrm>
        </p:spPr>
        <p:txBody>
          <a:bodyPr/>
          <a:lstStyle/>
          <a:p>
            <a:pPr eaLnBrk="1" hangingPunct="1"/>
            <a:r>
              <a:rPr lang="it-IT" sz="3600" b="1" dirty="0" err="1">
                <a:latin typeface="Arial" charset="0"/>
              </a:rPr>
              <a:t>Economic</a:t>
            </a:r>
            <a:r>
              <a:rPr lang="it-IT" sz="3600" b="1" dirty="0">
                <a:latin typeface="Arial" charset="0"/>
              </a:rPr>
              <a:t> </a:t>
            </a:r>
            <a:r>
              <a:rPr lang="it-IT" sz="3600" b="1" dirty="0" err="1">
                <a:latin typeface="Arial" charset="0"/>
              </a:rPr>
              <a:t>Geography</a:t>
            </a:r>
            <a:r>
              <a:rPr lang="it-IT" sz="3600" b="1" dirty="0">
                <a:latin typeface="Arial" charset="0"/>
              </a:rPr>
              <a:t> </a:t>
            </a:r>
            <a:br>
              <a:rPr lang="it-IT" sz="3600" b="1" dirty="0">
                <a:latin typeface="Arial" charset="0"/>
              </a:rPr>
            </a:br>
            <a:br>
              <a:rPr lang="it-IT" sz="3600" b="1">
                <a:latin typeface="Arial" charset="0"/>
              </a:rPr>
            </a:br>
            <a:r>
              <a:rPr lang="it-IT" sz="2400">
                <a:latin typeface="Arial" charset="0"/>
              </a:rPr>
              <a:t>6 </a:t>
            </a:r>
            <a:r>
              <a:rPr lang="it-IT" sz="2400" dirty="0">
                <a:latin typeface="Arial" charset="0"/>
              </a:rPr>
              <a:t>– </a:t>
            </a:r>
            <a:r>
              <a:rPr lang="it-IT" sz="2400" dirty="0" err="1">
                <a:latin typeface="Arial" charset="0"/>
              </a:rPr>
              <a:t>Transport</a:t>
            </a:r>
            <a:r>
              <a:rPr lang="it-IT" sz="2400" dirty="0">
                <a:latin typeface="Arial" charset="0"/>
              </a:rPr>
              <a:t> and location</a:t>
            </a:r>
            <a:endParaRPr lang="it-IT" sz="2000" b="1" i="1" dirty="0">
              <a:latin typeface="Arial" charset="0"/>
            </a:endParaRPr>
          </a:p>
        </p:txBody>
      </p:sp>
      <p:pic>
        <p:nvPicPr>
          <p:cNvPr id="5" name="Picture 4" descr="Università degli Studi di Tries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384"/>
            <a:ext cx="3324225" cy="723900"/>
          </a:xfrm>
          <a:prstGeom prst="rect">
            <a:avLst/>
          </a:prstGeom>
          <a:noFill/>
          <a:extLst>
            <a:ext uri="{909E8E84-426E-40DD-AFC4-6F175D3DCCD1}">
              <a14:hiddenFill xmlns:a14="http://schemas.microsoft.com/office/drawing/2010/main">
                <a:solidFill>
                  <a:srgbClr val="FFFFFF"/>
                </a:solidFill>
              </a14:hiddenFill>
            </a:ext>
          </a:extLst>
        </p:spPr>
      </p:pic>
      <p:sp>
        <p:nvSpPr>
          <p:cNvPr id="2" name="Sottotitolo 1"/>
          <p:cNvSpPr>
            <a:spLocks noGrp="1"/>
          </p:cNvSpPr>
          <p:nvPr>
            <p:ph type="subTitle" idx="1"/>
          </p:nvPr>
        </p:nvSpPr>
        <p:spPr/>
        <p:txBody>
          <a:bodyPr/>
          <a:lstStyle/>
          <a:p>
            <a:endParaRPr lang="it-IT" dirty="0"/>
          </a:p>
        </p:txBody>
      </p:sp>
      <p:sp>
        <p:nvSpPr>
          <p:cNvPr id="6" name="Rectangle 3" descr="Rectangle: Click to edit Master text styles&#10;Second level&#10;Third level&#10;Fourth level&#10;Fifth level"/>
          <p:cNvSpPr txBox="1">
            <a:spLocks noChangeArrowheads="1"/>
          </p:cNvSpPr>
          <p:nvPr/>
        </p:nvSpPr>
        <p:spPr bwMode="auto">
          <a:xfrm>
            <a:off x="1143000" y="3462338"/>
            <a:ext cx="640080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hlink"/>
              </a:buClr>
              <a:buSzPct val="110000"/>
              <a:buFont typeface="Wingdings" pitchFamily="2" charset="2"/>
              <a:buNone/>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a:lstStyle>
          <a:p>
            <a:pPr eaLnBrk="1" hangingPunct="1"/>
            <a:endParaRPr lang="it-IT" sz="1800" kern="0" dirty="0"/>
          </a:p>
          <a:p>
            <a:pPr eaLnBrk="1" hangingPunct="1"/>
            <a:endParaRPr lang="it-IT" sz="1800" kern="0" dirty="0"/>
          </a:p>
          <a:p>
            <a:pPr eaLnBrk="1" hangingPunct="1"/>
            <a:r>
              <a:rPr lang="it-IT" sz="1800" kern="0" dirty="0"/>
              <a:t>121EC</a:t>
            </a:r>
          </a:p>
          <a:p>
            <a:pPr eaLnBrk="1" hangingPunct="1"/>
            <a:endParaRPr lang="it-IT" sz="1800" kern="0" dirty="0"/>
          </a:p>
          <a:p>
            <a:pPr eaLnBrk="1" hangingPunct="1">
              <a:spcBef>
                <a:spcPct val="15000"/>
              </a:spcBef>
            </a:pPr>
            <a:r>
              <a:rPr lang="it-IT" sz="1600" kern="0" dirty="0"/>
              <a:t>A.Y. </a:t>
            </a:r>
            <a:r>
              <a:rPr lang="it-IT" sz="1600" kern="0"/>
              <a:t>2023/2024</a:t>
            </a:r>
            <a:endParaRPr lang="it-IT" sz="1600" kern="0" dirty="0"/>
          </a:p>
          <a:p>
            <a:pPr eaLnBrk="1" hangingPunct="1">
              <a:spcBef>
                <a:spcPct val="15000"/>
              </a:spcBef>
            </a:pPr>
            <a:r>
              <a:rPr lang="it-IT" sz="1600" kern="0" dirty="0"/>
              <a:t>Dr. Giuseppe Borruso</a:t>
            </a:r>
          </a:p>
          <a:p>
            <a:pPr eaLnBrk="1" hangingPunct="1">
              <a:spcBef>
                <a:spcPct val="15000"/>
              </a:spcBef>
            </a:pPr>
            <a:r>
              <a:rPr lang="it-IT" sz="1600" kern="0" dirty="0" err="1"/>
              <a:t>Department</a:t>
            </a:r>
            <a:r>
              <a:rPr lang="it-IT" sz="1600" kern="0" dirty="0"/>
              <a:t> of </a:t>
            </a:r>
            <a:r>
              <a:rPr lang="it-IT" sz="1600" kern="0" dirty="0" err="1"/>
              <a:t>Economics</a:t>
            </a:r>
            <a:r>
              <a:rPr lang="it-IT" sz="1600" kern="0" dirty="0"/>
              <a:t>, Business, </a:t>
            </a:r>
            <a:r>
              <a:rPr lang="it-IT" sz="1600" kern="0" dirty="0" err="1"/>
              <a:t>Mathematics</a:t>
            </a:r>
            <a:r>
              <a:rPr lang="it-IT" sz="1600" kern="0" dirty="0"/>
              <a:t> and </a:t>
            </a:r>
            <a:r>
              <a:rPr lang="it-IT" sz="1600" kern="0" dirty="0" err="1"/>
              <a:t>Statistics</a:t>
            </a:r>
            <a:endParaRPr lang="it-IT" sz="1600" kern="0" dirty="0"/>
          </a:p>
          <a:p>
            <a:pPr eaLnBrk="1" hangingPunct="1">
              <a:spcBef>
                <a:spcPct val="15000"/>
              </a:spcBef>
            </a:pPr>
            <a:r>
              <a:rPr lang="it-IT" sz="1600" kern="0" dirty="0" err="1"/>
              <a:t>University</a:t>
            </a:r>
            <a:r>
              <a:rPr lang="it-IT" sz="1600" kern="0" dirty="0"/>
              <a:t> of Trieste</a:t>
            </a:r>
          </a:p>
          <a:p>
            <a:pPr eaLnBrk="1" hangingPunct="1">
              <a:spcBef>
                <a:spcPct val="15000"/>
              </a:spcBef>
            </a:pPr>
            <a:r>
              <a:rPr lang="it-IT" sz="1600" kern="0" dirty="0"/>
              <a:t>E-mail. </a:t>
            </a:r>
            <a:r>
              <a:rPr lang="it-IT" sz="1600" kern="0" dirty="0">
                <a:hlinkClick r:id="rId4"/>
              </a:rPr>
              <a:t>giuseppe.borruso@econ.units.it</a:t>
            </a:r>
            <a:endParaRPr lang="it-IT" sz="1600" kern="0" dirty="0"/>
          </a:p>
          <a:p>
            <a:pPr eaLnBrk="1" hangingPunct="1">
              <a:spcBef>
                <a:spcPct val="15000"/>
              </a:spcBef>
            </a:pPr>
            <a:r>
              <a:rPr lang="it-IT" sz="1600" kern="0" dirty="0" err="1"/>
              <a:t>Ph</a:t>
            </a:r>
            <a:r>
              <a:rPr lang="it-IT" sz="1600" kern="0" dirty="0"/>
              <a:t>. +39 040 558 </a:t>
            </a:r>
            <a:r>
              <a:rPr lang="it-IT" sz="1600" b="1" kern="0" dirty="0"/>
              <a:t>7008</a:t>
            </a:r>
          </a:p>
          <a:p>
            <a:pPr eaLnBrk="1" hangingPunct="1">
              <a:spcBef>
                <a:spcPct val="15000"/>
              </a:spcBef>
            </a:pPr>
            <a:r>
              <a:rPr lang="it-IT" sz="1600" kern="0" dirty="0" err="1"/>
              <a:t>Skype</a:t>
            </a:r>
            <a:r>
              <a:rPr lang="it-IT" sz="1600" kern="0" dirty="0"/>
              <a:t>:  </a:t>
            </a:r>
            <a:r>
              <a:rPr lang="it-IT" sz="1600" kern="0" dirty="0" err="1"/>
              <a:t>giuseppe.borruso</a:t>
            </a:r>
            <a:r>
              <a:rPr lang="it-IT" sz="1600" kern="0"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98"/>
          <p:cNvSpPr>
            <a:spLocks noGrp="1" noChangeArrowheads="1"/>
          </p:cNvSpPr>
          <p:nvPr>
            <p:ph type="title"/>
          </p:nvPr>
        </p:nvSpPr>
        <p:spPr/>
        <p:txBody>
          <a:bodyPr/>
          <a:lstStyle/>
          <a:p>
            <a:pPr eaLnBrk="1" hangingPunct="1"/>
            <a:r>
              <a:rPr lang="en-US" dirty="0"/>
              <a:t>Conceptual Corridor Development</a:t>
            </a:r>
          </a:p>
        </p:txBody>
      </p:sp>
      <p:sp>
        <p:nvSpPr>
          <p:cNvPr id="205" name="Footer Placeholder 2"/>
          <p:cNvSpPr>
            <a:spLocks noGrp="1"/>
          </p:cNvSpPr>
          <p:nvPr>
            <p:ph type="ftr" sz="quarter" idx="11"/>
          </p:nvPr>
        </p:nvSpPr>
        <p:spPr>
          <a:xfrm>
            <a:off x="0" y="6248400"/>
            <a:ext cx="9144000" cy="457200"/>
          </a:xfrm>
        </p:spPr>
        <p:txBody>
          <a:bodyPr/>
          <a:lstStyle/>
          <a:p>
            <a:pPr>
              <a:defRPr/>
            </a:pPr>
            <a:r>
              <a:rPr lang="en-US" sz="1100" dirty="0"/>
              <a:t>Copyright © 1998-2016,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
        <p:nvSpPr>
          <p:cNvPr id="59396" name="Rectangle 4"/>
          <p:cNvSpPr>
            <a:spLocks noChangeArrowheads="1"/>
          </p:cNvSpPr>
          <p:nvPr/>
        </p:nvSpPr>
        <p:spPr bwMode="auto">
          <a:xfrm>
            <a:off x="1185863" y="1773238"/>
            <a:ext cx="271462" cy="1987550"/>
          </a:xfrm>
          <a:prstGeom prst="rect">
            <a:avLst/>
          </a:prstGeom>
          <a:solidFill>
            <a:schemeClr val="bg2">
              <a:lumMod val="90000"/>
            </a:schemeClr>
          </a:solidFill>
          <a:ln w="9525">
            <a:noFill/>
            <a:miter lim="800000"/>
            <a:headEnd/>
            <a:tailEnd/>
          </a:ln>
        </p:spPr>
        <p:txBody>
          <a:bodyPr wrap="none" anchor="ctr"/>
          <a:lstStyle/>
          <a:p>
            <a:endParaRPr lang="en-US">
              <a:latin typeface="Agency FB" panose="020B0503020202020204" pitchFamily="34" charset="0"/>
            </a:endParaRPr>
          </a:p>
        </p:txBody>
      </p:sp>
      <p:sp>
        <p:nvSpPr>
          <p:cNvPr id="59397" name="Rectangle 5"/>
          <p:cNvSpPr>
            <a:spLocks noChangeArrowheads="1"/>
          </p:cNvSpPr>
          <p:nvPr/>
        </p:nvSpPr>
        <p:spPr bwMode="auto">
          <a:xfrm>
            <a:off x="3527425" y="1773238"/>
            <a:ext cx="271463" cy="1987550"/>
          </a:xfrm>
          <a:prstGeom prst="rect">
            <a:avLst/>
          </a:prstGeom>
          <a:solidFill>
            <a:schemeClr val="bg2">
              <a:lumMod val="90000"/>
            </a:schemeClr>
          </a:solidFill>
          <a:ln w="9525">
            <a:noFill/>
            <a:miter lim="800000"/>
            <a:headEnd/>
            <a:tailEnd/>
          </a:ln>
        </p:spPr>
        <p:txBody>
          <a:bodyPr wrap="none" anchor="ctr"/>
          <a:lstStyle/>
          <a:p>
            <a:endParaRPr lang="en-US">
              <a:latin typeface="Agency FB" panose="020B0503020202020204" pitchFamily="34" charset="0"/>
            </a:endParaRPr>
          </a:p>
        </p:txBody>
      </p:sp>
      <p:sp>
        <p:nvSpPr>
          <p:cNvPr id="59398" name="Rectangle 8"/>
          <p:cNvSpPr>
            <a:spLocks noChangeArrowheads="1"/>
          </p:cNvSpPr>
          <p:nvPr/>
        </p:nvSpPr>
        <p:spPr bwMode="auto">
          <a:xfrm>
            <a:off x="5888038" y="1770063"/>
            <a:ext cx="271462" cy="1987550"/>
          </a:xfrm>
          <a:prstGeom prst="rect">
            <a:avLst/>
          </a:prstGeom>
          <a:solidFill>
            <a:schemeClr val="bg2">
              <a:lumMod val="90000"/>
            </a:schemeClr>
          </a:solidFill>
          <a:ln w="9525">
            <a:noFill/>
            <a:miter lim="800000"/>
            <a:headEnd/>
            <a:tailEnd/>
          </a:ln>
        </p:spPr>
        <p:txBody>
          <a:bodyPr wrap="none" anchor="ctr"/>
          <a:lstStyle/>
          <a:p>
            <a:endParaRPr lang="en-US">
              <a:latin typeface="Agency FB" panose="020B0503020202020204" pitchFamily="34" charset="0"/>
            </a:endParaRPr>
          </a:p>
        </p:txBody>
      </p:sp>
      <p:sp>
        <p:nvSpPr>
          <p:cNvPr id="59399" name="Rectangle 9"/>
          <p:cNvSpPr>
            <a:spLocks noChangeArrowheads="1"/>
          </p:cNvSpPr>
          <p:nvPr/>
        </p:nvSpPr>
        <p:spPr bwMode="auto">
          <a:xfrm>
            <a:off x="1173163" y="3894138"/>
            <a:ext cx="269875" cy="1987550"/>
          </a:xfrm>
          <a:prstGeom prst="rect">
            <a:avLst/>
          </a:prstGeom>
          <a:solidFill>
            <a:schemeClr val="bg2">
              <a:lumMod val="90000"/>
            </a:schemeClr>
          </a:solidFill>
          <a:ln w="9525">
            <a:noFill/>
            <a:miter lim="800000"/>
            <a:headEnd/>
            <a:tailEnd/>
          </a:ln>
        </p:spPr>
        <p:txBody>
          <a:bodyPr wrap="none" anchor="ctr"/>
          <a:lstStyle/>
          <a:p>
            <a:endParaRPr lang="en-US">
              <a:latin typeface="Agency FB" panose="020B0503020202020204" pitchFamily="34" charset="0"/>
            </a:endParaRPr>
          </a:p>
        </p:txBody>
      </p:sp>
      <p:sp>
        <p:nvSpPr>
          <p:cNvPr id="59400" name="Rectangle 12"/>
          <p:cNvSpPr>
            <a:spLocks noChangeArrowheads="1"/>
          </p:cNvSpPr>
          <p:nvPr/>
        </p:nvSpPr>
        <p:spPr bwMode="auto">
          <a:xfrm>
            <a:off x="3527425" y="3894138"/>
            <a:ext cx="271463" cy="1987550"/>
          </a:xfrm>
          <a:prstGeom prst="rect">
            <a:avLst/>
          </a:prstGeom>
          <a:solidFill>
            <a:schemeClr val="bg2">
              <a:lumMod val="90000"/>
            </a:schemeClr>
          </a:solidFill>
          <a:ln w="9525">
            <a:noFill/>
            <a:miter lim="800000"/>
            <a:headEnd/>
            <a:tailEnd/>
          </a:ln>
        </p:spPr>
        <p:txBody>
          <a:bodyPr wrap="none" anchor="ctr"/>
          <a:lstStyle/>
          <a:p>
            <a:endParaRPr lang="en-US">
              <a:latin typeface="Agency FB" panose="020B0503020202020204" pitchFamily="34" charset="0"/>
            </a:endParaRPr>
          </a:p>
        </p:txBody>
      </p:sp>
      <p:sp>
        <p:nvSpPr>
          <p:cNvPr id="59401" name="Rectangle 13"/>
          <p:cNvSpPr>
            <a:spLocks noChangeArrowheads="1"/>
          </p:cNvSpPr>
          <p:nvPr/>
        </p:nvSpPr>
        <p:spPr bwMode="auto">
          <a:xfrm>
            <a:off x="5880100" y="3894138"/>
            <a:ext cx="271463" cy="1987550"/>
          </a:xfrm>
          <a:prstGeom prst="rect">
            <a:avLst/>
          </a:prstGeom>
          <a:solidFill>
            <a:schemeClr val="bg2">
              <a:lumMod val="90000"/>
            </a:schemeClr>
          </a:solidFill>
          <a:ln w="9525">
            <a:noFill/>
            <a:miter lim="800000"/>
            <a:headEnd/>
            <a:tailEnd/>
          </a:ln>
        </p:spPr>
        <p:txBody>
          <a:bodyPr wrap="none" anchor="ctr"/>
          <a:lstStyle/>
          <a:p>
            <a:endParaRPr lang="en-US">
              <a:latin typeface="Agency FB" panose="020B0503020202020204" pitchFamily="34" charset="0"/>
            </a:endParaRPr>
          </a:p>
        </p:txBody>
      </p:sp>
      <p:sp>
        <p:nvSpPr>
          <p:cNvPr id="59402" name="Line 14"/>
          <p:cNvSpPr>
            <a:spLocks noChangeShapeType="1"/>
          </p:cNvSpPr>
          <p:nvPr/>
        </p:nvSpPr>
        <p:spPr bwMode="auto">
          <a:xfrm>
            <a:off x="1544638" y="1946275"/>
            <a:ext cx="271462" cy="0"/>
          </a:xfrm>
          <a:prstGeom prst="line">
            <a:avLst/>
          </a:prstGeom>
          <a:noFill/>
          <a:ln w="25400">
            <a:solidFill>
              <a:srgbClr val="808080"/>
            </a:solidFill>
            <a:round/>
            <a:headEnd/>
            <a:tailEnd/>
          </a:ln>
        </p:spPr>
        <p:txBody>
          <a:bodyPr wrap="none" anchor="ctr"/>
          <a:lstStyle/>
          <a:p>
            <a:endParaRPr lang="en-US">
              <a:latin typeface="Agency FB" panose="020B0503020202020204" pitchFamily="34" charset="0"/>
            </a:endParaRPr>
          </a:p>
        </p:txBody>
      </p:sp>
      <p:sp>
        <p:nvSpPr>
          <p:cNvPr id="59403" name="Line 15"/>
          <p:cNvSpPr>
            <a:spLocks noChangeShapeType="1"/>
          </p:cNvSpPr>
          <p:nvPr/>
        </p:nvSpPr>
        <p:spPr bwMode="auto">
          <a:xfrm>
            <a:off x="1544638" y="2217738"/>
            <a:ext cx="271462" cy="0"/>
          </a:xfrm>
          <a:prstGeom prst="line">
            <a:avLst/>
          </a:prstGeom>
          <a:noFill/>
          <a:ln w="25400">
            <a:solidFill>
              <a:srgbClr val="808080"/>
            </a:solidFill>
            <a:round/>
            <a:headEnd/>
            <a:tailEnd/>
          </a:ln>
        </p:spPr>
        <p:txBody>
          <a:bodyPr wrap="none" anchor="ctr"/>
          <a:lstStyle/>
          <a:p>
            <a:endParaRPr lang="en-US">
              <a:latin typeface="Agency FB" panose="020B0503020202020204" pitchFamily="34" charset="0"/>
            </a:endParaRPr>
          </a:p>
        </p:txBody>
      </p:sp>
      <p:sp>
        <p:nvSpPr>
          <p:cNvPr id="59404" name="Line 16"/>
          <p:cNvSpPr>
            <a:spLocks noChangeShapeType="1"/>
          </p:cNvSpPr>
          <p:nvPr/>
        </p:nvSpPr>
        <p:spPr bwMode="auto">
          <a:xfrm>
            <a:off x="1544638" y="2487613"/>
            <a:ext cx="271462" cy="0"/>
          </a:xfrm>
          <a:prstGeom prst="line">
            <a:avLst/>
          </a:prstGeom>
          <a:noFill/>
          <a:ln w="25400">
            <a:solidFill>
              <a:srgbClr val="808080"/>
            </a:solidFill>
            <a:round/>
            <a:headEnd/>
            <a:tailEnd/>
          </a:ln>
        </p:spPr>
        <p:txBody>
          <a:bodyPr wrap="none" anchor="ctr"/>
          <a:lstStyle/>
          <a:p>
            <a:endParaRPr lang="en-US">
              <a:latin typeface="Agency FB" panose="020B0503020202020204" pitchFamily="34" charset="0"/>
            </a:endParaRPr>
          </a:p>
        </p:txBody>
      </p:sp>
      <p:sp>
        <p:nvSpPr>
          <p:cNvPr id="59405" name="Line 17"/>
          <p:cNvSpPr>
            <a:spLocks noChangeShapeType="1"/>
          </p:cNvSpPr>
          <p:nvPr/>
        </p:nvSpPr>
        <p:spPr bwMode="auto">
          <a:xfrm>
            <a:off x="1544638" y="2759075"/>
            <a:ext cx="271462" cy="0"/>
          </a:xfrm>
          <a:prstGeom prst="line">
            <a:avLst/>
          </a:prstGeom>
          <a:noFill/>
          <a:ln w="25400">
            <a:solidFill>
              <a:srgbClr val="808080"/>
            </a:solidFill>
            <a:round/>
            <a:headEnd/>
            <a:tailEnd/>
          </a:ln>
        </p:spPr>
        <p:txBody>
          <a:bodyPr wrap="none" anchor="ctr"/>
          <a:lstStyle/>
          <a:p>
            <a:endParaRPr lang="en-US">
              <a:latin typeface="Agency FB" panose="020B0503020202020204" pitchFamily="34" charset="0"/>
            </a:endParaRPr>
          </a:p>
        </p:txBody>
      </p:sp>
      <p:sp>
        <p:nvSpPr>
          <p:cNvPr id="59406" name="Line 18"/>
          <p:cNvSpPr>
            <a:spLocks noChangeShapeType="1"/>
          </p:cNvSpPr>
          <p:nvPr/>
        </p:nvSpPr>
        <p:spPr bwMode="auto">
          <a:xfrm>
            <a:off x="1544638" y="3030538"/>
            <a:ext cx="271462" cy="0"/>
          </a:xfrm>
          <a:prstGeom prst="line">
            <a:avLst/>
          </a:prstGeom>
          <a:noFill/>
          <a:ln w="25400">
            <a:solidFill>
              <a:srgbClr val="808080"/>
            </a:solidFill>
            <a:round/>
            <a:headEnd/>
            <a:tailEnd/>
          </a:ln>
        </p:spPr>
        <p:txBody>
          <a:bodyPr wrap="none" anchor="ctr"/>
          <a:lstStyle/>
          <a:p>
            <a:endParaRPr lang="en-US">
              <a:latin typeface="Agency FB" panose="020B0503020202020204" pitchFamily="34" charset="0"/>
            </a:endParaRPr>
          </a:p>
        </p:txBody>
      </p:sp>
      <p:sp>
        <p:nvSpPr>
          <p:cNvPr id="59407" name="Line 19"/>
          <p:cNvSpPr>
            <a:spLocks noChangeShapeType="1"/>
          </p:cNvSpPr>
          <p:nvPr/>
        </p:nvSpPr>
        <p:spPr bwMode="auto">
          <a:xfrm>
            <a:off x="1544638" y="3302000"/>
            <a:ext cx="271462" cy="0"/>
          </a:xfrm>
          <a:prstGeom prst="line">
            <a:avLst/>
          </a:prstGeom>
          <a:noFill/>
          <a:ln w="25400">
            <a:solidFill>
              <a:srgbClr val="808080"/>
            </a:solidFill>
            <a:round/>
            <a:headEnd/>
            <a:tailEnd/>
          </a:ln>
        </p:spPr>
        <p:txBody>
          <a:bodyPr wrap="none" anchor="ctr"/>
          <a:lstStyle/>
          <a:p>
            <a:endParaRPr lang="en-US">
              <a:latin typeface="Agency FB" panose="020B0503020202020204" pitchFamily="34" charset="0"/>
            </a:endParaRPr>
          </a:p>
        </p:txBody>
      </p:sp>
      <p:sp>
        <p:nvSpPr>
          <p:cNvPr id="59408" name="Line 20"/>
          <p:cNvSpPr>
            <a:spLocks noChangeShapeType="1"/>
          </p:cNvSpPr>
          <p:nvPr/>
        </p:nvSpPr>
        <p:spPr bwMode="auto">
          <a:xfrm>
            <a:off x="1544638" y="3571875"/>
            <a:ext cx="271462" cy="0"/>
          </a:xfrm>
          <a:prstGeom prst="line">
            <a:avLst/>
          </a:prstGeom>
          <a:noFill/>
          <a:ln w="25400">
            <a:solidFill>
              <a:srgbClr val="808080"/>
            </a:solidFill>
            <a:round/>
            <a:headEnd/>
            <a:tailEnd/>
          </a:ln>
        </p:spPr>
        <p:txBody>
          <a:bodyPr wrap="none" anchor="ctr"/>
          <a:lstStyle/>
          <a:p>
            <a:endParaRPr lang="en-US">
              <a:latin typeface="Agency FB" panose="020B0503020202020204" pitchFamily="34" charset="0"/>
            </a:endParaRPr>
          </a:p>
        </p:txBody>
      </p:sp>
      <p:sp>
        <p:nvSpPr>
          <p:cNvPr id="59409" name="Oval 21"/>
          <p:cNvSpPr>
            <a:spLocks noChangeArrowheads="1"/>
          </p:cNvSpPr>
          <p:nvPr/>
        </p:nvSpPr>
        <p:spPr bwMode="auto">
          <a:xfrm>
            <a:off x="1385888" y="1855788"/>
            <a:ext cx="180975" cy="180975"/>
          </a:xfrm>
          <a:prstGeom prst="ellipse">
            <a:avLst/>
          </a:prstGeom>
          <a:solidFill>
            <a:schemeClr val="bg1"/>
          </a:solidFill>
          <a:ln w="19050">
            <a:solidFill>
              <a:schemeClr val="bg1">
                <a:lumMod val="50000"/>
              </a:schemeClr>
            </a:solidFill>
            <a:round/>
            <a:headEnd/>
            <a:tailEnd/>
          </a:ln>
        </p:spPr>
        <p:txBody>
          <a:bodyPr wrap="none" anchor="ctr"/>
          <a:lstStyle/>
          <a:p>
            <a:endParaRPr lang="en-US">
              <a:latin typeface="Agency FB" panose="020B0503020202020204" pitchFamily="34" charset="0"/>
            </a:endParaRPr>
          </a:p>
        </p:txBody>
      </p:sp>
      <p:sp>
        <p:nvSpPr>
          <p:cNvPr id="59410" name="Oval 22"/>
          <p:cNvSpPr>
            <a:spLocks noChangeArrowheads="1"/>
          </p:cNvSpPr>
          <p:nvPr/>
        </p:nvSpPr>
        <p:spPr bwMode="auto">
          <a:xfrm>
            <a:off x="1385888" y="2127250"/>
            <a:ext cx="180975" cy="180975"/>
          </a:xfrm>
          <a:prstGeom prst="ellipse">
            <a:avLst/>
          </a:prstGeom>
          <a:solidFill>
            <a:schemeClr val="bg1"/>
          </a:solidFill>
          <a:ln w="19050">
            <a:solidFill>
              <a:schemeClr val="bg1">
                <a:lumMod val="50000"/>
              </a:schemeClr>
            </a:solidFill>
            <a:round/>
            <a:headEnd/>
            <a:tailEnd/>
          </a:ln>
        </p:spPr>
        <p:txBody>
          <a:bodyPr wrap="none" anchor="ctr"/>
          <a:lstStyle/>
          <a:p>
            <a:endParaRPr lang="en-US">
              <a:latin typeface="Agency FB" panose="020B0503020202020204" pitchFamily="34" charset="0"/>
            </a:endParaRPr>
          </a:p>
        </p:txBody>
      </p:sp>
      <p:sp>
        <p:nvSpPr>
          <p:cNvPr id="59411" name="Oval 23"/>
          <p:cNvSpPr>
            <a:spLocks noChangeArrowheads="1"/>
          </p:cNvSpPr>
          <p:nvPr/>
        </p:nvSpPr>
        <p:spPr bwMode="auto">
          <a:xfrm>
            <a:off x="1385888" y="2397125"/>
            <a:ext cx="180975" cy="180975"/>
          </a:xfrm>
          <a:prstGeom prst="ellipse">
            <a:avLst/>
          </a:prstGeom>
          <a:solidFill>
            <a:schemeClr val="bg1"/>
          </a:solidFill>
          <a:ln w="19050">
            <a:solidFill>
              <a:schemeClr val="bg1">
                <a:lumMod val="50000"/>
              </a:schemeClr>
            </a:solidFill>
            <a:round/>
            <a:headEnd/>
            <a:tailEnd/>
          </a:ln>
        </p:spPr>
        <p:txBody>
          <a:bodyPr wrap="none" anchor="ctr"/>
          <a:lstStyle/>
          <a:p>
            <a:endParaRPr lang="en-US">
              <a:latin typeface="Agency FB" panose="020B0503020202020204" pitchFamily="34" charset="0"/>
            </a:endParaRPr>
          </a:p>
        </p:txBody>
      </p:sp>
      <p:sp>
        <p:nvSpPr>
          <p:cNvPr id="59412" name="Oval 24"/>
          <p:cNvSpPr>
            <a:spLocks noChangeArrowheads="1"/>
          </p:cNvSpPr>
          <p:nvPr/>
        </p:nvSpPr>
        <p:spPr bwMode="auto">
          <a:xfrm>
            <a:off x="1385888" y="2668588"/>
            <a:ext cx="180975" cy="180975"/>
          </a:xfrm>
          <a:prstGeom prst="ellipse">
            <a:avLst/>
          </a:prstGeom>
          <a:solidFill>
            <a:schemeClr val="bg1"/>
          </a:solidFill>
          <a:ln w="19050">
            <a:solidFill>
              <a:schemeClr val="bg1">
                <a:lumMod val="50000"/>
              </a:schemeClr>
            </a:solidFill>
            <a:round/>
            <a:headEnd/>
            <a:tailEnd/>
          </a:ln>
        </p:spPr>
        <p:txBody>
          <a:bodyPr wrap="none" anchor="ctr"/>
          <a:lstStyle/>
          <a:p>
            <a:endParaRPr lang="en-US">
              <a:latin typeface="Agency FB" panose="020B0503020202020204" pitchFamily="34" charset="0"/>
            </a:endParaRPr>
          </a:p>
        </p:txBody>
      </p:sp>
      <p:sp>
        <p:nvSpPr>
          <p:cNvPr id="59413" name="Oval 25"/>
          <p:cNvSpPr>
            <a:spLocks noChangeArrowheads="1"/>
          </p:cNvSpPr>
          <p:nvPr/>
        </p:nvSpPr>
        <p:spPr bwMode="auto">
          <a:xfrm>
            <a:off x="1385888" y="2940050"/>
            <a:ext cx="180975" cy="180975"/>
          </a:xfrm>
          <a:prstGeom prst="ellipse">
            <a:avLst/>
          </a:prstGeom>
          <a:solidFill>
            <a:schemeClr val="bg1"/>
          </a:solidFill>
          <a:ln w="19050">
            <a:solidFill>
              <a:schemeClr val="bg1">
                <a:lumMod val="50000"/>
              </a:schemeClr>
            </a:solidFill>
            <a:round/>
            <a:headEnd/>
            <a:tailEnd/>
          </a:ln>
        </p:spPr>
        <p:txBody>
          <a:bodyPr wrap="none" anchor="ctr"/>
          <a:lstStyle/>
          <a:p>
            <a:endParaRPr lang="en-US">
              <a:latin typeface="Agency FB" panose="020B0503020202020204" pitchFamily="34" charset="0"/>
            </a:endParaRPr>
          </a:p>
        </p:txBody>
      </p:sp>
      <p:sp>
        <p:nvSpPr>
          <p:cNvPr id="59414" name="Oval 26"/>
          <p:cNvSpPr>
            <a:spLocks noChangeArrowheads="1"/>
          </p:cNvSpPr>
          <p:nvPr/>
        </p:nvSpPr>
        <p:spPr bwMode="auto">
          <a:xfrm>
            <a:off x="1385888" y="3211513"/>
            <a:ext cx="180975" cy="179387"/>
          </a:xfrm>
          <a:prstGeom prst="ellipse">
            <a:avLst/>
          </a:prstGeom>
          <a:solidFill>
            <a:schemeClr val="bg1"/>
          </a:solidFill>
          <a:ln w="19050">
            <a:solidFill>
              <a:schemeClr val="bg1">
                <a:lumMod val="50000"/>
              </a:schemeClr>
            </a:solidFill>
            <a:round/>
            <a:headEnd/>
            <a:tailEnd/>
          </a:ln>
        </p:spPr>
        <p:txBody>
          <a:bodyPr wrap="none" anchor="ctr"/>
          <a:lstStyle/>
          <a:p>
            <a:endParaRPr lang="en-US">
              <a:latin typeface="Agency FB" panose="020B0503020202020204" pitchFamily="34" charset="0"/>
            </a:endParaRPr>
          </a:p>
        </p:txBody>
      </p:sp>
      <p:sp>
        <p:nvSpPr>
          <p:cNvPr id="59415" name="Oval 27"/>
          <p:cNvSpPr>
            <a:spLocks noChangeArrowheads="1"/>
          </p:cNvSpPr>
          <p:nvPr/>
        </p:nvSpPr>
        <p:spPr bwMode="auto">
          <a:xfrm>
            <a:off x="1385888" y="3481388"/>
            <a:ext cx="180975" cy="180975"/>
          </a:xfrm>
          <a:prstGeom prst="ellipse">
            <a:avLst/>
          </a:prstGeom>
          <a:solidFill>
            <a:schemeClr val="bg1"/>
          </a:solidFill>
          <a:ln w="19050">
            <a:solidFill>
              <a:schemeClr val="bg1">
                <a:lumMod val="50000"/>
              </a:schemeClr>
            </a:solidFill>
            <a:round/>
            <a:headEnd/>
            <a:tailEnd/>
          </a:ln>
        </p:spPr>
        <p:txBody>
          <a:bodyPr wrap="none" anchor="ctr"/>
          <a:lstStyle/>
          <a:p>
            <a:endParaRPr lang="en-US">
              <a:latin typeface="Agency FB" panose="020B0503020202020204" pitchFamily="34" charset="0"/>
            </a:endParaRPr>
          </a:p>
        </p:txBody>
      </p:sp>
      <p:sp>
        <p:nvSpPr>
          <p:cNvPr id="59416" name="Line 28"/>
          <p:cNvSpPr>
            <a:spLocks noChangeShapeType="1"/>
          </p:cNvSpPr>
          <p:nvPr/>
        </p:nvSpPr>
        <p:spPr bwMode="auto">
          <a:xfrm>
            <a:off x="3916363" y="1946275"/>
            <a:ext cx="271462" cy="0"/>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417" name="Line 29"/>
          <p:cNvSpPr>
            <a:spLocks noChangeShapeType="1"/>
          </p:cNvSpPr>
          <p:nvPr/>
        </p:nvSpPr>
        <p:spPr bwMode="auto">
          <a:xfrm>
            <a:off x="3859213" y="2244725"/>
            <a:ext cx="1446212" cy="0"/>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418" name="Line 32"/>
          <p:cNvSpPr>
            <a:spLocks noChangeShapeType="1"/>
          </p:cNvSpPr>
          <p:nvPr/>
        </p:nvSpPr>
        <p:spPr bwMode="auto">
          <a:xfrm>
            <a:off x="3859213" y="3302000"/>
            <a:ext cx="1446212" cy="0"/>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419" name="Line 33"/>
          <p:cNvSpPr>
            <a:spLocks noChangeShapeType="1"/>
          </p:cNvSpPr>
          <p:nvPr/>
        </p:nvSpPr>
        <p:spPr bwMode="auto">
          <a:xfrm>
            <a:off x="3916363" y="3571875"/>
            <a:ext cx="271462" cy="0"/>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420" name="Oval 34"/>
          <p:cNvSpPr>
            <a:spLocks noChangeArrowheads="1"/>
          </p:cNvSpPr>
          <p:nvPr/>
        </p:nvSpPr>
        <p:spPr bwMode="auto">
          <a:xfrm>
            <a:off x="5305425" y="2154238"/>
            <a:ext cx="180975" cy="179387"/>
          </a:xfrm>
          <a:prstGeom prst="ellipse">
            <a:avLst/>
          </a:prstGeom>
          <a:solidFill>
            <a:schemeClr val="bg1"/>
          </a:solidFill>
          <a:ln w="19050">
            <a:solidFill>
              <a:schemeClr val="bg1">
                <a:lumMod val="50000"/>
              </a:schemeClr>
            </a:solidFill>
            <a:round/>
            <a:headEnd/>
            <a:tailEnd/>
          </a:ln>
        </p:spPr>
        <p:txBody>
          <a:bodyPr wrap="none" anchor="ctr"/>
          <a:lstStyle/>
          <a:p>
            <a:endParaRPr lang="en-US">
              <a:latin typeface="Agency FB" panose="020B0503020202020204" pitchFamily="34" charset="0"/>
            </a:endParaRPr>
          </a:p>
        </p:txBody>
      </p:sp>
      <p:sp>
        <p:nvSpPr>
          <p:cNvPr id="59421" name="Oval 35"/>
          <p:cNvSpPr>
            <a:spLocks noChangeArrowheads="1"/>
          </p:cNvSpPr>
          <p:nvPr/>
        </p:nvSpPr>
        <p:spPr bwMode="auto">
          <a:xfrm>
            <a:off x="5305425" y="3211513"/>
            <a:ext cx="180975" cy="179387"/>
          </a:xfrm>
          <a:prstGeom prst="ellipse">
            <a:avLst/>
          </a:prstGeom>
          <a:solidFill>
            <a:schemeClr val="bg1"/>
          </a:solidFill>
          <a:ln w="19050">
            <a:solidFill>
              <a:schemeClr val="bg1">
                <a:lumMod val="50000"/>
              </a:schemeClr>
            </a:solidFill>
            <a:round/>
            <a:headEnd/>
            <a:tailEnd/>
          </a:ln>
        </p:spPr>
        <p:txBody>
          <a:bodyPr wrap="none" anchor="ctr"/>
          <a:lstStyle/>
          <a:p>
            <a:endParaRPr lang="en-US">
              <a:latin typeface="Agency FB" panose="020B0503020202020204" pitchFamily="34" charset="0"/>
            </a:endParaRPr>
          </a:p>
        </p:txBody>
      </p:sp>
      <p:sp>
        <p:nvSpPr>
          <p:cNvPr id="59422" name="Oval 36"/>
          <p:cNvSpPr>
            <a:spLocks noChangeArrowheads="1"/>
          </p:cNvSpPr>
          <p:nvPr/>
        </p:nvSpPr>
        <p:spPr bwMode="auto">
          <a:xfrm>
            <a:off x="3753643" y="1855788"/>
            <a:ext cx="179388" cy="180975"/>
          </a:xfrm>
          <a:prstGeom prst="ellipse">
            <a:avLst/>
          </a:prstGeom>
          <a:solidFill>
            <a:schemeClr val="bg1"/>
          </a:solid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423" name="Oval 39"/>
          <p:cNvSpPr>
            <a:spLocks noChangeArrowheads="1"/>
          </p:cNvSpPr>
          <p:nvPr/>
        </p:nvSpPr>
        <p:spPr bwMode="auto">
          <a:xfrm>
            <a:off x="3753643" y="3481388"/>
            <a:ext cx="179388" cy="180975"/>
          </a:xfrm>
          <a:prstGeom prst="ellipse">
            <a:avLst/>
          </a:prstGeom>
          <a:solidFill>
            <a:schemeClr val="bg1"/>
          </a:solid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424" name="Line 40"/>
          <p:cNvSpPr>
            <a:spLocks noChangeShapeType="1"/>
          </p:cNvSpPr>
          <p:nvPr/>
        </p:nvSpPr>
        <p:spPr bwMode="auto">
          <a:xfrm>
            <a:off x="6281738" y="1943100"/>
            <a:ext cx="271462" cy="0"/>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425" name="Line 41"/>
          <p:cNvSpPr>
            <a:spLocks noChangeShapeType="1"/>
          </p:cNvSpPr>
          <p:nvPr/>
        </p:nvSpPr>
        <p:spPr bwMode="auto">
          <a:xfrm>
            <a:off x="6230938" y="2257425"/>
            <a:ext cx="1444625" cy="0"/>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426" name="Line 42"/>
          <p:cNvSpPr>
            <a:spLocks noChangeShapeType="1"/>
          </p:cNvSpPr>
          <p:nvPr/>
        </p:nvSpPr>
        <p:spPr bwMode="auto">
          <a:xfrm>
            <a:off x="6281738" y="2751138"/>
            <a:ext cx="271462" cy="0"/>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427" name="Line 44"/>
          <p:cNvSpPr>
            <a:spLocks noChangeShapeType="1"/>
          </p:cNvSpPr>
          <p:nvPr/>
        </p:nvSpPr>
        <p:spPr bwMode="auto">
          <a:xfrm>
            <a:off x="6230938" y="3298825"/>
            <a:ext cx="1444625" cy="0"/>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428" name="Line 45"/>
          <p:cNvSpPr>
            <a:spLocks noChangeShapeType="1"/>
          </p:cNvSpPr>
          <p:nvPr/>
        </p:nvSpPr>
        <p:spPr bwMode="auto">
          <a:xfrm>
            <a:off x="6281738" y="3568700"/>
            <a:ext cx="271462" cy="0"/>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429" name="Oval 46"/>
          <p:cNvSpPr>
            <a:spLocks noChangeArrowheads="1"/>
          </p:cNvSpPr>
          <p:nvPr/>
        </p:nvSpPr>
        <p:spPr bwMode="auto">
          <a:xfrm>
            <a:off x="6100763" y="1852613"/>
            <a:ext cx="179387" cy="180975"/>
          </a:xfrm>
          <a:prstGeom prst="ellipse">
            <a:avLst/>
          </a:prstGeom>
          <a:solidFill>
            <a:schemeClr val="bg1"/>
          </a:solidFill>
          <a:ln w="19050">
            <a:solidFill>
              <a:schemeClr val="bg1">
                <a:lumMod val="50000"/>
              </a:schemeClr>
            </a:solidFill>
            <a:round/>
            <a:headEnd/>
            <a:tailEnd/>
          </a:ln>
        </p:spPr>
        <p:txBody>
          <a:bodyPr wrap="none" anchor="ctr"/>
          <a:lstStyle/>
          <a:p>
            <a:endParaRPr lang="en-US">
              <a:latin typeface="Agency FB" panose="020B0503020202020204" pitchFamily="34" charset="0"/>
            </a:endParaRPr>
          </a:p>
        </p:txBody>
      </p:sp>
      <p:sp>
        <p:nvSpPr>
          <p:cNvPr id="59430" name="Oval 47"/>
          <p:cNvSpPr>
            <a:spLocks noChangeArrowheads="1"/>
          </p:cNvSpPr>
          <p:nvPr/>
        </p:nvSpPr>
        <p:spPr bwMode="auto">
          <a:xfrm>
            <a:off x="6100763" y="2660650"/>
            <a:ext cx="179387" cy="180975"/>
          </a:xfrm>
          <a:prstGeom prst="ellipse">
            <a:avLst/>
          </a:prstGeom>
          <a:solidFill>
            <a:schemeClr val="bg1"/>
          </a:solidFill>
          <a:ln w="19050">
            <a:solidFill>
              <a:schemeClr val="bg1">
                <a:lumMod val="50000"/>
              </a:schemeClr>
            </a:solidFill>
            <a:round/>
            <a:headEnd/>
            <a:tailEnd/>
          </a:ln>
        </p:spPr>
        <p:txBody>
          <a:bodyPr wrap="none" anchor="ctr"/>
          <a:lstStyle/>
          <a:p>
            <a:endParaRPr lang="en-US">
              <a:latin typeface="Agency FB" panose="020B0503020202020204" pitchFamily="34" charset="0"/>
            </a:endParaRPr>
          </a:p>
        </p:txBody>
      </p:sp>
      <p:sp>
        <p:nvSpPr>
          <p:cNvPr id="59431" name="Oval 49"/>
          <p:cNvSpPr>
            <a:spLocks noChangeArrowheads="1"/>
          </p:cNvSpPr>
          <p:nvPr/>
        </p:nvSpPr>
        <p:spPr bwMode="auto">
          <a:xfrm>
            <a:off x="6100763" y="3478213"/>
            <a:ext cx="179387" cy="180975"/>
          </a:xfrm>
          <a:prstGeom prst="ellipse">
            <a:avLst/>
          </a:prstGeom>
          <a:solidFill>
            <a:schemeClr val="bg1"/>
          </a:solidFill>
          <a:ln w="19050">
            <a:solidFill>
              <a:schemeClr val="bg1">
                <a:lumMod val="50000"/>
              </a:schemeClr>
            </a:solidFill>
            <a:round/>
            <a:headEnd/>
            <a:tailEnd/>
          </a:ln>
        </p:spPr>
        <p:txBody>
          <a:bodyPr wrap="none" anchor="ctr"/>
          <a:lstStyle/>
          <a:p>
            <a:endParaRPr lang="en-US">
              <a:latin typeface="Agency FB" panose="020B0503020202020204" pitchFamily="34" charset="0"/>
            </a:endParaRPr>
          </a:p>
        </p:txBody>
      </p:sp>
      <p:sp>
        <p:nvSpPr>
          <p:cNvPr id="59432" name="Line 50"/>
          <p:cNvSpPr>
            <a:spLocks noChangeShapeType="1"/>
          </p:cNvSpPr>
          <p:nvPr/>
        </p:nvSpPr>
        <p:spPr bwMode="auto">
          <a:xfrm>
            <a:off x="6683375" y="3117850"/>
            <a:ext cx="0" cy="360363"/>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433" name="Line 51"/>
          <p:cNvSpPr>
            <a:spLocks noChangeShapeType="1"/>
          </p:cNvSpPr>
          <p:nvPr/>
        </p:nvSpPr>
        <p:spPr bwMode="auto">
          <a:xfrm>
            <a:off x="7043738" y="3117850"/>
            <a:ext cx="0" cy="360363"/>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434" name="Line 52"/>
          <p:cNvSpPr>
            <a:spLocks noChangeShapeType="1"/>
          </p:cNvSpPr>
          <p:nvPr/>
        </p:nvSpPr>
        <p:spPr bwMode="auto">
          <a:xfrm>
            <a:off x="7405688" y="3117850"/>
            <a:ext cx="0" cy="360363"/>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435" name="Line 53"/>
          <p:cNvSpPr>
            <a:spLocks noChangeShapeType="1"/>
          </p:cNvSpPr>
          <p:nvPr/>
        </p:nvSpPr>
        <p:spPr bwMode="auto">
          <a:xfrm>
            <a:off x="7766050" y="3117850"/>
            <a:ext cx="0" cy="360363"/>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436" name="Line 54"/>
          <p:cNvSpPr>
            <a:spLocks noChangeShapeType="1"/>
          </p:cNvSpPr>
          <p:nvPr/>
        </p:nvSpPr>
        <p:spPr bwMode="auto">
          <a:xfrm>
            <a:off x="7766050" y="2085975"/>
            <a:ext cx="0" cy="360363"/>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437" name="Line 55"/>
          <p:cNvSpPr>
            <a:spLocks noChangeShapeType="1"/>
          </p:cNvSpPr>
          <p:nvPr/>
        </p:nvSpPr>
        <p:spPr bwMode="auto">
          <a:xfrm>
            <a:off x="7405688" y="2085975"/>
            <a:ext cx="0" cy="360363"/>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438" name="Line 56"/>
          <p:cNvSpPr>
            <a:spLocks noChangeShapeType="1"/>
          </p:cNvSpPr>
          <p:nvPr/>
        </p:nvSpPr>
        <p:spPr bwMode="auto">
          <a:xfrm>
            <a:off x="7043738" y="2085975"/>
            <a:ext cx="0" cy="360363"/>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439" name="Line 57"/>
          <p:cNvSpPr>
            <a:spLocks noChangeShapeType="1"/>
          </p:cNvSpPr>
          <p:nvPr/>
        </p:nvSpPr>
        <p:spPr bwMode="auto">
          <a:xfrm>
            <a:off x="6683375" y="2085975"/>
            <a:ext cx="0" cy="360363"/>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440" name="Line 58"/>
          <p:cNvSpPr>
            <a:spLocks noChangeShapeType="1"/>
          </p:cNvSpPr>
          <p:nvPr/>
        </p:nvSpPr>
        <p:spPr bwMode="auto">
          <a:xfrm flipV="1">
            <a:off x="3933825" y="3127375"/>
            <a:ext cx="180975" cy="90488"/>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441" name="Line 59"/>
          <p:cNvSpPr>
            <a:spLocks noChangeShapeType="1"/>
          </p:cNvSpPr>
          <p:nvPr/>
        </p:nvSpPr>
        <p:spPr bwMode="auto">
          <a:xfrm flipV="1">
            <a:off x="3924300" y="2101850"/>
            <a:ext cx="180975" cy="90488"/>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442" name="Line 60"/>
          <p:cNvSpPr>
            <a:spLocks noChangeShapeType="1"/>
          </p:cNvSpPr>
          <p:nvPr/>
        </p:nvSpPr>
        <p:spPr bwMode="auto">
          <a:xfrm>
            <a:off x="3919538" y="3346450"/>
            <a:ext cx="180975" cy="90488"/>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443" name="Line 61"/>
          <p:cNvSpPr>
            <a:spLocks noChangeShapeType="1"/>
          </p:cNvSpPr>
          <p:nvPr/>
        </p:nvSpPr>
        <p:spPr bwMode="auto">
          <a:xfrm>
            <a:off x="3911600" y="2301875"/>
            <a:ext cx="180975" cy="90488"/>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444" name="Line 62"/>
          <p:cNvSpPr>
            <a:spLocks noChangeShapeType="1"/>
          </p:cNvSpPr>
          <p:nvPr/>
        </p:nvSpPr>
        <p:spPr bwMode="auto">
          <a:xfrm>
            <a:off x="7675563" y="3208338"/>
            <a:ext cx="180975" cy="180975"/>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445" name="Line 63"/>
          <p:cNvSpPr>
            <a:spLocks noChangeShapeType="1"/>
          </p:cNvSpPr>
          <p:nvPr/>
        </p:nvSpPr>
        <p:spPr bwMode="auto">
          <a:xfrm flipV="1">
            <a:off x="7675563" y="2166938"/>
            <a:ext cx="180975" cy="180975"/>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446" name="Line 64"/>
          <p:cNvSpPr>
            <a:spLocks noChangeShapeType="1"/>
          </p:cNvSpPr>
          <p:nvPr/>
        </p:nvSpPr>
        <p:spPr bwMode="auto">
          <a:xfrm>
            <a:off x="7675563" y="2166938"/>
            <a:ext cx="180975" cy="180975"/>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447" name="Line 65"/>
          <p:cNvSpPr>
            <a:spLocks noChangeShapeType="1"/>
          </p:cNvSpPr>
          <p:nvPr/>
        </p:nvSpPr>
        <p:spPr bwMode="auto">
          <a:xfrm flipV="1">
            <a:off x="6308725" y="2084388"/>
            <a:ext cx="180975" cy="88900"/>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448" name="Line 66"/>
          <p:cNvSpPr>
            <a:spLocks noChangeShapeType="1"/>
          </p:cNvSpPr>
          <p:nvPr/>
        </p:nvSpPr>
        <p:spPr bwMode="auto">
          <a:xfrm>
            <a:off x="6300788" y="2293938"/>
            <a:ext cx="180975" cy="90487"/>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449" name="Line 67"/>
          <p:cNvSpPr>
            <a:spLocks noChangeShapeType="1"/>
          </p:cNvSpPr>
          <p:nvPr/>
        </p:nvSpPr>
        <p:spPr bwMode="auto">
          <a:xfrm flipV="1">
            <a:off x="6319838" y="3132138"/>
            <a:ext cx="180975" cy="90487"/>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450" name="Line 68"/>
          <p:cNvSpPr>
            <a:spLocks noChangeShapeType="1"/>
          </p:cNvSpPr>
          <p:nvPr/>
        </p:nvSpPr>
        <p:spPr bwMode="auto">
          <a:xfrm>
            <a:off x="6311900" y="3343275"/>
            <a:ext cx="180975" cy="90488"/>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451" name="Oval 69"/>
          <p:cNvSpPr>
            <a:spLocks noChangeArrowheads="1"/>
          </p:cNvSpPr>
          <p:nvPr/>
        </p:nvSpPr>
        <p:spPr bwMode="auto">
          <a:xfrm>
            <a:off x="7675563" y="2166938"/>
            <a:ext cx="180975" cy="180975"/>
          </a:xfrm>
          <a:prstGeom prst="ellipse">
            <a:avLst/>
          </a:prstGeom>
          <a:solidFill>
            <a:schemeClr val="bg1"/>
          </a:solidFill>
          <a:ln w="19050">
            <a:solidFill>
              <a:schemeClr val="bg1">
                <a:lumMod val="50000"/>
              </a:schemeClr>
            </a:solidFill>
            <a:round/>
            <a:headEnd/>
            <a:tailEnd/>
          </a:ln>
        </p:spPr>
        <p:txBody>
          <a:bodyPr wrap="none" anchor="ctr"/>
          <a:lstStyle/>
          <a:p>
            <a:endParaRPr lang="en-US">
              <a:latin typeface="Agency FB" panose="020B0503020202020204" pitchFamily="34" charset="0"/>
            </a:endParaRPr>
          </a:p>
        </p:txBody>
      </p:sp>
      <p:sp>
        <p:nvSpPr>
          <p:cNvPr id="59452" name="Oval 70"/>
          <p:cNvSpPr>
            <a:spLocks noChangeArrowheads="1"/>
          </p:cNvSpPr>
          <p:nvPr/>
        </p:nvSpPr>
        <p:spPr bwMode="auto">
          <a:xfrm>
            <a:off x="6054725" y="2098675"/>
            <a:ext cx="271463" cy="271463"/>
          </a:xfrm>
          <a:prstGeom prst="ellipse">
            <a:avLst/>
          </a:prstGeom>
          <a:solidFill>
            <a:schemeClr val="bg1"/>
          </a:solidFill>
          <a:ln w="25400">
            <a:solidFill>
              <a:schemeClr val="bg1">
                <a:lumMod val="50000"/>
              </a:schemeClr>
            </a:solidFill>
            <a:round/>
            <a:headEnd/>
            <a:tailEnd/>
          </a:ln>
        </p:spPr>
        <p:txBody>
          <a:bodyPr wrap="none" anchor="ctr"/>
          <a:lstStyle/>
          <a:p>
            <a:endParaRPr lang="en-US">
              <a:latin typeface="Agency FB" panose="020B0503020202020204" pitchFamily="34" charset="0"/>
            </a:endParaRPr>
          </a:p>
        </p:txBody>
      </p:sp>
      <p:sp>
        <p:nvSpPr>
          <p:cNvPr id="59453" name="Oval 71"/>
          <p:cNvSpPr>
            <a:spLocks noChangeArrowheads="1"/>
          </p:cNvSpPr>
          <p:nvPr/>
        </p:nvSpPr>
        <p:spPr bwMode="auto">
          <a:xfrm>
            <a:off x="6054725" y="3140075"/>
            <a:ext cx="271463" cy="271463"/>
          </a:xfrm>
          <a:prstGeom prst="ellipse">
            <a:avLst/>
          </a:prstGeom>
          <a:solidFill>
            <a:schemeClr val="bg1"/>
          </a:solidFill>
          <a:ln w="25400">
            <a:solidFill>
              <a:schemeClr val="bg1">
                <a:lumMod val="50000"/>
              </a:schemeClr>
            </a:solidFill>
            <a:round/>
            <a:headEnd/>
            <a:tailEnd/>
          </a:ln>
        </p:spPr>
        <p:txBody>
          <a:bodyPr wrap="none" anchor="ctr"/>
          <a:lstStyle/>
          <a:p>
            <a:endParaRPr lang="en-US">
              <a:latin typeface="Agency FB" panose="020B0503020202020204" pitchFamily="34" charset="0"/>
            </a:endParaRPr>
          </a:p>
        </p:txBody>
      </p:sp>
      <p:sp>
        <p:nvSpPr>
          <p:cNvPr id="59454" name="Oval 72"/>
          <p:cNvSpPr>
            <a:spLocks noChangeArrowheads="1"/>
          </p:cNvSpPr>
          <p:nvPr/>
        </p:nvSpPr>
        <p:spPr bwMode="auto">
          <a:xfrm>
            <a:off x="7315200" y="2166938"/>
            <a:ext cx="180975" cy="180975"/>
          </a:xfrm>
          <a:prstGeom prst="ellipse">
            <a:avLst/>
          </a:prstGeom>
          <a:solidFill>
            <a:schemeClr val="bg1"/>
          </a:solidFill>
          <a:ln w="19050">
            <a:solidFill>
              <a:schemeClr val="bg1">
                <a:lumMod val="50000"/>
              </a:schemeClr>
            </a:solidFill>
            <a:round/>
            <a:headEnd/>
            <a:tailEnd/>
          </a:ln>
        </p:spPr>
        <p:txBody>
          <a:bodyPr wrap="none" anchor="ctr"/>
          <a:lstStyle/>
          <a:p>
            <a:endParaRPr lang="en-US">
              <a:latin typeface="Agency FB" panose="020B0503020202020204" pitchFamily="34" charset="0"/>
            </a:endParaRPr>
          </a:p>
        </p:txBody>
      </p:sp>
      <p:sp>
        <p:nvSpPr>
          <p:cNvPr id="59455" name="Oval 73"/>
          <p:cNvSpPr>
            <a:spLocks noChangeArrowheads="1"/>
          </p:cNvSpPr>
          <p:nvPr/>
        </p:nvSpPr>
        <p:spPr bwMode="auto">
          <a:xfrm>
            <a:off x="6953250" y="2166938"/>
            <a:ext cx="180975" cy="180975"/>
          </a:xfrm>
          <a:prstGeom prst="ellipse">
            <a:avLst/>
          </a:prstGeom>
          <a:solidFill>
            <a:schemeClr val="bg1"/>
          </a:solidFill>
          <a:ln w="19050">
            <a:solidFill>
              <a:schemeClr val="bg1">
                <a:lumMod val="50000"/>
              </a:schemeClr>
            </a:solidFill>
            <a:round/>
            <a:headEnd/>
            <a:tailEnd/>
          </a:ln>
        </p:spPr>
        <p:txBody>
          <a:bodyPr wrap="none" anchor="ctr"/>
          <a:lstStyle/>
          <a:p>
            <a:endParaRPr lang="en-US">
              <a:latin typeface="Agency FB" panose="020B0503020202020204" pitchFamily="34" charset="0"/>
            </a:endParaRPr>
          </a:p>
        </p:txBody>
      </p:sp>
      <p:sp>
        <p:nvSpPr>
          <p:cNvPr id="59456" name="Oval 74"/>
          <p:cNvSpPr>
            <a:spLocks noChangeArrowheads="1"/>
          </p:cNvSpPr>
          <p:nvPr/>
        </p:nvSpPr>
        <p:spPr bwMode="auto">
          <a:xfrm>
            <a:off x="6592888" y="2166938"/>
            <a:ext cx="179387" cy="180975"/>
          </a:xfrm>
          <a:prstGeom prst="ellipse">
            <a:avLst/>
          </a:prstGeom>
          <a:solidFill>
            <a:schemeClr val="bg1"/>
          </a:solidFill>
          <a:ln w="19050">
            <a:solidFill>
              <a:schemeClr val="bg1">
                <a:lumMod val="50000"/>
              </a:schemeClr>
            </a:solidFill>
            <a:round/>
            <a:headEnd/>
            <a:tailEnd/>
          </a:ln>
        </p:spPr>
        <p:txBody>
          <a:bodyPr wrap="none" anchor="ctr"/>
          <a:lstStyle/>
          <a:p>
            <a:endParaRPr lang="en-US">
              <a:latin typeface="Agency FB" panose="020B0503020202020204" pitchFamily="34" charset="0"/>
            </a:endParaRPr>
          </a:p>
        </p:txBody>
      </p:sp>
      <p:sp>
        <p:nvSpPr>
          <p:cNvPr id="59457" name="Oval 75"/>
          <p:cNvSpPr>
            <a:spLocks noChangeArrowheads="1"/>
          </p:cNvSpPr>
          <p:nvPr/>
        </p:nvSpPr>
        <p:spPr bwMode="auto">
          <a:xfrm>
            <a:off x="7315200" y="3208338"/>
            <a:ext cx="180975" cy="180975"/>
          </a:xfrm>
          <a:prstGeom prst="ellipse">
            <a:avLst/>
          </a:prstGeom>
          <a:solidFill>
            <a:schemeClr val="bg1"/>
          </a:solidFill>
          <a:ln w="19050">
            <a:solidFill>
              <a:schemeClr val="bg1">
                <a:lumMod val="50000"/>
              </a:schemeClr>
            </a:solidFill>
            <a:round/>
            <a:headEnd/>
            <a:tailEnd/>
          </a:ln>
        </p:spPr>
        <p:txBody>
          <a:bodyPr wrap="none" anchor="ctr"/>
          <a:lstStyle/>
          <a:p>
            <a:endParaRPr lang="en-US">
              <a:latin typeface="Agency FB" panose="020B0503020202020204" pitchFamily="34" charset="0"/>
            </a:endParaRPr>
          </a:p>
        </p:txBody>
      </p:sp>
      <p:sp>
        <p:nvSpPr>
          <p:cNvPr id="59458" name="Oval 76"/>
          <p:cNvSpPr>
            <a:spLocks noChangeArrowheads="1"/>
          </p:cNvSpPr>
          <p:nvPr/>
        </p:nvSpPr>
        <p:spPr bwMode="auto">
          <a:xfrm>
            <a:off x="6953250" y="3208338"/>
            <a:ext cx="180975" cy="180975"/>
          </a:xfrm>
          <a:prstGeom prst="ellipse">
            <a:avLst/>
          </a:prstGeom>
          <a:solidFill>
            <a:schemeClr val="bg1"/>
          </a:solidFill>
          <a:ln w="19050">
            <a:solidFill>
              <a:schemeClr val="bg1">
                <a:lumMod val="50000"/>
              </a:schemeClr>
            </a:solidFill>
            <a:round/>
            <a:headEnd/>
            <a:tailEnd/>
          </a:ln>
        </p:spPr>
        <p:txBody>
          <a:bodyPr wrap="none" anchor="ctr"/>
          <a:lstStyle/>
          <a:p>
            <a:endParaRPr lang="en-US">
              <a:latin typeface="Agency FB" panose="020B0503020202020204" pitchFamily="34" charset="0"/>
            </a:endParaRPr>
          </a:p>
        </p:txBody>
      </p:sp>
      <p:sp>
        <p:nvSpPr>
          <p:cNvPr id="59459" name="Oval 77"/>
          <p:cNvSpPr>
            <a:spLocks noChangeArrowheads="1"/>
          </p:cNvSpPr>
          <p:nvPr/>
        </p:nvSpPr>
        <p:spPr bwMode="auto">
          <a:xfrm>
            <a:off x="6592888" y="3208338"/>
            <a:ext cx="179387" cy="180975"/>
          </a:xfrm>
          <a:prstGeom prst="ellipse">
            <a:avLst/>
          </a:prstGeom>
          <a:solidFill>
            <a:schemeClr val="bg1"/>
          </a:solidFill>
          <a:ln w="19050">
            <a:solidFill>
              <a:schemeClr val="bg1">
                <a:lumMod val="50000"/>
              </a:schemeClr>
            </a:solidFill>
            <a:round/>
            <a:headEnd/>
            <a:tailEnd/>
          </a:ln>
        </p:spPr>
        <p:txBody>
          <a:bodyPr wrap="none" anchor="ctr"/>
          <a:lstStyle/>
          <a:p>
            <a:endParaRPr lang="en-US">
              <a:latin typeface="Agency FB" panose="020B0503020202020204" pitchFamily="34" charset="0"/>
            </a:endParaRPr>
          </a:p>
        </p:txBody>
      </p:sp>
      <p:sp>
        <p:nvSpPr>
          <p:cNvPr id="59460" name="Line 78"/>
          <p:cNvSpPr>
            <a:spLocks noChangeShapeType="1"/>
          </p:cNvSpPr>
          <p:nvPr/>
        </p:nvSpPr>
        <p:spPr bwMode="auto">
          <a:xfrm flipV="1">
            <a:off x="7675563" y="3208338"/>
            <a:ext cx="180975" cy="180975"/>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461" name="Oval 79"/>
          <p:cNvSpPr>
            <a:spLocks noChangeArrowheads="1"/>
          </p:cNvSpPr>
          <p:nvPr/>
        </p:nvSpPr>
        <p:spPr bwMode="auto">
          <a:xfrm>
            <a:off x="7675563" y="3208338"/>
            <a:ext cx="180975" cy="180975"/>
          </a:xfrm>
          <a:prstGeom prst="ellipse">
            <a:avLst/>
          </a:prstGeom>
          <a:solidFill>
            <a:schemeClr val="bg1"/>
          </a:solidFill>
          <a:ln w="19050">
            <a:solidFill>
              <a:schemeClr val="bg1">
                <a:lumMod val="50000"/>
              </a:schemeClr>
            </a:solidFill>
            <a:round/>
            <a:headEnd/>
            <a:tailEnd/>
          </a:ln>
        </p:spPr>
        <p:txBody>
          <a:bodyPr wrap="none" anchor="ctr"/>
          <a:lstStyle/>
          <a:p>
            <a:endParaRPr lang="en-US">
              <a:latin typeface="Agency FB" panose="020B0503020202020204" pitchFamily="34" charset="0"/>
            </a:endParaRPr>
          </a:p>
        </p:txBody>
      </p:sp>
      <p:sp>
        <p:nvSpPr>
          <p:cNvPr id="59462" name="Line 80"/>
          <p:cNvSpPr>
            <a:spLocks noChangeShapeType="1"/>
          </p:cNvSpPr>
          <p:nvPr/>
        </p:nvSpPr>
        <p:spPr bwMode="auto">
          <a:xfrm>
            <a:off x="1504950" y="4389438"/>
            <a:ext cx="1446213" cy="0"/>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463" name="Line 81"/>
          <p:cNvSpPr>
            <a:spLocks noChangeShapeType="1"/>
          </p:cNvSpPr>
          <p:nvPr/>
        </p:nvSpPr>
        <p:spPr bwMode="auto">
          <a:xfrm>
            <a:off x="1504950" y="5449888"/>
            <a:ext cx="1446213" cy="0"/>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464" name="Line 84"/>
          <p:cNvSpPr>
            <a:spLocks noChangeShapeType="1"/>
          </p:cNvSpPr>
          <p:nvPr/>
        </p:nvSpPr>
        <p:spPr bwMode="auto">
          <a:xfrm>
            <a:off x="1970088" y="5270500"/>
            <a:ext cx="0" cy="360363"/>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465" name="Line 85"/>
          <p:cNvSpPr>
            <a:spLocks noChangeShapeType="1"/>
          </p:cNvSpPr>
          <p:nvPr/>
        </p:nvSpPr>
        <p:spPr bwMode="auto">
          <a:xfrm>
            <a:off x="2317750" y="5270500"/>
            <a:ext cx="0" cy="360363"/>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466" name="Line 86"/>
          <p:cNvSpPr>
            <a:spLocks noChangeShapeType="1"/>
          </p:cNvSpPr>
          <p:nvPr/>
        </p:nvSpPr>
        <p:spPr bwMode="auto">
          <a:xfrm>
            <a:off x="2679700" y="5270500"/>
            <a:ext cx="0" cy="360363"/>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467" name="Line 87"/>
          <p:cNvSpPr>
            <a:spLocks noChangeShapeType="1"/>
          </p:cNvSpPr>
          <p:nvPr/>
        </p:nvSpPr>
        <p:spPr bwMode="auto">
          <a:xfrm>
            <a:off x="3041650" y="4248150"/>
            <a:ext cx="0" cy="1354138"/>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468" name="Line 88"/>
          <p:cNvSpPr>
            <a:spLocks noChangeShapeType="1"/>
          </p:cNvSpPr>
          <p:nvPr/>
        </p:nvSpPr>
        <p:spPr bwMode="auto">
          <a:xfrm>
            <a:off x="2679700" y="4210050"/>
            <a:ext cx="0" cy="360363"/>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469" name="Line 89"/>
          <p:cNvSpPr>
            <a:spLocks noChangeShapeType="1"/>
          </p:cNvSpPr>
          <p:nvPr/>
        </p:nvSpPr>
        <p:spPr bwMode="auto">
          <a:xfrm>
            <a:off x="2317750" y="4210050"/>
            <a:ext cx="0" cy="360363"/>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470" name="Line 90"/>
          <p:cNvSpPr>
            <a:spLocks noChangeShapeType="1"/>
          </p:cNvSpPr>
          <p:nvPr/>
        </p:nvSpPr>
        <p:spPr bwMode="auto">
          <a:xfrm>
            <a:off x="1970088" y="4210050"/>
            <a:ext cx="0" cy="360363"/>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471" name="Line 91"/>
          <p:cNvSpPr>
            <a:spLocks noChangeShapeType="1"/>
          </p:cNvSpPr>
          <p:nvPr/>
        </p:nvSpPr>
        <p:spPr bwMode="auto">
          <a:xfrm>
            <a:off x="2898775" y="5307013"/>
            <a:ext cx="293688" cy="301625"/>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472" name="Line 92"/>
          <p:cNvSpPr>
            <a:spLocks noChangeShapeType="1"/>
          </p:cNvSpPr>
          <p:nvPr/>
        </p:nvSpPr>
        <p:spPr bwMode="auto">
          <a:xfrm flipV="1">
            <a:off x="2898775" y="4232275"/>
            <a:ext cx="293688" cy="307975"/>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473" name="Line 93"/>
          <p:cNvSpPr>
            <a:spLocks noChangeShapeType="1"/>
          </p:cNvSpPr>
          <p:nvPr/>
        </p:nvSpPr>
        <p:spPr bwMode="auto">
          <a:xfrm>
            <a:off x="2890838" y="4224338"/>
            <a:ext cx="293687" cy="323850"/>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474" name="Line 94"/>
          <p:cNvSpPr>
            <a:spLocks noChangeShapeType="1"/>
          </p:cNvSpPr>
          <p:nvPr/>
        </p:nvSpPr>
        <p:spPr bwMode="auto">
          <a:xfrm flipV="1">
            <a:off x="1557338" y="4184650"/>
            <a:ext cx="180975" cy="90488"/>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475" name="Line 95"/>
          <p:cNvSpPr>
            <a:spLocks noChangeShapeType="1"/>
          </p:cNvSpPr>
          <p:nvPr/>
        </p:nvSpPr>
        <p:spPr bwMode="auto">
          <a:xfrm>
            <a:off x="1557338" y="4505325"/>
            <a:ext cx="180975" cy="90488"/>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476" name="Line 96"/>
          <p:cNvSpPr>
            <a:spLocks noChangeShapeType="1"/>
          </p:cNvSpPr>
          <p:nvPr/>
        </p:nvSpPr>
        <p:spPr bwMode="auto">
          <a:xfrm flipV="1">
            <a:off x="1582738" y="5270500"/>
            <a:ext cx="180975" cy="90488"/>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477" name="Line 97"/>
          <p:cNvSpPr>
            <a:spLocks noChangeShapeType="1"/>
          </p:cNvSpPr>
          <p:nvPr/>
        </p:nvSpPr>
        <p:spPr bwMode="auto">
          <a:xfrm>
            <a:off x="1582738" y="5540375"/>
            <a:ext cx="180975" cy="90488"/>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478" name="Oval 98"/>
          <p:cNvSpPr>
            <a:spLocks noChangeArrowheads="1"/>
          </p:cNvSpPr>
          <p:nvPr/>
        </p:nvSpPr>
        <p:spPr bwMode="auto">
          <a:xfrm>
            <a:off x="2898775" y="4246563"/>
            <a:ext cx="269875" cy="271462"/>
          </a:xfrm>
          <a:prstGeom prst="ellipse">
            <a:avLst/>
          </a:prstGeom>
          <a:solidFill>
            <a:schemeClr val="bg1"/>
          </a:solidFill>
          <a:ln w="25400">
            <a:solidFill>
              <a:schemeClr val="bg1">
                <a:lumMod val="50000"/>
              </a:schemeClr>
            </a:solidFill>
            <a:round/>
            <a:headEnd/>
            <a:tailEnd/>
          </a:ln>
        </p:spPr>
        <p:txBody>
          <a:bodyPr wrap="none" anchor="ctr"/>
          <a:lstStyle/>
          <a:p>
            <a:endParaRPr lang="en-US">
              <a:latin typeface="Agency FB" panose="020B0503020202020204" pitchFamily="34" charset="0"/>
            </a:endParaRPr>
          </a:p>
        </p:txBody>
      </p:sp>
      <p:sp>
        <p:nvSpPr>
          <p:cNvPr id="59479" name="Oval 99"/>
          <p:cNvSpPr>
            <a:spLocks noChangeArrowheads="1"/>
          </p:cNvSpPr>
          <p:nvPr/>
        </p:nvSpPr>
        <p:spPr bwMode="auto">
          <a:xfrm>
            <a:off x="1879600" y="4300538"/>
            <a:ext cx="180975" cy="179387"/>
          </a:xfrm>
          <a:prstGeom prst="ellipse">
            <a:avLst/>
          </a:prstGeom>
          <a:solidFill>
            <a:schemeClr val="bg1"/>
          </a:solidFill>
          <a:ln w="19050">
            <a:solidFill>
              <a:schemeClr val="bg1">
                <a:lumMod val="50000"/>
              </a:schemeClr>
            </a:solidFill>
            <a:round/>
            <a:headEnd/>
            <a:tailEnd/>
          </a:ln>
        </p:spPr>
        <p:txBody>
          <a:bodyPr wrap="none" anchor="ctr"/>
          <a:lstStyle/>
          <a:p>
            <a:endParaRPr lang="en-US">
              <a:latin typeface="Agency FB" panose="020B0503020202020204" pitchFamily="34" charset="0"/>
            </a:endParaRPr>
          </a:p>
        </p:txBody>
      </p:sp>
      <p:sp>
        <p:nvSpPr>
          <p:cNvPr id="59480" name="Oval 100"/>
          <p:cNvSpPr>
            <a:spLocks noChangeArrowheads="1"/>
          </p:cNvSpPr>
          <p:nvPr/>
        </p:nvSpPr>
        <p:spPr bwMode="auto">
          <a:xfrm>
            <a:off x="2589213" y="5360988"/>
            <a:ext cx="180975" cy="179387"/>
          </a:xfrm>
          <a:prstGeom prst="ellipse">
            <a:avLst/>
          </a:prstGeom>
          <a:solidFill>
            <a:schemeClr val="bg1"/>
          </a:solidFill>
          <a:ln w="19050">
            <a:solidFill>
              <a:schemeClr val="bg1">
                <a:lumMod val="50000"/>
              </a:schemeClr>
            </a:solidFill>
            <a:round/>
            <a:headEnd/>
            <a:tailEnd/>
          </a:ln>
        </p:spPr>
        <p:txBody>
          <a:bodyPr wrap="none" anchor="ctr"/>
          <a:lstStyle/>
          <a:p>
            <a:endParaRPr lang="en-US">
              <a:latin typeface="Agency FB" panose="020B0503020202020204" pitchFamily="34" charset="0"/>
            </a:endParaRPr>
          </a:p>
        </p:txBody>
      </p:sp>
      <p:sp>
        <p:nvSpPr>
          <p:cNvPr id="59481" name="Oval 101"/>
          <p:cNvSpPr>
            <a:spLocks noChangeArrowheads="1"/>
          </p:cNvSpPr>
          <p:nvPr/>
        </p:nvSpPr>
        <p:spPr bwMode="auto">
          <a:xfrm>
            <a:off x="1879600" y="5360988"/>
            <a:ext cx="180975" cy="179387"/>
          </a:xfrm>
          <a:prstGeom prst="ellipse">
            <a:avLst/>
          </a:prstGeom>
          <a:solidFill>
            <a:schemeClr val="bg1"/>
          </a:solidFill>
          <a:ln w="19050">
            <a:solidFill>
              <a:schemeClr val="bg1">
                <a:lumMod val="50000"/>
              </a:schemeClr>
            </a:solidFill>
            <a:round/>
            <a:headEnd/>
            <a:tailEnd/>
          </a:ln>
        </p:spPr>
        <p:txBody>
          <a:bodyPr wrap="none" anchor="ctr"/>
          <a:lstStyle/>
          <a:p>
            <a:endParaRPr lang="en-US">
              <a:latin typeface="Agency FB" panose="020B0503020202020204" pitchFamily="34" charset="0"/>
            </a:endParaRPr>
          </a:p>
        </p:txBody>
      </p:sp>
      <p:sp>
        <p:nvSpPr>
          <p:cNvPr id="59482" name="Line 102"/>
          <p:cNvSpPr>
            <a:spLocks noChangeShapeType="1"/>
          </p:cNvSpPr>
          <p:nvPr/>
        </p:nvSpPr>
        <p:spPr bwMode="auto">
          <a:xfrm flipV="1">
            <a:off x="2890838" y="5307013"/>
            <a:ext cx="285750" cy="317500"/>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483" name="Oval 103"/>
          <p:cNvSpPr>
            <a:spLocks noChangeArrowheads="1"/>
          </p:cNvSpPr>
          <p:nvPr/>
        </p:nvSpPr>
        <p:spPr bwMode="auto">
          <a:xfrm>
            <a:off x="2898775" y="5314950"/>
            <a:ext cx="269875" cy="271463"/>
          </a:xfrm>
          <a:prstGeom prst="ellipse">
            <a:avLst/>
          </a:prstGeom>
          <a:solidFill>
            <a:schemeClr val="bg1"/>
          </a:solidFill>
          <a:ln w="25400">
            <a:solidFill>
              <a:schemeClr val="bg1">
                <a:lumMod val="50000"/>
              </a:schemeClr>
            </a:solidFill>
            <a:round/>
            <a:headEnd/>
            <a:tailEnd/>
          </a:ln>
        </p:spPr>
        <p:txBody>
          <a:bodyPr wrap="none" anchor="ctr"/>
          <a:lstStyle/>
          <a:p>
            <a:endParaRPr lang="en-US">
              <a:latin typeface="Agency FB" panose="020B0503020202020204" pitchFamily="34" charset="0"/>
            </a:endParaRPr>
          </a:p>
        </p:txBody>
      </p:sp>
      <p:sp>
        <p:nvSpPr>
          <p:cNvPr id="59484" name="Oval 104"/>
          <p:cNvSpPr>
            <a:spLocks noChangeArrowheads="1"/>
          </p:cNvSpPr>
          <p:nvPr/>
        </p:nvSpPr>
        <p:spPr bwMode="auto">
          <a:xfrm>
            <a:off x="2951163" y="4813300"/>
            <a:ext cx="180975" cy="180975"/>
          </a:xfrm>
          <a:prstGeom prst="ellipse">
            <a:avLst/>
          </a:prstGeom>
          <a:solidFill>
            <a:schemeClr val="bg1"/>
          </a:solidFill>
          <a:ln w="19050">
            <a:solidFill>
              <a:schemeClr val="bg1">
                <a:lumMod val="50000"/>
              </a:schemeClr>
            </a:solidFill>
            <a:round/>
            <a:headEnd/>
            <a:tailEnd/>
          </a:ln>
        </p:spPr>
        <p:txBody>
          <a:bodyPr wrap="none" anchor="ctr"/>
          <a:lstStyle/>
          <a:p>
            <a:endParaRPr lang="en-US">
              <a:latin typeface="Agency FB" panose="020B0503020202020204" pitchFamily="34" charset="0"/>
            </a:endParaRPr>
          </a:p>
        </p:txBody>
      </p:sp>
      <p:sp>
        <p:nvSpPr>
          <p:cNvPr id="59485" name="Line 105"/>
          <p:cNvSpPr>
            <a:spLocks noChangeShapeType="1"/>
          </p:cNvSpPr>
          <p:nvPr/>
        </p:nvSpPr>
        <p:spPr bwMode="auto">
          <a:xfrm>
            <a:off x="1477963" y="4135438"/>
            <a:ext cx="0" cy="1535112"/>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486" name="Line 106"/>
          <p:cNvSpPr>
            <a:spLocks noChangeShapeType="1"/>
          </p:cNvSpPr>
          <p:nvPr/>
        </p:nvSpPr>
        <p:spPr bwMode="auto">
          <a:xfrm>
            <a:off x="2228850" y="5360988"/>
            <a:ext cx="179388" cy="179387"/>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487" name="Line 107"/>
          <p:cNvSpPr>
            <a:spLocks noChangeShapeType="1"/>
          </p:cNvSpPr>
          <p:nvPr/>
        </p:nvSpPr>
        <p:spPr bwMode="auto">
          <a:xfrm flipV="1">
            <a:off x="2228850" y="5360988"/>
            <a:ext cx="179388" cy="179387"/>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488" name="Line 108"/>
          <p:cNvSpPr>
            <a:spLocks noChangeShapeType="1"/>
          </p:cNvSpPr>
          <p:nvPr/>
        </p:nvSpPr>
        <p:spPr bwMode="auto">
          <a:xfrm>
            <a:off x="3830638" y="4389438"/>
            <a:ext cx="1581150" cy="0"/>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489" name="Line 109"/>
          <p:cNvSpPr>
            <a:spLocks noChangeShapeType="1"/>
          </p:cNvSpPr>
          <p:nvPr/>
        </p:nvSpPr>
        <p:spPr bwMode="auto">
          <a:xfrm>
            <a:off x="3843338" y="5449888"/>
            <a:ext cx="1587500" cy="0"/>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490" name="Line 110"/>
          <p:cNvSpPr>
            <a:spLocks noChangeShapeType="1"/>
          </p:cNvSpPr>
          <p:nvPr/>
        </p:nvSpPr>
        <p:spPr bwMode="auto">
          <a:xfrm>
            <a:off x="4300538" y="5268913"/>
            <a:ext cx="0" cy="361950"/>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491" name="Line 111"/>
          <p:cNvSpPr>
            <a:spLocks noChangeShapeType="1"/>
          </p:cNvSpPr>
          <p:nvPr/>
        </p:nvSpPr>
        <p:spPr bwMode="auto">
          <a:xfrm>
            <a:off x="4664075" y="5268913"/>
            <a:ext cx="0" cy="361950"/>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492" name="Line 112"/>
          <p:cNvSpPr>
            <a:spLocks noChangeShapeType="1"/>
          </p:cNvSpPr>
          <p:nvPr/>
        </p:nvSpPr>
        <p:spPr bwMode="auto">
          <a:xfrm>
            <a:off x="5026025" y="5268913"/>
            <a:ext cx="0" cy="361950"/>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493" name="Line 113"/>
          <p:cNvSpPr>
            <a:spLocks noChangeShapeType="1"/>
          </p:cNvSpPr>
          <p:nvPr/>
        </p:nvSpPr>
        <p:spPr bwMode="auto">
          <a:xfrm>
            <a:off x="5424488" y="4233863"/>
            <a:ext cx="0" cy="1381125"/>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494" name="Line 114"/>
          <p:cNvSpPr>
            <a:spLocks noChangeShapeType="1"/>
          </p:cNvSpPr>
          <p:nvPr/>
        </p:nvSpPr>
        <p:spPr bwMode="auto">
          <a:xfrm>
            <a:off x="5026025" y="4208463"/>
            <a:ext cx="0" cy="361950"/>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495" name="Line 115"/>
          <p:cNvSpPr>
            <a:spLocks noChangeShapeType="1"/>
          </p:cNvSpPr>
          <p:nvPr/>
        </p:nvSpPr>
        <p:spPr bwMode="auto">
          <a:xfrm>
            <a:off x="4664075" y="4208463"/>
            <a:ext cx="0" cy="361950"/>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496" name="Line 116"/>
          <p:cNvSpPr>
            <a:spLocks noChangeShapeType="1"/>
          </p:cNvSpPr>
          <p:nvPr/>
        </p:nvSpPr>
        <p:spPr bwMode="auto">
          <a:xfrm>
            <a:off x="4300538" y="4208463"/>
            <a:ext cx="0" cy="361950"/>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497" name="Line 117"/>
          <p:cNvSpPr>
            <a:spLocks noChangeShapeType="1"/>
          </p:cNvSpPr>
          <p:nvPr/>
        </p:nvSpPr>
        <p:spPr bwMode="auto">
          <a:xfrm flipV="1">
            <a:off x="3798888" y="4413250"/>
            <a:ext cx="1606550" cy="1074738"/>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498" name="Line 118"/>
          <p:cNvSpPr>
            <a:spLocks noChangeShapeType="1"/>
          </p:cNvSpPr>
          <p:nvPr/>
        </p:nvSpPr>
        <p:spPr bwMode="auto">
          <a:xfrm>
            <a:off x="5335588" y="4298950"/>
            <a:ext cx="179387" cy="180975"/>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499" name="Line 119"/>
          <p:cNvSpPr>
            <a:spLocks noChangeShapeType="1"/>
          </p:cNvSpPr>
          <p:nvPr/>
        </p:nvSpPr>
        <p:spPr bwMode="auto">
          <a:xfrm flipV="1">
            <a:off x="3898900" y="4178300"/>
            <a:ext cx="173038" cy="203200"/>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500" name="Line 120"/>
          <p:cNvSpPr>
            <a:spLocks noChangeShapeType="1"/>
          </p:cNvSpPr>
          <p:nvPr/>
        </p:nvSpPr>
        <p:spPr bwMode="auto">
          <a:xfrm>
            <a:off x="3803650" y="4441825"/>
            <a:ext cx="1617663" cy="989013"/>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501" name="Line 121"/>
          <p:cNvSpPr>
            <a:spLocks noChangeShapeType="1"/>
          </p:cNvSpPr>
          <p:nvPr/>
        </p:nvSpPr>
        <p:spPr bwMode="auto">
          <a:xfrm flipV="1">
            <a:off x="3806825" y="5172075"/>
            <a:ext cx="136525" cy="285750"/>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502" name="Line 122"/>
          <p:cNvSpPr>
            <a:spLocks noChangeShapeType="1"/>
          </p:cNvSpPr>
          <p:nvPr/>
        </p:nvSpPr>
        <p:spPr bwMode="auto">
          <a:xfrm>
            <a:off x="3903663" y="5457825"/>
            <a:ext cx="180975" cy="180975"/>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503" name="Oval 123"/>
          <p:cNvSpPr>
            <a:spLocks noChangeArrowheads="1"/>
          </p:cNvSpPr>
          <p:nvPr/>
        </p:nvSpPr>
        <p:spPr bwMode="auto">
          <a:xfrm>
            <a:off x="5287963" y="4254500"/>
            <a:ext cx="271462" cy="271463"/>
          </a:xfrm>
          <a:prstGeom prst="ellipse">
            <a:avLst/>
          </a:prstGeom>
          <a:solidFill>
            <a:schemeClr val="bg1"/>
          </a:solidFill>
          <a:ln w="25400">
            <a:solidFill>
              <a:schemeClr val="bg1">
                <a:lumMod val="50000"/>
              </a:schemeClr>
            </a:solidFill>
            <a:round/>
            <a:headEnd/>
            <a:tailEnd/>
          </a:ln>
        </p:spPr>
        <p:txBody>
          <a:bodyPr wrap="none" anchor="ctr"/>
          <a:lstStyle/>
          <a:p>
            <a:endParaRPr lang="en-US">
              <a:latin typeface="Agency FB" panose="020B0503020202020204" pitchFamily="34" charset="0"/>
            </a:endParaRPr>
          </a:p>
        </p:txBody>
      </p:sp>
      <p:sp>
        <p:nvSpPr>
          <p:cNvPr id="59504" name="Oval 124"/>
          <p:cNvSpPr>
            <a:spLocks noChangeArrowheads="1"/>
          </p:cNvSpPr>
          <p:nvPr/>
        </p:nvSpPr>
        <p:spPr bwMode="auto">
          <a:xfrm>
            <a:off x="4935538" y="4298950"/>
            <a:ext cx="180975" cy="180975"/>
          </a:xfrm>
          <a:prstGeom prst="ellipse">
            <a:avLst/>
          </a:prstGeom>
          <a:solidFill>
            <a:schemeClr val="bg1"/>
          </a:solidFill>
          <a:ln w="19050">
            <a:solidFill>
              <a:schemeClr val="bg1">
                <a:lumMod val="50000"/>
              </a:schemeClr>
            </a:solidFill>
            <a:round/>
            <a:headEnd/>
            <a:tailEnd/>
          </a:ln>
        </p:spPr>
        <p:txBody>
          <a:bodyPr wrap="none" anchor="ctr"/>
          <a:lstStyle/>
          <a:p>
            <a:endParaRPr lang="en-US">
              <a:latin typeface="Agency FB" panose="020B0503020202020204" pitchFamily="34" charset="0"/>
            </a:endParaRPr>
          </a:p>
        </p:txBody>
      </p:sp>
      <p:sp>
        <p:nvSpPr>
          <p:cNvPr id="59505" name="Oval 125"/>
          <p:cNvSpPr>
            <a:spLocks noChangeArrowheads="1"/>
          </p:cNvSpPr>
          <p:nvPr/>
        </p:nvSpPr>
        <p:spPr bwMode="auto">
          <a:xfrm>
            <a:off x="4210050" y="4298950"/>
            <a:ext cx="180975" cy="180975"/>
          </a:xfrm>
          <a:prstGeom prst="ellipse">
            <a:avLst/>
          </a:prstGeom>
          <a:solidFill>
            <a:schemeClr val="bg1"/>
          </a:solidFill>
          <a:ln w="19050">
            <a:solidFill>
              <a:schemeClr val="bg1">
                <a:lumMod val="50000"/>
              </a:schemeClr>
            </a:solidFill>
            <a:round/>
            <a:headEnd/>
            <a:tailEnd/>
          </a:ln>
        </p:spPr>
        <p:txBody>
          <a:bodyPr wrap="none" anchor="ctr"/>
          <a:lstStyle/>
          <a:p>
            <a:endParaRPr lang="en-US">
              <a:latin typeface="Agency FB" panose="020B0503020202020204" pitchFamily="34" charset="0"/>
            </a:endParaRPr>
          </a:p>
        </p:txBody>
      </p:sp>
      <p:sp>
        <p:nvSpPr>
          <p:cNvPr id="59506" name="Oval 126"/>
          <p:cNvSpPr>
            <a:spLocks noChangeArrowheads="1"/>
          </p:cNvSpPr>
          <p:nvPr/>
        </p:nvSpPr>
        <p:spPr bwMode="auto">
          <a:xfrm>
            <a:off x="4935538" y="5359400"/>
            <a:ext cx="180975" cy="180975"/>
          </a:xfrm>
          <a:prstGeom prst="ellipse">
            <a:avLst/>
          </a:prstGeom>
          <a:solidFill>
            <a:schemeClr val="bg1"/>
          </a:solidFill>
          <a:ln w="19050">
            <a:solidFill>
              <a:schemeClr val="bg1">
                <a:lumMod val="50000"/>
              </a:schemeClr>
            </a:solidFill>
            <a:round/>
            <a:headEnd/>
            <a:tailEnd/>
          </a:ln>
        </p:spPr>
        <p:txBody>
          <a:bodyPr wrap="none" anchor="ctr"/>
          <a:lstStyle/>
          <a:p>
            <a:endParaRPr lang="en-US">
              <a:latin typeface="Agency FB" panose="020B0503020202020204" pitchFamily="34" charset="0"/>
            </a:endParaRPr>
          </a:p>
        </p:txBody>
      </p:sp>
      <p:sp>
        <p:nvSpPr>
          <p:cNvPr id="59507" name="Oval 127"/>
          <p:cNvSpPr>
            <a:spLocks noChangeArrowheads="1"/>
          </p:cNvSpPr>
          <p:nvPr/>
        </p:nvSpPr>
        <p:spPr bwMode="auto">
          <a:xfrm>
            <a:off x="4210050" y="5359400"/>
            <a:ext cx="180975" cy="180975"/>
          </a:xfrm>
          <a:prstGeom prst="ellipse">
            <a:avLst/>
          </a:prstGeom>
          <a:solidFill>
            <a:schemeClr val="bg1"/>
          </a:solidFill>
          <a:ln w="19050">
            <a:solidFill>
              <a:schemeClr val="bg1">
                <a:lumMod val="50000"/>
              </a:schemeClr>
            </a:solidFill>
            <a:round/>
            <a:headEnd/>
            <a:tailEnd/>
          </a:ln>
        </p:spPr>
        <p:txBody>
          <a:bodyPr wrap="none" anchor="ctr"/>
          <a:lstStyle/>
          <a:p>
            <a:endParaRPr lang="en-US">
              <a:latin typeface="Agency FB" panose="020B0503020202020204" pitchFamily="34" charset="0"/>
            </a:endParaRPr>
          </a:p>
        </p:txBody>
      </p:sp>
      <p:sp>
        <p:nvSpPr>
          <p:cNvPr id="59508" name="Line 128"/>
          <p:cNvSpPr>
            <a:spLocks noChangeShapeType="1"/>
          </p:cNvSpPr>
          <p:nvPr/>
        </p:nvSpPr>
        <p:spPr bwMode="auto">
          <a:xfrm flipV="1">
            <a:off x="5335588" y="5359400"/>
            <a:ext cx="179387" cy="180975"/>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509" name="Oval 129"/>
          <p:cNvSpPr>
            <a:spLocks noChangeArrowheads="1"/>
          </p:cNvSpPr>
          <p:nvPr/>
        </p:nvSpPr>
        <p:spPr bwMode="auto">
          <a:xfrm>
            <a:off x="5287963" y="5307013"/>
            <a:ext cx="271462" cy="271462"/>
          </a:xfrm>
          <a:prstGeom prst="ellipse">
            <a:avLst/>
          </a:prstGeom>
          <a:solidFill>
            <a:schemeClr val="bg1"/>
          </a:solidFill>
          <a:ln w="25400">
            <a:solidFill>
              <a:schemeClr val="bg1">
                <a:lumMod val="50000"/>
              </a:schemeClr>
            </a:solidFill>
            <a:round/>
            <a:headEnd/>
            <a:tailEnd/>
          </a:ln>
        </p:spPr>
        <p:txBody>
          <a:bodyPr wrap="none" anchor="ctr"/>
          <a:lstStyle/>
          <a:p>
            <a:endParaRPr lang="en-US">
              <a:latin typeface="Agency FB" panose="020B0503020202020204" pitchFamily="34" charset="0"/>
            </a:endParaRPr>
          </a:p>
        </p:txBody>
      </p:sp>
      <p:sp>
        <p:nvSpPr>
          <p:cNvPr id="59510" name="Oval 130"/>
          <p:cNvSpPr>
            <a:spLocks noChangeArrowheads="1"/>
          </p:cNvSpPr>
          <p:nvPr/>
        </p:nvSpPr>
        <p:spPr bwMode="auto">
          <a:xfrm>
            <a:off x="5335588" y="4826000"/>
            <a:ext cx="179387" cy="180975"/>
          </a:xfrm>
          <a:prstGeom prst="ellipse">
            <a:avLst/>
          </a:prstGeom>
          <a:solidFill>
            <a:schemeClr val="bg1"/>
          </a:solidFill>
          <a:ln w="19050">
            <a:solidFill>
              <a:schemeClr val="bg1">
                <a:lumMod val="50000"/>
              </a:schemeClr>
            </a:solidFill>
            <a:round/>
            <a:headEnd/>
            <a:tailEnd/>
          </a:ln>
        </p:spPr>
        <p:txBody>
          <a:bodyPr wrap="none" anchor="ctr"/>
          <a:lstStyle/>
          <a:p>
            <a:endParaRPr lang="en-US">
              <a:latin typeface="Agency FB" panose="020B0503020202020204" pitchFamily="34" charset="0"/>
            </a:endParaRPr>
          </a:p>
        </p:txBody>
      </p:sp>
      <p:sp>
        <p:nvSpPr>
          <p:cNvPr id="59511" name="Line 131"/>
          <p:cNvSpPr>
            <a:spLocks noChangeShapeType="1"/>
          </p:cNvSpPr>
          <p:nvPr/>
        </p:nvSpPr>
        <p:spPr bwMode="auto">
          <a:xfrm>
            <a:off x="3849688" y="4156075"/>
            <a:ext cx="0" cy="1536700"/>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512" name="Line 132"/>
          <p:cNvSpPr>
            <a:spLocks noChangeShapeType="1"/>
          </p:cNvSpPr>
          <p:nvPr/>
        </p:nvSpPr>
        <p:spPr bwMode="auto">
          <a:xfrm>
            <a:off x="4513263" y="5284788"/>
            <a:ext cx="293687" cy="338137"/>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513" name="Line 133"/>
          <p:cNvSpPr>
            <a:spLocks noChangeShapeType="1"/>
          </p:cNvSpPr>
          <p:nvPr/>
        </p:nvSpPr>
        <p:spPr bwMode="auto">
          <a:xfrm>
            <a:off x="4521200" y="4232275"/>
            <a:ext cx="285750" cy="322263"/>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514" name="Line 134"/>
          <p:cNvSpPr>
            <a:spLocks noChangeShapeType="1"/>
          </p:cNvSpPr>
          <p:nvPr/>
        </p:nvSpPr>
        <p:spPr bwMode="auto">
          <a:xfrm flipV="1">
            <a:off x="4551363" y="4216400"/>
            <a:ext cx="255587" cy="338138"/>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515" name="Line 135"/>
          <p:cNvSpPr>
            <a:spLocks noChangeShapeType="1"/>
          </p:cNvSpPr>
          <p:nvPr/>
        </p:nvSpPr>
        <p:spPr bwMode="auto">
          <a:xfrm flipV="1">
            <a:off x="4506913" y="5276850"/>
            <a:ext cx="293687" cy="368300"/>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516" name="Line 136"/>
          <p:cNvSpPr>
            <a:spLocks noChangeShapeType="1"/>
          </p:cNvSpPr>
          <p:nvPr/>
        </p:nvSpPr>
        <p:spPr bwMode="auto">
          <a:xfrm>
            <a:off x="4664075" y="4246563"/>
            <a:ext cx="0" cy="1355725"/>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517" name="Line 137"/>
          <p:cNvSpPr>
            <a:spLocks noChangeShapeType="1"/>
          </p:cNvSpPr>
          <p:nvPr/>
        </p:nvSpPr>
        <p:spPr bwMode="auto">
          <a:xfrm>
            <a:off x="6245225" y="4375150"/>
            <a:ext cx="1444625" cy="0"/>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518" name="Line 138"/>
          <p:cNvSpPr>
            <a:spLocks noChangeShapeType="1"/>
          </p:cNvSpPr>
          <p:nvPr/>
        </p:nvSpPr>
        <p:spPr bwMode="auto">
          <a:xfrm>
            <a:off x="6219825" y="5465763"/>
            <a:ext cx="1444625" cy="0"/>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519" name="Line 139"/>
          <p:cNvSpPr>
            <a:spLocks noChangeShapeType="1"/>
          </p:cNvSpPr>
          <p:nvPr/>
        </p:nvSpPr>
        <p:spPr bwMode="auto">
          <a:xfrm>
            <a:off x="6613525" y="5284788"/>
            <a:ext cx="0" cy="360362"/>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520" name="Line 140"/>
          <p:cNvSpPr>
            <a:spLocks noChangeShapeType="1"/>
          </p:cNvSpPr>
          <p:nvPr/>
        </p:nvSpPr>
        <p:spPr bwMode="auto">
          <a:xfrm>
            <a:off x="6978650" y="5284788"/>
            <a:ext cx="0" cy="360362"/>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521" name="Line 141"/>
          <p:cNvSpPr>
            <a:spLocks noChangeShapeType="1"/>
          </p:cNvSpPr>
          <p:nvPr/>
        </p:nvSpPr>
        <p:spPr bwMode="auto">
          <a:xfrm>
            <a:off x="7358063" y="5307013"/>
            <a:ext cx="0" cy="361950"/>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522" name="Line 142"/>
          <p:cNvSpPr>
            <a:spLocks noChangeShapeType="1"/>
          </p:cNvSpPr>
          <p:nvPr/>
        </p:nvSpPr>
        <p:spPr bwMode="auto">
          <a:xfrm>
            <a:off x="7739063" y="4156075"/>
            <a:ext cx="0" cy="1401763"/>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523" name="Line 143"/>
          <p:cNvSpPr>
            <a:spLocks noChangeShapeType="1"/>
          </p:cNvSpPr>
          <p:nvPr/>
        </p:nvSpPr>
        <p:spPr bwMode="auto">
          <a:xfrm>
            <a:off x="7358063" y="4194175"/>
            <a:ext cx="0" cy="361950"/>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524" name="Line 144"/>
          <p:cNvSpPr>
            <a:spLocks noChangeShapeType="1"/>
          </p:cNvSpPr>
          <p:nvPr/>
        </p:nvSpPr>
        <p:spPr bwMode="auto">
          <a:xfrm>
            <a:off x="6978650" y="4194175"/>
            <a:ext cx="0" cy="361950"/>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525" name="Line 145"/>
          <p:cNvSpPr>
            <a:spLocks noChangeShapeType="1"/>
          </p:cNvSpPr>
          <p:nvPr/>
        </p:nvSpPr>
        <p:spPr bwMode="auto">
          <a:xfrm>
            <a:off x="6623050" y="4194175"/>
            <a:ext cx="0" cy="361950"/>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526" name="Line 146"/>
          <p:cNvSpPr>
            <a:spLocks noChangeShapeType="1"/>
          </p:cNvSpPr>
          <p:nvPr/>
        </p:nvSpPr>
        <p:spPr bwMode="auto">
          <a:xfrm flipV="1">
            <a:off x="6151563" y="4389438"/>
            <a:ext cx="1568450" cy="1046162"/>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527" name="Line 147"/>
          <p:cNvSpPr>
            <a:spLocks noChangeShapeType="1"/>
          </p:cNvSpPr>
          <p:nvPr/>
        </p:nvSpPr>
        <p:spPr bwMode="auto">
          <a:xfrm>
            <a:off x="7648575" y="4284663"/>
            <a:ext cx="180975" cy="180975"/>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528" name="Line 148"/>
          <p:cNvSpPr>
            <a:spLocks noChangeShapeType="1"/>
          </p:cNvSpPr>
          <p:nvPr/>
        </p:nvSpPr>
        <p:spPr bwMode="auto">
          <a:xfrm flipV="1">
            <a:off x="6240463" y="4162425"/>
            <a:ext cx="185737" cy="122238"/>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529" name="Line 149"/>
          <p:cNvSpPr>
            <a:spLocks noChangeShapeType="1"/>
          </p:cNvSpPr>
          <p:nvPr/>
        </p:nvSpPr>
        <p:spPr bwMode="auto">
          <a:xfrm>
            <a:off x="6218238" y="4387850"/>
            <a:ext cx="1512887" cy="1076325"/>
          </a:xfrm>
          <a:prstGeom prst="line">
            <a:avLst/>
          </a:prstGeom>
          <a:noFill/>
          <a:ln w="50800">
            <a:solidFill>
              <a:srgbClr val="808080"/>
            </a:solidFill>
            <a:round/>
            <a:headEnd/>
            <a:tailEnd/>
          </a:ln>
        </p:spPr>
        <p:txBody>
          <a:bodyPr wrap="none" anchor="ctr"/>
          <a:lstStyle/>
          <a:p>
            <a:endParaRPr lang="en-US">
              <a:latin typeface="Agency FB" panose="020B0503020202020204" pitchFamily="34" charset="0"/>
            </a:endParaRPr>
          </a:p>
        </p:txBody>
      </p:sp>
      <p:sp>
        <p:nvSpPr>
          <p:cNvPr id="59530" name="Line 150"/>
          <p:cNvSpPr>
            <a:spLocks noChangeShapeType="1"/>
          </p:cNvSpPr>
          <p:nvPr/>
        </p:nvSpPr>
        <p:spPr bwMode="auto">
          <a:xfrm flipV="1">
            <a:off x="6221413" y="5167313"/>
            <a:ext cx="179387" cy="180975"/>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531" name="Line 151"/>
          <p:cNvSpPr>
            <a:spLocks noChangeShapeType="1"/>
          </p:cNvSpPr>
          <p:nvPr/>
        </p:nvSpPr>
        <p:spPr bwMode="auto">
          <a:xfrm>
            <a:off x="6221413" y="5527675"/>
            <a:ext cx="179387" cy="179388"/>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532" name="Oval 152"/>
          <p:cNvSpPr>
            <a:spLocks noChangeArrowheads="1"/>
          </p:cNvSpPr>
          <p:nvPr/>
        </p:nvSpPr>
        <p:spPr bwMode="auto">
          <a:xfrm>
            <a:off x="7604125" y="4248150"/>
            <a:ext cx="269875" cy="269875"/>
          </a:xfrm>
          <a:prstGeom prst="ellipse">
            <a:avLst/>
          </a:prstGeom>
          <a:solidFill>
            <a:schemeClr val="bg1"/>
          </a:solidFill>
          <a:ln w="25400">
            <a:solidFill>
              <a:schemeClr val="bg1">
                <a:lumMod val="50000"/>
              </a:schemeClr>
            </a:solidFill>
            <a:round/>
            <a:headEnd/>
            <a:tailEnd/>
          </a:ln>
        </p:spPr>
        <p:txBody>
          <a:bodyPr wrap="none" anchor="ctr"/>
          <a:lstStyle/>
          <a:p>
            <a:endParaRPr lang="en-US">
              <a:latin typeface="Agency FB" panose="020B0503020202020204" pitchFamily="34" charset="0"/>
            </a:endParaRPr>
          </a:p>
        </p:txBody>
      </p:sp>
      <p:sp>
        <p:nvSpPr>
          <p:cNvPr id="59533" name="Oval 153"/>
          <p:cNvSpPr>
            <a:spLocks noChangeArrowheads="1"/>
          </p:cNvSpPr>
          <p:nvPr/>
        </p:nvSpPr>
        <p:spPr bwMode="auto">
          <a:xfrm>
            <a:off x="7267575" y="4284663"/>
            <a:ext cx="180975" cy="180975"/>
          </a:xfrm>
          <a:prstGeom prst="ellipse">
            <a:avLst/>
          </a:prstGeom>
          <a:solidFill>
            <a:schemeClr val="bg1"/>
          </a:solidFill>
          <a:ln w="19050">
            <a:solidFill>
              <a:schemeClr val="bg1">
                <a:lumMod val="50000"/>
              </a:schemeClr>
            </a:solidFill>
            <a:round/>
            <a:headEnd/>
            <a:tailEnd/>
          </a:ln>
        </p:spPr>
        <p:txBody>
          <a:bodyPr wrap="none" anchor="ctr"/>
          <a:lstStyle/>
          <a:p>
            <a:endParaRPr lang="en-US">
              <a:latin typeface="Agency FB" panose="020B0503020202020204" pitchFamily="34" charset="0"/>
            </a:endParaRPr>
          </a:p>
        </p:txBody>
      </p:sp>
      <p:sp>
        <p:nvSpPr>
          <p:cNvPr id="59534" name="Oval 154"/>
          <p:cNvSpPr>
            <a:spLocks noChangeArrowheads="1"/>
          </p:cNvSpPr>
          <p:nvPr/>
        </p:nvSpPr>
        <p:spPr bwMode="auto">
          <a:xfrm>
            <a:off x="6530975" y="4284663"/>
            <a:ext cx="180975" cy="180975"/>
          </a:xfrm>
          <a:prstGeom prst="ellipse">
            <a:avLst/>
          </a:prstGeom>
          <a:solidFill>
            <a:schemeClr val="bg1"/>
          </a:solidFill>
          <a:ln w="19050">
            <a:solidFill>
              <a:schemeClr val="bg1">
                <a:lumMod val="50000"/>
              </a:schemeClr>
            </a:solidFill>
            <a:round/>
            <a:headEnd/>
            <a:tailEnd/>
          </a:ln>
        </p:spPr>
        <p:txBody>
          <a:bodyPr wrap="none" anchor="ctr"/>
          <a:lstStyle/>
          <a:p>
            <a:endParaRPr lang="en-US">
              <a:latin typeface="Agency FB" panose="020B0503020202020204" pitchFamily="34" charset="0"/>
            </a:endParaRPr>
          </a:p>
        </p:txBody>
      </p:sp>
      <p:sp>
        <p:nvSpPr>
          <p:cNvPr id="59535" name="Oval 155"/>
          <p:cNvSpPr>
            <a:spLocks noChangeArrowheads="1"/>
          </p:cNvSpPr>
          <p:nvPr/>
        </p:nvSpPr>
        <p:spPr bwMode="auto">
          <a:xfrm>
            <a:off x="7267575" y="5365750"/>
            <a:ext cx="180975" cy="180975"/>
          </a:xfrm>
          <a:prstGeom prst="ellipse">
            <a:avLst/>
          </a:prstGeom>
          <a:solidFill>
            <a:schemeClr val="bg1"/>
          </a:solidFill>
          <a:ln w="19050">
            <a:solidFill>
              <a:schemeClr val="bg1">
                <a:lumMod val="50000"/>
              </a:schemeClr>
            </a:solidFill>
            <a:round/>
            <a:headEnd/>
            <a:tailEnd/>
          </a:ln>
        </p:spPr>
        <p:txBody>
          <a:bodyPr wrap="none" anchor="ctr"/>
          <a:lstStyle/>
          <a:p>
            <a:endParaRPr lang="en-US">
              <a:latin typeface="Agency FB" panose="020B0503020202020204" pitchFamily="34" charset="0"/>
            </a:endParaRPr>
          </a:p>
        </p:txBody>
      </p:sp>
      <p:sp>
        <p:nvSpPr>
          <p:cNvPr id="59536" name="Oval 156"/>
          <p:cNvSpPr>
            <a:spLocks noChangeArrowheads="1"/>
          </p:cNvSpPr>
          <p:nvPr/>
        </p:nvSpPr>
        <p:spPr bwMode="auto">
          <a:xfrm>
            <a:off x="6523038" y="5375275"/>
            <a:ext cx="180975" cy="180975"/>
          </a:xfrm>
          <a:prstGeom prst="ellipse">
            <a:avLst/>
          </a:prstGeom>
          <a:solidFill>
            <a:schemeClr val="bg1"/>
          </a:solidFill>
          <a:ln w="19050">
            <a:solidFill>
              <a:schemeClr val="bg1">
                <a:lumMod val="50000"/>
              </a:schemeClr>
            </a:solidFill>
            <a:round/>
            <a:headEnd/>
            <a:tailEnd/>
          </a:ln>
        </p:spPr>
        <p:txBody>
          <a:bodyPr wrap="none" anchor="ctr"/>
          <a:lstStyle/>
          <a:p>
            <a:endParaRPr lang="en-US">
              <a:latin typeface="Agency FB" panose="020B0503020202020204" pitchFamily="34" charset="0"/>
            </a:endParaRPr>
          </a:p>
        </p:txBody>
      </p:sp>
      <p:sp>
        <p:nvSpPr>
          <p:cNvPr id="59537" name="Line 157"/>
          <p:cNvSpPr>
            <a:spLocks noChangeShapeType="1"/>
          </p:cNvSpPr>
          <p:nvPr/>
        </p:nvSpPr>
        <p:spPr bwMode="auto">
          <a:xfrm flipV="1">
            <a:off x="7648575" y="5375275"/>
            <a:ext cx="180975" cy="180975"/>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538" name="Oval 158"/>
          <p:cNvSpPr>
            <a:spLocks noChangeArrowheads="1"/>
          </p:cNvSpPr>
          <p:nvPr/>
        </p:nvSpPr>
        <p:spPr bwMode="auto">
          <a:xfrm>
            <a:off x="7648575" y="4819650"/>
            <a:ext cx="180975" cy="180975"/>
          </a:xfrm>
          <a:prstGeom prst="ellipse">
            <a:avLst/>
          </a:prstGeom>
          <a:solidFill>
            <a:schemeClr val="bg1"/>
          </a:solidFill>
          <a:ln w="19050">
            <a:solidFill>
              <a:schemeClr val="bg1">
                <a:lumMod val="50000"/>
              </a:schemeClr>
            </a:solidFill>
            <a:round/>
            <a:headEnd/>
            <a:tailEnd/>
          </a:ln>
        </p:spPr>
        <p:txBody>
          <a:bodyPr wrap="none" anchor="ctr"/>
          <a:lstStyle/>
          <a:p>
            <a:endParaRPr lang="en-US">
              <a:latin typeface="Agency FB" panose="020B0503020202020204" pitchFamily="34" charset="0"/>
            </a:endParaRPr>
          </a:p>
        </p:txBody>
      </p:sp>
      <p:sp>
        <p:nvSpPr>
          <p:cNvPr id="59539" name="Line 159"/>
          <p:cNvSpPr>
            <a:spLocks noChangeShapeType="1"/>
          </p:cNvSpPr>
          <p:nvPr/>
        </p:nvSpPr>
        <p:spPr bwMode="auto">
          <a:xfrm>
            <a:off x="6205538" y="4186238"/>
            <a:ext cx="0" cy="1235075"/>
          </a:xfrm>
          <a:prstGeom prst="line">
            <a:avLst/>
          </a:prstGeom>
          <a:noFill/>
          <a:ln w="50800">
            <a:solidFill>
              <a:srgbClr val="808080"/>
            </a:solidFill>
            <a:round/>
            <a:headEnd/>
            <a:tailEnd/>
          </a:ln>
        </p:spPr>
        <p:txBody>
          <a:bodyPr wrap="none" anchor="ctr"/>
          <a:lstStyle/>
          <a:p>
            <a:endParaRPr lang="en-US">
              <a:latin typeface="Agency FB" panose="020B0503020202020204" pitchFamily="34" charset="0"/>
            </a:endParaRPr>
          </a:p>
        </p:txBody>
      </p:sp>
      <p:sp>
        <p:nvSpPr>
          <p:cNvPr id="59540" name="Line 160"/>
          <p:cNvSpPr>
            <a:spLocks noChangeShapeType="1"/>
          </p:cNvSpPr>
          <p:nvPr/>
        </p:nvSpPr>
        <p:spPr bwMode="auto">
          <a:xfrm>
            <a:off x="6888163" y="5375275"/>
            <a:ext cx="263525" cy="247650"/>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541" name="Line 161"/>
          <p:cNvSpPr>
            <a:spLocks noChangeShapeType="1"/>
          </p:cNvSpPr>
          <p:nvPr/>
        </p:nvSpPr>
        <p:spPr bwMode="auto">
          <a:xfrm>
            <a:off x="6835775" y="4224338"/>
            <a:ext cx="323850" cy="331787"/>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542" name="Line 162"/>
          <p:cNvSpPr>
            <a:spLocks noChangeShapeType="1"/>
          </p:cNvSpPr>
          <p:nvPr/>
        </p:nvSpPr>
        <p:spPr bwMode="auto">
          <a:xfrm flipV="1">
            <a:off x="6850063" y="4210050"/>
            <a:ext cx="263525" cy="346075"/>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543" name="Line 163"/>
          <p:cNvSpPr>
            <a:spLocks noChangeShapeType="1"/>
          </p:cNvSpPr>
          <p:nvPr/>
        </p:nvSpPr>
        <p:spPr bwMode="auto">
          <a:xfrm flipV="1">
            <a:off x="6842125" y="5435600"/>
            <a:ext cx="150813" cy="173038"/>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544" name="Line 164"/>
          <p:cNvSpPr>
            <a:spLocks noChangeShapeType="1"/>
          </p:cNvSpPr>
          <p:nvPr/>
        </p:nvSpPr>
        <p:spPr bwMode="auto">
          <a:xfrm>
            <a:off x="6978650" y="4156075"/>
            <a:ext cx="0" cy="1355725"/>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545" name="Oval 165"/>
          <p:cNvSpPr>
            <a:spLocks noChangeArrowheads="1"/>
          </p:cNvSpPr>
          <p:nvPr/>
        </p:nvSpPr>
        <p:spPr bwMode="auto">
          <a:xfrm>
            <a:off x="1295400" y="4210050"/>
            <a:ext cx="361950" cy="360363"/>
          </a:xfrm>
          <a:prstGeom prst="ellipse">
            <a:avLst/>
          </a:prstGeom>
          <a:solidFill>
            <a:schemeClr val="bg1"/>
          </a:solidFill>
          <a:ln w="38100">
            <a:solidFill>
              <a:schemeClr val="bg1">
                <a:lumMod val="50000"/>
              </a:schemeClr>
            </a:solidFill>
            <a:round/>
            <a:headEnd/>
            <a:tailEnd/>
          </a:ln>
        </p:spPr>
        <p:txBody>
          <a:bodyPr wrap="none" anchor="ctr"/>
          <a:lstStyle/>
          <a:p>
            <a:endParaRPr lang="en-US">
              <a:latin typeface="Agency FB" panose="020B0503020202020204" pitchFamily="34" charset="0"/>
            </a:endParaRPr>
          </a:p>
        </p:txBody>
      </p:sp>
      <p:sp>
        <p:nvSpPr>
          <p:cNvPr id="59546" name="Oval 166"/>
          <p:cNvSpPr>
            <a:spLocks noChangeArrowheads="1"/>
          </p:cNvSpPr>
          <p:nvPr/>
        </p:nvSpPr>
        <p:spPr bwMode="auto">
          <a:xfrm>
            <a:off x="1295400" y="5262563"/>
            <a:ext cx="361950" cy="361950"/>
          </a:xfrm>
          <a:prstGeom prst="ellipse">
            <a:avLst/>
          </a:prstGeom>
          <a:solidFill>
            <a:schemeClr val="bg1"/>
          </a:solidFill>
          <a:ln w="38100">
            <a:solidFill>
              <a:schemeClr val="bg1">
                <a:lumMod val="50000"/>
              </a:schemeClr>
            </a:solidFill>
            <a:round/>
            <a:headEnd/>
            <a:tailEnd/>
          </a:ln>
        </p:spPr>
        <p:txBody>
          <a:bodyPr wrap="none" anchor="ctr"/>
          <a:lstStyle/>
          <a:p>
            <a:endParaRPr lang="en-US">
              <a:latin typeface="Agency FB" panose="020B0503020202020204" pitchFamily="34" charset="0"/>
            </a:endParaRPr>
          </a:p>
        </p:txBody>
      </p:sp>
      <p:sp>
        <p:nvSpPr>
          <p:cNvPr id="59547" name="Oval 167"/>
          <p:cNvSpPr>
            <a:spLocks noChangeArrowheads="1"/>
          </p:cNvSpPr>
          <p:nvPr/>
        </p:nvSpPr>
        <p:spPr bwMode="auto">
          <a:xfrm>
            <a:off x="2589213" y="4300538"/>
            <a:ext cx="180975" cy="179387"/>
          </a:xfrm>
          <a:prstGeom prst="ellipse">
            <a:avLst/>
          </a:prstGeom>
          <a:solidFill>
            <a:schemeClr val="bg1"/>
          </a:solidFill>
          <a:ln w="19050">
            <a:solidFill>
              <a:schemeClr val="bg1">
                <a:lumMod val="50000"/>
              </a:schemeClr>
            </a:solidFill>
            <a:round/>
            <a:headEnd/>
            <a:tailEnd/>
          </a:ln>
        </p:spPr>
        <p:txBody>
          <a:bodyPr wrap="none" anchor="ctr"/>
          <a:lstStyle/>
          <a:p>
            <a:endParaRPr lang="en-US">
              <a:latin typeface="Agency FB" panose="020B0503020202020204" pitchFamily="34" charset="0"/>
            </a:endParaRPr>
          </a:p>
        </p:txBody>
      </p:sp>
      <p:sp>
        <p:nvSpPr>
          <p:cNvPr id="59548" name="Oval 168"/>
          <p:cNvSpPr>
            <a:spLocks noChangeArrowheads="1"/>
          </p:cNvSpPr>
          <p:nvPr/>
        </p:nvSpPr>
        <p:spPr bwMode="auto">
          <a:xfrm>
            <a:off x="2228850" y="5360988"/>
            <a:ext cx="179388" cy="179387"/>
          </a:xfrm>
          <a:prstGeom prst="ellipse">
            <a:avLst/>
          </a:prstGeom>
          <a:solidFill>
            <a:schemeClr val="bg1"/>
          </a:solidFill>
          <a:ln w="19050">
            <a:solidFill>
              <a:schemeClr val="bg1">
                <a:lumMod val="50000"/>
              </a:schemeClr>
            </a:solidFill>
            <a:round/>
            <a:headEnd/>
            <a:tailEnd/>
          </a:ln>
        </p:spPr>
        <p:txBody>
          <a:bodyPr wrap="none" anchor="ctr"/>
          <a:lstStyle/>
          <a:p>
            <a:endParaRPr lang="en-US">
              <a:latin typeface="Agency FB" panose="020B0503020202020204" pitchFamily="34" charset="0"/>
            </a:endParaRPr>
          </a:p>
        </p:txBody>
      </p:sp>
      <p:sp>
        <p:nvSpPr>
          <p:cNvPr id="59549" name="Oval 169"/>
          <p:cNvSpPr>
            <a:spLocks noChangeArrowheads="1"/>
          </p:cNvSpPr>
          <p:nvPr/>
        </p:nvSpPr>
        <p:spPr bwMode="auto">
          <a:xfrm>
            <a:off x="1385888" y="4813300"/>
            <a:ext cx="180975" cy="180975"/>
          </a:xfrm>
          <a:prstGeom prst="ellipse">
            <a:avLst/>
          </a:prstGeom>
          <a:solidFill>
            <a:schemeClr val="bg1"/>
          </a:solidFill>
          <a:ln w="19050">
            <a:solidFill>
              <a:schemeClr val="bg1">
                <a:lumMod val="50000"/>
              </a:schemeClr>
            </a:solidFill>
            <a:round/>
            <a:headEnd/>
            <a:tailEnd/>
          </a:ln>
        </p:spPr>
        <p:txBody>
          <a:bodyPr wrap="none" anchor="ctr"/>
          <a:lstStyle/>
          <a:p>
            <a:endParaRPr lang="en-US">
              <a:latin typeface="Agency FB" panose="020B0503020202020204" pitchFamily="34" charset="0"/>
            </a:endParaRPr>
          </a:p>
        </p:txBody>
      </p:sp>
      <p:sp>
        <p:nvSpPr>
          <p:cNvPr id="59550" name="Line 170"/>
          <p:cNvSpPr>
            <a:spLocks noChangeShapeType="1"/>
          </p:cNvSpPr>
          <p:nvPr/>
        </p:nvSpPr>
        <p:spPr bwMode="auto">
          <a:xfrm>
            <a:off x="2228850" y="4300538"/>
            <a:ext cx="179388" cy="179387"/>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551" name="Line 171"/>
          <p:cNvSpPr>
            <a:spLocks noChangeShapeType="1"/>
          </p:cNvSpPr>
          <p:nvPr/>
        </p:nvSpPr>
        <p:spPr bwMode="auto">
          <a:xfrm flipV="1">
            <a:off x="2228850" y="4300538"/>
            <a:ext cx="179388" cy="179387"/>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552" name="Oval 172"/>
          <p:cNvSpPr>
            <a:spLocks noChangeArrowheads="1"/>
          </p:cNvSpPr>
          <p:nvPr/>
        </p:nvSpPr>
        <p:spPr bwMode="auto">
          <a:xfrm>
            <a:off x="2228850" y="4300538"/>
            <a:ext cx="179388" cy="179387"/>
          </a:xfrm>
          <a:prstGeom prst="ellipse">
            <a:avLst/>
          </a:prstGeom>
          <a:solidFill>
            <a:schemeClr val="bg1"/>
          </a:solidFill>
          <a:ln w="19050">
            <a:solidFill>
              <a:schemeClr val="bg1">
                <a:lumMod val="50000"/>
              </a:schemeClr>
            </a:solidFill>
            <a:round/>
            <a:headEnd/>
            <a:tailEnd/>
          </a:ln>
        </p:spPr>
        <p:txBody>
          <a:bodyPr wrap="none" anchor="ctr"/>
          <a:lstStyle/>
          <a:p>
            <a:endParaRPr lang="en-US">
              <a:latin typeface="Agency FB" panose="020B0503020202020204" pitchFamily="34" charset="0"/>
            </a:endParaRPr>
          </a:p>
        </p:txBody>
      </p:sp>
      <p:sp>
        <p:nvSpPr>
          <p:cNvPr id="59553" name="Oval 173"/>
          <p:cNvSpPr>
            <a:spLocks noChangeArrowheads="1"/>
          </p:cNvSpPr>
          <p:nvPr/>
        </p:nvSpPr>
        <p:spPr bwMode="auto">
          <a:xfrm>
            <a:off x="3676650" y="5268913"/>
            <a:ext cx="361950" cy="361950"/>
          </a:xfrm>
          <a:prstGeom prst="ellipse">
            <a:avLst/>
          </a:prstGeom>
          <a:solidFill>
            <a:schemeClr val="bg1"/>
          </a:solidFill>
          <a:ln w="38100">
            <a:solidFill>
              <a:schemeClr val="bg1">
                <a:lumMod val="50000"/>
              </a:schemeClr>
            </a:solidFill>
            <a:round/>
            <a:headEnd/>
            <a:tailEnd/>
          </a:ln>
        </p:spPr>
        <p:txBody>
          <a:bodyPr wrap="none" anchor="ctr"/>
          <a:lstStyle/>
          <a:p>
            <a:endParaRPr lang="en-US">
              <a:latin typeface="Agency FB" panose="020B0503020202020204" pitchFamily="34" charset="0"/>
            </a:endParaRPr>
          </a:p>
        </p:txBody>
      </p:sp>
      <p:sp>
        <p:nvSpPr>
          <p:cNvPr id="59554" name="Oval 174"/>
          <p:cNvSpPr>
            <a:spLocks noChangeArrowheads="1"/>
          </p:cNvSpPr>
          <p:nvPr/>
        </p:nvSpPr>
        <p:spPr bwMode="auto">
          <a:xfrm>
            <a:off x="4529138" y="4262438"/>
            <a:ext cx="271462" cy="269875"/>
          </a:xfrm>
          <a:prstGeom prst="ellipse">
            <a:avLst/>
          </a:prstGeom>
          <a:solidFill>
            <a:schemeClr val="bg1"/>
          </a:solidFill>
          <a:ln w="25400">
            <a:solidFill>
              <a:schemeClr val="bg1">
                <a:lumMod val="50000"/>
              </a:schemeClr>
            </a:solidFill>
            <a:round/>
            <a:headEnd/>
            <a:tailEnd/>
          </a:ln>
        </p:spPr>
        <p:txBody>
          <a:bodyPr wrap="none" anchor="ctr"/>
          <a:lstStyle/>
          <a:p>
            <a:endParaRPr lang="en-US">
              <a:latin typeface="Agency FB" panose="020B0503020202020204" pitchFamily="34" charset="0"/>
            </a:endParaRPr>
          </a:p>
        </p:txBody>
      </p:sp>
      <p:sp>
        <p:nvSpPr>
          <p:cNvPr id="59555" name="Oval 175"/>
          <p:cNvSpPr>
            <a:spLocks noChangeArrowheads="1"/>
          </p:cNvSpPr>
          <p:nvPr/>
        </p:nvSpPr>
        <p:spPr bwMode="auto">
          <a:xfrm>
            <a:off x="4529138" y="5314950"/>
            <a:ext cx="271462" cy="271463"/>
          </a:xfrm>
          <a:prstGeom prst="ellipse">
            <a:avLst/>
          </a:prstGeom>
          <a:solidFill>
            <a:schemeClr val="bg1"/>
          </a:solidFill>
          <a:ln w="25400">
            <a:solidFill>
              <a:schemeClr val="bg1">
                <a:lumMod val="50000"/>
              </a:schemeClr>
            </a:solidFill>
            <a:round/>
            <a:headEnd/>
            <a:tailEnd/>
          </a:ln>
        </p:spPr>
        <p:txBody>
          <a:bodyPr wrap="none" anchor="ctr"/>
          <a:lstStyle/>
          <a:p>
            <a:endParaRPr lang="en-US">
              <a:latin typeface="Agency FB" panose="020B0503020202020204" pitchFamily="34" charset="0"/>
            </a:endParaRPr>
          </a:p>
        </p:txBody>
      </p:sp>
      <p:sp>
        <p:nvSpPr>
          <p:cNvPr id="59556" name="Oval 176"/>
          <p:cNvSpPr>
            <a:spLocks noChangeArrowheads="1"/>
          </p:cNvSpPr>
          <p:nvPr/>
        </p:nvSpPr>
        <p:spPr bwMode="auto">
          <a:xfrm>
            <a:off x="4573588" y="4826000"/>
            <a:ext cx="180975" cy="180975"/>
          </a:xfrm>
          <a:prstGeom prst="ellipse">
            <a:avLst/>
          </a:prstGeom>
          <a:solidFill>
            <a:schemeClr val="bg1"/>
          </a:solidFill>
          <a:ln w="19050">
            <a:solidFill>
              <a:schemeClr val="bg1">
                <a:lumMod val="50000"/>
              </a:schemeClr>
            </a:solidFill>
            <a:round/>
            <a:headEnd/>
            <a:tailEnd/>
          </a:ln>
        </p:spPr>
        <p:txBody>
          <a:bodyPr wrap="none" anchor="ctr"/>
          <a:lstStyle/>
          <a:p>
            <a:endParaRPr lang="en-US">
              <a:latin typeface="Agency FB" panose="020B0503020202020204" pitchFamily="34" charset="0"/>
            </a:endParaRPr>
          </a:p>
        </p:txBody>
      </p:sp>
      <p:sp>
        <p:nvSpPr>
          <p:cNvPr id="59557" name="Oval 177"/>
          <p:cNvSpPr>
            <a:spLocks noChangeArrowheads="1"/>
          </p:cNvSpPr>
          <p:nvPr/>
        </p:nvSpPr>
        <p:spPr bwMode="auto">
          <a:xfrm>
            <a:off x="6842125" y="4244975"/>
            <a:ext cx="271463" cy="271463"/>
          </a:xfrm>
          <a:prstGeom prst="ellipse">
            <a:avLst/>
          </a:prstGeom>
          <a:solidFill>
            <a:schemeClr val="bg1"/>
          </a:solidFill>
          <a:ln w="25400">
            <a:solidFill>
              <a:schemeClr val="bg1">
                <a:lumMod val="50000"/>
              </a:schemeClr>
            </a:solidFill>
            <a:round/>
            <a:headEnd/>
            <a:tailEnd/>
          </a:ln>
        </p:spPr>
        <p:txBody>
          <a:bodyPr wrap="none" anchor="ctr"/>
          <a:lstStyle/>
          <a:p>
            <a:endParaRPr lang="en-US">
              <a:latin typeface="Agency FB" panose="020B0503020202020204" pitchFamily="34" charset="0"/>
            </a:endParaRPr>
          </a:p>
        </p:txBody>
      </p:sp>
      <p:sp>
        <p:nvSpPr>
          <p:cNvPr id="59558" name="Oval 178"/>
          <p:cNvSpPr>
            <a:spLocks noChangeArrowheads="1"/>
          </p:cNvSpPr>
          <p:nvPr/>
        </p:nvSpPr>
        <p:spPr bwMode="auto">
          <a:xfrm>
            <a:off x="6832600" y="5322888"/>
            <a:ext cx="271463" cy="269875"/>
          </a:xfrm>
          <a:prstGeom prst="ellipse">
            <a:avLst/>
          </a:prstGeom>
          <a:solidFill>
            <a:schemeClr val="bg1"/>
          </a:solidFill>
          <a:ln w="25400">
            <a:solidFill>
              <a:schemeClr val="bg1">
                <a:lumMod val="50000"/>
              </a:schemeClr>
            </a:solidFill>
            <a:round/>
            <a:headEnd/>
            <a:tailEnd/>
          </a:ln>
        </p:spPr>
        <p:txBody>
          <a:bodyPr wrap="none" anchor="ctr"/>
          <a:lstStyle/>
          <a:p>
            <a:endParaRPr lang="en-US">
              <a:latin typeface="Agency FB" panose="020B0503020202020204" pitchFamily="34" charset="0"/>
            </a:endParaRPr>
          </a:p>
        </p:txBody>
      </p:sp>
      <p:sp>
        <p:nvSpPr>
          <p:cNvPr id="59559" name="Oval 179"/>
          <p:cNvSpPr>
            <a:spLocks noChangeArrowheads="1"/>
          </p:cNvSpPr>
          <p:nvPr/>
        </p:nvSpPr>
        <p:spPr bwMode="auto">
          <a:xfrm>
            <a:off x="6842125" y="4800600"/>
            <a:ext cx="271463" cy="271463"/>
          </a:xfrm>
          <a:prstGeom prst="ellipse">
            <a:avLst/>
          </a:prstGeom>
          <a:solidFill>
            <a:schemeClr val="bg1"/>
          </a:solidFill>
          <a:ln w="25400">
            <a:solidFill>
              <a:schemeClr val="bg1">
                <a:lumMod val="50000"/>
              </a:schemeClr>
            </a:solidFill>
            <a:round/>
            <a:headEnd/>
            <a:tailEnd/>
          </a:ln>
        </p:spPr>
        <p:txBody>
          <a:bodyPr wrap="none" anchor="ctr"/>
          <a:lstStyle/>
          <a:p>
            <a:endParaRPr lang="en-US">
              <a:latin typeface="Agency FB" panose="020B0503020202020204" pitchFamily="34" charset="0"/>
            </a:endParaRPr>
          </a:p>
        </p:txBody>
      </p:sp>
      <p:sp>
        <p:nvSpPr>
          <p:cNvPr id="59560" name="Oval 180"/>
          <p:cNvSpPr>
            <a:spLocks noChangeArrowheads="1"/>
          </p:cNvSpPr>
          <p:nvPr/>
        </p:nvSpPr>
        <p:spPr bwMode="auto">
          <a:xfrm>
            <a:off x="6069013" y="4786313"/>
            <a:ext cx="271462" cy="271462"/>
          </a:xfrm>
          <a:prstGeom prst="ellipse">
            <a:avLst/>
          </a:prstGeom>
          <a:solidFill>
            <a:schemeClr val="bg1"/>
          </a:solidFill>
          <a:ln w="25400">
            <a:solidFill>
              <a:schemeClr val="bg1">
                <a:lumMod val="50000"/>
              </a:schemeClr>
            </a:solidFill>
            <a:round/>
            <a:headEnd/>
            <a:tailEnd/>
          </a:ln>
        </p:spPr>
        <p:txBody>
          <a:bodyPr wrap="none" anchor="ctr"/>
          <a:lstStyle/>
          <a:p>
            <a:endParaRPr lang="en-US">
              <a:latin typeface="Agency FB" panose="020B0503020202020204" pitchFamily="34" charset="0"/>
            </a:endParaRPr>
          </a:p>
        </p:txBody>
      </p:sp>
      <p:sp>
        <p:nvSpPr>
          <p:cNvPr id="59561" name="Oval 181"/>
          <p:cNvSpPr>
            <a:spLocks noChangeArrowheads="1"/>
          </p:cNvSpPr>
          <p:nvPr/>
        </p:nvSpPr>
        <p:spPr bwMode="auto">
          <a:xfrm>
            <a:off x="3754438" y="4826000"/>
            <a:ext cx="180975" cy="180975"/>
          </a:xfrm>
          <a:prstGeom prst="ellipse">
            <a:avLst/>
          </a:prstGeom>
          <a:solidFill>
            <a:schemeClr val="bg1"/>
          </a:solidFill>
          <a:ln w="19050">
            <a:solidFill>
              <a:schemeClr val="bg1">
                <a:lumMod val="50000"/>
              </a:schemeClr>
            </a:solidFill>
            <a:round/>
            <a:headEnd/>
            <a:tailEnd/>
          </a:ln>
        </p:spPr>
        <p:txBody>
          <a:bodyPr wrap="none" anchor="ctr"/>
          <a:lstStyle/>
          <a:p>
            <a:endParaRPr lang="en-US">
              <a:latin typeface="Agency FB" panose="020B0503020202020204" pitchFamily="34" charset="0"/>
            </a:endParaRPr>
          </a:p>
        </p:txBody>
      </p:sp>
      <p:sp>
        <p:nvSpPr>
          <p:cNvPr id="59562" name="Oval 182"/>
          <p:cNvSpPr>
            <a:spLocks noChangeArrowheads="1"/>
          </p:cNvSpPr>
          <p:nvPr/>
        </p:nvSpPr>
        <p:spPr bwMode="auto">
          <a:xfrm>
            <a:off x="3708400" y="2085975"/>
            <a:ext cx="269875" cy="271463"/>
          </a:xfrm>
          <a:prstGeom prst="ellipse">
            <a:avLst/>
          </a:prstGeom>
          <a:solidFill>
            <a:schemeClr val="bg1"/>
          </a:solidFill>
          <a:ln w="25400">
            <a:solidFill>
              <a:srgbClr val="808080"/>
            </a:solidFill>
            <a:round/>
            <a:headEnd/>
            <a:tailEnd/>
          </a:ln>
        </p:spPr>
        <p:txBody>
          <a:bodyPr wrap="none" anchor="ctr"/>
          <a:lstStyle/>
          <a:p>
            <a:endParaRPr lang="en-US">
              <a:latin typeface="Agency FB" panose="020B0503020202020204" pitchFamily="34" charset="0"/>
            </a:endParaRPr>
          </a:p>
        </p:txBody>
      </p:sp>
      <p:sp>
        <p:nvSpPr>
          <p:cNvPr id="59563" name="Oval 183"/>
          <p:cNvSpPr>
            <a:spLocks noChangeArrowheads="1"/>
          </p:cNvSpPr>
          <p:nvPr/>
        </p:nvSpPr>
        <p:spPr bwMode="auto">
          <a:xfrm>
            <a:off x="3708400" y="3151188"/>
            <a:ext cx="269875" cy="269875"/>
          </a:xfrm>
          <a:prstGeom prst="ellipse">
            <a:avLst/>
          </a:prstGeom>
          <a:solidFill>
            <a:schemeClr val="bg1"/>
          </a:solidFill>
          <a:ln w="25400">
            <a:solidFill>
              <a:srgbClr val="808080"/>
            </a:solidFill>
            <a:round/>
            <a:headEnd/>
            <a:tailEnd/>
          </a:ln>
        </p:spPr>
        <p:txBody>
          <a:bodyPr wrap="none" anchor="ctr"/>
          <a:lstStyle/>
          <a:p>
            <a:endParaRPr lang="en-US">
              <a:latin typeface="Agency FB" panose="020B0503020202020204" pitchFamily="34" charset="0"/>
            </a:endParaRPr>
          </a:p>
        </p:txBody>
      </p:sp>
      <p:sp>
        <p:nvSpPr>
          <p:cNvPr id="59564" name="Line 184"/>
          <p:cNvSpPr>
            <a:spLocks noChangeShapeType="1"/>
          </p:cNvSpPr>
          <p:nvPr/>
        </p:nvSpPr>
        <p:spPr bwMode="auto">
          <a:xfrm>
            <a:off x="3879850" y="4430713"/>
            <a:ext cx="98425" cy="225425"/>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565" name="Oval 185"/>
          <p:cNvSpPr>
            <a:spLocks noChangeArrowheads="1"/>
          </p:cNvSpPr>
          <p:nvPr/>
        </p:nvSpPr>
        <p:spPr bwMode="auto">
          <a:xfrm>
            <a:off x="3676650" y="4208463"/>
            <a:ext cx="361950" cy="361950"/>
          </a:xfrm>
          <a:prstGeom prst="ellipse">
            <a:avLst/>
          </a:prstGeom>
          <a:solidFill>
            <a:schemeClr val="bg1"/>
          </a:solidFill>
          <a:ln w="38100">
            <a:solidFill>
              <a:schemeClr val="bg1">
                <a:lumMod val="50000"/>
              </a:schemeClr>
            </a:solidFill>
            <a:round/>
            <a:headEnd/>
            <a:tailEnd/>
          </a:ln>
        </p:spPr>
        <p:txBody>
          <a:bodyPr wrap="none" anchor="ctr"/>
          <a:lstStyle/>
          <a:p>
            <a:endParaRPr lang="en-US">
              <a:latin typeface="Agency FB" panose="020B0503020202020204" pitchFamily="34" charset="0"/>
            </a:endParaRPr>
          </a:p>
        </p:txBody>
      </p:sp>
      <p:sp>
        <p:nvSpPr>
          <p:cNvPr id="59566" name="Line 186"/>
          <p:cNvSpPr>
            <a:spLocks noChangeShapeType="1"/>
          </p:cNvSpPr>
          <p:nvPr/>
        </p:nvSpPr>
        <p:spPr bwMode="auto">
          <a:xfrm>
            <a:off x="7739063" y="5465763"/>
            <a:ext cx="211137" cy="173037"/>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567" name="Line 187"/>
          <p:cNvSpPr>
            <a:spLocks noChangeShapeType="1"/>
          </p:cNvSpPr>
          <p:nvPr/>
        </p:nvSpPr>
        <p:spPr bwMode="auto">
          <a:xfrm>
            <a:off x="6205538" y="5353050"/>
            <a:ext cx="0" cy="361950"/>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568" name="Line 188"/>
          <p:cNvSpPr>
            <a:spLocks noChangeShapeType="1"/>
          </p:cNvSpPr>
          <p:nvPr/>
        </p:nvSpPr>
        <p:spPr bwMode="auto">
          <a:xfrm>
            <a:off x="6200775" y="4094163"/>
            <a:ext cx="0" cy="360362"/>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569" name="Oval 189"/>
          <p:cNvSpPr>
            <a:spLocks noChangeArrowheads="1"/>
          </p:cNvSpPr>
          <p:nvPr/>
        </p:nvSpPr>
        <p:spPr bwMode="auto">
          <a:xfrm>
            <a:off x="5973763" y="4164013"/>
            <a:ext cx="450850" cy="452437"/>
          </a:xfrm>
          <a:prstGeom prst="ellipse">
            <a:avLst/>
          </a:prstGeom>
          <a:solidFill>
            <a:schemeClr val="bg1"/>
          </a:solidFill>
          <a:ln w="50800">
            <a:solidFill>
              <a:schemeClr val="bg1">
                <a:lumMod val="50000"/>
              </a:schemeClr>
            </a:solidFill>
            <a:round/>
            <a:headEnd/>
            <a:tailEnd/>
          </a:ln>
        </p:spPr>
        <p:txBody>
          <a:bodyPr wrap="none" anchor="ctr"/>
          <a:lstStyle/>
          <a:p>
            <a:endParaRPr lang="en-US">
              <a:latin typeface="Agency FB" panose="020B0503020202020204" pitchFamily="34" charset="0"/>
            </a:endParaRPr>
          </a:p>
        </p:txBody>
      </p:sp>
      <p:sp>
        <p:nvSpPr>
          <p:cNvPr id="59570" name="Oval 190"/>
          <p:cNvSpPr>
            <a:spLocks noChangeArrowheads="1"/>
          </p:cNvSpPr>
          <p:nvPr/>
        </p:nvSpPr>
        <p:spPr bwMode="auto">
          <a:xfrm>
            <a:off x="6018213" y="5276850"/>
            <a:ext cx="360362" cy="361950"/>
          </a:xfrm>
          <a:prstGeom prst="ellipse">
            <a:avLst/>
          </a:prstGeom>
          <a:solidFill>
            <a:schemeClr val="bg1"/>
          </a:solidFill>
          <a:ln w="38100">
            <a:solidFill>
              <a:schemeClr val="bg1">
                <a:lumMod val="50000"/>
              </a:schemeClr>
            </a:solidFill>
            <a:round/>
            <a:headEnd/>
            <a:tailEnd/>
          </a:ln>
        </p:spPr>
        <p:txBody>
          <a:bodyPr wrap="none" anchor="ctr"/>
          <a:lstStyle/>
          <a:p>
            <a:endParaRPr lang="en-US">
              <a:latin typeface="Agency FB" panose="020B0503020202020204" pitchFamily="34" charset="0"/>
            </a:endParaRPr>
          </a:p>
        </p:txBody>
      </p:sp>
      <p:sp>
        <p:nvSpPr>
          <p:cNvPr id="59571" name="Oval 191"/>
          <p:cNvSpPr>
            <a:spLocks noChangeArrowheads="1"/>
          </p:cNvSpPr>
          <p:nvPr/>
        </p:nvSpPr>
        <p:spPr bwMode="auto">
          <a:xfrm>
            <a:off x="7558088" y="5284788"/>
            <a:ext cx="361950" cy="360362"/>
          </a:xfrm>
          <a:prstGeom prst="ellipse">
            <a:avLst/>
          </a:prstGeom>
          <a:solidFill>
            <a:schemeClr val="bg1"/>
          </a:solidFill>
          <a:ln w="38100">
            <a:solidFill>
              <a:schemeClr val="bg1">
                <a:lumMod val="50000"/>
              </a:schemeClr>
            </a:solidFill>
            <a:round/>
            <a:headEnd/>
            <a:tailEnd/>
          </a:ln>
        </p:spPr>
        <p:txBody>
          <a:bodyPr wrap="none" anchor="ctr"/>
          <a:lstStyle/>
          <a:p>
            <a:endParaRPr lang="en-US">
              <a:latin typeface="Agency FB" panose="020B0503020202020204" pitchFamily="34" charset="0"/>
            </a:endParaRPr>
          </a:p>
        </p:txBody>
      </p:sp>
      <p:sp>
        <p:nvSpPr>
          <p:cNvPr id="59572" name="Text Box 192"/>
          <p:cNvSpPr txBox="1">
            <a:spLocks noChangeArrowheads="1"/>
          </p:cNvSpPr>
          <p:nvPr/>
        </p:nvSpPr>
        <p:spPr bwMode="auto">
          <a:xfrm>
            <a:off x="3138488" y="1800225"/>
            <a:ext cx="104196" cy="276999"/>
          </a:xfrm>
          <a:prstGeom prst="rect">
            <a:avLst/>
          </a:prstGeom>
          <a:noFill/>
          <a:ln w="9525">
            <a:noFill/>
            <a:miter lim="800000"/>
            <a:headEnd/>
            <a:tailEnd/>
          </a:ln>
        </p:spPr>
        <p:txBody>
          <a:bodyPr wrap="none" lIns="0" tIns="0" rIns="0" bIns="0">
            <a:spAutoFit/>
          </a:bodyPr>
          <a:lstStyle/>
          <a:p>
            <a:r>
              <a:rPr lang="en-US" sz="1800" b="1" dirty="0">
                <a:latin typeface="Agency FB" panose="020B0503020202020204" pitchFamily="34" charset="0"/>
              </a:rPr>
              <a:t>A</a:t>
            </a:r>
          </a:p>
        </p:txBody>
      </p:sp>
      <p:sp>
        <p:nvSpPr>
          <p:cNvPr id="59573" name="Text Box 193"/>
          <p:cNvSpPr txBox="1">
            <a:spLocks noChangeArrowheads="1"/>
          </p:cNvSpPr>
          <p:nvPr/>
        </p:nvSpPr>
        <p:spPr bwMode="auto">
          <a:xfrm>
            <a:off x="5514975" y="1790700"/>
            <a:ext cx="107402" cy="276999"/>
          </a:xfrm>
          <a:prstGeom prst="rect">
            <a:avLst/>
          </a:prstGeom>
          <a:noFill/>
          <a:ln w="9525">
            <a:noFill/>
            <a:miter lim="800000"/>
            <a:headEnd/>
            <a:tailEnd/>
          </a:ln>
        </p:spPr>
        <p:txBody>
          <a:bodyPr wrap="none" lIns="0" tIns="0" rIns="0" bIns="0">
            <a:spAutoFit/>
          </a:bodyPr>
          <a:lstStyle/>
          <a:p>
            <a:r>
              <a:rPr lang="en-US" sz="1800" b="1">
                <a:latin typeface="Agency FB" panose="020B0503020202020204" pitchFamily="34" charset="0"/>
              </a:rPr>
              <a:t>B</a:t>
            </a:r>
          </a:p>
        </p:txBody>
      </p:sp>
      <p:sp>
        <p:nvSpPr>
          <p:cNvPr id="59574" name="Text Box 194"/>
          <p:cNvSpPr txBox="1">
            <a:spLocks noChangeArrowheads="1"/>
          </p:cNvSpPr>
          <p:nvPr/>
        </p:nvSpPr>
        <p:spPr bwMode="auto">
          <a:xfrm>
            <a:off x="7824788" y="1801813"/>
            <a:ext cx="107402" cy="276999"/>
          </a:xfrm>
          <a:prstGeom prst="rect">
            <a:avLst/>
          </a:prstGeom>
          <a:noFill/>
          <a:ln w="9525">
            <a:noFill/>
            <a:miter lim="800000"/>
            <a:headEnd/>
            <a:tailEnd/>
          </a:ln>
        </p:spPr>
        <p:txBody>
          <a:bodyPr wrap="none" lIns="0" tIns="0" rIns="0" bIns="0">
            <a:spAutoFit/>
          </a:bodyPr>
          <a:lstStyle/>
          <a:p>
            <a:r>
              <a:rPr lang="en-US" sz="1800" b="1">
                <a:latin typeface="Agency FB" panose="020B0503020202020204" pitchFamily="34" charset="0"/>
              </a:rPr>
              <a:t>C</a:t>
            </a:r>
          </a:p>
        </p:txBody>
      </p:sp>
      <p:sp>
        <p:nvSpPr>
          <p:cNvPr id="59575" name="Text Box 195"/>
          <p:cNvSpPr txBox="1">
            <a:spLocks noChangeArrowheads="1"/>
          </p:cNvSpPr>
          <p:nvPr/>
        </p:nvSpPr>
        <p:spPr bwMode="auto">
          <a:xfrm>
            <a:off x="3159125" y="3898900"/>
            <a:ext cx="109004" cy="276999"/>
          </a:xfrm>
          <a:prstGeom prst="rect">
            <a:avLst/>
          </a:prstGeom>
          <a:noFill/>
          <a:ln w="9525">
            <a:noFill/>
            <a:miter lim="800000"/>
            <a:headEnd/>
            <a:tailEnd/>
          </a:ln>
        </p:spPr>
        <p:txBody>
          <a:bodyPr wrap="none" lIns="0" tIns="0" rIns="0" bIns="0">
            <a:spAutoFit/>
          </a:bodyPr>
          <a:lstStyle/>
          <a:p>
            <a:r>
              <a:rPr lang="en-US" sz="1800" b="1">
                <a:latin typeface="Agency FB" panose="020B0503020202020204" pitchFamily="34" charset="0"/>
              </a:rPr>
              <a:t>D</a:t>
            </a:r>
          </a:p>
        </p:txBody>
      </p:sp>
      <p:sp>
        <p:nvSpPr>
          <p:cNvPr id="59576" name="Text Box 196"/>
          <p:cNvSpPr txBox="1">
            <a:spLocks noChangeArrowheads="1"/>
          </p:cNvSpPr>
          <p:nvPr/>
        </p:nvSpPr>
        <p:spPr bwMode="auto">
          <a:xfrm>
            <a:off x="5514975" y="3898900"/>
            <a:ext cx="91372" cy="276999"/>
          </a:xfrm>
          <a:prstGeom prst="rect">
            <a:avLst/>
          </a:prstGeom>
          <a:noFill/>
          <a:ln w="9525">
            <a:noFill/>
            <a:miter lim="800000"/>
            <a:headEnd/>
            <a:tailEnd/>
          </a:ln>
        </p:spPr>
        <p:txBody>
          <a:bodyPr wrap="none" lIns="0" tIns="0" rIns="0" bIns="0">
            <a:spAutoFit/>
          </a:bodyPr>
          <a:lstStyle/>
          <a:p>
            <a:r>
              <a:rPr lang="en-US" sz="1800" b="1">
                <a:latin typeface="Agency FB" panose="020B0503020202020204" pitchFamily="34" charset="0"/>
              </a:rPr>
              <a:t>E</a:t>
            </a:r>
          </a:p>
        </p:txBody>
      </p:sp>
      <p:sp>
        <p:nvSpPr>
          <p:cNvPr id="59577" name="Text Box 197"/>
          <p:cNvSpPr txBox="1">
            <a:spLocks noChangeArrowheads="1"/>
          </p:cNvSpPr>
          <p:nvPr/>
        </p:nvSpPr>
        <p:spPr bwMode="auto">
          <a:xfrm>
            <a:off x="7878763" y="3898900"/>
            <a:ext cx="86562" cy="276999"/>
          </a:xfrm>
          <a:prstGeom prst="rect">
            <a:avLst/>
          </a:prstGeom>
          <a:noFill/>
          <a:ln w="9525">
            <a:noFill/>
            <a:miter lim="800000"/>
            <a:headEnd/>
            <a:tailEnd/>
          </a:ln>
        </p:spPr>
        <p:txBody>
          <a:bodyPr wrap="none" lIns="0" tIns="0" rIns="0" bIns="0">
            <a:spAutoFit/>
          </a:bodyPr>
          <a:lstStyle/>
          <a:p>
            <a:r>
              <a:rPr lang="en-US" sz="1800" b="1">
                <a:latin typeface="Agency FB" panose="020B0503020202020204" pitchFamily="34" charset="0"/>
              </a:rPr>
              <a:t>F</a:t>
            </a:r>
          </a:p>
        </p:txBody>
      </p:sp>
      <p:sp>
        <p:nvSpPr>
          <p:cNvPr id="59578" name="Oval 83"/>
          <p:cNvSpPr>
            <a:spLocks noChangeArrowheads="1"/>
          </p:cNvSpPr>
          <p:nvPr/>
        </p:nvSpPr>
        <p:spPr bwMode="auto">
          <a:xfrm>
            <a:off x="1385888" y="5670550"/>
            <a:ext cx="180975" cy="180975"/>
          </a:xfrm>
          <a:prstGeom prst="ellipse">
            <a:avLst/>
          </a:prstGeom>
          <a:solidFill>
            <a:schemeClr val="bg1"/>
          </a:solidFill>
          <a:ln w="19050">
            <a:solidFill>
              <a:schemeClr val="bg1">
                <a:lumMod val="50000"/>
              </a:schemeClr>
            </a:solidFill>
            <a:round/>
            <a:headEnd/>
            <a:tailEnd/>
          </a:ln>
        </p:spPr>
        <p:txBody>
          <a:bodyPr wrap="none" anchor="ctr"/>
          <a:lstStyle/>
          <a:p>
            <a:endParaRPr lang="en-US">
              <a:latin typeface="Agency FB" panose="020B0503020202020204" pitchFamily="34" charset="0"/>
            </a:endParaRPr>
          </a:p>
        </p:txBody>
      </p:sp>
      <p:sp>
        <p:nvSpPr>
          <p:cNvPr id="59579" name="Line 200"/>
          <p:cNvSpPr>
            <a:spLocks noChangeShapeType="1"/>
          </p:cNvSpPr>
          <p:nvPr/>
        </p:nvSpPr>
        <p:spPr bwMode="auto">
          <a:xfrm>
            <a:off x="3919538" y="2495550"/>
            <a:ext cx="271462" cy="0"/>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580" name="Line 201"/>
          <p:cNvSpPr>
            <a:spLocks noChangeShapeType="1"/>
          </p:cNvSpPr>
          <p:nvPr/>
        </p:nvSpPr>
        <p:spPr bwMode="auto">
          <a:xfrm>
            <a:off x="3919538" y="2754313"/>
            <a:ext cx="271462" cy="0"/>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581" name="Line 202"/>
          <p:cNvSpPr>
            <a:spLocks noChangeShapeType="1"/>
          </p:cNvSpPr>
          <p:nvPr/>
        </p:nvSpPr>
        <p:spPr bwMode="auto">
          <a:xfrm>
            <a:off x="3919538" y="3000375"/>
            <a:ext cx="271462" cy="0"/>
          </a:xfrm>
          <a:prstGeom prst="line">
            <a:avLst/>
          </a:prstGeom>
          <a:no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582" name="Oval 203"/>
          <p:cNvSpPr>
            <a:spLocks noChangeArrowheads="1"/>
          </p:cNvSpPr>
          <p:nvPr/>
        </p:nvSpPr>
        <p:spPr bwMode="auto">
          <a:xfrm>
            <a:off x="3752850" y="2405063"/>
            <a:ext cx="180975" cy="180975"/>
          </a:xfrm>
          <a:prstGeom prst="ellipse">
            <a:avLst/>
          </a:prstGeom>
          <a:solidFill>
            <a:schemeClr val="bg1"/>
          </a:solid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583" name="Oval 204"/>
          <p:cNvSpPr>
            <a:spLocks noChangeArrowheads="1"/>
          </p:cNvSpPr>
          <p:nvPr/>
        </p:nvSpPr>
        <p:spPr bwMode="auto">
          <a:xfrm>
            <a:off x="3752850" y="2663825"/>
            <a:ext cx="180975" cy="180975"/>
          </a:xfrm>
          <a:prstGeom prst="ellipse">
            <a:avLst/>
          </a:prstGeom>
          <a:solidFill>
            <a:schemeClr val="bg1"/>
          </a:solid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584" name="Oval 205"/>
          <p:cNvSpPr>
            <a:spLocks noChangeArrowheads="1"/>
          </p:cNvSpPr>
          <p:nvPr/>
        </p:nvSpPr>
        <p:spPr bwMode="auto">
          <a:xfrm>
            <a:off x="3752850" y="2909888"/>
            <a:ext cx="180975" cy="180975"/>
          </a:xfrm>
          <a:prstGeom prst="ellipse">
            <a:avLst/>
          </a:prstGeom>
          <a:solidFill>
            <a:schemeClr val="bg1"/>
          </a:solidFill>
          <a:ln w="19050">
            <a:solidFill>
              <a:srgbClr val="808080"/>
            </a:solidFill>
            <a:round/>
            <a:headEnd/>
            <a:tailEnd/>
          </a:ln>
        </p:spPr>
        <p:txBody>
          <a:bodyPr wrap="none" anchor="ctr"/>
          <a:lstStyle/>
          <a:p>
            <a:endParaRPr lang="en-US">
              <a:latin typeface="Agency FB" panose="020B0503020202020204" pitchFamily="34" charset="0"/>
            </a:endParaRPr>
          </a:p>
        </p:txBody>
      </p:sp>
      <p:sp>
        <p:nvSpPr>
          <p:cNvPr id="59585" name="Oval 82"/>
          <p:cNvSpPr>
            <a:spLocks noChangeArrowheads="1"/>
          </p:cNvSpPr>
          <p:nvPr/>
        </p:nvSpPr>
        <p:spPr bwMode="auto">
          <a:xfrm>
            <a:off x="1385888" y="3976688"/>
            <a:ext cx="180975" cy="180975"/>
          </a:xfrm>
          <a:prstGeom prst="ellipse">
            <a:avLst/>
          </a:prstGeom>
          <a:solidFill>
            <a:schemeClr val="bg1"/>
          </a:solidFill>
          <a:ln w="19050">
            <a:solidFill>
              <a:schemeClr val="bg1">
                <a:lumMod val="50000"/>
              </a:schemeClr>
            </a:solidFill>
            <a:round/>
            <a:headEnd/>
            <a:tailEnd/>
          </a:ln>
        </p:spPr>
        <p:txBody>
          <a:bodyPr wrap="none" anchor="ctr"/>
          <a:lstStyle/>
          <a:p>
            <a:endParaRPr lang="en-US">
              <a:latin typeface="Agency FB" panose="020B0503020202020204" pitchFamily="34" charset="0"/>
            </a:endParaRPr>
          </a:p>
        </p:txBody>
      </p:sp>
      <p:sp>
        <p:nvSpPr>
          <p:cNvPr id="59586" name="Rectangle 206"/>
          <p:cNvSpPr>
            <a:spLocks noChangeArrowheads="1"/>
          </p:cNvSpPr>
          <p:nvPr/>
        </p:nvSpPr>
        <p:spPr bwMode="auto">
          <a:xfrm>
            <a:off x="1179513" y="1757363"/>
            <a:ext cx="2193925" cy="2011362"/>
          </a:xfrm>
          <a:prstGeom prst="rect">
            <a:avLst/>
          </a:prstGeom>
          <a:noFill/>
          <a:ln w="25400">
            <a:solidFill>
              <a:srgbClr val="808080"/>
            </a:solidFill>
            <a:miter lim="800000"/>
            <a:headEnd/>
            <a:tailEnd/>
          </a:ln>
        </p:spPr>
        <p:txBody>
          <a:bodyPr wrap="none" anchor="ctr"/>
          <a:lstStyle/>
          <a:p>
            <a:endParaRPr lang="en-US">
              <a:latin typeface="Agency FB" panose="020B0503020202020204" pitchFamily="34" charset="0"/>
            </a:endParaRPr>
          </a:p>
        </p:txBody>
      </p:sp>
      <p:sp>
        <p:nvSpPr>
          <p:cNvPr id="59587" name="Rectangle 207"/>
          <p:cNvSpPr>
            <a:spLocks noChangeArrowheads="1"/>
          </p:cNvSpPr>
          <p:nvPr/>
        </p:nvSpPr>
        <p:spPr bwMode="auto">
          <a:xfrm>
            <a:off x="3525838" y="1758950"/>
            <a:ext cx="2193925" cy="2011363"/>
          </a:xfrm>
          <a:prstGeom prst="rect">
            <a:avLst/>
          </a:prstGeom>
          <a:noFill/>
          <a:ln w="25400">
            <a:solidFill>
              <a:srgbClr val="808080"/>
            </a:solidFill>
            <a:miter lim="800000"/>
            <a:headEnd/>
            <a:tailEnd/>
          </a:ln>
        </p:spPr>
        <p:txBody>
          <a:bodyPr wrap="none" anchor="ctr"/>
          <a:lstStyle/>
          <a:p>
            <a:endParaRPr lang="en-US">
              <a:latin typeface="Agency FB" panose="020B0503020202020204" pitchFamily="34" charset="0"/>
            </a:endParaRPr>
          </a:p>
        </p:txBody>
      </p:sp>
      <p:sp>
        <p:nvSpPr>
          <p:cNvPr id="59588" name="Rectangle 208"/>
          <p:cNvSpPr>
            <a:spLocks noChangeArrowheads="1"/>
          </p:cNvSpPr>
          <p:nvPr/>
        </p:nvSpPr>
        <p:spPr bwMode="auto">
          <a:xfrm>
            <a:off x="5881688" y="1755775"/>
            <a:ext cx="2195512" cy="2011363"/>
          </a:xfrm>
          <a:prstGeom prst="rect">
            <a:avLst/>
          </a:prstGeom>
          <a:noFill/>
          <a:ln w="25400">
            <a:solidFill>
              <a:srgbClr val="808080"/>
            </a:solidFill>
            <a:miter lim="800000"/>
            <a:headEnd/>
            <a:tailEnd/>
          </a:ln>
        </p:spPr>
        <p:txBody>
          <a:bodyPr wrap="none" anchor="ctr"/>
          <a:lstStyle/>
          <a:p>
            <a:endParaRPr lang="en-US">
              <a:latin typeface="Agency FB" panose="020B0503020202020204" pitchFamily="34" charset="0"/>
            </a:endParaRPr>
          </a:p>
        </p:txBody>
      </p:sp>
      <p:sp>
        <p:nvSpPr>
          <p:cNvPr id="59589" name="Rectangle 209"/>
          <p:cNvSpPr>
            <a:spLocks noChangeArrowheads="1"/>
          </p:cNvSpPr>
          <p:nvPr/>
        </p:nvSpPr>
        <p:spPr bwMode="auto">
          <a:xfrm>
            <a:off x="1177925" y="3883025"/>
            <a:ext cx="2193925" cy="2011363"/>
          </a:xfrm>
          <a:prstGeom prst="rect">
            <a:avLst/>
          </a:prstGeom>
          <a:noFill/>
          <a:ln w="25400">
            <a:solidFill>
              <a:srgbClr val="808080"/>
            </a:solidFill>
            <a:miter lim="800000"/>
            <a:headEnd/>
            <a:tailEnd/>
          </a:ln>
        </p:spPr>
        <p:txBody>
          <a:bodyPr wrap="none" anchor="ctr"/>
          <a:lstStyle/>
          <a:p>
            <a:endParaRPr lang="en-US">
              <a:latin typeface="Agency FB" panose="020B0503020202020204" pitchFamily="34" charset="0"/>
            </a:endParaRPr>
          </a:p>
        </p:txBody>
      </p:sp>
      <p:sp>
        <p:nvSpPr>
          <p:cNvPr id="59590" name="Rectangle 210"/>
          <p:cNvSpPr>
            <a:spLocks noChangeArrowheads="1"/>
          </p:cNvSpPr>
          <p:nvPr/>
        </p:nvSpPr>
        <p:spPr bwMode="auto">
          <a:xfrm>
            <a:off x="3522663" y="3883025"/>
            <a:ext cx="2193925" cy="2011363"/>
          </a:xfrm>
          <a:prstGeom prst="rect">
            <a:avLst/>
          </a:prstGeom>
          <a:noFill/>
          <a:ln w="25400">
            <a:solidFill>
              <a:srgbClr val="808080"/>
            </a:solidFill>
            <a:miter lim="800000"/>
            <a:headEnd/>
            <a:tailEnd/>
          </a:ln>
        </p:spPr>
        <p:txBody>
          <a:bodyPr wrap="none" anchor="ctr"/>
          <a:lstStyle/>
          <a:p>
            <a:endParaRPr lang="en-US">
              <a:latin typeface="Agency FB" panose="020B0503020202020204" pitchFamily="34" charset="0"/>
            </a:endParaRPr>
          </a:p>
        </p:txBody>
      </p:sp>
      <p:sp>
        <p:nvSpPr>
          <p:cNvPr id="59591" name="Rectangle 211"/>
          <p:cNvSpPr>
            <a:spLocks noChangeArrowheads="1"/>
          </p:cNvSpPr>
          <p:nvPr/>
        </p:nvSpPr>
        <p:spPr bwMode="auto">
          <a:xfrm>
            <a:off x="5878513" y="3883025"/>
            <a:ext cx="2195512" cy="2011363"/>
          </a:xfrm>
          <a:prstGeom prst="rect">
            <a:avLst/>
          </a:prstGeom>
          <a:noFill/>
          <a:ln w="25400">
            <a:solidFill>
              <a:srgbClr val="808080"/>
            </a:solidFill>
            <a:miter lim="800000"/>
            <a:headEnd/>
            <a:tailEnd/>
          </a:ln>
        </p:spPr>
        <p:txBody>
          <a:bodyPr wrap="none" anchor="ctr"/>
          <a:lstStyle/>
          <a:p>
            <a:endParaRPr lang="en-US">
              <a:latin typeface="Agency FB" panose="020B0503020202020204" pitchFamily="34" charset="0"/>
            </a:endParaRPr>
          </a:p>
        </p:txBody>
      </p:sp>
    </p:spTree>
    <p:extLst>
      <p:ext uri="{BB962C8B-B14F-4D97-AF65-F5344CB8AC3E}">
        <p14:creationId xmlns:p14="http://schemas.microsoft.com/office/powerpoint/2010/main" val="136737883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200" dirty="0"/>
              <a:t>Economic Rationale of Rail Transportation</a:t>
            </a:r>
            <a:br>
              <a:rPr lang="en-US" sz="3200" dirty="0"/>
            </a:br>
            <a:br>
              <a:rPr lang="en-US" sz="3200" dirty="0"/>
            </a:br>
            <a:endParaRPr lang="en-US" sz="3200" dirty="0"/>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4294291107"/>
              </p:ext>
            </p:extLst>
          </p:nvPr>
        </p:nvGraphicFramePr>
        <p:xfrm>
          <a:off x="92075" y="476672"/>
          <a:ext cx="8959850" cy="5943600"/>
        </p:xfrm>
        <a:graphic>
          <a:graphicData uri="http://schemas.openxmlformats.org/drawingml/2006/table">
            <a:tbl>
              <a:tblPr firstCol="1" bandRow="1">
                <a:tableStyleId>{37CE84F3-28C3-443E-9E96-99CF82512B78}</a:tableStyleId>
              </a:tblPr>
              <a:tblGrid>
                <a:gridCol w="1930095">
                  <a:extLst>
                    <a:ext uri="{9D8B030D-6E8A-4147-A177-3AD203B41FA5}">
                      <a16:colId xmlns:a16="http://schemas.microsoft.com/office/drawing/2014/main" val="20000"/>
                    </a:ext>
                  </a:extLst>
                </a:gridCol>
                <a:gridCol w="7029755">
                  <a:extLst>
                    <a:ext uri="{9D8B030D-6E8A-4147-A177-3AD203B41FA5}">
                      <a16:colId xmlns:a16="http://schemas.microsoft.com/office/drawing/2014/main" val="20001"/>
                    </a:ext>
                  </a:extLst>
                </a:gridCol>
              </a:tblGrid>
              <a:tr h="370840">
                <a:tc>
                  <a:txBody>
                    <a:bodyPr/>
                    <a:lstStyle/>
                    <a:p>
                      <a:r>
                        <a:rPr lang="en-US" dirty="0"/>
                        <a:t>Market Area</a:t>
                      </a:r>
                    </a:p>
                  </a:txBody>
                  <a:tcPr marL="99785" marR="99785"/>
                </a:tc>
                <a:tc>
                  <a:txBody>
                    <a:bodyPr/>
                    <a:lstStyle/>
                    <a:p>
                      <a:r>
                        <a:rPr lang="en-US" dirty="0"/>
                        <a:t>Longest</a:t>
                      </a:r>
                      <a:r>
                        <a:rPr lang="en-US" baseline="0" dirty="0"/>
                        <a:t> service area for inland transport (average length of 1,300 km)</a:t>
                      </a:r>
                      <a:r>
                        <a:rPr lang="en-US" dirty="0"/>
                        <a:t>.</a:t>
                      </a:r>
                    </a:p>
                    <a:p>
                      <a:r>
                        <a:rPr lang="en-US" dirty="0"/>
                        <a:t>Service</a:t>
                      </a:r>
                      <a:r>
                        <a:rPr lang="en-US" baseline="0" dirty="0"/>
                        <a:t> both the passengers and freight markets.</a:t>
                      </a:r>
                      <a:endParaRPr lang="en-US" dirty="0"/>
                    </a:p>
                    <a:p>
                      <a:r>
                        <a:rPr lang="en-US" dirty="0"/>
                        <a:t>Intermodal integration favored market segmentation and specialization.</a:t>
                      </a:r>
                    </a:p>
                  </a:txBody>
                  <a:tcPr marL="99785" marR="99785"/>
                </a:tc>
                <a:extLst>
                  <a:ext uri="{0D108BD9-81ED-4DB2-BD59-A6C34878D82A}">
                    <a16:rowId xmlns:a16="http://schemas.microsoft.com/office/drawing/2014/main" val="10000"/>
                  </a:ext>
                </a:extLst>
              </a:tr>
              <a:tr h="370840">
                <a:tc>
                  <a:txBody>
                    <a:bodyPr/>
                    <a:lstStyle/>
                    <a:p>
                      <a:r>
                        <a:rPr lang="en-US" dirty="0"/>
                        <a:t>Capacity</a:t>
                      </a:r>
                    </a:p>
                  </a:txBody>
                  <a:tcPr marL="99785" marR="99785"/>
                </a:tc>
                <a:tc>
                  <a:txBody>
                    <a:bodyPr/>
                    <a:lstStyle/>
                    <a:p>
                      <a:r>
                        <a:rPr lang="en-US" dirty="0"/>
                        <a:t>A wagon</a:t>
                      </a:r>
                      <a:r>
                        <a:rPr lang="en-US" baseline="0" dirty="0"/>
                        <a:t> can carry 50 to 100 tons of freight.</a:t>
                      </a:r>
                      <a:endParaRPr lang="en-US" dirty="0"/>
                    </a:p>
                    <a:p>
                      <a:r>
                        <a:rPr lang="en-US" dirty="0"/>
                        <a:t>Economies of scale (unit trains and </a:t>
                      </a:r>
                      <a:r>
                        <a:rPr lang="en-US" dirty="0" err="1"/>
                        <a:t>doublestacking</a:t>
                      </a:r>
                      <a:r>
                        <a:rPr lang="en-US" dirty="0"/>
                        <a:t>).</a:t>
                      </a:r>
                    </a:p>
                  </a:txBody>
                  <a:tcPr marL="99785" marR="99785"/>
                </a:tc>
                <a:extLst>
                  <a:ext uri="{0D108BD9-81ED-4DB2-BD59-A6C34878D82A}">
                    <a16:rowId xmlns:a16="http://schemas.microsoft.com/office/drawing/2014/main" val="10001"/>
                  </a:ext>
                </a:extLst>
              </a:tr>
              <a:tr h="370840">
                <a:tc>
                  <a:txBody>
                    <a:bodyPr/>
                    <a:lstStyle/>
                    <a:p>
                      <a:r>
                        <a:rPr lang="en-US" dirty="0"/>
                        <a:t>Costs</a:t>
                      </a:r>
                    </a:p>
                  </a:txBody>
                  <a:tcPr marL="99785" marR="99785"/>
                </a:tc>
                <a:tc>
                  <a:txBody>
                    <a:bodyPr/>
                    <a:lstStyle/>
                    <a:p>
                      <a:r>
                        <a:rPr lang="en-US" dirty="0"/>
                        <a:t>High construction and maintenance costs.</a:t>
                      </a:r>
                    </a:p>
                    <a:p>
                      <a:r>
                        <a:rPr lang="en-US" dirty="0"/>
                        <a:t>High operating costs:</a:t>
                      </a:r>
                      <a:r>
                        <a:rPr lang="en-US" baseline="0" dirty="0"/>
                        <a:t> labor (60%), locomotives (16%) and fuel &amp; equipment (24%).</a:t>
                      </a:r>
                      <a:endParaRPr lang="en-US" dirty="0"/>
                    </a:p>
                    <a:p>
                      <a:r>
                        <a:rPr lang="en-US" dirty="0"/>
                        <a:t>Shipping costs decrease with distance and load.</a:t>
                      </a:r>
                    </a:p>
                    <a:p>
                      <a:r>
                        <a:rPr lang="en-US" dirty="0"/>
                        <a:t>Transshipments and train assembly increase costs.</a:t>
                      </a:r>
                    </a:p>
                  </a:txBody>
                  <a:tcPr marL="99785" marR="99785"/>
                </a:tc>
                <a:extLst>
                  <a:ext uri="{0D108BD9-81ED-4DB2-BD59-A6C34878D82A}">
                    <a16:rowId xmlns:a16="http://schemas.microsoft.com/office/drawing/2014/main" val="10002"/>
                  </a:ext>
                </a:extLst>
              </a:tr>
              <a:tr h="370840">
                <a:tc>
                  <a:txBody>
                    <a:bodyPr/>
                    <a:lstStyle/>
                    <a:p>
                      <a:r>
                        <a:rPr lang="en-US" dirty="0"/>
                        <a:t>Benefits</a:t>
                      </a:r>
                    </a:p>
                  </a:txBody>
                  <a:tcPr marL="99785" marR="99785"/>
                </a:tc>
                <a:tc>
                  <a:txBody>
                    <a:bodyPr/>
                    <a:lstStyle/>
                    <a:p>
                      <a:r>
                        <a:rPr lang="en-US" dirty="0"/>
                        <a:t>Accelerated industrialization.</a:t>
                      </a:r>
                    </a:p>
                    <a:p>
                      <a:r>
                        <a:rPr lang="en-US" dirty="0"/>
                        <a:t>Support agricultural and energy supply systems.</a:t>
                      </a:r>
                    </a:p>
                    <a:p>
                      <a:r>
                        <a:rPr lang="en-US" dirty="0"/>
                        <a:t>Intermodal connecting with international trade.</a:t>
                      </a:r>
                    </a:p>
                  </a:txBody>
                  <a:tcPr marL="99785" marR="99785"/>
                </a:tc>
                <a:extLst>
                  <a:ext uri="{0D108BD9-81ED-4DB2-BD59-A6C34878D82A}">
                    <a16:rowId xmlns:a16="http://schemas.microsoft.com/office/drawing/2014/main" val="10003"/>
                  </a:ext>
                </a:extLst>
              </a:tr>
              <a:tr h="370840">
                <a:tc>
                  <a:txBody>
                    <a:bodyPr/>
                    <a:lstStyle/>
                    <a:p>
                      <a:r>
                        <a:rPr lang="en-US" dirty="0"/>
                        <a:t>Regulation</a:t>
                      </a:r>
                    </a:p>
                  </a:txBody>
                  <a:tcPr marL="99785" marR="99785"/>
                </a:tc>
                <a:tc>
                  <a:txBody>
                    <a:bodyPr/>
                    <a:lstStyle/>
                    <a:p>
                      <a:r>
                        <a:rPr lang="en-US" dirty="0"/>
                        <a:t>Conventionally highly dependent from government subsidies.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Governments financing, mainly for the sake of national economic imperatives.</a:t>
                      </a:r>
                    </a:p>
                    <a:p>
                      <a:r>
                        <a:rPr lang="en-US" dirty="0"/>
                        <a:t>From regulation to deregulation.</a:t>
                      </a:r>
                    </a:p>
                    <a:p>
                      <a:r>
                        <a:rPr lang="en-US" dirty="0"/>
                        <a:t>Private ownership and operations.</a:t>
                      </a:r>
                    </a:p>
                  </a:txBody>
                  <a:tcPr marL="99785" marR="99785"/>
                </a:tc>
                <a:extLst>
                  <a:ext uri="{0D108BD9-81ED-4DB2-BD59-A6C34878D82A}">
                    <a16:rowId xmlns:a16="http://schemas.microsoft.com/office/drawing/2014/main" val="10004"/>
                  </a:ext>
                </a:extLst>
              </a:tr>
            </a:tbl>
          </a:graphicData>
        </a:graphic>
      </p:graphicFrame>
      <p:sp>
        <p:nvSpPr>
          <p:cNvPr id="5" name="Footer Placeholder 2"/>
          <p:cNvSpPr>
            <a:spLocks noGrp="1"/>
          </p:cNvSpPr>
          <p:nvPr>
            <p:ph type="ftr" sz="quarter" idx="11"/>
          </p:nvPr>
        </p:nvSpPr>
        <p:spPr>
          <a:xfrm>
            <a:off x="0" y="6471808"/>
            <a:ext cx="9144000" cy="457200"/>
          </a:xfrm>
        </p:spPr>
        <p:txBody>
          <a:bodyPr/>
          <a:lstStyle/>
          <a:p>
            <a:pPr>
              <a:defRPr/>
            </a:pPr>
            <a:r>
              <a:rPr lang="en-US" sz="1100" dirty="0"/>
              <a:t>Copyright © 1998-2016,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extLst>
      <p:ext uri="{BB962C8B-B14F-4D97-AF65-F5344CB8AC3E}">
        <p14:creationId xmlns:p14="http://schemas.microsoft.com/office/powerpoint/2010/main" val="1298937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Major Gauges of the Global Rail Systems, 2008</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93429"/>
            <a:ext cx="9144000" cy="5795924"/>
          </a:xfrm>
          <a:prstGeom prst="rect">
            <a:avLst/>
          </a:prstGeom>
        </p:spPr>
      </p:pic>
      <p:sp>
        <p:nvSpPr>
          <p:cNvPr id="7" name="Footer Placeholder 2"/>
          <p:cNvSpPr>
            <a:spLocks noGrp="1"/>
          </p:cNvSpPr>
          <p:nvPr>
            <p:ph type="ftr" sz="quarter" idx="11"/>
          </p:nvPr>
        </p:nvSpPr>
        <p:spPr>
          <a:xfrm>
            <a:off x="0" y="6248400"/>
            <a:ext cx="9144000" cy="457200"/>
          </a:xfrm>
        </p:spPr>
        <p:txBody>
          <a:bodyPr/>
          <a:lstStyle/>
          <a:p>
            <a:pPr>
              <a:defRPr/>
            </a:pPr>
            <a:r>
              <a:rPr lang="en-US" sz="1100" dirty="0"/>
              <a:t>Copyright © 1998-2016,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extLst>
      <p:ext uri="{BB962C8B-B14F-4D97-AF65-F5344CB8AC3E}">
        <p14:creationId xmlns:p14="http://schemas.microsoft.com/office/powerpoint/2010/main" val="3892268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en-US"/>
              <a:t>Spatial Performance of Rail and Road Transportation</a:t>
            </a:r>
          </a:p>
        </p:txBody>
      </p:sp>
      <p:graphicFrame>
        <p:nvGraphicFramePr>
          <p:cNvPr id="5" name="Object 3"/>
          <p:cNvGraphicFramePr>
            <a:graphicFrameLocks noGrp="1" noChangeAspect="1"/>
          </p:cNvGraphicFramePr>
          <p:nvPr>
            <p:ph idx="1"/>
            <p:extLst>
              <p:ext uri="{D42A27DB-BD31-4B8C-83A1-F6EECF244321}">
                <p14:modId xmlns:p14="http://schemas.microsoft.com/office/powerpoint/2010/main" val="3505942573"/>
              </p:ext>
            </p:extLst>
          </p:nvPr>
        </p:nvGraphicFramePr>
        <p:xfrm>
          <a:off x="92075" y="1082675"/>
          <a:ext cx="8959850" cy="5394325"/>
        </p:xfrm>
        <a:graphic>
          <a:graphicData uri="http://schemas.openxmlformats.org/drawingml/2006/chart">
            <c:chart xmlns:c="http://schemas.openxmlformats.org/drawingml/2006/chart" xmlns:r="http://schemas.openxmlformats.org/officeDocument/2006/relationships" r:id="rId3"/>
          </a:graphicData>
        </a:graphic>
      </p:graphicFrame>
      <p:sp>
        <p:nvSpPr>
          <p:cNvPr id="6" name="Footer Placeholder 2"/>
          <p:cNvSpPr>
            <a:spLocks noGrp="1"/>
          </p:cNvSpPr>
          <p:nvPr>
            <p:ph type="ftr" sz="quarter" idx="11"/>
          </p:nvPr>
        </p:nvSpPr>
        <p:spPr>
          <a:xfrm>
            <a:off x="0" y="6248400"/>
            <a:ext cx="9144000" cy="457200"/>
          </a:xfrm>
        </p:spPr>
        <p:txBody>
          <a:bodyPr/>
          <a:lstStyle/>
          <a:p>
            <a:pPr>
              <a:defRPr/>
            </a:pPr>
            <a:r>
              <a:rPr lang="en-US" sz="1100" dirty="0"/>
              <a:t>Copyright © 1998-2016,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extLst>
      <p:ext uri="{BB962C8B-B14F-4D97-AF65-F5344CB8AC3E}">
        <p14:creationId xmlns:p14="http://schemas.microsoft.com/office/powerpoint/2010/main" val="4075717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8"/>
          <p:cNvSpPr>
            <a:spLocks noGrp="1" noChangeArrowheads="1"/>
          </p:cNvSpPr>
          <p:nvPr>
            <p:ph type="title"/>
          </p:nvPr>
        </p:nvSpPr>
        <p:spPr/>
        <p:txBody>
          <a:bodyPr/>
          <a:lstStyle/>
          <a:p>
            <a:pPr eaLnBrk="1" hangingPunct="1"/>
            <a:r>
              <a:rPr lang="en-US" dirty="0"/>
              <a:t>Bypassing Effect of High Speed Rail</a:t>
            </a:r>
          </a:p>
        </p:txBody>
      </p:sp>
      <p:sp>
        <p:nvSpPr>
          <p:cNvPr id="80901" name="Oval 3"/>
          <p:cNvSpPr>
            <a:spLocks noChangeArrowheads="1"/>
          </p:cNvSpPr>
          <p:nvPr/>
        </p:nvSpPr>
        <p:spPr bwMode="auto">
          <a:xfrm>
            <a:off x="1676845" y="2324100"/>
            <a:ext cx="411480" cy="411480"/>
          </a:xfrm>
          <a:prstGeom prst="ellipse">
            <a:avLst/>
          </a:prstGeom>
          <a:solidFill>
            <a:schemeClr val="bg1"/>
          </a:solidFill>
          <a:ln w="19050">
            <a:solidFill>
              <a:schemeClr val="bg1">
                <a:lumMod val="50000"/>
              </a:schemeClr>
            </a:solidFill>
            <a:round/>
            <a:headEnd/>
            <a:tailEnd/>
          </a:ln>
        </p:spPr>
        <p:txBody>
          <a:bodyPr wrap="none" anchor="ctr"/>
          <a:lstStyle/>
          <a:p>
            <a:pPr eaLnBrk="0" hangingPunct="0"/>
            <a:endParaRPr lang="en-US"/>
          </a:p>
        </p:txBody>
      </p:sp>
      <p:sp>
        <p:nvSpPr>
          <p:cNvPr id="80902" name="Oval 4"/>
          <p:cNvSpPr>
            <a:spLocks noChangeArrowheads="1"/>
          </p:cNvSpPr>
          <p:nvPr/>
        </p:nvSpPr>
        <p:spPr bwMode="auto">
          <a:xfrm>
            <a:off x="6820345" y="2543175"/>
            <a:ext cx="365760" cy="365760"/>
          </a:xfrm>
          <a:prstGeom prst="ellipse">
            <a:avLst/>
          </a:prstGeom>
          <a:solidFill>
            <a:schemeClr val="bg1"/>
          </a:solidFill>
          <a:ln w="19050">
            <a:solidFill>
              <a:schemeClr val="bg1">
                <a:lumMod val="50000"/>
              </a:schemeClr>
            </a:solidFill>
            <a:round/>
            <a:headEnd/>
            <a:tailEnd/>
          </a:ln>
        </p:spPr>
        <p:txBody>
          <a:bodyPr wrap="none" anchor="ctr"/>
          <a:lstStyle/>
          <a:p>
            <a:pPr eaLnBrk="0" hangingPunct="0"/>
            <a:endParaRPr lang="en-US"/>
          </a:p>
        </p:txBody>
      </p:sp>
      <p:sp>
        <p:nvSpPr>
          <p:cNvPr id="80903" name="Oval 5"/>
          <p:cNvSpPr>
            <a:spLocks noChangeArrowheads="1"/>
          </p:cNvSpPr>
          <p:nvPr/>
        </p:nvSpPr>
        <p:spPr bwMode="auto">
          <a:xfrm>
            <a:off x="2712860" y="2673630"/>
            <a:ext cx="228600" cy="228600"/>
          </a:xfrm>
          <a:prstGeom prst="ellipse">
            <a:avLst/>
          </a:prstGeom>
          <a:solidFill>
            <a:schemeClr val="bg1"/>
          </a:solidFill>
          <a:ln w="19050">
            <a:solidFill>
              <a:schemeClr val="bg1">
                <a:lumMod val="50000"/>
              </a:schemeClr>
            </a:solidFill>
            <a:round/>
            <a:headEnd/>
            <a:tailEnd/>
          </a:ln>
        </p:spPr>
        <p:txBody>
          <a:bodyPr wrap="none" anchor="ctr"/>
          <a:lstStyle/>
          <a:p>
            <a:pPr eaLnBrk="0" hangingPunct="0"/>
            <a:endParaRPr lang="en-US"/>
          </a:p>
        </p:txBody>
      </p:sp>
      <p:sp>
        <p:nvSpPr>
          <p:cNvPr id="80904" name="Oval 6"/>
          <p:cNvSpPr>
            <a:spLocks noChangeArrowheads="1"/>
          </p:cNvSpPr>
          <p:nvPr/>
        </p:nvSpPr>
        <p:spPr bwMode="auto">
          <a:xfrm>
            <a:off x="3543745" y="2847975"/>
            <a:ext cx="228600" cy="228600"/>
          </a:xfrm>
          <a:prstGeom prst="ellipse">
            <a:avLst/>
          </a:prstGeom>
          <a:solidFill>
            <a:schemeClr val="bg1"/>
          </a:solidFill>
          <a:ln w="19050">
            <a:solidFill>
              <a:schemeClr val="bg1">
                <a:lumMod val="50000"/>
              </a:schemeClr>
            </a:solidFill>
            <a:round/>
            <a:headEnd/>
            <a:tailEnd/>
          </a:ln>
        </p:spPr>
        <p:txBody>
          <a:bodyPr wrap="none" anchor="ctr"/>
          <a:lstStyle/>
          <a:p>
            <a:pPr eaLnBrk="0" hangingPunct="0"/>
            <a:endParaRPr lang="en-US"/>
          </a:p>
        </p:txBody>
      </p:sp>
      <p:sp>
        <p:nvSpPr>
          <p:cNvPr id="80905" name="Oval 7"/>
          <p:cNvSpPr>
            <a:spLocks noChangeArrowheads="1"/>
          </p:cNvSpPr>
          <p:nvPr/>
        </p:nvSpPr>
        <p:spPr bwMode="auto">
          <a:xfrm>
            <a:off x="4163709" y="2419349"/>
            <a:ext cx="457200" cy="457200"/>
          </a:xfrm>
          <a:prstGeom prst="ellipse">
            <a:avLst/>
          </a:prstGeom>
          <a:solidFill>
            <a:schemeClr val="bg1"/>
          </a:solidFill>
          <a:ln w="19050">
            <a:solidFill>
              <a:schemeClr val="bg1">
                <a:lumMod val="50000"/>
              </a:schemeClr>
            </a:solidFill>
            <a:round/>
            <a:headEnd/>
            <a:tailEnd/>
          </a:ln>
        </p:spPr>
        <p:txBody>
          <a:bodyPr wrap="none" anchor="ctr"/>
          <a:lstStyle/>
          <a:p>
            <a:pPr eaLnBrk="0" hangingPunct="0"/>
            <a:endParaRPr lang="en-US"/>
          </a:p>
        </p:txBody>
      </p:sp>
      <p:sp>
        <p:nvSpPr>
          <p:cNvPr id="80906" name="Oval 8"/>
          <p:cNvSpPr>
            <a:spLocks noChangeArrowheads="1"/>
          </p:cNvSpPr>
          <p:nvPr/>
        </p:nvSpPr>
        <p:spPr bwMode="auto">
          <a:xfrm>
            <a:off x="5150208" y="2555701"/>
            <a:ext cx="228600" cy="228600"/>
          </a:xfrm>
          <a:prstGeom prst="ellipse">
            <a:avLst/>
          </a:prstGeom>
          <a:solidFill>
            <a:schemeClr val="bg1"/>
          </a:solidFill>
          <a:ln w="19050">
            <a:solidFill>
              <a:schemeClr val="bg1">
                <a:lumMod val="50000"/>
              </a:schemeClr>
            </a:solidFill>
            <a:round/>
            <a:headEnd/>
            <a:tailEnd/>
          </a:ln>
        </p:spPr>
        <p:txBody>
          <a:bodyPr wrap="none" anchor="ctr"/>
          <a:lstStyle/>
          <a:p>
            <a:pPr eaLnBrk="0" hangingPunct="0"/>
            <a:endParaRPr lang="en-US"/>
          </a:p>
        </p:txBody>
      </p:sp>
      <p:sp>
        <p:nvSpPr>
          <p:cNvPr id="80907" name="Oval 9"/>
          <p:cNvSpPr>
            <a:spLocks noChangeArrowheads="1"/>
          </p:cNvSpPr>
          <p:nvPr/>
        </p:nvSpPr>
        <p:spPr bwMode="auto">
          <a:xfrm>
            <a:off x="6058345" y="2619375"/>
            <a:ext cx="228600" cy="228600"/>
          </a:xfrm>
          <a:prstGeom prst="ellipse">
            <a:avLst/>
          </a:prstGeom>
          <a:solidFill>
            <a:schemeClr val="bg1"/>
          </a:solidFill>
          <a:ln w="19050">
            <a:solidFill>
              <a:schemeClr val="bg1">
                <a:lumMod val="50000"/>
              </a:schemeClr>
            </a:solidFill>
            <a:round/>
            <a:headEnd/>
            <a:tailEnd/>
          </a:ln>
        </p:spPr>
        <p:txBody>
          <a:bodyPr wrap="none" anchor="ctr"/>
          <a:lstStyle/>
          <a:p>
            <a:pPr eaLnBrk="0" hangingPunct="0"/>
            <a:endParaRPr lang="en-US"/>
          </a:p>
        </p:txBody>
      </p:sp>
      <p:sp>
        <p:nvSpPr>
          <p:cNvPr id="80909" name="Oval 11"/>
          <p:cNvSpPr>
            <a:spLocks noChangeArrowheads="1"/>
          </p:cNvSpPr>
          <p:nvPr/>
        </p:nvSpPr>
        <p:spPr bwMode="auto">
          <a:xfrm>
            <a:off x="3231630" y="1879320"/>
            <a:ext cx="228600" cy="228600"/>
          </a:xfrm>
          <a:prstGeom prst="ellipse">
            <a:avLst/>
          </a:prstGeom>
          <a:solidFill>
            <a:schemeClr val="bg1"/>
          </a:solidFill>
          <a:ln w="19050">
            <a:solidFill>
              <a:schemeClr val="bg1">
                <a:lumMod val="50000"/>
              </a:schemeClr>
            </a:solidFill>
            <a:round/>
            <a:headEnd/>
            <a:tailEnd/>
          </a:ln>
        </p:spPr>
        <p:txBody>
          <a:bodyPr wrap="none" anchor="ctr"/>
          <a:lstStyle/>
          <a:p>
            <a:pPr eaLnBrk="0" hangingPunct="0"/>
            <a:endParaRPr lang="en-US"/>
          </a:p>
        </p:txBody>
      </p:sp>
      <p:sp>
        <p:nvSpPr>
          <p:cNvPr id="80911" name="Oval 13"/>
          <p:cNvSpPr>
            <a:spLocks noChangeArrowheads="1"/>
          </p:cNvSpPr>
          <p:nvPr/>
        </p:nvSpPr>
        <p:spPr bwMode="auto">
          <a:xfrm>
            <a:off x="4458145" y="3152775"/>
            <a:ext cx="228600" cy="228600"/>
          </a:xfrm>
          <a:prstGeom prst="ellipse">
            <a:avLst/>
          </a:prstGeom>
          <a:solidFill>
            <a:schemeClr val="bg1"/>
          </a:solidFill>
          <a:ln w="19050">
            <a:solidFill>
              <a:schemeClr val="bg1">
                <a:lumMod val="50000"/>
              </a:schemeClr>
            </a:solidFill>
            <a:round/>
            <a:headEnd/>
            <a:tailEnd/>
          </a:ln>
        </p:spPr>
        <p:txBody>
          <a:bodyPr wrap="none" anchor="ctr"/>
          <a:lstStyle/>
          <a:p>
            <a:pPr eaLnBrk="0" hangingPunct="0"/>
            <a:endParaRPr lang="en-US"/>
          </a:p>
        </p:txBody>
      </p:sp>
      <p:sp>
        <p:nvSpPr>
          <p:cNvPr id="2" name="Freeform 1"/>
          <p:cNvSpPr/>
          <p:nvPr/>
        </p:nvSpPr>
        <p:spPr bwMode="auto">
          <a:xfrm>
            <a:off x="1445971" y="2282342"/>
            <a:ext cx="5874106" cy="652950"/>
          </a:xfrm>
          <a:custGeom>
            <a:avLst/>
            <a:gdLst>
              <a:gd name="connsiteX0" fmla="*/ 0 w 5874106"/>
              <a:gd name="connsiteY0" fmla="*/ 0 h 652950"/>
              <a:gd name="connsiteX1" fmla="*/ 409651 w 5874106"/>
              <a:gd name="connsiteY1" fmla="*/ 241402 h 652950"/>
              <a:gd name="connsiteX2" fmla="*/ 1419149 w 5874106"/>
              <a:gd name="connsiteY2" fmla="*/ 482804 h 652950"/>
              <a:gd name="connsiteX3" fmla="*/ 2245767 w 5874106"/>
              <a:gd name="connsiteY3" fmla="*/ 651053 h 652950"/>
              <a:gd name="connsiteX4" fmla="*/ 2904135 w 5874106"/>
              <a:gd name="connsiteY4" fmla="*/ 373076 h 652950"/>
              <a:gd name="connsiteX5" fmla="*/ 3811219 w 5874106"/>
              <a:gd name="connsiteY5" fmla="*/ 424282 h 652950"/>
              <a:gd name="connsiteX6" fmla="*/ 4725619 w 5874106"/>
              <a:gd name="connsiteY6" fmla="*/ 475488 h 652950"/>
              <a:gd name="connsiteX7" fmla="*/ 5581498 w 5874106"/>
              <a:gd name="connsiteY7" fmla="*/ 490119 h 652950"/>
              <a:gd name="connsiteX8" fmla="*/ 5874106 w 5874106"/>
              <a:gd name="connsiteY8" fmla="*/ 446228 h 65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74106" h="652950">
                <a:moveTo>
                  <a:pt x="0" y="0"/>
                </a:moveTo>
                <a:cubicBezTo>
                  <a:pt x="86563" y="80467"/>
                  <a:pt x="173126" y="160935"/>
                  <a:pt x="409651" y="241402"/>
                </a:cubicBezTo>
                <a:cubicBezTo>
                  <a:pt x="646176" y="321869"/>
                  <a:pt x="1113130" y="414529"/>
                  <a:pt x="1419149" y="482804"/>
                </a:cubicBezTo>
                <a:cubicBezTo>
                  <a:pt x="1725168" y="551079"/>
                  <a:pt x="1998269" y="669341"/>
                  <a:pt x="2245767" y="651053"/>
                </a:cubicBezTo>
                <a:cubicBezTo>
                  <a:pt x="2493265" y="632765"/>
                  <a:pt x="2643226" y="410871"/>
                  <a:pt x="2904135" y="373076"/>
                </a:cubicBezTo>
                <a:cubicBezTo>
                  <a:pt x="3165044" y="335281"/>
                  <a:pt x="3811219" y="424282"/>
                  <a:pt x="3811219" y="424282"/>
                </a:cubicBezTo>
                <a:lnTo>
                  <a:pt x="4725619" y="475488"/>
                </a:lnTo>
                <a:cubicBezTo>
                  <a:pt x="5020665" y="486461"/>
                  <a:pt x="5390084" y="494996"/>
                  <a:pt x="5581498" y="490119"/>
                </a:cubicBezTo>
                <a:cubicBezTo>
                  <a:pt x="5772912" y="485242"/>
                  <a:pt x="5823509" y="465735"/>
                  <a:pt x="5874106" y="446228"/>
                </a:cubicBezTo>
              </a:path>
            </a:pathLst>
          </a:custGeom>
          <a:noFill/>
          <a:ln w="38100"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 name="Freeform 2"/>
          <p:cNvSpPr/>
          <p:nvPr/>
        </p:nvSpPr>
        <p:spPr bwMode="auto">
          <a:xfrm>
            <a:off x="2711501" y="1653235"/>
            <a:ext cx="1886110" cy="1806855"/>
          </a:xfrm>
          <a:custGeom>
            <a:avLst/>
            <a:gdLst>
              <a:gd name="connsiteX0" fmla="*/ 0 w 1886110"/>
              <a:gd name="connsiteY0" fmla="*/ 0 h 1806855"/>
              <a:gd name="connsiteX1" fmla="*/ 614477 w 1886110"/>
              <a:gd name="connsiteY1" fmla="*/ 365760 h 1806855"/>
              <a:gd name="connsiteX2" fmla="*/ 1309421 w 1886110"/>
              <a:gd name="connsiteY2" fmla="*/ 621792 h 1806855"/>
              <a:gd name="connsiteX3" fmla="*/ 1653235 w 1886110"/>
              <a:gd name="connsiteY3" fmla="*/ 965607 h 1806855"/>
              <a:gd name="connsiteX4" fmla="*/ 1872691 w 1886110"/>
              <a:gd name="connsiteY4" fmla="*/ 1565453 h 1806855"/>
              <a:gd name="connsiteX5" fmla="*/ 1843430 w 1886110"/>
              <a:gd name="connsiteY5" fmla="*/ 1806855 h 180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6110" h="1806855">
                <a:moveTo>
                  <a:pt x="0" y="0"/>
                </a:moveTo>
                <a:cubicBezTo>
                  <a:pt x="198120" y="131064"/>
                  <a:pt x="396240" y="262128"/>
                  <a:pt x="614477" y="365760"/>
                </a:cubicBezTo>
                <a:cubicBezTo>
                  <a:pt x="832714" y="469392"/>
                  <a:pt x="1136295" y="521817"/>
                  <a:pt x="1309421" y="621792"/>
                </a:cubicBezTo>
                <a:cubicBezTo>
                  <a:pt x="1482547" y="721767"/>
                  <a:pt x="1559357" y="808330"/>
                  <a:pt x="1653235" y="965607"/>
                </a:cubicBezTo>
                <a:cubicBezTo>
                  <a:pt x="1747113" y="1122884"/>
                  <a:pt x="1840992" y="1425245"/>
                  <a:pt x="1872691" y="1565453"/>
                </a:cubicBezTo>
                <a:cubicBezTo>
                  <a:pt x="1904390" y="1705661"/>
                  <a:pt x="1873910" y="1756258"/>
                  <a:pt x="1843430" y="1806855"/>
                </a:cubicBezTo>
              </a:path>
            </a:pathLst>
          </a:custGeom>
          <a:noFill/>
          <a:ln w="38100"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 name="Rectangle 3"/>
          <p:cNvSpPr/>
          <p:nvPr/>
        </p:nvSpPr>
        <p:spPr bwMode="auto">
          <a:xfrm>
            <a:off x="1828497" y="2489492"/>
            <a:ext cx="91440" cy="91440"/>
          </a:xfrm>
          <a:prstGeom prst="rect">
            <a:avLst/>
          </a:prstGeom>
          <a:solidFill>
            <a:schemeClr val="bg1"/>
          </a:solidFill>
          <a:ln w="12700" cap="flat" cmpd="sng" algn="ctr">
            <a:solidFill>
              <a:schemeClr val="accent4">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8" name="Rectangle 47"/>
          <p:cNvSpPr/>
          <p:nvPr/>
        </p:nvSpPr>
        <p:spPr bwMode="auto">
          <a:xfrm>
            <a:off x="2785547" y="2715042"/>
            <a:ext cx="91440" cy="91440"/>
          </a:xfrm>
          <a:prstGeom prst="rect">
            <a:avLst/>
          </a:prstGeom>
          <a:solidFill>
            <a:schemeClr val="bg1"/>
          </a:solidFill>
          <a:ln w="12700" cap="flat" cmpd="sng" algn="ctr">
            <a:solidFill>
              <a:schemeClr val="accent4">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9" name="Rectangle 48"/>
          <p:cNvSpPr/>
          <p:nvPr/>
        </p:nvSpPr>
        <p:spPr bwMode="auto">
          <a:xfrm>
            <a:off x="3612325" y="2902230"/>
            <a:ext cx="91440" cy="91440"/>
          </a:xfrm>
          <a:prstGeom prst="rect">
            <a:avLst/>
          </a:prstGeom>
          <a:solidFill>
            <a:schemeClr val="bg1"/>
          </a:solidFill>
          <a:ln w="12700" cap="flat" cmpd="sng" algn="ctr">
            <a:solidFill>
              <a:schemeClr val="accent4">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0" name="Rectangle 49"/>
          <p:cNvSpPr/>
          <p:nvPr/>
        </p:nvSpPr>
        <p:spPr bwMode="auto">
          <a:xfrm>
            <a:off x="4333672" y="2605965"/>
            <a:ext cx="91440" cy="91440"/>
          </a:xfrm>
          <a:prstGeom prst="rect">
            <a:avLst/>
          </a:prstGeom>
          <a:solidFill>
            <a:schemeClr val="bg1"/>
          </a:solidFill>
          <a:ln w="12700" cap="flat" cmpd="sng" algn="ctr">
            <a:solidFill>
              <a:schemeClr val="accent4">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1" name="Rectangle 50"/>
          <p:cNvSpPr/>
          <p:nvPr/>
        </p:nvSpPr>
        <p:spPr bwMode="auto">
          <a:xfrm>
            <a:off x="3291065" y="1962405"/>
            <a:ext cx="91440" cy="91440"/>
          </a:xfrm>
          <a:prstGeom prst="rect">
            <a:avLst/>
          </a:prstGeom>
          <a:solidFill>
            <a:schemeClr val="bg1"/>
          </a:solidFill>
          <a:ln w="12700" cap="flat" cmpd="sng" algn="ctr">
            <a:solidFill>
              <a:schemeClr val="accent4">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2" name="Rectangle 51"/>
          <p:cNvSpPr/>
          <p:nvPr/>
        </p:nvSpPr>
        <p:spPr bwMode="auto">
          <a:xfrm>
            <a:off x="5219840" y="2651685"/>
            <a:ext cx="91440" cy="91440"/>
          </a:xfrm>
          <a:prstGeom prst="rect">
            <a:avLst/>
          </a:prstGeom>
          <a:solidFill>
            <a:schemeClr val="bg1"/>
          </a:solidFill>
          <a:ln w="12700" cap="flat" cmpd="sng" algn="ctr">
            <a:solidFill>
              <a:schemeClr val="accent4">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3" name="Rectangle 52"/>
          <p:cNvSpPr/>
          <p:nvPr/>
        </p:nvSpPr>
        <p:spPr bwMode="auto">
          <a:xfrm>
            <a:off x="6127953" y="2712035"/>
            <a:ext cx="91440" cy="91440"/>
          </a:xfrm>
          <a:prstGeom prst="rect">
            <a:avLst/>
          </a:prstGeom>
          <a:solidFill>
            <a:schemeClr val="bg1"/>
          </a:solidFill>
          <a:ln w="12700" cap="flat" cmpd="sng" algn="ctr">
            <a:solidFill>
              <a:schemeClr val="accent4">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4" name="Rectangle 53"/>
          <p:cNvSpPr/>
          <p:nvPr/>
        </p:nvSpPr>
        <p:spPr bwMode="auto">
          <a:xfrm>
            <a:off x="6989255" y="2715042"/>
            <a:ext cx="91440" cy="91440"/>
          </a:xfrm>
          <a:prstGeom prst="rect">
            <a:avLst/>
          </a:prstGeom>
          <a:solidFill>
            <a:schemeClr val="bg1"/>
          </a:solidFill>
          <a:ln w="12700" cap="flat" cmpd="sng" algn="ctr">
            <a:solidFill>
              <a:schemeClr val="accent4">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5" name="Rectangle 54"/>
          <p:cNvSpPr/>
          <p:nvPr/>
        </p:nvSpPr>
        <p:spPr bwMode="auto">
          <a:xfrm>
            <a:off x="4550880" y="3235985"/>
            <a:ext cx="91440" cy="91440"/>
          </a:xfrm>
          <a:prstGeom prst="rect">
            <a:avLst/>
          </a:prstGeom>
          <a:solidFill>
            <a:schemeClr val="bg1"/>
          </a:solidFill>
          <a:ln w="12700" cap="flat" cmpd="sng" algn="ctr">
            <a:solidFill>
              <a:schemeClr val="accent4">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cxnSp>
        <p:nvCxnSpPr>
          <p:cNvPr id="6" name="Straight Connector 5"/>
          <p:cNvCxnSpPr/>
          <p:nvPr/>
        </p:nvCxnSpPr>
        <p:spPr bwMode="auto">
          <a:xfrm>
            <a:off x="6238147" y="1780375"/>
            <a:ext cx="182880" cy="0"/>
          </a:xfrm>
          <a:prstGeom prst="line">
            <a:avLst/>
          </a:prstGeom>
          <a:solidFill>
            <a:schemeClr val="accent1"/>
          </a:solidFill>
          <a:ln w="38100" cap="flat" cmpd="sng" algn="ctr">
            <a:solidFill>
              <a:schemeClr val="accent5">
                <a:lumMod val="50000"/>
              </a:schemeClr>
            </a:solidFill>
            <a:prstDash val="solid"/>
            <a:round/>
            <a:headEnd type="none" w="med" len="med"/>
            <a:tailEnd type="none" w="med" len="med"/>
          </a:ln>
          <a:effectLst/>
        </p:spPr>
      </p:cxnSp>
      <p:sp>
        <p:nvSpPr>
          <p:cNvPr id="58" name="Rectangle 57"/>
          <p:cNvSpPr/>
          <p:nvPr/>
        </p:nvSpPr>
        <p:spPr bwMode="auto">
          <a:xfrm>
            <a:off x="6283867" y="1992880"/>
            <a:ext cx="91440" cy="91440"/>
          </a:xfrm>
          <a:prstGeom prst="rect">
            <a:avLst/>
          </a:prstGeom>
          <a:solidFill>
            <a:schemeClr val="bg1"/>
          </a:solidFill>
          <a:ln w="12700" cap="flat" cmpd="sng" algn="ctr">
            <a:solidFill>
              <a:schemeClr val="accent4">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 name="TextBox 6"/>
          <p:cNvSpPr txBox="1"/>
          <p:nvPr/>
        </p:nvSpPr>
        <p:spPr>
          <a:xfrm>
            <a:off x="6401274" y="1611098"/>
            <a:ext cx="1003801" cy="584775"/>
          </a:xfrm>
          <a:prstGeom prst="rect">
            <a:avLst/>
          </a:prstGeom>
          <a:noFill/>
        </p:spPr>
        <p:txBody>
          <a:bodyPr wrap="none" rtlCol="0">
            <a:spAutoFit/>
          </a:bodyPr>
          <a:lstStyle/>
          <a:p>
            <a:r>
              <a:rPr lang="en-US" sz="1600" dirty="0">
                <a:latin typeface="Agency FB" pitchFamily="34" charset="0"/>
              </a:rPr>
              <a:t>Intercity line</a:t>
            </a:r>
          </a:p>
          <a:p>
            <a:r>
              <a:rPr lang="en-US" sz="1600" dirty="0">
                <a:latin typeface="Agency FB" pitchFamily="34" charset="0"/>
              </a:rPr>
              <a:t>Rail station</a:t>
            </a:r>
          </a:p>
        </p:txBody>
      </p:sp>
      <p:sp>
        <p:nvSpPr>
          <p:cNvPr id="61" name="Oval 3"/>
          <p:cNvSpPr>
            <a:spLocks noChangeArrowheads="1"/>
          </p:cNvSpPr>
          <p:nvPr/>
        </p:nvSpPr>
        <p:spPr bwMode="auto">
          <a:xfrm>
            <a:off x="1679144" y="4345535"/>
            <a:ext cx="411480" cy="411480"/>
          </a:xfrm>
          <a:prstGeom prst="ellipse">
            <a:avLst/>
          </a:prstGeom>
          <a:solidFill>
            <a:schemeClr val="bg1"/>
          </a:solidFill>
          <a:ln w="19050">
            <a:solidFill>
              <a:schemeClr val="bg1">
                <a:lumMod val="50000"/>
              </a:schemeClr>
            </a:solidFill>
            <a:round/>
            <a:headEnd/>
            <a:tailEnd/>
          </a:ln>
        </p:spPr>
        <p:txBody>
          <a:bodyPr wrap="none" anchor="ctr"/>
          <a:lstStyle/>
          <a:p>
            <a:pPr eaLnBrk="0" hangingPunct="0"/>
            <a:endParaRPr lang="en-US"/>
          </a:p>
        </p:txBody>
      </p:sp>
      <p:sp>
        <p:nvSpPr>
          <p:cNvPr id="62" name="Oval 4"/>
          <p:cNvSpPr>
            <a:spLocks noChangeArrowheads="1"/>
          </p:cNvSpPr>
          <p:nvPr/>
        </p:nvSpPr>
        <p:spPr bwMode="auto">
          <a:xfrm>
            <a:off x="6822644" y="4564610"/>
            <a:ext cx="365760" cy="365760"/>
          </a:xfrm>
          <a:prstGeom prst="ellipse">
            <a:avLst/>
          </a:prstGeom>
          <a:solidFill>
            <a:schemeClr val="bg1"/>
          </a:solidFill>
          <a:ln w="19050">
            <a:solidFill>
              <a:schemeClr val="bg1">
                <a:lumMod val="50000"/>
              </a:schemeClr>
            </a:solidFill>
            <a:round/>
            <a:headEnd/>
            <a:tailEnd/>
          </a:ln>
        </p:spPr>
        <p:txBody>
          <a:bodyPr wrap="none" anchor="ctr"/>
          <a:lstStyle/>
          <a:p>
            <a:pPr eaLnBrk="0" hangingPunct="0"/>
            <a:endParaRPr lang="en-US"/>
          </a:p>
        </p:txBody>
      </p:sp>
      <p:sp>
        <p:nvSpPr>
          <p:cNvPr id="63" name="Oval 5"/>
          <p:cNvSpPr>
            <a:spLocks noChangeArrowheads="1"/>
          </p:cNvSpPr>
          <p:nvPr/>
        </p:nvSpPr>
        <p:spPr bwMode="auto">
          <a:xfrm>
            <a:off x="2715159" y="4695065"/>
            <a:ext cx="228600" cy="228600"/>
          </a:xfrm>
          <a:prstGeom prst="ellipse">
            <a:avLst/>
          </a:prstGeom>
          <a:solidFill>
            <a:schemeClr val="bg1"/>
          </a:solidFill>
          <a:ln w="19050">
            <a:solidFill>
              <a:schemeClr val="bg1">
                <a:lumMod val="50000"/>
              </a:schemeClr>
            </a:solidFill>
            <a:round/>
            <a:headEnd/>
            <a:tailEnd/>
          </a:ln>
        </p:spPr>
        <p:txBody>
          <a:bodyPr wrap="none" anchor="ctr"/>
          <a:lstStyle/>
          <a:p>
            <a:pPr eaLnBrk="0" hangingPunct="0"/>
            <a:endParaRPr lang="en-US"/>
          </a:p>
        </p:txBody>
      </p:sp>
      <p:sp>
        <p:nvSpPr>
          <p:cNvPr id="64" name="Oval 6"/>
          <p:cNvSpPr>
            <a:spLocks noChangeArrowheads="1"/>
          </p:cNvSpPr>
          <p:nvPr/>
        </p:nvSpPr>
        <p:spPr bwMode="auto">
          <a:xfrm>
            <a:off x="3546044" y="4869410"/>
            <a:ext cx="228600" cy="228600"/>
          </a:xfrm>
          <a:prstGeom prst="ellipse">
            <a:avLst/>
          </a:prstGeom>
          <a:solidFill>
            <a:schemeClr val="bg1"/>
          </a:solidFill>
          <a:ln w="19050">
            <a:solidFill>
              <a:schemeClr val="bg1">
                <a:lumMod val="50000"/>
              </a:schemeClr>
            </a:solidFill>
            <a:round/>
            <a:headEnd/>
            <a:tailEnd/>
          </a:ln>
        </p:spPr>
        <p:txBody>
          <a:bodyPr wrap="none" anchor="ctr"/>
          <a:lstStyle/>
          <a:p>
            <a:pPr eaLnBrk="0" hangingPunct="0"/>
            <a:endParaRPr lang="en-US"/>
          </a:p>
        </p:txBody>
      </p:sp>
      <p:sp>
        <p:nvSpPr>
          <p:cNvPr id="65" name="Oval 7"/>
          <p:cNvSpPr>
            <a:spLocks noChangeArrowheads="1"/>
          </p:cNvSpPr>
          <p:nvPr/>
        </p:nvSpPr>
        <p:spPr bwMode="auto">
          <a:xfrm>
            <a:off x="4166008" y="4440784"/>
            <a:ext cx="457200" cy="457200"/>
          </a:xfrm>
          <a:prstGeom prst="ellipse">
            <a:avLst/>
          </a:prstGeom>
          <a:solidFill>
            <a:schemeClr val="bg1"/>
          </a:solidFill>
          <a:ln w="19050">
            <a:solidFill>
              <a:schemeClr val="bg1">
                <a:lumMod val="50000"/>
              </a:schemeClr>
            </a:solidFill>
            <a:round/>
            <a:headEnd/>
            <a:tailEnd/>
          </a:ln>
        </p:spPr>
        <p:txBody>
          <a:bodyPr wrap="none" anchor="ctr"/>
          <a:lstStyle/>
          <a:p>
            <a:pPr eaLnBrk="0" hangingPunct="0"/>
            <a:endParaRPr lang="en-US"/>
          </a:p>
        </p:txBody>
      </p:sp>
      <p:sp>
        <p:nvSpPr>
          <p:cNvPr id="66" name="Oval 8"/>
          <p:cNvSpPr>
            <a:spLocks noChangeArrowheads="1"/>
          </p:cNvSpPr>
          <p:nvPr/>
        </p:nvSpPr>
        <p:spPr bwMode="auto">
          <a:xfrm>
            <a:off x="5152507" y="4577136"/>
            <a:ext cx="228600" cy="228600"/>
          </a:xfrm>
          <a:prstGeom prst="ellipse">
            <a:avLst/>
          </a:prstGeom>
          <a:solidFill>
            <a:schemeClr val="bg1"/>
          </a:solidFill>
          <a:ln w="19050">
            <a:solidFill>
              <a:schemeClr val="bg1">
                <a:lumMod val="50000"/>
              </a:schemeClr>
            </a:solidFill>
            <a:round/>
            <a:headEnd/>
            <a:tailEnd/>
          </a:ln>
        </p:spPr>
        <p:txBody>
          <a:bodyPr wrap="none" anchor="ctr"/>
          <a:lstStyle/>
          <a:p>
            <a:pPr eaLnBrk="0" hangingPunct="0"/>
            <a:endParaRPr lang="en-US"/>
          </a:p>
        </p:txBody>
      </p:sp>
      <p:sp>
        <p:nvSpPr>
          <p:cNvPr id="67" name="Oval 9"/>
          <p:cNvSpPr>
            <a:spLocks noChangeArrowheads="1"/>
          </p:cNvSpPr>
          <p:nvPr/>
        </p:nvSpPr>
        <p:spPr bwMode="auto">
          <a:xfrm>
            <a:off x="6060644" y="4640810"/>
            <a:ext cx="228600" cy="228600"/>
          </a:xfrm>
          <a:prstGeom prst="ellipse">
            <a:avLst/>
          </a:prstGeom>
          <a:solidFill>
            <a:schemeClr val="bg1"/>
          </a:solidFill>
          <a:ln w="19050">
            <a:solidFill>
              <a:schemeClr val="bg1">
                <a:lumMod val="50000"/>
              </a:schemeClr>
            </a:solidFill>
            <a:round/>
            <a:headEnd/>
            <a:tailEnd/>
          </a:ln>
        </p:spPr>
        <p:txBody>
          <a:bodyPr wrap="none" anchor="ctr"/>
          <a:lstStyle/>
          <a:p>
            <a:pPr eaLnBrk="0" hangingPunct="0"/>
            <a:endParaRPr lang="en-US"/>
          </a:p>
        </p:txBody>
      </p:sp>
      <p:sp>
        <p:nvSpPr>
          <p:cNvPr id="68" name="Oval 11"/>
          <p:cNvSpPr>
            <a:spLocks noChangeArrowheads="1"/>
          </p:cNvSpPr>
          <p:nvPr/>
        </p:nvSpPr>
        <p:spPr bwMode="auto">
          <a:xfrm>
            <a:off x="3233929" y="3900755"/>
            <a:ext cx="228600" cy="228600"/>
          </a:xfrm>
          <a:prstGeom prst="ellipse">
            <a:avLst/>
          </a:prstGeom>
          <a:solidFill>
            <a:schemeClr val="bg1"/>
          </a:solidFill>
          <a:ln w="19050">
            <a:solidFill>
              <a:schemeClr val="bg1">
                <a:lumMod val="50000"/>
              </a:schemeClr>
            </a:solidFill>
            <a:round/>
            <a:headEnd/>
            <a:tailEnd/>
          </a:ln>
        </p:spPr>
        <p:txBody>
          <a:bodyPr wrap="none" anchor="ctr"/>
          <a:lstStyle/>
          <a:p>
            <a:pPr eaLnBrk="0" hangingPunct="0"/>
            <a:endParaRPr lang="en-US"/>
          </a:p>
        </p:txBody>
      </p:sp>
      <p:sp>
        <p:nvSpPr>
          <p:cNvPr id="69" name="Oval 13"/>
          <p:cNvSpPr>
            <a:spLocks noChangeArrowheads="1"/>
          </p:cNvSpPr>
          <p:nvPr/>
        </p:nvSpPr>
        <p:spPr bwMode="auto">
          <a:xfrm>
            <a:off x="4460444" y="5174210"/>
            <a:ext cx="228600" cy="228600"/>
          </a:xfrm>
          <a:prstGeom prst="ellipse">
            <a:avLst/>
          </a:prstGeom>
          <a:solidFill>
            <a:schemeClr val="bg1"/>
          </a:solidFill>
          <a:ln w="19050">
            <a:solidFill>
              <a:schemeClr val="bg1">
                <a:lumMod val="50000"/>
              </a:schemeClr>
            </a:solidFill>
            <a:round/>
            <a:headEnd/>
            <a:tailEnd/>
          </a:ln>
        </p:spPr>
        <p:txBody>
          <a:bodyPr wrap="none" anchor="ctr"/>
          <a:lstStyle/>
          <a:p>
            <a:pPr eaLnBrk="0" hangingPunct="0"/>
            <a:endParaRPr lang="en-US"/>
          </a:p>
        </p:txBody>
      </p:sp>
      <p:sp>
        <p:nvSpPr>
          <p:cNvPr id="71" name="Freeform 70"/>
          <p:cNvSpPr/>
          <p:nvPr/>
        </p:nvSpPr>
        <p:spPr bwMode="auto">
          <a:xfrm>
            <a:off x="1448270" y="4303777"/>
            <a:ext cx="5874106" cy="652950"/>
          </a:xfrm>
          <a:custGeom>
            <a:avLst/>
            <a:gdLst>
              <a:gd name="connsiteX0" fmla="*/ 0 w 5874106"/>
              <a:gd name="connsiteY0" fmla="*/ 0 h 652950"/>
              <a:gd name="connsiteX1" fmla="*/ 409651 w 5874106"/>
              <a:gd name="connsiteY1" fmla="*/ 241402 h 652950"/>
              <a:gd name="connsiteX2" fmla="*/ 1419149 w 5874106"/>
              <a:gd name="connsiteY2" fmla="*/ 482804 h 652950"/>
              <a:gd name="connsiteX3" fmla="*/ 2245767 w 5874106"/>
              <a:gd name="connsiteY3" fmla="*/ 651053 h 652950"/>
              <a:gd name="connsiteX4" fmla="*/ 2904135 w 5874106"/>
              <a:gd name="connsiteY4" fmla="*/ 373076 h 652950"/>
              <a:gd name="connsiteX5" fmla="*/ 3811219 w 5874106"/>
              <a:gd name="connsiteY5" fmla="*/ 424282 h 652950"/>
              <a:gd name="connsiteX6" fmla="*/ 4725619 w 5874106"/>
              <a:gd name="connsiteY6" fmla="*/ 475488 h 652950"/>
              <a:gd name="connsiteX7" fmla="*/ 5581498 w 5874106"/>
              <a:gd name="connsiteY7" fmla="*/ 490119 h 652950"/>
              <a:gd name="connsiteX8" fmla="*/ 5874106 w 5874106"/>
              <a:gd name="connsiteY8" fmla="*/ 446228 h 65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74106" h="652950">
                <a:moveTo>
                  <a:pt x="0" y="0"/>
                </a:moveTo>
                <a:cubicBezTo>
                  <a:pt x="86563" y="80467"/>
                  <a:pt x="173126" y="160935"/>
                  <a:pt x="409651" y="241402"/>
                </a:cubicBezTo>
                <a:cubicBezTo>
                  <a:pt x="646176" y="321869"/>
                  <a:pt x="1113130" y="414529"/>
                  <a:pt x="1419149" y="482804"/>
                </a:cubicBezTo>
                <a:cubicBezTo>
                  <a:pt x="1725168" y="551079"/>
                  <a:pt x="1998269" y="669341"/>
                  <a:pt x="2245767" y="651053"/>
                </a:cubicBezTo>
                <a:cubicBezTo>
                  <a:pt x="2493265" y="632765"/>
                  <a:pt x="2643226" y="410871"/>
                  <a:pt x="2904135" y="373076"/>
                </a:cubicBezTo>
                <a:cubicBezTo>
                  <a:pt x="3165044" y="335281"/>
                  <a:pt x="3811219" y="424282"/>
                  <a:pt x="3811219" y="424282"/>
                </a:cubicBezTo>
                <a:lnTo>
                  <a:pt x="4725619" y="475488"/>
                </a:lnTo>
                <a:cubicBezTo>
                  <a:pt x="5020665" y="486461"/>
                  <a:pt x="5390084" y="494996"/>
                  <a:pt x="5581498" y="490119"/>
                </a:cubicBezTo>
                <a:cubicBezTo>
                  <a:pt x="5772912" y="485242"/>
                  <a:pt x="5823509" y="465735"/>
                  <a:pt x="5874106" y="446228"/>
                </a:cubicBezTo>
              </a:path>
            </a:pathLst>
          </a:custGeom>
          <a:noFill/>
          <a:ln w="38100" cap="flat" cmpd="sng" algn="ctr">
            <a:solidFill>
              <a:schemeClr val="accent5">
                <a:lumMod val="60000"/>
                <a:lumOff val="40000"/>
              </a:schemeClr>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2" name="Freeform 71"/>
          <p:cNvSpPr/>
          <p:nvPr/>
        </p:nvSpPr>
        <p:spPr bwMode="auto">
          <a:xfrm>
            <a:off x="2713800" y="3674670"/>
            <a:ext cx="1886110" cy="1806855"/>
          </a:xfrm>
          <a:custGeom>
            <a:avLst/>
            <a:gdLst>
              <a:gd name="connsiteX0" fmla="*/ 0 w 1886110"/>
              <a:gd name="connsiteY0" fmla="*/ 0 h 1806855"/>
              <a:gd name="connsiteX1" fmla="*/ 614477 w 1886110"/>
              <a:gd name="connsiteY1" fmla="*/ 365760 h 1806855"/>
              <a:gd name="connsiteX2" fmla="*/ 1309421 w 1886110"/>
              <a:gd name="connsiteY2" fmla="*/ 621792 h 1806855"/>
              <a:gd name="connsiteX3" fmla="*/ 1653235 w 1886110"/>
              <a:gd name="connsiteY3" fmla="*/ 965607 h 1806855"/>
              <a:gd name="connsiteX4" fmla="*/ 1872691 w 1886110"/>
              <a:gd name="connsiteY4" fmla="*/ 1565453 h 1806855"/>
              <a:gd name="connsiteX5" fmla="*/ 1843430 w 1886110"/>
              <a:gd name="connsiteY5" fmla="*/ 1806855 h 180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6110" h="1806855">
                <a:moveTo>
                  <a:pt x="0" y="0"/>
                </a:moveTo>
                <a:cubicBezTo>
                  <a:pt x="198120" y="131064"/>
                  <a:pt x="396240" y="262128"/>
                  <a:pt x="614477" y="365760"/>
                </a:cubicBezTo>
                <a:cubicBezTo>
                  <a:pt x="832714" y="469392"/>
                  <a:pt x="1136295" y="521817"/>
                  <a:pt x="1309421" y="621792"/>
                </a:cubicBezTo>
                <a:cubicBezTo>
                  <a:pt x="1482547" y="721767"/>
                  <a:pt x="1559357" y="808330"/>
                  <a:pt x="1653235" y="965607"/>
                </a:cubicBezTo>
                <a:cubicBezTo>
                  <a:pt x="1747113" y="1122884"/>
                  <a:pt x="1840992" y="1425245"/>
                  <a:pt x="1872691" y="1565453"/>
                </a:cubicBezTo>
                <a:cubicBezTo>
                  <a:pt x="1904390" y="1705661"/>
                  <a:pt x="1873910" y="1756258"/>
                  <a:pt x="1843430" y="1806855"/>
                </a:cubicBezTo>
              </a:path>
            </a:pathLst>
          </a:custGeom>
          <a:noFill/>
          <a:ln w="38100"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4" name="Rectangle 73"/>
          <p:cNvSpPr/>
          <p:nvPr/>
        </p:nvSpPr>
        <p:spPr bwMode="auto">
          <a:xfrm>
            <a:off x="2787846" y="4736477"/>
            <a:ext cx="91440" cy="91440"/>
          </a:xfrm>
          <a:prstGeom prst="rect">
            <a:avLst/>
          </a:prstGeom>
          <a:solidFill>
            <a:schemeClr val="bg1"/>
          </a:solidFill>
          <a:ln w="12700" cap="flat" cmpd="sng" algn="ctr">
            <a:solidFill>
              <a:schemeClr val="accent4">
                <a:lumMod val="50000"/>
              </a:schemeClr>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5" name="Rectangle 74"/>
          <p:cNvSpPr/>
          <p:nvPr/>
        </p:nvSpPr>
        <p:spPr bwMode="auto">
          <a:xfrm>
            <a:off x="3614624" y="4923665"/>
            <a:ext cx="91440" cy="91440"/>
          </a:xfrm>
          <a:prstGeom prst="rect">
            <a:avLst/>
          </a:prstGeom>
          <a:solidFill>
            <a:schemeClr val="bg1"/>
          </a:solidFill>
          <a:ln w="12700" cap="flat" cmpd="sng" algn="ctr">
            <a:solidFill>
              <a:schemeClr val="accent4">
                <a:lumMod val="50000"/>
              </a:schemeClr>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7" name="Rectangle 76"/>
          <p:cNvSpPr/>
          <p:nvPr/>
        </p:nvSpPr>
        <p:spPr bwMode="auto">
          <a:xfrm>
            <a:off x="3293364" y="3983840"/>
            <a:ext cx="91440" cy="91440"/>
          </a:xfrm>
          <a:prstGeom prst="rect">
            <a:avLst/>
          </a:prstGeom>
          <a:solidFill>
            <a:schemeClr val="bg1"/>
          </a:solidFill>
          <a:ln w="12700" cap="flat" cmpd="sng" algn="ctr">
            <a:solidFill>
              <a:schemeClr val="accent4">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8" name="Rectangle 77"/>
          <p:cNvSpPr/>
          <p:nvPr/>
        </p:nvSpPr>
        <p:spPr bwMode="auto">
          <a:xfrm>
            <a:off x="5222139" y="4673120"/>
            <a:ext cx="91440" cy="91440"/>
          </a:xfrm>
          <a:prstGeom prst="rect">
            <a:avLst/>
          </a:prstGeom>
          <a:solidFill>
            <a:schemeClr val="bg1"/>
          </a:solidFill>
          <a:ln w="12700" cap="flat" cmpd="sng" algn="ctr">
            <a:solidFill>
              <a:schemeClr val="accent4">
                <a:lumMod val="50000"/>
              </a:schemeClr>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9" name="Rectangle 78"/>
          <p:cNvSpPr/>
          <p:nvPr/>
        </p:nvSpPr>
        <p:spPr bwMode="auto">
          <a:xfrm>
            <a:off x="6130252" y="4733470"/>
            <a:ext cx="91440" cy="91440"/>
          </a:xfrm>
          <a:prstGeom prst="rect">
            <a:avLst/>
          </a:prstGeom>
          <a:solidFill>
            <a:schemeClr val="bg1"/>
          </a:solidFill>
          <a:ln w="12700" cap="flat" cmpd="sng" algn="ctr">
            <a:solidFill>
              <a:schemeClr val="accent4">
                <a:lumMod val="50000"/>
              </a:schemeClr>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1" name="Rectangle 80"/>
          <p:cNvSpPr/>
          <p:nvPr/>
        </p:nvSpPr>
        <p:spPr bwMode="auto">
          <a:xfrm>
            <a:off x="4553179" y="5257420"/>
            <a:ext cx="91440" cy="91440"/>
          </a:xfrm>
          <a:prstGeom prst="rect">
            <a:avLst/>
          </a:prstGeom>
          <a:solidFill>
            <a:schemeClr val="bg1"/>
          </a:solidFill>
          <a:ln w="12700" cap="flat" cmpd="sng" algn="ctr">
            <a:solidFill>
              <a:schemeClr val="accent4">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cxnSp>
        <p:nvCxnSpPr>
          <p:cNvPr id="82" name="Straight Connector 81"/>
          <p:cNvCxnSpPr/>
          <p:nvPr/>
        </p:nvCxnSpPr>
        <p:spPr bwMode="auto">
          <a:xfrm>
            <a:off x="5594716" y="3789534"/>
            <a:ext cx="182880" cy="0"/>
          </a:xfrm>
          <a:prstGeom prst="line">
            <a:avLst/>
          </a:prstGeom>
          <a:solidFill>
            <a:schemeClr val="accent1"/>
          </a:solidFill>
          <a:ln w="38100" cap="flat" cmpd="sng" algn="ctr">
            <a:solidFill>
              <a:schemeClr val="accent2">
                <a:lumMod val="50000"/>
              </a:schemeClr>
            </a:solidFill>
            <a:prstDash val="solid"/>
            <a:round/>
            <a:headEnd type="none" w="med" len="med"/>
            <a:tailEnd type="none" w="med" len="med"/>
          </a:ln>
          <a:effectLst/>
        </p:spPr>
      </p:cxnSp>
      <p:sp>
        <p:nvSpPr>
          <p:cNvPr id="83" name="Rectangle 82"/>
          <p:cNvSpPr/>
          <p:nvPr/>
        </p:nvSpPr>
        <p:spPr bwMode="auto">
          <a:xfrm>
            <a:off x="5640436" y="4002039"/>
            <a:ext cx="91440" cy="91440"/>
          </a:xfrm>
          <a:prstGeom prst="rect">
            <a:avLst/>
          </a:prstGeom>
          <a:solidFill>
            <a:schemeClr val="bg2">
              <a:lumMod val="90000"/>
            </a:schemeClr>
          </a:solidFill>
          <a:ln w="19050"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4" name="TextBox 83"/>
          <p:cNvSpPr txBox="1"/>
          <p:nvPr/>
        </p:nvSpPr>
        <p:spPr>
          <a:xfrm>
            <a:off x="5757843" y="3620257"/>
            <a:ext cx="1635384" cy="584775"/>
          </a:xfrm>
          <a:prstGeom prst="rect">
            <a:avLst/>
          </a:prstGeom>
          <a:noFill/>
        </p:spPr>
        <p:txBody>
          <a:bodyPr wrap="none" rtlCol="0">
            <a:spAutoFit/>
          </a:bodyPr>
          <a:lstStyle/>
          <a:p>
            <a:r>
              <a:rPr lang="en-US" sz="1600" dirty="0">
                <a:latin typeface="Agency FB" pitchFamily="34" charset="0"/>
              </a:rPr>
              <a:t>High speed rail line</a:t>
            </a:r>
          </a:p>
          <a:p>
            <a:r>
              <a:rPr lang="en-US" sz="1600" dirty="0">
                <a:latin typeface="Agency FB" pitchFamily="34" charset="0"/>
              </a:rPr>
              <a:t>High speed rail station</a:t>
            </a:r>
          </a:p>
        </p:txBody>
      </p:sp>
      <p:sp>
        <p:nvSpPr>
          <p:cNvPr id="85" name="Rectangle 84"/>
          <p:cNvSpPr/>
          <p:nvPr/>
        </p:nvSpPr>
        <p:spPr bwMode="auto">
          <a:xfrm>
            <a:off x="1828497" y="4504260"/>
            <a:ext cx="91440" cy="91440"/>
          </a:xfrm>
          <a:prstGeom prst="rect">
            <a:avLst/>
          </a:prstGeom>
          <a:solidFill>
            <a:schemeClr val="bg1"/>
          </a:solidFill>
          <a:ln w="12700" cap="flat" cmpd="sng" algn="ctr">
            <a:solidFill>
              <a:schemeClr val="accent4">
                <a:lumMod val="50000"/>
              </a:schemeClr>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6" name="Rectangle 85"/>
          <p:cNvSpPr/>
          <p:nvPr/>
        </p:nvSpPr>
        <p:spPr bwMode="auto">
          <a:xfrm>
            <a:off x="6998655" y="4749700"/>
            <a:ext cx="91440" cy="91440"/>
          </a:xfrm>
          <a:prstGeom prst="rect">
            <a:avLst/>
          </a:prstGeom>
          <a:solidFill>
            <a:schemeClr val="bg1"/>
          </a:solidFill>
          <a:ln w="12700" cap="flat" cmpd="sng" algn="ctr">
            <a:solidFill>
              <a:schemeClr val="accent4">
                <a:lumMod val="50000"/>
              </a:schemeClr>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 name="Freeform 7"/>
          <p:cNvSpPr/>
          <p:nvPr/>
        </p:nvSpPr>
        <p:spPr bwMode="auto">
          <a:xfrm>
            <a:off x="1511808" y="4074566"/>
            <a:ext cx="5830214" cy="602139"/>
          </a:xfrm>
          <a:custGeom>
            <a:avLst/>
            <a:gdLst>
              <a:gd name="connsiteX0" fmla="*/ 0 w 5830214"/>
              <a:gd name="connsiteY0" fmla="*/ 0 h 602139"/>
              <a:gd name="connsiteX1" fmla="*/ 329184 w 5830214"/>
              <a:gd name="connsiteY1" fmla="*/ 146304 h 602139"/>
              <a:gd name="connsiteX2" fmla="*/ 490118 w 5830214"/>
              <a:gd name="connsiteY2" fmla="*/ 292608 h 602139"/>
              <a:gd name="connsiteX3" fmla="*/ 826618 w 5830214"/>
              <a:gd name="connsiteY3" fmla="*/ 438912 h 602139"/>
              <a:gd name="connsiteX4" fmla="*/ 1287475 w 5830214"/>
              <a:gd name="connsiteY4" fmla="*/ 519380 h 602139"/>
              <a:gd name="connsiteX5" fmla="*/ 2443277 w 5830214"/>
              <a:gd name="connsiteY5" fmla="*/ 577901 h 602139"/>
              <a:gd name="connsiteX6" fmla="*/ 2867558 w 5830214"/>
              <a:gd name="connsiteY6" fmla="*/ 599847 h 602139"/>
              <a:gd name="connsiteX7" fmla="*/ 3240634 w 5830214"/>
              <a:gd name="connsiteY7" fmla="*/ 526695 h 602139"/>
              <a:gd name="connsiteX8" fmla="*/ 3833165 w 5830214"/>
              <a:gd name="connsiteY8" fmla="*/ 438912 h 602139"/>
              <a:gd name="connsiteX9" fmla="*/ 4835347 w 5830214"/>
              <a:gd name="connsiteY9" fmla="*/ 424282 h 602139"/>
              <a:gd name="connsiteX10" fmla="*/ 5508346 w 5830214"/>
              <a:gd name="connsiteY10" fmla="*/ 497434 h 602139"/>
              <a:gd name="connsiteX11" fmla="*/ 5830214 w 5830214"/>
              <a:gd name="connsiteY11" fmla="*/ 504749 h 60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0214" h="602139">
                <a:moveTo>
                  <a:pt x="0" y="0"/>
                </a:moveTo>
                <a:cubicBezTo>
                  <a:pt x="123749" y="48768"/>
                  <a:pt x="247498" y="97536"/>
                  <a:pt x="329184" y="146304"/>
                </a:cubicBezTo>
                <a:cubicBezTo>
                  <a:pt x="410870" y="195072"/>
                  <a:pt x="407212" y="243840"/>
                  <a:pt x="490118" y="292608"/>
                </a:cubicBezTo>
                <a:cubicBezTo>
                  <a:pt x="573024" y="341376"/>
                  <a:pt x="693725" y="401117"/>
                  <a:pt x="826618" y="438912"/>
                </a:cubicBezTo>
                <a:cubicBezTo>
                  <a:pt x="959511" y="476707"/>
                  <a:pt x="1018032" y="496215"/>
                  <a:pt x="1287475" y="519380"/>
                </a:cubicBezTo>
                <a:cubicBezTo>
                  <a:pt x="1556918" y="542545"/>
                  <a:pt x="2443277" y="577901"/>
                  <a:pt x="2443277" y="577901"/>
                </a:cubicBezTo>
                <a:cubicBezTo>
                  <a:pt x="2706624" y="591312"/>
                  <a:pt x="2734665" y="608381"/>
                  <a:pt x="2867558" y="599847"/>
                </a:cubicBezTo>
                <a:cubicBezTo>
                  <a:pt x="3000451" y="591313"/>
                  <a:pt x="3079700" y="553517"/>
                  <a:pt x="3240634" y="526695"/>
                </a:cubicBezTo>
                <a:cubicBezTo>
                  <a:pt x="3401568" y="499873"/>
                  <a:pt x="3567380" y="455981"/>
                  <a:pt x="3833165" y="438912"/>
                </a:cubicBezTo>
                <a:cubicBezTo>
                  <a:pt x="4098950" y="421843"/>
                  <a:pt x="4556150" y="414528"/>
                  <a:pt x="4835347" y="424282"/>
                </a:cubicBezTo>
                <a:cubicBezTo>
                  <a:pt x="5114544" y="434036"/>
                  <a:pt x="5342535" y="484023"/>
                  <a:pt x="5508346" y="497434"/>
                </a:cubicBezTo>
                <a:cubicBezTo>
                  <a:pt x="5674157" y="510845"/>
                  <a:pt x="5752185" y="507797"/>
                  <a:pt x="5830214" y="504749"/>
                </a:cubicBezTo>
              </a:path>
            </a:pathLst>
          </a:custGeom>
          <a:noFill/>
          <a:ln w="38100"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3" name="Rectangle 72"/>
          <p:cNvSpPr/>
          <p:nvPr/>
        </p:nvSpPr>
        <p:spPr bwMode="auto">
          <a:xfrm>
            <a:off x="1919937" y="4303777"/>
            <a:ext cx="91440" cy="91440"/>
          </a:xfrm>
          <a:prstGeom prst="rect">
            <a:avLst/>
          </a:prstGeom>
          <a:solidFill>
            <a:schemeClr val="bg2">
              <a:lumMod val="90000"/>
            </a:schemeClr>
          </a:solidFill>
          <a:ln w="19050"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6" name="Rectangle 75"/>
          <p:cNvSpPr/>
          <p:nvPr/>
        </p:nvSpPr>
        <p:spPr bwMode="auto">
          <a:xfrm>
            <a:off x="4335971" y="4627400"/>
            <a:ext cx="91440" cy="91440"/>
          </a:xfrm>
          <a:prstGeom prst="rect">
            <a:avLst/>
          </a:prstGeom>
          <a:solidFill>
            <a:schemeClr val="bg2">
              <a:lumMod val="90000"/>
            </a:schemeClr>
          </a:solidFill>
          <a:ln w="19050"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0" name="Rectangle 79"/>
          <p:cNvSpPr/>
          <p:nvPr/>
        </p:nvSpPr>
        <p:spPr bwMode="auto">
          <a:xfrm>
            <a:off x="6959995" y="4536645"/>
            <a:ext cx="91440" cy="91440"/>
          </a:xfrm>
          <a:prstGeom prst="rect">
            <a:avLst/>
          </a:prstGeom>
          <a:solidFill>
            <a:schemeClr val="bg2">
              <a:lumMod val="90000"/>
            </a:schemeClr>
          </a:solidFill>
          <a:ln w="19050"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cxnSp>
        <p:nvCxnSpPr>
          <p:cNvPr id="88" name="Straight Connector 87"/>
          <p:cNvCxnSpPr/>
          <p:nvPr/>
        </p:nvCxnSpPr>
        <p:spPr bwMode="auto">
          <a:xfrm>
            <a:off x="5586417" y="5126088"/>
            <a:ext cx="182880" cy="0"/>
          </a:xfrm>
          <a:prstGeom prst="line">
            <a:avLst/>
          </a:prstGeom>
          <a:solidFill>
            <a:schemeClr val="accent1"/>
          </a:solidFill>
          <a:ln w="38100" cap="flat" cmpd="sng" algn="ctr">
            <a:solidFill>
              <a:schemeClr val="accent5">
                <a:lumMod val="40000"/>
                <a:lumOff val="60000"/>
              </a:schemeClr>
            </a:solidFill>
            <a:prstDash val="sysDash"/>
            <a:round/>
            <a:headEnd type="none" w="med" len="med"/>
            <a:tailEnd type="none" w="med" len="med"/>
          </a:ln>
          <a:effectLst/>
        </p:spPr>
      </p:cxnSp>
      <p:sp>
        <p:nvSpPr>
          <p:cNvPr id="89" name="Rectangle 88"/>
          <p:cNvSpPr/>
          <p:nvPr/>
        </p:nvSpPr>
        <p:spPr bwMode="auto">
          <a:xfrm>
            <a:off x="5632137" y="5338593"/>
            <a:ext cx="91440" cy="91440"/>
          </a:xfrm>
          <a:prstGeom prst="rect">
            <a:avLst/>
          </a:prstGeom>
          <a:solidFill>
            <a:schemeClr val="bg1"/>
          </a:solidFill>
          <a:ln w="12700" cap="flat" cmpd="sng" algn="ctr">
            <a:solidFill>
              <a:schemeClr val="accent4">
                <a:lumMod val="50000"/>
              </a:schemeClr>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0" name="TextBox 89"/>
          <p:cNvSpPr txBox="1"/>
          <p:nvPr/>
        </p:nvSpPr>
        <p:spPr>
          <a:xfrm>
            <a:off x="5749544" y="4956811"/>
            <a:ext cx="1473480" cy="584775"/>
          </a:xfrm>
          <a:prstGeom prst="rect">
            <a:avLst/>
          </a:prstGeom>
          <a:noFill/>
        </p:spPr>
        <p:txBody>
          <a:bodyPr wrap="none" rtlCol="0">
            <a:spAutoFit/>
          </a:bodyPr>
          <a:lstStyle/>
          <a:p>
            <a:r>
              <a:rPr lang="en-US" sz="1600" dirty="0">
                <a:latin typeface="Agency FB" pitchFamily="34" charset="0"/>
              </a:rPr>
              <a:t>Closed intercity line</a:t>
            </a:r>
          </a:p>
          <a:p>
            <a:r>
              <a:rPr lang="en-US" sz="1600" dirty="0">
                <a:latin typeface="Agency FB" pitchFamily="34" charset="0"/>
              </a:rPr>
              <a:t>Closed rail station</a:t>
            </a:r>
          </a:p>
        </p:txBody>
      </p:sp>
      <p:sp>
        <p:nvSpPr>
          <p:cNvPr id="5" name="Rounded Rectangle 4"/>
          <p:cNvSpPr/>
          <p:nvPr/>
        </p:nvSpPr>
        <p:spPr>
          <a:xfrm>
            <a:off x="1363205" y="1598906"/>
            <a:ext cx="6030022" cy="1920240"/>
          </a:xfrm>
          <a:prstGeom prst="roundRect">
            <a:avLst>
              <a:gd name="adj" fmla="val 7996"/>
            </a:avLst>
          </a:prstGeom>
          <a:no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86"/>
          <p:cNvSpPr/>
          <p:nvPr/>
        </p:nvSpPr>
        <p:spPr>
          <a:xfrm>
            <a:off x="1363205" y="3607880"/>
            <a:ext cx="6030022" cy="1920240"/>
          </a:xfrm>
          <a:prstGeom prst="roundRect">
            <a:avLst>
              <a:gd name="adj" fmla="val 7996"/>
            </a:avLst>
          </a:prstGeom>
          <a:no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939" name="Text Box 42"/>
          <p:cNvSpPr txBox="1">
            <a:spLocks noChangeArrowheads="1"/>
          </p:cNvSpPr>
          <p:nvPr/>
        </p:nvSpPr>
        <p:spPr bwMode="auto">
          <a:xfrm>
            <a:off x="1527828" y="1435129"/>
            <a:ext cx="207749" cy="307777"/>
          </a:xfrm>
          <a:prstGeom prst="rect">
            <a:avLst/>
          </a:prstGeom>
          <a:solidFill>
            <a:schemeClr val="bg1"/>
          </a:solidFill>
          <a:ln w="9525">
            <a:noFill/>
            <a:miter lim="800000"/>
            <a:headEnd/>
            <a:tailEnd/>
          </a:ln>
        </p:spPr>
        <p:txBody>
          <a:bodyPr wrap="none" lIns="45720" tIns="0" rIns="45720" bIns="0">
            <a:spAutoFit/>
          </a:bodyPr>
          <a:lstStyle/>
          <a:p>
            <a:pPr eaLnBrk="0" hangingPunct="0"/>
            <a:r>
              <a:rPr lang="en-US" sz="2000" b="1" dirty="0">
                <a:latin typeface="Agency FB" pitchFamily="34" charset="0"/>
              </a:rPr>
              <a:t>A</a:t>
            </a:r>
          </a:p>
        </p:txBody>
      </p:sp>
      <p:sp>
        <p:nvSpPr>
          <p:cNvPr id="70" name="Text Box 42"/>
          <p:cNvSpPr txBox="1">
            <a:spLocks noChangeArrowheads="1"/>
          </p:cNvSpPr>
          <p:nvPr/>
        </p:nvSpPr>
        <p:spPr bwMode="auto">
          <a:xfrm>
            <a:off x="1530127" y="5370708"/>
            <a:ext cx="210955" cy="307777"/>
          </a:xfrm>
          <a:prstGeom prst="rect">
            <a:avLst/>
          </a:prstGeom>
          <a:solidFill>
            <a:schemeClr val="bg1"/>
          </a:solidFill>
          <a:ln w="9525">
            <a:noFill/>
            <a:miter lim="800000"/>
            <a:headEnd/>
            <a:tailEnd/>
          </a:ln>
        </p:spPr>
        <p:txBody>
          <a:bodyPr wrap="none" lIns="45720" tIns="0" rIns="45720" bIns="0">
            <a:spAutoFit/>
          </a:bodyPr>
          <a:lstStyle/>
          <a:p>
            <a:pPr eaLnBrk="0" hangingPunct="0"/>
            <a:r>
              <a:rPr lang="en-US" sz="2000" b="1" dirty="0">
                <a:latin typeface="Agency FB" pitchFamily="34" charset="0"/>
              </a:rPr>
              <a:t>B</a:t>
            </a:r>
          </a:p>
        </p:txBody>
      </p:sp>
      <p:sp>
        <p:nvSpPr>
          <p:cNvPr id="60" name="Footer Placeholder 2"/>
          <p:cNvSpPr>
            <a:spLocks noGrp="1"/>
          </p:cNvSpPr>
          <p:nvPr>
            <p:ph type="ftr" sz="quarter" idx="11"/>
          </p:nvPr>
        </p:nvSpPr>
        <p:spPr>
          <a:xfrm>
            <a:off x="0" y="6248400"/>
            <a:ext cx="9144000" cy="457200"/>
          </a:xfrm>
        </p:spPr>
        <p:txBody>
          <a:bodyPr/>
          <a:lstStyle/>
          <a:p>
            <a:pPr>
              <a:defRPr/>
            </a:pPr>
            <a:r>
              <a:rPr lang="en-US" sz="1100" dirty="0"/>
              <a:t>Copyright © 1998-2016,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extLst>
      <p:ext uri="{BB962C8B-B14F-4D97-AF65-F5344CB8AC3E}">
        <p14:creationId xmlns:p14="http://schemas.microsoft.com/office/powerpoint/2010/main" val="1284290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Comparison Between European, North American and Pacific Asian Railways</a:t>
            </a:r>
            <a:br>
              <a:rPr lang="en-US" sz="2000" dirty="0"/>
            </a:br>
            <a:br>
              <a:rPr lang="en-US" sz="2000" dirty="0"/>
            </a:br>
            <a:endParaRPr lang="en-US" sz="2000" dirty="0"/>
          </a:p>
        </p:txBody>
      </p:sp>
      <p:graphicFrame>
        <p:nvGraphicFramePr>
          <p:cNvPr id="713862" name="Group 134"/>
          <p:cNvGraphicFramePr>
            <a:graphicFrameLocks noGrp="1"/>
          </p:cNvGraphicFramePr>
          <p:nvPr>
            <p:ph idx="1"/>
            <p:extLst>
              <p:ext uri="{D42A27DB-BD31-4B8C-83A1-F6EECF244321}">
                <p14:modId xmlns:p14="http://schemas.microsoft.com/office/powerpoint/2010/main" val="2692263614"/>
              </p:ext>
            </p:extLst>
          </p:nvPr>
        </p:nvGraphicFramePr>
        <p:xfrm>
          <a:off x="92075" y="1082675"/>
          <a:ext cx="8959855" cy="4856672"/>
        </p:xfrm>
        <a:graphic>
          <a:graphicData uri="http://schemas.openxmlformats.org/drawingml/2006/table">
            <a:tbl>
              <a:tblPr firstRow="1" firstCol="1" bandRow="1">
                <a:tableStyleId>{37CE84F3-28C3-443E-9E96-99CF82512B78}</a:tableStyleId>
              </a:tblPr>
              <a:tblGrid>
                <a:gridCol w="1407997">
                  <a:extLst>
                    <a:ext uri="{9D8B030D-6E8A-4147-A177-3AD203B41FA5}">
                      <a16:colId xmlns:a16="http://schemas.microsoft.com/office/drawing/2014/main" val="20000"/>
                    </a:ext>
                  </a:extLst>
                </a:gridCol>
                <a:gridCol w="2517286">
                  <a:extLst>
                    <a:ext uri="{9D8B030D-6E8A-4147-A177-3AD203B41FA5}">
                      <a16:colId xmlns:a16="http://schemas.microsoft.com/office/drawing/2014/main" val="20001"/>
                    </a:ext>
                  </a:extLst>
                </a:gridCol>
                <a:gridCol w="2517286">
                  <a:extLst>
                    <a:ext uri="{9D8B030D-6E8A-4147-A177-3AD203B41FA5}">
                      <a16:colId xmlns:a16="http://schemas.microsoft.com/office/drawing/2014/main" val="20002"/>
                    </a:ext>
                  </a:extLst>
                </a:gridCol>
                <a:gridCol w="2517286">
                  <a:extLst>
                    <a:ext uri="{9D8B030D-6E8A-4147-A177-3AD203B41FA5}">
                      <a16:colId xmlns:a16="http://schemas.microsoft.com/office/drawing/2014/main" val="20003"/>
                    </a:ext>
                  </a:extLst>
                </a:gridCol>
              </a:tblGrid>
              <a:tr h="40849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u="none" strike="noStrike" cap="none" normalizeH="0" baseline="0" dirty="0">
                          <a:ln>
                            <a:noFill/>
                          </a:ln>
                          <a:effectLst/>
                        </a:rPr>
                        <a:t>Issue</a:t>
                      </a:r>
                      <a:endParaRPr kumimoji="0" lang="en-GB" sz="1600" b="0" i="0" u="none" strike="noStrike" cap="none" normalizeH="0" baseline="0" dirty="0">
                        <a:ln>
                          <a:noFill/>
                        </a:ln>
                        <a:solidFill>
                          <a:srgbClr val="FFFFFF"/>
                        </a:solidFill>
                        <a:effectLst/>
                        <a:latin typeface="Arial Narrow" pitchFamily="34" charset="0"/>
                      </a:endParaRPr>
                    </a:p>
                  </a:txBody>
                  <a:tcPr marL="105411" marR="105411" anchor="ctr"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u="none" strike="noStrike" cap="none" normalizeH="0" baseline="0">
                          <a:ln>
                            <a:noFill/>
                          </a:ln>
                          <a:effectLst/>
                        </a:rPr>
                        <a:t>Europe</a:t>
                      </a:r>
                      <a:endParaRPr kumimoji="0" lang="en-GB" sz="1600" b="0" i="0" u="none" strike="noStrike" cap="none" normalizeH="0" baseline="0">
                        <a:ln>
                          <a:noFill/>
                        </a:ln>
                        <a:solidFill>
                          <a:srgbClr val="FFFFFF"/>
                        </a:solidFill>
                        <a:effectLst/>
                        <a:latin typeface="Arial Narrow" pitchFamily="34" charset="0"/>
                      </a:endParaRPr>
                    </a:p>
                  </a:txBody>
                  <a:tcPr marL="105411" marR="105411" anchor="ctr"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u="none" strike="noStrike" cap="none" normalizeH="0" baseline="0" dirty="0">
                          <a:ln>
                            <a:noFill/>
                          </a:ln>
                          <a:effectLst/>
                        </a:rPr>
                        <a:t>North America</a:t>
                      </a:r>
                      <a:endParaRPr kumimoji="0" lang="en-GB" sz="1600" b="0" i="0" u="none" strike="noStrike" cap="none" normalizeH="0" baseline="0" dirty="0">
                        <a:ln>
                          <a:noFill/>
                        </a:ln>
                        <a:solidFill>
                          <a:srgbClr val="FFFFFF"/>
                        </a:solidFill>
                        <a:effectLst/>
                        <a:latin typeface="Arial Narrow" pitchFamily="34" charset="0"/>
                      </a:endParaRPr>
                    </a:p>
                  </a:txBody>
                  <a:tcPr marL="105411" marR="105411" anchor="ctr"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u="none" strike="noStrike" cap="none" normalizeH="0" baseline="0" dirty="0">
                          <a:ln>
                            <a:noFill/>
                          </a:ln>
                          <a:effectLst/>
                        </a:rPr>
                        <a:t>Pacific Asia</a:t>
                      </a:r>
                      <a:endParaRPr kumimoji="0" lang="en-GB" sz="1600" b="1" i="0" u="none" strike="noStrike" cap="none" normalizeH="0" baseline="0" dirty="0">
                        <a:ln>
                          <a:noFill/>
                        </a:ln>
                        <a:solidFill>
                          <a:srgbClr val="FFFFFF"/>
                        </a:solidFill>
                        <a:effectLst/>
                        <a:latin typeface="Arial Narrow" pitchFamily="34" charset="0"/>
                      </a:endParaRPr>
                    </a:p>
                  </a:txBody>
                  <a:tcPr marL="105411" marR="105411" anchor="ctr" horzOverflow="overflow"/>
                </a:tc>
                <a:extLst>
                  <a:ext uri="{0D108BD9-81ED-4DB2-BD59-A6C34878D82A}">
                    <a16:rowId xmlns:a16="http://schemas.microsoft.com/office/drawing/2014/main" val="10000"/>
                  </a:ext>
                </a:extLst>
              </a:tr>
              <a:tr h="136210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u="none" strike="noStrike" cap="none" normalizeH="0" baseline="0">
                          <a:ln>
                            <a:noFill/>
                          </a:ln>
                          <a:effectLst/>
                        </a:rPr>
                        <a:t>Organisation</a:t>
                      </a:r>
                      <a:endParaRPr kumimoji="0" lang="en-GB" sz="1600" b="0" i="0" u="none" strike="noStrike" cap="none" normalizeH="0" baseline="0">
                        <a:ln>
                          <a:noFill/>
                        </a:ln>
                        <a:solidFill>
                          <a:schemeClr val="tx1"/>
                        </a:solidFill>
                        <a:effectLst/>
                        <a:latin typeface="Arial Narrow" pitchFamily="34" charset="0"/>
                      </a:endParaRPr>
                    </a:p>
                  </a:txBody>
                  <a:tcPr marL="105411" marR="105411" anchor="ctr"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u="none" strike="noStrike" cap="none" normalizeH="0" baseline="0" dirty="0">
                          <a:ln>
                            <a:noFill/>
                          </a:ln>
                          <a:effectLst/>
                        </a:rPr>
                        <a:t>Separation of infrastructure from operations (for accountancy purposes)</a:t>
                      </a:r>
                      <a:endParaRPr kumimoji="0" lang="en-GB" sz="1600" b="0" i="0" u="none" strike="noStrike" cap="none" normalizeH="0" baseline="0" dirty="0">
                        <a:ln>
                          <a:noFill/>
                        </a:ln>
                        <a:solidFill>
                          <a:schemeClr val="tx1"/>
                        </a:solidFill>
                        <a:effectLst/>
                        <a:latin typeface="Arial Narrow" pitchFamily="34" charset="0"/>
                        <a:ea typeface="Arial Unicode MS" pitchFamily="34" charset="-128"/>
                        <a:cs typeface="Times New Roman" pitchFamily="18" charset="0"/>
                      </a:endParaRPr>
                    </a:p>
                  </a:txBody>
                  <a:tcPr marL="105411" marR="105411" anchor="ctr"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u="none" strike="noStrike" cap="none" normalizeH="0" baseline="0" dirty="0">
                          <a:ln>
                            <a:noFill/>
                          </a:ln>
                          <a:effectLst/>
                        </a:rPr>
                        <a:t>Separation by region (markets)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u="none" strike="noStrike" cap="none" normalizeH="0" baseline="0" dirty="0">
                          <a:ln>
                            <a:noFill/>
                          </a:ln>
                          <a:effectLst/>
                        </a:rPr>
                        <a:t>(private companies and concessions of vertically integrated companies)</a:t>
                      </a:r>
                      <a:endParaRPr kumimoji="0" lang="en-GB" sz="1600" b="0" i="0" u="none" strike="noStrike" cap="none" normalizeH="0" baseline="0" dirty="0">
                        <a:ln>
                          <a:noFill/>
                        </a:ln>
                        <a:solidFill>
                          <a:schemeClr val="tx1"/>
                        </a:solidFill>
                        <a:effectLst/>
                        <a:latin typeface="Arial Narrow" pitchFamily="34" charset="0"/>
                        <a:ea typeface="Arial Unicode MS" pitchFamily="34" charset="-128"/>
                        <a:cs typeface="Times New Roman" pitchFamily="18" charset="0"/>
                      </a:endParaRPr>
                    </a:p>
                  </a:txBody>
                  <a:tcPr marL="105411" marR="105411" anchor="ctr"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u="none" strike="noStrike" cap="none" normalizeH="0" baseline="0" dirty="0">
                          <a:ln>
                            <a:noFill/>
                          </a:ln>
                          <a:effectLst/>
                        </a:rPr>
                        <a:t>Infrastructure and operations publicly owned</a:t>
                      </a:r>
                      <a:endParaRPr kumimoji="0" lang="en-GB" sz="1600" b="0" i="0" u="none" strike="noStrike" cap="none" normalizeH="0" baseline="0" dirty="0">
                        <a:ln>
                          <a:noFill/>
                        </a:ln>
                        <a:solidFill>
                          <a:schemeClr val="tx1"/>
                        </a:solidFill>
                        <a:effectLst/>
                        <a:latin typeface="Arial Narrow" pitchFamily="34" charset="0"/>
                        <a:ea typeface="Arial Unicode MS" pitchFamily="34" charset="-128"/>
                        <a:cs typeface="Times New Roman" pitchFamily="18" charset="0"/>
                      </a:endParaRPr>
                    </a:p>
                  </a:txBody>
                  <a:tcPr marL="105411" marR="105411" anchor="ctr" horzOverflow="overflow"/>
                </a:tc>
                <a:extLst>
                  <a:ext uri="{0D108BD9-81ED-4DB2-BD59-A6C34878D82A}">
                    <a16:rowId xmlns:a16="http://schemas.microsoft.com/office/drawing/2014/main" val="10001"/>
                  </a:ext>
                </a:extLst>
              </a:tr>
              <a:tr h="59183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u="none" strike="noStrike" cap="none" normalizeH="0" baseline="0">
                          <a:ln>
                            <a:noFill/>
                          </a:ln>
                          <a:effectLst/>
                        </a:rPr>
                        <a:t>Market focus</a:t>
                      </a:r>
                      <a:endParaRPr kumimoji="0" lang="en-GB" sz="1600" b="0" i="0" u="none" strike="noStrike" cap="none" normalizeH="0" baseline="0">
                        <a:ln>
                          <a:noFill/>
                        </a:ln>
                        <a:solidFill>
                          <a:schemeClr val="tx1"/>
                        </a:solidFill>
                        <a:effectLst/>
                        <a:latin typeface="Arial Narrow" pitchFamily="34" charset="0"/>
                      </a:endParaRPr>
                    </a:p>
                  </a:txBody>
                  <a:tcPr marL="105411" marR="105411" anchor="ctr"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u="none" strike="noStrike" cap="none" normalizeH="0" baseline="0" dirty="0">
                          <a:ln>
                            <a:noFill/>
                          </a:ln>
                          <a:effectLst/>
                        </a:rPr>
                        <a:t>Passenger oriented</a:t>
                      </a:r>
                      <a:endParaRPr kumimoji="0" lang="en-GB" sz="1600" b="0" i="0" u="none" strike="noStrike" cap="none" normalizeH="0" baseline="0" dirty="0">
                        <a:ln>
                          <a:noFill/>
                        </a:ln>
                        <a:solidFill>
                          <a:schemeClr val="tx1"/>
                        </a:solidFill>
                        <a:effectLst/>
                        <a:latin typeface="Arial Narrow" pitchFamily="34" charset="0"/>
                      </a:endParaRPr>
                    </a:p>
                  </a:txBody>
                  <a:tcPr marL="105411" marR="105411" anchor="ctr"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u="none" strike="noStrike" cap="none" normalizeH="0" baseline="0" dirty="0">
                          <a:ln>
                            <a:noFill/>
                          </a:ln>
                          <a:effectLst/>
                        </a:rPr>
                        <a:t>Freight oriented</a:t>
                      </a:r>
                      <a:endParaRPr kumimoji="0" lang="en-GB" sz="1600" b="0" i="0" u="none" strike="noStrike" cap="none" normalizeH="0" baseline="0" dirty="0">
                        <a:ln>
                          <a:noFill/>
                        </a:ln>
                        <a:solidFill>
                          <a:schemeClr val="tx1"/>
                        </a:solidFill>
                        <a:effectLst/>
                        <a:latin typeface="Arial Narrow" pitchFamily="34" charset="0"/>
                      </a:endParaRPr>
                    </a:p>
                  </a:txBody>
                  <a:tcPr marL="105411" marR="105411" anchor="ctr"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u="none" strike="noStrike" cap="none" normalizeH="0" baseline="0" dirty="0">
                          <a:ln>
                            <a:noFill/>
                          </a:ln>
                          <a:effectLst/>
                        </a:rPr>
                        <a:t>Passenger oriented</a:t>
                      </a:r>
                      <a:endParaRPr kumimoji="0" lang="en-GB" sz="1600" b="0" i="0" u="none" strike="noStrike" cap="none" normalizeH="0" baseline="0" dirty="0">
                        <a:ln>
                          <a:noFill/>
                        </a:ln>
                        <a:solidFill>
                          <a:schemeClr val="tx1"/>
                        </a:solidFill>
                        <a:effectLst/>
                        <a:latin typeface="Arial Narrow" pitchFamily="34" charset="0"/>
                      </a:endParaRPr>
                    </a:p>
                  </a:txBody>
                  <a:tcPr marL="105411" marR="105411" anchor="ctr" horzOverflow="overflow"/>
                </a:tc>
                <a:extLst>
                  <a:ext uri="{0D108BD9-81ED-4DB2-BD59-A6C34878D82A}">
                    <a16:rowId xmlns:a16="http://schemas.microsoft.com/office/drawing/2014/main" val="10002"/>
                  </a:ext>
                </a:extLst>
              </a:tr>
              <a:tr h="185868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u="none" strike="noStrike" cap="none" normalizeH="0" baseline="0">
                          <a:ln>
                            <a:noFill/>
                          </a:ln>
                          <a:effectLst/>
                        </a:rPr>
                        <a:t>Ownership</a:t>
                      </a:r>
                      <a:endParaRPr kumimoji="0" lang="en-GB" sz="1600" b="0" i="0" u="none" strike="noStrike" cap="none" normalizeH="0" baseline="0">
                        <a:ln>
                          <a:noFill/>
                        </a:ln>
                        <a:solidFill>
                          <a:schemeClr val="tx1"/>
                        </a:solidFill>
                        <a:effectLst/>
                        <a:latin typeface="Arial Narrow" pitchFamily="34" charset="0"/>
                      </a:endParaRPr>
                    </a:p>
                  </a:txBody>
                  <a:tcPr marL="105411" marR="105411" anchor="ctr"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u="none" strike="noStrike" cap="none" normalizeH="0" baseline="0" dirty="0">
                          <a:ln>
                            <a:noFill/>
                          </a:ln>
                          <a:effectLst/>
                        </a:rPr>
                        <a:t>Infrastructure mainly publicly owned with a few exceptions (e.g. UK). Freight equipment and terminals increasingly privately owned and operated.</a:t>
                      </a:r>
                      <a:endParaRPr kumimoji="0" lang="en-GB" sz="1600" b="0" i="0" u="none" strike="noStrike" cap="none" normalizeH="0" baseline="0" dirty="0">
                        <a:ln>
                          <a:noFill/>
                        </a:ln>
                        <a:solidFill>
                          <a:schemeClr val="tx1"/>
                        </a:solidFill>
                        <a:effectLst/>
                        <a:latin typeface="Arial Narrow" pitchFamily="34" charset="0"/>
                      </a:endParaRPr>
                    </a:p>
                  </a:txBody>
                  <a:tcPr marL="105411" marR="105411" anchor="ctr"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u="none" strike="noStrike" cap="none" normalizeH="0" baseline="0" dirty="0">
                          <a:ln>
                            <a:noFill/>
                          </a:ln>
                          <a:effectLst/>
                        </a:rPr>
                        <a:t>Private</a:t>
                      </a:r>
                      <a:endParaRPr kumimoji="0" lang="en-GB" sz="1600" b="0" i="0" u="none" strike="noStrike" cap="none" normalizeH="0" baseline="0" dirty="0">
                        <a:ln>
                          <a:noFill/>
                        </a:ln>
                        <a:solidFill>
                          <a:schemeClr val="tx1"/>
                        </a:solidFill>
                        <a:effectLst/>
                        <a:latin typeface="Arial Narrow" pitchFamily="34" charset="0"/>
                      </a:endParaRPr>
                    </a:p>
                  </a:txBody>
                  <a:tcPr marL="105411" marR="105411" anchor="ctr"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u="none" strike="noStrike" cap="none" normalizeH="0" baseline="0" dirty="0">
                          <a:ln>
                            <a:noFill/>
                          </a:ln>
                          <a:effectLst/>
                        </a:rPr>
                        <a:t>Public</a:t>
                      </a:r>
                      <a:endParaRPr kumimoji="0" lang="en-GB" sz="1600" b="0" i="0" u="none" strike="noStrike" cap="none" normalizeH="0" baseline="0" dirty="0">
                        <a:ln>
                          <a:noFill/>
                        </a:ln>
                        <a:solidFill>
                          <a:schemeClr val="tx1"/>
                        </a:solidFill>
                        <a:effectLst/>
                        <a:latin typeface="Arial Narrow" pitchFamily="34" charset="0"/>
                      </a:endParaRPr>
                    </a:p>
                  </a:txBody>
                  <a:tcPr marL="105411" marR="105411" anchor="ctr" horzOverflow="overflow"/>
                </a:tc>
                <a:extLst>
                  <a:ext uri="{0D108BD9-81ED-4DB2-BD59-A6C34878D82A}">
                    <a16:rowId xmlns:a16="http://schemas.microsoft.com/office/drawing/2014/main" val="10003"/>
                  </a:ext>
                </a:extLst>
              </a:tr>
              <a:tr h="63556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u="none" strike="noStrike" cap="none" normalizeH="0" baseline="0">
                          <a:ln>
                            <a:noFill/>
                          </a:ln>
                          <a:effectLst/>
                        </a:rPr>
                        <a:t>Distances</a:t>
                      </a:r>
                      <a:endParaRPr kumimoji="0" lang="en-GB" sz="1600" b="0" i="0" u="none" strike="noStrike" cap="none" normalizeH="0" baseline="0">
                        <a:ln>
                          <a:noFill/>
                        </a:ln>
                        <a:solidFill>
                          <a:schemeClr val="tx1"/>
                        </a:solidFill>
                        <a:effectLst/>
                        <a:latin typeface="Arial Narrow" pitchFamily="34" charset="0"/>
                      </a:endParaRPr>
                    </a:p>
                  </a:txBody>
                  <a:tcPr marL="105411" marR="105411" anchor="ctr"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u="none" strike="noStrike" cap="none" normalizeH="0" baseline="0" dirty="0">
                          <a:ln>
                            <a:noFill/>
                          </a:ln>
                          <a:effectLst/>
                        </a:rPr>
                        <a:t>Short to medium</a:t>
                      </a:r>
                      <a:endParaRPr kumimoji="0" lang="en-GB" sz="1600" b="0" i="0" u="none" strike="noStrike" cap="none" normalizeH="0" baseline="0" dirty="0">
                        <a:ln>
                          <a:noFill/>
                        </a:ln>
                        <a:solidFill>
                          <a:schemeClr val="tx1"/>
                        </a:solidFill>
                        <a:effectLst/>
                        <a:latin typeface="Arial Narrow" pitchFamily="34" charset="0"/>
                      </a:endParaRPr>
                    </a:p>
                  </a:txBody>
                  <a:tcPr marL="105411" marR="105411" anchor="ctr"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u="none" strike="noStrike" cap="none" normalizeH="0" baseline="0">
                          <a:ln>
                            <a:noFill/>
                          </a:ln>
                          <a:effectLst/>
                        </a:rPr>
                        <a:t>Medium to long</a:t>
                      </a:r>
                      <a:endParaRPr kumimoji="0" lang="en-GB" sz="1600" b="0" i="0" u="none" strike="noStrike" cap="none" normalizeH="0" baseline="0">
                        <a:ln>
                          <a:noFill/>
                        </a:ln>
                        <a:solidFill>
                          <a:schemeClr val="tx1"/>
                        </a:solidFill>
                        <a:effectLst/>
                        <a:latin typeface="Arial Narrow" pitchFamily="34" charset="0"/>
                      </a:endParaRPr>
                    </a:p>
                  </a:txBody>
                  <a:tcPr marL="105411" marR="105411" anchor="ctr"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u="none" strike="noStrike" cap="none" normalizeH="0" baseline="0" dirty="0">
                          <a:ln>
                            <a:noFill/>
                          </a:ln>
                          <a:effectLst/>
                        </a:rPr>
                        <a:t>Short to long</a:t>
                      </a:r>
                      <a:endParaRPr kumimoji="0" lang="en-GB" sz="1600" b="0" i="0" u="none" strike="noStrike" cap="none" normalizeH="0" baseline="0" dirty="0">
                        <a:ln>
                          <a:noFill/>
                        </a:ln>
                        <a:solidFill>
                          <a:schemeClr val="tx1"/>
                        </a:solidFill>
                        <a:effectLst/>
                        <a:latin typeface="Arial Narrow" pitchFamily="34" charset="0"/>
                      </a:endParaRPr>
                    </a:p>
                  </a:txBody>
                  <a:tcPr marL="105411" marR="105411" anchor="ctr" horzOverflow="overflow"/>
                </a:tc>
                <a:extLst>
                  <a:ext uri="{0D108BD9-81ED-4DB2-BD59-A6C34878D82A}">
                    <a16:rowId xmlns:a16="http://schemas.microsoft.com/office/drawing/2014/main" val="10004"/>
                  </a:ext>
                </a:extLst>
              </a:tr>
            </a:tbl>
          </a:graphicData>
        </a:graphic>
      </p:graphicFrame>
      <p:sp>
        <p:nvSpPr>
          <p:cNvPr id="5" name="Footer Placeholder 2"/>
          <p:cNvSpPr>
            <a:spLocks noGrp="1"/>
          </p:cNvSpPr>
          <p:nvPr>
            <p:ph type="ftr" sz="quarter" idx="11"/>
          </p:nvPr>
        </p:nvSpPr>
        <p:spPr>
          <a:xfrm>
            <a:off x="0" y="6248400"/>
            <a:ext cx="9144000" cy="457200"/>
          </a:xfrm>
        </p:spPr>
        <p:txBody>
          <a:bodyPr/>
          <a:lstStyle/>
          <a:p>
            <a:pPr>
              <a:defRPr/>
            </a:pPr>
            <a:r>
              <a:rPr lang="en-US" sz="1100" dirty="0"/>
              <a:t>Copyright © 1998-2016,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extLst>
      <p:ext uri="{BB962C8B-B14F-4D97-AF65-F5344CB8AC3E}">
        <p14:creationId xmlns:p14="http://schemas.microsoft.com/office/powerpoint/2010/main" val="2088240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88523566"/>
              </p:ext>
            </p:extLst>
          </p:nvPr>
        </p:nvGraphicFramePr>
        <p:xfrm>
          <a:off x="827584" y="836712"/>
          <a:ext cx="7864302" cy="5327932"/>
        </p:xfrm>
        <a:graphic>
          <a:graphicData uri="http://schemas.openxmlformats.org/drawingml/2006/table">
            <a:tbl>
              <a:tblPr firstRow="1" bandRow="1">
                <a:tableStyleId>{37CE84F3-28C3-443E-9E96-99CF82512B78}</a:tableStyleId>
              </a:tblPr>
              <a:tblGrid>
                <a:gridCol w="1342962">
                  <a:extLst>
                    <a:ext uri="{9D8B030D-6E8A-4147-A177-3AD203B41FA5}">
                      <a16:colId xmlns:a16="http://schemas.microsoft.com/office/drawing/2014/main" val="156746880"/>
                    </a:ext>
                  </a:extLst>
                </a:gridCol>
                <a:gridCol w="3155401">
                  <a:extLst>
                    <a:ext uri="{9D8B030D-6E8A-4147-A177-3AD203B41FA5}">
                      <a16:colId xmlns:a16="http://schemas.microsoft.com/office/drawing/2014/main" val="1094371663"/>
                    </a:ext>
                  </a:extLst>
                </a:gridCol>
                <a:gridCol w="3365939">
                  <a:extLst>
                    <a:ext uri="{9D8B030D-6E8A-4147-A177-3AD203B41FA5}">
                      <a16:colId xmlns:a16="http://schemas.microsoft.com/office/drawing/2014/main" val="2030619140"/>
                    </a:ext>
                  </a:extLst>
                </a:gridCol>
              </a:tblGrid>
              <a:tr h="251563">
                <a:tc>
                  <a:txBody>
                    <a:bodyPr/>
                    <a:lstStyle/>
                    <a:p>
                      <a:endParaRPr lang="en-US" sz="1400" dirty="0"/>
                    </a:p>
                  </a:txBody>
                  <a:tcPr/>
                </a:tc>
                <a:tc>
                  <a:txBody>
                    <a:bodyPr/>
                    <a:lstStyle/>
                    <a:p>
                      <a:r>
                        <a:rPr lang="en-US" sz="1400" dirty="0"/>
                        <a:t>European Union</a:t>
                      </a:r>
                    </a:p>
                  </a:txBody>
                  <a:tcPr/>
                </a:tc>
                <a:tc>
                  <a:txBody>
                    <a:bodyPr/>
                    <a:lstStyle/>
                    <a:p>
                      <a:r>
                        <a:rPr lang="en-US" sz="1400" dirty="0"/>
                        <a:t>United States</a:t>
                      </a:r>
                    </a:p>
                  </a:txBody>
                  <a:tcPr/>
                </a:tc>
                <a:extLst>
                  <a:ext uri="{0D108BD9-81ED-4DB2-BD59-A6C34878D82A}">
                    <a16:rowId xmlns:a16="http://schemas.microsoft.com/office/drawing/2014/main" val="2526590087"/>
                  </a:ext>
                </a:extLst>
              </a:tr>
              <a:tr h="558263">
                <a:tc>
                  <a:txBody>
                    <a:bodyPr/>
                    <a:lstStyle/>
                    <a:p>
                      <a:r>
                        <a:rPr lang="en-US" sz="1200" dirty="0"/>
                        <a:t>Ownership</a:t>
                      </a:r>
                      <a:r>
                        <a:rPr lang="en-US" sz="1200" baseline="0" dirty="0"/>
                        <a:t> of rail infrastructure </a:t>
                      </a:r>
                      <a:endParaRPr lang="en-US" sz="1200" dirty="0"/>
                    </a:p>
                  </a:txBody>
                  <a:tcPr/>
                </a:tc>
                <a:tc>
                  <a:txBody>
                    <a:bodyPr/>
                    <a:lstStyle/>
                    <a:p>
                      <a:r>
                        <a:rPr lang="en-US" sz="1200" dirty="0"/>
                        <a:t>Close to 90%</a:t>
                      </a:r>
                      <a:r>
                        <a:rPr lang="en-US" sz="1200" baseline="0" dirty="0"/>
                        <a:t> state owned</a:t>
                      </a:r>
                      <a:endParaRPr lang="en-US" sz="1200" dirty="0"/>
                    </a:p>
                  </a:txBody>
                  <a:tcPr/>
                </a:tc>
                <a:tc>
                  <a:txBody>
                    <a:bodyPr/>
                    <a:lstStyle/>
                    <a:p>
                      <a:r>
                        <a:rPr lang="en-US" sz="1200" dirty="0"/>
                        <a:t>Entirely</a:t>
                      </a:r>
                      <a:r>
                        <a:rPr lang="en-US" sz="1200" baseline="0" dirty="0"/>
                        <a:t> private</a:t>
                      </a:r>
                      <a:endParaRPr lang="en-US" sz="1200" dirty="0"/>
                    </a:p>
                  </a:txBody>
                  <a:tcPr/>
                </a:tc>
                <a:extLst>
                  <a:ext uri="{0D108BD9-81ED-4DB2-BD59-A6C34878D82A}">
                    <a16:rowId xmlns:a16="http://schemas.microsoft.com/office/drawing/2014/main" val="2101631184"/>
                  </a:ext>
                </a:extLst>
              </a:tr>
              <a:tr h="889086">
                <a:tc>
                  <a:txBody>
                    <a:bodyPr/>
                    <a:lstStyle/>
                    <a:p>
                      <a:r>
                        <a:rPr lang="en-US" sz="1200" dirty="0"/>
                        <a:t>Technical characteristics</a:t>
                      </a:r>
                    </a:p>
                  </a:txBody>
                  <a:tcPr/>
                </a:tc>
                <a:tc>
                  <a:txBody>
                    <a:bodyPr/>
                    <a:lstStyle/>
                    <a:p>
                      <a:r>
                        <a:rPr lang="en-US" sz="1200" dirty="0"/>
                        <a:t>Low axle load (standard 22,5t), electric traction limiting height of loads, differences among EU countries (loading gauge, track gauge, power supply standards)</a:t>
                      </a:r>
                    </a:p>
                  </a:txBody>
                  <a:tcPr/>
                </a:tc>
                <a:tc>
                  <a:txBody>
                    <a:bodyPr/>
                    <a:lstStyle/>
                    <a:p>
                      <a:r>
                        <a:rPr lang="en-US" sz="1200" dirty="0"/>
                        <a:t>High axle load (standard 36t), no electric traction, max. axle weight 31,8t, national railroad infrastructure standards (USA and Canada)</a:t>
                      </a:r>
                    </a:p>
                  </a:txBody>
                  <a:tcPr/>
                </a:tc>
                <a:extLst>
                  <a:ext uri="{0D108BD9-81ED-4DB2-BD59-A6C34878D82A}">
                    <a16:rowId xmlns:a16="http://schemas.microsoft.com/office/drawing/2014/main" val="503370092"/>
                  </a:ext>
                </a:extLst>
              </a:tr>
              <a:tr h="392852">
                <a:tc>
                  <a:txBody>
                    <a:bodyPr/>
                    <a:lstStyle/>
                    <a:p>
                      <a:r>
                        <a:rPr lang="en-US" sz="1200" dirty="0"/>
                        <a:t>Capacity</a:t>
                      </a:r>
                    </a:p>
                  </a:txBody>
                  <a:tcPr/>
                </a:tc>
                <a:tc>
                  <a:txBody>
                    <a:bodyPr/>
                    <a:lstStyle/>
                    <a:p>
                      <a:r>
                        <a:rPr lang="en-US" sz="1200" dirty="0"/>
                        <a:t>400-750 meter in length, single stack, 80-120TEU or 40-60 semitrailers</a:t>
                      </a:r>
                    </a:p>
                  </a:txBody>
                  <a:tcPr/>
                </a:tc>
                <a:tc>
                  <a:txBody>
                    <a:bodyPr/>
                    <a:lstStyle/>
                    <a:p>
                      <a:r>
                        <a:rPr lang="en-US" sz="1200" dirty="0"/>
                        <a:t>1300-3000m in length, double-stack, 250-600TEU or 120-280 semitrailers </a:t>
                      </a:r>
                    </a:p>
                  </a:txBody>
                  <a:tcPr/>
                </a:tc>
                <a:extLst>
                  <a:ext uri="{0D108BD9-81ED-4DB2-BD59-A6C34878D82A}">
                    <a16:rowId xmlns:a16="http://schemas.microsoft.com/office/drawing/2014/main" val="333673403"/>
                  </a:ext>
                </a:extLst>
              </a:tr>
              <a:tr h="251563">
                <a:tc>
                  <a:txBody>
                    <a:bodyPr/>
                    <a:lstStyle/>
                    <a:p>
                      <a:r>
                        <a:rPr lang="en-US" sz="1200" dirty="0"/>
                        <a:t>Operators</a:t>
                      </a:r>
                    </a:p>
                  </a:txBody>
                  <a:tcPr/>
                </a:tc>
                <a:tc>
                  <a:txBody>
                    <a:bodyPr/>
                    <a:lstStyle/>
                    <a:p>
                      <a:r>
                        <a:rPr lang="en-US" sz="1200" dirty="0"/>
                        <a:t>10 large operators</a:t>
                      </a:r>
                    </a:p>
                  </a:txBody>
                  <a:tcPr/>
                </a:tc>
                <a:tc>
                  <a:txBody>
                    <a:bodyPr/>
                    <a:lstStyle/>
                    <a:p>
                      <a:r>
                        <a:rPr lang="en-US" sz="1200" dirty="0"/>
                        <a:t>6 large class I operators</a:t>
                      </a:r>
                    </a:p>
                  </a:txBody>
                  <a:tcPr/>
                </a:tc>
                <a:extLst>
                  <a:ext uri="{0D108BD9-81ED-4DB2-BD59-A6C34878D82A}">
                    <a16:rowId xmlns:a16="http://schemas.microsoft.com/office/drawing/2014/main" val="3729796236"/>
                  </a:ext>
                </a:extLst>
              </a:tr>
              <a:tr h="558263">
                <a:tc>
                  <a:txBody>
                    <a:bodyPr/>
                    <a:lstStyle/>
                    <a:p>
                      <a:r>
                        <a:rPr lang="en-US" sz="1200" dirty="0"/>
                        <a:t>Competition</a:t>
                      </a:r>
                    </a:p>
                  </a:txBody>
                  <a:tcPr/>
                </a:tc>
                <a:tc>
                  <a:txBody>
                    <a:bodyPr/>
                    <a:lstStyle/>
                    <a:p>
                      <a:r>
                        <a:rPr lang="en-US" sz="1200" dirty="0"/>
                        <a:t>Strong competition limited by informal national and political regulations</a:t>
                      </a:r>
                    </a:p>
                  </a:txBody>
                  <a:tcPr/>
                </a:tc>
                <a:tc>
                  <a:txBody>
                    <a:bodyPr/>
                    <a:lstStyle/>
                    <a:p>
                      <a:r>
                        <a:rPr lang="en-US" sz="1200" dirty="0"/>
                        <a:t>Semi</a:t>
                      </a:r>
                      <a:r>
                        <a:rPr lang="en-US" sz="1200" baseline="0" dirty="0"/>
                        <a:t> oligopolistic competition according to regions</a:t>
                      </a:r>
                      <a:endParaRPr lang="en-US" sz="1200" dirty="0"/>
                    </a:p>
                  </a:txBody>
                  <a:tcPr/>
                </a:tc>
                <a:extLst>
                  <a:ext uri="{0D108BD9-81ED-4DB2-BD59-A6C34878D82A}">
                    <a16:rowId xmlns:a16="http://schemas.microsoft.com/office/drawing/2014/main" val="2408327418"/>
                  </a:ext>
                </a:extLst>
              </a:tr>
              <a:tr h="2046965">
                <a:tc>
                  <a:txBody>
                    <a:bodyPr/>
                    <a:lstStyle/>
                    <a:p>
                      <a:r>
                        <a:rPr lang="en-US" sz="1200" dirty="0"/>
                        <a:t>Operations</a:t>
                      </a:r>
                    </a:p>
                  </a:txBody>
                  <a:tcPr/>
                </a:tc>
                <a:tc>
                  <a:txBody>
                    <a:bodyPr/>
                    <a:lstStyle/>
                    <a:p>
                      <a:r>
                        <a:rPr lang="en-US" sz="1200" dirty="0"/>
                        <a:t>Dense network with numerous long and short-distance corridors. Average intermodal train distance ca. 500km. Sea containers and short-sea containers distribution in rail shuttle.</a:t>
                      </a:r>
                    </a:p>
                  </a:txBody>
                  <a:tcPr/>
                </a:tc>
                <a:tc>
                  <a:txBody>
                    <a:bodyPr/>
                    <a:lstStyle/>
                    <a:p>
                      <a:r>
                        <a:rPr lang="en-US" sz="1200" dirty="0"/>
                        <a:t>Large network with main long-distance corridors from gateway</a:t>
                      </a:r>
                      <a:r>
                        <a:rPr lang="en-US" sz="1200" baseline="0" dirty="0"/>
                        <a:t> ports</a:t>
                      </a:r>
                      <a:br>
                        <a:rPr lang="en-US" sz="1200" dirty="0"/>
                      </a:br>
                      <a:r>
                        <a:rPr lang="en-US" sz="1200" dirty="0"/>
                        <a:t>Average intermodal train distance 1000-1200km (US West) and 2500-3500km (US East).</a:t>
                      </a:r>
                      <a:br>
                        <a:rPr lang="en-US" sz="1200" dirty="0"/>
                      </a:br>
                      <a:r>
                        <a:rPr lang="en-US" sz="1200" dirty="0"/>
                        <a:t>Sea containers distribution in port-hinterland trains.</a:t>
                      </a:r>
                      <a:br>
                        <a:rPr lang="en-US" sz="1200" dirty="0"/>
                      </a:br>
                      <a:r>
                        <a:rPr lang="en-US" sz="1200" dirty="0"/>
                        <a:t>After </a:t>
                      </a:r>
                      <a:r>
                        <a:rPr lang="en-US" sz="1200" dirty="0" err="1"/>
                        <a:t>transloading</a:t>
                      </a:r>
                      <a:r>
                        <a:rPr lang="en-US" sz="1200" dirty="0"/>
                        <a:t> to domestic containers and semitrailers distribution in port-hinterland trains.</a:t>
                      </a:r>
                      <a:br>
                        <a:rPr lang="en-US" sz="1200" dirty="0"/>
                      </a:br>
                      <a:r>
                        <a:rPr lang="en-US" sz="1200" dirty="0"/>
                        <a:t>Domestic containers and semitrailers in mostly in West- East directions.</a:t>
                      </a:r>
                    </a:p>
                  </a:txBody>
                  <a:tcPr/>
                </a:tc>
                <a:extLst>
                  <a:ext uri="{0D108BD9-81ED-4DB2-BD59-A6C34878D82A}">
                    <a16:rowId xmlns:a16="http://schemas.microsoft.com/office/drawing/2014/main" val="1351424444"/>
                  </a:ext>
                </a:extLst>
              </a:tr>
            </a:tbl>
          </a:graphicData>
        </a:graphic>
      </p:graphicFrame>
    </p:spTree>
    <p:extLst>
      <p:ext uri="{BB962C8B-B14F-4D97-AF65-F5344CB8AC3E}">
        <p14:creationId xmlns:p14="http://schemas.microsoft.com/office/powerpoint/2010/main" val="3012729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Main Advantages of Railway Infrastructure Investment</a:t>
            </a:r>
            <a:br>
              <a:rPr lang="en-US" sz="2000" dirty="0"/>
            </a:br>
            <a:br>
              <a:rPr lang="en-US" sz="2000" dirty="0"/>
            </a:br>
            <a:endParaRPr lang="en-US" sz="2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04300102"/>
              </p:ext>
            </p:extLst>
          </p:nvPr>
        </p:nvGraphicFramePr>
        <p:xfrm>
          <a:off x="92075" y="1082675"/>
          <a:ext cx="8959211" cy="4861560"/>
        </p:xfrm>
        <a:graphic>
          <a:graphicData uri="http://schemas.openxmlformats.org/drawingml/2006/table">
            <a:tbl>
              <a:tblPr firstRow="1" bandRow="1">
                <a:tableStyleId>{37CE84F3-28C3-443E-9E96-99CF82512B78}</a:tableStyleId>
              </a:tblPr>
              <a:tblGrid>
                <a:gridCol w="1144943">
                  <a:extLst>
                    <a:ext uri="{9D8B030D-6E8A-4147-A177-3AD203B41FA5}">
                      <a16:colId xmlns:a16="http://schemas.microsoft.com/office/drawing/2014/main" val="20000"/>
                    </a:ext>
                  </a:extLst>
                </a:gridCol>
                <a:gridCol w="1903004">
                  <a:extLst>
                    <a:ext uri="{9D8B030D-6E8A-4147-A177-3AD203B41FA5}">
                      <a16:colId xmlns:a16="http://schemas.microsoft.com/office/drawing/2014/main" val="20001"/>
                    </a:ext>
                  </a:extLst>
                </a:gridCol>
                <a:gridCol w="5911264">
                  <a:extLst>
                    <a:ext uri="{9D8B030D-6E8A-4147-A177-3AD203B41FA5}">
                      <a16:colId xmlns:a16="http://schemas.microsoft.com/office/drawing/2014/main" val="20002"/>
                    </a:ext>
                  </a:extLst>
                </a:gridCol>
              </a:tblGrid>
              <a:tr h="370840">
                <a:tc>
                  <a:txBody>
                    <a:bodyPr/>
                    <a:lstStyle/>
                    <a:p>
                      <a:r>
                        <a:rPr lang="en-US" sz="1200" dirty="0"/>
                        <a:t>Group</a:t>
                      </a:r>
                    </a:p>
                  </a:txBody>
                  <a:tcPr marL="97448" marR="97448"/>
                </a:tc>
                <a:tc>
                  <a:txBody>
                    <a:bodyPr/>
                    <a:lstStyle/>
                    <a:p>
                      <a:r>
                        <a:rPr lang="en-US" sz="1200" dirty="0"/>
                        <a:t>Benefit</a:t>
                      </a:r>
                    </a:p>
                  </a:txBody>
                  <a:tcPr marL="97448" marR="97448"/>
                </a:tc>
                <a:tc>
                  <a:txBody>
                    <a:bodyPr/>
                    <a:lstStyle/>
                    <a:p>
                      <a:r>
                        <a:rPr lang="en-US" sz="1200" dirty="0"/>
                        <a:t>Description</a:t>
                      </a:r>
                    </a:p>
                  </a:txBody>
                  <a:tcPr marL="97448" marR="97448"/>
                </a:tc>
                <a:extLst>
                  <a:ext uri="{0D108BD9-81ED-4DB2-BD59-A6C34878D82A}">
                    <a16:rowId xmlns:a16="http://schemas.microsoft.com/office/drawing/2014/main" val="10000"/>
                  </a:ext>
                </a:extLst>
              </a:tr>
              <a:tr h="370840">
                <a:tc>
                  <a:txBody>
                    <a:bodyPr/>
                    <a:lstStyle/>
                    <a:p>
                      <a:r>
                        <a:rPr lang="en-US" sz="1200" dirty="0"/>
                        <a:t>Public sector</a:t>
                      </a:r>
                    </a:p>
                  </a:txBody>
                  <a:tcPr marL="97448" marR="97448"/>
                </a:tc>
                <a:tc>
                  <a:txBody>
                    <a:bodyPr/>
                    <a:lstStyle/>
                    <a:p>
                      <a:r>
                        <a:rPr lang="en-US" sz="1200" dirty="0"/>
                        <a:t>Lower highway congestion and maintenance</a:t>
                      </a:r>
                    </a:p>
                  </a:txBody>
                  <a:tcPr marL="97448" marR="97448"/>
                </a:tc>
                <a:tc>
                  <a:txBody>
                    <a:bodyPr/>
                    <a:lstStyle/>
                    <a:p>
                      <a:r>
                        <a:rPr lang="en-US" sz="1200" dirty="0"/>
                        <a:t>Potential</a:t>
                      </a:r>
                      <a:r>
                        <a:rPr lang="en-US" sz="1200" baseline="0" dirty="0"/>
                        <a:t> substitution effect. Each intermodal train can take 280 trucks off the roadways, while each bulk and merchandise train can remove up to 500 trucks. Every passenger train displaces hundreds of automobiles.</a:t>
                      </a:r>
                      <a:endParaRPr lang="en-US" sz="1200" dirty="0"/>
                    </a:p>
                  </a:txBody>
                  <a:tcPr marL="97448" marR="97448"/>
                </a:tc>
                <a:extLst>
                  <a:ext uri="{0D108BD9-81ED-4DB2-BD59-A6C34878D82A}">
                    <a16:rowId xmlns:a16="http://schemas.microsoft.com/office/drawing/2014/main" val="10001"/>
                  </a:ext>
                </a:extLst>
              </a:tr>
              <a:tr h="370840">
                <a:tc>
                  <a:txBody>
                    <a:bodyPr/>
                    <a:lstStyle/>
                    <a:p>
                      <a:endParaRPr lang="en-US" sz="1200"/>
                    </a:p>
                  </a:txBody>
                  <a:tcPr marL="97448" marR="97448"/>
                </a:tc>
                <a:tc>
                  <a:txBody>
                    <a:bodyPr/>
                    <a:lstStyle/>
                    <a:p>
                      <a:r>
                        <a:rPr lang="en-US" sz="1200" dirty="0"/>
                        <a:t>Improved safety and security</a:t>
                      </a:r>
                    </a:p>
                  </a:txBody>
                  <a:tcPr marL="97448" marR="97448"/>
                </a:tc>
                <a:tc>
                  <a:txBody>
                    <a:bodyPr/>
                    <a:lstStyle/>
                    <a:p>
                      <a:r>
                        <a:rPr lang="en-US" sz="1200" dirty="0"/>
                        <a:t>Freight railroads are safer than trucks. Railroads have one-fourth the rate of fatalities of trucks for intercity transportation, on a per ton-mile basis.</a:t>
                      </a:r>
                    </a:p>
                  </a:txBody>
                  <a:tcPr marL="97448" marR="97448"/>
                </a:tc>
                <a:extLst>
                  <a:ext uri="{0D108BD9-81ED-4DB2-BD59-A6C34878D82A}">
                    <a16:rowId xmlns:a16="http://schemas.microsoft.com/office/drawing/2014/main" val="10002"/>
                  </a:ext>
                </a:extLst>
              </a:tr>
              <a:tr h="370840">
                <a:tc>
                  <a:txBody>
                    <a:bodyPr/>
                    <a:lstStyle/>
                    <a:p>
                      <a:endParaRPr lang="en-US" sz="1200" dirty="0"/>
                    </a:p>
                  </a:txBody>
                  <a:tcPr marL="97448" marR="97448"/>
                </a:tc>
                <a:tc>
                  <a:txBody>
                    <a:bodyPr/>
                    <a:lstStyle/>
                    <a:p>
                      <a:r>
                        <a:rPr lang="en-US" sz="1200" dirty="0"/>
                        <a:t>Economic growth</a:t>
                      </a:r>
                    </a:p>
                  </a:txBody>
                  <a:tcPr marL="97448" marR="97448"/>
                </a:tc>
                <a:tc>
                  <a:txBody>
                    <a:bodyPr/>
                    <a:lstStyle/>
                    <a:p>
                      <a:r>
                        <a:rPr lang="en-US" sz="1200" dirty="0"/>
                        <a:t>Economies of scale provide long distance transport services</a:t>
                      </a:r>
                      <a:r>
                        <a:rPr lang="en-US" sz="1200" baseline="0" dirty="0"/>
                        <a:t> at a lower cost.</a:t>
                      </a:r>
                      <a:endParaRPr lang="en-US" sz="1200" dirty="0"/>
                    </a:p>
                  </a:txBody>
                  <a:tcPr marL="97448" marR="97448"/>
                </a:tc>
                <a:extLst>
                  <a:ext uri="{0D108BD9-81ED-4DB2-BD59-A6C34878D82A}">
                    <a16:rowId xmlns:a16="http://schemas.microsoft.com/office/drawing/2014/main" val="10003"/>
                  </a:ext>
                </a:extLst>
              </a:tr>
              <a:tr h="370840">
                <a:tc>
                  <a:txBody>
                    <a:bodyPr/>
                    <a:lstStyle/>
                    <a:p>
                      <a:endParaRPr lang="en-US" sz="1200"/>
                    </a:p>
                  </a:txBody>
                  <a:tcPr marL="97448" marR="97448"/>
                </a:tc>
                <a:tc>
                  <a:txBody>
                    <a:bodyPr/>
                    <a:lstStyle/>
                    <a:p>
                      <a:r>
                        <a:rPr lang="en-US" sz="1200" dirty="0"/>
                        <a:t>Environment</a:t>
                      </a:r>
                    </a:p>
                  </a:txBody>
                  <a:tcPr marL="97448" marR="97448"/>
                </a:tc>
                <a:tc>
                  <a:txBody>
                    <a:bodyPr/>
                    <a:lstStyle/>
                    <a:p>
                      <a:r>
                        <a:rPr lang="en-US" sz="1200" dirty="0"/>
                        <a:t>On average, railroads are three or more times more fuel efficient than trucks.</a:t>
                      </a:r>
                    </a:p>
                  </a:txBody>
                  <a:tcPr marL="97448" marR="97448"/>
                </a:tc>
                <a:extLst>
                  <a:ext uri="{0D108BD9-81ED-4DB2-BD59-A6C34878D82A}">
                    <a16:rowId xmlns:a16="http://schemas.microsoft.com/office/drawing/2014/main" val="10004"/>
                  </a:ext>
                </a:extLst>
              </a:tr>
              <a:tr h="370840">
                <a:tc>
                  <a:txBody>
                    <a:bodyPr/>
                    <a:lstStyle/>
                    <a:p>
                      <a:r>
                        <a:rPr lang="en-US" sz="1200" dirty="0"/>
                        <a:t>Shippers</a:t>
                      </a:r>
                    </a:p>
                  </a:txBody>
                  <a:tcPr marL="97448" marR="97448"/>
                </a:tc>
                <a:tc>
                  <a:txBody>
                    <a:bodyPr/>
                    <a:lstStyle/>
                    <a:p>
                      <a:r>
                        <a:rPr lang="en-US" sz="1200" dirty="0"/>
                        <a:t>Lower transit times</a:t>
                      </a:r>
                    </a:p>
                  </a:txBody>
                  <a:tcPr marL="97448" marR="97448"/>
                </a:tc>
                <a:tc>
                  <a:txBody>
                    <a:bodyPr/>
                    <a:lstStyle/>
                    <a:p>
                      <a:r>
                        <a:rPr lang="en-US" sz="1200" dirty="0"/>
                        <a:t>Reduced transit times lower shippers’ costs by lowering the inventory carrying costs of the transported goods.</a:t>
                      </a:r>
                    </a:p>
                  </a:txBody>
                  <a:tcPr marL="97448" marR="97448"/>
                </a:tc>
                <a:extLst>
                  <a:ext uri="{0D108BD9-81ED-4DB2-BD59-A6C34878D82A}">
                    <a16:rowId xmlns:a16="http://schemas.microsoft.com/office/drawing/2014/main" val="10005"/>
                  </a:ext>
                </a:extLst>
              </a:tr>
              <a:tr h="370840">
                <a:tc>
                  <a:txBody>
                    <a:bodyPr/>
                    <a:lstStyle/>
                    <a:p>
                      <a:endParaRPr lang="en-US" sz="1200"/>
                    </a:p>
                  </a:txBody>
                  <a:tcPr marL="97448" marR="97448"/>
                </a:tc>
                <a:tc>
                  <a:txBody>
                    <a:bodyPr/>
                    <a:lstStyle/>
                    <a:p>
                      <a:r>
                        <a:rPr lang="en-US" sz="1200" dirty="0"/>
                        <a:t>Lower logistics costs</a:t>
                      </a:r>
                    </a:p>
                  </a:txBody>
                  <a:tcPr marL="97448" marR="97448"/>
                </a:tc>
                <a:tc>
                  <a:txBody>
                    <a:bodyPr/>
                    <a:lstStyle/>
                    <a:p>
                      <a:r>
                        <a:rPr lang="en-US" sz="1200" dirty="0"/>
                        <a:t>Due to economies of scale, freight rail can provide long-haul transportation services at a lower rate than trucks.</a:t>
                      </a:r>
                    </a:p>
                  </a:txBody>
                  <a:tcPr marL="97448" marR="97448"/>
                </a:tc>
                <a:extLst>
                  <a:ext uri="{0D108BD9-81ED-4DB2-BD59-A6C34878D82A}">
                    <a16:rowId xmlns:a16="http://schemas.microsoft.com/office/drawing/2014/main" val="10006"/>
                  </a:ext>
                </a:extLst>
              </a:tr>
              <a:tr h="370840">
                <a:tc>
                  <a:txBody>
                    <a:bodyPr/>
                    <a:lstStyle/>
                    <a:p>
                      <a:endParaRPr lang="en-US" sz="1200"/>
                    </a:p>
                  </a:txBody>
                  <a:tcPr marL="97448" marR="97448"/>
                </a:tc>
                <a:tc>
                  <a:txBody>
                    <a:bodyPr/>
                    <a:lstStyle/>
                    <a:p>
                      <a:r>
                        <a:rPr lang="en-US" sz="1200" dirty="0"/>
                        <a:t>Improved reliability</a:t>
                      </a:r>
                    </a:p>
                  </a:txBody>
                  <a:tcPr marL="97448" marR="97448"/>
                </a:tc>
                <a:tc>
                  <a:txBody>
                    <a:bodyPr/>
                    <a:lstStyle/>
                    <a:p>
                      <a:r>
                        <a:rPr lang="en-US" sz="1200" dirty="0"/>
                        <a:t>Expanded rail capacity lowers the variability in transit time by reducing the uncertainty created from delays. Improved transportation on-time performance lowers manufacturing costs, both from reducing stock-outs and shut-downs, and from the ability to safely maintain lower inventory levels.</a:t>
                      </a:r>
                    </a:p>
                  </a:txBody>
                  <a:tcPr marL="97448" marR="97448"/>
                </a:tc>
                <a:extLst>
                  <a:ext uri="{0D108BD9-81ED-4DB2-BD59-A6C34878D82A}">
                    <a16:rowId xmlns:a16="http://schemas.microsoft.com/office/drawing/2014/main" val="10007"/>
                  </a:ext>
                </a:extLst>
              </a:tr>
              <a:tr h="370840">
                <a:tc>
                  <a:txBody>
                    <a:bodyPr/>
                    <a:lstStyle/>
                    <a:p>
                      <a:r>
                        <a:rPr lang="en-US" sz="1200" dirty="0"/>
                        <a:t>Rail operators</a:t>
                      </a:r>
                    </a:p>
                  </a:txBody>
                  <a:tcPr marL="97448" marR="97448"/>
                </a:tc>
                <a:tc>
                  <a:txBody>
                    <a:bodyPr/>
                    <a:lstStyle/>
                    <a:p>
                      <a:r>
                        <a:rPr lang="en-US" sz="1200" dirty="0"/>
                        <a:t>Increased</a:t>
                      </a:r>
                      <a:r>
                        <a:rPr lang="en-US" sz="1200" baseline="0" dirty="0"/>
                        <a:t> ridership or traffic</a:t>
                      </a:r>
                      <a:endParaRPr lang="en-US" sz="1200" dirty="0"/>
                    </a:p>
                  </a:txBody>
                  <a:tcPr marL="97448" marR="97448"/>
                </a:tc>
                <a:tc>
                  <a:txBody>
                    <a:bodyPr/>
                    <a:lstStyle/>
                    <a:p>
                      <a:r>
                        <a:rPr lang="en-US" sz="1200" dirty="0"/>
                        <a:t>Expanding freight capacity can increase the revenue of the freight railroads through increased business opportunities.</a:t>
                      </a:r>
                    </a:p>
                  </a:txBody>
                  <a:tcPr marL="97448" marR="97448"/>
                </a:tc>
                <a:extLst>
                  <a:ext uri="{0D108BD9-81ED-4DB2-BD59-A6C34878D82A}">
                    <a16:rowId xmlns:a16="http://schemas.microsoft.com/office/drawing/2014/main" val="10008"/>
                  </a:ext>
                </a:extLst>
              </a:tr>
              <a:tr h="370840">
                <a:tc>
                  <a:txBody>
                    <a:bodyPr/>
                    <a:lstStyle/>
                    <a:p>
                      <a:endParaRPr lang="en-US" sz="1200" dirty="0"/>
                    </a:p>
                  </a:txBody>
                  <a:tcPr marL="97448" marR="97448"/>
                </a:tc>
                <a:tc>
                  <a:txBody>
                    <a:bodyPr/>
                    <a:lstStyle/>
                    <a:p>
                      <a:r>
                        <a:rPr lang="en-US" sz="1200" dirty="0"/>
                        <a:t>Improved</a:t>
                      </a:r>
                      <a:r>
                        <a:rPr lang="en-US" sz="1200" baseline="0" dirty="0"/>
                        <a:t> reliability</a:t>
                      </a:r>
                      <a:endParaRPr lang="en-US" sz="1200" dirty="0"/>
                    </a:p>
                  </a:txBody>
                  <a:tcPr marL="97448" marR="97448"/>
                </a:tc>
                <a:tc>
                  <a:txBody>
                    <a:bodyPr/>
                    <a:lstStyle/>
                    <a:p>
                      <a:r>
                        <a:rPr lang="en-US" sz="1200" dirty="0"/>
                        <a:t>Expanded rail capacity lowers the variability in transit time by reducing the uncertainty created from delays.</a:t>
                      </a:r>
                    </a:p>
                  </a:txBody>
                  <a:tcPr marL="97448" marR="97448"/>
                </a:tc>
                <a:extLst>
                  <a:ext uri="{0D108BD9-81ED-4DB2-BD59-A6C34878D82A}">
                    <a16:rowId xmlns:a16="http://schemas.microsoft.com/office/drawing/2014/main" val="10009"/>
                  </a:ext>
                </a:extLst>
              </a:tr>
            </a:tbl>
          </a:graphicData>
        </a:graphic>
      </p:graphicFrame>
      <p:sp>
        <p:nvSpPr>
          <p:cNvPr id="6" name="Footer Placeholder 2"/>
          <p:cNvSpPr>
            <a:spLocks noGrp="1"/>
          </p:cNvSpPr>
          <p:nvPr>
            <p:ph type="ftr" sz="quarter" idx="11"/>
          </p:nvPr>
        </p:nvSpPr>
        <p:spPr>
          <a:xfrm>
            <a:off x="0" y="6248400"/>
            <a:ext cx="9144000" cy="457200"/>
          </a:xfrm>
        </p:spPr>
        <p:txBody>
          <a:bodyPr/>
          <a:lstStyle/>
          <a:p>
            <a:pPr>
              <a:defRPr/>
            </a:pPr>
            <a:r>
              <a:rPr lang="en-US" sz="1100" dirty="0"/>
              <a:t>Copyright © 1998-2016,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extLst>
      <p:ext uri="{BB962C8B-B14F-4D97-AF65-F5344CB8AC3E}">
        <p14:creationId xmlns:p14="http://schemas.microsoft.com/office/powerpoint/2010/main" val="2054056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err="1"/>
              <a:t>Intermodal</a:t>
            </a:r>
            <a:r>
              <a:rPr lang="it-IT" dirty="0"/>
              <a:t> </a:t>
            </a:r>
            <a:r>
              <a:rPr lang="it-IT" dirty="0" err="1"/>
              <a:t>Transport</a:t>
            </a:r>
            <a:endParaRPr lang="it-IT" dirty="0"/>
          </a:p>
        </p:txBody>
      </p:sp>
      <p:sp>
        <p:nvSpPr>
          <p:cNvPr id="3" name="Sottotitolo 2"/>
          <p:cNvSpPr>
            <a:spLocks noGrp="1"/>
          </p:cNvSpPr>
          <p:nvPr>
            <p:ph type="subTitle" idx="1"/>
          </p:nvPr>
        </p:nvSpPr>
        <p:spPr/>
        <p:txBody>
          <a:bodyPr/>
          <a:lstStyle/>
          <a:p>
            <a:endParaRPr lang="it-IT"/>
          </a:p>
        </p:txBody>
      </p:sp>
    </p:spTree>
    <p:extLst>
      <p:ext uri="{BB962C8B-B14F-4D97-AF65-F5344CB8AC3E}">
        <p14:creationId xmlns:p14="http://schemas.microsoft.com/office/powerpoint/2010/main" val="3935612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Intermodalism</a:t>
            </a:r>
            <a:r>
              <a:rPr lang="en-US" dirty="0"/>
              <a:t> and </a:t>
            </a:r>
            <a:r>
              <a:rPr lang="en-US" dirty="0" err="1"/>
              <a:t>Transmodalism</a:t>
            </a:r>
            <a:endParaRPr lang="en-US" dirty="0"/>
          </a:p>
        </p:txBody>
      </p:sp>
      <p:sp>
        <p:nvSpPr>
          <p:cNvPr id="4" name="Rectangle 3"/>
          <p:cNvSpPr/>
          <p:nvPr/>
        </p:nvSpPr>
        <p:spPr bwMode="auto">
          <a:xfrm>
            <a:off x="1290916" y="2286000"/>
            <a:ext cx="457200" cy="457200"/>
          </a:xfrm>
          <a:prstGeom prst="rect">
            <a:avLst/>
          </a:prstGeom>
          <a:solidFill>
            <a:schemeClr val="bg1"/>
          </a:solidFill>
          <a:ln w="254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 name="Oval 4"/>
          <p:cNvSpPr/>
          <p:nvPr/>
        </p:nvSpPr>
        <p:spPr bwMode="auto">
          <a:xfrm>
            <a:off x="3260911" y="2286000"/>
            <a:ext cx="457200" cy="457200"/>
          </a:xfrm>
          <a:prstGeom prst="ellipse">
            <a:avLst/>
          </a:prstGeom>
          <a:solidFill>
            <a:schemeClr val="bg1">
              <a:lumMod val="95000"/>
            </a:schemeClr>
          </a:solidFill>
          <a:ln w="254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 name="Oval 5"/>
          <p:cNvSpPr/>
          <p:nvPr/>
        </p:nvSpPr>
        <p:spPr bwMode="auto">
          <a:xfrm>
            <a:off x="5230906" y="2286000"/>
            <a:ext cx="457200" cy="457200"/>
          </a:xfrm>
          <a:prstGeom prst="ellipse">
            <a:avLst/>
          </a:prstGeom>
          <a:solidFill>
            <a:schemeClr val="bg1">
              <a:lumMod val="95000"/>
            </a:schemeClr>
          </a:solidFill>
          <a:ln w="254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 name="Rectangle 7"/>
          <p:cNvSpPr/>
          <p:nvPr/>
        </p:nvSpPr>
        <p:spPr bwMode="auto">
          <a:xfrm>
            <a:off x="7200901" y="2286000"/>
            <a:ext cx="457200" cy="457200"/>
          </a:xfrm>
          <a:prstGeom prst="rect">
            <a:avLst/>
          </a:prstGeom>
          <a:solidFill>
            <a:schemeClr val="bg1"/>
          </a:solidFill>
          <a:ln w="254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 name="Text Box 40"/>
          <p:cNvSpPr txBox="1">
            <a:spLocks noChangeArrowheads="1"/>
          </p:cNvSpPr>
          <p:nvPr/>
        </p:nvSpPr>
        <p:spPr bwMode="auto">
          <a:xfrm>
            <a:off x="1216388" y="1941250"/>
            <a:ext cx="606256" cy="338554"/>
          </a:xfrm>
          <a:prstGeom prst="rect">
            <a:avLst/>
          </a:prstGeom>
          <a:noFill/>
          <a:ln w="9525">
            <a:noFill/>
            <a:miter lim="800000"/>
            <a:headEnd/>
            <a:tailEnd/>
          </a:ln>
        </p:spPr>
        <p:txBody>
          <a:bodyPr wrap="none">
            <a:spAutoFit/>
          </a:bodyPr>
          <a:lstStyle/>
          <a:p>
            <a:pPr algn="ctr"/>
            <a:r>
              <a:rPr lang="en-US" sz="1600" b="1" dirty="0">
                <a:latin typeface="Agency FB" pitchFamily="34" charset="0"/>
              </a:rPr>
              <a:t>Origin</a:t>
            </a:r>
          </a:p>
        </p:txBody>
      </p:sp>
      <p:sp>
        <p:nvSpPr>
          <p:cNvPr id="10" name="Text Box 40"/>
          <p:cNvSpPr txBox="1">
            <a:spLocks noChangeArrowheads="1"/>
          </p:cNvSpPr>
          <p:nvPr/>
        </p:nvSpPr>
        <p:spPr bwMode="auto">
          <a:xfrm>
            <a:off x="6946035" y="1945708"/>
            <a:ext cx="966932" cy="338554"/>
          </a:xfrm>
          <a:prstGeom prst="rect">
            <a:avLst/>
          </a:prstGeom>
          <a:noFill/>
          <a:ln w="9525">
            <a:noFill/>
            <a:miter lim="800000"/>
            <a:headEnd/>
            <a:tailEnd/>
          </a:ln>
        </p:spPr>
        <p:txBody>
          <a:bodyPr wrap="none">
            <a:spAutoFit/>
          </a:bodyPr>
          <a:lstStyle/>
          <a:p>
            <a:pPr algn="ctr"/>
            <a:r>
              <a:rPr lang="en-US" sz="1600" b="1" dirty="0">
                <a:latin typeface="Agency FB" pitchFamily="34" charset="0"/>
              </a:rPr>
              <a:t>Destination</a:t>
            </a:r>
          </a:p>
        </p:txBody>
      </p:sp>
      <p:cxnSp>
        <p:nvCxnSpPr>
          <p:cNvPr id="12" name="Straight Arrow Connector 11"/>
          <p:cNvCxnSpPr>
            <a:stCxn id="4" idx="3"/>
            <a:endCxn id="5" idx="2"/>
          </p:cNvCxnSpPr>
          <p:nvPr/>
        </p:nvCxnSpPr>
        <p:spPr bwMode="auto">
          <a:xfrm>
            <a:off x="1748116" y="2514600"/>
            <a:ext cx="1512795" cy="0"/>
          </a:xfrm>
          <a:prstGeom prst="straightConnector1">
            <a:avLst/>
          </a:prstGeom>
          <a:solidFill>
            <a:schemeClr val="accent1"/>
          </a:solidFill>
          <a:ln w="50800" cap="flat" cmpd="sng" algn="ctr">
            <a:solidFill>
              <a:schemeClr val="accent3">
                <a:lumMod val="50000"/>
              </a:schemeClr>
            </a:solidFill>
            <a:prstDash val="solid"/>
            <a:round/>
            <a:headEnd type="none" w="med" len="med"/>
            <a:tailEnd type="triangle"/>
          </a:ln>
          <a:effectLst/>
        </p:spPr>
      </p:cxnSp>
      <p:cxnSp>
        <p:nvCxnSpPr>
          <p:cNvPr id="13" name="Straight Arrow Connector 12"/>
          <p:cNvCxnSpPr>
            <a:stCxn id="5" idx="6"/>
            <a:endCxn id="6" idx="2"/>
          </p:cNvCxnSpPr>
          <p:nvPr/>
        </p:nvCxnSpPr>
        <p:spPr bwMode="auto">
          <a:xfrm>
            <a:off x="3718111" y="2514600"/>
            <a:ext cx="1512795" cy="0"/>
          </a:xfrm>
          <a:prstGeom prst="straightConnector1">
            <a:avLst/>
          </a:prstGeom>
          <a:solidFill>
            <a:schemeClr val="accent1"/>
          </a:solidFill>
          <a:ln w="50800" cap="flat" cmpd="sng" algn="ctr">
            <a:solidFill>
              <a:schemeClr val="accent4">
                <a:lumMod val="50000"/>
              </a:schemeClr>
            </a:solidFill>
            <a:prstDash val="solid"/>
            <a:round/>
            <a:headEnd type="none" w="med" len="med"/>
            <a:tailEnd type="triangle"/>
          </a:ln>
          <a:effectLst/>
        </p:spPr>
      </p:cxnSp>
      <p:cxnSp>
        <p:nvCxnSpPr>
          <p:cNvPr id="16" name="Straight Arrow Connector 15"/>
          <p:cNvCxnSpPr>
            <a:stCxn id="6" idx="6"/>
            <a:endCxn id="8" idx="1"/>
          </p:cNvCxnSpPr>
          <p:nvPr/>
        </p:nvCxnSpPr>
        <p:spPr bwMode="auto">
          <a:xfrm>
            <a:off x="5688106" y="2514600"/>
            <a:ext cx="1512795" cy="0"/>
          </a:xfrm>
          <a:prstGeom prst="straightConnector1">
            <a:avLst/>
          </a:prstGeom>
          <a:solidFill>
            <a:schemeClr val="accent1"/>
          </a:solidFill>
          <a:ln w="50800" cap="flat" cmpd="sng" algn="ctr">
            <a:solidFill>
              <a:schemeClr val="accent2">
                <a:lumMod val="50000"/>
              </a:schemeClr>
            </a:solidFill>
            <a:prstDash val="solid"/>
            <a:round/>
            <a:headEnd type="none" w="med" len="med"/>
            <a:tailEnd type="triangle"/>
          </a:ln>
          <a:effectLst/>
        </p:spPr>
      </p:cxnSp>
      <p:sp>
        <p:nvSpPr>
          <p:cNvPr id="19" name="Text Box 40"/>
          <p:cNvSpPr txBox="1">
            <a:spLocks noChangeArrowheads="1"/>
          </p:cNvSpPr>
          <p:nvPr/>
        </p:nvSpPr>
        <p:spPr bwMode="auto">
          <a:xfrm>
            <a:off x="2240658" y="2121070"/>
            <a:ext cx="527710" cy="338554"/>
          </a:xfrm>
          <a:prstGeom prst="rect">
            <a:avLst/>
          </a:prstGeom>
          <a:noFill/>
          <a:ln w="9525">
            <a:noFill/>
            <a:miter lim="800000"/>
            <a:headEnd/>
            <a:tailEnd/>
          </a:ln>
        </p:spPr>
        <p:txBody>
          <a:bodyPr wrap="none">
            <a:spAutoFit/>
          </a:bodyPr>
          <a:lstStyle/>
          <a:p>
            <a:pPr algn="ctr"/>
            <a:r>
              <a:rPr lang="en-US" sz="1600" b="1" i="1" dirty="0">
                <a:latin typeface="Agency FB" pitchFamily="34" charset="0"/>
              </a:rPr>
              <a:t>Road</a:t>
            </a:r>
          </a:p>
        </p:txBody>
      </p:sp>
      <p:sp>
        <p:nvSpPr>
          <p:cNvPr id="20" name="Text Box 40"/>
          <p:cNvSpPr txBox="1">
            <a:spLocks noChangeArrowheads="1"/>
          </p:cNvSpPr>
          <p:nvPr/>
        </p:nvSpPr>
        <p:spPr bwMode="auto">
          <a:xfrm>
            <a:off x="4160479" y="2162822"/>
            <a:ext cx="441146" cy="338554"/>
          </a:xfrm>
          <a:prstGeom prst="rect">
            <a:avLst/>
          </a:prstGeom>
          <a:noFill/>
          <a:ln w="9525">
            <a:noFill/>
            <a:miter lim="800000"/>
            <a:headEnd/>
            <a:tailEnd/>
          </a:ln>
        </p:spPr>
        <p:txBody>
          <a:bodyPr wrap="none">
            <a:spAutoFit/>
          </a:bodyPr>
          <a:lstStyle/>
          <a:p>
            <a:pPr algn="ctr"/>
            <a:r>
              <a:rPr lang="en-US" sz="1600" b="1" i="1" dirty="0">
                <a:latin typeface="Agency FB" pitchFamily="34" charset="0"/>
              </a:rPr>
              <a:t>Rail</a:t>
            </a:r>
          </a:p>
        </p:txBody>
      </p:sp>
      <p:sp>
        <p:nvSpPr>
          <p:cNvPr id="21" name="Text Box 40"/>
          <p:cNvSpPr txBox="1">
            <a:spLocks noChangeArrowheads="1"/>
          </p:cNvSpPr>
          <p:nvPr/>
        </p:nvSpPr>
        <p:spPr bwMode="auto">
          <a:xfrm>
            <a:off x="5975592" y="2162822"/>
            <a:ext cx="803426" cy="338554"/>
          </a:xfrm>
          <a:prstGeom prst="rect">
            <a:avLst/>
          </a:prstGeom>
          <a:noFill/>
          <a:ln w="9525">
            <a:noFill/>
            <a:miter lim="800000"/>
            <a:headEnd/>
            <a:tailEnd/>
          </a:ln>
        </p:spPr>
        <p:txBody>
          <a:bodyPr wrap="none">
            <a:spAutoFit/>
          </a:bodyPr>
          <a:lstStyle/>
          <a:p>
            <a:pPr algn="ctr"/>
            <a:r>
              <a:rPr lang="en-US" sz="1600" b="1" i="1" dirty="0">
                <a:latin typeface="Agency FB" pitchFamily="34" charset="0"/>
              </a:rPr>
              <a:t>Maritime</a:t>
            </a:r>
          </a:p>
        </p:txBody>
      </p:sp>
      <p:sp>
        <p:nvSpPr>
          <p:cNvPr id="22" name="Rounded Rectangle 21"/>
          <p:cNvSpPr/>
          <p:nvPr/>
        </p:nvSpPr>
        <p:spPr bwMode="auto">
          <a:xfrm>
            <a:off x="1016722" y="1545123"/>
            <a:ext cx="6949440" cy="1645920"/>
          </a:xfrm>
          <a:prstGeom prst="roundRect">
            <a:avLst>
              <a:gd name="adj" fmla="val 7676"/>
            </a:avLst>
          </a:prstGeom>
          <a:no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3" name="Text Box 17"/>
          <p:cNvSpPr txBox="1">
            <a:spLocks noChangeArrowheads="1"/>
          </p:cNvSpPr>
          <p:nvPr/>
        </p:nvSpPr>
        <p:spPr bwMode="auto">
          <a:xfrm>
            <a:off x="1337717" y="1408320"/>
            <a:ext cx="1225657" cy="276999"/>
          </a:xfrm>
          <a:prstGeom prst="rect">
            <a:avLst/>
          </a:prstGeom>
          <a:solidFill>
            <a:schemeClr val="bg1"/>
          </a:solidFill>
          <a:ln w="9525">
            <a:noFill/>
            <a:miter lim="800000"/>
            <a:headEnd/>
            <a:tailEnd/>
          </a:ln>
        </p:spPr>
        <p:txBody>
          <a:bodyPr wrap="none" lIns="45720" tIns="0" rIns="45720" bIns="0">
            <a:spAutoFit/>
          </a:bodyPr>
          <a:lstStyle/>
          <a:p>
            <a:r>
              <a:rPr lang="en-US" sz="1800" b="1" dirty="0" err="1">
                <a:latin typeface="Agency FB" pitchFamily="34" charset="0"/>
              </a:rPr>
              <a:t>Intermodalism</a:t>
            </a:r>
            <a:endParaRPr lang="en-US" sz="1800" b="1" dirty="0">
              <a:latin typeface="Agency FB" pitchFamily="34" charset="0"/>
            </a:endParaRPr>
          </a:p>
        </p:txBody>
      </p:sp>
      <p:sp>
        <p:nvSpPr>
          <p:cNvPr id="24" name="Rectangle 23"/>
          <p:cNvSpPr/>
          <p:nvPr/>
        </p:nvSpPr>
        <p:spPr bwMode="auto">
          <a:xfrm>
            <a:off x="1290916" y="4054504"/>
            <a:ext cx="457200" cy="457200"/>
          </a:xfrm>
          <a:prstGeom prst="rect">
            <a:avLst/>
          </a:prstGeom>
          <a:solidFill>
            <a:schemeClr val="bg1"/>
          </a:solidFill>
          <a:ln w="254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5" name="Oval 24"/>
          <p:cNvSpPr/>
          <p:nvPr/>
        </p:nvSpPr>
        <p:spPr bwMode="auto">
          <a:xfrm>
            <a:off x="4242542" y="4054504"/>
            <a:ext cx="457200" cy="457200"/>
          </a:xfrm>
          <a:prstGeom prst="ellipse">
            <a:avLst/>
          </a:prstGeom>
          <a:solidFill>
            <a:schemeClr val="bg1">
              <a:lumMod val="95000"/>
            </a:schemeClr>
          </a:solidFill>
          <a:ln w="254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7" name="Rectangle 26"/>
          <p:cNvSpPr/>
          <p:nvPr/>
        </p:nvSpPr>
        <p:spPr bwMode="auto">
          <a:xfrm>
            <a:off x="7200901" y="4054504"/>
            <a:ext cx="457200" cy="457200"/>
          </a:xfrm>
          <a:prstGeom prst="rect">
            <a:avLst/>
          </a:prstGeom>
          <a:solidFill>
            <a:schemeClr val="bg1"/>
          </a:solidFill>
          <a:ln w="254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8" name="Text Box 40"/>
          <p:cNvSpPr txBox="1">
            <a:spLocks noChangeArrowheads="1"/>
          </p:cNvSpPr>
          <p:nvPr/>
        </p:nvSpPr>
        <p:spPr bwMode="auto">
          <a:xfrm>
            <a:off x="1216388" y="3709755"/>
            <a:ext cx="606256" cy="338554"/>
          </a:xfrm>
          <a:prstGeom prst="rect">
            <a:avLst/>
          </a:prstGeom>
          <a:noFill/>
          <a:ln w="9525">
            <a:noFill/>
            <a:miter lim="800000"/>
            <a:headEnd/>
            <a:tailEnd/>
          </a:ln>
        </p:spPr>
        <p:txBody>
          <a:bodyPr wrap="none">
            <a:spAutoFit/>
          </a:bodyPr>
          <a:lstStyle/>
          <a:p>
            <a:pPr algn="ctr"/>
            <a:r>
              <a:rPr lang="en-US" sz="1600" b="1" dirty="0">
                <a:latin typeface="Agency FB" pitchFamily="34" charset="0"/>
              </a:rPr>
              <a:t>Origin</a:t>
            </a:r>
          </a:p>
        </p:txBody>
      </p:sp>
      <p:sp>
        <p:nvSpPr>
          <p:cNvPr id="29" name="Text Box 40"/>
          <p:cNvSpPr txBox="1">
            <a:spLocks noChangeArrowheads="1"/>
          </p:cNvSpPr>
          <p:nvPr/>
        </p:nvSpPr>
        <p:spPr bwMode="auto">
          <a:xfrm>
            <a:off x="6946035" y="3714213"/>
            <a:ext cx="966932" cy="338554"/>
          </a:xfrm>
          <a:prstGeom prst="rect">
            <a:avLst/>
          </a:prstGeom>
          <a:noFill/>
          <a:ln w="9525">
            <a:noFill/>
            <a:miter lim="800000"/>
            <a:headEnd/>
            <a:tailEnd/>
          </a:ln>
        </p:spPr>
        <p:txBody>
          <a:bodyPr wrap="none">
            <a:spAutoFit/>
          </a:bodyPr>
          <a:lstStyle/>
          <a:p>
            <a:pPr algn="ctr"/>
            <a:r>
              <a:rPr lang="en-US" sz="1600" b="1" dirty="0">
                <a:latin typeface="Agency FB" pitchFamily="34" charset="0"/>
              </a:rPr>
              <a:t>Destination</a:t>
            </a:r>
          </a:p>
        </p:txBody>
      </p:sp>
      <p:cxnSp>
        <p:nvCxnSpPr>
          <p:cNvPr id="30" name="Straight Arrow Connector 29"/>
          <p:cNvCxnSpPr>
            <a:stCxn id="24" idx="3"/>
            <a:endCxn id="25" idx="2"/>
          </p:cNvCxnSpPr>
          <p:nvPr/>
        </p:nvCxnSpPr>
        <p:spPr bwMode="auto">
          <a:xfrm>
            <a:off x="1748116" y="4283104"/>
            <a:ext cx="2494426" cy="0"/>
          </a:xfrm>
          <a:prstGeom prst="straightConnector1">
            <a:avLst/>
          </a:prstGeom>
          <a:solidFill>
            <a:schemeClr val="accent1"/>
          </a:solidFill>
          <a:ln w="50800" cap="flat" cmpd="sng" algn="ctr">
            <a:solidFill>
              <a:schemeClr val="accent4">
                <a:lumMod val="50000"/>
              </a:schemeClr>
            </a:solidFill>
            <a:prstDash val="solid"/>
            <a:round/>
            <a:headEnd type="none" w="med" len="med"/>
            <a:tailEnd type="triangle"/>
          </a:ln>
          <a:effectLst/>
        </p:spPr>
      </p:cxnSp>
      <p:cxnSp>
        <p:nvCxnSpPr>
          <p:cNvPr id="31" name="Straight Arrow Connector 30"/>
          <p:cNvCxnSpPr>
            <a:stCxn id="25" idx="6"/>
            <a:endCxn id="27" idx="1"/>
          </p:cNvCxnSpPr>
          <p:nvPr/>
        </p:nvCxnSpPr>
        <p:spPr bwMode="auto">
          <a:xfrm>
            <a:off x="4699742" y="4283104"/>
            <a:ext cx="2501159" cy="0"/>
          </a:xfrm>
          <a:prstGeom prst="straightConnector1">
            <a:avLst/>
          </a:prstGeom>
          <a:solidFill>
            <a:schemeClr val="accent1"/>
          </a:solidFill>
          <a:ln w="50800" cap="flat" cmpd="sng" algn="ctr">
            <a:solidFill>
              <a:schemeClr val="accent4">
                <a:lumMod val="50000"/>
              </a:schemeClr>
            </a:solidFill>
            <a:prstDash val="solid"/>
            <a:round/>
            <a:headEnd type="none" w="med" len="med"/>
            <a:tailEnd type="triangle"/>
          </a:ln>
          <a:effectLst/>
        </p:spPr>
      </p:cxnSp>
      <p:sp>
        <p:nvSpPr>
          <p:cNvPr id="33" name="Text Box 40"/>
          <p:cNvSpPr txBox="1">
            <a:spLocks noChangeArrowheads="1"/>
          </p:cNvSpPr>
          <p:nvPr/>
        </p:nvSpPr>
        <p:spPr bwMode="auto">
          <a:xfrm>
            <a:off x="2681136" y="3889574"/>
            <a:ext cx="441146" cy="338554"/>
          </a:xfrm>
          <a:prstGeom prst="rect">
            <a:avLst/>
          </a:prstGeom>
          <a:noFill/>
          <a:ln w="9525">
            <a:noFill/>
            <a:miter lim="800000"/>
            <a:headEnd/>
            <a:tailEnd/>
          </a:ln>
        </p:spPr>
        <p:txBody>
          <a:bodyPr wrap="none">
            <a:spAutoFit/>
          </a:bodyPr>
          <a:lstStyle/>
          <a:p>
            <a:pPr algn="ctr"/>
            <a:r>
              <a:rPr lang="en-US" sz="1600" b="1" i="1" dirty="0">
                <a:latin typeface="Agency FB" pitchFamily="34" charset="0"/>
              </a:rPr>
              <a:t>Rail</a:t>
            </a:r>
          </a:p>
        </p:txBody>
      </p:sp>
      <p:sp>
        <p:nvSpPr>
          <p:cNvPr id="34" name="Text Box 40"/>
          <p:cNvSpPr txBox="1">
            <a:spLocks noChangeArrowheads="1"/>
          </p:cNvSpPr>
          <p:nvPr/>
        </p:nvSpPr>
        <p:spPr bwMode="auto">
          <a:xfrm>
            <a:off x="5729748" y="3892948"/>
            <a:ext cx="441146" cy="338554"/>
          </a:xfrm>
          <a:prstGeom prst="rect">
            <a:avLst/>
          </a:prstGeom>
          <a:noFill/>
          <a:ln w="9525">
            <a:noFill/>
            <a:miter lim="800000"/>
            <a:headEnd/>
            <a:tailEnd/>
          </a:ln>
        </p:spPr>
        <p:txBody>
          <a:bodyPr wrap="none">
            <a:spAutoFit/>
          </a:bodyPr>
          <a:lstStyle/>
          <a:p>
            <a:pPr algn="ctr"/>
            <a:r>
              <a:rPr lang="en-US" sz="1600" b="1" i="1" dirty="0">
                <a:latin typeface="Agency FB" pitchFamily="34" charset="0"/>
              </a:rPr>
              <a:t>Rail</a:t>
            </a:r>
          </a:p>
        </p:txBody>
      </p:sp>
      <p:sp>
        <p:nvSpPr>
          <p:cNvPr id="39" name="Rounded Rectangle 38"/>
          <p:cNvSpPr/>
          <p:nvPr/>
        </p:nvSpPr>
        <p:spPr bwMode="auto">
          <a:xfrm>
            <a:off x="1016722" y="3418175"/>
            <a:ext cx="6949440" cy="1645920"/>
          </a:xfrm>
          <a:prstGeom prst="roundRect">
            <a:avLst>
              <a:gd name="adj" fmla="val 7676"/>
            </a:avLst>
          </a:prstGeom>
          <a:no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0" name="Text Box 17"/>
          <p:cNvSpPr txBox="1">
            <a:spLocks noChangeArrowheads="1"/>
          </p:cNvSpPr>
          <p:nvPr/>
        </p:nvSpPr>
        <p:spPr bwMode="auto">
          <a:xfrm>
            <a:off x="1337717" y="3281372"/>
            <a:ext cx="1291379" cy="276999"/>
          </a:xfrm>
          <a:prstGeom prst="rect">
            <a:avLst/>
          </a:prstGeom>
          <a:solidFill>
            <a:schemeClr val="bg1"/>
          </a:solidFill>
          <a:ln w="9525">
            <a:noFill/>
            <a:miter lim="800000"/>
            <a:headEnd/>
            <a:tailEnd/>
          </a:ln>
        </p:spPr>
        <p:txBody>
          <a:bodyPr wrap="none" lIns="45720" tIns="0" rIns="45720" bIns="0">
            <a:spAutoFit/>
          </a:bodyPr>
          <a:lstStyle/>
          <a:p>
            <a:r>
              <a:rPr lang="en-US" sz="1800" b="1" dirty="0" err="1">
                <a:latin typeface="Agency FB" pitchFamily="34" charset="0"/>
              </a:rPr>
              <a:t>Transmodalism</a:t>
            </a:r>
            <a:endParaRPr lang="en-US" sz="1800" b="1" dirty="0">
              <a:latin typeface="Agency FB" pitchFamily="34" charset="0"/>
            </a:endParaRPr>
          </a:p>
        </p:txBody>
      </p:sp>
      <p:sp>
        <p:nvSpPr>
          <p:cNvPr id="32" name="Footer Placeholder 2"/>
          <p:cNvSpPr>
            <a:spLocks noGrp="1"/>
          </p:cNvSpPr>
          <p:nvPr>
            <p:ph type="ftr" sz="quarter" idx="11"/>
          </p:nvPr>
        </p:nvSpPr>
        <p:spPr>
          <a:xfrm>
            <a:off x="0" y="6248400"/>
            <a:ext cx="9144000" cy="457200"/>
          </a:xfrm>
        </p:spPr>
        <p:txBody>
          <a:bodyPr/>
          <a:lstStyle/>
          <a:p>
            <a:pPr>
              <a:defRPr/>
            </a:pPr>
            <a:r>
              <a:rPr lang="en-US" sz="1100" dirty="0"/>
              <a:t>Copyright © 1998-2016,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extLst>
      <p:ext uri="{BB962C8B-B14F-4D97-AF65-F5344CB8AC3E}">
        <p14:creationId xmlns:p14="http://schemas.microsoft.com/office/powerpoint/2010/main" val="2738326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a:t>Road </a:t>
            </a:r>
            <a:r>
              <a:rPr lang="it-IT" dirty="0" err="1"/>
              <a:t>transport</a:t>
            </a:r>
            <a:endParaRPr lang="it-IT" dirty="0"/>
          </a:p>
        </p:txBody>
      </p:sp>
      <p:sp>
        <p:nvSpPr>
          <p:cNvPr id="3" name="Sottotitolo 2"/>
          <p:cNvSpPr>
            <a:spLocks noGrp="1"/>
          </p:cNvSpPr>
          <p:nvPr>
            <p:ph type="subTitle" idx="1"/>
          </p:nvPr>
        </p:nvSpPr>
        <p:spPr/>
        <p:txBody>
          <a:bodyPr/>
          <a:lstStyle/>
          <a:p>
            <a:endParaRPr lang="it-IT"/>
          </a:p>
        </p:txBody>
      </p:sp>
    </p:spTree>
    <p:extLst>
      <p:ext uri="{BB962C8B-B14F-4D97-AF65-F5344CB8AC3E}">
        <p14:creationId xmlns:p14="http://schemas.microsoft.com/office/powerpoint/2010/main" val="1335286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Major Steps in Intermodal Integration</a:t>
            </a:r>
          </a:p>
        </p:txBody>
      </p:sp>
      <p:sp>
        <p:nvSpPr>
          <p:cNvPr id="6" name="Freeform 3"/>
          <p:cNvSpPr>
            <a:spLocks/>
          </p:cNvSpPr>
          <p:nvPr/>
        </p:nvSpPr>
        <p:spPr bwMode="auto">
          <a:xfrm>
            <a:off x="966510" y="1350169"/>
            <a:ext cx="7337425" cy="4471988"/>
          </a:xfrm>
          <a:custGeom>
            <a:avLst/>
            <a:gdLst>
              <a:gd name="T0" fmla="*/ 0 w 4622"/>
              <a:gd name="T1" fmla="*/ 0 h 2817"/>
              <a:gd name="T2" fmla="*/ 0 w 4622"/>
              <a:gd name="T3" fmla="*/ 2817 h 2817"/>
              <a:gd name="T4" fmla="*/ 4622 w 4622"/>
              <a:gd name="T5" fmla="*/ 2817 h 2817"/>
              <a:gd name="T6" fmla="*/ 0 60000 65536"/>
              <a:gd name="T7" fmla="*/ 0 60000 65536"/>
              <a:gd name="T8" fmla="*/ 0 60000 65536"/>
              <a:gd name="T9" fmla="*/ 0 w 4622"/>
              <a:gd name="T10" fmla="*/ 0 h 2817"/>
              <a:gd name="T11" fmla="*/ 4622 w 4622"/>
              <a:gd name="T12" fmla="*/ 2817 h 2817"/>
            </a:gdLst>
            <a:ahLst/>
            <a:cxnLst>
              <a:cxn ang="T6">
                <a:pos x="T0" y="T1"/>
              </a:cxn>
              <a:cxn ang="T7">
                <a:pos x="T2" y="T3"/>
              </a:cxn>
              <a:cxn ang="T8">
                <a:pos x="T4" y="T5"/>
              </a:cxn>
            </a:cxnLst>
            <a:rect l="T9" t="T10" r="T11" b="T12"/>
            <a:pathLst>
              <a:path w="4622" h="2817">
                <a:moveTo>
                  <a:pt x="0" y="0"/>
                </a:moveTo>
                <a:lnTo>
                  <a:pt x="0" y="2817"/>
                </a:lnTo>
                <a:lnTo>
                  <a:pt x="4622" y="2817"/>
                </a:lnTo>
              </a:path>
            </a:pathLst>
          </a:custGeom>
          <a:noFill/>
          <a:ln w="50800">
            <a:solidFill>
              <a:srgbClr val="80808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latin typeface="Agency FB" pitchFamily="34" charset="0"/>
              <a:cs typeface="Calibri" pitchFamily="34" charset="0"/>
            </a:endParaRPr>
          </a:p>
        </p:txBody>
      </p:sp>
      <p:sp>
        <p:nvSpPr>
          <p:cNvPr id="7" name="Rectangle 4"/>
          <p:cNvSpPr>
            <a:spLocks noChangeArrowheads="1"/>
          </p:cNvSpPr>
          <p:nvPr/>
        </p:nvSpPr>
        <p:spPr bwMode="auto">
          <a:xfrm>
            <a:off x="1098273" y="5414169"/>
            <a:ext cx="7116762" cy="287338"/>
          </a:xfrm>
          <a:prstGeom prst="rect">
            <a:avLst/>
          </a:prstGeom>
          <a:gradFill rotWithShape="1">
            <a:gsLst>
              <a:gs pos="0">
                <a:schemeClr val="accent2">
                  <a:lumMod val="75000"/>
                </a:schemeClr>
              </a:gs>
              <a:gs pos="100000">
                <a:schemeClr val="bg1"/>
              </a:gs>
            </a:gsLst>
            <a:lin ang="0" scaled="1"/>
          </a:gradFill>
          <a:ln w="9525">
            <a:solidFill>
              <a:srgbClr val="C0C0C0"/>
            </a:solidFill>
            <a:miter lim="800000"/>
            <a:headEnd/>
            <a:tailEnd/>
          </a:ln>
        </p:spPr>
        <p:txBody>
          <a:bodyPr wrap="none" anchor="ctr"/>
          <a:lstStyle/>
          <a:p>
            <a:r>
              <a:rPr lang="en-US" sz="1800" b="1" i="1">
                <a:latin typeface="Agency FB" pitchFamily="34" charset="0"/>
                <a:cs typeface="Calibri" pitchFamily="34" charset="0"/>
              </a:rPr>
              <a:t>Pallets (1930s)</a:t>
            </a:r>
          </a:p>
        </p:txBody>
      </p:sp>
      <p:sp>
        <p:nvSpPr>
          <p:cNvPr id="8" name="Rectangle 5"/>
          <p:cNvSpPr>
            <a:spLocks noChangeArrowheads="1"/>
          </p:cNvSpPr>
          <p:nvPr/>
        </p:nvSpPr>
        <p:spPr bwMode="auto">
          <a:xfrm>
            <a:off x="2784198" y="5060157"/>
            <a:ext cx="5430837" cy="287337"/>
          </a:xfrm>
          <a:prstGeom prst="rect">
            <a:avLst/>
          </a:prstGeom>
          <a:gradFill rotWithShape="1">
            <a:gsLst>
              <a:gs pos="0">
                <a:schemeClr val="accent2">
                  <a:lumMod val="75000"/>
                </a:schemeClr>
              </a:gs>
              <a:gs pos="100000">
                <a:schemeClr val="bg1"/>
              </a:gs>
            </a:gsLst>
            <a:lin ang="0" scaled="1"/>
          </a:gradFill>
          <a:ln w="9525">
            <a:solidFill>
              <a:srgbClr val="C0C0C0"/>
            </a:solidFill>
            <a:miter lim="800000"/>
            <a:headEnd/>
            <a:tailEnd/>
          </a:ln>
        </p:spPr>
        <p:txBody>
          <a:bodyPr wrap="none" anchor="ctr"/>
          <a:lstStyle/>
          <a:p>
            <a:r>
              <a:rPr lang="en-US" sz="1800" b="1" i="1">
                <a:latin typeface="Agency FB" pitchFamily="34" charset="0"/>
                <a:cs typeface="Calibri" pitchFamily="34" charset="0"/>
              </a:rPr>
              <a:t>TOFC (1950s)</a:t>
            </a:r>
          </a:p>
        </p:txBody>
      </p:sp>
      <p:sp>
        <p:nvSpPr>
          <p:cNvPr id="9" name="Rectangle 6"/>
          <p:cNvSpPr>
            <a:spLocks noChangeArrowheads="1"/>
          </p:cNvSpPr>
          <p:nvPr/>
        </p:nvSpPr>
        <p:spPr bwMode="auto">
          <a:xfrm>
            <a:off x="3114398" y="4693444"/>
            <a:ext cx="5100637" cy="287338"/>
          </a:xfrm>
          <a:prstGeom prst="rect">
            <a:avLst/>
          </a:prstGeom>
          <a:gradFill rotWithShape="1">
            <a:gsLst>
              <a:gs pos="0">
                <a:schemeClr val="accent2">
                  <a:lumMod val="75000"/>
                </a:schemeClr>
              </a:gs>
              <a:gs pos="100000">
                <a:schemeClr val="bg1"/>
              </a:gs>
            </a:gsLst>
            <a:lin ang="0" scaled="1"/>
          </a:gradFill>
          <a:ln w="9525">
            <a:solidFill>
              <a:srgbClr val="C0C0C0"/>
            </a:solidFill>
            <a:miter lim="800000"/>
            <a:headEnd/>
            <a:tailEnd/>
          </a:ln>
        </p:spPr>
        <p:txBody>
          <a:bodyPr wrap="none" anchor="ctr"/>
          <a:lstStyle/>
          <a:p>
            <a:r>
              <a:rPr lang="en-US" sz="1800" b="1" i="1">
                <a:latin typeface="Agency FB" pitchFamily="34" charset="0"/>
                <a:cs typeface="Calibri" pitchFamily="34" charset="0"/>
              </a:rPr>
              <a:t>Containerization (1956)</a:t>
            </a:r>
          </a:p>
        </p:txBody>
      </p:sp>
      <p:sp>
        <p:nvSpPr>
          <p:cNvPr id="10" name="Rectangle 7"/>
          <p:cNvSpPr>
            <a:spLocks noChangeArrowheads="1"/>
          </p:cNvSpPr>
          <p:nvPr/>
        </p:nvSpPr>
        <p:spPr bwMode="auto">
          <a:xfrm>
            <a:off x="3576360" y="4339432"/>
            <a:ext cx="4638675" cy="287337"/>
          </a:xfrm>
          <a:prstGeom prst="rect">
            <a:avLst/>
          </a:prstGeom>
          <a:gradFill rotWithShape="1">
            <a:gsLst>
              <a:gs pos="0">
                <a:schemeClr val="accent2">
                  <a:lumMod val="75000"/>
                </a:schemeClr>
              </a:gs>
              <a:gs pos="100000">
                <a:schemeClr val="bg1"/>
              </a:gs>
            </a:gsLst>
            <a:lin ang="0" scaled="1"/>
          </a:gradFill>
          <a:ln w="9525">
            <a:solidFill>
              <a:srgbClr val="C0C0C0"/>
            </a:solidFill>
            <a:miter lim="800000"/>
            <a:headEnd/>
            <a:tailEnd/>
          </a:ln>
        </p:spPr>
        <p:txBody>
          <a:bodyPr wrap="none" anchor="ctr"/>
          <a:lstStyle/>
          <a:p>
            <a:r>
              <a:rPr lang="en-US" sz="1800" b="1" i="1">
                <a:latin typeface="Agency FB" pitchFamily="34" charset="0"/>
                <a:cs typeface="Calibri" pitchFamily="34" charset="0"/>
              </a:rPr>
              <a:t>Standardization (size and latching) (1965)</a:t>
            </a:r>
          </a:p>
        </p:txBody>
      </p:sp>
      <p:sp>
        <p:nvSpPr>
          <p:cNvPr id="11" name="Rectangle 8"/>
          <p:cNvSpPr>
            <a:spLocks noChangeArrowheads="1"/>
          </p:cNvSpPr>
          <p:nvPr/>
        </p:nvSpPr>
        <p:spPr bwMode="auto">
          <a:xfrm>
            <a:off x="3687485" y="3985419"/>
            <a:ext cx="4527550" cy="287338"/>
          </a:xfrm>
          <a:prstGeom prst="rect">
            <a:avLst/>
          </a:prstGeom>
          <a:gradFill rotWithShape="1">
            <a:gsLst>
              <a:gs pos="0">
                <a:schemeClr val="accent2">
                  <a:lumMod val="75000"/>
                </a:schemeClr>
              </a:gs>
              <a:gs pos="100000">
                <a:schemeClr val="bg1"/>
              </a:gs>
            </a:gsLst>
            <a:lin ang="0" scaled="1"/>
          </a:gradFill>
          <a:ln w="9525">
            <a:solidFill>
              <a:srgbClr val="C0C0C0"/>
            </a:solidFill>
            <a:miter lim="800000"/>
            <a:headEnd/>
            <a:tailEnd/>
          </a:ln>
        </p:spPr>
        <p:txBody>
          <a:bodyPr wrap="none" anchor="ctr"/>
          <a:lstStyle/>
          <a:p>
            <a:r>
              <a:rPr lang="en-US" sz="1800" b="1" i="1">
                <a:latin typeface="Agency FB" pitchFamily="34" charset="0"/>
                <a:cs typeface="Calibri" pitchFamily="34" charset="0"/>
              </a:rPr>
              <a:t>Transatlantic (1966); Containerships (1968)</a:t>
            </a:r>
          </a:p>
        </p:txBody>
      </p:sp>
      <p:sp>
        <p:nvSpPr>
          <p:cNvPr id="12" name="Rectangle 9"/>
          <p:cNvSpPr>
            <a:spLocks noChangeArrowheads="1"/>
          </p:cNvSpPr>
          <p:nvPr/>
        </p:nvSpPr>
        <p:spPr bwMode="auto">
          <a:xfrm>
            <a:off x="4676498" y="3275807"/>
            <a:ext cx="3538537" cy="287337"/>
          </a:xfrm>
          <a:prstGeom prst="rect">
            <a:avLst/>
          </a:prstGeom>
          <a:gradFill rotWithShape="1">
            <a:gsLst>
              <a:gs pos="0">
                <a:schemeClr val="accent2">
                  <a:lumMod val="75000"/>
                </a:schemeClr>
              </a:gs>
              <a:gs pos="100000">
                <a:schemeClr val="bg1"/>
              </a:gs>
            </a:gsLst>
            <a:lin ang="0" scaled="1"/>
          </a:gradFill>
          <a:ln w="9525">
            <a:solidFill>
              <a:srgbClr val="C0C0C0"/>
            </a:solidFill>
            <a:miter lim="800000"/>
            <a:headEnd/>
            <a:tailEnd/>
          </a:ln>
        </p:spPr>
        <p:txBody>
          <a:bodyPr wrap="none" anchor="ctr"/>
          <a:lstStyle/>
          <a:p>
            <a:r>
              <a:rPr lang="en-US" sz="1800" b="1" i="1" dirty="0">
                <a:latin typeface="Agency FB" pitchFamily="34" charset="0"/>
                <a:cs typeface="Calibri" pitchFamily="34" charset="0"/>
              </a:rPr>
              <a:t>Deregulation (1980s)</a:t>
            </a:r>
          </a:p>
        </p:txBody>
      </p:sp>
      <p:sp>
        <p:nvSpPr>
          <p:cNvPr id="13" name="Rectangle 10"/>
          <p:cNvSpPr>
            <a:spLocks noChangeArrowheads="1"/>
          </p:cNvSpPr>
          <p:nvPr/>
        </p:nvSpPr>
        <p:spPr bwMode="auto">
          <a:xfrm>
            <a:off x="5216248" y="2910682"/>
            <a:ext cx="2998787" cy="287337"/>
          </a:xfrm>
          <a:prstGeom prst="rect">
            <a:avLst/>
          </a:prstGeom>
          <a:gradFill rotWithShape="1">
            <a:gsLst>
              <a:gs pos="0">
                <a:schemeClr val="accent2">
                  <a:lumMod val="75000"/>
                </a:schemeClr>
              </a:gs>
              <a:gs pos="100000">
                <a:schemeClr val="bg1"/>
              </a:gs>
            </a:gsLst>
            <a:lin ang="0" scaled="1"/>
          </a:gradFill>
          <a:ln w="9525">
            <a:solidFill>
              <a:srgbClr val="C0C0C0"/>
            </a:solidFill>
            <a:miter lim="800000"/>
            <a:headEnd/>
            <a:tailEnd/>
          </a:ln>
        </p:spPr>
        <p:txBody>
          <a:bodyPr wrap="none" anchor="ctr"/>
          <a:lstStyle/>
          <a:p>
            <a:r>
              <a:rPr lang="en-US" sz="1800" b="1" i="1">
                <a:latin typeface="Agency FB" pitchFamily="34" charset="0"/>
                <a:cs typeface="Calibri" pitchFamily="34" charset="0"/>
              </a:rPr>
              <a:t>Doublestacking; IBCs (1985)</a:t>
            </a:r>
          </a:p>
        </p:txBody>
      </p:sp>
      <p:sp>
        <p:nvSpPr>
          <p:cNvPr id="14" name="Rectangle 11"/>
          <p:cNvSpPr>
            <a:spLocks noChangeArrowheads="1"/>
          </p:cNvSpPr>
          <p:nvPr/>
        </p:nvSpPr>
        <p:spPr bwMode="auto">
          <a:xfrm>
            <a:off x="3785910" y="3625057"/>
            <a:ext cx="4429125" cy="287337"/>
          </a:xfrm>
          <a:prstGeom prst="rect">
            <a:avLst/>
          </a:prstGeom>
          <a:gradFill rotWithShape="1">
            <a:gsLst>
              <a:gs pos="0">
                <a:schemeClr val="accent2">
                  <a:lumMod val="75000"/>
                </a:schemeClr>
              </a:gs>
              <a:gs pos="100000">
                <a:schemeClr val="bg1"/>
              </a:gs>
            </a:gsLst>
            <a:lin ang="0" scaled="1"/>
          </a:gradFill>
          <a:ln w="9525">
            <a:solidFill>
              <a:srgbClr val="C0C0C0"/>
            </a:solidFill>
            <a:miter lim="800000"/>
            <a:headEnd/>
            <a:tailEnd/>
          </a:ln>
        </p:spPr>
        <p:txBody>
          <a:bodyPr wrap="none" anchor="ctr"/>
          <a:lstStyle/>
          <a:p>
            <a:r>
              <a:rPr lang="en-US" sz="1800" b="1" i="1">
                <a:latin typeface="Agency FB" pitchFamily="34" charset="0"/>
                <a:cs typeface="Calibri" pitchFamily="34" charset="0"/>
              </a:rPr>
              <a:t>COFC (1967)</a:t>
            </a:r>
          </a:p>
        </p:txBody>
      </p:sp>
      <p:sp>
        <p:nvSpPr>
          <p:cNvPr id="15" name="Text Box 12"/>
          <p:cNvSpPr txBox="1">
            <a:spLocks noChangeArrowheads="1"/>
          </p:cNvSpPr>
          <p:nvPr/>
        </p:nvSpPr>
        <p:spPr bwMode="auto">
          <a:xfrm>
            <a:off x="4312960" y="5849779"/>
            <a:ext cx="4969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b="1" i="1">
                <a:latin typeface="Agency FB" pitchFamily="34" charset="0"/>
                <a:cs typeface="Calibri" pitchFamily="34" charset="0"/>
              </a:rPr>
              <a:t>Time</a:t>
            </a:r>
          </a:p>
        </p:txBody>
      </p:sp>
      <p:sp>
        <p:nvSpPr>
          <p:cNvPr id="16" name="Text Box 13"/>
          <p:cNvSpPr txBox="1">
            <a:spLocks noChangeArrowheads="1"/>
          </p:cNvSpPr>
          <p:nvPr/>
        </p:nvSpPr>
        <p:spPr bwMode="auto">
          <a:xfrm rot="16200000">
            <a:off x="-431914" y="3069551"/>
            <a:ext cx="23628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b="1" i="1" dirty="0">
                <a:latin typeface="Agency FB" pitchFamily="34" charset="0"/>
                <a:cs typeface="Calibri" pitchFamily="34" charset="0"/>
              </a:rPr>
              <a:t>Intermodal Integration</a:t>
            </a:r>
          </a:p>
        </p:txBody>
      </p:sp>
      <p:sp>
        <p:nvSpPr>
          <p:cNvPr id="17" name="Rectangle 14"/>
          <p:cNvSpPr>
            <a:spLocks noChangeArrowheads="1"/>
          </p:cNvSpPr>
          <p:nvPr/>
        </p:nvSpPr>
        <p:spPr bwMode="auto">
          <a:xfrm>
            <a:off x="5690910" y="1859757"/>
            <a:ext cx="2524125" cy="287337"/>
          </a:xfrm>
          <a:prstGeom prst="rect">
            <a:avLst/>
          </a:prstGeom>
          <a:gradFill rotWithShape="1">
            <a:gsLst>
              <a:gs pos="0">
                <a:schemeClr val="accent4">
                  <a:lumMod val="75000"/>
                </a:schemeClr>
              </a:gs>
              <a:gs pos="100000">
                <a:schemeClr val="bg1"/>
              </a:gs>
            </a:gsLst>
            <a:lin ang="0" scaled="1"/>
          </a:gradFill>
          <a:ln w="9525">
            <a:solidFill>
              <a:srgbClr val="C0C0C0"/>
            </a:solidFill>
            <a:miter lim="800000"/>
            <a:headEnd/>
            <a:tailEnd/>
          </a:ln>
        </p:spPr>
        <p:txBody>
          <a:bodyPr wrap="none" anchor="ctr"/>
          <a:lstStyle/>
          <a:p>
            <a:r>
              <a:rPr lang="en-US" sz="1800" b="1" i="1">
                <a:latin typeface="Agency FB" pitchFamily="34" charset="0"/>
                <a:cs typeface="Calibri" pitchFamily="34" charset="0"/>
              </a:rPr>
              <a:t>Advanced Terminals</a:t>
            </a:r>
          </a:p>
        </p:txBody>
      </p:sp>
      <p:sp>
        <p:nvSpPr>
          <p:cNvPr id="18" name="Rectangle 15"/>
          <p:cNvSpPr>
            <a:spLocks noChangeArrowheads="1"/>
          </p:cNvSpPr>
          <p:nvPr/>
        </p:nvSpPr>
        <p:spPr bwMode="auto">
          <a:xfrm>
            <a:off x="5690910" y="2210594"/>
            <a:ext cx="2524125" cy="287338"/>
          </a:xfrm>
          <a:prstGeom prst="rect">
            <a:avLst/>
          </a:prstGeom>
          <a:gradFill rotWithShape="1">
            <a:gsLst>
              <a:gs pos="0">
                <a:schemeClr val="accent4">
                  <a:lumMod val="75000"/>
                </a:schemeClr>
              </a:gs>
              <a:gs pos="100000">
                <a:schemeClr val="bg1"/>
              </a:gs>
            </a:gsLst>
            <a:lin ang="0" scaled="1"/>
          </a:gradFill>
          <a:ln w="9525">
            <a:solidFill>
              <a:srgbClr val="C0C0C0"/>
            </a:solidFill>
            <a:miter lim="800000"/>
            <a:headEnd/>
            <a:tailEnd/>
          </a:ln>
        </p:spPr>
        <p:txBody>
          <a:bodyPr wrap="none" anchor="ctr"/>
          <a:lstStyle/>
          <a:p>
            <a:r>
              <a:rPr lang="en-US" sz="1800" b="1" i="1">
                <a:latin typeface="Agency FB" pitchFamily="34" charset="0"/>
                <a:cs typeface="Calibri" pitchFamily="34" charset="0"/>
              </a:rPr>
              <a:t>Regionalization</a:t>
            </a:r>
          </a:p>
        </p:txBody>
      </p:sp>
      <p:sp>
        <p:nvSpPr>
          <p:cNvPr id="19" name="Rectangle 16"/>
          <p:cNvSpPr>
            <a:spLocks noChangeArrowheads="1"/>
          </p:cNvSpPr>
          <p:nvPr/>
        </p:nvSpPr>
        <p:spPr bwMode="auto">
          <a:xfrm>
            <a:off x="5690910" y="1505744"/>
            <a:ext cx="2524125" cy="287338"/>
          </a:xfrm>
          <a:prstGeom prst="rect">
            <a:avLst/>
          </a:prstGeom>
          <a:gradFill rotWithShape="1">
            <a:gsLst>
              <a:gs pos="0">
                <a:schemeClr val="accent4">
                  <a:lumMod val="75000"/>
                </a:schemeClr>
              </a:gs>
              <a:gs pos="100000">
                <a:schemeClr val="bg1"/>
              </a:gs>
            </a:gsLst>
            <a:lin ang="0" scaled="1"/>
          </a:gradFill>
          <a:ln w="9525">
            <a:solidFill>
              <a:srgbClr val="C0C0C0"/>
            </a:solidFill>
            <a:miter lim="800000"/>
            <a:headEnd/>
            <a:tailEnd/>
          </a:ln>
        </p:spPr>
        <p:txBody>
          <a:bodyPr wrap="none" anchor="ctr"/>
          <a:lstStyle/>
          <a:p>
            <a:r>
              <a:rPr lang="en-US" sz="1800" b="1" i="1" dirty="0">
                <a:latin typeface="Agency FB" pitchFamily="34" charset="0"/>
                <a:cs typeface="Calibri" pitchFamily="34" charset="0"/>
              </a:rPr>
              <a:t>Advanced Containers</a:t>
            </a:r>
          </a:p>
        </p:txBody>
      </p:sp>
      <p:sp>
        <p:nvSpPr>
          <p:cNvPr id="20" name="Rectangle 17"/>
          <p:cNvSpPr>
            <a:spLocks noChangeArrowheads="1"/>
          </p:cNvSpPr>
          <p:nvPr/>
        </p:nvSpPr>
        <p:spPr bwMode="auto">
          <a:xfrm>
            <a:off x="5217835" y="2558257"/>
            <a:ext cx="2998788" cy="287337"/>
          </a:xfrm>
          <a:prstGeom prst="rect">
            <a:avLst/>
          </a:prstGeom>
          <a:gradFill rotWithShape="1">
            <a:gsLst>
              <a:gs pos="0">
                <a:schemeClr val="accent2">
                  <a:lumMod val="75000"/>
                </a:schemeClr>
              </a:gs>
              <a:gs pos="100000">
                <a:schemeClr val="bg1"/>
              </a:gs>
            </a:gsLst>
            <a:lin ang="0" scaled="1"/>
          </a:gradFill>
          <a:ln w="9525">
            <a:solidFill>
              <a:srgbClr val="C0C0C0"/>
            </a:solidFill>
            <a:miter lim="800000"/>
            <a:headEnd/>
            <a:tailEnd/>
          </a:ln>
        </p:spPr>
        <p:txBody>
          <a:bodyPr wrap="none" anchor="ctr"/>
          <a:lstStyle/>
          <a:p>
            <a:r>
              <a:rPr lang="en-US" sz="1800" b="1" i="1">
                <a:latin typeface="Agency FB" pitchFamily="34" charset="0"/>
                <a:cs typeface="Calibri" pitchFamily="34" charset="0"/>
              </a:rPr>
              <a:t>Intermodal rail crane (1985)</a:t>
            </a:r>
          </a:p>
        </p:txBody>
      </p:sp>
      <p:sp>
        <p:nvSpPr>
          <p:cNvPr id="21" name="Footer Placeholder 2"/>
          <p:cNvSpPr>
            <a:spLocks noGrp="1"/>
          </p:cNvSpPr>
          <p:nvPr>
            <p:ph type="ftr" sz="quarter" idx="11"/>
          </p:nvPr>
        </p:nvSpPr>
        <p:spPr>
          <a:xfrm>
            <a:off x="0" y="6248400"/>
            <a:ext cx="9144000" cy="457200"/>
          </a:xfrm>
        </p:spPr>
        <p:txBody>
          <a:bodyPr/>
          <a:lstStyle/>
          <a:p>
            <a:pPr>
              <a:defRPr/>
            </a:pPr>
            <a:r>
              <a:rPr lang="en-US" sz="1100" dirty="0"/>
              <a:t>Copyright © 1998-2016,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extLst>
      <p:ext uri="{BB962C8B-B14F-4D97-AF65-F5344CB8AC3E}">
        <p14:creationId xmlns:p14="http://schemas.microsoft.com/office/powerpoint/2010/main" val="3232516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3"/>
          <p:cNvSpPr>
            <a:spLocks noGrp="1" noChangeArrowheads="1"/>
          </p:cNvSpPr>
          <p:nvPr>
            <p:ph type="title"/>
          </p:nvPr>
        </p:nvSpPr>
        <p:spPr/>
        <p:txBody>
          <a:bodyPr/>
          <a:lstStyle/>
          <a:p>
            <a:pPr eaLnBrk="1" hangingPunct="1"/>
            <a:r>
              <a:rPr lang="en-US" sz="2400" dirty="0"/>
              <a:t>Integrated Transport Systems: From Fragmentation to Coordination</a:t>
            </a:r>
            <a:br>
              <a:rPr lang="en-US" sz="2400" dirty="0"/>
            </a:br>
            <a:endParaRPr lang="en-US" sz="2400" dirty="0"/>
          </a:p>
        </p:txBody>
      </p:sp>
      <p:graphicFrame>
        <p:nvGraphicFramePr>
          <p:cNvPr id="692296" name="Group 72"/>
          <p:cNvGraphicFramePr>
            <a:graphicFrameLocks noGrp="1"/>
          </p:cNvGraphicFramePr>
          <p:nvPr>
            <p:ph idx="1"/>
            <p:extLst>
              <p:ext uri="{D42A27DB-BD31-4B8C-83A1-F6EECF244321}">
                <p14:modId xmlns:p14="http://schemas.microsoft.com/office/powerpoint/2010/main" val="1702007948"/>
              </p:ext>
            </p:extLst>
          </p:nvPr>
        </p:nvGraphicFramePr>
        <p:xfrm>
          <a:off x="92075" y="1082675"/>
          <a:ext cx="8959849" cy="4375151"/>
        </p:xfrm>
        <a:graphic>
          <a:graphicData uri="http://schemas.openxmlformats.org/drawingml/2006/table">
            <a:tbl>
              <a:tblPr firstRow="1" firstCol="1" bandRow="1">
                <a:tableStyleId>{37CE84F3-28C3-443E-9E96-99CF82512B78}</a:tableStyleId>
              </a:tblPr>
              <a:tblGrid>
                <a:gridCol w="2540088">
                  <a:extLst>
                    <a:ext uri="{9D8B030D-6E8A-4147-A177-3AD203B41FA5}">
                      <a16:colId xmlns:a16="http://schemas.microsoft.com/office/drawing/2014/main" val="20000"/>
                    </a:ext>
                  </a:extLst>
                </a:gridCol>
                <a:gridCol w="2708451">
                  <a:extLst>
                    <a:ext uri="{9D8B030D-6E8A-4147-A177-3AD203B41FA5}">
                      <a16:colId xmlns:a16="http://schemas.microsoft.com/office/drawing/2014/main" val="20001"/>
                    </a:ext>
                  </a:extLst>
                </a:gridCol>
                <a:gridCol w="3711310">
                  <a:extLst>
                    <a:ext uri="{9D8B030D-6E8A-4147-A177-3AD203B41FA5}">
                      <a16:colId xmlns:a16="http://schemas.microsoft.com/office/drawing/2014/main" val="20002"/>
                    </a:ext>
                  </a:extLst>
                </a:gridCol>
              </a:tblGrid>
              <a:tr h="4921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dirty="0">
                          <a:ln>
                            <a:noFill/>
                          </a:ln>
                          <a:effectLst/>
                        </a:rPr>
                        <a:t>Factor</a:t>
                      </a:r>
                      <a:endParaRPr kumimoji="0" lang="en-US" sz="1800" b="1" i="0" u="none" strike="noStrike" cap="none" normalizeH="0" baseline="0" dirty="0">
                        <a:ln>
                          <a:noFill/>
                        </a:ln>
                        <a:solidFill>
                          <a:schemeClr val="tx1"/>
                        </a:solidFill>
                        <a:effectLst/>
                        <a:latin typeface="Arial Narrow" pitchFamily="34" charset="0"/>
                      </a:endParaRPr>
                    </a:p>
                  </a:txBody>
                  <a:tcPr marL="105411" marR="105411"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a:ln>
                            <a:noFill/>
                          </a:ln>
                          <a:effectLst/>
                        </a:rPr>
                        <a:t>Cause</a:t>
                      </a:r>
                      <a:endParaRPr kumimoji="0" lang="en-US" sz="1800" b="1" i="0" u="none" strike="noStrike" cap="none" normalizeH="0" baseline="0">
                        <a:ln>
                          <a:noFill/>
                        </a:ln>
                        <a:solidFill>
                          <a:schemeClr val="tx1"/>
                        </a:solidFill>
                        <a:effectLst/>
                        <a:latin typeface="Arial Narrow" pitchFamily="34" charset="0"/>
                      </a:endParaRPr>
                    </a:p>
                  </a:txBody>
                  <a:tcPr marL="105411" marR="105411"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a:ln>
                            <a:noFill/>
                          </a:ln>
                          <a:effectLst/>
                        </a:rPr>
                        <a:t>Consequence</a:t>
                      </a:r>
                      <a:endParaRPr kumimoji="0" lang="en-US" sz="1800" b="1" i="0" u="none" strike="noStrike" cap="none" normalizeH="0" baseline="0">
                        <a:ln>
                          <a:noFill/>
                        </a:ln>
                        <a:solidFill>
                          <a:schemeClr val="tx1"/>
                        </a:solidFill>
                        <a:effectLst/>
                        <a:latin typeface="Arial Narrow" pitchFamily="34" charset="0"/>
                      </a:endParaRPr>
                    </a:p>
                  </a:txBody>
                  <a:tcPr marL="105411" marR="105411" horzOverflow="overflow"/>
                </a:tc>
                <a:extLst>
                  <a:ext uri="{0D108BD9-81ED-4DB2-BD59-A6C34878D82A}">
                    <a16:rowId xmlns:a16="http://schemas.microsoft.com/office/drawing/2014/main" val="10000"/>
                  </a:ext>
                </a:extLst>
              </a:tr>
              <a:tr h="7842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dirty="0">
                          <a:ln>
                            <a:noFill/>
                          </a:ln>
                          <a:effectLst/>
                        </a:rPr>
                        <a:t>Technology</a:t>
                      </a:r>
                      <a:endParaRPr kumimoji="0" lang="en-US" sz="1800" b="0" i="0" u="none" strike="noStrike" cap="none" normalizeH="0" baseline="0" dirty="0">
                        <a:ln>
                          <a:noFill/>
                        </a:ln>
                        <a:solidFill>
                          <a:schemeClr val="tx1"/>
                        </a:solidFill>
                        <a:effectLst/>
                        <a:latin typeface="Arial Narrow" pitchFamily="34" charset="0"/>
                      </a:endParaRPr>
                    </a:p>
                  </a:txBody>
                  <a:tcPr marL="105411" marR="105411"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a:ln>
                            <a:noFill/>
                          </a:ln>
                          <a:effectLst/>
                        </a:rPr>
                        <a:t>Containerization &amp; IT</a:t>
                      </a:r>
                      <a:endParaRPr kumimoji="0" lang="en-US" sz="1800" b="0" i="0" u="none" strike="noStrike" cap="none" normalizeH="0" baseline="0">
                        <a:ln>
                          <a:noFill/>
                        </a:ln>
                        <a:solidFill>
                          <a:schemeClr val="tx1"/>
                        </a:solidFill>
                        <a:effectLst/>
                        <a:latin typeface="Arial Narrow" pitchFamily="34" charset="0"/>
                      </a:endParaRPr>
                    </a:p>
                  </a:txBody>
                  <a:tcPr marL="105411" marR="105411"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a:ln>
                            <a:noFill/>
                          </a:ln>
                          <a:effectLst/>
                        </a:rPr>
                        <a:t>Modal and intermodal innovations; Tracking shipments and managing fleets</a:t>
                      </a:r>
                      <a:endParaRPr kumimoji="0" lang="en-US" sz="1800" b="0" i="0" u="none" strike="noStrike" cap="none" normalizeH="0" baseline="0">
                        <a:ln>
                          <a:noFill/>
                        </a:ln>
                        <a:solidFill>
                          <a:schemeClr val="tx1"/>
                        </a:solidFill>
                        <a:effectLst/>
                        <a:latin typeface="Arial Narrow" pitchFamily="34" charset="0"/>
                      </a:endParaRPr>
                    </a:p>
                  </a:txBody>
                  <a:tcPr marL="105411" marR="105411" horzOverflow="overflow"/>
                </a:tc>
                <a:extLst>
                  <a:ext uri="{0D108BD9-81ED-4DB2-BD59-A6C34878D82A}">
                    <a16:rowId xmlns:a16="http://schemas.microsoft.com/office/drawing/2014/main" val="10001"/>
                  </a:ext>
                </a:extLst>
              </a:tr>
              <a:tr h="7842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a:ln>
                            <a:noFill/>
                          </a:ln>
                          <a:effectLst/>
                        </a:rPr>
                        <a:t>Capital investments</a:t>
                      </a:r>
                      <a:endParaRPr kumimoji="0" lang="en-US" sz="1800" b="0" i="0" u="none" strike="noStrike" cap="none" normalizeH="0" baseline="0">
                        <a:ln>
                          <a:noFill/>
                        </a:ln>
                        <a:solidFill>
                          <a:schemeClr val="tx1"/>
                        </a:solidFill>
                        <a:effectLst/>
                        <a:latin typeface="Arial Narrow" pitchFamily="34" charset="0"/>
                      </a:endParaRPr>
                    </a:p>
                  </a:txBody>
                  <a:tcPr marL="105411" marR="105411"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a:ln>
                            <a:noFill/>
                          </a:ln>
                          <a:effectLst/>
                        </a:rPr>
                        <a:t>Returns on investments</a:t>
                      </a:r>
                      <a:endParaRPr kumimoji="0" lang="en-US" sz="1800" b="0" i="0" u="none" strike="noStrike" cap="none" normalizeH="0" baseline="0">
                        <a:ln>
                          <a:noFill/>
                        </a:ln>
                        <a:solidFill>
                          <a:schemeClr val="tx1"/>
                        </a:solidFill>
                        <a:effectLst/>
                        <a:latin typeface="Arial Narrow" pitchFamily="34" charset="0"/>
                      </a:endParaRPr>
                    </a:p>
                  </a:txBody>
                  <a:tcPr marL="105411" marR="105411"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a:ln>
                            <a:noFill/>
                          </a:ln>
                          <a:effectLst/>
                        </a:rPr>
                        <a:t>Highs costs and long amortization; Improve utilization to lessen capital costs</a:t>
                      </a:r>
                      <a:endParaRPr kumimoji="0" lang="en-US" sz="1800" b="0" i="0" u="none" strike="noStrike" cap="none" normalizeH="0" baseline="0">
                        <a:ln>
                          <a:noFill/>
                        </a:ln>
                        <a:solidFill>
                          <a:schemeClr val="tx1"/>
                        </a:solidFill>
                        <a:effectLst/>
                        <a:latin typeface="Arial Narrow" pitchFamily="34" charset="0"/>
                      </a:endParaRPr>
                    </a:p>
                  </a:txBody>
                  <a:tcPr marL="105411" marR="105411" horzOverflow="overflow"/>
                </a:tc>
                <a:extLst>
                  <a:ext uri="{0D108BD9-81ED-4DB2-BD59-A6C34878D82A}">
                    <a16:rowId xmlns:a16="http://schemas.microsoft.com/office/drawing/2014/main" val="10002"/>
                  </a:ext>
                </a:extLst>
              </a:tr>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a:ln>
                            <a:noFill/>
                          </a:ln>
                          <a:effectLst/>
                        </a:rPr>
                        <a:t>Alliances and M &amp; A</a:t>
                      </a:r>
                      <a:endParaRPr kumimoji="0" lang="en-US" sz="1800" b="0" i="0" u="none" strike="noStrike" cap="none" normalizeH="0" baseline="0">
                        <a:ln>
                          <a:noFill/>
                        </a:ln>
                        <a:solidFill>
                          <a:schemeClr val="tx1"/>
                        </a:solidFill>
                        <a:effectLst/>
                        <a:latin typeface="Arial Narrow" pitchFamily="34" charset="0"/>
                      </a:endParaRPr>
                    </a:p>
                  </a:txBody>
                  <a:tcPr marL="105411" marR="105411"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dirty="0">
                          <a:ln>
                            <a:noFill/>
                          </a:ln>
                          <a:effectLst/>
                        </a:rPr>
                        <a:t>Deregulation</a:t>
                      </a:r>
                      <a:endParaRPr kumimoji="0" lang="en-US" sz="1800" b="0" i="0" u="none" strike="noStrike" cap="none" normalizeH="0" baseline="0" dirty="0">
                        <a:ln>
                          <a:noFill/>
                        </a:ln>
                        <a:solidFill>
                          <a:schemeClr val="tx1"/>
                        </a:solidFill>
                        <a:effectLst/>
                        <a:latin typeface="Arial Narrow" pitchFamily="34" charset="0"/>
                      </a:endParaRPr>
                    </a:p>
                  </a:txBody>
                  <a:tcPr marL="105411" marR="105411"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a:ln>
                            <a:noFill/>
                          </a:ln>
                          <a:effectLst/>
                        </a:rPr>
                        <a:t>Easier contractual agreements; joint ownership</a:t>
                      </a:r>
                      <a:endParaRPr kumimoji="0" lang="en-US" sz="1800" b="0" i="0" u="none" strike="noStrike" cap="none" normalizeH="0" baseline="0">
                        <a:ln>
                          <a:noFill/>
                        </a:ln>
                        <a:solidFill>
                          <a:schemeClr val="tx1"/>
                        </a:solidFill>
                        <a:effectLst/>
                        <a:latin typeface="Arial Narrow" pitchFamily="34" charset="0"/>
                      </a:endParaRPr>
                    </a:p>
                  </a:txBody>
                  <a:tcPr marL="105411" marR="105411" horzOverflow="overflow"/>
                </a:tc>
                <a:extLst>
                  <a:ext uri="{0D108BD9-81ED-4DB2-BD59-A6C34878D82A}">
                    <a16:rowId xmlns:a16="http://schemas.microsoft.com/office/drawing/2014/main" val="10003"/>
                  </a:ext>
                </a:extLst>
              </a:tr>
              <a:tr h="6842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a:ln>
                            <a:noFill/>
                          </a:ln>
                          <a:effectLst/>
                        </a:rPr>
                        <a:t>Commodity chains</a:t>
                      </a:r>
                      <a:endParaRPr kumimoji="0" lang="en-US" sz="1800" b="0" i="0" u="none" strike="noStrike" cap="none" normalizeH="0" baseline="0">
                        <a:ln>
                          <a:noFill/>
                        </a:ln>
                        <a:solidFill>
                          <a:schemeClr val="tx1"/>
                        </a:solidFill>
                        <a:effectLst/>
                        <a:latin typeface="Arial Narrow" pitchFamily="34" charset="0"/>
                      </a:endParaRPr>
                    </a:p>
                  </a:txBody>
                  <a:tcPr marL="105411" marR="105411"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a:ln>
                            <a:noFill/>
                          </a:ln>
                          <a:effectLst/>
                        </a:rPr>
                        <a:t>Globalization</a:t>
                      </a:r>
                      <a:endParaRPr kumimoji="0" lang="en-US" sz="1800" b="0" i="0" u="none" strike="noStrike" cap="none" normalizeH="0" baseline="0">
                        <a:ln>
                          <a:noFill/>
                        </a:ln>
                        <a:solidFill>
                          <a:schemeClr val="tx1"/>
                        </a:solidFill>
                        <a:effectLst/>
                        <a:latin typeface="Arial Narrow" pitchFamily="34" charset="0"/>
                      </a:endParaRPr>
                    </a:p>
                  </a:txBody>
                  <a:tcPr marL="105411" marR="105411"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a:ln>
                            <a:noFill/>
                          </a:ln>
                          <a:effectLst/>
                        </a:rPr>
                        <a:t>Coordination of transportation and production (integrated demand)</a:t>
                      </a:r>
                      <a:endParaRPr kumimoji="0" lang="en-US" sz="1800" b="0" i="0" u="none" strike="noStrike" cap="none" normalizeH="0" baseline="0">
                        <a:ln>
                          <a:noFill/>
                        </a:ln>
                        <a:solidFill>
                          <a:schemeClr val="tx1"/>
                        </a:solidFill>
                        <a:effectLst/>
                        <a:latin typeface="Arial Narrow" pitchFamily="34" charset="0"/>
                      </a:endParaRPr>
                    </a:p>
                  </a:txBody>
                  <a:tcPr marL="105411" marR="105411" horzOverflow="overflow"/>
                </a:tc>
                <a:extLst>
                  <a:ext uri="{0D108BD9-81ED-4DB2-BD59-A6C34878D82A}">
                    <a16:rowId xmlns:a16="http://schemas.microsoft.com/office/drawing/2014/main" val="10004"/>
                  </a:ext>
                </a:extLst>
              </a:tr>
              <a:tr h="6842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a:ln>
                            <a:noFill/>
                          </a:ln>
                          <a:effectLst/>
                        </a:rPr>
                        <a:t>Networks</a:t>
                      </a:r>
                      <a:endParaRPr kumimoji="0" lang="en-US" sz="1800" b="0" i="0" u="none" strike="noStrike" cap="none" normalizeH="0" baseline="0">
                        <a:ln>
                          <a:noFill/>
                        </a:ln>
                        <a:solidFill>
                          <a:schemeClr val="tx1"/>
                        </a:solidFill>
                        <a:effectLst/>
                        <a:latin typeface="Arial Narrow" pitchFamily="34" charset="0"/>
                      </a:endParaRPr>
                    </a:p>
                  </a:txBody>
                  <a:tcPr marL="105411" marR="105411"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a:ln>
                            <a:noFill/>
                          </a:ln>
                          <a:effectLst/>
                        </a:rPr>
                        <a:t>Consolidation and interconnection</a:t>
                      </a:r>
                      <a:endParaRPr kumimoji="0" lang="en-US" sz="1800" b="0" i="0" u="none" strike="noStrike" cap="none" normalizeH="0" baseline="0">
                        <a:ln>
                          <a:noFill/>
                        </a:ln>
                        <a:solidFill>
                          <a:schemeClr val="tx1"/>
                        </a:solidFill>
                        <a:effectLst/>
                        <a:latin typeface="Arial Narrow" pitchFamily="34" charset="0"/>
                      </a:endParaRPr>
                    </a:p>
                  </a:txBody>
                  <a:tcPr marL="105411" marR="105411"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a:ln>
                            <a:noFill/>
                          </a:ln>
                          <a:effectLst/>
                        </a:rPr>
                        <a:t>Economies of scale, efficiency and control.</a:t>
                      </a:r>
                      <a:endParaRPr kumimoji="0" lang="en-US" sz="1800" b="0" i="0" u="none" strike="noStrike" cap="none" normalizeH="0" baseline="0">
                        <a:ln>
                          <a:noFill/>
                        </a:ln>
                        <a:solidFill>
                          <a:schemeClr val="tx1"/>
                        </a:solidFill>
                        <a:effectLst/>
                        <a:latin typeface="Arial Narrow" pitchFamily="34" charset="0"/>
                      </a:endParaRPr>
                    </a:p>
                  </a:txBody>
                  <a:tcPr marL="105411" marR="105411" horzOverflow="overflow"/>
                </a:tc>
                <a:extLst>
                  <a:ext uri="{0D108BD9-81ED-4DB2-BD59-A6C34878D82A}">
                    <a16:rowId xmlns:a16="http://schemas.microsoft.com/office/drawing/2014/main" val="10005"/>
                  </a:ext>
                </a:extLst>
              </a:tr>
            </a:tbl>
          </a:graphicData>
        </a:graphic>
      </p:graphicFrame>
      <p:sp>
        <p:nvSpPr>
          <p:cNvPr id="5" name="Footer Placeholder 2"/>
          <p:cNvSpPr>
            <a:spLocks noGrp="1"/>
          </p:cNvSpPr>
          <p:nvPr>
            <p:ph type="ftr" sz="quarter" idx="11"/>
          </p:nvPr>
        </p:nvSpPr>
        <p:spPr>
          <a:xfrm>
            <a:off x="0" y="6248400"/>
            <a:ext cx="9144000" cy="457200"/>
          </a:xfrm>
        </p:spPr>
        <p:txBody>
          <a:bodyPr/>
          <a:lstStyle/>
          <a:p>
            <a:pPr>
              <a:defRPr/>
            </a:pPr>
            <a:r>
              <a:rPr lang="en-US" sz="1100" dirty="0"/>
              <a:t>Copyright © 1998-2016,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extLst>
      <p:ext uri="{BB962C8B-B14F-4D97-AF65-F5344CB8AC3E}">
        <p14:creationId xmlns:p14="http://schemas.microsoft.com/office/powerpoint/2010/main" val="258644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Benefits of Containerization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09795061"/>
              </p:ext>
            </p:extLst>
          </p:nvPr>
        </p:nvGraphicFramePr>
        <p:xfrm>
          <a:off x="92075" y="1416676"/>
          <a:ext cx="8959850" cy="36254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2"/>
          <p:cNvSpPr>
            <a:spLocks noGrp="1"/>
          </p:cNvSpPr>
          <p:nvPr>
            <p:ph type="ftr" sz="quarter" idx="11"/>
          </p:nvPr>
        </p:nvSpPr>
        <p:spPr>
          <a:xfrm>
            <a:off x="0" y="6248400"/>
            <a:ext cx="9144000" cy="457200"/>
          </a:xfrm>
        </p:spPr>
        <p:txBody>
          <a:bodyPr/>
          <a:lstStyle/>
          <a:p>
            <a:pPr>
              <a:defRPr/>
            </a:pPr>
            <a:r>
              <a:rPr lang="en-US" sz="1100" dirty="0"/>
              <a:t>Copyright © 1998-2016,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extLst>
      <p:ext uri="{BB962C8B-B14F-4D97-AF65-F5344CB8AC3E}">
        <p14:creationId xmlns:p14="http://schemas.microsoft.com/office/powerpoint/2010/main" val="102041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pPr eaLnBrk="1" hangingPunct="1"/>
            <a:r>
              <a:rPr lang="en-US" sz="3200" dirty="0"/>
              <a:t>The Four Revolutions of Containerization</a:t>
            </a:r>
            <a:br>
              <a:rPr lang="en-US" sz="3200" dirty="0"/>
            </a:br>
            <a:endParaRPr lang="en-US" sz="3200" dirty="0"/>
          </a:p>
        </p:txBody>
      </p:sp>
      <p:sp>
        <p:nvSpPr>
          <p:cNvPr id="78852" name="Freeform 5"/>
          <p:cNvSpPr>
            <a:spLocks/>
          </p:cNvSpPr>
          <p:nvPr/>
        </p:nvSpPr>
        <p:spPr bwMode="auto">
          <a:xfrm>
            <a:off x="727770" y="1322858"/>
            <a:ext cx="7772400" cy="1371600"/>
          </a:xfrm>
          <a:custGeom>
            <a:avLst/>
            <a:gdLst>
              <a:gd name="T0" fmla="*/ 2147483647 w 4861"/>
              <a:gd name="T1" fmla="*/ 0 h 840"/>
              <a:gd name="T2" fmla="*/ 2147483647 w 4861"/>
              <a:gd name="T3" fmla="*/ 2147483647 h 840"/>
              <a:gd name="T4" fmla="*/ 2147483647 w 4861"/>
              <a:gd name="T5" fmla="*/ 2147483647 h 840"/>
              <a:gd name="T6" fmla="*/ 0 w 4861"/>
              <a:gd name="T7" fmla="*/ 2147483647 h 840"/>
              <a:gd name="T8" fmla="*/ 2147483647 w 4861"/>
              <a:gd name="T9" fmla="*/ 0 h 840"/>
              <a:gd name="T10" fmla="*/ 0 60000 65536"/>
              <a:gd name="T11" fmla="*/ 0 60000 65536"/>
              <a:gd name="T12" fmla="*/ 0 60000 65536"/>
              <a:gd name="T13" fmla="*/ 0 60000 65536"/>
              <a:gd name="T14" fmla="*/ 0 60000 65536"/>
              <a:gd name="T15" fmla="*/ 0 w 4861"/>
              <a:gd name="T16" fmla="*/ 0 h 840"/>
              <a:gd name="T17" fmla="*/ 4861 w 4861"/>
              <a:gd name="T18" fmla="*/ 840 h 840"/>
            </a:gdLst>
            <a:ahLst/>
            <a:cxnLst>
              <a:cxn ang="T10">
                <a:pos x="T0" y="T1"/>
              </a:cxn>
              <a:cxn ang="T11">
                <a:pos x="T2" y="T3"/>
              </a:cxn>
              <a:cxn ang="T12">
                <a:pos x="T4" y="T5"/>
              </a:cxn>
              <a:cxn ang="T13">
                <a:pos x="T6" y="T7"/>
              </a:cxn>
              <a:cxn ang="T14">
                <a:pos x="T8" y="T9"/>
              </a:cxn>
            </a:cxnLst>
            <a:rect l="T15" t="T16" r="T17" b="T18"/>
            <a:pathLst>
              <a:path w="4861" h="840">
                <a:moveTo>
                  <a:pt x="1039" y="0"/>
                </a:moveTo>
                <a:lnTo>
                  <a:pt x="3777" y="7"/>
                </a:lnTo>
                <a:lnTo>
                  <a:pt x="4861" y="840"/>
                </a:lnTo>
                <a:lnTo>
                  <a:pt x="0" y="840"/>
                </a:lnTo>
                <a:lnTo>
                  <a:pt x="1039" y="0"/>
                </a:lnTo>
                <a:close/>
              </a:path>
            </a:pathLst>
          </a:custGeom>
          <a:solidFill>
            <a:srgbClr val="FFFFFF"/>
          </a:solidFill>
          <a:ln w="25400">
            <a:solidFill>
              <a:srgbClr val="808080"/>
            </a:solidFill>
            <a:round/>
            <a:headEnd/>
            <a:tailEnd/>
          </a:ln>
          <a:effectLst>
            <a:outerShdw blurRad="50800" dist="38100" dir="2700000" algn="tl" rotWithShape="0">
              <a:prstClr val="black">
                <a:alpha val="40000"/>
              </a:prstClr>
            </a:outerShdw>
          </a:effectLst>
        </p:spPr>
        <p:txBody>
          <a:bodyPr/>
          <a:lstStyle/>
          <a:p>
            <a:pPr>
              <a:defRPr/>
            </a:pPr>
            <a:endParaRPr lang="en-US">
              <a:latin typeface="Agency FB" panose="020B0503020202020204" pitchFamily="34" charset="0"/>
            </a:endParaRPr>
          </a:p>
        </p:txBody>
      </p:sp>
      <p:sp>
        <p:nvSpPr>
          <p:cNvPr id="5" name="Text Box 6"/>
          <p:cNvSpPr txBox="1">
            <a:spLocks noChangeArrowheads="1"/>
          </p:cNvSpPr>
          <p:nvPr/>
        </p:nvSpPr>
        <p:spPr bwMode="auto">
          <a:xfrm>
            <a:off x="2438188" y="1013473"/>
            <a:ext cx="4398640" cy="307777"/>
          </a:xfrm>
          <a:prstGeom prst="rect">
            <a:avLst/>
          </a:prstGeom>
          <a:noFill/>
          <a:ln w="9525">
            <a:noFill/>
            <a:miter lim="800000"/>
            <a:headEnd/>
            <a:tailEnd/>
          </a:ln>
          <a:effectLst/>
        </p:spPr>
        <p:txBody>
          <a:bodyPr wrap="none" lIns="0" tIns="0" rIns="0" bIns="0">
            <a:spAutoFit/>
          </a:bodyPr>
          <a:lstStyle/>
          <a:p>
            <a:pPr>
              <a:defRPr/>
            </a:pPr>
            <a:r>
              <a:rPr lang="en-US" sz="2000" b="1" dirty="0">
                <a:latin typeface="Agency FB" panose="020B0503020202020204" pitchFamily="34" charset="0"/>
              </a:rPr>
              <a:t>1- Containerization of Maritime Transport Systems</a:t>
            </a:r>
          </a:p>
        </p:txBody>
      </p:sp>
      <p:sp>
        <p:nvSpPr>
          <p:cNvPr id="80902" name="Freeform 7"/>
          <p:cNvSpPr>
            <a:spLocks/>
          </p:cNvSpPr>
          <p:nvPr/>
        </p:nvSpPr>
        <p:spPr bwMode="auto">
          <a:xfrm>
            <a:off x="3591620" y="1364311"/>
            <a:ext cx="1971675" cy="1289050"/>
          </a:xfrm>
          <a:custGeom>
            <a:avLst/>
            <a:gdLst>
              <a:gd name="T0" fmla="*/ 0 w 1242"/>
              <a:gd name="T1" fmla="*/ 2147483647 h 812"/>
              <a:gd name="T2" fmla="*/ 2147483647 w 1242"/>
              <a:gd name="T3" fmla="*/ 0 h 812"/>
              <a:gd name="T4" fmla="*/ 2147483647 w 1242"/>
              <a:gd name="T5" fmla="*/ 0 h 812"/>
              <a:gd name="T6" fmla="*/ 2147483647 w 1242"/>
              <a:gd name="T7" fmla="*/ 2147483647 h 812"/>
              <a:gd name="T8" fmla="*/ 0 w 1242"/>
              <a:gd name="T9" fmla="*/ 2147483647 h 812"/>
              <a:gd name="T10" fmla="*/ 0 60000 65536"/>
              <a:gd name="T11" fmla="*/ 0 60000 65536"/>
              <a:gd name="T12" fmla="*/ 0 60000 65536"/>
              <a:gd name="T13" fmla="*/ 0 60000 65536"/>
              <a:gd name="T14" fmla="*/ 0 60000 65536"/>
              <a:gd name="T15" fmla="*/ 0 w 1242"/>
              <a:gd name="T16" fmla="*/ 0 h 812"/>
              <a:gd name="T17" fmla="*/ 1242 w 1242"/>
              <a:gd name="T18" fmla="*/ 812 h 812"/>
            </a:gdLst>
            <a:ahLst/>
            <a:cxnLst>
              <a:cxn ang="T10">
                <a:pos x="T0" y="T1"/>
              </a:cxn>
              <a:cxn ang="T11">
                <a:pos x="T2" y="T3"/>
              </a:cxn>
              <a:cxn ang="T12">
                <a:pos x="T4" y="T5"/>
              </a:cxn>
              <a:cxn ang="T13">
                <a:pos x="T6" y="T7"/>
              </a:cxn>
              <a:cxn ang="T14">
                <a:pos x="T8" y="T9"/>
              </a:cxn>
            </a:cxnLst>
            <a:rect l="T15" t="T16" r="T17" b="T18"/>
            <a:pathLst>
              <a:path w="1242" h="812">
                <a:moveTo>
                  <a:pt x="0" y="812"/>
                </a:moveTo>
                <a:lnTo>
                  <a:pt x="333" y="0"/>
                </a:lnTo>
                <a:lnTo>
                  <a:pt x="957" y="0"/>
                </a:lnTo>
                <a:lnTo>
                  <a:pt x="1242" y="812"/>
                </a:lnTo>
                <a:lnTo>
                  <a:pt x="0" y="812"/>
                </a:lnTo>
                <a:close/>
              </a:path>
            </a:pathLst>
          </a:custGeom>
          <a:solidFill>
            <a:schemeClr val="accent2">
              <a:lumMod val="60000"/>
              <a:lumOff val="40000"/>
            </a:schemeClr>
          </a:solidFill>
          <a:ln w="9525">
            <a:noFill/>
            <a:round/>
            <a:headEnd/>
            <a:tailEnd/>
          </a:ln>
        </p:spPr>
        <p:txBody>
          <a:bodyPr/>
          <a:lstStyle/>
          <a:p>
            <a:endParaRPr lang="en-US">
              <a:latin typeface="Agency FB" panose="020B0503020202020204" pitchFamily="34" charset="0"/>
            </a:endParaRPr>
          </a:p>
        </p:txBody>
      </p:sp>
      <p:sp>
        <p:nvSpPr>
          <p:cNvPr id="80903" name="Text Box 14"/>
          <p:cNvSpPr txBox="1">
            <a:spLocks noChangeArrowheads="1"/>
          </p:cNvSpPr>
          <p:nvPr/>
        </p:nvSpPr>
        <p:spPr bwMode="auto">
          <a:xfrm>
            <a:off x="2962423" y="1431431"/>
            <a:ext cx="1024319" cy="184666"/>
          </a:xfrm>
          <a:prstGeom prst="rect">
            <a:avLst/>
          </a:prstGeom>
          <a:noFill/>
          <a:ln w="9525">
            <a:noFill/>
            <a:miter lim="800000"/>
            <a:headEnd/>
            <a:tailEnd/>
          </a:ln>
        </p:spPr>
        <p:txBody>
          <a:bodyPr wrap="none" lIns="0" tIns="0" rIns="0" bIns="0">
            <a:spAutoFit/>
          </a:bodyPr>
          <a:lstStyle/>
          <a:p>
            <a:pPr algn="ctr">
              <a:lnSpc>
                <a:spcPct val="75000"/>
              </a:lnSpc>
            </a:pPr>
            <a:r>
              <a:rPr lang="en-US" sz="1600" b="1" dirty="0">
                <a:solidFill>
                  <a:srgbClr val="4D4D4D"/>
                </a:solidFill>
                <a:latin typeface="Agency FB" panose="020B0503020202020204" pitchFamily="34" charset="0"/>
              </a:rPr>
              <a:t>Container port</a:t>
            </a:r>
          </a:p>
        </p:txBody>
      </p:sp>
      <p:sp>
        <p:nvSpPr>
          <p:cNvPr id="80904" name="Freeform 16"/>
          <p:cNvSpPr>
            <a:spLocks/>
          </p:cNvSpPr>
          <p:nvPr/>
        </p:nvSpPr>
        <p:spPr bwMode="auto">
          <a:xfrm>
            <a:off x="4448870" y="1386536"/>
            <a:ext cx="276225" cy="1244600"/>
          </a:xfrm>
          <a:custGeom>
            <a:avLst/>
            <a:gdLst>
              <a:gd name="T0" fmla="*/ 2147483647 w 174"/>
              <a:gd name="T1" fmla="*/ 0 h 784"/>
              <a:gd name="T2" fmla="*/ 0 w 174"/>
              <a:gd name="T3" fmla="*/ 2147483647 h 784"/>
              <a:gd name="T4" fmla="*/ 2147483647 w 174"/>
              <a:gd name="T5" fmla="*/ 2147483647 h 784"/>
              <a:gd name="T6" fmla="*/ 2147483647 w 174"/>
              <a:gd name="T7" fmla="*/ 2147483647 h 784"/>
              <a:gd name="T8" fmla="*/ 0 60000 65536"/>
              <a:gd name="T9" fmla="*/ 0 60000 65536"/>
              <a:gd name="T10" fmla="*/ 0 60000 65536"/>
              <a:gd name="T11" fmla="*/ 0 60000 65536"/>
              <a:gd name="T12" fmla="*/ 0 w 174"/>
              <a:gd name="T13" fmla="*/ 0 h 784"/>
              <a:gd name="T14" fmla="*/ 174 w 174"/>
              <a:gd name="T15" fmla="*/ 784 h 784"/>
            </a:gdLst>
            <a:ahLst/>
            <a:cxnLst>
              <a:cxn ang="T8">
                <a:pos x="T0" y="T1"/>
              </a:cxn>
              <a:cxn ang="T9">
                <a:pos x="T2" y="T3"/>
              </a:cxn>
              <a:cxn ang="T10">
                <a:pos x="T4" y="T5"/>
              </a:cxn>
              <a:cxn ang="T11">
                <a:pos x="T6" y="T7"/>
              </a:cxn>
            </a:cxnLst>
            <a:rect l="T12" t="T13" r="T14" b="T15"/>
            <a:pathLst>
              <a:path w="174" h="784">
                <a:moveTo>
                  <a:pt x="118" y="0"/>
                </a:moveTo>
                <a:lnTo>
                  <a:pt x="0" y="423"/>
                </a:lnTo>
                <a:lnTo>
                  <a:pt x="174" y="347"/>
                </a:lnTo>
                <a:lnTo>
                  <a:pt x="56" y="784"/>
                </a:lnTo>
              </a:path>
            </a:pathLst>
          </a:custGeom>
          <a:noFill/>
          <a:ln w="38100">
            <a:solidFill>
              <a:srgbClr val="FFFFFF"/>
            </a:solidFill>
            <a:round/>
            <a:headEnd/>
            <a:tailEnd/>
          </a:ln>
        </p:spPr>
        <p:txBody>
          <a:bodyPr/>
          <a:lstStyle/>
          <a:p>
            <a:endParaRPr lang="en-US">
              <a:latin typeface="Agency FB" panose="020B0503020202020204" pitchFamily="34" charset="0"/>
            </a:endParaRPr>
          </a:p>
        </p:txBody>
      </p:sp>
      <p:sp>
        <p:nvSpPr>
          <p:cNvPr id="78857" name="Freeform 40"/>
          <p:cNvSpPr>
            <a:spLocks/>
          </p:cNvSpPr>
          <p:nvPr/>
        </p:nvSpPr>
        <p:spPr bwMode="auto">
          <a:xfrm>
            <a:off x="723007" y="3067521"/>
            <a:ext cx="7772400" cy="1371600"/>
          </a:xfrm>
          <a:custGeom>
            <a:avLst/>
            <a:gdLst>
              <a:gd name="T0" fmla="*/ 2147483647 w 4861"/>
              <a:gd name="T1" fmla="*/ 0 h 840"/>
              <a:gd name="T2" fmla="*/ 2147483647 w 4861"/>
              <a:gd name="T3" fmla="*/ 2147483647 h 840"/>
              <a:gd name="T4" fmla="*/ 2147483647 w 4861"/>
              <a:gd name="T5" fmla="*/ 2147483647 h 840"/>
              <a:gd name="T6" fmla="*/ 0 w 4861"/>
              <a:gd name="T7" fmla="*/ 2147483647 h 840"/>
              <a:gd name="T8" fmla="*/ 2147483647 w 4861"/>
              <a:gd name="T9" fmla="*/ 0 h 840"/>
              <a:gd name="T10" fmla="*/ 0 60000 65536"/>
              <a:gd name="T11" fmla="*/ 0 60000 65536"/>
              <a:gd name="T12" fmla="*/ 0 60000 65536"/>
              <a:gd name="T13" fmla="*/ 0 60000 65536"/>
              <a:gd name="T14" fmla="*/ 0 60000 65536"/>
              <a:gd name="T15" fmla="*/ 0 w 4861"/>
              <a:gd name="T16" fmla="*/ 0 h 840"/>
              <a:gd name="T17" fmla="*/ 4861 w 4861"/>
              <a:gd name="T18" fmla="*/ 840 h 840"/>
            </a:gdLst>
            <a:ahLst/>
            <a:cxnLst>
              <a:cxn ang="T10">
                <a:pos x="T0" y="T1"/>
              </a:cxn>
              <a:cxn ang="T11">
                <a:pos x="T2" y="T3"/>
              </a:cxn>
              <a:cxn ang="T12">
                <a:pos x="T4" y="T5"/>
              </a:cxn>
              <a:cxn ang="T13">
                <a:pos x="T6" y="T7"/>
              </a:cxn>
              <a:cxn ang="T14">
                <a:pos x="T8" y="T9"/>
              </a:cxn>
            </a:cxnLst>
            <a:rect l="T15" t="T16" r="T17" b="T18"/>
            <a:pathLst>
              <a:path w="4861" h="840">
                <a:moveTo>
                  <a:pt x="1039" y="0"/>
                </a:moveTo>
                <a:lnTo>
                  <a:pt x="3777" y="7"/>
                </a:lnTo>
                <a:lnTo>
                  <a:pt x="4861" y="840"/>
                </a:lnTo>
                <a:lnTo>
                  <a:pt x="0" y="840"/>
                </a:lnTo>
                <a:lnTo>
                  <a:pt x="1039" y="0"/>
                </a:lnTo>
                <a:close/>
              </a:path>
            </a:pathLst>
          </a:custGeom>
          <a:solidFill>
            <a:srgbClr val="FFFFFF"/>
          </a:solidFill>
          <a:ln w="25400">
            <a:solidFill>
              <a:srgbClr val="808080"/>
            </a:solidFill>
            <a:round/>
            <a:headEnd/>
            <a:tailEnd/>
          </a:ln>
          <a:effectLst>
            <a:outerShdw blurRad="50800" dist="38100" dir="2700000" algn="tl" rotWithShape="0">
              <a:prstClr val="black">
                <a:alpha val="40000"/>
              </a:prstClr>
            </a:outerShdw>
          </a:effectLst>
        </p:spPr>
        <p:txBody>
          <a:bodyPr/>
          <a:lstStyle/>
          <a:p>
            <a:pPr>
              <a:defRPr/>
            </a:pPr>
            <a:endParaRPr lang="en-US">
              <a:latin typeface="Agency FB" panose="020B0503020202020204" pitchFamily="34" charset="0"/>
            </a:endParaRPr>
          </a:p>
        </p:txBody>
      </p:sp>
      <p:sp>
        <p:nvSpPr>
          <p:cNvPr id="10" name="Text Box 41"/>
          <p:cNvSpPr txBox="1">
            <a:spLocks noChangeArrowheads="1"/>
          </p:cNvSpPr>
          <p:nvPr/>
        </p:nvSpPr>
        <p:spPr bwMode="auto">
          <a:xfrm>
            <a:off x="2518168" y="2780361"/>
            <a:ext cx="4196662" cy="307777"/>
          </a:xfrm>
          <a:prstGeom prst="rect">
            <a:avLst/>
          </a:prstGeom>
          <a:noFill/>
          <a:ln w="9525">
            <a:noFill/>
            <a:miter lim="800000"/>
            <a:headEnd/>
            <a:tailEnd/>
          </a:ln>
          <a:effectLst/>
        </p:spPr>
        <p:txBody>
          <a:bodyPr wrap="none" lIns="0" tIns="0" rIns="0" bIns="0">
            <a:spAutoFit/>
          </a:bodyPr>
          <a:lstStyle/>
          <a:p>
            <a:pPr>
              <a:defRPr/>
            </a:pPr>
            <a:r>
              <a:rPr lang="en-US" sz="2000" b="1" dirty="0">
                <a:latin typeface="Agency FB" panose="020B0503020202020204" pitchFamily="34" charset="0"/>
              </a:rPr>
              <a:t>2- Containerization of Inland Transport Systems</a:t>
            </a:r>
          </a:p>
        </p:txBody>
      </p:sp>
      <p:sp>
        <p:nvSpPr>
          <p:cNvPr id="80907" name="Freeform 42"/>
          <p:cNvSpPr>
            <a:spLocks/>
          </p:cNvSpPr>
          <p:nvPr/>
        </p:nvSpPr>
        <p:spPr bwMode="auto">
          <a:xfrm>
            <a:off x="3586857" y="3102535"/>
            <a:ext cx="1971675" cy="1289050"/>
          </a:xfrm>
          <a:custGeom>
            <a:avLst/>
            <a:gdLst>
              <a:gd name="T0" fmla="*/ 0 w 1242"/>
              <a:gd name="T1" fmla="*/ 2147483647 h 812"/>
              <a:gd name="T2" fmla="*/ 2147483647 w 1242"/>
              <a:gd name="T3" fmla="*/ 0 h 812"/>
              <a:gd name="T4" fmla="*/ 2147483647 w 1242"/>
              <a:gd name="T5" fmla="*/ 0 h 812"/>
              <a:gd name="T6" fmla="*/ 2147483647 w 1242"/>
              <a:gd name="T7" fmla="*/ 2147483647 h 812"/>
              <a:gd name="T8" fmla="*/ 0 w 1242"/>
              <a:gd name="T9" fmla="*/ 2147483647 h 812"/>
              <a:gd name="T10" fmla="*/ 0 60000 65536"/>
              <a:gd name="T11" fmla="*/ 0 60000 65536"/>
              <a:gd name="T12" fmla="*/ 0 60000 65536"/>
              <a:gd name="T13" fmla="*/ 0 60000 65536"/>
              <a:gd name="T14" fmla="*/ 0 60000 65536"/>
              <a:gd name="T15" fmla="*/ 0 w 1242"/>
              <a:gd name="T16" fmla="*/ 0 h 812"/>
              <a:gd name="T17" fmla="*/ 1242 w 1242"/>
              <a:gd name="T18" fmla="*/ 812 h 812"/>
            </a:gdLst>
            <a:ahLst/>
            <a:cxnLst>
              <a:cxn ang="T10">
                <a:pos x="T0" y="T1"/>
              </a:cxn>
              <a:cxn ang="T11">
                <a:pos x="T2" y="T3"/>
              </a:cxn>
              <a:cxn ang="T12">
                <a:pos x="T4" y="T5"/>
              </a:cxn>
              <a:cxn ang="T13">
                <a:pos x="T6" y="T7"/>
              </a:cxn>
              <a:cxn ang="T14">
                <a:pos x="T8" y="T9"/>
              </a:cxn>
            </a:cxnLst>
            <a:rect l="T15" t="T16" r="T17" b="T18"/>
            <a:pathLst>
              <a:path w="1242" h="812">
                <a:moveTo>
                  <a:pt x="0" y="812"/>
                </a:moveTo>
                <a:lnTo>
                  <a:pt x="333" y="0"/>
                </a:lnTo>
                <a:lnTo>
                  <a:pt x="957" y="0"/>
                </a:lnTo>
                <a:lnTo>
                  <a:pt x="1242" y="812"/>
                </a:lnTo>
                <a:lnTo>
                  <a:pt x="0" y="812"/>
                </a:lnTo>
                <a:close/>
              </a:path>
            </a:pathLst>
          </a:custGeom>
          <a:solidFill>
            <a:schemeClr val="accent2">
              <a:lumMod val="60000"/>
              <a:lumOff val="40000"/>
            </a:schemeClr>
          </a:solidFill>
          <a:ln w="9525">
            <a:noFill/>
            <a:round/>
            <a:headEnd/>
            <a:tailEnd/>
          </a:ln>
        </p:spPr>
        <p:txBody>
          <a:bodyPr/>
          <a:lstStyle/>
          <a:p>
            <a:endParaRPr lang="en-US">
              <a:latin typeface="Agency FB" panose="020B0503020202020204" pitchFamily="34" charset="0"/>
            </a:endParaRPr>
          </a:p>
        </p:txBody>
      </p:sp>
      <p:sp>
        <p:nvSpPr>
          <p:cNvPr id="80908" name="Freeform 43"/>
          <p:cNvSpPr>
            <a:spLocks/>
          </p:cNvSpPr>
          <p:nvPr/>
        </p:nvSpPr>
        <p:spPr bwMode="auto">
          <a:xfrm>
            <a:off x="1748532" y="3475686"/>
            <a:ext cx="2147888" cy="163513"/>
          </a:xfrm>
          <a:custGeom>
            <a:avLst/>
            <a:gdLst>
              <a:gd name="T0" fmla="*/ 2147483647 w 1353"/>
              <a:gd name="T1" fmla="*/ 0 h 103"/>
              <a:gd name="T2" fmla="*/ 2147483647 w 1353"/>
              <a:gd name="T3" fmla="*/ 2147483647 h 103"/>
              <a:gd name="T4" fmla="*/ 0 w 1353"/>
              <a:gd name="T5" fmla="*/ 2147483647 h 103"/>
              <a:gd name="T6" fmla="*/ 0 60000 65536"/>
              <a:gd name="T7" fmla="*/ 0 60000 65536"/>
              <a:gd name="T8" fmla="*/ 0 60000 65536"/>
              <a:gd name="T9" fmla="*/ 0 w 1353"/>
              <a:gd name="T10" fmla="*/ 0 h 103"/>
              <a:gd name="T11" fmla="*/ 1353 w 1353"/>
              <a:gd name="T12" fmla="*/ 103 h 103"/>
            </a:gdLst>
            <a:ahLst/>
            <a:cxnLst>
              <a:cxn ang="T6">
                <a:pos x="T0" y="T1"/>
              </a:cxn>
              <a:cxn ang="T7">
                <a:pos x="T2" y="T3"/>
              </a:cxn>
              <a:cxn ang="T8">
                <a:pos x="T4" y="T5"/>
              </a:cxn>
            </a:cxnLst>
            <a:rect l="T9" t="T10" r="T11" b="T12"/>
            <a:pathLst>
              <a:path w="1353" h="103">
                <a:moveTo>
                  <a:pt x="1353" y="0"/>
                </a:moveTo>
                <a:lnTo>
                  <a:pt x="672" y="103"/>
                </a:lnTo>
                <a:lnTo>
                  <a:pt x="0" y="89"/>
                </a:lnTo>
              </a:path>
            </a:pathLst>
          </a:custGeom>
          <a:noFill/>
          <a:ln w="38100">
            <a:solidFill>
              <a:schemeClr val="bg1">
                <a:lumMod val="50000"/>
              </a:schemeClr>
            </a:solidFill>
            <a:round/>
            <a:headEnd/>
            <a:tailEnd/>
          </a:ln>
        </p:spPr>
        <p:txBody>
          <a:bodyPr/>
          <a:lstStyle/>
          <a:p>
            <a:endParaRPr lang="en-US">
              <a:latin typeface="Agency FB" panose="020B0503020202020204" pitchFamily="34" charset="0"/>
            </a:endParaRPr>
          </a:p>
        </p:txBody>
      </p:sp>
      <p:sp>
        <p:nvSpPr>
          <p:cNvPr id="80909" name="Text Box 48"/>
          <p:cNvSpPr txBox="1">
            <a:spLocks noChangeArrowheads="1"/>
          </p:cNvSpPr>
          <p:nvPr/>
        </p:nvSpPr>
        <p:spPr bwMode="auto">
          <a:xfrm>
            <a:off x="6224729" y="3914927"/>
            <a:ext cx="1388202" cy="184666"/>
          </a:xfrm>
          <a:prstGeom prst="rect">
            <a:avLst/>
          </a:prstGeom>
          <a:noFill/>
          <a:ln w="9525">
            <a:noFill/>
            <a:miter lim="800000"/>
            <a:headEnd/>
            <a:tailEnd/>
          </a:ln>
        </p:spPr>
        <p:txBody>
          <a:bodyPr wrap="none" lIns="0" tIns="0" rIns="0" bIns="0">
            <a:spAutoFit/>
          </a:bodyPr>
          <a:lstStyle/>
          <a:p>
            <a:pPr algn="ctr">
              <a:lnSpc>
                <a:spcPct val="75000"/>
              </a:lnSpc>
            </a:pPr>
            <a:r>
              <a:rPr lang="en-US" sz="1600" b="1" dirty="0">
                <a:solidFill>
                  <a:srgbClr val="4D4D4D"/>
                </a:solidFill>
                <a:latin typeface="Agency FB" panose="020B0503020202020204" pitchFamily="34" charset="0"/>
              </a:rPr>
              <a:t>Intermodal terminal</a:t>
            </a:r>
          </a:p>
        </p:txBody>
      </p:sp>
      <p:sp>
        <p:nvSpPr>
          <p:cNvPr id="80910" name="Line 50"/>
          <p:cNvSpPr>
            <a:spLocks noChangeShapeType="1"/>
          </p:cNvSpPr>
          <p:nvPr/>
        </p:nvSpPr>
        <p:spPr bwMode="auto">
          <a:xfrm flipH="1">
            <a:off x="5347395" y="3439174"/>
            <a:ext cx="1730375" cy="319087"/>
          </a:xfrm>
          <a:prstGeom prst="line">
            <a:avLst/>
          </a:prstGeom>
          <a:noFill/>
          <a:ln w="38100">
            <a:solidFill>
              <a:srgbClr val="808080"/>
            </a:solidFill>
            <a:round/>
            <a:headEnd/>
            <a:tailEnd/>
          </a:ln>
        </p:spPr>
        <p:txBody>
          <a:bodyPr/>
          <a:lstStyle/>
          <a:p>
            <a:endParaRPr lang="en-US">
              <a:latin typeface="Agency FB" panose="020B0503020202020204" pitchFamily="34" charset="0"/>
            </a:endParaRPr>
          </a:p>
        </p:txBody>
      </p:sp>
      <p:sp>
        <p:nvSpPr>
          <p:cNvPr id="80911" name="Freeform 51"/>
          <p:cNvSpPr>
            <a:spLocks/>
          </p:cNvSpPr>
          <p:nvPr/>
        </p:nvSpPr>
        <p:spPr bwMode="auto">
          <a:xfrm>
            <a:off x="4444107" y="3131199"/>
            <a:ext cx="276225" cy="1244600"/>
          </a:xfrm>
          <a:custGeom>
            <a:avLst/>
            <a:gdLst>
              <a:gd name="T0" fmla="*/ 2147483647 w 174"/>
              <a:gd name="T1" fmla="*/ 0 h 784"/>
              <a:gd name="T2" fmla="*/ 0 w 174"/>
              <a:gd name="T3" fmla="*/ 2147483647 h 784"/>
              <a:gd name="T4" fmla="*/ 2147483647 w 174"/>
              <a:gd name="T5" fmla="*/ 2147483647 h 784"/>
              <a:gd name="T6" fmla="*/ 2147483647 w 174"/>
              <a:gd name="T7" fmla="*/ 2147483647 h 784"/>
              <a:gd name="T8" fmla="*/ 0 60000 65536"/>
              <a:gd name="T9" fmla="*/ 0 60000 65536"/>
              <a:gd name="T10" fmla="*/ 0 60000 65536"/>
              <a:gd name="T11" fmla="*/ 0 60000 65536"/>
              <a:gd name="T12" fmla="*/ 0 w 174"/>
              <a:gd name="T13" fmla="*/ 0 h 784"/>
              <a:gd name="T14" fmla="*/ 174 w 174"/>
              <a:gd name="T15" fmla="*/ 784 h 784"/>
            </a:gdLst>
            <a:ahLst/>
            <a:cxnLst>
              <a:cxn ang="T8">
                <a:pos x="T0" y="T1"/>
              </a:cxn>
              <a:cxn ang="T9">
                <a:pos x="T2" y="T3"/>
              </a:cxn>
              <a:cxn ang="T10">
                <a:pos x="T4" y="T5"/>
              </a:cxn>
              <a:cxn ang="T11">
                <a:pos x="T6" y="T7"/>
              </a:cxn>
            </a:cxnLst>
            <a:rect l="T12" t="T13" r="T14" b="T15"/>
            <a:pathLst>
              <a:path w="174" h="784">
                <a:moveTo>
                  <a:pt x="118" y="0"/>
                </a:moveTo>
                <a:lnTo>
                  <a:pt x="0" y="423"/>
                </a:lnTo>
                <a:lnTo>
                  <a:pt x="174" y="347"/>
                </a:lnTo>
                <a:lnTo>
                  <a:pt x="56" y="784"/>
                </a:lnTo>
              </a:path>
            </a:pathLst>
          </a:custGeom>
          <a:noFill/>
          <a:ln w="38100">
            <a:solidFill>
              <a:srgbClr val="FFFFFF"/>
            </a:solidFill>
            <a:round/>
            <a:headEnd/>
            <a:tailEnd/>
          </a:ln>
        </p:spPr>
        <p:txBody>
          <a:bodyPr/>
          <a:lstStyle/>
          <a:p>
            <a:endParaRPr lang="en-US">
              <a:latin typeface="Agency FB" panose="020B0503020202020204" pitchFamily="34" charset="0"/>
            </a:endParaRPr>
          </a:p>
        </p:txBody>
      </p:sp>
      <p:sp>
        <p:nvSpPr>
          <p:cNvPr id="80912" name="Freeform 52"/>
          <p:cNvSpPr>
            <a:spLocks/>
          </p:cNvSpPr>
          <p:nvPr/>
        </p:nvSpPr>
        <p:spPr bwMode="auto">
          <a:xfrm>
            <a:off x="3602732" y="3337574"/>
            <a:ext cx="1978025" cy="868362"/>
          </a:xfrm>
          <a:custGeom>
            <a:avLst/>
            <a:gdLst>
              <a:gd name="T0" fmla="*/ 2147483647 w 1246"/>
              <a:gd name="T1" fmla="*/ 2147483647 h 547"/>
              <a:gd name="T2" fmla="*/ 2147483647 w 1246"/>
              <a:gd name="T3" fmla="*/ 2147483647 h 547"/>
              <a:gd name="T4" fmla="*/ 2147483647 w 1246"/>
              <a:gd name="T5" fmla="*/ 2147483647 h 547"/>
              <a:gd name="T6" fmla="*/ 2147483647 w 1246"/>
              <a:gd name="T7" fmla="*/ 2147483647 h 547"/>
              <a:gd name="T8" fmla="*/ 2147483647 w 1246"/>
              <a:gd name="T9" fmla="*/ 2147483647 h 547"/>
              <a:gd name="T10" fmla="*/ 2147483647 w 1246"/>
              <a:gd name="T11" fmla="*/ 2147483647 h 547"/>
              <a:gd name="T12" fmla="*/ 2147483647 w 1246"/>
              <a:gd name="T13" fmla="*/ 2147483647 h 547"/>
              <a:gd name="T14" fmla="*/ 2147483647 w 1246"/>
              <a:gd name="T15" fmla="*/ 2147483647 h 547"/>
              <a:gd name="T16" fmla="*/ 2147483647 w 1246"/>
              <a:gd name="T17" fmla="*/ 2147483647 h 5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46"/>
              <a:gd name="T28" fmla="*/ 0 h 547"/>
              <a:gd name="T29" fmla="*/ 1246 w 1246"/>
              <a:gd name="T30" fmla="*/ 547 h 5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46" h="547">
                <a:moveTo>
                  <a:pt x="247" y="148"/>
                </a:moveTo>
                <a:cubicBezTo>
                  <a:pt x="247" y="186"/>
                  <a:pt x="264" y="326"/>
                  <a:pt x="247" y="384"/>
                </a:cubicBezTo>
                <a:cubicBezTo>
                  <a:pt x="230" y="442"/>
                  <a:pt x="0" y="471"/>
                  <a:pt x="143" y="495"/>
                </a:cubicBezTo>
                <a:cubicBezTo>
                  <a:pt x="286" y="519"/>
                  <a:pt x="968" y="547"/>
                  <a:pt x="1107" y="530"/>
                </a:cubicBezTo>
                <a:cubicBezTo>
                  <a:pt x="1246" y="513"/>
                  <a:pt x="980" y="438"/>
                  <a:pt x="976" y="391"/>
                </a:cubicBezTo>
                <a:cubicBezTo>
                  <a:pt x="972" y="344"/>
                  <a:pt x="1100" y="284"/>
                  <a:pt x="1080" y="245"/>
                </a:cubicBezTo>
                <a:cubicBezTo>
                  <a:pt x="1060" y="206"/>
                  <a:pt x="880" y="194"/>
                  <a:pt x="858" y="155"/>
                </a:cubicBezTo>
                <a:cubicBezTo>
                  <a:pt x="836" y="116"/>
                  <a:pt x="1049" y="18"/>
                  <a:pt x="948" y="9"/>
                </a:cubicBezTo>
                <a:cubicBezTo>
                  <a:pt x="847" y="0"/>
                  <a:pt x="399" y="81"/>
                  <a:pt x="254" y="100"/>
                </a:cubicBezTo>
              </a:path>
            </a:pathLst>
          </a:custGeom>
          <a:noFill/>
          <a:ln w="38100">
            <a:solidFill>
              <a:schemeClr val="accent2">
                <a:lumMod val="50000"/>
              </a:schemeClr>
            </a:solidFill>
            <a:round/>
            <a:headEnd/>
            <a:tailEnd/>
          </a:ln>
        </p:spPr>
        <p:txBody>
          <a:bodyPr/>
          <a:lstStyle/>
          <a:p>
            <a:endParaRPr lang="en-US">
              <a:latin typeface="Agency FB" panose="020B0503020202020204" pitchFamily="34" charset="0"/>
            </a:endParaRPr>
          </a:p>
        </p:txBody>
      </p:sp>
      <p:sp>
        <p:nvSpPr>
          <p:cNvPr id="80913" name="Oval 53"/>
          <p:cNvSpPr>
            <a:spLocks noChangeArrowheads="1"/>
          </p:cNvSpPr>
          <p:nvPr/>
        </p:nvSpPr>
        <p:spPr bwMode="auto">
          <a:xfrm>
            <a:off x="3751957" y="3383611"/>
            <a:ext cx="398463" cy="190500"/>
          </a:xfrm>
          <a:prstGeom prst="ellipse">
            <a:avLst/>
          </a:prstGeom>
          <a:solidFill>
            <a:schemeClr val="bg1"/>
          </a:solidFill>
          <a:ln w="44450">
            <a:solidFill>
              <a:schemeClr val="accent2">
                <a:lumMod val="50000"/>
              </a:schemeClr>
            </a:solidFill>
            <a:round/>
            <a:headEnd/>
            <a:tailEnd/>
          </a:ln>
        </p:spPr>
        <p:txBody>
          <a:bodyPr wrap="none" anchor="ctr"/>
          <a:lstStyle/>
          <a:p>
            <a:endParaRPr lang="en-US">
              <a:latin typeface="Agency FB" panose="020B0503020202020204" pitchFamily="34" charset="0"/>
            </a:endParaRPr>
          </a:p>
        </p:txBody>
      </p:sp>
      <p:sp>
        <p:nvSpPr>
          <p:cNvPr id="80914" name="Oval 54"/>
          <p:cNvSpPr>
            <a:spLocks noChangeArrowheads="1"/>
          </p:cNvSpPr>
          <p:nvPr/>
        </p:nvSpPr>
        <p:spPr bwMode="auto">
          <a:xfrm>
            <a:off x="5160070" y="3645549"/>
            <a:ext cx="398462" cy="190500"/>
          </a:xfrm>
          <a:prstGeom prst="ellipse">
            <a:avLst/>
          </a:prstGeom>
          <a:solidFill>
            <a:schemeClr val="bg1"/>
          </a:solidFill>
          <a:ln w="44450">
            <a:solidFill>
              <a:schemeClr val="accent2">
                <a:lumMod val="50000"/>
              </a:schemeClr>
            </a:solidFill>
            <a:round/>
            <a:headEnd/>
            <a:tailEnd/>
          </a:ln>
        </p:spPr>
        <p:txBody>
          <a:bodyPr wrap="none" anchor="ctr"/>
          <a:lstStyle/>
          <a:p>
            <a:endParaRPr lang="en-US">
              <a:latin typeface="Agency FB" panose="020B0503020202020204" pitchFamily="34" charset="0"/>
            </a:endParaRPr>
          </a:p>
        </p:txBody>
      </p:sp>
      <p:sp>
        <p:nvSpPr>
          <p:cNvPr id="80915" name="Oval 55"/>
          <p:cNvSpPr>
            <a:spLocks noChangeArrowheads="1"/>
          </p:cNvSpPr>
          <p:nvPr/>
        </p:nvSpPr>
        <p:spPr bwMode="auto">
          <a:xfrm>
            <a:off x="4993382" y="3258199"/>
            <a:ext cx="398463" cy="190500"/>
          </a:xfrm>
          <a:prstGeom prst="ellipse">
            <a:avLst/>
          </a:prstGeom>
          <a:solidFill>
            <a:schemeClr val="bg1"/>
          </a:solidFill>
          <a:ln w="44450">
            <a:solidFill>
              <a:schemeClr val="accent2">
                <a:lumMod val="50000"/>
              </a:schemeClr>
            </a:solidFill>
            <a:round/>
            <a:headEnd/>
            <a:tailEnd/>
          </a:ln>
        </p:spPr>
        <p:txBody>
          <a:bodyPr wrap="none" anchor="ctr"/>
          <a:lstStyle/>
          <a:p>
            <a:endParaRPr lang="en-US">
              <a:latin typeface="Agency FB" panose="020B0503020202020204" pitchFamily="34" charset="0"/>
            </a:endParaRPr>
          </a:p>
        </p:txBody>
      </p:sp>
      <p:sp>
        <p:nvSpPr>
          <p:cNvPr id="80916" name="Line 56"/>
          <p:cNvSpPr>
            <a:spLocks noChangeShapeType="1"/>
          </p:cNvSpPr>
          <p:nvPr/>
        </p:nvSpPr>
        <p:spPr bwMode="auto">
          <a:xfrm flipH="1">
            <a:off x="1018282" y="4132911"/>
            <a:ext cx="2698750" cy="111125"/>
          </a:xfrm>
          <a:prstGeom prst="line">
            <a:avLst/>
          </a:prstGeom>
          <a:noFill/>
          <a:ln w="38100">
            <a:solidFill>
              <a:srgbClr val="808080"/>
            </a:solidFill>
            <a:round/>
            <a:headEnd/>
            <a:tailEnd/>
          </a:ln>
        </p:spPr>
        <p:txBody>
          <a:bodyPr/>
          <a:lstStyle/>
          <a:p>
            <a:endParaRPr lang="en-US">
              <a:latin typeface="Agency FB" panose="020B0503020202020204" pitchFamily="34" charset="0"/>
            </a:endParaRPr>
          </a:p>
        </p:txBody>
      </p:sp>
      <p:sp>
        <p:nvSpPr>
          <p:cNvPr id="80917" name="Line 57"/>
          <p:cNvSpPr>
            <a:spLocks noChangeShapeType="1"/>
          </p:cNvSpPr>
          <p:nvPr/>
        </p:nvSpPr>
        <p:spPr bwMode="auto">
          <a:xfrm flipH="1" flipV="1">
            <a:off x="2823270" y="3658249"/>
            <a:ext cx="890587" cy="484187"/>
          </a:xfrm>
          <a:prstGeom prst="line">
            <a:avLst/>
          </a:prstGeom>
          <a:noFill/>
          <a:ln w="38100">
            <a:solidFill>
              <a:srgbClr val="808080"/>
            </a:solidFill>
            <a:round/>
            <a:headEnd/>
            <a:tailEnd/>
          </a:ln>
        </p:spPr>
        <p:txBody>
          <a:bodyPr/>
          <a:lstStyle/>
          <a:p>
            <a:endParaRPr lang="en-US">
              <a:latin typeface="Agency FB" panose="020B0503020202020204" pitchFamily="34" charset="0"/>
            </a:endParaRPr>
          </a:p>
        </p:txBody>
      </p:sp>
      <p:sp>
        <p:nvSpPr>
          <p:cNvPr id="80918" name="Oval 58"/>
          <p:cNvSpPr>
            <a:spLocks noChangeArrowheads="1"/>
          </p:cNvSpPr>
          <p:nvPr/>
        </p:nvSpPr>
        <p:spPr bwMode="auto">
          <a:xfrm>
            <a:off x="2637532" y="3561411"/>
            <a:ext cx="384175" cy="184150"/>
          </a:xfrm>
          <a:prstGeom prst="ellipse">
            <a:avLst/>
          </a:prstGeom>
          <a:solidFill>
            <a:schemeClr val="bg1"/>
          </a:solidFill>
          <a:ln w="31750">
            <a:solidFill>
              <a:schemeClr val="accent3">
                <a:lumMod val="50000"/>
              </a:schemeClr>
            </a:solidFill>
            <a:round/>
            <a:headEnd/>
            <a:tailEnd/>
          </a:ln>
        </p:spPr>
        <p:txBody>
          <a:bodyPr wrap="none" anchor="ctr"/>
          <a:lstStyle/>
          <a:p>
            <a:endParaRPr lang="en-US">
              <a:latin typeface="Agency FB" panose="020B0503020202020204" pitchFamily="34" charset="0"/>
            </a:endParaRPr>
          </a:p>
        </p:txBody>
      </p:sp>
      <p:sp>
        <p:nvSpPr>
          <p:cNvPr id="80919" name="Oval 59"/>
          <p:cNvSpPr>
            <a:spLocks noChangeArrowheads="1"/>
          </p:cNvSpPr>
          <p:nvPr/>
        </p:nvSpPr>
        <p:spPr bwMode="auto">
          <a:xfrm>
            <a:off x="3509070" y="4031311"/>
            <a:ext cx="398462" cy="190500"/>
          </a:xfrm>
          <a:prstGeom prst="ellipse">
            <a:avLst/>
          </a:prstGeom>
          <a:solidFill>
            <a:schemeClr val="bg1"/>
          </a:solidFill>
          <a:ln w="44450">
            <a:solidFill>
              <a:schemeClr val="accent2">
                <a:lumMod val="50000"/>
              </a:schemeClr>
            </a:solidFill>
            <a:round/>
            <a:headEnd/>
            <a:tailEnd/>
          </a:ln>
        </p:spPr>
        <p:txBody>
          <a:bodyPr wrap="none" anchor="ctr"/>
          <a:lstStyle/>
          <a:p>
            <a:endParaRPr lang="en-US">
              <a:latin typeface="Agency FB" panose="020B0503020202020204" pitchFamily="34" charset="0"/>
            </a:endParaRPr>
          </a:p>
        </p:txBody>
      </p:sp>
      <p:sp>
        <p:nvSpPr>
          <p:cNvPr id="80920" name="Oval 60"/>
          <p:cNvSpPr>
            <a:spLocks noChangeArrowheads="1"/>
          </p:cNvSpPr>
          <p:nvPr/>
        </p:nvSpPr>
        <p:spPr bwMode="auto">
          <a:xfrm>
            <a:off x="6228457" y="3472511"/>
            <a:ext cx="384175" cy="184150"/>
          </a:xfrm>
          <a:prstGeom prst="ellipse">
            <a:avLst/>
          </a:prstGeom>
          <a:solidFill>
            <a:schemeClr val="bg1"/>
          </a:solidFill>
          <a:ln w="31750">
            <a:solidFill>
              <a:schemeClr val="accent3">
                <a:lumMod val="50000"/>
              </a:schemeClr>
            </a:solidFill>
            <a:round/>
            <a:headEnd/>
            <a:tailEnd/>
          </a:ln>
        </p:spPr>
        <p:txBody>
          <a:bodyPr wrap="none" anchor="ctr"/>
          <a:lstStyle/>
          <a:p>
            <a:endParaRPr lang="en-US">
              <a:latin typeface="Agency FB" panose="020B0503020202020204" pitchFamily="34" charset="0"/>
            </a:endParaRPr>
          </a:p>
        </p:txBody>
      </p:sp>
      <p:sp>
        <p:nvSpPr>
          <p:cNvPr id="80921" name="Line 61"/>
          <p:cNvSpPr>
            <a:spLocks noChangeShapeType="1"/>
          </p:cNvSpPr>
          <p:nvPr/>
        </p:nvSpPr>
        <p:spPr bwMode="auto">
          <a:xfrm flipH="1" flipV="1">
            <a:off x="5509320" y="4163074"/>
            <a:ext cx="2719387" cy="111125"/>
          </a:xfrm>
          <a:prstGeom prst="line">
            <a:avLst/>
          </a:prstGeom>
          <a:noFill/>
          <a:ln w="38100">
            <a:solidFill>
              <a:srgbClr val="808080"/>
            </a:solidFill>
            <a:round/>
            <a:headEnd/>
            <a:tailEnd/>
          </a:ln>
        </p:spPr>
        <p:txBody>
          <a:bodyPr/>
          <a:lstStyle/>
          <a:p>
            <a:endParaRPr lang="en-US">
              <a:latin typeface="Agency FB" panose="020B0503020202020204" pitchFamily="34" charset="0"/>
            </a:endParaRPr>
          </a:p>
        </p:txBody>
      </p:sp>
      <p:sp>
        <p:nvSpPr>
          <p:cNvPr id="80922" name="Oval 62"/>
          <p:cNvSpPr>
            <a:spLocks noChangeArrowheads="1"/>
          </p:cNvSpPr>
          <p:nvPr/>
        </p:nvSpPr>
        <p:spPr bwMode="auto">
          <a:xfrm>
            <a:off x="5268020" y="4072586"/>
            <a:ext cx="398462" cy="190500"/>
          </a:xfrm>
          <a:prstGeom prst="ellipse">
            <a:avLst/>
          </a:prstGeom>
          <a:solidFill>
            <a:schemeClr val="bg1"/>
          </a:solidFill>
          <a:ln w="44450">
            <a:solidFill>
              <a:schemeClr val="accent2">
                <a:lumMod val="50000"/>
              </a:schemeClr>
            </a:solidFill>
            <a:round/>
            <a:headEnd/>
            <a:tailEnd/>
          </a:ln>
        </p:spPr>
        <p:txBody>
          <a:bodyPr wrap="none" anchor="ctr"/>
          <a:lstStyle/>
          <a:p>
            <a:endParaRPr lang="en-US">
              <a:latin typeface="Agency FB" panose="020B0503020202020204" pitchFamily="34" charset="0"/>
            </a:endParaRPr>
          </a:p>
        </p:txBody>
      </p:sp>
      <p:sp>
        <p:nvSpPr>
          <p:cNvPr id="80923" name="Oval 63"/>
          <p:cNvSpPr>
            <a:spLocks noChangeArrowheads="1"/>
          </p:cNvSpPr>
          <p:nvPr/>
        </p:nvSpPr>
        <p:spPr bwMode="auto">
          <a:xfrm>
            <a:off x="6709470" y="4120211"/>
            <a:ext cx="384175" cy="184150"/>
          </a:xfrm>
          <a:prstGeom prst="ellipse">
            <a:avLst/>
          </a:prstGeom>
          <a:solidFill>
            <a:schemeClr val="bg1"/>
          </a:solidFill>
          <a:ln w="31750">
            <a:solidFill>
              <a:schemeClr val="accent3">
                <a:lumMod val="50000"/>
              </a:schemeClr>
            </a:solidFill>
            <a:round/>
            <a:headEnd/>
            <a:tailEnd/>
          </a:ln>
        </p:spPr>
        <p:txBody>
          <a:bodyPr wrap="none" anchor="ctr"/>
          <a:lstStyle/>
          <a:p>
            <a:endParaRPr lang="en-US">
              <a:latin typeface="Agency FB" panose="020B0503020202020204" pitchFamily="34" charset="0"/>
            </a:endParaRPr>
          </a:p>
        </p:txBody>
      </p:sp>
      <p:sp>
        <p:nvSpPr>
          <p:cNvPr id="80924" name="Text Box 67"/>
          <p:cNvSpPr txBox="1">
            <a:spLocks noChangeArrowheads="1"/>
          </p:cNvSpPr>
          <p:nvPr/>
        </p:nvSpPr>
        <p:spPr bwMode="auto">
          <a:xfrm>
            <a:off x="4269386" y="3767786"/>
            <a:ext cx="676467" cy="369332"/>
          </a:xfrm>
          <a:prstGeom prst="rect">
            <a:avLst/>
          </a:prstGeom>
          <a:noFill/>
          <a:ln w="9525">
            <a:noFill/>
            <a:miter lim="800000"/>
            <a:headEnd/>
            <a:tailEnd/>
          </a:ln>
        </p:spPr>
        <p:txBody>
          <a:bodyPr wrap="none" lIns="0" tIns="0" rIns="0" bIns="0">
            <a:spAutoFit/>
          </a:bodyPr>
          <a:lstStyle/>
          <a:p>
            <a:pPr algn="ctr">
              <a:lnSpc>
                <a:spcPct val="75000"/>
              </a:lnSpc>
            </a:pPr>
            <a:r>
              <a:rPr lang="en-US" sz="1600" b="1">
                <a:solidFill>
                  <a:srgbClr val="4D4D4D"/>
                </a:solidFill>
                <a:latin typeface="Agency FB" panose="020B0503020202020204" pitchFamily="34" charset="0"/>
              </a:rPr>
              <a:t>Pendulum</a:t>
            </a:r>
          </a:p>
          <a:p>
            <a:pPr algn="ctr">
              <a:lnSpc>
                <a:spcPct val="75000"/>
              </a:lnSpc>
            </a:pPr>
            <a:r>
              <a:rPr lang="en-US" sz="1600" b="1">
                <a:solidFill>
                  <a:srgbClr val="4D4D4D"/>
                </a:solidFill>
                <a:latin typeface="Agency FB" panose="020B0503020202020204" pitchFamily="34" charset="0"/>
              </a:rPr>
              <a:t>Services</a:t>
            </a:r>
          </a:p>
        </p:txBody>
      </p:sp>
      <p:sp>
        <p:nvSpPr>
          <p:cNvPr id="78877" name="Freeform 75"/>
          <p:cNvSpPr>
            <a:spLocks/>
          </p:cNvSpPr>
          <p:nvPr/>
        </p:nvSpPr>
        <p:spPr bwMode="auto">
          <a:xfrm>
            <a:off x="723007" y="4869333"/>
            <a:ext cx="7772400" cy="1371600"/>
          </a:xfrm>
          <a:custGeom>
            <a:avLst/>
            <a:gdLst>
              <a:gd name="T0" fmla="*/ 2147483647 w 4861"/>
              <a:gd name="T1" fmla="*/ 0 h 840"/>
              <a:gd name="T2" fmla="*/ 2147483647 w 4861"/>
              <a:gd name="T3" fmla="*/ 2147483647 h 840"/>
              <a:gd name="T4" fmla="*/ 2147483647 w 4861"/>
              <a:gd name="T5" fmla="*/ 2147483647 h 840"/>
              <a:gd name="T6" fmla="*/ 0 w 4861"/>
              <a:gd name="T7" fmla="*/ 2147483647 h 840"/>
              <a:gd name="T8" fmla="*/ 2147483647 w 4861"/>
              <a:gd name="T9" fmla="*/ 0 h 840"/>
              <a:gd name="T10" fmla="*/ 0 60000 65536"/>
              <a:gd name="T11" fmla="*/ 0 60000 65536"/>
              <a:gd name="T12" fmla="*/ 0 60000 65536"/>
              <a:gd name="T13" fmla="*/ 0 60000 65536"/>
              <a:gd name="T14" fmla="*/ 0 60000 65536"/>
              <a:gd name="T15" fmla="*/ 0 w 4861"/>
              <a:gd name="T16" fmla="*/ 0 h 840"/>
              <a:gd name="T17" fmla="*/ 4861 w 4861"/>
              <a:gd name="T18" fmla="*/ 840 h 840"/>
            </a:gdLst>
            <a:ahLst/>
            <a:cxnLst>
              <a:cxn ang="T10">
                <a:pos x="T0" y="T1"/>
              </a:cxn>
              <a:cxn ang="T11">
                <a:pos x="T2" y="T3"/>
              </a:cxn>
              <a:cxn ang="T12">
                <a:pos x="T4" y="T5"/>
              </a:cxn>
              <a:cxn ang="T13">
                <a:pos x="T6" y="T7"/>
              </a:cxn>
              <a:cxn ang="T14">
                <a:pos x="T8" y="T9"/>
              </a:cxn>
            </a:cxnLst>
            <a:rect l="T15" t="T16" r="T17" b="T18"/>
            <a:pathLst>
              <a:path w="4861" h="840">
                <a:moveTo>
                  <a:pt x="1039" y="0"/>
                </a:moveTo>
                <a:lnTo>
                  <a:pt x="3777" y="7"/>
                </a:lnTo>
                <a:lnTo>
                  <a:pt x="4861" y="840"/>
                </a:lnTo>
                <a:lnTo>
                  <a:pt x="0" y="840"/>
                </a:lnTo>
                <a:lnTo>
                  <a:pt x="1039" y="0"/>
                </a:lnTo>
                <a:close/>
              </a:path>
            </a:pathLst>
          </a:custGeom>
          <a:solidFill>
            <a:srgbClr val="FFFFFF"/>
          </a:solidFill>
          <a:ln w="25400">
            <a:solidFill>
              <a:srgbClr val="808080"/>
            </a:solidFill>
            <a:round/>
            <a:headEnd/>
            <a:tailEnd/>
          </a:ln>
          <a:effectLst>
            <a:outerShdw blurRad="50800" dist="38100" dir="2700000" algn="tl" rotWithShape="0">
              <a:prstClr val="black">
                <a:alpha val="40000"/>
              </a:prstClr>
            </a:outerShdw>
          </a:effectLst>
        </p:spPr>
        <p:txBody>
          <a:bodyPr/>
          <a:lstStyle/>
          <a:p>
            <a:pPr>
              <a:defRPr/>
            </a:pPr>
            <a:endParaRPr lang="en-US">
              <a:latin typeface="Agency FB" panose="020B0503020202020204" pitchFamily="34" charset="0"/>
            </a:endParaRPr>
          </a:p>
        </p:txBody>
      </p:sp>
      <p:sp>
        <p:nvSpPr>
          <p:cNvPr id="30" name="Text Box 76"/>
          <p:cNvSpPr txBox="1">
            <a:spLocks noChangeArrowheads="1"/>
          </p:cNvSpPr>
          <p:nvPr/>
        </p:nvSpPr>
        <p:spPr bwMode="auto">
          <a:xfrm>
            <a:off x="2817155" y="4572648"/>
            <a:ext cx="3646832" cy="307777"/>
          </a:xfrm>
          <a:prstGeom prst="rect">
            <a:avLst/>
          </a:prstGeom>
          <a:noFill/>
          <a:ln w="9525">
            <a:noFill/>
            <a:miter lim="800000"/>
            <a:headEnd/>
            <a:tailEnd/>
          </a:ln>
          <a:effectLst/>
        </p:spPr>
        <p:txBody>
          <a:bodyPr wrap="none" lIns="0" tIns="0" rIns="0" bIns="0">
            <a:spAutoFit/>
          </a:bodyPr>
          <a:lstStyle/>
          <a:p>
            <a:pPr>
              <a:defRPr/>
            </a:pPr>
            <a:r>
              <a:rPr lang="en-US" sz="2000" b="1" dirty="0">
                <a:latin typeface="Agency FB" panose="020B0503020202020204" pitchFamily="34" charset="0"/>
              </a:rPr>
              <a:t>3- Intermodal and </a:t>
            </a:r>
            <a:r>
              <a:rPr lang="en-US" sz="2000" b="1" dirty="0" err="1">
                <a:latin typeface="Agency FB" panose="020B0503020202020204" pitchFamily="34" charset="0"/>
              </a:rPr>
              <a:t>Transmodal</a:t>
            </a:r>
            <a:r>
              <a:rPr lang="en-US" sz="2000" b="1" dirty="0">
                <a:latin typeface="Agency FB" panose="020B0503020202020204" pitchFamily="34" charset="0"/>
              </a:rPr>
              <a:t> Operations</a:t>
            </a:r>
          </a:p>
        </p:txBody>
      </p:sp>
      <p:sp>
        <p:nvSpPr>
          <p:cNvPr id="80927" name="Freeform 77"/>
          <p:cNvSpPr>
            <a:spLocks/>
          </p:cNvSpPr>
          <p:nvPr/>
        </p:nvSpPr>
        <p:spPr bwMode="auto">
          <a:xfrm>
            <a:off x="3586857" y="4904347"/>
            <a:ext cx="1971675" cy="1289050"/>
          </a:xfrm>
          <a:custGeom>
            <a:avLst/>
            <a:gdLst>
              <a:gd name="T0" fmla="*/ 0 w 1242"/>
              <a:gd name="T1" fmla="*/ 2147483647 h 812"/>
              <a:gd name="T2" fmla="*/ 2147483647 w 1242"/>
              <a:gd name="T3" fmla="*/ 0 h 812"/>
              <a:gd name="T4" fmla="*/ 2147483647 w 1242"/>
              <a:gd name="T5" fmla="*/ 0 h 812"/>
              <a:gd name="T6" fmla="*/ 2147483647 w 1242"/>
              <a:gd name="T7" fmla="*/ 2147483647 h 812"/>
              <a:gd name="T8" fmla="*/ 0 w 1242"/>
              <a:gd name="T9" fmla="*/ 2147483647 h 812"/>
              <a:gd name="T10" fmla="*/ 0 60000 65536"/>
              <a:gd name="T11" fmla="*/ 0 60000 65536"/>
              <a:gd name="T12" fmla="*/ 0 60000 65536"/>
              <a:gd name="T13" fmla="*/ 0 60000 65536"/>
              <a:gd name="T14" fmla="*/ 0 60000 65536"/>
              <a:gd name="T15" fmla="*/ 0 w 1242"/>
              <a:gd name="T16" fmla="*/ 0 h 812"/>
              <a:gd name="T17" fmla="*/ 1242 w 1242"/>
              <a:gd name="T18" fmla="*/ 812 h 812"/>
            </a:gdLst>
            <a:ahLst/>
            <a:cxnLst>
              <a:cxn ang="T10">
                <a:pos x="T0" y="T1"/>
              </a:cxn>
              <a:cxn ang="T11">
                <a:pos x="T2" y="T3"/>
              </a:cxn>
              <a:cxn ang="T12">
                <a:pos x="T4" y="T5"/>
              </a:cxn>
              <a:cxn ang="T13">
                <a:pos x="T6" y="T7"/>
              </a:cxn>
              <a:cxn ang="T14">
                <a:pos x="T8" y="T9"/>
              </a:cxn>
            </a:cxnLst>
            <a:rect l="T15" t="T16" r="T17" b="T18"/>
            <a:pathLst>
              <a:path w="1242" h="812">
                <a:moveTo>
                  <a:pt x="0" y="812"/>
                </a:moveTo>
                <a:lnTo>
                  <a:pt x="333" y="0"/>
                </a:lnTo>
                <a:lnTo>
                  <a:pt x="957" y="0"/>
                </a:lnTo>
                <a:lnTo>
                  <a:pt x="1242" y="812"/>
                </a:lnTo>
                <a:lnTo>
                  <a:pt x="0" y="812"/>
                </a:lnTo>
                <a:close/>
              </a:path>
            </a:pathLst>
          </a:custGeom>
          <a:solidFill>
            <a:schemeClr val="accent2">
              <a:lumMod val="60000"/>
              <a:lumOff val="40000"/>
            </a:schemeClr>
          </a:solidFill>
          <a:ln w="9525">
            <a:noFill/>
            <a:round/>
            <a:headEnd/>
            <a:tailEnd/>
          </a:ln>
        </p:spPr>
        <p:txBody>
          <a:bodyPr/>
          <a:lstStyle/>
          <a:p>
            <a:endParaRPr lang="en-US">
              <a:latin typeface="Agency FB" panose="020B0503020202020204" pitchFamily="34" charset="0"/>
            </a:endParaRPr>
          </a:p>
        </p:txBody>
      </p:sp>
      <p:sp>
        <p:nvSpPr>
          <p:cNvPr id="80928" name="Freeform 78"/>
          <p:cNvSpPr>
            <a:spLocks/>
          </p:cNvSpPr>
          <p:nvPr/>
        </p:nvSpPr>
        <p:spPr bwMode="auto">
          <a:xfrm>
            <a:off x="1748532" y="5277499"/>
            <a:ext cx="2147888" cy="163512"/>
          </a:xfrm>
          <a:custGeom>
            <a:avLst/>
            <a:gdLst>
              <a:gd name="T0" fmla="*/ 2147483647 w 1353"/>
              <a:gd name="T1" fmla="*/ 0 h 103"/>
              <a:gd name="T2" fmla="*/ 2147483647 w 1353"/>
              <a:gd name="T3" fmla="*/ 2147483647 h 103"/>
              <a:gd name="T4" fmla="*/ 0 w 1353"/>
              <a:gd name="T5" fmla="*/ 2147483647 h 103"/>
              <a:gd name="T6" fmla="*/ 0 60000 65536"/>
              <a:gd name="T7" fmla="*/ 0 60000 65536"/>
              <a:gd name="T8" fmla="*/ 0 60000 65536"/>
              <a:gd name="T9" fmla="*/ 0 w 1353"/>
              <a:gd name="T10" fmla="*/ 0 h 103"/>
              <a:gd name="T11" fmla="*/ 1353 w 1353"/>
              <a:gd name="T12" fmla="*/ 103 h 103"/>
            </a:gdLst>
            <a:ahLst/>
            <a:cxnLst>
              <a:cxn ang="T6">
                <a:pos x="T0" y="T1"/>
              </a:cxn>
              <a:cxn ang="T7">
                <a:pos x="T2" y="T3"/>
              </a:cxn>
              <a:cxn ang="T8">
                <a:pos x="T4" y="T5"/>
              </a:cxn>
            </a:cxnLst>
            <a:rect l="T9" t="T10" r="T11" b="T12"/>
            <a:pathLst>
              <a:path w="1353" h="103">
                <a:moveTo>
                  <a:pt x="1353" y="0"/>
                </a:moveTo>
                <a:lnTo>
                  <a:pt x="672" y="103"/>
                </a:lnTo>
                <a:lnTo>
                  <a:pt x="0" y="89"/>
                </a:lnTo>
              </a:path>
            </a:pathLst>
          </a:custGeom>
          <a:noFill/>
          <a:ln w="38100">
            <a:solidFill>
              <a:srgbClr val="808080"/>
            </a:solidFill>
            <a:round/>
            <a:headEnd/>
            <a:tailEnd/>
          </a:ln>
        </p:spPr>
        <p:txBody>
          <a:bodyPr/>
          <a:lstStyle/>
          <a:p>
            <a:endParaRPr lang="en-US">
              <a:latin typeface="Agency FB" panose="020B0503020202020204" pitchFamily="34" charset="0"/>
            </a:endParaRPr>
          </a:p>
        </p:txBody>
      </p:sp>
      <p:sp>
        <p:nvSpPr>
          <p:cNvPr id="80929" name="Line 85"/>
          <p:cNvSpPr>
            <a:spLocks noChangeShapeType="1"/>
          </p:cNvSpPr>
          <p:nvPr/>
        </p:nvSpPr>
        <p:spPr bwMode="auto">
          <a:xfrm flipH="1">
            <a:off x="5347395" y="5240986"/>
            <a:ext cx="1730375" cy="319088"/>
          </a:xfrm>
          <a:prstGeom prst="line">
            <a:avLst/>
          </a:prstGeom>
          <a:noFill/>
          <a:ln w="38100">
            <a:solidFill>
              <a:srgbClr val="808080"/>
            </a:solidFill>
            <a:round/>
            <a:headEnd/>
            <a:tailEnd/>
          </a:ln>
        </p:spPr>
        <p:txBody>
          <a:bodyPr/>
          <a:lstStyle/>
          <a:p>
            <a:endParaRPr lang="en-US">
              <a:latin typeface="Agency FB" panose="020B0503020202020204" pitchFamily="34" charset="0"/>
            </a:endParaRPr>
          </a:p>
        </p:txBody>
      </p:sp>
      <p:sp>
        <p:nvSpPr>
          <p:cNvPr id="80930" name="Freeform 86"/>
          <p:cNvSpPr>
            <a:spLocks/>
          </p:cNvSpPr>
          <p:nvPr/>
        </p:nvSpPr>
        <p:spPr bwMode="auto">
          <a:xfrm>
            <a:off x="4444107" y="4933011"/>
            <a:ext cx="276225" cy="1244600"/>
          </a:xfrm>
          <a:custGeom>
            <a:avLst/>
            <a:gdLst>
              <a:gd name="T0" fmla="*/ 2147483647 w 174"/>
              <a:gd name="T1" fmla="*/ 0 h 784"/>
              <a:gd name="T2" fmla="*/ 0 w 174"/>
              <a:gd name="T3" fmla="*/ 2147483647 h 784"/>
              <a:gd name="T4" fmla="*/ 2147483647 w 174"/>
              <a:gd name="T5" fmla="*/ 2147483647 h 784"/>
              <a:gd name="T6" fmla="*/ 2147483647 w 174"/>
              <a:gd name="T7" fmla="*/ 2147483647 h 784"/>
              <a:gd name="T8" fmla="*/ 0 60000 65536"/>
              <a:gd name="T9" fmla="*/ 0 60000 65536"/>
              <a:gd name="T10" fmla="*/ 0 60000 65536"/>
              <a:gd name="T11" fmla="*/ 0 60000 65536"/>
              <a:gd name="T12" fmla="*/ 0 w 174"/>
              <a:gd name="T13" fmla="*/ 0 h 784"/>
              <a:gd name="T14" fmla="*/ 174 w 174"/>
              <a:gd name="T15" fmla="*/ 784 h 784"/>
            </a:gdLst>
            <a:ahLst/>
            <a:cxnLst>
              <a:cxn ang="T8">
                <a:pos x="T0" y="T1"/>
              </a:cxn>
              <a:cxn ang="T9">
                <a:pos x="T2" y="T3"/>
              </a:cxn>
              <a:cxn ang="T10">
                <a:pos x="T4" y="T5"/>
              </a:cxn>
              <a:cxn ang="T11">
                <a:pos x="T6" y="T7"/>
              </a:cxn>
            </a:cxnLst>
            <a:rect l="T12" t="T13" r="T14" b="T15"/>
            <a:pathLst>
              <a:path w="174" h="784">
                <a:moveTo>
                  <a:pt x="118" y="0"/>
                </a:moveTo>
                <a:lnTo>
                  <a:pt x="0" y="423"/>
                </a:lnTo>
                <a:lnTo>
                  <a:pt x="174" y="347"/>
                </a:lnTo>
                <a:lnTo>
                  <a:pt x="56" y="784"/>
                </a:lnTo>
              </a:path>
            </a:pathLst>
          </a:custGeom>
          <a:noFill/>
          <a:ln w="38100">
            <a:solidFill>
              <a:srgbClr val="FFFFFF"/>
            </a:solidFill>
            <a:round/>
            <a:headEnd/>
            <a:tailEnd/>
          </a:ln>
        </p:spPr>
        <p:txBody>
          <a:bodyPr/>
          <a:lstStyle/>
          <a:p>
            <a:endParaRPr lang="en-US">
              <a:latin typeface="Agency FB" panose="020B0503020202020204" pitchFamily="34" charset="0"/>
            </a:endParaRPr>
          </a:p>
        </p:txBody>
      </p:sp>
      <p:sp>
        <p:nvSpPr>
          <p:cNvPr id="80931" name="Freeform 87"/>
          <p:cNvSpPr>
            <a:spLocks/>
          </p:cNvSpPr>
          <p:nvPr/>
        </p:nvSpPr>
        <p:spPr bwMode="auto">
          <a:xfrm>
            <a:off x="3675757" y="5117161"/>
            <a:ext cx="1592263" cy="881063"/>
          </a:xfrm>
          <a:custGeom>
            <a:avLst/>
            <a:gdLst>
              <a:gd name="T0" fmla="*/ 2147483647 w 1003"/>
              <a:gd name="T1" fmla="*/ 2147483647 h 555"/>
              <a:gd name="T2" fmla="*/ 2147483647 w 1003"/>
              <a:gd name="T3" fmla="*/ 2147483647 h 555"/>
              <a:gd name="T4" fmla="*/ 2147483647 w 1003"/>
              <a:gd name="T5" fmla="*/ 2147483647 h 555"/>
              <a:gd name="T6" fmla="*/ 2147483647 w 1003"/>
              <a:gd name="T7" fmla="*/ 2147483647 h 555"/>
              <a:gd name="T8" fmla="*/ 2147483647 w 1003"/>
              <a:gd name="T9" fmla="*/ 2147483647 h 555"/>
              <a:gd name="T10" fmla="*/ 2147483647 w 1003"/>
              <a:gd name="T11" fmla="*/ 2147483647 h 555"/>
              <a:gd name="T12" fmla="*/ 2147483647 w 1003"/>
              <a:gd name="T13" fmla="*/ 2147483647 h 555"/>
              <a:gd name="T14" fmla="*/ 0 60000 65536"/>
              <a:gd name="T15" fmla="*/ 0 60000 65536"/>
              <a:gd name="T16" fmla="*/ 0 60000 65536"/>
              <a:gd name="T17" fmla="*/ 0 60000 65536"/>
              <a:gd name="T18" fmla="*/ 0 60000 65536"/>
              <a:gd name="T19" fmla="*/ 0 60000 65536"/>
              <a:gd name="T20" fmla="*/ 0 60000 65536"/>
              <a:gd name="T21" fmla="*/ 0 w 1003"/>
              <a:gd name="T22" fmla="*/ 0 h 555"/>
              <a:gd name="T23" fmla="*/ 1003 w 1003"/>
              <a:gd name="T24" fmla="*/ 555 h 5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03" h="555">
                <a:moveTo>
                  <a:pt x="201" y="162"/>
                </a:moveTo>
                <a:cubicBezTo>
                  <a:pt x="201" y="200"/>
                  <a:pt x="218" y="340"/>
                  <a:pt x="201" y="398"/>
                </a:cubicBezTo>
                <a:cubicBezTo>
                  <a:pt x="184" y="456"/>
                  <a:pt x="0" y="490"/>
                  <a:pt x="97" y="509"/>
                </a:cubicBezTo>
                <a:cubicBezTo>
                  <a:pt x="194" y="528"/>
                  <a:pt x="663" y="555"/>
                  <a:pt x="782" y="512"/>
                </a:cubicBezTo>
                <a:cubicBezTo>
                  <a:pt x="842" y="421"/>
                  <a:pt x="792" y="333"/>
                  <a:pt x="812" y="252"/>
                </a:cubicBezTo>
                <a:cubicBezTo>
                  <a:pt x="832" y="171"/>
                  <a:pt x="1003" y="46"/>
                  <a:pt x="902" y="23"/>
                </a:cubicBezTo>
                <a:cubicBezTo>
                  <a:pt x="801" y="0"/>
                  <a:pt x="353" y="95"/>
                  <a:pt x="208" y="114"/>
                </a:cubicBezTo>
              </a:path>
            </a:pathLst>
          </a:custGeom>
          <a:noFill/>
          <a:ln w="38100">
            <a:solidFill>
              <a:schemeClr val="accent2">
                <a:lumMod val="50000"/>
              </a:schemeClr>
            </a:solidFill>
            <a:round/>
            <a:headEnd/>
            <a:tailEnd/>
          </a:ln>
        </p:spPr>
        <p:txBody>
          <a:bodyPr/>
          <a:lstStyle/>
          <a:p>
            <a:endParaRPr lang="en-US">
              <a:latin typeface="Agency FB" panose="020B0503020202020204" pitchFamily="34" charset="0"/>
            </a:endParaRPr>
          </a:p>
        </p:txBody>
      </p:sp>
      <p:sp>
        <p:nvSpPr>
          <p:cNvPr id="80932" name="Oval 88"/>
          <p:cNvSpPr>
            <a:spLocks noChangeArrowheads="1"/>
          </p:cNvSpPr>
          <p:nvPr/>
        </p:nvSpPr>
        <p:spPr bwMode="auto">
          <a:xfrm>
            <a:off x="3751957" y="5185424"/>
            <a:ext cx="398463" cy="190500"/>
          </a:xfrm>
          <a:prstGeom prst="ellipse">
            <a:avLst/>
          </a:prstGeom>
          <a:solidFill>
            <a:schemeClr val="bg1"/>
          </a:solidFill>
          <a:ln w="44450">
            <a:solidFill>
              <a:schemeClr val="accent2">
                <a:lumMod val="50000"/>
              </a:schemeClr>
            </a:solidFill>
            <a:round/>
            <a:headEnd/>
            <a:tailEnd/>
          </a:ln>
        </p:spPr>
        <p:txBody>
          <a:bodyPr wrap="none" anchor="ctr"/>
          <a:lstStyle/>
          <a:p>
            <a:endParaRPr lang="en-US">
              <a:latin typeface="Agency FB" panose="020B0503020202020204" pitchFamily="34" charset="0"/>
            </a:endParaRPr>
          </a:p>
        </p:txBody>
      </p:sp>
      <p:sp>
        <p:nvSpPr>
          <p:cNvPr id="80933" name="Oval 90"/>
          <p:cNvSpPr>
            <a:spLocks noChangeArrowheads="1"/>
          </p:cNvSpPr>
          <p:nvPr/>
        </p:nvSpPr>
        <p:spPr bwMode="auto">
          <a:xfrm>
            <a:off x="4993382" y="5060011"/>
            <a:ext cx="398463" cy="190500"/>
          </a:xfrm>
          <a:prstGeom prst="ellipse">
            <a:avLst/>
          </a:prstGeom>
          <a:solidFill>
            <a:schemeClr val="bg1"/>
          </a:solidFill>
          <a:ln w="44450">
            <a:solidFill>
              <a:schemeClr val="accent2">
                <a:lumMod val="50000"/>
              </a:schemeClr>
            </a:solidFill>
            <a:round/>
            <a:headEnd/>
            <a:tailEnd/>
          </a:ln>
        </p:spPr>
        <p:txBody>
          <a:bodyPr wrap="none" anchor="ctr"/>
          <a:lstStyle/>
          <a:p>
            <a:endParaRPr lang="en-US">
              <a:latin typeface="Agency FB" panose="020B0503020202020204" pitchFamily="34" charset="0"/>
            </a:endParaRPr>
          </a:p>
        </p:txBody>
      </p:sp>
      <p:sp>
        <p:nvSpPr>
          <p:cNvPr id="80934" name="Line 91"/>
          <p:cNvSpPr>
            <a:spLocks noChangeShapeType="1"/>
          </p:cNvSpPr>
          <p:nvPr/>
        </p:nvSpPr>
        <p:spPr bwMode="auto">
          <a:xfrm flipH="1">
            <a:off x="1018282" y="5934724"/>
            <a:ext cx="2698750" cy="111125"/>
          </a:xfrm>
          <a:prstGeom prst="line">
            <a:avLst/>
          </a:prstGeom>
          <a:noFill/>
          <a:ln w="38100">
            <a:solidFill>
              <a:srgbClr val="808080"/>
            </a:solidFill>
            <a:round/>
            <a:headEnd/>
            <a:tailEnd/>
          </a:ln>
        </p:spPr>
        <p:txBody>
          <a:bodyPr/>
          <a:lstStyle/>
          <a:p>
            <a:endParaRPr lang="en-US">
              <a:latin typeface="Agency FB" panose="020B0503020202020204" pitchFamily="34" charset="0"/>
            </a:endParaRPr>
          </a:p>
        </p:txBody>
      </p:sp>
      <p:sp>
        <p:nvSpPr>
          <p:cNvPr id="80935" name="Line 92"/>
          <p:cNvSpPr>
            <a:spLocks noChangeShapeType="1"/>
          </p:cNvSpPr>
          <p:nvPr/>
        </p:nvSpPr>
        <p:spPr bwMode="auto">
          <a:xfrm flipH="1" flipV="1">
            <a:off x="2823270" y="5460061"/>
            <a:ext cx="890587" cy="484188"/>
          </a:xfrm>
          <a:prstGeom prst="line">
            <a:avLst/>
          </a:prstGeom>
          <a:noFill/>
          <a:ln w="38100">
            <a:solidFill>
              <a:srgbClr val="808080"/>
            </a:solidFill>
            <a:round/>
            <a:headEnd/>
            <a:tailEnd/>
          </a:ln>
        </p:spPr>
        <p:txBody>
          <a:bodyPr/>
          <a:lstStyle/>
          <a:p>
            <a:endParaRPr lang="en-US">
              <a:latin typeface="Agency FB" panose="020B0503020202020204" pitchFamily="34" charset="0"/>
            </a:endParaRPr>
          </a:p>
        </p:txBody>
      </p:sp>
      <p:sp>
        <p:nvSpPr>
          <p:cNvPr id="80936" name="Oval 93"/>
          <p:cNvSpPr>
            <a:spLocks noChangeArrowheads="1"/>
          </p:cNvSpPr>
          <p:nvPr/>
        </p:nvSpPr>
        <p:spPr bwMode="auto">
          <a:xfrm>
            <a:off x="2637532" y="5363224"/>
            <a:ext cx="384175" cy="184150"/>
          </a:xfrm>
          <a:prstGeom prst="ellipse">
            <a:avLst/>
          </a:prstGeom>
          <a:solidFill>
            <a:schemeClr val="bg1"/>
          </a:solidFill>
          <a:ln w="31750">
            <a:solidFill>
              <a:schemeClr val="accent3">
                <a:lumMod val="50000"/>
              </a:schemeClr>
            </a:solidFill>
            <a:round/>
            <a:headEnd/>
            <a:tailEnd/>
          </a:ln>
        </p:spPr>
        <p:txBody>
          <a:bodyPr wrap="none" anchor="ctr"/>
          <a:lstStyle/>
          <a:p>
            <a:endParaRPr lang="en-US">
              <a:latin typeface="Agency FB" panose="020B0503020202020204" pitchFamily="34" charset="0"/>
            </a:endParaRPr>
          </a:p>
        </p:txBody>
      </p:sp>
      <p:sp>
        <p:nvSpPr>
          <p:cNvPr id="80937" name="Oval 94"/>
          <p:cNvSpPr>
            <a:spLocks noChangeArrowheads="1"/>
          </p:cNvSpPr>
          <p:nvPr/>
        </p:nvSpPr>
        <p:spPr bwMode="auto">
          <a:xfrm>
            <a:off x="3509070" y="5833124"/>
            <a:ext cx="398462" cy="190500"/>
          </a:xfrm>
          <a:prstGeom prst="ellipse">
            <a:avLst/>
          </a:prstGeom>
          <a:solidFill>
            <a:schemeClr val="bg1"/>
          </a:solidFill>
          <a:ln w="44450">
            <a:solidFill>
              <a:schemeClr val="accent2">
                <a:lumMod val="50000"/>
              </a:schemeClr>
            </a:solidFill>
            <a:round/>
            <a:headEnd/>
            <a:tailEnd/>
          </a:ln>
        </p:spPr>
        <p:txBody>
          <a:bodyPr wrap="none" anchor="ctr"/>
          <a:lstStyle/>
          <a:p>
            <a:endParaRPr lang="en-US">
              <a:latin typeface="Agency FB" panose="020B0503020202020204" pitchFamily="34" charset="0"/>
            </a:endParaRPr>
          </a:p>
        </p:txBody>
      </p:sp>
      <p:sp>
        <p:nvSpPr>
          <p:cNvPr id="80938" name="Oval 95"/>
          <p:cNvSpPr>
            <a:spLocks noChangeArrowheads="1"/>
          </p:cNvSpPr>
          <p:nvPr/>
        </p:nvSpPr>
        <p:spPr bwMode="auto">
          <a:xfrm>
            <a:off x="6228457" y="5274324"/>
            <a:ext cx="384175" cy="184150"/>
          </a:xfrm>
          <a:prstGeom prst="ellipse">
            <a:avLst/>
          </a:prstGeom>
          <a:solidFill>
            <a:schemeClr val="bg1"/>
          </a:solidFill>
          <a:ln w="31750">
            <a:solidFill>
              <a:schemeClr val="accent3">
                <a:lumMod val="50000"/>
              </a:schemeClr>
            </a:solidFill>
            <a:round/>
            <a:headEnd/>
            <a:tailEnd/>
          </a:ln>
        </p:spPr>
        <p:txBody>
          <a:bodyPr wrap="none" anchor="ctr"/>
          <a:lstStyle/>
          <a:p>
            <a:endParaRPr lang="en-US">
              <a:latin typeface="Agency FB" panose="020B0503020202020204" pitchFamily="34" charset="0"/>
            </a:endParaRPr>
          </a:p>
        </p:txBody>
      </p:sp>
      <p:sp>
        <p:nvSpPr>
          <p:cNvPr id="80939" name="Line 96"/>
          <p:cNvSpPr>
            <a:spLocks noChangeShapeType="1"/>
          </p:cNvSpPr>
          <p:nvPr/>
        </p:nvSpPr>
        <p:spPr bwMode="auto">
          <a:xfrm flipH="1" flipV="1">
            <a:off x="5509320" y="5964886"/>
            <a:ext cx="2719387" cy="111125"/>
          </a:xfrm>
          <a:prstGeom prst="line">
            <a:avLst/>
          </a:prstGeom>
          <a:noFill/>
          <a:ln w="38100">
            <a:solidFill>
              <a:srgbClr val="808080"/>
            </a:solidFill>
            <a:round/>
            <a:headEnd/>
            <a:tailEnd/>
          </a:ln>
        </p:spPr>
        <p:txBody>
          <a:bodyPr/>
          <a:lstStyle/>
          <a:p>
            <a:endParaRPr lang="en-US">
              <a:latin typeface="Agency FB" panose="020B0503020202020204" pitchFamily="34" charset="0"/>
            </a:endParaRPr>
          </a:p>
        </p:txBody>
      </p:sp>
      <p:sp>
        <p:nvSpPr>
          <p:cNvPr id="80940" name="Oval 98"/>
          <p:cNvSpPr>
            <a:spLocks noChangeArrowheads="1"/>
          </p:cNvSpPr>
          <p:nvPr/>
        </p:nvSpPr>
        <p:spPr bwMode="auto">
          <a:xfrm>
            <a:off x="6709470" y="5922024"/>
            <a:ext cx="384175" cy="184150"/>
          </a:xfrm>
          <a:prstGeom prst="ellipse">
            <a:avLst/>
          </a:prstGeom>
          <a:solidFill>
            <a:schemeClr val="bg1"/>
          </a:solidFill>
          <a:ln w="31750">
            <a:solidFill>
              <a:schemeClr val="accent3">
                <a:lumMod val="50000"/>
              </a:schemeClr>
            </a:solidFill>
            <a:round/>
            <a:headEnd/>
            <a:tailEnd/>
          </a:ln>
        </p:spPr>
        <p:txBody>
          <a:bodyPr wrap="none" anchor="ctr"/>
          <a:lstStyle/>
          <a:p>
            <a:endParaRPr lang="en-US">
              <a:latin typeface="Agency FB" panose="020B0503020202020204" pitchFamily="34" charset="0"/>
            </a:endParaRPr>
          </a:p>
        </p:txBody>
      </p:sp>
      <p:sp>
        <p:nvSpPr>
          <p:cNvPr id="80941" name="Line 110"/>
          <p:cNvSpPr>
            <a:spLocks noChangeShapeType="1"/>
          </p:cNvSpPr>
          <p:nvPr/>
        </p:nvSpPr>
        <p:spPr bwMode="auto">
          <a:xfrm flipH="1">
            <a:off x="2955032" y="2415236"/>
            <a:ext cx="563563" cy="74613"/>
          </a:xfrm>
          <a:prstGeom prst="line">
            <a:avLst/>
          </a:prstGeom>
          <a:noFill/>
          <a:ln w="19050">
            <a:solidFill>
              <a:srgbClr val="808080"/>
            </a:solidFill>
            <a:prstDash val="sysDot"/>
            <a:round/>
            <a:headEnd/>
            <a:tailEnd/>
          </a:ln>
        </p:spPr>
        <p:txBody>
          <a:bodyPr/>
          <a:lstStyle/>
          <a:p>
            <a:endParaRPr lang="en-US">
              <a:latin typeface="Agency FB" panose="020B0503020202020204" pitchFamily="34" charset="0"/>
            </a:endParaRPr>
          </a:p>
        </p:txBody>
      </p:sp>
      <p:sp>
        <p:nvSpPr>
          <p:cNvPr id="80942" name="Line 111"/>
          <p:cNvSpPr>
            <a:spLocks noChangeShapeType="1"/>
          </p:cNvSpPr>
          <p:nvPr/>
        </p:nvSpPr>
        <p:spPr bwMode="auto">
          <a:xfrm flipH="1" flipV="1">
            <a:off x="3096320" y="2153299"/>
            <a:ext cx="552450" cy="192087"/>
          </a:xfrm>
          <a:prstGeom prst="line">
            <a:avLst/>
          </a:prstGeom>
          <a:noFill/>
          <a:ln w="19050">
            <a:solidFill>
              <a:srgbClr val="808080"/>
            </a:solidFill>
            <a:prstDash val="sysDot"/>
            <a:round/>
            <a:headEnd/>
            <a:tailEnd/>
          </a:ln>
        </p:spPr>
        <p:txBody>
          <a:bodyPr/>
          <a:lstStyle/>
          <a:p>
            <a:endParaRPr lang="en-US">
              <a:latin typeface="Agency FB" panose="020B0503020202020204" pitchFamily="34" charset="0"/>
            </a:endParaRPr>
          </a:p>
        </p:txBody>
      </p:sp>
      <p:sp>
        <p:nvSpPr>
          <p:cNvPr id="80943" name="Line 112"/>
          <p:cNvSpPr>
            <a:spLocks noChangeShapeType="1"/>
          </p:cNvSpPr>
          <p:nvPr/>
        </p:nvSpPr>
        <p:spPr bwMode="auto">
          <a:xfrm flipH="1">
            <a:off x="3237607" y="1786586"/>
            <a:ext cx="595313" cy="104775"/>
          </a:xfrm>
          <a:prstGeom prst="line">
            <a:avLst/>
          </a:prstGeom>
          <a:noFill/>
          <a:ln w="19050">
            <a:solidFill>
              <a:srgbClr val="808080"/>
            </a:solidFill>
            <a:prstDash val="sysDot"/>
            <a:round/>
            <a:headEnd/>
            <a:tailEnd/>
          </a:ln>
        </p:spPr>
        <p:txBody>
          <a:bodyPr/>
          <a:lstStyle/>
          <a:p>
            <a:endParaRPr lang="en-US">
              <a:latin typeface="Agency FB" panose="020B0503020202020204" pitchFamily="34" charset="0"/>
            </a:endParaRPr>
          </a:p>
        </p:txBody>
      </p:sp>
      <p:sp>
        <p:nvSpPr>
          <p:cNvPr id="80944" name="Line 113"/>
          <p:cNvSpPr>
            <a:spLocks noChangeShapeType="1"/>
          </p:cNvSpPr>
          <p:nvPr/>
        </p:nvSpPr>
        <p:spPr bwMode="auto">
          <a:xfrm flipH="1">
            <a:off x="5250557" y="1461149"/>
            <a:ext cx="477838" cy="115887"/>
          </a:xfrm>
          <a:prstGeom prst="line">
            <a:avLst/>
          </a:prstGeom>
          <a:noFill/>
          <a:ln w="19050">
            <a:solidFill>
              <a:srgbClr val="808080"/>
            </a:solidFill>
            <a:prstDash val="sysDot"/>
            <a:round/>
            <a:headEnd/>
            <a:tailEnd/>
          </a:ln>
        </p:spPr>
        <p:txBody>
          <a:bodyPr/>
          <a:lstStyle/>
          <a:p>
            <a:endParaRPr lang="en-US">
              <a:latin typeface="Agency FB" panose="020B0503020202020204" pitchFamily="34" charset="0"/>
            </a:endParaRPr>
          </a:p>
        </p:txBody>
      </p:sp>
      <p:sp>
        <p:nvSpPr>
          <p:cNvPr id="80945" name="Line 115"/>
          <p:cNvSpPr>
            <a:spLocks noChangeShapeType="1"/>
          </p:cNvSpPr>
          <p:nvPr/>
        </p:nvSpPr>
        <p:spPr bwMode="auto">
          <a:xfrm flipH="1">
            <a:off x="5595045" y="2361261"/>
            <a:ext cx="649287" cy="41275"/>
          </a:xfrm>
          <a:prstGeom prst="line">
            <a:avLst/>
          </a:prstGeom>
          <a:noFill/>
          <a:ln w="19050">
            <a:solidFill>
              <a:srgbClr val="808080"/>
            </a:solidFill>
            <a:prstDash val="sysDot"/>
            <a:round/>
            <a:headEnd/>
            <a:tailEnd/>
          </a:ln>
        </p:spPr>
        <p:txBody>
          <a:bodyPr/>
          <a:lstStyle/>
          <a:p>
            <a:endParaRPr lang="en-US">
              <a:latin typeface="Agency FB" panose="020B0503020202020204" pitchFamily="34" charset="0"/>
            </a:endParaRPr>
          </a:p>
        </p:txBody>
      </p:sp>
      <p:sp>
        <p:nvSpPr>
          <p:cNvPr id="80946" name="Line 116"/>
          <p:cNvSpPr>
            <a:spLocks noChangeShapeType="1"/>
          </p:cNvSpPr>
          <p:nvPr/>
        </p:nvSpPr>
        <p:spPr bwMode="auto">
          <a:xfrm flipH="1" flipV="1">
            <a:off x="5341045" y="1650061"/>
            <a:ext cx="446087" cy="192088"/>
          </a:xfrm>
          <a:prstGeom prst="line">
            <a:avLst/>
          </a:prstGeom>
          <a:noFill/>
          <a:ln w="19050">
            <a:solidFill>
              <a:srgbClr val="808080"/>
            </a:solidFill>
            <a:prstDash val="sysDot"/>
            <a:round/>
            <a:headEnd/>
            <a:tailEnd/>
          </a:ln>
        </p:spPr>
        <p:txBody>
          <a:bodyPr/>
          <a:lstStyle/>
          <a:p>
            <a:endParaRPr lang="en-US">
              <a:latin typeface="Agency FB" panose="020B0503020202020204" pitchFamily="34" charset="0"/>
            </a:endParaRPr>
          </a:p>
        </p:txBody>
      </p:sp>
      <p:sp>
        <p:nvSpPr>
          <p:cNvPr id="80947" name="Line 117"/>
          <p:cNvSpPr>
            <a:spLocks noChangeShapeType="1"/>
          </p:cNvSpPr>
          <p:nvPr/>
        </p:nvSpPr>
        <p:spPr bwMode="auto">
          <a:xfrm flipH="1">
            <a:off x="5514082" y="2132661"/>
            <a:ext cx="149225" cy="274638"/>
          </a:xfrm>
          <a:prstGeom prst="line">
            <a:avLst/>
          </a:prstGeom>
          <a:noFill/>
          <a:ln w="19050">
            <a:solidFill>
              <a:srgbClr val="808080"/>
            </a:solidFill>
            <a:prstDash val="sysDot"/>
            <a:round/>
            <a:headEnd/>
            <a:tailEnd/>
          </a:ln>
        </p:spPr>
        <p:txBody>
          <a:bodyPr/>
          <a:lstStyle/>
          <a:p>
            <a:endParaRPr lang="en-US">
              <a:latin typeface="Agency FB" panose="020B0503020202020204" pitchFamily="34" charset="0"/>
            </a:endParaRPr>
          </a:p>
        </p:txBody>
      </p:sp>
      <p:sp>
        <p:nvSpPr>
          <p:cNvPr id="80948" name="Line 118"/>
          <p:cNvSpPr>
            <a:spLocks noChangeShapeType="1"/>
          </p:cNvSpPr>
          <p:nvPr/>
        </p:nvSpPr>
        <p:spPr bwMode="auto">
          <a:xfrm flipV="1">
            <a:off x="3785295" y="1629424"/>
            <a:ext cx="1296987" cy="765175"/>
          </a:xfrm>
          <a:prstGeom prst="line">
            <a:avLst/>
          </a:prstGeom>
          <a:noFill/>
          <a:ln w="38100">
            <a:solidFill>
              <a:schemeClr val="accent2">
                <a:lumMod val="50000"/>
              </a:schemeClr>
            </a:solidFill>
            <a:round/>
            <a:headEnd/>
            <a:tailEnd/>
          </a:ln>
        </p:spPr>
        <p:txBody>
          <a:bodyPr/>
          <a:lstStyle/>
          <a:p>
            <a:endParaRPr lang="en-US">
              <a:latin typeface="Agency FB" panose="020B0503020202020204" pitchFamily="34" charset="0"/>
            </a:endParaRPr>
          </a:p>
        </p:txBody>
      </p:sp>
      <p:sp>
        <p:nvSpPr>
          <p:cNvPr id="80949" name="Line 119"/>
          <p:cNvSpPr>
            <a:spLocks noChangeShapeType="1"/>
          </p:cNvSpPr>
          <p:nvPr/>
        </p:nvSpPr>
        <p:spPr bwMode="auto">
          <a:xfrm>
            <a:off x="3777357" y="2386661"/>
            <a:ext cx="1627188" cy="65088"/>
          </a:xfrm>
          <a:prstGeom prst="line">
            <a:avLst/>
          </a:prstGeom>
          <a:noFill/>
          <a:ln w="38100">
            <a:solidFill>
              <a:schemeClr val="accent2">
                <a:lumMod val="50000"/>
              </a:schemeClr>
            </a:solidFill>
            <a:round/>
            <a:headEnd/>
            <a:tailEnd/>
          </a:ln>
        </p:spPr>
        <p:txBody>
          <a:bodyPr/>
          <a:lstStyle/>
          <a:p>
            <a:endParaRPr lang="en-US">
              <a:latin typeface="Agency FB" panose="020B0503020202020204" pitchFamily="34" charset="0"/>
            </a:endParaRPr>
          </a:p>
        </p:txBody>
      </p:sp>
      <p:sp>
        <p:nvSpPr>
          <p:cNvPr id="80950" name="Line 120"/>
          <p:cNvSpPr>
            <a:spLocks noChangeShapeType="1"/>
          </p:cNvSpPr>
          <p:nvPr/>
        </p:nvSpPr>
        <p:spPr bwMode="auto">
          <a:xfrm flipV="1">
            <a:off x="3961507" y="1613549"/>
            <a:ext cx="1158875" cy="136525"/>
          </a:xfrm>
          <a:prstGeom prst="line">
            <a:avLst/>
          </a:prstGeom>
          <a:noFill/>
          <a:ln w="38100">
            <a:solidFill>
              <a:schemeClr val="accent2">
                <a:lumMod val="50000"/>
              </a:schemeClr>
            </a:solidFill>
            <a:round/>
            <a:headEnd/>
            <a:tailEnd/>
          </a:ln>
        </p:spPr>
        <p:txBody>
          <a:bodyPr/>
          <a:lstStyle/>
          <a:p>
            <a:endParaRPr lang="en-US">
              <a:latin typeface="Agency FB" panose="020B0503020202020204" pitchFamily="34" charset="0"/>
            </a:endParaRPr>
          </a:p>
        </p:txBody>
      </p:sp>
      <p:sp>
        <p:nvSpPr>
          <p:cNvPr id="80951" name="Oval 18"/>
          <p:cNvSpPr>
            <a:spLocks noChangeArrowheads="1"/>
          </p:cNvSpPr>
          <p:nvPr/>
        </p:nvSpPr>
        <p:spPr bwMode="auto">
          <a:xfrm>
            <a:off x="3756720" y="1638949"/>
            <a:ext cx="398462" cy="190500"/>
          </a:xfrm>
          <a:prstGeom prst="ellipse">
            <a:avLst/>
          </a:prstGeom>
          <a:solidFill>
            <a:schemeClr val="bg1"/>
          </a:solidFill>
          <a:ln w="44450">
            <a:solidFill>
              <a:schemeClr val="accent2">
                <a:lumMod val="50000"/>
              </a:schemeClr>
            </a:solidFill>
            <a:round/>
            <a:headEnd/>
            <a:tailEnd/>
          </a:ln>
        </p:spPr>
        <p:txBody>
          <a:bodyPr wrap="none" anchor="ctr"/>
          <a:lstStyle/>
          <a:p>
            <a:endParaRPr lang="en-US">
              <a:latin typeface="Agency FB" panose="020B0503020202020204" pitchFamily="34" charset="0"/>
            </a:endParaRPr>
          </a:p>
        </p:txBody>
      </p:sp>
      <p:sp>
        <p:nvSpPr>
          <p:cNvPr id="80952" name="Oval 20"/>
          <p:cNvSpPr>
            <a:spLocks noChangeArrowheads="1"/>
          </p:cNvSpPr>
          <p:nvPr/>
        </p:nvSpPr>
        <p:spPr bwMode="auto">
          <a:xfrm>
            <a:off x="4998145" y="1513536"/>
            <a:ext cx="398462" cy="190500"/>
          </a:xfrm>
          <a:prstGeom prst="ellipse">
            <a:avLst/>
          </a:prstGeom>
          <a:solidFill>
            <a:schemeClr val="bg1"/>
          </a:solidFill>
          <a:ln w="44450">
            <a:solidFill>
              <a:schemeClr val="accent2">
                <a:lumMod val="50000"/>
              </a:schemeClr>
            </a:solidFill>
            <a:round/>
            <a:headEnd/>
            <a:tailEnd/>
          </a:ln>
        </p:spPr>
        <p:txBody>
          <a:bodyPr wrap="none" anchor="ctr"/>
          <a:lstStyle/>
          <a:p>
            <a:endParaRPr lang="en-US">
              <a:latin typeface="Agency FB" panose="020B0503020202020204" pitchFamily="34" charset="0"/>
            </a:endParaRPr>
          </a:p>
        </p:txBody>
      </p:sp>
      <p:sp>
        <p:nvSpPr>
          <p:cNvPr id="80953" name="Oval 24"/>
          <p:cNvSpPr>
            <a:spLocks noChangeArrowheads="1"/>
          </p:cNvSpPr>
          <p:nvPr/>
        </p:nvSpPr>
        <p:spPr bwMode="auto">
          <a:xfrm>
            <a:off x="3513832" y="2286649"/>
            <a:ext cx="398463" cy="190500"/>
          </a:xfrm>
          <a:prstGeom prst="ellipse">
            <a:avLst/>
          </a:prstGeom>
          <a:solidFill>
            <a:schemeClr val="bg1"/>
          </a:solidFill>
          <a:ln w="44450">
            <a:solidFill>
              <a:schemeClr val="accent2">
                <a:lumMod val="50000"/>
              </a:schemeClr>
            </a:solidFill>
            <a:round/>
            <a:headEnd/>
            <a:tailEnd/>
          </a:ln>
        </p:spPr>
        <p:txBody>
          <a:bodyPr wrap="none" anchor="ctr"/>
          <a:lstStyle/>
          <a:p>
            <a:endParaRPr lang="en-US">
              <a:latin typeface="Agency FB" panose="020B0503020202020204" pitchFamily="34" charset="0"/>
            </a:endParaRPr>
          </a:p>
        </p:txBody>
      </p:sp>
      <p:sp>
        <p:nvSpPr>
          <p:cNvPr id="80954" name="Oval 27"/>
          <p:cNvSpPr>
            <a:spLocks noChangeArrowheads="1"/>
          </p:cNvSpPr>
          <p:nvPr/>
        </p:nvSpPr>
        <p:spPr bwMode="auto">
          <a:xfrm>
            <a:off x="5272782" y="2327924"/>
            <a:ext cx="398463" cy="190500"/>
          </a:xfrm>
          <a:prstGeom prst="ellipse">
            <a:avLst/>
          </a:prstGeom>
          <a:solidFill>
            <a:schemeClr val="bg1"/>
          </a:solidFill>
          <a:ln w="44450">
            <a:solidFill>
              <a:schemeClr val="accent2">
                <a:lumMod val="50000"/>
              </a:schemeClr>
            </a:solidFill>
            <a:round/>
            <a:headEnd/>
            <a:tailEnd/>
          </a:ln>
        </p:spPr>
        <p:txBody>
          <a:bodyPr wrap="none" anchor="ctr"/>
          <a:lstStyle/>
          <a:p>
            <a:endParaRPr lang="en-US">
              <a:latin typeface="Agency FB" panose="020B0503020202020204" pitchFamily="34" charset="0"/>
            </a:endParaRPr>
          </a:p>
        </p:txBody>
      </p:sp>
      <p:sp>
        <p:nvSpPr>
          <p:cNvPr id="80960" name="Text Box 129"/>
          <p:cNvSpPr txBox="1">
            <a:spLocks noChangeArrowheads="1"/>
          </p:cNvSpPr>
          <p:nvPr/>
        </p:nvSpPr>
        <p:spPr bwMode="auto">
          <a:xfrm>
            <a:off x="1797142" y="3974161"/>
            <a:ext cx="617156" cy="184666"/>
          </a:xfrm>
          <a:prstGeom prst="rect">
            <a:avLst/>
          </a:prstGeom>
          <a:noFill/>
          <a:ln w="9525">
            <a:noFill/>
            <a:miter lim="800000"/>
            <a:headEnd/>
            <a:tailEnd/>
          </a:ln>
        </p:spPr>
        <p:txBody>
          <a:bodyPr wrap="none" lIns="0" tIns="0" rIns="0" bIns="0">
            <a:spAutoFit/>
          </a:bodyPr>
          <a:lstStyle/>
          <a:p>
            <a:pPr algn="ctr">
              <a:lnSpc>
                <a:spcPct val="75000"/>
              </a:lnSpc>
            </a:pPr>
            <a:r>
              <a:rPr lang="en-US" sz="1600" b="1">
                <a:solidFill>
                  <a:srgbClr val="4D4D4D"/>
                </a:solidFill>
                <a:latin typeface="Agency FB" panose="020B0503020202020204" pitchFamily="34" charset="0"/>
              </a:rPr>
              <a:t>Corridor</a:t>
            </a:r>
          </a:p>
        </p:txBody>
      </p:sp>
      <p:sp>
        <p:nvSpPr>
          <p:cNvPr id="80961" name="Text Box 67"/>
          <p:cNvSpPr txBox="1">
            <a:spLocks noChangeArrowheads="1"/>
          </p:cNvSpPr>
          <p:nvPr/>
        </p:nvSpPr>
        <p:spPr bwMode="auto">
          <a:xfrm>
            <a:off x="3981887" y="5579124"/>
            <a:ext cx="1038746" cy="369332"/>
          </a:xfrm>
          <a:prstGeom prst="rect">
            <a:avLst/>
          </a:prstGeom>
          <a:noFill/>
          <a:ln w="9525">
            <a:noFill/>
            <a:miter lim="800000"/>
            <a:headEnd/>
            <a:tailEnd/>
          </a:ln>
        </p:spPr>
        <p:txBody>
          <a:bodyPr wrap="none" lIns="0" tIns="0" rIns="0" bIns="0">
            <a:spAutoFit/>
          </a:bodyPr>
          <a:lstStyle/>
          <a:p>
            <a:pPr algn="ctr">
              <a:lnSpc>
                <a:spcPct val="75000"/>
              </a:lnSpc>
            </a:pPr>
            <a:r>
              <a:rPr lang="en-US" sz="1600" b="1" dirty="0">
                <a:solidFill>
                  <a:srgbClr val="4D4D4D"/>
                </a:solidFill>
                <a:latin typeface="Agency FB" panose="020B0503020202020204" pitchFamily="34" charset="0"/>
              </a:rPr>
              <a:t>Transshipment</a:t>
            </a:r>
          </a:p>
          <a:p>
            <a:pPr algn="ctr">
              <a:lnSpc>
                <a:spcPct val="75000"/>
              </a:lnSpc>
            </a:pPr>
            <a:r>
              <a:rPr lang="en-US" sz="1600" b="1" dirty="0">
                <a:solidFill>
                  <a:srgbClr val="4D4D4D"/>
                </a:solidFill>
                <a:latin typeface="Agency FB" panose="020B0503020202020204" pitchFamily="34" charset="0"/>
              </a:rPr>
              <a:t>hub</a:t>
            </a:r>
          </a:p>
        </p:txBody>
      </p:sp>
      <p:cxnSp>
        <p:nvCxnSpPr>
          <p:cNvPr id="80962" name="Straight Connector 72"/>
          <p:cNvCxnSpPr>
            <a:cxnSpLocks noChangeShapeType="1"/>
            <a:stCxn id="80969" idx="7"/>
            <a:endCxn id="80965" idx="3"/>
          </p:cNvCxnSpPr>
          <p:nvPr/>
        </p:nvCxnSpPr>
        <p:spPr bwMode="auto">
          <a:xfrm rot="5400000" flipH="1" flipV="1">
            <a:off x="4985445" y="5623574"/>
            <a:ext cx="246062" cy="220662"/>
          </a:xfrm>
          <a:prstGeom prst="line">
            <a:avLst/>
          </a:prstGeom>
          <a:noFill/>
          <a:ln w="38100" algn="ctr">
            <a:solidFill>
              <a:schemeClr val="accent2">
                <a:lumMod val="75000"/>
              </a:schemeClr>
            </a:solidFill>
            <a:round/>
            <a:headEnd/>
            <a:tailEnd/>
          </a:ln>
        </p:spPr>
      </p:cxnSp>
      <p:cxnSp>
        <p:nvCxnSpPr>
          <p:cNvPr id="80963" name="Straight Connector 73"/>
          <p:cNvCxnSpPr>
            <a:cxnSpLocks noChangeShapeType="1"/>
            <a:stCxn id="80969" idx="6"/>
            <a:endCxn id="80966" idx="2"/>
          </p:cNvCxnSpPr>
          <p:nvPr/>
        </p:nvCxnSpPr>
        <p:spPr bwMode="auto">
          <a:xfrm>
            <a:off x="5055295" y="5925199"/>
            <a:ext cx="212725" cy="44450"/>
          </a:xfrm>
          <a:prstGeom prst="line">
            <a:avLst/>
          </a:prstGeom>
          <a:noFill/>
          <a:ln w="38100" algn="ctr">
            <a:solidFill>
              <a:schemeClr val="accent2">
                <a:lumMod val="75000"/>
              </a:schemeClr>
            </a:solidFill>
            <a:round/>
            <a:headEnd/>
            <a:tailEnd/>
          </a:ln>
        </p:spPr>
      </p:cxnSp>
      <p:sp>
        <p:nvSpPr>
          <p:cNvPr id="80965" name="Oval 89"/>
          <p:cNvSpPr>
            <a:spLocks noChangeArrowheads="1"/>
          </p:cNvSpPr>
          <p:nvPr/>
        </p:nvSpPr>
        <p:spPr bwMode="auto">
          <a:xfrm>
            <a:off x="5160070" y="5447361"/>
            <a:ext cx="398462" cy="190500"/>
          </a:xfrm>
          <a:prstGeom prst="ellipse">
            <a:avLst/>
          </a:prstGeom>
          <a:solidFill>
            <a:schemeClr val="bg1"/>
          </a:solidFill>
          <a:ln w="44450">
            <a:solidFill>
              <a:schemeClr val="accent2">
                <a:lumMod val="50000"/>
              </a:schemeClr>
            </a:solidFill>
            <a:round/>
            <a:headEnd/>
            <a:tailEnd/>
          </a:ln>
        </p:spPr>
        <p:txBody>
          <a:bodyPr wrap="none" anchor="ctr"/>
          <a:lstStyle/>
          <a:p>
            <a:endParaRPr lang="en-US">
              <a:latin typeface="Agency FB" panose="020B0503020202020204" pitchFamily="34" charset="0"/>
            </a:endParaRPr>
          </a:p>
        </p:txBody>
      </p:sp>
      <p:sp>
        <p:nvSpPr>
          <p:cNvPr id="80966" name="Oval 97"/>
          <p:cNvSpPr>
            <a:spLocks noChangeArrowheads="1"/>
          </p:cNvSpPr>
          <p:nvPr/>
        </p:nvSpPr>
        <p:spPr bwMode="auto">
          <a:xfrm>
            <a:off x="5268020" y="5874399"/>
            <a:ext cx="398462" cy="190500"/>
          </a:xfrm>
          <a:prstGeom prst="ellipse">
            <a:avLst/>
          </a:prstGeom>
          <a:solidFill>
            <a:schemeClr val="bg1"/>
          </a:solidFill>
          <a:ln w="44450">
            <a:solidFill>
              <a:schemeClr val="accent2">
                <a:lumMod val="50000"/>
              </a:schemeClr>
            </a:solidFill>
            <a:round/>
            <a:headEnd/>
            <a:tailEnd/>
          </a:ln>
        </p:spPr>
        <p:txBody>
          <a:bodyPr wrap="none" anchor="ctr"/>
          <a:lstStyle/>
          <a:p>
            <a:endParaRPr lang="en-US">
              <a:latin typeface="Agency FB" panose="020B0503020202020204" pitchFamily="34" charset="0"/>
            </a:endParaRPr>
          </a:p>
        </p:txBody>
      </p:sp>
      <p:sp>
        <p:nvSpPr>
          <p:cNvPr id="80969" name="Oval 97"/>
          <p:cNvSpPr>
            <a:spLocks noChangeArrowheads="1"/>
          </p:cNvSpPr>
          <p:nvPr/>
        </p:nvSpPr>
        <p:spPr bwMode="auto">
          <a:xfrm>
            <a:off x="4656832" y="5829949"/>
            <a:ext cx="398463" cy="190500"/>
          </a:xfrm>
          <a:prstGeom prst="ellipse">
            <a:avLst/>
          </a:prstGeom>
          <a:solidFill>
            <a:schemeClr val="bg1"/>
          </a:solidFill>
          <a:ln w="44450">
            <a:solidFill>
              <a:schemeClr val="accent2">
                <a:lumMod val="50000"/>
              </a:schemeClr>
            </a:solidFill>
            <a:round/>
            <a:headEnd/>
            <a:tailEnd/>
          </a:ln>
        </p:spPr>
        <p:txBody>
          <a:bodyPr wrap="none" anchor="ctr"/>
          <a:lstStyle/>
          <a:p>
            <a:endParaRPr lang="en-US">
              <a:latin typeface="Agency FB" panose="020B0503020202020204" pitchFamily="34" charset="0"/>
            </a:endParaRPr>
          </a:p>
        </p:txBody>
      </p:sp>
      <p:sp>
        <p:nvSpPr>
          <p:cNvPr id="80971" name="Text Box 48"/>
          <p:cNvSpPr txBox="1">
            <a:spLocks noChangeArrowheads="1"/>
          </p:cNvSpPr>
          <p:nvPr/>
        </p:nvSpPr>
        <p:spPr bwMode="auto">
          <a:xfrm>
            <a:off x="2358732" y="5150789"/>
            <a:ext cx="766236" cy="184666"/>
          </a:xfrm>
          <a:prstGeom prst="rect">
            <a:avLst/>
          </a:prstGeom>
          <a:noFill/>
          <a:ln w="9525">
            <a:noFill/>
            <a:miter lim="800000"/>
            <a:headEnd/>
            <a:tailEnd/>
          </a:ln>
        </p:spPr>
        <p:txBody>
          <a:bodyPr wrap="none" lIns="0" tIns="0" rIns="0" bIns="0">
            <a:spAutoFit/>
          </a:bodyPr>
          <a:lstStyle/>
          <a:p>
            <a:pPr algn="ctr">
              <a:lnSpc>
                <a:spcPct val="75000"/>
              </a:lnSpc>
            </a:pPr>
            <a:r>
              <a:rPr lang="en-US" sz="1600" b="1" dirty="0">
                <a:solidFill>
                  <a:srgbClr val="4D4D4D"/>
                </a:solidFill>
                <a:latin typeface="Agency FB" panose="020B0503020202020204" pitchFamily="34" charset="0"/>
              </a:rPr>
              <a:t>Inland Port</a:t>
            </a:r>
          </a:p>
        </p:txBody>
      </p:sp>
      <p:sp>
        <p:nvSpPr>
          <p:cNvPr id="80972" name="Text Box 129"/>
          <p:cNvSpPr txBox="1">
            <a:spLocks noChangeArrowheads="1"/>
          </p:cNvSpPr>
          <p:nvPr/>
        </p:nvSpPr>
        <p:spPr bwMode="auto">
          <a:xfrm>
            <a:off x="3710211" y="3156599"/>
            <a:ext cx="589905" cy="184666"/>
          </a:xfrm>
          <a:prstGeom prst="rect">
            <a:avLst/>
          </a:prstGeom>
          <a:noFill/>
          <a:ln w="9525">
            <a:noFill/>
            <a:miter lim="800000"/>
            <a:headEnd/>
            <a:tailEnd/>
          </a:ln>
        </p:spPr>
        <p:txBody>
          <a:bodyPr wrap="none" lIns="0" tIns="0" rIns="0" bIns="0">
            <a:spAutoFit/>
          </a:bodyPr>
          <a:lstStyle/>
          <a:p>
            <a:pPr algn="ctr">
              <a:lnSpc>
                <a:spcPct val="75000"/>
              </a:lnSpc>
            </a:pPr>
            <a:r>
              <a:rPr lang="en-US" sz="1600" b="1" dirty="0">
                <a:solidFill>
                  <a:srgbClr val="4D4D4D"/>
                </a:solidFill>
                <a:latin typeface="Agency FB" panose="020B0503020202020204" pitchFamily="34" charset="0"/>
              </a:rPr>
              <a:t>Gateway</a:t>
            </a:r>
          </a:p>
        </p:txBody>
      </p:sp>
      <p:sp>
        <p:nvSpPr>
          <p:cNvPr id="77" name="Text Box 48"/>
          <p:cNvSpPr txBox="1">
            <a:spLocks noChangeArrowheads="1"/>
          </p:cNvSpPr>
          <p:nvPr/>
        </p:nvSpPr>
        <p:spPr bwMode="auto">
          <a:xfrm>
            <a:off x="5536078" y="5689197"/>
            <a:ext cx="897682" cy="184666"/>
          </a:xfrm>
          <a:prstGeom prst="rect">
            <a:avLst/>
          </a:prstGeom>
          <a:noFill/>
          <a:ln w="9525">
            <a:noFill/>
            <a:miter lim="800000"/>
            <a:headEnd/>
            <a:tailEnd/>
          </a:ln>
        </p:spPr>
        <p:txBody>
          <a:bodyPr wrap="none" lIns="0" tIns="0" rIns="0" bIns="0">
            <a:spAutoFit/>
          </a:bodyPr>
          <a:lstStyle/>
          <a:p>
            <a:pPr algn="ctr">
              <a:lnSpc>
                <a:spcPct val="75000"/>
              </a:lnSpc>
            </a:pPr>
            <a:r>
              <a:rPr lang="en-US" sz="1600" b="1" dirty="0" err="1">
                <a:solidFill>
                  <a:srgbClr val="4D4D4D"/>
                </a:solidFill>
                <a:latin typeface="Agency FB" panose="020B0503020202020204" pitchFamily="34" charset="0"/>
              </a:rPr>
              <a:t>Transloading</a:t>
            </a:r>
            <a:endParaRPr lang="en-US" sz="1600" b="1" dirty="0">
              <a:solidFill>
                <a:srgbClr val="4D4D4D"/>
              </a:solidFill>
              <a:latin typeface="Agency FB" panose="020B0503020202020204" pitchFamily="34" charset="0"/>
            </a:endParaRPr>
          </a:p>
        </p:txBody>
      </p:sp>
      <p:sp>
        <p:nvSpPr>
          <p:cNvPr id="2" name="Oval 1"/>
          <p:cNvSpPr/>
          <p:nvPr/>
        </p:nvSpPr>
        <p:spPr bwMode="auto">
          <a:xfrm>
            <a:off x="3622576" y="5878209"/>
            <a:ext cx="166687" cy="95250"/>
          </a:xfrm>
          <a:prstGeom prst="ellipse">
            <a:avLst/>
          </a:prstGeom>
          <a:solidFill>
            <a:schemeClr val="accent2">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9" name="Oval 78"/>
          <p:cNvSpPr/>
          <p:nvPr/>
        </p:nvSpPr>
        <p:spPr bwMode="auto">
          <a:xfrm>
            <a:off x="4773514" y="5874399"/>
            <a:ext cx="166687" cy="95250"/>
          </a:xfrm>
          <a:prstGeom prst="ellipse">
            <a:avLst/>
          </a:prstGeom>
          <a:solidFill>
            <a:schemeClr val="accent2">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0" name="Oval 79"/>
          <p:cNvSpPr/>
          <p:nvPr/>
        </p:nvSpPr>
        <p:spPr bwMode="auto">
          <a:xfrm>
            <a:off x="5383907" y="5923611"/>
            <a:ext cx="166687" cy="95250"/>
          </a:xfrm>
          <a:prstGeom prst="ellipse">
            <a:avLst/>
          </a:prstGeom>
          <a:solidFill>
            <a:schemeClr val="accent2">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1" name="Oval 80"/>
          <p:cNvSpPr/>
          <p:nvPr/>
        </p:nvSpPr>
        <p:spPr bwMode="auto">
          <a:xfrm>
            <a:off x="5273576" y="5494986"/>
            <a:ext cx="166687" cy="95250"/>
          </a:xfrm>
          <a:prstGeom prst="ellipse">
            <a:avLst/>
          </a:prstGeom>
          <a:solidFill>
            <a:schemeClr val="accent2">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2" name="Oval 81"/>
          <p:cNvSpPr/>
          <p:nvPr/>
        </p:nvSpPr>
        <p:spPr bwMode="auto">
          <a:xfrm>
            <a:off x="2746275" y="5407674"/>
            <a:ext cx="166687" cy="95250"/>
          </a:xfrm>
          <a:prstGeom prst="ellipse">
            <a:avLst/>
          </a:prstGeom>
          <a:solidFill>
            <a:schemeClr val="accent3">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3" name="Oval 82"/>
          <p:cNvSpPr/>
          <p:nvPr/>
        </p:nvSpPr>
        <p:spPr bwMode="auto">
          <a:xfrm>
            <a:off x="6818213" y="5971236"/>
            <a:ext cx="166687" cy="95250"/>
          </a:xfrm>
          <a:prstGeom prst="ellipse">
            <a:avLst/>
          </a:prstGeom>
          <a:solidFill>
            <a:schemeClr val="accent3">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5" name="Footer Placeholder 2"/>
          <p:cNvSpPr>
            <a:spLocks noGrp="1"/>
          </p:cNvSpPr>
          <p:nvPr>
            <p:ph type="ftr" sz="quarter" idx="11"/>
          </p:nvPr>
        </p:nvSpPr>
        <p:spPr>
          <a:xfrm>
            <a:off x="0" y="6356176"/>
            <a:ext cx="9144000" cy="457200"/>
          </a:xfrm>
        </p:spPr>
        <p:txBody>
          <a:bodyPr/>
          <a:lstStyle/>
          <a:p>
            <a:pPr>
              <a:defRPr/>
            </a:pPr>
            <a:r>
              <a:rPr lang="en-US" sz="1100" dirty="0"/>
              <a:t>Copyright © 1998-2016,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extLst>
      <p:ext uri="{BB962C8B-B14F-4D97-AF65-F5344CB8AC3E}">
        <p14:creationId xmlns:p14="http://schemas.microsoft.com/office/powerpoint/2010/main" val="15332514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1635535" y="4605151"/>
            <a:ext cx="2926080" cy="9144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635535" y="1853843"/>
            <a:ext cx="2926080" cy="9144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z="3200" dirty="0"/>
              <a:t>The Four Revolutions of Containerization</a:t>
            </a:r>
            <a:br>
              <a:rPr lang="en-US" sz="3200" dirty="0"/>
            </a:br>
            <a:endParaRPr lang="en-US" sz="3200" dirty="0"/>
          </a:p>
        </p:txBody>
      </p:sp>
      <p:sp>
        <p:nvSpPr>
          <p:cNvPr id="4" name="Rounded Rectangle 3"/>
          <p:cNvSpPr/>
          <p:nvPr/>
        </p:nvSpPr>
        <p:spPr bwMode="auto">
          <a:xfrm>
            <a:off x="1635535" y="1030883"/>
            <a:ext cx="2926080" cy="2560320"/>
          </a:xfrm>
          <a:prstGeom prst="roundRect">
            <a:avLst>
              <a:gd name="adj" fmla="val 5999"/>
            </a:avLst>
          </a:prstGeom>
          <a:noFill/>
          <a:ln w="190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 name="Rounded Rectangle 5"/>
          <p:cNvSpPr/>
          <p:nvPr/>
        </p:nvSpPr>
        <p:spPr bwMode="auto">
          <a:xfrm>
            <a:off x="1635535" y="3749000"/>
            <a:ext cx="2926080" cy="2560320"/>
          </a:xfrm>
          <a:prstGeom prst="roundRect">
            <a:avLst>
              <a:gd name="adj" fmla="val 5999"/>
            </a:avLst>
          </a:prstGeom>
          <a:noFill/>
          <a:ln w="190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6" name="Line 111"/>
          <p:cNvSpPr>
            <a:spLocks noChangeShapeType="1"/>
          </p:cNvSpPr>
          <p:nvPr/>
        </p:nvSpPr>
        <p:spPr bwMode="auto">
          <a:xfrm flipH="1" flipV="1">
            <a:off x="2092817" y="1390918"/>
            <a:ext cx="189532" cy="438286"/>
          </a:xfrm>
          <a:prstGeom prst="line">
            <a:avLst/>
          </a:prstGeom>
          <a:noFill/>
          <a:ln w="19050">
            <a:solidFill>
              <a:srgbClr val="808080"/>
            </a:solidFill>
            <a:prstDash val="sysDot"/>
            <a:round/>
            <a:headEnd/>
            <a:tailEnd/>
          </a:ln>
        </p:spPr>
        <p:txBody>
          <a:bodyPr/>
          <a:lstStyle/>
          <a:p>
            <a:endParaRPr lang="en-US">
              <a:latin typeface="Agency FB" panose="020B0503020202020204" pitchFamily="34" charset="0"/>
            </a:endParaRPr>
          </a:p>
        </p:txBody>
      </p:sp>
      <p:sp>
        <p:nvSpPr>
          <p:cNvPr id="17" name="Line 111"/>
          <p:cNvSpPr>
            <a:spLocks noChangeShapeType="1"/>
          </p:cNvSpPr>
          <p:nvPr/>
        </p:nvSpPr>
        <p:spPr bwMode="auto">
          <a:xfrm flipV="1">
            <a:off x="2334721" y="1506827"/>
            <a:ext cx="295734" cy="347015"/>
          </a:xfrm>
          <a:prstGeom prst="line">
            <a:avLst/>
          </a:prstGeom>
          <a:noFill/>
          <a:ln w="19050">
            <a:solidFill>
              <a:srgbClr val="808080"/>
            </a:solidFill>
            <a:prstDash val="sysDot"/>
            <a:round/>
            <a:headEnd/>
            <a:tailEnd/>
          </a:ln>
        </p:spPr>
        <p:txBody>
          <a:bodyPr/>
          <a:lstStyle/>
          <a:p>
            <a:endParaRPr lang="en-US">
              <a:latin typeface="Agency FB" panose="020B0503020202020204" pitchFamily="34" charset="0"/>
            </a:endParaRPr>
          </a:p>
        </p:txBody>
      </p:sp>
      <p:sp>
        <p:nvSpPr>
          <p:cNvPr id="18" name="Line 111"/>
          <p:cNvSpPr>
            <a:spLocks noChangeShapeType="1"/>
          </p:cNvSpPr>
          <p:nvPr/>
        </p:nvSpPr>
        <p:spPr bwMode="auto">
          <a:xfrm>
            <a:off x="3277269" y="1506827"/>
            <a:ext cx="438286" cy="322376"/>
          </a:xfrm>
          <a:prstGeom prst="line">
            <a:avLst/>
          </a:prstGeom>
          <a:noFill/>
          <a:ln w="19050">
            <a:solidFill>
              <a:srgbClr val="808080"/>
            </a:solidFill>
            <a:prstDash val="sysDot"/>
            <a:round/>
            <a:headEnd/>
            <a:tailEnd/>
          </a:ln>
        </p:spPr>
        <p:txBody>
          <a:bodyPr/>
          <a:lstStyle/>
          <a:p>
            <a:endParaRPr lang="en-US">
              <a:latin typeface="Agency FB" panose="020B0503020202020204" pitchFamily="34" charset="0"/>
            </a:endParaRPr>
          </a:p>
        </p:txBody>
      </p:sp>
      <p:sp>
        <p:nvSpPr>
          <p:cNvPr id="19" name="Line 111"/>
          <p:cNvSpPr>
            <a:spLocks noChangeShapeType="1"/>
          </p:cNvSpPr>
          <p:nvPr/>
        </p:nvSpPr>
        <p:spPr bwMode="auto">
          <a:xfrm flipV="1">
            <a:off x="3778416" y="1390918"/>
            <a:ext cx="269051" cy="438285"/>
          </a:xfrm>
          <a:prstGeom prst="line">
            <a:avLst/>
          </a:prstGeom>
          <a:noFill/>
          <a:ln w="19050">
            <a:solidFill>
              <a:srgbClr val="808080"/>
            </a:solidFill>
            <a:prstDash val="sysDot"/>
            <a:round/>
            <a:headEnd/>
            <a:tailEnd/>
          </a:ln>
        </p:spPr>
        <p:txBody>
          <a:bodyPr/>
          <a:lstStyle/>
          <a:p>
            <a:endParaRPr lang="en-US">
              <a:latin typeface="Agency FB" panose="020B0503020202020204" pitchFamily="34" charset="0"/>
            </a:endParaRPr>
          </a:p>
        </p:txBody>
      </p:sp>
      <p:cxnSp>
        <p:nvCxnSpPr>
          <p:cNvPr id="21" name="Straight Connector 20"/>
          <p:cNvCxnSpPr>
            <a:stCxn id="13" idx="4"/>
            <a:endCxn id="15" idx="0"/>
          </p:cNvCxnSpPr>
          <p:nvPr/>
        </p:nvCxnSpPr>
        <p:spPr>
          <a:xfrm flipH="1">
            <a:off x="3641256" y="1991003"/>
            <a:ext cx="105085" cy="593605"/>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2" idx="5"/>
            <a:endCxn id="15" idx="1"/>
          </p:cNvCxnSpPr>
          <p:nvPr/>
        </p:nvCxnSpPr>
        <p:spPr>
          <a:xfrm>
            <a:off x="2379336" y="1950830"/>
            <a:ext cx="1164933" cy="673951"/>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2" idx="4"/>
            <a:endCxn id="14" idx="0"/>
          </p:cNvCxnSpPr>
          <p:nvPr/>
        </p:nvCxnSpPr>
        <p:spPr>
          <a:xfrm>
            <a:off x="2282349" y="1991003"/>
            <a:ext cx="137160" cy="607168"/>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8" name="Line 111"/>
          <p:cNvSpPr>
            <a:spLocks noChangeShapeType="1"/>
          </p:cNvSpPr>
          <p:nvPr/>
        </p:nvSpPr>
        <p:spPr bwMode="auto">
          <a:xfrm flipH="1">
            <a:off x="2210468" y="2768241"/>
            <a:ext cx="168868" cy="503880"/>
          </a:xfrm>
          <a:prstGeom prst="line">
            <a:avLst/>
          </a:prstGeom>
          <a:noFill/>
          <a:ln w="19050">
            <a:solidFill>
              <a:srgbClr val="808080"/>
            </a:solidFill>
            <a:prstDash val="sysDot"/>
            <a:round/>
            <a:headEnd/>
            <a:tailEnd/>
          </a:ln>
        </p:spPr>
        <p:txBody>
          <a:bodyPr/>
          <a:lstStyle/>
          <a:p>
            <a:endParaRPr lang="en-US">
              <a:latin typeface="Agency FB" panose="020B0503020202020204" pitchFamily="34" charset="0"/>
            </a:endParaRPr>
          </a:p>
        </p:txBody>
      </p:sp>
      <p:sp>
        <p:nvSpPr>
          <p:cNvPr id="29" name="Line 111"/>
          <p:cNvSpPr>
            <a:spLocks noChangeShapeType="1"/>
          </p:cNvSpPr>
          <p:nvPr/>
        </p:nvSpPr>
        <p:spPr bwMode="auto">
          <a:xfrm>
            <a:off x="2451216" y="2808416"/>
            <a:ext cx="139065" cy="221872"/>
          </a:xfrm>
          <a:prstGeom prst="line">
            <a:avLst/>
          </a:prstGeom>
          <a:noFill/>
          <a:ln w="19050">
            <a:solidFill>
              <a:srgbClr val="808080"/>
            </a:solidFill>
            <a:prstDash val="sysDot"/>
            <a:round/>
            <a:headEnd/>
            <a:tailEnd/>
          </a:ln>
        </p:spPr>
        <p:txBody>
          <a:bodyPr/>
          <a:lstStyle/>
          <a:p>
            <a:endParaRPr lang="en-US">
              <a:latin typeface="Agency FB" panose="020B0503020202020204" pitchFamily="34" charset="0"/>
            </a:endParaRPr>
          </a:p>
        </p:txBody>
      </p:sp>
      <p:sp>
        <p:nvSpPr>
          <p:cNvPr id="30" name="Line 111"/>
          <p:cNvSpPr>
            <a:spLocks noChangeShapeType="1"/>
          </p:cNvSpPr>
          <p:nvPr/>
        </p:nvSpPr>
        <p:spPr bwMode="auto">
          <a:xfrm flipH="1">
            <a:off x="3149141" y="2768241"/>
            <a:ext cx="460039" cy="262047"/>
          </a:xfrm>
          <a:prstGeom prst="line">
            <a:avLst/>
          </a:prstGeom>
          <a:noFill/>
          <a:ln w="19050">
            <a:solidFill>
              <a:srgbClr val="808080"/>
            </a:solidFill>
            <a:prstDash val="sysDot"/>
            <a:round/>
            <a:headEnd/>
            <a:tailEnd/>
          </a:ln>
        </p:spPr>
        <p:txBody>
          <a:bodyPr/>
          <a:lstStyle/>
          <a:p>
            <a:endParaRPr lang="en-US">
              <a:latin typeface="Agency FB" panose="020B0503020202020204" pitchFamily="34" charset="0"/>
            </a:endParaRPr>
          </a:p>
        </p:txBody>
      </p:sp>
      <p:sp>
        <p:nvSpPr>
          <p:cNvPr id="31" name="Line 111"/>
          <p:cNvSpPr>
            <a:spLocks noChangeShapeType="1"/>
          </p:cNvSpPr>
          <p:nvPr/>
        </p:nvSpPr>
        <p:spPr bwMode="auto">
          <a:xfrm flipH="1" flipV="1">
            <a:off x="3641255" y="2742405"/>
            <a:ext cx="242246" cy="659616"/>
          </a:xfrm>
          <a:prstGeom prst="line">
            <a:avLst/>
          </a:prstGeom>
          <a:noFill/>
          <a:ln w="19050">
            <a:solidFill>
              <a:srgbClr val="808080"/>
            </a:solidFill>
            <a:prstDash val="sysDot"/>
            <a:round/>
            <a:headEnd/>
            <a:tailEnd/>
          </a:ln>
        </p:spPr>
        <p:txBody>
          <a:bodyPr/>
          <a:lstStyle/>
          <a:p>
            <a:endParaRPr lang="en-US">
              <a:latin typeface="Agency FB" panose="020B0503020202020204" pitchFamily="34" charset="0"/>
            </a:endParaRPr>
          </a:p>
        </p:txBody>
      </p:sp>
      <p:sp>
        <p:nvSpPr>
          <p:cNvPr id="12" name="Oval 18"/>
          <p:cNvSpPr>
            <a:spLocks noChangeArrowheads="1"/>
          </p:cNvSpPr>
          <p:nvPr/>
        </p:nvSpPr>
        <p:spPr bwMode="auto">
          <a:xfrm>
            <a:off x="2145189" y="1716683"/>
            <a:ext cx="274320" cy="274320"/>
          </a:xfrm>
          <a:prstGeom prst="ellipse">
            <a:avLst/>
          </a:prstGeom>
          <a:solidFill>
            <a:schemeClr val="bg1"/>
          </a:solidFill>
          <a:ln w="44450">
            <a:solidFill>
              <a:schemeClr val="accent2">
                <a:lumMod val="50000"/>
              </a:schemeClr>
            </a:solidFill>
            <a:round/>
            <a:headEnd/>
            <a:tailEnd/>
          </a:ln>
        </p:spPr>
        <p:txBody>
          <a:bodyPr wrap="none" anchor="ctr"/>
          <a:lstStyle/>
          <a:p>
            <a:endParaRPr lang="en-US">
              <a:latin typeface="Agency FB" panose="020B0503020202020204" pitchFamily="34" charset="0"/>
            </a:endParaRPr>
          </a:p>
        </p:txBody>
      </p:sp>
      <p:sp>
        <p:nvSpPr>
          <p:cNvPr id="13" name="Oval 18"/>
          <p:cNvSpPr>
            <a:spLocks noChangeArrowheads="1"/>
          </p:cNvSpPr>
          <p:nvPr/>
        </p:nvSpPr>
        <p:spPr bwMode="auto">
          <a:xfrm>
            <a:off x="3609181" y="1716683"/>
            <a:ext cx="274320" cy="274320"/>
          </a:xfrm>
          <a:prstGeom prst="ellipse">
            <a:avLst/>
          </a:prstGeom>
          <a:solidFill>
            <a:schemeClr val="bg1"/>
          </a:solidFill>
          <a:ln w="44450">
            <a:solidFill>
              <a:schemeClr val="accent2">
                <a:lumMod val="50000"/>
              </a:schemeClr>
            </a:solidFill>
            <a:round/>
            <a:headEnd/>
            <a:tailEnd/>
          </a:ln>
        </p:spPr>
        <p:txBody>
          <a:bodyPr wrap="none" anchor="ctr"/>
          <a:lstStyle/>
          <a:p>
            <a:endParaRPr lang="en-US">
              <a:latin typeface="Agency FB" panose="020B0503020202020204" pitchFamily="34" charset="0"/>
            </a:endParaRPr>
          </a:p>
        </p:txBody>
      </p:sp>
      <p:sp>
        <p:nvSpPr>
          <p:cNvPr id="14" name="Oval 18"/>
          <p:cNvSpPr>
            <a:spLocks noChangeArrowheads="1"/>
          </p:cNvSpPr>
          <p:nvPr/>
        </p:nvSpPr>
        <p:spPr bwMode="auto">
          <a:xfrm>
            <a:off x="2282349" y="2598171"/>
            <a:ext cx="274320" cy="274320"/>
          </a:xfrm>
          <a:prstGeom prst="ellipse">
            <a:avLst/>
          </a:prstGeom>
          <a:solidFill>
            <a:schemeClr val="bg1"/>
          </a:solidFill>
          <a:ln w="44450">
            <a:solidFill>
              <a:schemeClr val="accent2">
                <a:lumMod val="50000"/>
              </a:schemeClr>
            </a:solidFill>
            <a:round/>
            <a:headEnd/>
            <a:tailEnd/>
          </a:ln>
        </p:spPr>
        <p:txBody>
          <a:bodyPr wrap="none" anchor="ctr"/>
          <a:lstStyle/>
          <a:p>
            <a:endParaRPr lang="en-US">
              <a:latin typeface="Agency FB" panose="020B0503020202020204" pitchFamily="34" charset="0"/>
            </a:endParaRPr>
          </a:p>
        </p:txBody>
      </p:sp>
      <p:sp>
        <p:nvSpPr>
          <p:cNvPr id="15" name="Oval 18"/>
          <p:cNvSpPr>
            <a:spLocks noChangeArrowheads="1"/>
          </p:cNvSpPr>
          <p:nvPr/>
        </p:nvSpPr>
        <p:spPr bwMode="auto">
          <a:xfrm>
            <a:off x="3504096" y="2584608"/>
            <a:ext cx="274320" cy="274320"/>
          </a:xfrm>
          <a:prstGeom prst="ellipse">
            <a:avLst/>
          </a:prstGeom>
          <a:solidFill>
            <a:schemeClr val="bg1"/>
          </a:solidFill>
          <a:ln w="44450">
            <a:solidFill>
              <a:schemeClr val="accent2">
                <a:lumMod val="50000"/>
              </a:schemeClr>
            </a:solidFill>
            <a:round/>
            <a:headEnd/>
            <a:tailEnd/>
          </a:ln>
        </p:spPr>
        <p:txBody>
          <a:bodyPr wrap="none" anchor="ctr"/>
          <a:lstStyle/>
          <a:p>
            <a:endParaRPr lang="en-US">
              <a:latin typeface="Agency FB" panose="020B0503020202020204" pitchFamily="34" charset="0"/>
            </a:endParaRPr>
          </a:p>
        </p:txBody>
      </p:sp>
      <p:sp>
        <p:nvSpPr>
          <p:cNvPr id="32" name="Text Box 6"/>
          <p:cNvSpPr txBox="1">
            <a:spLocks noChangeArrowheads="1"/>
          </p:cNvSpPr>
          <p:nvPr/>
        </p:nvSpPr>
        <p:spPr bwMode="auto">
          <a:xfrm>
            <a:off x="1771268" y="909281"/>
            <a:ext cx="602088" cy="246221"/>
          </a:xfrm>
          <a:prstGeom prst="rect">
            <a:avLst/>
          </a:prstGeom>
          <a:solidFill>
            <a:schemeClr val="bg1"/>
          </a:solidFill>
          <a:ln w="9525">
            <a:noFill/>
            <a:miter lim="800000"/>
            <a:headEnd/>
            <a:tailEnd/>
          </a:ln>
          <a:effectLst/>
        </p:spPr>
        <p:txBody>
          <a:bodyPr wrap="none" lIns="45720" tIns="0" rIns="45720" bIns="0">
            <a:spAutoFit/>
          </a:bodyPr>
          <a:lstStyle/>
          <a:p>
            <a:pPr>
              <a:defRPr/>
            </a:pPr>
            <a:r>
              <a:rPr lang="en-US" sz="1600" b="1" dirty="0">
                <a:latin typeface="Agency FB" panose="020B0503020202020204" pitchFamily="34" charset="0"/>
              </a:rPr>
              <a:t>Phase 1</a:t>
            </a:r>
          </a:p>
        </p:txBody>
      </p:sp>
      <p:sp>
        <p:nvSpPr>
          <p:cNvPr id="49" name="Freeform 48"/>
          <p:cNvSpPr/>
          <p:nvPr/>
        </p:nvSpPr>
        <p:spPr>
          <a:xfrm>
            <a:off x="2305320" y="4644971"/>
            <a:ext cx="1492162" cy="853895"/>
          </a:xfrm>
          <a:custGeom>
            <a:avLst/>
            <a:gdLst>
              <a:gd name="connsiteX0" fmla="*/ 38636 w 1490949"/>
              <a:gd name="connsiteY0" fmla="*/ 4302 h 817772"/>
              <a:gd name="connsiteX1" fmla="*/ 218940 w 1490949"/>
              <a:gd name="connsiteY1" fmla="*/ 88015 h 817772"/>
              <a:gd name="connsiteX2" fmla="*/ 560230 w 1490949"/>
              <a:gd name="connsiteY2" fmla="*/ 113772 h 817772"/>
              <a:gd name="connsiteX3" fmla="*/ 785611 w 1490949"/>
              <a:gd name="connsiteY3" fmla="*/ 36499 h 817772"/>
              <a:gd name="connsiteX4" fmla="*/ 1023870 w 1490949"/>
              <a:gd name="connsiteY4" fmla="*/ 126651 h 817772"/>
              <a:gd name="connsiteX5" fmla="*/ 1468191 w 1490949"/>
              <a:gd name="connsiteY5" fmla="*/ 30060 h 817772"/>
              <a:gd name="connsiteX6" fmla="*/ 1384478 w 1490949"/>
              <a:gd name="connsiteY6" fmla="*/ 751277 h 817772"/>
              <a:gd name="connsiteX7" fmla="*/ 1023870 w 1490949"/>
              <a:gd name="connsiteY7" fmla="*/ 686882 h 817772"/>
              <a:gd name="connsiteX8" fmla="*/ 656822 w 1490949"/>
              <a:gd name="connsiteY8" fmla="*/ 661125 h 817772"/>
              <a:gd name="connsiteX9" fmla="*/ 141667 w 1490949"/>
              <a:gd name="connsiteY9" fmla="*/ 789913 h 817772"/>
              <a:gd name="connsiteX10" fmla="*/ 0 w 1490949"/>
              <a:gd name="connsiteY10" fmla="*/ 42939 h 817772"/>
              <a:gd name="connsiteX0" fmla="*/ 38636 w 1490949"/>
              <a:gd name="connsiteY0" fmla="*/ 4302 h 817772"/>
              <a:gd name="connsiteX1" fmla="*/ 218940 w 1490949"/>
              <a:gd name="connsiteY1" fmla="*/ 88015 h 817772"/>
              <a:gd name="connsiteX2" fmla="*/ 560230 w 1490949"/>
              <a:gd name="connsiteY2" fmla="*/ 113772 h 817772"/>
              <a:gd name="connsiteX3" fmla="*/ 785611 w 1490949"/>
              <a:gd name="connsiteY3" fmla="*/ 36499 h 817772"/>
              <a:gd name="connsiteX4" fmla="*/ 1023870 w 1490949"/>
              <a:gd name="connsiteY4" fmla="*/ 126651 h 817772"/>
              <a:gd name="connsiteX5" fmla="*/ 1468191 w 1490949"/>
              <a:gd name="connsiteY5" fmla="*/ 30060 h 817772"/>
              <a:gd name="connsiteX6" fmla="*/ 1384478 w 1490949"/>
              <a:gd name="connsiteY6" fmla="*/ 751277 h 817772"/>
              <a:gd name="connsiteX7" fmla="*/ 1023870 w 1490949"/>
              <a:gd name="connsiteY7" fmla="*/ 686882 h 817772"/>
              <a:gd name="connsiteX8" fmla="*/ 553791 w 1490949"/>
              <a:gd name="connsiteY8" fmla="*/ 661125 h 817772"/>
              <a:gd name="connsiteX9" fmla="*/ 141667 w 1490949"/>
              <a:gd name="connsiteY9" fmla="*/ 789913 h 817772"/>
              <a:gd name="connsiteX10" fmla="*/ 0 w 1490949"/>
              <a:gd name="connsiteY10" fmla="*/ 42939 h 817772"/>
              <a:gd name="connsiteX0" fmla="*/ 38636 w 1490949"/>
              <a:gd name="connsiteY0" fmla="*/ 4302 h 853578"/>
              <a:gd name="connsiteX1" fmla="*/ 218940 w 1490949"/>
              <a:gd name="connsiteY1" fmla="*/ 88015 h 853578"/>
              <a:gd name="connsiteX2" fmla="*/ 560230 w 1490949"/>
              <a:gd name="connsiteY2" fmla="*/ 113772 h 853578"/>
              <a:gd name="connsiteX3" fmla="*/ 785611 w 1490949"/>
              <a:gd name="connsiteY3" fmla="*/ 36499 h 853578"/>
              <a:gd name="connsiteX4" fmla="*/ 1023870 w 1490949"/>
              <a:gd name="connsiteY4" fmla="*/ 126651 h 853578"/>
              <a:gd name="connsiteX5" fmla="*/ 1468191 w 1490949"/>
              <a:gd name="connsiteY5" fmla="*/ 30060 h 853578"/>
              <a:gd name="connsiteX6" fmla="*/ 1384478 w 1490949"/>
              <a:gd name="connsiteY6" fmla="*/ 751277 h 853578"/>
              <a:gd name="connsiteX7" fmla="*/ 1023870 w 1490949"/>
              <a:gd name="connsiteY7" fmla="*/ 686882 h 853578"/>
              <a:gd name="connsiteX8" fmla="*/ 553791 w 1490949"/>
              <a:gd name="connsiteY8" fmla="*/ 661125 h 853578"/>
              <a:gd name="connsiteX9" fmla="*/ 109470 w 1490949"/>
              <a:gd name="connsiteY9" fmla="*/ 828550 h 853578"/>
              <a:gd name="connsiteX10" fmla="*/ 0 w 1490949"/>
              <a:gd name="connsiteY10" fmla="*/ 42939 h 853578"/>
              <a:gd name="connsiteX0" fmla="*/ 38636 w 1492162"/>
              <a:gd name="connsiteY0" fmla="*/ 4302 h 853895"/>
              <a:gd name="connsiteX1" fmla="*/ 218940 w 1492162"/>
              <a:gd name="connsiteY1" fmla="*/ 88015 h 853895"/>
              <a:gd name="connsiteX2" fmla="*/ 560230 w 1492162"/>
              <a:gd name="connsiteY2" fmla="*/ 113772 h 853895"/>
              <a:gd name="connsiteX3" fmla="*/ 785611 w 1492162"/>
              <a:gd name="connsiteY3" fmla="*/ 36499 h 853895"/>
              <a:gd name="connsiteX4" fmla="*/ 1023870 w 1492162"/>
              <a:gd name="connsiteY4" fmla="*/ 126651 h 853895"/>
              <a:gd name="connsiteX5" fmla="*/ 1468191 w 1492162"/>
              <a:gd name="connsiteY5" fmla="*/ 30060 h 853895"/>
              <a:gd name="connsiteX6" fmla="*/ 1384478 w 1492162"/>
              <a:gd name="connsiteY6" fmla="*/ 751277 h 853895"/>
              <a:gd name="connsiteX7" fmla="*/ 978794 w 1492162"/>
              <a:gd name="connsiteY7" fmla="*/ 661124 h 853895"/>
              <a:gd name="connsiteX8" fmla="*/ 553791 w 1492162"/>
              <a:gd name="connsiteY8" fmla="*/ 661125 h 853895"/>
              <a:gd name="connsiteX9" fmla="*/ 109470 w 1492162"/>
              <a:gd name="connsiteY9" fmla="*/ 828550 h 853895"/>
              <a:gd name="connsiteX10" fmla="*/ 0 w 1492162"/>
              <a:gd name="connsiteY10" fmla="*/ 42939 h 853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92162" h="853895">
                <a:moveTo>
                  <a:pt x="38636" y="4302"/>
                </a:moveTo>
                <a:cubicBezTo>
                  <a:pt x="85322" y="37036"/>
                  <a:pt x="132008" y="69770"/>
                  <a:pt x="218940" y="88015"/>
                </a:cubicBezTo>
                <a:cubicBezTo>
                  <a:pt x="305872" y="106260"/>
                  <a:pt x="465785" y="122358"/>
                  <a:pt x="560230" y="113772"/>
                </a:cubicBezTo>
                <a:cubicBezTo>
                  <a:pt x="654675" y="105186"/>
                  <a:pt x="708338" y="34353"/>
                  <a:pt x="785611" y="36499"/>
                </a:cubicBezTo>
                <a:cubicBezTo>
                  <a:pt x="862884" y="38645"/>
                  <a:pt x="910107" y="127724"/>
                  <a:pt x="1023870" y="126651"/>
                </a:cubicBezTo>
                <a:cubicBezTo>
                  <a:pt x="1137633" y="125578"/>
                  <a:pt x="1408090" y="-74044"/>
                  <a:pt x="1468191" y="30060"/>
                </a:cubicBezTo>
                <a:cubicBezTo>
                  <a:pt x="1528292" y="134164"/>
                  <a:pt x="1466044" y="646100"/>
                  <a:pt x="1384478" y="751277"/>
                </a:cubicBezTo>
                <a:cubicBezTo>
                  <a:pt x="1302912" y="856454"/>
                  <a:pt x="1117242" y="676149"/>
                  <a:pt x="978794" y="661124"/>
                </a:cubicBezTo>
                <a:cubicBezTo>
                  <a:pt x="840346" y="646099"/>
                  <a:pt x="698678" y="633221"/>
                  <a:pt x="553791" y="661125"/>
                </a:cubicBezTo>
                <a:cubicBezTo>
                  <a:pt x="408904" y="689029"/>
                  <a:pt x="201768" y="931581"/>
                  <a:pt x="109470" y="828550"/>
                </a:cubicBezTo>
                <a:cubicBezTo>
                  <a:pt x="17172" y="725519"/>
                  <a:pt x="16098" y="364910"/>
                  <a:pt x="0" y="42939"/>
                </a:cubicBezTo>
              </a:path>
            </a:pathLst>
          </a:cu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Line 111"/>
          <p:cNvSpPr>
            <a:spLocks noChangeShapeType="1"/>
          </p:cNvSpPr>
          <p:nvPr/>
        </p:nvSpPr>
        <p:spPr bwMode="auto">
          <a:xfrm>
            <a:off x="2167934" y="3815382"/>
            <a:ext cx="114415" cy="732961"/>
          </a:xfrm>
          <a:prstGeom prst="line">
            <a:avLst/>
          </a:prstGeom>
          <a:noFill/>
          <a:ln w="19050">
            <a:solidFill>
              <a:schemeClr val="bg1">
                <a:lumMod val="65000"/>
              </a:schemeClr>
            </a:solidFill>
            <a:prstDash val="solid"/>
            <a:round/>
            <a:headEnd/>
            <a:tailEnd/>
          </a:ln>
        </p:spPr>
        <p:txBody>
          <a:bodyPr/>
          <a:lstStyle/>
          <a:p>
            <a:endParaRPr lang="en-US">
              <a:latin typeface="Agency FB" panose="020B0503020202020204" pitchFamily="34" charset="0"/>
            </a:endParaRPr>
          </a:p>
        </p:txBody>
      </p:sp>
      <p:sp>
        <p:nvSpPr>
          <p:cNvPr id="51" name="Line 111"/>
          <p:cNvSpPr>
            <a:spLocks noChangeShapeType="1"/>
          </p:cNvSpPr>
          <p:nvPr/>
        </p:nvSpPr>
        <p:spPr bwMode="auto">
          <a:xfrm flipH="1">
            <a:off x="3066322" y="4040865"/>
            <a:ext cx="455624" cy="543294"/>
          </a:xfrm>
          <a:prstGeom prst="line">
            <a:avLst/>
          </a:prstGeom>
          <a:noFill/>
          <a:ln w="19050">
            <a:solidFill>
              <a:schemeClr val="bg1">
                <a:lumMod val="65000"/>
              </a:schemeClr>
            </a:solidFill>
            <a:prstDash val="solid"/>
            <a:round/>
            <a:headEnd/>
            <a:tailEnd/>
          </a:ln>
        </p:spPr>
        <p:txBody>
          <a:bodyPr/>
          <a:lstStyle/>
          <a:p>
            <a:endParaRPr lang="en-US">
              <a:latin typeface="Agency FB" panose="020B0503020202020204" pitchFamily="34" charset="0"/>
            </a:endParaRPr>
          </a:p>
        </p:txBody>
      </p:sp>
      <p:sp>
        <p:nvSpPr>
          <p:cNvPr id="52" name="Line 111"/>
          <p:cNvSpPr>
            <a:spLocks noChangeShapeType="1"/>
          </p:cNvSpPr>
          <p:nvPr/>
        </p:nvSpPr>
        <p:spPr bwMode="auto">
          <a:xfrm>
            <a:off x="3470466" y="3828329"/>
            <a:ext cx="275875" cy="776823"/>
          </a:xfrm>
          <a:prstGeom prst="line">
            <a:avLst/>
          </a:prstGeom>
          <a:noFill/>
          <a:ln w="19050">
            <a:solidFill>
              <a:schemeClr val="bg1">
                <a:lumMod val="65000"/>
              </a:schemeClr>
            </a:solidFill>
            <a:prstDash val="solid"/>
            <a:round/>
            <a:headEnd/>
            <a:tailEnd/>
          </a:ln>
        </p:spPr>
        <p:txBody>
          <a:bodyPr/>
          <a:lstStyle/>
          <a:p>
            <a:endParaRPr lang="en-US">
              <a:latin typeface="Agency FB" panose="020B0503020202020204" pitchFamily="34" charset="0"/>
            </a:endParaRPr>
          </a:p>
        </p:txBody>
      </p:sp>
      <p:sp>
        <p:nvSpPr>
          <p:cNvPr id="53" name="Line 111"/>
          <p:cNvSpPr>
            <a:spLocks noChangeShapeType="1"/>
          </p:cNvSpPr>
          <p:nvPr/>
        </p:nvSpPr>
        <p:spPr bwMode="auto">
          <a:xfrm>
            <a:off x="3693798" y="5483735"/>
            <a:ext cx="102470" cy="794200"/>
          </a:xfrm>
          <a:prstGeom prst="line">
            <a:avLst/>
          </a:prstGeom>
          <a:noFill/>
          <a:ln w="19050">
            <a:solidFill>
              <a:schemeClr val="bg1">
                <a:lumMod val="65000"/>
              </a:schemeClr>
            </a:solidFill>
            <a:prstDash val="solid"/>
            <a:round/>
            <a:headEnd/>
            <a:tailEnd/>
          </a:ln>
        </p:spPr>
        <p:txBody>
          <a:bodyPr/>
          <a:lstStyle/>
          <a:p>
            <a:endParaRPr lang="en-US">
              <a:latin typeface="Agency FB" panose="020B0503020202020204" pitchFamily="34" charset="0"/>
            </a:endParaRPr>
          </a:p>
        </p:txBody>
      </p:sp>
      <p:sp>
        <p:nvSpPr>
          <p:cNvPr id="54" name="Line 111"/>
          <p:cNvSpPr>
            <a:spLocks noChangeShapeType="1"/>
          </p:cNvSpPr>
          <p:nvPr/>
        </p:nvSpPr>
        <p:spPr bwMode="auto">
          <a:xfrm flipH="1">
            <a:off x="2305320" y="5540543"/>
            <a:ext cx="120842" cy="683516"/>
          </a:xfrm>
          <a:prstGeom prst="line">
            <a:avLst/>
          </a:prstGeom>
          <a:noFill/>
          <a:ln w="19050">
            <a:solidFill>
              <a:schemeClr val="bg1">
                <a:lumMod val="65000"/>
              </a:schemeClr>
            </a:solidFill>
            <a:prstDash val="solid"/>
            <a:round/>
            <a:headEnd/>
            <a:tailEnd/>
          </a:ln>
        </p:spPr>
        <p:txBody>
          <a:bodyPr/>
          <a:lstStyle/>
          <a:p>
            <a:endParaRPr lang="en-US">
              <a:latin typeface="Agency FB" panose="020B0503020202020204" pitchFamily="34" charset="0"/>
            </a:endParaRPr>
          </a:p>
        </p:txBody>
      </p:sp>
      <p:sp>
        <p:nvSpPr>
          <p:cNvPr id="56" name="Text Box 129"/>
          <p:cNvSpPr txBox="1">
            <a:spLocks noChangeArrowheads="1"/>
          </p:cNvSpPr>
          <p:nvPr/>
        </p:nvSpPr>
        <p:spPr bwMode="auto">
          <a:xfrm>
            <a:off x="3883501" y="4359407"/>
            <a:ext cx="519373" cy="161583"/>
          </a:xfrm>
          <a:prstGeom prst="rect">
            <a:avLst/>
          </a:prstGeom>
          <a:noFill/>
          <a:ln w="9525">
            <a:noFill/>
            <a:miter lim="800000"/>
            <a:headEnd/>
            <a:tailEnd/>
          </a:ln>
        </p:spPr>
        <p:txBody>
          <a:bodyPr wrap="none" lIns="0" tIns="0" rIns="0" bIns="0">
            <a:spAutoFit/>
          </a:bodyPr>
          <a:lstStyle/>
          <a:p>
            <a:pPr algn="ctr">
              <a:lnSpc>
                <a:spcPct val="75000"/>
              </a:lnSpc>
            </a:pPr>
            <a:r>
              <a:rPr lang="en-US" sz="1400" b="1" dirty="0">
                <a:solidFill>
                  <a:srgbClr val="4D4D4D"/>
                </a:solidFill>
                <a:latin typeface="Agency FB" panose="020B0503020202020204" pitchFamily="34" charset="0"/>
              </a:rPr>
              <a:t>Gateway</a:t>
            </a:r>
          </a:p>
        </p:txBody>
      </p:sp>
      <p:sp>
        <p:nvSpPr>
          <p:cNvPr id="40" name="Oval 18"/>
          <p:cNvSpPr>
            <a:spLocks noChangeArrowheads="1"/>
          </p:cNvSpPr>
          <p:nvPr/>
        </p:nvSpPr>
        <p:spPr bwMode="auto">
          <a:xfrm>
            <a:off x="2145189" y="4467991"/>
            <a:ext cx="274320" cy="274320"/>
          </a:xfrm>
          <a:prstGeom prst="ellipse">
            <a:avLst/>
          </a:prstGeom>
          <a:solidFill>
            <a:schemeClr val="bg1"/>
          </a:solidFill>
          <a:ln w="44450">
            <a:solidFill>
              <a:schemeClr val="accent2">
                <a:lumMod val="50000"/>
              </a:schemeClr>
            </a:solidFill>
            <a:round/>
            <a:headEnd/>
            <a:tailEnd/>
          </a:ln>
        </p:spPr>
        <p:txBody>
          <a:bodyPr wrap="none" anchor="ctr"/>
          <a:lstStyle/>
          <a:p>
            <a:endParaRPr lang="en-US">
              <a:latin typeface="Agency FB" panose="020B0503020202020204" pitchFamily="34" charset="0"/>
            </a:endParaRPr>
          </a:p>
        </p:txBody>
      </p:sp>
      <p:sp>
        <p:nvSpPr>
          <p:cNvPr id="41" name="Oval 18"/>
          <p:cNvSpPr>
            <a:spLocks noChangeArrowheads="1"/>
          </p:cNvSpPr>
          <p:nvPr/>
        </p:nvSpPr>
        <p:spPr bwMode="auto">
          <a:xfrm>
            <a:off x="3609181" y="4467991"/>
            <a:ext cx="274320" cy="274320"/>
          </a:xfrm>
          <a:prstGeom prst="ellipse">
            <a:avLst/>
          </a:prstGeom>
          <a:solidFill>
            <a:schemeClr val="bg1"/>
          </a:solidFill>
          <a:ln w="44450">
            <a:solidFill>
              <a:schemeClr val="accent2">
                <a:lumMod val="50000"/>
              </a:schemeClr>
            </a:solidFill>
            <a:round/>
            <a:headEnd/>
            <a:tailEnd/>
          </a:ln>
        </p:spPr>
        <p:txBody>
          <a:bodyPr wrap="none" anchor="ctr"/>
          <a:lstStyle/>
          <a:p>
            <a:endParaRPr lang="en-US">
              <a:latin typeface="Agency FB" panose="020B0503020202020204" pitchFamily="34" charset="0"/>
            </a:endParaRPr>
          </a:p>
        </p:txBody>
      </p:sp>
      <p:sp>
        <p:nvSpPr>
          <p:cNvPr id="42" name="Oval 18"/>
          <p:cNvSpPr>
            <a:spLocks noChangeArrowheads="1"/>
          </p:cNvSpPr>
          <p:nvPr/>
        </p:nvSpPr>
        <p:spPr bwMode="auto">
          <a:xfrm>
            <a:off x="2282349" y="5349479"/>
            <a:ext cx="274320" cy="274320"/>
          </a:xfrm>
          <a:prstGeom prst="ellipse">
            <a:avLst/>
          </a:prstGeom>
          <a:solidFill>
            <a:schemeClr val="bg1"/>
          </a:solidFill>
          <a:ln w="44450">
            <a:solidFill>
              <a:schemeClr val="accent2">
                <a:lumMod val="50000"/>
              </a:schemeClr>
            </a:solidFill>
            <a:round/>
            <a:headEnd/>
            <a:tailEnd/>
          </a:ln>
        </p:spPr>
        <p:txBody>
          <a:bodyPr wrap="none" anchor="ctr"/>
          <a:lstStyle/>
          <a:p>
            <a:endParaRPr lang="en-US">
              <a:latin typeface="Agency FB" panose="020B0503020202020204" pitchFamily="34" charset="0"/>
            </a:endParaRPr>
          </a:p>
        </p:txBody>
      </p:sp>
      <p:sp>
        <p:nvSpPr>
          <p:cNvPr id="43" name="Oval 18"/>
          <p:cNvSpPr>
            <a:spLocks noChangeArrowheads="1"/>
          </p:cNvSpPr>
          <p:nvPr/>
        </p:nvSpPr>
        <p:spPr bwMode="auto">
          <a:xfrm>
            <a:off x="3504096" y="5335916"/>
            <a:ext cx="274320" cy="274320"/>
          </a:xfrm>
          <a:prstGeom prst="ellipse">
            <a:avLst/>
          </a:prstGeom>
          <a:solidFill>
            <a:schemeClr val="bg1"/>
          </a:solidFill>
          <a:ln w="44450">
            <a:solidFill>
              <a:schemeClr val="accent2">
                <a:lumMod val="50000"/>
              </a:schemeClr>
            </a:solidFill>
            <a:round/>
            <a:headEnd/>
            <a:tailEnd/>
          </a:ln>
        </p:spPr>
        <p:txBody>
          <a:bodyPr wrap="none" anchor="ctr"/>
          <a:lstStyle/>
          <a:p>
            <a:endParaRPr lang="en-US">
              <a:latin typeface="Agency FB" panose="020B0503020202020204" pitchFamily="34" charset="0"/>
            </a:endParaRPr>
          </a:p>
        </p:txBody>
      </p:sp>
      <p:sp>
        <p:nvSpPr>
          <p:cNvPr id="44" name="Oval 58"/>
          <p:cNvSpPr>
            <a:spLocks noChangeArrowheads="1"/>
          </p:cNvSpPr>
          <p:nvPr/>
        </p:nvSpPr>
        <p:spPr bwMode="auto">
          <a:xfrm>
            <a:off x="2133701" y="4006386"/>
            <a:ext cx="182880" cy="182880"/>
          </a:xfrm>
          <a:prstGeom prst="ellipse">
            <a:avLst/>
          </a:prstGeom>
          <a:solidFill>
            <a:schemeClr val="bg1"/>
          </a:solidFill>
          <a:ln w="31750">
            <a:solidFill>
              <a:schemeClr val="accent3">
                <a:lumMod val="50000"/>
              </a:schemeClr>
            </a:solidFill>
            <a:round/>
            <a:headEnd/>
            <a:tailEnd/>
          </a:ln>
        </p:spPr>
        <p:txBody>
          <a:bodyPr wrap="none" anchor="ctr"/>
          <a:lstStyle/>
          <a:p>
            <a:endParaRPr lang="en-US">
              <a:latin typeface="Agency FB" panose="020B0503020202020204" pitchFamily="34" charset="0"/>
            </a:endParaRPr>
          </a:p>
        </p:txBody>
      </p:sp>
      <p:sp>
        <p:nvSpPr>
          <p:cNvPr id="45" name="Oval 18"/>
          <p:cNvSpPr>
            <a:spLocks noChangeArrowheads="1"/>
          </p:cNvSpPr>
          <p:nvPr/>
        </p:nvSpPr>
        <p:spPr bwMode="auto">
          <a:xfrm>
            <a:off x="2923449" y="4465152"/>
            <a:ext cx="274320" cy="274320"/>
          </a:xfrm>
          <a:prstGeom prst="ellipse">
            <a:avLst/>
          </a:prstGeom>
          <a:solidFill>
            <a:schemeClr val="bg1"/>
          </a:solidFill>
          <a:ln w="44450">
            <a:solidFill>
              <a:schemeClr val="accent2">
                <a:lumMod val="50000"/>
              </a:schemeClr>
            </a:solidFill>
            <a:round/>
            <a:headEnd/>
            <a:tailEnd/>
          </a:ln>
        </p:spPr>
        <p:txBody>
          <a:bodyPr wrap="none" anchor="ctr"/>
          <a:lstStyle/>
          <a:p>
            <a:endParaRPr lang="en-US">
              <a:latin typeface="Agency FB" panose="020B0503020202020204" pitchFamily="34" charset="0"/>
            </a:endParaRPr>
          </a:p>
        </p:txBody>
      </p:sp>
      <p:sp>
        <p:nvSpPr>
          <p:cNvPr id="46" name="Oval 58"/>
          <p:cNvSpPr>
            <a:spLocks noChangeArrowheads="1"/>
          </p:cNvSpPr>
          <p:nvPr/>
        </p:nvSpPr>
        <p:spPr bwMode="auto">
          <a:xfrm>
            <a:off x="3444842" y="3927483"/>
            <a:ext cx="182880" cy="182880"/>
          </a:xfrm>
          <a:prstGeom prst="ellipse">
            <a:avLst/>
          </a:prstGeom>
          <a:solidFill>
            <a:schemeClr val="bg1"/>
          </a:solidFill>
          <a:ln w="31750">
            <a:solidFill>
              <a:schemeClr val="accent3">
                <a:lumMod val="50000"/>
              </a:schemeClr>
            </a:solidFill>
            <a:round/>
            <a:headEnd/>
            <a:tailEnd/>
          </a:ln>
        </p:spPr>
        <p:txBody>
          <a:bodyPr wrap="none" anchor="ctr"/>
          <a:lstStyle/>
          <a:p>
            <a:endParaRPr lang="en-US">
              <a:latin typeface="Agency FB" panose="020B0503020202020204" pitchFamily="34" charset="0"/>
            </a:endParaRPr>
          </a:p>
        </p:txBody>
      </p:sp>
      <p:sp>
        <p:nvSpPr>
          <p:cNvPr id="47" name="Oval 58"/>
          <p:cNvSpPr>
            <a:spLocks noChangeArrowheads="1"/>
          </p:cNvSpPr>
          <p:nvPr/>
        </p:nvSpPr>
        <p:spPr bwMode="auto">
          <a:xfrm>
            <a:off x="2243281" y="5943839"/>
            <a:ext cx="182880" cy="182880"/>
          </a:xfrm>
          <a:prstGeom prst="ellipse">
            <a:avLst/>
          </a:prstGeom>
          <a:solidFill>
            <a:schemeClr val="bg1"/>
          </a:solidFill>
          <a:ln w="31750">
            <a:solidFill>
              <a:schemeClr val="accent3">
                <a:lumMod val="50000"/>
              </a:schemeClr>
            </a:solidFill>
            <a:round/>
            <a:headEnd/>
            <a:tailEnd/>
          </a:ln>
        </p:spPr>
        <p:txBody>
          <a:bodyPr wrap="none" anchor="ctr"/>
          <a:lstStyle/>
          <a:p>
            <a:endParaRPr lang="en-US">
              <a:latin typeface="Agency FB" panose="020B0503020202020204" pitchFamily="34" charset="0"/>
            </a:endParaRPr>
          </a:p>
        </p:txBody>
      </p:sp>
      <p:sp>
        <p:nvSpPr>
          <p:cNvPr id="48" name="Oval 58"/>
          <p:cNvSpPr>
            <a:spLocks noChangeArrowheads="1"/>
          </p:cNvSpPr>
          <p:nvPr/>
        </p:nvSpPr>
        <p:spPr bwMode="auto">
          <a:xfrm>
            <a:off x="3693798" y="5922899"/>
            <a:ext cx="182880" cy="182880"/>
          </a:xfrm>
          <a:prstGeom prst="ellipse">
            <a:avLst/>
          </a:prstGeom>
          <a:solidFill>
            <a:schemeClr val="bg1"/>
          </a:solidFill>
          <a:ln w="31750">
            <a:solidFill>
              <a:schemeClr val="accent3">
                <a:lumMod val="50000"/>
              </a:schemeClr>
            </a:solidFill>
            <a:round/>
            <a:headEnd/>
            <a:tailEnd/>
          </a:ln>
        </p:spPr>
        <p:txBody>
          <a:bodyPr wrap="none" anchor="ctr"/>
          <a:lstStyle/>
          <a:p>
            <a:endParaRPr lang="en-US">
              <a:latin typeface="Agency FB" panose="020B0503020202020204" pitchFamily="34" charset="0"/>
            </a:endParaRPr>
          </a:p>
        </p:txBody>
      </p:sp>
      <p:sp>
        <p:nvSpPr>
          <p:cNvPr id="59" name="Rectangle 58"/>
          <p:cNvSpPr/>
          <p:nvPr/>
        </p:nvSpPr>
        <p:spPr>
          <a:xfrm>
            <a:off x="4829700" y="1857549"/>
            <a:ext cx="2926080" cy="9144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bwMode="auto">
          <a:xfrm>
            <a:off x="4822199" y="1030883"/>
            <a:ext cx="2926080" cy="2560320"/>
          </a:xfrm>
          <a:prstGeom prst="roundRect">
            <a:avLst>
              <a:gd name="adj" fmla="val 5999"/>
            </a:avLst>
          </a:prstGeom>
          <a:noFill/>
          <a:ln w="190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1" name="Freeform 60"/>
          <p:cNvSpPr/>
          <p:nvPr/>
        </p:nvSpPr>
        <p:spPr>
          <a:xfrm>
            <a:off x="5475974" y="1927747"/>
            <a:ext cx="1369165" cy="849593"/>
          </a:xfrm>
          <a:custGeom>
            <a:avLst/>
            <a:gdLst>
              <a:gd name="connsiteX0" fmla="*/ 38636 w 1490949"/>
              <a:gd name="connsiteY0" fmla="*/ 4302 h 817772"/>
              <a:gd name="connsiteX1" fmla="*/ 218940 w 1490949"/>
              <a:gd name="connsiteY1" fmla="*/ 88015 h 817772"/>
              <a:gd name="connsiteX2" fmla="*/ 560230 w 1490949"/>
              <a:gd name="connsiteY2" fmla="*/ 113772 h 817772"/>
              <a:gd name="connsiteX3" fmla="*/ 785611 w 1490949"/>
              <a:gd name="connsiteY3" fmla="*/ 36499 h 817772"/>
              <a:gd name="connsiteX4" fmla="*/ 1023870 w 1490949"/>
              <a:gd name="connsiteY4" fmla="*/ 126651 h 817772"/>
              <a:gd name="connsiteX5" fmla="*/ 1468191 w 1490949"/>
              <a:gd name="connsiteY5" fmla="*/ 30060 h 817772"/>
              <a:gd name="connsiteX6" fmla="*/ 1384478 w 1490949"/>
              <a:gd name="connsiteY6" fmla="*/ 751277 h 817772"/>
              <a:gd name="connsiteX7" fmla="*/ 1023870 w 1490949"/>
              <a:gd name="connsiteY7" fmla="*/ 686882 h 817772"/>
              <a:gd name="connsiteX8" fmla="*/ 656822 w 1490949"/>
              <a:gd name="connsiteY8" fmla="*/ 661125 h 817772"/>
              <a:gd name="connsiteX9" fmla="*/ 141667 w 1490949"/>
              <a:gd name="connsiteY9" fmla="*/ 789913 h 817772"/>
              <a:gd name="connsiteX10" fmla="*/ 0 w 1490949"/>
              <a:gd name="connsiteY10" fmla="*/ 42939 h 817772"/>
              <a:gd name="connsiteX0" fmla="*/ 38636 w 1490949"/>
              <a:gd name="connsiteY0" fmla="*/ 4302 h 817772"/>
              <a:gd name="connsiteX1" fmla="*/ 218940 w 1490949"/>
              <a:gd name="connsiteY1" fmla="*/ 88015 h 817772"/>
              <a:gd name="connsiteX2" fmla="*/ 560230 w 1490949"/>
              <a:gd name="connsiteY2" fmla="*/ 113772 h 817772"/>
              <a:gd name="connsiteX3" fmla="*/ 785611 w 1490949"/>
              <a:gd name="connsiteY3" fmla="*/ 36499 h 817772"/>
              <a:gd name="connsiteX4" fmla="*/ 1023870 w 1490949"/>
              <a:gd name="connsiteY4" fmla="*/ 126651 h 817772"/>
              <a:gd name="connsiteX5" fmla="*/ 1468191 w 1490949"/>
              <a:gd name="connsiteY5" fmla="*/ 30060 h 817772"/>
              <a:gd name="connsiteX6" fmla="*/ 1384478 w 1490949"/>
              <a:gd name="connsiteY6" fmla="*/ 751277 h 817772"/>
              <a:gd name="connsiteX7" fmla="*/ 1023870 w 1490949"/>
              <a:gd name="connsiteY7" fmla="*/ 686882 h 817772"/>
              <a:gd name="connsiteX8" fmla="*/ 553791 w 1490949"/>
              <a:gd name="connsiteY8" fmla="*/ 661125 h 817772"/>
              <a:gd name="connsiteX9" fmla="*/ 141667 w 1490949"/>
              <a:gd name="connsiteY9" fmla="*/ 789913 h 817772"/>
              <a:gd name="connsiteX10" fmla="*/ 0 w 1490949"/>
              <a:gd name="connsiteY10" fmla="*/ 42939 h 817772"/>
              <a:gd name="connsiteX0" fmla="*/ 38636 w 1490949"/>
              <a:gd name="connsiteY0" fmla="*/ 4302 h 853578"/>
              <a:gd name="connsiteX1" fmla="*/ 218940 w 1490949"/>
              <a:gd name="connsiteY1" fmla="*/ 88015 h 853578"/>
              <a:gd name="connsiteX2" fmla="*/ 560230 w 1490949"/>
              <a:gd name="connsiteY2" fmla="*/ 113772 h 853578"/>
              <a:gd name="connsiteX3" fmla="*/ 785611 w 1490949"/>
              <a:gd name="connsiteY3" fmla="*/ 36499 h 853578"/>
              <a:gd name="connsiteX4" fmla="*/ 1023870 w 1490949"/>
              <a:gd name="connsiteY4" fmla="*/ 126651 h 853578"/>
              <a:gd name="connsiteX5" fmla="*/ 1468191 w 1490949"/>
              <a:gd name="connsiteY5" fmla="*/ 30060 h 853578"/>
              <a:gd name="connsiteX6" fmla="*/ 1384478 w 1490949"/>
              <a:gd name="connsiteY6" fmla="*/ 751277 h 853578"/>
              <a:gd name="connsiteX7" fmla="*/ 1023870 w 1490949"/>
              <a:gd name="connsiteY7" fmla="*/ 686882 h 853578"/>
              <a:gd name="connsiteX8" fmla="*/ 553791 w 1490949"/>
              <a:gd name="connsiteY8" fmla="*/ 661125 h 853578"/>
              <a:gd name="connsiteX9" fmla="*/ 109470 w 1490949"/>
              <a:gd name="connsiteY9" fmla="*/ 828550 h 853578"/>
              <a:gd name="connsiteX10" fmla="*/ 0 w 1490949"/>
              <a:gd name="connsiteY10" fmla="*/ 42939 h 853578"/>
              <a:gd name="connsiteX0" fmla="*/ 38636 w 1492162"/>
              <a:gd name="connsiteY0" fmla="*/ 4302 h 853895"/>
              <a:gd name="connsiteX1" fmla="*/ 218940 w 1492162"/>
              <a:gd name="connsiteY1" fmla="*/ 88015 h 853895"/>
              <a:gd name="connsiteX2" fmla="*/ 560230 w 1492162"/>
              <a:gd name="connsiteY2" fmla="*/ 113772 h 853895"/>
              <a:gd name="connsiteX3" fmla="*/ 785611 w 1492162"/>
              <a:gd name="connsiteY3" fmla="*/ 36499 h 853895"/>
              <a:gd name="connsiteX4" fmla="*/ 1023870 w 1492162"/>
              <a:gd name="connsiteY4" fmla="*/ 126651 h 853895"/>
              <a:gd name="connsiteX5" fmla="*/ 1468191 w 1492162"/>
              <a:gd name="connsiteY5" fmla="*/ 30060 h 853895"/>
              <a:gd name="connsiteX6" fmla="*/ 1384478 w 1492162"/>
              <a:gd name="connsiteY6" fmla="*/ 751277 h 853895"/>
              <a:gd name="connsiteX7" fmla="*/ 978794 w 1492162"/>
              <a:gd name="connsiteY7" fmla="*/ 661124 h 853895"/>
              <a:gd name="connsiteX8" fmla="*/ 553791 w 1492162"/>
              <a:gd name="connsiteY8" fmla="*/ 661125 h 853895"/>
              <a:gd name="connsiteX9" fmla="*/ 109470 w 1492162"/>
              <a:gd name="connsiteY9" fmla="*/ 828550 h 853895"/>
              <a:gd name="connsiteX10" fmla="*/ 0 w 1492162"/>
              <a:gd name="connsiteY10" fmla="*/ 42939 h 853895"/>
              <a:gd name="connsiteX0" fmla="*/ 38636 w 1384632"/>
              <a:gd name="connsiteY0" fmla="*/ 0 h 849593"/>
              <a:gd name="connsiteX1" fmla="*/ 218940 w 1384632"/>
              <a:gd name="connsiteY1" fmla="*/ 83713 h 849593"/>
              <a:gd name="connsiteX2" fmla="*/ 560230 w 1384632"/>
              <a:gd name="connsiteY2" fmla="*/ 109470 h 849593"/>
              <a:gd name="connsiteX3" fmla="*/ 785611 w 1384632"/>
              <a:gd name="connsiteY3" fmla="*/ 32197 h 849593"/>
              <a:gd name="connsiteX4" fmla="*/ 1023870 w 1384632"/>
              <a:gd name="connsiteY4" fmla="*/ 122349 h 849593"/>
              <a:gd name="connsiteX5" fmla="*/ 1384478 w 1384632"/>
              <a:gd name="connsiteY5" fmla="*/ 746975 h 849593"/>
              <a:gd name="connsiteX6" fmla="*/ 978794 w 1384632"/>
              <a:gd name="connsiteY6" fmla="*/ 656822 h 849593"/>
              <a:gd name="connsiteX7" fmla="*/ 553791 w 1384632"/>
              <a:gd name="connsiteY7" fmla="*/ 656823 h 849593"/>
              <a:gd name="connsiteX8" fmla="*/ 109470 w 1384632"/>
              <a:gd name="connsiteY8" fmla="*/ 824248 h 849593"/>
              <a:gd name="connsiteX9" fmla="*/ 0 w 1384632"/>
              <a:gd name="connsiteY9" fmla="*/ 38637 h 849593"/>
              <a:gd name="connsiteX0" fmla="*/ 38636 w 1386333"/>
              <a:gd name="connsiteY0" fmla="*/ 0 h 849593"/>
              <a:gd name="connsiteX1" fmla="*/ 218940 w 1386333"/>
              <a:gd name="connsiteY1" fmla="*/ 83713 h 849593"/>
              <a:gd name="connsiteX2" fmla="*/ 560230 w 1386333"/>
              <a:gd name="connsiteY2" fmla="*/ 109470 h 849593"/>
              <a:gd name="connsiteX3" fmla="*/ 785611 w 1386333"/>
              <a:gd name="connsiteY3" fmla="*/ 32197 h 849593"/>
              <a:gd name="connsiteX4" fmla="*/ 1115310 w 1386333"/>
              <a:gd name="connsiteY4" fmla="*/ 335709 h 849593"/>
              <a:gd name="connsiteX5" fmla="*/ 1384478 w 1386333"/>
              <a:gd name="connsiteY5" fmla="*/ 746975 h 849593"/>
              <a:gd name="connsiteX6" fmla="*/ 978794 w 1386333"/>
              <a:gd name="connsiteY6" fmla="*/ 656822 h 849593"/>
              <a:gd name="connsiteX7" fmla="*/ 553791 w 1386333"/>
              <a:gd name="connsiteY7" fmla="*/ 656823 h 849593"/>
              <a:gd name="connsiteX8" fmla="*/ 109470 w 1386333"/>
              <a:gd name="connsiteY8" fmla="*/ 824248 h 849593"/>
              <a:gd name="connsiteX9" fmla="*/ 0 w 1386333"/>
              <a:gd name="connsiteY9" fmla="*/ 38637 h 849593"/>
              <a:gd name="connsiteX0" fmla="*/ 38636 w 1351077"/>
              <a:gd name="connsiteY0" fmla="*/ 0 h 849593"/>
              <a:gd name="connsiteX1" fmla="*/ 218940 w 1351077"/>
              <a:gd name="connsiteY1" fmla="*/ 83713 h 849593"/>
              <a:gd name="connsiteX2" fmla="*/ 560230 w 1351077"/>
              <a:gd name="connsiteY2" fmla="*/ 109470 h 849593"/>
              <a:gd name="connsiteX3" fmla="*/ 785611 w 1351077"/>
              <a:gd name="connsiteY3" fmla="*/ 32197 h 849593"/>
              <a:gd name="connsiteX4" fmla="*/ 1115310 w 1351077"/>
              <a:gd name="connsiteY4" fmla="*/ 335709 h 849593"/>
              <a:gd name="connsiteX5" fmla="*/ 1348918 w 1351077"/>
              <a:gd name="connsiteY5" fmla="*/ 787615 h 849593"/>
              <a:gd name="connsiteX6" fmla="*/ 978794 w 1351077"/>
              <a:gd name="connsiteY6" fmla="*/ 656822 h 849593"/>
              <a:gd name="connsiteX7" fmla="*/ 553791 w 1351077"/>
              <a:gd name="connsiteY7" fmla="*/ 656823 h 849593"/>
              <a:gd name="connsiteX8" fmla="*/ 109470 w 1351077"/>
              <a:gd name="connsiteY8" fmla="*/ 824248 h 849593"/>
              <a:gd name="connsiteX9" fmla="*/ 0 w 1351077"/>
              <a:gd name="connsiteY9" fmla="*/ 38637 h 849593"/>
              <a:gd name="connsiteX0" fmla="*/ 38636 w 1351615"/>
              <a:gd name="connsiteY0" fmla="*/ 0 h 849593"/>
              <a:gd name="connsiteX1" fmla="*/ 218940 w 1351615"/>
              <a:gd name="connsiteY1" fmla="*/ 83713 h 849593"/>
              <a:gd name="connsiteX2" fmla="*/ 560230 w 1351615"/>
              <a:gd name="connsiteY2" fmla="*/ 109470 h 849593"/>
              <a:gd name="connsiteX3" fmla="*/ 1115310 w 1351615"/>
              <a:gd name="connsiteY3" fmla="*/ 335709 h 849593"/>
              <a:gd name="connsiteX4" fmla="*/ 1348918 w 1351615"/>
              <a:gd name="connsiteY4" fmla="*/ 787615 h 849593"/>
              <a:gd name="connsiteX5" fmla="*/ 978794 w 1351615"/>
              <a:gd name="connsiteY5" fmla="*/ 656822 h 849593"/>
              <a:gd name="connsiteX6" fmla="*/ 553791 w 1351615"/>
              <a:gd name="connsiteY6" fmla="*/ 656823 h 849593"/>
              <a:gd name="connsiteX7" fmla="*/ 109470 w 1351615"/>
              <a:gd name="connsiteY7" fmla="*/ 824248 h 849593"/>
              <a:gd name="connsiteX8" fmla="*/ 0 w 1351615"/>
              <a:gd name="connsiteY8" fmla="*/ 38637 h 849593"/>
              <a:gd name="connsiteX0" fmla="*/ 38636 w 1360508"/>
              <a:gd name="connsiteY0" fmla="*/ 0 h 849593"/>
              <a:gd name="connsiteX1" fmla="*/ 218940 w 1360508"/>
              <a:gd name="connsiteY1" fmla="*/ 83713 h 849593"/>
              <a:gd name="connsiteX2" fmla="*/ 560230 w 1360508"/>
              <a:gd name="connsiteY2" fmla="*/ 109470 h 849593"/>
              <a:gd name="connsiteX3" fmla="*/ 1201670 w 1360508"/>
              <a:gd name="connsiteY3" fmla="*/ 350949 h 849593"/>
              <a:gd name="connsiteX4" fmla="*/ 1348918 w 1360508"/>
              <a:gd name="connsiteY4" fmla="*/ 787615 h 849593"/>
              <a:gd name="connsiteX5" fmla="*/ 978794 w 1360508"/>
              <a:gd name="connsiteY5" fmla="*/ 656822 h 849593"/>
              <a:gd name="connsiteX6" fmla="*/ 553791 w 1360508"/>
              <a:gd name="connsiteY6" fmla="*/ 656823 h 849593"/>
              <a:gd name="connsiteX7" fmla="*/ 109470 w 1360508"/>
              <a:gd name="connsiteY7" fmla="*/ 824248 h 849593"/>
              <a:gd name="connsiteX8" fmla="*/ 0 w 1360508"/>
              <a:gd name="connsiteY8" fmla="*/ 38637 h 849593"/>
              <a:gd name="connsiteX0" fmla="*/ 38636 w 1369165"/>
              <a:gd name="connsiteY0" fmla="*/ 0 h 849593"/>
              <a:gd name="connsiteX1" fmla="*/ 218940 w 1369165"/>
              <a:gd name="connsiteY1" fmla="*/ 83713 h 849593"/>
              <a:gd name="connsiteX2" fmla="*/ 1201670 w 1369165"/>
              <a:gd name="connsiteY2" fmla="*/ 350949 h 849593"/>
              <a:gd name="connsiteX3" fmla="*/ 1348918 w 1369165"/>
              <a:gd name="connsiteY3" fmla="*/ 787615 h 849593"/>
              <a:gd name="connsiteX4" fmla="*/ 978794 w 1369165"/>
              <a:gd name="connsiteY4" fmla="*/ 656822 h 849593"/>
              <a:gd name="connsiteX5" fmla="*/ 553791 w 1369165"/>
              <a:gd name="connsiteY5" fmla="*/ 656823 h 849593"/>
              <a:gd name="connsiteX6" fmla="*/ 109470 w 1369165"/>
              <a:gd name="connsiteY6" fmla="*/ 824248 h 849593"/>
              <a:gd name="connsiteX7" fmla="*/ 0 w 1369165"/>
              <a:gd name="connsiteY7" fmla="*/ 38637 h 84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9165" h="849593">
                <a:moveTo>
                  <a:pt x="38636" y="0"/>
                </a:moveTo>
                <a:cubicBezTo>
                  <a:pt x="85322" y="32734"/>
                  <a:pt x="25101" y="25221"/>
                  <a:pt x="218940" y="83713"/>
                </a:cubicBezTo>
                <a:cubicBezTo>
                  <a:pt x="412779" y="142205"/>
                  <a:pt x="1013340" y="233632"/>
                  <a:pt x="1201670" y="350949"/>
                </a:cubicBezTo>
                <a:cubicBezTo>
                  <a:pt x="1390000" y="468266"/>
                  <a:pt x="1386064" y="736636"/>
                  <a:pt x="1348918" y="787615"/>
                </a:cubicBezTo>
                <a:cubicBezTo>
                  <a:pt x="1311772" y="838594"/>
                  <a:pt x="1111315" y="678621"/>
                  <a:pt x="978794" y="656822"/>
                </a:cubicBezTo>
                <a:cubicBezTo>
                  <a:pt x="846273" y="635023"/>
                  <a:pt x="698678" y="628919"/>
                  <a:pt x="553791" y="656823"/>
                </a:cubicBezTo>
                <a:cubicBezTo>
                  <a:pt x="408904" y="684727"/>
                  <a:pt x="201768" y="927279"/>
                  <a:pt x="109470" y="824248"/>
                </a:cubicBezTo>
                <a:cubicBezTo>
                  <a:pt x="17172" y="721217"/>
                  <a:pt x="16098" y="360608"/>
                  <a:pt x="0" y="38637"/>
                </a:cubicBezTo>
              </a:path>
            </a:pathLst>
          </a:cu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Line 111"/>
          <p:cNvSpPr>
            <a:spLocks noChangeShapeType="1"/>
          </p:cNvSpPr>
          <p:nvPr/>
        </p:nvSpPr>
        <p:spPr bwMode="auto">
          <a:xfrm>
            <a:off x="5338587" y="1093856"/>
            <a:ext cx="114415" cy="732961"/>
          </a:xfrm>
          <a:prstGeom prst="line">
            <a:avLst/>
          </a:prstGeom>
          <a:noFill/>
          <a:ln w="19050">
            <a:solidFill>
              <a:schemeClr val="bg1">
                <a:lumMod val="65000"/>
              </a:schemeClr>
            </a:solidFill>
            <a:prstDash val="solid"/>
            <a:round/>
            <a:headEnd/>
            <a:tailEnd/>
          </a:ln>
        </p:spPr>
        <p:txBody>
          <a:bodyPr/>
          <a:lstStyle/>
          <a:p>
            <a:endParaRPr lang="en-US">
              <a:latin typeface="Agency FB" panose="020B0503020202020204" pitchFamily="34" charset="0"/>
            </a:endParaRPr>
          </a:p>
        </p:txBody>
      </p:sp>
      <p:sp>
        <p:nvSpPr>
          <p:cNvPr id="63" name="Line 111"/>
          <p:cNvSpPr>
            <a:spLocks noChangeShapeType="1"/>
          </p:cNvSpPr>
          <p:nvPr/>
        </p:nvSpPr>
        <p:spPr bwMode="auto">
          <a:xfrm flipH="1">
            <a:off x="6236975" y="1319339"/>
            <a:ext cx="455624" cy="543294"/>
          </a:xfrm>
          <a:prstGeom prst="line">
            <a:avLst/>
          </a:prstGeom>
          <a:noFill/>
          <a:ln w="19050">
            <a:solidFill>
              <a:schemeClr val="bg1">
                <a:lumMod val="65000"/>
              </a:schemeClr>
            </a:solidFill>
            <a:prstDash val="solid"/>
            <a:round/>
            <a:headEnd/>
            <a:tailEnd/>
          </a:ln>
        </p:spPr>
        <p:txBody>
          <a:bodyPr/>
          <a:lstStyle/>
          <a:p>
            <a:endParaRPr lang="en-US">
              <a:latin typeface="Agency FB" panose="020B0503020202020204" pitchFamily="34" charset="0"/>
            </a:endParaRPr>
          </a:p>
        </p:txBody>
      </p:sp>
      <p:sp>
        <p:nvSpPr>
          <p:cNvPr id="64" name="Line 111"/>
          <p:cNvSpPr>
            <a:spLocks noChangeShapeType="1"/>
          </p:cNvSpPr>
          <p:nvPr/>
        </p:nvSpPr>
        <p:spPr bwMode="auto">
          <a:xfrm>
            <a:off x="6641119" y="1106803"/>
            <a:ext cx="275875" cy="776823"/>
          </a:xfrm>
          <a:prstGeom prst="line">
            <a:avLst/>
          </a:prstGeom>
          <a:noFill/>
          <a:ln w="19050">
            <a:solidFill>
              <a:schemeClr val="bg1">
                <a:lumMod val="65000"/>
              </a:schemeClr>
            </a:solidFill>
            <a:prstDash val="solid"/>
            <a:round/>
            <a:headEnd/>
            <a:tailEnd/>
          </a:ln>
        </p:spPr>
        <p:txBody>
          <a:bodyPr/>
          <a:lstStyle/>
          <a:p>
            <a:endParaRPr lang="en-US">
              <a:latin typeface="Agency FB" panose="020B0503020202020204" pitchFamily="34" charset="0"/>
            </a:endParaRPr>
          </a:p>
        </p:txBody>
      </p:sp>
      <p:sp>
        <p:nvSpPr>
          <p:cNvPr id="65" name="Line 111"/>
          <p:cNvSpPr>
            <a:spLocks noChangeShapeType="1"/>
          </p:cNvSpPr>
          <p:nvPr/>
        </p:nvSpPr>
        <p:spPr bwMode="auto">
          <a:xfrm>
            <a:off x="6864451" y="2762209"/>
            <a:ext cx="102470" cy="794200"/>
          </a:xfrm>
          <a:prstGeom prst="line">
            <a:avLst/>
          </a:prstGeom>
          <a:noFill/>
          <a:ln w="19050">
            <a:solidFill>
              <a:schemeClr val="bg1">
                <a:lumMod val="65000"/>
              </a:schemeClr>
            </a:solidFill>
            <a:prstDash val="solid"/>
            <a:round/>
            <a:headEnd/>
            <a:tailEnd/>
          </a:ln>
        </p:spPr>
        <p:txBody>
          <a:bodyPr/>
          <a:lstStyle/>
          <a:p>
            <a:endParaRPr lang="en-US">
              <a:latin typeface="Agency FB" panose="020B0503020202020204" pitchFamily="34" charset="0"/>
            </a:endParaRPr>
          </a:p>
        </p:txBody>
      </p:sp>
      <p:sp>
        <p:nvSpPr>
          <p:cNvPr id="66" name="Line 111"/>
          <p:cNvSpPr>
            <a:spLocks noChangeShapeType="1"/>
          </p:cNvSpPr>
          <p:nvPr/>
        </p:nvSpPr>
        <p:spPr bwMode="auto">
          <a:xfrm flipH="1">
            <a:off x="5475973" y="2819017"/>
            <a:ext cx="120842" cy="683516"/>
          </a:xfrm>
          <a:prstGeom prst="line">
            <a:avLst/>
          </a:prstGeom>
          <a:noFill/>
          <a:ln w="19050">
            <a:solidFill>
              <a:schemeClr val="bg1">
                <a:lumMod val="65000"/>
              </a:schemeClr>
            </a:solidFill>
            <a:prstDash val="solid"/>
            <a:round/>
            <a:headEnd/>
            <a:tailEnd/>
          </a:ln>
        </p:spPr>
        <p:txBody>
          <a:bodyPr/>
          <a:lstStyle/>
          <a:p>
            <a:endParaRPr lang="en-US">
              <a:latin typeface="Agency FB" panose="020B0503020202020204" pitchFamily="34" charset="0"/>
            </a:endParaRPr>
          </a:p>
        </p:txBody>
      </p:sp>
      <p:sp>
        <p:nvSpPr>
          <p:cNvPr id="69" name="Oval 18"/>
          <p:cNvSpPr>
            <a:spLocks noChangeArrowheads="1"/>
          </p:cNvSpPr>
          <p:nvPr/>
        </p:nvSpPr>
        <p:spPr bwMode="auto">
          <a:xfrm>
            <a:off x="5315842" y="1746465"/>
            <a:ext cx="274320" cy="274320"/>
          </a:xfrm>
          <a:prstGeom prst="ellipse">
            <a:avLst/>
          </a:prstGeom>
          <a:solidFill>
            <a:schemeClr val="bg1"/>
          </a:solidFill>
          <a:ln w="44450">
            <a:solidFill>
              <a:schemeClr val="accent2">
                <a:lumMod val="50000"/>
              </a:schemeClr>
            </a:solidFill>
            <a:round/>
            <a:headEnd/>
            <a:tailEnd/>
          </a:ln>
        </p:spPr>
        <p:txBody>
          <a:bodyPr wrap="none" anchor="ctr"/>
          <a:lstStyle/>
          <a:p>
            <a:endParaRPr lang="en-US">
              <a:latin typeface="Agency FB" panose="020B0503020202020204" pitchFamily="34" charset="0"/>
            </a:endParaRPr>
          </a:p>
        </p:txBody>
      </p:sp>
      <p:sp>
        <p:nvSpPr>
          <p:cNvPr id="71" name="Oval 18"/>
          <p:cNvSpPr>
            <a:spLocks noChangeArrowheads="1"/>
          </p:cNvSpPr>
          <p:nvPr/>
        </p:nvSpPr>
        <p:spPr bwMode="auto">
          <a:xfrm>
            <a:off x="5453002" y="2627953"/>
            <a:ext cx="274320" cy="274320"/>
          </a:xfrm>
          <a:prstGeom prst="ellipse">
            <a:avLst/>
          </a:prstGeom>
          <a:solidFill>
            <a:schemeClr val="bg1"/>
          </a:solidFill>
          <a:ln w="44450">
            <a:solidFill>
              <a:schemeClr val="accent2">
                <a:lumMod val="50000"/>
              </a:schemeClr>
            </a:solidFill>
            <a:round/>
            <a:headEnd/>
            <a:tailEnd/>
          </a:ln>
        </p:spPr>
        <p:txBody>
          <a:bodyPr wrap="none" anchor="ctr"/>
          <a:lstStyle/>
          <a:p>
            <a:endParaRPr lang="en-US">
              <a:latin typeface="Agency FB" panose="020B0503020202020204" pitchFamily="34" charset="0"/>
            </a:endParaRPr>
          </a:p>
        </p:txBody>
      </p:sp>
      <p:sp>
        <p:nvSpPr>
          <p:cNvPr id="72" name="Oval 18"/>
          <p:cNvSpPr>
            <a:spLocks noChangeArrowheads="1"/>
          </p:cNvSpPr>
          <p:nvPr/>
        </p:nvSpPr>
        <p:spPr bwMode="auto">
          <a:xfrm>
            <a:off x="6674749" y="2614390"/>
            <a:ext cx="274320" cy="274320"/>
          </a:xfrm>
          <a:prstGeom prst="ellipse">
            <a:avLst/>
          </a:prstGeom>
          <a:solidFill>
            <a:schemeClr val="bg1"/>
          </a:solidFill>
          <a:ln w="44450">
            <a:solidFill>
              <a:schemeClr val="accent2">
                <a:lumMod val="50000"/>
              </a:schemeClr>
            </a:solidFill>
            <a:round/>
            <a:headEnd/>
            <a:tailEnd/>
          </a:ln>
        </p:spPr>
        <p:txBody>
          <a:bodyPr wrap="none" anchor="ctr"/>
          <a:lstStyle/>
          <a:p>
            <a:endParaRPr lang="en-US">
              <a:latin typeface="Agency FB" panose="020B0503020202020204" pitchFamily="34" charset="0"/>
            </a:endParaRPr>
          </a:p>
        </p:txBody>
      </p:sp>
      <p:sp>
        <p:nvSpPr>
          <p:cNvPr id="73" name="Oval 58"/>
          <p:cNvSpPr>
            <a:spLocks noChangeArrowheads="1"/>
          </p:cNvSpPr>
          <p:nvPr/>
        </p:nvSpPr>
        <p:spPr bwMode="auto">
          <a:xfrm>
            <a:off x="5299532" y="1290719"/>
            <a:ext cx="182880" cy="182880"/>
          </a:xfrm>
          <a:prstGeom prst="ellipse">
            <a:avLst/>
          </a:prstGeom>
          <a:solidFill>
            <a:schemeClr val="bg1"/>
          </a:solidFill>
          <a:ln w="31750">
            <a:solidFill>
              <a:schemeClr val="accent3">
                <a:lumMod val="50000"/>
              </a:schemeClr>
            </a:solidFill>
            <a:round/>
            <a:headEnd/>
            <a:tailEnd/>
          </a:ln>
        </p:spPr>
        <p:txBody>
          <a:bodyPr wrap="none" anchor="ctr"/>
          <a:lstStyle/>
          <a:p>
            <a:endParaRPr lang="en-US">
              <a:latin typeface="Agency FB" panose="020B0503020202020204" pitchFamily="34" charset="0"/>
            </a:endParaRPr>
          </a:p>
        </p:txBody>
      </p:sp>
      <p:sp>
        <p:nvSpPr>
          <p:cNvPr id="75" name="Oval 58"/>
          <p:cNvSpPr>
            <a:spLocks noChangeArrowheads="1"/>
          </p:cNvSpPr>
          <p:nvPr/>
        </p:nvSpPr>
        <p:spPr bwMode="auto">
          <a:xfrm>
            <a:off x="6615495" y="1205957"/>
            <a:ext cx="182880" cy="182880"/>
          </a:xfrm>
          <a:prstGeom prst="ellipse">
            <a:avLst/>
          </a:prstGeom>
          <a:solidFill>
            <a:schemeClr val="bg1"/>
          </a:solidFill>
          <a:ln w="31750">
            <a:solidFill>
              <a:schemeClr val="accent3">
                <a:lumMod val="50000"/>
              </a:schemeClr>
            </a:solidFill>
            <a:round/>
            <a:headEnd/>
            <a:tailEnd/>
          </a:ln>
        </p:spPr>
        <p:txBody>
          <a:bodyPr wrap="none" anchor="ctr"/>
          <a:lstStyle/>
          <a:p>
            <a:endParaRPr lang="en-US">
              <a:latin typeface="Agency FB" panose="020B0503020202020204" pitchFamily="34" charset="0"/>
            </a:endParaRPr>
          </a:p>
        </p:txBody>
      </p:sp>
      <p:sp>
        <p:nvSpPr>
          <p:cNvPr id="76" name="Oval 58"/>
          <p:cNvSpPr>
            <a:spLocks noChangeArrowheads="1"/>
          </p:cNvSpPr>
          <p:nvPr/>
        </p:nvSpPr>
        <p:spPr bwMode="auto">
          <a:xfrm>
            <a:off x="5413934" y="3222313"/>
            <a:ext cx="182880" cy="182880"/>
          </a:xfrm>
          <a:prstGeom prst="ellipse">
            <a:avLst/>
          </a:prstGeom>
          <a:solidFill>
            <a:schemeClr val="bg1"/>
          </a:solidFill>
          <a:ln w="31750">
            <a:solidFill>
              <a:schemeClr val="accent3">
                <a:lumMod val="50000"/>
              </a:schemeClr>
            </a:solidFill>
            <a:round/>
            <a:headEnd/>
            <a:tailEnd/>
          </a:ln>
        </p:spPr>
        <p:txBody>
          <a:bodyPr wrap="none" anchor="ctr"/>
          <a:lstStyle/>
          <a:p>
            <a:endParaRPr lang="en-US">
              <a:latin typeface="Agency FB" panose="020B0503020202020204" pitchFamily="34" charset="0"/>
            </a:endParaRPr>
          </a:p>
        </p:txBody>
      </p:sp>
      <p:sp>
        <p:nvSpPr>
          <p:cNvPr id="77" name="Oval 58"/>
          <p:cNvSpPr>
            <a:spLocks noChangeArrowheads="1"/>
          </p:cNvSpPr>
          <p:nvPr/>
        </p:nvSpPr>
        <p:spPr bwMode="auto">
          <a:xfrm>
            <a:off x="6864451" y="3201373"/>
            <a:ext cx="182880" cy="182880"/>
          </a:xfrm>
          <a:prstGeom prst="ellipse">
            <a:avLst/>
          </a:prstGeom>
          <a:solidFill>
            <a:schemeClr val="bg1"/>
          </a:solidFill>
          <a:ln w="31750">
            <a:solidFill>
              <a:schemeClr val="accent3">
                <a:lumMod val="50000"/>
              </a:schemeClr>
            </a:solidFill>
            <a:round/>
            <a:headEnd/>
            <a:tailEnd/>
          </a:ln>
        </p:spPr>
        <p:txBody>
          <a:bodyPr wrap="none" anchor="ctr"/>
          <a:lstStyle/>
          <a:p>
            <a:endParaRPr lang="en-US">
              <a:latin typeface="Agency FB" panose="020B0503020202020204" pitchFamily="34" charset="0"/>
            </a:endParaRPr>
          </a:p>
        </p:txBody>
      </p:sp>
      <p:cxnSp>
        <p:nvCxnSpPr>
          <p:cNvPr id="80" name="Straight Connector 79"/>
          <p:cNvCxnSpPr>
            <a:stCxn id="78" idx="7"/>
            <a:endCxn id="70" idx="4"/>
          </p:cNvCxnSpPr>
          <p:nvPr/>
        </p:nvCxnSpPr>
        <p:spPr>
          <a:xfrm flipV="1">
            <a:off x="6789586" y="2020785"/>
            <a:ext cx="127408" cy="136336"/>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78" idx="1"/>
            <a:endCxn id="74" idx="5"/>
          </p:cNvCxnSpPr>
          <p:nvPr/>
        </p:nvCxnSpPr>
        <p:spPr>
          <a:xfrm flipH="1" flipV="1">
            <a:off x="6328249" y="1977773"/>
            <a:ext cx="267363" cy="179348"/>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85" name="Text Box 67"/>
          <p:cNvSpPr txBox="1">
            <a:spLocks noChangeArrowheads="1"/>
          </p:cNvSpPr>
          <p:nvPr/>
        </p:nvSpPr>
        <p:spPr bwMode="auto">
          <a:xfrm>
            <a:off x="5613324" y="2227319"/>
            <a:ext cx="912109" cy="323165"/>
          </a:xfrm>
          <a:prstGeom prst="rect">
            <a:avLst/>
          </a:prstGeom>
          <a:noFill/>
          <a:ln w="9525">
            <a:noFill/>
            <a:miter lim="800000"/>
            <a:headEnd/>
            <a:tailEnd/>
          </a:ln>
        </p:spPr>
        <p:txBody>
          <a:bodyPr wrap="none" lIns="0" tIns="0" rIns="0" bIns="0">
            <a:spAutoFit/>
          </a:bodyPr>
          <a:lstStyle/>
          <a:p>
            <a:pPr algn="ctr">
              <a:lnSpc>
                <a:spcPct val="75000"/>
              </a:lnSpc>
            </a:pPr>
            <a:r>
              <a:rPr lang="en-US" sz="1400" b="1" dirty="0">
                <a:solidFill>
                  <a:srgbClr val="4D4D4D"/>
                </a:solidFill>
                <a:latin typeface="Agency FB" panose="020B0503020202020204" pitchFamily="34" charset="0"/>
              </a:rPr>
              <a:t>Transshipment</a:t>
            </a:r>
          </a:p>
          <a:p>
            <a:pPr algn="ctr">
              <a:lnSpc>
                <a:spcPct val="75000"/>
              </a:lnSpc>
            </a:pPr>
            <a:r>
              <a:rPr lang="en-US" sz="1400" b="1" dirty="0">
                <a:solidFill>
                  <a:srgbClr val="4D4D4D"/>
                </a:solidFill>
                <a:latin typeface="Agency FB" panose="020B0503020202020204" pitchFamily="34" charset="0"/>
              </a:rPr>
              <a:t>hub</a:t>
            </a:r>
          </a:p>
        </p:txBody>
      </p:sp>
      <p:sp>
        <p:nvSpPr>
          <p:cNvPr id="87" name="Text Box 48"/>
          <p:cNvSpPr txBox="1">
            <a:spLocks noChangeArrowheads="1"/>
          </p:cNvSpPr>
          <p:nvPr/>
        </p:nvSpPr>
        <p:spPr bwMode="auto">
          <a:xfrm>
            <a:off x="2432112" y="5828674"/>
            <a:ext cx="703718" cy="323165"/>
          </a:xfrm>
          <a:prstGeom prst="rect">
            <a:avLst/>
          </a:prstGeom>
          <a:noFill/>
          <a:ln w="9525">
            <a:noFill/>
            <a:miter lim="800000"/>
            <a:headEnd/>
            <a:tailEnd/>
          </a:ln>
        </p:spPr>
        <p:txBody>
          <a:bodyPr wrap="none" lIns="0" tIns="0" rIns="0" bIns="0">
            <a:spAutoFit/>
          </a:bodyPr>
          <a:lstStyle/>
          <a:p>
            <a:pPr algn="ctr">
              <a:lnSpc>
                <a:spcPct val="75000"/>
              </a:lnSpc>
            </a:pPr>
            <a:r>
              <a:rPr lang="en-US" sz="1400" b="1" dirty="0">
                <a:solidFill>
                  <a:srgbClr val="4D4D4D"/>
                </a:solidFill>
                <a:latin typeface="Agency FB" panose="020B0503020202020204" pitchFamily="34" charset="0"/>
              </a:rPr>
              <a:t>Intermodal </a:t>
            </a:r>
          </a:p>
          <a:p>
            <a:pPr algn="ctr">
              <a:lnSpc>
                <a:spcPct val="75000"/>
              </a:lnSpc>
            </a:pPr>
            <a:r>
              <a:rPr lang="en-US" sz="1400" b="1" dirty="0">
                <a:solidFill>
                  <a:srgbClr val="4D4D4D"/>
                </a:solidFill>
                <a:latin typeface="Agency FB" panose="020B0503020202020204" pitchFamily="34" charset="0"/>
              </a:rPr>
              <a:t>terminal</a:t>
            </a:r>
          </a:p>
        </p:txBody>
      </p:sp>
      <p:sp>
        <p:nvSpPr>
          <p:cNvPr id="70" name="Oval 18"/>
          <p:cNvSpPr>
            <a:spLocks noChangeArrowheads="1"/>
          </p:cNvSpPr>
          <p:nvPr/>
        </p:nvSpPr>
        <p:spPr bwMode="auto">
          <a:xfrm>
            <a:off x="6779834" y="1746465"/>
            <a:ext cx="274320" cy="274320"/>
          </a:xfrm>
          <a:prstGeom prst="ellipse">
            <a:avLst/>
          </a:prstGeom>
          <a:solidFill>
            <a:schemeClr val="bg1"/>
          </a:solidFill>
          <a:ln w="44450">
            <a:solidFill>
              <a:schemeClr val="accent2">
                <a:lumMod val="75000"/>
              </a:schemeClr>
            </a:solidFill>
            <a:round/>
            <a:headEnd/>
            <a:tailEnd/>
          </a:ln>
        </p:spPr>
        <p:txBody>
          <a:bodyPr wrap="none" anchor="ctr"/>
          <a:lstStyle/>
          <a:p>
            <a:endParaRPr lang="en-US">
              <a:latin typeface="Agency FB" panose="020B0503020202020204" pitchFamily="34" charset="0"/>
            </a:endParaRPr>
          </a:p>
        </p:txBody>
      </p:sp>
      <p:sp>
        <p:nvSpPr>
          <p:cNvPr id="74" name="Oval 18"/>
          <p:cNvSpPr>
            <a:spLocks noChangeArrowheads="1"/>
          </p:cNvSpPr>
          <p:nvPr/>
        </p:nvSpPr>
        <p:spPr bwMode="auto">
          <a:xfrm>
            <a:off x="6094102" y="1743626"/>
            <a:ext cx="274320" cy="274320"/>
          </a:xfrm>
          <a:prstGeom prst="ellipse">
            <a:avLst/>
          </a:prstGeom>
          <a:solidFill>
            <a:schemeClr val="bg1"/>
          </a:solidFill>
          <a:ln w="44450">
            <a:solidFill>
              <a:schemeClr val="accent2">
                <a:lumMod val="75000"/>
              </a:schemeClr>
            </a:solidFill>
            <a:round/>
            <a:headEnd/>
            <a:tailEnd/>
          </a:ln>
        </p:spPr>
        <p:txBody>
          <a:bodyPr wrap="none" anchor="ctr"/>
          <a:lstStyle/>
          <a:p>
            <a:endParaRPr lang="en-US">
              <a:latin typeface="Agency FB" panose="020B0503020202020204" pitchFamily="34" charset="0"/>
            </a:endParaRPr>
          </a:p>
        </p:txBody>
      </p:sp>
      <p:sp>
        <p:nvSpPr>
          <p:cNvPr id="78" name="Oval 18"/>
          <p:cNvSpPr>
            <a:spLocks noChangeArrowheads="1"/>
          </p:cNvSpPr>
          <p:nvPr/>
        </p:nvSpPr>
        <p:spPr bwMode="auto">
          <a:xfrm>
            <a:off x="6555439" y="2116948"/>
            <a:ext cx="274320" cy="274320"/>
          </a:xfrm>
          <a:prstGeom prst="ellipse">
            <a:avLst/>
          </a:prstGeom>
          <a:solidFill>
            <a:schemeClr val="bg1"/>
          </a:solidFill>
          <a:ln w="44450">
            <a:solidFill>
              <a:schemeClr val="accent2">
                <a:lumMod val="50000"/>
              </a:schemeClr>
            </a:solidFill>
            <a:round/>
            <a:headEnd/>
            <a:tailEnd/>
          </a:ln>
        </p:spPr>
        <p:txBody>
          <a:bodyPr wrap="none" anchor="ctr"/>
          <a:lstStyle/>
          <a:p>
            <a:endParaRPr lang="en-US">
              <a:latin typeface="Agency FB" panose="020B0503020202020204" pitchFamily="34" charset="0"/>
            </a:endParaRPr>
          </a:p>
        </p:txBody>
      </p:sp>
      <p:sp>
        <p:nvSpPr>
          <p:cNvPr id="88" name="Rounded Rectangle 87"/>
          <p:cNvSpPr/>
          <p:nvPr/>
        </p:nvSpPr>
        <p:spPr bwMode="auto">
          <a:xfrm>
            <a:off x="4829700" y="3749000"/>
            <a:ext cx="2926080" cy="2560320"/>
          </a:xfrm>
          <a:prstGeom prst="roundRect">
            <a:avLst>
              <a:gd name="adj" fmla="val 5999"/>
            </a:avLst>
          </a:prstGeom>
          <a:noFill/>
          <a:ln w="190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0" name="Oval 89"/>
          <p:cNvSpPr/>
          <p:nvPr/>
        </p:nvSpPr>
        <p:spPr>
          <a:xfrm>
            <a:off x="5072430" y="4103640"/>
            <a:ext cx="1131623" cy="1909979"/>
          </a:xfrm>
          <a:prstGeom prst="ellipse">
            <a:avLst/>
          </a:prstGeom>
          <a:noFill/>
          <a:ln w="254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6414105" y="4110363"/>
            <a:ext cx="1131623" cy="1909979"/>
          </a:xfrm>
          <a:prstGeom prst="ellipse">
            <a:avLst/>
          </a:prstGeom>
          <a:noFill/>
          <a:ln w="254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p:nvPr/>
        </p:nvSpPr>
        <p:spPr>
          <a:xfrm>
            <a:off x="4861775" y="4883895"/>
            <a:ext cx="2871989" cy="441544"/>
          </a:xfrm>
          <a:custGeom>
            <a:avLst/>
            <a:gdLst>
              <a:gd name="connsiteX0" fmla="*/ 0 w 2871989"/>
              <a:gd name="connsiteY0" fmla="*/ 177502 h 441544"/>
              <a:gd name="connsiteX1" fmla="*/ 251138 w 2871989"/>
              <a:gd name="connsiteY1" fmla="*/ 222578 h 441544"/>
              <a:gd name="connsiteX2" fmla="*/ 579549 w 2871989"/>
              <a:gd name="connsiteY2" fmla="*/ 190381 h 441544"/>
              <a:gd name="connsiteX3" fmla="*/ 933718 w 2871989"/>
              <a:gd name="connsiteY3" fmla="*/ 10077 h 441544"/>
              <a:gd name="connsiteX4" fmla="*/ 1745087 w 2871989"/>
              <a:gd name="connsiteY4" fmla="*/ 68032 h 441544"/>
              <a:gd name="connsiteX5" fmla="*/ 2202287 w 2871989"/>
              <a:gd name="connsiteY5" fmla="*/ 441519 h 441544"/>
              <a:gd name="connsiteX6" fmla="*/ 2511380 w 2871989"/>
              <a:gd name="connsiteY6" fmla="*/ 87350 h 441544"/>
              <a:gd name="connsiteX7" fmla="*/ 2871989 w 2871989"/>
              <a:gd name="connsiteY7" fmla="*/ 93789 h 441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71989" h="441544">
                <a:moveTo>
                  <a:pt x="0" y="177502"/>
                </a:moveTo>
                <a:cubicBezTo>
                  <a:pt x="77273" y="198967"/>
                  <a:pt x="154547" y="220432"/>
                  <a:pt x="251138" y="222578"/>
                </a:cubicBezTo>
                <a:cubicBezTo>
                  <a:pt x="347729" y="224724"/>
                  <a:pt x="465786" y="225798"/>
                  <a:pt x="579549" y="190381"/>
                </a:cubicBezTo>
                <a:cubicBezTo>
                  <a:pt x="693312" y="154964"/>
                  <a:pt x="739462" y="30468"/>
                  <a:pt x="933718" y="10077"/>
                </a:cubicBezTo>
                <a:cubicBezTo>
                  <a:pt x="1127974" y="-10314"/>
                  <a:pt x="1533659" y="-3875"/>
                  <a:pt x="1745087" y="68032"/>
                </a:cubicBezTo>
                <a:cubicBezTo>
                  <a:pt x="1956515" y="139939"/>
                  <a:pt x="2074572" y="438299"/>
                  <a:pt x="2202287" y="441519"/>
                </a:cubicBezTo>
                <a:cubicBezTo>
                  <a:pt x="2330002" y="444739"/>
                  <a:pt x="2399763" y="145305"/>
                  <a:pt x="2511380" y="87350"/>
                </a:cubicBezTo>
                <a:cubicBezTo>
                  <a:pt x="2622997" y="29395"/>
                  <a:pt x="2747493" y="61592"/>
                  <a:pt x="2871989" y="93789"/>
                </a:cubicBezTo>
              </a:path>
            </a:pathLst>
          </a:custGeom>
          <a:noFill/>
          <a:ln w="508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 name="Straight Connector 101"/>
          <p:cNvCxnSpPr>
            <a:stCxn id="93" idx="0"/>
            <a:endCxn id="98" idx="3"/>
          </p:cNvCxnSpPr>
          <p:nvPr/>
        </p:nvCxnSpPr>
        <p:spPr>
          <a:xfrm flipV="1">
            <a:off x="5782340" y="4575398"/>
            <a:ext cx="97286" cy="234695"/>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93" idx="0"/>
            <a:endCxn id="97" idx="5"/>
          </p:cNvCxnSpPr>
          <p:nvPr/>
        </p:nvCxnSpPr>
        <p:spPr>
          <a:xfrm flipH="1" flipV="1">
            <a:off x="5707450" y="4494208"/>
            <a:ext cx="74890" cy="315885"/>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a:stCxn id="100" idx="0"/>
            <a:endCxn id="92" idx="4"/>
          </p:cNvCxnSpPr>
          <p:nvPr/>
        </p:nvCxnSpPr>
        <p:spPr>
          <a:xfrm flipH="1" flipV="1">
            <a:off x="5452067" y="5175853"/>
            <a:ext cx="6283" cy="467264"/>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a:stCxn id="99" idx="1"/>
            <a:endCxn id="92" idx="4"/>
          </p:cNvCxnSpPr>
          <p:nvPr/>
        </p:nvCxnSpPr>
        <p:spPr>
          <a:xfrm flipH="1" flipV="1">
            <a:off x="5452067" y="5175853"/>
            <a:ext cx="308947" cy="449240"/>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99" idx="0"/>
            <a:endCxn id="93" idx="4"/>
          </p:cNvCxnSpPr>
          <p:nvPr/>
        </p:nvCxnSpPr>
        <p:spPr>
          <a:xfrm flipH="1" flipV="1">
            <a:off x="5782340" y="4992973"/>
            <a:ext cx="43332" cy="605338"/>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a:stCxn id="94" idx="7"/>
            <a:endCxn id="117" idx="4"/>
          </p:cNvCxnSpPr>
          <p:nvPr/>
        </p:nvCxnSpPr>
        <p:spPr>
          <a:xfrm flipV="1">
            <a:off x="6647967" y="4773832"/>
            <a:ext cx="54923" cy="128699"/>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a:stCxn id="118" idx="7"/>
            <a:endCxn id="95" idx="3"/>
          </p:cNvCxnSpPr>
          <p:nvPr/>
        </p:nvCxnSpPr>
        <p:spPr>
          <a:xfrm flipV="1">
            <a:off x="6876567" y="5400574"/>
            <a:ext cx="130131" cy="130130"/>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a:stCxn id="119" idx="0"/>
            <a:endCxn id="95" idx="5"/>
          </p:cNvCxnSpPr>
          <p:nvPr/>
        </p:nvCxnSpPr>
        <p:spPr>
          <a:xfrm flipH="1" flipV="1">
            <a:off x="7136014" y="5400574"/>
            <a:ext cx="73699" cy="184579"/>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a:stCxn id="96" idx="0"/>
            <a:endCxn id="120" idx="4"/>
          </p:cNvCxnSpPr>
          <p:nvPr/>
        </p:nvCxnSpPr>
        <p:spPr>
          <a:xfrm flipH="1" flipV="1">
            <a:off x="7310135" y="4767039"/>
            <a:ext cx="56610" cy="111546"/>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a:stCxn id="94" idx="4"/>
            <a:endCxn id="133" idx="0"/>
          </p:cNvCxnSpPr>
          <p:nvPr/>
        </p:nvCxnSpPr>
        <p:spPr>
          <a:xfrm>
            <a:off x="6583309" y="5058629"/>
            <a:ext cx="28141" cy="116856"/>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92" name="Oval 18"/>
          <p:cNvSpPr>
            <a:spLocks noChangeArrowheads="1"/>
          </p:cNvSpPr>
          <p:nvPr/>
        </p:nvSpPr>
        <p:spPr bwMode="auto">
          <a:xfrm>
            <a:off x="5360627" y="4992973"/>
            <a:ext cx="182880" cy="182880"/>
          </a:xfrm>
          <a:prstGeom prst="ellipse">
            <a:avLst/>
          </a:prstGeom>
          <a:solidFill>
            <a:schemeClr val="bg1"/>
          </a:solidFill>
          <a:ln w="38100">
            <a:solidFill>
              <a:schemeClr val="accent2">
                <a:lumMod val="50000"/>
              </a:schemeClr>
            </a:solidFill>
            <a:round/>
            <a:headEnd/>
            <a:tailEnd/>
          </a:ln>
        </p:spPr>
        <p:txBody>
          <a:bodyPr wrap="none" anchor="ctr"/>
          <a:lstStyle/>
          <a:p>
            <a:endParaRPr lang="en-US">
              <a:latin typeface="Agency FB" panose="020B0503020202020204" pitchFamily="34" charset="0"/>
            </a:endParaRPr>
          </a:p>
        </p:txBody>
      </p:sp>
      <p:sp>
        <p:nvSpPr>
          <p:cNvPr id="93" name="Oval 18"/>
          <p:cNvSpPr>
            <a:spLocks noChangeArrowheads="1"/>
          </p:cNvSpPr>
          <p:nvPr/>
        </p:nvSpPr>
        <p:spPr bwMode="auto">
          <a:xfrm>
            <a:off x="5690900" y="4810093"/>
            <a:ext cx="182880" cy="182880"/>
          </a:xfrm>
          <a:prstGeom prst="ellipse">
            <a:avLst/>
          </a:prstGeom>
          <a:solidFill>
            <a:schemeClr val="bg1"/>
          </a:solidFill>
          <a:ln w="38100">
            <a:solidFill>
              <a:schemeClr val="accent2">
                <a:lumMod val="50000"/>
              </a:schemeClr>
            </a:solidFill>
            <a:round/>
            <a:headEnd/>
            <a:tailEnd/>
          </a:ln>
        </p:spPr>
        <p:txBody>
          <a:bodyPr wrap="none" anchor="ctr"/>
          <a:lstStyle/>
          <a:p>
            <a:endParaRPr lang="en-US">
              <a:latin typeface="Agency FB" panose="020B0503020202020204" pitchFamily="34" charset="0"/>
            </a:endParaRPr>
          </a:p>
        </p:txBody>
      </p:sp>
      <p:sp>
        <p:nvSpPr>
          <p:cNvPr id="94" name="Oval 18"/>
          <p:cNvSpPr>
            <a:spLocks noChangeArrowheads="1"/>
          </p:cNvSpPr>
          <p:nvPr/>
        </p:nvSpPr>
        <p:spPr bwMode="auto">
          <a:xfrm>
            <a:off x="6491869" y="4875749"/>
            <a:ext cx="182880" cy="182880"/>
          </a:xfrm>
          <a:prstGeom prst="ellipse">
            <a:avLst/>
          </a:prstGeom>
          <a:solidFill>
            <a:schemeClr val="bg1"/>
          </a:solidFill>
          <a:ln w="38100">
            <a:solidFill>
              <a:schemeClr val="accent2">
                <a:lumMod val="50000"/>
              </a:schemeClr>
            </a:solidFill>
            <a:round/>
            <a:headEnd/>
            <a:tailEnd/>
          </a:ln>
        </p:spPr>
        <p:txBody>
          <a:bodyPr wrap="none" anchor="ctr"/>
          <a:lstStyle/>
          <a:p>
            <a:endParaRPr lang="en-US">
              <a:latin typeface="Agency FB" panose="020B0503020202020204" pitchFamily="34" charset="0"/>
            </a:endParaRPr>
          </a:p>
        </p:txBody>
      </p:sp>
      <p:sp>
        <p:nvSpPr>
          <p:cNvPr id="95" name="Oval 18"/>
          <p:cNvSpPr>
            <a:spLocks noChangeArrowheads="1"/>
          </p:cNvSpPr>
          <p:nvPr/>
        </p:nvSpPr>
        <p:spPr bwMode="auto">
          <a:xfrm>
            <a:off x="6979916" y="5244476"/>
            <a:ext cx="182880" cy="182880"/>
          </a:xfrm>
          <a:prstGeom prst="ellipse">
            <a:avLst/>
          </a:prstGeom>
          <a:solidFill>
            <a:schemeClr val="bg1"/>
          </a:solidFill>
          <a:ln w="38100">
            <a:solidFill>
              <a:schemeClr val="accent2">
                <a:lumMod val="50000"/>
              </a:schemeClr>
            </a:solidFill>
            <a:round/>
            <a:headEnd/>
            <a:tailEnd/>
          </a:ln>
        </p:spPr>
        <p:txBody>
          <a:bodyPr wrap="none" anchor="ctr"/>
          <a:lstStyle/>
          <a:p>
            <a:endParaRPr lang="en-US">
              <a:latin typeface="Agency FB" panose="020B0503020202020204" pitchFamily="34" charset="0"/>
            </a:endParaRPr>
          </a:p>
        </p:txBody>
      </p:sp>
      <p:sp>
        <p:nvSpPr>
          <p:cNvPr id="96" name="Oval 18"/>
          <p:cNvSpPr>
            <a:spLocks noChangeArrowheads="1"/>
          </p:cNvSpPr>
          <p:nvPr/>
        </p:nvSpPr>
        <p:spPr bwMode="auto">
          <a:xfrm>
            <a:off x="7275305" y="4878585"/>
            <a:ext cx="182880" cy="182880"/>
          </a:xfrm>
          <a:prstGeom prst="ellipse">
            <a:avLst/>
          </a:prstGeom>
          <a:solidFill>
            <a:schemeClr val="bg1"/>
          </a:solidFill>
          <a:ln w="38100">
            <a:solidFill>
              <a:schemeClr val="accent2">
                <a:lumMod val="50000"/>
              </a:schemeClr>
            </a:solidFill>
            <a:round/>
            <a:headEnd/>
            <a:tailEnd/>
          </a:ln>
        </p:spPr>
        <p:txBody>
          <a:bodyPr wrap="none" anchor="ctr"/>
          <a:lstStyle/>
          <a:p>
            <a:endParaRPr lang="en-US">
              <a:latin typeface="Agency FB" panose="020B0503020202020204" pitchFamily="34" charset="0"/>
            </a:endParaRPr>
          </a:p>
        </p:txBody>
      </p:sp>
      <p:sp>
        <p:nvSpPr>
          <p:cNvPr id="97" name="Oval 18"/>
          <p:cNvSpPr>
            <a:spLocks noChangeArrowheads="1"/>
          </p:cNvSpPr>
          <p:nvPr/>
        </p:nvSpPr>
        <p:spPr bwMode="auto">
          <a:xfrm>
            <a:off x="5551352" y="4338110"/>
            <a:ext cx="182880" cy="182880"/>
          </a:xfrm>
          <a:prstGeom prst="ellipse">
            <a:avLst/>
          </a:prstGeom>
          <a:solidFill>
            <a:schemeClr val="bg1"/>
          </a:solidFill>
          <a:ln w="38100">
            <a:solidFill>
              <a:schemeClr val="accent2">
                <a:lumMod val="75000"/>
              </a:schemeClr>
            </a:solidFill>
            <a:round/>
            <a:headEnd/>
            <a:tailEnd/>
          </a:ln>
        </p:spPr>
        <p:txBody>
          <a:bodyPr wrap="none" anchor="ctr"/>
          <a:lstStyle/>
          <a:p>
            <a:endParaRPr lang="en-US">
              <a:latin typeface="Agency FB" panose="020B0503020202020204" pitchFamily="34" charset="0"/>
            </a:endParaRPr>
          </a:p>
        </p:txBody>
      </p:sp>
      <p:sp>
        <p:nvSpPr>
          <p:cNvPr id="98" name="Oval 18"/>
          <p:cNvSpPr>
            <a:spLocks noChangeArrowheads="1"/>
          </p:cNvSpPr>
          <p:nvPr/>
        </p:nvSpPr>
        <p:spPr bwMode="auto">
          <a:xfrm>
            <a:off x="5852844" y="4419300"/>
            <a:ext cx="182880" cy="182880"/>
          </a:xfrm>
          <a:prstGeom prst="ellipse">
            <a:avLst/>
          </a:prstGeom>
          <a:solidFill>
            <a:schemeClr val="bg1"/>
          </a:solidFill>
          <a:ln w="38100">
            <a:solidFill>
              <a:schemeClr val="accent2">
                <a:lumMod val="75000"/>
              </a:schemeClr>
            </a:solidFill>
            <a:round/>
            <a:headEnd/>
            <a:tailEnd/>
          </a:ln>
        </p:spPr>
        <p:txBody>
          <a:bodyPr wrap="none" anchor="ctr"/>
          <a:lstStyle/>
          <a:p>
            <a:endParaRPr lang="en-US">
              <a:latin typeface="Agency FB" panose="020B0503020202020204" pitchFamily="34" charset="0"/>
            </a:endParaRPr>
          </a:p>
        </p:txBody>
      </p:sp>
      <p:sp>
        <p:nvSpPr>
          <p:cNvPr id="99" name="Oval 18"/>
          <p:cNvSpPr>
            <a:spLocks noChangeArrowheads="1"/>
          </p:cNvSpPr>
          <p:nvPr/>
        </p:nvSpPr>
        <p:spPr bwMode="auto">
          <a:xfrm>
            <a:off x="5734232" y="5598311"/>
            <a:ext cx="182880" cy="182880"/>
          </a:xfrm>
          <a:prstGeom prst="ellipse">
            <a:avLst/>
          </a:prstGeom>
          <a:solidFill>
            <a:schemeClr val="bg1"/>
          </a:solidFill>
          <a:ln w="38100">
            <a:solidFill>
              <a:schemeClr val="accent2">
                <a:lumMod val="75000"/>
              </a:schemeClr>
            </a:solidFill>
            <a:round/>
            <a:headEnd/>
            <a:tailEnd/>
          </a:ln>
        </p:spPr>
        <p:txBody>
          <a:bodyPr wrap="none" anchor="ctr"/>
          <a:lstStyle/>
          <a:p>
            <a:endParaRPr lang="en-US">
              <a:latin typeface="Agency FB" panose="020B0503020202020204" pitchFamily="34" charset="0"/>
            </a:endParaRPr>
          </a:p>
        </p:txBody>
      </p:sp>
      <p:sp>
        <p:nvSpPr>
          <p:cNvPr id="100" name="Oval 18"/>
          <p:cNvSpPr>
            <a:spLocks noChangeArrowheads="1"/>
          </p:cNvSpPr>
          <p:nvPr/>
        </p:nvSpPr>
        <p:spPr bwMode="auto">
          <a:xfrm>
            <a:off x="5366910" y="5643117"/>
            <a:ext cx="182880" cy="182880"/>
          </a:xfrm>
          <a:prstGeom prst="ellipse">
            <a:avLst/>
          </a:prstGeom>
          <a:solidFill>
            <a:schemeClr val="bg1"/>
          </a:solidFill>
          <a:ln w="38100">
            <a:solidFill>
              <a:schemeClr val="accent2">
                <a:lumMod val="75000"/>
              </a:schemeClr>
            </a:solidFill>
            <a:round/>
            <a:headEnd/>
            <a:tailEnd/>
          </a:ln>
        </p:spPr>
        <p:txBody>
          <a:bodyPr wrap="none" anchor="ctr"/>
          <a:lstStyle/>
          <a:p>
            <a:endParaRPr lang="en-US">
              <a:latin typeface="Agency FB" panose="020B0503020202020204" pitchFamily="34" charset="0"/>
            </a:endParaRPr>
          </a:p>
        </p:txBody>
      </p:sp>
      <p:sp>
        <p:nvSpPr>
          <p:cNvPr id="117" name="Oval 18"/>
          <p:cNvSpPr>
            <a:spLocks noChangeArrowheads="1"/>
          </p:cNvSpPr>
          <p:nvPr/>
        </p:nvSpPr>
        <p:spPr bwMode="auto">
          <a:xfrm>
            <a:off x="6611450" y="4590952"/>
            <a:ext cx="182880" cy="182880"/>
          </a:xfrm>
          <a:prstGeom prst="ellipse">
            <a:avLst/>
          </a:prstGeom>
          <a:solidFill>
            <a:schemeClr val="bg1"/>
          </a:solidFill>
          <a:ln w="38100">
            <a:solidFill>
              <a:schemeClr val="accent2">
                <a:lumMod val="75000"/>
              </a:schemeClr>
            </a:solidFill>
            <a:round/>
            <a:headEnd/>
            <a:tailEnd/>
          </a:ln>
        </p:spPr>
        <p:txBody>
          <a:bodyPr wrap="none" anchor="ctr"/>
          <a:lstStyle/>
          <a:p>
            <a:endParaRPr lang="en-US">
              <a:latin typeface="Agency FB" panose="020B0503020202020204" pitchFamily="34" charset="0"/>
            </a:endParaRPr>
          </a:p>
        </p:txBody>
      </p:sp>
      <p:sp>
        <p:nvSpPr>
          <p:cNvPr id="118" name="Oval 18"/>
          <p:cNvSpPr>
            <a:spLocks noChangeArrowheads="1"/>
          </p:cNvSpPr>
          <p:nvPr/>
        </p:nvSpPr>
        <p:spPr bwMode="auto">
          <a:xfrm>
            <a:off x="6720469" y="5503922"/>
            <a:ext cx="182880" cy="182880"/>
          </a:xfrm>
          <a:prstGeom prst="ellipse">
            <a:avLst/>
          </a:prstGeom>
          <a:solidFill>
            <a:schemeClr val="bg1"/>
          </a:solidFill>
          <a:ln w="38100">
            <a:solidFill>
              <a:schemeClr val="accent2">
                <a:lumMod val="75000"/>
              </a:schemeClr>
            </a:solidFill>
            <a:round/>
            <a:headEnd/>
            <a:tailEnd/>
          </a:ln>
        </p:spPr>
        <p:txBody>
          <a:bodyPr wrap="none" anchor="ctr"/>
          <a:lstStyle/>
          <a:p>
            <a:endParaRPr lang="en-US">
              <a:latin typeface="Agency FB" panose="020B0503020202020204" pitchFamily="34" charset="0"/>
            </a:endParaRPr>
          </a:p>
        </p:txBody>
      </p:sp>
      <p:sp>
        <p:nvSpPr>
          <p:cNvPr id="119" name="Oval 18"/>
          <p:cNvSpPr>
            <a:spLocks noChangeArrowheads="1"/>
          </p:cNvSpPr>
          <p:nvPr/>
        </p:nvSpPr>
        <p:spPr bwMode="auto">
          <a:xfrm>
            <a:off x="7118273" y="5585153"/>
            <a:ext cx="182880" cy="182880"/>
          </a:xfrm>
          <a:prstGeom prst="ellipse">
            <a:avLst/>
          </a:prstGeom>
          <a:solidFill>
            <a:schemeClr val="bg1"/>
          </a:solidFill>
          <a:ln w="38100">
            <a:solidFill>
              <a:schemeClr val="accent2">
                <a:lumMod val="75000"/>
              </a:schemeClr>
            </a:solidFill>
            <a:round/>
            <a:headEnd/>
            <a:tailEnd/>
          </a:ln>
        </p:spPr>
        <p:txBody>
          <a:bodyPr wrap="none" anchor="ctr"/>
          <a:lstStyle/>
          <a:p>
            <a:endParaRPr lang="en-US">
              <a:latin typeface="Agency FB" panose="020B0503020202020204" pitchFamily="34" charset="0"/>
            </a:endParaRPr>
          </a:p>
        </p:txBody>
      </p:sp>
      <p:sp>
        <p:nvSpPr>
          <p:cNvPr id="120" name="Oval 18"/>
          <p:cNvSpPr>
            <a:spLocks noChangeArrowheads="1"/>
          </p:cNvSpPr>
          <p:nvPr/>
        </p:nvSpPr>
        <p:spPr bwMode="auto">
          <a:xfrm>
            <a:off x="7218695" y="4584159"/>
            <a:ext cx="182880" cy="182880"/>
          </a:xfrm>
          <a:prstGeom prst="ellipse">
            <a:avLst/>
          </a:prstGeom>
          <a:solidFill>
            <a:schemeClr val="bg1"/>
          </a:solidFill>
          <a:ln w="38100">
            <a:solidFill>
              <a:schemeClr val="accent2">
                <a:lumMod val="75000"/>
              </a:schemeClr>
            </a:solidFill>
            <a:round/>
            <a:headEnd/>
            <a:tailEnd/>
          </a:ln>
        </p:spPr>
        <p:txBody>
          <a:bodyPr wrap="none" anchor="ctr"/>
          <a:lstStyle/>
          <a:p>
            <a:endParaRPr lang="en-US">
              <a:latin typeface="Agency FB" panose="020B0503020202020204" pitchFamily="34" charset="0"/>
            </a:endParaRPr>
          </a:p>
        </p:txBody>
      </p:sp>
      <p:sp>
        <p:nvSpPr>
          <p:cNvPr id="133" name="Oval 18"/>
          <p:cNvSpPr>
            <a:spLocks noChangeArrowheads="1"/>
          </p:cNvSpPr>
          <p:nvPr/>
        </p:nvSpPr>
        <p:spPr bwMode="auto">
          <a:xfrm>
            <a:off x="6520010" y="5175485"/>
            <a:ext cx="182880" cy="182880"/>
          </a:xfrm>
          <a:prstGeom prst="ellipse">
            <a:avLst/>
          </a:prstGeom>
          <a:solidFill>
            <a:schemeClr val="bg1"/>
          </a:solidFill>
          <a:ln w="38100">
            <a:solidFill>
              <a:schemeClr val="accent2">
                <a:lumMod val="75000"/>
              </a:schemeClr>
            </a:solidFill>
            <a:round/>
            <a:headEnd/>
            <a:tailEnd/>
          </a:ln>
        </p:spPr>
        <p:txBody>
          <a:bodyPr wrap="none" anchor="ctr"/>
          <a:lstStyle/>
          <a:p>
            <a:endParaRPr lang="en-US">
              <a:latin typeface="Agency FB" panose="020B0503020202020204" pitchFamily="34" charset="0"/>
            </a:endParaRPr>
          </a:p>
        </p:txBody>
      </p:sp>
      <p:sp>
        <p:nvSpPr>
          <p:cNvPr id="137" name="Text Box 6"/>
          <p:cNvSpPr txBox="1">
            <a:spLocks noChangeArrowheads="1"/>
          </p:cNvSpPr>
          <p:nvPr/>
        </p:nvSpPr>
        <p:spPr bwMode="auto">
          <a:xfrm>
            <a:off x="1761787" y="3623005"/>
            <a:ext cx="643766" cy="246221"/>
          </a:xfrm>
          <a:prstGeom prst="rect">
            <a:avLst/>
          </a:prstGeom>
          <a:solidFill>
            <a:schemeClr val="bg1"/>
          </a:solidFill>
          <a:ln w="9525">
            <a:noFill/>
            <a:miter lim="800000"/>
            <a:headEnd/>
            <a:tailEnd/>
          </a:ln>
          <a:effectLst/>
        </p:spPr>
        <p:txBody>
          <a:bodyPr wrap="none" lIns="45720" tIns="0" rIns="45720" bIns="0">
            <a:spAutoFit/>
          </a:bodyPr>
          <a:lstStyle/>
          <a:p>
            <a:pPr>
              <a:defRPr/>
            </a:pPr>
            <a:r>
              <a:rPr lang="en-US" sz="1600" b="1" dirty="0">
                <a:latin typeface="Agency FB" panose="020B0503020202020204" pitchFamily="34" charset="0"/>
              </a:rPr>
              <a:t>Phase 2</a:t>
            </a:r>
          </a:p>
        </p:txBody>
      </p:sp>
      <p:sp>
        <p:nvSpPr>
          <p:cNvPr id="138" name="Text Box 6"/>
          <p:cNvSpPr txBox="1">
            <a:spLocks noChangeArrowheads="1"/>
          </p:cNvSpPr>
          <p:nvPr/>
        </p:nvSpPr>
        <p:spPr bwMode="auto">
          <a:xfrm>
            <a:off x="4966049" y="902058"/>
            <a:ext cx="648575" cy="246221"/>
          </a:xfrm>
          <a:prstGeom prst="rect">
            <a:avLst/>
          </a:prstGeom>
          <a:solidFill>
            <a:schemeClr val="bg1"/>
          </a:solidFill>
          <a:ln w="9525">
            <a:noFill/>
            <a:miter lim="800000"/>
            <a:headEnd/>
            <a:tailEnd/>
          </a:ln>
          <a:effectLst/>
        </p:spPr>
        <p:txBody>
          <a:bodyPr wrap="none" lIns="45720" tIns="0" rIns="45720" bIns="0">
            <a:spAutoFit/>
          </a:bodyPr>
          <a:lstStyle/>
          <a:p>
            <a:pPr>
              <a:defRPr/>
            </a:pPr>
            <a:r>
              <a:rPr lang="en-US" sz="1600" b="1" dirty="0">
                <a:latin typeface="Agency FB" panose="020B0503020202020204" pitchFamily="34" charset="0"/>
              </a:rPr>
              <a:t>Phase 3</a:t>
            </a:r>
          </a:p>
        </p:txBody>
      </p:sp>
      <p:sp>
        <p:nvSpPr>
          <p:cNvPr id="139" name="Text Box 6"/>
          <p:cNvSpPr txBox="1">
            <a:spLocks noChangeArrowheads="1"/>
          </p:cNvSpPr>
          <p:nvPr/>
        </p:nvSpPr>
        <p:spPr bwMode="auto">
          <a:xfrm>
            <a:off x="4964803" y="3618760"/>
            <a:ext cx="646972" cy="246221"/>
          </a:xfrm>
          <a:prstGeom prst="rect">
            <a:avLst/>
          </a:prstGeom>
          <a:solidFill>
            <a:schemeClr val="bg1"/>
          </a:solidFill>
          <a:ln w="9525">
            <a:noFill/>
            <a:miter lim="800000"/>
            <a:headEnd/>
            <a:tailEnd/>
          </a:ln>
          <a:effectLst/>
        </p:spPr>
        <p:txBody>
          <a:bodyPr wrap="none" lIns="45720" tIns="0" rIns="45720" bIns="0">
            <a:spAutoFit/>
          </a:bodyPr>
          <a:lstStyle/>
          <a:p>
            <a:pPr>
              <a:defRPr/>
            </a:pPr>
            <a:r>
              <a:rPr lang="en-US" sz="1600" b="1" dirty="0">
                <a:latin typeface="Agency FB" panose="020B0503020202020204" pitchFamily="34" charset="0"/>
              </a:rPr>
              <a:t>Phase 4</a:t>
            </a:r>
          </a:p>
        </p:txBody>
      </p:sp>
      <p:sp>
        <p:nvSpPr>
          <p:cNvPr id="140" name="Text Box 129"/>
          <p:cNvSpPr txBox="1">
            <a:spLocks noChangeArrowheads="1"/>
          </p:cNvSpPr>
          <p:nvPr/>
        </p:nvSpPr>
        <p:spPr bwMode="auto">
          <a:xfrm>
            <a:off x="6843013" y="1224723"/>
            <a:ext cx="673261" cy="161583"/>
          </a:xfrm>
          <a:prstGeom prst="rect">
            <a:avLst/>
          </a:prstGeom>
          <a:noFill/>
          <a:ln w="9525">
            <a:noFill/>
            <a:miter lim="800000"/>
            <a:headEnd/>
            <a:tailEnd/>
          </a:ln>
        </p:spPr>
        <p:txBody>
          <a:bodyPr wrap="none" lIns="0" tIns="0" rIns="0" bIns="0">
            <a:spAutoFit/>
          </a:bodyPr>
          <a:lstStyle/>
          <a:p>
            <a:pPr algn="ctr">
              <a:lnSpc>
                <a:spcPct val="75000"/>
              </a:lnSpc>
            </a:pPr>
            <a:r>
              <a:rPr lang="en-US" sz="1400" b="1" dirty="0">
                <a:solidFill>
                  <a:srgbClr val="4D4D4D"/>
                </a:solidFill>
                <a:latin typeface="Agency FB" panose="020B0503020202020204" pitchFamily="34" charset="0"/>
              </a:rPr>
              <a:t>Inland Port</a:t>
            </a:r>
          </a:p>
        </p:txBody>
      </p:sp>
      <p:sp>
        <p:nvSpPr>
          <p:cNvPr id="55" name="Text Box 129"/>
          <p:cNvSpPr txBox="1">
            <a:spLocks noChangeArrowheads="1"/>
          </p:cNvSpPr>
          <p:nvPr/>
        </p:nvSpPr>
        <p:spPr bwMode="auto">
          <a:xfrm>
            <a:off x="4988226" y="4943084"/>
            <a:ext cx="237244" cy="161583"/>
          </a:xfrm>
          <a:prstGeom prst="rect">
            <a:avLst/>
          </a:prstGeom>
          <a:noFill/>
          <a:ln w="9525">
            <a:noFill/>
            <a:miter lim="800000"/>
            <a:headEnd/>
            <a:tailEnd/>
          </a:ln>
        </p:spPr>
        <p:txBody>
          <a:bodyPr wrap="none" lIns="0" tIns="0" rIns="0" bIns="0">
            <a:spAutoFit/>
          </a:bodyPr>
          <a:lstStyle/>
          <a:p>
            <a:pPr algn="ctr">
              <a:lnSpc>
                <a:spcPct val="75000"/>
              </a:lnSpc>
            </a:pPr>
            <a:r>
              <a:rPr lang="en-US" sz="1400" b="1" dirty="0">
                <a:solidFill>
                  <a:srgbClr val="4D4D4D"/>
                </a:solidFill>
                <a:latin typeface="Agency FB" panose="020B0503020202020204" pitchFamily="34" charset="0"/>
              </a:rPr>
              <a:t>CER</a:t>
            </a:r>
          </a:p>
        </p:txBody>
      </p:sp>
      <p:sp>
        <p:nvSpPr>
          <p:cNvPr id="103" name="Footer Placeholder 2"/>
          <p:cNvSpPr>
            <a:spLocks noGrp="1"/>
          </p:cNvSpPr>
          <p:nvPr>
            <p:ph type="ftr" sz="quarter" idx="11"/>
          </p:nvPr>
        </p:nvSpPr>
        <p:spPr>
          <a:xfrm>
            <a:off x="0" y="6356176"/>
            <a:ext cx="9144000" cy="457200"/>
          </a:xfrm>
        </p:spPr>
        <p:txBody>
          <a:bodyPr/>
          <a:lstStyle/>
          <a:p>
            <a:pPr>
              <a:defRPr/>
            </a:pPr>
            <a:r>
              <a:rPr lang="en-US" sz="1100" dirty="0"/>
              <a:t>Copyright © 1998-2016,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extLst>
      <p:ext uri="{BB962C8B-B14F-4D97-AF65-F5344CB8AC3E}">
        <p14:creationId xmlns:p14="http://schemas.microsoft.com/office/powerpoint/2010/main" val="3474087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4"/>
          <p:cNvSpPr>
            <a:spLocks noGrp="1" noChangeArrowheads="1"/>
          </p:cNvSpPr>
          <p:nvPr>
            <p:ph type="title"/>
          </p:nvPr>
        </p:nvSpPr>
        <p:spPr/>
        <p:txBody>
          <a:bodyPr/>
          <a:lstStyle/>
          <a:p>
            <a:pPr eaLnBrk="1" hangingPunct="1"/>
            <a:r>
              <a:rPr lang="en-US" dirty="0"/>
              <a:t>Intermodal Transport Chain</a:t>
            </a:r>
          </a:p>
        </p:txBody>
      </p:sp>
      <p:sp>
        <p:nvSpPr>
          <p:cNvPr id="81924" name="Oval 36"/>
          <p:cNvSpPr>
            <a:spLocks noChangeArrowheads="1"/>
          </p:cNvSpPr>
          <p:nvPr/>
        </p:nvSpPr>
        <p:spPr bwMode="auto">
          <a:xfrm>
            <a:off x="5658643" y="2241551"/>
            <a:ext cx="2209800" cy="2209800"/>
          </a:xfrm>
          <a:prstGeom prst="ellipse">
            <a:avLst/>
          </a:prstGeom>
          <a:solidFill>
            <a:schemeClr val="bg1">
              <a:lumMod val="95000"/>
            </a:schemeClr>
          </a:solidFill>
          <a:ln w="31750">
            <a:solidFill>
              <a:srgbClr val="969696"/>
            </a:solidFill>
            <a:prstDash val="sysDash"/>
            <a:round/>
            <a:headEnd/>
            <a:tailEnd/>
          </a:ln>
        </p:spPr>
        <p:txBody>
          <a:bodyPr wrap="none" anchor="ctr"/>
          <a:lstStyle/>
          <a:p>
            <a:endParaRPr lang="en-US">
              <a:latin typeface="Calibri" pitchFamily="34" charset="0"/>
              <a:cs typeface="Calibri" pitchFamily="34" charset="0"/>
            </a:endParaRPr>
          </a:p>
        </p:txBody>
      </p:sp>
      <p:sp>
        <p:nvSpPr>
          <p:cNvPr id="81925" name="Oval 5"/>
          <p:cNvSpPr>
            <a:spLocks noChangeArrowheads="1"/>
          </p:cNvSpPr>
          <p:nvPr/>
        </p:nvSpPr>
        <p:spPr bwMode="auto">
          <a:xfrm>
            <a:off x="1118393" y="2216151"/>
            <a:ext cx="2209800" cy="2209800"/>
          </a:xfrm>
          <a:prstGeom prst="ellipse">
            <a:avLst/>
          </a:prstGeom>
          <a:solidFill>
            <a:schemeClr val="bg1">
              <a:lumMod val="95000"/>
            </a:schemeClr>
          </a:solidFill>
          <a:ln w="31750">
            <a:solidFill>
              <a:srgbClr val="969696"/>
            </a:solidFill>
            <a:prstDash val="sysDash"/>
            <a:round/>
            <a:headEnd/>
            <a:tailEnd/>
          </a:ln>
        </p:spPr>
        <p:txBody>
          <a:bodyPr wrap="none" anchor="ctr"/>
          <a:lstStyle/>
          <a:p>
            <a:endParaRPr lang="en-US">
              <a:latin typeface="Calibri" pitchFamily="34" charset="0"/>
              <a:cs typeface="Calibri" pitchFamily="34" charset="0"/>
            </a:endParaRPr>
          </a:p>
        </p:txBody>
      </p:sp>
      <p:sp>
        <p:nvSpPr>
          <p:cNvPr id="81926" name="Line 20"/>
          <p:cNvSpPr>
            <a:spLocks noChangeShapeType="1"/>
          </p:cNvSpPr>
          <p:nvPr/>
        </p:nvSpPr>
        <p:spPr bwMode="auto">
          <a:xfrm>
            <a:off x="4485481" y="2547938"/>
            <a:ext cx="0" cy="1709738"/>
          </a:xfrm>
          <a:prstGeom prst="line">
            <a:avLst/>
          </a:prstGeom>
          <a:noFill/>
          <a:ln w="38100">
            <a:solidFill>
              <a:schemeClr val="accent2">
                <a:lumMod val="75000"/>
              </a:schemeClr>
            </a:solidFill>
            <a:prstDash val="dash"/>
            <a:round/>
            <a:headEnd/>
            <a:tailEnd/>
          </a:ln>
        </p:spPr>
        <p:txBody>
          <a:bodyPr/>
          <a:lstStyle/>
          <a:p>
            <a:endParaRPr lang="en-US">
              <a:latin typeface="Calibri" pitchFamily="34" charset="0"/>
              <a:cs typeface="Calibri" pitchFamily="34" charset="0"/>
            </a:endParaRPr>
          </a:p>
        </p:txBody>
      </p:sp>
      <p:sp>
        <p:nvSpPr>
          <p:cNvPr id="81927" name="AutoShape 53"/>
          <p:cNvSpPr>
            <a:spLocks noChangeArrowheads="1"/>
          </p:cNvSpPr>
          <p:nvPr/>
        </p:nvSpPr>
        <p:spPr bwMode="auto">
          <a:xfrm>
            <a:off x="1875631" y="2979738"/>
            <a:ext cx="5253037" cy="692150"/>
          </a:xfrm>
          <a:prstGeom prst="roundRect">
            <a:avLst>
              <a:gd name="adj" fmla="val 39444"/>
            </a:avLst>
          </a:prstGeom>
          <a:solidFill>
            <a:schemeClr val="bg2">
              <a:lumMod val="90000"/>
            </a:schemeClr>
          </a:solidFill>
          <a:ln w="31750">
            <a:solidFill>
              <a:schemeClr val="accent1">
                <a:lumMod val="75000"/>
              </a:schemeClr>
            </a:solidFill>
            <a:prstDash val="sysDash"/>
            <a:round/>
            <a:headEnd/>
            <a:tailEnd/>
          </a:ln>
        </p:spPr>
        <p:txBody>
          <a:bodyPr wrap="none" anchor="ctr"/>
          <a:lstStyle/>
          <a:p>
            <a:endParaRPr lang="en-US">
              <a:latin typeface="Calibri" pitchFamily="34" charset="0"/>
              <a:cs typeface="Calibri" pitchFamily="34" charset="0"/>
            </a:endParaRPr>
          </a:p>
        </p:txBody>
      </p:sp>
      <p:sp>
        <p:nvSpPr>
          <p:cNvPr id="81928" name="Oval 51"/>
          <p:cNvSpPr>
            <a:spLocks noChangeArrowheads="1"/>
          </p:cNvSpPr>
          <p:nvPr/>
        </p:nvSpPr>
        <p:spPr bwMode="auto">
          <a:xfrm>
            <a:off x="4215606" y="3062288"/>
            <a:ext cx="531812" cy="531813"/>
          </a:xfrm>
          <a:prstGeom prst="ellipse">
            <a:avLst/>
          </a:prstGeom>
          <a:solidFill>
            <a:srgbClr val="EAEAEA"/>
          </a:solidFill>
          <a:ln w="50800">
            <a:solidFill>
              <a:schemeClr val="bg1">
                <a:lumMod val="50000"/>
              </a:schemeClr>
            </a:solidFill>
            <a:round/>
            <a:headEnd/>
            <a:tailEnd/>
          </a:ln>
        </p:spPr>
        <p:txBody>
          <a:bodyPr wrap="none" anchor="ctr"/>
          <a:lstStyle/>
          <a:p>
            <a:endParaRPr lang="en-US">
              <a:latin typeface="Calibri" pitchFamily="34" charset="0"/>
              <a:cs typeface="Calibri" pitchFamily="34" charset="0"/>
            </a:endParaRPr>
          </a:p>
        </p:txBody>
      </p:sp>
      <p:sp>
        <p:nvSpPr>
          <p:cNvPr id="81929" name="Oval 6"/>
          <p:cNvSpPr>
            <a:spLocks noChangeArrowheads="1"/>
          </p:cNvSpPr>
          <p:nvPr/>
        </p:nvSpPr>
        <p:spPr bwMode="auto">
          <a:xfrm>
            <a:off x="1956593" y="3055938"/>
            <a:ext cx="531813" cy="531813"/>
          </a:xfrm>
          <a:prstGeom prst="ellipse">
            <a:avLst/>
          </a:prstGeom>
          <a:solidFill>
            <a:srgbClr val="EAEAEA"/>
          </a:solidFill>
          <a:ln w="50800">
            <a:solidFill>
              <a:schemeClr val="bg1">
                <a:lumMod val="50000"/>
              </a:schemeClr>
            </a:solidFill>
            <a:round/>
            <a:headEnd/>
            <a:tailEnd/>
          </a:ln>
        </p:spPr>
        <p:txBody>
          <a:bodyPr wrap="none" anchor="ctr"/>
          <a:lstStyle/>
          <a:p>
            <a:endParaRPr lang="en-US">
              <a:latin typeface="Calibri" pitchFamily="34" charset="0"/>
              <a:cs typeface="Calibri" pitchFamily="34" charset="0"/>
            </a:endParaRPr>
          </a:p>
        </p:txBody>
      </p:sp>
      <p:sp>
        <p:nvSpPr>
          <p:cNvPr id="81930" name="Rectangle 7"/>
          <p:cNvSpPr>
            <a:spLocks noChangeArrowheads="1"/>
          </p:cNvSpPr>
          <p:nvPr/>
        </p:nvSpPr>
        <p:spPr bwMode="auto">
          <a:xfrm>
            <a:off x="1578768" y="3914776"/>
            <a:ext cx="149225" cy="149225"/>
          </a:xfrm>
          <a:prstGeom prst="rect">
            <a:avLst/>
          </a:prstGeom>
          <a:solidFill>
            <a:schemeClr val="accent1">
              <a:lumMod val="40000"/>
              <a:lumOff val="60000"/>
            </a:schemeClr>
          </a:solidFill>
          <a:ln w="9525">
            <a:solidFill>
              <a:srgbClr val="4D4D4D"/>
            </a:solidFill>
            <a:miter lim="800000"/>
            <a:headEnd/>
            <a:tailEnd/>
          </a:ln>
        </p:spPr>
        <p:txBody>
          <a:bodyPr wrap="none" anchor="ctr"/>
          <a:lstStyle/>
          <a:p>
            <a:endParaRPr lang="en-US">
              <a:latin typeface="Calibri" pitchFamily="34" charset="0"/>
              <a:cs typeface="Calibri" pitchFamily="34" charset="0"/>
            </a:endParaRPr>
          </a:p>
        </p:txBody>
      </p:sp>
      <p:sp>
        <p:nvSpPr>
          <p:cNvPr id="81931" name="Rectangle 8"/>
          <p:cNvSpPr>
            <a:spLocks noChangeArrowheads="1"/>
          </p:cNvSpPr>
          <p:nvPr/>
        </p:nvSpPr>
        <p:spPr bwMode="auto">
          <a:xfrm>
            <a:off x="1624806" y="2600326"/>
            <a:ext cx="149225" cy="149225"/>
          </a:xfrm>
          <a:prstGeom prst="rect">
            <a:avLst/>
          </a:prstGeom>
          <a:solidFill>
            <a:schemeClr val="accent2">
              <a:lumMod val="60000"/>
              <a:lumOff val="40000"/>
            </a:schemeClr>
          </a:solidFill>
          <a:ln w="9525">
            <a:solidFill>
              <a:srgbClr val="4D4D4D"/>
            </a:solidFill>
            <a:miter lim="800000"/>
            <a:headEnd/>
            <a:tailEnd/>
          </a:ln>
        </p:spPr>
        <p:txBody>
          <a:bodyPr wrap="none" anchor="ctr"/>
          <a:lstStyle/>
          <a:p>
            <a:endParaRPr lang="en-US">
              <a:latin typeface="Calibri" pitchFamily="34" charset="0"/>
              <a:cs typeface="Calibri" pitchFamily="34" charset="0"/>
            </a:endParaRPr>
          </a:p>
        </p:txBody>
      </p:sp>
      <p:sp>
        <p:nvSpPr>
          <p:cNvPr id="81932" name="Rectangle 9"/>
          <p:cNvSpPr>
            <a:spLocks noChangeArrowheads="1"/>
          </p:cNvSpPr>
          <p:nvPr/>
        </p:nvSpPr>
        <p:spPr bwMode="auto">
          <a:xfrm>
            <a:off x="2659856" y="2600326"/>
            <a:ext cx="149225" cy="149225"/>
          </a:xfrm>
          <a:prstGeom prst="rect">
            <a:avLst/>
          </a:prstGeom>
          <a:solidFill>
            <a:srgbClr val="FFFF99"/>
          </a:solidFill>
          <a:ln w="9525">
            <a:solidFill>
              <a:srgbClr val="4D4D4D"/>
            </a:solidFill>
            <a:miter lim="800000"/>
            <a:headEnd/>
            <a:tailEnd/>
          </a:ln>
        </p:spPr>
        <p:txBody>
          <a:bodyPr wrap="none" anchor="ctr"/>
          <a:lstStyle/>
          <a:p>
            <a:endParaRPr lang="en-US">
              <a:latin typeface="Calibri" pitchFamily="34" charset="0"/>
              <a:cs typeface="Calibri" pitchFamily="34" charset="0"/>
            </a:endParaRPr>
          </a:p>
        </p:txBody>
      </p:sp>
      <p:sp>
        <p:nvSpPr>
          <p:cNvPr id="81933" name="Rectangle 10"/>
          <p:cNvSpPr>
            <a:spLocks noChangeArrowheads="1"/>
          </p:cNvSpPr>
          <p:nvPr/>
        </p:nvSpPr>
        <p:spPr bwMode="auto">
          <a:xfrm>
            <a:off x="2748756" y="3843338"/>
            <a:ext cx="149225" cy="149225"/>
          </a:xfrm>
          <a:prstGeom prst="rect">
            <a:avLst/>
          </a:prstGeom>
          <a:solidFill>
            <a:schemeClr val="accent1">
              <a:lumMod val="75000"/>
            </a:schemeClr>
          </a:solidFill>
          <a:ln w="9525">
            <a:solidFill>
              <a:srgbClr val="4D4D4D"/>
            </a:solidFill>
            <a:miter lim="800000"/>
            <a:headEnd/>
            <a:tailEnd/>
          </a:ln>
        </p:spPr>
        <p:txBody>
          <a:bodyPr wrap="none" anchor="ctr"/>
          <a:lstStyle/>
          <a:p>
            <a:endParaRPr lang="en-US">
              <a:latin typeface="Calibri" pitchFamily="34" charset="0"/>
              <a:cs typeface="Calibri" pitchFamily="34" charset="0"/>
            </a:endParaRPr>
          </a:p>
        </p:txBody>
      </p:sp>
      <p:sp>
        <p:nvSpPr>
          <p:cNvPr id="81934" name="Line 11"/>
          <p:cNvSpPr>
            <a:spLocks noChangeShapeType="1"/>
          </p:cNvSpPr>
          <p:nvPr/>
        </p:nvSpPr>
        <p:spPr bwMode="auto">
          <a:xfrm flipV="1">
            <a:off x="1750218" y="3523457"/>
            <a:ext cx="323850" cy="369094"/>
          </a:xfrm>
          <a:prstGeom prst="line">
            <a:avLst/>
          </a:prstGeom>
          <a:noFill/>
          <a:ln w="19050">
            <a:solidFill>
              <a:schemeClr val="tx1"/>
            </a:solidFill>
            <a:round/>
            <a:headEnd/>
            <a:tailEnd type="triangle" w="med" len="med"/>
          </a:ln>
        </p:spPr>
        <p:txBody>
          <a:bodyPr/>
          <a:lstStyle/>
          <a:p>
            <a:endParaRPr lang="en-US">
              <a:latin typeface="Calibri" pitchFamily="34" charset="0"/>
              <a:cs typeface="Calibri" pitchFamily="34" charset="0"/>
            </a:endParaRPr>
          </a:p>
        </p:txBody>
      </p:sp>
      <p:sp>
        <p:nvSpPr>
          <p:cNvPr id="81935" name="Line 12"/>
          <p:cNvSpPr>
            <a:spLocks noChangeShapeType="1"/>
          </p:cNvSpPr>
          <p:nvPr/>
        </p:nvSpPr>
        <p:spPr bwMode="auto">
          <a:xfrm>
            <a:off x="1793081" y="2773364"/>
            <a:ext cx="280987" cy="347662"/>
          </a:xfrm>
          <a:prstGeom prst="line">
            <a:avLst/>
          </a:prstGeom>
          <a:noFill/>
          <a:ln w="19050">
            <a:solidFill>
              <a:schemeClr val="tx1"/>
            </a:solidFill>
            <a:round/>
            <a:headEnd/>
            <a:tailEnd type="triangle" w="med" len="med"/>
          </a:ln>
        </p:spPr>
        <p:txBody>
          <a:bodyPr/>
          <a:lstStyle/>
          <a:p>
            <a:endParaRPr lang="en-US">
              <a:latin typeface="Calibri" pitchFamily="34" charset="0"/>
              <a:cs typeface="Calibri" pitchFamily="34" charset="0"/>
            </a:endParaRPr>
          </a:p>
        </p:txBody>
      </p:sp>
      <p:sp>
        <p:nvSpPr>
          <p:cNvPr id="81936" name="Line 13"/>
          <p:cNvSpPr>
            <a:spLocks noChangeShapeType="1"/>
          </p:cNvSpPr>
          <p:nvPr/>
        </p:nvSpPr>
        <p:spPr bwMode="auto">
          <a:xfrm flipH="1">
            <a:off x="2375693" y="2773363"/>
            <a:ext cx="282575" cy="347662"/>
          </a:xfrm>
          <a:prstGeom prst="line">
            <a:avLst/>
          </a:prstGeom>
          <a:noFill/>
          <a:ln w="19050">
            <a:solidFill>
              <a:schemeClr val="tx1"/>
            </a:solidFill>
            <a:round/>
            <a:headEnd/>
            <a:tailEnd type="triangle" w="med" len="med"/>
          </a:ln>
        </p:spPr>
        <p:txBody>
          <a:bodyPr/>
          <a:lstStyle/>
          <a:p>
            <a:endParaRPr lang="en-US">
              <a:latin typeface="Calibri" pitchFamily="34" charset="0"/>
              <a:cs typeface="Calibri" pitchFamily="34" charset="0"/>
            </a:endParaRPr>
          </a:p>
        </p:txBody>
      </p:sp>
      <p:sp>
        <p:nvSpPr>
          <p:cNvPr id="81937" name="Line 14"/>
          <p:cNvSpPr>
            <a:spLocks noChangeShapeType="1"/>
          </p:cNvSpPr>
          <p:nvPr/>
        </p:nvSpPr>
        <p:spPr bwMode="auto">
          <a:xfrm flipH="1" flipV="1">
            <a:off x="2415381" y="3489326"/>
            <a:ext cx="330200" cy="334168"/>
          </a:xfrm>
          <a:prstGeom prst="line">
            <a:avLst/>
          </a:prstGeom>
          <a:noFill/>
          <a:ln w="19050">
            <a:solidFill>
              <a:schemeClr val="tx1"/>
            </a:solidFill>
            <a:round/>
            <a:headEnd/>
            <a:tailEnd type="triangle" w="med" len="med"/>
          </a:ln>
        </p:spPr>
        <p:txBody>
          <a:bodyPr/>
          <a:lstStyle/>
          <a:p>
            <a:endParaRPr lang="en-US">
              <a:latin typeface="Calibri" pitchFamily="34" charset="0"/>
              <a:cs typeface="Calibri" pitchFamily="34" charset="0"/>
            </a:endParaRPr>
          </a:p>
        </p:txBody>
      </p:sp>
      <p:sp>
        <p:nvSpPr>
          <p:cNvPr id="81938" name="Rectangle 15"/>
          <p:cNvSpPr>
            <a:spLocks noChangeArrowheads="1"/>
          </p:cNvSpPr>
          <p:nvPr/>
        </p:nvSpPr>
        <p:spPr bwMode="auto">
          <a:xfrm>
            <a:off x="2074068" y="3187701"/>
            <a:ext cx="149225" cy="149225"/>
          </a:xfrm>
          <a:prstGeom prst="rect">
            <a:avLst/>
          </a:prstGeom>
          <a:solidFill>
            <a:schemeClr val="accent2">
              <a:lumMod val="60000"/>
              <a:lumOff val="40000"/>
            </a:schemeClr>
          </a:solidFill>
          <a:ln w="9525">
            <a:solidFill>
              <a:srgbClr val="4D4D4D"/>
            </a:solidFill>
            <a:miter lim="800000"/>
            <a:headEnd/>
            <a:tailEnd/>
          </a:ln>
        </p:spPr>
        <p:txBody>
          <a:bodyPr wrap="none" anchor="ctr"/>
          <a:lstStyle/>
          <a:p>
            <a:endParaRPr lang="en-US">
              <a:latin typeface="Calibri" pitchFamily="34" charset="0"/>
              <a:cs typeface="Calibri" pitchFamily="34" charset="0"/>
            </a:endParaRPr>
          </a:p>
        </p:txBody>
      </p:sp>
      <p:sp>
        <p:nvSpPr>
          <p:cNvPr id="81939" name="Rectangle 16"/>
          <p:cNvSpPr>
            <a:spLocks noChangeArrowheads="1"/>
          </p:cNvSpPr>
          <p:nvPr/>
        </p:nvSpPr>
        <p:spPr bwMode="auto">
          <a:xfrm>
            <a:off x="2224087" y="3187701"/>
            <a:ext cx="149225" cy="149225"/>
          </a:xfrm>
          <a:prstGeom prst="rect">
            <a:avLst/>
          </a:prstGeom>
          <a:solidFill>
            <a:srgbClr val="FFFF99"/>
          </a:solidFill>
          <a:ln w="9525">
            <a:solidFill>
              <a:srgbClr val="4D4D4D"/>
            </a:solidFill>
            <a:miter lim="800000"/>
            <a:headEnd/>
            <a:tailEnd/>
          </a:ln>
        </p:spPr>
        <p:txBody>
          <a:bodyPr wrap="none" anchor="ctr"/>
          <a:lstStyle/>
          <a:p>
            <a:endParaRPr lang="en-US">
              <a:latin typeface="Calibri" pitchFamily="34" charset="0"/>
              <a:cs typeface="Calibri" pitchFamily="34" charset="0"/>
            </a:endParaRPr>
          </a:p>
        </p:txBody>
      </p:sp>
      <p:sp>
        <p:nvSpPr>
          <p:cNvPr id="81940" name="Rectangle 17"/>
          <p:cNvSpPr>
            <a:spLocks noChangeArrowheads="1"/>
          </p:cNvSpPr>
          <p:nvPr/>
        </p:nvSpPr>
        <p:spPr bwMode="auto">
          <a:xfrm>
            <a:off x="2074068" y="3336926"/>
            <a:ext cx="149225" cy="149225"/>
          </a:xfrm>
          <a:prstGeom prst="rect">
            <a:avLst/>
          </a:prstGeom>
          <a:solidFill>
            <a:schemeClr val="accent1">
              <a:lumMod val="40000"/>
              <a:lumOff val="60000"/>
            </a:schemeClr>
          </a:solidFill>
          <a:ln w="9525">
            <a:solidFill>
              <a:srgbClr val="4D4D4D"/>
            </a:solidFill>
            <a:miter lim="800000"/>
            <a:headEnd/>
            <a:tailEnd/>
          </a:ln>
        </p:spPr>
        <p:txBody>
          <a:bodyPr wrap="none" anchor="ctr"/>
          <a:lstStyle/>
          <a:p>
            <a:endParaRPr lang="en-US">
              <a:latin typeface="Calibri" pitchFamily="34" charset="0"/>
              <a:cs typeface="Calibri" pitchFamily="34" charset="0"/>
            </a:endParaRPr>
          </a:p>
        </p:txBody>
      </p:sp>
      <p:sp>
        <p:nvSpPr>
          <p:cNvPr id="81941" name="Rectangle 18"/>
          <p:cNvSpPr>
            <a:spLocks noChangeArrowheads="1"/>
          </p:cNvSpPr>
          <p:nvPr/>
        </p:nvSpPr>
        <p:spPr bwMode="auto">
          <a:xfrm>
            <a:off x="2224087" y="3336926"/>
            <a:ext cx="149225" cy="149225"/>
          </a:xfrm>
          <a:prstGeom prst="rect">
            <a:avLst/>
          </a:prstGeom>
          <a:solidFill>
            <a:schemeClr val="accent1">
              <a:lumMod val="75000"/>
            </a:schemeClr>
          </a:solidFill>
          <a:ln w="9525">
            <a:solidFill>
              <a:srgbClr val="4D4D4D"/>
            </a:solidFill>
            <a:miter lim="800000"/>
            <a:headEnd/>
            <a:tailEnd/>
          </a:ln>
        </p:spPr>
        <p:txBody>
          <a:bodyPr wrap="none" anchor="ctr"/>
          <a:lstStyle/>
          <a:p>
            <a:endParaRPr lang="en-US">
              <a:latin typeface="Calibri" pitchFamily="34" charset="0"/>
              <a:cs typeface="Calibri" pitchFamily="34" charset="0"/>
            </a:endParaRPr>
          </a:p>
        </p:txBody>
      </p:sp>
      <p:sp>
        <p:nvSpPr>
          <p:cNvPr id="81942" name="Line 19"/>
          <p:cNvSpPr>
            <a:spLocks noChangeShapeType="1"/>
          </p:cNvSpPr>
          <p:nvPr/>
        </p:nvSpPr>
        <p:spPr bwMode="auto">
          <a:xfrm>
            <a:off x="2556668" y="3340101"/>
            <a:ext cx="1562100" cy="0"/>
          </a:xfrm>
          <a:prstGeom prst="line">
            <a:avLst/>
          </a:prstGeom>
          <a:noFill/>
          <a:ln w="50800">
            <a:solidFill>
              <a:schemeClr val="tx2">
                <a:lumMod val="75000"/>
              </a:schemeClr>
            </a:solidFill>
            <a:round/>
            <a:headEnd/>
            <a:tailEnd type="triangle" w="med" len="med"/>
          </a:ln>
        </p:spPr>
        <p:txBody>
          <a:bodyPr/>
          <a:lstStyle/>
          <a:p>
            <a:endParaRPr lang="en-US">
              <a:latin typeface="Calibri" pitchFamily="34" charset="0"/>
              <a:cs typeface="Calibri" pitchFamily="34" charset="0"/>
            </a:endParaRPr>
          </a:p>
        </p:txBody>
      </p:sp>
      <p:sp>
        <p:nvSpPr>
          <p:cNvPr id="81970" name="Rectangle 21"/>
          <p:cNvSpPr>
            <a:spLocks noChangeArrowheads="1"/>
          </p:cNvSpPr>
          <p:nvPr/>
        </p:nvSpPr>
        <p:spPr bwMode="auto">
          <a:xfrm>
            <a:off x="4325143" y="3190876"/>
            <a:ext cx="149225" cy="149225"/>
          </a:xfrm>
          <a:prstGeom prst="rect">
            <a:avLst/>
          </a:prstGeom>
          <a:solidFill>
            <a:schemeClr val="accent2">
              <a:lumMod val="60000"/>
              <a:lumOff val="40000"/>
            </a:schemeClr>
          </a:solidFill>
          <a:ln w="9525">
            <a:solidFill>
              <a:srgbClr val="4D4D4D"/>
            </a:solidFill>
            <a:miter lim="800000"/>
            <a:headEnd/>
            <a:tailEnd/>
          </a:ln>
        </p:spPr>
        <p:txBody>
          <a:bodyPr wrap="none" anchor="ctr"/>
          <a:lstStyle/>
          <a:p>
            <a:endParaRPr lang="en-US">
              <a:latin typeface="Calibri" pitchFamily="34" charset="0"/>
              <a:cs typeface="Calibri" pitchFamily="34" charset="0"/>
            </a:endParaRPr>
          </a:p>
        </p:txBody>
      </p:sp>
      <p:sp>
        <p:nvSpPr>
          <p:cNvPr id="81971" name="Rectangle 22"/>
          <p:cNvSpPr>
            <a:spLocks noChangeArrowheads="1"/>
          </p:cNvSpPr>
          <p:nvPr/>
        </p:nvSpPr>
        <p:spPr bwMode="auto">
          <a:xfrm>
            <a:off x="4475162" y="3190876"/>
            <a:ext cx="149225" cy="149225"/>
          </a:xfrm>
          <a:prstGeom prst="rect">
            <a:avLst/>
          </a:prstGeom>
          <a:solidFill>
            <a:srgbClr val="FFFF99"/>
          </a:solidFill>
          <a:ln w="9525">
            <a:solidFill>
              <a:srgbClr val="4D4D4D"/>
            </a:solidFill>
            <a:miter lim="800000"/>
            <a:headEnd/>
            <a:tailEnd/>
          </a:ln>
        </p:spPr>
        <p:txBody>
          <a:bodyPr wrap="none" anchor="ctr"/>
          <a:lstStyle/>
          <a:p>
            <a:endParaRPr lang="en-US">
              <a:latin typeface="Calibri" pitchFamily="34" charset="0"/>
              <a:cs typeface="Calibri" pitchFamily="34" charset="0"/>
            </a:endParaRPr>
          </a:p>
        </p:txBody>
      </p:sp>
      <p:sp>
        <p:nvSpPr>
          <p:cNvPr id="81972" name="Rectangle 23"/>
          <p:cNvSpPr>
            <a:spLocks noChangeArrowheads="1"/>
          </p:cNvSpPr>
          <p:nvPr/>
        </p:nvSpPr>
        <p:spPr bwMode="auto">
          <a:xfrm>
            <a:off x="4325143" y="3340101"/>
            <a:ext cx="149225" cy="149225"/>
          </a:xfrm>
          <a:prstGeom prst="rect">
            <a:avLst/>
          </a:prstGeom>
          <a:solidFill>
            <a:schemeClr val="accent1">
              <a:lumMod val="40000"/>
              <a:lumOff val="60000"/>
            </a:schemeClr>
          </a:solidFill>
          <a:ln w="9525">
            <a:solidFill>
              <a:srgbClr val="4D4D4D"/>
            </a:solidFill>
            <a:miter lim="800000"/>
            <a:headEnd/>
            <a:tailEnd/>
          </a:ln>
        </p:spPr>
        <p:txBody>
          <a:bodyPr wrap="none" anchor="ctr"/>
          <a:lstStyle/>
          <a:p>
            <a:endParaRPr lang="en-US">
              <a:latin typeface="Calibri" pitchFamily="34" charset="0"/>
              <a:cs typeface="Calibri" pitchFamily="34" charset="0"/>
            </a:endParaRPr>
          </a:p>
        </p:txBody>
      </p:sp>
      <p:sp>
        <p:nvSpPr>
          <p:cNvPr id="81973" name="Rectangle 24"/>
          <p:cNvSpPr>
            <a:spLocks noChangeArrowheads="1"/>
          </p:cNvSpPr>
          <p:nvPr/>
        </p:nvSpPr>
        <p:spPr bwMode="auto">
          <a:xfrm>
            <a:off x="4475162" y="3340101"/>
            <a:ext cx="149225" cy="149225"/>
          </a:xfrm>
          <a:prstGeom prst="rect">
            <a:avLst/>
          </a:prstGeom>
          <a:solidFill>
            <a:schemeClr val="accent1">
              <a:lumMod val="75000"/>
            </a:schemeClr>
          </a:solidFill>
          <a:ln w="9525">
            <a:solidFill>
              <a:srgbClr val="4D4D4D"/>
            </a:solidFill>
            <a:miter lim="800000"/>
            <a:headEnd/>
            <a:tailEnd/>
          </a:ln>
        </p:spPr>
        <p:txBody>
          <a:bodyPr wrap="none" anchor="ctr"/>
          <a:lstStyle/>
          <a:p>
            <a:endParaRPr lang="en-US">
              <a:latin typeface="Calibri" pitchFamily="34" charset="0"/>
              <a:cs typeface="Calibri" pitchFamily="34" charset="0"/>
            </a:endParaRPr>
          </a:p>
        </p:txBody>
      </p:sp>
      <p:sp>
        <p:nvSpPr>
          <p:cNvPr id="81944" name="Text Box 26"/>
          <p:cNvSpPr txBox="1">
            <a:spLocks noChangeArrowheads="1"/>
          </p:cNvSpPr>
          <p:nvPr/>
        </p:nvSpPr>
        <p:spPr bwMode="auto">
          <a:xfrm>
            <a:off x="1743978" y="1906520"/>
            <a:ext cx="963405" cy="276999"/>
          </a:xfrm>
          <a:prstGeom prst="rect">
            <a:avLst/>
          </a:prstGeom>
          <a:noFill/>
          <a:ln w="9525">
            <a:noFill/>
            <a:miter lim="800000"/>
            <a:headEnd/>
            <a:tailEnd/>
          </a:ln>
        </p:spPr>
        <p:txBody>
          <a:bodyPr wrap="none" lIns="0" tIns="0" rIns="0" bIns="0">
            <a:spAutoFit/>
          </a:bodyPr>
          <a:lstStyle/>
          <a:p>
            <a:pPr algn="ctr"/>
            <a:r>
              <a:rPr lang="en-US" sz="1800" b="1" dirty="0">
                <a:latin typeface="Agency FB" pitchFamily="34" charset="0"/>
                <a:cs typeface="Calibri" pitchFamily="34" charset="0"/>
              </a:rPr>
              <a:t>Composition</a:t>
            </a:r>
          </a:p>
        </p:txBody>
      </p:sp>
      <p:sp>
        <p:nvSpPr>
          <p:cNvPr id="81945" name="Text Box 33"/>
          <p:cNvSpPr txBox="1">
            <a:spLocks noChangeArrowheads="1"/>
          </p:cNvSpPr>
          <p:nvPr/>
        </p:nvSpPr>
        <p:spPr bwMode="auto">
          <a:xfrm>
            <a:off x="2737643" y="2989263"/>
            <a:ext cx="875561" cy="369332"/>
          </a:xfrm>
          <a:prstGeom prst="rect">
            <a:avLst/>
          </a:prstGeom>
          <a:noFill/>
          <a:ln w="9525">
            <a:noFill/>
            <a:miter lim="800000"/>
            <a:headEnd/>
            <a:tailEnd/>
          </a:ln>
        </p:spPr>
        <p:txBody>
          <a:bodyPr wrap="none">
            <a:spAutoFit/>
          </a:bodyPr>
          <a:lstStyle/>
          <a:p>
            <a:r>
              <a:rPr lang="en-US" sz="1800" b="1" dirty="0">
                <a:latin typeface="Agency FB" pitchFamily="34" charset="0"/>
                <a:cs typeface="Calibri" pitchFamily="34" charset="0"/>
              </a:rPr>
              <a:t>Transfer</a:t>
            </a:r>
          </a:p>
        </p:txBody>
      </p:sp>
      <p:sp>
        <p:nvSpPr>
          <p:cNvPr id="81946" name="Text Box 34"/>
          <p:cNvSpPr txBox="1">
            <a:spLocks noChangeArrowheads="1"/>
          </p:cNvSpPr>
          <p:nvPr/>
        </p:nvSpPr>
        <p:spPr bwMode="auto">
          <a:xfrm>
            <a:off x="3921172" y="2187521"/>
            <a:ext cx="1130438" cy="369332"/>
          </a:xfrm>
          <a:prstGeom prst="rect">
            <a:avLst/>
          </a:prstGeom>
          <a:noFill/>
          <a:ln w="9525">
            <a:noFill/>
            <a:miter lim="800000"/>
            <a:headEnd/>
            <a:tailEnd/>
          </a:ln>
        </p:spPr>
        <p:txBody>
          <a:bodyPr wrap="none">
            <a:spAutoFit/>
          </a:bodyPr>
          <a:lstStyle/>
          <a:p>
            <a:pPr algn="ctr"/>
            <a:r>
              <a:rPr lang="en-US" sz="1800" b="1" dirty="0">
                <a:latin typeface="Agency FB" pitchFamily="34" charset="0"/>
                <a:cs typeface="Calibri" pitchFamily="34" charset="0"/>
              </a:rPr>
              <a:t>Interchange</a:t>
            </a:r>
          </a:p>
        </p:txBody>
      </p:sp>
      <p:sp>
        <p:nvSpPr>
          <p:cNvPr id="81947" name="Oval 37"/>
          <p:cNvSpPr>
            <a:spLocks noChangeArrowheads="1"/>
          </p:cNvSpPr>
          <p:nvPr/>
        </p:nvSpPr>
        <p:spPr bwMode="auto">
          <a:xfrm>
            <a:off x="6496843" y="3059113"/>
            <a:ext cx="531813" cy="531813"/>
          </a:xfrm>
          <a:prstGeom prst="ellipse">
            <a:avLst/>
          </a:prstGeom>
          <a:solidFill>
            <a:srgbClr val="EAEAEA"/>
          </a:solidFill>
          <a:ln w="50800">
            <a:solidFill>
              <a:schemeClr val="bg1">
                <a:lumMod val="50000"/>
              </a:schemeClr>
            </a:solidFill>
            <a:round/>
            <a:headEnd/>
            <a:tailEnd/>
          </a:ln>
        </p:spPr>
        <p:txBody>
          <a:bodyPr wrap="none" anchor="ctr"/>
          <a:lstStyle/>
          <a:p>
            <a:endParaRPr lang="en-US">
              <a:latin typeface="Calibri" pitchFamily="34" charset="0"/>
              <a:cs typeface="Calibri" pitchFamily="34" charset="0"/>
            </a:endParaRPr>
          </a:p>
        </p:txBody>
      </p:sp>
      <p:sp>
        <p:nvSpPr>
          <p:cNvPr id="81948" name="Rectangle 38"/>
          <p:cNvSpPr>
            <a:spLocks noChangeArrowheads="1"/>
          </p:cNvSpPr>
          <p:nvPr/>
        </p:nvSpPr>
        <p:spPr bwMode="auto">
          <a:xfrm>
            <a:off x="6077741" y="3850482"/>
            <a:ext cx="149225" cy="149225"/>
          </a:xfrm>
          <a:prstGeom prst="rect">
            <a:avLst/>
          </a:prstGeom>
          <a:solidFill>
            <a:schemeClr val="accent1">
              <a:lumMod val="40000"/>
              <a:lumOff val="60000"/>
            </a:schemeClr>
          </a:solidFill>
          <a:ln w="9525">
            <a:solidFill>
              <a:srgbClr val="4D4D4D"/>
            </a:solidFill>
            <a:miter lim="800000"/>
            <a:headEnd/>
            <a:tailEnd/>
          </a:ln>
        </p:spPr>
        <p:txBody>
          <a:bodyPr wrap="none" anchor="ctr"/>
          <a:lstStyle/>
          <a:p>
            <a:endParaRPr lang="en-US">
              <a:latin typeface="Calibri" pitchFamily="34" charset="0"/>
              <a:cs typeface="Calibri" pitchFamily="34" charset="0"/>
            </a:endParaRPr>
          </a:p>
        </p:txBody>
      </p:sp>
      <p:sp>
        <p:nvSpPr>
          <p:cNvPr id="81949" name="Rectangle 39"/>
          <p:cNvSpPr>
            <a:spLocks noChangeArrowheads="1"/>
          </p:cNvSpPr>
          <p:nvPr/>
        </p:nvSpPr>
        <p:spPr bwMode="auto">
          <a:xfrm>
            <a:off x="6435723" y="2473325"/>
            <a:ext cx="149225" cy="149225"/>
          </a:xfrm>
          <a:prstGeom prst="rect">
            <a:avLst/>
          </a:prstGeom>
          <a:solidFill>
            <a:schemeClr val="accent2">
              <a:lumMod val="60000"/>
              <a:lumOff val="40000"/>
            </a:schemeClr>
          </a:solidFill>
          <a:ln w="9525">
            <a:solidFill>
              <a:srgbClr val="4D4D4D"/>
            </a:solidFill>
            <a:miter lim="800000"/>
            <a:headEnd/>
            <a:tailEnd/>
          </a:ln>
        </p:spPr>
        <p:txBody>
          <a:bodyPr wrap="none" anchor="ctr"/>
          <a:lstStyle/>
          <a:p>
            <a:endParaRPr lang="en-US">
              <a:latin typeface="Calibri" pitchFamily="34" charset="0"/>
              <a:cs typeface="Calibri" pitchFamily="34" charset="0"/>
            </a:endParaRPr>
          </a:p>
        </p:txBody>
      </p:sp>
      <p:sp>
        <p:nvSpPr>
          <p:cNvPr id="81950" name="Rectangle 40"/>
          <p:cNvSpPr>
            <a:spLocks noChangeArrowheads="1"/>
          </p:cNvSpPr>
          <p:nvPr/>
        </p:nvSpPr>
        <p:spPr bwMode="auto">
          <a:xfrm>
            <a:off x="7463773" y="2981325"/>
            <a:ext cx="149225" cy="149225"/>
          </a:xfrm>
          <a:prstGeom prst="rect">
            <a:avLst/>
          </a:prstGeom>
          <a:solidFill>
            <a:srgbClr val="FFFF99"/>
          </a:solidFill>
          <a:ln w="9525">
            <a:solidFill>
              <a:srgbClr val="4D4D4D"/>
            </a:solidFill>
            <a:miter lim="800000"/>
            <a:headEnd/>
            <a:tailEnd/>
          </a:ln>
        </p:spPr>
        <p:txBody>
          <a:bodyPr wrap="none" anchor="ctr"/>
          <a:lstStyle/>
          <a:p>
            <a:endParaRPr lang="en-US">
              <a:latin typeface="Calibri" pitchFamily="34" charset="0"/>
              <a:cs typeface="Calibri" pitchFamily="34" charset="0"/>
            </a:endParaRPr>
          </a:p>
        </p:txBody>
      </p:sp>
      <p:sp>
        <p:nvSpPr>
          <p:cNvPr id="81952" name="Line 42"/>
          <p:cNvSpPr>
            <a:spLocks noChangeShapeType="1"/>
          </p:cNvSpPr>
          <p:nvPr/>
        </p:nvSpPr>
        <p:spPr bwMode="auto">
          <a:xfrm>
            <a:off x="6880225" y="3556794"/>
            <a:ext cx="146588" cy="526257"/>
          </a:xfrm>
          <a:prstGeom prst="line">
            <a:avLst/>
          </a:prstGeom>
          <a:noFill/>
          <a:ln w="19050">
            <a:solidFill>
              <a:schemeClr val="tx1"/>
            </a:solidFill>
            <a:round/>
            <a:headEnd/>
            <a:tailEnd type="triangle" w="med" len="med"/>
          </a:ln>
        </p:spPr>
        <p:txBody>
          <a:bodyPr/>
          <a:lstStyle/>
          <a:p>
            <a:endParaRPr lang="en-US">
              <a:latin typeface="Calibri" pitchFamily="34" charset="0"/>
              <a:cs typeface="Calibri" pitchFamily="34" charset="0"/>
            </a:endParaRPr>
          </a:p>
        </p:txBody>
      </p:sp>
      <p:sp>
        <p:nvSpPr>
          <p:cNvPr id="81953" name="Line 43"/>
          <p:cNvSpPr>
            <a:spLocks noChangeShapeType="1"/>
          </p:cNvSpPr>
          <p:nvPr/>
        </p:nvSpPr>
        <p:spPr bwMode="auto">
          <a:xfrm flipH="1">
            <a:off x="6236505" y="3506789"/>
            <a:ext cx="348443" cy="336550"/>
          </a:xfrm>
          <a:prstGeom prst="line">
            <a:avLst/>
          </a:prstGeom>
          <a:noFill/>
          <a:ln w="19050">
            <a:solidFill>
              <a:schemeClr val="tx1"/>
            </a:solidFill>
            <a:round/>
            <a:headEnd/>
            <a:tailEnd type="triangle" w="med" len="med"/>
          </a:ln>
        </p:spPr>
        <p:txBody>
          <a:bodyPr/>
          <a:lstStyle/>
          <a:p>
            <a:endParaRPr lang="en-US">
              <a:latin typeface="Calibri" pitchFamily="34" charset="0"/>
              <a:cs typeface="Calibri" pitchFamily="34" charset="0"/>
            </a:endParaRPr>
          </a:p>
        </p:txBody>
      </p:sp>
      <p:sp>
        <p:nvSpPr>
          <p:cNvPr id="81954" name="Line 44"/>
          <p:cNvSpPr>
            <a:spLocks noChangeShapeType="1"/>
          </p:cNvSpPr>
          <p:nvPr/>
        </p:nvSpPr>
        <p:spPr bwMode="auto">
          <a:xfrm flipH="1" flipV="1">
            <a:off x="6539706" y="2652713"/>
            <a:ext cx="127000" cy="427038"/>
          </a:xfrm>
          <a:prstGeom prst="line">
            <a:avLst/>
          </a:prstGeom>
          <a:noFill/>
          <a:ln w="19050">
            <a:solidFill>
              <a:schemeClr val="tx1"/>
            </a:solidFill>
            <a:round/>
            <a:headEnd/>
            <a:tailEnd type="triangle" w="med" len="med"/>
          </a:ln>
        </p:spPr>
        <p:txBody>
          <a:bodyPr/>
          <a:lstStyle/>
          <a:p>
            <a:endParaRPr lang="en-US">
              <a:latin typeface="Calibri" pitchFamily="34" charset="0"/>
              <a:cs typeface="Calibri" pitchFamily="34" charset="0"/>
            </a:endParaRPr>
          </a:p>
        </p:txBody>
      </p:sp>
      <p:sp>
        <p:nvSpPr>
          <p:cNvPr id="81955" name="Line 45"/>
          <p:cNvSpPr>
            <a:spLocks noChangeShapeType="1"/>
          </p:cNvSpPr>
          <p:nvPr/>
        </p:nvSpPr>
        <p:spPr bwMode="auto">
          <a:xfrm flipV="1">
            <a:off x="7001669" y="3079751"/>
            <a:ext cx="412750" cy="146050"/>
          </a:xfrm>
          <a:prstGeom prst="line">
            <a:avLst/>
          </a:prstGeom>
          <a:noFill/>
          <a:ln w="19050">
            <a:solidFill>
              <a:schemeClr val="tx1"/>
            </a:solidFill>
            <a:round/>
            <a:headEnd/>
            <a:tailEnd type="triangle" w="med" len="med"/>
          </a:ln>
        </p:spPr>
        <p:txBody>
          <a:bodyPr/>
          <a:lstStyle/>
          <a:p>
            <a:endParaRPr lang="en-US">
              <a:latin typeface="Calibri" pitchFamily="34" charset="0"/>
              <a:cs typeface="Calibri" pitchFamily="34" charset="0"/>
            </a:endParaRPr>
          </a:p>
        </p:txBody>
      </p:sp>
      <p:sp>
        <p:nvSpPr>
          <p:cNvPr id="81956" name="Rectangle 46"/>
          <p:cNvSpPr>
            <a:spLocks noChangeArrowheads="1"/>
          </p:cNvSpPr>
          <p:nvPr/>
        </p:nvSpPr>
        <p:spPr bwMode="auto">
          <a:xfrm>
            <a:off x="6614318" y="3190876"/>
            <a:ext cx="149225" cy="149225"/>
          </a:xfrm>
          <a:prstGeom prst="rect">
            <a:avLst/>
          </a:prstGeom>
          <a:solidFill>
            <a:schemeClr val="accent2">
              <a:lumMod val="60000"/>
              <a:lumOff val="40000"/>
            </a:schemeClr>
          </a:solidFill>
          <a:ln w="9525">
            <a:solidFill>
              <a:srgbClr val="4D4D4D"/>
            </a:solidFill>
            <a:miter lim="800000"/>
            <a:headEnd/>
            <a:tailEnd/>
          </a:ln>
        </p:spPr>
        <p:txBody>
          <a:bodyPr wrap="none" anchor="ctr"/>
          <a:lstStyle/>
          <a:p>
            <a:endParaRPr lang="en-US">
              <a:latin typeface="Calibri" pitchFamily="34" charset="0"/>
              <a:cs typeface="Calibri" pitchFamily="34" charset="0"/>
            </a:endParaRPr>
          </a:p>
        </p:txBody>
      </p:sp>
      <p:sp>
        <p:nvSpPr>
          <p:cNvPr id="81957" name="Rectangle 47"/>
          <p:cNvSpPr>
            <a:spLocks noChangeArrowheads="1"/>
          </p:cNvSpPr>
          <p:nvPr/>
        </p:nvSpPr>
        <p:spPr bwMode="auto">
          <a:xfrm>
            <a:off x="6764337" y="3190876"/>
            <a:ext cx="149225" cy="149225"/>
          </a:xfrm>
          <a:prstGeom prst="rect">
            <a:avLst/>
          </a:prstGeom>
          <a:solidFill>
            <a:srgbClr val="FFFF99"/>
          </a:solidFill>
          <a:ln w="9525">
            <a:solidFill>
              <a:srgbClr val="4D4D4D"/>
            </a:solidFill>
            <a:miter lim="800000"/>
            <a:headEnd/>
            <a:tailEnd/>
          </a:ln>
        </p:spPr>
        <p:txBody>
          <a:bodyPr wrap="none" anchor="ctr"/>
          <a:lstStyle/>
          <a:p>
            <a:endParaRPr lang="en-US">
              <a:latin typeface="Calibri" pitchFamily="34" charset="0"/>
              <a:cs typeface="Calibri" pitchFamily="34" charset="0"/>
            </a:endParaRPr>
          </a:p>
        </p:txBody>
      </p:sp>
      <p:sp>
        <p:nvSpPr>
          <p:cNvPr id="81958" name="Rectangle 48"/>
          <p:cNvSpPr>
            <a:spLocks noChangeArrowheads="1"/>
          </p:cNvSpPr>
          <p:nvPr/>
        </p:nvSpPr>
        <p:spPr bwMode="auto">
          <a:xfrm>
            <a:off x="6614318" y="3340101"/>
            <a:ext cx="149225" cy="149225"/>
          </a:xfrm>
          <a:prstGeom prst="rect">
            <a:avLst/>
          </a:prstGeom>
          <a:solidFill>
            <a:schemeClr val="accent1">
              <a:lumMod val="40000"/>
              <a:lumOff val="60000"/>
            </a:schemeClr>
          </a:solidFill>
          <a:ln w="9525">
            <a:solidFill>
              <a:srgbClr val="4D4D4D"/>
            </a:solidFill>
            <a:miter lim="800000"/>
            <a:headEnd/>
            <a:tailEnd/>
          </a:ln>
        </p:spPr>
        <p:txBody>
          <a:bodyPr wrap="none" anchor="ctr"/>
          <a:lstStyle/>
          <a:p>
            <a:endParaRPr lang="en-US">
              <a:latin typeface="Calibri" pitchFamily="34" charset="0"/>
              <a:cs typeface="Calibri" pitchFamily="34" charset="0"/>
            </a:endParaRPr>
          </a:p>
        </p:txBody>
      </p:sp>
      <p:sp>
        <p:nvSpPr>
          <p:cNvPr id="81959" name="Rectangle 49"/>
          <p:cNvSpPr>
            <a:spLocks noChangeArrowheads="1"/>
          </p:cNvSpPr>
          <p:nvPr/>
        </p:nvSpPr>
        <p:spPr bwMode="auto">
          <a:xfrm>
            <a:off x="6764337" y="3340101"/>
            <a:ext cx="149225" cy="149225"/>
          </a:xfrm>
          <a:prstGeom prst="rect">
            <a:avLst/>
          </a:prstGeom>
          <a:solidFill>
            <a:schemeClr val="accent1">
              <a:lumMod val="75000"/>
            </a:schemeClr>
          </a:solidFill>
          <a:ln w="9525">
            <a:solidFill>
              <a:srgbClr val="4D4D4D"/>
            </a:solidFill>
            <a:miter lim="800000"/>
            <a:headEnd/>
            <a:tailEnd/>
          </a:ln>
        </p:spPr>
        <p:txBody>
          <a:bodyPr wrap="none" anchor="ctr"/>
          <a:lstStyle/>
          <a:p>
            <a:endParaRPr lang="en-US">
              <a:latin typeface="Calibri" pitchFamily="34" charset="0"/>
              <a:cs typeface="Calibri" pitchFamily="34" charset="0"/>
            </a:endParaRPr>
          </a:p>
        </p:txBody>
      </p:sp>
      <p:sp>
        <p:nvSpPr>
          <p:cNvPr id="81960" name="Text Box 50"/>
          <p:cNvSpPr txBox="1">
            <a:spLocks noChangeArrowheads="1"/>
          </p:cNvSpPr>
          <p:nvPr/>
        </p:nvSpPr>
        <p:spPr bwMode="auto">
          <a:xfrm>
            <a:off x="6154592" y="4462558"/>
            <a:ext cx="1149354" cy="276999"/>
          </a:xfrm>
          <a:prstGeom prst="rect">
            <a:avLst/>
          </a:prstGeom>
          <a:noFill/>
          <a:ln w="9525">
            <a:noFill/>
            <a:miter lim="800000"/>
            <a:headEnd/>
            <a:tailEnd/>
          </a:ln>
        </p:spPr>
        <p:txBody>
          <a:bodyPr wrap="none" lIns="0" tIns="0" rIns="0" bIns="0">
            <a:spAutoFit/>
          </a:bodyPr>
          <a:lstStyle/>
          <a:p>
            <a:pPr algn="ctr"/>
            <a:r>
              <a:rPr lang="en-US" sz="1800" b="1" dirty="0">
                <a:latin typeface="Agency FB" pitchFamily="34" charset="0"/>
                <a:cs typeface="Calibri" pitchFamily="34" charset="0"/>
              </a:rPr>
              <a:t>Decomposition</a:t>
            </a:r>
          </a:p>
        </p:txBody>
      </p:sp>
      <p:sp>
        <p:nvSpPr>
          <p:cNvPr id="81961" name="Line 35"/>
          <p:cNvSpPr>
            <a:spLocks noChangeShapeType="1"/>
          </p:cNvSpPr>
          <p:nvPr/>
        </p:nvSpPr>
        <p:spPr bwMode="auto">
          <a:xfrm>
            <a:off x="4844256" y="3333751"/>
            <a:ext cx="1562100" cy="0"/>
          </a:xfrm>
          <a:prstGeom prst="line">
            <a:avLst/>
          </a:prstGeom>
          <a:noFill/>
          <a:ln w="50800">
            <a:solidFill>
              <a:schemeClr val="tx2">
                <a:lumMod val="75000"/>
              </a:schemeClr>
            </a:solidFill>
            <a:round/>
            <a:headEnd/>
            <a:tailEnd type="triangle" w="med" len="med"/>
          </a:ln>
        </p:spPr>
        <p:txBody>
          <a:bodyPr/>
          <a:lstStyle/>
          <a:p>
            <a:endParaRPr lang="en-US">
              <a:latin typeface="Calibri" pitchFamily="34" charset="0"/>
              <a:cs typeface="Calibri" pitchFamily="34" charset="0"/>
            </a:endParaRPr>
          </a:p>
        </p:txBody>
      </p:sp>
      <p:sp>
        <p:nvSpPr>
          <p:cNvPr id="81962" name="Text Box 54"/>
          <p:cNvSpPr txBox="1">
            <a:spLocks noChangeArrowheads="1"/>
          </p:cNvSpPr>
          <p:nvPr/>
        </p:nvSpPr>
        <p:spPr bwMode="auto">
          <a:xfrm>
            <a:off x="3302413" y="4545648"/>
            <a:ext cx="2170787" cy="338554"/>
          </a:xfrm>
          <a:prstGeom prst="rect">
            <a:avLst/>
          </a:prstGeom>
          <a:noFill/>
          <a:ln w="9525">
            <a:noFill/>
            <a:miter lim="800000"/>
            <a:headEnd/>
            <a:tailEnd/>
          </a:ln>
        </p:spPr>
        <p:txBody>
          <a:bodyPr wrap="none">
            <a:spAutoFit/>
          </a:bodyPr>
          <a:lstStyle/>
          <a:p>
            <a:r>
              <a:rPr lang="en-US" sz="1600" b="1" dirty="0">
                <a:latin typeface="Agency FB" pitchFamily="34" charset="0"/>
                <a:cs typeface="Calibri" pitchFamily="34" charset="0"/>
              </a:rPr>
              <a:t>Local / Regional Distribution</a:t>
            </a:r>
          </a:p>
        </p:txBody>
      </p:sp>
      <p:sp>
        <p:nvSpPr>
          <p:cNvPr id="81963" name="Text Box 55"/>
          <p:cNvSpPr txBox="1">
            <a:spLocks noChangeArrowheads="1"/>
          </p:cNvSpPr>
          <p:nvPr/>
        </p:nvSpPr>
        <p:spPr bwMode="auto">
          <a:xfrm>
            <a:off x="3302413" y="4926648"/>
            <a:ext cx="2675732" cy="338554"/>
          </a:xfrm>
          <a:prstGeom prst="rect">
            <a:avLst/>
          </a:prstGeom>
          <a:noFill/>
          <a:ln w="9525">
            <a:noFill/>
            <a:miter lim="800000"/>
            <a:headEnd/>
            <a:tailEnd/>
          </a:ln>
        </p:spPr>
        <p:txBody>
          <a:bodyPr wrap="none">
            <a:spAutoFit/>
          </a:bodyPr>
          <a:lstStyle/>
          <a:p>
            <a:r>
              <a:rPr lang="en-US" sz="1600" b="1">
                <a:latin typeface="Agency FB" pitchFamily="34" charset="0"/>
                <a:cs typeface="Calibri" pitchFamily="34" charset="0"/>
              </a:rPr>
              <a:t>National / International Distribution</a:t>
            </a:r>
          </a:p>
        </p:txBody>
      </p:sp>
      <p:sp>
        <p:nvSpPr>
          <p:cNvPr id="81964" name="Oval 56"/>
          <p:cNvSpPr>
            <a:spLocks noChangeArrowheads="1"/>
          </p:cNvSpPr>
          <p:nvPr/>
        </p:nvSpPr>
        <p:spPr bwMode="auto">
          <a:xfrm>
            <a:off x="3048793" y="4590098"/>
            <a:ext cx="287338" cy="287338"/>
          </a:xfrm>
          <a:prstGeom prst="ellipse">
            <a:avLst/>
          </a:prstGeom>
          <a:solidFill>
            <a:schemeClr val="bg1">
              <a:lumMod val="95000"/>
            </a:schemeClr>
          </a:solidFill>
          <a:ln w="25400">
            <a:solidFill>
              <a:srgbClr val="969696"/>
            </a:solidFill>
            <a:prstDash val="sysDash"/>
            <a:round/>
            <a:headEnd/>
            <a:tailEnd/>
          </a:ln>
        </p:spPr>
        <p:txBody>
          <a:bodyPr wrap="none" anchor="ctr"/>
          <a:lstStyle/>
          <a:p>
            <a:endParaRPr lang="en-US">
              <a:latin typeface="Calibri" pitchFamily="34" charset="0"/>
              <a:cs typeface="Calibri" pitchFamily="34" charset="0"/>
            </a:endParaRPr>
          </a:p>
        </p:txBody>
      </p:sp>
      <p:sp>
        <p:nvSpPr>
          <p:cNvPr id="81965" name="Oval 57"/>
          <p:cNvSpPr>
            <a:spLocks noChangeArrowheads="1"/>
          </p:cNvSpPr>
          <p:nvPr/>
        </p:nvSpPr>
        <p:spPr bwMode="auto">
          <a:xfrm>
            <a:off x="3059112" y="5329873"/>
            <a:ext cx="266700" cy="266700"/>
          </a:xfrm>
          <a:prstGeom prst="ellipse">
            <a:avLst/>
          </a:prstGeom>
          <a:solidFill>
            <a:srgbClr val="EAEAEA"/>
          </a:solidFill>
          <a:ln w="50800">
            <a:solidFill>
              <a:schemeClr val="bg1">
                <a:lumMod val="50000"/>
              </a:schemeClr>
            </a:solidFill>
            <a:round/>
            <a:headEnd/>
            <a:tailEnd/>
          </a:ln>
        </p:spPr>
        <p:txBody>
          <a:bodyPr wrap="none" anchor="ctr"/>
          <a:lstStyle/>
          <a:p>
            <a:endParaRPr lang="en-US">
              <a:latin typeface="Calibri" pitchFamily="34" charset="0"/>
              <a:cs typeface="Calibri" pitchFamily="34" charset="0"/>
            </a:endParaRPr>
          </a:p>
        </p:txBody>
      </p:sp>
      <p:sp>
        <p:nvSpPr>
          <p:cNvPr id="81966" name="Oval 58"/>
          <p:cNvSpPr>
            <a:spLocks noChangeArrowheads="1"/>
          </p:cNvSpPr>
          <p:nvPr/>
        </p:nvSpPr>
        <p:spPr bwMode="auto">
          <a:xfrm>
            <a:off x="3048793" y="4952048"/>
            <a:ext cx="287338" cy="287338"/>
          </a:xfrm>
          <a:prstGeom prst="ellipse">
            <a:avLst/>
          </a:prstGeom>
          <a:solidFill>
            <a:schemeClr val="bg2">
              <a:lumMod val="90000"/>
            </a:schemeClr>
          </a:solidFill>
          <a:ln w="25400">
            <a:solidFill>
              <a:schemeClr val="tx2">
                <a:lumMod val="75000"/>
              </a:schemeClr>
            </a:solidFill>
            <a:prstDash val="sysDash"/>
            <a:round/>
            <a:headEnd/>
            <a:tailEnd/>
          </a:ln>
        </p:spPr>
        <p:txBody>
          <a:bodyPr wrap="none" anchor="ctr"/>
          <a:lstStyle/>
          <a:p>
            <a:endParaRPr lang="en-US">
              <a:latin typeface="Calibri" pitchFamily="34" charset="0"/>
              <a:cs typeface="Calibri" pitchFamily="34" charset="0"/>
            </a:endParaRPr>
          </a:p>
        </p:txBody>
      </p:sp>
      <p:sp>
        <p:nvSpPr>
          <p:cNvPr id="81967" name="Text Box 59"/>
          <p:cNvSpPr txBox="1">
            <a:spLocks noChangeArrowheads="1"/>
          </p:cNvSpPr>
          <p:nvPr/>
        </p:nvSpPr>
        <p:spPr bwMode="auto">
          <a:xfrm>
            <a:off x="3302413" y="5299711"/>
            <a:ext cx="1540806" cy="338554"/>
          </a:xfrm>
          <a:prstGeom prst="rect">
            <a:avLst/>
          </a:prstGeom>
          <a:noFill/>
          <a:ln w="9525">
            <a:noFill/>
            <a:miter lim="800000"/>
            <a:headEnd/>
            <a:tailEnd/>
          </a:ln>
        </p:spPr>
        <p:txBody>
          <a:bodyPr wrap="none">
            <a:spAutoFit/>
          </a:bodyPr>
          <a:lstStyle/>
          <a:p>
            <a:r>
              <a:rPr lang="en-US" sz="1600" b="1">
                <a:latin typeface="Agency FB" pitchFamily="34" charset="0"/>
                <a:cs typeface="Calibri" pitchFamily="34" charset="0"/>
              </a:rPr>
              <a:t>Transport Terminal</a:t>
            </a:r>
          </a:p>
        </p:txBody>
      </p:sp>
      <p:sp>
        <p:nvSpPr>
          <p:cNvPr id="81968" name="Text Box 60"/>
          <p:cNvSpPr txBox="1">
            <a:spLocks noChangeArrowheads="1"/>
          </p:cNvSpPr>
          <p:nvPr/>
        </p:nvSpPr>
        <p:spPr bwMode="auto">
          <a:xfrm>
            <a:off x="1825092" y="4457673"/>
            <a:ext cx="742191" cy="246221"/>
          </a:xfrm>
          <a:prstGeom prst="rect">
            <a:avLst/>
          </a:prstGeom>
          <a:noFill/>
          <a:ln w="9525">
            <a:noFill/>
            <a:miter lim="800000"/>
            <a:headEnd/>
            <a:tailEnd/>
          </a:ln>
        </p:spPr>
        <p:txBody>
          <a:bodyPr wrap="none" lIns="0" tIns="0" rIns="0" bIns="0">
            <a:spAutoFit/>
          </a:bodyPr>
          <a:lstStyle/>
          <a:p>
            <a:pPr algn="ctr"/>
            <a:r>
              <a:rPr lang="en-US" sz="1600" b="1" i="1" dirty="0">
                <a:solidFill>
                  <a:srgbClr val="5F5F5F"/>
                </a:solidFill>
                <a:latin typeface="Agency FB" pitchFamily="34" charset="0"/>
                <a:cs typeface="Calibri" pitchFamily="34" charset="0"/>
              </a:rPr>
              <a:t>‘First mile’</a:t>
            </a:r>
          </a:p>
        </p:txBody>
      </p:sp>
      <p:sp>
        <p:nvSpPr>
          <p:cNvPr id="81969" name="Text Box 61"/>
          <p:cNvSpPr txBox="1">
            <a:spLocks noChangeArrowheads="1"/>
          </p:cNvSpPr>
          <p:nvPr/>
        </p:nvSpPr>
        <p:spPr bwMode="auto">
          <a:xfrm>
            <a:off x="6436659" y="1973249"/>
            <a:ext cx="705321" cy="246221"/>
          </a:xfrm>
          <a:prstGeom prst="rect">
            <a:avLst/>
          </a:prstGeom>
          <a:noFill/>
          <a:ln w="9525">
            <a:noFill/>
            <a:miter lim="800000"/>
            <a:headEnd/>
            <a:tailEnd/>
          </a:ln>
        </p:spPr>
        <p:txBody>
          <a:bodyPr wrap="none" lIns="0" tIns="0" rIns="0" bIns="0">
            <a:spAutoFit/>
          </a:bodyPr>
          <a:lstStyle/>
          <a:p>
            <a:pPr algn="ctr"/>
            <a:r>
              <a:rPr lang="en-US" sz="1600" b="1" i="1" dirty="0">
                <a:solidFill>
                  <a:srgbClr val="5F5F5F"/>
                </a:solidFill>
                <a:latin typeface="Agency FB" pitchFamily="34" charset="0"/>
                <a:cs typeface="Calibri" pitchFamily="34" charset="0"/>
              </a:rPr>
              <a:t>‘Last mile’</a:t>
            </a:r>
          </a:p>
        </p:txBody>
      </p:sp>
      <p:sp>
        <p:nvSpPr>
          <p:cNvPr id="54" name="Rectangle 49"/>
          <p:cNvSpPr>
            <a:spLocks noChangeArrowheads="1"/>
          </p:cNvSpPr>
          <p:nvPr/>
        </p:nvSpPr>
        <p:spPr bwMode="auto">
          <a:xfrm>
            <a:off x="6974425" y="4108451"/>
            <a:ext cx="149225" cy="149225"/>
          </a:xfrm>
          <a:prstGeom prst="rect">
            <a:avLst/>
          </a:prstGeom>
          <a:solidFill>
            <a:schemeClr val="accent1">
              <a:lumMod val="75000"/>
            </a:schemeClr>
          </a:solidFill>
          <a:ln w="9525">
            <a:solidFill>
              <a:srgbClr val="4D4D4D"/>
            </a:solidFill>
            <a:miter lim="800000"/>
            <a:headEnd/>
            <a:tailEnd/>
          </a:ln>
        </p:spPr>
        <p:txBody>
          <a:bodyPr wrap="none" anchor="ctr"/>
          <a:lstStyle/>
          <a:p>
            <a:endParaRPr lang="en-US">
              <a:latin typeface="Calibri" pitchFamily="34" charset="0"/>
              <a:cs typeface="Calibri" pitchFamily="34" charset="0"/>
            </a:endParaRPr>
          </a:p>
        </p:txBody>
      </p:sp>
      <p:sp>
        <p:nvSpPr>
          <p:cNvPr id="55" name="Footer Placeholder 2"/>
          <p:cNvSpPr>
            <a:spLocks noGrp="1"/>
          </p:cNvSpPr>
          <p:nvPr>
            <p:ph type="ftr" sz="quarter" idx="11"/>
          </p:nvPr>
        </p:nvSpPr>
        <p:spPr>
          <a:xfrm>
            <a:off x="0" y="6248400"/>
            <a:ext cx="9144000" cy="457200"/>
          </a:xfrm>
        </p:spPr>
        <p:txBody>
          <a:bodyPr/>
          <a:lstStyle/>
          <a:p>
            <a:pPr>
              <a:defRPr/>
            </a:pPr>
            <a:r>
              <a:rPr lang="en-US" sz="1100" dirty="0"/>
              <a:t>Copyright © 1998-2016,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extLst>
      <p:ext uri="{BB962C8B-B14F-4D97-AF65-F5344CB8AC3E}">
        <p14:creationId xmlns:p14="http://schemas.microsoft.com/office/powerpoint/2010/main" val="21983668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4"/>
          <p:cNvSpPr>
            <a:spLocks noGrp="1" noChangeArrowheads="1"/>
          </p:cNvSpPr>
          <p:nvPr>
            <p:ph type="title"/>
          </p:nvPr>
        </p:nvSpPr>
        <p:spPr/>
        <p:txBody>
          <a:bodyPr/>
          <a:lstStyle/>
          <a:p>
            <a:pPr eaLnBrk="1" hangingPunct="1"/>
            <a:r>
              <a:rPr lang="en-US" dirty="0"/>
              <a:t>Intermodal Transportation as an Integrative Force</a:t>
            </a:r>
          </a:p>
        </p:txBody>
      </p:sp>
      <p:sp>
        <p:nvSpPr>
          <p:cNvPr id="82949" name="Oval 8"/>
          <p:cNvSpPr>
            <a:spLocks noChangeArrowheads="1"/>
          </p:cNvSpPr>
          <p:nvPr/>
        </p:nvSpPr>
        <p:spPr bwMode="auto">
          <a:xfrm>
            <a:off x="1163003" y="2443163"/>
            <a:ext cx="358775" cy="358775"/>
          </a:xfrm>
          <a:prstGeom prst="ellipse">
            <a:avLst/>
          </a:prstGeom>
          <a:solidFill>
            <a:schemeClr val="accent4">
              <a:lumMod val="20000"/>
              <a:lumOff val="80000"/>
            </a:schemeClr>
          </a:solidFill>
          <a:ln w="38100">
            <a:solidFill>
              <a:schemeClr val="accent4">
                <a:lumMod val="50000"/>
              </a:schemeClr>
            </a:solidFill>
            <a:round/>
            <a:headEnd/>
            <a:tailEnd/>
          </a:ln>
        </p:spPr>
        <p:txBody>
          <a:bodyPr wrap="none" anchor="ctr"/>
          <a:lstStyle/>
          <a:p>
            <a:pPr algn="ctr"/>
            <a:r>
              <a:rPr lang="en-US" sz="1800" b="1">
                <a:latin typeface="Agency FB" pitchFamily="34" charset="0"/>
              </a:rPr>
              <a:t>A</a:t>
            </a:r>
          </a:p>
        </p:txBody>
      </p:sp>
      <p:sp>
        <p:nvSpPr>
          <p:cNvPr id="82950" name="Oval 9"/>
          <p:cNvSpPr>
            <a:spLocks noChangeArrowheads="1"/>
          </p:cNvSpPr>
          <p:nvPr/>
        </p:nvSpPr>
        <p:spPr bwMode="auto">
          <a:xfrm>
            <a:off x="3831590" y="2220913"/>
            <a:ext cx="358775" cy="358775"/>
          </a:xfrm>
          <a:prstGeom prst="ellipse">
            <a:avLst/>
          </a:prstGeom>
          <a:solidFill>
            <a:schemeClr val="accent4">
              <a:lumMod val="20000"/>
              <a:lumOff val="80000"/>
            </a:schemeClr>
          </a:solidFill>
          <a:ln w="38100">
            <a:solidFill>
              <a:schemeClr val="accent4">
                <a:lumMod val="50000"/>
              </a:schemeClr>
            </a:solidFill>
            <a:round/>
            <a:headEnd/>
            <a:tailEnd/>
          </a:ln>
        </p:spPr>
        <p:txBody>
          <a:bodyPr wrap="none" anchor="ctr"/>
          <a:lstStyle/>
          <a:p>
            <a:pPr algn="ctr"/>
            <a:r>
              <a:rPr lang="en-US" sz="1800" b="1">
                <a:latin typeface="Agency FB" pitchFamily="34" charset="0"/>
              </a:rPr>
              <a:t>C</a:t>
            </a:r>
          </a:p>
        </p:txBody>
      </p:sp>
      <p:sp>
        <p:nvSpPr>
          <p:cNvPr id="82951" name="Oval 10"/>
          <p:cNvSpPr>
            <a:spLocks noChangeArrowheads="1"/>
          </p:cNvSpPr>
          <p:nvPr/>
        </p:nvSpPr>
        <p:spPr bwMode="auto">
          <a:xfrm>
            <a:off x="1231265" y="4335463"/>
            <a:ext cx="358775" cy="358775"/>
          </a:xfrm>
          <a:prstGeom prst="ellipse">
            <a:avLst/>
          </a:prstGeom>
          <a:solidFill>
            <a:schemeClr val="accent2">
              <a:lumMod val="20000"/>
              <a:lumOff val="80000"/>
            </a:schemeClr>
          </a:solidFill>
          <a:ln w="38100">
            <a:solidFill>
              <a:schemeClr val="accent2">
                <a:lumMod val="75000"/>
              </a:schemeClr>
            </a:solidFill>
            <a:round/>
            <a:headEnd/>
            <a:tailEnd/>
          </a:ln>
        </p:spPr>
        <p:txBody>
          <a:bodyPr wrap="none" anchor="ctr"/>
          <a:lstStyle/>
          <a:p>
            <a:pPr algn="ctr"/>
            <a:r>
              <a:rPr lang="en-US" sz="1800" b="1" dirty="0">
                <a:latin typeface="Agency FB" pitchFamily="34" charset="0"/>
              </a:rPr>
              <a:t>D</a:t>
            </a:r>
          </a:p>
        </p:txBody>
      </p:sp>
      <p:sp>
        <p:nvSpPr>
          <p:cNvPr id="82952" name="Oval 11"/>
          <p:cNvSpPr>
            <a:spLocks noChangeArrowheads="1"/>
          </p:cNvSpPr>
          <p:nvPr/>
        </p:nvSpPr>
        <p:spPr bwMode="auto">
          <a:xfrm>
            <a:off x="3433128" y="4740275"/>
            <a:ext cx="358775" cy="358775"/>
          </a:xfrm>
          <a:prstGeom prst="ellipse">
            <a:avLst/>
          </a:prstGeom>
          <a:solidFill>
            <a:schemeClr val="accent2">
              <a:lumMod val="20000"/>
              <a:lumOff val="80000"/>
            </a:schemeClr>
          </a:solidFill>
          <a:ln w="38100">
            <a:solidFill>
              <a:schemeClr val="accent2">
                <a:lumMod val="75000"/>
              </a:schemeClr>
            </a:solidFill>
            <a:round/>
            <a:headEnd/>
            <a:tailEnd/>
          </a:ln>
        </p:spPr>
        <p:txBody>
          <a:bodyPr wrap="none" anchor="ctr"/>
          <a:lstStyle/>
          <a:p>
            <a:pPr algn="ctr"/>
            <a:r>
              <a:rPr lang="en-US" sz="1800" b="1">
                <a:latin typeface="Agency FB" pitchFamily="34" charset="0"/>
              </a:rPr>
              <a:t>F</a:t>
            </a:r>
          </a:p>
        </p:txBody>
      </p:sp>
      <p:sp>
        <p:nvSpPr>
          <p:cNvPr id="82953" name="Oval 12"/>
          <p:cNvSpPr>
            <a:spLocks noChangeArrowheads="1"/>
          </p:cNvSpPr>
          <p:nvPr/>
        </p:nvSpPr>
        <p:spPr bwMode="auto">
          <a:xfrm>
            <a:off x="2047240" y="5102225"/>
            <a:ext cx="358775" cy="358775"/>
          </a:xfrm>
          <a:prstGeom prst="ellipse">
            <a:avLst/>
          </a:prstGeom>
          <a:solidFill>
            <a:schemeClr val="accent2">
              <a:lumMod val="20000"/>
              <a:lumOff val="80000"/>
            </a:schemeClr>
          </a:solidFill>
          <a:ln w="38100">
            <a:solidFill>
              <a:schemeClr val="accent2">
                <a:lumMod val="75000"/>
              </a:schemeClr>
            </a:solidFill>
            <a:round/>
            <a:headEnd/>
            <a:tailEnd/>
          </a:ln>
        </p:spPr>
        <p:txBody>
          <a:bodyPr wrap="none" anchor="ctr"/>
          <a:lstStyle/>
          <a:p>
            <a:pPr algn="ctr"/>
            <a:r>
              <a:rPr lang="en-US" sz="1800" b="1">
                <a:latin typeface="Agency FB" pitchFamily="34" charset="0"/>
              </a:rPr>
              <a:t>E</a:t>
            </a:r>
          </a:p>
        </p:txBody>
      </p:sp>
      <p:sp>
        <p:nvSpPr>
          <p:cNvPr id="82954" name="Oval 13"/>
          <p:cNvSpPr>
            <a:spLocks noChangeArrowheads="1"/>
          </p:cNvSpPr>
          <p:nvPr/>
        </p:nvSpPr>
        <p:spPr bwMode="auto">
          <a:xfrm>
            <a:off x="2205990" y="2882900"/>
            <a:ext cx="358775" cy="358775"/>
          </a:xfrm>
          <a:prstGeom prst="ellipse">
            <a:avLst/>
          </a:prstGeom>
          <a:solidFill>
            <a:schemeClr val="accent4">
              <a:lumMod val="20000"/>
              <a:lumOff val="80000"/>
            </a:schemeClr>
          </a:solidFill>
          <a:ln w="38100">
            <a:solidFill>
              <a:schemeClr val="accent4">
                <a:lumMod val="50000"/>
              </a:schemeClr>
            </a:solidFill>
            <a:round/>
            <a:headEnd/>
            <a:tailEnd/>
          </a:ln>
        </p:spPr>
        <p:txBody>
          <a:bodyPr wrap="none" anchor="ctr"/>
          <a:lstStyle/>
          <a:p>
            <a:pPr algn="ctr"/>
            <a:r>
              <a:rPr lang="en-US" sz="1800" b="1">
                <a:latin typeface="Agency FB" pitchFamily="34" charset="0"/>
              </a:rPr>
              <a:t>B</a:t>
            </a:r>
          </a:p>
        </p:txBody>
      </p:sp>
      <p:sp>
        <p:nvSpPr>
          <p:cNvPr id="82955" name="Line 14"/>
          <p:cNvSpPr>
            <a:spLocks noChangeShapeType="1"/>
          </p:cNvSpPr>
          <p:nvPr/>
        </p:nvSpPr>
        <p:spPr bwMode="auto">
          <a:xfrm>
            <a:off x="1499553" y="2789238"/>
            <a:ext cx="1922462" cy="1944687"/>
          </a:xfrm>
          <a:prstGeom prst="line">
            <a:avLst/>
          </a:prstGeom>
          <a:noFill/>
          <a:ln w="38100">
            <a:solidFill>
              <a:srgbClr val="969696"/>
            </a:solidFill>
            <a:round/>
            <a:headEnd/>
            <a:tailEnd type="triangle" w="med" len="med"/>
          </a:ln>
        </p:spPr>
        <p:txBody>
          <a:bodyPr/>
          <a:lstStyle/>
          <a:p>
            <a:endParaRPr lang="en-US">
              <a:latin typeface="Agency FB" pitchFamily="34" charset="0"/>
            </a:endParaRPr>
          </a:p>
        </p:txBody>
      </p:sp>
      <p:sp>
        <p:nvSpPr>
          <p:cNvPr id="82956" name="Line 15"/>
          <p:cNvSpPr>
            <a:spLocks noChangeShapeType="1"/>
          </p:cNvSpPr>
          <p:nvPr/>
        </p:nvSpPr>
        <p:spPr bwMode="auto">
          <a:xfrm flipH="1">
            <a:off x="2323465" y="2640013"/>
            <a:ext cx="1552575" cy="2420937"/>
          </a:xfrm>
          <a:prstGeom prst="line">
            <a:avLst/>
          </a:prstGeom>
          <a:noFill/>
          <a:ln w="38100">
            <a:solidFill>
              <a:srgbClr val="808000"/>
            </a:solidFill>
            <a:round/>
            <a:headEnd/>
            <a:tailEnd type="triangle" w="med" len="med"/>
          </a:ln>
        </p:spPr>
        <p:txBody>
          <a:bodyPr/>
          <a:lstStyle/>
          <a:p>
            <a:endParaRPr lang="en-US">
              <a:latin typeface="Agency FB" pitchFamily="34" charset="0"/>
            </a:endParaRPr>
          </a:p>
        </p:txBody>
      </p:sp>
      <p:sp>
        <p:nvSpPr>
          <p:cNvPr id="82957" name="Line 16"/>
          <p:cNvSpPr>
            <a:spLocks noChangeShapeType="1"/>
          </p:cNvSpPr>
          <p:nvPr/>
        </p:nvSpPr>
        <p:spPr bwMode="auto">
          <a:xfrm flipH="1">
            <a:off x="1574165" y="3278188"/>
            <a:ext cx="673100" cy="1022350"/>
          </a:xfrm>
          <a:prstGeom prst="line">
            <a:avLst/>
          </a:prstGeom>
          <a:noFill/>
          <a:ln w="38100">
            <a:solidFill>
              <a:srgbClr val="969696"/>
            </a:solidFill>
            <a:round/>
            <a:headEnd/>
            <a:tailEnd type="triangle" w="med" len="med"/>
          </a:ln>
        </p:spPr>
        <p:txBody>
          <a:bodyPr/>
          <a:lstStyle/>
          <a:p>
            <a:endParaRPr lang="en-US">
              <a:latin typeface="Agency FB" pitchFamily="34" charset="0"/>
            </a:endParaRPr>
          </a:p>
        </p:txBody>
      </p:sp>
      <p:sp>
        <p:nvSpPr>
          <p:cNvPr id="82960" name="Oval 19"/>
          <p:cNvSpPr>
            <a:spLocks noChangeArrowheads="1"/>
          </p:cNvSpPr>
          <p:nvPr/>
        </p:nvSpPr>
        <p:spPr bwMode="auto">
          <a:xfrm>
            <a:off x="5138738" y="2443163"/>
            <a:ext cx="358775" cy="358775"/>
          </a:xfrm>
          <a:prstGeom prst="ellipse">
            <a:avLst/>
          </a:prstGeom>
          <a:solidFill>
            <a:schemeClr val="accent4">
              <a:lumMod val="20000"/>
              <a:lumOff val="80000"/>
            </a:schemeClr>
          </a:solidFill>
          <a:ln w="38100">
            <a:solidFill>
              <a:schemeClr val="accent4">
                <a:lumMod val="50000"/>
              </a:schemeClr>
            </a:solidFill>
            <a:round/>
            <a:headEnd/>
            <a:tailEnd/>
          </a:ln>
        </p:spPr>
        <p:txBody>
          <a:bodyPr wrap="none" anchor="ctr"/>
          <a:lstStyle/>
          <a:p>
            <a:pPr algn="ctr"/>
            <a:r>
              <a:rPr lang="en-US" sz="1800" b="1">
                <a:latin typeface="Agency FB" pitchFamily="34" charset="0"/>
              </a:rPr>
              <a:t>A</a:t>
            </a:r>
          </a:p>
        </p:txBody>
      </p:sp>
      <p:sp>
        <p:nvSpPr>
          <p:cNvPr id="82961" name="Oval 20"/>
          <p:cNvSpPr>
            <a:spLocks noChangeArrowheads="1"/>
          </p:cNvSpPr>
          <p:nvPr/>
        </p:nvSpPr>
        <p:spPr bwMode="auto">
          <a:xfrm>
            <a:off x="7807325" y="2220913"/>
            <a:ext cx="358775" cy="358775"/>
          </a:xfrm>
          <a:prstGeom prst="ellipse">
            <a:avLst/>
          </a:prstGeom>
          <a:solidFill>
            <a:schemeClr val="accent4">
              <a:lumMod val="20000"/>
              <a:lumOff val="80000"/>
            </a:schemeClr>
          </a:solidFill>
          <a:ln w="38100">
            <a:solidFill>
              <a:schemeClr val="accent4">
                <a:lumMod val="50000"/>
              </a:schemeClr>
            </a:solidFill>
            <a:round/>
            <a:headEnd/>
            <a:tailEnd/>
          </a:ln>
        </p:spPr>
        <p:txBody>
          <a:bodyPr wrap="none" anchor="ctr"/>
          <a:lstStyle/>
          <a:p>
            <a:pPr algn="ctr"/>
            <a:r>
              <a:rPr lang="en-US" sz="1800" b="1" dirty="0">
                <a:latin typeface="Agency FB" pitchFamily="34" charset="0"/>
              </a:rPr>
              <a:t>C</a:t>
            </a:r>
          </a:p>
        </p:txBody>
      </p:sp>
      <p:sp>
        <p:nvSpPr>
          <p:cNvPr id="82962" name="Oval 21"/>
          <p:cNvSpPr>
            <a:spLocks noChangeArrowheads="1"/>
          </p:cNvSpPr>
          <p:nvPr/>
        </p:nvSpPr>
        <p:spPr bwMode="auto">
          <a:xfrm>
            <a:off x="5207000" y="4335463"/>
            <a:ext cx="358775" cy="358775"/>
          </a:xfrm>
          <a:prstGeom prst="ellipse">
            <a:avLst/>
          </a:prstGeom>
          <a:solidFill>
            <a:schemeClr val="accent2">
              <a:lumMod val="20000"/>
              <a:lumOff val="80000"/>
            </a:schemeClr>
          </a:solidFill>
          <a:ln w="38100">
            <a:solidFill>
              <a:schemeClr val="accent2">
                <a:lumMod val="75000"/>
              </a:schemeClr>
            </a:solidFill>
            <a:round/>
            <a:headEnd/>
            <a:tailEnd/>
          </a:ln>
        </p:spPr>
        <p:txBody>
          <a:bodyPr wrap="none" anchor="ctr"/>
          <a:lstStyle/>
          <a:p>
            <a:pPr algn="ctr"/>
            <a:r>
              <a:rPr lang="en-US" sz="1800" b="1">
                <a:latin typeface="Agency FB" pitchFamily="34" charset="0"/>
              </a:rPr>
              <a:t>D</a:t>
            </a:r>
          </a:p>
        </p:txBody>
      </p:sp>
      <p:sp>
        <p:nvSpPr>
          <p:cNvPr id="82963" name="Oval 22"/>
          <p:cNvSpPr>
            <a:spLocks noChangeArrowheads="1"/>
          </p:cNvSpPr>
          <p:nvPr/>
        </p:nvSpPr>
        <p:spPr bwMode="auto">
          <a:xfrm>
            <a:off x="7408863" y="4740275"/>
            <a:ext cx="358775" cy="358775"/>
          </a:xfrm>
          <a:prstGeom prst="ellipse">
            <a:avLst/>
          </a:prstGeom>
          <a:solidFill>
            <a:schemeClr val="accent2">
              <a:lumMod val="20000"/>
              <a:lumOff val="80000"/>
            </a:schemeClr>
          </a:solidFill>
          <a:ln w="38100">
            <a:solidFill>
              <a:schemeClr val="accent2">
                <a:lumMod val="75000"/>
              </a:schemeClr>
            </a:solidFill>
            <a:round/>
            <a:headEnd/>
            <a:tailEnd/>
          </a:ln>
        </p:spPr>
        <p:txBody>
          <a:bodyPr wrap="none" anchor="ctr"/>
          <a:lstStyle/>
          <a:p>
            <a:pPr algn="ctr"/>
            <a:r>
              <a:rPr lang="en-US" sz="1800" b="1">
                <a:latin typeface="Agency FB" pitchFamily="34" charset="0"/>
              </a:rPr>
              <a:t>F</a:t>
            </a:r>
          </a:p>
        </p:txBody>
      </p:sp>
      <p:sp>
        <p:nvSpPr>
          <p:cNvPr id="82964" name="Oval 23"/>
          <p:cNvSpPr>
            <a:spLocks noChangeArrowheads="1"/>
          </p:cNvSpPr>
          <p:nvPr/>
        </p:nvSpPr>
        <p:spPr bwMode="auto">
          <a:xfrm>
            <a:off x="6022975" y="5102225"/>
            <a:ext cx="358775" cy="358775"/>
          </a:xfrm>
          <a:prstGeom prst="ellipse">
            <a:avLst/>
          </a:prstGeom>
          <a:solidFill>
            <a:schemeClr val="accent2">
              <a:lumMod val="20000"/>
              <a:lumOff val="80000"/>
            </a:schemeClr>
          </a:solidFill>
          <a:ln w="38100">
            <a:solidFill>
              <a:schemeClr val="accent2">
                <a:lumMod val="75000"/>
              </a:schemeClr>
            </a:solidFill>
            <a:round/>
            <a:headEnd/>
            <a:tailEnd/>
          </a:ln>
        </p:spPr>
        <p:txBody>
          <a:bodyPr wrap="none" anchor="ctr"/>
          <a:lstStyle/>
          <a:p>
            <a:pPr algn="ctr"/>
            <a:r>
              <a:rPr lang="en-US" sz="1800" b="1">
                <a:latin typeface="Agency FB" pitchFamily="34" charset="0"/>
              </a:rPr>
              <a:t>E</a:t>
            </a:r>
          </a:p>
        </p:txBody>
      </p:sp>
      <p:sp>
        <p:nvSpPr>
          <p:cNvPr id="82965" name="Oval 24"/>
          <p:cNvSpPr>
            <a:spLocks noChangeArrowheads="1"/>
          </p:cNvSpPr>
          <p:nvPr/>
        </p:nvSpPr>
        <p:spPr bwMode="auto">
          <a:xfrm>
            <a:off x="6181725" y="2882900"/>
            <a:ext cx="358775" cy="358775"/>
          </a:xfrm>
          <a:prstGeom prst="ellipse">
            <a:avLst/>
          </a:prstGeom>
          <a:solidFill>
            <a:schemeClr val="accent4">
              <a:lumMod val="20000"/>
              <a:lumOff val="80000"/>
            </a:schemeClr>
          </a:solidFill>
          <a:ln w="38100">
            <a:solidFill>
              <a:schemeClr val="accent4">
                <a:lumMod val="50000"/>
              </a:schemeClr>
            </a:solidFill>
            <a:round/>
            <a:headEnd/>
            <a:tailEnd/>
          </a:ln>
        </p:spPr>
        <p:txBody>
          <a:bodyPr wrap="none" anchor="ctr"/>
          <a:lstStyle/>
          <a:p>
            <a:pPr algn="ctr"/>
            <a:r>
              <a:rPr lang="en-US" sz="1800" b="1">
                <a:latin typeface="Agency FB" pitchFamily="34" charset="0"/>
              </a:rPr>
              <a:t>B</a:t>
            </a:r>
          </a:p>
        </p:txBody>
      </p:sp>
      <p:sp>
        <p:nvSpPr>
          <p:cNvPr id="82966" name="Line 25"/>
          <p:cNvSpPr>
            <a:spLocks noChangeShapeType="1"/>
          </p:cNvSpPr>
          <p:nvPr/>
        </p:nvSpPr>
        <p:spPr bwMode="auto">
          <a:xfrm>
            <a:off x="5546725" y="2638425"/>
            <a:ext cx="1365250" cy="198438"/>
          </a:xfrm>
          <a:prstGeom prst="line">
            <a:avLst/>
          </a:prstGeom>
          <a:noFill/>
          <a:ln w="38100">
            <a:solidFill>
              <a:srgbClr val="969696"/>
            </a:solidFill>
            <a:round/>
            <a:headEnd/>
            <a:tailEnd type="triangle" w="med" len="med"/>
          </a:ln>
        </p:spPr>
        <p:txBody>
          <a:bodyPr/>
          <a:lstStyle/>
          <a:p>
            <a:endParaRPr lang="en-US">
              <a:latin typeface="Agency FB" pitchFamily="34" charset="0"/>
            </a:endParaRPr>
          </a:p>
        </p:txBody>
      </p:sp>
      <p:sp>
        <p:nvSpPr>
          <p:cNvPr id="82967" name="Line 26"/>
          <p:cNvSpPr>
            <a:spLocks noChangeShapeType="1"/>
          </p:cNvSpPr>
          <p:nvPr/>
        </p:nvSpPr>
        <p:spPr bwMode="auto">
          <a:xfrm flipH="1">
            <a:off x="6589713" y="3044825"/>
            <a:ext cx="415925" cy="1471613"/>
          </a:xfrm>
          <a:prstGeom prst="line">
            <a:avLst/>
          </a:prstGeom>
          <a:noFill/>
          <a:ln w="63500">
            <a:solidFill>
              <a:srgbClr val="808000"/>
            </a:solidFill>
            <a:round/>
            <a:headEnd/>
            <a:tailEnd type="triangle" w="med" len="med"/>
          </a:ln>
        </p:spPr>
        <p:txBody>
          <a:bodyPr/>
          <a:lstStyle/>
          <a:p>
            <a:endParaRPr lang="en-US">
              <a:latin typeface="Agency FB" pitchFamily="34" charset="0"/>
            </a:endParaRPr>
          </a:p>
        </p:txBody>
      </p:sp>
      <p:sp>
        <p:nvSpPr>
          <p:cNvPr id="82968" name="Line 27"/>
          <p:cNvSpPr>
            <a:spLocks noChangeShapeType="1"/>
          </p:cNvSpPr>
          <p:nvPr/>
        </p:nvSpPr>
        <p:spPr bwMode="auto">
          <a:xfrm flipV="1">
            <a:off x="6592888" y="2933700"/>
            <a:ext cx="333375" cy="77788"/>
          </a:xfrm>
          <a:prstGeom prst="line">
            <a:avLst/>
          </a:prstGeom>
          <a:noFill/>
          <a:ln w="38100">
            <a:solidFill>
              <a:srgbClr val="969696"/>
            </a:solidFill>
            <a:round/>
            <a:headEnd/>
            <a:tailEnd type="triangle" w="med" len="med"/>
          </a:ln>
        </p:spPr>
        <p:txBody>
          <a:bodyPr/>
          <a:lstStyle/>
          <a:p>
            <a:endParaRPr lang="en-US">
              <a:latin typeface="Agency FB" pitchFamily="34" charset="0"/>
            </a:endParaRPr>
          </a:p>
        </p:txBody>
      </p:sp>
      <p:sp>
        <p:nvSpPr>
          <p:cNvPr id="82970" name="Oval 29"/>
          <p:cNvSpPr>
            <a:spLocks noChangeArrowheads="1"/>
          </p:cNvSpPr>
          <p:nvPr/>
        </p:nvSpPr>
        <p:spPr bwMode="auto">
          <a:xfrm>
            <a:off x="6978650" y="2824163"/>
            <a:ext cx="161925" cy="161925"/>
          </a:xfrm>
          <a:prstGeom prst="ellipse">
            <a:avLst/>
          </a:prstGeom>
          <a:solidFill>
            <a:srgbClr val="FFFFFF"/>
          </a:solidFill>
          <a:ln w="38100">
            <a:solidFill>
              <a:schemeClr val="bg1">
                <a:lumMod val="50000"/>
              </a:schemeClr>
            </a:solidFill>
            <a:round/>
            <a:headEnd/>
            <a:tailEnd/>
          </a:ln>
        </p:spPr>
        <p:txBody>
          <a:bodyPr wrap="none" anchor="ctr"/>
          <a:lstStyle/>
          <a:p>
            <a:endParaRPr lang="en-US">
              <a:latin typeface="Agency FB" pitchFamily="34" charset="0"/>
            </a:endParaRPr>
          </a:p>
        </p:txBody>
      </p:sp>
      <p:sp>
        <p:nvSpPr>
          <p:cNvPr id="82971" name="Oval 30"/>
          <p:cNvSpPr>
            <a:spLocks noChangeArrowheads="1"/>
          </p:cNvSpPr>
          <p:nvPr/>
        </p:nvSpPr>
        <p:spPr bwMode="auto">
          <a:xfrm>
            <a:off x="6483350" y="4551363"/>
            <a:ext cx="161925" cy="161925"/>
          </a:xfrm>
          <a:prstGeom prst="ellipse">
            <a:avLst/>
          </a:prstGeom>
          <a:solidFill>
            <a:srgbClr val="FFFFFF"/>
          </a:solidFill>
          <a:ln w="38100">
            <a:solidFill>
              <a:schemeClr val="bg1">
                <a:lumMod val="50000"/>
              </a:schemeClr>
            </a:solidFill>
            <a:round/>
            <a:headEnd/>
            <a:tailEnd/>
          </a:ln>
        </p:spPr>
        <p:txBody>
          <a:bodyPr wrap="none" anchor="ctr"/>
          <a:lstStyle/>
          <a:p>
            <a:endParaRPr lang="en-US">
              <a:latin typeface="Agency FB" pitchFamily="34" charset="0"/>
            </a:endParaRPr>
          </a:p>
        </p:txBody>
      </p:sp>
      <p:sp>
        <p:nvSpPr>
          <p:cNvPr id="82972" name="Line 31"/>
          <p:cNvSpPr>
            <a:spLocks noChangeShapeType="1"/>
          </p:cNvSpPr>
          <p:nvPr/>
        </p:nvSpPr>
        <p:spPr bwMode="auto">
          <a:xfrm flipH="1">
            <a:off x="7180263" y="2501900"/>
            <a:ext cx="568325" cy="303213"/>
          </a:xfrm>
          <a:prstGeom prst="line">
            <a:avLst/>
          </a:prstGeom>
          <a:noFill/>
          <a:ln w="38100">
            <a:solidFill>
              <a:srgbClr val="808000"/>
            </a:solidFill>
            <a:round/>
            <a:headEnd/>
            <a:tailEnd type="triangle" w="med" len="med"/>
          </a:ln>
        </p:spPr>
        <p:txBody>
          <a:bodyPr/>
          <a:lstStyle/>
          <a:p>
            <a:endParaRPr lang="en-US">
              <a:latin typeface="Agency FB" pitchFamily="34" charset="0"/>
            </a:endParaRPr>
          </a:p>
        </p:txBody>
      </p:sp>
      <p:sp>
        <p:nvSpPr>
          <p:cNvPr id="82973" name="Line 32"/>
          <p:cNvSpPr>
            <a:spLocks noChangeShapeType="1"/>
          </p:cNvSpPr>
          <p:nvPr/>
        </p:nvSpPr>
        <p:spPr bwMode="auto">
          <a:xfrm flipH="1">
            <a:off x="6291263" y="4738688"/>
            <a:ext cx="220662" cy="336550"/>
          </a:xfrm>
          <a:prstGeom prst="line">
            <a:avLst/>
          </a:prstGeom>
          <a:noFill/>
          <a:ln w="38100">
            <a:solidFill>
              <a:srgbClr val="808000"/>
            </a:solidFill>
            <a:round/>
            <a:headEnd/>
            <a:tailEnd type="triangle" w="med" len="med"/>
          </a:ln>
        </p:spPr>
        <p:txBody>
          <a:bodyPr/>
          <a:lstStyle/>
          <a:p>
            <a:endParaRPr lang="en-US">
              <a:latin typeface="Agency FB" pitchFamily="34" charset="0"/>
            </a:endParaRPr>
          </a:p>
        </p:txBody>
      </p:sp>
      <p:sp>
        <p:nvSpPr>
          <p:cNvPr id="82974" name="Line 33"/>
          <p:cNvSpPr>
            <a:spLocks noChangeShapeType="1"/>
          </p:cNvSpPr>
          <p:nvPr/>
        </p:nvSpPr>
        <p:spPr bwMode="auto">
          <a:xfrm flipH="1" flipV="1">
            <a:off x="5607050" y="4532313"/>
            <a:ext cx="814388" cy="101600"/>
          </a:xfrm>
          <a:prstGeom prst="line">
            <a:avLst/>
          </a:prstGeom>
          <a:noFill/>
          <a:ln w="38100">
            <a:solidFill>
              <a:srgbClr val="969696"/>
            </a:solidFill>
            <a:round/>
            <a:headEnd/>
            <a:tailEnd type="triangle" w="med" len="med"/>
          </a:ln>
        </p:spPr>
        <p:txBody>
          <a:bodyPr/>
          <a:lstStyle/>
          <a:p>
            <a:endParaRPr lang="en-US">
              <a:latin typeface="Agency FB" pitchFamily="34" charset="0"/>
            </a:endParaRPr>
          </a:p>
        </p:txBody>
      </p:sp>
      <p:sp>
        <p:nvSpPr>
          <p:cNvPr id="82975" name="Line 34"/>
          <p:cNvSpPr>
            <a:spLocks noChangeShapeType="1"/>
          </p:cNvSpPr>
          <p:nvPr/>
        </p:nvSpPr>
        <p:spPr bwMode="auto">
          <a:xfrm>
            <a:off x="6678613" y="4694238"/>
            <a:ext cx="679450" cy="176212"/>
          </a:xfrm>
          <a:prstGeom prst="line">
            <a:avLst/>
          </a:prstGeom>
          <a:noFill/>
          <a:ln w="38100">
            <a:solidFill>
              <a:srgbClr val="969696"/>
            </a:solidFill>
            <a:round/>
            <a:headEnd/>
            <a:tailEnd type="triangle" w="med" len="med"/>
          </a:ln>
        </p:spPr>
        <p:txBody>
          <a:bodyPr/>
          <a:lstStyle/>
          <a:p>
            <a:endParaRPr lang="en-US">
              <a:latin typeface="Agency FB" pitchFamily="34" charset="0"/>
            </a:endParaRPr>
          </a:p>
        </p:txBody>
      </p:sp>
      <p:sp>
        <p:nvSpPr>
          <p:cNvPr id="82976" name="Text Box 38"/>
          <p:cNvSpPr txBox="1">
            <a:spLocks noChangeArrowheads="1"/>
          </p:cNvSpPr>
          <p:nvPr/>
        </p:nvSpPr>
        <p:spPr bwMode="auto">
          <a:xfrm>
            <a:off x="3295105" y="3463925"/>
            <a:ext cx="441146" cy="338554"/>
          </a:xfrm>
          <a:prstGeom prst="rect">
            <a:avLst/>
          </a:prstGeom>
          <a:noFill/>
          <a:ln w="9525">
            <a:noFill/>
            <a:miter lim="800000"/>
            <a:headEnd/>
            <a:tailEnd/>
          </a:ln>
        </p:spPr>
        <p:txBody>
          <a:bodyPr wrap="none">
            <a:spAutoFit/>
          </a:bodyPr>
          <a:lstStyle/>
          <a:p>
            <a:pPr algn="ctr"/>
            <a:r>
              <a:rPr lang="en-US" sz="1600" b="1">
                <a:latin typeface="Agency FB" pitchFamily="34" charset="0"/>
              </a:rPr>
              <a:t>Rail</a:t>
            </a:r>
          </a:p>
        </p:txBody>
      </p:sp>
      <p:sp>
        <p:nvSpPr>
          <p:cNvPr id="82977" name="Text Box 39"/>
          <p:cNvSpPr txBox="1">
            <a:spLocks noChangeArrowheads="1"/>
          </p:cNvSpPr>
          <p:nvPr/>
        </p:nvSpPr>
        <p:spPr bwMode="auto">
          <a:xfrm>
            <a:off x="1773861" y="3895725"/>
            <a:ext cx="527709" cy="338554"/>
          </a:xfrm>
          <a:prstGeom prst="rect">
            <a:avLst/>
          </a:prstGeom>
          <a:noFill/>
          <a:ln w="9525">
            <a:noFill/>
            <a:miter lim="800000"/>
            <a:headEnd/>
            <a:tailEnd/>
          </a:ln>
        </p:spPr>
        <p:txBody>
          <a:bodyPr wrap="none">
            <a:spAutoFit/>
          </a:bodyPr>
          <a:lstStyle/>
          <a:p>
            <a:pPr algn="ctr"/>
            <a:r>
              <a:rPr lang="en-US" sz="1600" b="1">
                <a:latin typeface="Agency FB" pitchFamily="34" charset="0"/>
              </a:rPr>
              <a:t>Road</a:t>
            </a:r>
          </a:p>
        </p:txBody>
      </p:sp>
      <p:sp>
        <p:nvSpPr>
          <p:cNvPr id="82978" name="Text Box 40"/>
          <p:cNvSpPr txBox="1">
            <a:spLocks noChangeArrowheads="1"/>
          </p:cNvSpPr>
          <p:nvPr/>
        </p:nvSpPr>
        <p:spPr bwMode="auto">
          <a:xfrm>
            <a:off x="7128944" y="2887663"/>
            <a:ext cx="1223412" cy="338554"/>
          </a:xfrm>
          <a:prstGeom prst="rect">
            <a:avLst/>
          </a:prstGeom>
          <a:noFill/>
          <a:ln w="9525">
            <a:noFill/>
            <a:miter lim="800000"/>
            <a:headEnd/>
            <a:tailEnd/>
          </a:ln>
        </p:spPr>
        <p:txBody>
          <a:bodyPr wrap="none">
            <a:spAutoFit/>
          </a:bodyPr>
          <a:lstStyle/>
          <a:p>
            <a:pPr algn="ctr"/>
            <a:r>
              <a:rPr lang="en-US" sz="1600" b="1" dirty="0">
                <a:latin typeface="Agency FB" pitchFamily="34" charset="0"/>
              </a:rPr>
              <a:t>Transshipment</a:t>
            </a:r>
          </a:p>
        </p:txBody>
      </p:sp>
      <p:sp>
        <p:nvSpPr>
          <p:cNvPr id="82979" name="Text Box 41"/>
          <p:cNvSpPr txBox="1">
            <a:spLocks noChangeArrowheads="1"/>
          </p:cNvSpPr>
          <p:nvPr/>
        </p:nvSpPr>
        <p:spPr bwMode="auto">
          <a:xfrm>
            <a:off x="6681269" y="4383088"/>
            <a:ext cx="1223412" cy="338554"/>
          </a:xfrm>
          <a:prstGeom prst="rect">
            <a:avLst/>
          </a:prstGeom>
          <a:noFill/>
          <a:ln w="9525">
            <a:noFill/>
            <a:miter lim="800000"/>
            <a:headEnd/>
            <a:tailEnd/>
          </a:ln>
        </p:spPr>
        <p:txBody>
          <a:bodyPr wrap="none">
            <a:spAutoFit/>
          </a:bodyPr>
          <a:lstStyle/>
          <a:p>
            <a:pPr algn="ctr"/>
            <a:r>
              <a:rPr lang="en-US" sz="1600" b="1">
                <a:latin typeface="Agency FB" pitchFamily="34" charset="0"/>
              </a:rPr>
              <a:t>Transshipment</a:t>
            </a:r>
          </a:p>
        </p:txBody>
      </p:sp>
      <p:sp>
        <p:nvSpPr>
          <p:cNvPr id="2" name="Rounded Rectangle 1"/>
          <p:cNvSpPr/>
          <p:nvPr/>
        </p:nvSpPr>
        <p:spPr bwMode="auto">
          <a:xfrm>
            <a:off x="4605338" y="1814830"/>
            <a:ext cx="3840480" cy="3840480"/>
          </a:xfrm>
          <a:prstGeom prst="roundRect">
            <a:avLst>
              <a:gd name="adj" fmla="val 7676"/>
            </a:avLst>
          </a:prstGeom>
          <a:no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2969" name="Text Box 28"/>
          <p:cNvSpPr txBox="1">
            <a:spLocks noChangeArrowheads="1"/>
          </p:cNvSpPr>
          <p:nvPr/>
        </p:nvSpPr>
        <p:spPr bwMode="auto">
          <a:xfrm>
            <a:off x="4961927" y="1681790"/>
            <a:ext cx="2525691" cy="276999"/>
          </a:xfrm>
          <a:prstGeom prst="rect">
            <a:avLst/>
          </a:prstGeom>
          <a:solidFill>
            <a:schemeClr val="bg1"/>
          </a:solidFill>
          <a:ln w="9525">
            <a:noFill/>
            <a:miter lim="800000"/>
            <a:headEnd/>
            <a:tailEnd/>
          </a:ln>
        </p:spPr>
        <p:txBody>
          <a:bodyPr wrap="none" lIns="45720" tIns="0" rIns="45720" bIns="0">
            <a:spAutoFit/>
          </a:bodyPr>
          <a:lstStyle/>
          <a:p>
            <a:r>
              <a:rPr lang="en-US" sz="1800" b="1" dirty="0">
                <a:latin typeface="Agency FB" pitchFamily="34" charset="0"/>
              </a:rPr>
              <a:t>Intermodal Integrated Network</a:t>
            </a:r>
          </a:p>
        </p:txBody>
      </p:sp>
      <p:sp>
        <p:nvSpPr>
          <p:cNvPr id="37" name="Rounded Rectangle 36"/>
          <p:cNvSpPr/>
          <p:nvPr/>
        </p:nvSpPr>
        <p:spPr bwMode="auto">
          <a:xfrm>
            <a:off x="611664" y="1816517"/>
            <a:ext cx="3840480" cy="3840480"/>
          </a:xfrm>
          <a:prstGeom prst="roundRect">
            <a:avLst>
              <a:gd name="adj" fmla="val 7676"/>
            </a:avLst>
          </a:prstGeom>
          <a:no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2958" name="Text Box 17"/>
          <p:cNvSpPr txBox="1">
            <a:spLocks noChangeArrowheads="1"/>
          </p:cNvSpPr>
          <p:nvPr/>
        </p:nvSpPr>
        <p:spPr bwMode="auto">
          <a:xfrm>
            <a:off x="932659" y="1679714"/>
            <a:ext cx="2791790" cy="276999"/>
          </a:xfrm>
          <a:prstGeom prst="rect">
            <a:avLst/>
          </a:prstGeom>
          <a:solidFill>
            <a:schemeClr val="bg1"/>
          </a:solidFill>
          <a:ln w="9525">
            <a:noFill/>
            <a:miter lim="800000"/>
            <a:headEnd/>
            <a:tailEnd/>
          </a:ln>
        </p:spPr>
        <p:txBody>
          <a:bodyPr wrap="none" lIns="45720" tIns="0" rIns="45720" bIns="0">
            <a:spAutoFit/>
          </a:bodyPr>
          <a:lstStyle/>
          <a:p>
            <a:r>
              <a:rPr lang="en-US" sz="1800" b="1" dirty="0">
                <a:latin typeface="Agency FB" pitchFamily="34" charset="0"/>
              </a:rPr>
              <a:t>Multimodal Point-to-Point Network</a:t>
            </a:r>
          </a:p>
        </p:txBody>
      </p:sp>
      <p:sp>
        <p:nvSpPr>
          <p:cNvPr id="36" name="Footer Placeholder 2"/>
          <p:cNvSpPr>
            <a:spLocks noGrp="1"/>
          </p:cNvSpPr>
          <p:nvPr>
            <p:ph type="ftr" sz="quarter" idx="11"/>
          </p:nvPr>
        </p:nvSpPr>
        <p:spPr>
          <a:xfrm>
            <a:off x="0" y="6248400"/>
            <a:ext cx="9144000" cy="457200"/>
          </a:xfrm>
        </p:spPr>
        <p:txBody>
          <a:bodyPr/>
          <a:lstStyle/>
          <a:p>
            <a:pPr>
              <a:defRPr/>
            </a:pPr>
            <a:r>
              <a:rPr lang="en-US" sz="1100" dirty="0"/>
              <a:t>Copyright © 1998-2016,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extLst>
      <p:ext uri="{BB962C8B-B14F-4D97-AF65-F5344CB8AC3E}">
        <p14:creationId xmlns:p14="http://schemas.microsoft.com/office/powerpoint/2010/main" val="29154228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1300769" y="1467100"/>
            <a:ext cx="6492240" cy="1371600"/>
          </a:xfrm>
          <a:prstGeom prst="roundRect">
            <a:avLst/>
          </a:prstGeom>
          <a:solidFill>
            <a:schemeClr val="accent3">
              <a:lumMod val="20000"/>
              <a:lumOff val="80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 name="Rounded Rectangle 5"/>
          <p:cNvSpPr/>
          <p:nvPr/>
        </p:nvSpPr>
        <p:spPr bwMode="auto">
          <a:xfrm>
            <a:off x="1300769" y="3028564"/>
            <a:ext cx="6492240" cy="1371600"/>
          </a:xfrm>
          <a:prstGeom prst="roundRect">
            <a:avLst/>
          </a:prstGeom>
          <a:solidFill>
            <a:schemeClr val="accent4">
              <a:lumMod val="20000"/>
              <a:lumOff val="80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 name="Rounded Rectangle 7"/>
          <p:cNvSpPr/>
          <p:nvPr/>
        </p:nvSpPr>
        <p:spPr bwMode="auto">
          <a:xfrm>
            <a:off x="1300769" y="4590028"/>
            <a:ext cx="6492240" cy="1371600"/>
          </a:xfrm>
          <a:prstGeom prst="roundRect">
            <a:avLst/>
          </a:prstGeom>
          <a:solidFill>
            <a:schemeClr val="accent2">
              <a:lumMod val="20000"/>
              <a:lumOff val="80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9" name="Rounded Rectangle 78"/>
          <p:cNvSpPr/>
          <p:nvPr/>
        </p:nvSpPr>
        <p:spPr bwMode="auto">
          <a:xfrm>
            <a:off x="3423898" y="1870755"/>
            <a:ext cx="731520" cy="3749040"/>
          </a:xfrm>
          <a:prstGeom prst="roundRect">
            <a:avLst/>
          </a:prstGeom>
          <a:solidFill>
            <a:schemeClr val="bg1">
              <a:lumMod val="95000"/>
            </a:schemeClr>
          </a:solidFill>
          <a:ln w="12700" cap="flat" cmpd="sng" algn="ctr">
            <a:solidFill>
              <a:schemeClr val="bg1">
                <a:lumMod val="65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8" name="Rounded Rectangle 77"/>
          <p:cNvSpPr/>
          <p:nvPr/>
        </p:nvSpPr>
        <p:spPr bwMode="auto">
          <a:xfrm>
            <a:off x="2527207" y="3425788"/>
            <a:ext cx="731520" cy="2194560"/>
          </a:xfrm>
          <a:prstGeom prst="roundRect">
            <a:avLst/>
          </a:prstGeom>
          <a:solidFill>
            <a:schemeClr val="bg1">
              <a:lumMod val="95000"/>
            </a:schemeClr>
          </a:solidFill>
          <a:ln w="12700" cap="flat" cmpd="sng" algn="ctr">
            <a:solidFill>
              <a:schemeClr val="bg1">
                <a:lumMod val="65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7" name="Rounded Rectangle 76"/>
          <p:cNvSpPr/>
          <p:nvPr/>
        </p:nvSpPr>
        <p:spPr bwMode="auto">
          <a:xfrm>
            <a:off x="1648770" y="1862086"/>
            <a:ext cx="731520" cy="2194560"/>
          </a:xfrm>
          <a:prstGeom prst="roundRect">
            <a:avLst/>
          </a:prstGeom>
          <a:solidFill>
            <a:schemeClr val="bg1">
              <a:lumMod val="95000"/>
            </a:schemeClr>
          </a:solidFill>
          <a:ln w="12700" cap="flat" cmpd="sng" algn="ctr">
            <a:solidFill>
              <a:schemeClr val="bg1">
                <a:lumMod val="65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 name="Title 1"/>
          <p:cNvSpPr>
            <a:spLocks noGrp="1"/>
          </p:cNvSpPr>
          <p:nvPr>
            <p:ph type="title"/>
          </p:nvPr>
        </p:nvSpPr>
        <p:spPr/>
        <p:txBody>
          <a:bodyPr>
            <a:noAutofit/>
          </a:bodyPr>
          <a:lstStyle/>
          <a:p>
            <a:r>
              <a:rPr lang="en-US" sz="3200" dirty="0"/>
              <a:t>Integrated Freight Transport Systems: Intermodal and </a:t>
            </a:r>
            <a:r>
              <a:rPr lang="en-US" sz="3200" dirty="0" err="1"/>
              <a:t>Transmodal</a:t>
            </a:r>
            <a:r>
              <a:rPr lang="en-US" sz="3200" dirty="0"/>
              <a:t> Operations</a:t>
            </a:r>
          </a:p>
        </p:txBody>
      </p:sp>
      <p:sp>
        <p:nvSpPr>
          <p:cNvPr id="5" name="TextBox 4"/>
          <p:cNvSpPr txBox="1"/>
          <p:nvPr/>
        </p:nvSpPr>
        <p:spPr>
          <a:xfrm rot="16200000">
            <a:off x="7543113" y="2014400"/>
            <a:ext cx="477054" cy="276999"/>
          </a:xfrm>
          <a:prstGeom prst="rect">
            <a:avLst/>
          </a:prstGeom>
          <a:solidFill>
            <a:schemeClr val="bg1"/>
          </a:solidFill>
        </p:spPr>
        <p:txBody>
          <a:bodyPr wrap="none" lIns="45720" tIns="0" rIns="45720" bIns="0" rtlCol="0">
            <a:spAutoFit/>
          </a:bodyPr>
          <a:lstStyle/>
          <a:p>
            <a:r>
              <a:rPr lang="en-US" sz="1800" b="1" dirty="0">
                <a:latin typeface="Agency FB" panose="020B0503020202020204" pitchFamily="34" charset="0"/>
              </a:rPr>
              <a:t>Road</a:t>
            </a:r>
          </a:p>
        </p:txBody>
      </p:sp>
      <p:sp>
        <p:nvSpPr>
          <p:cNvPr id="7" name="TextBox 6"/>
          <p:cNvSpPr txBox="1"/>
          <p:nvPr/>
        </p:nvSpPr>
        <p:spPr>
          <a:xfrm rot="16200000">
            <a:off x="7592004" y="3531279"/>
            <a:ext cx="379271" cy="276999"/>
          </a:xfrm>
          <a:prstGeom prst="rect">
            <a:avLst/>
          </a:prstGeom>
          <a:solidFill>
            <a:schemeClr val="bg1"/>
          </a:solidFill>
        </p:spPr>
        <p:txBody>
          <a:bodyPr wrap="none" lIns="45720" tIns="0" rIns="45720" bIns="0" rtlCol="0">
            <a:spAutoFit/>
          </a:bodyPr>
          <a:lstStyle/>
          <a:p>
            <a:r>
              <a:rPr lang="en-US" sz="1800" b="1" dirty="0">
                <a:latin typeface="Agency FB" panose="020B0503020202020204" pitchFamily="34" charset="0"/>
              </a:rPr>
              <a:t>Rail</a:t>
            </a:r>
          </a:p>
        </p:txBody>
      </p:sp>
      <p:sp>
        <p:nvSpPr>
          <p:cNvPr id="9" name="TextBox 8"/>
          <p:cNvSpPr txBox="1"/>
          <p:nvPr/>
        </p:nvSpPr>
        <p:spPr>
          <a:xfrm rot="16200000">
            <a:off x="7370266" y="5108063"/>
            <a:ext cx="789640" cy="276999"/>
          </a:xfrm>
          <a:prstGeom prst="rect">
            <a:avLst/>
          </a:prstGeom>
          <a:solidFill>
            <a:schemeClr val="bg1"/>
          </a:solidFill>
        </p:spPr>
        <p:txBody>
          <a:bodyPr wrap="none" lIns="45720" tIns="0" rIns="45720" bIns="0" rtlCol="0">
            <a:spAutoFit/>
          </a:bodyPr>
          <a:lstStyle/>
          <a:p>
            <a:r>
              <a:rPr lang="en-US" sz="1800" b="1" dirty="0">
                <a:latin typeface="Agency FB" panose="020B0503020202020204" pitchFamily="34" charset="0"/>
              </a:rPr>
              <a:t>Maritime</a:t>
            </a:r>
          </a:p>
        </p:txBody>
      </p:sp>
      <p:sp>
        <p:nvSpPr>
          <p:cNvPr id="12" name="Rectangle 39"/>
          <p:cNvSpPr>
            <a:spLocks noChangeArrowheads="1"/>
          </p:cNvSpPr>
          <p:nvPr/>
        </p:nvSpPr>
        <p:spPr bwMode="auto">
          <a:xfrm rot="5400000">
            <a:off x="-45330" y="3524559"/>
            <a:ext cx="2332370" cy="369332"/>
          </a:xfrm>
          <a:prstGeom prst="rect">
            <a:avLst/>
          </a:prstGeom>
          <a:noFill/>
          <a:ln w="9525">
            <a:noFill/>
            <a:miter lim="800000"/>
            <a:headEnd/>
            <a:tailEnd/>
          </a:ln>
        </p:spPr>
        <p:txBody>
          <a:bodyPr wrap="none" lIns="0" tIns="0" rIns="0" bIns="0">
            <a:spAutoFit/>
          </a:bodyPr>
          <a:lstStyle/>
          <a:p>
            <a:pPr>
              <a:spcBef>
                <a:spcPct val="20000"/>
              </a:spcBef>
              <a:defRPr/>
            </a:pPr>
            <a:r>
              <a:rPr lang="en-US" b="1" dirty="0">
                <a:solidFill>
                  <a:srgbClr val="4D4D4D"/>
                </a:solidFill>
                <a:latin typeface="Agency FB" panose="020B0503020202020204" pitchFamily="34" charset="0"/>
                <a:cs typeface="Calibri" pitchFamily="34" charset="0"/>
              </a:rPr>
              <a:t>Intermodal operations</a:t>
            </a:r>
          </a:p>
        </p:txBody>
      </p:sp>
      <p:sp>
        <p:nvSpPr>
          <p:cNvPr id="13" name="Rectangle 40"/>
          <p:cNvSpPr>
            <a:spLocks noChangeArrowheads="1"/>
          </p:cNvSpPr>
          <p:nvPr/>
        </p:nvSpPr>
        <p:spPr bwMode="auto">
          <a:xfrm>
            <a:off x="4834051" y="5986666"/>
            <a:ext cx="2422138" cy="369332"/>
          </a:xfrm>
          <a:prstGeom prst="rect">
            <a:avLst/>
          </a:prstGeom>
          <a:noFill/>
          <a:ln w="9525">
            <a:noFill/>
            <a:miter lim="800000"/>
            <a:headEnd/>
            <a:tailEnd/>
          </a:ln>
        </p:spPr>
        <p:txBody>
          <a:bodyPr wrap="none" lIns="0" tIns="0" rIns="0" bIns="0">
            <a:spAutoFit/>
          </a:bodyPr>
          <a:lstStyle/>
          <a:p>
            <a:pPr>
              <a:defRPr/>
            </a:pPr>
            <a:r>
              <a:rPr lang="en-US" b="1" dirty="0" err="1">
                <a:solidFill>
                  <a:srgbClr val="4D4D4D"/>
                </a:solidFill>
                <a:latin typeface="Agency FB" panose="020B0503020202020204" pitchFamily="34" charset="0"/>
                <a:cs typeface="Calibri" pitchFamily="34" charset="0"/>
              </a:rPr>
              <a:t>Transmodal</a:t>
            </a:r>
            <a:r>
              <a:rPr lang="en-US" b="1" dirty="0">
                <a:solidFill>
                  <a:srgbClr val="4D4D4D"/>
                </a:solidFill>
                <a:latin typeface="Agency FB" panose="020B0503020202020204" pitchFamily="34" charset="0"/>
                <a:cs typeface="Calibri" pitchFamily="34" charset="0"/>
              </a:rPr>
              <a:t> operations</a:t>
            </a:r>
          </a:p>
        </p:txBody>
      </p:sp>
      <p:sp>
        <p:nvSpPr>
          <p:cNvPr id="15" name="Oval 14"/>
          <p:cNvSpPr/>
          <p:nvPr/>
        </p:nvSpPr>
        <p:spPr bwMode="auto">
          <a:xfrm>
            <a:off x="5776213" y="1878579"/>
            <a:ext cx="548640" cy="548640"/>
          </a:xfrm>
          <a:prstGeom prst="ellipse">
            <a:avLst/>
          </a:prstGeom>
          <a:solidFill>
            <a:schemeClr val="bg1"/>
          </a:solidFill>
          <a:ln w="50800"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6" name="TextBox 15"/>
          <p:cNvSpPr txBox="1"/>
          <p:nvPr/>
        </p:nvSpPr>
        <p:spPr>
          <a:xfrm>
            <a:off x="4740239" y="2559245"/>
            <a:ext cx="2573783" cy="246221"/>
          </a:xfrm>
          <a:prstGeom prst="rect">
            <a:avLst/>
          </a:prstGeom>
          <a:solidFill>
            <a:schemeClr val="bg1"/>
          </a:solidFill>
        </p:spPr>
        <p:txBody>
          <a:bodyPr wrap="none" lIns="45720" tIns="0" rIns="45720" bIns="0" rtlCol="0">
            <a:spAutoFit/>
          </a:bodyPr>
          <a:lstStyle/>
          <a:p>
            <a:pPr algn="ctr"/>
            <a:r>
              <a:rPr lang="en-US" sz="1600" b="1" dirty="0">
                <a:latin typeface="Agency FB" panose="020B0503020202020204" pitchFamily="34" charset="0"/>
              </a:rPr>
              <a:t>Distribution Center/ Cross-docking</a:t>
            </a:r>
          </a:p>
        </p:txBody>
      </p:sp>
      <p:cxnSp>
        <p:nvCxnSpPr>
          <p:cNvPr id="20" name="Straight Connector 19"/>
          <p:cNvCxnSpPr>
            <a:stCxn id="17" idx="4"/>
            <a:endCxn id="18" idx="0"/>
          </p:cNvCxnSpPr>
          <p:nvPr/>
        </p:nvCxnSpPr>
        <p:spPr bwMode="auto">
          <a:xfrm flipH="1">
            <a:off x="2001823" y="2372994"/>
            <a:ext cx="9856" cy="1155900"/>
          </a:xfrm>
          <a:prstGeom prst="line">
            <a:avLst/>
          </a:prstGeom>
          <a:solidFill>
            <a:schemeClr val="accent1"/>
          </a:solidFill>
          <a:ln w="50800" cap="flat" cmpd="sng" algn="ctr">
            <a:solidFill>
              <a:schemeClr val="bg1">
                <a:lumMod val="65000"/>
              </a:schemeClr>
            </a:solidFill>
            <a:prstDash val="solid"/>
            <a:round/>
            <a:headEnd type="none" w="med" len="med"/>
            <a:tailEnd type="none" w="med" len="med"/>
          </a:ln>
          <a:effectLst/>
        </p:spPr>
      </p:cxnSp>
      <p:cxnSp>
        <p:nvCxnSpPr>
          <p:cNvPr id="23" name="Straight Connector 22"/>
          <p:cNvCxnSpPr>
            <a:stCxn id="21" idx="4"/>
            <a:endCxn id="22" idx="0"/>
          </p:cNvCxnSpPr>
          <p:nvPr/>
        </p:nvCxnSpPr>
        <p:spPr bwMode="auto">
          <a:xfrm>
            <a:off x="2903078" y="3908294"/>
            <a:ext cx="0" cy="1171597"/>
          </a:xfrm>
          <a:prstGeom prst="line">
            <a:avLst/>
          </a:prstGeom>
          <a:solidFill>
            <a:schemeClr val="accent1"/>
          </a:solidFill>
          <a:ln w="50800" cap="flat" cmpd="sng" algn="ctr">
            <a:solidFill>
              <a:schemeClr val="bg1">
                <a:lumMod val="65000"/>
              </a:schemeClr>
            </a:solidFill>
            <a:prstDash val="solid"/>
            <a:round/>
            <a:headEnd type="none" w="med" len="med"/>
            <a:tailEnd type="none" w="med" len="med"/>
          </a:ln>
          <a:effectLst/>
        </p:spPr>
      </p:cxnSp>
      <p:cxnSp>
        <p:nvCxnSpPr>
          <p:cNvPr id="28" name="Straight Connector 27"/>
          <p:cNvCxnSpPr>
            <a:stCxn id="26" idx="4"/>
            <a:endCxn id="27" idx="0"/>
          </p:cNvCxnSpPr>
          <p:nvPr/>
        </p:nvCxnSpPr>
        <p:spPr bwMode="auto">
          <a:xfrm flipH="1">
            <a:off x="3792572" y="2372994"/>
            <a:ext cx="4970" cy="2706897"/>
          </a:xfrm>
          <a:prstGeom prst="line">
            <a:avLst/>
          </a:prstGeom>
          <a:solidFill>
            <a:schemeClr val="accent1"/>
          </a:solidFill>
          <a:ln w="50800" cap="flat" cmpd="sng" algn="ctr">
            <a:solidFill>
              <a:schemeClr val="bg1">
                <a:lumMod val="65000"/>
              </a:schemeClr>
            </a:solidFill>
            <a:prstDash val="solid"/>
            <a:round/>
            <a:headEnd type="none" w="med" len="med"/>
            <a:tailEnd type="none" w="med" len="med"/>
          </a:ln>
          <a:effectLst/>
        </p:spPr>
      </p:cxnSp>
      <p:sp>
        <p:nvSpPr>
          <p:cNvPr id="31" name="TextBox 30"/>
          <p:cNvSpPr txBox="1"/>
          <p:nvPr/>
        </p:nvSpPr>
        <p:spPr>
          <a:xfrm>
            <a:off x="1372978" y="1557315"/>
            <a:ext cx="1504579" cy="246221"/>
          </a:xfrm>
          <a:prstGeom prst="rect">
            <a:avLst/>
          </a:prstGeom>
          <a:noFill/>
        </p:spPr>
        <p:txBody>
          <a:bodyPr wrap="none" lIns="45720" tIns="0" rIns="45720" bIns="0" rtlCol="0">
            <a:spAutoFit/>
          </a:bodyPr>
          <a:lstStyle/>
          <a:p>
            <a:pPr algn="ctr"/>
            <a:r>
              <a:rPr lang="en-US" sz="1600" b="1" dirty="0" err="1">
                <a:latin typeface="Agency FB" panose="020B0503020202020204" pitchFamily="34" charset="0"/>
              </a:rPr>
              <a:t>Transloading</a:t>
            </a:r>
            <a:r>
              <a:rPr lang="en-US" sz="1600" b="1" dirty="0">
                <a:latin typeface="Agency FB" panose="020B0503020202020204" pitchFamily="34" charset="0"/>
              </a:rPr>
              <a:t> facility</a:t>
            </a:r>
          </a:p>
        </p:txBody>
      </p:sp>
      <p:sp>
        <p:nvSpPr>
          <p:cNvPr id="32" name="TextBox 31"/>
          <p:cNvSpPr txBox="1"/>
          <p:nvPr/>
        </p:nvSpPr>
        <p:spPr>
          <a:xfrm>
            <a:off x="2443221" y="3134187"/>
            <a:ext cx="941925" cy="246221"/>
          </a:xfrm>
          <a:prstGeom prst="rect">
            <a:avLst/>
          </a:prstGeom>
          <a:noFill/>
        </p:spPr>
        <p:txBody>
          <a:bodyPr wrap="none" lIns="45720" tIns="0" rIns="45720" bIns="0" rtlCol="0">
            <a:spAutoFit/>
          </a:bodyPr>
          <a:lstStyle/>
          <a:p>
            <a:pPr algn="ctr"/>
            <a:r>
              <a:rPr lang="en-US" sz="1600" b="1" dirty="0">
                <a:latin typeface="Agency FB" panose="020B0503020202020204" pitchFamily="34" charset="0"/>
              </a:rPr>
              <a:t>On-dock rail</a:t>
            </a:r>
          </a:p>
        </p:txBody>
      </p:sp>
      <p:sp>
        <p:nvSpPr>
          <p:cNvPr id="33" name="TextBox 32"/>
          <p:cNvSpPr txBox="1"/>
          <p:nvPr/>
        </p:nvSpPr>
        <p:spPr>
          <a:xfrm>
            <a:off x="3067768" y="5620503"/>
            <a:ext cx="1475725" cy="246221"/>
          </a:xfrm>
          <a:prstGeom prst="rect">
            <a:avLst/>
          </a:prstGeom>
          <a:noFill/>
        </p:spPr>
        <p:txBody>
          <a:bodyPr wrap="none" lIns="45720" tIns="0" rIns="45720" bIns="0" rtlCol="0">
            <a:spAutoFit/>
          </a:bodyPr>
          <a:lstStyle/>
          <a:p>
            <a:pPr algn="ctr"/>
            <a:r>
              <a:rPr lang="en-US" sz="1600" b="1" dirty="0">
                <a:latin typeface="Agency FB" panose="020B0503020202020204" pitchFamily="34" charset="0"/>
              </a:rPr>
              <a:t>Port container yard</a:t>
            </a:r>
          </a:p>
        </p:txBody>
      </p:sp>
      <p:cxnSp>
        <p:nvCxnSpPr>
          <p:cNvPr id="39" name="Straight Connector 38"/>
          <p:cNvCxnSpPr>
            <a:stCxn id="34" idx="6"/>
            <a:endCxn id="15" idx="2"/>
          </p:cNvCxnSpPr>
          <p:nvPr/>
        </p:nvCxnSpPr>
        <p:spPr bwMode="auto">
          <a:xfrm>
            <a:off x="5059618" y="1892719"/>
            <a:ext cx="716595" cy="260180"/>
          </a:xfrm>
          <a:prstGeom prst="line">
            <a:avLst/>
          </a:prstGeom>
          <a:solidFill>
            <a:schemeClr val="accent1"/>
          </a:solidFill>
          <a:ln w="38100" cap="flat" cmpd="sng" algn="ctr">
            <a:solidFill>
              <a:schemeClr val="accent3">
                <a:lumMod val="50000"/>
              </a:schemeClr>
            </a:solidFill>
            <a:prstDash val="solid"/>
            <a:round/>
            <a:headEnd type="none" w="med" len="med"/>
            <a:tailEnd type="none" w="med" len="med"/>
          </a:ln>
          <a:effectLst/>
        </p:spPr>
      </p:cxnSp>
      <p:cxnSp>
        <p:nvCxnSpPr>
          <p:cNvPr id="40" name="Straight Connector 39"/>
          <p:cNvCxnSpPr>
            <a:stCxn id="35" idx="6"/>
            <a:endCxn id="15" idx="2"/>
          </p:cNvCxnSpPr>
          <p:nvPr/>
        </p:nvCxnSpPr>
        <p:spPr bwMode="auto">
          <a:xfrm flipV="1">
            <a:off x="5055943" y="2152899"/>
            <a:ext cx="720270" cy="223074"/>
          </a:xfrm>
          <a:prstGeom prst="line">
            <a:avLst/>
          </a:prstGeom>
          <a:solidFill>
            <a:schemeClr val="accent1"/>
          </a:solidFill>
          <a:ln w="38100" cap="flat" cmpd="sng" algn="ctr">
            <a:solidFill>
              <a:schemeClr val="accent3">
                <a:lumMod val="50000"/>
              </a:schemeClr>
            </a:solidFill>
            <a:prstDash val="solid"/>
            <a:round/>
            <a:headEnd type="none" w="med" len="med"/>
            <a:tailEnd type="none" w="med" len="med"/>
          </a:ln>
          <a:effectLst/>
        </p:spPr>
      </p:cxnSp>
      <p:cxnSp>
        <p:nvCxnSpPr>
          <p:cNvPr id="43" name="Straight Connector 42"/>
          <p:cNvCxnSpPr>
            <a:stCxn id="15" idx="6"/>
            <a:endCxn id="36" idx="2"/>
          </p:cNvCxnSpPr>
          <p:nvPr/>
        </p:nvCxnSpPr>
        <p:spPr bwMode="auto">
          <a:xfrm flipV="1">
            <a:off x="6324853" y="1894174"/>
            <a:ext cx="714849" cy="258725"/>
          </a:xfrm>
          <a:prstGeom prst="line">
            <a:avLst/>
          </a:prstGeom>
          <a:solidFill>
            <a:schemeClr val="accent1"/>
          </a:solidFill>
          <a:ln w="38100" cap="flat" cmpd="sng" algn="ctr">
            <a:solidFill>
              <a:schemeClr val="accent3">
                <a:lumMod val="50000"/>
              </a:schemeClr>
            </a:solidFill>
            <a:prstDash val="solid"/>
            <a:round/>
            <a:headEnd type="none" w="med" len="med"/>
            <a:tailEnd type="none" w="med" len="med"/>
          </a:ln>
          <a:effectLst/>
        </p:spPr>
      </p:cxnSp>
      <p:cxnSp>
        <p:nvCxnSpPr>
          <p:cNvPr id="46" name="Straight Connector 45"/>
          <p:cNvCxnSpPr>
            <a:stCxn id="15" idx="6"/>
            <a:endCxn id="37" idx="2"/>
          </p:cNvCxnSpPr>
          <p:nvPr/>
        </p:nvCxnSpPr>
        <p:spPr bwMode="auto">
          <a:xfrm>
            <a:off x="6324853" y="2152899"/>
            <a:ext cx="714849" cy="223074"/>
          </a:xfrm>
          <a:prstGeom prst="line">
            <a:avLst/>
          </a:prstGeom>
          <a:solidFill>
            <a:schemeClr val="accent1"/>
          </a:solidFill>
          <a:ln w="38100" cap="flat" cmpd="sng" algn="ctr">
            <a:solidFill>
              <a:schemeClr val="accent3">
                <a:lumMod val="50000"/>
              </a:schemeClr>
            </a:solidFill>
            <a:prstDash val="solid"/>
            <a:round/>
            <a:headEnd type="none" w="med" len="med"/>
            <a:tailEnd type="none" w="med" len="med"/>
          </a:ln>
          <a:effectLst/>
        </p:spPr>
      </p:cxnSp>
      <p:sp>
        <p:nvSpPr>
          <p:cNvPr id="49" name="Oval 48"/>
          <p:cNvSpPr/>
          <p:nvPr/>
        </p:nvSpPr>
        <p:spPr bwMode="auto">
          <a:xfrm>
            <a:off x="5776213" y="3451094"/>
            <a:ext cx="548640" cy="548640"/>
          </a:xfrm>
          <a:prstGeom prst="ellipse">
            <a:avLst/>
          </a:prstGeom>
          <a:solidFill>
            <a:schemeClr val="bg1"/>
          </a:solidFill>
          <a:ln w="50800" cap="flat" cmpd="sng" algn="ctr">
            <a:solidFill>
              <a:schemeClr val="accent4">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cxnSp>
        <p:nvCxnSpPr>
          <p:cNvPr id="54" name="Straight Connector 53"/>
          <p:cNvCxnSpPr>
            <a:stCxn id="50" idx="6"/>
            <a:endCxn id="49" idx="2"/>
          </p:cNvCxnSpPr>
          <p:nvPr/>
        </p:nvCxnSpPr>
        <p:spPr bwMode="auto">
          <a:xfrm>
            <a:off x="5059618" y="3472598"/>
            <a:ext cx="716595" cy="252816"/>
          </a:xfrm>
          <a:prstGeom prst="line">
            <a:avLst/>
          </a:prstGeom>
          <a:solidFill>
            <a:schemeClr val="accent1"/>
          </a:solidFill>
          <a:ln w="38100" cap="flat" cmpd="sng" algn="ctr">
            <a:solidFill>
              <a:schemeClr val="accent4">
                <a:lumMod val="50000"/>
              </a:schemeClr>
            </a:solidFill>
            <a:prstDash val="solid"/>
            <a:round/>
            <a:headEnd type="none" w="med" len="med"/>
            <a:tailEnd type="none" w="med" len="med"/>
          </a:ln>
          <a:effectLst/>
        </p:spPr>
      </p:cxnSp>
      <p:cxnSp>
        <p:nvCxnSpPr>
          <p:cNvPr id="55" name="Straight Connector 54"/>
          <p:cNvCxnSpPr>
            <a:stCxn id="51" idx="6"/>
            <a:endCxn id="49" idx="2"/>
          </p:cNvCxnSpPr>
          <p:nvPr/>
        </p:nvCxnSpPr>
        <p:spPr bwMode="auto">
          <a:xfrm flipV="1">
            <a:off x="5069544" y="3725414"/>
            <a:ext cx="706669" cy="249755"/>
          </a:xfrm>
          <a:prstGeom prst="line">
            <a:avLst/>
          </a:prstGeom>
          <a:solidFill>
            <a:schemeClr val="accent1"/>
          </a:solidFill>
          <a:ln w="38100" cap="flat" cmpd="sng" algn="ctr">
            <a:solidFill>
              <a:schemeClr val="accent4">
                <a:lumMod val="50000"/>
              </a:schemeClr>
            </a:solidFill>
            <a:prstDash val="solid"/>
            <a:round/>
            <a:headEnd type="none" w="med" len="med"/>
            <a:tailEnd type="none" w="med" len="med"/>
          </a:ln>
          <a:effectLst/>
        </p:spPr>
      </p:cxnSp>
      <p:cxnSp>
        <p:nvCxnSpPr>
          <p:cNvPr id="56" name="Straight Connector 55"/>
          <p:cNvCxnSpPr>
            <a:stCxn id="49" idx="6"/>
            <a:endCxn id="52" idx="2"/>
          </p:cNvCxnSpPr>
          <p:nvPr/>
        </p:nvCxnSpPr>
        <p:spPr bwMode="auto">
          <a:xfrm flipV="1">
            <a:off x="6324853" y="3474053"/>
            <a:ext cx="714849" cy="251361"/>
          </a:xfrm>
          <a:prstGeom prst="line">
            <a:avLst/>
          </a:prstGeom>
          <a:solidFill>
            <a:schemeClr val="accent1"/>
          </a:solidFill>
          <a:ln w="38100" cap="flat" cmpd="sng" algn="ctr">
            <a:solidFill>
              <a:schemeClr val="accent4">
                <a:lumMod val="50000"/>
              </a:schemeClr>
            </a:solidFill>
            <a:prstDash val="solid"/>
            <a:round/>
            <a:headEnd type="none" w="med" len="med"/>
            <a:tailEnd type="none" w="med" len="med"/>
          </a:ln>
          <a:effectLst/>
        </p:spPr>
      </p:cxnSp>
      <p:cxnSp>
        <p:nvCxnSpPr>
          <p:cNvPr id="57" name="Straight Connector 56"/>
          <p:cNvCxnSpPr>
            <a:stCxn id="49" idx="6"/>
            <a:endCxn id="53" idx="2"/>
          </p:cNvCxnSpPr>
          <p:nvPr/>
        </p:nvCxnSpPr>
        <p:spPr bwMode="auto">
          <a:xfrm>
            <a:off x="6324853" y="3725414"/>
            <a:ext cx="714849" cy="249755"/>
          </a:xfrm>
          <a:prstGeom prst="line">
            <a:avLst/>
          </a:prstGeom>
          <a:solidFill>
            <a:schemeClr val="accent1"/>
          </a:solidFill>
          <a:ln w="38100" cap="flat" cmpd="sng" algn="ctr">
            <a:solidFill>
              <a:schemeClr val="accent4">
                <a:lumMod val="50000"/>
              </a:schemeClr>
            </a:solidFill>
            <a:prstDash val="solid"/>
            <a:round/>
            <a:headEnd type="none" w="med" len="med"/>
            <a:tailEnd type="none" w="med" len="med"/>
          </a:ln>
          <a:effectLst/>
        </p:spPr>
      </p:cxnSp>
      <p:sp>
        <p:nvSpPr>
          <p:cNvPr id="34" name="Oval 33"/>
          <p:cNvSpPr/>
          <p:nvPr/>
        </p:nvSpPr>
        <p:spPr bwMode="auto">
          <a:xfrm>
            <a:off x="4785298" y="1755559"/>
            <a:ext cx="274320" cy="274320"/>
          </a:xfrm>
          <a:prstGeom prst="ellipse">
            <a:avLst/>
          </a:prstGeom>
          <a:solidFill>
            <a:schemeClr val="bg1"/>
          </a:solidFill>
          <a:ln w="381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5" name="Oval 34"/>
          <p:cNvSpPr/>
          <p:nvPr/>
        </p:nvSpPr>
        <p:spPr bwMode="auto">
          <a:xfrm>
            <a:off x="4781623" y="2238813"/>
            <a:ext cx="274320" cy="274320"/>
          </a:xfrm>
          <a:prstGeom prst="ellipse">
            <a:avLst/>
          </a:prstGeom>
          <a:solidFill>
            <a:schemeClr val="bg1"/>
          </a:solidFill>
          <a:ln w="381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6" name="Oval 35"/>
          <p:cNvSpPr/>
          <p:nvPr/>
        </p:nvSpPr>
        <p:spPr bwMode="auto">
          <a:xfrm>
            <a:off x="7039702" y="1757014"/>
            <a:ext cx="274320" cy="274320"/>
          </a:xfrm>
          <a:prstGeom prst="ellipse">
            <a:avLst/>
          </a:prstGeom>
          <a:solidFill>
            <a:schemeClr val="bg1"/>
          </a:solidFill>
          <a:ln w="381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7" name="Oval 36"/>
          <p:cNvSpPr/>
          <p:nvPr/>
        </p:nvSpPr>
        <p:spPr bwMode="auto">
          <a:xfrm>
            <a:off x="7039702" y="2238813"/>
            <a:ext cx="274320" cy="274320"/>
          </a:xfrm>
          <a:prstGeom prst="ellipse">
            <a:avLst/>
          </a:prstGeom>
          <a:solidFill>
            <a:schemeClr val="bg1"/>
          </a:solidFill>
          <a:ln w="381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0" name="Oval 49"/>
          <p:cNvSpPr/>
          <p:nvPr/>
        </p:nvSpPr>
        <p:spPr bwMode="auto">
          <a:xfrm>
            <a:off x="4785298" y="3335438"/>
            <a:ext cx="274320" cy="274320"/>
          </a:xfrm>
          <a:prstGeom prst="ellipse">
            <a:avLst/>
          </a:prstGeom>
          <a:solidFill>
            <a:schemeClr val="bg1"/>
          </a:solidFill>
          <a:ln w="381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1" name="Oval 50"/>
          <p:cNvSpPr/>
          <p:nvPr/>
        </p:nvSpPr>
        <p:spPr bwMode="auto">
          <a:xfrm>
            <a:off x="4795224" y="3838009"/>
            <a:ext cx="274320" cy="274320"/>
          </a:xfrm>
          <a:prstGeom prst="ellipse">
            <a:avLst/>
          </a:prstGeom>
          <a:solidFill>
            <a:schemeClr val="bg1"/>
          </a:solidFill>
          <a:ln w="381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2" name="Oval 51"/>
          <p:cNvSpPr/>
          <p:nvPr/>
        </p:nvSpPr>
        <p:spPr bwMode="auto">
          <a:xfrm>
            <a:off x="7039702" y="3336893"/>
            <a:ext cx="274320" cy="274320"/>
          </a:xfrm>
          <a:prstGeom prst="ellipse">
            <a:avLst/>
          </a:prstGeom>
          <a:solidFill>
            <a:schemeClr val="bg1"/>
          </a:solidFill>
          <a:ln w="381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3" name="Oval 52"/>
          <p:cNvSpPr/>
          <p:nvPr/>
        </p:nvSpPr>
        <p:spPr bwMode="auto">
          <a:xfrm>
            <a:off x="7039702" y="3838009"/>
            <a:ext cx="274320" cy="274320"/>
          </a:xfrm>
          <a:prstGeom prst="ellipse">
            <a:avLst/>
          </a:prstGeom>
          <a:solidFill>
            <a:schemeClr val="bg1"/>
          </a:solidFill>
          <a:ln w="381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6" name="TextBox 65"/>
          <p:cNvSpPr txBox="1"/>
          <p:nvPr/>
        </p:nvSpPr>
        <p:spPr>
          <a:xfrm>
            <a:off x="5711962" y="4039539"/>
            <a:ext cx="715902" cy="246221"/>
          </a:xfrm>
          <a:prstGeom prst="rect">
            <a:avLst/>
          </a:prstGeom>
          <a:solidFill>
            <a:schemeClr val="bg1"/>
          </a:solidFill>
        </p:spPr>
        <p:txBody>
          <a:bodyPr wrap="none" lIns="45720" tIns="0" rIns="45720" bIns="0" rtlCol="0">
            <a:spAutoFit/>
          </a:bodyPr>
          <a:lstStyle/>
          <a:p>
            <a:pPr algn="ctr"/>
            <a:r>
              <a:rPr lang="en-US" sz="1600" b="1" dirty="0" err="1">
                <a:latin typeface="Agency FB" panose="020B0503020202020204" pitchFamily="34" charset="0"/>
              </a:rPr>
              <a:t>Thruport</a:t>
            </a:r>
            <a:endParaRPr lang="en-US" sz="1600" b="1" dirty="0">
              <a:latin typeface="Agency FB" panose="020B0503020202020204" pitchFamily="34" charset="0"/>
            </a:endParaRPr>
          </a:p>
        </p:txBody>
      </p:sp>
      <p:sp>
        <p:nvSpPr>
          <p:cNvPr id="67" name="Oval 66"/>
          <p:cNvSpPr/>
          <p:nvPr/>
        </p:nvSpPr>
        <p:spPr bwMode="auto">
          <a:xfrm>
            <a:off x="5772538" y="5013267"/>
            <a:ext cx="548640" cy="548640"/>
          </a:xfrm>
          <a:prstGeom prst="ellipse">
            <a:avLst/>
          </a:prstGeom>
          <a:solidFill>
            <a:schemeClr val="bg1"/>
          </a:solidFill>
          <a:ln w="50800"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cxnSp>
        <p:nvCxnSpPr>
          <p:cNvPr id="68" name="Straight Connector 67"/>
          <p:cNvCxnSpPr>
            <a:stCxn id="72" idx="6"/>
            <a:endCxn id="67" idx="2"/>
          </p:cNvCxnSpPr>
          <p:nvPr/>
        </p:nvCxnSpPr>
        <p:spPr bwMode="auto">
          <a:xfrm>
            <a:off x="5055943" y="5034771"/>
            <a:ext cx="716595" cy="252816"/>
          </a:xfrm>
          <a:prstGeom prst="line">
            <a:avLst/>
          </a:prstGeom>
          <a:solidFill>
            <a:schemeClr val="accent1"/>
          </a:solidFill>
          <a:ln w="38100" cap="flat" cmpd="sng" algn="ctr">
            <a:solidFill>
              <a:schemeClr val="accent2">
                <a:lumMod val="50000"/>
              </a:schemeClr>
            </a:solidFill>
            <a:prstDash val="solid"/>
            <a:round/>
            <a:headEnd type="none" w="med" len="med"/>
            <a:tailEnd type="none" w="med" len="med"/>
          </a:ln>
          <a:effectLst/>
        </p:spPr>
      </p:cxnSp>
      <p:cxnSp>
        <p:nvCxnSpPr>
          <p:cNvPr id="69" name="Straight Connector 68"/>
          <p:cNvCxnSpPr>
            <a:stCxn id="73" idx="6"/>
            <a:endCxn id="67" idx="2"/>
          </p:cNvCxnSpPr>
          <p:nvPr/>
        </p:nvCxnSpPr>
        <p:spPr bwMode="auto">
          <a:xfrm flipV="1">
            <a:off x="5065869" y="5287587"/>
            <a:ext cx="706669" cy="249755"/>
          </a:xfrm>
          <a:prstGeom prst="line">
            <a:avLst/>
          </a:prstGeom>
          <a:solidFill>
            <a:schemeClr val="accent1"/>
          </a:solidFill>
          <a:ln w="38100" cap="flat" cmpd="sng" algn="ctr">
            <a:solidFill>
              <a:schemeClr val="accent2">
                <a:lumMod val="50000"/>
              </a:schemeClr>
            </a:solidFill>
            <a:prstDash val="solid"/>
            <a:round/>
            <a:headEnd type="none" w="med" len="med"/>
            <a:tailEnd type="none" w="med" len="med"/>
          </a:ln>
          <a:effectLst/>
        </p:spPr>
      </p:cxnSp>
      <p:cxnSp>
        <p:nvCxnSpPr>
          <p:cNvPr id="70" name="Straight Connector 69"/>
          <p:cNvCxnSpPr>
            <a:stCxn id="67" idx="6"/>
            <a:endCxn id="74" idx="2"/>
          </p:cNvCxnSpPr>
          <p:nvPr/>
        </p:nvCxnSpPr>
        <p:spPr bwMode="auto">
          <a:xfrm flipV="1">
            <a:off x="6321178" y="5036226"/>
            <a:ext cx="714849" cy="251361"/>
          </a:xfrm>
          <a:prstGeom prst="line">
            <a:avLst/>
          </a:prstGeom>
          <a:solidFill>
            <a:schemeClr val="accent1"/>
          </a:solidFill>
          <a:ln w="38100" cap="flat" cmpd="sng" algn="ctr">
            <a:solidFill>
              <a:schemeClr val="accent2">
                <a:lumMod val="50000"/>
              </a:schemeClr>
            </a:solidFill>
            <a:prstDash val="solid"/>
            <a:round/>
            <a:headEnd type="none" w="med" len="med"/>
            <a:tailEnd type="none" w="med" len="med"/>
          </a:ln>
          <a:effectLst/>
        </p:spPr>
      </p:cxnSp>
      <p:cxnSp>
        <p:nvCxnSpPr>
          <p:cNvPr id="71" name="Straight Connector 70"/>
          <p:cNvCxnSpPr>
            <a:stCxn id="67" idx="6"/>
            <a:endCxn id="75" idx="2"/>
          </p:cNvCxnSpPr>
          <p:nvPr/>
        </p:nvCxnSpPr>
        <p:spPr bwMode="auto">
          <a:xfrm>
            <a:off x="6321178" y="5287587"/>
            <a:ext cx="714849" cy="249755"/>
          </a:xfrm>
          <a:prstGeom prst="line">
            <a:avLst/>
          </a:prstGeom>
          <a:solidFill>
            <a:schemeClr val="accent1"/>
          </a:solidFill>
          <a:ln w="38100" cap="flat" cmpd="sng" algn="ctr">
            <a:solidFill>
              <a:schemeClr val="accent2">
                <a:lumMod val="50000"/>
              </a:schemeClr>
            </a:solidFill>
            <a:prstDash val="solid"/>
            <a:round/>
            <a:headEnd type="none" w="med" len="med"/>
            <a:tailEnd type="none" w="med" len="med"/>
          </a:ln>
          <a:effectLst/>
        </p:spPr>
      </p:cxnSp>
      <p:sp>
        <p:nvSpPr>
          <p:cNvPr id="72" name="Oval 71"/>
          <p:cNvSpPr/>
          <p:nvPr/>
        </p:nvSpPr>
        <p:spPr bwMode="auto">
          <a:xfrm>
            <a:off x="4781623" y="4897611"/>
            <a:ext cx="274320" cy="274320"/>
          </a:xfrm>
          <a:prstGeom prst="ellipse">
            <a:avLst/>
          </a:prstGeom>
          <a:solidFill>
            <a:schemeClr val="bg1"/>
          </a:solidFill>
          <a:ln w="381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3" name="Oval 72"/>
          <p:cNvSpPr/>
          <p:nvPr/>
        </p:nvSpPr>
        <p:spPr bwMode="auto">
          <a:xfrm>
            <a:off x="4791549" y="5400182"/>
            <a:ext cx="274320" cy="274320"/>
          </a:xfrm>
          <a:prstGeom prst="ellipse">
            <a:avLst/>
          </a:prstGeom>
          <a:solidFill>
            <a:schemeClr val="bg1"/>
          </a:solidFill>
          <a:ln w="381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4" name="Oval 73"/>
          <p:cNvSpPr/>
          <p:nvPr/>
        </p:nvSpPr>
        <p:spPr bwMode="auto">
          <a:xfrm>
            <a:off x="7036027" y="4899066"/>
            <a:ext cx="274320" cy="274320"/>
          </a:xfrm>
          <a:prstGeom prst="ellipse">
            <a:avLst/>
          </a:prstGeom>
          <a:solidFill>
            <a:schemeClr val="bg1"/>
          </a:solidFill>
          <a:ln w="381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5" name="Oval 74"/>
          <p:cNvSpPr/>
          <p:nvPr/>
        </p:nvSpPr>
        <p:spPr bwMode="auto">
          <a:xfrm>
            <a:off x="7036027" y="5400182"/>
            <a:ext cx="274320" cy="274320"/>
          </a:xfrm>
          <a:prstGeom prst="ellipse">
            <a:avLst/>
          </a:prstGeom>
          <a:solidFill>
            <a:schemeClr val="bg1"/>
          </a:solidFill>
          <a:ln w="381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6" name="TextBox 75"/>
          <p:cNvSpPr txBox="1"/>
          <p:nvPr/>
        </p:nvSpPr>
        <p:spPr>
          <a:xfrm>
            <a:off x="5419751" y="5601712"/>
            <a:ext cx="1292983" cy="246221"/>
          </a:xfrm>
          <a:prstGeom prst="rect">
            <a:avLst/>
          </a:prstGeom>
          <a:solidFill>
            <a:schemeClr val="bg1"/>
          </a:solidFill>
        </p:spPr>
        <p:txBody>
          <a:bodyPr wrap="none" lIns="45720" tIns="0" rIns="45720" bIns="0" rtlCol="0">
            <a:spAutoFit/>
          </a:bodyPr>
          <a:lstStyle/>
          <a:p>
            <a:pPr algn="ctr"/>
            <a:r>
              <a:rPr lang="en-US" sz="1600" b="1" dirty="0">
                <a:latin typeface="Agency FB" panose="020B0503020202020204" pitchFamily="34" charset="0"/>
              </a:rPr>
              <a:t>Intermediate Hub</a:t>
            </a:r>
          </a:p>
        </p:txBody>
      </p:sp>
      <p:sp>
        <p:nvSpPr>
          <p:cNvPr id="17" name="Oval 16"/>
          <p:cNvSpPr/>
          <p:nvPr/>
        </p:nvSpPr>
        <p:spPr bwMode="auto">
          <a:xfrm>
            <a:off x="1828799" y="2007234"/>
            <a:ext cx="365760" cy="365760"/>
          </a:xfrm>
          <a:prstGeom prst="ellipse">
            <a:avLst/>
          </a:prstGeom>
          <a:solidFill>
            <a:schemeClr val="bg1"/>
          </a:solidFill>
          <a:ln w="50800"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8" name="Oval 17"/>
          <p:cNvSpPr/>
          <p:nvPr/>
        </p:nvSpPr>
        <p:spPr bwMode="auto">
          <a:xfrm>
            <a:off x="1818943" y="3528894"/>
            <a:ext cx="365760" cy="365760"/>
          </a:xfrm>
          <a:prstGeom prst="ellipse">
            <a:avLst/>
          </a:prstGeom>
          <a:solidFill>
            <a:schemeClr val="bg1"/>
          </a:solidFill>
          <a:ln w="50800" cap="flat" cmpd="sng" algn="ctr">
            <a:solidFill>
              <a:schemeClr val="accent4">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1" name="Oval 20"/>
          <p:cNvSpPr/>
          <p:nvPr/>
        </p:nvSpPr>
        <p:spPr bwMode="auto">
          <a:xfrm>
            <a:off x="2720198" y="3542534"/>
            <a:ext cx="365760" cy="365760"/>
          </a:xfrm>
          <a:prstGeom prst="ellipse">
            <a:avLst/>
          </a:prstGeom>
          <a:solidFill>
            <a:schemeClr val="bg1"/>
          </a:solidFill>
          <a:ln w="50800" cap="flat" cmpd="sng" algn="ctr">
            <a:solidFill>
              <a:schemeClr val="accent4">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2" name="Oval 21"/>
          <p:cNvSpPr/>
          <p:nvPr/>
        </p:nvSpPr>
        <p:spPr bwMode="auto">
          <a:xfrm>
            <a:off x="2720198" y="5079891"/>
            <a:ext cx="365760" cy="365760"/>
          </a:xfrm>
          <a:prstGeom prst="ellipse">
            <a:avLst/>
          </a:prstGeom>
          <a:solidFill>
            <a:schemeClr val="bg1"/>
          </a:solidFill>
          <a:ln w="50800"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6" name="Oval 25"/>
          <p:cNvSpPr/>
          <p:nvPr/>
        </p:nvSpPr>
        <p:spPr bwMode="auto">
          <a:xfrm>
            <a:off x="3614662" y="2007234"/>
            <a:ext cx="365760" cy="365760"/>
          </a:xfrm>
          <a:prstGeom prst="ellipse">
            <a:avLst/>
          </a:prstGeom>
          <a:solidFill>
            <a:schemeClr val="bg1"/>
          </a:solidFill>
          <a:ln w="50800"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7" name="Oval 26"/>
          <p:cNvSpPr/>
          <p:nvPr/>
        </p:nvSpPr>
        <p:spPr bwMode="auto">
          <a:xfrm>
            <a:off x="3609692" y="5079891"/>
            <a:ext cx="365760" cy="365760"/>
          </a:xfrm>
          <a:prstGeom prst="ellipse">
            <a:avLst/>
          </a:prstGeom>
          <a:solidFill>
            <a:schemeClr val="bg1"/>
          </a:solidFill>
          <a:ln w="50800"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8" name="Footer Placeholder 2"/>
          <p:cNvSpPr>
            <a:spLocks noGrp="1"/>
          </p:cNvSpPr>
          <p:nvPr>
            <p:ph type="ftr" sz="quarter" idx="11"/>
          </p:nvPr>
        </p:nvSpPr>
        <p:spPr>
          <a:xfrm>
            <a:off x="0" y="6248400"/>
            <a:ext cx="9144000" cy="457200"/>
          </a:xfrm>
        </p:spPr>
        <p:txBody>
          <a:bodyPr/>
          <a:lstStyle/>
          <a:p>
            <a:pPr>
              <a:defRPr/>
            </a:pPr>
            <a:r>
              <a:rPr lang="en-US" sz="1100" dirty="0"/>
              <a:t>Copyright © 1998-2016,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extLst>
      <p:ext uri="{BB962C8B-B14F-4D97-AF65-F5344CB8AC3E}">
        <p14:creationId xmlns:p14="http://schemas.microsoft.com/office/powerpoint/2010/main" val="14033707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Conditions and Outcomes of Intermodal Transport</a:t>
            </a:r>
          </a:p>
        </p:txBody>
      </p:sp>
      <p:sp>
        <p:nvSpPr>
          <p:cNvPr id="5" name="Rectangle 4"/>
          <p:cNvSpPr/>
          <p:nvPr/>
        </p:nvSpPr>
        <p:spPr bwMode="auto">
          <a:xfrm>
            <a:off x="293709" y="4857030"/>
            <a:ext cx="1920240" cy="731520"/>
          </a:xfrm>
          <a:prstGeom prst="rect">
            <a:avLst/>
          </a:prstGeom>
          <a:solidFill>
            <a:schemeClr val="accent2">
              <a:lumMod val="20000"/>
              <a:lumOff val="80000"/>
            </a:schemeClr>
          </a:solidFill>
          <a:ln w="25400"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endParaRPr lang="en-US" sz="1400" dirty="0">
              <a:solidFill>
                <a:schemeClr val="bg2">
                  <a:lumMod val="25000"/>
                </a:schemeClr>
              </a:solidFill>
              <a:latin typeface="Agency FB" pitchFamily="34" charset="0"/>
            </a:endParaRPr>
          </a:p>
        </p:txBody>
      </p:sp>
      <p:sp>
        <p:nvSpPr>
          <p:cNvPr id="6" name="Rectangle 5"/>
          <p:cNvSpPr/>
          <p:nvPr/>
        </p:nvSpPr>
        <p:spPr bwMode="auto">
          <a:xfrm>
            <a:off x="293709" y="4035578"/>
            <a:ext cx="1920240" cy="731520"/>
          </a:xfrm>
          <a:prstGeom prst="rect">
            <a:avLst/>
          </a:prstGeom>
          <a:solidFill>
            <a:schemeClr val="accent2">
              <a:lumMod val="20000"/>
              <a:lumOff val="80000"/>
            </a:schemeClr>
          </a:solidFill>
          <a:ln w="25400"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endParaRPr lang="en-US" sz="1400" dirty="0">
              <a:solidFill>
                <a:schemeClr val="bg2">
                  <a:lumMod val="25000"/>
                </a:schemeClr>
              </a:solidFill>
              <a:latin typeface="Agency FB" pitchFamily="34" charset="0"/>
            </a:endParaRPr>
          </a:p>
        </p:txBody>
      </p:sp>
      <p:sp>
        <p:nvSpPr>
          <p:cNvPr id="7" name="Rectangle 6"/>
          <p:cNvSpPr/>
          <p:nvPr/>
        </p:nvSpPr>
        <p:spPr bwMode="auto">
          <a:xfrm>
            <a:off x="293709" y="3226860"/>
            <a:ext cx="1920240" cy="731520"/>
          </a:xfrm>
          <a:prstGeom prst="rect">
            <a:avLst/>
          </a:prstGeom>
          <a:solidFill>
            <a:schemeClr val="accent2">
              <a:lumMod val="20000"/>
              <a:lumOff val="80000"/>
            </a:schemeClr>
          </a:solidFill>
          <a:ln w="25400"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endParaRPr lang="en-US" sz="1400" dirty="0">
              <a:solidFill>
                <a:schemeClr val="bg2">
                  <a:lumMod val="25000"/>
                </a:schemeClr>
              </a:solidFill>
              <a:latin typeface="Agency FB" pitchFamily="34" charset="0"/>
            </a:endParaRPr>
          </a:p>
        </p:txBody>
      </p:sp>
      <p:sp>
        <p:nvSpPr>
          <p:cNvPr id="8" name="Rectangle 7"/>
          <p:cNvSpPr/>
          <p:nvPr/>
        </p:nvSpPr>
        <p:spPr bwMode="auto">
          <a:xfrm>
            <a:off x="293709" y="2417580"/>
            <a:ext cx="1920240" cy="731520"/>
          </a:xfrm>
          <a:prstGeom prst="rect">
            <a:avLst/>
          </a:prstGeom>
          <a:solidFill>
            <a:schemeClr val="accent2">
              <a:lumMod val="20000"/>
              <a:lumOff val="80000"/>
            </a:schemeClr>
          </a:solidFill>
          <a:ln w="25400"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endParaRPr lang="en-US" sz="1400" dirty="0">
              <a:solidFill>
                <a:schemeClr val="bg2">
                  <a:lumMod val="25000"/>
                </a:schemeClr>
              </a:solidFill>
              <a:latin typeface="Agency FB" pitchFamily="34" charset="0"/>
            </a:endParaRPr>
          </a:p>
        </p:txBody>
      </p:sp>
      <p:sp>
        <p:nvSpPr>
          <p:cNvPr id="9" name="Rectangle 8"/>
          <p:cNvSpPr/>
          <p:nvPr/>
        </p:nvSpPr>
        <p:spPr bwMode="auto">
          <a:xfrm>
            <a:off x="293709" y="1608300"/>
            <a:ext cx="1920240" cy="731520"/>
          </a:xfrm>
          <a:prstGeom prst="rect">
            <a:avLst/>
          </a:prstGeom>
          <a:solidFill>
            <a:schemeClr val="accent2">
              <a:lumMod val="20000"/>
              <a:lumOff val="80000"/>
            </a:schemeClr>
          </a:solidFill>
          <a:ln w="25400"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endParaRPr lang="en-US" sz="1400" dirty="0">
              <a:solidFill>
                <a:schemeClr val="bg2">
                  <a:lumMod val="25000"/>
                </a:schemeClr>
              </a:solidFill>
              <a:latin typeface="Agency FB" pitchFamily="34" charset="0"/>
            </a:endParaRPr>
          </a:p>
        </p:txBody>
      </p:sp>
      <p:sp>
        <p:nvSpPr>
          <p:cNvPr id="10" name="Rectangle 9"/>
          <p:cNvSpPr/>
          <p:nvPr/>
        </p:nvSpPr>
        <p:spPr>
          <a:xfrm>
            <a:off x="237901" y="1566116"/>
            <a:ext cx="827471" cy="338554"/>
          </a:xfrm>
          <a:prstGeom prst="rect">
            <a:avLst/>
          </a:prstGeom>
        </p:spPr>
        <p:txBody>
          <a:bodyPr wrap="none">
            <a:spAutoFit/>
          </a:bodyPr>
          <a:lstStyle/>
          <a:p>
            <a:r>
              <a:rPr lang="en-US" sz="1600" b="1" dirty="0">
                <a:latin typeface="Agency FB" pitchFamily="34" charset="0"/>
              </a:rPr>
              <a:t>Load Unit</a:t>
            </a:r>
          </a:p>
        </p:txBody>
      </p:sp>
      <p:sp>
        <p:nvSpPr>
          <p:cNvPr id="11" name="Rectangle 10"/>
          <p:cNvSpPr/>
          <p:nvPr/>
        </p:nvSpPr>
        <p:spPr bwMode="auto">
          <a:xfrm>
            <a:off x="301509" y="1490172"/>
            <a:ext cx="3840480" cy="73152"/>
          </a:xfrm>
          <a:prstGeom prst="rect">
            <a:avLst/>
          </a:prstGeom>
          <a:gradFill flip="none" rotWithShape="1">
            <a:gsLst>
              <a:gs pos="0">
                <a:schemeClr val="bg1">
                  <a:lumMod val="50000"/>
                </a:schemeClr>
              </a:gs>
              <a:gs pos="100000">
                <a:schemeClr val="bg1"/>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2" name="Rectangle 11"/>
          <p:cNvSpPr/>
          <p:nvPr/>
        </p:nvSpPr>
        <p:spPr>
          <a:xfrm>
            <a:off x="209996" y="1112810"/>
            <a:ext cx="1095172" cy="400110"/>
          </a:xfrm>
          <a:prstGeom prst="rect">
            <a:avLst/>
          </a:prstGeom>
        </p:spPr>
        <p:txBody>
          <a:bodyPr wrap="none">
            <a:spAutoFit/>
          </a:bodyPr>
          <a:lstStyle/>
          <a:p>
            <a:r>
              <a:rPr lang="en-US" sz="2000" b="1" dirty="0">
                <a:solidFill>
                  <a:schemeClr val="accent2">
                    <a:lumMod val="50000"/>
                  </a:schemeClr>
                </a:solidFill>
                <a:latin typeface="Agency FB" pitchFamily="34" charset="0"/>
              </a:rPr>
              <a:t>Conditions</a:t>
            </a:r>
          </a:p>
        </p:txBody>
      </p:sp>
      <p:sp>
        <p:nvSpPr>
          <p:cNvPr id="13" name="Rectangle 12"/>
          <p:cNvSpPr/>
          <p:nvPr/>
        </p:nvSpPr>
        <p:spPr>
          <a:xfrm>
            <a:off x="237901" y="2381361"/>
            <a:ext cx="1330814" cy="338554"/>
          </a:xfrm>
          <a:prstGeom prst="rect">
            <a:avLst/>
          </a:prstGeom>
        </p:spPr>
        <p:txBody>
          <a:bodyPr wrap="none">
            <a:spAutoFit/>
          </a:bodyPr>
          <a:lstStyle/>
          <a:p>
            <a:r>
              <a:rPr lang="en-US" sz="1600" b="1" dirty="0">
                <a:latin typeface="Agency FB" pitchFamily="34" charset="0"/>
              </a:rPr>
              <a:t>Modal Continuity</a:t>
            </a:r>
          </a:p>
        </p:txBody>
      </p:sp>
      <p:sp>
        <p:nvSpPr>
          <p:cNvPr id="14" name="Rectangle 13"/>
          <p:cNvSpPr/>
          <p:nvPr/>
        </p:nvSpPr>
        <p:spPr>
          <a:xfrm>
            <a:off x="269963" y="3190259"/>
            <a:ext cx="1516762" cy="338554"/>
          </a:xfrm>
          <a:prstGeom prst="rect">
            <a:avLst/>
          </a:prstGeom>
        </p:spPr>
        <p:txBody>
          <a:bodyPr wrap="none">
            <a:spAutoFit/>
          </a:bodyPr>
          <a:lstStyle/>
          <a:p>
            <a:r>
              <a:rPr lang="en-US" sz="1600" b="1" dirty="0">
                <a:latin typeface="Agency FB" pitchFamily="34" charset="0"/>
              </a:rPr>
              <a:t>Transport Distance</a:t>
            </a:r>
          </a:p>
        </p:txBody>
      </p:sp>
      <p:sp>
        <p:nvSpPr>
          <p:cNvPr id="15" name="Rectangle 14"/>
          <p:cNvSpPr/>
          <p:nvPr/>
        </p:nvSpPr>
        <p:spPr>
          <a:xfrm>
            <a:off x="269963" y="3968779"/>
            <a:ext cx="1026243" cy="338554"/>
          </a:xfrm>
          <a:prstGeom prst="rect">
            <a:avLst/>
          </a:prstGeom>
        </p:spPr>
        <p:txBody>
          <a:bodyPr wrap="none">
            <a:spAutoFit/>
          </a:bodyPr>
          <a:lstStyle/>
          <a:p>
            <a:r>
              <a:rPr lang="en-US" sz="1600" b="1" dirty="0">
                <a:latin typeface="Agency FB" pitchFamily="34" charset="0"/>
              </a:rPr>
              <a:t>Cargo Value</a:t>
            </a:r>
          </a:p>
        </p:txBody>
      </p:sp>
      <p:sp>
        <p:nvSpPr>
          <p:cNvPr id="16" name="Rectangle 15"/>
          <p:cNvSpPr/>
          <p:nvPr/>
        </p:nvSpPr>
        <p:spPr>
          <a:xfrm>
            <a:off x="253932" y="4794897"/>
            <a:ext cx="1850186" cy="338554"/>
          </a:xfrm>
          <a:prstGeom prst="rect">
            <a:avLst/>
          </a:prstGeom>
        </p:spPr>
        <p:txBody>
          <a:bodyPr wrap="none">
            <a:spAutoFit/>
          </a:bodyPr>
          <a:lstStyle/>
          <a:p>
            <a:r>
              <a:rPr lang="en-US" sz="1600" b="1" dirty="0">
                <a:latin typeface="Agency FB" pitchFamily="34" charset="0"/>
              </a:rPr>
              <a:t>Frequency of shipments</a:t>
            </a:r>
          </a:p>
        </p:txBody>
      </p:sp>
      <p:sp>
        <p:nvSpPr>
          <p:cNvPr id="18" name="Rectangle 17"/>
          <p:cNvSpPr/>
          <p:nvPr/>
        </p:nvSpPr>
        <p:spPr bwMode="auto">
          <a:xfrm>
            <a:off x="2279316" y="1608300"/>
            <a:ext cx="2286000" cy="731520"/>
          </a:xfrm>
          <a:prstGeom prst="rect">
            <a:avLst/>
          </a:prstGeom>
          <a:noFill/>
          <a:ln w="25400" cap="flat" cmpd="sng" algn="ctr">
            <a:solidFill>
              <a:schemeClr val="accent2">
                <a:lumMod val="60000"/>
                <a:lumOff val="40000"/>
              </a:schemeClr>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r>
              <a:rPr lang="en-US" sz="1400" dirty="0">
                <a:solidFill>
                  <a:schemeClr val="bg2">
                    <a:lumMod val="25000"/>
                  </a:schemeClr>
                </a:solidFill>
                <a:latin typeface="Agency FB" pitchFamily="34" charset="0"/>
              </a:rPr>
              <a:t>Intermediate and finished goods in load units of less than 25 tons.</a:t>
            </a:r>
          </a:p>
        </p:txBody>
      </p:sp>
      <p:sp>
        <p:nvSpPr>
          <p:cNvPr id="19" name="Rectangle 18"/>
          <p:cNvSpPr/>
          <p:nvPr/>
        </p:nvSpPr>
        <p:spPr>
          <a:xfrm>
            <a:off x="349696" y="1975049"/>
            <a:ext cx="552091" cy="274298"/>
          </a:xfrm>
          <a:prstGeom prst="rect">
            <a:avLst/>
          </a:prstGeom>
          <a:solidFill>
            <a:schemeClr val="bg1"/>
          </a:solid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bwMode="auto">
          <a:xfrm>
            <a:off x="2279316" y="2418495"/>
            <a:ext cx="2286000" cy="731520"/>
          </a:xfrm>
          <a:prstGeom prst="rect">
            <a:avLst/>
          </a:prstGeom>
          <a:noFill/>
          <a:ln w="25400" cap="flat" cmpd="sng" algn="ctr">
            <a:solidFill>
              <a:schemeClr val="accent2">
                <a:lumMod val="60000"/>
                <a:lumOff val="40000"/>
              </a:schemeClr>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r>
              <a:rPr lang="en-US" sz="1400" dirty="0">
                <a:solidFill>
                  <a:schemeClr val="bg2">
                    <a:lumMod val="25000"/>
                  </a:schemeClr>
                </a:solidFill>
                <a:latin typeface="Agency FB" pitchFamily="34" charset="0"/>
              </a:rPr>
              <a:t>Sequence of connected infrastructure; an intermodal transport chain.</a:t>
            </a:r>
          </a:p>
        </p:txBody>
      </p:sp>
      <p:sp>
        <p:nvSpPr>
          <p:cNvPr id="27" name="Rectangle 26"/>
          <p:cNvSpPr/>
          <p:nvPr/>
        </p:nvSpPr>
        <p:spPr bwMode="auto">
          <a:xfrm>
            <a:off x="2279316" y="3232153"/>
            <a:ext cx="2286000" cy="731520"/>
          </a:xfrm>
          <a:prstGeom prst="rect">
            <a:avLst/>
          </a:prstGeom>
          <a:noFill/>
          <a:ln w="25400" cap="flat" cmpd="sng" algn="ctr">
            <a:solidFill>
              <a:schemeClr val="accent2">
                <a:lumMod val="60000"/>
                <a:lumOff val="40000"/>
              </a:schemeClr>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r>
              <a:rPr lang="en-US" sz="1400" dirty="0">
                <a:solidFill>
                  <a:schemeClr val="bg2">
                    <a:lumMod val="25000"/>
                  </a:schemeClr>
                </a:solidFill>
                <a:latin typeface="Agency FB" pitchFamily="34" charset="0"/>
              </a:rPr>
              <a:t>Distances above 500 km (longer than one day of trucking) usually require intermodal transportation.</a:t>
            </a:r>
          </a:p>
        </p:txBody>
      </p:sp>
      <p:sp>
        <p:nvSpPr>
          <p:cNvPr id="28" name="Rectangle 27"/>
          <p:cNvSpPr/>
          <p:nvPr/>
        </p:nvSpPr>
        <p:spPr bwMode="auto">
          <a:xfrm>
            <a:off x="2279316" y="4037185"/>
            <a:ext cx="2286000" cy="731520"/>
          </a:xfrm>
          <a:prstGeom prst="rect">
            <a:avLst/>
          </a:prstGeom>
          <a:noFill/>
          <a:ln w="25400" cap="flat" cmpd="sng" algn="ctr">
            <a:solidFill>
              <a:schemeClr val="accent2">
                <a:lumMod val="60000"/>
                <a:lumOff val="40000"/>
              </a:schemeClr>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r>
              <a:rPr lang="en-US" sz="1400" dirty="0">
                <a:solidFill>
                  <a:schemeClr val="bg2">
                    <a:lumMod val="25000"/>
                  </a:schemeClr>
                </a:solidFill>
                <a:latin typeface="Agency FB" pitchFamily="34" charset="0"/>
              </a:rPr>
              <a:t>Suitable for intermediate cargo values. Low and high value shipments are usually less suitable.</a:t>
            </a:r>
          </a:p>
        </p:txBody>
      </p:sp>
      <p:sp>
        <p:nvSpPr>
          <p:cNvPr id="29" name="Rectangle 28"/>
          <p:cNvSpPr/>
          <p:nvPr/>
        </p:nvSpPr>
        <p:spPr bwMode="auto">
          <a:xfrm>
            <a:off x="2279316" y="4859469"/>
            <a:ext cx="2286000" cy="731520"/>
          </a:xfrm>
          <a:prstGeom prst="rect">
            <a:avLst/>
          </a:prstGeom>
          <a:noFill/>
          <a:ln w="25400" cap="flat" cmpd="sng" algn="ctr">
            <a:solidFill>
              <a:schemeClr val="accent2">
                <a:lumMod val="60000"/>
                <a:lumOff val="40000"/>
              </a:schemeClr>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r>
              <a:rPr lang="en-US" sz="1400" dirty="0">
                <a:solidFill>
                  <a:schemeClr val="bg2">
                    <a:lumMod val="25000"/>
                  </a:schemeClr>
                </a:solidFill>
                <a:latin typeface="Agency FB" pitchFamily="34" charset="0"/>
              </a:rPr>
              <a:t>Cargo flows need to be continuous and in similar quantities.</a:t>
            </a:r>
          </a:p>
        </p:txBody>
      </p:sp>
      <p:sp>
        <p:nvSpPr>
          <p:cNvPr id="43" name="Rectangle 42"/>
          <p:cNvSpPr/>
          <p:nvPr/>
        </p:nvSpPr>
        <p:spPr bwMode="auto">
          <a:xfrm>
            <a:off x="4648349" y="1606538"/>
            <a:ext cx="1920240" cy="731520"/>
          </a:xfrm>
          <a:prstGeom prst="rect">
            <a:avLst/>
          </a:prstGeom>
          <a:solidFill>
            <a:schemeClr val="accent4">
              <a:lumMod val="20000"/>
              <a:lumOff val="80000"/>
            </a:schemeClr>
          </a:solidFill>
          <a:ln w="25400"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endParaRPr lang="en-US" sz="1400" dirty="0">
              <a:solidFill>
                <a:schemeClr val="bg2">
                  <a:lumMod val="25000"/>
                </a:schemeClr>
              </a:solidFill>
              <a:latin typeface="Agency FB" pitchFamily="34" charset="0"/>
            </a:endParaRPr>
          </a:p>
        </p:txBody>
      </p:sp>
      <p:sp>
        <p:nvSpPr>
          <p:cNvPr id="44" name="Rectangle 43"/>
          <p:cNvSpPr/>
          <p:nvPr/>
        </p:nvSpPr>
        <p:spPr bwMode="auto">
          <a:xfrm>
            <a:off x="4660534" y="1489550"/>
            <a:ext cx="3840480" cy="73152"/>
          </a:xfrm>
          <a:prstGeom prst="rect">
            <a:avLst/>
          </a:prstGeom>
          <a:gradFill flip="none" rotWithShape="1">
            <a:gsLst>
              <a:gs pos="0">
                <a:schemeClr val="bg1">
                  <a:lumMod val="50000"/>
                </a:schemeClr>
              </a:gs>
              <a:gs pos="100000">
                <a:schemeClr val="bg1"/>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5" name="Rectangle 44"/>
          <p:cNvSpPr/>
          <p:nvPr/>
        </p:nvSpPr>
        <p:spPr>
          <a:xfrm>
            <a:off x="4570382" y="1112810"/>
            <a:ext cx="1050288" cy="400110"/>
          </a:xfrm>
          <a:prstGeom prst="rect">
            <a:avLst/>
          </a:prstGeom>
        </p:spPr>
        <p:txBody>
          <a:bodyPr wrap="none">
            <a:spAutoFit/>
          </a:bodyPr>
          <a:lstStyle/>
          <a:p>
            <a:r>
              <a:rPr lang="en-US" sz="2000" b="1" dirty="0">
                <a:solidFill>
                  <a:schemeClr val="accent5">
                    <a:lumMod val="50000"/>
                  </a:schemeClr>
                </a:solidFill>
                <a:latin typeface="Agency FB" pitchFamily="34" charset="0"/>
              </a:rPr>
              <a:t>Outcomes</a:t>
            </a:r>
          </a:p>
        </p:txBody>
      </p:sp>
      <p:sp>
        <p:nvSpPr>
          <p:cNvPr id="46" name="Rectangle 45"/>
          <p:cNvSpPr/>
          <p:nvPr/>
        </p:nvSpPr>
        <p:spPr bwMode="auto">
          <a:xfrm>
            <a:off x="6631330" y="1608201"/>
            <a:ext cx="2286000" cy="731520"/>
          </a:xfrm>
          <a:prstGeom prst="rect">
            <a:avLst/>
          </a:prstGeom>
          <a:noFill/>
          <a:ln w="25400" cap="flat" cmpd="sng" algn="ctr">
            <a:solidFill>
              <a:schemeClr val="accent4">
                <a:lumMod val="60000"/>
                <a:lumOff val="40000"/>
              </a:schemeClr>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r>
              <a:rPr lang="en-US" sz="1400" dirty="0">
                <a:latin typeface="Agency FB" pitchFamily="34" charset="0"/>
              </a:rPr>
              <a:t>From economies of scale and the use of more effective modes and intermodal operations. </a:t>
            </a:r>
          </a:p>
        </p:txBody>
      </p:sp>
      <p:sp>
        <p:nvSpPr>
          <p:cNvPr id="47" name="Rectangle 46"/>
          <p:cNvSpPr/>
          <p:nvPr/>
        </p:nvSpPr>
        <p:spPr>
          <a:xfrm>
            <a:off x="4645121" y="1579178"/>
            <a:ext cx="1928733" cy="307777"/>
          </a:xfrm>
          <a:prstGeom prst="rect">
            <a:avLst/>
          </a:prstGeom>
        </p:spPr>
        <p:txBody>
          <a:bodyPr wrap="none">
            <a:spAutoFit/>
          </a:bodyPr>
          <a:lstStyle/>
          <a:p>
            <a:r>
              <a:rPr lang="en-US" sz="1400" b="1" dirty="0">
                <a:latin typeface="Agency FB" pitchFamily="34" charset="0"/>
              </a:rPr>
              <a:t>Lower Total Transport Costs</a:t>
            </a:r>
          </a:p>
        </p:txBody>
      </p:sp>
      <p:cxnSp>
        <p:nvCxnSpPr>
          <p:cNvPr id="56" name="Straight Connector 55"/>
          <p:cNvCxnSpPr>
            <a:stCxn id="52" idx="6"/>
            <a:endCxn id="53" idx="2"/>
          </p:cNvCxnSpPr>
          <p:nvPr/>
        </p:nvCxnSpPr>
        <p:spPr>
          <a:xfrm>
            <a:off x="639881" y="2929758"/>
            <a:ext cx="504543" cy="2613"/>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53" idx="6"/>
            <a:endCxn id="54" idx="2"/>
          </p:cNvCxnSpPr>
          <p:nvPr/>
        </p:nvCxnSpPr>
        <p:spPr>
          <a:xfrm>
            <a:off x="1327304" y="2932371"/>
            <a:ext cx="504543" cy="2613"/>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457001" y="2838318"/>
            <a:ext cx="182880" cy="182880"/>
          </a:xfrm>
          <a:prstGeom prst="ellipse">
            <a:avLst/>
          </a:prstGeom>
          <a:solidFill>
            <a:schemeClr val="accent4">
              <a:lumMod val="75000"/>
            </a:schemeClr>
          </a:solidFill>
          <a:ln w="254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1144424" y="2840931"/>
            <a:ext cx="182880" cy="182880"/>
          </a:xfrm>
          <a:prstGeom prst="ellipse">
            <a:avLst/>
          </a:prstGeom>
          <a:solidFill>
            <a:schemeClr val="accent3">
              <a:lumMod val="75000"/>
            </a:schemeClr>
          </a:solidFill>
          <a:ln w="254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1831847" y="2843544"/>
            <a:ext cx="182880" cy="182880"/>
          </a:xfrm>
          <a:prstGeom prst="ellipse">
            <a:avLst/>
          </a:prstGeom>
          <a:solidFill>
            <a:schemeClr val="accent2">
              <a:lumMod val="75000"/>
            </a:schemeClr>
          </a:solid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972754" y="1971305"/>
            <a:ext cx="552091" cy="274298"/>
          </a:xfrm>
          <a:prstGeom prst="rect">
            <a:avLst/>
          </a:prstGeom>
          <a:solidFill>
            <a:schemeClr val="bg1"/>
          </a:solid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1595812" y="1973659"/>
            <a:ext cx="552091" cy="274298"/>
          </a:xfrm>
          <a:prstGeom prst="rect">
            <a:avLst/>
          </a:prstGeom>
          <a:solidFill>
            <a:schemeClr val="bg1"/>
          </a:solid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ight Arrow 61"/>
          <p:cNvSpPr/>
          <p:nvPr/>
        </p:nvSpPr>
        <p:spPr>
          <a:xfrm>
            <a:off x="1084019" y="3505911"/>
            <a:ext cx="1005840" cy="365760"/>
          </a:xfrm>
          <a:prstGeom prst="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69767" y="3603174"/>
            <a:ext cx="548640" cy="18288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p:cNvCxnSpPr/>
          <p:nvPr/>
        </p:nvCxnSpPr>
        <p:spPr>
          <a:xfrm>
            <a:off x="1049833" y="3506645"/>
            <a:ext cx="0" cy="36576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601807" y="3490733"/>
            <a:ext cx="296876" cy="400110"/>
          </a:xfrm>
          <a:prstGeom prst="rect">
            <a:avLst/>
          </a:prstGeom>
          <a:noFill/>
        </p:spPr>
        <p:txBody>
          <a:bodyPr wrap="none" rtlCol="0">
            <a:spAutoFit/>
          </a:bodyPr>
          <a:lstStyle/>
          <a:p>
            <a:r>
              <a:rPr lang="en-US" sz="2000" b="1" dirty="0">
                <a:solidFill>
                  <a:srgbClr val="FF0000"/>
                </a:solidFill>
                <a:latin typeface="Agency FB" panose="020B0503020202020204" pitchFamily="34" charset="0"/>
              </a:rPr>
              <a:t>X</a:t>
            </a:r>
          </a:p>
        </p:txBody>
      </p:sp>
      <p:sp>
        <p:nvSpPr>
          <p:cNvPr id="67" name="Rectangle 66"/>
          <p:cNvSpPr/>
          <p:nvPr/>
        </p:nvSpPr>
        <p:spPr>
          <a:xfrm>
            <a:off x="405183" y="2020606"/>
            <a:ext cx="457200" cy="18288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1024002" y="2022336"/>
            <a:ext cx="182880" cy="18288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1279976" y="2022336"/>
            <a:ext cx="182880" cy="18288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1636997" y="2021373"/>
            <a:ext cx="91440" cy="18288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1758890" y="2021373"/>
            <a:ext cx="91440" cy="18288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1880783" y="2021373"/>
            <a:ext cx="91440" cy="18288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2002676" y="2021373"/>
            <a:ext cx="91440" cy="18288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971151" y="4296518"/>
            <a:ext cx="457200" cy="36576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1426872" y="4294460"/>
            <a:ext cx="182880" cy="36576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796784" y="4310374"/>
            <a:ext cx="182880" cy="36576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a:off x="862151" y="4356459"/>
            <a:ext cx="757645" cy="265292"/>
          </a:xfrm>
          <a:custGeom>
            <a:avLst/>
            <a:gdLst>
              <a:gd name="connsiteX0" fmla="*/ 0 w 757645"/>
              <a:gd name="connsiteY0" fmla="*/ 0 h 254913"/>
              <a:gd name="connsiteX1" fmla="*/ 326571 w 757645"/>
              <a:gd name="connsiteY1" fmla="*/ 254726 h 254913"/>
              <a:gd name="connsiteX2" fmla="*/ 757645 w 757645"/>
              <a:gd name="connsiteY2" fmla="*/ 32657 h 254913"/>
            </a:gdLst>
            <a:ahLst/>
            <a:cxnLst>
              <a:cxn ang="0">
                <a:pos x="connsiteX0" y="connsiteY0"/>
              </a:cxn>
              <a:cxn ang="0">
                <a:pos x="connsiteX1" y="connsiteY1"/>
              </a:cxn>
              <a:cxn ang="0">
                <a:pos x="connsiteX2" y="connsiteY2"/>
              </a:cxn>
            </a:cxnLst>
            <a:rect l="l" t="t" r="r" b="b"/>
            <a:pathLst>
              <a:path w="757645" h="254913">
                <a:moveTo>
                  <a:pt x="0" y="0"/>
                </a:moveTo>
                <a:cubicBezTo>
                  <a:pt x="100148" y="124641"/>
                  <a:pt x="200297" y="249283"/>
                  <a:pt x="326571" y="254726"/>
                </a:cubicBezTo>
                <a:cubicBezTo>
                  <a:pt x="452845" y="260169"/>
                  <a:pt x="605245" y="146413"/>
                  <a:pt x="757645" y="32657"/>
                </a:cubicBez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786810" y="4310810"/>
            <a:ext cx="914400" cy="365760"/>
          </a:xfrm>
          <a:custGeom>
            <a:avLst/>
            <a:gdLst>
              <a:gd name="connsiteX0" fmla="*/ 0 w 750499"/>
              <a:gd name="connsiteY0" fmla="*/ 0 h 491706"/>
              <a:gd name="connsiteX1" fmla="*/ 0 w 750499"/>
              <a:gd name="connsiteY1" fmla="*/ 491706 h 491706"/>
              <a:gd name="connsiteX2" fmla="*/ 750499 w 750499"/>
              <a:gd name="connsiteY2" fmla="*/ 491706 h 491706"/>
            </a:gdLst>
            <a:ahLst/>
            <a:cxnLst>
              <a:cxn ang="0">
                <a:pos x="connsiteX0" y="connsiteY0"/>
              </a:cxn>
              <a:cxn ang="0">
                <a:pos x="connsiteX1" y="connsiteY1"/>
              </a:cxn>
              <a:cxn ang="0">
                <a:pos x="connsiteX2" y="connsiteY2"/>
              </a:cxn>
            </a:cxnLst>
            <a:rect l="l" t="t" r="r" b="b"/>
            <a:pathLst>
              <a:path w="750499" h="491706">
                <a:moveTo>
                  <a:pt x="0" y="0"/>
                </a:moveTo>
                <a:lnTo>
                  <a:pt x="0" y="491706"/>
                </a:lnTo>
                <a:lnTo>
                  <a:pt x="750499" y="491706"/>
                </a:lnTo>
              </a:path>
            </a:pathLst>
          </a:custGeom>
          <a:noFill/>
          <a:ln w="19050">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bwMode="auto">
          <a:xfrm>
            <a:off x="4648349" y="4876505"/>
            <a:ext cx="1920240" cy="731520"/>
          </a:xfrm>
          <a:prstGeom prst="rect">
            <a:avLst/>
          </a:prstGeom>
          <a:solidFill>
            <a:schemeClr val="accent4">
              <a:lumMod val="20000"/>
              <a:lumOff val="80000"/>
            </a:schemeClr>
          </a:solidFill>
          <a:ln w="25400"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endParaRPr lang="en-US" sz="1400" dirty="0">
              <a:solidFill>
                <a:schemeClr val="bg2">
                  <a:lumMod val="25000"/>
                </a:schemeClr>
              </a:solidFill>
              <a:latin typeface="Agency FB" pitchFamily="34" charset="0"/>
            </a:endParaRPr>
          </a:p>
        </p:txBody>
      </p:sp>
      <p:sp>
        <p:nvSpPr>
          <p:cNvPr id="81" name="Rectangle 80"/>
          <p:cNvSpPr/>
          <p:nvPr/>
        </p:nvSpPr>
        <p:spPr bwMode="auto">
          <a:xfrm>
            <a:off x="4648349" y="4052903"/>
            <a:ext cx="1920240" cy="731520"/>
          </a:xfrm>
          <a:prstGeom prst="rect">
            <a:avLst/>
          </a:prstGeom>
          <a:solidFill>
            <a:schemeClr val="accent4">
              <a:lumMod val="20000"/>
              <a:lumOff val="80000"/>
            </a:schemeClr>
          </a:solidFill>
          <a:ln w="25400"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endParaRPr lang="en-US" sz="1400" dirty="0">
              <a:solidFill>
                <a:schemeClr val="bg2">
                  <a:lumMod val="25000"/>
                </a:schemeClr>
              </a:solidFill>
              <a:latin typeface="Agency FB" pitchFamily="34" charset="0"/>
            </a:endParaRPr>
          </a:p>
        </p:txBody>
      </p:sp>
      <p:sp>
        <p:nvSpPr>
          <p:cNvPr id="82" name="Rectangle 81"/>
          <p:cNvSpPr/>
          <p:nvPr/>
        </p:nvSpPr>
        <p:spPr bwMode="auto">
          <a:xfrm>
            <a:off x="4648349" y="3237563"/>
            <a:ext cx="1920240" cy="731520"/>
          </a:xfrm>
          <a:prstGeom prst="rect">
            <a:avLst/>
          </a:prstGeom>
          <a:solidFill>
            <a:schemeClr val="accent4">
              <a:lumMod val="20000"/>
              <a:lumOff val="80000"/>
            </a:schemeClr>
          </a:solidFill>
          <a:ln w="25400"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endParaRPr lang="en-US" sz="1400" dirty="0">
              <a:solidFill>
                <a:schemeClr val="bg2">
                  <a:lumMod val="25000"/>
                </a:schemeClr>
              </a:solidFill>
              <a:latin typeface="Agency FB" pitchFamily="34" charset="0"/>
            </a:endParaRPr>
          </a:p>
        </p:txBody>
      </p:sp>
      <p:sp>
        <p:nvSpPr>
          <p:cNvPr id="83" name="Rectangle 82"/>
          <p:cNvSpPr/>
          <p:nvPr/>
        </p:nvSpPr>
        <p:spPr bwMode="auto">
          <a:xfrm>
            <a:off x="4648349" y="2421089"/>
            <a:ext cx="1920240" cy="731520"/>
          </a:xfrm>
          <a:prstGeom prst="rect">
            <a:avLst/>
          </a:prstGeom>
          <a:solidFill>
            <a:schemeClr val="accent4">
              <a:lumMod val="20000"/>
              <a:lumOff val="80000"/>
            </a:schemeClr>
          </a:solidFill>
          <a:ln w="25400"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endParaRPr lang="en-US" sz="1400" dirty="0">
              <a:solidFill>
                <a:schemeClr val="bg2">
                  <a:lumMod val="25000"/>
                </a:schemeClr>
              </a:solidFill>
              <a:latin typeface="Agency FB" pitchFamily="34" charset="0"/>
            </a:endParaRPr>
          </a:p>
        </p:txBody>
      </p:sp>
      <p:sp>
        <p:nvSpPr>
          <p:cNvPr id="84" name="Rectangle 83"/>
          <p:cNvSpPr/>
          <p:nvPr/>
        </p:nvSpPr>
        <p:spPr>
          <a:xfrm>
            <a:off x="4645121" y="2396083"/>
            <a:ext cx="941283" cy="338554"/>
          </a:xfrm>
          <a:prstGeom prst="rect">
            <a:avLst/>
          </a:prstGeom>
        </p:spPr>
        <p:txBody>
          <a:bodyPr wrap="none">
            <a:spAutoFit/>
          </a:bodyPr>
          <a:lstStyle/>
          <a:p>
            <a:r>
              <a:rPr lang="en-US" sz="1600" b="1" dirty="0">
                <a:latin typeface="Agency FB" pitchFamily="34" charset="0"/>
              </a:rPr>
              <a:t>Modal shift</a:t>
            </a:r>
          </a:p>
        </p:txBody>
      </p:sp>
      <p:sp>
        <p:nvSpPr>
          <p:cNvPr id="85" name="Rectangle 84"/>
          <p:cNvSpPr/>
          <p:nvPr/>
        </p:nvSpPr>
        <p:spPr>
          <a:xfrm>
            <a:off x="4643557" y="4831628"/>
            <a:ext cx="1627369" cy="338554"/>
          </a:xfrm>
          <a:prstGeom prst="rect">
            <a:avLst/>
          </a:prstGeom>
        </p:spPr>
        <p:txBody>
          <a:bodyPr wrap="none">
            <a:spAutoFit/>
          </a:bodyPr>
          <a:lstStyle/>
          <a:p>
            <a:r>
              <a:rPr lang="en-US" sz="1600" b="1" dirty="0">
                <a:latin typeface="Agency FB" pitchFamily="34" charset="0"/>
              </a:rPr>
              <a:t>Less empty backhaul</a:t>
            </a:r>
          </a:p>
        </p:txBody>
      </p:sp>
      <p:sp>
        <p:nvSpPr>
          <p:cNvPr id="86" name="Rectangle 85"/>
          <p:cNvSpPr/>
          <p:nvPr/>
        </p:nvSpPr>
        <p:spPr>
          <a:xfrm>
            <a:off x="4623545" y="3218034"/>
            <a:ext cx="1973617" cy="292388"/>
          </a:xfrm>
          <a:prstGeom prst="rect">
            <a:avLst/>
          </a:prstGeom>
        </p:spPr>
        <p:txBody>
          <a:bodyPr wrap="none">
            <a:spAutoFit/>
          </a:bodyPr>
          <a:lstStyle/>
          <a:p>
            <a:r>
              <a:rPr lang="en-US" sz="1300" b="1" dirty="0">
                <a:latin typeface="Agency FB" pitchFamily="34" charset="0"/>
              </a:rPr>
              <a:t>Consolidation / Deconsolidation</a:t>
            </a:r>
          </a:p>
        </p:txBody>
      </p:sp>
      <p:sp>
        <p:nvSpPr>
          <p:cNvPr id="87" name="Rectangle 86"/>
          <p:cNvSpPr/>
          <p:nvPr/>
        </p:nvSpPr>
        <p:spPr>
          <a:xfrm>
            <a:off x="4660534" y="3973043"/>
            <a:ext cx="1452642" cy="338554"/>
          </a:xfrm>
          <a:prstGeom prst="rect">
            <a:avLst/>
          </a:prstGeom>
        </p:spPr>
        <p:txBody>
          <a:bodyPr wrap="none">
            <a:spAutoFit/>
          </a:bodyPr>
          <a:lstStyle/>
          <a:p>
            <a:r>
              <a:rPr lang="en-US" sz="1600" b="1" dirty="0">
                <a:latin typeface="Agency FB" pitchFamily="34" charset="0"/>
              </a:rPr>
              <a:t>Higher load factor</a:t>
            </a:r>
          </a:p>
        </p:txBody>
      </p:sp>
      <p:sp>
        <p:nvSpPr>
          <p:cNvPr id="90" name="Rectangle 89"/>
          <p:cNvSpPr/>
          <p:nvPr/>
        </p:nvSpPr>
        <p:spPr bwMode="auto">
          <a:xfrm>
            <a:off x="6631330" y="2422759"/>
            <a:ext cx="2286000" cy="731520"/>
          </a:xfrm>
          <a:prstGeom prst="rect">
            <a:avLst/>
          </a:prstGeom>
          <a:noFill/>
          <a:ln w="25400" cap="flat" cmpd="sng" algn="ctr">
            <a:solidFill>
              <a:schemeClr val="accent4">
                <a:lumMod val="60000"/>
                <a:lumOff val="40000"/>
              </a:schemeClr>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r>
              <a:rPr lang="en-US" sz="1400" dirty="0">
                <a:latin typeface="Agency FB" pitchFamily="34" charset="0"/>
              </a:rPr>
              <a:t>Each mode according to their respective time and cost advantages.</a:t>
            </a:r>
          </a:p>
        </p:txBody>
      </p:sp>
      <p:sp>
        <p:nvSpPr>
          <p:cNvPr id="91" name="Rectangle 90"/>
          <p:cNvSpPr/>
          <p:nvPr/>
        </p:nvSpPr>
        <p:spPr bwMode="auto">
          <a:xfrm>
            <a:off x="6631330" y="3241523"/>
            <a:ext cx="2286000" cy="731520"/>
          </a:xfrm>
          <a:prstGeom prst="rect">
            <a:avLst/>
          </a:prstGeom>
          <a:noFill/>
          <a:ln w="25400" cap="flat" cmpd="sng" algn="ctr">
            <a:solidFill>
              <a:schemeClr val="accent4">
                <a:lumMod val="60000"/>
                <a:lumOff val="40000"/>
              </a:schemeClr>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r>
              <a:rPr lang="en-US" sz="1400">
                <a:latin typeface="Agency FB" pitchFamily="34" charset="0"/>
              </a:rPr>
              <a:t>The requirement to consolidate and deconsolidate load units at intermodal terminals.</a:t>
            </a:r>
            <a:endParaRPr lang="en-US" sz="1400" dirty="0">
              <a:latin typeface="Agency FB" pitchFamily="34" charset="0"/>
            </a:endParaRPr>
          </a:p>
        </p:txBody>
      </p:sp>
      <p:sp>
        <p:nvSpPr>
          <p:cNvPr id="92" name="Rectangle 91"/>
          <p:cNvSpPr/>
          <p:nvPr/>
        </p:nvSpPr>
        <p:spPr bwMode="auto">
          <a:xfrm>
            <a:off x="6631330" y="4061202"/>
            <a:ext cx="2286000" cy="731520"/>
          </a:xfrm>
          <a:prstGeom prst="rect">
            <a:avLst/>
          </a:prstGeom>
          <a:noFill/>
          <a:ln w="25400" cap="flat" cmpd="sng" algn="ctr">
            <a:solidFill>
              <a:schemeClr val="accent4">
                <a:lumMod val="60000"/>
                <a:lumOff val="40000"/>
              </a:schemeClr>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r>
              <a:rPr lang="en-US" sz="1400" dirty="0">
                <a:latin typeface="Agency FB" pitchFamily="34" charset="0"/>
              </a:rPr>
              <a:t>Less LTL and more TL. Better utilization of existing capacity.</a:t>
            </a:r>
          </a:p>
          <a:p>
            <a:endParaRPr lang="en-US" sz="1400" dirty="0">
              <a:latin typeface="Agency FB" pitchFamily="34" charset="0"/>
            </a:endParaRPr>
          </a:p>
        </p:txBody>
      </p:sp>
      <p:sp>
        <p:nvSpPr>
          <p:cNvPr id="93" name="Rectangle 92"/>
          <p:cNvSpPr/>
          <p:nvPr/>
        </p:nvSpPr>
        <p:spPr bwMode="auto">
          <a:xfrm>
            <a:off x="6631330" y="4870066"/>
            <a:ext cx="2286000" cy="731520"/>
          </a:xfrm>
          <a:prstGeom prst="rect">
            <a:avLst/>
          </a:prstGeom>
          <a:noFill/>
          <a:ln w="25400" cap="flat" cmpd="sng" algn="ctr">
            <a:solidFill>
              <a:schemeClr val="accent4">
                <a:lumMod val="60000"/>
                <a:lumOff val="40000"/>
              </a:schemeClr>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r>
              <a:rPr lang="en-US" sz="1400" dirty="0">
                <a:latin typeface="Agency FB" pitchFamily="34" charset="0"/>
              </a:rPr>
              <a:t>Less vehicle-km of empty backhauls due to modal shift, higher load factor and consolidation.</a:t>
            </a:r>
          </a:p>
          <a:p>
            <a:endParaRPr lang="en-US" sz="1400" dirty="0">
              <a:latin typeface="Agency FB" pitchFamily="34" charset="0"/>
            </a:endParaRPr>
          </a:p>
        </p:txBody>
      </p:sp>
      <p:cxnSp>
        <p:nvCxnSpPr>
          <p:cNvPr id="119" name="Straight Connector 118"/>
          <p:cNvCxnSpPr/>
          <p:nvPr/>
        </p:nvCxnSpPr>
        <p:spPr>
          <a:xfrm>
            <a:off x="979664" y="4294460"/>
            <a:ext cx="0" cy="36576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1426872" y="4310374"/>
            <a:ext cx="0" cy="36576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21" name="Right Arrow 120"/>
          <p:cNvSpPr/>
          <p:nvPr/>
        </p:nvSpPr>
        <p:spPr>
          <a:xfrm>
            <a:off x="450602" y="5192294"/>
            <a:ext cx="365760" cy="274320"/>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ight Arrow 121"/>
          <p:cNvSpPr/>
          <p:nvPr/>
        </p:nvSpPr>
        <p:spPr>
          <a:xfrm>
            <a:off x="851470" y="5192294"/>
            <a:ext cx="365760" cy="274320"/>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ight Arrow 122"/>
          <p:cNvSpPr/>
          <p:nvPr/>
        </p:nvSpPr>
        <p:spPr>
          <a:xfrm>
            <a:off x="1252338" y="5192294"/>
            <a:ext cx="365760" cy="274320"/>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ight Arrow 123"/>
          <p:cNvSpPr/>
          <p:nvPr/>
        </p:nvSpPr>
        <p:spPr>
          <a:xfrm>
            <a:off x="1653206" y="5192294"/>
            <a:ext cx="365760" cy="274320"/>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4"/>
          <p:cNvSpPr/>
          <p:nvPr/>
        </p:nvSpPr>
        <p:spPr>
          <a:xfrm>
            <a:off x="5302077" y="1887075"/>
            <a:ext cx="731520" cy="365760"/>
          </a:xfrm>
          <a:custGeom>
            <a:avLst/>
            <a:gdLst>
              <a:gd name="connsiteX0" fmla="*/ 0 w 750499"/>
              <a:gd name="connsiteY0" fmla="*/ 0 h 491706"/>
              <a:gd name="connsiteX1" fmla="*/ 0 w 750499"/>
              <a:gd name="connsiteY1" fmla="*/ 491706 h 491706"/>
              <a:gd name="connsiteX2" fmla="*/ 750499 w 750499"/>
              <a:gd name="connsiteY2" fmla="*/ 491706 h 491706"/>
            </a:gdLst>
            <a:ahLst/>
            <a:cxnLst>
              <a:cxn ang="0">
                <a:pos x="connsiteX0" y="connsiteY0"/>
              </a:cxn>
              <a:cxn ang="0">
                <a:pos x="connsiteX1" y="connsiteY1"/>
              </a:cxn>
              <a:cxn ang="0">
                <a:pos x="connsiteX2" y="connsiteY2"/>
              </a:cxn>
            </a:cxnLst>
            <a:rect l="l" t="t" r="r" b="b"/>
            <a:pathLst>
              <a:path w="750499" h="491706">
                <a:moveTo>
                  <a:pt x="0" y="0"/>
                </a:moveTo>
                <a:lnTo>
                  <a:pt x="0" y="491706"/>
                </a:lnTo>
                <a:lnTo>
                  <a:pt x="750499" y="491706"/>
                </a:lnTo>
              </a:path>
            </a:pathLst>
          </a:custGeom>
          <a:noFill/>
          <a:ln w="19050">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125"/>
          <p:cNvSpPr/>
          <p:nvPr/>
        </p:nvSpPr>
        <p:spPr>
          <a:xfrm>
            <a:off x="5351741" y="1903589"/>
            <a:ext cx="595222" cy="310550"/>
          </a:xfrm>
          <a:custGeom>
            <a:avLst/>
            <a:gdLst>
              <a:gd name="connsiteX0" fmla="*/ 0 w 595222"/>
              <a:gd name="connsiteY0" fmla="*/ 0 h 310550"/>
              <a:gd name="connsiteX1" fmla="*/ 120769 w 595222"/>
              <a:gd name="connsiteY1" fmla="*/ 189781 h 310550"/>
              <a:gd name="connsiteX2" fmla="*/ 595222 w 595222"/>
              <a:gd name="connsiteY2" fmla="*/ 310550 h 310550"/>
            </a:gdLst>
            <a:ahLst/>
            <a:cxnLst>
              <a:cxn ang="0">
                <a:pos x="connsiteX0" y="connsiteY0"/>
              </a:cxn>
              <a:cxn ang="0">
                <a:pos x="connsiteX1" y="connsiteY1"/>
              </a:cxn>
              <a:cxn ang="0">
                <a:pos x="connsiteX2" y="connsiteY2"/>
              </a:cxn>
            </a:cxnLst>
            <a:rect l="l" t="t" r="r" b="b"/>
            <a:pathLst>
              <a:path w="595222" h="310550">
                <a:moveTo>
                  <a:pt x="0" y="0"/>
                </a:moveTo>
                <a:cubicBezTo>
                  <a:pt x="10782" y="69011"/>
                  <a:pt x="21565" y="138023"/>
                  <a:pt x="120769" y="189781"/>
                </a:cubicBezTo>
                <a:cubicBezTo>
                  <a:pt x="219973" y="241539"/>
                  <a:pt x="407597" y="276044"/>
                  <a:pt x="595222" y="310550"/>
                </a:cubicBezTo>
              </a:path>
            </a:pathLst>
          </a:cu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7" name="Straight Connector 126"/>
          <p:cNvCxnSpPr>
            <a:stCxn id="128" idx="6"/>
            <a:endCxn id="129" idx="2"/>
          </p:cNvCxnSpPr>
          <p:nvPr/>
        </p:nvCxnSpPr>
        <p:spPr>
          <a:xfrm>
            <a:off x="5024687" y="2776443"/>
            <a:ext cx="1281783" cy="2613"/>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28" name="Oval 127"/>
          <p:cNvSpPr/>
          <p:nvPr/>
        </p:nvSpPr>
        <p:spPr>
          <a:xfrm>
            <a:off x="4933247" y="2730723"/>
            <a:ext cx="91440" cy="91440"/>
          </a:xfrm>
          <a:prstGeom prst="ellipse">
            <a:avLst/>
          </a:prstGeom>
          <a:solidFill>
            <a:schemeClr val="bg1"/>
          </a:solid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6306470" y="2733336"/>
            <a:ext cx="91440" cy="91440"/>
          </a:xfrm>
          <a:prstGeom prst="ellipse">
            <a:avLst/>
          </a:prstGeom>
          <a:solidFill>
            <a:schemeClr val="bg1"/>
          </a:solid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0" name="Straight Connector 129"/>
          <p:cNvCxnSpPr>
            <a:stCxn id="131" idx="6"/>
            <a:endCxn id="132" idx="2"/>
          </p:cNvCxnSpPr>
          <p:nvPr/>
        </p:nvCxnSpPr>
        <p:spPr>
          <a:xfrm>
            <a:off x="5024687" y="3039860"/>
            <a:ext cx="1281783" cy="2613"/>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31" name="Oval 130"/>
          <p:cNvSpPr/>
          <p:nvPr/>
        </p:nvSpPr>
        <p:spPr>
          <a:xfrm>
            <a:off x="4933247" y="2994140"/>
            <a:ext cx="91440" cy="91440"/>
          </a:xfrm>
          <a:prstGeom prst="ellipse">
            <a:avLst/>
          </a:prstGeom>
          <a:solidFill>
            <a:schemeClr val="bg1"/>
          </a:solid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6306470" y="2996753"/>
            <a:ext cx="91440" cy="91440"/>
          </a:xfrm>
          <a:prstGeom prst="ellipse">
            <a:avLst/>
          </a:prstGeom>
          <a:solidFill>
            <a:schemeClr val="bg1"/>
          </a:solid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Down Arrow 132"/>
          <p:cNvSpPr/>
          <p:nvPr/>
        </p:nvSpPr>
        <p:spPr>
          <a:xfrm>
            <a:off x="5620670" y="2838318"/>
            <a:ext cx="148381" cy="155822"/>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5173433" y="5234330"/>
            <a:ext cx="91440" cy="91440"/>
          </a:xfrm>
          <a:prstGeom prst="ellipse">
            <a:avLst/>
          </a:prstGeom>
          <a:solidFill>
            <a:schemeClr val="bg1"/>
          </a:solid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5875598" y="5235787"/>
            <a:ext cx="91440" cy="91440"/>
          </a:xfrm>
          <a:prstGeom prst="ellipse">
            <a:avLst/>
          </a:prstGeom>
          <a:solidFill>
            <a:schemeClr val="bg1"/>
          </a:solid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7" name="Straight Arrow Connector 136"/>
          <p:cNvCxnSpPr>
            <a:stCxn id="135" idx="2"/>
            <a:endCxn id="134" idx="6"/>
          </p:cNvCxnSpPr>
          <p:nvPr/>
        </p:nvCxnSpPr>
        <p:spPr>
          <a:xfrm flipH="1" flipV="1">
            <a:off x="5264873" y="5280050"/>
            <a:ext cx="610725" cy="1457"/>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0" name="Oval 139"/>
          <p:cNvSpPr/>
          <p:nvPr/>
        </p:nvSpPr>
        <p:spPr>
          <a:xfrm>
            <a:off x="4945781" y="5450160"/>
            <a:ext cx="91440" cy="91440"/>
          </a:xfrm>
          <a:prstGeom prst="ellipse">
            <a:avLst/>
          </a:prstGeom>
          <a:solidFill>
            <a:schemeClr val="bg1"/>
          </a:solid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6163928" y="5451617"/>
            <a:ext cx="91440" cy="91440"/>
          </a:xfrm>
          <a:prstGeom prst="ellipse">
            <a:avLst/>
          </a:prstGeom>
          <a:solidFill>
            <a:schemeClr val="bg1"/>
          </a:solid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2" name="Straight Arrow Connector 141"/>
          <p:cNvCxnSpPr>
            <a:stCxn id="141" idx="2"/>
            <a:endCxn id="140" idx="6"/>
          </p:cNvCxnSpPr>
          <p:nvPr/>
        </p:nvCxnSpPr>
        <p:spPr>
          <a:xfrm flipH="1" flipV="1">
            <a:off x="5037221" y="5495880"/>
            <a:ext cx="1126707" cy="1457"/>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3" name="Rectangle 142"/>
          <p:cNvSpPr/>
          <p:nvPr/>
        </p:nvSpPr>
        <p:spPr>
          <a:xfrm>
            <a:off x="4932650" y="4395120"/>
            <a:ext cx="552091" cy="274298"/>
          </a:xfrm>
          <a:prstGeom prst="rect">
            <a:avLst/>
          </a:prstGeom>
          <a:solidFill>
            <a:schemeClr val="bg1"/>
          </a:solid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4976294" y="4546200"/>
            <a:ext cx="457200" cy="914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a:off x="5759440" y="4403363"/>
            <a:ext cx="552091" cy="274298"/>
          </a:xfrm>
          <a:prstGeom prst="rect">
            <a:avLst/>
          </a:prstGeom>
          <a:solidFill>
            <a:schemeClr val="bg1"/>
          </a:solid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5809615" y="4456473"/>
            <a:ext cx="457200" cy="18288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Down Arrow 146"/>
          <p:cNvSpPr/>
          <p:nvPr/>
        </p:nvSpPr>
        <p:spPr>
          <a:xfrm rot="16200000">
            <a:off x="5552759" y="4449414"/>
            <a:ext cx="182880" cy="182880"/>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5536551" y="3627314"/>
            <a:ext cx="182880" cy="182880"/>
          </a:xfrm>
          <a:prstGeom prst="ellipse">
            <a:avLst/>
          </a:prstGeom>
          <a:solidFill>
            <a:schemeClr val="bg1"/>
          </a:solid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a:off x="4846320" y="3528813"/>
            <a:ext cx="638421" cy="98501"/>
          </a:xfrm>
          <a:prstGeom prst="straightConnector1">
            <a:avLst/>
          </a:prstGeom>
          <a:ln w="127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flipV="1">
            <a:off x="4846320" y="3798614"/>
            <a:ext cx="690231" cy="70246"/>
          </a:xfrm>
          <a:prstGeom prst="straightConnector1">
            <a:avLst/>
          </a:prstGeom>
          <a:ln w="127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a:off x="5083470" y="3710837"/>
            <a:ext cx="358532" cy="7917"/>
          </a:xfrm>
          <a:prstGeom prst="straightConnector1">
            <a:avLst/>
          </a:prstGeom>
          <a:ln w="127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flipV="1">
            <a:off x="5769051" y="3555300"/>
            <a:ext cx="628859" cy="96123"/>
          </a:xfrm>
          <a:prstGeom prst="straightConnector1">
            <a:avLst/>
          </a:prstGeom>
          <a:ln w="127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a:off x="5806106" y="3726697"/>
            <a:ext cx="701134" cy="4836"/>
          </a:xfrm>
          <a:prstGeom prst="straightConnector1">
            <a:avLst/>
          </a:prstGeom>
          <a:ln w="127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a:off x="5806106" y="3788994"/>
            <a:ext cx="350567" cy="106885"/>
          </a:xfrm>
          <a:prstGeom prst="straightConnector1">
            <a:avLst/>
          </a:prstGeom>
          <a:ln w="127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6" name="Footer Placeholder 2"/>
          <p:cNvSpPr>
            <a:spLocks noGrp="1"/>
          </p:cNvSpPr>
          <p:nvPr>
            <p:ph type="ftr" sz="quarter" idx="11"/>
          </p:nvPr>
        </p:nvSpPr>
        <p:spPr>
          <a:xfrm>
            <a:off x="0" y="6248400"/>
            <a:ext cx="9144000" cy="457200"/>
          </a:xfrm>
        </p:spPr>
        <p:txBody>
          <a:bodyPr/>
          <a:lstStyle/>
          <a:p>
            <a:pPr>
              <a:defRPr/>
            </a:pPr>
            <a:r>
              <a:rPr lang="en-US" sz="1100" dirty="0"/>
              <a:t>Copyright © 1998-2016,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extLst>
      <p:ext uri="{BB962C8B-B14F-4D97-AF65-F5344CB8AC3E}">
        <p14:creationId xmlns:p14="http://schemas.microsoft.com/office/powerpoint/2010/main" val="25162487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Rounded Rectangle 105"/>
          <p:cNvSpPr/>
          <p:nvPr/>
        </p:nvSpPr>
        <p:spPr>
          <a:xfrm rot="10800000">
            <a:off x="1704106" y="2962184"/>
            <a:ext cx="1399590" cy="1370647"/>
          </a:xfrm>
          <a:prstGeom prst="roundRect">
            <a:avLst>
              <a:gd name="adj" fmla="val 7756"/>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ed Rectangle 102"/>
          <p:cNvSpPr/>
          <p:nvPr/>
        </p:nvSpPr>
        <p:spPr bwMode="auto">
          <a:xfrm rot="10800000">
            <a:off x="1711317" y="2959446"/>
            <a:ext cx="5943600" cy="1371600"/>
          </a:xfrm>
          <a:prstGeom prst="roundRect">
            <a:avLst>
              <a:gd name="adj" fmla="val 7676"/>
            </a:avLst>
          </a:prstGeom>
          <a:noFill/>
          <a:ln w="254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38" name="Oval 22"/>
          <p:cNvSpPr>
            <a:spLocks noChangeArrowheads="1"/>
          </p:cNvSpPr>
          <p:nvPr/>
        </p:nvSpPr>
        <p:spPr bwMode="auto">
          <a:xfrm rot="10800000">
            <a:off x="2791874" y="3313919"/>
            <a:ext cx="640080" cy="640080"/>
          </a:xfrm>
          <a:prstGeom prst="ellipse">
            <a:avLst/>
          </a:prstGeom>
          <a:noFill/>
          <a:ln w="38100">
            <a:solidFill>
              <a:schemeClr val="accent2">
                <a:lumMod val="75000"/>
              </a:schemeClr>
            </a:solidFill>
            <a:round/>
            <a:headEnd/>
            <a:tailEnd/>
          </a:ln>
        </p:spPr>
        <p:txBody>
          <a:bodyPr wrap="none" anchor="ctr"/>
          <a:lstStyle/>
          <a:p>
            <a:endParaRPr lang="en-US">
              <a:latin typeface="Agency FB" panose="020B0503020202020204" pitchFamily="34" charset="0"/>
            </a:endParaRPr>
          </a:p>
        </p:txBody>
      </p:sp>
      <p:sp>
        <p:nvSpPr>
          <p:cNvPr id="239" name="Oval 21"/>
          <p:cNvSpPr>
            <a:spLocks noChangeArrowheads="1"/>
          </p:cNvSpPr>
          <p:nvPr/>
        </p:nvSpPr>
        <p:spPr bwMode="auto">
          <a:xfrm rot="10800000">
            <a:off x="4598056" y="3405358"/>
            <a:ext cx="457200" cy="457200"/>
          </a:xfrm>
          <a:prstGeom prst="ellipse">
            <a:avLst/>
          </a:prstGeom>
          <a:noFill/>
          <a:ln w="38100">
            <a:solidFill>
              <a:schemeClr val="accent2">
                <a:lumMod val="75000"/>
              </a:schemeClr>
            </a:solidFill>
            <a:round/>
            <a:headEnd/>
            <a:tailEnd/>
          </a:ln>
        </p:spPr>
        <p:txBody>
          <a:bodyPr wrap="none" anchor="ctr"/>
          <a:lstStyle/>
          <a:p>
            <a:endParaRPr lang="en-US">
              <a:latin typeface="Agency FB" panose="020B0503020202020204" pitchFamily="34" charset="0"/>
            </a:endParaRPr>
          </a:p>
        </p:txBody>
      </p:sp>
      <p:sp>
        <p:nvSpPr>
          <p:cNvPr id="240" name="Oval 21"/>
          <p:cNvSpPr>
            <a:spLocks noChangeArrowheads="1"/>
          </p:cNvSpPr>
          <p:nvPr/>
        </p:nvSpPr>
        <p:spPr bwMode="auto">
          <a:xfrm rot="10800000">
            <a:off x="6406328" y="3410340"/>
            <a:ext cx="457200" cy="457200"/>
          </a:xfrm>
          <a:prstGeom prst="ellipse">
            <a:avLst/>
          </a:prstGeom>
          <a:noFill/>
          <a:ln w="38100">
            <a:solidFill>
              <a:schemeClr val="accent2">
                <a:lumMod val="75000"/>
              </a:schemeClr>
            </a:solidFill>
            <a:round/>
            <a:headEnd/>
            <a:tailEnd/>
          </a:ln>
        </p:spPr>
        <p:txBody>
          <a:bodyPr wrap="none" anchor="ctr"/>
          <a:lstStyle/>
          <a:p>
            <a:endParaRPr lang="en-US">
              <a:latin typeface="Agency FB" panose="020B0503020202020204" pitchFamily="34" charset="0"/>
            </a:endParaRPr>
          </a:p>
        </p:txBody>
      </p:sp>
      <p:sp>
        <p:nvSpPr>
          <p:cNvPr id="101" name="Isosceles Triangle 100"/>
          <p:cNvSpPr/>
          <p:nvPr/>
        </p:nvSpPr>
        <p:spPr>
          <a:xfrm rot="10800000">
            <a:off x="356679" y="2264818"/>
            <a:ext cx="1188720" cy="2743200"/>
          </a:xfrm>
          <a:prstGeom prs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994" name="Rectangle 68"/>
          <p:cNvSpPr>
            <a:spLocks noGrp="1" noChangeArrowheads="1"/>
          </p:cNvSpPr>
          <p:nvPr>
            <p:ph type="title"/>
          </p:nvPr>
        </p:nvSpPr>
        <p:spPr/>
        <p:txBody>
          <a:bodyPr/>
          <a:lstStyle/>
          <a:p>
            <a:pPr eaLnBrk="1" hangingPunct="1"/>
            <a:r>
              <a:rPr lang="en-US"/>
              <a:t>Multimodal Transport System</a:t>
            </a:r>
          </a:p>
        </p:txBody>
      </p:sp>
      <p:sp>
        <p:nvSpPr>
          <p:cNvPr id="85081" name="Line 105"/>
          <p:cNvSpPr>
            <a:spLocks noChangeShapeType="1"/>
          </p:cNvSpPr>
          <p:nvPr/>
        </p:nvSpPr>
        <p:spPr bwMode="auto">
          <a:xfrm>
            <a:off x="8138696" y="4043765"/>
            <a:ext cx="336550" cy="0"/>
          </a:xfrm>
          <a:prstGeom prst="line">
            <a:avLst/>
          </a:prstGeom>
          <a:noFill/>
          <a:ln w="28575">
            <a:solidFill>
              <a:schemeClr val="bg1">
                <a:lumMod val="75000"/>
              </a:schemeClr>
            </a:solidFill>
            <a:round/>
            <a:headEnd/>
            <a:tailEnd/>
          </a:ln>
        </p:spPr>
        <p:txBody>
          <a:bodyPr/>
          <a:lstStyle/>
          <a:p>
            <a:endParaRPr lang="en-US">
              <a:latin typeface="Agency FB" panose="020B0503020202020204" pitchFamily="34" charset="0"/>
            </a:endParaRPr>
          </a:p>
        </p:txBody>
      </p:sp>
      <p:sp>
        <p:nvSpPr>
          <p:cNvPr id="85085" name="Text Box 109"/>
          <p:cNvSpPr txBox="1">
            <a:spLocks noChangeArrowheads="1"/>
          </p:cNvSpPr>
          <p:nvPr/>
        </p:nvSpPr>
        <p:spPr bwMode="auto">
          <a:xfrm>
            <a:off x="8036865" y="4099382"/>
            <a:ext cx="540212" cy="184666"/>
          </a:xfrm>
          <a:prstGeom prst="rect">
            <a:avLst/>
          </a:prstGeom>
          <a:noFill/>
          <a:ln w="9525">
            <a:noFill/>
            <a:miter lim="800000"/>
            <a:headEnd/>
            <a:tailEnd/>
          </a:ln>
        </p:spPr>
        <p:txBody>
          <a:bodyPr wrap="none" lIns="0" tIns="0" rIns="0" bIns="0">
            <a:spAutoFit/>
          </a:bodyPr>
          <a:lstStyle/>
          <a:p>
            <a:r>
              <a:rPr lang="en-US" sz="1200" b="1" dirty="0">
                <a:latin typeface="Agency FB" panose="020B0503020202020204" pitchFamily="34" charset="0"/>
              </a:rPr>
              <a:t>Modal Link</a:t>
            </a:r>
          </a:p>
        </p:txBody>
      </p:sp>
      <p:sp>
        <p:nvSpPr>
          <p:cNvPr id="85088" name="Line 112"/>
          <p:cNvSpPr>
            <a:spLocks noChangeShapeType="1"/>
          </p:cNvSpPr>
          <p:nvPr/>
        </p:nvSpPr>
        <p:spPr bwMode="auto">
          <a:xfrm>
            <a:off x="8138696" y="4530585"/>
            <a:ext cx="336550" cy="0"/>
          </a:xfrm>
          <a:prstGeom prst="line">
            <a:avLst/>
          </a:prstGeom>
          <a:noFill/>
          <a:ln w="25400">
            <a:solidFill>
              <a:schemeClr val="bg1">
                <a:lumMod val="75000"/>
              </a:schemeClr>
            </a:solidFill>
            <a:prstDash val="sysDash"/>
            <a:round/>
            <a:headEnd/>
            <a:tailEnd/>
          </a:ln>
        </p:spPr>
        <p:txBody>
          <a:bodyPr/>
          <a:lstStyle/>
          <a:p>
            <a:endParaRPr lang="en-US">
              <a:latin typeface="Agency FB" panose="020B0503020202020204" pitchFamily="34" charset="0"/>
            </a:endParaRPr>
          </a:p>
        </p:txBody>
      </p:sp>
      <p:sp>
        <p:nvSpPr>
          <p:cNvPr id="85090" name="Text Box 114"/>
          <p:cNvSpPr txBox="1">
            <a:spLocks noChangeArrowheads="1"/>
          </p:cNvSpPr>
          <p:nvPr/>
        </p:nvSpPr>
        <p:spPr bwMode="auto">
          <a:xfrm>
            <a:off x="7858932" y="4599904"/>
            <a:ext cx="896079" cy="369332"/>
          </a:xfrm>
          <a:prstGeom prst="rect">
            <a:avLst/>
          </a:prstGeom>
          <a:noFill/>
          <a:ln w="9525">
            <a:noFill/>
            <a:miter lim="800000"/>
            <a:headEnd/>
            <a:tailEnd/>
          </a:ln>
        </p:spPr>
        <p:txBody>
          <a:bodyPr wrap="none" lIns="0" tIns="0" rIns="0" bIns="0">
            <a:spAutoFit/>
          </a:bodyPr>
          <a:lstStyle/>
          <a:p>
            <a:pPr algn="ctr"/>
            <a:r>
              <a:rPr lang="en-US" sz="1200" b="1" dirty="0">
                <a:latin typeface="Agency FB" panose="020B0503020202020204" pitchFamily="34" charset="0"/>
              </a:rPr>
              <a:t>Competition or </a:t>
            </a:r>
          </a:p>
          <a:p>
            <a:pPr algn="ctr"/>
            <a:r>
              <a:rPr lang="en-US" sz="1200" b="1" dirty="0">
                <a:latin typeface="Agency FB" panose="020B0503020202020204" pitchFamily="34" charset="0"/>
              </a:rPr>
              <a:t>Complementarity</a:t>
            </a:r>
          </a:p>
        </p:txBody>
      </p:sp>
      <p:sp>
        <p:nvSpPr>
          <p:cNvPr id="85095" name="Text Box 119"/>
          <p:cNvSpPr txBox="1">
            <a:spLocks noChangeArrowheads="1"/>
          </p:cNvSpPr>
          <p:nvPr/>
        </p:nvSpPr>
        <p:spPr bwMode="auto">
          <a:xfrm>
            <a:off x="381211" y="1978687"/>
            <a:ext cx="1183016" cy="215444"/>
          </a:xfrm>
          <a:prstGeom prst="rect">
            <a:avLst/>
          </a:prstGeom>
          <a:noFill/>
          <a:ln w="9525">
            <a:noFill/>
            <a:miter lim="800000"/>
            <a:headEnd/>
            <a:tailEnd/>
          </a:ln>
        </p:spPr>
        <p:txBody>
          <a:bodyPr wrap="none" lIns="0" tIns="0" rIns="0" bIns="0">
            <a:spAutoFit/>
          </a:bodyPr>
          <a:lstStyle/>
          <a:p>
            <a:r>
              <a:rPr lang="en-US" sz="1400" b="1" dirty="0">
                <a:latin typeface="Agency FB" panose="020B0503020202020204" pitchFamily="34" charset="0"/>
              </a:rPr>
              <a:t>Gateways and Hubs</a:t>
            </a:r>
          </a:p>
        </p:txBody>
      </p:sp>
      <p:sp>
        <p:nvSpPr>
          <p:cNvPr id="85096" name="Text Box 120"/>
          <p:cNvSpPr txBox="1">
            <a:spLocks noChangeArrowheads="1"/>
          </p:cNvSpPr>
          <p:nvPr/>
        </p:nvSpPr>
        <p:spPr bwMode="auto">
          <a:xfrm>
            <a:off x="350754" y="5064804"/>
            <a:ext cx="1243930" cy="215444"/>
          </a:xfrm>
          <a:prstGeom prst="rect">
            <a:avLst/>
          </a:prstGeom>
          <a:noFill/>
          <a:ln w="9525">
            <a:noFill/>
            <a:miter lim="800000"/>
            <a:headEnd/>
            <a:tailEnd/>
          </a:ln>
        </p:spPr>
        <p:txBody>
          <a:bodyPr wrap="none" lIns="0" tIns="0" rIns="0" bIns="0">
            <a:spAutoFit/>
          </a:bodyPr>
          <a:lstStyle/>
          <a:p>
            <a:r>
              <a:rPr lang="en-US" sz="1400" b="1" dirty="0">
                <a:latin typeface="Agency FB" panose="020B0503020202020204" pitchFamily="34" charset="0"/>
              </a:rPr>
              <a:t>Distribution Centers</a:t>
            </a:r>
          </a:p>
        </p:txBody>
      </p:sp>
      <p:sp>
        <p:nvSpPr>
          <p:cNvPr id="116" name="Rounded Rectangle 115"/>
          <p:cNvSpPr/>
          <p:nvPr/>
        </p:nvSpPr>
        <p:spPr>
          <a:xfrm rot="10800000">
            <a:off x="1704106" y="4504273"/>
            <a:ext cx="1399590" cy="1370647"/>
          </a:xfrm>
          <a:prstGeom prst="roundRect">
            <a:avLst>
              <a:gd name="adj" fmla="val 7756"/>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rot="10800000">
            <a:off x="1704106" y="1427321"/>
            <a:ext cx="1399590" cy="1370647"/>
          </a:xfrm>
          <a:prstGeom prst="roundRect">
            <a:avLst>
              <a:gd name="adj" fmla="val 7756"/>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020" name="Oval 30"/>
          <p:cNvSpPr>
            <a:spLocks noChangeArrowheads="1"/>
          </p:cNvSpPr>
          <p:nvPr/>
        </p:nvSpPr>
        <p:spPr bwMode="auto">
          <a:xfrm rot="10800000">
            <a:off x="7120931" y="3182695"/>
            <a:ext cx="236538" cy="241300"/>
          </a:xfrm>
          <a:prstGeom prst="ellipse">
            <a:avLst/>
          </a:prstGeom>
          <a:solidFill>
            <a:schemeClr val="bg1"/>
          </a:solidFill>
          <a:ln w="25400">
            <a:solidFill>
              <a:schemeClr val="accent4">
                <a:lumMod val="50000"/>
              </a:schemeClr>
            </a:solidFill>
            <a:round/>
            <a:headEnd/>
            <a:tailEnd/>
          </a:ln>
        </p:spPr>
        <p:txBody>
          <a:bodyPr wrap="none" anchor="ctr"/>
          <a:lstStyle/>
          <a:p>
            <a:endParaRPr lang="en-US">
              <a:latin typeface="Agency FB" panose="020B0503020202020204" pitchFamily="34" charset="0"/>
            </a:endParaRPr>
          </a:p>
        </p:txBody>
      </p:sp>
      <p:sp>
        <p:nvSpPr>
          <p:cNvPr id="85022" name="Oval 32"/>
          <p:cNvSpPr>
            <a:spLocks noChangeArrowheads="1"/>
          </p:cNvSpPr>
          <p:nvPr/>
        </p:nvSpPr>
        <p:spPr bwMode="auto">
          <a:xfrm rot="10800000">
            <a:off x="3352206" y="3101457"/>
            <a:ext cx="236538" cy="239712"/>
          </a:xfrm>
          <a:prstGeom prst="ellipse">
            <a:avLst/>
          </a:prstGeom>
          <a:solidFill>
            <a:schemeClr val="bg1"/>
          </a:solidFill>
          <a:ln w="25400">
            <a:solidFill>
              <a:schemeClr val="accent4">
                <a:lumMod val="50000"/>
              </a:schemeClr>
            </a:solidFill>
            <a:round/>
            <a:headEnd/>
            <a:tailEnd/>
          </a:ln>
        </p:spPr>
        <p:txBody>
          <a:bodyPr wrap="none" anchor="ctr"/>
          <a:lstStyle/>
          <a:p>
            <a:endParaRPr lang="en-US">
              <a:latin typeface="Agency FB" panose="020B0503020202020204" pitchFamily="34" charset="0"/>
            </a:endParaRPr>
          </a:p>
        </p:txBody>
      </p:sp>
      <p:sp>
        <p:nvSpPr>
          <p:cNvPr id="85033" name="Oval 45"/>
          <p:cNvSpPr>
            <a:spLocks noChangeArrowheads="1"/>
          </p:cNvSpPr>
          <p:nvPr/>
        </p:nvSpPr>
        <p:spPr bwMode="auto">
          <a:xfrm rot="10800000">
            <a:off x="5642969" y="3746257"/>
            <a:ext cx="236537" cy="239713"/>
          </a:xfrm>
          <a:prstGeom prst="ellipse">
            <a:avLst/>
          </a:prstGeom>
          <a:solidFill>
            <a:schemeClr val="bg1"/>
          </a:solidFill>
          <a:ln w="25400">
            <a:solidFill>
              <a:schemeClr val="accent4">
                <a:lumMod val="50000"/>
              </a:schemeClr>
            </a:solidFill>
            <a:round/>
            <a:headEnd/>
            <a:tailEnd/>
          </a:ln>
        </p:spPr>
        <p:txBody>
          <a:bodyPr wrap="none" anchor="ctr"/>
          <a:lstStyle/>
          <a:p>
            <a:endParaRPr lang="en-US">
              <a:latin typeface="Agency FB" panose="020B0503020202020204" pitchFamily="34" charset="0"/>
            </a:endParaRPr>
          </a:p>
        </p:txBody>
      </p:sp>
      <p:sp>
        <p:nvSpPr>
          <p:cNvPr id="95" name="Rounded Rectangle 94"/>
          <p:cNvSpPr/>
          <p:nvPr/>
        </p:nvSpPr>
        <p:spPr bwMode="auto">
          <a:xfrm rot="10800000">
            <a:off x="1711317" y="1438652"/>
            <a:ext cx="5943600" cy="1371600"/>
          </a:xfrm>
          <a:prstGeom prst="roundRect">
            <a:avLst>
              <a:gd name="adj" fmla="val 7676"/>
            </a:avLst>
          </a:prstGeom>
          <a:noFill/>
          <a:ln w="254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cxnSp>
        <p:nvCxnSpPr>
          <p:cNvPr id="6" name="Straight Connector 5"/>
          <p:cNvCxnSpPr>
            <a:stCxn id="85049" idx="2"/>
            <a:endCxn id="85012" idx="6"/>
          </p:cNvCxnSpPr>
          <p:nvPr/>
        </p:nvCxnSpPr>
        <p:spPr>
          <a:xfrm flipV="1">
            <a:off x="3429979" y="2104520"/>
            <a:ext cx="1163652" cy="636"/>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85012" idx="2"/>
            <a:endCxn id="85011" idx="6"/>
          </p:cNvCxnSpPr>
          <p:nvPr/>
        </p:nvCxnSpPr>
        <p:spPr>
          <a:xfrm rot="10800000" flipH="1">
            <a:off x="5050831" y="2104520"/>
            <a:ext cx="1356664"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5" name="Rounded Rectangle 104"/>
          <p:cNvSpPr/>
          <p:nvPr/>
        </p:nvSpPr>
        <p:spPr bwMode="auto">
          <a:xfrm rot="10800000">
            <a:off x="1711317" y="4495290"/>
            <a:ext cx="5943600" cy="1371600"/>
          </a:xfrm>
          <a:prstGeom prst="roundRect">
            <a:avLst>
              <a:gd name="adj" fmla="val 7676"/>
            </a:avLst>
          </a:prstGeom>
          <a:noFill/>
          <a:ln w="254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 name="Rectangle 8"/>
          <p:cNvSpPr/>
          <p:nvPr/>
        </p:nvSpPr>
        <p:spPr>
          <a:xfrm rot="10800000">
            <a:off x="3468703" y="4019724"/>
            <a:ext cx="137160" cy="13716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rot="10800000">
            <a:off x="4095638" y="3667789"/>
            <a:ext cx="137160" cy="13716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rot="10800000">
            <a:off x="6834237" y="3980261"/>
            <a:ext cx="137160" cy="13716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rot="10800000">
            <a:off x="4910714" y="3224881"/>
            <a:ext cx="137160" cy="13716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rot="10800000">
            <a:off x="6355439" y="3207611"/>
            <a:ext cx="137160" cy="13716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rot="10800000">
            <a:off x="3689026" y="4614605"/>
            <a:ext cx="137160" cy="13716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9" name="Straight Connector 118"/>
          <p:cNvCxnSpPr>
            <a:stCxn id="85035" idx="3"/>
            <a:endCxn id="85022" idx="7"/>
          </p:cNvCxnSpPr>
          <p:nvPr/>
        </p:nvCxnSpPr>
        <p:spPr>
          <a:xfrm flipV="1">
            <a:off x="3214810" y="3306064"/>
            <a:ext cx="172036" cy="257167"/>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a:stCxn id="113" idx="3"/>
            <a:endCxn id="85046" idx="7"/>
          </p:cNvCxnSpPr>
          <p:nvPr/>
        </p:nvCxnSpPr>
        <p:spPr>
          <a:xfrm flipV="1">
            <a:off x="4669505" y="3735683"/>
            <a:ext cx="71163" cy="15909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a:endCxn id="85033" idx="6"/>
          </p:cNvCxnSpPr>
          <p:nvPr/>
        </p:nvCxnSpPr>
        <p:spPr>
          <a:xfrm>
            <a:off x="4990006" y="3700221"/>
            <a:ext cx="652963" cy="165892"/>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a:stCxn id="85033" idx="2"/>
            <a:endCxn id="85045" idx="6"/>
          </p:cNvCxnSpPr>
          <p:nvPr/>
        </p:nvCxnSpPr>
        <p:spPr>
          <a:xfrm flipV="1">
            <a:off x="5879506" y="3656810"/>
            <a:ext cx="634990" cy="209303"/>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a:stCxn id="85045" idx="2"/>
            <a:endCxn id="85020" idx="7"/>
          </p:cNvCxnSpPr>
          <p:nvPr/>
        </p:nvCxnSpPr>
        <p:spPr>
          <a:xfrm flipV="1">
            <a:off x="6752240" y="3388657"/>
            <a:ext cx="403331" cy="268153"/>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a:stCxn id="108" idx="2"/>
            <a:endCxn id="85045" idx="1"/>
          </p:cNvCxnSpPr>
          <p:nvPr/>
        </p:nvCxnSpPr>
        <p:spPr>
          <a:xfrm flipH="1" flipV="1">
            <a:off x="6717423" y="3740865"/>
            <a:ext cx="185394" cy="239396"/>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85045" idx="5"/>
            <a:endCxn id="112" idx="0"/>
          </p:cNvCxnSpPr>
          <p:nvPr/>
        </p:nvCxnSpPr>
        <p:spPr>
          <a:xfrm flipH="1" flipV="1">
            <a:off x="6424019" y="3344771"/>
            <a:ext cx="125294" cy="227984"/>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5011" name="Oval 20"/>
          <p:cNvSpPr>
            <a:spLocks noChangeArrowheads="1"/>
          </p:cNvSpPr>
          <p:nvPr/>
        </p:nvSpPr>
        <p:spPr bwMode="auto">
          <a:xfrm rot="10800000">
            <a:off x="6407495" y="1875920"/>
            <a:ext cx="457200" cy="457200"/>
          </a:xfrm>
          <a:prstGeom prst="ellipse">
            <a:avLst/>
          </a:prstGeom>
          <a:solidFill>
            <a:schemeClr val="bg1"/>
          </a:solidFill>
          <a:ln w="38100">
            <a:solidFill>
              <a:schemeClr val="accent2">
                <a:lumMod val="50000"/>
              </a:schemeClr>
            </a:solidFill>
            <a:round/>
            <a:headEnd/>
            <a:tailEnd/>
          </a:ln>
        </p:spPr>
        <p:txBody>
          <a:bodyPr wrap="none" anchor="ctr"/>
          <a:lstStyle/>
          <a:p>
            <a:endParaRPr lang="en-US">
              <a:latin typeface="Agency FB" panose="020B0503020202020204" pitchFamily="34" charset="0"/>
            </a:endParaRPr>
          </a:p>
        </p:txBody>
      </p:sp>
      <p:sp>
        <p:nvSpPr>
          <p:cNvPr id="85012" name="Oval 21"/>
          <p:cNvSpPr>
            <a:spLocks noChangeArrowheads="1"/>
          </p:cNvSpPr>
          <p:nvPr/>
        </p:nvSpPr>
        <p:spPr bwMode="auto">
          <a:xfrm rot="10800000">
            <a:off x="4593631" y="1875920"/>
            <a:ext cx="457200" cy="457200"/>
          </a:xfrm>
          <a:prstGeom prst="ellipse">
            <a:avLst/>
          </a:prstGeom>
          <a:solidFill>
            <a:schemeClr val="bg1"/>
          </a:solidFill>
          <a:ln w="38100">
            <a:solidFill>
              <a:schemeClr val="accent2">
                <a:lumMod val="50000"/>
              </a:schemeClr>
            </a:solidFill>
            <a:round/>
            <a:headEnd/>
            <a:tailEnd/>
          </a:ln>
        </p:spPr>
        <p:txBody>
          <a:bodyPr wrap="none" anchor="ctr"/>
          <a:lstStyle/>
          <a:p>
            <a:endParaRPr lang="en-US">
              <a:latin typeface="Agency FB" panose="020B0503020202020204" pitchFamily="34" charset="0"/>
            </a:endParaRPr>
          </a:p>
        </p:txBody>
      </p:sp>
      <p:sp>
        <p:nvSpPr>
          <p:cNvPr id="85049" name="Oval 22"/>
          <p:cNvSpPr>
            <a:spLocks noChangeArrowheads="1"/>
          </p:cNvSpPr>
          <p:nvPr/>
        </p:nvSpPr>
        <p:spPr bwMode="auto">
          <a:xfrm rot="10800000">
            <a:off x="2789899" y="1785116"/>
            <a:ext cx="640080" cy="640080"/>
          </a:xfrm>
          <a:prstGeom prst="ellipse">
            <a:avLst/>
          </a:prstGeom>
          <a:solidFill>
            <a:schemeClr val="bg1"/>
          </a:solidFill>
          <a:ln w="38100">
            <a:solidFill>
              <a:schemeClr val="accent2">
                <a:lumMod val="50000"/>
              </a:schemeClr>
            </a:solidFill>
            <a:round/>
            <a:headEnd/>
            <a:tailEnd/>
          </a:ln>
        </p:spPr>
        <p:txBody>
          <a:bodyPr wrap="none" anchor="ctr"/>
          <a:lstStyle/>
          <a:p>
            <a:endParaRPr lang="en-US">
              <a:latin typeface="Agency FB" panose="020B0503020202020204" pitchFamily="34" charset="0"/>
            </a:endParaRPr>
          </a:p>
        </p:txBody>
      </p:sp>
      <p:sp>
        <p:nvSpPr>
          <p:cNvPr id="85054" name="Line 76"/>
          <p:cNvSpPr>
            <a:spLocks noChangeShapeType="1"/>
          </p:cNvSpPr>
          <p:nvPr/>
        </p:nvSpPr>
        <p:spPr bwMode="auto">
          <a:xfrm rot="10800000">
            <a:off x="2361212" y="2109016"/>
            <a:ext cx="731520" cy="0"/>
          </a:xfrm>
          <a:prstGeom prst="line">
            <a:avLst/>
          </a:prstGeom>
          <a:noFill/>
          <a:ln w="76200">
            <a:solidFill>
              <a:schemeClr val="accent2">
                <a:lumMod val="50000"/>
              </a:schemeClr>
            </a:solidFill>
            <a:round/>
            <a:headEnd type="triangle" w="med" len="med"/>
            <a:tailEnd type="triangle" w="med" len="med"/>
          </a:ln>
        </p:spPr>
        <p:txBody>
          <a:bodyPr/>
          <a:lstStyle/>
          <a:p>
            <a:endParaRPr lang="en-US">
              <a:latin typeface="Agency FB" panose="020B0503020202020204" pitchFamily="34" charset="0"/>
            </a:endParaRPr>
          </a:p>
        </p:txBody>
      </p:sp>
      <p:sp>
        <p:nvSpPr>
          <p:cNvPr id="141" name="Text Box 70"/>
          <p:cNvSpPr txBox="1">
            <a:spLocks noChangeArrowheads="1"/>
          </p:cNvSpPr>
          <p:nvPr/>
        </p:nvSpPr>
        <p:spPr bwMode="auto">
          <a:xfrm>
            <a:off x="4039212" y="2364998"/>
            <a:ext cx="1601721" cy="338554"/>
          </a:xfrm>
          <a:prstGeom prst="rect">
            <a:avLst/>
          </a:prstGeom>
          <a:noFill/>
          <a:ln w="9525">
            <a:noFill/>
            <a:miter lim="800000"/>
            <a:headEnd/>
            <a:tailEnd/>
          </a:ln>
        </p:spPr>
        <p:txBody>
          <a:bodyPr wrap="none">
            <a:spAutoFit/>
          </a:bodyPr>
          <a:lstStyle/>
          <a:p>
            <a:r>
              <a:rPr lang="en-US" sz="1600" b="1" i="1" dirty="0">
                <a:latin typeface="Agency FB" panose="020B0503020202020204" pitchFamily="34" charset="0"/>
              </a:rPr>
              <a:t>Intermodal Corridor</a:t>
            </a:r>
          </a:p>
        </p:txBody>
      </p:sp>
      <p:cxnSp>
        <p:nvCxnSpPr>
          <p:cNvPr id="142" name="Straight Connector 141"/>
          <p:cNvCxnSpPr>
            <a:stCxn id="107" idx="1"/>
            <a:endCxn id="85046" idx="6"/>
          </p:cNvCxnSpPr>
          <p:nvPr/>
        </p:nvCxnSpPr>
        <p:spPr>
          <a:xfrm flipV="1">
            <a:off x="4232798" y="3651628"/>
            <a:ext cx="473053" cy="84741"/>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a:stCxn id="85035" idx="1"/>
            <a:endCxn id="9" idx="2"/>
          </p:cNvCxnSpPr>
          <p:nvPr/>
        </p:nvCxnSpPr>
        <p:spPr>
          <a:xfrm>
            <a:off x="3214810" y="3731341"/>
            <a:ext cx="322473" cy="288383"/>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a:stCxn id="85035" idx="2"/>
            <a:endCxn id="107" idx="3"/>
          </p:cNvCxnSpPr>
          <p:nvPr/>
        </p:nvCxnSpPr>
        <p:spPr>
          <a:xfrm>
            <a:off x="3249627" y="3647286"/>
            <a:ext cx="846011" cy="89083"/>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52" name="Rectangle 151"/>
          <p:cNvSpPr/>
          <p:nvPr/>
        </p:nvSpPr>
        <p:spPr>
          <a:xfrm rot="10800000">
            <a:off x="4485122" y="3260750"/>
            <a:ext cx="137160" cy="13716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rot="10800000">
            <a:off x="3177133" y="3984499"/>
            <a:ext cx="137160" cy="13716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4" name="Straight Connector 153"/>
          <p:cNvCxnSpPr>
            <a:stCxn id="152" idx="0"/>
            <a:endCxn id="85046" idx="5"/>
          </p:cNvCxnSpPr>
          <p:nvPr/>
        </p:nvCxnSpPr>
        <p:spPr>
          <a:xfrm>
            <a:off x="4553702" y="3397910"/>
            <a:ext cx="186966" cy="169663"/>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a:stCxn id="85035" idx="0"/>
            <a:endCxn id="153" idx="2"/>
          </p:cNvCxnSpPr>
          <p:nvPr/>
        </p:nvCxnSpPr>
        <p:spPr>
          <a:xfrm>
            <a:off x="3130755" y="3766158"/>
            <a:ext cx="114958" cy="218341"/>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a:stCxn id="111" idx="0"/>
            <a:endCxn id="85046" idx="3"/>
          </p:cNvCxnSpPr>
          <p:nvPr/>
        </p:nvCxnSpPr>
        <p:spPr>
          <a:xfrm flipH="1">
            <a:off x="4908778" y="3362041"/>
            <a:ext cx="70516" cy="205532"/>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3" name="Rectangle 162"/>
          <p:cNvSpPr/>
          <p:nvPr/>
        </p:nvSpPr>
        <p:spPr>
          <a:xfrm rot="10800000">
            <a:off x="3615075" y="3779586"/>
            <a:ext cx="137160" cy="13716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4" name="Straight Connector 163"/>
          <p:cNvCxnSpPr>
            <a:stCxn id="85035" idx="2"/>
            <a:endCxn id="163" idx="3"/>
          </p:cNvCxnSpPr>
          <p:nvPr/>
        </p:nvCxnSpPr>
        <p:spPr>
          <a:xfrm>
            <a:off x="3249627" y="3647286"/>
            <a:ext cx="365448" cy="20088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8" name="Rectangle 167"/>
          <p:cNvSpPr/>
          <p:nvPr/>
        </p:nvSpPr>
        <p:spPr>
          <a:xfrm rot="10800000">
            <a:off x="3462985" y="5024611"/>
            <a:ext cx="137160" cy="13716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p:cNvSpPr/>
          <p:nvPr/>
        </p:nvSpPr>
        <p:spPr>
          <a:xfrm rot="10800000">
            <a:off x="4034790" y="5280248"/>
            <a:ext cx="137160" cy="13716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p:cNvSpPr/>
          <p:nvPr/>
        </p:nvSpPr>
        <p:spPr>
          <a:xfrm rot="10800000">
            <a:off x="4322208" y="4813727"/>
            <a:ext cx="137160" cy="13716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p:cNvSpPr/>
          <p:nvPr/>
        </p:nvSpPr>
        <p:spPr>
          <a:xfrm rot="10800000">
            <a:off x="5087318" y="4838950"/>
            <a:ext cx="137160" cy="13716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p:cNvSpPr/>
          <p:nvPr/>
        </p:nvSpPr>
        <p:spPr>
          <a:xfrm rot="10800000">
            <a:off x="5034463" y="5384244"/>
            <a:ext cx="137160" cy="13716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3" name="Straight Connector 172"/>
          <p:cNvCxnSpPr>
            <a:stCxn id="168" idx="2"/>
            <a:endCxn id="115" idx="0"/>
          </p:cNvCxnSpPr>
          <p:nvPr/>
        </p:nvCxnSpPr>
        <p:spPr>
          <a:xfrm flipH="1" flipV="1">
            <a:off x="3479497" y="4855889"/>
            <a:ext cx="52068" cy="168722"/>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a:stCxn id="115" idx="2"/>
            <a:endCxn id="118" idx="3"/>
          </p:cNvCxnSpPr>
          <p:nvPr/>
        </p:nvCxnSpPr>
        <p:spPr>
          <a:xfrm flipV="1">
            <a:off x="3597766" y="4683185"/>
            <a:ext cx="91260" cy="5284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a:stCxn id="169" idx="1"/>
            <a:endCxn id="114" idx="6"/>
          </p:cNvCxnSpPr>
          <p:nvPr/>
        </p:nvCxnSpPr>
        <p:spPr>
          <a:xfrm>
            <a:off x="4171950" y="5348828"/>
            <a:ext cx="306431" cy="118427"/>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a:stCxn id="170" idx="0"/>
            <a:endCxn id="114" idx="5"/>
          </p:cNvCxnSpPr>
          <p:nvPr/>
        </p:nvCxnSpPr>
        <p:spPr>
          <a:xfrm>
            <a:off x="4390788" y="4950887"/>
            <a:ext cx="122233" cy="431617"/>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a:stCxn id="171" idx="0"/>
            <a:endCxn id="114" idx="3"/>
          </p:cNvCxnSpPr>
          <p:nvPr/>
        </p:nvCxnSpPr>
        <p:spPr>
          <a:xfrm flipH="1">
            <a:off x="4680278" y="4976110"/>
            <a:ext cx="475620" cy="406394"/>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a:stCxn id="200" idx="0"/>
            <a:endCxn id="110" idx="3"/>
          </p:cNvCxnSpPr>
          <p:nvPr/>
        </p:nvCxnSpPr>
        <p:spPr>
          <a:xfrm flipH="1">
            <a:off x="5842831" y="5159658"/>
            <a:ext cx="184033" cy="149343"/>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a:stCxn id="115" idx="1"/>
            <a:endCxn id="169" idx="3"/>
          </p:cNvCxnSpPr>
          <p:nvPr/>
        </p:nvCxnSpPr>
        <p:spPr>
          <a:xfrm>
            <a:off x="3563126" y="4820784"/>
            <a:ext cx="471664" cy="528044"/>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a:stCxn id="114" idx="2"/>
            <a:endCxn id="172" idx="3"/>
          </p:cNvCxnSpPr>
          <p:nvPr/>
        </p:nvCxnSpPr>
        <p:spPr>
          <a:xfrm flipV="1">
            <a:off x="4714918" y="5452824"/>
            <a:ext cx="319545" cy="14431"/>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a:stCxn id="172" idx="1"/>
            <a:endCxn id="110" idx="6"/>
          </p:cNvCxnSpPr>
          <p:nvPr/>
        </p:nvCxnSpPr>
        <p:spPr>
          <a:xfrm flipV="1">
            <a:off x="5171623" y="5393752"/>
            <a:ext cx="469311" cy="59072"/>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00" name="Rectangle 199"/>
          <p:cNvSpPr/>
          <p:nvPr/>
        </p:nvSpPr>
        <p:spPr>
          <a:xfrm rot="10800000">
            <a:off x="5958284" y="5022498"/>
            <a:ext cx="137160" cy="13716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p:cNvSpPr/>
          <p:nvPr/>
        </p:nvSpPr>
        <p:spPr>
          <a:xfrm rot="10800000">
            <a:off x="6098018" y="4729430"/>
            <a:ext cx="137160" cy="13716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4" name="Straight Connector 203"/>
          <p:cNvCxnSpPr>
            <a:stCxn id="201" idx="0"/>
            <a:endCxn id="200" idx="2"/>
          </p:cNvCxnSpPr>
          <p:nvPr/>
        </p:nvCxnSpPr>
        <p:spPr>
          <a:xfrm flipH="1">
            <a:off x="6026864" y="4866590"/>
            <a:ext cx="139734" cy="15590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7" name="Rectangle 206"/>
          <p:cNvSpPr/>
          <p:nvPr/>
        </p:nvSpPr>
        <p:spPr>
          <a:xfrm rot="10800000">
            <a:off x="6414703" y="5412757"/>
            <a:ext cx="137160" cy="13716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p:cNvSpPr/>
          <p:nvPr/>
        </p:nvSpPr>
        <p:spPr>
          <a:xfrm rot="10800000">
            <a:off x="6842413" y="4907530"/>
            <a:ext cx="137160" cy="13716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208"/>
          <p:cNvSpPr/>
          <p:nvPr/>
        </p:nvSpPr>
        <p:spPr>
          <a:xfrm rot="10800000">
            <a:off x="6526648" y="4992333"/>
            <a:ext cx="137160" cy="13716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0" name="Straight Connector 209"/>
          <p:cNvCxnSpPr>
            <a:stCxn id="109" idx="7"/>
            <a:endCxn id="208" idx="1"/>
          </p:cNvCxnSpPr>
          <p:nvPr/>
        </p:nvCxnSpPr>
        <p:spPr>
          <a:xfrm flipH="1">
            <a:off x="6979573" y="4912564"/>
            <a:ext cx="179586" cy="63546"/>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a:stCxn id="208" idx="3"/>
            <a:endCxn id="209" idx="1"/>
          </p:cNvCxnSpPr>
          <p:nvPr/>
        </p:nvCxnSpPr>
        <p:spPr>
          <a:xfrm flipH="1">
            <a:off x="6663808" y="4976110"/>
            <a:ext cx="178605" cy="84803"/>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a:stCxn id="110" idx="2"/>
            <a:endCxn id="207" idx="3"/>
          </p:cNvCxnSpPr>
          <p:nvPr/>
        </p:nvCxnSpPr>
        <p:spPr>
          <a:xfrm>
            <a:off x="5877471" y="5393752"/>
            <a:ext cx="537232" cy="87585"/>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a:stCxn id="207" idx="1"/>
            <a:endCxn id="109" idx="0"/>
          </p:cNvCxnSpPr>
          <p:nvPr/>
        </p:nvCxnSpPr>
        <p:spPr>
          <a:xfrm flipV="1">
            <a:off x="6551863" y="4947902"/>
            <a:ext cx="690925" cy="533435"/>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5" name="Rectangle 224"/>
          <p:cNvSpPr/>
          <p:nvPr/>
        </p:nvSpPr>
        <p:spPr>
          <a:xfrm rot="10800000">
            <a:off x="4332536" y="5642990"/>
            <a:ext cx="137160" cy="13716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6" name="Straight Connector 225"/>
          <p:cNvCxnSpPr>
            <a:stCxn id="114" idx="7"/>
          </p:cNvCxnSpPr>
          <p:nvPr/>
        </p:nvCxnSpPr>
        <p:spPr>
          <a:xfrm flipH="1">
            <a:off x="4401116" y="5552007"/>
            <a:ext cx="111905" cy="148934"/>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5035" name="Oval 47"/>
          <p:cNvSpPr>
            <a:spLocks noChangeArrowheads="1"/>
          </p:cNvSpPr>
          <p:nvPr/>
        </p:nvSpPr>
        <p:spPr bwMode="auto">
          <a:xfrm rot="10800000">
            <a:off x="3011883" y="3528414"/>
            <a:ext cx="237744" cy="237744"/>
          </a:xfrm>
          <a:prstGeom prst="ellipse">
            <a:avLst/>
          </a:prstGeom>
          <a:solidFill>
            <a:schemeClr val="bg1"/>
          </a:solidFill>
          <a:ln w="25400">
            <a:solidFill>
              <a:schemeClr val="accent4">
                <a:lumMod val="50000"/>
              </a:schemeClr>
            </a:solidFill>
            <a:round/>
            <a:headEnd/>
            <a:tailEnd/>
          </a:ln>
        </p:spPr>
        <p:txBody>
          <a:bodyPr wrap="none" anchor="ctr"/>
          <a:lstStyle/>
          <a:p>
            <a:endParaRPr lang="en-US">
              <a:latin typeface="Agency FB" panose="020B0503020202020204" pitchFamily="34" charset="0"/>
            </a:endParaRPr>
          </a:p>
        </p:txBody>
      </p:sp>
      <p:sp>
        <p:nvSpPr>
          <p:cNvPr id="85045" name="Oval 61"/>
          <p:cNvSpPr>
            <a:spLocks noChangeArrowheads="1"/>
          </p:cNvSpPr>
          <p:nvPr/>
        </p:nvSpPr>
        <p:spPr bwMode="auto">
          <a:xfrm rot="10800000">
            <a:off x="6514496" y="3537938"/>
            <a:ext cx="237744" cy="237744"/>
          </a:xfrm>
          <a:prstGeom prst="ellipse">
            <a:avLst/>
          </a:prstGeom>
          <a:solidFill>
            <a:schemeClr val="bg1"/>
          </a:solidFill>
          <a:ln w="25400">
            <a:solidFill>
              <a:schemeClr val="accent4">
                <a:lumMod val="50000"/>
              </a:schemeClr>
            </a:solidFill>
            <a:round/>
            <a:headEnd/>
            <a:tailEnd/>
          </a:ln>
        </p:spPr>
        <p:txBody>
          <a:bodyPr wrap="none" anchor="ctr"/>
          <a:lstStyle/>
          <a:p>
            <a:endParaRPr lang="en-US">
              <a:latin typeface="Agency FB" panose="020B0503020202020204" pitchFamily="34" charset="0"/>
            </a:endParaRPr>
          </a:p>
        </p:txBody>
      </p:sp>
      <p:sp>
        <p:nvSpPr>
          <p:cNvPr id="85046" name="Oval 62"/>
          <p:cNvSpPr>
            <a:spLocks noChangeArrowheads="1"/>
          </p:cNvSpPr>
          <p:nvPr/>
        </p:nvSpPr>
        <p:spPr bwMode="auto">
          <a:xfrm rot="10800000">
            <a:off x="4705851" y="3532756"/>
            <a:ext cx="237744" cy="237744"/>
          </a:xfrm>
          <a:prstGeom prst="ellipse">
            <a:avLst/>
          </a:prstGeom>
          <a:solidFill>
            <a:schemeClr val="bg1"/>
          </a:solidFill>
          <a:ln w="25400">
            <a:solidFill>
              <a:schemeClr val="accent4">
                <a:lumMod val="50000"/>
              </a:schemeClr>
            </a:solidFill>
            <a:round/>
            <a:headEnd/>
            <a:tailEnd/>
          </a:ln>
        </p:spPr>
        <p:txBody>
          <a:bodyPr wrap="none" anchor="ctr"/>
          <a:lstStyle/>
          <a:p>
            <a:endParaRPr lang="en-US">
              <a:latin typeface="Agency FB" panose="020B0503020202020204" pitchFamily="34" charset="0"/>
            </a:endParaRPr>
          </a:p>
        </p:txBody>
      </p:sp>
      <p:sp>
        <p:nvSpPr>
          <p:cNvPr id="109" name="Oval 30"/>
          <p:cNvSpPr>
            <a:spLocks noChangeArrowheads="1"/>
          </p:cNvSpPr>
          <p:nvPr/>
        </p:nvSpPr>
        <p:spPr bwMode="auto">
          <a:xfrm rot="10800000">
            <a:off x="7124519" y="4706602"/>
            <a:ext cx="236538" cy="241300"/>
          </a:xfrm>
          <a:prstGeom prst="ellipse">
            <a:avLst/>
          </a:prstGeom>
          <a:solidFill>
            <a:schemeClr val="bg1"/>
          </a:solidFill>
          <a:ln w="25400">
            <a:solidFill>
              <a:schemeClr val="accent4">
                <a:lumMod val="50000"/>
              </a:schemeClr>
            </a:solidFill>
            <a:round/>
            <a:headEnd/>
            <a:tailEnd/>
          </a:ln>
        </p:spPr>
        <p:txBody>
          <a:bodyPr wrap="none" anchor="ctr"/>
          <a:lstStyle/>
          <a:p>
            <a:endParaRPr lang="en-US">
              <a:latin typeface="Agency FB" panose="020B0503020202020204" pitchFamily="34" charset="0"/>
            </a:endParaRPr>
          </a:p>
        </p:txBody>
      </p:sp>
      <p:sp>
        <p:nvSpPr>
          <p:cNvPr id="110" name="Oval 45"/>
          <p:cNvSpPr>
            <a:spLocks noChangeArrowheads="1"/>
          </p:cNvSpPr>
          <p:nvPr/>
        </p:nvSpPr>
        <p:spPr bwMode="auto">
          <a:xfrm rot="10800000">
            <a:off x="5640934" y="5273896"/>
            <a:ext cx="236537" cy="239713"/>
          </a:xfrm>
          <a:prstGeom prst="ellipse">
            <a:avLst/>
          </a:prstGeom>
          <a:solidFill>
            <a:schemeClr val="bg1"/>
          </a:solidFill>
          <a:ln w="25400">
            <a:solidFill>
              <a:schemeClr val="accent4">
                <a:lumMod val="50000"/>
              </a:schemeClr>
            </a:solidFill>
            <a:round/>
            <a:headEnd/>
            <a:tailEnd/>
          </a:ln>
        </p:spPr>
        <p:txBody>
          <a:bodyPr wrap="none" anchor="ctr"/>
          <a:lstStyle/>
          <a:p>
            <a:endParaRPr lang="en-US">
              <a:latin typeface="Agency FB" panose="020B0503020202020204" pitchFamily="34" charset="0"/>
            </a:endParaRPr>
          </a:p>
        </p:txBody>
      </p:sp>
      <p:sp>
        <p:nvSpPr>
          <p:cNvPr id="114" name="Oval 45"/>
          <p:cNvSpPr>
            <a:spLocks noChangeArrowheads="1"/>
          </p:cNvSpPr>
          <p:nvPr/>
        </p:nvSpPr>
        <p:spPr bwMode="auto">
          <a:xfrm rot="10800000">
            <a:off x="4478381" y="5347399"/>
            <a:ext cx="236537" cy="239713"/>
          </a:xfrm>
          <a:prstGeom prst="ellipse">
            <a:avLst/>
          </a:prstGeom>
          <a:solidFill>
            <a:schemeClr val="bg1"/>
          </a:solidFill>
          <a:ln w="25400">
            <a:solidFill>
              <a:schemeClr val="accent4">
                <a:lumMod val="50000"/>
              </a:schemeClr>
            </a:solidFill>
            <a:round/>
            <a:headEnd/>
            <a:tailEnd/>
          </a:ln>
        </p:spPr>
        <p:txBody>
          <a:bodyPr wrap="none" anchor="ctr"/>
          <a:lstStyle/>
          <a:p>
            <a:endParaRPr lang="en-US">
              <a:latin typeface="Agency FB" panose="020B0503020202020204" pitchFamily="34" charset="0"/>
            </a:endParaRPr>
          </a:p>
        </p:txBody>
      </p:sp>
      <p:sp>
        <p:nvSpPr>
          <p:cNvPr id="115" name="Oval 32"/>
          <p:cNvSpPr>
            <a:spLocks noChangeArrowheads="1"/>
          </p:cNvSpPr>
          <p:nvPr/>
        </p:nvSpPr>
        <p:spPr bwMode="auto">
          <a:xfrm rot="10800000">
            <a:off x="3361228" y="4616177"/>
            <a:ext cx="236538" cy="239712"/>
          </a:xfrm>
          <a:prstGeom prst="ellipse">
            <a:avLst/>
          </a:prstGeom>
          <a:solidFill>
            <a:schemeClr val="bg1"/>
          </a:solidFill>
          <a:ln w="25400">
            <a:solidFill>
              <a:schemeClr val="accent4">
                <a:lumMod val="50000"/>
              </a:schemeClr>
            </a:solidFill>
            <a:round/>
            <a:headEnd/>
            <a:tailEnd/>
          </a:ln>
        </p:spPr>
        <p:txBody>
          <a:bodyPr wrap="none" anchor="ctr"/>
          <a:lstStyle/>
          <a:p>
            <a:endParaRPr lang="en-US">
              <a:latin typeface="Agency FB" panose="020B0503020202020204" pitchFamily="34" charset="0"/>
            </a:endParaRPr>
          </a:p>
        </p:txBody>
      </p:sp>
      <p:sp>
        <p:nvSpPr>
          <p:cNvPr id="113" name="Oval 45"/>
          <p:cNvSpPr>
            <a:spLocks noChangeArrowheads="1"/>
          </p:cNvSpPr>
          <p:nvPr/>
        </p:nvSpPr>
        <p:spPr bwMode="auto">
          <a:xfrm rot="10800000">
            <a:off x="4467608" y="3859668"/>
            <a:ext cx="236537" cy="239713"/>
          </a:xfrm>
          <a:prstGeom prst="ellipse">
            <a:avLst/>
          </a:prstGeom>
          <a:solidFill>
            <a:schemeClr val="bg1"/>
          </a:solidFill>
          <a:ln w="25400">
            <a:solidFill>
              <a:schemeClr val="accent4">
                <a:lumMod val="50000"/>
              </a:schemeClr>
            </a:solidFill>
            <a:round/>
            <a:headEnd/>
            <a:tailEnd/>
          </a:ln>
        </p:spPr>
        <p:txBody>
          <a:bodyPr wrap="none" anchor="ctr"/>
          <a:lstStyle/>
          <a:p>
            <a:endParaRPr lang="en-US">
              <a:latin typeface="Agency FB" panose="020B0503020202020204" pitchFamily="34" charset="0"/>
            </a:endParaRPr>
          </a:p>
        </p:txBody>
      </p:sp>
      <p:sp>
        <p:nvSpPr>
          <p:cNvPr id="85051" name="Text Box 70"/>
          <p:cNvSpPr txBox="1">
            <a:spLocks noChangeArrowheads="1"/>
          </p:cNvSpPr>
          <p:nvPr/>
        </p:nvSpPr>
        <p:spPr bwMode="auto">
          <a:xfrm>
            <a:off x="5888518" y="1309372"/>
            <a:ext cx="1616789" cy="246221"/>
          </a:xfrm>
          <a:prstGeom prst="rect">
            <a:avLst/>
          </a:prstGeom>
          <a:solidFill>
            <a:schemeClr val="bg1"/>
          </a:solidFill>
          <a:ln w="9525">
            <a:noFill/>
            <a:miter lim="800000"/>
            <a:headEnd/>
            <a:tailEnd/>
          </a:ln>
        </p:spPr>
        <p:txBody>
          <a:bodyPr wrap="none" lIns="45720" tIns="0" rIns="45720" bIns="0">
            <a:spAutoFit/>
          </a:bodyPr>
          <a:lstStyle/>
          <a:p>
            <a:r>
              <a:rPr lang="en-US" sz="1600" b="1" dirty="0">
                <a:latin typeface="Agency FB" panose="020B0503020202020204" pitchFamily="34" charset="0"/>
              </a:rPr>
              <a:t>National / Continental</a:t>
            </a:r>
          </a:p>
        </p:txBody>
      </p:sp>
      <p:sp>
        <p:nvSpPr>
          <p:cNvPr id="85052" name="Text Box 71"/>
          <p:cNvSpPr txBox="1">
            <a:spLocks noChangeArrowheads="1"/>
          </p:cNvSpPr>
          <p:nvPr/>
        </p:nvSpPr>
        <p:spPr bwMode="auto">
          <a:xfrm>
            <a:off x="6824671" y="2841042"/>
            <a:ext cx="680636" cy="246221"/>
          </a:xfrm>
          <a:prstGeom prst="rect">
            <a:avLst/>
          </a:prstGeom>
          <a:solidFill>
            <a:schemeClr val="bg1"/>
          </a:solidFill>
          <a:ln w="9525">
            <a:noFill/>
            <a:miter lim="800000"/>
            <a:headEnd/>
            <a:tailEnd/>
          </a:ln>
        </p:spPr>
        <p:txBody>
          <a:bodyPr wrap="none" lIns="45720" tIns="0" rIns="45720" bIns="0">
            <a:spAutoFit/>
          </a:bodyPr>
          <a:lstStyle/>
          <a:p>
            <a:r>
              <a:rPr lang="en-US" sz="1600" b="1" dirty="0">
                <a:latin typeface="Agency FB" panose="020B0503020202020204" pitchFamily="34" charset="0"/>
              </a:rPr>
              <a:t>Regional</a:t>
            </a:r>
          </a:p>
        </p:txBody>
      </p:sp>
      <p:sp>
        <p:nvSpPr>
          <p:cNvPr id="85053" name="Text Box 72"/>
          <p:cNvSpPr txBox="1">
            <a:spLocks noChangeArrowheads="1"/>
          </p:cNvSpPr>
          <p:nvPr/>
        </p:nvSpPr>
        <p:spPr bwMode="auto">
          <a:xfrm>
            <a:off x="7050695" y="4368284"/>
            <a:ext cx="454612" cy="246221"/>
          </a:xfrm>
          <a:prstGeom prst="rect">
            <a:avLst/>
          </a:prstGeom>
          <a:solidFill>
            <a:schemeClr val="bg1"/>
          </a:solidFill>
          <a:ln w="9525">
            <a:noFill/>
            <a:miter lim="800000"/>
            <a:headEnd/>
            <a:tailEnd/>
          </a:ln>
        </p:spPr>
        <p:txBody>
          <a:bodyPr wrap="none" lIns="45720" tIns="0" rIns="45720" bIns="0">
            <a:spAutoFit/>
          </a:bodyPr>
          <a:lstStyle/>
          <a:p>
            <a:r>
              <a:rPr lang="en-US" sz="1600" b="1" dirty="0">
                <a:latin typeface="Agency FB" panose="020B0503020202020204" pitchFamily="34" charset="0"/>
              </a:rPr>
              <a:t>Local</a:t>
            </a:r>
          </a:p>
        </p:txBody>
      </p:sp>
      <p:sp>
        <p:nvSpPr>
          <p:cNvPr id="230" name="Text Box 120"/>
          <p:cNvSpPr txBox="1">
            <a:spLocks noChangeArrowheads="1"/>
          </p:cNvSpPr>
          <p:nvPr/>
        </p:nvSpPr>
        <p:spPr bwMode="auto">
          <a:xfrm>
            <a:off x="398844" y="3431083"/>
            <a:ext cx="1147750" cy="430887"/>
          </a:xfrm>
          <a:prstGeom prst="rect">
            <a:avLst/>
          </a:prstGeom>
          <a:noFill/>
          <a:ln w="9525">
            <a:noFill/>
            <a:miter lim="800000"/>
            <a:headEnd/>
            <a:tailEnd/>
          </a:ln>
        </p:spPr>
        <p:txBody>
          <a:bodyPr wrap="none" lIns="0" tIns="0" rIns="0" bIns="0">
            <a:spAutoFit/>
          </a:bodyPr>
          <a:lstStyle/>
          <a:p>
            <a:pPr algn="ctr"/>
            <a:r>
              <a:rPr lang="en-US" sz="1400" b="1" dirty="0">
                <a:latin typeface="Agency FB" panose="020B0503020202020204" pitchFamily="34" charset="0"/>
              </a:rPr>
              <a:t>Satellite Terminals</a:t>
            </a:r>
          </a:p>
          <a:p>
            <a:pPr algn="ctr"/>
            <a:r>
              <a:rPr lang="en-US" sz="1400" b="1" dirty="0">
                <a:latin typeface="Agency FB" panose="020B0503020202020204" pitchFamily="34" charset="0"/>
              </a:rPr>
              <a:t>and Inland Ports</a:t>
            </a:r>
          </a:p>
        </p:txBody>
      </p:sp>
      <p:sp>
        <p:nvSpPr>
          <p:cNvPr id="231" name="Oval 61"/>
          <p:cNvSpPr>
            <a:spLocks noChangeArrowheads="1"/>
          </p:cNvSpPr>
          <p:nvPr/>
        </p:nvSpPr>
        <p:spPr bwMode="auto">
          <a:xfrm rot="10800000">
            <a:off x="8152190" y="2142297"/>
            <a:ext cx="309563" cy="315913"/>
          </a:xfrm>
          <a:prstGeom prst="ellipse">
            <a:avLst/>
          </a:prstGeom>
          <a:solidFill>
            <a:schemeClr val="bg1"/>
          </a:solidFill>
          <a:ln w="25400">
            <a:solidFill>
              <a:schemeClr val="accent2">
                <a:lumMod val="50000"/>
              </a:schemeClr>
            </a:solidFill>
            <a:round/>
            <a:headEnd/>
            <a:tailEnd/>
          </a:ln>
        </p:spPr>
        <p:txBody>
          <a:bodyPr wrap="none" anchor="ctr"/>
          <a:lstStyle/>
          <a:p>
            <a:endParaRPr lang="en-US">
              <a:latin typeface="Agency FB" panose="020B0503020202020204" pitchFamily="34" charset="0"/>
            </a:endParaRPr>
          </a:p>
        </p:txBody>
      </p:sp>
      <p:sp>
        <p:nvSpPr>
          <p:cNvPr id="232" name="Oval 30"/>
          <p:cNvSpPr>
            <a:spLocks noChangeArrowheads="1"/>
          </p:cNvSpPr>
          <p:nvPr/>
        </p:nvSpPr>
        <p:spPr bwMode="auto">
          <a:xfrm rot="10800000">
            <a:off x="8188702" y="2841103"/>
            <a:ext cx="236538" cy="241300"/>
          </a:xfrm>
          <a:prstGeom prst="ellipse">
            <a:avLst/>
          </a:prstGeom>
          <a:solidFill>
            <a:schemeClr val="bg1"/>
          </a:solidFill>
          <a:ln w="25400">
            <a:solidFill>
              <a:schemeClr val="accent4">
                <a:lumMod val="50000"/>
              </a:schemeClr>
            </a:solidFill>
            <a:round/>
            <a:headEnd/>
            <a:tailEnd/>
          </a:ln>
        </p:spPr>
        <p:txBody>
          <a:bodyPr wrap="none" anchor="ctr"/>
          <a:lstStyle/>
          <a:p>
            <a:endParaRPr lang="en-US">
              <a:latin typeface="Agency FB" panose="020B0503020202020204" pitchFamily="34" charset="0"/>
            </a:endParaRPr>
          </a:p>
        </p:txBody>
      </p:sp>
      <p:sp>
        <p:nvSpPr>
          <p:cNvPr id="233" name="Rectangle 232"/>
          <p:cNvSpPr/>
          <p:nvPr/>
        </p:nvSpPr>
        <p:spPr>
          <a:xfrm rot="10800000">
            <a:off x="8238391" y="3441555"/>
            <a:ext cx="137160" cy="137160"/>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Text Box 109"/>
          <p:cNvSpPr txBox="1">
            <a:spLocks noChangeArrowheads="1"/>
          </p:cNvSpPr>
          <p:nvPr/>
        </p:nvSpPr>
        <p:spPr bwMode="auto">
          <a:xfrm>
            <a:off x="7895801" y="2481782"/>
            <a:ext cx="822341" cy="184666"/>
          </a:xfrm>
          <a:prstGeom prst="rect">
            <a:avLst/>
          </a:prstGeom>
          <a:noFill/>
          <a:ln w="9525">
            <a:noFill/>
            <a:miter lim="800000"/>
            <a:headEnd/>
            <a:tailEnd/>
          </a:ln>
        </p:spPr>
        <p:txBody>
          <a:bodyPr wrap="none" lIns="0" tIns="0" rIns="0" bIns="0">
            <a:spAutoFit/>
          </a:bodyPr>
          <a:lstStyle/>
          <a:p>
            <a:r>
              <a:rPr lang="en-US" sz="1200" b="1" dirty="0">
                <a:latin typeface="Agency FB" panose="020B0503020202020204" pitchFamily="34" charset="0"/>
              </a:rPr>
              <a:t>Gateway or Hub</a:t>
            </a:r>
          </a:p>
        </p:txBody>
      </p:sp>
      <p:sp>
        <p:nvSpPr>
          <p:cNvPr id="235" name="Text Box 109"/>
          <p:cNvSpPr txBox="1">
            <a:spLocks noChangeArrowheads="1"/>
          </p:cNvSpPr>
          <p:nvPr/>
        </p:nvSpPr>
        <p:spPr bwMode="auto">
          <a:xfrm>
            <a:off x="7805651" y="3076338"/>
            <a:ext cx="1040349" cy="184666"/>
          </a:xfrm>
          <a:prstGeom prst="rect">
            <a:avLst/>
          </a:prstGeom>
          <a:noFill/>
          <a:ln w="9525">
            <a:noFill/>
            <a:miter lim="800000"/>
            <a:headEnd/>
            <a:tailEnd/>
          </a:ln>
        </p:spPr>
        <p:txBody>
          <a:bodyPr wrap="none" lIns="0" tIns="0" rIns="0" bIns="0">
            <a:spAutoFit/>
          </a:bodyPr>
          <a:lstStyle/>
          <a:p>
            <a:r>
              <a:rPr lang="en-US" sz="1200" b="1" dirty="0">
                <a:latin typeface="Agency FB" panose="020B0503020202020204" pitchFamily="34" charset="0"/>
              </a:rPr>
              <a:t>Intermodal terminal</a:t>
            </a:r>
          </a:p>
        </p:txBody>
      </p:sp>
      <p:sp>
        <p:nvSpPr>
          <p:cNvPr id="236" name="Text Box 101"/>
          <p:cNvSpPr txBox="1">
            <a:spLocks noChangeArrowheads="1"/>
          </p:cNvSpPr>
          <p:nvPr/>
        </p:nvSpPr>
        <p:spPr bwMode="auto">
          <a:xfrm>
            <a:off x="7795613" y="3590539"/>
            <a:ext cx="1022716" cy="184666"/>
          </a:xfrm>
          <a:prstGeom prst="rect">
            <a:avLst/>
          </a:prstGeom>
          <a:noFill/>
          <a:ln w="9525">
            <a:noFill/>
            <a:miter lim="800000"/>
            <a:headEnd/>
            <a:tailEnd/>
          </a:ln>
        </p:spPr>
        <p:txBody>
          <a:bodyPr wrap="none" lIns="0" tIns="0" rIns="0" bIns="0">
            <a:spAutoFit/>
          </a:bodyPr>
          <a:lstStyle/>
          <a:p>
            <a:r>
              <a:rPr lang="en-US" sz="1200" b="1" dirty="0">
                <a:latin typeface="Agency FB" panose="020B0503020202020204" pitchFamily="34" charset="0"/>
              </a:rPr>
              <a:t>Distribution center</a:t>
            </a:r>
          </a:p>
        </p:txBody>
      </p:sp>
      <p:sp>
        <p:nvSpPr>
          <p:cNvPr id="85091" name="Text Box 115"/>
          <p:cNvSpPr txBox="1">
            <a:spLocks noChangeArrowheads="1"/>
          </p:cNvSpPr>
          <p:nvPr/>
        </p:nvSpPr>
        <p:spPr bwMode="auto">
          <a:xfrm>
            <a:off x="1740878" y="1501276"/>
            <a:ext cx="1346522" cy="184666"/>
          </a:xfrm>
          <a:prstGeom prst="rect">
            <a:avLst/>
          </a:prstGeom>
          <a:noFill/>
          <a:ln w="9525">
            <a:noFill/>
            <a:miter lim="800000"/>
            <a:headEnd/>
            <a:tailEnd/>
          </a:ln>
        </p:spPr>
        <p:txBody>
          <a:bodyPr wrap="none" lIns="0" tIns="0" rIns="0" bIns="0">
            <a:spAutoFit/>
          </a:bodyPr>
          <a:lstStyle/>
          <a:p>
            <a:r>
              <a:rPr lang="en-US" sz="1200" b="1" dirty="0">
                <a:latin typeface="Agency FB" panose="020B0503020202020204" pitchFamily="34" charset="0"/>
              </a:rPr>
              <a:t>Maritime / Land interface</a:t>
            </a:r>
          </a:p>
        </p:txBody>
      </p:sp>
      <p:sp>
        <p:nvSpPr>
          <p:cNvPr id="241" name="Text Box 109"/>
          <p:cNvSpPr txBox="1">
            <a:spLocks noChangeArrowheads="1"/>
          </p:cNvSpPr>
          <p:nvPr/>
        </p:nvSpPr>
        <p:spPr bwMode="auto">
          <a:xfrm>
            <a:off x="3095813" y="2006954"/>
            <a:ext cx="68930" cy="184666"/>
          </a:xfrm>
          <a:prstGeom prst="rect">
            <a:avLst/>
          </a:prstGeom>
          <a:noFill/>
          <a:ln w="9525">
            <a:noFill/>
            <a:miter lim="800000"/>
            <a:headEnd/>
            <a:tailEnd/>
          </a:ln>
        </p:spPr>
        <p:txBody>
          <a:bodyPr wrap="none" lIns="0" tIns="0" rIns="0" bIns="0">
            <a:spAutoFit/>
          </a:bodyPr>
          <a:lstStyle/>
          <a:p>
            <a:r>
              <a:rPr lang="en-US" sz="1200" b="1" i="1" dirty="0">
                <a:latin typeface="Agency FB" panose="020B0503020202020204" pitchFamily="34" charset="0"/>
              </a:rPr>
              <a:t>A</a:t>
            </a:r>
          </a:p>
        </p:txBody>
      </p:sp>
      <p:sp>
        <p:nvSpPr>
          <p:cNvPr id="242" name="Text Box 109"/>
          <p:cNvSpPr txBox="1">
            <a:spLocks noChangeArrowheads="1"/>
          </p:cNvSpPr>
          <p:nvPr/>
        </p:nvSpPr>
        <p:spPr bwMode="auto">
          <a:xfrm>
            <a:off x="4767913" y="2006954"/>
            <a:ext cx="72136" cy="184666"/>
          </a:xfrm>
          <a:prstGeom prst="rect">
            <a:avLst/>
          </a:prstGeom>
          <a:noFill/>
          <a:ln w="9525">
            <a:noFill/>
            <a:miter lim="800000"/>
            <a:headEnd/>
            <a:tailEnd/>
          </a:ln>
        </p:spPr>
        <p:txBody>
          <a:bodyPr wrap="none" lIns="0" tIns="0" rIns="0" bIns="0">
            <a:spAutoFit/>
          </a:bodyPr>
          <a:lstStyle/>
          <a:p>
            <a:r>
              <a:rPr lang="en-US" sz="1200" b="1" i="1" dirty="0">
                <a:latin typeface="Agency FB" panose="020B0503020202020204" pitchFamily="34" charset="0"/>
              </a:rPr>
              <a:t>B</a:t>
            </a:r>
          </a:p>
        </p:txBody>
      </p:sp>
      <p:sp>
        <p:nvSpPr>
          <p:cNvPr id="243" name="Text Box 109"/>
          <p:cNvSpPr txBox="1">
            <a:spLocks noChangeArrowheads="1"/>
          </p:cNvSpPr>
          <p:nvPr/>
        </p:nvSpPr>
        <p:spPr bwMode="auto">
          <a:xfrm>
            <a:off x="6588116" y="2006954"/>
            <a:ext cx="72136" cy="184666"/>
          </a:xfrm>
          <a:prstGeom prst="rect">
            <a:avLst/>
          </a:prstGeom>
          <a:noFill/>
          <a:ln w="9525">
            <a:noFill/>
            <a:miter lim="800000"/>
            <a:headEnd/>
            <a:tailEnd/>
          </a:ln>
        </p:spPr>
        <p:txBody>
          <a:bodyPr wrap="none" lIns="0" tIns="0" rIns="0" bIns="0">
            <a:spAutoFit/>
          </a:bodyPr>
          <a:lstStyle/>
          <a:p>
            <a:r>
              <a:rPr lang="en-US" sz="1200" b="1" i="1" dirty="0">
                <a:latin typeface="Agency FB" panose="020B0503020202020204" pitchFamily="34" charset="0"/>
              </a:rPr>
              <a:t>C</a:t>
            </a:r>
          </a:p>
        </p:txBody>
      </p:sp>
      <p:sp>
        <p:nvSpPr>
          <p:cNvPr id="244" name="Text Box 109"/>
          <p:cNvSpPr txBox="1">
            <a:spLocks noChangeArrowheads="1"/>
          </p:cNvSpPr>
          <p:nvPr/>
        </p:nvSpPr>
        <p:spPr bwMode="auto">
          <a:xfrm>
            <a:off x="3084831" y="3569476"/>
            <a:ext cx="68930" cy="184666"/>
          </a:xfrm>
          <a:prstGeom prst="rect">
            <a:avLst/>
          </a:prstGeom>
          <a:noFill/>
          <a:ln w="9525">
            <a:noFill/>
            <a:miter lim="800000"/>
            <a:headEnd/>
            <a:tailEnd/>
          </a:ln>
        </p:spPr>
        <p:txBody>
          <a:bodyPr wrap="none" lIns="0" tIns="0" rIns="0" bIns="0">
            <a:spAutoFit/>
          </a:bodyPr>
          <a:lstStyle/>
          <a:p>
            <a:r>
              <a:rPr lang="en-US" sz="1200" b="1" i="1" dirty="0">
                <a:latin typeface="Agency FB" panose="020B0503020202020204" pitchFamily="34" charset="0"/>
              </a:rPr>
              <a:t>A</a:t>
            </a:r>
          </a:p>
        </p:txBody>
      </p:sp>
      <p:sp>
        <p:nvSpPr>
          <p:cNvPr id="245" name="Text Box 109"/>
          <p:cNvSpPr txBox="1">
            <a:spLocks noChangeArrowheads="1"/>
          </p:cNvSpPr>
          <p:nvPr/>
        </p:nvSpPr>
        <p:spPr bwMode="auto">
          <a:xfrm>
            <a:off x="4756931" y="3569476"/>
            <a:ext cx="72136" cy="184666"/>
          </a:xfrm>
          <a:prstGeom prst="rect">
            <a:avLst/>
          </a:prstGeom>
          <a:noFill/>
          <a:ln w="9525">
            <a:noFill/>
            <a:miter lim="800000"/>
            <a:headEnd/>
            <a:tailEnd/>
          </a:ln>
        </p:spPr>
        <p:txBody>
          <a:bodyPr wrap="none" lIns="0" tIns="0" rIns="0" bIns="0">
            <a:spAutoFit/>
          </a:bodyPr>
          <a:lstStyle/>
          <a:p>
            <a:r>
              <a:rPr lang="en-US" sz="1200" b="1" i="1" dirty="0">
                <a:latin typeface="Agency FB" panose="020B0503020202020204" pitchFamily="34" charset="0"/>
              </a:rPr>
              <a:t>B</a:t>
            </a:r>
          </a:p>
        </p:txBody>
      </p:sp>
      <p:sp>
        <p:nvSpPr>
          <p:cNvPr id="246" name="Text Box 109"/>
          <p:cNvSpPr txBox="1">
            <a:spLocks noChangeArrowheads="1"/>
          </p:cNvSpPr>
          <p:nvPr/>
        </p:nvSpPr>
        <p:spPr bwMode="auto">
          <a:xfrm>
            <a:off x="6577134" y="3569476"/>
            <a:ext cx="72136" cy="184666"/>
          </a:xfrm>
          <a:prstGeom prst="rect">
            <a:avLst/>
          </a:prstGeom>
          <a:noFill/>
          <a:ln w="9525">
            <a:noFill/>
            <a:miter lim="800000"/>
            <a:headEnd/>
            <a:tailEnd/>
          </a:ln>
        </p:spPr>
        <p:txBody>
          <a:bodyPr wrap="none" lIns="0" tIns="0" rIns="0" bIns="0">
            <a:spAutoFit/>
          </a:bodyPr>
          <a:lstStyle/>
          <a:p>
            <a:r>
              <a:rPr lang="en-US" sz="1200" b="1" i="1" dirty="0">
                <a:latin typeface="Agency FB" panose="020B0503020202020204" pitchFamily="34" charset="0"/>
              </a:rPr>
              <a:t>C</a:t>
            </a:r>
          </a:p>
        </p:txBody>
      </p:sp>
      <p:sp>
        <p:nvSpPr>
          <p:cNvPr id="247" name="Text Box 109"/>
          <p:cNvSpPr txBox="1">
            <a:spLocks noChangeArrowheads="1"/>
          </p:cNvSpPr>
          <p:nvPr/>
        </p:nvSpPr>
        <p:spPr bwMode="auto">
          <a:xfrm>
            <a:off x="3436849" y="4642709"/>
            <a:ext cx="60914" cy="184666"/>
          </a:xfrm>
          <a:prstGeom prst="rect">
            <a:avLst/>
          </a:prstGeom>
          <a:noFill/>
          <a:ln w="9525">
            <a:noFill/>
            <a:miter lim="800000"/>
            <a:headEnd/>
            <a:tailEnd/>
          </a:ln>
        </p:spPr>
        <p:txBody>
          <a:bodyPr wrap="none" lIns="0" tIns="0" rIns="0" bIns="0">
            <a:spAutoFit/>
          </a:bodyPr>
          <a:lstStyle/>
          <a:p>
            <a:r>
              <a:rPr lang="en-US" sz="1200" b="1" i="1" dirty="0">
                <a:latin typeface="Agency FB" panose="020B0503020202020204" pitchFamily="34" charset="0"/>
              </a:rPr>
              <a:t>E</a:t>
            </a:r>
          </a:p>
        </p:txBody>
      </p:sp>
      <p:sp>
        <p:nvSpPr>
          <p:cNvPr id="248" name="Text Box 109"/>
          <p:cNvSpPr txBox="1">
            <a:spLocks noChangeArrowheads="1"/>
          </p:cNvSpPr>
          <p:nvPr/>
        </p:nvSpPr>
        <p:spPr bwMode="auto">
          <a:xfrm>
            <a:off x="4542277" y="5374654"/>
            <a:ext cx="57708" cy="184666"/>
          </a:xfrm>
          <a:prstGeom prst="rect">
            <a:avLst/>
          </a:prstGeom>
          <a:noFill/>
          <a:ln w="9525">
            <a:noFill/>
            <a:miter lim="800000"/>
            <a:headEnd/>
            <a:tailEnd/>
          </a:ln>
        </p:spPr>
        <p:txBody>
          <a:bodyPr wrap="none" lIns="0" tIns="0" rIns="0" bIns="0">
            <a:spAutoFit/>
          </a:bodyPr>
          <a:lstStyle/>
          <a:p>
            <a:r>
              <a:rPr lang="en-US" sz="1200" b="1" i="1" dirty="0">
                <a:latin typeface="Agency FB" panose="020B0503020202020204" pitchFamily="34" charset="0"/>
              </a:rPr>
              <a:t>F</a:t>
            </a:r>
          </a:p>
        </p:txBody>
      </p:sp>
      <p:sp>
        <p:nvSpPr>
          <p:cNvPr id="249" name="Text Box 109"/>
          <p:cNvSpPr txBox="1">
            <a:spLocks noChangeArrowheads="1"/>
          </p:cNvSpPr>
          <p:nvPr/>
        </p:nvSpPr>
        <p:spPr bwMode="auto">
          <a:xfrm>
            <a:off x="5712100" y="5295238"/>
            <a:ext cx="72136" cy="184666"/>
          </a:xfrm>
          <a:prstGeom prst="rect">
            <a:avLst/>
          </a:prstGeom>
          <a:noFill/>
          <a:ln w="9525">
            <a:noFill/>
            <a:miter lim="800000"/>
            <a:headEnd/>
            <a:tailEnd/>
          </a:ln>
        </p:spPr>
        <p:txBody>
          <a:bodyPr wrap="none" lIns="0" tIns="0" rIns="0" bIns="0">
            <a:spAutoFit/>
          </a:bodyPr>
          <a:lstStyle/>
          <a:p>
            <a:r>
              <a:rPr lang="en-US" sz="1200" b="1" i="1" dirty="0">
                <a:latin typeface="Agency FB" panose="020B0503020202020204" pitchFamily="34" charset="0"/>
              </a:rPr>
              <a:t>G</a:t>
            </a:r>
          </a:p>
        </p:txBody>
      </p:sp>
      <p:sp>
        <p:nvSpPr>
          <p:cNvPr id="250" name="Text Box 109"/>
          <p:cNvSpPr txBox="1">
            <a:spLocks noChangeArrowheads="1"/>
          </p:cNvSpPr>
          <p:nvPr/>
        </p:nvSpPr>
        <p:spPr bwMode="auto">
          <a:xfrm>
            <a:off x="7191011" y="4726425"/>
            <a:ext cx="73738" cy="184666"/>
          </a:xfrm>
          <a:prstGeom prst="rect">
            <a:avLst/>
          </a:prstGeom>
          <a:noFill/>
          <a:ln w="9525">
            <a:noFill/>
            <a:miter lim="800000"/>
            <a:headEnd/>
            <a:tailEnd/>
          </a:ln>
        </p:spPr>
        <p:txBody>
          <a:bodyPr wrap="none" lIns="0" tIns="0" rIns="0" bIns="0">
            <a:spAutoFit/>
          </a:bodyPr>
          <a:lstStyle/>
          <a:p>
            <a:r>
              <a:rPr lang="en-US" sz="1200" b="1" i="1" dirty="0">
                <a:latin typeface="Agency FB" panose="020B0503020202020204" pitchFamily="34" charset="0"/>
              </a:rPr>
              <a:t>H</a:t>
            </a:r>
          </a:p>
        </p:txBody>
      </p:sp>
      <p:sp>
        <p:nvSpPr>
          <p:cNvPr id="251" name="Text Box 109"/>
          <p:cNvSpPr txBox="1">
            <a:spLocks noChangeArrowheads="1"/>
          </p:cNvSpPr>
          <p:nvPr/>
        </p:nvSpPr>
        <p:spPr bwMode="auto">
          <a:xfrm>
            <a:off x="3430495" y="3127048"/>
            <a:ext cx="60914" cy="184666"/>
          </a:xfrm>
          <a:prstGeom prst="rect">
            <a:avLst/>
          </a:prstGeom>
          <a:noFill/>
          <a:ln w="9525">
            <a:noFill/>
            <a:miter lim="800000"/>
            <a:headEnd/>
            <a:tailEnd/>
          </a:ln>
        </p:spPr>
        <p:txBody>
          <a:bodyPr wrap="none" lIns="0" tIns="0" rIns="0" bIns="0">
            <a:spAutoFit/>
          </a:bodyPr>
          <a:lstStyle/>
          <a:p>
            <a:r>
              <a:rPr lang="en-US" sz="1200" b="1" i="1" dirty="0">
                <a:latin typeface="Agency FB" panose="020B0503020202020204" pitchFamily="34" charset="0"/>
              </a:rPr>
              <a:t>E</a:t>
            </a:r>
          </a:p>
        </p:txBody>
      </p:sp>
      <p:sp>
        <p:nvSpPr>
          <p:cNvPr id="252" name="Text Box 109"/>
          <p:cNvSpPr txBox="1">
            <a:spLocks noChangeArrowheads="1"/>
          </p:cNvSpPr>
          <p:nvPr/>
        </p:nvSpPr>
        <p:spPr bwMode="auto">
          <a:xfrm>
            <a:off x="4542362" y="3871871"/>
            <a:ext cx="57708" cy="184666"/>
          </a:xfrm>
          <a:prstGeom prst="rect">
            <a:avLst/>
          </a:prstGeom>
          <a:noFill/>
          <a:ln w="9525">
            <a:noFill/>
            <a:miter lim="800000"/>
            <a:headEnd/>
            <a:tailEnd/>
          </a:ln>
        </p:spPr>
        <p:txBody>
          <a:bodyPr wrap="none" lIns="0" tIns="0" rIns="0" bIns="0">
            <a:spAutoFit/>
          </a:bodyPr>
          <a:lstStyle/>
          <a:p>
            <a:r>
              <a:rPr lang="en-US" sz="1200" b="1" i="1" dirty="0">
                <a:latin typeface="Agency FB" panose="020B0503020202020204" pitchFamily="34" charset="0"/>
              </a:rPr>
              <a:t>F</a:t>
            </a:r>
          </a:p>
        </p:txBody>
      </p:sp>
      <p:sp>
        <p:nvSpPr>
          <p:cNvPr id="253" name="Text Box 109"/>
          <p:cNvSpPr txBox="1">
            <a:spLocks noChangeArrowheads="1"/>
          </p:cNvSpPr>
          <p:nvPr/>
        </p:nvSpPr>
        <p:spPr bwMode="auto">
          <a:xfrm>
            <a:off x="5705746" y="3779577"/>
            <a:ext cx="72136" cy="184666"/>
          </a:xfrm>
          <a:prstGeom prst="rect">
            <a:avLst/>
          </a:prstGeom>
          <a:noFill/>
          <a:ln w="9525">
            <a:noFill/>
            <a:miter lim="800000"/>
            <a:headEnd/>
            <a:tailEnd/>
          </a:ln>
        </p:spPr>
        <p:txBody>
          <a:bodyPr wrap="none" lIns="0" tIns="0" rIns="0" bIns="0">
            <a:spAutoFit/>
          </a:bodyPr>
          <a:lstStyle/>
          <a:p>
            <a:r>
              <a:rPr lang="en-US" sz="1200" b="1" i="1" dirty="0">
                <a:latin typeface="Agency FB" panose="020B0503020202020204" pitchFamily="34" charset="0"/>
              </a:rPr>
              <a:t>G</a:t>
            </a:r>
          </a:p>
        </p:txBody>
      </p:sp>
      <p:sp>
        <p:nvSpPr>
          <p:cNvPr id="254" name="Text Box 109"/>
          <p:cNvSpPr txBox="1">
            <a:spLocks noChangeArrowheads="1"/>
          </p:cNvSpPr>
          <p:nvPr/>
        </p:nvSpPr>
        <p:spPr bwMode="auto">
          <a:xfrm>
            <a:off x="7184657" y="3210764"/>
            <a:ext cx="73738" cy="184666"/>
          </a:xfrm>
          <a:prstGeom prst="rect">
            <a:avLst/>
          </a:prstGeom>
          <a:noFill/>
          <a:ln w="9525">
            <a:noFill/>
            <a:miter lim="800000"/>
            <a:headEnd/>
            <a:tailEnd/>
          </a:ln>
        </p:spPr>
        <p:txBody>
          <a:bodyPr wrap="none" lIns="0" tIns="0" rIns="0" bIns="0">
            <a:spAutoFit/>
          </a:bodyPr>
          <a:lstStyle/>
          <a:p>
            <a:r>
              <a:rPr lang="en-US" sz="1200" b="1" i="1" dirty="0">
                <a:latin typeface="Agency FB" panose="020B0503020202020204" pitchFamily="34" charset="0"/>
              </a:rPr>
              <a:t>H</a:t>
            </a:r>
          </a:p>
        </p:txBody>
      </p:sp>
      <p:sp>
        <p:nvSpPr>
          <p:cNvPr id="117" name="Footer Placeholder 2"/>
          <p:cNvSpPr>
            <a:spLocks noGrp="1"/>
          </p:cNvSpPr>
          <p:nvPr>
            <p:ph type="ftr" sz="quarter" idx="11"/>
          </p:nvPr>
        </p:nvSpPr>
        <p:spPr>
          <a:xfrm>
            <a:off x="0" y="6248400"/>
            <a:ext cx="9144000" cy="457200"/>
          </a:xfrm>
        </p:spPr>
        <p:txBody>
          <a:bodyPr/>
          <a:lstStyle/>
          <a:p>
            <a:pPr>
              <a:defRPr/>
            </a:pPr>
            <a:r>
              <a:rPr lang="en-US" sz="1100" dirty="0"/>
              <a:t>Copyright © 1998-2016,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extLst>
      <p:ext uri="{BB962C8B-B14F-4D97-AF65-F5344CB8AC3E}">
        <p14:creationId xmlns:p14="http://schemas.microsoft.com/office/powerpoint/2010/main" val="2699010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1"/>
          <p:cNvSpPr>
            <a:spLocks noGrp="1" noChangeArrowheads="1"/>
          </p:cNvSpPr>
          <p:nvPr>
            <p:ph type="title"/>
          </p:nvPr>
        </p:nvSpPr>
        <p:spPr/>
        <p:txBody>
          <a:bodyPr/>
          <a:lstStyle/>
          <a:p>
            <a:pPr eaLnBrk="1" hangingPunct="1"/>
            <a:r>
              <a:rPr lang="en-US"/>
              <a:t>Linearity, Capacity and Surface of Roads</a:t>
            </a:r>
          </a:p>
        </p:txBody>
      </p:sp>
      <p:sp>
        <p:nvSpPr>
          <p:cNvPr id="68612" name="AutoShape 34"/>
          <p:cNvSpPr>
            <a:spLocks noChangeArrowheads="1"/>
          </p:cNvSpPr>
          <p:nvPr/>
        </p:nvSpPr>
        <p:spPr bwMode="auto">
          <a:xfrm>
            <a:off x="5284788" y="6030913"/>
            <a:ext cx="3051175" cy="330200"/>
          </a:xfrm>
          <a:prstGeom prst="rightArrow">
            <a:avLst>
              <a:gd name="adj1" fmla="val 50000"/>
              <a:gd name="adj2" fmla="val 207353"/>
            </a:avLst>
          </a:prstGeom>
          <a:solidFill>
            <a:schemeClr val="bg1">
              <a:lumMod val="85000"/>
            </a:schemeClr>
          </a:solidFill>
          <a:ln w="9525">
            <a:solidFill>
              <a:schemeClr val="bg1">
                <a:lumMod val="65000"/>
              </a:schemeClr>
            </a:solidFill>
            <a:miter lim="800000"/>
            <a:headEnd/>
            <a:tailEnd/>
          </a:ln>
        </p:spPr>
        <p:txBody>
          <a:bodyPr wrap="none" anchor="ctr"/>
          <a:lstStyle/>
          <a:p>
            <a:pPr eaLnBrk="0" hangingPunct="0">
              <a:defRPr/>
            </a:pPr>
            <a:endParaRPr lang="en-US">
              <a:latin typeface="Agency FB" panose="020B0503020202020204" pitchFamily="34" charset="0"/>
            </a:endParaRPr>
          </a:p>
        </p:txBody>
      </p:sp>
      <p:sp>
        <p:nvSpPr>
          <p:cNvPr id="68613" name="AutoShape 2"/>
          <p:cNvSpPr>
            <a:spLocks noChangeArrowheads="1"/>
          </p:cNvSpPr>
          <p:nvPr/>
        </p:nvSpPr>
        <p:spPr bwMode="auto">
          <a:xfrm>
            <a:off x="1090613" y="1519238"/>
            <a:ext cx="7242175" cy="2209800"/>
          </a:xfrm>
          <a:prstGeom prst="roundRect">
            <a:avLst>
              <a:gd name="adj" fmla="val 0"/>
            </a:avLst>
          </a:prstGeom>
          <a:solidFill>
            <a:schemeClr val="bg2">
              <a:lumMod val="90000"/>
              <a:alpha val="75000"/>
            </a:schemeClr>
          </a:solidFill>
          <a:ln w="38100">
            <a:solidFill>
              <a:schemeClr val="bg1">
                <a:lumMod val="65000"/>
              </a:schemeClr>
            </a:solidFill>
            <a:round/>
            <a:headEnd/>
            <a:tailEnd/>
          </a:ln>
        </p:spPr>
        <p:txBody>
          <a:bodyPr wrap="none" anchor="ctr"/>
          <a:lstStyle/>
          <a:p>
            <a:pPr eaLnBrk="0" hangingPunct="0">
              <a:defRPr/>
            </a:pPr>
            <a:endParaRPr lang="en-US">
              <a:latin typeface="Agency FB" panose="020B0503020202020204" pitchFamily="34" charset="0"/>
            </a:endParaRPr>
          </a:p>
        </p:txBody>
      </p:sp>
      <p:sp>
        <p:nvSpPr>
          <p:cNvPr id="68614" name="AutoShape 3"/>
          <p:cNvSpPr>
            <a:spLocks noChangeArrowheads="1"/>
          </p:cNvSpPr>
          <p:nvPr/>
        </p:nvSpPr>
        <p:spPr bwMode="auto">
          <a:xfrm>
            <a:off x="1090613" y="3729038"/>
            <a:ext cx="7242175" cy="2209800"/>
          </a:xfrm>
          <a:prstGeom prst="roundRect">
            <a:avLst>
              <a:gd name="adj" fmla="val 0"/>
            </a:avLst>
          </a:prstGeom>
          <a:solidFill>
            <a:schemeClr val="accent3">
              <a:lumMod val="40000"/>
              <a:lumOff val="60000"/>
              <a:alpha val="75000"/>
            </a:schemeClr>
          </a:solidFill>
          <a:ln w="38100">
            <a:solidFill>
              <a:schemeClr val="bg1">
                <a:lumMod val="65000"/>
              </a:schemeClr>
            </a:solidFill>
            <a:round/>
            <a:headEnd/>
            <a:tailEnd/>
          </a:ln>
        </p:spPr>
        <p:txBody>
          <a:bodyPr wrap="none" anchor="ctr"/>
          <a:lstStyle/>
          <a:p>
            <a:pPr eaLnBrk="0" hangingPunct="0">
              <a:defRPr/>
            </a:pPr>
            <a:endParaRPr lang="en-US">
              <a:latin typeface="Agency FB" panose="020B0503020202020204" pitchFamily="34" charset="0"/>
            </a:endParaRPr>
          </a:p>
        </p:txBody>
      </p:sp>
      <p:sp>
        <p:nvSpPr>
          <p:cNvPr id="68615" name="Rectangle 4"/>
          <p:cNvSpPr>
            <a:spLocks noChangeArrowheads="1"/>
          </p:cNvSpPr>
          <p:nvPr/>
        </p:nvSpPr>
        <p:spPr bwMode="auto">
          <a:xfrm rot="-2330703">
            <a:off x="6804331" y="2443133"/>
            <a:ext cx="1217000" cy="400110"/>
          </a:xfrm>
          <a:prstGeom prst="rect">
            <a:avLst/>
          </a:prstGeom>
          <a:noFill/>
          <a:ln w="9525">
            <a:noFill/>
            <a:miter lim="800000"/>
            <a:headEnd/>
            <a:tailEnd/>
          </a:ln>
        </p:spPr>
        <p:txBody>
          <a:bodyPr wrap="none">
            <a:spAutoFit/>
          </a:bodyPr>
          <a:lstStyle/>
          <a:p>
            <a:pPr eaLnBrk="0" hangingPunct="0"/>
            <a:r>
              <a:rPr lang="en-US" sz="2000" b="1">
                <a:solidFill>
                  <a:srgbClr val="000000"/>
                </a:solidFill>
                <a:latin typeface="Agency FB" panose="020B0503020202020204" pitchFamily="34" charset="0"/>
              </a:rPr>
              <a:t>Linear Road</a:t>
            </a:r>
          </a:p>
        </p:txBody>
      </p:sp>
      <p:sp>
        <p:nvSpPr>
          <p:cNvPr id="68616" name="Rectangle 5"/>
          <p:cNvSpPr>
            <a:spLocks noChangeArrowheads="1"/>
          </p:cNvSpPr>
          <p:nvPr/>
        </p:nvSpPr>
        <p:spPr bwMode="auto">
          <a:xfrm rot="-1800000">
            <a:off x="1659666" y="4284633"/>
            <a:ext cx="1293944" cy="400110"/>
          </a:xfrm>
          <a:prstGeom prst="rect">
            <a:avLst/>
          </a:prstGeom>
          <a:noFill/>
          <a:ln w="9525">
            <a:noFill/>
            <a:miter lim="800000"/>
            <a:headEnd/>
            <a:tailEnd/>
          </a:ln>
        </p:spPr>
        <p:txBody>
          <a:bodyPr wrap="none">
            <a:spAutoFit/>
          </a:bodyPr>
          <a:lstStyle/>
          <a:p>
            <a:pPr eaLnBrk="0" hangingPunct="0"/>
            <a:r>
              <a:rPr lang="en-US" sz="2000" b="1">
                <a:solidFill>
                  <a:srgbClr val="000000"/>
                </a:solidFill>
                <a:latin typeface="Agency FB" panose="020B0503020202020204" pitchFamily="34" charset="0"/>
              </a:rPr>
              <a:t>Curved Road</a:t>
            </a:r>
          </a:p>
        </p:txBody>
      </p:sp>
      <p:sp>
        <p:nvSpPr>
          <p:cNvPr id="65544" name="Rectangle 6"/>
          <p:cNvSpPr>
            <a:spLocks noChangeArrowheads="1"/>
          </p:cNvSpPr>
          <p:nvPr/>
        </p:nvSpPr>
        <p:spPr bwMode="auto">
          <a:xfrm>
            <a:off x="1169988" y="1573213"/>
            <a:ext cx="1236236" cy="369332"/>
          </a:xfrm>
          <a:prstGeom prst="rect">
            <a:avLst/>
          </a:prstGeom>
          <a:noFill/>
          <a:ln w="9525">
            <a:noFill/>
            <a:miter lim="800000"/>
            <a:headEnd/>
            <a:tailEnd/>
          </a:ln>
        </p:spPr>
        <p:txBody>
          <a:bodyPr wrap="none">
            <a:spAutoFit/>
          </a:bodyPr>
          <a:lstStyle/>
          <a:p>
            <a:pPr eaLnBrk="0" hangingPunct="0">
              <a:defRPr/>
            </a:pPr>
            <a:r>
              <a:rPr lang="en-US" b="1" i="1" dirty="0">
                <a:solidFill>
                  <a:srgbClr val="000000"/>
                </a:solidFill>
                <a:latin typeface="Agency FB" panose="020B0503020202020204" pitchFamily="34" charset="0"/>
              </a:rPr>
              <a:t>Hard Surface</a:t>
            </a:r>
          </a:p>
        </p:txBody>
      </p:sp>
      <p:sp>
        <p:nvSpPr>
          <p:cNvPr id="65545" name="Rectangle 7"/>
          <p:cNvSpPr>
            <a:spLocks noChangeArrowheads="1"/>
          </p:cNvSpPr>
          <p:nvPr/>
        </p:nvSpPr>
        <p:spPr bwMode="auto">
          <a:xfrm>
            <a:off x="6580188" y="5399088"/>
            <a:ext cx="1176925" cy="369332"/>
          </a:xfrm>
          <a:prstGeom prst="rect">
            <a:avLst/>
          </a:prstGeom>
          <a:noFill/>
          <a:ln w="9525">
            <a:noFill/>
            <a:miter lim="800000"/>
            <a:headEnd/>
            <a:tailEnd/>
          </a:ln>
        </p:spPr>
        <p:txBody>
          <a:bodyPr wrap="none">
            <a:spAutoFit/>
          </a:bodyPr>
          <a:lstStyle/>
          <a:p>
            <a:pPr eaLnBrk="0" hangingPunct="0">
              <a:defRPr/>
            </a:pPr>
            <a:r>
              <a:rPr lang="en-US" b="1" i="1" dirty="0">
                <a:solidFill>
                  <a:srgbClr val="000000"/>
                </a:solidFill>
                <a:latin typeface="Agency FB" panose="020B0503020202020204" pitchFamily="34" charset="0"/>
              </a:rPr>
              <a:t>Soft Surface</a:t>
            </a:r>
          </a:p>
        </p:txBody>
      </p:sp>
      <p:sp>
        <p:nvSpPr>
          <p:cNvPr id="68619" name="Rectangle 8"/>
          <p:cNvSpPr>
            <a:spLocks noChangeArrowheads="1"/>
          </p:cNvSpPr>
          <p:nvPr/>
        </p:nvSpPr>
        <p:spPr bwMode="auto">
          <a:xfrm rot="-5400000">
            <a:off x="379488" y="3586927"/>
            <a:ext cx="936475" cy="400110"/>
          </a:xfrm>
          <a:prstGeom prst="rect">
            <a:avLst/>
          </a:prstGeom>
          <a:noFill/>
          <a:ln w="9525">
            <a:noFill/>
            <a:miter lim="800000"/>
            <a:headEnd/>
            <a:tailEnd/>
          </a:ln>
        </p:spPr>
        <p:txBody>
          <a:bodyPr wrap="none">
            <a:spAutoFit/>
          </a:bodyPr>
          <a:lstStyle/>
          <a:p>
            <a:pPr eaLnBrk="0" hangingPunct="0"/>
            <a:r>
              <a:rPr lang="en-US" sz="2000" b="1" dirty="0">
                <a:solidFill>
                  <a:srgbClr val="000000"/>
                </a:solidFill>
                <a:latin typeface="Agency FB" panose="020B0503020202020204" pitchFamily="34" charset="0"/>
              </a:rPr>
              <a:t>Capacity</a:t>
            </a:r>
          </a:p>
        </p:txBody>
      </p:sp>
      <p:sp>
        <p:nvSpPr>
          <p:cNvPr id="68620" name="Rectangle 9"/>
          <p:cNvSpPr>
            <a:spLocks noChangeArrowheads="1"/>
          </p:cNvSpPr>
          <p:nvPr/>
        </p:nvSpPr>
        <p:spPr bwMode="auto">
          <a:xfrm>
            <a:off x="4217988" y="5978525"/>
            <a:ext cx="954107" cy="400110"/>
          </a:xfrm>
          <a:prstGeom prst="rect">
            <a:avLst/>
          </a:prstGeom>
          <a:noFill/>
          <a:ln w="9525">
            <a:noFill/>
            <a:miter lim="800000"/>
            <a:headEnd/>
            <a:tailEnd/>
          </a:ln>
        </p:spPr>
        <p:txBody>
          <a:bodyPr wrap="none">
            <a:spAutoFit/>
          </a:bodyPr>
          <a:lstStyle/>
          <a:p>
            <a:pPr eaLnBrk="0" hangingPunct="0"/>
            <a:r>
              <a:rPr lang="en-US" sz="2000" b="1">
                <a:solidFill>
                  <a:srgbClr val="000000"/>
                </a:solidFill>
                <a:latin typeface="Agency FB" panose="020B0503020202020204" pitchFamily="34" charset="0"/>
              </a:rPr>
              <a:t>Linearity</a:t>
            </a:r>
          </a:p>
        </p:txBody>
      </p:sp>
      <p:sp>
        <p:nvSpPr>
          <p:cNvPr id="68621" name="Oval 10"/>
          <p:cNvSpPr>
            <a:spLocks noChangeArrowheads="1"/>
          </p:cNvSpPr>
          <p:nvPr/>
        </p:nvSpPr>
        <p:spPr bwMode="auto">
          <a:xfrm rot="-1800000">
            <a:off x="1322388" y="5100638"/>
            <a:ext cx="1143000" cy="609600"/>
          </a:xfrm>
          <a:prstGeom prst="ellipse">
            <a:avLst/>
          </a:prstGeom>
          <a:solidFill>
            <a:srgbClr val="FFCC00"/>
          </a:solidFill>
          <a:ln w="9525">
            <a:noFill/>
            <a:round/>
            <a:headEnd/>
            <a:tailEnd/>
          </a:ln>
        </p:spPr>
        <p:txBody>
          <a:bodyPr wrap="none" anchor="ctr"/>
          <a:lstStyle/>
          <a:p>
            <a:pPr eaLnBrk="0" hangingPunct="0"/>
            <a:endParaRPr lang="en-US">
              <a:latin typeface="Agency FB" panose="020B0503020202020204" pitchFamily="34" charset="0"/>
            </a:endParaRPr>
          </a:p>
        </p:txBody>
      </p:sp>
      <p:sp>
        <p:nvSpPr>
          <p:cNvPr id="68622" name="Rectangle 11"/>
          <p:cNvSpPr>
            <a:spLocks noChangeArrowheads="1"/>
          </p:cNvSpPr>
          <p:nvPr/>
        </p:nvSpPr>
        <p:spPr bwMode="auto">
          <a:xfrm>
            <a:off x="2084388" y="5556250"/>
            <a:ext cx="691215" cy="307777"/>
          </a:xfrm>
          <a:prstGeom prst="rect">
            <a:avLst/>
          </a:prstGeom>
          <a:noFill/>
          <a:ln w="9525">
            <a:noFill/>
            <a:miter lim="800000"/>
            <a:headEnd/>
            <a:tailEnd/>
          </a:ln>
        </p:spPr>
        <p:txBody>
          <a:bodyPr wrap="none">
            <a:spAutoFit/>
          </a:bodyPr>
          <a:lstStyle/>
          <a:p>
            <a:pPr eaLnBrk="0" hangingPunct="0"/>
            <a:r>
              <a:rPr lang="en-US" sz="1400" b="1">
                <a:solidFill>
                  <a:srgbClr val="000000"/>
                </a:solidFill>
                <a:latin typeface="Agency FB" panose="020B0503020202020204" pitchFamily="34" charset="0"/>
              </a:rPr>
              <a:t>1 person</a:t>
            </a:r>
          </a:p>
        </p:txBody>
      </p:sp>
      <p:sp>
        <p:nvSpPr>
          <p:cNvPr id="68623" name="Oval 12"/>
          <p:cNvSpPr>
            <a:spLocks noChangeArrowheads="1"/>
          </p:cNvSpPr>
          <p:nvPr/>
        </p:nvSpPr>
        <p:spPr bwMode="auto">
          <a:xfrm rot="-1800000">
            <a:off x="2693988" y="4262438"/>
            <a:ext cx="1143000" cy="609600"/>
          </a:xfrm>
          <a:prstGeom prst="ellipse">
            <a:avLst/>
          </a:prstGeom>
          <a:solidFill>
            <a:srgbClr val="FFCC00"/>
          </a:solidFill>
          <a:ln w="9525">
            <a:noFill/>
            <a:round/>
            <a:headEnd/>
            <a:tailEnd/>
          </a:ln>
        </p:spPr>
        <p:txBody>
          <a:bodyPr wrap="none" anchor="ctr"/>
          <a:lstStyle/>
          <a:p>
            <a:pPr eaLnBrk="0" hangingPunct="0"/>
            <a:endParaRPr lang="en-US">
              <a:latin typeface="Agency FB" panose="020B0503020202020204" pitchFamily="34" charset="0"/>
            </a:endParaRPr>
          </a:p>
        </p:txBody>
      </p:sp>
      <p:sp>
        <p:nvSpPr>
          <p:cNvPr id="68624" name="Rectangle 13"/>
          <p:cNvSpPr>
            <a:spLocks noChangeArrowheads="1"/>
          </p:cNvSpPr>
          <p:nvPr/>
        </p:nvSpPr>
        <p:spPr bwMode="auto">
          <a:xfrm>
            <a:off x="3005779" y="4044950"/>
            <a:ext cx="819455" cy="523220"/>
          </a:xfrm>
          <a:prstGeom prst="rect">
            <a:avLst/>
          </a:prstGeom>
          <a:noFill/>
          <a:ln w="9525">
            <a:noFill/>
            <a:miter lim="800000"/>
            <a:headEnd/>
            <a:tailEnd/>
          </a:ln>
        </p:spPr>
        <p:txBody>
          <a:bodyPr wrap="none">
            <a:spAutoFit/>
          </a:bodyPr>
          <a:lstStyle/>
          <a:p>
            <a:pPr algn="ctr" eaLnBrk="0" hangingPunct="0"/>
            <a:r>
              <a:rPr lang="en-US" sz="1400" b="1">
                <a:solidFill>
                  <a:srgbClr val="000000"/>
                </a:solidFill>
                <a:latin typeface="Agency FB" panose="020B0503020202020204" pitchFamily="34" charset="0"/>
              </a:rPr>
              <a:t>1 domestic</a:t>
            </a:r>
          </a:p>
          <a:p>
            <a:pPr algn="ctr" eaLnBrk="0" hangingPunct="0"/>
            <a:r>
              <a:rPr lang="en-US" sz="1400" b="1">
                <a:solidFill>
                  <a:srgbClr val="000000"/>
                </a:solidFill>
                <a:latin typeface="Agency FB" panose="020B0503020202020204" pitchFamily="34" charset="0"/>
              </a:rPr>
              <a:t>animal</a:t>
            </a:r>
          </a:p>
        </p:txBody>
      </p:sp>
      <p:sp>
        <p:nvSpPr>
          <p:cNvPr id="68625" name="Oval 15"/>
          <p:cNvSpPr>
            <a:spLocks noChangeArrowheads="1"/>
          </p:cNvSpPr>
          <p:nvPr/>
        </p:nvSpPr>
        <p:spPr bwMode="auto">
          <a:xfrm rot="-1800000">
            <a:off x="3989388" y="3500438"/>
            <a:ext cx="1143000" cy="609600"/>
          </a:xfrm>
          <a:prstGeom prst="ellipse">
            <a:avLst/>
          </a:prstGeom>
          <a:solidFill>
            <a:srgbClr val="FFCC00"/>
          </a:solidFill>
          <a:ln w="9525">
            <a:noFill/>
            <a:round/>
            <a:headEnd/>
            <a:tailEnd/>
          </a:ln>
        </p:spPr>
        <p:txBody>
          <a:bodyPr wrap="none" anchor="ctr"/>
          <a:lstStyle/>
          <a:p>
            <a:pPr eaLnBrk="0" hangingPunct="0"/>
            <a:endParaRPr lang="en-US">
              <a:latin typeface="Agency FB" panose="020B0503020202020204" pitchFamily="34" charset="0"/>
            </a:endParaRPr>
          </a:p>
        </p:txBody>
      </p:sp>
      <p:sp>
        <p:nvSpPr>
          <p:cNvPr id="68626" name="Oval 16"/>
          <p:cNvSpPr>
            <a:spLocks noChangeArrowheads="1"/>
          </p:cNvSpPr>
          <p:nvPr/>
        </p:nvSpPr>
        <p:spPr bwMode="auto">
          <a:xfrm rot="-1800000">
            <a:off x="5360988" y="2662238"/>
            <a:ext cx="1143000" cy="609600"/>
          </a:xfrm>
          <a:prstGeom prst="ellipse">
            <a:avLst/>
          </a:prstGeom>
          <a:solidFill>
            <a:srgbClr val="FFCC00"/>
          </a:solidFill>
          <a:ln w="9525">
            <a:noFill/>
            <a:round/>
            <a:headEnd/>
            <a:tailEnd/>
          </a:ln>
        </p:spPr>
        <p:txBody>
          <a:bodyPr wrap="none" anchor="ctr"/>
          <a:lstStyle/>
          <a:p>
            <a:pPr eaLnBrk="0" hangingPunct="0"/>
            <a:endParaRPr lang="en-US">
              <a:latin typeface="Agency FB" panose="020B0503020202020204" pitchFamily="34" charset="0"/>
            </a:endParaRPr>
          </a:p>
        </p:txBody>
      </p:sp>
      <p:sp>
        <p:nvSpPr>
          <p:cNvPr id="68627" name="Oval 18"/>
          <p:cNvSpPr>
            <a:spLocks noChangeArrowheads="1"/>
          </p:cNvSpPr>
          <p:nvPr/>
        </p:nvSpPr>
        <p:spPr bwMode="auto">
          <a:xfrm rot="-1800000">
            <a:off x="6656388" y="1900238"/>
            <a:ext cx="1143000" cy="609600"/>
          </a:xfrm>
          <a:prstGeom prst="ellipse">
            <a:avLst/>
          </a:prstGeom>
          <a:solidFill>
            <a:srgbClr val="FFCC00"/>
          </a:solidFill>
          <a:ln w="9525">
            <a:noFill/>
            <a:round/>
            <a:headEnd/>
            <a:tailEnd/>
          </a:ln>
        </p:spPr>
        <p:txBody>
          <a:bodyPr wrap="none" anchor="ctr"/>
          <a:lstStyle/>
          <a:p>
            <a:pPr eaLnBrk="0" hangingPunct="0"/>
            <a:endParaRPr lang="en-US">
              <a:latin typeface="Agency FB" panose="020B0503020202020204" pitchFamily="34" charset="0"/>
            </a:endParaRPr>
          </a:p>
        </p:txBody>
      </p:sp>
      <p:sp>
        <p:nvSpPr>
          <p:cNvPr id="68628" name="Line 19"/>
          <p:cNvSpPr>
            <a:spLocks noChangeShapeType="1"/>
          </p:cNvSpPr>
          <p:nvPr/>
        </p:nvSpPr>
        <p:spPr bwMode="auto">
          <a:xfrm flipV="1">
            <a:off x="1152525" y="1676400"/>
            <a:ext cx="6648450" cy="2943225"/>
          </a:xfrm>
          <a:prstGeom prst="line">
            <a:avLst/>
          </a:prstGeom>
          <a:noFill/>
          <a:ln w="38100">
            <a:solidFill>
              <a:srgbClr val="FF0000"/>
            </a:solidFill>
            <a:prstDash val="sysDot"/>
            <a:round/>
            <a:headEnd type="none" w="sm" len="sm"/>
            <a:tailEnd type="none" w="sm" len="sm"/>
          </a:ln>
        </p:spPr>
        <p:txBody>
          <a:bodyPr wrap="none" anchor="ctr"/>
          <a:lstStyle/>
          <a:p>
            <a:endParaRPr lang="en-US">
              <a:latin typeface="Agency FB" panose="020B0503020202020204" pitchFamily="34" charset="0"/>
            </a:endParaRPr>
          </a:p>
        </p:txBody>
      </p:sp>
      <p:sp>
        <p:nvSpPr>
          <p:cNvPr id="68629" name="Rectangle 20"/>
          <p:cNvSpPr>
            <a:spLocks noChangeArrowheads="1"/>
          </p:cNvSpPr>
          <p:nvPr/>
        </p:nvSpPr>
        <p:spPr bwMode="auto">
          <a:xfrm>
            <a:off x="6007100" y="1670050"/>
            <a:ext cx="1164101" cy="307777"/>
          </a:xfrm>
          <a:prstGeom prst="rect">
            <a:avLst/>
          </a:prstGeom>
          <a:noFill/>
          <a:ln w="9525">
            <a:noFill/>
            <a:miter lim="800000"/>
            <a:headEnd/>
            <a:tailEnd/>
          </a:ln>
        </p:spPr>
        <p:txBody>
          <a:bodyPr wrap="none">
            <a:spAutoFit/>
          </a:bodyPr>
          <a:lstStyle/>
          <a:p>
            <a:pPr eaLnBrk="0" hangingPunct="0"/>
            <a:r>
              <a:rPr lang="en-US" sz="1400" b="1">
                <a:solidFill>
                  <a:srgbClr val="000000"/>
                </a:solidFill>
                <a:latin typeface="Agency FB" panose="020B0503020202020204" pitchFamily="34" charset="0"/>
              </a:rPr>
              <a:t>Wheeled vehicle</a:t>
            </a:r>
          </a:p>
        </p:txBody>
      </p:sp>
      <p:sp>
        <p:nvSpPr>
          <p:cNvPr id="68630" name="Freeform 22"/>
          <p:cNvSpPr>
            <a:spLocks/>
          </p:cNvSpPr>
          <p:nvPr/>
        </p:nvSpPr>
        <p:spPr bwMode="auto">
          <a:xfrm>
            <a:off x="1335088" y="1643063"/>
            <a:ext cx="6675437" cy="4187825"/>
          </a:xfrm>
          <a:custGeom>
            <a:avLst/>
            <a:gdLst>
              <a:gd name="T0" fmla="*/ 2147483647 w 4205"/>
              <a:gd name="T1" fmla="*/ 2147483647 h 2638"/>
              <a:gd name="T2" fmla="*/ 2147483647 w 4205"/>
              <a:gd name="T3" fmla="*/ 2147483647 h 2638"/>
              <a:gd name="T4" fmla="*/ 2147483647 w 4205"/>
              <a:gd name="T5" fmla="*/ 2147483647 h 2638"/>
              <a:gd name="T6" fmla="*/ 2147483647 w 4205"/>
              <a:gd name="T7" fmla="*/ 2147483647 h 2638"/>
              <a:gd name="T8" fmla="*/ 2147483647 w 4205"/>
              <a:gd name="T9" fmla="*/ 2147483647 h 2638"/>
              <a:gd name="T10" fmla="*/ 2147483647 w 4205"/>
              <a:gd name="T11" fmla="*/ 2147483647 h 2638"/>
              <a:gd name="T12" fmla="*/ 2147483647 w 4205"/>
              <a:gd name="T13" fmla="*/ 2147483647 h 2638"/>
              <a:gd name="T14" fmla="*/ 2147483647 w 4205"/>
              <a:gd name="T15" fmla="*/ 2147483647 h 2638"/>
              <a:gd name="T16" fmla="*/ 2147483647 w 4205"/>
              <a:gd name="T17" fmla="*/ 2147483647 h 2638"/>
              <a:gd name="T18" fmla="*/ 2147483647 w 4205"/>
              <a:gd name="T19" fmla="*/ 2147483647 h 2638"/>
              <a:gd name="T20" fmla="*/ 2147483647 w 4205"/>
              <a:gd name="T21" fmla="*/ 2147483647 h 2638"/>
              <a:gd name="T22" fmla="*/ 2147483647 w 4205"/>
              <a:gd name="T23" fmla="*/ 2147483647 h 2638"/>
              <a:gd name="T24" fmla="*/ 2147483647 w 4205"/>
              <a:gd name="T25" fmla="*/ 2147483647 h 2638"/>
              <a:gd name="T26" fmla="*/ 2147483647 w 4205"/>
              <a:gd name="T27" fmla="*/ 2147483647 h 2638"/>
              <a:gd name="T28" fmla="*/ 2147483647 w 4205"/>
              <a:gd name="T29" fmla="*/ 2147483647 h 2638"/>
              <a:gd name="T30" fmla="*/ 2147483647 w 4205"/>
              <a:gd name="T31" fmla="*/ 2147483647 h 2638"/>
              <a:gd name="T32" fmla="*/ 2147483647 w 4205"/>
              <a:gd name="T33" fmla="*/ 2147483647 h 2638"/>
              <a:gd name="T34" fmla="*/ 2147483647 w 4205"/>
              <a:gd name="T35" fmla="*/ 2147483647 h 2638"/>
              <a:gd name="T36" fmla="*/ 2147483647 w 4205"/>
              <a:gd name="T37" fmla="*/ 2147483647 h 2638"/>
              <a:gd name="T38" fmla="*/ 2147483647 w 4205"/>
              <a:gd name="T39" fmla="*/ 2147483647 h 2638"/>
              <a:gd name="T40" fmla="*/ 2147483647 w 4205"/>
              <a:gd name="T41" fmla="*/ 2147483647 h 2638"/>
              <a:gd name="T42" fmla="*/ 2147483647 w 4205"/>
              <a:gd name="T43" fmla="*/ 2147483647 h 2638"/>
              <a:gd name="T44" fmla="*/ 2147483647 w 4205"/>
              <a:gd name="T45" fmla="*/ 2147483647 h 2638"/>
              <a:gd name="T46" fmla="*/ 2147483647 w 4205"/>
              <a:gd name="T47" fmla="*/ 0 h 263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205"/>
              <a:gd name="T73" fmla="*/ 0 h 2638"/>
              <a:gd name="T74" fmla="*/ 4205 w 4205"/>
              <a:gd name="T75" fmla="*/ 2638 h 263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205" h="2638">
                <a:moveTo>
                  <a:pt x="298" y="2638"/>
                </a:moveTo>
                <a:cubicBezTo>
                  <a:pt x="288" y="2617"/>
                  <a:pt x="280" y="2546"/>
                  <a:pt x="240" y="2513"/>
                </a:cubicBezTo>
                <a:cubicBezTo>
                  <a:pt x="200" y="2480"/>
                  <a:pt x="84" y="2478"/>
                  <a:pt x="56" y="2438"/>
                </a:cubicBezTo>
                <a:cubicBezTo>
                  <a:pt x="28" y="2398"/>
                  <a:pt x="80" y="2328"/>
                  <a:pt x="73" y="2271"/>
                </a:cubicBezTo>
                <a:cubicBezTo>
                  <a:pt x="66" y="2214"/>
                  <a:pt x="0" y="2134"/>
                  <a:pt x="15" y="2095"/>
                </a:cubicBezTo>
                <a:cubicBezTo>
                  <a:pt x="30" y="2056"/>
                  <a:pt x="126" y="2009"/>
                  <a:pt x="165" y="2037"/>
                </a:cubicBezTo>
                <a:cubicBezTo>
                  <a:pt x="204" y="2065"/>
                  <a:pt x="208" y="2205"/>
                  <a:pt x="248" y="2262"/>
                </a:cubicBezTo>
                <a:cubicBezTo>
                  <a:pt x="288" y="2319"/>
                  <a:pt x="368" y="2383"/>
                  <a:pt x="407" y="2379"/>
                </a:cubicBezTo>
                <a:cubicBezTo>
                  <a:pt x="446" y="2375"/>
                  <a:pt x="450" y="2226"/>
                  <a:pt x="482" y="2237"/>
                </a:cubicBezTo>
                <a:cubicBezTo>
                  <a:pt x="514" y="2248"/>
                  <a:pt x="520" y="2418"/>
                  <a:pt x="599" y="2446"/>
                </a:cubicBezTo>
                <a:cubicBezTo>
                  <a:pt x="678" y="2474"/>
                  <a:pt x="884" y="2432"/>
                  <a:pt x="958" y="2404"/>
                </a:cubicBezTo>
                <a:cubicBezTo>
                  <a:pt x="1032" y="2376"/>
                  <a:pt x="1085" y="2337"/>
                  <a:pt x="1041" y="2279"/>
                </a:cubicBezTo>
                <a:cubicBezTo>
                  <a:pt x="997" y="2221"/>
                  <a:pt x="745" y="2126"/>
                  <a:pt x="691" y="2054"/>
                </a:cubicBezTo>
                <a:cubicBezTo>
                  <a:pt x="637" y="1982"/>
                  <a:pt x="634" y="1873"/>
                  <a:pt x="716" y="1845"/>
                </a:cubicBezTo>
                <a:cubicBezTo>
                  <a:pt x="798" y="1817"/>
                  <a:pt x="1059" y="1873"/>
                  <a:pt x="1183" y="1887"/>
                </a:cubicBezTo>
                <a:cubicBezTo>
                  <a:pt x="1307" y="1901"/>
                  <a:pt x="1374" y="1950"/>
                  <a:pt x="1459" y="1928"/>
                </a:cubicBezTo>
                <a:cubicBezTo>
                  <a:pt x="1544" y="1906"/>
                  <a:pt x="1654" y="1838"/>
                  <a:pt x="1693" y="1753"/>
                </a:cubicBezTo>
                <a:cubicBezTo>
                  <a:pt x="1732" y="1668"/>
                  <a:pt x="1637" y="1507"/>
                  <a:pt x="1693" y="1419"/>
                </a:cubicBezTo>
                <a:cubicBezTo>
                  <a:pt x="1749" y="1331"/>
                  <a:pt x="1913" y="1252"/>
                  <a:pt x="2026" y="1227"/>
                </a:cubicBezTo>
                <a:cubicBezTo>
                  <a:pt x="2139" y="1202"/>
                  <a:pt x="2239" y="1313"/>
                  <a:pt x="2369" y="1269"/>
                </a:cubicBezTo>
                <a:cubicBezTo>
                  <a:pt x="2499" y="1225"/>
                  <a:pt x="2686" y="1070"/>
                  <a:pt x="2803" y="960"/>
                </a:cubicBezTo>
                <a:cubicBezTo>
                  <a:pt x="2920" y="850"/>
                  <a:pt x="2938" y="691"/>
                  <a:pt x="3070" y="610"/>
                </a:cubicBezTo>
                <a:cubicBezTo>
                  <a:pt x="3202" y="529"/>
                  <a:pt x="3407" y="578"/>
                  <a:pt x="3596" y="476"/>
                </a:cubicBezTo>
                <a:cubicBezTo>
                  <a:pt x="3785" y="374"/>
                  <a:pt x="3995" y="187"/>
                  <a:pt x="4205" y="0"/>
                </a:cubicBezTo>
              </a:path>
            </a:pathLst>
          </a:custGeom>
          <a:noFill/>
          <a:ln w="63500">
            <a:solidFill>
              <a:srgbClr val="808080"/>
            </a:solidFill>
            <a:round/>
            <a:headEnd/>
            <a:tailEnd/>
          </a:ln>
        </p:spPr>
        <p:txBody>
          <a:bodyPr/>
          <a:lstStyle/>
          <a:p>
            <a:endParaRPr lang="en-US">
              <a:latin typeface="Agency FB" panose="020B0503020202020204" pitchFamily="34" charset="0"/>
            </a:endParaRPr>
          </a:p>
        </p:txBody>
      </p:sp>
      <p:sp>
        <p:nvSpPr>
          <p:cNvPr id="68636" name="Rectangle 36"/>
          <p:cNvSpPr>
            <a:spLocks noChangeArrowheads="1"/>
          </p:cNvSpPr>
          <p:nvPr/>
        </p:nvSpPr>
        <p:spPr bwMode="auto">
          <a:xfrm>
            <a:off x="1089025" y="6121400"/>
            <a:ext cx="3114675" cy="157163"/>
          </a:xfrm>
          <a:prstGeom prst="rect">
            <a:avLst/>
          </a:prstGeom>
          <a:solidFill>
            <a:schemeClr val="bg1">
              <a:lumMod val="85000"/>
            </a:schemeClr>
          </a:solidFill>
          <a:ln w="9525">
            <a:solidFill>
              <a:schemeClr val="bg1">
                <a:lumMod val="65000"/>
              </a:schemeClr>
            </a:solidFill>
            <a:miter lim="800000"/>
            <a:headEnd/>
            <a:tailEnd/>
          </a:ln>
        </p:spPr>
        <p:txBody>
          <a:bodyPr wrap="none" anchor="ctr"/>
          <a:lstStyle/>
          <a:p>
            <a:pPr eaLnBrk="0" hangingPunct="0">
              <a:defRPr/>
            </a:pPr>
            <a:endParaRPr lang="en-US">
              <a:latin typeface="Agency FB" panose="020B0503020202020204" pitchFamily="34" charset="0"/>
            </a:endParaRPr>
          </a:p>
        </p:txBody>
      </p:sp>
      <p:sp>
        <p:nvSpPr>
          <p:cNvPr id="68637" name="Rectangle 37"/>
          <p:cNvSpPr>
            <a:spLocks noChangeArrowheads="1"/>
          </p:cNvSpPr>
          <p:nvPr/>
        </p:nvSpPr>
        <p:spPr bwMode="auto">
          <a:xfrm rot="-5400000">
            <a:off x="42069" y="5049044"/>
            <a:ext cx="1630362" cy="171450"/>
          </a:xfrm>
          <a:prstGeom prst="rect">
            <a:avLst/>
          </a:prstGeom>
          <a:solidFill>
            <a:schemeClr val="bg1">
              <a:lumMod val="85000"/>
            </a:schemeClr>
          </a:solidFill>
          <a:ln w="9525">
            <a:solidFill>
              <a:schemeClr val="bg1">
                <a:lumMod val="65000"/>
              </a:schemeClr>
            </a:solidFill>
            <a:miter lim="800000"/>
            <a:headEnd/>
            <a:tailEnd/>
          </a:ln>
        </p:spPr>
        <p:txBody>
          <a:bodyPr wrap="none" anchor="ctr"/>
          <a:lstStyle/>
          <a:p>
            <a:pPr eaLnBrk="0" hangingPunct="0">
              <a:defRPr/>
            </a:pPr>
            <a:endParaRPr lang="en-US">
              <a:latin typeface="Agency FB" panose="020B0503020202020204" pitchFamily="34" charset="0"/>
            </a:endParaRPr>
          </a:p>
        </p:txBody>
      </p:sp>
      <p:sp>
        <p:nvSpPr>
          <p:cNvPr id="68638" name="AutoShape 38"/>
          <p:cNvSpPr>
            <a:spLocks noChangeArrowheads="1"/>
          </p:cNvSpPr>
          <p:nvPr/>
        </p:nvSpPr>
        <p:spPr bwMode="auto">
          <a:xfrm rot="-5400000">
            <a:off x="25400" y="2227263"/>
            <a:ext cx="1660525" cy="330200"/>
          </a:xfrm>
          <a:prstGeom prst="rightArrow">
            <a:avLst>
              <a:gd name="adj1" fmla="val 50000"/>
              <a:gd name="adj2" fmla="val 112846"/>
            </a:avLst>
          </a:prstGeom>
          <a:solidFill>
            <a:schemeClr val="bg1">
              <a:lumMod val="85000"/>
            </a:schemeClr>
          </a:solidFill>
          <a:ln w="9525">
            <a:solidFill>
              <a:schemeClr val="bg1">
                <a:lumMod val="65000"/>
              </a:schemeClr>
            </a:solidFill>
            <a:miter lim="800000"/>
            <a:headEnd/>
            <a:tailEnd/>
          </a:ln>
        </p:spPr>
        <p:txBody>
          <a:bodyPr wrap="none" anchor="ctr"/>
          <a:lstStyle/>
          <a:p>
            <a:pPr eaLnBrk="0" hangingPunct="0">
              <a:defRPr/>
            </a:pPr>
            <a:endParaRPr lang="en-US">
              <a:latin typeface="Agency FB" panose="020B0503020202020204" pitchFamily="34" charset="0"/>
            </a:endParaRPr>
          </a:p>
        </p:txBody>
      </p:sp>
      <p:sp>
        <p:nvSpPr>
          <p:cNvPr id="68634" name="Line 19"/>
          <p:cNvSpPr>
            <a:spLocks noChangeShapeType="1"/>
          </p:cNvSpPr>
          <p:nvPr/>
        </p:nvSpPr>
        <p:spPr bwMode="auto">
          <a:xfrm flipV="1">
            <a:off x="2819400" y="1828800"/>
            <a:ext cx="5267325" cy="4038600"/>
          </a:xfrm>
          <a:prstGeom prst="line">
            <a:avLst/>
          </a:prstGeom>
          <a:noFill/>
          <a:ln w="38100">
            <a:solidFill>
              <a:srgbClr val="FF0000"/>
            </a:solidFill>
            <a:prstDash val="sysDot"/>
            <a:round/>
            <a:headEnd type="none" w="sm" len="sm"/>
            <a:tailEnd type="none" w="sm" len="sm"/>
          </a:ln>
        </p:spPr>
        <p:txBody>
          <a:bodyPr wrap="none" anchor="ctr"/>
          <a:lstStyle/>
          <a:p>
            <a:endParaRPr lang="en-US">
              <a:latin typeface="Agency FB" panose="020B0503020202020204" pitchFamily="34" charset="0"/>
            </a:endParaRPr>
          </a:p>
        </p:txBody>
      </p:sp>
      <p:sp>
        <p:nvSpPr>
          <p:cNvPr id="68635" name="Rectangle 14"/>
          <p:cNvSpPr>
            <a:spLocks noChangeArrowheads="1"/>
          </p:cNvSpPr>
          <p:nvPr/>
        </p:nvSpPr>
        <p:spPr bwMode="auto">
          <a:xfrm>
            <a:off x="4083074" y="3806825"/>
            <a:ext cx="1111202" cy="523220"/>
          </a:xfrm>
          <a:prstGeom prst="rect">
            <a:avLst/>
          </a:prstGeom>
          <a:noFill/>
          <a:ln w="9525">
            <a:noFill/>
            <a:miter lim="800000"/>
            <a:headEnd/>
            <a:tailEnd/>
          </a:ln>
        </p:spPr>
        <p:txBody>
          <a:bodyPr wrap="none">
            <a:spAutoFit/>
          </a:bodyPr>
          <a:lstStyle/>
          <a:p>
            <a:pPr algn="ctr" eaLnBrk="0" hangingPunct="0"/>
            <a:r>
              <a:rPr lang="en-US" sz="1400" b="1">
                <a:solidFill>
                  <a:srgbClr val="000000"/>
                </a:solidFill>
                <a:latin typeface="Agency FB" panose="020B0503020202020204" pitchFamily="34" charset="0"/>
              </a:rPr>
              <a:t>1 or 2 domestic</a:t>
            </a:r>
          </a:p>
          <a:p>
            <a:pPr algn="ctr" eaLnBrk="0" hangingPunct="0"/>
            <a:r>
              <a:rPr lang="en-US" sz="1400" b="1">
                <a:solidFill>
                  <a:srgbClr val="000000"/>
                </a:solidFill>
                <a:latin typeface="Agency FB" panose="020B0503020202020204" pitchFamily="34" charset="0"/>
              </a:rPr>
              <a:t>animals</a:t>
            </a:r>
          </a:p>
        </p:txBody>
      </p:sp>
      <p:sp>
        <p:nvSpPr>
          <p:cNvPr id="2" name="Rectangle 17"/>
          <p:cNvSpPr>
            <a:spLocks noChangeArrowheads="1"/>
          </p:cNvSpPr>
          <p:nvPr/>
        </p:nvSpPr>
        <p:spPr bwMode="auto">
          <a:xfrm>
            <a:off x="4997119" y="2790825"/>
            <a:ext cx="856325" cy="523220"/>
          </a:xfrm>
          <a:prstGeom prst="rect">
            <a:avLst/>
          </a:prstGeom>
          <a:noFill/>
          <a:ln w="9525">
            <a:noFill/>
            <a:miter lim="800000"/>
            <a:headEnd/>
            <a:tailEnd/>
          </a:ln>
        </p:spPr>
        <p:txBody>
          <a:bodyPr wrap="none">
            <a:spAutoFit/>
          </a:bodyPr>
          <a:lstStyle/>
          <a:p>
            <a:pPr algn="ctr" eaLnBrk="0" hangingPunct="0"/>
            <a:r>
              <a:rPr lang="en-US" sz="1400" b="1">
                <a:solidFill>
                  <a:srgbClr val="000000"/>
                </a:solidFill>
                <a:latin typeface="Agency FB" panose="020B0503020202020204" pitchFamily="34" charset="0"/>
              </a:rPr>
              <a:t>2 domestic</a:t>
            </a:r>
          </a:p>
          <a:p>
            <a:pPr algn="ctr" eaLnBrk="0" hangingPunct="0"/>
            <a:r>
              <a:rPr lang="en-US" sz="1400" b="1">
                <a:solidFill>
                  <a:srgbClr val="000000"/>
                </a:solidFill>
                <a:latin typeface="Agency FB" panose="020B0503020202020204" pitchFamily="34" charset="0"/>
              </a:rPr>
              <a:t>animals</a:t>
            </a:r>
          </a:p>
        </p:txBody>
      </p:sp>
      <p:sp>
        <p:nvSpPr>
          <p:cNvPr id="29" name="Footer Placeholder 2"/>
          <p:cNvSpPr>
            <a:spLocks noGrp="1"/>
          </p:cNvSpPr>
          <p:nvPr>
            <p:ph type="ftr" sz="quarter" idx="11"/>
          </p:nvPr>
        </p:nvSpPr>
        <p:spPr>
          <a:xfrm>
            <a:off x="0" y="6248400"/>
            <a:ext cx="9144000" cy="457200"/>
          </a:xfrm>
        </p:spPr>
        <p:txBody>
          <a:bodyPr/>
          <a:lstStyle/>
          <a:p>
            <a:pPr>
              <a:defRPr/>
            </a:pPr>
            <a:r>
              <a:rPr lang="en-US" sz="1100" dirty="0"/>
              <a:t>Copyright © 1998-2016,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extLst>
      <p:ext uri="{BB962C8B-B14F-4D97-AF65-F5344CB8AC3E}">
        <p14:creationId xmlns:p14="http://schemas.microsoft.com/office/powerpoint/2010/main" val="40584093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4"/>
          <p:cNvSpPr>
            <a:spLocks noGrp="1" noChangeArrowheads="1"/>
          </p:cNvSpPr>
          <p:nvPr>
            <p:ph type="title"/>
          </p:nvPr>
        </p:nvSpPr>
        <p:spPr/>
        <p:txBody>
          <a:bodyPr/>
          <a:lstStyle/>
          <a:p>
            <a:pPr eaLnBrk="1" hangingPunct="1"/>
            <a:r>
              <a:rPr lang="en-US" sz="2800" dirty="0"/>
              <a:t>Driving Forces of Containerization and </a:t>
            </a:r>
            <a:r>
              <a:rPr lang="en-US" sz="2800" dirty="0" err="1"/>
              <a:t>Intermodalism</a:t>
            </a:r>
            <a:endParaRPr lang="en-US" sz="2800" dirty="0"/>
          </a:p>
        </p:txBody>
      </p:sp>
      <p:sp>
        <p:nvSpPr>
          <p:cNvPr id="92165" name="Rectangle 17"/>
          <p:cNvSpPr>
            <a:spLocks noChangeArrowheads="1"/>
          </p:cNvSpPr>
          <p:nvPr/>
        </p:nvSpPr>
        <p:spPr bwMode="auto">
          <a:xfrm>
            <a:off x="814213" y="4117975"/>
            <a:ext cx="1828800" cy="590550"/>
          </a:xfrm>
          <a:prstGeom prst="rect">
            <a:avLst/>
          </a:prstGeom>
          <a:solidFill>
            <a:schemeClr val="accent4">
              <a:lumMod val="40000"/>
              <a:lumOff val="60000"/>
            </a:schemeClr>
          </a:solidFill>
          <a:ln w="25400">
            <a:noFill/>
            <a:miter lim="800000"/>
            <a:headEnd/>
            <a:tailEnd/>
          </a:ln>
        </p:spPr>
        <p:txBody>
          <a:bodyPr lIns="45720" rIns="45720" anchor="ctr"/>
          <a:lstStyle/>
          <a:p>
            <a:pPr algn="ctr">
              <a:lnSpc>
                <a:spcPct val="90000"/>
              </a:lnSpc>
            </a:pPr>
            <a:r>
              <a:rPr lang="en-US" sz="1800" b="1" dirty="0">
                <a:solidFill>
                  <a:srgbClr val="663300"/>
                </a:solidFill>
                <a:latin typeface="Agency FB" panose="020B0503020202020204" pitchFamily="34" charset="0"/>
              </a:rPr>
              <a:t>Management and coordination</a:t>
            </a:r>
          </a:p>
        </p:txBody>
      </p:sp>
      <p:sp>
        <p:nvSpPr>
          <p:cNvPr id="92166" name="Rectangle 18"/>
          <p:cNvSpPr>
            <a:spLocks noChangeArrowheads="1"/>
          </p:cNvSpPr>
          <p:nvPr/>
        </p:nvSpPr>
        <p:spPr bwMode="auto">
          <a:xfrm>
            <a:off x="814213" y="4799013"/>
            <a:ext cx="1828800" cy="590550"/>
          </a:xfrm>
          <a:prstGeom prst="rect">
            <a:avLst/>
          </a:prstGeom>
          <a:solidFill>
            <a:schemeClr val="accent4">
              <a:lumMod val="40000"/>
              <a:lumOff val="60000"/>
            </a:schemeClr>
          </a:solidFill>
          <a:ln w="25400">
            <a:noFill/>
            <a:miter lim="800000"/>
            <a:headEnd/>
            <a:tailEnd/>
          </a:ln>
        </p:spPr>
        <p:txBody>
          <a:bodyPr lIns="45720" rIns="45720" anchor="ctr"/>
          <a:lstStyle/>
          <a:p>
            <a:pPr algn="ctr">
              <a:lnSpc>
                <a:spcPct val="90000"/>
              </a:lnSpc>
            </a:pPr>
            <a:r>
              <a:rPr lang="en-US" sz="1800" b="1">
                <a:solidFill>
                  <a:srgbClr val="663300"/>
                </a:solidFill>
                <a:latin typeface="Agency FB" panose="020B0503020202020204" pitchFamily="34" charset="0"/>
              </a:rPr>
              <a:t>Control over cargo</a:t>
            </a:r>
          </a:p>
        </p:txBody>
      </p:sp>
      <p:sp>
        <p:nvSpPr>
          <p:cNvPr id="92167" name="Rectangle 19"/>
          <p:cNvSpPr>
            <a:spLocks noChangeArrowheads="1"/>
          </p:cNvSpPr>
          <p:nvPr/>
        </p:nvSpPr>
        <p:spPr bwMode="auto">
          <a:xfrm>
            <a:off x="2734635" y="4117975"/>
            <a:ext cx="1828800" cy="590550"/>
          </a:xfrm>
          <a:prstGeom prst="rect">
            <a:avLst/>
          </a:prstGeom>
          <a:solidFill>
            <a:schemeClr val="accent4">
              <a:lumMod val="40000"/>
              <a:lumOff val="60000"/>
            </a:schemeClr>
          </a:solidFill>
          <a:ln w="25400">
            <a:noFill/>
            <a:miter lim="800000"/>
            <a:headEnd/>
            <a:tailEnd/>
          </a:ln>
        </p:spPr>
        <p:txBody>
          <a:bodyPr lIns="45720" rIns="45720" anchor="ctr"/>
          <a:lstStyle/>
          <a:p>
            <a:pPr algn="ctr">
              <a:lnSpc>
                <a:spcPct val="90000"/>
              </a:lnSpc>
            </a:pPr>
            <a:r>
              <a:rPr lang="en-US" sz="1800" b="1">
                <a:solidFill>
                  <a:srgbClr val="663300"/>
                </a:solidFill>
                <a:latin typeface="Agency FB" panose="020B0503020202020204" pitchFamily="34" charset="0"/>
              </a:rPr>
              <a:t>Mergers</a:t>
            </a:r>
          </a:p>
        </p:txBody>
      </p:sp>
      <p:sp>
        <p:nvSpPr>
          <p:cNvPr id="92168" name="Rectangle 20"/>
          <p:cNvSpPr>
            <a:spLocks noChangeArrowheads="1"/>
          </p:cNvSpPr>
          <p:nvPr/>
        </p:nvSpPr>
        <p:spPr bwMode="auto">
          <a:xfrm>
            <a:off x="2734635" y="4799013"/>
            <a:ext cx="1828800" cy="590550"/>
          </a:xfrm>
          <a:prstGeom prst="rect">
            <a:avLst/>
          </a:prstGeom>
          <a:solidFill>
            <a:schemeClr val="accent4">
              <a:lumMod val="40000"/>
              <a:lumOff val="60000"/>
            </a:schemeClr>
          </a:solidFill>
          <a:ln w="25400">
            <a:noFill/>
            <a:miter lim="800000"/>
            <a:headEnd/>
            <a:tailEnd/>
          </a:ln>
        </p:spPr>
        <p:txBody>
          <a:bodyPr lIns="45720" rIns="45720" anchor="ctr"/>
          <a:lstStyle/>
          <a:p>
            <a:pPr algn="ctr">
              <a:lnSpc>
                <a:spcPct val="90000"/>
              </a:lnSpc>
            </a:pPr>
            <a:r>
              <a:rPr lang="en-US" sz="1800" b="1">
                <a:solidFill>
                  <a:srgbClr val="663300"/>
                </a:solidFill>
                <a:latin typeface="Agency FB" panose="020B0503020202020204" pitchFamily="34" charset="0"/>
              </a:rPr>
              <a:t>Multimodal operators</a:t>
            </a:r>
          </a:p>
        </p:txBody>
      </p:sp>
      <p:sp>
        <p:nvSpPr>
          <p:cNvPr id="92169" name="Rectangle 21"/>
          <p:cNvSpPr>
            <a:spLocks noChangeArrowheads="1"/>
          </p:cNvSpPr>
          <p:nvPr/>
        </p:nvSpPr>
        <p:spPr bwMode="auto">
          <a:xfrm>
            <a:off x="4651122" y="4117975"/>
            <a:ext cx="1828800" cy="590550"/>
          </a:xfrm>
          <a:prstGeom prst="rect">
            <a:avLst/>
          </a:prstGeom>
          <a:solidFill>
            <a:schemeClr val="accent4">
              <a:lumMod val="40000"/>
              <a:lumOff val="60000"/>
            </a:schemeClr>
          </a:solidFill>
          <a:ln w="25400">
            <a:noFill/>
            <a:miter lim="800000"/>
            <a:headEnd/>
            <a:tailEnd/>
          </a:ln>
        </p:spPr>
        <p:txBody>
          <a:bodyPr lIns="45720" rIns="45720" anchor="ctr"/>
          <a:lstStyle/>
          <a:p>
            <a:pPr algn="ctr">
              <a:lnSpc>
                <a:spcPct val="90000"/>
              </a:lnSpc>
            </a:pPr>
            <a:r>
              <a:rPr lang="en-US" sz="1800" b="1" dirty="0">
                <a:solidFill>
                  <a:srgbClr val="663300"/>
                </a:solidFill>
                <a:latin typeface="Agency FB" panose="020B0503020202020204" pitchFamily="34" charset="0"/>
              </a:rPr>
              <a:t>Modal integration</a:t>
            </a:r>
          </a:p>
        </p:txBody>
      </p:sp>
      <p:sp>
        <p:nvSpPr>
          <p:cNvPr id="92170" name="Rectangle 22"/>
          <p:cNvSpPr>
            <a:spLocks noChangeArrowheads="1"/>
          </p:cNvSpPr>
          <p:nvPr/>
        </p:nvSpPr>
        <p:spPr bwMode="auto">
          <a:xfrm>
            <a:off x="4651122" y="4799013"/>
            <a:ext cx="1828800" cy="590550"/>
          </a:xfrm>
          <a:prstGeom prst="rect">
            <a:avLst/>
          </a:prstGeom>
          <a:solidFill>
            <a:schemeClr val="accent4">
              <a:lumMod val="40000"/>
              <a:lumOff val="60000"/>
            </a:schemeClr>
          </a:solidFill>
          <a:ln w="25400">
            <a:noFill/>
            <a:miter lim="800000"/>
            <a:headEnd/>
            <a:tailEnd/>
          </a:ln>
        </p:spPr>
        <p:txBody>
          <a:bodyPr lIns="45720" rIns="45720" anchor="ctr"/>
          <a:lstStyle/>
          <a:p>
            <a:pPr algn="ctr">
              <a:lnSpc>
                <a:spcPct val="90000"/>
              </a:lnSpc>
            </a:pPr>
            <a:r>
              <a:rPr lang="en-US" sz="1800" b="1">
                <a:solidFill>
                  <a:srgbClr val="663300"/>
                </a:solidFill>
                <a:latin typeface="Agency FB" panose="020B0503020202020204" pitchFamily="34" charset="0"/>
              </a:rPr>
              <a:t>Through rates and billing</a:t>
            </a:r>
          </a:p>
        </p:txBody>
      </p:sp>
      <p:sp>
        <p:nvSpPr>
          <p:cNvPr id="92171" name="Rectangle 23"/>
          <p:cNvSpPr>
            <a:spLocks noChangeArrowheads="1"/>
          </p:cNvSpPr>
          <p:nvPr/>
        </p:nvSpPr>
        <p:spPr bwMode="auto">
          <a:xfrm>
            <a:off x="6555922" y="4117975"/>
            <a:ext cx="1828800" cy="590550"/>
          </a:xfrm>
          <a:prstGeom prst="rect">
            <a:avLst/>
          </a:prstGeom>
          <a:solidFill>
            <a:schemeClr val="accent4">
              <a:lumMod val="40000"/>
              <a:lumOff val="60000"/>
            </a:schemeClr>
          </a:solidFill>
          <a:ln w="25400">
            <a:noFill/>
            <a:miter lim="800000"/>
            <a:headEnd/>
            <a:tailEnd/>
          </a:ln>
        </p:spPr>
        <p:txBody>
          <a:bodyPr lIns="45720" rIns="45720" anchor="ctr"/>
          <a:lstStyle/>
          <a:p>
            <a:pPr algn="ctr">
              <a:lnSpc>
                <a:spcPct val="90000"/>
              </a:lnSpc>
            </a:pPr>
            <a:r>
              <a:rPr lang="en-US" sz="1800" b="1">
                <a:solidFill>
                  <a:srgbClr val="663300"/>
                </a:solidFill>
                <a:latin typeface="Agency FB" panose="020B0503020202020204" pitchFamily="34" charset="0"/>
              </a:rPr>
              <a:t>Logistics</a:t>
            </a:r>
          </a:p>
        </p:txBody>
      </p:sp>
      <p:sp>
        <p:nvSpPr>
          <p:cNvPr id="92172" name="Rectangle 24"/>
          <p:cNvSpPr>
            <a:spLocks noChangeArrowheads="1"/>
          </p:cNvSpPr>
          <p:nvPr/>
        </p:nvSpPr>
        <p:spPr bwMode="auto">
          <a:xfrm>
            <a:off x="6551160" y="4799013"/>
            <a:ext cx="1828800" cy="590550"/>
          </a:xfrm>
          <a:prstGeom prst="rect">
            <a:avLst/>
          </a:prstGeom>
          <a:solidFill>
            <a:schemeClr val="accent4">
              <a:lumMod val="40000"/>
              <a:lumOff val="60000"/>
            </a:schemeClr>
          </a:solidFill>
          <a:ln w="25400">
            <a:noFill/>
            <a:miter lim="800000"/>
            <a:headEnd/>
            <a:tailEnd/>
          </a:ln>
        </p:spPr>
        <p:txBody>
          <a:bodyPr lIns="45720" rIns="45720" anchor="ctr"/>
          <a:lstStyle/>
          <a:p>
            <a:pPr algn="ctr">
              <a:lnSpc>
                <a:spcPct val="90000"/>
              </a:lnSpc>
            </a:pPr>
            <a:r>
              <a:rPr lang="en-US" sz="1800" b="1">
                <a:solidFill>
                  <a:srgbClr val="663300"/>
                </a:solidFill>
                <a:latin typeface="Agency FB" panose="020B0503020202020204" pitchFamily="34" charset="0"/>
              </a:rPr>
              <a:t>Deregulation</a:t>
            </a:r>
          </a:p>
        </p:txBody>
      </p:sp>
      <p:sp>
        <p:nvSpPr>
          <p:cNvPr id="92175" name="Rectangle 7"/>
          <p:cNvSpPr>
            <a:spLocks noChangeArrowheads="1"/>
          </p:cNvSpPr>
          <p:nvPr/>
        </p:nvSpPr>
        <p:spPr bwMode="auto">
          <a:xfrm>
            <a:off x="803101" y="2217979"/>
            <a:ext cx="1828800" cy="590550"/>
          </a:xfrm>
          <a:prstGeom prst="rect">
            <a:avLst/>
          </a:prstGeom>
          <a:solidFill>
            <a:schemeClr val="bg2">
              <a:lumMod val="90000"/>
            </a:schemeClr>
          </a:solidFill>
          <a:ln w="25400">
            <a:noFill/>
            <a:miter lim="800000"/>
            <a:headEnd/>
            <a:tailEnd/>
          </a:ln>
        </p:spPr>
        <p:txBody>
          <a:bodyPr lIns="45720" rIns="45720" anchor="ctr"/>
          <a:lstStyle/>
          <a:p>
            <a:pPr algn="ctr">
              <a:lnSpc>
                <a:spcPct val="90000"/>
              </a:lnSpc>
            </a:pPr>
            <a:r>
              <a:rPr lang="en-US" sz="1800" b="1" dirty="0">
                <a:solidFill>
                  <a:srgbClr val="000066"/>
                </a:solidFill>
                <a:latin typeface="Agency FB" panose="020B0503020202020204" pitchFamily="34" charset="0"/>
              </a:rPr>
              <a:t>Unitization</a:t>
            </a:r>
          </a:p>
        </p:txBody>
      </p:sp>
      <p:sp>
        <p:nvSpPr>
          <p:cNvPr id="92176" name="Rectangle 8"/>
          <p:cNvSpPr>
            <a:spLocks noChangeArrowheads="1"/>
          </p:cNvSpPr>
          <p:nvPr/>
        </p:nvSpPr>
        <p:spPr bwMode="auto">
          <a:xfrm>
            <a:off x="803101" y="2899016"/>
            <a:ext cx="1828800" cy="590550"/>
          </a:xfrm>
          <a:prstGeom prst="rect">
            <a:avLst/>
          </a:prstGeom>
          <a:solidFill>
            <a:schemeClr val="bg2">
              <a:lumMod val="90000"/>
            </a:schemeClr>
          </a:solidFill>
          <a:ln w="25400">
            <a:noFill/>
            <a:miter lim="800000"/>
            <a:headEnd/>
            <a:tailEnd/>
          </a:ln>
        </p:spPr>
        <p:txBody>
          <a:bodyPr lIns="45720" rIns="45720" anchor="ctr"/>
          <a:lstStyle/>
          <a:p>
            <a:pPr algn="ctr">
              <a:lnSpc>
                <a:spcPct val="90000"/>
              </a:lnSpc>
            </a:pPr>
            <a:r>
              <a:rPr lang="en-US" sz="1800" b="1">
                <a:solidFill>
                  <a:srgbClr val="000066"/>
                </a:solidFill>
                <a:latin typeface="Agency FB" panose="020B0503020202020204" pitchFamily="34" charset="0"/>
              </a:rPr>
              <a:t>Standardization</a:t>
            </a:r>
          </a:p>
        </p:txBody>
      </p:sp>
      <p:sp>
        <p:nvSpPr>
          <p:cNvPr id="92177" name="Rectangle 9"/>
          <p:cNvSpPr>
            <a:spLocks noChangeArrowheads="1"/>
          </p:cNvSpPr>
          <p:nvPr/>
        </p:nvSpPr>
        <p:spPr bwMode="auto">
          <a:xfrm>
            <a:off x="2728285" y="2217979"/>
            <a:ext cx="1828800" cy="590550"/>
          </a:xfrm>
          <a:prstGeom prst="rect">
            <a:avLst/>
          </a:prstGeom>
          <a:solidFill>
            <a:schemeClr val="bg2">
              <a:lumMod val="90000"/>
            </a:schemeClr>
          </a:solidFill>
          <a:ln w="25400">
            <a:noFill/>
            <a:miter lim="800000"/>
            <a:headEnd/>
            <a:tailEnd/>
          </a:ln>
        </p:spPr>
        <p:txBody>
          <a:bodyPr lIns="45720" rIns="45720" anchor="ctr"/>
          <a:lstStyle/>
          <a:p>
            <a:pPr algn="ctr">
              <a:lnSpc>
                <a:spcPct val="90000"/>
              </a:lnSpc>
            </a:pPr>
            <a:r>
              <a:rPr lang="en-US" sz="1800" b="1">
                <a:solidFill>
                  <a:srgbClr val="000066"/>
                </a:solidFill>
                <a:latin typeface="Agency FB" panose="020B0503020202020204" pitchFamily="34" charset="0"/>
              </a:rPr>
              <a:t>Cellular ships</a:t>
            </a:r>
          </a:p>
        </p:txBody>
      </p:sp>
      <p:sp>
        <p:nvSpPr>
          <p:cNvPr id="92178" name="Rectangle 10"/>
          <p:cNvSpPr>
            <a:spLocks noChangeArrowheads="1"/>
          </p:cNvSpPr>
          <p:nvPr/>
        </p:nvSpPr>
        <p:spPr bwMode="auto">
          <a:xfrm>
            <a:off x="2723523" y="2899016"/>
            <a:ext cx="1828800" cy="590550"/>
          </a:xfrm>
          <a:prstGeom prst="rect">
            <a:avLst/>
          </a:prstGeom>
          <a:solidFill>
            <a:schemeClr val="bg2">
              <a:lumMod val="90000"/>
            </a:schemeClr>
          </a:solidFill>
          <a:ln w="25400">
            <a:noFill/>
            <a:miter lim="800000"/>
            <a:headEnd/>
            <a:tailEnd/>
          </a:ln>
        </p:spPr>
        <p:txBody>
          <a:bodyPr lIns="45720" rIns="45720" anchor="ctr"/>
          <a:lstStyle/>
          <a:p>
            <a:pPr algn="ctr">
              <a:lnSpc>
                <a:spcPct val="90000"/>
              </a:lnSpc>
            </a:pPr>
            <a:r>
              <a:rPr lang="en-US" sz="1800" b="1">
                <a:solidFill>
                  <a:srgbClr val="000066"/>
                </a:solidFill>
                <a:latin typeface="Agency FB" panose="020B0503020202020204" pitchFamily="34" charset="0"/>
              </a:rPr>
              <a:t>Gantry cranes</a:t>
            </a:r>
          </a:p>
        </p:txBody>
      </p:sp>
      <p:sp>
        <p:nvSpPr>
          <p:cNvPr id="92179" name="Rectangle 11"/>
          <p:cNvSpPr>
            <a:spLocks noChangeArrowheads="1"/>
          </p:cNvSpPr>
          <p:nvPr/>
        </p:nvSpPr>
        <p:spPr bwMode="auto">
          <a:xfrm>
            <a:off x="4644772" y="2217979"/>
            <a:ext cx="1828800" cy="590550"/>
          </a:xfrm>
          <a:prstGeom prst="rect">
            <a:avLst/>
          </a:prstGeom>
          <a:solidFill>
            <a:schemeClr val="bg2">
              <a:lumMod val="90000"/>
            </a:schemeClr>
          </a:solidFill>
          <a:ln w="25400">
            <a:noFill/>
            <a:miter lim="800000"/>
            <a:headEnd/>
            <a:tailEnd/>
          </a:ln>
        </p:spPr>
        <p:txBody>
          <a:bodyPr lIns="45720" rIns="45720" anchor="ctr"/>
          <a:lstStyle/>
          <a:p>
            <a:pPr algn="ctr">
              <a:lnSpc>
                <a:spcPct val="90000"/>
              </a:lnSpc>
            </a:pPr>
            <a:r>
              <a:rPr lang="en-US" sz="1800" b="1" dirty="0">
                <a:solidFill>
                  <a:srgbClr val="000066"/>
                </a:solidFill>
                <a:latin typeface="Agency FB" panose="020B0503020202020204" pitchFamily="34" charset="0"/>
              </a:rPr>
              <a:t>Specialized terminals</a:t>
            </a:r>
          </a:p>
        </p:txBody>
      </p:sp>
      <p:sp>
        <p:nvSpPr>
          <p:cNvPr id="92180" name="Rectangle 12"/>
          <p:cNvSpPr>
            <a:spLocks noChangeArrowheads="1"/>
          </p:cNvSpPr>
          <p:nvPr/>
        </p:nvSpPr>
        <p:spPr bwMode="auto">
          <a:xfrm>
            <a:off x="4640009" y="2899016"/>
            <a:ext cx="1828800" cy="590550"/>
          </a:xfrm>
          <a:prstGeom prst="rect">
            <a:avLst/>
          </a:prstGeom>
          <a:solidFill>
            <a:schemeClr val="bg2">
              <a:lumMod val="90000"/>
            </a:schemeClr>
          </a:solidFill>
          <a:ln w="25400">
            <a:noFill/>
            <a:miter lim="800000"/>
            <a:headEnd/>
            <a:tailEnd/>
          </a:ln>
        </p:spPr>
        <p:txBody>
          <a:bodyPr lIns="45720" rIns="45720" anchor="ctr"/>
          <a:lstStyle/>
          <a:p>
            <a:pPr algn="ctr">
              <a:lnSpc>
                <a:spcPct val="90000"/>
              </a:lnSpc>
            </a:pPr>
            <a:r>
              <a:rPr lang="en-US" sz="1800" b="1" dirty="0">
                <a:solidFill>
                  <a:srgbClr val="000066"/>
                </a:solidFill>
                <a:latin typeface="Agency FB" panose="020B0503020202020204" pitchFamily="34" charset="0"/>
              </a:rPr>
              <a:t>Transshipment</a:t>
            </a:r>
          </a:p>
        </p:txBody>
      </p:sp>
      <p:sp>
        <p:nvSpPr>
          <p:cNvPr id="92181" name="Rectangle 13"/>
          <p:cNvSpPr>
            <a:spLocks noChangeArrowheads="1"/>
          </p:cNvSpPr>
          <p:nvPr/>
        </p:nvSpPr>
        <p:spPr bwMode="auto">
          <a:xfrm>
            <a:off x="6544810" y="2217979"/>
            <a:ext cx="1828800" cy="590550"/>
          </a:xfrm>
          <a:prstGeom prst="rect">
            <a:avLst/>
          </a:prstGeom>
          <a:solidFill>
            <a:schemeClr val="bg2">
              <a:lumMod val="90000"/>
            </a:schemeClr>
          </a:solidFill>
          <a:ln w="25400">
            <a:noFill/>
            <a:miter lim="800000"/>
            <a:headEnd/>
            <a:tailEnd/>
          </a:ln>
        </p:spPr>
        <p:txBody>
          <a:bodyPr lIns="45720" rIns="45720" anchor="ctr"/>
          <a:lstStyle/>
          <a:p>
            <a:pPr algn="ctr">
              <a:lnSpc>
                <a:spcPct val="90000"/>
              </a:lnSpc>
            </a:pPr>
            <a:r>
              <a:rPr lang="en-US" sz="1800" b="1">
                <a:solidFill>
                  <a:srgbClr val="000066"/>
                </a:solidFill>
                <a:latin typeface="Agency FB" panose="020B0503020202020204" pitchFamily="34" charset="0"/>
              </a:rPr>
              <a:t>Land consumption</a:t>
            </a:r>
          </a:p>
        </p:txBody>
      </p:sp>
      <p:sp>
        <p:nvSpPr>
          <p:cNvPr id="92182" name="Rectangle 14"/>
          <p:cNvSpPr>
            <a:spLocks noChangeArrowheads="1"/>
          </p:cNvSpPr>
          <p:nvPr/>
        </p:nvSpPr>
        <p:spPr bwMode="auto">
          <a:xfrm>
            <a:off x="6540047" y="2899016"/>
            <a:ext cx="1828800" cy="590550"/>
          </a:xfrm>
          <a:prstGeom prst="rect">
            <a:avLst/>
          </a:prstGeom>
          <a:solidFill>
            <a:schemeClr val="bg2">
              <a:lumMod val="90000"/>
            </a:schemeClr>
          </a:solidFill>
          <a:ln w="25400">
            <a:noFill/>
            <a:miter lim="800000"/>
            <a:headEnd/>
            <a:tailEnd/>
          </a:ln>
        </p:spPr>
        <p:txBody>
          <a:bodyPr lIns="45720" rIns="45720" anchor="ctr"/>
          <a:lstStyle/>
          <a:p>
            <a:pPr algn="ctr">
              <a:lnSpc>
                <a:spcPct val="90000"/>
              </a:lnSpc>
            </a:pPr>
            <a:r>
              <a:rPr lang="en-US" sz="1800" b="1">
                <a:solidFill>
                  <a:srgbClr val="000066"/>
                </a:solidFill>
                <a:latin typeface="Agency FB" panose="020B0503020202020204" pitchFamily="34" charset="0"/>
              </a:rPr>
              <a:t>Multi-rate structure</a:t>
            </a:r>
          </a:p>
        </p:txBody>
      </p:sp>
      <p:sp>
        <p:nvSpPr>
          <p:cNvPr id="25" name="Rounded Rectangle 24"/>
          <p:cNvSpPr/>
          <p:nvPr/>
        </p:nvSpPr>
        <p:spPr bwMode="auto">
          <a:xfrm>
            <a:off x="659684" y="2007758"/>
            <a:ext cx="7863840" cy="1645920"/>
          </a:xfrm>
          <a:prstGeom prst="roundRect">
            <a:avLst>
              <a:gd name="adj" fmla="val 7676"/>
            </a:avLst>
          </a:prstGeom>
          <a:noFill/>
          <a:ln w="254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6" name="Text Box 70"/>
          <p:cNvSpPr txBox="1">
            <a:spLocks noChangeArrowheads="1"/>
          </p:cNvSpPr>
          <p:nvPr/>
        </p:nvSpPr>
        <p:spPr bwMode="auto">
          <a:xfrm>
            <a:off x="3837386" y="1853058"/>
            <a:ext cx="1517403" cy="307777"/>
          </a:xfrm>
          <a:prstGeom prst="rect">
            <a:avLst/>
          </a:prstGeom>
          <a:solidFill>
            <a:schemeClr val="bg1"/>
          </a:solidFill>
          <a:ln w="9525">
            <a:noFill/>
            <a:miter lim="800000"/>
            <a:headEnd/>
            <a:tailEnd/>
          </a:ln>
        </p:spPr>
        <p:txBody>
          <a:bodyPr wrap="none" lIns="45720" tIns="0" rIns="45720" bIns="0">
            <a:spAutoFit/>
          </a:bodyPr>
          <a:lstStyle/>
          <a:p>
            <a:r>
              <a:rPr lang="en-US" sz="2000" b="1" dirty="0">
                <a:latin typeface="Agency FB" panose="020B0503020202020204" pitchFamily="34" charset="0"/>
              </a:rPr>
              <a:t>Containerization</a:t>
            </a:r>
          </a:p>
        </p:txBody>
      </p:sp>
      <p:sp>
        <p:nvSpPr>
          <p:cNvPr id="27" name="Rounded Rectangle 26"/>
          <p:cNvSpPr/>
          <p:nvPr/>
        </p:nvSpPr>
        <p:spPr bwMode="auto">
          <a:xfrm>
            <a:off x="657728" y="3947041"/>
            <a:ext cx="7863840" cy="1645920"/>
          </a:xfrm>
          <a:prstGeom prst="roundRect">
            <a:avLst>
              <a:gd name="adj" fmla="val 7676"/>
            </a:avLst>
          </a:prstGeom>
          <a:noFill/>
          <a:ln w="254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3" name="Up-Down Arrow 32"/>
          <p:cNvSpPr/>
          <p:nvPr/>
        </p:nvSpPr>
        <p:spPr bwMode="auto">
          <a:xfrm>
            <a:off x="4421023" y="3520532"/>
            <a:ext cx="365760" cy="548640"/>
          </a:xfrm>
          <a:prstGeom prst="upDownArrow">
            <a:avLst/>
          </a:prstGeom>
          <a:solidFill>
            <a:schemeClr val="accent5">
              <a:lumMod val="50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gency FB" panose="020B0503020202020204" pitchFamily="34" charset="0"/>
            </a:endParaRPr>
          </a:p>
        </p:txBody>
      </p:sp>
      <p:sp>
        <p:nvSpPr>
          <p:cNvPr id="28" name="Text Box 70"/>
          <p:cNvSpPr txBox="1">
            <a:spLocks noChangeArrowheads="1"/>
          </p:cNvSpPr>
          <p:nvPr/>
        </p:nvSpPr>
        <p:spPr bwMode="auto">
          <a:xfrm>
            <a:off x="3922767" y="5430985"/>
            <a:ext cx="1350691" cy="307777"/>
          </a:xfrm>
          <a:prstGeom prst="rect">
            <a:avLst/>
          </a:prstGeom>
          <a:solidFill>
            <a:schemeClr val="bg1"/>
          </a:solidFill>
          <a:ln w="9525">
            <a:noFill/>
            <a:miter lim="800000"/>
            <a:headEnd/>
            <a:tailEnd/>
          </a:ln>
        </p:spPr>
        <p:txBody>
          <a:bodyPr wrap="none" lIns="45720" tIns="0" rIns="45720" bIns="0">
            <a:spAutoFit/>
          </a:bodyPr>
          <a:lstStyle/>
          <a:p>
            <a:r>
              <a:rPr lang="en-US" sz="2000" b="1" dirty="0" err="1">
                <a:latin typeface="Agency FB" panose="020B0503020202020204" pitchFamily="34" charset="0"/>
              </a:rPr>
              <a:t>Intermodalism</a:t>
            </a:r>
            <a:endParaRPr lang="en-US" sz="2000" b="1" dirty="0">
              <a:latin typeface="Agency FB" panose="020B0503020202020204" pitchFamily="34" charset="0"/>
            </a:endParaRPr>
          </a:p>
        </p:txBody>
      </p:sp>
      <p:sp>
        <p:nvSpPr>
          <p:cNvPr id="29" name="Footer Placeholder 2"/>
          <p:cNvSpPr>
            <a:spLocks noGrp="1"/>
          </p:cNvSpPr>
          <p:nvPr>
            <p:ph type="ftr" sz="quarter" idx="11"/>
          </p:nvPr>
        </p:nvSpPr>
        <p:spPr>
          <a:xfrm>
            <a:off x="0" y="6248400"/>
            <a:ext cx="9144000" cy="457200"/>
          </a:xfrm>
        </p:spPr>
        <p:txBody>
          <a:bodyPr/>
          <a:lstStyle/>
          <a:p>
            <a:pPr>
              <a:defRPr/>
            </a:pPr>
            <a:r>
              <a:rPr lang="en-US" sz="1100" dirty="0"/>
              <a:t>Copyright © 1998-2016,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extLst>
      <p:ext uri="{BB962C8B-B14F-4D97-AF65-F5344CB8AC3E}">
        <p14:creationId xmlns:p14="http://schemas.microsoft.com/office/powerpoint/2010/main" val="7807365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pPr eaLnBrk="1" hangingPunct="1"/>
            <a:r>
              <a:rPr lang="en-US"/>
              <a:t>Main Physical Characteristics of Containers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72840432"/>
              </p:ext>
            </p:extLst>
          </p:nvPr>
        </p:nvGraphicFramePr>
        <p:xfrm>
          <a:off x="92075" y="1082675"/>
          <a:ext cx="8959849" cy="4348480"/>
        </p:xfrm>
        <a:graphic>
          <a:graphicData uri="http://schemas.openxmlformats.org/drawingml/2006/table">
            <a:tbl>
              <a:tblPr firstRow="1" bandRow="1">
                <a:tableStyleId>{37CE84F3-28C3-443E-9E96-99CF82512B78}</a:tableStyleId>
              </a:tblPr>
              <a:tblGrid>
                <a:gridCol w="923483">
                  <a:extLst>
                    <a:ext uri="{9D8B030D-6E8A-4147-A177-3AD203B41FA5}">
                      <a16:colId xmlns:a16="http://schemas.microsoft.com/office/drawing/2014/main" val="20000"/>
                    </a:ext>
                  </a:extLst>
                </a:gridCol>
                <a:gridCol w="1393246">
                  <a:extLst>
                    <a:ext uri="{9D8B030D-6E8A-4147-A177-3AD203B41FA5}">
                      <a16:colId xmlns:a16="http://schemas.microsoft.com/office/drawing/2014/main" val="20001"/>
                    </a:ext>
                  </a:extLst>
                </a:gridCol>
                <a:gridCol w="1429910">
                  <a:extLst>
                    <a:ext uri="{9D8B030D-6E8A-4147-A177-3AD203B41FA5}">
                      <a16:colId xmlns:a16="http://schemas.microsoft.com/office/drawing/2014/main" val="20002"/>
                    </a:ext>
                  </a:extLst>
                </a:gridCol>
                <a:gridCol w="1539903">
                  <a:extLst>
                    <a:ext uri="{9D8B030D-6E8A-4147-A177-3AD203B41FA5}">
                      <a16:colId xmlns:a16="http://schemas.microsoft.com/office/drawing/2014/main" val="20003"/>
                    </a:ext>
                  </a:extLst>
                </a:gridCol>
                <a:gridCol w="1512404">
                  <a:extLst>
                    <a:ext uri="{9D8B030D-6E8A-4147-A177-3AD203B41FA5}">
                      <a16:colId xmlns:a16="http://schemas.microsoft.com/office/drawing/2014/main" val="20004"/>
                    </a:ext>
                  </a:extLst>
                </a:gridCol>
                <a:gridCol w="2160903">
                  <a:extLst>
                    <a:ext uri="{9D8B030D-6E8A-4147-A177-3AD203B41FA5}">
                      <a16:colId xmlns:a16="http://schemas.microsoft.com/office/drawing/2014/main" val="20005"/>
                    </a:ext>
                  </a:extLst>
                </a:gridCol>
              </a:tblGrid>
              <a:tr h="370840">
                <a:tc>
                  <a:txBody>
                    <a:bodyPr/>
                    <a:lstStyle/>
                    <a:p>
                      <a:r>
                        <a:rPr lang="en-US" sz="1400" dirty="0"/>
                        <a:t>Type</a:t>
                      </a:r>
                    </a:p>
                  </a:txBody>
                  <a:tcPr marL="105411" marR="105411"/>
                </a:tc>
                <a:tc>
                  <a:txBody>
                    <a:bodyPr/>
                    <a:lstStyle/>
                    <a:p>
                      <a:pPr algn="ctr"/>
                      <a:r>
                        <a:rPr lang="en-US" sz="1200" dirty="0"/>
                        <a:t>Cubic Capacity</a:t>
                      </a:r>
                    </a:p>
                  </a:txBody>
                  <a:tcPr marL="105411" marR="105411"/>
                </a:tc>
                <a:tc>
                  <a:txBody>
                    <a:bodyPr/>
                    <a:lstStyle/>
                    <a:p>
                      <a:pPr algn="ctr"/>
                      <a:r>
                        <a:rPr lang="en-US" sz="1200" dirty="0"/>
                        <a:t>Tare Weight</a:t>
                      </a:r>
                    </a:p>
                  </a:txBody>
                  <a:tcPr marL="105411" marR="105411"/>
                </a:tc>
                <a:tc>
                  <a:txBody>
                    <a:bodyPr/>
                    <a:lstStyle/>
                    <a:p>
                      <a:pPr algn="ctr"/>
                      <a:r>
                        <a:rPr lang="en-US" sz="1200" dirty="0"/>
                        <a:t>Payload Weight</a:t>
                      </a:r>
                    </a:p>
                  </a:txBody>
                  <a:tcPr marL="105411" marR="105411"/>
                </a:tc>
                <a:tc>
                  <a:txBody>
                    <a:bodyPr/>
                    <a:lstStyle/>
                    <a:p>
                      <a:pPr algn="ctr"/>
                      <a:r>
                        <a:rPr lang="en-US" sz="1200" dirty="0"/>
                        <a:t>Gross Weight</a:t>
                      </a:r>
                    </a:p>
                  </a:txBody>
                  <a:tcPr marL="105411" marR="105411"/>
                </a:tc>
                <a:tc>
                  <a:txBody>
                    <a:bodyPr/>
                    <a:lstStyle/>
                    <a:p>
                      <a:pPr algn="ctr"/>
                      <a:r>
                        <a:rPr lang="en-US" sz="1200" dirty="0"/>
                        <a:t>Length / Width</a:t>
                      </a:r>
                      <a:r>
                        <a:rPr lang="en-US" sz="1200" baseline="0" dirty="0"/>
                        <a:t> / Height</a:t>
                      </a:r>
                      <a:endParaRPr lang="en-US" sz="1200" dirty="0"/>
                    </a:p>
                  </a:txBody>
                  <a:tcPr marL="105411" marR="105411"/>
                </a:tc>
                <a:extLst>
                  <a:ext uri="{0D108BD9-81ED-4DB2-BD59-A6C34878D82A}">
                    <a16:rowId xmlns:a16="http://schemas.microsoft.com/office/drawing/2014/main" val="10000"/>
                  </a:ext>
                </a:extLst>
              </a:tr>
              <a:tr h="370840">
                <a:tc>
                  <a:txBody>
                    <a:bodyPr/>
                    <a:lstStyle/>
                    <a:p>
                      <a:r>
                        <a:rPr lang="en-US" sz="1200" dirty="0"/>
                        <a:t>20 Footer</a:t>
                      </a:r>
                    </a:p>
                  </a:txBody>
                  <a:tcPr marL="105411" marR="105411"/>
                </a:tc>
                <a:tc>
                  <a:txBody>
                    <a:bodyPr/>
                    <a:lstStyle/>
                    <a:p>
                      <a:pPr algn="ctr"/>
                      <a:r>
                        <a:rPr lang="en-US" sz="1100" dirty="0"/>
                        <a:t>33.2 cubic meters</a:t>
                      </a:r>
                    </a:p>
                    <a:p>
                      <a:pPr algn="ctr"/>
                      <a:r>
                        <a:rPr lang="en-US" sz="1100" dirty="0"/>
                        <a:t>(1,170 cubic feet)</a:t>
                      </a:r>
                    </a:p>
                  </a:txBody>
                  <a:tcPr marL="105411" marR="105411"/>
                </a:tc>
                <a:tc>
                  <a:txBody>
                    <a:bodyPr/>
                    <a:lstStyle/>
                    <a:p>
                      <a:pPr algn="ctr"/>
                      <a:r>
                        <a:rPr lang="en-US" sz="1100" dirty="0"/>
                        <a:t>2,150 kg - 2,220 kg</a:t>
                      </a:r>
                    </a:p>
                    <a:p>
                      <a:pPr algn="ctr"/>
                      <a:r>
                        <a:rPr lang="en-US" sz="1100" dirty="0"/>
                        <a:t>(4,740 lb - 4,894 lb)</a:t>
                      </a:r>
                    </a:p>
                  </a:txBody>
                  <a:tcPr marL="105411" marR="105411"/>
                </a:tc>
                <a:tc>
                  <a:txBody>
                    <a:bodyPr/>
                    <a:lstStyle/>
                    <a:p>
                      <a:pPr algn="ctr"/>
                      <a:r>
                        <a:rPr lang="en-US" sz="1100" dirty="0"/>
                        <a:t>21,850 kg - 28,160 kg</a:t>
                      </a:r>
                      <a:br>
                        <a:rPr lang="en-US" sz="1100" dirty="0"/>
                      </a:br>
                      <a:r>
                        <a:rPr lang="en-US" sz="1100" dirty="0"/>
                        <a:t>(48,171 lb - 62,082 lb)</a:t>
                      </a:r>
                    </a:p>
                  </a:txBody>
                  <a:tcPr marL="105411" marR="105411"/>
                </a:tc>
                <a:tc>
                  <a:txBody>
                    <a:bodyPr/>
                    <a:lstStyle/>
                    <a:p>
                      <a:pPr algn="ctr"/>
                      <a:r>
                        <a:rPr lang="en-US" sz="1100" dirty="0"/>
                        <a:t>24,000 kg - 30,480 kg</a:t>
                      </a:r>
                    </a:p>
                    <a:p>
                      <a:pPr algn="ctr"/>
                      <a:r>
                        <a:rPr lang="en-US" sz="1100" dirty="0"/>
                        <a:t>(52,911 lb - 67,197 lb)</a:t>
                      </a:r>
                    </a:p>
                  </a:txBody>
                  <a:tcPr marL="105411" marR="105411"/>
                </a:tc>
                <a:tc>
                  <a:txBody>
                    <a:bodyPr/>
                    <a:lstStyle/>
                    <a:p>
                      <a:pPr algn="ctr"/>
                      <a:r>
                        <a:rPr lang="en-US" sz="1100" dirty="0"/>
                        <a:t>6.058 m / 2.438 m / 2.591 m</a:t>
                      </a:r>
                    </a:p>
                    <a:p>
                      <a:pPr algn="ctr"/>
                      <a:r>
                        <a:rPr lang="en-US" sz="1100" dirty="0"/>
                        <a:t>(20‘0" / 8'0“ /  8'6“)</a:t>
                      </a:r>
                    </a:p>
                  </a:txBody>
                  <a:tcPr marL="105411" marR="105411"/>
                </a:tc>
                <a:extLst>
                  <a:ext uri="{0D108BD9-81ED-4DB2-BD59-A6C34878D82A}">
                    <a16:rowId xmlns:a16="http://schemas.microsoft.com/office/drawing/2014/main" val="10001"/>
                  </a:ext>
                </a:extLst>
              </a:tr>
              <a:tr h="370840">
                <a:tc>
                  <a:txBody>
                    <a:bodyPr/>
                    <a:lstStyle/>
                    <a:p>
                      <a:r>
                        <a:rPr lang="en-US" sz="1200" dirty="0"/>
                        <a:t>40</a:t>
                      </a:r>
                      <a:r>
                        <a:rPr lang="en-US" sz="1200" baseline="0" dirty="0"/>
                        <a:t> Footer</a:t>
                      </a:r>
                      <a:endParaRPr lang="en-US" sz="1200" dirty="0"/>
                    </a:p>
                  </a:txBody>
                  <a:tcPr marL="105411" marR="105411"/>
                </a:tc>
                <a:tc>
                  <a:txBody>
                    <a:bodyPr/>
                    <a:lstStyle/>
                    <a:p>
                      <a:pPr algn="ctr"/>
                      <a:r>
                        <a:rPr lang="en-US" sz="1100" dirty="0"/>
                        <a:t>67.7 cubic meters</a:t>
                      </a:r>
                    </a:p>
                    <a:p>
                      <a:pPr algn="ctr"/>
                      <a:r>
                        <a:rPr lang="en-US" sz="1100" dirty="0"/>
                        <a:t>(2,391 cubic feet)</a:t>
                      </a:r>
                    </a:p>
                  </a:txBody>
                  <a:tcPr marL="105411" marR="105411"/>
                </a:tc>
                <a:tc>
                  <a:txBody>
                    <a:bodyPr/>
                    <a:lstStyle/>
                    <a:p>
                      <a:pPr algn="ctr"/>
                      <a:r>
                        <a:rPr lang="en-US" sz="1100" dirty="0"/>
                        <a:t>3,720 kg - 3,740 kg</a:t>
                      </a:r>
                    </a:p>
                    <a:p>
                      <a:pPr algn="ctr"/>
                      <a:r>
                        <a:rPr lang="en-US" sz="1100" dirty="0"/>
                        <a:t>(8,201 lb - 8,245 lb)</a:t>
                      </a:r>
                    </a:p>
                  </a:txBody>
                  <a:tcPr marL="105411" marR="105411"/>
                </a:tc>
                <a:tc>
                  <a:txBody>
                    <a:bodyPr/>
                    <a:lstStyle/>
                    <a:p>
                      <a:pPr algn="ctr"/>
                      <a:r>
                        <a:rPr lang="en-US" sz="1100" dirty="0"/>
                        <a:t>26,760 kg - 28,760 kg</a:t>
                      </a:r>
                    </a:p>
                    <a:p>
                      <a:pPr algn="ctr"/>
                      <a:r>
                        <a:rPr lang="en-US" sz="1100" dirty="0"/>
                        <a:t>(58,996 lb - 63,405 lb)</a:t>
                      </a:r>
                    </a:p>
                  </a:txBody>
                  <a:tcPr marL="105411" marR="105411"/>
                </a:tc>
                <a:tc>
                  <a:txBody>
                    <a:bodyPr/>
                    <a:lstStyle/>
                    <a:p>
                      <a:pPr algn="ctr"/>
                      <a:r>
                        <a:rPr lang="en-US" sz="1100" dirty="0"/>
                        <a:t>30,480 kg - 32,500 kg</a:t>
                      </a:r>
                    </a:p>
                    <a:p>
                      <a:pPr algn="ctr"/>
                      <a:r>
                        <a:rPr lang="en-US" sz="1100" dirty="0"/>
                        <a:t>(67,197 lb - 71,650 lb)</a:t>
                      </a:r>
                    </a:p>
                  </a:txBody>
                  <a:tcPr marL="105411" marR="105411"/>
                </a:tc>
                <a:tc>
                  <a:txBody>
                    <a:bodyPr/>
                    <a:lstStyle/>
                    <a:p>
                      <a:pPr algn="ctr"/>
                      <a:r>
                        <a:rPr lang="en-US" sz="1100" dirty="0"/>
                        <a:t>12.192 m / 2.438 m / 2.591 m</a:t>
                      </a:r>
                    </a:p>
                    <a:p>
                      <a:pPr algn="ctr"/>
                      <a:r>
                        <a:rPr lang="en-US" sz="1100" dirty="0"/>
                        <a:t>(40'0“ / 8'0“ / 8'6")</a:t>
                      </a:r>
                    </a:p>
                  </a:txBody>
                  <a:tcPr marL="105411" marR="105411"/>
                </a:tc>
                <a:extLst>
                  <a:ext uri="{0D108BD9-81ED-4DB2-BD59-A6C34878D82A}">
                    <a16:rowId xmlns:a16="http://schemas.microsoft.com/office/drawing/2014/main" val="10002"/>
                  </a:ext>
                </a:extLst>
              </a:tr>
              <a:tr h="370840">
                <a:tc>
                  <a:txBody>
                    <a:bodyPr/>
                    <a:lstStyle/>
                    <a:p>
                      <a:r>
                        <a:rPr lang="en-US" sz="1200" dirty="0"/>
                        <a:t>40 Footer</a:t>
                      </a:r>
                      <a:r>
                        <a:rPr lang="en-US" sz="1200" baseline="0" dirty="0"/>
                        <a:t> High Cube</a:t>
                      </a:r>
                      <a:endParaRPr lang="en-US" sz="1200" dirty="0"/>
                    </a:p>
                  </a:txBody>
                  <a:tcPr marL="105411" marR="105411"/>
                </a:tc>
                <a:tc>
                  <a:txBody>
                    <a:bodyPr/>
                    <a:lstStyle/>
                    <a:p>
                      <a:pPr algn="ctr"/>
                      <a:r>
                        <a:rPr lang="en-US" sz="1100" dirty="0"/>
                        <a:t>76.4 cubic meters</a:t>
                      </a:r>
                    </a:p>
                    <a:p>
                      <a:pPr algn="ctr"/>
                      <a:r>
                        <a:rPr lang="en-US" sz="1100" dirty="0"/>
                        <a:t>(2,700 cubic feet)</a:t>
                      </a:r>
                    </a:p>
                  </a:txBody>
                  <a:tcPr marL="105411" marR="105411"/>
                </a:tc>
                <a:tc>
                  <a:txBody>
                    <a:bodyPr/>
                    <a:lstStyle/>
                    <a:p>
                      <a:pPr algn="ctr"/>
                      <a:r>
                        <a:rPr lang="en-US" sz="1100" dirty="0"/>
                        <a:t>3,730 kg - 3,950 kg</a:t>
                      </a:r>
                    </a:p>
                    <a:p>
                      <a:pPr algn="ctr"/>
                      <a:r>
                        <a:rPr lang="en-US" sz="1100" dirty="0"/>
                        <a:t>(8,223 lb - 8,708 lb)</a:t>
                      </a:r>
                    </a:p>
                  </a:txBody>
                  <a:tcPr marL="105411" marR="105411"/>
                </a:tc>
                <a:tc>
                  <a:txBody>
                    <a:bodyPr/>
                    <a:lstStyle/>
                    <a:p>
                      <a:pPr algn="ctr"/>
                      <a:r>
                        <a:rPr lang="en-US" sz="1100" dirty="0"/>
                        <a:t>26,750 kg - 28,550 kg</a:t>
                      </a:r>
                    </a:p>
                    <a:p>
                      <a:pPr algn="ctr"/>
                      <a:r>
                        <a:rPr lang="en-US" sz="1100" dirty="0"/>
                        <a:t>(58,974 lb - 62,942 lb)</a:t>
                      </a:r>
                    </a:p>
                  </a:txBody>
                  <a:tcPr marL="105411" marR="105411"/>
                </a:tc>
                <a:tc>
                  <a:txBody>
                    <a:bodyPr/>
                    <a:lstStyle/>
                    <a:p>
                      <a:pPr algn="ctr"/>
                      <a:r>
                        <a:rPr lang="en-US" sz="1100" dirty="0"/>
                        <a:t>30,480 kg - 32,500 kg</a:t>
                      </a:r>
                    </a:p>
                    <a:p>
                      <a:pPr algn="ctr"/>
                      <a:r>
                        <a:rPr lang="en-US" sz="1100" dirty="0"/>
                        <a:t>(67,197 lb - 71,650 lb)</a:t>
                      </a:r>
                    </a:p>
                  </a:txBody>
                  <a:tcPr marL="105411" marR="105411"/>
                </a:tc>
                <a:tc>
                  <a:txBody>
                    <a:bodyPr/>
                    <a:lstStyle/>
                    <a:p>
                      <a:pPr algn="ctr"/>
                      <a:r>
                        <a:rPr lang="en-US" sz="1100" dirty="0"/>
                        <a:t>12.192 m / 2.438 m / 2.896 m</a:t>
                      </a:r>
                    </a:p>
                    <a:p>
                      <a:pPr algn="ctr"/>
                      <a:r>
                        <a:rPr lang="en-US" sz="1100" dirty="0"/>
                        <a:t>(40'0“ / 8'0“ / 9'6")</a:t>
                      </a:r>
                    </a:p>
                  </a:txBody>
                  <a:tcPr marL="105411" marR="105411"/>
                </a:tc>
                <a:extLst>
                  <a:ext uri="{0D108BD9-81ED-4DB2-BD59-A6C34878D82A}">
                    <a16:rowId xmlns:a16="http://schemas.microsoft.com/office/drawing/2014/main" val="10003"/>
                  </a:ext>
                </a:extLst>
              </a:tr>
              <a:tr h="370840">
                <a:tc>
                  <a:txBody>
                    <a:bodyPr/>
                    <a:lstStyle/>
                    <a:p>
                      <a:r>
                        <a:rPr lang="en-US" sz="1200" dirty="0"/>
                        <a:t>40 Footer</a:t>
                      </a:r>
                      <a:r>
                        <a:rPr lang="en-US" sz="1200" baseline="0" dirty="0"/>
                        <a:t> High Cube Reefer</a:t>
                      </a:r>
                      <a:endParaRPr lang="en-US" sz="1200" dirty="0"/>
                    </a:p>
                  </a:txBody>
                  <a:tcPr marL="105411" marR="105411"/>
                </a:tc>
                <a:tc>
                  <a:txBody>
                    <a:bodyPr/>
                    <a:lstStyle/>
                    <a:p>
                      <a:pPr algn="ctr"/>
                      <a:r>
                        <a:rPr lang="en-US" sz="1100" dirty="0"/>
                        <a:t>67.7 cubic meters</a:t>
                      </a:r>
                    </a:p>
                    <a:p>
                      <a:pPr algn="ctr"/>
                      <a:r>
                        <a:rPr lang="en-US" sz="1100" dirty="0"/>
                        <a:t>(2,391 cubic feet)</a:t>
                      </a:r>
                    </a:p>
                  </a:txBody>
                  <a:tcPr marL="105411" marR="105411"/>
                </a:tc>
                <a:tc>
                  <a:txBody>
                    <a:bodyPr/>
                    <a:lstStyle/>
                    <a:p>
                      <a:pPr algn="ctr"/>
                      <a:r>
                        <a:rPr lang="en-US" sz="1100" dirty="0"/>
                        <a:t>4,810 kg</a:t>
                      </a:r>
                    </a:p>
                    <a:p>
                      <a:pPr algn="ctr"/>
                      <a:r>
                        <a:rPr lang="en-US" sz="1100" dirty="0"/>
                        <a:t>(10,604 lb)</a:t>
                      </a:r>
                    </a:p>
                  </a:txBody>
                  <a:tcPr marL="105411" marR="105411"/>
                </a:tc>
                <a:tc>
                  <a:txBody>
                    <a:bodyPr/>
                    <a:lstStyle/>
                    <a:p>
                      <a:pPr algn="ctr"/>
                      <a:r>
                        <a:rPr lang="en-US" sz="1100" dirty="0"/>
                        <a:t>29,190 kg</a:t>
                      </a:r>
                    </a:p>
                    <a:p>
                      <a:pPr algn="ctr"/>
                      <a:r>
                        <a:rPr lang="en-US" sz="1100" dirty="0"/>
                        <a:t>(64,353 lb)</a:t>
                      </a:r>
                    </a:p>
                  </a:txBody>
                  <a:tcPr marL="105411" marR="105411"/>
                </a:tc>
                <a:tc>
                  <a:txBody>
                    <a:bodyPr/>
                    <a:lstStyle/>
                    <a:p>
                      <a:pPr algn="ctr"/>
                      <a:r>
                        <a:rPr lang="en-US" sz="1100" dirty="0"/>
                        <a:t>34,000 kg</a:t>
                      </a:r>
                    </a:p>
                    <a:p>
                      <a:pPr algn="ctr"/>
                      <a:r>
                        <a:rPr lang="en-US" sz="1100" dirty="0"/>
                        <a:t>(74,957 lb)</a:t>
                      </a:r>
                    </a:p>
                  </a:txBody>
                  <a:tcPr marL="105411" marR="105411"/>
                </a:tc>
                <a:tc>
                  <a:txBody>
                    <a:bodyPr/>
                    <a:lstStyle/>
                    <a:p>
                      <a:pPr algn="ctr"/>
                      <a:r>
                        <a:rPr lang="en-US" sz="1100" dirty="0"/>
                        <a:t>12.192 m / 2.438 m / 2.896 m</a:t>
                      </a:r>
                    </a:p>
                    <a:p>
                      <a:pPr algn="ctr"/>
                      <a:r>
                        <a:rPr lang="en-US" sz="1100" dirty="0"/>
                        <a:t>(40'0“ / 8'0“ / 9'6“)</a:t>
                      </a:r>
                    </a:p>
                  </a:txBody>
                  <a:tcPr marL="105411" marR="105411"/>
                </a:tc>
                <a:extLst>
                  <a:ext uri="{0D108BD9-81ED-4DB2-BD59-A6C34878D82A}">
                    <a16:rowId xmlns:a16="http://schemas.microsoft.com/office/drawing/2014/main" val="10004"/>
                  </a:ext>
                </a:extLst>
              </a:tr>
              <a:tr h="370840">
                <a:tc>
                  <a:txBody>
                    <a:bodyPr/>
                    <a:lstStyle/>
                    <a:p>
                      <a:r>
                        <a:rPr lang="en-US" sz="1200" dirty="0"/>
                        <a:t>45 Footer High Cube</a:t>
                      </a:r>
                    </a:p>
                  </a:txBody>
                  <a:tcPr marL="105411" marR="105411"/>
                </a:tc>
                <a:tc>
                  <a:txBody>
                    <a:bodyPr/>
                    <a:lstStyle/>
                    <a:p>
                      <a:pPr algn="ctr"/>
                      <a:r>
                        <a:rPr lang="en-US" sz="1100" dirty="0"/>
                        <a:t>86.5 cubic meters</a:t>
                      </a:r>
                    </a:p>
                    <a:p>
                      <a:pPr algn="ctr"/>
                      <a:r>
                        <a:rPr lang="en-US" sz="1100" dirty="0"/>
                        <a:t>(3,055 cubic feet)</a:t>
                      </a:r>
                    </a:p>
                  </a:txBody>
                  <a:tcPr marL="105411" marR="105411"/>
                </a:tc>
                <a:tc>
                  <a:txBody>
                    <a:bodyPr/>
                    <a:lstStyle/>
                    <a:p>
                      <a:pPr algn="ctr"/>
                      <a:r>
                        <a:rPr lang="en-US" sz="1100" dirty="0"/>
                        <a:t>4,740 kg</a:t>
                      </a:r>
                    </a:p>
                    <a:p>
                      <a:pPr algn="ctr"/>
                      <a:r>
                        <a:rPr lang="en-US" sz="1100" dirty="0"/>
                        <a:t>(10,450 lb)</a:t>
                      </a:r>
                    </a:p>
                  </a:txBody>
                  <a:tcPr marL="105411" marR="105411"/>
                </a:tc>
                <a:tc>
                  <a:txBody>
                    <a:bodyPr/>
                    <a:lstStyle/>
                    <a:p>
                      <a:pPr algn="ctr"/>
                      <a:r>
                        <a:rPr lang="en-US" sz="1100" dirty="0"/>
                        <a:t>28,280 kg</a:t>
                      </a:r>
                    </a:p>
                    <a:p>
                      <a:pPr algn="ctr"/>
                      <a:r>
                        <a:rPr lang="en-US" sz="1100" dirty="0"/>
                        <a:t>(62,350 lb)</a:t>
                      </a:r>
                    </a:p>
                  </a:txBody>
                  <a:tcPr marL="105411" marR="105411"/>
                </a:tc>
                <a:tc>
                  <a:txBody>
                    <a:bodyPr/>
                    <a:lstStyle/>
                    <a:p>
                      <a:pPr algn="ctr"/>
                      <a:r>
                        <a:rPr lang="en-US" sz="1100" dirty="0"/>
                        <a:t>33,020 kg</a:t>
                      </a:r>
                    </a:p>
                    <a:p>
                      <a:pPr algn="ctr"/>
                      <a:r>
                        <a:rPr lang="en-US" sz="1100" dirty="0"/>
                        <a:t>(72,800 lb)</a:t>
                      </a:r>
                    </a:p>
                  </a:txBody>
                  <a:tcPr marL="105411" marR="105411"/>
                </a:tc>
                <a:tc>
                  <a:txBody>
                    <a:bodyPr/>
                    <a:lstStyle/>
                    <a:p>
                      <a:pPr algn="ctr"/>
                      <a:r>
                        <a:rPr lang="en-US" sz="1100" dirty="0"/>
                        <a:t>13.716 m / / 2.438 m / 2.896 m</a:t>
                      </a:r>
                    </a:p>
                    <a:p>
                      <a:pPr algn="ctr"/>
                      <a:r>
                        <a:rPr lang="en-US" sz="1100" dirty="0"/>
                        <a:t>(45'0“ / 8'0“ / 9'6“)</a:t>
                      </a:r>
                    </a:p>
                  </a:txBody>
                  <a:tcPr marL="105411" marR="105411"/>
                </a:tc>
                <a:extLst>
                  <a:ext uri="{0D108BD9-81ED-4DB2-BD59-A6C34878D82A}">
                    <a16:rowId xmlns:a16="http://schemas.microsoft.com/office/drawing/2014/main" val="10005"/>
                  </a:ext>
                </a:extLst>
              </a:tr>
              <a:tr h="370840">
                <a:tc>
                  <a:txBody>
                    <a:bodyPr/>
                    <a:lstStyle/>
                    <a:p>
                      <a:r>
                        <a:rPr lang="en-US" sz="1200" dirty="0"/>
                        <a:t>48 Footer High Cube</a:t>
                      </a:r>
                    </a:p>
                  </a:txBody>
                  <a:tcPr marL="105411" marR="105411"/>
                </a:tc>
                <a:tc>
                  <a:txBody>
                    <a:bodyPr/>
                    <a:lstStyle/>
                    <a:p>
                      <a:pPr algn="ctr"/>
                      <a:r>
                        <a:rPr lang="en-US" sz="1100" dirty="0"/>
                        <a:t>98.8 cubic meters</a:t>
                      </a:r>
                    </a:p>
                    <a:p>
                      <a:pPr algn="ctr"/>
                      <a:r>
                        <a:rPr lang="en-US" sz="1100" dirty="0"/>
                        <a:t>(3,489 cubic feet)</a:t>
                      </a:r>
                    </a:p>
                  </a:txBody>
                  <a:tcPr marL="105411" marR="105411"/>
                </a:tc>
                <a:tc>
                  <a:txBody>
                    <a:bodyPr/>
                    <a:lstStyle/>
                    <a:p>
                      <a:pPr algn="ctr"/>
                      <a:r>
                        <a:rPr lang="en-US" sz="1100" dirty="0"/>
                        <a:t>5,140 kg</a:t>
                      </a:r>
                    </a:p>
                    <a:p>
                      <a:pPr algn="ctr"/>
                      <a:r>
                        <a:rPr lang="en-US" sz="1100" dirty="0"/>
                        <a:t>(10,865 lb)</a:t>
                      </a:r>
                    </a:p>
                  </a:txBody>
                  <a:tcPr marL="105411" marR="105411"/>
                </a:tc>
                <a:tc>
                  <a:txBody>
                    <a:bodyPr/>
                    <a:lstStyle/>
                    <a:p>
                      <a:pPr algn="ctr"/>
                      <a:r>
                        <a:rPr lang="en-US" sz="1100" dirty="0"/>
                        <a:t>25,340 kg</a:t>
                      </a:r>
                    </a:p>
                    <a:p>
                      <a:pPr algn="ctr"/>
                      <a:r>
                        <a:rPr lang="en-US" sz="1100" dirty="0"/>
                        <a:t>(56,350 lb)</a:t>
                      </a:r>
                    </a:p>
                  </a:txBody>
                  <a:tcPr marL="105411" marR="105411"/>
                </a:tc>
                <a:tc>
                  <a:txBody>
                    <a:bodyPr/>
                    <a:lstStyle/>
                    <a:p>
                      <a:pPr algn="ctr"/>
                      <a:r>
                        <a:rPr lang="en-US" sz="1100" dirty="0"/>
                        <a:t>30,480 kg</a:t>
                      </a:r>
                    </a:p>
                    <a:p>
                      <a:pPr algn="ctr"/>
                      <a:r>
                        <a:rPr lang="en-US" sz="1100" dirty="0"/>
                        <a:t>(67,197 lb)</a:t>
                      </a:r>
                    </a:p>
                  </a:txBody>
                  <a:tcPr marL="105411" marR="105411"/>
                </a:tc>
                <a:tc>
                  <a:txBody>
                    <a:bodyPr/>
                    <a:lstStyle/>
                    <a:p>
                      <a:pPr algn="ctr"/>
                      <a:r>
                        <a:rPr lang="en-US" sz="1100" dirty="0"/>
                        <a:t>14.630 m / 2.591 m / 2.908 m</a:t>
                      </a:r>
                    </a:p>
                    <a:p>
                      <a:pPr algn="ctr"/>
                      <a:r>
                        <a:rPr lang="en-US" sz="1100" dirty="0"/>
                        <a:t>(48'0“ / 8'6“ / 9'6 1/2")</a:t>
                      </a:r>
                    </a:p>
                  </a:txBody>
                  <a:tcPr marL="105411" marR="105411"/>
                </a:tc>
                <a:extLst>
                  <a:ext uri="{0D108BD9-81ED-4DB2-BD59-A6C34878D82A}">
                    <a16:rowId xmlns:a16="http://schemas.microsoft.com/office/drawing/2014/main" val="10006"/>
                  </a:ext>
                </a:extLst>
              </a:tr>
            </a:tbl>
          </a:graphicData>
        </a:graphic>
      </p:graphicFrame>
      <p:sp>
        <p:nvSpPr>
          <p:cNvPr id="6" name="Footer Placeholder 2"/>
          <p:cNvSpPr>
            <a:spLocks noGrp="1"/>
          </p:cNvSpPr>
          <p:nvPr>
            <p:ph type="ftr" sz="quarter" idx="11"/>
          </p:nvPr>
        </p:nvSpPr>
        <p:spPr>
          <a:xfrm>
            <a:off x="0" y="6248400"/>
            <a:ext cx="9144000" cy="457200"/>
          </a:xfrm>
        </p:spPr>
        <p:txBody>
          <a:bodyPr/>
          <a:lstStyle/>
          <a:p>
            <a:pPr>
              <a:defRPr/>
            </a:pPr>
            <a:r>
              <a:rPr lang="en-US" sz="1100" dirty="0"/>
              <a:t>Copyright © 1998-2016,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extLst>
      <p:ext uri="{BB962C8B-B14F-4D97-AF65-F5344CB8AC3E}">
        <p14:creationId xmlns:p14="http://schemas.microsoft.com/office/powerpoint/2010/main" val="39370311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C:\Users\ecojpr\Pictures\Mexico2012\IMG_0054.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079440" y="1051755"/>
            <a:ext cx="3657600" cy="1350070"/>
          </a:xfrm>
          <a:prstGeom prst="rect">
            <a:avLst/>
          </a:prstGeom>
          <a:noFill/>
          <a:ln w="31750">
            <a:solidFill>
              <a:schemeClr val="bg1">
                <a:lumMod val="65000"/>
              </a:schemeClr>
            </a:solidFill>
          </a:ln>
          <a:extLst>
            <a:ext uri="{909E8E84-426E-40DD-AFC4-6F175D3DCCD1}">
              <a14:hiddenFill xmlns:a14="http://schemas.microsoft.com/office/drawing/2010/main">
                <a:solidFill>
                  <a:srgbClr val="FFFFFF"/>
                </a:solidFill>
              </a14:hiddenFill>
            </a:ext>
          </a:extLst>
        </p:spPr>
      </p:pic>
      <p:pic>
        <p:nvPicPr>
          <p:cNvPr id="2" name="Picture 2" descr="C:\Users\ecojpr\Pictures\Mexico2012\IMG_0054.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32238" y="1042170"/>
            <a:ext cx="4572000" cy="5312225"/>
          </a:xfrm>
          <a:prstGeom prst="rect">
            <a:avLst/>
          </a:prstGeom>
          <a:noFill/>
          <a:ln w="31750">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p:txBody>
          <a:bodyPr/>
          <a:lstStyle/>
          <a:p>
            <a:r>
              <a:rPr lang="en-US" dirty="0"/>
              <a:t>Container Identification System</a:t>
            </a:r>
          </a:p>
        </p:txBody>
      </p:sp>
      <p:sp>
        <p:nvSpPr>
          <p:cNvPr id="9" name="Rectangle 8"/>
          <p:cNvSpPr/>
          <p:nvPr/>
        </p:nvSpPr>
        <p:spPr bwMode="auto">
          <a:xfrm>
            <a:off x="5182263" y="1133959"/>
            <a:ext cx="1025718" cy="644056"/>
          </a:xfrm>
          <a:prstGeom prst="rect">
            <a:avLst/>
          </a:prstGeom>
          <a:noFill/>
          <a:ln w="31750" cap="flat" cmpd="sng" algn="ctr">
            <a:solidFill>
              <a:schemeClr val="accent4">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 name="Rectangle 9"/>
          <p:cNvSpPr/>
          <p:nvPr/>
        </p:nvSpPr>
        <p:spPr bwMode="auto">
          <a:xfrm>
            <a:off x="6597268" y="1156820"/>
            <a:ext cx="1371600" cy="548640"/>
          </a:xfrm>
          <a:prstGeom prst="rect">
            <a:avLst/>
          </a:prstGeom>
          <a:noFill/>
          <a:ln w="31750" cap="flat" cmpd="sng" algn="ctr">
            <a:solidFill>
              <a:schemeClr val="accent4">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1" name="Rectangle 10"/>
          <p:cNvSpPr/>
          <p:nvPr/>
        </p:nvSpPr>
        <p:spPr bwMode="auto">
          <a:xfrm>
            <a:off x="8219993" y="1118719"/>
            <a:ext cx="365760" cy="644056"/>
          </a:xfrm>
          <a:prstGeom prst="rect">
            <a:avLst/>
          </a:prstGeom>
          <a:noFill/>
          <a:ln w="31750" cap="flat" cmpd="sng" algn="ctr">
            <a:solidFill>
              <a:schemeClr val="accent4">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2" name="Rectangle 11"/>
          <p:cNvSpPr/>
          <p:nvPr/>
        </p:nvSpPr>
        <p:spPr bwMode="auto">
          <a:xfrm>
            <a:off x="6612508" y="1778015"/>
            <a:ext cx="914400" cy="560566"/>
          </a:xfrm>
          <a:prstGeom prst="rect">
            <a:avLst/>
          </a:prstGeom>
          <a:noFill/>
          <a:ln w="31750" cap="flat" cmpd="sng" algn="ctr">
            <a:solidFill>
              <a:schemeClr val="accent4">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4" name="TextBox 13"/>
          <p:cNvSpPr txBox="1"/>
          <p:nvPr/>
        </p:nvSpPr>
        <p:spPr>
          <a:xfrm>
            <a:off x="4762864" y="2631902"/>
            <a:ext cx="4197624" cy="1631216"/>
          </a:xfrm>
          <a:prstGeom prst="rect">
            <a:avLst/>
          </a:prstGeom>
          <a:noFill/>
        </p:spPr>
        <p:txBody>
          <a:bodyPr wrap="none" rtlCol="0">
            <a:spAutoFit/>
          </a:bodyPr>
          <a:lstStyle/>
          <a:p>
            <a:r>
              <a:rPr lang="en-US" sz="2000" b="1" dirty="0">
                <a:latin typeface="Arial Narrow" pitchFamily="34" charset="0"/>
              </a:rPr>
              <a:t>Owner Code (3 letters): TGH</a:t>
            </a:r>
          </a:p>
          <a:p>
            <a:r>
              <a:rPr lang="en-US" sz="2000" b="1" dirty="0">
                <a:latin typeface="Arial Narrow" pitchFamily="34" charset="0"/>
              </a:rPr>
              <a:t>Product Group Code (1 letter): U</a:t>
            </a:r>
          </a:p>
          <a:p>
            <a:r>
              <a:rPr lang="en-US" sz="2000" b="1" dirty="0">
                <a:latin typeface="Arial Narrow" pitchFamily="34" charset="0"/>
              </a:rPr>
              <a:t>Registration Number (6 digits): 759933</a:t>
            </a:r>
          </a:p>
          <a:p>
            <a:r>
              <a:rPr lang="en-US" sz="2000" b="1" dirty="0">
                <a:latin typeface="Arial Narrow" pitchFamily="34" charset="0"/>
              </a:rPr>
              <a:t>Check Digit (1 digit): 0</a:t>
            </a:r>
          </a:p>
          <a:p>
            <a:r>
              <a:rPr lang="en-US" sz="2000" b="1" dirty="0">
                <a:latin typeface="Arial Narrow" pitchFamily="34" charset="0"/>
              </a:rPr>
              <a:t>Size &amp; Type Code (4 digits/letters): 45G1</a:t>
            </a:r>
          </a:p>
        </p:txBody>
      </p:sp>
      <p:sp>
        <p:nvSpPr>
          <p:cNvPr id="16" name="Rectangle 15"/>
          <p:cNvSpPr/>
          <p:nvPr/>
        </p:nvSpPr>
        <p:spPr bwMode="auto">
          <a:xfrm>
            <a:off x="2921772" y="1959337"/>
            <a:ext cx="1645920" cy="747423"/>
          </a:xfrm>
          <a:prstGeom prst="rect">
            <a:avLst/>
          </a:prstGeom>
          <a:noFill/>
          <a:ln w="19050" cap="flat" cmpd="sng" algn="ctr">
            <a:solidFill>
              <a:srgbClr val="FFFF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cxnSp>
        <p:nvCxnSpPr>
          <p:cNvPr id="18" name="Elbow Connector 17"/>
          <p:cNvCxnSpPr>
            <a:stCxn id="16" idx="3"/>
            <a:endCxn id="22" idx="1"/>
          </p:cNvCxnSpPr>
          <p:nvPr/>
        </p:nvCxnSpPr>
        <p:spPr bwMode="auto">
          <a:xfrm flipV="1">
            <a:off x="4567692" y="1726790"/>
            <a:ext cx="511748" cy="606259"/>
          </a:xfrm>
          <a:prstGeom prst="bentConnector3">
            <a:avLst>
              <a:gd name="adj1" fmla="val 50000"/>
            </a:avLst>
          </a:prstGeom>
          <a:solidFill>
            <a:schemeClr val="accent1"/>
          </a:solidFill>
          <a:ln w="38100" cap="flat" cmpd="sng" algn="ctr">
            <a:solidFill>
              <a:schemeClr val="accent4">
                <a:lumMod val="75000"/>
              </a:schemeClr>
            </a:solidFill>
            <a:prstDash val="solid"/>
            <a:round/>
            <a:headEnd type="none" w="med" len="med"/>
            <a:tailEnd type="none" w="med" len="med"/>
          </a:ln>
          <a:effectLst/>
        </p:spPr>
      </p:cxnSp>
      <p:sp>
        <p:nvSpPr>
          <p:cNvPr id="19" name="Rectangle 18"/>
          <p:cNvSpPr/>
          <p:nvPr/>
        </p:nvSpPr>
        <p:spPr bwMode="auto">
          <a:xfrm>
            <a:off x="2729946" y="2980370"/>
            <a:ext cx="1554480" cy="951550"/>
          </a:xfrm>
          <a:prstGeom prst="rect">
            <a:avLst/>
          </a:prstGeom>
          <a:noFill/>
          <a:ln w="19050" cap="flat" cmpd="sng" algn="ctr">
            <a:solidFill>
              <a:srgbClr val="FFFF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0" name="TextBox 19"/>
          <p:cNvSpPr txBox="1"/>
          <p:nvPr/>
        </p:nvSpPr>
        <p:spPr>
          <a:xfrm>
            <a:off x="5063684" y="4446126"/>
            <a:ext cx="3486852" cy="1692771"/>
          </a:xfrm>
          <a:prstGeom prst="rect">
            <a:avLst/>
          </a:prstGeom>
          <a:noFill/>
          <a:ln w="12700">
            <a:solidFill>
              <a:schemeClr val="bg1">
                <a:lumMod val="85000"/>
              </a:schemeClr>
            </a:solidFill>
          </a:ln>
        </p:spPr>
        <p:txBody>
          <a:bodyPr wrap="none" rtlCol="0">
            <a:spAutoFit/>
          </a:bodyPr>
          <a:lstStyle/>
          <a:p>
            <a:r>
              <a:rPr lang="en-US" b="1" dirty="0">
                <a:latin typeface="Arial Narrow" pitchFamily="34" charset="0"/>
              </a:rPr>
              <a:t>Operational Characteristics</a:t>
            </a:r>
          </a:p>
          <a:p>
            <a:r>
              <a:rPr lang="en-US" sz="2000" b="1" dirty="0">
                <a:latin typeface="Arial Narrow" pitchFamily="34" charset="0"/>
              </a:rPr>
              <a:t>Maximum weight: 30,480 kg</a:t>
            </a:r>
          </a:p>
          <a:p>
            <a:r>
              <a:rPr lang="en-US" sz="2000" b="1" dirty="0">
                <a:latin typeface="Arial Narrow" pitchFamily="34" charset="0"/>
              </a:rPr>
              <a:t>Container weight: 3,870 kg</a:t>
            </a:r>
          </a:p>
          <a:p>
            <a:r>
              <a:rPr lang="en-US" sz="2000" b="1" dirty="0">
                <a:latin typeface="Arial Narrow" pitchFamily="34" charset="0"/>
              </a:rPr>
              <a:t>Payload weight: 26,610 kg</a:t>
            </a:r>
          </a:p>
          <a:p>
            <a:r>
              <a:rPr lang="en-US" sz="2000" b="1" dirty="0">
                <a:latin typeface="Arial Narrow" pitchFamily="34" charset="0"/>
              </a:rPr>
              <a:t>Cubic capacity: 2,700 cubic feet</a:t>
            </a:r>
          </a:p>
        </p:txBody>
      </p:sp>
      <p:cxnSp>
        <p:nvCxnSpPr>
          <p:cNvPr id="21" name="Elbow Connector 20"/>
          <p:cNvCxnSpPr>
            <a:stCxn id="19" idx="2"/>
            <a:endCxn id="20" idx="1"/>
          </p:cNvCxnSpPr>
          <p:nvPr/>
        </p:nvCxnSpPr>
        <p:spPr bwMode="auto">
          <a:xfrm rot="16200000" flipH="1">
            <a:off x="3605139" y="3833967"/>
            <a:ext cx="1360592" cy="1556498"/>
          </a:xfrm>
          <a:prstGeom prst="bentConnector2">
            <a:avLst/>
          </a:prstGeom>
          <a:solidFill>
            <a:schemeClr val="accent1"/>
          </a:solidFill>
          <a:ln w="38100" cap="flat" cmpd="sng" algn="ctr">
            <a:solidFill>
              <a:schemeClr val="accent4">
                <a:lumMod val="75000"/>
              </a:schemeClr>
            </a:solidFill>
            <a:prstDash val="solid"/>
            <a:round/>
            <a:headEnd type="none" w="med" len="med"/>
            <a:tailEnd type="none" w="med" len="med"/>
          </a:ln>
          <a:effectLst/>
        </p:spPr>
      </p:cxnSp>
      <p:sp>
        <p:nvSpPr>
          <p:cNvPr id="17" name="Footer Placeholder 2"/>
          <p:cNvSpPr>
            <a:spLocks noGrp="1"/>
          </p:cNvSpPr>
          <p:nvPr>
            <p:ph type="ftr" sz="quarter" idx="11"/>
          </p:nvPr>
        </p:nvSpPr>
        <p:spPr>
          <a:xfrm>
            <a:off x="0" y="6453336"/>
            <a:ext cx="9144000" cy="457200"/>
          </a:xfrm>
        </p:spPr>
        <p:txBody>
          <a:bodyPr/>
          <a:lstStyle/>
          <a:p>
            <a:pPr>
              <a:defRPr/>
            </a:pPr>
            <a:r>
              <a:rPr lang="en-US" sz="1100" dirty="0"/>
              <a:t>Copyright © 1998-2016,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extLst>
      <p:ext uri="{BB962C8B-B14F-4D97-AF65-F5344CB8AC3E}">
        <p14:creationId xmlns:p14="http://schemas.microsoft.com/office/powerpoint/2010/main" val="32822181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World Container Traffic and Throughput, 1980-2015</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31751253"/>
              </p:ext>
            </p:extLst>
          </p:nvPr>
        </p:nvGraphicFramePr>
        <p:xfrm>
          <a:off x="92075" y="1082675"/>
          <a:ext cx="8959850" cy="5394325"/>
        </p:xfrm>
        <a:graphic>
          <a:graphicData uri="http://schemas.openxmlformats.org/drawingml/2006/chart">
            <c:chart xmlns:c="http://schemas.openxmlformats.org/drawingml/2006/chart" xmlns:r="http://schemas.openxmlformats.org/officeDocument/2006/relationships" r:id="rId3"/>
          </a:graphicData>
        </a:graphic>
      </p:graphicFrame>
      <p:sp>
        <p:nvSpPr>
          <p:cNvPr id="6" name="Footer Placeholder 2"/>
          <p:cNvSpPr>
            <a:spLocks noGrp="1"/>
          </p:cNvSpPr>
          <p:nvPr>
            <p:ph type="ftr" sz="quarter" idx="11"/>
          </p:nvPr>
        </p:nvSpPr>
        <p:spPr>
          <a:xfrm>
            <a:off x="0" y="6356176"/>
            <a:ext cx="9144000" cy="457200"/>
          </a:xfrm>
        </p:spPr>
        <p:txBody>
          <a:bodyPr/>
          <a:lstStyle/>
          <a:p>
            <a:pPr>
              <a:defRPr/>
            </a:pPr>
            <a:r>
              <a:rPr lang="en-US" sz="1100" dirty="0"/>
              <a:t>Copyright © 1998-2016,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extLst>
      <p:ext uri="{BB962C8B-B14F-4D97-AF65-F5344CB8AC3E}">
        <p14:creationId xmlns:p14="http://schemas.microsoft.com/office/powerpoint/2010/main" val="23633653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Containerization Growth Factors</a:t>
            </a:r>
            <a:br>
              <a:rPr lang="en-US" sz="4000" dirty="0"/>
            </a:br>
            <a:endParaRPr lang="en-US" sz="4000" dirty="0"/>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1281163210"/>
              </p:ext>
            </p:extLst>
          </p:nvPr>
        </p:nvGraphicFramePr>
        <p:xfrm>
          <a:off x="92075" y="1082675"/>
          <a:ext cx="8959850" cy="5394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2"/>
          <p:cNvSpPr>
            <a:spLocks noGrp="1"/>
          </p:cNvSpPr>
          <p:nvPr>
            <p:ph type="ftr" sz="quarter" idx="11"/>
          </p:nvPr>
        </p:nvSpPr>
        <p:spPr>
          <a:xfrm>
            <a:off x="0" y="6500192"/>
            <a:ext cx="9144000" cy="457200"/>
          </a:xfrm>
        </p:spPr>
        <p:txBody>
          <a:bodyPr/>
          <a:lstStyle/>
          <a:p>
            <a:pPr>
              <a:defRPr/>
            </a:pPr>
            <a:r>
              <a:rPr lang="en-US" sz="800" dirty="0"/>
              <a:t>Copyright © 1998-2016,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extLst>
      <p:ext uri="{BB962C8B-B14F-4D97-AF65-F5344CB8AC3E}">
        <p14:creationId xmlns:p14="http://schemas.microsoft.com/office/powerpoint/2010/main" val="32281233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flipV="1">
            <a:off x="1918949" y="3457618"/>
            <a:ext cx="5943600" cy="548640"/>
          </a:xfrm>
          <a:custGeom>
            <a:avLst/>
            <a:gdLst>
              <a:gd name="connsiteX0" fmla="*/ 0 w 5879206"/>
              <a:gd name="connsiteY0" fmla="*/ 1217054 h 1217054"/>
              <a:gd name="connsiteX1" fmla="*/ 1281448 w 5879206"/>
              <a:gd name="connsiteY1" fmla="*/ 0 h 1217054"/>
              <a:gd name="connsiteX2" fmla="*/ 5879206 w 5879206"/>
              <a:gd name="connsiteY2" fmla="*/ 0 h 1217054"/>
            </a:gdLst>
            <a:ahLst/>
            <a:cxnLst>
              <a:cxn ang="0">
                <a:pos x="connsiteX0" y="connsiteY0"/>
              </a:cxn>
              <a:cxn ang="0">
                <a:pos x="connsiteX1" y="connsiteY1"/>
              </a:cxn>
              <a:cxn ang="0">
                <a:pos x="connsiteX2" y="connsiteY2"/>
              </a:cxn>
            </a:cxnLst>
            <a:rect l="l" t="t" r="r" b="b"/>
            <a:pathLst>
              <a:path w="5879206" h="1217054">
                <a:moveTo>
                  <a:pt x="0" y="1217054"/>
                </a:moveTo>
                <a:lnTo>
                  <a:pt x="1281448" y="0"/>
                </a:lnTo>
                <a:lnTo>
                  <a:pt x="5879206" y="0"/>
                </a:lnTo>
              </a:path>
            </a:pathLst>
          </a:custGeom>
          <a:noFill/>
          <a:ln w="1016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18949" y="2544485"/>
            <a:ext cx="5943600" cy="548640"/>
          </a:xfrm>
          <a:custGeom>
            <a:avLst/>
            <a:gdLst>
              <a:gd name="connsiteX0" fmla="*/ 0 w 5879206"/>
              <a:gd name="connsiteY0" fmla="*/ 1217054 h 1217054"/>
              <a:gd name="connsiteX1" fmla="*/ 1281448 w 5879206"/>
              <a:gd name="connsiteY1" fmla="*/ 0 h 1217054"/>
              <a:gd name="connsiteX2" fmla="*/ 5879206 w 5879206"/>
              <a:gd name="connsiteY2" fmla="*/ 0 h 1217054"/>
            </a:gdLst>
            <a:ahLst/>
            <a:cxnLst>
              <a:cxn ang="0">
                <a:pos x="connsiteX0" y="connsiteY0"/>
              </a:cxn>
              <a:cxn ang="0">
                <a:pos x="connsiteX1" y="connsiteY1"/>
              </a:cxn>
              <a:cxn ang="0">
                <a:pos x="connsiteX2" y="connsiteY2"/>
              </a:cxn>
            </a:cxnLst>
            <a:rect l="l" t="t" r="r" b="b"/>
            <a:pathLst>
              <a:path w="5879206" h="1217054">
                <a:moveTo>
                  <a:pt x="0" y="1217054"/>
                </a:moveTo>
                <a:lnTo>
                  <a:pt x="1281448" y="0"/>
                </a:lnTo>
                <a:lnTo>
                  <a:pt x="5879206" y="0"/>
                </a:lnTo>
              </a:path>
            </a:pathLst>
          </a:custGeom>
          <a:noFill/>
          <a:ln w="1016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flipV="1">
            <a:off x="1918949" y="4022676"/>
            <a:ext cx="5943600" cy="1188720"/>
          </a:xfrm>
          <a:custGeom>
            <a:avLst/>
            <a:gdLst>
              <a:gd name="connsiteX0" fmla="*/ 0 w 5879206"/>
              <a:gd name="connsiteY0" fmla="*/ 1217054 h 1217054"/>
              <a:gd name="connsiteX1" fmla="*/ 1281448 w 5879206"/>
              <a:gd name="connsiteY1" fmla="*/ 0 h 1217054"/>
              <a:gd name="connsiteX2" fmla="*/ 5879206 w 5879206"/>
              <a:gd name="connsiteY2" fmla="*/ 0 h 1217054"/>
            </a:gdLst>
            <a:ahLst/>
            <a:cxnLst>
              <a:cxn ang="0">
                <a:pos x="connsiteX0" y="connsiteY0"/>
              </a:cxn>
              <a:cxn ang="0">
                <a:pos x="connsiteX1" y="connsiteY1"/>
              </a:cxn>
              <a:cxn ang="0">
                <a:pos x="connsiteX2" y="connsiteY2"/>
              </a:cxn>
            </a:cxnLst>
            <a:rect l="l" t="t" r="r" b="b"/>
            <a:pathLst>
              <a:path w="5879206" h="1217054">
                <a:moveTo>
                  <a:pt x="0" y="1217054"/>
                </a:moveTo>
                <a:lnTo>
                  <a:pt x="1281448" y="0"/>
                </a:lnTo>
                <a:lnTo>
                  <a:pt x="5879206" y="0"/>
                </a:lnTo>
              </a:path>
            </a:pathLst>
          </a:custGeom>
          <a:noFill/>
          <a:ln w="1016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1918949" y="1459105"/>
            <a:ext cx="5943600" cy="1188720"/>
          </a:xfrm>
          <a:custGeom>
            <a:avLst/>
            <a:gdLst>
              <a:gd name="connsiteX0" fmla="*/ 0 w 5879206"/>
              <a:gd name="connsiteY0" fmla="*/ 1217054 h 1217054"/>
              <a:gd name="connsiteX1" fmla="*/ 1281448 w 5879206"/>
              <a:gd name="connsiteY1" fmla="*/ 0 h 1217054"/>
              <a:gd name="connsiteX2" fmla="*/ 5879206 w 5879206"/>
              <a:gd name="connsiteY2" fmla="*/ 0 h 1217054"/>
            </a:gdLst>
            <a:ahLst/>
            <a:cxnLst>
              <a:cxn ang="0">
                <a:pos x="connsiteX0" y="connsiteY0"/>
              </a:cxn>
              <a:cxn ang="0">
                <a:pos x="connsiteX1" y="connsiteY1"/>
              </a:cxn>
              <a:cxn ang="0">
                <a:pos x="connsiteX2" y="connsiteY2"/>
              </a:cxn>
            </a:cxnLst>
            <a:rect l="l" t="t" r="r" b="b"/>
            <a:pathLst>
              <a:path w="5879206" h="1217054">
                <a:moveTo>
                  <a:pt x="0" y="1217054"/>
                </a:moveTo>
                <a:lnTo>
                  <a:pt x="1281448" y="0"/>
                </a:lnTo>
                <a:lnTo>
                  <a:pt x="5879206" y="0"/>
                </a:lnTo>
              </a:path>
            </a:pathLst>
          </a:custGeom>
          <a:noFill/>
          <a:ln w="1016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lstStyle/>
          <a:p>
            <a:r>
              <a:rPr lang="en-US" sz="4000" dirty="0"/>
              <a:t>Containerization Growth Factors</a:t>
            </a:r>
            <a:br>
              <a:rPr lang="en-US" sz="4000" dirty="0"/>
            </a:br>
            <a:endParaRPr lang="en-US" sz="4000" dirty="0"/>
          </a:p>
        </p:txBody>
      </p:sp>
      <p:sp>
        <p:nvSpPr>
          <p:cNvPr id="6" name="Oval 5"/>
          <p:cNvSpPr/>
          <p:nvPr/>
        </p:nvSpPr>
        <p:spPr>
          <a:xfrm>
            <a:off x="96587" y="1888003"/>
            <a:ext cx="2743200" cy="2743200"/>
          </a:xfrm>
          <a:prstGeom prst="ellipse">
            <a:avLst/>
          </a:prstGeom>
          <a:solidFill>
            <a:schemeClr val="accent2">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t>Containerization</a:t>
            </a:r>
          </a:p>
        </p:txBody>
      </p:sp>
      <p:sp>
        <p:nvSpPr>
          <p:cNvPr id="11" name="Rectangle 10"/>
          <p:cNvSpPr/>
          <p:nvPr/>
        </p:nvSpPr>
        <p:spPr>
          <a:xfrm>
            <a:off x="6219860" y="1042518"/>
            <a:ext cx="2182008" cy="461665"/>
          </a:xfrm>
          <a:prstGeom prst="rect">
            <a:avLst/>
          </a:prstGeom>
        </p:spPr>
        <p:txBody>
          <a:bodyPr wrap="none">
            <a:spAutoFit/>
          </a:bodyPr>
          <a:lstStyle/>
          <a:p>
            <a:r>
              <a:rPr lang="en-US" b="1" dirty="0">
                <a:latin typeface="Agency FB" panose="020B0503020202020204" pitchFamily="34" charset="0"/>
              </a:rPr>
              <a:t>Substitution-Based</a:t>
            </a:r>
          </a:p>
        </p:txBody>
      </p:sp>
      <p:sp>
        <p:nvSpPr>
          <p:cNvPr id="13" name="Rectangle 12"/>
          <p:cNvSpPr/>
          <p:nvPr/>
        </p:nvSpPr>
        <p:spPr>
          <a:xfrm>
            <a:off x="7199294" y="2124299"/>
            <a:ext cx="1202573" cy="461665"/>
          </a:xfrm>
          <a:prstGeom prst="rect">
            <a:avLst/>
          </a:prstGeom>
        </p:spPr>
        <p:txBody>
          <a:bodyPr wrap="none">
            <a:spAutoFit/>
          </a:bodyPr>
          <a:lstStyle/>
          <a:p>
            <a:r>
              <a:rPr lang="en-US" b="1" dirty="0">
                <a:latin typeface="Agency FB" panose="020B0503020202020204" pitchFamily="34" charset="0"/>
              </a:rPr>
              <a:t>Incidental</a:t>
            </a:r>
          </a:p>
        </p:txBody>
      </p:sp>
      <p:sp>
        <p:nvSpPr>
          <p:cNvPr id="14" name="Rectangle 13"/>
          <p:cNvSpPr/>
          <p:nvPr/>
        </p:nvSpPr>
        <p:spPr>
          <a:xfrm>
            <a:off x="7402876" y="3585002"/>
            <a:ext cx="998991" cy="461665"/>
          </a:xfrm>
          <a:prstGeom prst="rect">
            <a:avLst/>
          </a:prstGeom>
        </p:spPr>
        <p:txBody>
          <a:bodyPr wrap="none">
            <a:spAutoFit/>
          </a:bodyPr>
          <a:lstStyle/>
          <a:p>
            <a:r>
              <a:rPr lang="en-US" b="1" dirty="0">
                <a:latin typeface="Agency FB" panose="020B0503020202020204" pitchFamily="34" charset="0"/>
              </a:rPr>
              <a:t>Induced</a:t>
            </a:r>
          </a:p>
        </p:txBody>
      </p:sp>
      <p:sp>
        <p:nvSpPr>
          <p:cNvPr id="15" name="Rectangle 14"/>
          <p:cNvSpPr/>
          <p:nvPr/>
        </p:nvSpPr>
        <p:spPr>
          <a:xfrm>
            <a:off x="7404479" y="4783827"/>
            <a:ext cx="997389" cy="461665"/>
          </a:xfrm>
          <a:prstGeom prst="rect">
            <a:avLst/>
          </a:prstGeom>
        </p:spPr>
        <p:txBody>
          <a:bodyPr wrap="none">
            <a:spAutoFit/>
          </a:bodyPr>
          <a:lstStyle/>
          <a:p>
            <a:r>
              <a:rPr lang="en-US" b="1" dirty="0">
                <a:latin typeface="Agency FB" panose="020B0503020202020204" pitchFamily="34" charset="0"/>
              </a:rPr>
              <a:t>Derived</a:t>
            </a:r>
          </a:p>
        </p:txBody>
      </p:sp>
      <p:sp>
        <p:nvSpPr>
          <p:cNvPr id="16" name="Rectangle 15"/>
          <p:cNvSpPr/>
          <p:nvPr/>
        </p:nvSpPr>
        <p:spPr>
          <a:xfrm>
            <a:off x="3738745" y="5295011"/>
            <a:ext cx="4032364" cy="1015663"/>
          </a:xfrm>
          <a:prstGeom prst="rect">
            <a:avLst/>
          </a:prstGeom>
        </p:spPr>
        <p:txBody>
          <a:bodyPr wrap="square">
            <a:spAutoFit/>
          </a:bodyPr>
          <a:lstStyle/>
          <a:p>
            <a:r>
              <a:rPr lang="en-US" sz="2000" dirty="0">
                <a:latin typeface="Agency FB" panose="020B0503020202020204" pitchFamily="34" charset="0"/>
              </a:rPr>
              <a:t>Economic and income growth</a:t>
            </a:r>
          </a:p>
          <a:p>
            <a:r>
              <a:rPr lang="en-US" sz="2000" dirty="0">
                <a:latin typeface="Agency FB" panose="020B0503020202020204" pitchFamily="34" charset="0"/>
              </a:rPr>
              <a:t>Globalization (outsourcing)</a:t>
            </a:r>
          </a:p>
          <a:p>
            <a:r>
              <a:rPr lang="en-US" sz="2000" dirty="0">
                <a:latin typeface="Agency FB" panose="020B0503020202020204" pitchFamily="34" charset="0"/>
              </a:rPr>
              <a:t>Fragmentation of production and consumption</a:t>
            </a:r>
          </a:p>
        </p:txBody>
      </p:sp>
      <p:sp>
        <p:nvSpPr>
          <p:cNvPr id="17" name="Rectangle 16"/>
          <p:cNvSpPr/>
          <p:nvPr/>
        </p:nvSpPr>
        <p:spPr>
          <a:xfrm>
            <a:off x="3738745" y="1528783"/>
            <a:ext cx="4572000" cy="707886"/>
          </a:xfrm>
          <a:prstGeom prst="rect">
            <a:avLst/>
          </a:prstGeom>
        </p:spPr>
        <p:txBody>
          <a:bodyPr>
            <a:spAutoFit/>
          </a:bodyPr>
          <a:lstStyle/>
          <a:p>
            <a:r>
              <a:rPr lang="en-US" sz="2000" dirty="0">
                <a:latin typeface="Agency FB" panose="020B0503020202020204" pitchFamily="34" charset="0"/>
              </a:rPr>
              <a:t>New niches (commodities and cold chain)</a:t>
            </a:r>
          </a:p>
          <a:p>
            <a:r>
              <a:rPr lang="en-US" sz="2000" dirty="0">
                <a:latin typeface="Agency FB" panose="020B0503020202020204" pitchFamily="34" charset="0"/>
              </a:rPr>
              <a:t>Capture of bulk and break-bulk markets</a:t>
            </a:r>
          </a:p>
        </p:txBody>
      </p:sp>
      <p:sp>
        <p:nvSpPr>
          <p:cNvPr id="18" name="Rectangle 17"/>
          <p:cNvSpPr/>
          <p:nvPr/>
        </p:nvSpPr>
        <p:spPr>
          <a:xfrm>
            <a:off x="3738745" y="2590989"/>
            <a:ext cx="4572000" cy="707886"/>
          </a:xfrm>
          <a:prstGeom prst="rect">
            <a:avLst/>
          </a:prstGeom>
        </p:spPr>
        <p:txBody>
          <a:bodyPr>
            <a:spAutoFit/>
          </a:bodyPr>
          <a:lstStyle/>
          <a:p>
            <a:r>
              <a:rPr lang="en-US" sz="2000" dirty="0">
                <a:latin typeface="Agency FB" panose="020B0503020202020204" pitchFamily="34" charset="0"/>
              </a:rPr>
              <a:t>Trade imbalances</a:t>
            </a:r>
          </a:p>
          <a:p>
            <a:r>
              <a:rPr lang="en-US" sz="2000" dirty="0">
                <a:latin typeface="Agency FB" panose="020B0503020202020204" pitchFamily="34" charset="0"/>
              </a:rPr>
              <a:t>Repositioning of empty containers</a:t>
            </a:r>
          </a:p>
        </p:txBody>
      </p:sp>
      <p:sp>
        <p:nvSpPr>
          <p:cNvPr id="19" name="Rectangle 18"/>
          <p:cNvSpPr/>
          <p:nvPr/>
        </p:nvSpPr>
        <p:spPr>
          <a:xfrm>
            <a:off x="3738745" y="4086326"/>
            <a:ext cx="4572000" cy="400110"/>
          </a:xfrm>
          <a:prstGeom prst="rect">
            <a:avLst/>
          </a:prstGeom>
        </p:spPr>
        <p:txBody>
          <a:bodyPr>
            <a:spAutoFit/>
          </a:bodyPr>
          <a:lstStyle/>
          <a:p>
            <a:r>
              <a:rPr lang="en-US" sz="2000" dirty="0">
                <a:latin typeface="Agency FB" panose="020B0503020202020204" pitchFamily="34" charset="0"/>
              </a:rPr>
              <a:t>Transshipment (</a:t>
            </a:r>
            <a:r>
              <a:rPr lang="en-US" sz="2000" dirty="0" err="1">
                <a:latin typeface="Agency FB" panose="020B0503020202020204" pitchFamily="34" charset="0"/>
              </a:rPr>
              <a:t>hubbing</a:t>
            </a:r>
            <a:r>
              <a:rPr lang="en-US" sz="2000" dirty="0">
                <a:latin typeface="Agency FB" panose="020B0503020202020204" pitchFamily="34" charset="0"/>
              </a:rPr>
              <a:t>, relay and intersection)</a:t>
            </a:r>
          </a:p>
        </p:txBody>
      </p:sp>
      <p:sp>
        <p:nvSpPr>
          <p:cNvPr id="20" name="Footer Placeholder 2"/>
          <p:cNvSpPr>
            <a:spLocks noGrp="1"/>
          </p:cNvSpPr>
          <p:nvPr>
            <p:ph type="ftr" sz="quarter" idx="11"/>
          </p:nvPr>
        </p:nvSpPr>
        <p:spPr>
          <a:xfrm>
            <a:off x="0" y="6356176"/>
            <a:ext cx="9144000" cy="457200"/>
          </a:xfrm>
        </p:spPr>
        <p:txBody>
          <a:bodyPr/>
          <a:lstStyle/>
          <a:p>
            <a:pPr>
              <a:defRPr/>
            </a:pPr>
            <a:r>
              <a:rPr lang="en-US" sz="1100" dirty="0"/>
              <a:t>Copyright © 1998-2016,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extLst>
      <p:ext uri="{BB962C8B-B14F-4D97-AF65-F5344CB8AC3E}">
        <p14:creationId xmlns:p14="http://schemas.microsoft.com/office/powerpoint/2010/main" val="32763335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3"/>
          <p:cNvSpPr>
            <a:spLocks noGrp="1"/>
          </p:cNvSpPr>
          <p:nvPr>
            <p:ph type="title"/>
          </p:nvPr>
        </p:nvSpPr>
        <p:spPr/>
        <p:txBody>
          <a:bodyPr/>
          <a:lstStyle/>
          <a:p>
            <a:pPr eaLnBrk="1" hangingPunct="1"/>
            <a:r>
              <a:rPr lang="en-US"/>
              <a:t>Advantages of Containerization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54125064"/>
              </p:ext>
            </p:extLst>
          </p:nvPr>
        </p:nvGraphicFramePr>
        <p:xfrm>
          <a:off x="92075" y="1082675"/>
          <a:ext cx="8959850" cy="5189735"/>
        </p:xfrm>
        <a:graphic>
          <a:graphicData uri="http://schemas.openxmlformats.org/drawingml/2006/table">
            <a:tbl>
              <a:tblPr firstRow="1" firstCol="1" bandCol="1">
                <a:tableStyleId>{37CE84F3-28C3-443E-9E96-99CF82512B78}</a:tableStyleId>
              </a:tblPr>
              <a:tblGrid>
                <a:gridCol w="1909212">
                  <a:extLst>
                    <a:ext uri="{9D8B030D-6E8A-4147-A177-3AD203B41FA5}">
                      <a16:colId xmlns:a16="http://schemas.microsoft.com/office/drawing/2014/main" val="20000"/>
                    </a:ext>
                  </a:extLst>
                </a:gridCol>
                <a:gridCol w="7050638">
                  <a:extLst>
                    <a:ext uri="{9D8B030D-6E8A-4147-A177-3AD203B41FA5}">
                      <a16:colId xmlns:a16="http://schemas.microsoft.com/office/drawing/2014/main" val="20001"/>
                    </a:ext>
                  </a:extLst>
                </a:gridCol>
              </a:tblGrid>
              <a:tr h="427516">
                <a:tc>
                  <a:txBody>
                    <a:bodyPr/>
                    <a:lstStyle/>
                    <a:p>
                      <a:r>
                        <a:rPr lang="en-US" dirty="0"/>
                        <a:t>Factor</a:t>
                      </a:r>
                      <a:endParaRPr lang="en-US" dirty="0">
                        <a:solidFill>
                          <a:srgbClr val="003366"/>
                        </a:solidFill>
                      </a:endParaRPr>
                    </a:p>
                  </a:txBody>
                  <a:tcPr marL="105411" marR="105411"/>
                </a:tc>
                <a:tc>
                  <a:txBody>
                    <a:bodyPr/>
                    <a:lstStyle/>
                    <a:p>
                      <a:r>
                        <a:rPr lang="en-US" dirty="0"/>
                        <a:t>Advantage</a:t>
                      </a:r>
                      <a:endParaRPr lang="en-US" dirty="0">
                        <a:solidFill>
                          <a:srgbClr val="003366"/>
                        </a:solidFill>
                      </a:endParaRPr>
                    </a:p>
                  </a:txBody>
                  <a:tcPr marL="105411" marR="105411"/>
                </a:tc>
                <a:extLst>
                  <a:ext uri="{0D108BD9-81ED-4DB2-BD59-A6C34878D82A}">
                    <a16:rowId xmlns:a16="http://schemas.microsoft.com/office/drawing/2014/main" val="10000"/>
                  </a:ext>
                </a:extLst>
              </a:tr>
              <a:tr h="626844">
                <a:tc>
                  <a:txBody>
                    <a:bodyPr/>
                    <a:lstStyle/>
                    <a:p>
                      <a:r>
                        <a:rPr lang="en-US" sz="1600" dirty="0"/>
                        <a:t>Standard transport product</a:t>
                      </a:r>
                      <a:endParaRPr lang="en-US" sz="1600" b="1" dirty="0">
                        <a:solidFill>
                          <a:srgbClr val="000000"/>
                        </a:solidFill>
                      </a:endParaRPr>
                    </a:p>
                  </a:txBody>
                  <a:tcPr marL="105411" marR="105411"/>
                </a:tc>
                <a:tc>
                  <a:txBody>
                    <a:bodyPr/>
                    <a:lstStyle/>
                    <a:p>
                      <a:r>
                        <a:rPr lang="en-US" sz="1600" dirty="0"/>
                        <a:t>ISO standard.</a:t>
                      </a:r>
                    </a:p>
                    <a:p>
                      <a:r>
                        <a:rPr lang="en-US" sz="1600" dirty="0"/>
                        <a:t>Specialized ships, trucks and wagons.</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Unique identification number and size type code.</a:t>
                      </a:r>
                      <a:endParaRPr lang="en-US" sz="1600" dirty="0">
                        <a:solidFill>
                          <a:srgbClr val="000000"/>
                        </a:solidFill>
                      </a:endParaRPr>
                    </a:p>
                  </a:txBody>
                  <a:tcPr marL="105411" marR="105411"/>
                </a:tc>
                <a:extLst>
                  <a:ext uri="{0D108BD9-81ED-4DB2-BD59-A6C34878D82A}">
                    <a16:rowId xmlns:a16="http://schemas.microsoft.com/office/drawing/2014/main" val="10001"/>
                  </a:ext>
                </a:extLst>
              </a:tr>
              <a:tr h="877078">
                <a:tc>
                  <a:txBody>
                    <a:bodyPr/>
                    <a:lstStyle/>
                    <a:p>
                      <a:r>
                        <a:rPr lang="en-US" sz="1600" dirty="0"/>
                        <a:t>Flexibility of usage</a:t>
                      </a:r>
                      <a:endParaRPr lang="en-US" sz="1600" b="1" dirty="0">
                        <a:solidFill>
                          <a:srgbClr val="000000"/>
                        </a:solidFill>
                      </a:endParaRPr>
                    </a:p>
                  </a:txBody>
                  <a:tcPr marL="105411" marR="105411"/>
                </a:tc>
                <a:tc>
                  <a:txBody>
                    <a:bodyPr/>
                    <a:lstStyle/>
                    <a:p>
                      <a:r>
                        <a:rPr lang="en-US" sz="1600" dirty="0"/>
                        <a:t>Commodities (coal, wheat), manufactured goods, cars, frozen products.</a:t>
                      </a:r>
                    </a:p>
                    <a:p>
                      <a:r>
                        <a:rPr lang="en-US" sz="1600" dirty="0"/>
                        <a:t>Adapted containers for dry cargo, liquids (oil and chemical products) and refrigerated cargo.</a:t>
                      </a:r>
                    </a:p>
                    <a:p>
                      <a:r>
                        <a:rPr lang="en-US" sz="1600" dirty="0"/>
                        <a:t>Reuse of discarded containers.</a:t>
                      </a:r>
                      <a:endParaRPr lang="en-US" sz="1600" dirty="0">
                        <a:solidFill>
                          <a:srgbClr val="000000"/>
                        </a:solidFill>
                      </a:endParaRPr>
                    </a:p>
                  </a:txBody>
                  <a:tcPr marL="105411" marR="105411"/>
                </a:tc>
                <a:extLst>
                  <a:ext uri="{0D108BD9-81ED-4DB2-BD59-A6C34878D82A}">
                    <a16:rowId xmlns:a16="http://schemas.microsoft.com/office/drawing/2014/main" val="10002"/>
                  </a:ext>
                </a:extLst>
              </a:tr>
              <a:tr h="413869">
                <a:tc>
                  <a:txBody>
                    <a:bodyPr/>
                    <a:lstStyle/>
                    <a:p>
                      <a:r>
                        <a:rPr lang="en-US" sz="1600" dirty="0"/>
                        <a:t>Costs</a:t>
                      </a:r>
                      <a:endParaRPr lang="en-US" sz="1600" b="1" dirty="0">
                        <a:solidFill>
                          <a:srgbClr val="000000"/>
                        </a:solidFill>
                      </a:endParaRPr>
                    </a:p>
                  </a:txBody>
                  <a:tcPr marL="105411" marR="105411"/>
                </a:tc>
                <a:tc>
                  <a:txBody>
                    <a:bodyPr/>
                    <a:lstStyle/>
                    <a:p>
                      <a:r>
                        <a:rPr lang="en-US" sz="1600" dirty="0"/>
                        <a:t>Low transport costs; 20 times less than bulk transport.</a:t>
                      </a:r>
                    </a:p>
                    <a:p>
                      <a:r>
                        <a:rPr lang="en-US" sz="1600" dirty="0"/>
                        <a:t>Economies of scale at modes and terminals.</a:t>
                      </a:r>
                      <a:endParaRPr lang="en-US" sz="1600" dirty="0">
                        <a:solidFill>
                          <a:srgbClr val="000000"/>
                        </a:solidFill>
                      </a:endParaRPr>
                    </a:p>
                  </a:txBody>
                  <a:tcPr marL="105411" marR="105411"/>
                </a:tc>
                <a:extLst>
                  <a:ext uri="{0D108BD9-81ED-4DB2-BD59-A6C34878D82A}">
                    <a16:rowId xmlns:a16="http://schemas.microsoft.com/office/drawing/2014/main" val="10003"/>
                  </a:ext>
                </a:extLst>
              </a:tr>
              <a:tr h="877077">
                <a:tc>
                  <a:txBody>
                    <a:bodyPr/>
                    <a:lstStyle/>
                    <a:p>
                      <a:r>
                        <a:rPr lang="en-US" sz="1600" dirty="0"/>
                        <a:t>Velocity</a:t>
                      </a:r>
                      <a:endParaRPr lang="en-US" sz="1600" b="1" dirty="0">
                        <a:solidFill>
                          <a:srgbClr val="000000"/>
                        </a:solidFill>
                      </a:endParaRPr>
                    </a:p>
                  </a:txBody>
                  <a:tcPr marL="105411" marR="105411"/>
                </a:tc>
                <a:tc>
                  <a:txBody>
                    <a:bodyPr/>
                    <a:lstStyle/>
                    <a:p>
                      <a:r>
                        <a:rPr lang="en-US" sz="1600" dirty="0"/>
                        <a:t>Fast transshipment operations.</a:t>
                      </a:r>
                    </a:p>
                    <a:p>
                      <a:r>
                        <a:rPr lang="en-US" sz="1600" dirty="0"/>
                        <a:t>Low terminal</a:t>
                      </a:r>
                      <a:r>
                        <a:rPr lang="en-US" sz="1600" baseline="0" dirty="0"/>
                        <a:t> tur</a:t>
                      </a:r>
                      <a:r>
                        <a:rPr lang="en-US" sz="1600" dirty="0"/>
                        <a:t>naround times (port time reduced from 3 weeks to about 24 hours).</a:t>
                      </a:r>
                    </a:p>
                  </a:txBody>
                  <a:tcPr marL="105411" marR="105411"/>
                </a:tc>
                <a:extLst>
                  <a:ext uri="{0D108BD9-81ED-4DB2-BD59-A6C34878D82A}">
                    <a16:rowId xmlns:a16="http://schemas.microsoft.com/office/drawing/2014/main" val="10004"/>
                  </a:ext>
                </a:extLst>
              </a:tr>
              <a:tr h="593302">
                <a:tc>
                  <a:txBody>
                    <a:bodyPr/>
                    <a:lstStyle/>
                    <a:p>
                      <a:r>
                        <a:rPr lang="en-US" sz="1600" dirty="0"/>
                        <a:t>Warehousing</a:t>
                      </a:r>
                      <a:endParaRPr lang="en-US" sz="1600" b="1" dirty="0">
                        <a:solidFill>
                          <a:srgbClr val="000000"/>
                        </a:solidFill>
                      </a:endParaRPr>
                    </a:p>
                  </a:txBody>
                  <a:tcPr marL="105411" marR="105411"/>
                </a:tc>
                <a:tc>
                  <a:txBody>
                    <a:bodyPr/>
                    <a:lstStyle/>
                    <a:p>
                      <a:r>
                        <a:rPr lang="en-US" sz="1600" dirty="0"/>
                        <a:t>Own warehouse; Simpler and less expensive packaging.</a:t>
                      </a:r>
                    </a:p>
                    <a:p>
                      <a:r>
                        <a:rPr lang="en-US" sz="1600" dirty="0"/>
                        <a:t>Stacking capability on ships, trains (</a:t>
                      </a:r>
                      <a:r>
                        <a:rPr lang="en-US" sz="1600" dirty="0" err="1"/>
                        <a:t>doublestacking</a:t>
                      </a:r>
                      <a:r>
                        <a:rPr lang="en-US" sz="1600" dirty="0"/>
                        <a:t>) and on the ground.</a:t>
                      </a:r>
                      <a:endParaRPr lang="en-US" sz="1600" dirty="0">
                        <a:solidFill>
                          <a:srgbClr val="000000"/>
                        </a:solidFill>
                      </a:endParaRPr>
                    </a:p>
                  </a:txBody>
                  <a:tcPr marL="105411" marR="105411"/>
                </a:tc>
                <a:extLst>
                  <a:ext uri="{0D108BD9-81ED-4DB2-BD59-A6C34878D82A}">
                    <a16:rowId xmlns:a16="http://schemas.microsoft.com/office/drawing/2014/main" val="10005"/>
                  </a:ext>
                </a:extLst>
              </a:tr>
              <a:tr h="807060">
                <a:tc>
                  <a:txBody>
                    <a:bodyPr/>
                    <a:lstStyle/>
                    <a:p>
                      <a:r>
                        <a:rPr lang="en-US" sz="1600" dirty="0"/>
                        <a:t>Security and Safety</a:t>
                      </a:r>
                      <a:endParaRPr lang="en-US" sz="1600" b="1" dirty="0">
                        <a:solidFill>
                          <a:srgbClr val="000000"/>
                        </a:solidFill>
                      </a:endParaRPr>
                    </a:p>
                  </a:txBody>
                  <a:tcPr marL="105411" marR="105411"/>
                </a:tc>
                <a:tc>
                  <a:txBody>
                    <a:bodyPr/>
                    <a:lstStyle/>
                    <a:p>
                      <a:r>
                        <a:rPr lang="en-US" sz="1600" dirty="0"/>
                        <a:t>Contents of the container is unknown to carriers.</a:t>
                      </a:r>
                    </a:p>
                    <a:p>
                      <a:r>
                        <a:rPr lang="en-US" sz="1600" dirty="0"/>
                        <a:t>Can only be opened at the origin, at customs and at the destination.</a:t>
                      </a:r>
                    </a:p>
                    <a:p>
                      <a:r>
                        <a:rPr lang="en-US" sz="1600" dirty="0"/>
                        <a:t>Reduced spoilage and losses (theft).</a:t>
                      </a:r>
                      <a:endParaRPr lang="en-US" sz="1600" dirty="0">
                        <a:solidFill>
                          <a:srgbClr val="000000"/>
                        </a:solidFill>
                      </a:endParaRPr>
                    </a:p>
                  </a:txBody>
                  <a:tcPr marL="105411" marR="105411"/>
                </a:tc>
                <a:extLst>
                  <a:ext uri="{0D108BD9-81ED-4DB2-BD59-A6C34878D82A}">
                    <a16:rowId xmlns:a16="http://schemas.microsoft.com/office/drawing/2014/main" val="10006"/>
                  </a:ext>
                </a:extLst>
              </a:tr>
            </a:tbl>
          </a:graphicData>
        </a:graphic>
      </p:graphicFrame>
      <p:sp>
        <p:nvSpPr>
          <p:cNvPr id="5" name="Footer Placeholder 2"/>
          <p:cNvSpPr>
            <a:spLocks noGrp="1"/>
          </p:cNvSpPr>
          <p:nvPr>
            <p:ph type="ftr" sz="quarter" idx="11"/>
          </p:nvPr>
        </p:nvSpPr>
        <p:spPr>
          <a:xfrm>
            <a:off x="0" y="6381328"/>
            <a:ext cx="9144000" cy="457200"/>
          </a:xfrm>
        </p:spPr>
        <p:txBody>
          <a:bodyPr/>
          <a:lstStyle/>
          <a:p>
            <a:pPr>
              <a:defRPr/>
            </a:pPr>
            <a:r>
              <a:rPr lang="en-US" sz="1100" dirty="0"/>
              <a:t>Copyright © 1998-2016,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extLst>
      <p:ext uri="{BB962C8B-B14F-4D97-AF65-F5344CB8AC3E}">
        <p14:creationId xmlns:p14="http://schemas.microsoft.com/office/powerpoint/2010/main" val="14225248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3"/>
          <p:cNvSpPr>
            <a:spLocks noGrp="1"/>
          </p:cNvSpPr>
          <p:nvPr>
            <p:ph type="title"/>
          </p:nvPr>
        </p:nvSpPr>
        <p:spPr/>
        <p:txBody>
          <a:bodyPr/>
          <a:lstStyle/>
          <a:p>
            <a:pPr eaLnBrk="1" hangingPunct="1"/>
            <a:r>
              <a:rPr lang="en-US"/>
              <a:t>Challenges of Containerization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99880327"/>
              </p:ext>
            </p:extLst>
          </p:nvPr>
        </p:nvGraphicFramePr>
        <p:xfrm>
          <a:off x="92075" y="1082675"/>
          <a:ext cx="8959850" cy="5232782"/>
        </p:xfrm>
        <a:graphic>
          <a:graphicData uri="http://schemas.openxmlformats.org/drawingml/2006/table">
            <a:tbl>
              <a:tblPr firstRow="1" firstCol="1" bandCol="1">
                <a:tableStyleId>{37CE84F3-28C3-443E-9E96-99CF82512B78}</a:tableStyleId>
              </a:tblPr>
              <a:tblGrid>
                <a:gridCol w="1909212">
                  <a:extLst>
                    <a:ext uri="{9D8B030D-6E8A-4147-A177-3AD203B41FA5}">
                      <a16:colId xmlns:a16="http://schemas.microsoft.com/office/drawing/2014/main" val="20000"/>
                    </a:ext>
                  </a:extLst>
                </a:gridCol>
                <a:gridCol w="7050638">
                  <a:extLst>
                    <a:ext uri="{9D8B030D-6E8A-4147-A177-3AD203B41FA5}">
                      <a16:colId xmlns:a16="http://schemas.microsoft.com/office/drawing/2014/main" val="20001"/>
                    </a:ext>
                  </a:extLst>
                </a:gridCol>
              </a:tblGrid>
              <a:tr h="427516">
                <a:tc>
                  <a:txBody>
                    <a:bodyPr/>
                    <a:lstStyle/>
                    <a:p>
                      <a:r>
                        <a:rPr lang="en-US" dirty="0"/>
                        <a:t>Factor</a:t>
                      </a:r>
                      <a:endParaRPr lang="en-US" dirty="0">
                        <a:solidFill>
                          <a:srgbClr val="003366"/>
                        </a:solidFill>
                      </a:endParaRPr>
                    </a:p>
                  </a:txBody>
                  <a:tcPr marL="105411" marR="105411"/>
                </a:tc>
                <a:tc>
                  <a:txBody>
                    <a:bodyPr/>
                    <a:lstStyle/>
                    <a:p>
                      <a:r>
                        <a:rPr lang="en-US" dirty="0"/>
                        <a:t>Challenge</a:t>
                      </a:r>
                      <a:endParaRPr lang="en-US" dirty="0">
                        <a:solidFill>
                          <a:srgbClr val="003366"/>
                        </a:solidFill>
                      </a:endParaRPr>
                    </a:p>
                  </a:txBody>
                  <a:tcPr marL="105411" marR="105411"/>
                </a:tc>
                <a:extLst>
                  <a:ext uri="{0D108BD9-81ED-4DB2-BD59-A6C34878D82A}">
                    <a16:rowId xmlns:a16="http://schemas.microsoft.com/office/drawing/2014/main" val="10000"/>
                  </a:ext>
                </a:extLst>
              </a:tr>
              <a:tr h="626844">
                <a:tc>
                  <a:txBody>
                    <a:bodyPr/>
                    <a:lstStyle/>
                    <a:p>
                      <a:r>
                        <a:rPr lang="en-US" sz="1600" dirty="0"/>
                        <a:t>Site constraints</a:t>
                      </a:r>
                      <a:endParaRPr lang="en-US" sz="1600" b="1" dirty="0">
                        <a:solidFill>
                          <a:srgbClr val="000000"/>
                        </a:solidFill>
                      </a:endParaRPr>
                    </a:p>
                  </a:txBody>
                  <a:tcPr marL="105411" marR="105411"/>
                </a:tc>
                <a:tc>
                  <a:txBody>
                    <a:bodyPr/>
                    <a:lstStyle/>
                    <a:p>
                      <a:r>
                        <a:rPr lang="en-US" sz="1600" dirty="0"/>
                        <a:t>Large consumption of terminal space (mostly for storage); move</a:t>
                      </a:r>
                      <a:r>
                        <a:rPr lang="en-US" sz="1600" baseline="0" dirty="0"/>
                        <a:t> to urban periphery</a:t>
                      </a:r>
                      <a:r>
                        <a:rPr lang="en-US" sz="1600" dirty="0"/>
                        <a:t>.</a:t>
                      </a:r>
                    </a:p>
                    <a:p>
                      <a:r>
                        <a:rPr lang="en-US" sz="1600" dirty="0"/>
                        <a:t>Draft</a:t>
                      </a:r>
                      <a:r>
                        <a:rPr lang="en-US" sz="1600" baseline="0" dirty="0"/>
                        <a:t> issues with larger containerships (more than 13 meters).</a:t>
                      </a:r>
                      <a:endParaRPr lang="en-US" sz="1600" dirty="0">
                        <a:solidFill>
                          <a:srgbClr val="000000"/>
                        </a:solidFill>
                      </a:endParaRPr>
                    </a:p>
                  </a:txBody>
                  <a:tcPr marL="105411" marR="105411"/>
                </a:tc>
                <a:extLst>
                  <a:ext uri="{0D108BD9-81ED-4DB2-BD59-A6C34878D82A}">
                    <a16:rowId xmlns:a16="http://schemas.microsoft.com/office/drawing/2014/main" val="10001"/>
                  </a:ext>
                </a:extLst>
              </a:tr>
              <a:tr h="690466">
                <a:tc>
                  <a:txBody>
                    <a:bodyPr/>
                    <a:lstStyle/>
                    <a:p>
                      <a:r>
                        <a:rPr lang="en-US" sz="1600" dirty="0"/>
                        <a:t>Infrastructure costs</a:t>
                      </a:r>
                      <a:endParaRPr lang="en-US" sz="1600" b="1" dirty="0">
                        <a:solidFill>
                          <a:srgbClr val="000000"/>
                        </a:solidFill>
                      </a:endParaRPr>
                    </a:p>
                  </a:txBody>
                  <a:tcPr marL="105411" marR="105411"/>
                </a:tc>
                <a:tc>
                  <a:txBody>
                    <a:bodyPr/>
                    <a:lstStyle/>
                    <a:p>
                      <a:r>
                        <a:rPr lang="en-US" sz="1600" dirty="0"/>
                        <a:t>Container handling infrastructures and equipment (giant cranes, warehousing facilities, inland road, rail access), are important investments.</a:t>
                      </a:r>
                      <a:endParaRPr lang="en-US" sz="1600" dirty="0">
                        <a:solidFill>
                          <a:srgbClr val="000000"/>
                        </a:solidFill>
                      </a:endParaRPr>
                    </a:p>
                  </a:txBody>
                  <a:tcPr marL="105411" marR="105411"/>
                </a:tc>
                <a:extLst>
                  <a:ext uri="{0D108BD9-81ED-4DB2-BD59-A6C34878D82A}">
                    <a16:rowId xmlns:a16="http://schemas.microsoft.com/office/drawing/2014/main" val="10002"/>
                  </a:ext>
                </a:extLst>
              </a:tr>
              <a:tr h="621829">
                <a:tc>
                  <a:txBody>
                    <a:bodyPr/>
                    <a:lstStyle/>
                    <a:p>
                      <a:r>
                        <a:rPr lang="en-US" sz="1600" dirty="0"/>
                        <a:t>Stacking</a:t>
                      </a:r>
                      <a:endParaRPr lang="en-US" sz="1600" b="1" dirty="0">
                        <a:solidFill>
                          <a:srgbClr val="000000"/>
                        </a:solidFill>
                      </a:endParaRPr>
                    </a:p>
                  </a:txBody>
                  <a:tcPr marL="105411" marR="105411"/>
                </a:tc>
                <a:tc>
                  <a:txBody>
                    <a:bodyPr/>
                    <a:lstStyle/>
                    <a:p>
                      <a:r>
                        <a:rPr lang="en-US" sz="1600" dirty="0"/>
                        <a:t>Complexity of arrangement of containers, both on the ground and on modes (containerships and double-stack trains). </a:t>
                      </a:r>
                    </a:p>
                    <a:p>
                      <a:r>
                        <a:rPr lang="en-US" sz="1600" dirty="0"/>
                        <a:t>Restacking difficult to avoid.</a:t>
                      </a:r>
                      <a:endParaRPr lang="en-US" sz="1600" dirty="0">
                        <a:solidFill>
                          <a:srgbClr val="000000"/>
                        </a:solidFill>
                      </a:endParaRPr>
                    </a:p>
                  </a:txBody>
                  <a:tcPr marL="105411" marR="105411"/>
                </a:tc>
                <a:extLst>
                  <a:ext uri="{0D108BD9-81ED-4DB2-BD59-A6C34878D82A}">
                    <a16:rowId xmlns:a16="http://schemas.microsoft.com/office/drawing/2014/main" val="10003"/>
                  </a:ext>
                </a:extLst>
              </a:tr>
              <a:tr h="621829">
                <a:tc>
                  <a:txBody>
                    <a:bodyPr/>
                    <a:lstStyle/>
                    <a:p>
                      <a:r>
                        <a:rPr lang="en-US" sz="1600" dirty="0"/>
                        <a:t>Empty movements</a:t>
                      </a:r>
                      <a:endParaRPr lang="en-US" sz="1600" b="1" dirty="0">
                        <a:solidFill>
                          <a:srgbClr val="000000"/>
                        </a:solidFill>
                      </a:endParaRPr>
                    </a:p>
                  </a:txBody>
                  <a:tcPr marL="105411" marR="105411"/>
                </a:tc>
                <a:tc>
                  <a:txBody>
                    <a:bodyPr/>
                    <a:lstStyle/>
                    <a:p>
                      <a:r>
                        <a:rPr lang="en-US" sz="1600" dirty="0"/>
                        <a:t>Many containers are moved empty (20% of all flows).</a:t>
                      </a:r>
                    </a:p>
                    <a:p>
                      <a:r>
                        <a:rPr lang="en-US" sz="1600" dirty="0"/>
                        <a:t>Either full or empty, a container takes the same amount of space.</a:t>
                      </a:r>
                    </a:p>
                    <a:p>
                      <a:r>
                        <a:rPr lang="en-US" sz="1600" dirty="0"/>
                        <a:t>Divergence between production and consumption; repositioning. </a:t>
                      </a:r>
                      <a:endParaRPr lang="en-US" sz="1600" dirty="0">
                        <a:solidFill>
                          <a:srgbClr val="000000"/>
                        </a:solidFill>
                      </a:endParaRPr>
                    </a:p>
                  </a:txBody>
                  <a:tcPr marL="105411" marR="105411"/>
                </a:tc>
                <a:extLst>
                  <a:ext uri="{0D108BD9-81ED-4DB2-BD59-A6C34878D82A}">
                    <a16:rowId xmlns:a16="http://schemas.microsoft.com/office/drawing/2014/main" val="10004"/>
                  </a:ext>
                </a:extLst>
              </a:tr>
              <a:tr h="413869">
                <a:tc>
                  <a:txBody>
                    <a:bodyPr/>
                    <a:lstStyle/>
                    <a:p>
                      <a:r>
                        <a:rPr lang="en-US" sz="1600" dirty="0"/>
                        <a:t>Theft and losses</a:t>
                      </a:r>
                      <a:endParaRPr lang="en-US" sz="1600" b="1" dirty="0">
                        <a:solidFill>
                          <a:srgbClr val="000000"/>
                        </a:solidFill>
                      </a:endParaRPr>
                    </a:p>
                  </a:txBody>
                  <a:tcPr marL="105411" marR="105411"/>
                </a:tc>
                <a:tc>
                  <a:txBody>
                    <a:bodyPr/>
                    <a:lstStyle/>
                    <a:p>
                      <a:r>
                        <a:rPr lang="en-US" sz="1600" dirty="0"/>
                        <a:t>High value goods and a load unit that can opened or carried (on truck).</a:t>
                      </a:r>
                    </a:p>
                    <a:p>
                      <a:r>
                        <a:rPr lang="en-US" sz="1600" dirty="0"/>
                        <a:t>Vulnerability between terminal and final destination.</a:t>
                      </a:r>
                    </a:p>
                    <a:p>
                      <a:r>
                        <a:rPr lang="en-US" sz="1600" dirty="0"/>
                        <a:t>10,000 containers are lost at sea each year (fall overboard).</a:t>
                      </a:r>
                      <a:endParaRPr lang="en-US" sz="1600" dirty="0">
                        <a:solidFill>
                          <a:srgbClr val="000000"/>
                        </a:solidFill>
                      </a:endParaRPr>
                    </a:p>
                  </a:txBody>
                  <a:tcPr marL="105411" marR="105411"/>
                </a:tc>
                <a:extLst>
                  <a:ext uri="{0D108BD9-81ED-4DB2-BD59-A6C34878D82A}">
                    <a16:rowId xmlns:a16="http://schemas.microsoft.com/office/drawing/2014/main" val="10005"/>
                  </a:ext>
                </a:extLst>
              </a:tr>
              <a:tr h="593302">
                <a:tc>
                  <a:txBody>
                    <a:bodyPr/>
                    <a:lstStyle/>
                    <a:p>
                      <a:r>
                        <a:rPr lang="en-US" sz="1600" dirty="0"/>
                        <a:t>Illicit</a:t>
                      </a:r>
                      <a:r>
                        <a:rPr lang="en-US" sz="1600" baseline="0" dirty="0"/>
                        <a:t> trade</a:t>
                      </a:r>
                      <a:endParaRPr lang="en-US" sz="1600" b="1" dirty="0">
                        <a:solidFill>
                          <a:srgbClr val="000000"/>
                        </a:solidFill>
                      </a:endParaRPr>
                    </a:p>
                  </a:txBody>
                  <a:tcPr marL="105411" marR="105411"/>
                </a:tc>
                <a:tc>
                  <a:txBody>
                    <a:bodyPr/>
                    <a:lstStyle/>
                    <a:p>
                      <a:r>
                        <a:rPr lang="en-US" sz="1600" dirty="0"/>
                        <a:t>Common instrument used in the illicit trade of goods, drugs and weapons, as well as for illegal immigration.</a:t>
                      </a:r>
                    </a:p>
                    <a:p>
                      <a:r>
                        <a:rPr lang="en-US" sz="1600" dirty="0"/>
                        <a:t>Concerns about the usage of containers for terrorism.</a:t>
                      </a:r>
                      <a:endParaRPr lang="en-US" sz="1600" dirty="0">
                        <a:solidFill>
                          <a:srgbClr val="000000"/>
                        </a:solidFill>
                      </a:endParaRPr>
                    </a:p>
                  </a:txBody>
                  <a:tcPr marL="105411" marR="105411"/>
                </a:tc>
                <a:extLst>
                  <a:ext uri="{0D108BD9-81ED-4DB2-BD59-A6C34878D82A}">
                    <a16:rowId xmlns:a16="http://schemas.microsoft.com/office/drawing/2014/main" val="10006"/>
                  </a:ext>
                </a:extLst>
              </a:tr>
            </a:tbl>
          </a:graphicData>
        </a:graphic>
      </p:graphicFrame>
      <p:sp>
        <p:nvSpPr>
          <p:cNvPr id="5" name="Footer Placeholder 2"/>
          <p:cNvSpPr>
            <a:spLocks noGrp="1"/>
          </p:cNvSpPr>
          <p:nvPr>
            <p:ph type="ftr" sz="quarter" idx="11"/>
          </p:nvPr>
        </p:nvSpPr>
        <p:spPr>
          <a:xfrm>
            <a:off x="0" y="6381328"/>
            <a:ext cx="9144000" cy="457200"/>
          </a:xfrm>
        </p:spPr>
        <p:txBody>
          <a:bodyPr/>
          <a:lstStyle/>
          <a:p>
            <a:pPr>
              <a:defRPr/>
            </a:pPr>
            <a:r>
              <a:rPr lang="en-US" sz="1100" dirty="0"/>
              <a:t>Copyright © 1998-2016,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extLst>
      <p:ext uri="{BB962C8B-B14F-4D97-AF65-F5344CB8AC3E}">
        <p14:creationId xmlns:p14="http://schemas.microsoft.com/office/powerpoint/2010/main" val="13072178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97"/>
          <p:cNvSpPr/>
          <p:nvPr/>
        </p:nvSpPr>
        <p:spPr bwMode="auto">
          <a:xfrm>
            <a:off x="4517719" y="5642118"/>
            <a:ext cx="1920240" cy="731520"/>
          </a:xfrm>
          <a:prstGeom prst="rect">
            <a:avLst/>
          </a:prstGeom>
          <a:solidFill>
            <a:schemeClr val="accent4">
              <a:lumMod val="20000"/>
              <a:lumOff val="80000"/>
            </a:schemeClr>
          </a:solidFill>
          <a:ln w="25400"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endParaRPr lang="en-US" sz="1400" dirty="0">
              <a:solidFill>
                <a:schemeClr val="bg2">
                  <a:lumMod val="25000"/>
                </a:schemeClr>
              </a:solidFill>
              <a:latin typeface="Agency FB" pitchFamily="34" charset="0"/>
            </a:endParaRPr>
          </a:p>
        </p:txBody>
      </p:sp>
      <p:sp>
        <p:nvSpPr>
          <p:cNvPr id="97" name="Rectangle 96"/>
          <p:cNvSpPr/>
          <p:nvPr/>
        </p:nvSpPr>
        <p:spPr bwMode="auto">
          <a:xfrm>
            <a:off x="4517719" y="4852648"/>
            <a:ext cx="1920240" cy="731520"/>
          </a:xfrm>
          <a:prstGeom prst="rect">
            <a:avLst/>
          </a:prstGeom>
          <a:solidFill>
            <a:schemeClr val="accent4">
              <a:lumMod val="20000"/>
              <a:lumOff val="80000"/>
            </a:schemeClr>
          </a:solidFill>
          <a:ln w="25400"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endParaRPr lang="en-US" sz="1400" dirty="0">
              <a:solidFill>
                <a:schemeClr val="bg2">
                  <a:lumMod val="25000"/>
                </a:schemeClr>
              </a:solidFill>
              <a:latin typeface="Agency FB" pitchFamily="34" charset="0"/>
            </a:endParaRPr>
          </a:p>
        </p:txBody>
      </p:sp>
      <p:sp>
        <p:nvSpPr>
          <p:cNvPr id="96" name="Rectangle 95"/>
          <p:cNvSpPr/>
          <p:nvPr/>
        </p:nvSpPr>
        <p:spPr bwMode="auto">
          <a:xfrm>
            <a:off x="4517719" y="4029046"/>
            <a:ext cx="1920240" cy="731520"/>
          </a:xfrm>
          <a:prstGeom prst="rect">
            <a:avLst/>
          </a:prstGeom>
          <a:solidFill>
            <a:schemeClr val="accent4">
              <a:lumMod val="20000"/>
              <a:lumOff val="80000"/>
            </a:schemeClr>
          </a:solidFill>
          <a:ln w="25400"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endParaRPr lang="en-US" sz="1400" dirty="0">
              <a:solidFill>
                <a:schemeClr val="bg2">
                  <a:lumMod val="25000"/>
                </a:schemeClr>
              </a:solidFill>
              <a:latin typeface="Agency FB" pitchFamily="34" charset="0"/>
            </a:endParaRPr>
          </a:p>
        </p:txBody>
      </p:sp>
      <p:sp>
        <p:nvSpPr>
          <p:cNvPr id="95" name="Rectangle 94"/>
          <p:cNvSpPr/>
          <p:nvPr/>
        </p:nvSpPr>
        <p:spPr bwMode="auto">
          <a:xfrm>
            <a:off x="4517719" y="3213706"/>
            <a:ext cx="1920240" cy="731520"/>
          </a:xfrm>
          <a:prstGeom prst="rect">
            <a:avLst/>
          </a:prstGeom>
          <a:solidFill>
            <a:schemeClr val="accent4">
              <a:lumMod val="20000"/>
              <a:lumOff val="80000"/>
            </a:schemeClr>
          </a:solidFill>
          <a:ln w="25400"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endParaRPr lang="en-US" sz="1400" dirty="0">
              <a:solidFill>
                <a:schemeClr val="bg2">
                  <a:lumMod val="25000"/>
                </a:schemeClr>
              </a:solidFill>
              <a:latin typeface="Agency FB" pitchFamily="34" charset="0"/>
            </a:endParaRPr>
          </a:p>
        </p:txBody>
      </p:sp>
      <p:sp>
        <p:nvSpPr>
          <p:cNvPr id="92" name="Rectangle 91"/>
          <p:cNvSpPr/>
          <p:nvPr/>
        </p:nvSpPr>
        <p:spPr bwMode="auto">
          <a:xfrm>
            <a:off x="4517719" y="2397232"/>
            <a:ext cx="1920240" cy="731520"/>
          </a:xfrm>
          <a:prstGeom prst="rect">
            <a:avLst/>
          </a:prstGeom>
          <a:solidFill>
            <a:schemeClr val="accent4">
              <a:lumMod val="20000"/>
              <a:lumOff val="80000"/>
            </a:schemeClr>
          </a:solidFill>
          <a:ln w="25400"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endParaRPr lang="en-US" sz="1400" dirty="0">
              <a:solidFill>
                <a:schemeClr val="bg2">
                  <a:lumMod val="25000"/>
                </a:schemeClr>
              </a:solidFill>
              <a:latin typeface="Agency FB" pitchFamily="34" charset="0"/>
            </a:endParaRPr>
          </a:p>
        </p:txBody>
      </p:sp>
      <p:sp>
        <p:nvSpPr>
          <p:cNvPr id="91" name="Rectangle 90"/>
          <p:cNvSpPr/>
          <p:nvPr/>
        </p:nvSpPr>
        <p:spPr bwMode="auto">
          <a:xfrm>
            <a:off x="4517719" y="1586945"/>
            <a:ext cx="1920240" cy="731520"/>
          </a:xfrm>
          <a:prstGeom prst="rect">
            <a:avLst/>
          </a:prstGeom>
          <a:solidFill>
            <a:schemeClr val="accent4">
              <a:lumMod val="20000"/>
              <a:lumOff val="80000"/>
            </a:schemeClr>
          </a:solidFill>
          <a:ln w="25400"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endParaRPr lang="en-US" sz="1400" dirty="0">
              <a:solidFill>
                <a:schemeClr val="bg2">
                  <a:lumMod val="25000"/>
                </a:schemeClr>
              </a:solidFill>
              <a:latin typeface="Agency FB" pitchFamily="34" charset="0"/>
            </a:endParaRPr>
          </a:p>
        </p:txBody>
      </p:sp>
      <p:sp>
        <p:nvSpPr>
          <p:cNvPr id="89" name="Rectangle 88"/>
          <p:cNvSpPr/>
          <p:nvPr/>
        </p:nvSpPr>
        <p:spPr bwMode="auto">
          <a:xfrm>
            <a:off x="378614" y="5641670"/>
            <a:ext cx="1920240" cy="731520"/>
          </a:xfrm>
          <a:prstGeom prst="rect">
            <a:avLst/>
          </a:prstGeom>
          <a:solidFill>
            <a:schemeClr val="accent2">
              <a:lumMod val="20000"/>
              <a:lumOff val="80000"/>
            </a:schemeClr>
          </a:solidFill>
          <a:ln w="25400"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endParaRPr lang="en-US" sz="1400" dirty="0">
              <a:solidFill>
                <a:schemeClr val="bg2">
                  <a:lumMod val="25000"/>
                </a:schemeClr>
              </a:solidFill>
              <a:latin typeface="Agency FB" pitchFamily="34" charset="0"/>
            </a:endParaRPr>
          </a:p>
        </p:txBody>
      </p:sp>
      <p:sp>
        <p:nvSpPr>
          <p:cNvPr id="88" name="Rectangle 87"/>
          <p:cNvSpPr/>
          <p:nvPr/>
        </p:nvSpPr>
        <p:spPr bwMode="auto">
          <a:xfrm>
            <a:off x="378614" y="4837437"/>
            <a:ext cx="1920240" cy="731520"/>
          </a:xfrm>
          <a:prstGeom prst="rect">
            <a:avLst/>
          </a:prstGeom>
          <a:solidFill>
            <a:schemeClr val="accent2">
              <a:lumMod val="20000"/>
              <a:lumOff val="80000"/>
            </a:schemeClr>
          </a:solidFill>
          <a:ln w="25400"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endParaRPr lang="en-US" sz="1400" dirty="0">
              <a:solidFill>
                <a:schemeClr val="bg2">
                  <a:lumMod val="25000"/>
                </a:schemeClr>
              </a:solidFill>
              <a:latin typeface="Agency FB" pitchFamily="34" charset="0"/>
            </a:endParaRPr>
          </a:p>
        </p:txBody>
      </p:sp>
      <p:sp>
        <p:nvSpPr>
          <p:cNvPr id="87" name="Rectangle 86"/>
          <p:cNvSpPr/>
          <p:nvPr/>
        </p:nvSpPr>
        <p:spPr bwMode="auto">
          <a:xfrm>
            <a:off x="378614" y="4015985"/>
            <a:ext cx="1920240" cy="731520"/>
          </a:xfrm>
          <a:prstGeom prst="rect">
            <a:avLst/>
          </a:prstGeom>
          <a:solidFill>
            <a:schemeClr val="accent2">
              <a:lumMod val="20000"/>
              <a:lumOff val="80000"/>
            </a:schemeClr>
          </a:solidFill>
          <a:ln w="25400"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endParaRPr lang="en-US" sz="1400" dirty="0">
              <a:solidFill>
                <a:schemeClr val="bg2">
                  <a:lumMod val="25000"/>
                </a:schemeClr>
              </a:solidFill>
              <a:latin typeface="Agency FB" pitchFamily="34" charset="0"/>
            </a:endParaRPr>
          </a:p>
        </p:txBody>
      </p:sp>
      <p:sp>
        <p:nvSpPr>
          <p:cNvPr id="85" name="Rectangle 84"/>
          <p:cNvSpPr/>
          <p:nvPr/>
        </p:nvSpPr>
        <p:spPr bwMode="auto">
          <a:xfrm>
            <a:off x="378614" y="3207267"/>
            <a:ext cx="1920240" cy="731520"/>
          </a:xfrm>
          <a:prstGeom prst="rect">
            <a:avLst/>
          </a:prstGeom>
          <a:solidFill>
            <a:schemeClr val="accent2">
              <a:lumMod val="20000"/>
              <a:lumOff val="80000"/>
            </a:schemeClr>
          </a:solidFill>
          <a:ln w="25400"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endParaRPr lang="en-US" sz="1400" dirty="0">
              <a:solidFill>
                <a:schemeClr val="bg2">
                  <a:lumMod val="25000"/>
                </a:schemeClr>
              </a:solidFill>
              <a:latin typeface="Agency FB" pitchFamily="34" charset="0"/>
            </a:endParaRPr>
          </a:p>
        </p:txBody>
      </p:sp>
      <p:sp>
        <p:nvSpPr>
          <p:cNvPr id="84" name="Rectangle 83"/>
          <p:cNvSpPr/>
          <p:nvPr/>
        </p:nvSpPr>
        <p:spPr bwMode="auto">
          <a:xfrm>
            <a:off x="378614" y="2397987"/>
            <a:ext cx="1920240" cy="731520"/>
          </a:xfrm>
          <a:prstGeom prst="rect">
            <a:avLst/>
          </a:prstGeom>
          <a:solidFill>
            <a:schemeClr val="accent2">
              <a:lumMod val="20000"/>
              <a:lumOff val="80000"/>
            </a:schemeClr>
          </a:solidFill>
          <a:ln w="25400"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endParaRPr lang="en-US" sz="1400" dirty="0">
              <a:solidFill>
                <a:schemeClr val="bg2">
                  <a:lumMod val="25000"/>
                </a:schemeClr>
              </a:solidFill>
              <a:latin typeface="Agency FB" pitchFamily="34" charset="0"/>
            </a:endParaRPr>
          </a:p>
        </p:txBody>
      </p:sp>
      <p:sp>
        <p:nvSpPr>
          <p:cNvPr id="81" name="Rectangle 80"/>
          <p:cNvSpPr/>
          <p:nvPr/>
        </p:nvSpPr>
        <p:spPr bwMode="auto">
          <a:xfrm>
            <a:off x="378614" y="1588707"/>
            <a:ext cx="1920240" cy="731520"/>
          </a:xfrm>
          <a:prstGeom prst="rect">
            <a:avLst/>
          </a:prstGeom>
          <a:solidFill>
            <a:schemeClr val="accent2">
              <a:lumMod val="20000"/>
              <a:lumOff val="80000"/>
            </a:schemeClr>
          </a:solidFill>
          <a:ln w="25400"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endParaRPr lang="en-US" sz="1400" dirty="0">
              <a:solidFill>
                <a:schemeClr val="bg2">
                  <a:lumMod val="25000"/>
                </a:schemeClr>
              </a:solidFill>
              <a:latin typeface="Agency FB" pitchFamily="34" charset="0"/>
            </a:endParaRPr>
          </a:p>
        </p:txBody>
      </p:sp>
      <p:sp>
        <p:nvSpPr>
          <p:cNvPr id="5" name="Title 4"/>
          <p:cNvSpPr>
            <a:spLocks noGrp="1"/>
          </p:cNvSpPr>
          <p:nvPr>
            <p:ph type="title"/>
          </p:nvPr>
        </p:nvSpPr>
        <p:spPr/>
        <p:txBody>
          <a:bodyPr/>
          <a:lstStyle/>
          <a:p>
            <a:r>
              <a:rPr lang="en-US" sz="2800" dirty="0"/>
              <a:t>Advantages and Drawbacks of Containerization</a:t>
            </a:r>
            <a:br>
              <a:rPr lang="en-US" sz="2800" dirty="0"/>
            </a:br>
            <a:endParaRPr lang="en-US" sz="2800" dirty="0"/>
          </a:p>
        </p:txBody>
      </p:sp>
      <p:sp>
        <p:nvSpPr>
          <p:cNvPr id="6" name="Rectangle 5"/>
          <p:cNvSpPr/>
          <p:nvPr/>
        </p:nvSpPr>
        <p:spPr>
          <a:xfrm>
            <a:off x="322806" y="1546523"/>
            <a:ext cx="1281120" cy="338554"/>
          </a:xfrm>
          <a:prstGeom prst="rect">
            <a:avLst/>
          </a:prstGeom>
        </p:spPr>
        <p:txBody>
          <a:bodyPr wrap="none">
            <a:spAutoFit/>
          </a:bodyPr>
          <a:lstStyle/>
          <a:p>
            <a:r>
              <a:rPr lang="en-US" sz="1600" b="1" dirty="0">
                <a:latin typeface="Agency FB" pitchFamily="34" charset="0"/>
              </a:rPr>
              <a:t>Standardization</a:t>
            </a:r>
          </a:p>
        </p:txBody>
      </p:sp>
      <p:sp>
        <p:nvSpPr>
          <p:cNvPr id="7" name="Rectangle 6"/>
          <p:cNvSpPr/>
          <p:nvPr/>
        </p:nvSpPr>
        <p:spPr bwMode="auto">
          <a:xfrm>
            <a:off x="386414" y="1470579"/>
            <a:ext cx="3840480" cy="73152"/>
          </a:xfrm>
          <a:prstGeom prst="rect">
            <a:avLst/>
          </a:prstGeom>
          <a:gradFill flip="none" rotWithShape="1">
            <a:gsLst>
              <a:gs pos="0">
                <a:schemeClr val="bg1">
                  <a:lumMod val="50000"/>
                </a:schemeClr>
              </a:gs>
              <a:gs pos="100000">
                <a:schemeClr val="bg1"/>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 name="Rectangle 7"/>
          <p:cNvSpPr/>
          <p:nvPr/>
        </p:nvSpPr>
        <p:spPr>
          <a:xfrm>
            <a:off x="294901" y="1093217"/>
            <a:ext cx="1189749" cy="400110"/>
          </a:xfrm>
          <a:prstGeom prst="rect">
            <a:avLst/>
          </a:prstGeom>
        </p:spPr>
        <p:txBody>
          <a:bodyPr wrap="none">
            <a:spAutoFit/>
          </a:bodyPr>
          <a:lstStyle/>
          <a:p>
            <a:r>
              <a:rPr lang="en-US" sz="2000" b="1" dirty="0">
                <a:solidFill>
                  <a:schemeClr val="accent2">
                    <a:lumMod val="50000"/>
                  </a:schemeClr>
                </a:solidFill>
                <a:latin typeface="Agency FB" pitchFamily="34" charset="0"/>
              </a:rPr>
              <a:t>Advantages</a:t>
            </a:r>
          </a:p>
        </p:txBody>
      </p:sp>
      <p:sp>
        <p:nvSpPr>
          <p:cNvPr id="9" name="Rectangle 8"/>
          <p:cNvSpPr/>
          <p:nvPr/>
        </p:nvSpPr>
        <p:spPr bwMode="auto">
          <a:xfrm>
            <a:off x="4529904" y="1469957"/>
            <a:ext cx="3840480" cy="73152"/>
          </a:xfrm>
          <a:prstGeom prst="rect">
            <a:avLst/>
          </a:prstGeom>
          <a:gradFill flip="none" rotWithShape="1">
            <a:gsLst>
              <a:gs pos="0">
                <a:schemeClr val="bg1">
                  <a:lumMod val="50000"/>
                </a:schemeClr>
              </a:gs>
              <a:gs pos="100000">
                <a:schemeClr val="bg1"/>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 name="Rectangle 9"/>
          <p:cNvSpPr/>
          <p:nvPr/>
        </p:nvSpPr>
        <p:spPr>
          <a:xfrm>
            <a:off x="4439752" y="1093217"/>
            <a:ext cx="1148071" cy="400110"/>
          </a:xfrm>
          <a:prstGeom prst="rect">
            <a:avLst/>
          </a:prstGeom>
        </p:spPr>
        <p:txBody>
          <a:bodyPr wrap="none">
            <a:spAutoFit/>
          </a:bodyPr>
          <a:lstStyle/>
          <a:p>
            <a:r>
              <a:rPr lang="en-US" sz="2000" b="1" dirty="0">
                <a:solidFill>
                  <a:schemeClr val="accent5">
                    <a:lumMod val="50000"/>
                  </a:schemeClr>
                </a:solidFill>
                <a:latin typeface="Agency FB" pitchFamily="34" charset="0"/>
              </a:rPr>
              <a:t>Drawbacks</a:t>
            </a:r>
          </a:p>
        </p:txBody>
      </p:sp>
      <p:sp>
        <p:nvSpPr>
          <p:cNvPr id="11" name="Rectangle 10"/>
          <p:cNvSpPr/>
          <p:nvPr/>
        </p:nvSpPr>
        <p:spPr>
          <a:xfrm>
            <a:off x="322806" y="2348706"/>
            <a:ext cx="841897" cy="338554"/>
          </a:xfrm>
          <a:prstGeom prst="rect">
            <a:avLst/>
          </a:prstGeom>
        </p:spPr>
        <p:txBody>
          <a:bodyPr wrap="none">
            <a:spAutoFit/>
          </a:bodyPr>
          <a:lstStyle/>
          <a:p>
            <a:r>
              <a:rPr lang="en-US" sz="1600" b="1" dirty="0">
                <a:latin typeface="Agency FB" pitchFamily="34" charset="0"/>
              </a:rPr>
              <a:t>Flexibility</a:t>
            </a:r>
          </a:p>
        </p:txBody>
      </p:sp>
      <p:sp>
        <p:nvSpPr>
          <p:cNvPr id="13" name="Rectangle 12"/>
          <p:cNvSpPr/>
          <p:nvPr/>
        </p:nvSpPr>
        <p:spPr>
          <a:xfrm>
            <a:off x="354868" y="3138011"/>
            <a:ext cx="580608" cy="338554"/>
          </a:xfrm>
          <a:prstGeom prst="rect">
            <a:avLst/>
          </a:prstGeom>
        </p:spPr>
        <p:txBody>
          <a:bodyPr wrap="none">
            <a:spAutoFit/>
          </a:bodyPr>
          <a:lstStyle/>
          <a:p>
            <a:r>
              <a:rPr lang="en-US" sz="1600" b="1" dirty="0">
                <a:latin typeface="Agency FB" pitchFamily="34" charset="0"/>
              </a:rPr>
              <a:t>Costs</a:t>
            </a:r>
          </a:p>
        </p:txBody>
      </p:sp>
      <p:sp>
        <p:nvSpPr>
          <p:cNvPr id="14" name="Rectangle 13"/>
          <p:cNvSpPr/>
          <p:nvPr/>
        </p:nvSpPr>
        <p:spPr>
          <a:xfrm>
            <a:off x="354868" y="3949186"/>
            <a:ext cx="739305" cy="338554"/>
          </a:xfrm>
          <a:prstGeom prst="rect">
            <a:avLst/>
          </a:prstGeom>
        </p:spPr>
        <p:txBody>
          <a:bodyPr wrap="none">
            <a:spAutoFit/>
          </a:bodyPr>
          <a:lstStyle/>
          <a:p>
            <a:r>
              <a:rPr lang="en-US" sz="1600" b="1" dirty="0">
                <a:latin typeface="Agency FB" pitchFamily="34" charset="0"/>
              </a:rPr>
              <a:t>Velocity</a:t>
            </a:r>
          </a:p>
        </p:txBody>
      </p:sp>
      <p:sp>
        <p:nvSpPr>
          <p:cNvPr id="15" name="Rectangle 14"/>
          <p:cNvSpPr/>
          <p:nvPr/>
        </p:nvSpPr>
        <p:spPr>
          <a:xfrm>
            <a:off x="338837" y="4775304"/>
            <a:ext cx="1090363" cy="338554"/>
          </a:xfrm>
          <a:prstGeom prst="rect">
            <a:avLst/>
          </a:prstGeom>
        </p:spPr>
        <p:txBody>
          <a:bodyPr wrap="none">
            <a:spAutoFit/>
          </a:bodyPr>
          <a:lstStyle/>
          <a:p>
            <a:r>
              <a:rPr lang="en-US" sz="1600" b="1" dirty="0">
                <a:latin typeface="Agency FB" pitchFamily="34" charset="0"/>
              </a:rPr>
              <a:t>Warehousing</a:t>
            </a:r>
          </a:p>
        </p:txBody>
      </p:sp>
      <p:sp>
        <p:nvSpPr>
          <p:cNvPr id="16" name="Rectangle 15"/>
          <p:cNvSpPr/>
          <p:nvPr/>
        </p:nvSpPr>
        <p:spPr>
          <a:xfrm>
            <a:off x="342123" y="5584168"/>
            <a:ext cx="1409360" cy="338554"/>
          </a:xfrm>
          <a:prstGeom prst="rect">
            <a:avLst/>
          </a:prstGeom>
        </p:spPr>
        <p:txBody>
          <a:bodyPr wrap="none">
            <a:spAutoFit/>
          </a:bodyPr>
          <a:lstStyle/>
          <a:p>
            <a:r>
              <a:rPr lang="en-US" sz="1600" b="1" dirty="0">
                <a:latin typeface="Agency FB" pitchFamily="34" charset="0"/>
              </a:rPr>
              <a:t>Security &amp; Safety</a:t>
            </a:r>
          </a:p>
        </p:txBody>
      </p:sp>
      <p:sp>
        <p:nvSpPr>
          <p:cNvPr id="17" name="Rectangle 16"/>
          <p:cNvSpPr/>
          <p:nvPr/>
        </p:nvSpPr>
        <p:spPr bwMode="auto">
          <a:xfrm>
            <a:off x="2364221" y="1588707"/>
            <a:ext cx="2011680" cy="731520"/>
          </a:xfrm>
          <a:prstGeom prst="rect">
            <a:avLst/>
          </a:prstGeom>
          <a:noFill/>
          <a:ln w="25400" cap="flat" cmpd="sng" algn="ctr">
            <a:solidFill>
              <a:schemeClr val="accent2">
                <a:lumMod val="60000"/>
                <a:lumOff val="40000"/>
              </a:schemeClr>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r>
              <a:rPr lang="en-US" sz="1400" dirty="0">
                <a:solidFill>
                  <a:schemeClr val="bg2">
                    <a:lumMod val="25000"/>
                  </a:schemeClr>
                </a:solidFill>
                <a:latin typeface="Agency FB" pitchFamily="34" charset="0"/>
              </a:rPr>
              <a:t>ISO standard (modes and equipment). Unique identification number and size type code.</a:t>
            </a:r>
          </a:p>
        </p:txBody>
      </p:sp>
      <p:sp>
        <p:nvSpPr>
          <p:cNvPr id="18" name="Rectangle 17"/>
          <p:cNvSpPr/>
          <p:nvPr/>
        </p:nvSpPr>
        <p:spPr bwMode="auto">
          <a:xfrm>
            <a:off x="6500700" y="1588608"/>
            <a:ext cx="2011680" cy="731520"/>
          </a:xfrm>
          <a:prstGeom prst="rect">
            <a:avLst/>
          </a:prstGeom>
          <a:noFill/>
          <a:ln w="25400" cap="flat" cmpd="sng" algn="ctr">
            <a:solidFill>
              <a:schemeClr val="accent4">
                <a:lumMod val="60000"/>
                <a:lumOff val="40000"/>
              </a:schemeClr>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r>
              <a:rPr lang="en-US" sz="1400" dirty="0">
                <a:latin typeface="Agency FB" pitchFamily="34" charset="0"/>
              </a:rPr>
              <a:t>Large consumption of terminal space. Draft issues with larger containerships.</a:t>
            </a:r>
          </a:p>
        </p:txBody>
      </p:sp>
      <p:sp>
        <p:nvSpPr>
          <p:cNvPr id="19" name="Rectangle 18"/>
          <p:cNvSpPr/>
          <p:nvPr/>
        </p:nvSpPr>
        <p:spPr>
          <a:xfrm>
            <a:off x="4514491" y="1546523"/>
            <a:ext cx="1316386" cy="338554"/>
          </a:xfrm>
          <a:prstGeom prst="rect">
            <a:avLst/>
          </a:prstGeom>
        </p:spPr>
        <p:txBody>
          <a:bodyPr wrap="none">
            <a:spAutoFit/>
          </a:bodyPr>
          <a:lstStyle/>
          <a:p>
            <a:r>
              <a:rPr lang="en-US" sz="1600" b="1" dirty="0">
                <a:latin typeface="Agency FB" pitchFamily="34" charset="0"/>
              </a:rPr>
              <a:t>Site Constraints</a:t>
            </a:r>
          </a:p>
        </p:txBody>
      </p:sp>
      <p:sp>
        <p:nvSpPr>
          <p:cNvPr id="20" name="Rectangle 19"/>
          <p:cNvSpPr/>
          <p:nvPr/>
        </p:nvSpPr>
        <p:spPr>
          <a:xfrm>
            <a:off x="4514491" y="2372226"/>
            <a:ext cx="1661032" cy="338554"/>
          </a:xfrm>
          <a:prstGeom prst="rect">
            <a:avLst/>
          </a:prstGeom>
        </p:spPr>
        <p:txBody>
          <a:bodyPr wrap="none">
            <a:spAutoFit/>
          </a:bodyPr>
          <a:lstStyle/>
          <a:p>
            <a:r>
              <a:rPr lang="en-US" sz="1600" b="1" dirty="0">
                <a:latin typeface="Agency FB" pitchFamily="34" charset="0"/>
              </a:rPr>
              <a:t>Capital Intensiveness</a:t>
            </a:r>
          </a:p>
        </p:txBody>
      </p:sp>
      <p:sp>
        <p:nvSpPr>
          <p:cNvPr id="21" name="Rectangle 20"/>
          <p:cNvSpPr/>
          <p:nvPr/>
        </p:nvSpPr>
        <p:spPr>
          <a:xfrm>
            <a:off x="4529904" y="3150889"/>
            <a:ext cx="782587" cy="338554"/>
          </a:xfrm>
          <a:prstGeom prst="rect">
            <a:avLst/>
          </a:prstGeom>
        </p:spPr>
        <p:txBody>
          <a:bodyPr wrap="none">
            <a:spAutoFit/>
          </a:bodyPr>
          <a:lstStyle/>
          <a:p>
            <a:r>
              <a:rPr lang="en-US" sz="1600" b="1" dirty="0">
                <a:latin typeface="Agency FB" pitchFamily="34" charset="0"/>
              </a:rPr>
              <a:t>Stacking</a:t>
            </a:r>
          </a:p>
        </p:txBody>
      </p:sp>
      <p:sp>
        <p:nvSpPr>
          <p:cNvPr id="22" name="Rectangle 21"/>
          <p:cNvSpPr/>
          <p:nvPr/>
        </p:nvSpPr>
        <p:spPr>
          <a:xfrm>
            <a:off x="4514491" y="4807499"/>
            <a:ext cx="1351652" cy="338554"/>
          </a:xfrm>
          <a:prstGeom prst="rect">
            <a:avLst/>
          </a:prstGeom>
        </p:spPr>
        <p:txBody>
          <a:bodyPr wrap="none">
            <a:spAutoFit/>
          </a:bodyPr>
          <a:lstStyle/>
          <a:p>
            <a:r>
              <a:rPr lang="en-US" sz="1600" b="1" dirty="0">
                <a:latin typeface="Agency FB" pitchFamily="34" charset="0"/>
              </a:rPr>
              <a:t>Theft and Losses</a:t>
            </a:r>
          </a:p>
        </p:txBody>
      </p:sp>
      <p:sp>
        <p:nvSpPr>
          <p:cNvPr id="23" name="Rectangle 22"/>
          <p:cNvSpPr/>
          <p:nvPr/>
        </p:nvSpPr>
        <p:spPr>
          <a:xfrm>
            <a:off x="4529904" y="3949186"/>
            <a:ext cx="1117614" cy="338554"/>
          </a:xfrm>
          <a:prstGeom prst="rect">
            <a:avLst/>
          </a:prstGeom>
        </p:spPr>
        <p:txBody>
          <a:bodyPr wrap="none">
            <a:spAutoFit/>
          </a:bodyPr>
          <a:lstStyle/>
          <a:p>
            <a:r>
              <a:rPr lang="en-US" sz="1600" b="1" dirty="0">
                <a:latin typeface="Agency FB" pitchFamily="34" charset="0"/>
              </a:rPr>
              <a:t>Repositioning</a:t>
            </a:r>
          </a:p>
        </p:txBody>
      </p:sp>
      <p:sp>
        <p:nvSpPr>
          <p:cNvPr id="24" name="Rectangle 23"/>
          <p:cNvSpPr/>
          <p:nvPr/>
        </p:nvSpPr>
        <p:spPr>
          <a:xfrm>
            <a:off x="4514490" y="5584168"/>
            <a:ext cx="971741" cy="338554"/>
          </a:xfrm>
          <a:prstGeom prst="rect">
            <a:avLst/>
          </a:prstGeom>
        </p:spPr>
        <p:txBody>
          <a:bodyPr wrap="none">
            <a:spAutoFit/>
          </a:bodyPr>
          <a:lstStyle/>
          <a:p>
            <a:r>
              <a:rPr lang="en-US" sz="1600" b="1" dirty="0">
                <a:latin typeface="Agency FB" pitchFamily="34" charset="0"/>
              </a:rPr>
              <a:t>Illicit Trade</a:t>
            </a:r>
          </a:p>
        </p:txBody>
      </p:sp>
      <p:sp>
        <p:nvSpPr>
          <p:cNvPr id="2" name="Rectangle 1"/>
          <p:cNvSpPr/>
          <p:nvPr/>
        </p:nvSpPr>
        <p:spPr>
          <a:xfrm>
            <a:off x="1044724" y="1909416"/>
            <a:ext cx="552091" cy="274298"/>
          </a:xfrm>
          <a:prstGeom prst="rect">
            <a:avLst/>
          </a:prstGeom>
          <a:solidFill>
            <a:schemeClr val="bg1"/>
          </a:solid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bwMode="auto">
          <a:xfrm>
            <a:off x="2364221" y="2398902"/>
            <a:ext cx="2011680" cy="731520"/>
          </a:xfrm>
          <a:prstGeom prst="rect">
            <a:avLst/>
          </a:prstGeom>
          <a:noFill/>
          <a:ln w="25400" cap="flat" cmpd="sng" algn="ctr">
            <a:solidFill>
              <a:schemeClr val="accent2">
                <a:lumMod val="60000"/>
                <a:lumOff val="40000"/>
              </a:schemeClr>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r>
              <a:rPr lang="en-US" sz="1400" dirty="0">
                <a:solidFill>
                  <a:schemeClr val="bg2">
                    <a:lumMod val="25000"/>
                  </a:schemeClr>
                </a:solidFill>
                <a:latin typeface="Agency FB" pitchFamily="34" charset="0"/>
              </a:rPr>
              <a:t>Commodities, manufactured goods, liquids and refrigerated goods.</a:t>
            </a:r>
          </a:p>
        </p:txBody>
      </p:sp>
      <p:cxnSp>
        <p:nvCxnSpPr>
          <p:cNvPr id="12" name="Straight Arrow Connector 11"/>
          <p:cNvCxnSpPr/>
          <p:nvPr/>
        </p:nvCxnSpPr>
        <p:spPr>
          <a:xfrm>
            <a:off x="939770" y="1909416"/>
            <a:ext cx="0" cy="274298"/>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044724" y="2268616"/>
            <a:ext cx="552091" cy="0"/>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607658" y="2832998"/>
            <a:ext cx="457200" cy="182880"/>
          </a:xfrm>
          <a:prstGeom prst="rect">
            <a:avLst/>
          </a:prstGeom>
          <a:solidFill>
            <a:schemeClr val="bg2">
              <a:lumMod val="75000"/>
            </a:schemeClr>
          </a:solid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135921" y="2832998"/>
            <a:ext cx="457200" cy="182880"/>
          </a:xfrm>
          <a:prstGeom prst="rect">
            <a:avLst/>
          </a:prstGeom>
          <a:solidFill>
            <a:schemeClr val="accent4">
              <a:lumMod val="75000"/>
            </a:schemeClr>
          </a:solid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675288" y="2832998"/>
            <a:ext cx="457200" cy="182880"/>
          </a:xfrm>
          <a:prstGeom prst="rect">
            <a:avLst/>
          </a:prstGeom>
          <a:solidFill>
            <a:schemeClr val="accent3">
              <a:lumMod val="75000"/>
            </a:schemeClr>
          </a:solid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724786" y="3539538"/>
            <a:ext cx="552091" cy="274298"/>
          </a:xfrm>
          <a:prstGeom prst="rect">
            <a:avLst/>
          </a:prstGeom>
          <a:solidFill>
            <a:schemeClr val="bg1"/>
          </a:solid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t>
            </a:r>
          </a:p>
        </p:txBody>
      </p:sp>
      <p:sp>
        <p:nvSpPr>
          <p:cNvPr id="35" name="Rectangle 34"/>
          <p:cNvSpPr/>
          <p:nvPr/>
        </p:nvSpPr>
        <p:spPr bwMode="auto">
          <a:xfrm>
            <a:off x="2364221" y="3212560"/>
            <a:ext cx="2011680" cy="731520"/>
          </a:xfrm>
          <a:prstGeom prst="rect">
            <a:avLst/>
          </a:prstGeom>
          <a:noFill/>
          <a:ln w="25400" cap="flat" cmpd="sng" algn="ctr">
            <a:solidFill>
              <a:schemeClr val="accent2">
                <a:lumMod val="60000"/>
                <a:lumOff val="40000"/>
              </a:schemeClr>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r>
              <a:rPr lang="en-US" sz="1400" dirty="0">
                <a:solidFill>
                  <a:schemeClr val="bg2">
                    <a:lumMod val="25000"/>
                  </a:schemeClr>
                </a:solidFill>
                <a:latin typeface="Agency FB" pitchFamily="34" charset="0"/>
              </a:rPr>
              <a:t>Low transport costs. Economies of scale at modes and terminals.</a:t>
            </a:r>
          </a:p>
        </p:txBody>
      </p:sp>
      <p:sp>
        <p:nvSpPr>
          <p:cNvPr id="36" name="Rectangle 35"/>
          <p:cNvSpPr/>
          <p:nvPr/>
        </p:nvSpPr>
        <p:spPr bwMode="auto">
          <a:xfrm>
            <a:off x="2364221" y="4017592"/>
            <a:ext cx="2011680" cy="731520"/>
          </a:xfrm>
          <a:prstGeom prst="rect">
            <a:avLst/>
          </a:prstGeom>
          <a:noFill/>
          <a:ln w="25400" cap="flat" cmpd="sng" algn="ctr">
            <a:solidFill>
              <a:schemeClr val="accent2">
                <a:lumMod val="60000"/>
                <a:lumOff val="40000"/>
              </a:schemeClr>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r>
              <a:rPr lang="en-US" sz="1400" dirty="0">
                <a:solidFill>
                  <a:schemeClr val="bg2">
                    <a:lumMod val="25000"/>
                  </a:schemeClr>
                </a:solidFill>
                <a:latin typeface="Agency FB" pitchFamily="34" charset="0"/>
              </a:rPr>
              <a:t>Fast transshipment operations.</a:t>
            </a:r>
          </a:p>
          <a:p>
            <a:r>
              <a:rPr lang="en-US" sz="1400" dirty="0">
                <a:solidFill>
                  <a:schemeClr val="bg2">
                    <a:lumMod val="25000"/>
                  </a:schemeClr>
                </a:solidFill>
                <a:latin typeface="Agency FB" pitchFamily="34" charset="0"/>
              </a:rPr>
              <a:t>Low terminal turnaround times.</a:t>
            </a:r>
          </a:p>
        </p:txBody>
      </p:sp>
      <p:sp>
        <p:nvSpPr>
          <p:cNvPr id="37" name="Rectangle 36"/>
          <p:cNvSpPr/>
          <p:nvPr/>
        </p:nvSpPr>
        <p:spPr bwMode="auto">
          <a:xfrm>
            <a:off x="2364221" y="4839876"/>
            <a:ext cx="2011680" cy="731520"/>
          </a:xfrm>
          <a:prstGeom prst="rect">
            <a:avLst/>
          </a:prstGeom>
          <a:noFill/>
          <a:ln w="25400" cap="flat" cmpd="sng" algn="ctr">
            <a:solidFill>
              <a:schemeClr val="accent2">
                <a:lumMod val="60000"/>
                <a:lumOff val="40000"/>
              </a:schemeClr>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r>
              <a:rPr lang="en-US" sz="1400" dirty="0">
                <a:solidFill>
                  <a:schemeClr val="bg2">
                    <a:lumMod val="25000"/>
                  </a:schemeClr>
                </a:solidFill>
                <a:latin typeface="Agency FB" pitchFamily="34" charset="0"/>
              </a:rPr>
              <a:t>Own warehouse; simpler and less expensive packaging. Stacking capability.</a:t>
            </a:r>
          </a:p>
        </p:txBody>
      </p:sp>
      <p:sp>
        <p:nvSpPr>
          <p:cNvPr id="40" name="Freeform 39"/>
          <p:cNvSpPr/>
          <p:nvPr/>
        </p:nvSpPr>
        <p:spPr>
          <a:xfrm>
            <a:off x="1423358" y="3394186"/>
            <a:ext cx="731520" cy="457200"/>
          </a:xfrm>
          <a:custGeom>
            <a:avLst/>
            <a:gdLst>
              <a:gd name="connsiteX0" fmla="*/ 0 w 750499"/>
              <a:gd name="connsiteY0" fmla="*/ 0 h 491706"/>
              <a:gd name="connsiteX1" fmla="*/ 0 w 750499"/>
              <a:gd name="connsiteY1" fmla="*/ 491706 h 491706"/>
              <a:gd name="connsiteX2" fmla="*/ 750499 w 750499"/>
              <a:gd name="connsiteY2" fmla="*/ 491706 h 491706"/>
            </a:gdLst>
            <a:ahLst/>
            <a:cxnLst>
              <a:cxn ang="0">
                <a:pos x="connsiteX0" y="connsiteY0"/>
              </a:cxn>
              <a:cxn ang="0">
                <a:pos x="connsiteX1" y="connsiteY1"/>
              </a:cxn>
              <a:cxn ang="0">
                <a:pos x="connsiteX2" y="connsiteY2"/>
              </a:cxn>
            </a:cxnLst>
            <a:rect l="l" t="t" r="r" b="b"/>
            <a:pathLst>
              <a:path w="750499" h="491706">
                <a:moveTo>
                  <a:pt x="0" y="0"/>
                </a:moveTo>
                <a:lnTo>
                  <a:pt x="0" y="491706"/>
                </a:lnTo>
                <a:lnTo>
                  <a:pt x="750499" y="491706"/>
                </a:lnTo>
              </a:path>
            </a:pathLst>
          </a:custGeom>
          <a:noFill/>
          <a:ln w="19050">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466491" y="3489076"/>
            <a:ext cx="595222" cy="310550"/>
          </a:xfrm>
          <a:custGeom>
            <a:avLst/>
            <a:gdLst>
              <a:gd name="connsiteX0" fmla="*/ 0 w 595222"/>
              <a:gd name="connsiteY0" fmla="*/ 0 h 310550"/>
              <a:gd name="connsiteX1" fmla="*/ 120769 w 595222"/>
              <a:gd name="connsiteY1" fmla="*/ 189781 h 310550"/>
              <a:gd name="connsiteX2" fmla="*/ 595222 w 595222"/>
              <a:gd name="connsiteY2" fmla="*/ 310550 h 310550"/>
            </a:gdLst>
            <a:ahLst/>
            <a:cxnLst>
              <a:cxn ang="0">
                <a:pos x="connsiteX0" y="connsiteY0"/>
              </a:cxn>
              <a:cxn ang="0">
                <a:pos x="connsiteX1" y="connsiteY1"/>
              </a:cxn>
              <a:cxn ang="0">
                <a:pos x="connsiteX2" y="connsiteY2"/>
              </a:cxn>
            </a:cxnLst>
            <a:rect l="l" t="t" r="r" b="b"/>
            <a:pathLst>
              <a:path w="595222" h="310550">
                <a:moveTo>
                  <a:pt x="0" y="0"/>
                </a:moveTo>
                <a:cubicBezTo>
                  <a:pt x="10782" y="69011"/>
                  <a:pt x="21565" y="138023"/>
                  <a:pt x="120769" y="189781"/>
                </a:cubicBezTo>
                <a:cubicBezTo>
                  <a:pt x="219973" y="241539"/>
                  <a:pt x="407597" y="276044"/>
                  <a:pt x="595222" y="310550"/>
                </a:cubicBezTo>
              </a:path>
            </a:pathLst>
          </a:cu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bwMode="auto">
          <a:xfrm>
            <a:off x="2364221" y="5647884"/>
            <a:ext cx="2011680" cy="731520"/>
          </a:xfrm>
          <a:prstGeom prst="rect">
            <a:avLst/>
          </a:prstGeom>
          <a:noFill/>
          <a:ln w="25400" cap="flat" cmpd="sng" algn="ctr">
            <a:solidFill>
              <a:schemeClr val="accent2">
                <a:lumMod val="60000"/>
                <a:lumOff val="40000"/>
              </a:schemeClr>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r>
              <a:rPr lang="en-US" sz="1400" dirty="0">
                <a:solidFill>
                  <a:schemeClr val="bg2">
                    <a:lumMod val="25000"/>
                  </a:schemeClr>
                </a:solidFill>
                <a:latin typeface="Agency FB" pitchFamily="34" charset="0"/>
              </a:rPr>
              <a:t>Contents unknown to carriers. Reduced spoilage and losses.</a:t>
            </a:r>
          </a:p>
        </p:txBody>
      </p:sp>
      <p:sp>
        <p:nvSpPr>
          <p:cNvPr id="43" name="Striped Right Arrow 42"/>
          <p:cNvSpPr/>
          <p:nvPr/>
        </p:nvSpPr>
        <p:spPr>
          <a:xfrm>
            <a:off x="857464" y="4318518"/>
            <a:ext cx="1097280" cy="365760"/>
          </a:xfrm>
          <a:prstGeom prst="striped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1081830" y="4355623"/>
            <a:ext cx="552091" cy="274298"/>
          </a:xfrm>
          <a:prstGeom prst="rect">
            <a:avLst/>
          </a:prstGeom>
          <a:solidFill>
            <a:schemeClr val="bg1"/>
          </a:solid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1633921" y="5350189"/>
            <a:ext cx="457200" cy="182880"/>
          </a:xfrm>
          <a:prstGeom prst="rect">
            <a:avLst/>
          </a:prstGeom>
          <a:solidFill>
            <a:schemeClr val="bg1"/>
          </a:solid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1633921" y="5128150"/>
            <a:ext cx="457200" cy="182880"/>
          </a:xfrm>
          <a:prstGeom prst="rect">
            <a:avLst/>
          </a:prstGeom>
          <a:solidFill>
            <a:schemeClr val="bg1"/>
          </a:solid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633921" y="4906111"/>
            <a:ext cx="457200" cy="182880"/>
          </a:xfrm>
          <a:prstGeom prst="rect">
            <a:avLst/>
          </a:prstGeom>
          <a:solidFill>
            <a:schemeClr val="bg1"/>
          </a:solid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871755" y="5193723"/>
            <a:ext cx="552091" cy="274298"/>
          </a:xfrm>
          <a:prstGeom prst="rect">
            <a:avLst/>
          </a:prstGeom>
          <a:solidFill>
            <a:schemeClr val="bg1"/>
          </a:solid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923197" y="5246799"/>
            <a:ext cx="457200" cy="182880"/>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214049" y="5967935"/>
            <a:ext cx="552091" cy="274298"/>
          </a:xfrm>
          <a:prstGeom prst="rect">
            <a:avLst/>
          </a:prstGeom>
          <a:solidFill>
            <a:schemeClr val="bg1"/>
          </a:solid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p:cNvSpPr/>
          <p:nvPr/>
        </p:nvSpPr>
        <p:spPr bwMode="auto">
          <a:xfrm>
            <a:off x="6500700" y="2398902"/>
            <a:ext cx="2011680" cy="731520"/>
          </a:xfrm>
          <a:prstGeom prst="rect">
            <a:avLst/>
          </a:prstGeom>
          <a:noFill/>
          <a:ln w="25400" cap="flat" cmpd="sng" algn="ctr">
            <a:solidFill>
              <a:schemeClr val="accent4">
                <a:lumMod val="60000"/>
                <a:lumOff val="40000"/>
              </a:schemeClr>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r>
              <a:rPr lang="en-US" sz="1400" dirty="0">
                <a:latin typeface="Agency FB" pitchFamily="34" charset="0"/>
              </a:rPr>
              <a:t>Container handling infrastructures and equipment are important investments.</a:t>
            </a:r>
          </a:p>
        </p:txBody>
      </p:sp>
      <p:sp>
        <p:nvSpPr>
          <p:cNvPr id="54" name="Rectangle 53"/>
          <p:cNvSpPr/>
          <p:nvPr/>
        </p:nvSpPr>
        <p:spPr bwMode="auto">
          <a:xfrm>
            <a:off x="6500700" y="3217666"/>
            <a:ext cx="2011680" cy="731520"/>
          </a:xfrm>
          <a:prstGeom prst="rect">
            <a:avLst/>
          </a:prstGeom>
          <a:noFill/>
          <a:ln w="25400" cap="flat" cmpd="sng" algn="ctr">
            <a:solidFill>
              <a:schemeClr val="accent4">
                <a:lumMod val="60000"/>
                <a:lumOff val="40000"/>
              </a:schemeClr>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r>
              <a:rPr lang="en-US" sz="1400" dirty="0">
                <a:latin typeface="Agency FB" pitchFamily="34" charset="0"/>
              </a:rPr>
              <a:t>Complexity of arrangement of containers, both on the ground and on modes.</a:t>
            </a:r>
          </a:p>
        </p:txBody>
      </p:sp>
      <p:sp>
        <p:nvSpPr>
          <p:cNvPr id="55" name="Rectangle 54"/>
          <p:cNvSpPr/>
          <p:nvPr/>
        </p:nvSpPr>
        <p:spPr bwMode="auto">
          <a:xfrm>
            <a:off x="6500700" y="4037345"/>
            <a:ext cx="2011680" cy="731520"/>
          </a:xfrm>
          <a:prstGeom prst="rect">
            <a:avLst/>
          </a:prstGeom>
          <a:noFill/>
          <a:ln w="25400" cap="flat" cmpd="sng" algn="ctr">
            <a:solidFill>
              <a:schemeClr val="accent4">
                <a:lumMod val="60000"/>
                <a:lumOff val="40000"/>
              </a:schemeClr>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r>
              <a:rPr lang="en-US" sz="1400" dirty="0">
                <a:latin typeface="Agency FB" pitchFamily="34" charset="0"/>
              </a:rPr>
              <a:t>Divergence between production and consumption; repositioning. 20% of all containers.</a:t>
            </a:r>
          </a:p>
          <a:p>
            <a:endParaRPr lang="en-US" sz="1400" dirty="0">
              <a:latin typeface="Agency FB" pitchFamily="34" charset="0"/>
            </a:endParaRPr>
          </a:p>
        </p:txBody>
      </p:sp>
      <p:sp>
        <p:nvSpPr>
          <p:cNvPr id="56" name="Rectangle 55"/>
          <p:cNvSpPr/>
          <p:nvPr/>
        </p:nvSpPr>
        <p:spPr bwMode="auto">
          <a:xfrm>
            <a:off x="6500700" y="4846209"/>
            <a:ext cx="2011680" cy="731520"/>
          </a:xfrm>
          <a:prstGeom prst="rect">
            <a:avLst/>
          </a:prstGeom>
          <a:noFill/>
          <a:ln w="25400" cap="flat" cmpd="sng" algn="ctr">
            <a:solidFill>
              <a:schemeClr val="accent4">
                <a:lumMod val="60000"/>
                <a:lumOff val="40000"/>
              </a:schemeClr>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r>
              <a:rPr lang="en-US" sz="1400" dirty="0">
                <a:latin typeface="Agency FB" pitchFamily="34" charset="0"/>
              </a:rPr>
              <a:t>High value goods vulnerable to thefts, particularly between terminal and final destination.</a:t>
            </a:r>
          </a:p>
        </p:txBody>
      </p:sp>
      <p:sp>
        <p:nvSpPr>
          <p:cNvPr id="57" name="Rectangle 56"/>
          <p:cNvSpPr/>
          <p:nvPr/>
        </p:nvSpPr>
        <p:spPr bwMode="auto">
          <a:xfrm>
            <a:off x="6500700" y="5647884"/>
            <a:ext cx="2011680" cy="731520"/>
          </a:xfrm>
          <a:prstGeom prst="rect">
            <a:avLst/>
          </a:prstGeom>
          <a:noFill/>
          <a:ln w="25400" cap="flat" cmpd="sng" algn="ctr">
            <a:solidFill>
              <a:schemeClr val="accent4">
                <a:lumMod val="60000"/>
                <a:lumOff val="40000"/>
              </a:schemeClr>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r>
              <a:rPr lang="en-US" sz="1400" dirty="0">
                <a:latin typeface="Agency FB" pitchFamily="34" charset="0"/>
              </a:rPr>
              <a:t>Illicit trade of goods, drugs and weapons, as well as for illegal immigration.</a:t>
            </a:r>
          </a:p>
        </p:txBody>
      </p:sp>
      <p:sp>
        <p:nvSpPr>
          <p:cNvPr id="58" name="Rectangle 57"/>
          <p:cNvSpPr/>
          <p:nvPr/>
        </p:nvSpPr>
        <p:spPr>
          <a:xfrm>
            <a:off x="871755" y="5970728"/>
            <a:ext cx="552091" cy="274298"/>
          </a:xfrm>
          <a:prstGeom prst="rect">
            <a:avLst/>
          </a:prstGeom>
          <a:solidFill>
            <a:schemeClr val="bg1"/>
          </a:solid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Cross 58"/>
          <p:cNvSpPr/>
          <p:nvPr/>
        </p:nvSpPr>
        <p:spPr>
          <a:xfrm>
            <a:off x="1054225" y="6016437"/>
            <a:ext cx="182880" cy="182880"/>
          </a:xfrm>
          <a:prstGeom prst="plus">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ultiply 2"/>
          <p:cNvSpPr/>
          <p:nvPr/>
        </p:nvSpPr>
        <p:spPr>
          <a:xfrm>
            <a:off x="5348938" y="5973762"/>
            <a:ext cx="274320" cy="27432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974205" y="1899563"/>
            <a:ext cx="365760" cy="36576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Arrow Connector 59"/>
          <p:cNvCxnSpPr/>
          <p:nvPr/>
        </p:nvCxnSpPr>
        <p:spPr>
          <a:xfrm>
            <a:off x="6157085" y="1941611"/>
            <a:ext cx="0" cy="274298"/>
          </a:xfrm>
          <a:prstGeom prst="straightConnector1">
            <a:avLst/>
          </a:prstGeom>
          <a:ln w="12700">
            <a:solidFill>
              <a:schemeClr val="accent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4881093" y="1896538"/>
            <a:ext cx="1094054" cy="36370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Arrow Connector 60"/>
          <p:cNvCxnSpPr/>
          <p:nvPr/>
        </p:nvCxnSpPr>
        <p:spPr>
          <a:xfrm>
            <a:off x="4958866" y="2092605"/>
            <a:ext cx="914400"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5403188" y="3714474"/>
            <a:ext cx="457200" cy="182880"/>
          </a:xfrm>
          <a:prstGeom prst="rect">
            <a:avLst/>
          </a:prstGeom>
          <a:solidFill>
            <a:srgbClr val="FF0000"/>
          </a:solid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5403188" y="3492435"/>
            <a:ext cx="457200" cy="182880"/>
          </a:xfrm>
          <a:prstGeom prst="rect">
            <a:avLst/>
          </a:prstGeom>
          <a:solidFill>
            <a:schemeClr val="accent4">
              <a:lumMod val="75000"/>
            </a:schemeClr>
          </a:solid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5403188" y="3270396"/>
            <a:ext cx="457200" cy="182880"/>
          </a:xfrm>
          <a:prstGeom prst="rect">
            <a:avLst/>
          </a:prstGeom>
          <a:solidFill>
            <a:schemeClr val="accent3">
              <a:lumMod val="60000"/>
              <a:lumOff val="40000"/>
            </a:schemeClr>
          </a:solid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5917701" y="3713868"/>
            <a:ext cx="457200" cy="182880"/>
          </a:xfrm>
          <a:prstGeom prst="rect">
            <a:avLst/>
          </a:prstGeom>
          <a:solidFill>
            <a:srgbClr val="FF0000"/>
          </a:solid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5917701" y="3491829"/>
            <a:ext cx="457200" cy="182880"/>
          </a:xfrm>
          <a:prstGeom prst="rect">
            <a:avLst/>
          </a:prstGeom>
          <a:solidFill>
            <a:schemeClr val="accent4">
              <a:lumMod val="75000"/>
            </a:schemeClr>
          </a:solid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5917701" y="3269790"/>
            <a:ext cx="457200" cy="182880"/>
          </a:xfrm>
          <a:prstGeom prst="rect">
            <a:avLst/>
          </a:prstGeom>
          <a:solidFill>
            <a:schemeClr val="accent3">
              <a:lumMod val="60000"/>
              <a:lumOff val="40000"/>
            </a:schemeClr>
          </a:solid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5228931" y="5205031"/>
            <a:ext cx="552091" cy="274298"/>
          </a:xfrm>
          <a:prstGeom prst="rect">
            <a:avLst/>
          </a:prstGeom>
          <a:solidFill>
            <a:schemeClr val="bg1"/>
          </a:solid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p:nvSpPr>
        <p:spPr>
          <a:xfrm>
            <a:off x="5280373" y="5258107"/>
            <a:ext cx="457200" cy="182880"/>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Arrow Connector 70"/>
          <p:cNvCxnSpPr/>
          <p:nvPr/>
        </p:nvCxnSpPr>
        <p:spPr>
          <a:xfrm>
            <a:off x="1872615" y="4953037"/>
            <a:ext cx="0" cy="548640"/>
          </a:xfrm>
          <a:prstGeom prst="straightConnector1">
            <a:avLst/>
          </a:prstGeom>
          <a:ln w="15875">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5638421" y="3316858"/>
            <a:ext cx="0" cy="548640"/>
          </a:xfrm>
          <a:prstGeom prst="straightConnector1">
            <a:avLst/>
          </a:prstGeom>
          <a:ln w="15875">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6118304" y="3325572"/>
            <a:ext cx="0" cy="548640"/>
          </a:xfrm>
          <a:prstGeom prst="straightConnector1">
            <a:avLst/>
          </a:prstGeom>
          <a:ln w="15875">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4" name="Right Arrow 73"/>
          <p:cNvSpPr/>
          <p:nvPr/>
        </p:nvSpPr>
        <p:spPr>
          <a:xfrm>
            <a:off x="5613732" y="5304749"/>
            <a:ext cx="274320" cy="9144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4946317" y="4252353"/>
            <a:ext cx="365760" cy="182880"/>
          </a:xfrm>
          <a:prstGeom prst="rect">
            <a:avLst/>
          </a:prstGeom>
          <a:solidFill>
            <a:schemeClr val="bg1"/>
          </a:solid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p:nvSpPr>
        <p:spPr>
          <a:xfrm>
            <a:off x="4972640" y="4275567"/>
            <a:ext cx="320040" cy="137160"/>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5977531" y="4252353"/>
            <a:ext cx="365760" cy="182880"/>
          </a:xfrm>
          <a:prstGeom prst="rect">
            <a:avLst/>
          </a:prstGeom>
          <a:solidFill>
            <a:schemeClr val="bg1"/>
          </a:solid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a:off x="6003854" y="4276483"/>
            <a:ext cx="320040" cy="137160"/>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5980397" y="4561916"/>
            <a:ext cx="365760" cy="182880"/>
          </a:xfrm>
          <a:prstGeom prst="rect">
            <a:avLst/>
          </a:prstGeom>
          <a:solidFill>
            <a:schemeClr val="bg1"/>
          </a:solid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4948057" y="4561916"/>
            <a:ext cx="365760" cy="182880"/>
          </a:xfrm>
          <a:prstGeom prst="rect">
            <a:avLst/>
          </a:prstGeom>
          <a:solidFill>
            <a:schemeClr val="bg1"/>
          </a:solid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Arrow Connector 81"/>
          <p:cNvCxnSpPr>
            <a:stCxn id="75" idx="3"/>
            <a:endCxn id="77" idx="1"/>
          </p:cNvCxnSpPr>
          <p:nvPr/>
        </p:nvCxnSpPr>
        <p:spPr>
          <a:xfrm>
            <a:off x="5312077" y="4343793"/>
            <a:ext cx="665454" cy="0"/>
          </a:xfrm>
          <a:prstGeom prst="straightConnector1">
            <a:avLst/>
          </a:prstGeom>
          <a:ln w="15875">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79" idx="1"/>
            <a:endCxn id="80" idx="3"/>
          </p:cNvCxnSpPr>
          <p:nvPr/>
        </p:nvCxnSpPr>
        <p:spPr>
          <a:xfrm flipH="1">
            <a:off x="5313817" y="4653356"/>
            <a:ext cx="666580" cy="0"/>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77" idx="2"/>
            <a:endCxn id="79" idx="0"/>
          </p:cNvCxnSpPr>
          <p:nvPr/>
        </p:nvCxnSpPr>
        <p:spPr>
          <a:xfrm>
            <a:off x="6160411" y="4435233"/>
            <a:ext cx="2866" cy="126683"/>
          </a:xfrm>
          <a:prstGeom prst="straightConnector1">
            <a:avLst/>
          </a:prstGeom>
          <a:ln w="158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80" idx="0"/>
            <a:endCxn id="75" idx="2"/>
          </p:cNvCxnSpPr>
          <p:nvPr/>
        </p:nvCxnSpPr>
        <p:spPr>
          <a:xfrm flipH="1" flipV="1">
            <a:off x="5129197" y="4435233"/>
            <a:ext cx="1740" cy="126683"/>
          </a:xfrm>
          <a:prstGeom prst="straightConnector1">
            <a:avLst/>
          </a:prstGeom>
          <a:ln w="158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3" name="Up Arrow 92"/>
          <p:cNvSpPr/>
          <p:nvPr/>
        </p:nvSpPr>
        <p:spPr>
          <a:xfrm>
            <a:off x="5378799" y="2649335"/>
            <a:ext cx="365760" cy="457200"/>
          </a:xfrm>
          <a:prstGeom prst="up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5403188" y="2687686"/>
            <a:ext cx="338554" cy="461665"/>
          </a:xfrm>
          <a:prstGeom prst="rect">
            <a:avLst/>
          </a:prstGeom>
          <a:noFill/>
        </p:spPr>
        <p:txBody>
          <a:bodyPr wrap="none" rtlCol="0">
            <a:spAutoFit/>
          </a:bodyPr>
          <a:lstStyle/>
          <a:p>
            <a:r>
              <a:rPr lang="en-US" b="1" dirty="0">
                <a:latin typeface="Agency FB" panose="020B0503020202020204" pitchFamily="34" charset="0"/>
              </a:rPr>
              <a:t>$</a:t>
            </a:r>
          </a:p>
        </p:txBody>
      </p:sp>
      <p:sp>
        <p:nvSpPr>
          <p:cNvPr id="99" name="Footer Placeholder 2"/>
          <p:cNvSpPr>
            <a:spLocks noGrp="1"/>
          </p:cNvSpPr>
          <p:nvPr>
            <p:ph type="ftr" sz="quarter" idx="11"/>
          </p:nvPr>
        </p:nvSpPr>
        <p:spPr>
          <a:xfrm>
            <a:off x="0" y="6381328"/>
            <a:ext cx="9144000" cy="457200"/>
          </a:xfrm>
        </p:spPr>
        <p:txBody>
          <a:bodyPr/>
          <a:lstStyle/>
          <a:p>
            <a:pPr>
              <a:defRPr/>
            </a:pPr>
            <a:r>
              <a:rPr lang="en-US" sz="1100" dirty="0"/>
              <a:t>Copyright © 1998-2016,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extLst>
      <p:ext uri="{BB962C8B-B14F-4D97-AF65-F5344CB8AC3E}">
        <p14:creationId xmlns:p14="http://schemas.microsoft.com/office/powerpoint/2010/main" val="34425260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sz="3200" dirty="0"/>
              <a:t>Container Shipping Costs and Cargo Value</a:t>
            </a:r>
            <a:br>
              <a:rPr lang="en-US" sz="3200" dirty="0"/>
            </a:b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1779835"/>
              </p:ext>
            </p:extLst>
          </p:nvPr>
        </p:nvGraphicFramePr>
        <p:xfrm>
          <a:off x="92075" y="1082675"/>
          <a:ext cx="8959851" cy="5807456"/>
        </p:xfrm>
        <a:graphic>
          <a:graphicData uri="http://schemas.openxmlformats.org/drawingml/2006/table">
            <a:tbl>
              <a:tblPr firstRow="1" bandRow="1">
                <a:tableStyleId>{37CE84F3-28C3-443E-9E96-99CF82512B78}</a:tableStyleId>
              </a:tblPr>
              <a:tblGrid>
                <a:gridCol w="1783977">
                  <a:extLst>
                    <a:ext uri="{9D8B030D-6E8A-4147-A177-3AD203B41FA5}">
                      <a16:colId xmlns:a16="http://schemas.microsoft.com/office/drawing/2014/main" val="20000"/>
                    </a:ext>
                  </a:extLst>
                </a:gridCol>
                <a:gridCol w="1208501">
                  <a:extLst>
                    <a:ext uri="{9D8B030D-6E8A-4147-A177-3AD203B41FA5}">
                      <a16:colId xmlns:a16="http://schemas.microsoft.com/office/drawing/2014/main" val="20001"/>
                    </a:ext>
                  </a:extLst>
                </a:gridCol>
                <a:gridCol w="1304414">
                  <a:extLst>
                    <a:ext uri="{9D8B030D-6E8A-4147-A177-3AD203B41FA5}">
                      <a16:colId xmlns:a16="http://schemas.microsoft.com/office/drawing/2014/main" val="20002"/>
                    </a:ext>
                  </a:extLst>
                </a:gridCol>
                <a:gridCol w="1189318">
                  <a:extLst>
                    <a:ext uri="{9D8B030D-6E8A-4147-A177-3AD203B41FA5}">
                      <a16:colId xmlns:a16="http://schemas.microsoft.com/office/drawing/2014/main" val="20003"/>
                    </a:ext>
                  </a:extLst>
                </a:gridCol>
                <a:gridCol w="1275640">
                  <a:extLst>
                    <a:ext uri="{9D8B030D-6E8A-4147-A177-3AD203B41FA5}">
                      <a16:colId xmlns:a16="http://schemas.microsoft.com/office/drawing/2014/main" val="20004"/>
                    </a:ext>
                  </a:extLst>
                </a:gridCol>
                <a:gridCol w="1122179">
                  <a:extLst>
                    <a:ext uri="{9D8B030D-6E8A-4147-A177-3AD203B41FA5}">
                      <a16:colId xmlns:a16="http://schemas.microsoft.com/office/drawing/2014/main" val="20005"/>
                    </a:ext>
                  </a:extLst>
                </a:gridCol>
                <a:gridCol w="1075822">
                  <a:extLst>
                    <a:ext uri="{9D8B030D-6E8A-4147-A177-3AD203B41FA5}">
                      <a16:colId xmlns:a16="http://schemas.microsoft.com/office/drawing/2014/main" val="20006"/>
                    </a:ext>
                  </a:extLst>
                </a:gridCol>
              </a:tblGrid>
              <a:tr h="370840">
                <a:tc>
                  <a:txBody>
                    <a:bodyPr/>
                    <a:lstStyle/>
                    <a:p>
                      <a:r>
                        <a:rPr lang="en-US" sz="1600" dirty="0"/>
                        <a:t>Products</a:t>
                      </a:r>
                    </a:p>
                  </a:txBody>
                  <a:tcPr marL="92076" marR="92076" marT="18288" marB="18288"/>
                </a:tc>
                <a:tc gridSpan="2">
                  <a:txBody>
                    <a:bodyPr/>
                    <a:lstStyle/>
                    <a:p>
                      <a:pPr algn="ctr"/>
                      <a:r>
                        <a:rPr lang="en-US" sz="1600" dirty="0"/>
                        <a:t>Items / 40</a:t>
                      </a:r>
                      <a:r>
                        <a:rPr lang="en-US" sz="1600" baseline="0" dirty="0"/>
                        <a:t> Foot Container</a:t>
                      </a:r>
                      <a:endParaRPr lang="en-US" sz="1600" dirty="0"/>
                    </a:p>
                  </a:txBody>
                  <a:tcPr marL="92076" marR="92076" marT="18288" marB="18288"/>
                </a:tc>
                <a:tc hMerge="1">
                  <a:txBody>
                    <a:bodyPr/>
                    <a:lstStyle/>
                    <a:p>
                      <a:endParaRPr lang="en-US" dirty="0"/>
                    </a:p>
                  </a:txBody>
                  <a:tcPr/>
                </a:tc>
                <a:tc gridSpan="2">
                  <a:txBody>
                    <a:bodyPr/>
                    <a:lstStyle/>
                    <a:p>
                      <a:pPr algn="ctr"/>
                      <a:r>
                        <a:rPr lang="en-US" sz="1600" dirty="0"/>
                        <a:t>Retail Value (USD)</a:t>
                      </a:r>
                    </a:p>
                  </a:txBody>
                  <a:tcPr marL="92076" marR="92076" marT="18288" marB="18288"/>
                </a:tc>
                <a:tc hMerge="1">
                  <a:txBody>
                    <a:bodyPr/>
                    <a:lstStyle/>
                    <a:p>
                      <a:endParaRPr lang="en-US" dirty="0"/>
                    </a:p>
                  </a:txBody>
                  <a:tcPr/>
                </a:tc>
                <a:tc gridSpan="2">
                  <a:txBody>
                    <a:bodyPr/>
                    <a:lstStyle/>
                    <a:p>
                      <a:pPr algn="ctr"/>
                      <a:r>
                        <a:rPr lang="en-US" sz="1600" dirty="0"/>
                        <a:t>Freight</a:t>
                      </a:r>
                      <a:r>
                        <a:rPr lang="en-US" sz="1600" baseline="0" dirty="0"/>
                        <a:t> / Value (%)</a:t>
                      </a:r>
                      <a:endParaRPr lang="en-US" sz="1600" dirty="0"/>
                    </a:p>
                  </a:txBody>
                  <a:tcPr marL="92076" marR="92076" marT="18288" marB="18288"/>
                </a:tc>
                <a:tc hMerge="1">
                  <a:txBody>
                    <a:bodyPr/>
                    <a:lstStyle/>
                    <a:p>
                      <a:endParaRPr lang="en-US" dirty="0"/>
                    </a:p>
                  </a:txBody>
                  <a:tcPr/>
                </a:tc>
                <a:extLst>
                  <a:ext uri="{0D108BD9-81ED-4DB2-BD59-A6C34878D82A}">
                    <a16:rowId xmlns:a16="http://schemas.microsoft.com/office/drawing/2014/main" val="10000"/>
                  </a:ext>
                </a:extLst>
              </a:tr>
              <a:tr h="370840">
                <a:tc>
                  <a:txBody>
                    <a:bodyPr/>
                    <a:lstStyle/>
                    <a:p>
                      <a:endParaRPr lang="en-US" sz="1400" dirty="0"/>
                    </a:p>
                  </a:txBody>
                  <a:tcPr marL="92076" marR="92076" marT="18288" marB="18288" anchor="ctr"/>
                </a:tc>
                <a:tc>
                  <a:txBody>
                    <a:bodyPr/>
                    <a:lstStyle/>
                    <a:p>
                      <a:r>
                        <a:rPr lang="en-US" sz="1400" dirty="0"/>
                        <a:t>Low</a:t>
                      </a:r>
                    </a:p>
                  </a:txBody>
                  <a:tcPr marL="92076" marR="92076" marT="18288" marB="18288" anchor="ctr"/>
                </a:tc>
                <a:tc>
                  <a:txBody>
                    <a:bodyPr/>
                    <a:lstStyle/>
                    <a:p>
                      <a:r>
                        <a:rPr lang="en-US" sz="1400" dirty="0"/>
                        <a:t>High</a:t>
                      </a:r>
                    </a:p>
                  </a:txBody>
                  <a:tcPr marL="92076" marR="92076" marT="18288" marB="18288" anchor="ctr"/>
                </a:tc>
                <a:tc>
                  <a:txBody>
                    <a:bodyPr/>
                    <a:lstStyle/>
                    <a:p>
                      <a:r>
                        <a:rPr lang="en-US" sz="1400" dirty="0"/>
                        <a:t>Low</a:t>
                      </a:r>
                    </a:p>
                  </a:txBody>
                  <a:tcPr marL="92076" marR="92076" marT="18288" marB="18288" anchor="ctr"/>
                </a:tc>
                <a:tc>
                  <a:txBody>
                    <a:bodyPr/>
                    <a:lstStyle/>
                    <a:p>
                      <a:r>
                        <a:rPr lang="en-US" sz="1400" dirty="0"/>
                        <a:t>High</a:t>
                      </a:r>
                    </a:p>
                  </a:txBody>
                  <a:tcPr marL="92076" marR="92076" marT="18288" marB="18288" anchor="ctr"/>
                </a:tc>
                <a:tc>
                  <a:txBody>
                    <a:bodyPr/>
                    <a:lstStyle/>
                    <a:p>
                      <a:r>
                        <a:rPr lang="en-US" sz="1400" dirty="0"/>
                        <a:t>Low</a:t>
                      </a:r>
                    </a:p>
                  </a:txBody>
                  <a:tcPr marL="92076" marR="92076" marT="18288" marB="18288" anchor="ctr"/>
                </a:tc>
                <a:tc>
                  <a:txBody>
                    <a:bodyPr/>
                    <a:lstStyle/>
                    <a:p>
                      <a:r>
                        <a:rPr lang="en-US" sz="1400" dirty="0"/>
                        <a:t>High</a:t>
                      </a:r>
                    </a:p>
                  </a:txBody>
                  <a:tcPr marL="92076" marR="92076" marT="18288" marB="18288" anchor="ctr"/>
                </a:tc>
                <a:extLst>
                  <a:ext uri="{0D108BD9-81ED-4DB2-BD59-A6C34878D82A}">
                    <a16:rowId xmlns:a16="http://schemas.microsoft.com/office/drawing/2014/main" val="10001"/>
                  </a:ext>
                </a:extLst>
              </a:tr>
              <a:tr h="370840">
                <a:tc>
                  <a:txBody>
                    <a:bodyPr/>
                    <a:lstStyle/>
                    <a:p>
                      <a:r>
                        <a:rPr lang="en-US" sz="1400" dirty="0"/>
                        <a:t>Clothing (low value)</a:t>
                      </a:r>
                    </a:p>
                  </a:txBody>
                  <a:tcPr marL="92076" marR="92076" marT="18288" marB="18288" anchor="ctr"/>
                </a:tc>
                <a:tc>
                  <a:txBody>
                    <a:bodyPr/>
                    <a:lstStyle/>
                    <a:p>
                      <a:r>
                        <a:rPr lang="en-US" sz="1400" dirty="0"/>
                        <a:t>90,000</a:t>
                      </a:r>
                    </a:p>
                  </a:txBody>
                  <a:tcPr marL="92076" marR="92076" marT="18288" marB="18288" anchor="ctr"/>
                </a:tc>
                <a:tc>
                  <a:txBody>
                    <a:bodyPr/>
                    <a:lstStyle/>
                    <a:p>
                      <a:r>
                        <a:rPr lang="en-US" sz="1400" dirty="0"/>
                        <a:t>130,000</a:t>
                      </a:r>
                    </a:p>
                  </a:txBody>
                  <a:tcPr marL="92076" marR="92076" marT="18288" marB="18288" anchor="ctr"/>
                </a:tc>
                <a:tc>
                  <a:txBody>
                    <a:bodyPr/>
                    <a:lstStyle/>
                    <a:p>
                      <a:r>
                        <a:rPr lang="en-US" sz="1400" dirty="0"/>
                        <a:t>225,000</a:t>
                      </a:r>
                    </a:p>
                  </a:txBody>
                  <a:tcPr marL="92076" marR="92076" marT="18288" marB="18288" anchor="ctr"/>
                </a:tc>
                <a:tc>
                  <a:txBody>
                    <a:bodyPr/>
                    <a:lstStyle/>
                    <a:p>
                      <a:r>
                        <a:rPr lang="en-US" sz="1400" dirty="0"/>
                        <a:t>520,000</a:t>
                      </a:r>
                    </a:p>
                  </a:txBody>
                  <a:tcPr marL="92076" marR="92076" marT="18288" marB="18288" anchor="ctr"/>
                </a:tc>
                <a:tc>
                  <a:txBody>
                    <a:bodyPr/>
                    <a:lstStyle/>
                    <a:p>
                      <a:r>
                        <a:rPr lang="en-US" sz="1400" dirty="0"/>
                        <a:t>0.56</a:t>
                      </a:r>
                    </a:p>
                  </a:txBody>
                  <a:tcPr marL="92076" marR="92076" marT="18288" marB="18288" anchor="ctr"/>
                </a:tc>
                <a:tc>
                  <a:txBody>
                    <a:bodyPr/>
                    <a:lstStyle/>
                    <a:p>
                      <a:r>
                        <a:rPr lang="en-US" sz="1400" dirty="0"/>
                        <a:t>1.91</a:t>
                      </a:r>
                    </a:p>
                  </a:txBody>
                  <a:tcPr marL="92076" marR="92076" marT="18288" marB="18288" anchor="ctr"/>
                </a:tc>
                <a:extLst>
                  <a:ext uri="{0D108BD9-81ED-4DB2-BD59-A6C34878D82A}">
                    <a16:rowId xmlns:a16="http://schemas.microsoft.com/office/drawing/2014/main" val="10002"/>
                  </a:ext>
                </a:extLst>
              </a:tr>
              <a:tr h="370840">
                <a:tc>
                  <a:txBody>
                    <a:bodyPr/>
                    <a:lstStyle/>
                    <a:p>
                      <a:r>
                        <a:rPr lang="en-US" sz="1400" dirty="0"/>
                        <a:t>Clothing (mid range)</a:t>
                      </a:r>
                    </a:p>
                  </a:txBody>
                  <a:tcPr marL="92076" marR="92076" marT="18288" marB="18288" anchor="ctr"/>
                </a:tc>
                <a:tc>
                  <a:txBody>
                    <a:bodyPr/>
                    <a:lstStyle/>
                    <a:p>
                      <a:r>
                        <a:rPr lang="en-US" sz="1400" dirty="0"/>
                        <a:t>25,000</a:t>
                      </a:r>
                    </a:p>
                  </a:txBody>
                  <a:tcPr marL="92076" marR="92076" marT="18288" marB="18288" anchor="ctr"/>
                </a:tc>
                <a:tc>
                  <a:txBody>
                    <a:bodyPr/>
                    <a:lstStyle/>
                    <a:p>
                      <a:r>
                        <a:rPr lang="en-US" sz="1400" dirty="0"/>
                        <a:t>60,000</a:t>
                      </a:r>
                    </a:p>
                  </a:txBody>
                  <a:tcPr marL="92076" marR="92076" marT="18288" marB="18288" anchor="ctr"/>
                </a:tc>
                <a:tc>
                  <a:txBody>
                    <a:bodyPr/>
                    <a:lstStyle/>
                    <a:p>
                      <a:r>
                        <a:rPr lang="en-US" sz="1400" dirty="0"/>
                        <a:t>500,000</a:t>
                      </a:r>
                    </a:p>
                  </a:txBody>
                  <a:tcPr marL="92076" marR="92076" marT="18288" marB="18288" anchor="ctr"/>
                </a:tc>
                <a:tc>
                  <a:txBody>
                    <a:bodyPr/>
                    <a:lstStyle/>
                    <a:p>
                      <a:r>
                        <a:rPr lang="en-US" sz="1400" dirty="0"/>
                        <a:t>3,600,000</a:t>
                      </a:r>
                    </a:p>
                  </a:txBody>
                  <a:tcPr marL="92076" marR="92076" marT="18288" marB="18288" anchor="ctr"/>
                </a:tc>
                <a:tc>
                  <a:txBody>
                    <a:bodyPr/>
                    <a:lstStyle/>
                    <a:p>
                      <a:r>
                        <a:rPr lang="en-US" sz="1400" dirty="0"/>
                        <a:t>0.08</a:t>
                      </a:r>
                    </a:p>
                  </a:txBody>
                  <a:tcPr marL="92076" marR="92076" marT="18288" marB="18288" anchor="ctr"/>
                </a:tc>
                <a:tc>
                  <a:txBody>
                    <a:bodyPr/>
                    <a:lstStyle/>
                    <a:p>
                      <a:r>
                        <a:rPr lang="en-US" sz="1400" dirty="0"/>
                        <a:t>0.86</a:t>
                      </a:r>
                    </a:p>
                  </a:txBody>
                  <a:tcPr marL="92076" marR="92076" marT="18288" marB="18288" anchor="ctr"/>
                </a:tc>
                <a:extLst>
                  <a:ext uri="{0D108BD9-81ED-4DB2-BD59-A6C34878D82A}">
                    <a16:rowId xmlns:a16="http://schemas.microsoft.com/office/drawing/2014/main" val="10003"/>
                  </a:ext>
                </a:extLst>
              </a:tr>
              <a:tr h="370840">
                <a:tc>
                  <a:txBody>
                    <a:bodyPr/>
                    <a:lstStyle/>
                    <a:p>
                      <a:r>
                        <a:rPr lang="en-US" sz="1400" dirty="0"/>
                        <a:t>Sports shoes</a:t>
                      </a:r>
                    </a:p>
                  </a:txBody>
                  <a:tcPr marL="92076" marR="92076" marT="18288" marB="18288" anchor="ctr"/>
                </a:tc>
                <a:tc>
                  <a:txBody>
                    <a:bodyPr/>
                    <a:lstStyle/>
                    <a:p>
                      <a:r>
                        <a:rPr lang="en-US" sz="1400" dirty="0"/>
                        <a:t>18,000</a:t>
                      </a:r>
                    </a:p>
                  </a:txBody>
                  <a:tcPr marL="92076" marR="92076" marT="18288" marB="18288" anchor="ctr"/>
                </a:tc>
                <a:tc>
                  <a:txBody>
                    <a:bodyPr/>
                    <a:lstStyle/>
                    <a:p>
                      <a:r>
                        <a:rPr lang="en-US" sz="1400" dirty="0"/>
                        <a:t>28,000</a:t>
                      </a:r>
                    </a:p>
                  </a:txBody>
                  <a:tcPr marL="92076" marR="92076" marT="18288" marB="18288" anchor="ctr"/>
                </a:tc>
                <a:tc>
                  <a:txBody>
                    <a:bodyPr/>
                    <a:lstStyle/>
                    <a:p>
                      <a:r>
                        <a:rPr lang="en-US" sz="1400" dirty="0"/>
                        <a:t>350,000</a:t>
                      </a:r>
                    </a:p>
                  </a:txBody>
                  <a:tcPr marL="92076" marR="92076" marT="18288" marB="18288" anchor="ctr"/>
                </a:tc>
                <a:tc>
                  <a:txBody>
                    <a:bodyPr/>
                    <a:lstStyle/>
                    <a:p>
                      <a:r>
                        <a:rPr lang="en-US" sz="1400" dirty="0"/>
                        <a:t>2,520,000</a:t>
                      </a:r>
                    </a:p>
                  </a:txBody>
                  <a:tcPr marL="92076" marR="92076" marT="18288" marB="18288" anchor="ctr"/>
                </a:tc>
                <a:tc>
                  <a:txBody>
                    <a:bodyPr/>
                    <a:lstStyle/>
                    <a:p>
                      <a:r>
                        <a:rPr lang="en-US" sz="1400" dirty="0"/>
                        <a:t>0.12</a:t>
                      </a:r>
                    </a:p>
                  </a:txBody>
                  <a:tcPr marL="92076" marR="92076" marT="18288" marB="18288" anchor="ctr"/>
                </a:tc>
                <a:tc>
                  <a:txBody>
                    <a:bodyPr/>
                    <a:lstStyle/>
                    <a:p>
                      <a:r>
                        <a:rPr lang="en-US" sz="1400" dirty="0"/>
                        <a:t>0.23</a:t>
                      </a:r>
                    </a:p>
                  </a:txBody>
                  <a:tcPr marL="92076" marR="92076" marT="18288" marB="18288" anchor="ctr"/>
                </a:tc>
                <a:extLst>
                  <a:ext uri="{0D108BD9-81ED-4DB2-BD59-A6C34878D82A}">
                    <a16:rowId xmlns:a16="http://schemas.microsoft.com/office/drawing/2014/main" val="10004"/>
                  </a:ext>
                </a:extLst>
              </a:tr>
              <a:tr h="370840">
                <a:tc>
                  <a:txBody>
                    <a:bodyPr/>
                    <a:lstStyle/>
                    <a:p>
                      <a:r>
                        <a:rPr lang="en-US" sz="1400" dirty="0"/>
                        <a:t>Bicycles</a:t>
                      </a:r>
                    </a:p>
                  </a:txBody>
                  <a:tcPr marL="92076" marR="92076" marT="18288" marB="18288" anchor="ctr"/>
                </a:tc>
                <a:tc>
                  <a:txBody>
                    <a:bodyPr/>
                    <a:lstStyle/>
                    <a:p>
                      <a:r>
                        <a:rPr lang="en-US" sz="1400" dirty="0"/>
                        <a:t>1,200</a:t>
                      </a:r>
                    </a:p>
                  </a:txBody>
                  <a:tcPr marL="92076" marR="92076" marT="18288" marB="18288" anchor="ctr"/>
                </a:tc>
                <a:tc>
                  <a:txBody>
                    <a:bodyPr/>
                    <a:lstStyle/>
                    <a:p>
                      <a:r>
                        <a:rPr lang="en-US" sz="1400" dirty="0"/>
                        <a:t>1,600</a:t>
                      </a:r>
                    </a:p>
                  </a:txBody>
                  <a:tcPr marL="92076" marR="92076" marT="18288" marB="18288" anchor="ctr"/>
                </a:tc>
                <a:tc>
                  <a:txBody>
                    <a:bodyPr/>
                    <a:lstStyle/>
                    <a:p>
                      <a:r>
                        <a:rPr lang="en-US" sz="1400" dirty="0"/>
                        <a:t>240,000</a:t>
                      </a:r>
                    </a:p>
                  </a:txBody>
                  <a:tcPr marL="92076" marR="92076" marT="18288" marB="18288" anchor="ctr"/>
                </a:tc>
                <a:tc>
                  <a:txBody>
                    <a:bodyPr/>
                    <a:lstStyle/>
                    <a:p>
                      <a:r>
                        <a:rPr lang="en-US" sz="1400" dirty="0"/>
                        <a:t>480,000</a:t>
                      </a:r>
                    </a:p>
                  </a:txBody>
                  <a:tcPr marL="92076" marR="92076" marT="18288" marB="18288" anchor="ctr"/>
                </a:tc>
                <a:tc>
                  <a:txBody>
                    <a:bodyPr/>
                    <a:lstStyle/>
                    <a:p>
                      <a:r>
                        <a:rPr lang="en-US" sz="1400" dirty="0"/>
                        <a:t>0.60</a:t>
                      </a:r>
                    </a:p>
                  </a:txBody>
                  <a:tcPr marL="92076" marR="92076" marT="18288" marB="18288" anchor="ctr"/>
                </a:tc>
                <a:tc>
                  <a:txBody>
                    <a:bodyPr/>
                    <a:lstStyle/>
                    <a:p>
                      <a:r>
                        <a:rPr lang="en-US" sz="1400" dirty="0"/>
                        <a:t>1.79</a:t>
                      </a:r>
                    </a:p>
                  </a:txBody>
                  <a:tcPr marL="92076" marR="92076" marT="18288" marB="18288" anchor="ctr"/>
                </a:tc>
                <a:extLst>
                  <a:ext uri="{0D108BD9-81ED-4DB2-BD59-A6C34878D82A}">
                    <a16:rowId xmlns:a16="http://schemas.microsoft.com/office/drawing/2014/main" val="10005"/>
                  </a:ext>
                </a:extLst>
              </a:tr>
              <a:tr h="370840">
                <a:tc>
                  <a:txBody>
                    <a:bodyPr/>
                    <a:lstStyle/>
                    <a:p>
                      <a:r>
                        <a:rPr lang="en-US" sz="1400" dirty="0"/>
                        <a:t>Toys (low quality)</a:t>
                      </a:r>
                    </a:p>
                  </a:txBody>
                  <a:tcPr marL="92076" marR="92076" marT="18288" marB="18288" anchor="ctr"/>
                </a:tc>
                <a:tc>
                  <a:txBody>
                    <a:bodyPr/>
                    <a:lstStyle/>
                    <a:p>
                      <a:r>
                        <a:rPr lang="en-US" sz="1400" dirty="0"/>
                        <a:t>20,000</a:t>
                      </a:r>
                    </a:p>
                  </a:txBody>
                  <a:tcPr marL="92076" marR="92076" marT="18288" marB="18288" anchor="ctr"/>
                </a:tc>
                <a:tc>
                  <a:txBody>
                    <a:bodyPr/>
                    <a:lstStyle/>
                    <a:p>
                      <a:r>
                        <a:rPr lang="en-US" sz="1400" dirty="0"/>
                        <a:t>60,000</a:t>
                      </a:r>
                    </a:p>
                  </a:txBody>
                  <a:tcPr marL="92076" marR="92076" marT="18288" marB="18288" anchor="ctr"/>
                </a:tc>
                <a:tc>
                  <a:txBody>
                    <a:bodyPr/>
                    <a:lstStyle/>
                    <a:p>
                      <a:r>
                        <a:rPr lang="en-US" sz="1400" dirty="0"/>
                        <a:t>60,000</a:t>
                      </a:r>
                    </a:p>
                  </a:txBody>
                  <a:tcPr marL="92076" marR="92076" marT="18288" marB="18288" anchor="ctr"/>
                </a:tc>
                <a:tc>
                  <a:txBody>
                    <a:bodyPr/>
                    <a:lstStyle/>
                    <a:p>
                      <a:r>
                        <a:rPr lang="en-US" sz="1400" dirty="0"/>
                        <a:t>720,000</a:t>
                      </a:r>
                    </a:p>
                  </a:txBody>
                  <a:tcPr marL="92076" marR="92076" marT="18288" marB="18288" anchor="ctr"/>
                </a:tc>
                <a:tc>
                  <a:txBody>
                    <a:bodyPr/>
                    <a:lstStyle/>
                    <a:p>
                      <a:r>
                        <a:rPr lang="en-US" sz="1400" dirty="0"/>
                        <a:t>0.40</a:t>
                      </a:r>
                    </a:p>
                  </a:txBody>
                  <a:tcPr marL="92076" marR="92076" marT="18288" marB="18288" anchor="ctr"/>
                </a:tc>
                <a:tc>
                  <a:txBody>
                    <a:bodyPr/>
                    <a:lstStyle/>
                    <a:p>
                      <a:r>
                        <a:rPr lang="en-US" sz="1400" dirty="0"/>
                        <a:t>7.17</a:t>
                      </a:r>
                    </a:p>
                  </a:txBody>
                  <a:tcPr marL="92076" marR="92076" marT="18288" marB="18288" anchor="ctr"/>
                </a:tc>
                <a:extLst>
                  <a:ext uri="{0D108BD9-81ED-4DB2-BD59-A6C34878D82A}">
                    <a16:rowId xmlns:a16="http://schemas.microsoft.com/office/drawing/2014/main" val="10006"/>
                  </a:ext>
                </a:extLst>
              </a:tr>
              <a:tr h="370840">
                <a:tc>
                  <a:txBody>
                    <a:bodyPr/>
                    <a:lstStyle/>
                    <a:p>
                      <a:r>
                        <a:rPr lang="en-US" sz="1400" dirty="0"/>
                        <a:t>Consumer electronics (small)</a:t>
                      </a:r>
                    </a:p>
                  </a:txBody>
                  <a:tcPr marL="92076" marR="92076" marT="18288" marB="18288" anchor="ctr"/>
                </a:tc>
                <a:tc>
                  <a:txBody>
                    <a:bodyPr/>
                    <a:lstStyle/>
                    <a:p>
                      <a:r>
                        <a:rPr lang="en-US" sz="1400" dirty="0"/>
                        <a:t>2,800</a:t>
                      </a:r>
                    </a:p>
                  </a:txBody>
                  <a:tcPr marL="92076" marR="92076" marT="18288" marB="18288" anchor="ctr"/>
                </a:tc>
                <a:tc>
                  <a:txBody>
                    <a:bodyPr/>
                    <a:lstStyle/>
                    <a:p>
                      <a:r>
                        <a:rPr lang="en-US" sz="1400" dirty="0"/>
                        <a:t>3,600</a:t>
                      </a:r>
                    </a:p>
                  </a:txBody>
                  <a:tcPr marL="92076" marR="92076" marT="18288" marB="18288" anchor="ctr"/>
                </a:tc>
                <a:tc>
                  <a:txBody>
                    <a:bodyPr/>
                    <a:lstStyle/>
                    <a:p>
                      <a:r>
                        <a:rPr lang="en-US" sz="1400" dirty="0"/>
                        <a:t>170,000</a:t>
                      </a:r>
                    </a:p>
                  </a:txBody>
                  <a:tcPr marL="92076" marR="92076" marT="18288" marB="18288" anchor="ctr"/>
                </a:tc>
                <a:tc>
                  <a:txBody>
                    <a:bodyPr/>
                    <a:lstStyle/>
                    <a:p>
                      <a:r>
                        <a:rPr lang="en-US" sz="1400" dirty="0"/>
                        <a:t>430,000</a:t>
                      </a:r>
                    </a:p>
                  </a:txBody>
                  <a:tcPr marL="92076" marR="92076" marT="18288" marB="18288" anchor="ctr"/>
                </a:tc>
                <a:tc>
                  <a:txBody>
                    <a:bodyPr/>
                    <a:lstStyle/>
                    <a:p>
                      <a:r>
                        <a:rPr lang="en-US" sz="1400" dirty="0"/>
                        <a:t>0.67</a:t>
                      </a:r>
                    </a:p>
                  </a:txBody>
                  <a:tcPr marL="92076" marR="92076" marT="18288" marB="18288" anchor="ctr"/>
                </a:tc>
                <a:tc>
                  <a:txBody>
                    <a:bodyPr/>
                    <a:lstStyle/>
                    <a:p>
                      <a:r>
                        <a:rPr lang="en-US" sz="1400" dirty="0"/>
                        <a:t>2.53</a:t>
                      </a:r>
                    </a:p>
                  </a:txBody>
                  <a:tcPr marL="92076" marR="92076" marT="18288" marB="18288" anchor="ctr"/>
                </a:tc>
                <a:extLst>
                  <a:ext uri="{0D108BD9-81ED-4DB2-BD59-A6C34878D82A}">
                    <a16:rowId xmlns:a16="http://schemas.microsoft.com/office/drawing/2014/main" val="10007"/>
                  </a:ext>
                </a:extLst>
              </a:tr>
              <a:tr h="370840">
                <a:tc>
                  <a:txBody>
                    <a:bodyPr/>
                    <a:lstStyle/>
                    <a:p>
                      <a:r>
                        <a:rPr lang="en-US" sz="1400" dirty="0"/>
                        <a:t>Consumer</a:t>
                      </a:r>
                      <a:r>
                        <a:rPr lang="en-US" sz="1400" baseline="0" dirty="0"/>
                        <a:t> electronics (large)</a:t>
                      </a:r>
                      <a:endParaRPr lang="en-US" sz="1400" dirty="0"/>
                    </a:p>
                  </a:txBody>
                  <a:tcPr marL="92076" marR="92076" marT="18288" marB="18288" anchor="ctr"/>
                </a:tc>
                <a:tc>
                  <a:txBody>
                    <a:bodyPr/>
                    <a:lstStyle/>
                    <a:p>
                      <a:r>
                        <a:rPr lang="en-US" sz="1400" dirty="0"/>
                        <a:t>240</a:t>
                      </a:r>
                    </a:p>
                  </a:txBody>
                  <a:tcPr marL="92076" marR="92076" marT="18288" marB="18288" anchor="ctr"/>
                </a:tc>
                <a:tc>
                  <a:txBody>
                    <a:bodyPr/>
                    <a:lstStyle/>
                    <a:p>
                      <a:r>
                        <a:rPr lang="en-US" sz="1400" dirty="0"/>
                        <a:t>480</a:t>
                      </a:r>
                    </a:p>
                  </a:txBody>
                  <a:tcPr marL="92076" marR="92076" marT="18288" marB="18288" anchor="ctr"/>
                </a:tc>
                <a:tc>
                  <a:txBody>
                    <a:bodyPr/>
                    <a:lstStyle/>
                    <a:p>
                      <a:r>
                        <a:rPr lang="en-US" sz="1400" dirty="0"/>
                        <a:t>70,000</a:t>
                      </a:r>
                    </a:p>
                  </a:txBody>
                  <a:tcPr marL="92076" marR="92076" marT="18288" marB="18288" anchor="ctr"/>
                </a:tc>
                <a:tc>
                  <a:txBody>
                    <a:bodyPr/>
                    <a:lstStyle/>
                    <a:p>
                      <a:r>
                        <a:rPr lang="en-US" sz="1400" dirty="0"/>
                        <a:t>140,000</a:t>
                      </a:r>
                    </a:p>
                  </a:txBody>
                  <a:tcPr marL="92076" marR="92076" marT="18288" marB="18288" anchor="ctr"/>
                </a:tc>
                <a:tc>
                  <a:txBody>
                    <a:bodyPr/>
                    <a:lstStyle/>
                    <a:p>
                      <a:r>
                        <a:rPr lang="en-US" sz="1400" dirty="0"/>
                        <a:t>2.07</a:t>
                      </a:r>
                    </a:p>
                  </a:txBody>
                  <a:tcPr marL="92076" marR="92076" marT="18288" marB="18288" anchor="ctr"/>
                </a:tc>
                <a:tc>
                  <a:txBody>
                    <a:bodyPr/>
                    <a:lstStyle/>
                    <a:p>
                      <a:r>
                        <a:rPr lang="en-US" sz="1400" dirty="0"/>
                        <a:t>6.14</a:t>
                      </a:r>
                    </a:p>
                  </a:txBody>
                  <a:tcPr marL="92076" marR="92076" marT="18288" marB="18288" anchor="ctr"/>
                </a:tc>
                <a:extLst>
                  <a:ext uri="{0D108BD9-81ED-4DB2-BD59-A6C34878D82A}">
                    <a16:rowId xmlns:a16="http://schemas.microsoft.com/office/drawing/2014/main" val="10008"/>
                  </a:ext>
                </a:extLst>
              </a:tr>
              <a:tr h="370840">
                <a:tc>
                  <a:txBody>
                    <a:bodyPr/>
                    <a:lstStyle/>
                    <a:p>
                      <a:r>
                        <a:rPr lang="en-US" sz="1400" dirty="0"/>
                        <a:t>Appliances (small)</a:t>
                      </a:r>
                    </a:p>
                  </a:txBody>
                  <a:tcPr marL="92076" marR="92076" marT="18288" marB="18288" anchor="ctr"/>
                </a:tc>
                <a:tc>
                  <a:txBody>
                    <a:bodyPr/>
                    <a:lstStyle/>
                    <a:p>
                      <a:r>
                        <a:rPr lang="en-US" sz="1400" dirty="0"/>
                        <a:t>600</a:t>
                      </a:r>
                    </a:p>
                  </a:txBody>
                  <a:tcPr marL="92076" marR="92076" marT="18288" marB="18288" anchor="ctr"/>
                </a:tc>
                <a:tc>
                  <a:txBody>
                    <a:bodyPr/>
                    <a:lstStyle/>
                    <a:p>
                      <a:r>
                        <a:rPr lang="en-US" sz="1400" dirty="0"/>
                        <a:t>1,200</a:t>
                      </a:r>
                    </a:p>
                  </a:txBody>
                  <a:tcPr marL="92076" marR="92076" marT="18288" marB="18288" anchor="ctr"/>
                </a:tc>
                <a:tc>
                  <a:txBody>
                    <a:bodyPr/>
                    <a:lstStyle/>
                    <a:p>
                      <a:r>
                        <a:rPr lang="en-US" sz="1400" dirty="0"/>
                        <a:t>45,000</a:t>
                      </a:r>
                    </a:p>
                  </a:txBody>
                  <a:tcPr marL="92076" marR="92076" marT="18288" marB="18288" anchor="ctr"/>
                </a:tc>
                <a:tc>
                  <a:txBody>
                    <a:bodyPr/>
                    <a:lstStyle/>
                    <a:p>
                      <a:r>
                        <a:rPr lang="en-US" sz="1400" dirty="0"/>
                        <a:t>100,000</a:t>
                      </a:r>
                    </a:p>
                  </a:txBody>
                  <a:tcPr marL="92076" marR="92076" marT="18288" marB="18288" anchor="ctr"/>
                </a:tc>
                <a:tc>
                  <a:txBody>
                    <a:bodyPr/>
                    <a:lstStyle/>
                    <a:p>
                      <a:r>
                        <a:rPr lang="en-US" sz="1400" dirty="0"/>
                        <a:t>2.90</a:t>
                      </a:r>
                    </a:p>
                  </a:txBody>
                  <a:tcPr marL="92076" marR="92076" marT="18288" marB="18288" anchor="ctr"/>
                </a:tc>
                <a:tc>
                  <a:txBody>
                    <a:bodyPr/>
                    <a:lstStyle/>
                    <a:p>
                      <a:r>
                        <a:rPr lang="en-US" sz="1400" dirty="0"/>
                        <a:t>9.56</a:t>
                      </a:r>
                    </a:p>
                  </a:txBody>
                  <a:tcPr marL="92076" marR="92076" marT="18288" marB="18288" anchor="ctr"/>
                </a:tc>
                <a:extLst>
                  <a:ext uri="{0D108BD9-81ED-4DB2-BD59-A6C34878D82A}">
                    <a16:rowId xmlns:a16="http://schemas.microsoft.com/office/drawing/2014/main" val="10009"/>
                  </a:ext>
                </a:extLst>
              </a:tr>
              <a:tr h="370840">
                <a:tc>
                  <a:txBody>
                    <a:bodyPr/>
                    <a:lstStyle/>
                    <a:p>
                      <a:r>
                        <a:rPr lang="en-US" sz="1400" dirty="0"/>
                        <a:t>Appliances (large)</a:t>
                      </a:r>
                    </a:p>
                  </a:txBody>
                  <a:tcPr marL="92076" marR="92076" marT="18288" marB="18288" anchor="ctr"/>
                </a:tc>
                <a:tc>
                  <a:txBody>
                    <a:bodyPr/>
                    <a:lstStyle/>
                    <a:p>
                      <a:r>
                        <a:rPr lang="en-US" sz="1400" dirty="0"/>
                        <a:t>100</a:t>
                      </a:r>
                    </a:p>
                  </a:txBody>
                  <a:tcPr marL="92076" marR="92076" marT="18288" marB="18288" anchor="ctr"/>
                </a:tc>
                <a:tc>
                  <a:txBody>
                    <a:bodyPr/>
                    <a:lstStyle/>
                    <a:p>
                      <a:r>
                        <a:rPr lang="en-US" sz="1400" dirty="0"/>
                        <a:t>130</a:t>
                      </a:r>
                    </a:p>
                  </a:txBody>
                  <a:tcPr marL="92076" marR="92076" marT="18288" marB="18288" anchor="ctr"/>
                </a:tc>
                <a:tc>
                  <a:txBody>
                    <a:bodyPr/>
                    <a:lstStyle/>
                    <a:p>
                      <a:r>
                        <a:rPr lang="en-US" sz="1400" dirty="0"/>
                        <a:t>30,000</a:t>
                      </a:r>
                    </a:p>
                  </a:txBody>
                  <a:tcPr marL="92076" marR="92076" marT="18288" marB="18288" anchor="ctr"/>
                </a:tc>
                <a:tc>
                  <a:txBody>
                    <a:bodyPr/>
                    <a:lstStyle/>
                    <a:p>
                      <a:r>
                        <a:rPr lang="en-US" sz="1400" dirty="0"/>
                        <a:t>65,000</a:t>
                      </a:r>
                    </a:p>
                  </a:txBody>
                  <a:tcPr marL="92076" marR="92076" marT="18288" marB="18288" anchor="ctr"/>
                </a:tc>
                <a:tc>
                  <a:txBody>
                    <a:bodyPr/>
                    <a:lstStyle/>
                    <a:p>
                      <a:r>
                        <a:rPr lang="en-US" sz="1400" dirty="0"/>
                        <a:t>4.16</a:t>
                      </a:r>
                    </a:p>
                  </a:txBody>
                  <a:tcPr marL="92076" marR="92076" marT="18288" marB="18288" anchor="ctr"/>
                </a:tc>
                <a:tc>
                  <a:txBody>
                    <a:bodyPr/>
                    <a:lstStyle/>
                    <a:p>
                      <a:r>
                        <a:rPr lang="en-US" sz="1400" dirty="0"/>
                        <a:t>14.33</a:t>
                      </a:r>
                    </a:p>
                  </a:txBody>
                  <a:tcPr marL="92076" marR="92076" marT="18288" marB="18288" anchor="ctr"/>
                </a:tc>
                <a:extLst>
                  <a:ext uri="{0D108BD9-81ED-4DB2-BD59-A6C34878D82A}">
                    <a16:rowId xmlns:a16="http://schemas.microsoft.com/office/drawing/2014/main" val="10010"/>
                  </a:ext>
                </a:extLst>
              </a:tr>
              <a:tr h="370840">
                <a:tc>
                  <a:txBody>
                    <a:bodyPr/>
                    <a:lstStyle/>
                    <a:p>
                      <a:r>
                        <a:rPr lang="en-US" sz="1400" dirty="0"/>
                        <a:t>Furniture</a:t>
                      </a:r>
                      <a:r>
                        <a:rPr lang="en-US" sz="1400" baseline="0" dirty="0"/>
                        <a:t> (assembled)</a:t>
                      </a:r>
                      <a:endParaRPr lang="en-US" sz="1400" dirty="0"/>
                    </a:p>
                  </a:txBody>
                  <a:tcPr marL="92076" marR="92076" marT="18288" marB="18288" anchor="ctr"/>
                </a:tc>
                <a:tc>
                  <a:txBody>
                    <a:bodyPr/>
                    <a:lstStyle/>
                    <a:p>
                      <a:r>
                        <a:rPr lang="en-US" sz="1400" dirty="0"/>
                        <a:t>250</a:t>
                      </a:r>
                    </a:p>
                  </a:txBody>
                  <a:tcPr marL="92076" marR="92076" marT="18288" marB="18288" anchor="ctr"/>
                </a:tc>
                <a:tc>
                  <a:txBody>
                    <a:bodyPr/>
                    <a:lstStyle/>
                    <a:p>
                      <a:r>
                        <a:rPr lang="en-US" sz="1400" dirty="0"/>
                        <a:t>600</a:t>
                      </a:r>
                    </a:p>
                  </a:txBody>
                  <a:tcPr marL="92076" marR="92076" marT="18288" marB="18288" anchor="ctr"/>
                </a:tc>
                <a:tc>
                  <a:txBody>
                    <a:bodyPr/>
                    <a:lstStyle/>
                    <a:p>
                      <a:r>
                        <a:rPr lang="en-US" sz="1400" dirty="0"/>
                        <a:t>20,000</a:t>
                      </a:r>
                    </a:p>
                  </a:txBody>
                  <a:tcPr marL="92076" marR="92076" marT="18288" marB="18288" anchor="ctr"/>
                </a:tc>
                <a:tc>
                  <a:txBody>
                    <a:bodyPr/>
                    <a:lstStyle/>
                    <a:p>
                      <a:r>
                        <a:rPr lang="en-US" sz="1400" dirty="0"/>
                        <a:t>150,000</a:t>
                      </a:r>
                    </a:p>
                  </a:txBody>
                  <a:tcPr marL="92076" marR="92076" marT="18288" marB="18288" anchor="ctr"/>
                </a:tc>
                <a:tc>
                  <a:txBody>
                    <a:bodyPr/>
                    <a:lstStyle/>
                    <a:p>
                      <a:r>
                        <a:rPr lang="en-US" sz="1400" dirty="0"/>
                        <a:t>1.93</a:t>
                      </a:r>
                    </a:p>
                  </a:txBody>
                  <a:tcPr marL="92076" marR="92076" marT="18288" marB="18288" anchor="ctr"/>
                </a:tc>
                <a:tc>
                  <a:txBody>
                    <a:bodyPr/>
                    <a:lstStyle/>
                    <a:p>
                      <a:r>
                        <a:rPr lang="en-US" sz="1400" dirty="0"/>
                        <a:t>21.50</a:t>
                      </a:r>
                    </a:p>
                  </a:txBody>
                  <a:tcPr marL="92076" marR="92076" marT="18288" marB="18288" anchor="ctr"/>
                </a:tc>
                <a:extLst>
                  <a:ext uri="{0D108BD9-81ED-4DB2-BD59-A6C34878D82A}">
                    <a16:rowId xmlns:a16="http://schemas.microsoft.com/office/drawing/2014/main" val="10011"/>
                  </a:ext>
                </a:extLst>
              </a:tr>
              <a:tr h="370840">
                <a:tc>
                  <a:txBody>
                    <a:bodyPr/>
                    <a:lstStyle/>
                    <a:p>
                      <a:r>
                        <a:rPr lang="en-US" sz="1400" dirty="0"/>
                        <a:t>Furniture (flat packed)</a:t>
                      </a:r>
                    </a:p>
                  </a:txBody>
                  <a:tcPr marL="92076" marR="92076" marT="18288" marB="18288" anchor="ctr"/>
                </a:tc>
                <a:tc>
                  <a:txBody>
                    <a:bodyPr/>
                    <a:lstStyle/>
                    <a:p>
                      <a:r>
                        <a:rPr lang="en-US" sz="1400" dirty="0"/>
                        <a:t>1,000</a:t>
                      </a:r>
                    </a:p>
                  </a:txBody>
                  <a:tcPr marL="92076" marR="92076" marT="18288" marB="18288" anchor="ctr"/>
                </a:tc>
                <a:tc>
                  <a:txBody>
                    <a:bodyPr/>
                    <a:lstStyle/>
                    <a:p>
                      <a:r>
                        <a:rPr lang="en-US" sz="1400" dirty="0"/>
                        <a:t>3,000</a:t>
                      </a:r>
                    </a:p>
                  </a:txBody>
                  <a:tcPr marL="92076" marR="92076" marT="18288" marB="18288" anchor="ctr"/>
                </a:tc>
                <a:tc>
                  <a:txBody>
                    <a:bodyPr/>
                    <a:lstStyle/>
                    <a:p>
                      <a:r>
                        <a:rPr lang="en-US" sz="1400" dirty="0"/>
                        <a:t>70,000</a:t>
                      </a:r>
                    </a:p>
                  </a:txBody>
                  <a:tcPr marL="92076" marR="92076" marT="18288" marB="18288" anchor="ctr"/>
                </a:tc>
                <a:tc>
                  <a:txBody>
                    <a:bodyPr/>
                    <a:lstStyle/>
                    <a:p>
                      <a:r>
                        <a:rPr lang="en-US" sz="1400" dirty="0"/>
                        <a:t>360,000</a:t>
                      </a:r>
                    </a:p>
                  </a:txBody>
                  <a:tcPr marL="92076" marR="92076" marT="18288" marB="18288" anchor="ctr"/>
                </a:tc>
                <a:tc>
                  <a:txBody>
                    <a:bodyPr/>
                    <a:lstStyle/>
                    <a:p>
                      <a:r>
                        <a:rPr lang="en-US" sz="1400" dirty="0"/>
                        <a:t>0.80</a:t>
                      </a:r>
                    </a:p>
                  </a:txBody>
                  <a:tcPr marL="92076" marR="92076" marT="18288" marB="18288" anchor="ctr"/>
                </a:tc>
                <a:tc>
                  <a:txBody>
                    <a:bodyPr/>
                    <a:lstStyle/>
                    <a:p>
                      <a:r>
                        <a:rPr lang="en-US" sz="1400" dirty="0"/>
                        <a:t>6.14</a:t>
                      </a:r>
                    </a:p>
                  </a:txBody>
                  <a:tcPr marL="92076" marR="92076" marT="18288" marB="18288" anchor="ctr"/>
                </a:tc>
                <a:extLst>
                  <a:ext uri="{0D108BD9-81ED-4DB2-BD59-A6C34878D82A}">
                    <a16:rowId xmlns:a16="http://schemas.microsoft.com/office/drawing/2014/main" val="10012"/>
                  </a:ext>
                </a:extLst>
              </a:tr>
              <a:tr h="370840">
                <a:tc>
                  <a:txBody>
                    <a:bodyPr/>
                    <a:lstStyle/>
                    <a:p>
                      <a:r>
                        <a:rPr lang="en-US" sz="1400" dirty="0"/>
                        <a:t>Automobile parts</a:t>
                      </a:r>
                    </a:p>
                  </a:txBody>
                  <a:tcPr marL="92076" marR="92076" marT="18288" marB="18288" anchor="ctr"/>
                </a:tc>
                <a:tc>
                  <a:txBody>
                    <a:bodyPr/>
                    <a:lstStyle/>
                    <a:p>
                      <a:r>
                        <a:rPr lang="en-US" sz="1400" dirty="0"/>
                        <a:t>600</a:t>
                      </a:r>
                    </a:p>
                  </a:txBody>
                  <a:tcPr marL="92076" marR="92076" marT="18288" marB="18288" anchor="ctr"/>
                </a:tc>
                <a:tc>
                  <a:txBody>
                    <a:bodyPr/>
                    <a:lstStyle/>
                    <a:p>
                      <a:r>
                        <a:rPr lang="en-US" sz="1400" dirty="0"/>
                        <a:t>15,000</a:t>
                      </a:r>
                    </a:p>
                  </a:txBody>
                  <a:tcPr marL="92076" marR="92076" marT="18288" marB="18288" anchor="ctr"/>
                </a:tc>
                <a:tc>
                  <a:txBody>
                    <a:bodyPr/>
                    <a:lstStyle/>
                    <a:p>
                      <a:r>
                        <a:rPr lang="en-US" sz="1400" dirty="0"/>
                        <a:t>50,000</a:t>
                      </a:r>
                    </a:p>
                  </a:txBody>
                  <a:tcPr marL="92076" marR="92076" marT="18288" marB="18288" anchor="ctr"/>
                </a:tc>
                <a:tc>
                  <a:txBody>
                    <a:bodyPr/>
                    <a:lstStyle/>
                    <a:p>
                      <a:r>
                        <a:rPr lang="en-US" sz="1400" dirty="0"/>
                        <a:t>375,000</a:t>
                      </a:r>
                    </a:p>
                  </a:txBody>
                  <a:tcPr marL="92076" marR="92076" marT="18288" marB="18288" anchor="ctr"/>
                </a:tc>
                <a:tc>
                  <a:txBody>
                    <a:bodyPr/>
                    <a:lstStyle/>
                    <a:p>
                      <a:r>
                        <a:rPr lang="en-US" sz="1400" dirty="0"/>
                        <a:t>0.77</a:t>
                      </a:r>
                    </a:p>
                  </a:txBody>
                  <a:tcPr marL="92076" marR="92076" marT="18288" marB="18288" anchor="ctr"/>
                </a:tc>
                <a:tc>
                  <a:txBody>
                    <a:bodyPr/>
                    <a:lstStyle/>
                    <a:p>
                      <a:r>
                        <a:rPr lang="en-US" sz="1400" dirty="0"/>
                        <a:t>8.60</a:t>
                      </a:r>
                    </a:p>
                  </a:txBody>
                  <a:tcPr marL="92076" marR="92076" marT="18288" marB="18288" anchor="ct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610833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World Road Network</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8640"/>
            <a:ext cx="9144000" cy="5797313"/>
          </a:xfrm>
          <a:prstGeom prst="rect">
            <a:avLst/>
          </a:prstGeom>
        </p:spPr>
      </p:pic>
      <p:sp>
        <p:nvSpPr>
          <p:cNvPr id="5" name="Footer Placeholder 2"/>
          <p:cNvSpPr>
            <a:spLocks noGrp="1"/>
          </p:cNvSpPr>
          <p:nvPr>
            <p:ph type="ftr" sz="quarter" idx="11"/>
          </p:nvPr>
        </p:nvSpPr>
        <p:spPr>
          <a:xfrm>
            <a:off x="0" y="6248400"/>
            <a:ext cx="9144000" cy="457200"/>
          </a:xfrm>
        </p:spPr>
        <p:txBody>
          <a:bodyPr/>
          <a:lstStyle/>
          <a:p>
            <a:pPr>
              <a:defRPr/>
            </a:pPr>
            <a:r>
              <a:rPr lang="en-US" sz="1100" dirty="0"/>
              <a:t>Copyright © 1998-2016,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extLst>
      <p:ext uri="{BB962C8B-B14F-4D97-AF65-F5344CB8AC3E}">
        <p14:creationId xmlns:p14="http://schemas.microsoft.com/office/powerpoint/2010/main" val="35096854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4"/>
          <p:cNvSpPr>
            <a:spLocks noGrp="1" noChangeArrowheads="1"/>
          </p:cNvSpPr>
          <p:nvPr>
            <p:ph type="title"/>
          </p:nvPr>
        </p:nvSpPr>
        <p:spPr/>
        <p:txBody>
          <a:bodyPr>
            <a:noAutofit/>
          </a:bodyPr>
          <a:lstStyle/>
          <a:p>
            <a:pPr eaLnBrk="1" hangingPunct="1"/>
            <a:r>
              <a:rPr lang="en-US" sz="2800" dirty="0"/>
              <a:t>Containerized Cargo Flows along Major Trade Routes, 1995-2015 (in millions of TEUs)</a:t>
            </a:r>
            <a:br>
              <a:rPr lang="en-US" sz="2800" dirty="0"/>
            </a:br>
            <a:endParaRPr lang="en-US" sz="2800" dirty="0"/>
          </a:p>
        </p:txBody>
      </p:sp>
      <p:graphicFrame>
        <p:nvGraphicFramePr>
          <p:cNvPr id="5" name="Object 5"/>
          <p:cNvGraphicFramePr>
            <a:graphicFrameLocks noGrp="1" noChangeAspect="1"/>
          </p:cNvGraphicFramePr>
          <p:nvPr>
            <p:ph idx="1"/>
            <p:extLst>
              <p:ext uri="{D42A27DB-BD31-4B8C-83A1-F6EECF244321}">
                <p14:modId xmlns:p14="http://schemas.microsoft.com/office/powerpoint/2010/main" val="2359943842"/>
              </p:ext>
            </p:extLst>
          </p:nvPr>
        </p:nvGraphicFramePr>
        <p:xfrm>
          <a:off x="92075" y="1082675"/>
          <a:ext cx="8959850" cy="5394325"/>
        </p:xfrm>
        <a:graphic>
          <a:graphicData uri="http://schemas.openxmlformats.org/drawingml/2006/chart">
            <c:chart xmlns:c="http://schemas.openxmlformats.org/drawingml/2006/chart" xmlns:r="http://schemas.openxmlformats.org/officeDocument/2006/relationships" r:id="rId3"/>
          </a:graphicData>
        </a:graphic>
      </p:graphicFrame>
      <p:sp>
        <p:nvSpPr>
          <p:cNvPr id="6" name="Footer Placeholder 2"/>
          <p:cNvSpPr>
            <a:spLocks noGrp="1"/>
          </p:cNvSpPr>
          <p:nvPr>
            <p:ph type="ftr" sz="quarter" idx="11"/>
          </p:nvPr>
        </p:nvSpPr>
        <p:spPr>
          <a:xfrm>
            <a:off x="0" y="6418659"/>
            <a:ext cx="9144000" cy="457200"/>
          </a:xfrm>
        </p:spPr>
        <p:txBody>
          <a:bodyPr/>
          <a:lstStyle/>
          <a:p>
            <a:pPr>
              <a:defRPr/>
            </a:pPr>
            <a:r>
              <a:rPr lang="en-US" sz="1100" dirty="0"/>
              <a:t>Copyright © 1998-2016,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extLst>
      <p:ext uri="{BB962C8B-B14F-4D97-AF65-F5344CB8AC3E}">
        <p14:creationId xmlns:p14="http://schemas.microsoft.com/office/powerpoint/2010/main" val="42606156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6742" y="975347"/>
            <a:ext cx="6015292" cy="5639336"/>
          </a:xfrm>
          <a:prstGeom prst="rect">
            <a:avLst/>
          </a:prstGeom>
        </p:spPr>
      </p:pic>
      <p:sp>
        <p:nvSpPr>
          <p:cNvPr id="93186" name="Title 1"/>
          <p:cNvSpPr>
            <a:spLocks noGrp="1"/>
          </p:cNvSpPr>
          <p:nvPr>
            <p:ph type="title"/>
          </p:nvPr>
        </p:nvSpPr>
        <p:spPr/>
        <p:txBody>
          <a:bodyPr/>
          <a:lstStyle/>
          <a:p>
            <a:pPr eaLnBrk="1" hangingPunct="1"/>
            <a:r>
              <a:rPr lang="en-US" sz="2800" dirty="0"/>
              <a:t>Containerized Cargo Flows along Major Trade Routes, 2012</a:t>
            </a:r>
          </a:p>
        </p:txBody>
      </p:sp>
      <p:sp>
        <p:nvSpPr>
          <p:cNvPr id="5" name="Text Box 10"/>
          <p:cNvSpPr txBox="1">
            <a:spLocks noChangeArrowheads="1"/>
          </p:cNvSpPr>
          <p:nvPr/>
        </p:nvSpPr>
        <p:spPr bwMode="auto">
          <a:xfrm>
            <a:off x="2217329" y="3394075"/>
            <a:ext cx="1726435" cy="388441"/>
          </a:xfrm>
          <a:prstGeom prst="rect">
            <a:avLst/>
          </a:prstGeom>
          <a:noFill/>
          <a:ln w="19050">
            <a:noFill/>
            <a:miter lim="800000"/>
            <a:headEnd/>
            <a:tailEnd/>
          </a:ln>
        </p:spPr>
        <p:txBody>
          <a:bodyPr wrap="none" lIns="92075" tIns="46038" rIns="92075" bIns="46038">
            <a:spAutoFit/>
          </a:bodyPr>
          <a:lstStyle/>
          <a:p>
            <a:pPr algn="ctr">
              <a:lnSpc>
                <a:spcPct val="80000"/>
              </a:lnSpc>
              <a:defRPr/>
            </a:pPr>
            <a:r>
              <a:rPr lang="en-US" b="1" dirty="0">
                <a:latin typeface="Agency FB" panose="020B0503020202020204" pitchFamily="34" charset="0"/>
                <a:cs typeface="Arial" pitchFamily="34" charset="0"/>
              </a:rPr>
              <a:t>North America</a:t>
            </a:r>
          </a:p>
        </p:txBody>
      </p:sp>
      <p:sp>
        <p:nvSpPr>
          <p:cNvPr id="7" name="Text Box 14"/>
          <p:cNvSpPr txBox="1">
            <a:spLocks noChangeArrowheads="1"/>
          </p:cNvSpPr>
          <p:nvPr/>
        </p:nvSpPr>
        <p:spPr bwMode="auto">
          <a:xfrm>
            <a:off x="5782605" y="2706688"/>
            <a:ext cx="628377" cy="388441"/>
          </a:xfrm>
          <a:prstGeom prst="rect">
            <a:avLst/>
          </a:prstGeom>
          <a:noFill/>
          <a:ln w="19050">
            <a:noFill/>
            <a:miter lim="800000"/>
            <a:headEnd/>
            <a:tailEnd/>
          </a:ln>
        </p:spPr>
        <p:txBody>
          <a:bodyPr wrap="none" lIns="92075" tIns="46038" rIns="92075" bIns="46038">
            <a:spAutoFit/>
          </a:bodyPr>
          <a:lstStyle/>
          <a:p>
            <a:pPr algn="ctr">
              <a:lnSpc>
                <a:spcPct val="80000"/>
              </a:lnSpc>
              <a:defRPr/>
            </a:pPr>
            <a:r>
              <a:rPr lang="en-US" b="1" dirty="0">
                <a:latin typeface="Agency FB" panose="020B0503020202020204" pitchFamily="34" charset="0"/>
                <a:cs typeface="Arial" pitchFamily="34" charset="0"/>
              </a:rPr>
              <a:t>Asia</a:t>
            </a:r>
          </a:p>
        </p:txBody>
      </p:sp>
      <p:sp>
        <p:nvSpPr>
          <p:cNvPr id="13" name="Text Box 4"/>
          <p:cNvSpPr txBox="1">
            <a:spLocks noChangeArrowheads="1"/>
          </p:cNvSpPr>
          <p:nvPr/>
        </p:nvSpPr>
        <p:spPr bwMode="auto">
          <a:xfrm>
            <a:off x="4363541" y="4843374"/>
            <a:ext cx="923330" cy="388441"/>
          </a:xfrm>
          <a:prstGeom prst="rect">
            <a:avLst/>
          </a:prstGeom>
          <a:noFill/>
          <a:ln w="19050">
            <a:noFill/>
            <a:miter lim="800000"/>
            <a:headEnd/>
            <a:tailEnd/>
          </a:ln>
        </p:spPr>
        <p:txBody>
          <a:bodyPr wrap="none" lIns="92075" tIns="46038" rIns="92075" bIns="46038">
            <a:spAutoFit/>
          </a:bodyPr>
          <a:lstStyle/>
          <a:p>
            <a:pPr algn="ctr">
              <a:lnSpc>
                <a:spcPct val="80000"/>
              </a:lnSpc>
              <a:defRPr/>
            </a:pPr>
            <a:r>
              <a:rPr lang="en-US" b="1" dirty="0">
                <a:latin typeface="Agency FB" panose="020B0503020202020204" pitchFamily="34" charset="0"/>
                <a:cs typeface="Arial" pitchFamily="34" charset="0"/>
              </a:rPr>
              <a:t>Europe</a:t>
            </a:r>
          </a:p>
        </p:txBody>
      </p:sp>
      <p:sp>
        <p:nvSpPr>
          <p:cNvPr id="93198" name="Freeform 13"/>
          <p:cNvSpPr>
            <a:spLocks noChangeArrowheads="1"/>
          </p:cNvSpPr>
          <p:nvPr/>
        </p:nvSpPr>
        <p:spPr bwMode="auto">
          <a:xfrm>
            <a:off x="3571875" y="2417763"/>
            <a:ext cx="1943100" cy="468312"/>
          </a:xfrm>
          <a:custGeom>
            <a:avLst/>
            <a:gdLst>
              <a:gd name="T0" fmla="*/ 0 w 1943100"/>
              <a:gd name="T1" fmla="*/ 482000 h 467519"/>
              <a:gd name="T2" fmla="*/ 933450 w 1943100"/>
              <a:gd name="T3" fmla="*/ 59738 h 467519"/>
              <a:gd name="T4" fmla="*/ 1943100 w 1943100"/>
              <a:gd name="T5" fmla="*/ 99019 h 467519"/>
              <a:gd name="T6" fmla="*/ 0 60000 65536"/>
              <a:gd name="T7" fmla="*/ 0 60000 65536"/>
              <a:gd name="T8" fmla="*/ 0 60000 65536"/>
              <a:gd name="T9" fmla="*/ 0 w 1943100"/>
              <a:gd name="T10" fmla="*/ 0 h 467519"/>
              <a:gd name="T11" fmla="*/ 1943100 w 1943100"/>
              <a:gd name="T12" fmla="*/ 467519 h 467519"/>
            </a:gdLst>
            <a:ahLst/>
            <a:cxnLst>
              <a:cxn ang="T6">
                <a:pos x="T0" y="T1"/>
              </a:cxn>
              <a:cxn ang="T7">
                <a:pos x="T2" y="T3"/>
              </a:cxn>
              <a:cxn ang="T8">
                <a:pos x="T4" y="T5"/>
              </a:cxn>
            </a:cxnLst>
            <a:rect l="T9" t="T10" r="T11" b="T12"/>
            <a:pathLst>
              <a:path w="1943100" h="467519">
                <a:moveTo>
                  <a:pt x="0" y="467519"/>
                </a:moveTo>
                <a:cubicBezTo>
                  <a:pt x="194469" y="354410"/>
                  <a:pt x="609600" y="119856"/>
                  <a:pt x="933450" y="57944"/>
                </a:cubicBezTo>
                <a:cubicBezTo>
                  <a:pt x="1214437" y="37307"/>
                  <a:pt x="1578768" y="0"/>
                  <a:pt x="1943100" y="96044"/>
                </a:cubicBezTo>
              </a:path>
            </a:pathLst>
          </a:custGeom>
          <a:noFill/>
          <a:ln w="38100" algn="ctr">
            <a:solidFill>
              <a:schemeClr val="bg1"/>
            </a:solidFill>
            <a:round/>
            <a:headEnd/>
            <a:tailEnd type="triangle" w="med" len="med"/>
          </a:ln>
        </p:spPr>
        <p:txBody>
          <a:bodyPr/>
          <a:lstStyle/>
          <a:p>
            <a:endParaRPr lang="en-US">
              <a:latin typeface="Agency FB" panose="020B0503020202020204" pitchFamily="34" charset="0"/>
            </a:endParaRPr>
          </a:p>
        </p:txBody>
      </p:sp>
      <p:sp>
        <p:nvSpPr>
          <p:cNvPr id="93199" name="Freeform 14"/>
          <p:cNvSpPr>
            <a:spLocks noChangeArrowheads="1"/>
          </p:cNvSpPr>
          <p:nvPr/>
        </p:nvSpPr>
        <p:spPr bwMode="auto">
          <a:xfrm>
            <a:off x="3409950" y="2076450"/>
            <a:ext cx="2343150" cy="657225"/>
          </a:xfrm>
          <a:custGeom>
            <a:avLst/>
            <a:gdLst>
              <a:gd name="T0" fmla="*/ 2343150 w 2343150"/>
              <a:gd name="T1" fmla="*/ 314325 h 657225"/>
              <a:gd name="T2" fmla="*/ 1171575 w 2343150"/>
              <a:gd name="T3" fmla="*/ 57150 h 657225"/>
              <a:gd name="T4" fmla="*/ 0 w 2343150"/>
              <a:gd name="T5" fmla="*/ 657225 h 657225"/>
              <a:gd name="T6" fmla="*/ 0 60000 65536"/>
              <a:gd name="T7" fmla="*/ 0 60000 65536"/>
              <a:gd name="T8" fmla="*/ 0 60000 65536"/>
              <a:gd name="T9" fmla="*/ 0 w 2343150"/>
              <a:gd name="T10" fmla="*/ 0 h 657225"/>
              <a:gd name="T11" fmla="*/ 2343150 w 2343150"/>
              <a:gd name="T12" fmla="*/ 657225 h 657225"/>
            </a:gdLst>
            <a:ahLst/>
            <a:cxnLst>
              <a:cxn ang="T6">
                <a:pos x="T0" y="T1"/>
              </a:cxn>
              <a:cxn ang="T7">
                <a:pos x="T2" y="T3"/>
              </a:cxn>
              <a:cxn ang="T8">
                <a:pos x="T4" y="T5"/>
              </a:cxn>
            </a:cxnLst>
            <a:rect l="T9" t="T10" r="T11" b="T12"/>
            <a:pathLst>
              <a:path w="2343150" h="657225">
                <a:moveTo>
                  <a:pt x="2343150" y="314325"/>
                </a:moveTo>
                <a:cubicBezTo>
                  <a:pt x="1952625" y="157162"/>
                  <a:pt x="1562100" y="0"/>
                  <a:pt x="1171575" y="57150"/>
                </a:cubicBezTo>
                <a:cubicBezTo>
                  <a:pt x="781050" y="114300"/>
                  <a:pt x="390525" y="385762"/>
                  <a:pt x="0" y="657225"/>
                </a:cubicBezTo>
              </a:path>
            </a:pathLst>
          </a:custGeom>
          <a:noFill/>
          <a:ln w="76200" algn="ctr">
            <a:solidFill>
              <a:schemeClr val="bg1"/>
            </a:solidFill>
            <a:round/>
            <a:headEnd/>
            <a:tailEnd type="triangle" w="med" len="med"/>
          </a:ln>
        </p:spPr>
        <p:txBody>
          <a:bodyPr/>
          <a:lstStyle/>
          <a:p>
            <a:endParaRPr lang="en-US">
              <a:latin typeface="Agency FB" panose="020B0503020202020204" pitchFamily="34" charset="0"/>
            </a:endParaRPr>
          </a:p>
        </p:txBody>
      </p:sp>
      <p:sp>
        <p:nvSpPr>
          <p:cNvPr id="93200" name="Text Box 6"/>
          <p:cNvSpPr txBox="1">
            <a:spLocks noChangeArrowheads="1"/>
          </p:cNvSpPr>
          <p:nvPr/>
        </p:nvSpPr>
        <p:spPr bwMode="auto">
          <a:xfrm>
            <a:off x="4028673" y="1796496"/>
            <a:ext cx="904094" cy="233910"/>
          </a:xfrm>
          <a:prstGeom prst="rect">
            <a:avLst/>
          </a:prstGeom>
          <a:solidFill>
            <a:schemeClr val="accent2">
              <a:lumMod val="20000"/>
              <a:lumOff val="80000"/>
              <a:alpha val="70000"/>
            </a:schemeClr>
          </a:solidFill>
          <a:ln w="19050">
            <a:noFill/>
            <a:miter lim="800000"/>
            <a:headEnd/>
            <a:tailEnd/>
          </a:ln>
        </p:spPr>
        <p:txBody>
          <a:bodyPr wrap="none" lIns="0" tIns="18288" rIns="0" bIns="18288" anchor="ctr">
            <a:spAutoFit/>
          </a:bodyPr>
          <a:lstStyle/>
          <a:p>
            <a:pPr algn="ctr">
              <a:lnSpc>
                <a:spcPct val="80000"/>
              </a:lnSpc>
            </a:pPr>
            <a:r>
              <a:rPr lang="en-US" sz="1600" b="1" dirty="0">
                <a:latin typeface="Agency FB" panose="020B0503020202020204" pitchFamily="34" charset="0"/>
              </a:rPr>
              <a:t>13.3 (+175%)</a:t>
            </a:r>
          </a:p>
        </p:txBody>
      </p:sp>
      <p:sp>
        <p:nvSpPr>
          <p:cNvPr id="93201" name="Text Box 20"/>
          <p:cNvSpPr txBox="1">
            <a:spLocks noChangeArrowheads="1"/>
          </p:cNvSpPr>
          <p:nvPr/>
        </p:nvSpPr>
        <p:spPr bwMode="auto">
          <a:xfrm>
            <a:off x="4318291" y="2610350"/>
            <a:ext cx="815929" cy="233910"/>
          </a:xfrm>
          <a:prstGeom prst="rect">
            <a:avLst/>
          </a:prstGeom>
          <a:solidFill>
            <a:schemeClr val="accent2">
              <a:lumMod val="20000"/>
              <a:lumOff val="80000"/>
              <a:alpha val="70000"/>
            </a:schemeClr>
          </a:solidFill>
          <a:ln w="19050">
            <a:noFill/>
            <a:miter lim="800000"/>
            <a:headEnd/>
            <a:tailEnd/>
          </a:ln>
        </p:spPr>
        <p:txBody>
          <a:bodyPr wrap="none" lIns="0" tIns="18288" rIns="0" bIns="18288" anchor="ctr">
            <a:spAutoFit/>
          </a:bodyPr>
          <a:lstStyle/>
          <a:p>
            <a:pPr algn="ctr">
              <a:lnSpc>
                <a:spcPct val="80000"/>
              </a:lnSpc>
            </a:pPr>
            <a:r>
              <a:rPr lang="en-US" sz="1600" b="1" dirty="0">
                <a:latin typeface="Agency FB" panose="020B0503020202020204" pitchFamily="34" charset="0"/>
              </a:rPr>
              <a:t>6.9 (+48%)</a:t>
            </a:r>
          </a:p>
        </p:txBody>
      </p:sp>
      <p:sp>
        <p:nvSpPr>
          <p:cNvPr id="93202" name="Text Box 29"/>
          <p:cNvSpPr txBox="1">
            <a:spLocks noChangeArrowheads="1"/>
          </p:cNvSpPr>
          <p:nvPr/>
        </p:nvSpPr>
        <p:spPr bwMode="auto">
          <a:xfrm>
            <a:off x="3133232" y="1786403"/>
            <a:ext cx="822341" cy="246221"/>
          </a:xfrm>
          <a:prstGeom prst="rect">
            <a:avLst/>
          </a:prstGeom>
          <a:noFill/>
          <a:ln w="9525">
            <a:noFill/>
            <a:miter lim="800000"/>
            <a:headEnd/>
            <a:tailEnd/>
          </a:ln>
        </p:spPr>
        <p:txBody>
          <a:bodyPr wrap="none" lIns="0" tIns="0" rIns="0" bIns="0">
            <a:spAutoFit/>
          </a:bodyPr>
          <a:lstStyle/>
          <a:p>
            <a:r>
              <a:rPr lang="en-US" sz="1600" b="1" dirty="0">
                <a:latin typeface="Agency FB" panose="020B0503020202020204" pitchFamily="34" charset="0"/>
              </a:rPr>
              <a:t>Million TEUs</a:t>
            </a:r>
          </a:p>
        </p:txBody>
      </p:sp>
      <p:sp>
        <p:nvSpPr>
          <p:cNvPr id="93203" name="Text Box 32"/>
          <p:cNvSpPr txBox="1">
            <a:spLocks noChangeArrowheads="1"/>
          </p:cNvSpPr>
          <p:nvPr/>
        </p:nvSpPr>
        <p:spPr bwMode="auto">
          <a:xfrm>
            <a:off x="4986689" y="1786613"/>
            <a:ext cx="1437894" cy="246221"/>
          </a:xfrm>
          <a:prstGeom prst="rect">
            <a:avLst/>
          </a:prstGeom>
          <a:noFill/>
          <a:ln w="9525">
            <a:noFill/>
            <a:miter lim="800000"/>
            <a:headEnd/>
            <a:tailEnd/>
          </a:ln>
        </p:spPr>
        <p:txBody>
          <a:bodyPr wrap="none" lIns="0" tIns="0" rIns="0" bIns="0">
            <a:spAutoFit/>
          </a:bodyPr>
          <a:lstStyle/>
          <a:p>
            <a:r>
              <a:rPr lang="en-US" sz="1600" b="1" dirty="0">
                <a:latin typeface="Agency FB" panose="020B0503020202020204" pitchFamily="34" charset="0"/>
              </a:rPr>
              <a:t>Growth (2006-2012)</a:t>
            </a:r>
          </a:p>
        </p:txBody>
      </p:sp>
      <p:sp>
        <p:nvSpPr>
          <p:cNvPr id="93204" name="Text Box 33"/>
          <p:cNvSpPr txBox="1">
            <a:spLocks noChangeArrowheads="1"/>
          </p:cNvSpPr>
          <p:nvPr/>
        </p:nvSpPr>
        <p:spPr bwMode="auto">
          <a:xfrm>
            <a:off x="4588058" y="4238522"/>
            <a:ext cx="1213474" cy="246221"/>
          </a:xfrm>
          <a:prstGeom prst="rect">
            <a:avLst/>
          </a:prstGeom>
          <a:noFill/>
          <a:ln w="9525">
            <a:noFill/>
            <a:miter lim="800000"/>
            <a:headEnd/>
            <a:tailEnd/>
          </a:ln>
        </p:spPr>
        <p:txBody>
          <a:bodyPr wrap="none" lIns="0" tIns="0" rIns="0" bIns="0">
            <a:spAutoFit/>
          </a:bodyPr>
          <a:lstStyle/>
          <a:p>
            <a:r>
              <a:rPr lang="en-US" sz="1600" b="1" dirty="0">
                <a:latin typeface="Agency FB" panose="020B0503020202020204" pitchFamily="34" charset="0"/>
              </a:rPr>
              <a:t>Imports (M TEUs)</a:t>
            </a:r>
          </a:p>
        </p:txBody>
      </p:sp>
      <p:sp>
        <p:nvSpPr>
          <p:cNvPr id="93205" name="Text Box 34"/>
          <p:cNvSpPr txBox="1">
            <a:spLocks noChangeArrowheads="1"/>
          </p:cNvSpPr>
          <p:nvPr/>
        </p:nvSpPr>
        <p:spPr bwMode="auto">
          <a:xfrm>
            <a:off x="4221868" y="5554187"/>
            <a:ext cx="1202252" cy="246221"/>
          </a:xfrm>
          <a:prstGeom prst="rect">
            <a:avLst/>
          </a:prstGeom>
          <a:noFill/>
          <a:ln w="9525">
            <a:noFill/>
            <a:miter lim="800000"/>
            <a:headEnd/>
            <a:tailEnd/>
          </a:ln>
        </p:spPr>
        <p:txBody>
          <a:bodyPr wrap="none" lIns="0" tIns="0" rIns="0" bIns="0">
            <a:spAutoFit/>
          </a:bodyPr>
          <a:lstStyle/>
          <a:p>
            <a:r>
              <a:rPr lang="en-US" sz="1600" b="1" dirty="0">
                <a:latin typeface="Agency FB" panose="020B0503020202020204" pitchFamily="34" charset="0"/>
              </a:rPr>
              <a:t>Exports (M TEUs)</a:t>
            </a:r>
          </a:p>
        </p:txBody>
      </p:sp>
      <p:sp>
        <p:nvSpPr>
          <p:cNvPr id="93206" name="Freeform 21"/>
          <p:cNvSpPr>
            <a:spLocks noChangeArrowheads="1"/>
          </p:cNvSpPr>
          <p:nvPr/>
        </p:nvSpPr>
        <p:spPr bwMode="auto">
          <a:xfrm>
            <a:off x="3257550" y="4438650"/>
            <a:ext cx="962025" cy="628650"/>
          </a:xfrm>
          <a:custGeom>
            <a:avLst/>
            <a:gdLst>
              <a:gd name="T0" fmla="*/ 962025 w 962025"/>
              <a:gd name="T1" fmla="*/ 628650 h 628650"/>
              <a:gd name="T2" fmla="*/ 390525 w 962025"/>
              <a:gd name="T3" fmla="*/ 438150 h 628650"/>
              <a:gd name="T4" fmla="*/ 0 w 962025"/>
              <a:gd name="T5" fmla="*/ 0 h 628650"/>
              <a:gd name="T6" fmla="*/ 0 60000 65536"/>
              <a:gd name="T7" fmla="*/ 0 60000 65536"/>
              <a:gd name="T8" fmla="*/ 0 60000 65536"/>
              <a:gd name="T9" fmla="*/ 0 w 962025"/>
              <a:gd name="T10" fmla="*/ 0 h 628650"/>
              <a:gd name="T11" fmla="*/ 962025 w 962025"/>
              <a:gd name="T12" fmla="*/ 628650 h 628650"/>
            </a:gdLst>
            <a:ahLst/>
            <a:cxnLst>
              <a:cxn ang="T6">
                <a:pos x="T0" y="T1"/>
              </a:cxn>
              <a:cxn ang="T7">
                <a:pos x="T2" y="T3"/>
              </a:cxn>
              <a:cxn ang="T8">
                <a:pos x="T4" y="T5"/>
              </a:cxn>
            </a:cxnLst>
            <a:rect l="T9" t="T10" r="T11" b="T12"/>
            <a:pathLst>
              <a:path w="962025" h="628650">
                <a:moveTo>
                  <a:pt x="962025" y="628650"/>
                </a:moveTo>
                <a:cubicBezTo>
                  <a:pt x="756444" y="585787"/>
                  <a:pt x="550863" y="542925"/>
                  <a:pt x="390525" y="438150"/>
                </a:cubicBezTo>
                <a:cubicBezTo>
                  <a:pt x="230187" y="333375"/>
                  <a:pt x="115093" y="166687"/>
                  <a:pt x="0" y="0"/>
                </a:cubicBezTo>
              </a:path>
            </a:pathLst>
          </a:custGeom>
          <a:noFill/>
          <a:ln w="38100" algn="ctr">
            <a:solidFill>
              <a:schemeClr val="bg1"/>
            </a:solidFill>
            <a:round/>
            <a:headEnd/>
            <a:tailEnd type="triangle" w="med" len="med"/>
          </a:ln>
        </p:spPr>
        <p:txBody>
          <a:bodyPr/>
          <a:lstStyle/>
          <a:p>
            <a:endParaRPr lang="en-US">
              <a:latin typeface="Agency FB" panose="020B0503020202020204" pitchFamily="34" charset="0"/>
            </a:endParaRPr>
          </a:p>
        </p:txBody>
      </p:sp>
      <p:sp>
        <p:nvSpPr>
          <p:cNvPr id="93207" name="Freeform 22"/>
          <p:cNvSpPr>
            <a:spLocks noChangeArrowheads="1"/>
          </p:cNvSpPr>
          <p:nvPr/>
        </p:nvSpPr>
        <p:spPr bwMode="auto">
          <a:xfrm>
            <a:off x="2914650" y="4286250"/>
            <a:ext cx="1323975" cy="1104900"/>
          </a:xfrm>
          <a:custGeom>
            <a:avLst/>
            <a:gdLst>
              <a:gd name="T0" fmla="*/ 0 w 1323975"/>
              <a:gd name="T1" fmla="*/ 0 h 1104900"/>
              <a:gd name="T2" fmla="*/ 333375 w 1323975"/>
              <a:gd name="T3" fmla="*/ 704850 h 1104900"/>
              <a:gd name="T4" fmla="*/ 1323975 w 1323975"/>
              <a:gd name="T5" fmla="*/ 1104900 h 1104900"/>
              <a:gd name="T6" fmla="*/ 0 60000 65536"/>
              <a:gd name="T7" fmla="*/ 0 60000 65536"/>
              <a:gd name="T8" fmla="*/ 0 60000 65536"/>
              <a:gd name="T9" fmla="*/ 0 w 1323975"/>
              <a:gd name="T10" fmla="*/ 0 h 1104900"/>
              <a:gd name="T11" fmla="*/ 1323975 w 1323975"/>
              <a:gd name="T12" fmla="*/ 1104900 h 1104900"/>
            </a:gdLst>
            <a:ahLst/>
            <a:cxnLst>
              <a:cxn ang="T6">
                <a:pos x="T0" y="T1"/>
              </a:cxn>
              <a:cxn ang="T7">
                <a:pos x="T2" y="T3"/>
              </a:cxn>
              <a:cxn ang="T8">
                <a:pos x="T4" y="T5"/>
              </a:cxn>
            </a:cxnLst>
            <a:rect l="T9" t="T10" r="T11" b="T12"/>
            <a:pathLst>
              <a:path w="1323975" h="1104900">
                <a:moveTo>
                  <a:pt x="0" y="0"/>
                </a:moveTo>
                <a:cubicBezTo>
                  <a:pt x="56356" y="260350"/>
                  <a:pt x="112713" y="520700"/>
                  <a:pt x="333375" y="704850"/>
                </a:cubicBezTo>
                <a:cubicBezTo>
                  <a:pt x="554038" y="889000"/>
                  <a:pt x="939006" y="996950"/>
                  <a:pt x="1323975" y="1104900"/>
                </a:cubicBezTo>
              </a:path>
            </a:pathLst>
          </a:custGeom>
          <a:noFill/>
          <a:ln w="31750" algn="ctr">
            <a:solidFill>
              <a:schemeClr val="bg1"/>
            </a:solidFill>
            <a:round/>
            <a:headEnd/>
            <a:tailEnd type="triangle" w="med" len="med"/>
          </a:ln>
        </p:spPr>
        <p:txBody>
          <a:bodyPr/>
          <a:lstStyle/>
          <a:p>
            <a:endParaRPr lang="en-US">
              <a:latin typeface="Agency FB" panose="020B0503020202020204" pitchFamily="34" charset="0"/>
            </a:endParaRPr>
          </a:p>
        </p:txBody>
      </p:sp>
      <p:sp>
        <p:nvSpPr>
          <p:cNvPr id="93208" name="Text Box 6"/>
          <p:cNvSpPr txBox="1">
            <a:spLocks noChangeArrowheads="1"/>
          </p:cNvSpPr>
          <p:nvPr/>
        </p:nvSpPr>
        <p:spPr bwMode="auto">
          <a:xfrm>
            <a:off x="2824416" y="5267077"/>
            <a:ext cx="811119" cy="233910"/>
          </a:xfrm>
          <a:prstGeom prst="rect">
            <a:avLst/>
          </a:prstGeom>
          <a:solidFill>
            <a:schemeClr val="accent2">
              <a:lumMod val="20000"/>
              <a:lumOff val="80000"/>
              <a:alpha val="70000"/>
            </a:schemeClr>
          </a:solidFill>
          <a:ln w="19050">
            <a:noFill/>
            <a:miter lim="800000"/>
            <a:headEnd/>
            <a:tailEnd/>
          </a:ln>
        </p:spPr>
        <p:txBody>
          <a:bodyPr wrap="none" lIns="0" tIns="18288" rIns="0" bIns="18288" anchor="ctr">
            <a:spAutoFit/>
          </a:bodyPr>
          <a:lstStyle/>
          <a:p>
            <a:pPr algn="ctr">
              <a:lnSpc>
                <a:spcPct val="80000"/>
              </a:lnSpc>
            </a:pPr>
            <a:r>
              <a:rPr lang="en-US" sz="1600" b="1" dirty="0">
                <a:latin typeface="Agency FB" panose="020B0503020202020204" pitchFamily="34" charset="0"/>
              </a:rPr>
              <a:t>3.6 (+23%)</a:t>
            </a:r>
          </a:p>
        </p:txBody>
      </p:sp>
      <p:sp>
        <p:nvSpPr>
          <p:cNvPr id="93209" name="Text Box 20"/>
          <p:cNvSpPr txBox="1">
            <a:spLocks noChangeArrowheads="1"/>
          </p:cNvSpPr>
          <p:nvPr/>
        </p:nvSpPr>
        <p:spPr bwMode="auto">
          <a:xfrm>
            <a:off x="3588867" y="4491619"/>
            <a:ext cx="801501" cy="233910"/>
          </a:xfrm>
          <a:prstGeom prst="rect">
            <a:avLst/>
          </a:prstGeom>
          <a:solidFill>
            <a:schemeClr val="accent2">
              <a:lumMod val="20000"/>
              <a:lumOff val="80000"/>
              <a:alpha val="70000"/>
            </a:schemeClr>
          </a:solidFill>
          <a:ln w="19050">
            <a:noFill/>
            <a:miter lim="800000"/>
            <a:headEnd/>
            <a:tailEnd/>
          </a:ln>
        </p:spPr>
        <p:txBody>
          <a:bodyPr wrap="none" lIns="0" tIns="18288" rIns="0" bIns="18288" anchor="ctr">
            <a:spAutoFit/>
          </a:bodyPr>
          <a:lstStyle/>
          <a:p>
            <a:pPr algn="ctr">
              <a:lnSpc>
                <a:spcPct val="80000"/>
              </a:lnSpc>
            </a:pPr>
            <a:r>
              <a:rPr lang="en-US" sz="1600" b="1" dirty="0">
                <a:latin typeface="Agency FB" panose="020B0503020202020204" pitchFamily="34" charset="0"/>
              </a:rPr>
              <a:t>2.7 (+55%)</a:t>
            </a:r>
          </a:p>
        </p:txBody>
      </p:sp>
      <p:sp>
        <p:nvSpPr>
          <p:cNvPr id="93210" name="Freeform 25"/>
          <p:cNvSpPr>
            <a:spLocks noChangeArrowheads="1"/>
          </p:cNvSpPr>
          <p:nvPr/>
        </p:nvSpPr>
        <p:spPr bwMode="auto">
          <a:xfrm>
            <a:off x="5160741" y="5196915"/>
            <a:ext cx="1352550" cy="354013"/>
          </a:xfrm>
          <a:custGeom>
            <a:avLst/>
            <a:gdLst>
              <a:gd name="T0" fmla="*/ 0 w 1352550"/>
              <a:gd name="T1" fmla="*/ 171450 h 354012"/>
              <a:gd name="T2" fmla="*/ 390525 w 1352550"/>
              <a:gd name="T3" fmla="*/ 85725 h 354012"/>
              <a:gd name="T4" fmla="*/ 723900 w 1352550"/>
              <a:gd name="T5" fmla="*/ 238143 h 354012"/>
              <a:gd name="T6" fmla="*/ 1143000 w 1352550"/>
              <a:gd name="T7" fmla="*/ 314343 h 354012"/>
              <a:gd name="T8" fmla="*/ 1352550 w 1352550"/>
              <a:gd name="T9" fmla="*/ 0 h 354012"/>
              <a:gd name="T10" fmla="*/ 0 60000 65536"/>
              <a:gd name="T11" fmla="*/ 0 60000 65536"/>
              <a:gd name="T12" fmla="*/ 0 60000 65536"/>
              <a:gd name="T13" fmla="*/ 0 60000 65536"/>
              <a:gd name="T14" fmla="*/ 0 60000 65536"/>
              <a:gd name="T15" fmla="*/ 0 w 1352550"/>
              <a:gd name="T16" fmla="*/ 0 h 354012"/>
              <a:gd name="T17" fmla="*/ 1352550 w 1352550"/>
              <a:gd name="T18" fmla="*/ 354012 h 354012"/>
            </a:gdLst>
            <a:ahLst/>
            <a:cxnLst>
              <a:cxn ang="T10">
                <a:pos x="T0" y="T1"/>
              </a:cxn>
              <a:cxn ang="T11">
                <a:pos x="T2" y="T3"/>
              </a:cxn>
              <a:cxn ang="T12">
                <a:pos x="T4" y="T5"/>
              </a:cxn>
              <a:cxn ang="T13">
                <a:pos x="T6" y="T7"/>
              </a:cxn>
              <a:cxn ang="T14">
                <a:pos x="T8" y="T9"/>
              </a:cxn>
            </a:cxnLst>
            <a:rect l="T15" t="T16" r="T17" b="T18"/>
            <a:pathLst>
              <a:path w="1352550" h="354012">
                <a:moveTo>
                  <a:pt x="0" y="171450"/>
                </a:moveTo>
                <a:cubicBezTo>
                  <a:pt x="134937" y="123031"/>
                  <a:pt x="269875" y="74613"/>
                  <a:pt x="390525" y="85725"/>
                </a:cubicBezTo>
                <a:cubicBezTo>
                  <a:pt x="511175" y="96837"/>
                  <a:pt x="598487" y="200025"/>
                  <a:pt x="723900" y="238125"/>
                </a:cubicBezTo>
                <a:cubicBezTo>
                  <a:pt x="849313" y="276225"/>
                  <a:pt x="1038225" y="354012"/>
                  <a:pt x="1143000" y="314325"/>
                </a:cubicBezTo>
                <a:cubicBezTo>
                  <a:pt x="1247775" y="274638"/>
                  <a:pt x="1300162" y="137319"/>
                  <a:pt x="1352550" y="0"/>
                </a:cubicBezTo>
              </a:path>
            </a:pathLst>
          </a:custGeom>
          <a:noFill/>
          <a:ln w="76200" algn="ctr">
            <a:solidFill>
              <a:schemeClr val="bg1"/>
            </a:solidFill>
            <a:round/>
            <a:headEnd type="triangle" w="med" len="med"/>
            <a:tailEnd type="triangle" w="med" len="med"/>
          </a:ln>
        </p:spPr>
        <p:txBody>
          <a:bodyPr/>
          <a:lstStyle/>
          <a:p>
            <a:endParaRPr lang="en-US">
              <a:latin typeface="Agency FB" panose="020B0503020202020204" pitchFamily="34" charset="0"/>
            </a:endParaRPr>
          </a:p>
        </p:txBody>
      </p:sp>
      <p:sp>
        <p:nvSpPr>
          <p:cNvPr id="93211" name="Freeform 27"/>
          <p:cNvSpPr>
            <a:spLocks noChangeArrowheads="1"/>
          </p:cNvSpPr>
          <p:nvPr/>
        </p:nvSpPr>
        <p:spPr bwMode="auto">
          <a:xfrm>
            <a:off x="6562725" y="2838450"/>
            <a:ext cx="552450" cy="2200275"/>
          </a:xfrm>
          <a:custGeom>
            <a:avLst/>
            <a:gdLst>
              <a:gd name="T0" fmla="*/ 0 w 552450"/>
              <a:gd name="T1" fmla="*/ 2200275 h 2200275"/>
              <a:gd name="T2" fmla="*/ 419100 w 552450"/>
              <a:gd name="T3" fmla="*/ 1104919 h 2200275"/>
              <a:gd name="T4" fmla="*/ 495300 w 552450"/>
              <a:gd name="T5" fmla="*/ 228600 h 2200275"/>
              <a:gd name="T6" fmla="*/ 76200 w 552450"/>
              <a:gd name="T7" fmla="*/ 0 h 2200275"/>
              <a:gd name="T8" fmla="*/ 0 60000 65536"/>
              <a:gd name="T9" fmla="*/ 0 60000 65536"/>
              <a:gd name="T10" fmla="*/ 0 60000 65536"/>
              <a:gd name="T11" fmla="*/ 0 60000 65536"/>
              <a:gd name="T12" fmla="*/ 0 w 552450"/>
              <a:gd name="T13" fmla="*/ 0 h 2200275"/>
              <a:gd name="T14" fmla="*/ 552450 w 552450"/>
              <a:gd name="T15" fmla="*/ 2200275 h 2200275"/>
            </a:gdLst>
            <a:ahLst/>
            <a:cxnLst>
              <a:cxn ang="T8">
                <a:pos x="T0" y="T1"/>
              </a:cxn>
              <a:cxn ang="T9">
                <a:pos x="T2" y="T3"/>
              </a:cxn>
              <a:cxn ang="T10">
                <a:pos x="T4" y="T5"/>
              </a:cxn>
              <a:cxn ang="T11">
                <a:pos x="T6" y="T7"/>
              </a:cxn>
            </a:cxnLst>
            <a:rect l="T12" t="T13" r="T14" b="T15"/>
            <a:pathLst>
              <a:path w="552450" h="2200275">
                <a:moveTo>
                  <a:pt x="0" y="2200275"/>
                </a:moveTo>
                <a:cubicBezTo>
                  <a:pt x="168275" y="1816893"/>
                  <a:pt x="336550" y="1433512"/>
                  <a:pt x="419100" y="1104900"/>
                </a:cubicBezTo>
                <a:cubicBezTo>
                  <a:pt x="501650" y="776288"/>
                  <a:pt x="552450" y="412750"/>
                  <a:pt x="495300" y="228600"/>
                </a:cubicBezTo>
                <a:cubicBezTo>
                  <a:pt x="438150" y="44450"/>
                  <a:pt x="257175" y="22225"/>
                  <a:pt x="76200" y="0"/>
                </a:cubicBezTo>
              </a:path>
            </a:pathLst>
          </a:custGeom>
          <a:noFill/>
          <a:ln w="50800" algn="ctr">
            <a:solidFill>
              <a:schemeClr val="bg1"/>
            </a:solidFill>
            <a:round/>
            <a:headEnd/>
            <a:tailEnd type="triangle" w="med" len="med"/>
          </a:ln>
        </p:spPr>
        <p:txBody>
          <a:bodyPr/>
          <a:lstStyle/>
          <a:p>
            <a:endParaRPr lang="en-US">
              <a:latin typeface="Agency FB" panose="020B0503020202020204" pitchFamily="34" charset="0"/>
            </a:endParaRPr>
          </a:p>
        </p:txBody>
      </p:sp>
      <p:sp>
        <p:nvSpPr>
          <p:cNvPr id="93212" name="Freeform 28"/>
          <p:cNvSpPr>
            <a:spLocks noChangeArrowheads="1"/>
          </p:cNvSpPr>
          <p:nvPr/>
        </p:nvSpPr>
        <p:spPr bwMode="auto">
          <a:xfrm>
            <a:off x="6715125" y="2705100"/>
            <a:ext cx="519113" cy="2447925"/>
          </a:xfrm>
          <a:custGeom>
            <a:avLst/>
            <a:gdLst>
              <a:gd name="T0" fmla="*/ 0 w 519112"/>
              <a:gd name="T1" fmla="*/ 0 h 2447925"/>
              <a:gd name="T2" fmla="*/ 438168 w 519112"/>
              <a:gd name="T3" fmla="*/ 200025 h 2447925"/>
              <a:gd name="T4" fmla="*/ 457218 w 519112"/>
              <a:gd name="T5" fmla="*/ 1028700 h 2447925"/>
              <a:gd name="T6" fmla="*/ 66675 w 519112"/>
              <a:gd name="T7" fmla="*/ 2447925 h 2447925"/>
              <a:gd name="T8" fmla="*/ 0 60000 65536"/>
              <a:gd name="T9" fmla="*/ 0 60000 65536"/>
              <a:gd name="T10" fmla="*/ 0 60000 65536"/>
              <a:gd name="T11" fmla="*/ 0 60000 65536"/>
              <a:gd name="T12" fmla="*/ 0 w 519112"/>
              <a:gd name="T13" fmla="*/ 0 h 2447925"/>
              <a:gd name="T14" fmla="*/ 519112 w 519112"/>
              <a:gd name="T15" fmla="*/ 2447925 h 2447925"/>
            </a:gdLst>
            <a:ahLst/>
            <a:cxnLst>
              <a:cxn ang="T8">
                <a:pos x="T0" y="T1"/>
              </a:cxn>
              <a:cxn ang="T9">
                <a:pos x="T2" y="T3"/>
              </a:cxn>
              <a:cxn ang="T10">
                <a:pos x="T4" y="T5"/>
              </a:cxn>
              <a:cxn ang="T11">
                <a:pos x="T6" y="T7"/>
              </a:cxn>
            </a:cxnLst>
            <a:rect l="T12" t="T13" r="T14" b="T15"/>
            <a:pathLst>
              <a:path w="519112" h="2447925">
                <a:moveTo>
                  <a:pt x="0" y="0"/>
                </a:moveTo>
                <a:cubicBezTo>
                  <a:pt x="180975" y="14287"/>
                  <a:pt x="361950" y="28575"/>
                  <a:pt x="438150" y="200025"/>
                </a:cubicBezTo>
                <a:cubicBezTo>
                  <a:pt x="514350" y="371475"/>
                  <a:pt x="519112" y="654050"/>
                  <a:pt x="457200" y="1028700"/>
                </a:cubicBezTo>
                <a:cubicBezTo>
                  <a:pt x="395288" y="1403350"/>
                  <a:pt x="230981" y="1925637"/>
                  <a:pt x="66675" y="2447925"/>
                </a:cubicBezTo>
              </a:path>
            </a:pathLst>
          </a:custGeom>
          <a:noFill/>
          <a:ln w="76200" algn="ctr">
            <a:solidFill>
              <a:schemeClr val="bg1"/>
            </a:solidFill>
            <a:round/>
            <a:headEnd/>
            <a:tailEnd type="triangle" w="med" len="med"/>
          </a:ln>
        </p:spPr>
        <p:txBody>
          <a:bodyPr/>
          <a:lstStyle/>
          <a:p>
            <a:endParaRPr lang="en-US">
              <a:latin typeface="Agency FB" panose="020B0503020202020204" pitchFamily="34" charset="0"/>
            </a:endParaRPr>
          </a:p>
        </p:txBody>
      </p:sp>
      <p:sp>
        <p:nvSpPr>
          <p:cNvPr id="93213" name="Text Box 6"/>
          <p:cNvSpPr txBox="1">
            <a:spLocks noChangeArrowheads="1"/>
          </p:cNvSpPr>
          <p:nvPr/>
        </p:nvSpPr>
        <p:spPr bwMode="auto">
          <a:xfrm>
            <a:off x="6080886" y="3623145"/>
            <a:ext cx="859210" cy="233910"/>
          </a:xfrm>
          <a:prstGeom prst="rect">
            <a:avLst/>
          </a:prstGeom>
          <a:solidFill>
            <a:schemeClr val="accent2">
              <a:lumMod val="20000"/>
              <a:lumOff val="80000"/>
              <a:alpha val="70000"/>
            </a:schemeClr>
          </a:solidFill>
          <a:ln w="19050">
            <a:noFill/>
            <a:miter lim="800000"/>
            <a:headEnd/>
            <a:tailEnd/>
          </a:ln>
        </p:spPr>
        <p:txBody>
          <a:bodyPr wrap="none" lIns="0" tIns="18288" rIns="0" bIns="18288" anchor="ctr">
            <a:spAutoFit/>
          </a:bodyPr>
          <a:lstStyle/>
          <a:p>
            <a:pPr algn="ctr">
              <a:lnSpc>
                <a:spcPct val="80000"/>
              </a:lnSpc>
            </a:pPr>
            <a:r>
              <a:rPr lang="en-US" sz="1600" b="1" dirty="0">
                <a:latin typeface="Agency FB" panose="020B0503020202020204" pitchFamily="34" charset="0"/>
              </a:rPr>
              <a:t>6.3 (+178%)</a:t>
            </a:r>
          </a:p>
        </p:txBody>
      </p:sp>
      <p:sp>
        <p:nvSpPr>
          <p:cNvPr id="93214" name="Text Box 20"/>
          <p:cNvSpPr txBox="1">
            <a:spLocks noChangeArrowheads="1"/>
          </p:cNvSpPr>
          <p:nvPr/>
        </p:nvSpPr>
        <p:spPr bwMode="auto">
          <a:xfrm>
            <a:off x="7064693" y="4176719"/>
            <a:ext cx="947375" cy="233910"/>
          </a:xfrm>
          <a:prstGeom prst="rect">
            <a:avLst/>
          </a:prstGeom>
          <a:solidFill>
            <a:schemeClr val="accent2">
              <a:lumMod val="20000"/>
              <a:lumOff val="80000"/>
              <a:alpha val="70000"/>
            </a:schemeClr>
          </a:solidFill>
          <a:ln w="19050">
            <a:noFill/>
            <a:miter lim="800000"/>
            <a:headEnd/>
            <a:tailEnd/>
          </a:ln>
        </p:spPr>
        <p:txBody>
          <a:bodyPr wrap="none" lIns="0" tIns="18288" rIns="0" bIns="18288" anchor="ctr">
            <a:spAutoFit/>
          </a:bodyPr>
          <a:lstStyle/>
          <a:p>
            <a:pPr algn="ctr">
              <a:lnSpc>
                <a:spcPct val="80000"/>
              </a:lnSpc>
            </a:pPr>
            <a:r>
              <a:rPr lang="en-US" sz="1600" b="1" dirty="0">
                <a:latin typeface="Agency FB" panose="020B0503020202020204" pitchFamily="34" charset="0"/>
              </a:rPr>
              <a:t>13.7 (+293%)</a:t>
            </a:r>
          </a:p>
        </p:txBody>
      </p:sp>
      <p:sp>
        <p:nvSpPr>
          <p:cNvPr id="4" name="Oval 3"/>
          <p:cNvSpPr/>
          <p:nvPr/>
        </p:nvSpPr>
        <p:spPr>
          <a:xfrm>
            <a:off x="3062780" y="3015105"/>
            <a:ext cx="365760" cy="36576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94" name="Text Box 25"/>
          <p:cNvSpPr txBox="1">
            <a:spLocks noChangeArrowheads="1"/>
          </p:cNvSpPr>
          <p:nvPr/>
        </p:nvSpPr>
        <p:spPr bwMode="auto">
          <a:xfrm>
            <a:off x="3090168" y="3095910"/>
            <a:ext cx="310983" cy="221599"/>
          </a:xfrm>
          <a:prstGeom prst="rect">
            <a:avLst/>
          </a:prstGeom>
          <a:noFill/>
          <a:ln w="19050">
            <a:noFill/>
            <a:miter lim="800000"/>
            <a:headEnd/>
            <a:tailEnd/>
          </a:ln>
        </p:spPr>
        <p:txBody>
          <a:bodyPr wrap="none" lIns="0" tIns="0" rIns="0" bIns="0">
            <a:spAutoFit/>
          </a:bodyPr>
          <a:lstStyle/>
          <a:p>
            <a:pPr algn="ctr">
              <a:lnSpc>
                <a:spcPct val="80000"/>
              </a:lnSpc>
            </a:pPr>
            <a:r>
              <a:rPr lang="en-US" sz="1800" b="1" dirty="0">
                <a:solidFill>
                  <a:schemeClr val="bg2">
                    <a:lumMod val="25000"/>
                  </a:schemeClr>
                </a:solidFill>
                <a:latin typeface="Agency FB" panose="020B0503020202020204" pitchFamily="34" charset="0"/>
              </a:rPr>
              <a:t>16.0</a:t>
            </a:r>
          </a:p>
        </p:txBody>
      </p:sp>
      <p:sp>
        <p:nvSpPr>
          <p:cNvPr id="32" name="Oval 31"/>
          <p:cNvSpPr/>
          <p:nvPr/>
        </p:nvSpPr>
        <p:spPr>
          <a:xfrm>
            <a:off x="2995813" y="3757212"/>
            <a:ext cx="365760" cy="36576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90" name="Text Box 11"/>
          <p:cNvSpPr txBox="1">
            <a:spLocks noChangeArrowheads="1"/>
          </p:cNvSpPr>
          <p:nvPr/>
        </p:nvSpPr>
        <p:spPr bwMode="auto">
          <a:xfrm>
            <a:off x="3018140" y="3863805"/>
            <a:ext cx="309380" cy="221599"/>
          </a:xfrm>
          <a:prstGeom prst="rect">
            <a:avLst/>
          </a:prstGeom>
          <a:noFill/>
          <a:ln w="19050">
            <a:noFill/>
            <a:miter lim="800000"/>
            <a:headEnd/>
            <a:tailEnd/>
          </a:ln>
        </p:spPr>
        <p:txBody>
          <a:bodyPr wrap="none" lIns="0" tIns="0" rIns="0" bIns="0">
            <a:spAutoFit/>
          </a:bodyPr>
          <a:lstStyle/>
          <a:p>
            <a:pPr algn="ctr">
              <a:lnSpc>
                <a:spcPct val="80000"/>
              </a:lnSpc>
            </a:pPr>
            <a:r>
              <a:rPr lang="en-US" sz="1800" b="1" dirty="0">
                <a:solidFill>
                  <a:schemeClr val="accent5">
                    <a:lumMod val="50000"/>
                  </a:schemeClr>
                </a:solidFill>
                <a:latin typeface="Agency FB" panose="020B0503020202020204" pitchFamily="34" charset="0"/>
              </a:rPr>
              <a:t>10.5</a:t>
            </a:r>
          </a:p>
        </p:txBody>
      </p:sp>
      <p:sp>
        <p:nvSpPr>
          <p:cNvPr id="33" name="Oval 32"/>
          <p:cNvSpPr/>
          <p:nvPr/>
        </p:nvSpPr>
        <p:spPr>
          <a:xfrm>
            <a:off x="4640114" y="4527564"/>
            <a:ext cx="365760" cy="36576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95" name="Text Box 26"/>
          <p:cNvSpPr txBox="1">
            <a:spLocks noChangeArrowheads="1"/>
          </p:cNvSpPr>
          <p:nvPr/>
        </p:nvSpPr>
        <p:spPr bwMode="auto">
          <a:xfrm>
            <a:off x="4676898" y="4629150"/>
            <a:ext cx="302968" cy="221599"/>
          </a:xfrm>
          <a:prstGeom prst="rect">
            <a:avLst/>
          </a:prstGeom>
          <a:noFill/>
          <a:ln w="19050">
            <a:noFill/>
            <a:miter lim="800000"/>
            <a:headEnd/>
            <a:tailEnd/>
          </a:ln>
        </p:spPr>
        <p:txBody>
          <a:bodyPr wrap="none" lIns="0" tIns="0" rIns="0" bIns="0">
            <a:spAutoFit/>
          </a:bodyPr>
          <a:lstStyle/>
          <a:p>
            <a:pPr algn="ctr">
              <a:lnSpc>
                <a:spcPct val="80000"/>
              </a:lnSpc>
            </a:pPr>
            <a:r>
              <a:rPr lang="en-US" sz="1800" b="1" dirty="0">
                <a:solidFill>
                  <a:schemeClr val="bg2">
                    <a:lumMod val="25000"/>
                  </a:schemeClr>
                </a:solidFill>
                <a:latin typeface="Agency FB" panose="020B0503020202020204" pitchFamily="34" charset="0"/>
              </a:rPr>
              <a:t>17.3</a:t>
            </a:r>
          </a:p>
        </p:txBody>
      </p:sp>
      <p:sp>
        <p:nvSpPr>
          <p:cNvPr id="34" name="Oval 33"/>
          <p:cNvSpPr/>
          <p:nvPr/>
        </p:nvSpPr>
        <p:spPr>
          <a:xfrm>
            <a:off x="4620929" y="5142788"/>
            <a:ext cx="365760" cy="36576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93" name="Text Box 18"/>
          <p:cNvSpPr txBox="1">
            <a:spLocks noChangeArrowheads="1"/>
          </p:cNvSpPr>
          <p:nvPr/>
        </p:nvSpPr>
        <p:spPr bwMode="auto">
          <a:xfrm>
            <a:off x="4676150" y="5242637"/>
            <a:ext cx="256481" cy="221599"/>
          </a:xfrm>
          <a:prstGeom prst="rect">
            <a:avLst/>
          </a:prstGeom>
          <a:noFill/>
          <a:ln w="19050">
            <a:noFill/>
            <a:miter lim="800000"/>
            <a:headEnd/>
            <a:tailEnd/>
          </a:ln>
        </p:spPr>
        <p:txBody>
          <a:bodyPr wrap="none" lIns="0" tIns="0" rIns="0" bIns="0">
            <a:spAutoFit/>
          </a:bodyPr>
          <a:lstStyle/>
          <a:p>
            <a:pPr algn="ctr">
              <a:lnSpc>
                <a:spcPct val="80000"/>
              </a:lnSpc>
            </a:pPr>
            <a:r>
              <a:rPr lang="en-US" sz="1800" b="1" dirty="0">
                <a:solidFill>
                  <a:schemeClr val="accent5">
                    <a:lumMod val="50000"/>
                  </a:schemeClr>
                </a:solidFill>
                <a:latin typeface="Agency FB" panose="020B0503020202020204" pitchFamily="34" charset="0"/>
              </a:rPr>
              <a:t>9.0</a:t>
            </a:r>
          </a:p>
        </p:txBody>
      </p:sp>
      <p:sp>
        <p:nvSpPr>
          <p:cNvPr id="35" name="Oval 34"/>
          <p:cNvSpPr/>
          <p:nvPr/>
        </p:nvSpPr>
        <p:spPr>
          <a:xfrm>
            <a:off x="5925523" y="2331075"/>
            <a:ext cx="365760" cy="36576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96" name="Text Box 27"/>
          <p:cNvSpPr txBox="1">
            <a:spLocks noChangeArrowheads="1"/>
          </p:cNvSpPr>
          <p:nvPr/>
        </p:nvSpPr>
        <p:spPr bwMode="auto">
          <a:xfrm>
            <a:off x="5977276" y="2438400"/>
            <a:ext cx="258084" cy="221599"/>
          </a:xfrm>
          <a:prstGeom prst="rect">
            <a:avLst/>
          </a:prstGeom>
          <a:noFill/>
          <a:ln w="19050">
            <a:noFill/>
            <a:miter lim="800000"/>
            <a:headEnd/>
            <a:tailEnd/>
          </a:ln>
        </p:spPr>
        <p:txBody>
          <a:bodyPr wrap="none" lIns="0" tIns="0" rIns="0" bIns="0">
            <a:spAutoFit/>
          </a:bodyPr>
          <a:lstStyle/>
          <a:p>
            <a:pPr algn="ctr">
              <a:lnSpc>
                <a:spcPct val="80000"/>
              </a:lnSpc>
            </a:pPr>
            <a:r>
              <a:rPr lang="en-US" sz="1800" b="1" dirty="0">
                <a:solidFill>
                  <a:schemeClr val="bg2">
                    <a:lumMod val="25000"/>
                  </a:schemeClr>
                </a:solidFill>
                <a:latin typeface="Agency FB" panose="020B0503020202020204" pitchFamily="34" charset="0"/>
              </a:rPr>
              <a:t>13.1</a:t>
            </a:r>
          </a:p>
        </p:txBody>
      </p:sp>
      <p:sp>
        <p:nvSpPr>
          <p:cNvPr id="36" name="Oval 35"/>
          <p:cNvSpPr/>
          <p:nvPr/>
        </p:nvSpPr>
        <p:spPr>
          <a:xfrm>
            <a:off x="5928485" y="3017123"/>
            <a:ext cx="365760" cy="36576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92" name="Text Box 17"/>
          <p:cNvSpPr txBox="1">
            <a:spLocks noChangeArrowheads="1"/>
          </p:cNvSpPr>
          <p:nvPr/>
        </p:nvSpPr>
        <p:spPr bwMode="auto">
          <a:xfrm>
            <a:off x="5946665" y="3112123"/>
            <a:ext cx="351057" cy="221599"/>
          </a:xfrm>
          <a:prstGeom prst="rect">
            <a:avLst/>
          </a:prstGeom>
          <a:noFill/>
          <a:ln w="19050">
            <a:noFill/>
            <a:miter lim="800000"/>
            <a:headEnd/>
            <a:tailEnd/>
          </a:ln>
        </p:spPr>
        <p:txBody>
          <a:bodyPr wrap="none" lIns="0" tIns="0" rIns="0" bIns="0">
            <a:spAutoFit/>
          </a:bodyPr>
          <a:lstStyle/>
          <a:p>
            <a:pPr algn="ctr">
              <a:lnSpc>
                <a:spcPct val="80000"/>
              </a:lnSpc>
            </a:pPr>
            <a:r>
              <a:rPr lang="en-US" sz="1800" b="1" dirty="0">
                <a:solidFill>
                  <a:schemeClr val="accent5">
                    <a:lumMod val="50000"/>
                  </a:schemeClr>
                </a:solidFill>
                <a:latin typeface="Agency FB" panose="020B0503020202020204" pitchFamily="34" charset="0"/>
              </a:rPr>
              <a:t>27.0</a:t>
            </a:r>
          </a:p>
        </p:txBody>
      </p:sp>
      <p:sp>
        <p:nvSpPr>
          <p:cNvPr id="37" name="Footer Placeholder 2"/>
          <p:cNvSpPr>
            <a:spLocks noGrp="1"/>
          </p:cNvSpPr>
          <p:nvPr>
            <p:ph type="ftr" sz="quarter" idx="11"/>
          </p:nvPr>
        </p:nvSpPr>
        <p:spPr>
          <a:xfrm>
            <a:off x="0" y="6381328"/>
            <a:ext cx="9144000" cy="457200"/>
          </a:xfrm>
        </p:spPr>
        <p:txBody>
          <a:bodyPr/>
          <a:lstStyle/>
          <a:p>
            <a:pPr>
              <a:defRPr/>
            </a:pPr>
            <a:r>
              <a:rPr lang="en-US" sz="1100" dirty="0"/>
              <a:t>Copyright © 1998-2016,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extLst>
      <p:ext uri="{BB962C8B-B14F-4D97-AF65-F5344CB8AC3E}">
        <p14:creationId xmlns:p14="http://schemas.microsoft.com/office/powerpoint/2010/main" val="11102035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Economies and Diseconomies of Scale in Container Shipping</a:t>
            </a:r>
          </a:p>
        </p:txBody>
      </p:sp>
      <p:sp>
        <p:nvSpPr>
          <p:cNvPr id="100356" name="Freeform 5"/>
          <p:cNvSpPr>
            <a:spLocks/>
          </p:cNvSpPr>
          <p:nvPr/>
        </p:nvSpPr>
        <p:spPr bwMode="auto">
          <a:xfrm>
            <a:off x="1152525" y="1778224"/>
            <a:ext cx="6949440" cy="3840480"/>
          </a:xfrm>
          <a:custGeom>
            <a:avLst/>
            <a:gdLst>
              <a:gd name="T0" fmla="*/ 0 w 3824"/>
              <a:gd name="T1" fmla="*/ 0 h 2001"/>
              <a:gd name="T2" fmla="*/ 0 w 3824"/>
              <a:gd name="T3" fmla="*/ 2147483647 h 2001"/>
              <a:gd name="T4" fmla="*/ 2147483647 w 3824"/>
              <a:gd name="T5" fmla="*/ 2147483647 h 2001"/>
              <a:gd name="T6" fmla="*/ 0 60000 65536"/>
              <a:gd name="T7" fmla="*/ 0 60000 65536"/>
              <a:gd name="T8" fmla="*/ 0 60000 65536"/>
              <a:gd name="T9" fmla="*/ 0 w 3824"/>
              <a:gd name="T10" fmla="*/ 0 h 2001"/>
              <a:gd name="T11" fmla="*/ 3824 w 3824"/>
              <a:gd name="T12" fmla="*/ 2001 h 2001"/>
            </a:gdLst>
            <a:ahLst/>
            <a:cxnLst>
              <a:cxn ang="T6">
                <a:pos x="T0" y="T1"/>
              </a:cxn>
              <a:cxn ang="T7">
                <a:pos x="T2" y="T3"/>
              </a:cxn>
              <a:cxn ang="T8">
                <a:pos x="T4" y="T5"/>
              </a:cxn>
            </a:cxnLst>
            <a:rect l="T9" t="T10" r="T11" b="T12"/>
            <a:pathLst>
              <a:path w="3824" h="2001">
                <a:moveTo>
                  <a:pt x="0" y="0"/>
                </a:moveTo>
                <a:lnTo>
                  <a:pt x="0" y="2000"/>
                </a:lnTo>
                <a:lnTo>
                  <a:pt x="3823" y="2000"/>
                </a:lnTo>
              </a:path>
            </a:pathLst>
          </a:custGeom>
          <a:noFill/>
          <a:ln w="44450" cap="rnd">
            <a:solidFill>
              <a:schemeClr val="bg1">
                <a:lumMod val="50000"/>
              </a:schemeClr>
            </a:solidFill>
            <a:round/>
            <a:headEnd type="triangle" w="med" len="med"/>
            <a:tailEnd type="triangle" w="med" len="med"/>
          </a:ln>
        </p:spPr>
        <p:txBody>
          <a:bodyPr/>
          <a:lstStyle/>
          <a:p>
            <a:endParaRPr lang="en-US">
              <a:latin typeface="Agency FB" panose="020B0503020202020204" pitchFamily="34" charset="0"/>
            </a:endParaRPr>
          </a:p>
        </p:txBody>
      </p:sp>
      <p:sp>
        <p:nvSpPr>
          <p:cNvPr id="100357" name="Text Box 6"/>
          <p:cNvSpPr txBox="1">
            <a:spLocks noChangeArrowheads="1"/>
          </p:cNvSpPr>
          <p:nvPr/>
        </p:nvSpPr>
        <p:spPr bwMode="auto">
          <a:xfrm>
            <a:off x="606729" y="1438547"/>
            <a:ext cx="1104470" cy="276999"/>
          </a:xfrm>
          <a:prstGeom prst="rect">
            <a:avLst/>
          </a:prstGeom>
          <a:noFill/>
          <a:ln w="9525">
            <a:noFill/>
            <a:miter lim="800000"/>
            <a:headEnd/>
            <a:tailEnd/>
          </a:ln>
        </p:spPr>
        <p:txBody>
          <a:bodyPr wrap="none" lIns="0" tIns="0" rIns="0" bIns="0">
            <a:spAutoFit/>
          </a:bodyPr>
          <a:lstStyle/>
          <a:p>
            <a:r>
              <a:rPr lang="en-US" sz="1800" b="1" dirty="0">
                <a:latin typeface="Agency FB" panose="020B0503020202020204" pitchFamily="34" charset="0"/>
              </a:rPr>
              <a:t>Costs per TEU</a:t>
            </a:r>
          </a:p>
        </p:txBody>
      </p:sp>
      <p:sp>
        <p:nvSpPr>
          <p:cNvPr id="100358" name="Text Box 7"/>
          <p:cNvSpPr txBox="1">
            <a:spLocks noChangeArrowheads="1"/>
          </p:cNvSpPr>
          <p:nvPr/>
        </p:nvSpPr>
        <p:spPr bwMode="auto">
          <a:xfrm>
            <a:off x="3958842" y="5757863"/>
            <a:ext cx="1200650" cy="276999"/>
          </a:xfrm>
          <a:prstGeom prst="rect">
            <a:avLst/>
          </a:prstGeom>
          <a:noFill/>
          <a:ln w="9525">
            <a:noFill/>
            <a:miter lim="800000"/>
            <a:headEnd/>
            <a:tailEnd/>
          </a:ln>
        </p:spPr>
        <p:txBody>
          <a:bodyPr wrap="none" lIns="0" tIns="0" rIns="0" bIns="0">
            <a:spAutoFit/>
          </a:bodyPr>
          <a:lstStyle/>
          <a:p>
            <a:r>
              <a:rPr lang="en-US" sz="1800" b="1" dirty="0">
                <a:latin typeface="Agency FB" panose="020B0503020202020204" pitchFamily="34" charset="0"/>
              </a:rPr>
              <a:t>Capacity in TEU</a:t>
            </a:r>
          </a:p>
        </p:txBody>
      </p:sp>
      <p:sp>
        <p:nvSpPr>
          <p:cNvPr id="100359" name="Freeform 8"/>
          <p:cNvSpPr>
            <a:spLocks/>
          </p:cNvSpPr>
          <p:nvPr/>
        </p:nvSpPr>
        <p:spPr bwMode="auto">
          <a:xfrm>
            <a:off x="1304925" y="2133600"/>
            <a:ext cx="6696075" cy="3067050"/>
          </a:xfrm>
          <a:custGeom>
            <a:avLst/>
            <a:gdLst>
              <a:gd name="T0" fmla="*/ 0 w 4218"/>
              <a:gd name="T1" fmla="*/ 0 h 1932"/>
              <a:gd name="T2" fmla="*/ 2147483647 w 4218"/>
              <a:gd name="T3" fmla="*/ 2147483647 h 1932"/>
              <a:gd name="T4" fmla="*/ 2147483647 w 4218"/>
              <a:gd name="T5" fmla="*/ 2147483647 h 1932"/>
              <a:gd name="T6" fmla="*/ 2147483647 w 4218"/>
              <a:gd name="T7" fmla="*/ 2147483647 h 1932"/>
              <a:gd name="T8" fmla="*/ 0 60000 65536"/>
              <a:gd name="T9" fmla="*/ 0 60000 65536"/>
              <a:gd name="T10" fmla="*/ 0 60000 65536"/>
              <a:gd name="T11" fmla="*/ 0 60000 65536"/>
              <a:gd name="T12" fmla="*/ 0 w 4218"/>
              <a:gd name="T13" fmla="*/ 0 h 1932"/>
              <a:gd name="T14" fmla="*/ 4218 w 4218"/>
              <a:gd name="T15" fmla="*/ 1932 h 1932"/>
            </a:gdLst>
            <a:ahLst/>
            <a:cxnLst>
              <a:cxn ang="T8">
                <a:pos x="T0" y="T1"/>
              </a:cxn>
              <a:cxn ang="T9">
                <a:pos x="T2" y="T3"/>
              </a:cxn>
              <a:cxn ang="T10">
                <a:pos x="T4" y="T5"/>
              </a:cxn>
              <a:cxn ang="T11">
                <a:pos x="T6" y="T7"/>
              </a:cxn>
            </a:cxnLst>
            <a:rect l="T12" t="T13" r="T14" b="T15"/>
            <a:pathLst>
              <a:path w="4218" h="1932">
                <a:moveTo>
                  <a:pt x="0" y="0"/>
                </a:moveTo>
                <a:cubicBezTo>
                  <a:pt x="114" y="188"/>
                  <a:pt x="406" y="862"/>
                  <a:pt x="693" y="1128"/>
                </a:cubicBezTo>
                <a:cubicBezTo>
                  <a:pt x="980" y="1394"/>
                  <a:pt x="1134" y="1464"/>
                  <a:pt x="1721" y="1598"/>
                </a:cubicBezTo>
                <a:cubicBezTo>
                  <a:pt x="2308" y="1732"/>
                  <a:pt x="3698" y="1862"/>
                  <a:pt x="4218" y="1932"/>
                </a:cubicBezTo>
              </a:path>
            </a:pathLst>
          </a:custGeom>
          <a:noFill/>
          <a:ln w="50800">
            <a:solidFill>
              <a:schemeClr val="accent2">
                <a:lumMod val="75000"/>
              </a:schemeClr>
            </a:solidFill>
            <a:round/>
            <a:headEnd/>
            <a:tailEnd/>
          </a:ln>
        </p:spPr>
        <p:txBody>
          <a:bodyPr/>
          <a:lstStyle/>
          <a:p>
            <a:endParaRPr lang="en-US">
              <a:latin typeface="Agency FB" panose="020B0503020202020204" pitchFamily="34" charset="0"/>
            </a:endParaRPr>
          </a:p>
        </p:txBody>
      </p:sp>
      <p:sp>
        <p:nvSpPr>
          <p:cNvPr id="100360" name="Text Box 9"/>
          <p:cNvSpPr txBox="1">
            <a:spLocks noChangeArrowheads="1"/>
          </p:cNvSpPr>
          <p:nvPr/>
        </p:nvSpPr>
        <p:spPr bwMode="auto">
          <a:xfrm>
            <a:off x="6975254" y="4770200"/>
            <a:ext cx="1413849" cy="276999"/>
          </a:xfrm>
          <a:prstGeom prst="rect">
            <a:avLst/>
          </a:prstGeom>
          <a:noFill/>
          <a:ln w="9525">
            <a:noFill/>
            <a:miter lim="800000"/>
            <a:headEnd/>
            <a:tailEnd/>
          </a:ln>
        </p:spPr>
        <p:txBody>
          <a:bodyPr wrap="none" lIns="0" tIns="0" rIns="0" bIns="0">
            <a:spAutoFit/>
          </a:bodyPr>
          <a:lstStyle/>
          <a:p>
            <a:r>
              <a:rPr lang="en-US" sz="1800" b="1" i="1" dirty="0">
                <a:latin typeface="Agency FB" panose="020B0503020202020204" pitchFamily="34" charset="0"/>
              </a:rPr>
              <a:t>Maritime Shipping</a:t>
            </a:r>
          </a:p>
        </p:txBody>
      </p:sp>
      <p:sp>
        <p:nvSpPr>
          <p:cNvPr id="100361" name="Freeform 11"/>
          <p:cNvSpPr>
            <a:spLocks/>
          </p:cNvSpPr>
          <p:nvPr/>
        </p:nvSpPr>
        <p:spPr bwMode="auto">
          <a:xfrm>
            <a:off x="1285875" y="2305050"/>
            <a:ext cx="6353175" cy="2817813"/>
          </a:xfrm>
          <a:custGeom>
            <a:avLst/>
            <a:gdLst>
              <a:gd name="T0" fmla="*/ 0 w 4002"/>
              <a:gd name="T1" fmla="*/ 0 h 1775"/>
              <a:gd name="T2" fmla="*/ 2147483647 w 4002"/>
              <a:gd name="T3" fmla="*/ 2147483647 h 1775"/>
              <a:gd name="T4" fmla="*/ 2147483647 w 4002"/>
              <a:gd name="T5" fmla="*/ 2147483647 h 1775"/>
              <a:gd name="T6" fmla="*/ 2147483647 w 4002"/>
              <a:gd name="T7" fmla="*/ 2147483647 h 1775"/>
              <a:gd name="T8" fmla="*/ 2147483647 w 4002"/>
              <a:gd name="T9" fmla="*/ 2147483647 h 1775"/>
              <a:gd name="T10" fmla="*/ 0 60000 65536"/>
              <a:gd name="T11" fmla="*/ 0 60000 65536"/>
              <a:gd name="T12" fmla="*/ 0 60000 65536"/>
              <a:gd name="T13" fmla="*/ 0 60000 65536"/>
              <a:gd name="T14" fmla="*/ 0 60000 65536"/>
              <a:gd name="T15" fmla="*/ 0 w 4002"/>
              <a:gd name="T16" fmla="*/ 0 h 1775"/>
              <a:gd name="T17" fmla="*/ 4002 w 4002"/>
              <a:gd name="T18" fmla="*/ 1775 h 1775"/>
            </a:gdLst>
            <a:ahLst/>
            <a:cxnLst>
              <a:cxn ang="T10">
                <a:pos x="T0" y="T1"/>
              </a:cxn>
              <a:cxn ang="T11">
                <a:pos x="T2" y="T3"/>
              </a:cxn>
              <a:cxn ang="T12">
                <a:pos x="T4" y="T5"/>
              </a:cxn>
              <a:cxn ang="T13">
                <a:pos x="T6" y="T7"/>
              </a:cxn>
              <a:cxn ang="T14">
                <a:pos x="T8" y="T9"/>
              </a:cxn>
            </a:cxnLst>
            <a:rect l="T15" t="T16" r="T17" b="T18"/>
            <a:pathLst>
              <a:path w="4002" h="1775">
                <a:moveTo>
                  <a:pt x="0" y="0"/>
                </a:moveTo>
                <a:cubicBezTo>
                  <a:pt x="130" y="220"/>
                  <a:pt x="433" y="1028"/>
                  <a:pt x="785" y="1322"/>
                </a:cubicBezTo>
                <a:cubicBezTo>
                  <a:pt x="1137" y="1616"/>
                  <a:pt x="1703" y="1755"/>
                  <a:pt x="2114" y="1765"/>
                </a:cubicBezTo>
                <a:cubicBezTo>
                  <a:pt x="2525" y="1775"/>
                  <a:pt x="2934" y="1670"/>
                  <a:pt x="3249" y="1384"/>
                </a:cubicBezTo>
                <a:cubicBezTo>
                  <a:pt x="3564" y="1098"/>
                  <a:pt x="3845" y="325"/>
                  <a:pt x="4002" y="46"/>
                </a:cubicBezTo>
              </a:path>
            </a:pathLst>
          </a:custGeom>
          <a:noFill/>
          <a:ln w="50800">
            <a:solidFill>
              <a:schemeClr val="accent4">
                <a:lumMod val="75000"/>
              </a:schemeClr>
            </a:solidFill>
            <a:round/>
            <a:headEnd/>
            <a:tailEnd/>
          </a:ln>
        </p:spPr>
        <p:txBody>
          <a:bodyPr/>
          <a:lstStyle/>
          <a:p>
            <a:endParaRPr lang="en-US">
              <a:latin typeface="Agency FB" panose="020B0503020202020204" pitchFamily="34" charset="0"/>
            </a:endParaRPr>
          </a:p>
        </p:txBody>
      </p:sp>
      <p:sp>
        <p:nvSpPr>
          <p:cNvPr id="100362" name="Text Box 12"/>
          <p:cNvSpPr txBox="1">
            <a:spLocks noChangeArrowheads="1"/>
          </p:cNvSpPr>
          <p:nvPr/>
        </p:nvSpPr>
        <p:spPr bwMode="auto">
          <a:xfrm>
            <a:off x="6975254" y="2061379"/>
            <a:ext cx="1171796" cy="276999"/>
          </a:xfrm>
          <a:prstGeom prst="rect">
            <a:avLst/>
          </a:prstGeom>
          <a:noFill/>
          <a:ln w="9525">
            <a:noFill/>
            <a:miter lim="800000"/>
            <a:headEnd/>
            <a:tailEnd/>
          </a:ln>
        </p:spPr>
        <p:txBody>
          <a:bodyPr wrap="none" lIns="0" tIns="0" rIns="0" bIns="0">
            <a:spAutoFit/>
          </a:bodyPr>
          <a:lstStyle/>
          <a:p>
            <a:r>
              <a:rPr lang="en-US" sz="1800" b="1" i="1" dirty="0">
                <a:latin typeface="Agency FB" panose="020B0503020202020204" pitchFamily="34" charset="0"/>
              </a:rPr>
              <a:t>Transshipment</a:t>
            </a:r>
          </a:p>
        </p:txBody>
      </p:sp>
      <p:sp>
        <p:nvSpPr>
          <p:cNvPr id="100363" name="Freeform 13"/>
          <p:cNvSpPr>
            <a:spLocks/>
          </p:cNvSpPr>
          <p:nvPr/>
        </p:nvSpPr>
        <p:spPr bwMode="auto">
          <a:xfrm>
            <a:off x="1276350" y="3503613"/>
            <a:ext cx="6713538" cy="1019175"/>
          </a:xfrm>
          <a:custGeom>
            <a:avLst/>
            <a:gdLst>
              <a:gd name="T0" fmla="*/ 0 w 4229"/>
              <a:gd name="T1" fmla="*/ 2147483647 h 642"/>
              <a:gd name="T2" fmla="*/ 2147483647 w 4229"/>
              <a:gd name="T3" fmla="*/ 2147483647 h 642"/>
              <a:gd name="T4" fmla="*/ 2147483647 w 4229"/>
              <a:gd name="T5" fmla="*/ 0 h 642"/>
              <a:gd name="T6" fmla="*/ 0 60000 65536"/>
              <a:gd name="T7" fmla="*/ 0 60000 65536"/>
              <a:gd name="T8" fmla="*/ 0 60000 65536"/>
              <a:gd name="T9" fmla="*/ 0 w 4229"/>
              <a:gd name="T10" fmla="*/ 0 h 642"/>
              <a:gd name="T11" fmla="*/ 4229 w 4229"/>
              <a:gd name="T12" fmla="*/ 642 h 642"/>
            </a:gdLst>
            <a:ahLst/>
            <a:cxnLst>
              <a:cxn ang="T6">
                <a:pos x="T0" y="T1"/>
              </a:cxn>
              <a:cxn ang="T7">
                <a:pos x="T2" y="T3"/>
              </a:cxn>
              <a:cxn ang="T8">
                <a:pos x="T4" y="T5"/>
              </a:cxn>
            </a:cxnLst>
            <a:rect l="T9" t="T10" r="T11" b="T12"/>
            <a:pathLst>
              <a:path w="4229" h="642">
                <a:moveTo>
                  <a:pt x="0" y="79"/>
                </a:moveTo>
                <a:cubicBezTo>
                  <a:pt x="315" y="170"/>
                  <a:pt x="1185" y="642"/>
                  <a:pt x="1890" y="629"/>
                </a:cubicBezTo>
                <a:cubicBezTo>
                  <a:pt x="2595" y="616"/>
                  <a:pt x="3403" y="304"/>
                  <a:pt x="4229" y="0"/>
                </a:cubicBezTo>
              </a:path>
            </a:pathLst>
          </a:custGeom>
          <a:noFill/>
          <a:ln w="50800">
            <a:solidFill>
              <a:schemeClr val="accent3">
                <a:lumMod val="50000"/>
              </a:schemeClr>
            </a:solidFill>
            <a:round/>
            <a:headEnd/>
            <a:tailEnd/>
          </a:ln>
        </p:spPr>
        <p:txBody>
          <a:bodyPr/>
          <a:lstStyle/>
          <a:p>
            <a:endParaRPr lang="en-US">
              <a:latin typeface="Agency FB" panose="020B0503020202020204" pitchFamily="34" charset="0"/>
            </a:endParaRPr>
          </a:p>
        </p:txBody>
      </p:sp>
      <p:sp>
        <p:nvSpPr>
          <p:cNvPr id="100364" name="Text Box 14"/>
          <p:cNvSpPr txBox="1">
            <a:spLocks noChangeArrowheads="1"/>
          </p:cNvSpPr>
          <p:nvPr/>
        </p:nvSpPr>
        <p:spPr bwMode="auto">
          <a:xfrm>
            <a:off x="3902075" y="4013200"/>
            <a:ext cx="1694375" cy="276999"/>
          </a:xfrm>
          <a:prstGeom prst="rect">
            <a:avLst/>
          </a:prstGeom>
          <a:noFill/>
          <a:ln w="9525">
            <a:noFill/>
            <a:miter lim="800000"/>
            <a:headEnd/>
            <a:tailEnd/>
          </a:ln>
        </p:spPr>
        <p:txBody>
          <a:bodyPr wrap="none" lIns="0" tIns="0" rIns="0" bIns="0">
            <a:spAutoFit/>
          </a:bodyPr>
          <a:lstStyle/>
          <a:p>
            <a:r>
              <a:rPr lang="en-US" sz="1800" b="1" i="1" dirty="0">
                <a:latin typeface="Agency FB" panose="020B0503020202020204" pitchFamily="34" charset="0"/>
              </a:rPr>
              <a:t>Inland Transportation</a:t>
            </a:r>
          </a:p>
        </p:txBody>
      </p:sp>
      <p:sp>
        <p:nvSpPr>
          <p:cNvPr id="13" name="Footer Placeholder 2"/>
          <p:cNvSpPr>
            <a:spLocks noGrp="1"/>
          </p:cNvSpPr>
          <p:nvPr>
            <p:ph type="ftr" sz="quarter" idx="11"/>
          </p:nvPr>
        </p:nvSpPr>
        <p:spPr>
          <a:xfrm>
            <a:off x="0" y="6248400"/>
            <a:ext cx="9144000" cy="457200"/>
          </a:xfrm>
        </p:spPr>
        <p:txBody>
          <a:bodyPr/>
          <a:lstStyle/>
          <a:p>
            <a:pPr>
              <a:defRPr/>
            </a:pPr>
            <a:r>
              <a:rPr lang="en-US" sz="1100" dirty="0"/>
              <a:t>Copyright © 1998-2016,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extLst>
      <p:ext uri="{BB962C8B-B14F-4D97-AF65-F5344CB8AC3E}">
        <p14:creationId xmlns:p14="http://schemas.microsoft.com/office/powerpoint/2010/main" val="9810765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839549" y="2027241"/>
            <a:ext cx="0" cy="3657600"/>
          </a:xfrm>
          <a:prstGeom prst="line">
            <a:avLst/>
          </a:prstGeom>
          <a:ln w="31750">
            <a:solidFill>
              <a:schemeClr val="accent4">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4165631" y="2301561"/>
            <a:ext cx="0" cy="3383280"/>
          </a:xfrm>
          <a:prstGeom prst="line">
            <a:avLst/>
          </a:prstGeom>
          <a:ln w="31750">
            <a:solidFill>
              <a:schemeClr val="accent4">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92290" y="2027241"/>
            <a:ext cx="0" cy="3657600"/>
          </a:xfrm>
          <a:prstGeom prst="line">
            <a:avLst/>
          </a:prstGeom>
          <a:ln w="31750">
            <a:solidFill>
              <a:schemeClr val="accent4">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407471" y="1935801"/>
            <a:ext cx="0" cy="3749040"/>
          </a:xfrm>
          <a:prstGeom prst="line">
            <a:avLst/>
          </a:prstGeom>
          <a:ln w="31750">
            <a:solidFill>
              <a:schemeClr val="accent4">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6368703" y="1935801"/>
            <a:ext cx="0" cy="3749040"/>
          </a:xfrm>
          <a:prstGeom prst="line">
            <a:avLst/>
          </a:prstGeom>
          <a:ln w="31750">
            <a:solidFill>
              <a:schemeClr val="accent4">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978847" y="2393001"/>
            <a:ext cx="0" cy="3291840"/>
          </a:xfrm>
          <a:prstGeom prst="line">
            <a:avLst/>
          </a:prstGeom>
          <a:ln w="31750">
            <a:solidFill>
              <a:schemeClr val="accent4">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5942563" y="2393001"/>
            <a:ext cx="0" cy="3291840"/>
          </a:xfrm>
          <a:prstGeom prst="line">
            <a:avLst/>
          </a:prstGeom>
          <a:ln w="31750">
            <a:solidFill>
              <a:schemeClr val="accent4">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5" name="Rounded Rectangle 54"/>
          <p:cNvSpPr/>
          <p:nvPr/>
        </p:nvSpPr>
        <p:spPr>
          <a:xfrm>
            <a:off x="3580774" y="1617216"/>
            <a:ext cx="3383280" cy="4572000"/>
          </a:xfrm>
          <a:prstGeom prst="roundRect">
            <a:avLst>
              <a:gd name="adj" fmla="val 3031"/>
            </a:avLst>
          </a:prstGeom>
          <a:no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a:off x="2384872" y="1617216"/>
            <a:ext cx="1187450" cy="4572000"/>
          </a:xfrm>
          <a:prstGeom prst="roundRect">
            <a:avLst>
              <a:gd name="adj" fmla="val 9693"/>
            </a:avLst>
          </a:prstGeom>
          <a:solidFill>
            <a:schemeClr val="bg2">
              <a:lumMod val="90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378" name="Rectangle 6"/>
          <p:cNvSpPr>
            <a:spLocks noGrp="1" noChangeArrowheads="1"/>
          </p:cNvSpPr>
          <p:nvPr>
            <p:ph type="title"/>
          </p:nvPr>
        </p:nvSpPr>
        <p:spPr/>
        <p:txBody>
          <a:bodyPr/>
          <a:lstStyle/>
          <a:p>
            <a:pPr eaLnBrk="1" hangingPunct="1"/>
            <a:r>
              <a:rPr lang="en-US" dirty="0"/>
              <a:t>Functional Integration of Supply Chains</a:t>
            </a:r>
          </a:p>
        </p:txBody>
      </p:sp>
      <p:sp>
        <p:nvSpPr>
          <p:cNvPr id="101382" name="Oval 31"/>
          <p:cNvSpPr>
            <a:spLocks noChangeArrowheads="1"/>
          </p:cNvSpPr>
          <p:nvPr/>
        </p:nvSpPr>
        <p:spPr bwMode="auto">
          <a:xfrm>
            <a:off x="3546922" y="3499124"/>
            <a:ext cx="1127125" cy="274320"/>
          </a:xfrm>
          <a:prstGeom prst="ellipse">
            <a:avLst/>
          </a:prstGeom>
          <a:noFill/>
          <a:ln w="25400">
            <a:solidFill>
              <a:schemeClr val="bg1">
                <a:lumMod val="50000"/>
              </a:schemeClr>
            </a:solidFill>
            <a:round/>
            <a:headEnd/>
            <a:tailEnd/>
          </a:ln>
        </p:spPr>
        <p:txBody>
          <a:bodyPr wrap="none" anchor="ctr"/>
          <a:lstStyle/>
          <a:p>
            <a:endParaRPr lang="en-US">
              <a:latin typeface="Agency FB" panose="020B0503020202020204" pitchFamily="34" charset="0"/>
            </a:endParaRPr>
          </a:p>
        </p:txBody>
      </p:sp>
      <p:sp>
        <p:nvSpPr>
          <p:cNvPr id="101383" name="Oval 33"/>
          <p:cNvSpPr>
            <a:spLocks noChangeArrowheads="1"/>
          </p:cNvSpPr>
          <p:nvPr/>
        </p:nvSpPr>
        <p:spPr bwMode="auto">
          <a:xfrm>
            <a:off x="4529585" y="3499124"/>
            <a:ext cx="1403350" cy="274320"/>
          </a:xfrm>
          <a:prstGeom prst="ellipse">
            <a:avLst/>
          </a:prstGeom>
          <a:noFill/>
          <a:ln w="25400">
            <a:solidFill>
              <a:schemeClr val="bg1">
                <a:lumMod val="50000"/>
              </a:schemeClr>
            </a:solidFill>
            <a:round/>
            <a:headEnd/>
            <a:tailEnd/>
          </a:ln>
        </p:spPr>
        <p:txBody>
          <a:bodyPr wrap="none" anchor="ctr"/>
          <a:lstStyle/>
          <a:p>
            <a:endParaRPr lang="en-US">
              <a:latin typeface="Agency FB" panose="020B0503020202020204" pitchFamily="34" charset="0"/>
            </a:endParaRPr>
          </a:p>
        </p:txBody>
      </p:sp>
      <p:sp>
        <p:nvSpPr>
          <p:cNvPr id="101384" name="Oval 10"/>
          <p:cNvSpPr>
            <a:spLocks noChangeArrowheads="1"/>
          </p:cNvSpPr>
          <p:nvPr/>
        </p:nvSpPr>
        <p:spPr bwMode="auto">
          <a:xfrm>
            <a:off x="3015110" y="2674488"/>
            <a:ext cx="573087" cy="274320"/>
          </a:xfrm>
          <a:prstGeom prst="ellipse">
            <a:avLst/>
          </a:prstGeom>
          <a:noFill/>
          <a:ln w="19050">
            <a:solidFill>
              <a:schemeClr val="bg1">
                <a:lumMod val="50000"/>
              </a:schemeClr>
            </a:solidFill>
            <a:round/>
            <a:headEnd/>
            <a:tailEnd/>
          </a:ln>
        </p:spPr>
        <p:txBody>
          <a:bodyPr wrap="none" anchor="ctr"/>
          <a:lstStyle/>
          <a:p>
            <a:endParaRPr lang="en-US">
              <a:latin typeface="Agency FB" panose="020B0503020202020204" pitchFamily="34" charset="0"/>
            </a:endParaRPr>
          </a:p>
        </p:txBody>
      </p:sp>
      <p:sp>
        <p:nvSpPr>
          <p:cNvPr id="101385" name="Oval 11"/>
          <p:cNvSpPr>
            <a:spLocks noChangeArrowheads="1"/>
          </p:cNvSpPr>
          <p:nvPr/>
        </p:nvSpPr>
        <p:spPr bwMode="auto">
          <a:xfrm>
            <a:off x="3620570" y="2680927"/>
            <a:ext cx="434975" cy="274320"/>
          </a:xfrm>
          <a:prstGeom prst="ellipse">
            <a:avLst/>
          </a:prstGeom>
          <a:noFill/>
          <a:ln w="19050">
            <a:solidFill>
              <a:schemeClr val="bg1">
                <a:lumMod val="50000"/>
              </a:schemeClr>
            </a:solidFill>
            <a:round/>
            <a:headEnd/>
            <a:tailEnd/>
          </a:ln>
        </p:spPr>
        <p:txBody>
          <a:bodyPr wrap="none" anchor="ctr"/>
          <a:lstStyle/>
          <a:p>
            <a:endParaRPr lang="en-US">
              <a:latin typeface="Agency FB" panose="020B0503020202020204" pitchFamily="34" charset="0"/>
            </a:endParaRPr>
          </a:p>
        </p:txBody>
      </p:sp>
      <p:sp>
        <p:nvSpPr>
          <p:cNvPr id="101386" name="Oval 12"/>
          <p:cNvSpPr>
            <a:spLocks noChangeArrowheads="1"/>
          </p:cNvSpPr>
          <p:nvPr/>
        </p:nvSpPr>
        <p:spPr bwMode="auto">
          <a:xfrm>
            <a:off x="3921572" y="2680927"/>
            <a:ext cx="508000" cy="274320"/>
          </a:xfrm>
          <a:prstGeom prst="ellipse">
            <a:avLst/>
          </a:prstGeom>
          <a:noFill/>
          <a:ln w="19050">
            <a:solidFill>
              <a:schemeClr val="bg1">
                <a:lumMod val="50000"/>
              </a:schemeClr>
            </a:solidFill>
            <a:round/>
            <a:headEnd/>
            <a:tailEnd/>
          </a:ln>
        </p:spPr>
        <p:txBody>
          <a:bodyPr wrap="none" anchor="ctr"/>
          <a:lstStyle/>
          <a:p>
            <a:endParaRPr lang="en-US">
              <a:latin typeface="Agency FB" panose="020B0503020202020204" pitchFamily="34" charset="0"/>
            </a:endParaRPr>
          </a:p>
        </p:txBody>
      </p:sp>
      <p:sp>
        <p:nvSpPr>
          <p:cNvPr id="101387" name="Oval 13"/>
          <p:cNvSpPr>
            <a:spLocks noChangeArrowheads="1"/>
          </p:cNvSpPr>
          <p:nvPr/>
        </p:nvSpPr>
        <p:spPr bwMode="auto">
          <a:xfrm>
            <a:off x="4372689" y="2680927"/>
            <a:ext cx="434975" cy="274320"/>
          </a:xfrm>
          <a:prstGeom prst="ellipse">
            <a:avLst/>
          </a:prstGeom>
          <a:noFill/>
          <a:ln w="19050">
            <a:solidFill>
              <a:schemeClr val="bg1">
                <a:lumMod val="50000"/>
              </a:schemeClr>
            </a:solidFill>
            <a:round/>
            <a:headEnd/>
            <a:tailEnd/>
          </a:ln>
        </p:spPr>
        <p:txBody>
          <a:bodyPr wrap="none" anchor="ctr"/>
          <a:lstStyle/>
          <a:p>
            <a:endParaRPr lang="en-US">
              <a:latin typeface="Agency FB" panose="020B0503020202020204" pitchFamily="34" charset="0"/>
            </a:endParaRPr>
          </a:p>
        </p:txBody>
      </p:sp>
      <p:sp>
        <p:nvSpPr>
          <p:cNvPr id="101388" name="Oval 14"/>
          <p:cNvSpPr>
            <a:spLocks noChangeArrowheads="1"/>
          </p:cNvSpPr>
          <p:nvPr/>
        </p:nvSpPr>
        <p:spPr bwMode="auto">
          <a:xfrm>
            <a:off x="4670872" y="2680927"/>
            <a:ext cx="628650" cy="274320"/>
          </a:xfrm>
          <a:prstGeom prst="ellipse">
            <a:avLst/>
          </a:prstGeom>
          <a:noFill/>
          <a:ln w="19050">
            <a:solidFill>
              <a:schemeClr val="bg1">
                <a:lumMod val="50000"/>
              </a:schemeClr>
            </a:solidFill>
            <a:round/>
            <a:headEnd/>
            <a:tailEnd/>
          </a:ln>
        </p:spPr>
        <p:txBody>
          <a:bodyPr wrap="none" anchor="ctr"/>
          <a:lstStyle/>
          <a:p>
            <a:endParaRPr lang="en-US">
              <a:latin typeface="Agency FB" panose="020B0503020202020204" pitchFamily="34" charset="0"/>
            </a:endParaRPr>
          </a:p>
        </p:txBody>
      </p:sp>
      <p:sp>
        <p:nvSpPr>
          <p:cNvPr id="101389" name="Oval 15"/>
          <p:cNvSpPr>
            <a:spLocks noChangeArrowheads="1"/>
          </p:cNvSpPr>
          <p:nvPr/>
        </p:nvSpPr>
        <p:spPr bwMode="auto">
          <a:xfrm>
            <a:off x="5090061" y="2680927"/>
            <a:ext cx="628650" cy="274320"/>
          </a:xfrm>
          <a:prstGeom prst="ellipse">
            <a:avLst/>
          </a:prstGeom>
          <a:noFill/>
          <a:ln w="19050">
            <a:solidFill>
              <a:schemeClr val="bg1">
                <a:lumMod val="50000"/>
              </a:schemeClr>
            </a:solidFill>
            <a:round/>
            <a:headEnd/>
            <a:tailEnd/>
          </a:ln>
        </p:spPr>
        <p:txBody>
          <a:bodyPr wrap="none" anchor="ctr"/>
          <a:lstStyle/>
          <a:p>
            <a:endParaRPr lang="en-US">
              <a:latin typeface="Agency FB" panose="020B0503020202020204" pitchFamily="34" charset="0"/>
            </a:endParaRPr>
          </a:p>
        </p:txBody>
      </p:sp>
      <p:sp>
        <p:nvSpPr>
          <p:cNvPr id="101390" name="Oval 16"/>
          <p:cNvSpPr>
            <a:spLocks noChangeArrowheads="1"/>
          </p:cNvSpPr>
          <p:nvPr/>
        </p:nvSpPr>
        <p:spPr bwMode="auto">
          <a:xfrm>
            <a:off x="5618788" y="2680927"/>
            <a:ext cx="628650" cy="274320"/>
          </a:xfrm>
          <a:prstGeom prst="ellipse">
            <a:avLst/>
          </a:prstGeom>
          <a:noFill/>
          <a:ln w="19050">
            <a:solidFill>
              <a:schemeClr val="bg1">
                <a:lumMod val="50000"/>
              </a:schemeClr>
            </a:solidFill>
            <a:round/>
            <a:headEnd/>
            <a:tailEnd/>
          </a:ln>
        </p:spPr>
        <p:txBody>
          <a:bodyPr wrap="none" anchor="ctr"/>
          <a:lstStyle/>
          <a:p>
            <a:endParaRPr lang="en-US">
              <a:latin typeface="Agency FB" panose="020B0503020202020204" pitchFamily="34" charset="0"/>
            </a:endParaRPr>
          </a:p>
        </p:txBody>
      </p:sp>
      <p:sp>
        <p:nvSpPr>
          <p:cNvPr id="101391" name="Oval 17"/>
          <p:cNvSpPr>
            <a:spLocks noChangeArrowheads="1"/>
          </p:cNvSpPr>
          <p:nvPr/>
        </p:nvSpPr>
        <p:spPr bwMode="auto">
          <a:xfrm>
            <a:off x="6128197" y="2680927"/>
            <a:ext cx="481013" cy="274320"/>
          </a:xfrm>
          <a:prstGeom prst="ellipse">
            <a:avLst/>
          </a:prstGeom>
          <a:noFill/>
          <a:ln w="19050">
            <a:solidFill>
              <a:schemeClr val="bg1">
                <a:lumMod val="50000"/>
              </a:schemeClr>
            </a:solidFill>
            <a:round/>
            <a:headEnd/>
            <a:tailEnd/>
          </a:ln>
        </p:spPr>
        <p:txBody>
          <a:bodyPr wrap="none" anchor="ctr"/>
          <a:lstStyle/>
          <a:p>
            <a:endParaRPr lang="en-US">
              <a:latin typeface="Agency FB" panose="020B0503020202020204" pitchFamily="34" charset="0"/>
            </a:endParaRPr>
          </a:p>
        </p:txBody>
      </p:sp>
      <p:sp>
        <p:nvSpPr>
          <p:cNvPr id="101392" name="Text Box 19"/>
          <p:cNvSpPr txBox="1">
            <a:spLocks noChangeArrowheads="1"/>
          </p:cNvSpPr>
          <p:nvPr/>
        </p:nvSpPr>
        <p:spPr bwMode="auto">
          <a:xfrm>
            <a:off x="3128727" y="2953539"/>
            <a:ext cx="686085" cy="184666"/>
          </a:xfrm>
          <a:prstGeom prst="rect">
            <a:avLst/>
          </a:prstGeom>
          <a:noFill/>
          <a:ln w="9525">
            <a:noFill/>
            <a:miter lim="800000"/>
            <a:headEnd/>
            <a:tailEnd/>
          </a:ln>
        </p:spPr>
        <p:txBody>
          <a:bodyPr wrap="none" lIns="0" tIns="0" rIns="0" bIns="0">
            <a:spAutoFit/>
          </a:bodyPr>
          <a:lstStyle/>
          <a:p>
            <a:r>
              <a:rPr lang="en-US" sz="1200" b="1" dirty="0">
                <a:latin typeface="Agency FB" panose="020B0503020202020204" pitchFamily="34" charset="0"/>
              </a:rPr>
              <a:t>Shipping Line</a:t>
            </a:r>
          </a:p>
        </p:txBody>
      </p:sp>
      <p:sp>
        <p:nvSpPr>
          <p:cNvPr id="101393" name="Text Box 20"/>
          <p:cNvSpPr txBox="1">
            <a:spLocks noChangeArrowheads="1"/>
          </p:cNvSpPr>
          <p:nvPr/>
        </p:nvSpPr>
        <p:spPr bwMode="auto">
          <a:xfrm>
            <a:off x="3617533" y="1633854"/>
            <a:ext cx="444032" cy="350865"/>
          </a:xfrm>
          <a:prstGeom prst="rect">
            <a:avLst/>
          </a:prstGeom>
          <a:noFill/>
          <a:ln w="9525">
            <a:noFill/>
            <a:miter lim="800000"/>
            <a:headEnd/>
            <a:tailEnd/>
          </a:ln>
        </p:spPr>
        <p:txBody>
          <a:bodyPr wrap="none" lIns="0" tIns="0" rIns="0" bIns="0">
            <a:spAutoFit/>
          </a:bodyPr>
          <a:lstStyle/>
          <a:p>
            <a:pPr algn="ctr">
              <a:lnSpc>
                <a:spcPct val="95000"/>
              </a:lnSpc>
            </a:pPr>
            <a:r>
              <a:rPr lang="en-US" sz="1200" b="1" dirty="0">
                <a:latin typeface="Agency FB" panose="020B0503020202020204" pitchFamily="34" charset="0"/>
              </a:rPr>
              <a:t>Shipping</a:t>
            </a:r>
          </a:p>
          <a:p>
            <a:pPr algn="ctr">
              <a:lnSpc>
                <a:spcPct val="95000"/>
              </a:lnSpc>
            </a:pPr>
            <a:r>
              <a:rPr lang="en-US" sz="1200" b="1" dirty="0">
                <a:latin typeface="Agency FB" panose="020B0503020202020204" pitchFamily="34" charset="0"/>
              </a:rPr>
              <a:t>Agent</a:t>
            </a:r>
          </a:p>
        </p:txBody>
      </p:sp>
      <p:sp>
        <p:nvSpPr>
          <p:cNvPr id="101394" name="Text Box 21"/>
          <p:cNvSpPr txBox="1">
            <a:spLocks noChangeArrowheads="1"/>
          </p:cNvSpPr>
          <p:nvPr/>
        </p:nvSpPr>
        <p:spPr bwMode="auto">
          <a:xfrm>
            <a:off x="3915274" y="2062254"/>
            <a:ext cx="537005" cy="184666"/>
          </a:xfrm>
          <a:prstGeom prst="rect">
            <a:avLst/>
          </a:prstGeom>
          <a:noFill/>
          <a:ln w="9525">
            <a:noFill/>
            <a:miter lim="800000"/>
            <a:headEnd/>
            <a:tailEnd/>
          </a:ln>
        </p:spPr>
        <p:txBody>
          <a:bodyPr wrap="none" lIns="0" tIns="0" rIns="0" bIns="0">
            <a:spAutoFit/>
          </a:bodyPr>
          <a:lstStyle/>
          <a:p>
            <a:pPr algn="ctr"/>
            <a:r>
              <a:rPr lang="en-US" sz="1200" b="1" dirty="0">
                <a:latin typeface="Agency FB" panose="020B0503020202020204" pitchFamily="34" charset="0"/>
              </a:rPr>
              <a:t>Stevedore</a:t>
            </a:r>
          </a:p>
        </p:txBody>
      </p:sp>
      <p:sp>
        <p:nvSpPr>
          <p:cNvPr id="101395" name="Text Box 22"/>
          <p:cNvSpPr txBox="1">
            <a:spLocks noChangeArrowheads="1"/>
          </p:cNvSpPr>
          <p:nvPr/>
        </p:nvSpPr>
        <p:spPr bwMode="auto">
          <a:xfrm>
            <a:off x="4395121" y="1633854"/>
            <a:ext cx="394339" cy="350865"/>
          </a:xfrm>
          <a:prstGeom prst="rect">
            <a:avLst/>
          </a:prstGeom>
          <a:noFill/>
          <a:ln w="9525">
            <a:noFill/>
            <a:miter lim="800000"/>
            <a:headEnd/>
            <a:tailEnd/>
          </a:ln>
        </p:spPr>
        <p:txBody>
          <a:bodyPr wrap="none" lIns="0" tIns="0" rIns="0" bIns="0">
            <a:spAutoFit/>
          </a:bodyPr>
          <a:lstStyle/>
          <a:p>
            <a:pPr algn="ctr">
              <a:lnSpc>
                <a:spcPct val="95000"/>
              </a:lnSpc>
            </a:pPr>
            <a:r>
              <a:rPr lang="en-US" sz="1200" b="1">
                <a:latin typeface="Agency FB" panose="020B0503020202020204" pitchFamily="34" charset="0"/>
              </a:rPr>
              <a:t>Custom</a:t>
            </a:r>
          </a:p>
          <a:p>
            <a:pPr algn="ctr">
              <a:lnSpc>
                <a:spcPct val="95000"/>
              </a:lnSpc>
            </a:pPr>
            <a:r>
              <a:rPr lang="en-US" sz="1200" b="1">
                <a:latin typeface="Agency FB" panose="020B0503020202020204" pitchFamily="34" charset="0"/>
              </a:rPr>
              <a:t>Agent</a:t>
            </a:r>
          </a:p>
        </p:txBody>
      </p:sp>
      <p:sp>
        <p:nvSpPr>
          <p:cNvPr id="101396" name="Text Box 23"/>
          <p:cNvSpPr txBox="1">
            <a:spLocks noChangeArrowheads="1"/>
          </p:cNvSpPr>
          <p:nvPr/>
        </p:nvSpPr>
        <p:spPr bwMode="auto">
          <a:xfrm>
            <a:off x="4698322" y="1994689"/>
            <a:ext cx="561051" cy="350865"/>
          </a:xfrm>
          <a:prstGeom prst="rect">
            <a:avLst/>
          </a:prstGeom>
          <a:noFill/>
          <a:ln w="9525">
            <a:noFill/>
            <a:miter lim="800000"/>
            <a:headEnd/>
            <a:tailEnd/>
          </a:ln>
        </p:spPr>
        <p:txBody>
          <a:bodyPr wrap="none" lIns="0" tIns="0" rIns="0" bIns="0">
            <a:spAutoFit/>
          </a:bodyPr>
          <a:lstStyle/>
          <a:p>
            <a:pPr algn="ctr">
              <a:lnSpc>
                <a:spcPct val="95000"/>
              </a:lnSpc>
            </a:pPr>
            <a:r>
              <a:rPr lang="en-US" sz="1200" b="1" dirty="0">
                <a:latin typeface="Agency FB" panose="020B0503020202020204" pitchFamily="34" charset="0"/>
              </a:rPr>
              <a:t>Freight</a:t>
            </a:r>
          </a:p>
          <a:p>
            <a:pPr algn="ctr">
              <a:lnSpc>
                <a:spcPct val="95000"/>
              </a:lnSpc>
            </a:pPr>
            <a:r>
              <a:rPr lang="en-US" sz="1200" b="1" dirty="0">
                <a:latin typeface="Agency FB" panose="020B0503020202020204" pitchFamily="34" charset="0"/>
              </a:rPr>
              <a:t>Forwarder</a:t>
            </a:r>
          </a:p>
        </p:txBody>
      </p:sp>
      <p:sp>
        <p:nvSpPr>
          <p:cNvPr id="101397" name="Text Box 24"/>
          <p:cNvSpPr txBox="1">
            <a:spLocks noChangeArrowheads="1"/>
          </p:cNvSpPr>
          <p:nvPr/>
        </p:nvSpPr>
        <p:spPr bwMode="auto">
          <a:xfrm>
            <a:off x="5017942" y="1717565"/>
            <a:ext cx="779059" cy="175433"/>
          </a:xfrm>
          <a:prstGeom prst="rect">
            <a:avLst/>
          </a:prstGeom>
          <a:noFill/>
          <a:ln w="9525">
            <a:noFill/>
            <a:miter lim="800000"/>
            <a:headEnd/>
            <a:tailEnd/>
          </a:ln>
        </p:spPr>
        <p:txBody>
          <a:bodyPr wrap="none" lIns="0" tIns="0" rIns="0" bIns="0">
            <a:spAutoFit/>
          </a:bodyPr>
          <a:lstStyle/>
          <a:p>
            <a:pPr algn="ctr">
              <a:lnSpc>
                <a:spcPct val="95000"/>
              </a:lnSpc>
            </a:pPr>
            <a:r>
              <a:rPr lang="en-US" sz="1200" b="1" dirty="0">
                <a:latin typeface="Agency FB" panose="020B0503020202020204" pitchFamily="34" charset="0"/>
              </a:rPr>
              <a:t>Rail / Trucking</a:t>
            </a:r>
          </a:p>
        </p:txBody>
      </p:sp>
      <p:sp>
        <p:nvSpPr>
          <p:cNvPr id="101398" name="Text Box 25"/>
          <p:cNvSpPr txBox="1">
            <a:spLocks noChangeArrowheads="1"/>
          </p:cNvSpPr>
          <p:nvPr/>
        </p:nvSpPr>
        <p:spPr bwMode="auto">
          <a:xfrm>
            <a:off x="5629929" y="2000594"/>
            <a:ext cx="613950" cy="350865"/>
          </a:xfrm>
          <a:prstGeom prst="rect">
            <a:avLst/>
          </a:prstGeom>
          <a:noFill/>
          <a:ln w="9525">
            <a:noFill/>
            <a:miter lim="800000"/>
            <a:headEnd/>
            <a:tailEnd/>
          </a:ln>
        </p:spPr>
        <p:txBody>
          <a:bodyPr wrap="none" lIns="0" tIns="0" rIns="0" bIns="0">
            <a:spAutoFit/>
          </a:bodyPr>
          <a:lstStyle/>
          <a:p>
            <a:pPr algn="ctr">
              <a:lnSpc>
                <a:spcPct val="95000"/>
              </a:lnSpc>
            </a:pPr>
            <a:r>
              <a:rPr lang="en-US" sz="1200" b="1" dirty="0">
                <a:latin typeface="Agency FB" panose="020B0503020202020204" pitchFamily="34" charset="0"/>
              </a:rPr>
              <a:t>Distribution</a:t>
            </a:r>
          </a:p>
          <a:p>
            <a:pPr algn="ctr">
              <a:lnSpc>
                <a:spcPct val="95000"/>
              </a:lnSpc>
            </a:pPr>
            <a:r>
              <a:rPr lang="en-US" sz="1200" b="1" dirty="0">
                <a:latin typeface="Agency FB" panose="020B0503020202020204" pitchFamily="34" charset="0"/>
              </a:rPr>
              <a:t>center</a:t>
            </a:r>
          </a:p>
        </p:txBody>
      </p:sp>
      <p:sp>
        <p:nvSpPr>
          <p:cNvPr id="101399" name="Text Box 26"/>
          <p:cNvSpPr txBox="1">
            <a:spLocks noChangeArrowheads="1"/>
          </p:cNvSpPr>
          <p:nvPr/>
        </p:nvSpPr>
        <p:spPr bwMode="auto">
          <a:xfrm>
            <a:off x="6165691" y="1730444"/>
            <a:ext cx="453649" cy="175433"/>
          </a:xfrm>
          <a:prstGeom prst="rect">
            <a:avLst/>
          </a:prstGeom>
          <a:noFill/>
          <a:ln w="9525">
            <a:noFill/>
            <a:miter lim="800000"/>
            <a:headEnd/>
            <a:tailEnd/>
          </a:ln>
        </p:spPr>
        <p:txBody>
          <a:bodyPr wrap="none" lIns="0" tIns="0" rIns="0" bIns="0">
            <a:spAutoFit/>
          </a:bodyPr>
          <a:lstStyle/>
          <a:p>
            <a:pPr algn="ctr">
              <a:lnSpc>
                <a:spcPct val="95000"/>
              </a:lnSpc>
            </a:pPr>
            <a:r>
              <a:rPr lang="en-US" sz="1200" b="1" dirty="0">
                <a:latin typeface="Agency FB" panose="020B0503020202020204" pitchFamily="34" charset="0"/>
              </a:rPr>
              <a:t>Trucking</a:t>
            </a:r>
          </a:p>
        </p:txBody>
      </p:sp>
      <p:sp>
        <p:nvSpPr>
          <p:cNvPr id="101401" name="Rectangle 9"/>
          <p:cNvSpPr>
            <a:spLocks noChangeArrowheads="1"/>
          </p:cNvSpPr>
          <p:nvPr/>
        </p:nvSpPr>
        <p:spPr bwMode="auto">
          <a:xfrm>
            <a:off x="3510410" y="2731727"/>
            <a:ext cx="157162" cy="157162"/>
          </a:xfrm>
          <a:prstGeom prst="rect">
            <a:avLst/>
          </a:prstGeom>
          <a:solidFill>
            <a:schemeClr val="bg1"/>
          </a:solidFill>
          <a:ln w="25400">
            <a:solidFill>
              <a:schemeClr val="accent2">
                <a:lumMod val="50000"/>
              </a:schemeClr>
            </a:solidFill>
            <a:miter lim="800000"/>
            <a:headEnd/>
            <a:tailEnd/>
          </a:ln>
        </p:spPr>
        <p:txBody>
          <a:bodyPr wrap="none" anchor="ctr"/>
          <a:lstStyle/>
          <a:p>
            <a:endParaRPr lang="en-US">
              <a:latin typeface="Agency FB" panose="020B0503020202020204" pitchFamily="34" charset="0"/>
            </a:endParaRPr>
          </a:p>
        </p:txBody>
      </p:sp>
      <p:sp>
        <p:nvSpPr>
          <p:cNvPr id="101402" name="Rectangle 18"/>
          <p:cNvSpPr>
            <a:spLocks noChangeArrowheads="1"/>
          </p:cNvSpPr>
          <p:nvPr/>
        </p:nvSpPr>
        <p:spPr bwMode="auto">
          <a:xfrm>
            <a:off x="5601573" y="2748008"/>
            <a:ext cx="128587" cy="128588"/>
          </a:xfrm>
          <a:prstGeom prst="rect">
            <a:avLst/>
          </a:prstGeom>
          <a:solidFill>
            <a:schemeClr val="bg1"/>
          </a:solidFill>
          <a:ln w="25400">
            <a:solidFill>
              <a:schemeClr val="accent2">
                <a:lumMod val="50000"/>
              </a:schemeClr>
            </a:solidFill>
            <a:miter lim="800000"/>
            <a:headEnd/>
            <a:tailEnd/>
          </a:ln>
        </p:spPr>
        <p:txBody>
          <a:bodyPr wrap="none" anchor="ctr"/>
          <a:lstStyle/>
          <a:p>
            <a:endParaRPr lang="en-US">
              <a:latin typeface="Agency FB" panose="020B0503020202020204" pitchFamily="34" charset="0"/>
            </a:endParaRPr>
          </a:p>
        </p:txBody>
      </p:sp>
      <p:sp>
        <p:nvSpPr>
          <p:cNvPr id="101403" name="Oval 34"/>
          <p:cNvSpPr>
            <a:spLocks noChangeArrowheads="1"/>
          </p:cNvSpPr>
          <p:nvPr/>
        </p:nvSpPr>
        <p:spPr bwMode="auto">
          <a:xfrm>
            <a:off x="5818635" y="3499124"/>
            <a:ext cx="804862" cy="274320"/>
          </a:xfrm>
          <a:prstGeom prst="ellipse">
            <a:avLst/>
          </a:prstGeom>
          <a:noFill/>
          <a:ln w="25400">
            <a:solidFill>
              <a:schemeClr val="bg1">
                <a:lumMod val="50000"/>
              </a:schemeClr>
            </a:solidFill>
            <a:round/>
            <a:headEnd/>
            <a:tailEnd/>
          </a:ln>
        </p:spPr>
        <p:txBody>
          <a:bodyPr wrap="none" anchor="ctr"/>
          <a:lstStyle/>
          <a:p>
            <a:endParaRPr lang="en-US">
              <a:latin typeface="Agency FB" panose="020B0503020202020204" pitchFamily="34" charset="0"/>
            </a:endParaRPr>
          </a:p>
        </p:txBody>
      </p:sp>
      <p:sp>
        <p:nvSpPr>
          <p:cNvPr id="101404" name="Oval 35"/>
          <p:cNvSpPr>
            <a:spLocks noChangeArrowheads="1"/>
          </p:cNvSpPr>
          <p:nvPr/>
        </p:nvSpPr>
        <p:spPr bwMode="auto">
          <a:xfrm>
            <a:off x="6602860" y="2708003"/>
            <a:ext cx="195262" cy="195263"/>
          </a:xfrm>
          <a:prstGeom prst="ellipse">
            <a:avLst/>
          </a:prstGeom>
          <a:solidFill>
            <a:schemeClr val="accent3">
              <a:lumMod val="20000"/>
              <a:lumOff val="80000"/>
            </a:schemeClr>
          </a:solidFill>
          <a:ln w="25400">
            <a:solidFill>
              <a:schemeClr val="accent3">
                <a:lumMod val="50000"/>
              </a:schemeClr>
            </a:solidFill>
            <a:round/>
            <a:headEnd/>
            <a:tailEnd/>
          </a:ln>
        </p:spPr>
        <p:txBody>
          <a:bodyPr wrap="none" anchor="ctr"/>
          <a:lstStyle/>
          <a:p>
            <a:endParaRPr lang="en-US">
              <a:latin typeface="Agency FB" panose="020B0503020202020204" pitchFamily="34" charset="0"/>
            </a:endParaRPr>
          </a:p>
        </p:txBody>
      </p:sp>
      <p:sp>
        <p:nvSpPr>
          <p:cNvPr id="101405" name="Oval 36"/>
          <p:cNvSpPr>
            <a:spLocks noChangeArrowheads="1"/>
          </p:cNvSpPr>
          <p:nvPr/>
        </p:nvSpPr>
        <p:spPr bwMode="auto">
          <a:xfrm>
            <a:off x="6602860" y="3535091"/>
            <a:ext cx="195262" cy="195262"/>
          </a:xfrm>
          <a:prstGeom prst="ellipse">
            <a:avLst/>
          </a:prstGeom>
          <a:solidFill>
            <a:schemeClr val="accent3">
              <a:lumMod val="20000"/>
              <a:lumOff val="80000"/>
            </a:schemeClr>
          </a:solidFill>
          <a:ln w="25400">
            <a:solidFill>
              <a:schemeClr val="accent3">
                <a:lumMod val="50000"/>
              </a:schemeClr>
            </a:solidFill>
            <a:round/>
            <a:headEnd/>
            <a:tailEnd/>
          </a:ln>
        </p:spPr>
        <p:txBody>
          <a:bodyPr wrap="none" anchor="ctr"/>
          <a:lstStyle/>
          <a:p>
            <a:endParaRPr lang="en-US">
              <a:latin typeface="Agency FB" panose="020B0503020202020204" pitchFamily="34" charset="0"/>
            </a:endParaRPr>
          </a:p>
        </p:txBody>
      </p:sp>
      <p:sp>
        <p:nvSpPr>
          <p:cNvPr id="101406" name="Oval 38"/>
          <p:cNvSpPr>
            <a:spLocks noChangeArrowheads="1"/>
          </p:cNvSpPr>
          <p:nvPr/>
        </p:nvSpPr>
        <p:spPr bwMode="auto">
          <a:xfrm>
            <a:off x="3523110" y="4391220"/>
            <a:ext cx="2447925" cy="274320"/>
          </a:xfrm>
          <a:prstGeom prst="ellipse">
            <a:avLst/>
          </a:prstGeom>
          <a:noFill/>
          <a:ln w="25400">
            <a:solidFill>
              <a:schemeClr val="bg1">
                <a:lumMod val="50000"/>
              </a:schemeClr>
            </a:solidFill>
            <a:round/>
            <a:headEnd/>
            <a:tailEnd/>
          </a:ln>
        </p:spPr>
        <p:txBody>
          <a:bodyPr wrap="none" anchor="ctr"/>
          <a:lstStyle/>
          <a:p>
            <a:endParaRPr lang="en-US">
              <a:latin typeface="Agency FB" panose="020B0503020202020204" pitchFamily="34" charset="0"/>
            </a:endParaRPr>
          </a:p>
        </p:txBody>
      </p:sp>
      <p:sp>
        <p:nvSpPr>
          <p:cNvPr id="101407" name="Oval 40"/>
          <p:cNvSpPr>
            <a:spLocks noChangeArrowheads="1"/>
          </p:cNvSpPr>
          <p:nvPr/>
        </p:nvSpPr>
        <p:spPr bwMode="auto">
          <a:xfrm>
            <a:off x="5840860" y="4391220"/>
            <a:ext cx="739775" cy="274320"/>
          </a:xfrm>
          <a:prstGeom prst="ellipse">
            <a:avLst/>
          </a:prstGeom>
          <a:noFill/>
          <a:ln w="25400">
            <a:solidFill>
              <a:schemeClr val="bg1">
                <a:lumMod val="50000"/>
              </a:schemeClr>
            </a:solidFill>
            <a:round/>
            <a:headEnd/>
            <a:tailEnd/>
          </a:ln>
        </p:spPr>
        <p:txBody>
          <a:bodyPr wrap="none" anchor="ctr"/>
          <a:lstStyle/>
          <a:p>
            <a:endParaRPr lang="en-US">
              <a:latin typeface="Agency FB" panose="020B0503020202020204" pitchFamily="34" charset="0"/>
            </a:endParaRPr>
          </a:p>
        </p:txBody>
      </p:sp>
      <p:sp>
        <p:nvSpPr>
          <p:cNvPr id="101408" name="Text Box 41"/>
          <p:cNvSpPr txBox="1">
            <a:spLocks noChangeArrowheads="1"/>
          </p:cNvSpPr>
          <p:nvPr/>
        </p:nvSpPr>
        <p:spPr bwMode="auto">
          <a:xfrm>
            <a:off x="3243710" y="5609039"/>
            <a:ext cx="655629" cy="184666"/>
          </a:xfrm>
          <a:prstGeom prst="rect">
            <a:avLst/>
          </a:prstGeom>
          <a:noFill/>
          <a:ln w="9525">
            <a:noFill/>
            <a:miter lim="800000"/>
            <a:headEnd/>
            <a:tailEnd/>
          </a:ln>
        </p:spPr>
        <p:txBody>
          <a:bodyPr wrap="none" lIns="0" tIns="0" rIns="0" bIns="0">
            <a:spAutoFit/>
          </a:bodyPr>
          <a:lstStyle/>
          <a:p>
            <a:r>
              <a:rPr lang="en-US" sz="1200" b="1">
                <a:latin typeface="Agency FB" panose="020B0503020202020204" pitchFamily="34" charset="0"/>
              </a:rPr>
              <a:t>Megacarrier</a:t>
            </a:r>
          </a:p>
        </p:txBody>
      </p:sp>
      <p:sp>
        <p:nvSpPr>
          <p:cNvPr id="101409" name="Oval 42"/>
          <p:cNvSpPr>
            <a:spLocks noChangeArrowheads="1"/>
          </p:cNvSpPr>
          <p:nvPr/>
        </p:nvSpPr>
        <p:spPr bwMode="auto">
          <a:xfrm>
            <a:off x="3013522" y="5188084"/>
            <a:ext cx="3543300" cy="360363"/>
          </a:xfrm>
          <a:prstGeom prst="ellipse">
            <a:avLst/>
          </a:prstGeom>
          <a:noFill/>
          <a:ln w="25400">
            <a:solidFill>
              <a:schemeClr val="bg1">
                <a:lumMod val="50000"/>
              </a:schemeClr>
            </a:solidFill>
            <a:round/>
            <a:headEnd/>
            <a:tailEnd/>
          </a:ln>
        </p:spPr>
        <p:txBody>
          <a:bodyPr wrap="none" anchor="ctr"/>
          <a:lstStyle/>
          <a:p>
            <a:endParaRPr lang="en-US">
              <a:latin typeface="Agency FB" panose="020B0503020202020204" pitchFamily="34" charset="0"/>
            </a:endParaRPr>
          </a:p>
        </p:txBody>
      </p:sp>
      <p:sp>
        <p:nvSpPr>
          <p:cNvPr id="101410" name="Oval 43"/>
          <p:cNvSpPr>
            <a:spLocks noChangeArrowheads="1"/>
          </p:cNvSpPr>
          <p:nvPr/>
        </p:nvSpPr>
        <p:spPr bwMode="auto">
          <a:xfrm>
            <a:off x="3759647" y="5261109"/>
            <a:ext cx="2447925" cy="231775"/>
          </a:xfrm>
          <a:prstGeom prst="ellipse">
            <a:avLst/>
          </a:prstGeom>
          <a:noFill/>
          <a:ln w="25400">
            <a:solidFill>
              <a:schemeClr val="bg1">
                <a:lumMod val="50000"/>
              </a:schemeClr>
            </a:solidFill>
            <a:round/>
            <a:headEnd/>
            <a:tailEnd/>
          </a:ln>
        </p:spPr>
        <p:txBody>
          <a:bodyPr wrap="none" anchor="ctr"/>
          <a:lstStyle/>
          <a:p>
            <a:endParaRPr lang="en-US">
              <a:latin typeface="Agency FB" panose="020B0503020202020204" pitchFamily="34" charset="0"/>
            </a:endParaRPr>
          </a:p>
        </p:txBody>
      </p:sp>
      <p:sp>
        <p:nvSpPr>
          <p:cNvPr id="101412" name="Oval 45"/>
          <p:cNvSpPr>
            <a:spLocks noChangeArrowheads="1"/>
          </p:cNvSpPr>
          <p:nvPr/>
        </p:nvSpPr>
        <p:spPr bwMode="auto">
          <a:xfrm>
            <a:off x="6602860" y="4436166"/>
            <a:ext cx="195262" cy="195262"/>
          </a:xfrm>
          <a:prstGeom prst="ellipse">
            <a:avLst/>
          </a:prstGeom>
          <a:solidFill>
            <a:schemeClr val="accent3">
              <a:lumMod val="20000"/>
              <a:lumOff val="80000"/>
            </a:schemeClr>
          </a:solidFill>
          <a:ln w="25400">
            <a:solidFill>
              <a:schemeClr val="accent3">
                <a:lumMod val="50000"/>
              </a:schemeClr>
            </a:solidFill>
            <a:round/>
            <a:headEnd/>
            <a:tailEnd/>
          </a:ln>
        </p:spPr>
        <p:txBody>
          <a:bodyPr wrap="none" anchor="ctr"/>
          <a:lstStyle/>
          <a:p>
            <a:endParaRPr lang="en-US">
              <a:latin typeface="Agency FB" panose="020B0503020202020204" pitchFamily="34" charset="0"/>
            </a:endParaRPr>
          </a:p>
        </p:txBody>
      </p:sp>
      <p:sp>
        <p:nvSpPr>
          <p:cNvPr id="101413" name="Oval 46"/>
          <p:cNvSpPr>
            <a:spLocks noChangeArrowheads="1"/>
          </p:cNvSpPr>
          <p:nvPr/>
        </p:nvSpPr>
        <p:spPr bwMode="auto">
          <a:xfrm>
            <a:off x="6602860" y="5272311"/>
            <a:ext cx="195262" cy="195262"/>
          </a:xfrm>
          <a:prstGeom prst="ellipse">
            <a:avLst/>
          </a:prstGeom>
          <a:solidFill>
            <a:schemeClr val="accent3">
              <a:lumMod val="20000"/>
              <a:lumOff val="80000"/>
            </a:schemeClr>
          </a:solidFill>
          <a:ln w="25400">
            <a:solidFill>
              <a:schemeClr val="accent3">
                <a:lumMod val="50000"/>
              </a:schemeClr>
            </a:solidFill>
            <a:round/>
            <a:headEnd/>
            <a:tailEnd/>
          </a:ln>
        </p:spPr>
        <p:txBody>
          <a:bodyPr wrap="none" anchor="ctr"/>
          <a:lstStyle/>
          <a:p>
            <a:endParaRPr lang="en-US">
              <a:latin typeface="Agency FB" panose="020B0503020202020204" pitchFamily="34" charset="0"/>
            </a:endParaRPr>
          </a:p>
        </p:txBody>
      </p:sp>
      <p:sp>
        <p:nvSpPr>
          <p:cNvPr id="101416" name="Oval 50"/>
          <p:cNvSpPr>
            <a:spLocks noChangeArrowheads="1"/>
          </p:cNvSpPr>
          <p:nvPr/>
        </p:nvSpPr>
        <p:spPr bwMode="auto">
          <a:xfrm>
            <a:off x="3018285" y="3506427"/>
            <a:ext cx="573087" cy="258762"/>
          </a:xfrm>
          <a:prstGeom prst="ellipse">
            <a:avLst/>
          </a:prstGeom>
          <a:noFill/>
          <a:ln w="25400">
            <a:solidFill>
              <a:schemeClr val="bg1">
                <a:lumMod val="50000"/>
              </a:schemeClr>
            </a:solidFill>
            <a:round/>
            <a:headEnd/>
            <a:tailEnd/>
          </a:ln>
        </p:spPr>
        <p:txBody>
          <a:bodyPr wrap="none" anchor="ctr"/>
          <a:lstStyle/>
          <a:p>
            <a:endParaRPr lang="en-US">
              <a:latin typeface="Agency FB" panose="020B0503020202020204" pitchFamily="34" charset="0"/>
            </a:endParaRPr>
          </a:p>
        </p:txBody>
      </p:sp>
      <p:sp>
        <p:nvSpPr>
          <p:cNvPr id="101418" name="Rectangle 27"/>
          <p:cNvSpPr>
            <a:spLocks noChangeArrowheads="1"/>
          </p:cNvSpPr>
          <p:nvPr/>
        </p:nvSpPr>
        <p:spPr bwMode="auto">
          <a:xfrm>
            <a:off x="3467547" y="3522302"/>
            <a:ext cx="230188" cy="230187"/>
          </a:xfrm>
          <a:prstGeom prst="rect">
            <a:avLst/>
          </a:prstGeom>
          <a:solidFill>
            <a:schemeClr val="bg1"/>
          </a:solidFill>
          <a:ln w="25400">
            <a:solidFill>
              <a:schemeClr val="accent2">
                <a:lumMod val="50000"/>
              </a:schemeClr>
            </a:solidFill>
            <a:miter lim="800000"/>
            <a:headEnd/>
            <a:tailEnd/>
          </a:ln>
        </p:spPr>
        <p:txBody>
          <a:bodyPr wrap="none" anchor="ctr"/>
          <a:lstStyle/>
          <a:p>
            <a:endParaRPr lang="en-US">
              <a:latin typeface="Agency FB" panose="020B0503020202020204" pitchFamily="34" charset="0"/>
            </a:endParaRPr>
          </a:p>
        </p:txBody>
      </p:sp>
      <p:sp>
        <p:nvSpPr>
          <p:cNvPr id="101419" name="Oval 51"/>
          <p:cNvSpPr>
            <a:spLocks noChangeArrowheads="1"/>
          </p:cNvSpPr>
          <p:nvPr/>
        </p:nvSpPr>
        <p:spPr bwMode="auto">
          <a:xfrm>
            <a:off x="3007083" y="4391220"/>
            <a:ext cx="573088" cy="274320"/>
          </a:xfrm>
          <a:prstGeom prst="ellipse">
            <a:avLst/>
          </a:prstGeom>
          <a:noFill/>
          <a:ln w="25400">
            <a:solidFill>
              <a:schemeClr val="bg1">
                <a:lumMod val="50000"/>
              </a:schemeClr>
            </a:solidFill>
            <a:round/>
            <a:headEnd/>
            <a:tailEnd/>
          </a:ln>
        </p:spPr>
        <p:txBody>
          <a:bodyPr wrap="none" anchor="ctr"/>
          <a:lstStyle/>
          <a:p>
            <a:endParaRPr lang="en-US">
              <a:latin typeface="Agency FB" panose="020B0503020202020204" pitchFamily="34" charset="0"/>
            </a:endParaRPr>
          </a:p>
        </p:txBody>
      </p:sp>
      <p:sp>
        <p:nvSpPr>
          <p:cNvPr id="101423" name="Rectangle 28"/>
          <p:cNvSpPr>
            <a:spLocks noChangeArrowheads="1"/>
          </p:cNvSpPr>
          <p:nvPr/>
        </p:nvSpPr>
        <p:spPr bwMode="auto">
          <a:xfrm>
            <a:off x="3434210" y="4375663"/>
            <a:ext cx="295275" cy="295275"/>
          </a:xfrm>
          <a:prstGeom prst="rect">
            <a:avLst/>
          </a:prstGeom>
          <a:solidFill>
            <a:schemeClr val="bg1"/>
          </a:solidFill>
          <a:ln w="25400">
            <a:solidFill>
              <a:schemeClr val="accent2">
                <a:lumMod val="50000"/>
              </a:schemeClr>
            </a:solidFill>
            <a:miter lim="800000"/>
            <a:headEnd/>
            <a:tailEnd/>
          </a:ln>
        </p:spPr>
        <p:txBody>
          <a:bodyPr wrap="none" anchor="ctr"/>
          <a:lstStyle/>
          <a:p>
            <a:endParaRPr lang="en-US">
              <a:latin typeface="Agency FB" panose="020B0503020202020204" pitchFamily="34" charset="0"/>
            </a:endParaRPr>
          </a:p>
        </p:txBody>
      </p:sp>
      <p:sp>
        <p:nvSpPr>
          <p:cNvPr id="101424" name="Line 52"/>
          <p:cNvSpPr>
            <a:spLocks noChangeShapeType="1"/>
          </p:cNvSpPr>
          <p:nvPr/>
        </p:nvSpPr>
        <p:spPr bwMode="auto">
          <a:xfrm>
            <a:off x="2725667" y="2807144"/>
            <a:ext cx="0" cy="2560320"/>
          </a:xfrm>
          <a:prstGeom prst="line">
            <a:avLst/>
          </a:prstGeom>
          <a:noFill/>
          <a:ln w="38100">
            <a:solidFill>
              <a:schemeClr val="accent2">
                <a:lumMod val="50000"/>
              </a:schemeClr>
            </a:solidFill>
            <a:round/>
            <a:headEnd/>
            <a:tailEnd type="triangle" w="med" len="med"/>
          </a:ln>
        </p:spPr>
        <p:txBody>
          <a:bodyPr/>
          <a:lstStyle/>
          <a:p>
            <a:endParaRPr lang="en-US">
              <a:latin typeface="Agency FB" panose="020B0503020202020204" pitchFamily="34" charset="0"/>
            </a:endParaRPr>
          </a:p>
        </p:txBody>
      </p:sp>
      <p:sp>
        <p:nvSpPr>
          <p:cNvPr id="101425" name="Text Box 53"/>
          <p:cNvSpPr txBox="1">
            <a:spLocks noChangeArrowheads="1"/>
          </p:cNvSpPr>
          <p:nvPr/>
        </p:nvSpPr>
        <p:spPr bwMode="auto">
          <a:xfrm rot="-5400000">
            <a:off x="2095378" y="4193946"/>
            <a:ext cx="995465" cy="184666"/>
          </a:xfrm>
          <a:prstGeom prst="rect">
            <a:avLst/>
          </a:prstGeom>
          <a:noFill/>
          <a:ln w="9525">
            <a:noFill/>
            <a:miter lim="800000"/>
            <a:headEnd/>
            <a:tailEnd/>
          </a:ln>
        </p:spPr>
        <p:txBody>
          <a:bodyPr wrap="none" lIns="0" tIns="0" rIns="0" bIns="0">
            <a:spAutoFit/>
          </a:bodyPr>
          <a:lstStyle/>
          <a:p>
            <a:r>
              <a:rPr lang="en-US" sz="1200" b="1">
                <a:latin typeface="Agency FB" panose="020B0503020202020204" pitchFamily="34" charset="0"/>
              </a:rPr>
              <a:t>Economies of scale</a:t>
            </a:r>
          </a:p>
        </p:txBody>
      </p:sp>
      <p:sp>
        <p:nvSpPr>
          <p:cNvPr id="521270" name="Text Box 54"/>
          <p:cNvSpPr txBox="1">
            <a:spLocks noChangeArrowheads="1"/>
          </p:cNvSpPr>
          <p:nvPr/>
        </p:nvSpPr>
        <p:spPr bwMode="auto">
          <a:xfrm>
            <a:off x="4529440" y="1366724"/>
            <a:ext cx="1123706" cy="204671"/>
          </a:xfrm>
          <a:prstGeom prst="rect">
            <a:avLst/>
          </a:prstGeom>
          <a:noFill/>
          <a:ln w="9525">
            <a:noFill/>
            <a:miter lim="800000"/>
            <a:headEnd/>
            <a:tailEnd/>
          </a:ln>
          <a:effectLst/>
        </p:spPr>
        <p:txBody>
          <a:bodyPr wrap="none" lIns="0" tIns="0" rIns="0" bIns="0">
            <a:spAutoFit/>
          </a:bodyPr>
          <a:lstStyle/>
          <a:p>
            <a:pPr algn="ctr">
              <a:lnSpc>
                <a:spcPct val="95000"/>
              </a:lnSpc>
              <a:defRPr/>
            </a:pPr>
            <a:r>
              <a:rPr lang="en-US" sz="1400" b="1" dirty="0">
                <a:latin typeface="Agency FB" panose="020B0503020202020204" pitchFamily="34" charset="0"/>
              </a:rPr>
              <a:t>Inland Distribution</a:t>
            </a:r>
          </a:p>
        </p:txBody>
      </p:sp>
      <p:sp>
        <p:nvSpPr>
          <p:cNvPr id="521271" name="Text Box 55"/>
          <p:cNvSpPr txBox="1">
            <a:spLocks noChangeArrowheads="1"/>
          </p:cNvSpPr>
          <p:nvPr/>
        </p:nvSpPr>
        <p:spPr bwMode="auto">
          <a:xfrm>
            <a:off x="2635124" y="1187584"/>
            <a:ext cx="719749" cy="409343"/>
          </a:xfrm>
          <a:prstGeom prst="rect">
            <a:avLst/>
          </a:prstGeom>
          <a:noFill/>
          <a:ln w="9525">
            <a:noFill/>
            <a:miter lim="800000"/>
            <a:headEnd/>
            <a:tailEnd/>
          </a:ln>
          <a:effectLst/>
        </p:spPr>
        <p:txBody>
          <a:bodyPr wrap="none" lIns="0" tIns="0" rIns="0" bIns="0">
            <a:spAutoFit/>
          </a:bodyPr>
          <a:lstStyle/>
          <a:p>
            <a:pPr algn="ctr">
              <a:lnSpc>
                <a:spcPct val="95000"/>
              </a:lnSpc>
              <a:defRPr/>
            </a:pPr>
            <a:r>
              <a:rPr lang="en-US" sz="1400" b="1" dirty="0">
                <a:latin typeface="Agency FB" panose="020B0503020202020204" pitchFamily="34" charset="0"/>
              </a:rPr>
              <a:t>Maritime</a:t>
            </a:r>
          </a:p>
          <a:p>
            <a:pPr algn="ctr">
              <a:lnSpc>
                <a:spcPct val="95000"/>
              </a:lnSpc>
              <a:defRPr/>
            </a:pPr>
            <a:r>
              <a:rPr lang="en-US" sz="1400" b="1" dirty="0">
                <a:latin typeface="Agency FB" panose="020B0503020202020204" pitchFamily="34" charset="0"/>
              </a:rPr>
              <a:t>Distribution</a:t>
            </a:r>
          </a:p>
        </p:txBody>
      </p:sp>
      <p:sp>
        <p:nvSpPr>
          <p:cNvPr id="101428" name="Line 57"/>
          <p:cNvSpPr>
            <a:spLocks noChangeShapeType="1"/>
          </p:cNvSpPr>
          <p:nvPr/>
        </p:nvSpPr>
        <p:spPr bwMode="auto">
          <a:xfrm>
            <a:off x="3686622" y="6038984"/>
            <a:ext cx="2992438" cy="0"/>
          </a:xfrm>
          <a:prstGeom prst="line">
            <a:avLst/>
          </a:prstGeom>
          <a:noFill/>
          <a:ln w="38100">
            <a:solidFill>
              <a:schemeClr val="accent5">
                <a:lumMod val="50000"/>
              </a:schemeClr>
            </a:solidFill>
            <a:round/>
            <a:headEnd type="triangle" w="med" len="med"/>
            <a:tailEnd type="triangle" w="med" len="med"/>
          </a:ln>
        </p:spPr>
        <p:txBody>
          <a:bodyPr/>
          <a:lstStyle/>
          <a:p>
            <a:endParaRPr lang="en-US">
              <a:latin typeface="Agency FB" panose="020B0503020202020204" pitchFamily="34" charset="0"/>
            </a:endParaRPr>
          </a:p>
        </p:txBody>
      </p:sp>
      <p:sp>
        <p:nvSpPr>
          <p:cNvPr id="101429" name="Text Box 58"/>
          <p:cNvSpPr txBox="1">
            <a:spLocks noChangeArrowheads="1"/>
          </p:cNvSpPr>
          <p:nvPr/>
        </p:nvSpPr>
        <p:spPr bwMode="auto">
          <a:xfrm>
            <a:off x="4226372" y="5821319"/>
            <a:ext cx="1586973" cy="184666"/>
          </a:xfrm>
          <a:prstGeom prst="rect">
            <a:avLst/>
          </a:prstGeom>
          <a:noFill/>
          <a:ln w="9525">
            <a:noFill/>
            <a:miter lim="800000"/>
            <a:headEnd/>
            <a:tailEnd/>
          </a:ln>
        </p:spPr>
        <p:txBody>
          <a:bodyPr wrap="none" lIns="0" tIns="0" rIns="0" bIns="0">
            <a:spAutoFit/>
          </a:bodyPr>
          <a:lstStyle/>
          <a:p>
            <a:r>
              <a:rPr lang="en-US" sz="1200" b="1">
                <a:latin typeface="Agency FB" panose="020B0503020202020204" pitchFamily="34" charset="0"/>
              </a:rPr>
              <a:t>Level of functional integration </a:t>
            </a:r>
          </a:p>
        </p:txBody>
      </p:sp>
      <p:sp>
        <p:nvSpPr>
          <p:cNvPr id="56" name="Text Box 26"/>
          <p:cNvSpPr txBox="1">
            <a:spLocks noChangeArrowheads="1"/>
          </p:cNvSpPr>
          <p:nvPr/>
        </p:nvSpPr>
        <p:spPr bwMode="auto">
          <a:xfrm>
            <a:off x="6423660" y="2981475"/>
            <a:ext cx="512962" cy="175433"/>
          </a:xfrm>
          <a:prstGeom prst="rect">
            <a:avLst/>
          </a:prstGeom>
          <a:noFill/>
          <a:ln w="9525">
            <a:noFill/>
            <a:miter lim="800000"/>
            <a:headEnd/>
            <a:tailEnd/>
          </a:ln>
        </p:spPr>
        <p:txBody>
          <a:bodyPr wrap="none" lIns="0" tIns="0" rIns="0" bIns="0">
            <a:spAutoFit/>
          </a:bodyPr>
          <a:lstStyle/>
          <a:p>
            <a:pPr algn="ctr">
              <a:lnSpc>
                <a:spcPct val="95000"/>
              </a:lnSpc>
            </a:pPr>
            <a:r>
              <a:rPr lang="en-US" sz="1200" b="1" dirty="0">
                <a:latin typeface="Agency FB" panose="020B0503020202020204" pitchFamily="34" charset="0"/>
              </a:rPr>
              <a:t>Customer</a:t>
            </a:r>
          </a:p>
        </p:txBody>
      </p:sp>
      <p:sp>
        <p:nvSpPr>
          <p:cNvPr id="57" name="Text Box 23"/>
          <p:cNvSpPr txBox="1">
            <a:spLocks noChangeArrowheads="1"/>
          </p:cNvSpPr>
          <p:nvPr/>
        </p:nvSpPr>
        <p:spPr bwMode="auto">
          <a:xfrm>
            <a:off x="5458013" y="2971663"/>
            <a:ext cx="397546" cy="175433"/>
          </a:xfrm>
          <a:prstGeom prst="rect">
            <a:avLst/>
          </a:prstGeom>
          <a:noFill/>
          <a:ln w="9525">
            <a:noFill/>
            <a:miter lim="800000"/>
            <a:headEnd/>
            <a:tailEnd/>
          </a:ln>
        </p:spPr>
        <p:txBody>
          <a:bodyPr wrap="none" lIns="0" tIns="0" rIns="0" bIns="0">
            <a:spAutoFit/>
          </a:bodyPr>
          <a:lstStyle/>
          <a:p>
            <a:pPr algn="ctr">
              <a:lnSpc>
                <a:spcPct val="95000"/>
              </a:lnSpc>
            </a:pPr>
            <a:r>
              <a:rPr lang="en-US" sz="1200" b="1" dirty="0">
                <a:latin typeface="Agency FB" panose="020B0503020202020204" pitchFamily="34" charset="0"/>
              </a:rPr>
              <a:t>Carrier</a:t>
            </a:r>
          </a:p>
        </p:txBody>
      </p:sp>
      <p:cxnSp>
        <p:nvCxnSpPr>
          <p:cNvPr id="5" name="Straight Connector 4"/>
          <p:cNvCxnSpPr/>
          <p:nvPr/>
        </p:nvCxnSpPr>
        <p:spPr>
          <a:xfrm>
            <a:off x="3096531" y="2813583"/>
            <a:ext cx="365760" cy="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3706206" y="2813583"/>
            <a:ext cx="274320" cy="0"/>
          </a:xfrm>
          <a:prstGeom prst="line">
            <a:avLst/>
          </a:prstGeom>
          <a:ln w="762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3995960" y="2813583"/>
            <a:ext cx="365760" cy="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4405729" y="2813583"/>
            <a:ext cx="365760" cy="0"/>
          </a:xfrm>
          <a:prstGeom prst="line">
            <a:avLst/>
          </a:prstGeom>
          <a:ln w="762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4797362" y="2813583"/>
            <a:ext cx="365760"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210691" y="2813583"/>
            <a:ext cx="365760" cy="0"/>
          </a:xfrm>
          <a:prstGeom prst="line">
            <a:avLst/>
          </a:prstGeom>
          <a:ln w="762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781754" y="2813583"/>
            <a:ext cx="365760" cy="0"/>
          </a:xfrm>
          <a:prstGeom prst="line">
            <a:avLst/>
          </a:prstGeom>
          <a:ln w="762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198466" y="2813583"/>
            <a:ext cx="365760" cy="0"/>
          </a:xfrm>
          <a:prstGeom prst="line">
            <a:avLst/>
          </a:prstGeom>
          <a:ln w="762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068450" y="3632722"/>
            <a:ext cx="365760" cy="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3047952" y="4531149"/>
            <a:ext cx="365760" cy="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3735924" y="3639161"/>
            <a:ext cx="822960" cy="0"/>
          </a:xfrm>
          <a:prstGeom prst="line">
            <a:avLst/>
          </a:prstGeom>
          <a:ln w="762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4642898" y="3639161"/>
            <a:ext cx="1188720"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1420" name="Rectangle 32"/>
          <p:cNvSpPr>
            <a:spLocks noChangeArrowheads="1"/>
          </p:cNvSpPr>
          <p:nvPr/>
        </p:nvSpPr>
        <p:spPr bwMode="auto">
          <a:xfrm>
            <a:off x="5582890" y="3552196"/>
            <a:ext cx="164592" cy="164592"/>
          </a:xfrm>
          <a:prstGeom prst="rect">
            <a:avLst/>
          </a:prstGeom>
          <a:solidFill>
            <a:schemeClr val="bg1"/>
          </a:solidFill>
          <a:ln w="25400">
            <a:solidFill>
              <a:schemeClr val="accent2">
                <a:lumMod val="50000"/>
              </a:schemeClr>
            </a:solidFill>
            <a:miter lim="800000"/>
            <a:headEnd/>
            <a:tailEnd/>
          </a:ln>
        </p:spPr>
        <p:txBody>
          <a:bodyPr wrap="none" anchor="ctr"/>
          <a:lstStyle/>
          <a:p>
            <a:endParaRPr lang="en-US">
              <a:latin typeface="Agency FB" panose="020B0503020202020204" pitchFamily="34" charset="0"/>
            </a:endParaRPr>
          </a:p>
        </p:txBody>
      </p:sp>
      <p:cxnSp>
        <p:nvCxnSpPr>
          <p:cNvPr id="80" name="Straight Connector 79"/>
          <p:cNvCxnSpPr/>
          <p:nvPr/>
        </p:nvCxnSpPr>
        <p:spPr>
          <a:xfrm>
            <a:off x="5885389" y="3639161"/>
            <a:ext cx="640080" cy="0"/>
          </a:xfrm>
          <a:prstGeom prst="line">
            <a:avLst/>
          </a:prstGeom>
          <a:ln w="762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883506" y="4526069"/>
            <a:ext cx="640080" cy="0"/>
          </a:xfrm>
          <a:prstGeom prst="line">
            <a:avLst/>
          </a:prstGeom>
          <a:ln w="762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3817370" y="4527950"/>
            <a:ext cx="2011680"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151442" y="5376396"/>
            <a:ext cx="3291840" cy="0"/>
          </a:xfrm>
          <a:prstGeom prst="line">
            <a:avLst/>
          </a:prstGeom>
          <a:ln w="1016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3874373" y="5375091"/>
            <a:ext cx="2194560" cy="0"/>
          </a:xfrm>
          <a:prstGeom prst="line">
            <a:avLst/>
          </a:prstGeom>
          <a:ln w="635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1414" name="Rectangle 47"/>
          <p:cNvSpPr>
            <a:spLocks noChangeArrowheads="1"/>
          </p:cNvSpPr>
          <p:nvPr/>
        </p:nvSpPr>
        <p:spPr bwMode="auto">
          <a:xfrm>
            <a:off x="5528389" y="5238973"/>
            <a:ext cx="295275" cy="265113"/>
          </a:xfrm>
          <a:prstGeom prst="rect">
            <a:avLst/>
          </a:prstGeom>
          <a:solidFill>
            <a:schemeClr val="bg1"/>
          </a:solidFill>
          <a:ln w="25400">
            <a:solidFill>
              <a:schemeClr val="accent2">
                <a:lumMod val="50000"/>
              </a:schemeClr>
            </a:solidFill>
            <a:miter lim="800000"/>
            <a:headEnd/>
            <a:tailEnd/>
          </a:ln>
        </p:spPr>
        <p:txBody>
          <a:bodyPr wrap="none" anchor="ctr"/>
          <a:lstStyle/>
          <a:p>
            <a:endParaRPr lang="en-US">
              <a:latin typeface="Agency FB" panose="020B0503020202020204" pitchFamily="34" charset="0"/>
            </a:endParaRPr>
          </a:p>
        </p:txBody>
      </p:sp>
      <p:sp>
        <p:nvSpPr>
          <p:cNvPr id="101415" name="Rectangle 29"/>
          <p:cNvSpPr>
            <a:spLocks noChangeArrowheads="1"/>
          </p:cNvSpPr>
          <p:nvPr/>
        </p:nvSpPr>
        <p:spPr bwMode="auto">
          <a:xfrm>
            <a:off x="3362772" y="5138872"/>
            <a:ext cx="433388" cy="433387"/>
          </a:xfrm>
          <a:prstGeom prst="rect">
            <a:avLst/>
          </a:prstGeom>
          <a:solidFill>
            <a:schemeClr val="bg1"/>
          </a:solidFill>
          <a:ln w="25400">
            <a:solidFill>
              <a:schemeClr val="accent2">
                <a:lumMod val="50000"/>
              </a:schemeClr>
            </a:solidFill>
            <a:miter lim="800000"/>
            <a:headEnd/>
            <a:tailEnd/>
          </a:ln>
        </p:spPr>
        <p:txBody>
          <a:bodyPr wrap="none" anchor="ctr"/>
          <a:lstStyle/>
          <a:p>
            <a:endParaRPr lang="en-US">
              <a:latin typeface="Agency FB" panose="020B0503020202020204" pitchFamily="34" charset="0"/>
            </a:endParaRPr>
          </a:p>
        </p:txBody>
      </p:sp>
      <p:sp>
        <p:nvSpPr>
          <p:cNvPr id="101422" name="Rectangle 39"/>
          <p:cNvSpPr>
            <a:spLocks noChangeArrowheads="1"/>
          </p:cNvSpPr>
          <p:nvPr/>
        </p:nvSpPr>
        <p:spPr bwMode="auto">
          <a:xfrm>
            <a:off x="5583951" y="4434222"/>
            <a:ext cx="184150" cy="182880"/>
          </a:xfrm>
          <a:prstGeom prst="rect">
            <a:avLst/>
          </a:prstGeom>
          <a:solidFill>
            <a:schemeClr val="bg1"/>
          </a:solidFill>
          <a:ln w="25400">
            <a:solidFill>
              <a:schemeClr val="accent2">
                <a:lumMod val="50000"/>
              </a:schemeClr>
            </a:solidFill>
            <a:miter lim="800000"/>
            <a:headEnd/>
            <a:tailEnd/>
          </a:ln>
        </p:spPr>
        <p:txBody>
          <a:bodyPr wrap="none" anchor="ctr"/>
          <a:lstStyle/>
          <a:p>
            <a:endParaRPr lang="en-US">
              <a:latin typeface="Agency FB" panose="020B0503020202020204" pitchFamily="34" charset="0"/>
            </a:endParaRPr>
          </a:p>
        </p:txBody>
      </p:sp>
      <p:sp>
        <p:nvSpPr>
          <p:cNvPr id="85" name="Footer Placeholder 2"/>
          <p:cNvSpPr>
            <a:spLocks noGrp="1"/>
          </p:cNvSpPr>
          <p:nvPr>
            <p:ph type="ftr" sz="quarter" idx="11"/>
          </p:nvPr>
        </p:nvSpPr>
        <p:spPr>
          <a:xfrm>
            <a:off x="0" y="6356176"/>
            <a:ext cx="9144000" cy="457200"/>
          </a:xfrm>
        </p:spPr>
        <p:txBody>
          <a:bodyPr/>
          <a:lstStyle/>
          <a:p>
            <a:pPr>
              <a:defRPr/>
            </a:pPr>
            <a:r>
              <a:rPr lang="en-US" sz="1100" dirty="0"/>
              <a:t>Copyright © 1998-2016,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extLst>
      <p:ext uri="{BB962C8B-B14F-4D97-AF65-F5344CB8AC3E}">
        <p14:creationId xmlns:p14="http://schemas.microsoft.com/office/powerpoint/2010/main" val="15035067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61"/>
          <p:cNvSpPr>
            <a:spLocks noGrp="1" noChangeArrowheads="1"/>
          </p:cNvSpPr>
          <p:nvPr>
            <p:ph type="title"/>
          </p:nvPr>
        </p:nvSpPr>
        <p:spPr/>
        <p:txBody>
          <a:bodyPr/>
          <a:lstStyle/>
          <a:p>
            <a:pPr eaLnBrk="1" hangingPunct="1"/>
            <a:r>
              <a:rPr lang="en-US"/>
              <a:t>Impacts of River / Sea Shipping</a:t>
            </a:r>
          </a:p>
        </p:txBody>
      </p:sp>
      <p:sp>
        <p:nvSpPr>
          <p:cNvPr id="102406" name="AutoShape 2"/>
          <p:cNvSpPr>
            <a:spLocks noChangeArrowheads="1"/>
          </p:cNvSpPr>
          <p:nvPr/>
        </p:nvSpPr>
        <p:spPr bwMode="auto">
          <a:xfrm>
            <a:off x="2268271" y="3360738"/>
            <a:ext cx="5120640" cy="640080"/>
          </a:xfrm>
          <a:prstGeom prst="roundRect">
            <a:avLst>
              <a:gd name="adj" fmla="val 0"/>
            </a:avLst>
          </a:prstGeom>
          <a:solidFill>
            <a:schemeClr val="bg2">
              <a:lumMod val="90000"/>
            </a:schemeClr>
          </a:solidFill>
          <a:ln w="25400">
            <a:noFill/>
            <a:round/>
            <a:headEnd/>
            <a:tailEnd/>
          </a:ln>
        </p:spPr>
        <p:txBody>
          <a:bodyPr anchor="ctr">
            <a:spAutoFit/>
          </a:bodyPr>
          <a:lstStyle/>
          <a:p>
            <a:endParaRPr lang="en-US"/>
          </a:p>
        </p:txBody>
      </p:sp>
      <p:sp>
        <p:nvSpPr>
          <p:cNvPr id="102417" name="AutoShape 14"/>
          <p:cNvSpPr>
            <a:spLocks noChangeArrowheads="1"/>
          </p:cNvSpPr>
          <p:nvPr/>
        </p:nvSpPr>
        <p:spPr bwMode="auto">
          <a:xfrm>
            <a:off x="2851379" y="1995488"/>
            <a:ext cx="365760" cy="274320"/>
          </a:xfrm>
          <a:prstGeom prst="roundRect">
            <a:avLst>
              <a:gd name="adj" fmla="val 0"/>
            </a:avLst>
          </a:prstGeom>
          <a:solidFill>
            <a:schemeClr val="bg1"/>
          </a:solidFill>
          <a:ln w="25400">
            <a:solidFill>
              <a:schemeClr val="accent3">
                <a:lumMod val="50000"/>
              </a:schemeClr>
            </a:solidFill>
            <a:round/>
            <a:headEnd/>
            <a:tailEnd/>
          </a:ln>
        </p:spPr>
        <p:txBody>
          <a:bodyPr wrap="none" anchor="ctr">
            <a:spAutoFit/>
          </a:bodyPr>
          <a:lstStyle/>
          <a:p>
            <a:endParaRPr lang="en-US"/>
          </a:p>
        </p:txBody>
      </p:sp>
      <p:sp>
        <p:nvSpPr>
          <p:cNvPr id="102418" name="AutoShape 15"/>
          <p:cNvSpPr>
            <a:spLocks noChangeArrowheads="1"/>
          </p:cNvSpPr>
          <p:nvPr/>
        </p:nvSpPr>
        <p:spPr bwMode="auto">
          <a:xfrm>
            <a:off x="4700964" y="1995488"/>
            <a:ext cx="365760" cy="274320"/>
          </a:xfrm>
          <a:prstGeom prst="roundRect">
            <a:avLst>
              <a:gd name="adj" fmla="val 0"/>
            </a:avLst>
          </a:prstGeom>
          <a:solidFill>
            <a:schemeClr val="bg1"/>
          </a:solidFill>
          <a:ln w="25400">
            <a:solidFill>
              <a:schemeClr val="accent3">
                <a:lumMod val="50000"/>
              </a:schemeClr>
            </a:solidFill>
            <a:round/>
            <a:headEnd/>
            <a:tailEnd/>
          </a:ln>
        </p:spPr>
        <p:txBody>
          <a:bodyPr wrap="none" anchor="ctr">
            <a:spAutoFit/>
          </a:bodyPr>
          <a:lstStyle/>
          <a:p>
            <a:endParaRPr lang="en-US"/>
          </a:p>
        </p:txBody>
      </p:sp>
      <p:sp>
        <p:nvSpPr>
          <p:cNvPr id="102419" name="AutoShape 16"/>
          <p:cNvSpPr>
            <a:spLocks noChangeArrowheads="1"/>
          </p:cNvSpPr>
          <p:nvPr/>
        </p:nvSpPr>
        <p:spPr bwMode="auto">
          <a:xfrm>
            <a:off x="6535099" y="1995488"/>
            <a:ext cx="365760" cy="274320"/>
          </a:xfrm>
          <a:prstGeom prst="roundRect">
            <a:avLst>
              <a:gd name="adj" fmla="val 0"/>
            </a:avLst>
          </a:prstGeom>
          <a:solidFill>
            <a:schemeClr val="bg1"/>
          </a:solidFill>
          <a:ln w="25400">
            <a:solidFill>
              <a:schemeClr val="accent3">
                <a:lumMod val="50000"/>
              </a:schemeClr>
            </a:solidFill>
            <a:round/>
            <a:headEnd/>
            <a:tailEnd/>
          </a:ln>
        </p:spPr>
        <p:txBody>
          <a:bodyPr wrap="none" anchor="ctr">
            <a:spAutoFit/>
          </a:bodyPr>
          <a:lstStyle/>
          <a:p>
            <a:endParaRPr lang="en-US"/>
          </a:p>
        </p:txBody>
      </p:sp>
      <p:sp>
        <p:nvSpPr>
          <p:cNvPr id="102421" name="AutoShape 20"/>
          <p:cNvSpPr>
            <a:spLocks noChangeArrowheads="1"/>
          </p:cNvSpPr>
          <p:nvPr/>
        </p:nvSpPr>
        <p:spPr bwMode="auto">
          <a:xfrm>
            <a:off x="2851379" y="5087937"/>
            <a:ext cx="365760" cy="274320"/>
          </a:xfrm>
          <a:prstGeom prst="roundRect">
            <a:avLst>
              <a:gd name="adj" fmla="val 0"/>
            </a:avLst>
          </a:prstGeom>
          <a:solidFill>
            <a:schemeClr val="bg1"/>
          </a:solidFill>
          <a:ln w="25400">
            <a:solidFill>
              <a:schemeClr val="accent4">
                <a:lumMod val="50000"/>
              </a:schemeClr>
            </a:solidFill>
            <a:round/>
            <a:headEnd/>
            <a:tailEnd/>
          </a:ln>
        </p:spPr>
        <p:txBody>
          <a:bodyPr wrap="none" anchor="ctr">
            <a:spAutoFit/>
          </a:bodyPr>
          <a:lstStyle/>
          <a:p>
            <a:endParaRPr lang="en-US"/>
          </a:p>
        </p:txBody>
      </p:sp>
      <p:sp>
        <p:nvSpPr>
          <p:cNvPr id="102424" name="Rectangle 25"/>
          <p:cNvSpPr>
            <a:spLocks noChangeArrowheads="1"/>
          </p:cNvSpPr>
          <p:nvPr/>
        </p:nvSpPr>
        <p:spPr bwMode="auto">
          <a:xfrm>
            <a:off x="3089472" y="2566988"/>
            <a:ext cx="1162050" cy="215444"/>
          </a:xfrm>
          <a:prstGeom prst="rect">
            <a:avLst/>
          </a:prstGeom>
          <a:noFill/>
          <a:ln w="9525">
            <a:noFill/>
            <a:miter lim="800000"/>
            <a:headEnd/>
            <a:tailEnd/>
          </a:ln>
        </p:spPr>
        <p:txBody>
          <a:bodyPr lIns="0" tIns="0" rIns="0" bIns="0">
            <a:spAutoFit/>
          </a:bodyPr>
          <a:lstStyle/>
          <a:p>
            <a:pPr defTabSz="457200"/>
            <a:r>
              <a:rPr lang="en-US" sz="1400" b="1" dirty="0">
                <a:solidFill>
                  <a:srgbClr val="000000"/>
                </a:solidFill>
                <a:latin typeface="Agency FB" panose="020B0503020202020204" pitchFamily="34" charset="0"/>
              </a:rPr>
              <a:t>Road / Rail</a:t>
            </a:r>
          </a:p>
        </p:txBody>
      </p:sp>
      <p:sp>
        <p:nvSpPr>
          <p:cNvPr id="102425" name="Rectangle 28"/>
          <p:cNvSpPr>
            <a:spLocks noChangeArrowheads="1"/>
          </p:cNvSpPr>
          <p:nvPr/>
        </p:nvSpPr>
        <p:spPr bwMode="auto">
          <a:xfrm>
            <a:off x="3137097" y="3543300"/>
            <a:ext cx="543418" cy="215444"/>
          </a:xfrm>
          <a:prstGeom prst="rect">
            <a:avLst/>
          </a:prstGeom>
          <a:noFill/>
          <a:ln w="9525">
            <a:noFill/>
            <a:miter lim="800000"/>
            <a:headEnd/>
            <a:tailEnd/>
          </a:ln>
        </p:spPr>
        <p:txBody>
          <a:bodyPr wrap="square" lIns="0" tIns="0" rIns="0" bIns="0">
            <a:spAutoFit/>
          </a:bodyPr>
          <a:lstStyle/>
          <a:p>
            <a:pPr defTabSz="457200"/>
            <a:r>
              <a:rPr lang="en-US" sz="1400" b="1" dirty="0">
                <a:solidFill>
                  <a:srgbClr val="000000"/>
                </a:solidFill>
                <a:latin typeface="Agency FB" panose="020B0503020202020204" pitchFamily="34" charset="0"/>
              </a:rPr>
              <a:t>Maritime</a:t>
            </a:r>
          </a:p>
        </p:txBody>
      </p:sp>
      <p:sp>
        <p:nvSpPr>
          <p:cNvPr id="102426" name="Rectangle 30"/>
          <p:cNvSpPr>
            <a:spLocks noChangeArrowheads="1"/>
          </p:cNvSpPr>
          <p:nvPr/>
        </p:nvSpPr>
        <p:spPr bwMode="auto">
          <a:xfrm>
            <a:off x="4985734" y="2908211"/>
            <a:ext cx="389530" cy="215444"/>
          </a:xfrm>
          <a:prstGeom prst="rect">
            <a:avLst/>
          </a:prstGeom>
          <a:noFill/>
          <a:ln w="9525">
            <a:noFill/>
            <a:miter lim="800000"/>
            <a:headEnd/>
            <a:tailEnd/>
          </a:ln>
        </p:spPr>
        <p:txBody>
          <a:bodyPr wrap="square" lIns="0" tIns="0" rIns="0" bIns="0">
            <a:spAutoFit/>
          </a:bodyPr>
          <a:lstStyle/>
          <a:p>
            <a:pPr defTabSz="457200"/>
            <a:r>
              <a:rPr lang="en-US" sz="1400" b="1" dirty="0">
                <a:solidFill>
                  <a:srgbClr val="000000"/>
                </a:solidFill>
                <a:latin typeface="Agency FB" panose="020B0503020202020204" pitchFamily="34" charset="0"/>
              </a:rPr>
              <a:t>Fluvial</a:t>
            </a:r>
          </a:p>
        </p:txBody>
      </p:sp>
      <p:sp>
        <p:nvSpPr>
          <p:cNvPr id="102429" name="AutoShape 39"/>
          <p:cNvSpPr>
            <a:spLocks noChangeArrowheads="1"/>
          </p:cNvSpPr>
          <p:nvPr/>
        </p:nvSpPr>
        <p:spPr bwMode="auto">
          <a:xfrm>
            <a:off x="6535099" y="5087937"/>
            <a:ext cx="365760" cy="274320"/>
          </a:xfrm>
          <a:prstGeom prst="roundRect">
            <a:avLst>
              <a:gd name="adj" fmla="val 0"/>
            </a:avLst>
          </a:prstGeom>
          <a:solidFill>
            <a:schemeClr val="bg1"/>
          </a:solidFill>
          <a:ln w="25400">
            <a:solidFill>
              <a:schemeClr val="accent4">
                <a:lumMod val="50000"/>
              </a:schemeClr>
            </a:solidFill>
            <a:round/>
            <a:headEnd/>
            <a:tailEnd/>
          </a:ln>
        </p:spPr>
        <p:txBody>
          <a:bodyPr wrap="none" anchor="ctr">
            <a:spAutoFit/>
          </a:bodyPr>
          <a:lstStyle/>
          <a:p>
            <a:endParaRPr lang="en-US"/>
          </a:p>
        </p:txBody>
      </p:sp>
      <p:sp>
        <p:nvSpPr>
          <p:cNvPr id="102431" name="AutoShape 43"/>
          <p:cNvSpPr>
            <a:spLocks noChangeArrowheads="1"/>
          </p:cNvSpPr>
          <p:nvPr/>
        </p:nvSpPr>
        <p:spPr bwMode="auto">
          <a:xfrm>
            <a:off x="4704596" y="5087937"/>
            <a:ext cx="365760" cy="274320"/>
          </a:xfrm>
          <a:prstGeom prst="roundRect">
            <a:avLst>
              <a:gd name="adj" fmla="val 0"/>
            </a:avLst>
          </a:prstGeom>
          <a:solidFill>
            <a:schemeClr val="bg1"/>
          </a:solidFill>
          <a:ln w="25400">
            <a:solidFill>
              <a:schemeClr val="accent4">
                <a:lumMod val="50000"/>
              </a:schemeClr>
            </a:solidFill>
            <a:round/>
            <a:headEnd/>
            <a:tailEnd/>
          </a:ln>
        </p:spPr>
        <p:txBody>
          <a:bodyPr wrap="none" anchor="ctr">
            <a:spAutoFit/>
          </a:bodyPr>
          <a:lstStyle/>
          <a:p>
            <a:endParaRPr lang="en-US"/>
          </a:p>
        </p:txBody>
      </p:sp>
      <p:sp>
        <p:nvSpPr>
          <p:cNvPr id="102432" name="Rectangle 45"/>
          <p:cNvSpPr>
            <a:spLocks noChangeArrowheads="1"/>
          </p:cNvSpPr>
          <p:nvPr/>
        </p:nvSpPr>
        <p:spPr bwMode="auto">
          <a:xfrm>
            <a:off x="5038567" y="4170363"/>
            <a:ext cx="844550" cy="215444"/>
          </a:xfrm>
          <a:prstGeom prst="rect">
            <a:avLst/>
          </a:prstGeom>
          <a:noFill/>
          <a:ln w="9525">
            <a:noFill/>
            <a:miter lim="800000"/>
            <a:headEnd/>
            <a:tailEnd/>
          </a:ln>
        </p:spPr>
        <p:txBody>
          <a:bodyPr lIns="0" tIns="0" rIns="0" bIns="0">
            <a:spAutoFit/>
          </a:bodyPr>
          <a:lstStyle/>
          <a:p>
            <a:pPr defTabSz="457200"/>
            <a:r>
              <a:rPr lang="en-US" sz="1400" b="1">
                <a:solidFill>
                  <a:srgbClr val="000000"/>
                </a:solidFill>
                <a:latin typeface="Agency FB" panose="020B0503020202020204" pitchFamily="34" charset="0"/>
              </a:rPr>
              <a:t>Fluvial</a:t>
            </a:r>
          </a:p>
        </p:txBody>
      </p:sp>
      <p:sp>
        <p:nvSpPr>
          <p:cNvPr id="102433" name="Rectangle 46"/>
          <p:cNvSpPr>
            <a:spLocks noChangeArrowheads="1"/>
          </p:cNvSpPr>
          <p:nvPr/>
        </p:nvSpPr>
        <p:spPr bwMode="auto">
          <a:xfrm>
            <a:off x="6045497" y="3563818"/>
            <a:ext cx="621965" cy="215444"/>
          </a:xfrm>
          <a:prstGeom prst="rect">
            <a:avLst/>
          </a:prstGeom>
          <a:noFill/>
          <a:ln w="9525">
            <a:noFill/>
            <a:miter lim="800000"/>
            <a:headEnd/>
            <a:tailEnd/>
          </a:ln>
        </p:spPr>
        <p:txBody>
          <a:bodyPr wrap="square" lIns="0" tIns="0" rIns="0" bIns="0">
            <a:spAutoFit/>
          </a:bodyPr>
          <a:lstStyle/>
          <a:p>
            <a:pPr algn="r" defTabSz="457200"/>
            <a:r>
              <a:rPr lang="en-US" sz="1400" b="1" dirty="0">
                <a:solidFill>
                  <a:srgbClr val="000000"/>
                </a:solidFill>
                <a:latin typeface="Agency FB" panose="020B0503020202020204" pitchFamily="34" charset="0"/>
              </a:rPr>
              <a:t>River/sea</a:t>
            </a:r>
          </a:p>
        </p:txBody>
      </p:sp>
      <p:sp>
        <p:nvSpPr>
          <p:cNvPr id="102437" name="Rectangle 50"/>
          <p:cNvSpPr>
            <a:spLocks noChangeArrowheads="1"/>
          </p:cNvSpPr>
          <p:nvPr/>
        </p:nvSpPr>
        <p:spPr bwMode="auto">
          <a:xfrm>
            <a:off x="3102172" y="4395788"/>
            <a:ext cx="681277" cy="215444"/>
          </a:xfrm>
          <a:prstGeom prst="rect">
            <a:avLst/>
          </a:prstGeom>
          <a:noFill/>
          <a:ln w="9525">
            <a:noFill/>
            <a:miter lim="800000"/>
            <a:headEnd/>
            <a:tailEnd/>
          </a:ln>
        </p:spPr>
        <p:txBody>
          <a:bodyPr wrap="none" lIns="0" tIns="0" rIns="0" bIns="0">
            <a:spAutoFit/>
          </a:bodyPr>
          <a:lstStyle/>
          <a:p>
            <a:pPr defTabSz="457200"/>
            <a:r>
              <a:rPr lang="en-US" sz="1400" b="1">
                <a:solidFill>
                  <a:srgbClr val="000000"/>
                </a:solidFill>
                <a:latin typeface="Agency FB" panose="020B0503020202020204" pitchFamily="34" charset="0"/>
              </a:rPr>
              <a:t>Road / Rail</a:t>
            </a:r>
          </a:p>
        </p:txBody>
      </p:sp>
      <p:sp>
        <p:nvSpPr>
          <p:cNvPr id="102448" name="Rectangle 64"/>
          <p:cNvSpPr>
            <a:spLocks noChangeArrowheads="1"/>
          </p:cNvSpPr>
          <p:nvPr/>
        </p:nvSpPr>
        <p:spPr bwMode="auto">
          <a:xfrm>
            <a:off x="3216206" y="3061913"/>
            <a:ext cx="488916" cy="215444"/>
          </a:xfrm>
          <a:prstGeom prst="rect">
            <a:avLst/>
          </a:prstGeom>
          <a:noFill/>
          <a:ln w="9525">
            <a:noFill/>
            <a:miter lim="800000"/>
            <a:headEnd/>
            <a:tailEnd/>
          </a:ln>
        </p:spPr>
        <p:txBody>
          <a:bodyPr wrap="none" lIns="0" tIns="0" rIns="0" bIns="0">
            <a:spAutoFit/>
          </a:bodyPr>
          <a:lstStyle/>
          <a:p>
            <a:pPr defTabSz="457200"/>
            <a:r>
              <a:rPr lang="en-US" sz="1400" b="1" dirty="0">
                <a:solidFill>
                  <a:srgbClr val="000000"/>
                </a:solidFill>
                <a:latin typeface="Agency FB" panose="020B0503020202020204" pitchFamily="34" charset="0"/>
              </a:rPr>
              <a:t>Seaport</a:t>
            </a:r>
          </a:p>
        </p:txBody>
      </p:sp>
      <p:sp>
        <p:nvSpPr>
          <p:cNvPr id="102449" name="Rectangle 65"/>
          <p:cNvSpPr>
            <a:spLocks noChangeArrowheads="1"/>
          </p:cNvSpPr>
          <p:nvPr/>
        </p:nvSpPr>
        <p:spPr bwMode="auto">
          <a:xfrm>
            <a:off x="5074975" y="2610165"/>
            <a:ext cx="695703" cy="215444"/>
          </a:xfrm>
          <a:prstGeom prst="rect">
            <a:avLst/>
          </a:prstGeom>
          <a:noFill/>
          <a:ln w="9525">
            <a:noFill/>
            <a:miter lim="800000"/>
            <a:headEnd/>
            <a:tailEnd/>
          </a:ln>
        </p:spPr>
        <p:txBody>
          <a:bodyPr wrap="none" lIns="0" tIns="0" rIns="0" bIns="0">
            <a:spAutoFit/>
          </a:bodyPr>
          <a:lstStyle/>
          <a:p>
            <a:pPr defTabSz="457200"/>
            <a:r>
              <a:rPr lang="en-US" sz="1400" b="1" dirty="0">
                <a:solidFill>
                  <a:srgbClr val="000000"/>
                </a:solidFill>
                <a:latin typeface="Agency FB" panose="020B0503020202020204" pitchFamily="34" charset="0"/>
              </a:rPr>
              <a:t>Fluvial Port</a:t>
            </a:r>
          </a:p>
        </p:txBody>
      </p:sp>
      <p:sp>
        <p:nvSpPr>
          <p:cNvPr id="102450" name="Rectangle 67"/>
          <p:cNvSpPr>
            <a:spLocks noChangeArrowheads="1"/>
          </p:cNvSpPr>
          <p:nvPr/>
        </p:nvSpPr>
        <p:spPr bwMode="auto">
          <a:xfrm>
            <a:off x="3282969" y="2019567"/>
            <a:ext cx="370294" cy="215444"/>
          </a:xfrm>
          <a:prstGeom prst="rect">
            <a:avLst/>
          </a:prstGeom>
          <a:noFill/>
          <a:ln w="9525">
            <a:noFill/>
            <a:miter lim="800000"/>
            <a:headEnd/>
            <a:tailEnd/>
          </a:ln>
        </p:spPr>
        <p:txBody>
          <a:bodyPr wrap="none" lIns="0" tIns="0" rIns="0" bIns="0">
            <a:spAutoFit/>
          </a:bodyPr>
          <a:lstStyle/>
          <a:p>
            <a:pPr defTabSz="457200"/>
            <a:r>
              <a:rPr lang="en-US" sz="1400" b="1" dirty="0">
                <a:solidFill>
                  <a:srgbClr val="000000"/>
                </a:solidFill>
                <a:latin typeface="Agency FB" panose="020B0503020202020204" pitchFamily="34" charset="0"/>
              </a:rPr>
              <a:t>Origin</a:t>
            </a:r>
          </a:p>
        </p:txBody>
      </p:sp>
      <p:sp>
        <p:nvSpPr>
          <p:cNvPr id="102451" name="Rectangle 68"/>
          <p:cNvSpPr>
            <a:spLocks noChangeArrowheads="1"/>
          </p:cNvSpPr>
          <p:nvPr/>
        </p:nvSpPr>
        <p:spPr bwMode="auto">
          <a:xfrm>
            <a:off x="3278384" y="5119866"/>
            <a:ext cx="687689" cy="215444"/>
          </a:xfrm>
          <a:prstGeom prst="rect">
            <a:avLst/>
          </a:prstGeom>
          <a:noFill/>
          <a:ln w="9525">
            <a:noFill/>
            <a:miter lim="800000"/>
            <a:headEnd/>
            <a:tailEnd/>
          </a:ln>
        </p:spPr>
        <p:txBody>
          <a:bodyPr wrap="none" lIns="0" tIns="0" rIns="0" bIns="0">
            <a:spAutoFit/>
          </a:bodyPr>
          <a:lstStyle/>
          <a:p>
            <a:pPr defTabSz="457200"/>
            <a:r>
              <a:rPr lang="en-US" sz="1400" b="1" dirty="0">
                <a:solidFill>
                  <a:srgbClr val="000000"/>
                </a:solidFill>
                <a:latin typeface="Agency FB" panose="020B0503020202020204" pitchFamily="34" charset="0"/>
              </a:rPr>
              <a:t>Destination</a:t>
            </a:r>
          </a:p>
        </p:txBody>
      </p:sp>
      <p:sp>
        <p:nvSpPr>
          <p:cNvPr id="2" name="Rounded Rectangle 1"/>
          <p:cNvSpPr/>
          <p:nvPr/>
        </p:nvSpPr>
        <p:spPr>
          <a:xfrm>
            <a:off x="2274888" y="1786779"/>
            <a:ext cx="5120640" cy="3928056"/>
          </a:xfrm>
          <a:prstGeom prst="roundRect">
            <a:avLst>
              <a:gd name="adj" fmla="val 5355"/>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2851379" y="3177224"/>
            <a:ext cx="365760" cy="365760"/>
          </a:xfrm>
          <a:prstGeom prst="ellipse">
            <a:avLst/>
          </a:prstGeom>
          <a:solidFill>
            <a:schemeClr val="bg1"/>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2851379" y="3792694"/>
            <a:ext cx="365760" cy="365760"/>
          </a:xfrm>
          <a:prstGeom prst="ellipse">
            <a:avLst/>
          </a:prstGeom>
          <a:solidFill>
            <a:schemeClr val="bg1"/>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4704596" y="3182656"/>
            <a:ext cx="365760" cy="365760"/>
          </a:xfrm>
          <a:prstGeom prst="ellipse">
            <a:avLst/>
          </a:prstGeom>
          <a:solidFill>
            <a:schemeClr val="bg1"/>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4704596" y="3798126"/>
            <a:ext cx="365760" cy="365760"/>
          </a:xfrm>
          <a:prstGeom prst="ellipse">
            <a:avLst/>
          </a:prstGeom>
          <a:solidFill>
            <a:schemeClr val="bg1"/>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34" name="Rectangle 47"/>
          <p:cNvSpPr>
            <a:spLocks noChangeArrowheads="1"/>
          </p:cNvSpPr>
          <p:nvPr/>
        </p:nvSpPr>
        <p:spPr bwMode="auto">
          <a:xfrm>
            <a:off x="2941917" y="5557870"/>
            <a:ext cx="207749" cy="307777"/>
          </a:xfrm>
          <a:prstGeom prst="rect">
            <a:avLst/>
          </a:prstGeom>
          <a:solidFill>
            <a:schemeClr val="bg1"/>
          </a:solidFill>
          <a:ln w="9525">
            <a:noFill/>
            <a:miter lim="800000"/>
            <a:headEnd/>
            <a:tailEnd/>
          </a:ln>
        </p:spPr>
        <p:txBody>
          <a:bodyPr wrap="none" lIns="45720" tIns="0" rIns="45720" bIns="0">
            <a:spAutoFit/>
          </a:bodyPr>
          <a:lstStyle/>
          <a:p>
            <a:pPr defTabSz="457200"/>
            <a:r>
              <a:rPr lang="en-US" sz="2000" b="1" dirty="0">
                <a:solidFill>
                  <a:srgbClr val="000000"/>
                </a:solidFill>
                <a:latin typeface="Agency FB" panose="020B0503020202020204" pitchFamily="34" charset="0"/>
              </a:rPr>
              <a:t>A</a:t>
            </a:r>
          </a:p>
        </p:txBody>
      </p:sp>
      <p:sp>
        <p:nvSpPr>
          <p:cNvPr id="102435" name="Rectangle 48"/>
          <p:cNvSpPr>
            <a:spLocks noChangeArrowheads="1"/>
          </p:cNvSpPr>
          <p:nvPr/>
        </p:nvSpPr>
        <p:spPr bwMode="auto">
          <a:xfrm>
            <a:off x="4788967" y="5557870"/>
            <a:ext cx="210955" cy="307777"/>
          </a:xfrm>
          <a:prstGeom prst="rect">
            <a:avLst/>
          </a:prstGeom>
          <a:solidFill>
            <a:schemeClr val="bg1"/>
          </a:solidFill>
          <a:ln w="9525">
            <a:noFill/>
            <a:miter lim="800000"/>
            <a:headEnd/>
            <a:tailEnd/>
          </a:ln>
        </p:spPr>
        <p:txBody>
          <a:bodyPr wrap="none" lIns="45720" tIns="0" rIns="45720" bIns="0">
            <a:spAutoFit/>
          </a:bodyPr>
          <a:lstStyle/>
          <a:p>
            <a:pPr defTabSz="457200"/>
            <a:r>
              <a:rPr lang="en-US" sz="2000" b="1">
                <a:solidFill>
                  <a:srgbClr val="000000"/>
                </a:solidFill>
                <a:latin typeface="Agency FB" panose="020B0503020202020204" pitchFamily="34" charset="0"/>
              </a:rPr>
              <a:t>B</a:t>
            </a:r>
          </a:p>
        </p:txBody>
      </p:sp>
      <p:sp>
        <p:nvSpPr>
          <p:cNvPr id="102436" name="Rectangle 49"/>
          <p:cNvSpPr>
            <a:spLocks noChangeArrowheads="1"/>
          </p:cNvSpPr>
          <p:nvPr/>
        </p:nvSpPr>
        <p:spPr bwMode="auto">
          <a:xfrm>
            <a:off x="6617812" y="5557870"/>
            <a:ext cx="212559" cy="307777"/>
          </a:xfrm>
          <a:prstGeom prst="rect">
            <a:avLst/>
          </a:prstGeom>
          <a:solidFill>
            <a:schemeClr val="bg1"/>
          </a:solidFill>
          <a:ln w="9525">
            <a:noFill/>
            <a:miter lim="800000"/>
            <a:headEnd/>
            <a:tailEnd/>
          </a:ln>
        </p:spPr>
        <p:txBody>
          <a:bodyPr wrap="none" lIns="45720" tIns="0" rIns="45720" bIns="0">
            <a:spAutoFit/>
          </a:bodyPr>
          <a:lstStyle/>
          <a:p>
            <a:pPr defTabSz="457200"/>
            <a:r>
              <a:rPr lang="en-US" sz="2000" b="1">
                <a:solidFill>
                  <a:srgbClr val="000000"/>
                </a:solidFill>
                <a:latin typeface="Agency FB" panose="020B0503020202020204" pitchFamily="34" charset="0"/>
              </a:rPr>
              <a:t>C</a:t>
            </a:r>
          </a:p>
        </p:txBody>
      </p:sp>
      <p:cxnSp>
        <p:nvCxnSpPr>
          <p:cNvPr id="5" name="Straight Arrow Connector 4"/>
          <p:cNvCxnSpPr>
            <a:stCxn id="102417" idx="2"/>
            <a:endCxn id="3" idx="0"/>
          </p:cNvCxnSpPr>
          <p:nvPr/>
        </p:nvCxnSpPr>
        <p:spPr>
          <a:xfrm>
            <a:off x="3034259" y="2269808"/>
            <a:ext cx="0" cy="907416"/>
          </a:xfrm>
          <a:prstGeom prst="straightConnector1">
            <a:avLst/>
          </a:prstGeom>
          <a:ln w="317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54" idx="4"/>
            <a:endCxn id="102421" idx="0"/>
          </p:cNvCxnSpPr>
          <p:nvPr/>
        </p:nvCxnSpPr>
        <p:spPr>
          <a:xfrm>
            <a:off x="3034259" y="4158454"/>
            <a:ext cx="0" cy="929483"/>
          </a:xfrm>
          <a:prstGeom prst="straightConnector1">
            <a:avLst/>
          </a:prstGeom>
          <a:ln w="317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3" idx="4"/>
            <a:endCxn id="54" idx="0"/>
          </p:cNvCxnSpPr>
          <p:nvPr/>
        </p:nvCxnSpPr>
        <p:spPr>
          <a:xfrm>
            <a:off x="3034259" y="3542984"/>
            <a:ext cx="0" cy="249710"/>
          </a:xfrm>
          <a:prstGeom prst="straightConnector1">
            <a:avLst/>
          </a:prstGeom>
          <a:ln w="317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102418" idx="2"/>
            <a:endCxn id="57" idx="0"/>
          </p:cNvCxnSpPr>
          <p:nvPr/>
        </p:nvCxnSpPr>
        <p:spPr>
          <a:xfrm>
            <a:off x="4883844" y="2269808"/>
            <a:ext cx="3632" cy="311348"/>
          </a:xfrm>
          <a:prstGeom prst="straightConnector1">
            <a:avLst/>
          </a:prstGeom>
          <a:ln w="317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57" idx="4"/>
            <a:endCxn id="55" idx="0"/>
          </p:cNvCxnSpPr>
          <p:nvPr/>
        </p:nvCxnSpPr>
        <p:spPr>
          <a:xfrm>
            <a:off x="4887476" y="2855476"/>
            <a:ext cx="0" cy="327180"/>
          </a:xfrm>
          <a:prstGeom prst="straightConnector1">
            <a:avLst/>
          </a:prstGeom>
          <a:ln w="317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55" idx="4"/>
            <a:endCxn id="56" idx="0"/>
          </p:cNvCxnSpPr>
          <p:nvPr/>
        </p:nvCxnSpPr>
        <p:spPr>
          <a:xfrm>
            <a:off x="4887476" y="3548416"/>
            <a:ext cx="0" cy="249710"/>
          </a:xfrm>
          <a:prstGeom prst="straightConnector1">
            <a:avLst/>
          </a:prstGeom>
          <a:ln w="317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56" idx="4"/>
            <a:endCxn id="58" idx="0"/>
          </p:cNvCxnSpPr>
          <p:nvPr/>
        </p:nvCxnSpPr>
        <p:spPr>
          <a:xfrm>
            <a:off x="4887476" y="4163886"/>
            <a:ext cx="0" cy="259826"/>
          </a:xfrm>
          <a:prstGeom prst="straightConnector1">
            <a:avLst/>
          </a:prstGeom>
          <a:ln w="317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58" idx="4"/>
            <a:endCxn id="102431" idx="0"/>
          </p:cNvCxnSpPr>
          <p:nvPr/>
        </p:nvCxnSpPr>
        <p:spPr>
          <a:xfrm>
            <a:off x="4887476" y="4698032"/>
            <a:ext cx="0" cy="389905"/>
          </a:xfrm>
          <a:prstGeom prst="straightConnector1">
            <a:avLst/>
          </a:prstGeom>
          <a:ln w="317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60" idx="4"/>
            <a:endCxn id="102429" idx="0"/>
          </p:cNvCxnSpPr>
          <p:nvPr/>
        </p:nvCxnSpPr>
        <p:spPr>
          <a:xfrm>
            <a:off x="6717979" y="4698032"/>
            <a:ext cx="0" cy="389905"/>
          </a:xfrm>
          <a:prstGeom prst="straightConnector1">
            <a:avLst/>
          </a:prstGeom>
          <a:ln w="317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102419" idx="2"/>
            <a:endCxn id="59" idx="0"/>
          </p:cNvCxnSpPr>
          <p:nvPr/>
        </p:nvCxnSpPr>
        <p:spPr>
          <a:xfrm>
            <a:off x="6717979" y="2269808"/>
            <a:ext cx="0" cy="311348"/>
          </a:xfrm>
          <a:prstGeom prst="straightConnector1">
            <a:avLst/>
          </a:prstGeom>
          <a:ln w="317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59" idx="4"/>
            <a:endCxn id="60" idx="0"/>
          </p:cNvCxnSpPr>
          <p:nvPr/>
        </p:nvCxnSpPr>
        <p:spPr>
          <a:xfrm>
            <a:off x="6717979" y="2855476"/>
            <a:ext cx="0" cy="1568236"/>
          </a:xfrm>
          <a:prstGeom prst="straightConnector1">
            <a:avLst/>
          </a:prstGeom>
          <a:ln w="317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7" name="Oval 56"/>
          <p:cNvSpPr/>
          <p:nvPr/>
        </p:nvSpPr>
        <p:spPr>
          <a:xfrm>
            <a:off x="4750316" y="2581156"/>
            <a:ext cx="274320" cy="274320"/>
          </a:xfrm>
          <a:prstGeom prst="ellipse">
            <a:avLst/>
          </a:prstGeom>
          <a:solidFill>
            <a:schemeClr val="bg1"/>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4750316" y="4423712"/>
            <a:ext cx="274320" cy="274320"/>
          </a:xfrm>
          <a:prstGeom prst="ellipse">
            <a:avLst/>
          </a:prstGeom>
          <a:solidFill>
            <a:schemeClr val="bg1"/>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6580819" y="2581156"/>
            <a:ext cx="274320" cy="274320"/>
          </a:xfrm>
          <a:prstGeom prst="ellipse">
            <a:avLst/>
          </a:prstGeom>
          <a:solidFill>
            <a:schemeClr val="bg1"/>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6580819" y="4423712"/>
            <a:ext cx="274320" cy="274320"/>
          </a:xfrm>
          <a:prstGeom prst="ellipse">
            <a:avLst/>
          </a:prstGeom>
          <a:solidFill>
            <a:schemeClr val="bg1"/>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ooter Placeholder 2"/>
          <p:cNvSpPr>
            <a:spLocks noGrp="1"/>
          </p:cNvSpPr>
          <p:nvPr>
            <p:ph type="ftr" sz="quarter" idx="11"/>
          </p:nvPr>
        </p:nvSpPr>
        <p:spPr>
          <a:xfrm>
            <a:off x="0" y="6248400"/>
            <a:ext cx="9144000" cy="457200"/>
          </a:xfrm>
        </p:spPr>
        <p:txBody>
          <a:bodyPr/>
          <a:lstStyle/>
          <a:p>
            <a:pPr>
              <a:defRPr/>
            </a:pPr>
            <a:r>
              <a:rPr lang="en-US" sz="1100" dirty="0"/>
              <a:t>Copyright © 1998-2016,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extLst>
      <p:ext uri="{BB962C8B-B14F-4D97-AF65-F5344CB8AC3E}">
        <p14:creationId xmlns:p14="http://schemas.microsoft.com/office/powerpoint/2010/main" val="2270759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4"/>
          <p:cNvSpPr>
            <a:spLocks noGrp="1" noChangeArrowheads="1"/>
          </p:cNvSpPr>
          <p:nvPr>
            <p:ph type="title"/>
          </p:nvPr>
        </p:nvSpPr>
        <p:spPr/>
        <p:txBody>
          <a:bodyPr/>
          <a:lstStyle/>
          <a:p>
            <a:pPr eaLnBrk="1" hangingPunct="1"/>
            <a:r>
              <a:rPr lang="en-US" sz="3200" dirty="0"/>
              <a:t>Road Transport Density Measures, 2000s</a:t>
            </a:r>
            <a:br>
              <a:rPr lang="en-US" sz="3200" dirty="0"/>
            </a:br>
            <a:endParaRPr lang="en-US" sz="3200" dirty="0"/>
          </a:p>
        </p:txBody>
      </p:sp>
      <p:graphicFrame>
        <p:nvGraphicFramePr>
          <p:cNvPr id="5" name="Object 5"/>
          <p:cNvGraphicFramePr>
            <a:graphicFrameLocks noGrp="1" noChangeAspect="1"/>
          </p:cNvGraphicFramePr>
          <p:nvPr>
            <p:ph idx="1"/>
            <p:extLst>
              <p:ext uri="{D42A27DB-BD31-4B8C-83A1-F6EECF244321}">
                <p14:modId xmlns:p14="http://schemas.microsoft.com/office/powerpoint/2010/main" val="2560182209"/>
              </p:ext>
            </p:extLst>
          </p:nvPr>
        </p:nvGraphicFramePr>
        <p:xfrm>
          <a:off x="92075" y="1082675"/>
          <a:ext cx="5845429" cy="5394325"/>
        </p:xfrm>
        <a:graphic>
          <a:graphicData uri="http://schemas.openxmlformats.org/drawingml/2006/chart">
            <c:chart xmlns:c="http://schemas.openxmlformats.org/drawingml/2006/chart" xmlns:r="http://schemas.openxmlformats.org/officeDocument/2006/relationships" r:id="rId3"/>
          </a:graphicData>
        </a:graphic>
      </p:graphicFrame>
      <p:sp>
        <p:nvSpPr>
          <p:cNvPr id="6" name="Footer Placeholder 2"/>
          <p:cNvSpPr>
            <a:spLocks noGrp="1"/>
          </p:cNvSpPr>
          <p:nvPr>
            <p:ph type="ftr" sz="quarter" idx="11"/>
          </p:nvPr>
        </p:nvSpPr>
        <p:spPr>
          <a:xfrm>
            <a:off x="0" y="6248400"/>
            <a:ext cx="9144000" cy="457200"/>
          </a:xfrm>
        </p:spPr>
        <p:txBody>
          <a:bodyPr/>
          <a:lstStyle/>
          <a:p>
            <a:pPr>
              <a:defRPr/>
            </a:pPr>
            <a:r>
              <a:rPr lang="en-US" sz="1100" dirty="0"/>
              <a:t>Copyright © 1998-2016,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extLst>
      <p:ext uri="{BB962C8B-B14F-4D97-AF65-F5344CB8AC3E}">
        <p14:creationId xmlns:p14="http://schemas.microsoft.com/office/powerpoint/2010/main" val="4166272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eaLnBrk="1" hangingPunct="1"/>
            <a:r>
              <a:rPr lang="en-US" dirty="0"/>
              <a:t>World Automobile Production and Fleet, 1965-2014</a:t>
            </a:r>
          </a:p>
        </p:txBody>
      </p:sp>
      <p:graphicFrame>
        <p:nvGraphicFramePr>
          <p:cNvPr id="5" name="Object 3"/>
          <p:cNvGraphicFramePr>
            <a:graphicFrameLocks noGrp="1" noChangeAspect="1"/>
          </p:cNvGraphicFramePr>
          <p:nvPr>
            <p:ph idx="1"/>
            <p:extLst>
              <p:ext uri="{D42A27DB-BD31-4B8C-83A1-F6EECF244321}">
                <p14:modId xmlns:p14="http://schemas.microsoft.com/office/powerpoint/2010/main" val="3116452704"/>
              </p:ext>
            </p:extLst>
          </p:nvPr>
        </p:nvGraphicFramePr>
        <p:xfrm>
          <a:off x="133350" y="1176338"/>
          <a:ext cx="8897938" cy="5276850"/>
        </p:xfrm>
        <a:graphic>
          <a:graphicData uri="http://schemas.openxmlformats.org/drawingml/2006/chart">
            <c:chart xmlns:c="http://schemas.openxmlformats.org/drawingml/2006/chart" xmlns:r="http://schemas.openxmlformats.org/officeDocument/2006/relationships" r:id="rId3"/>
          </a:graphicData>
        </a:graphic>
      </p:graphicFrame>
      <p:sp>
        <p:nvSpPr>
          <p:cNvPr id="7" name="Footer Placeholder 2"/>
          <p:cNvSpPr>
            <a:spLocks noGrp="1"/>
          </p:cNvSpPr>
          <p:nvPr>
            <p:ph type="ftr" sz="quarter" idx="11"/>
          </p:nvPr>
        </p:nvSpPr>
        <p:spPr>
          <a:xfrm>
            <a:off x="0" y="6428184"/>
            <a:ext cx="9144000" cy="457200"/>
          </a:xfrm>
        </p:spPr>
        <p:txBody>
          <a:bodyPr/>
          <a:lstStyle/>
          <a:p>
            <a:pPr>
              <a:defRPr/>
            </a:pPr>
            <a:r>
              <a:rPr lang="en-US" sz="1100" dirty="0"/>
              <a:t>Copyright © 1998-2016,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extLst>
      <p:ext uri="{BB962C8B-B14F-4D97-AF65-F5344CB8AC3E}">
        <p14:creationId xmlns:p14="http://schemas.microsoft.com/office/powerpoint/2010/main" val="2583562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err="1"/>
              <a:t>Rail</a:t>
            </a:r>
            <a:r>
              <a:rPr lang="it-IT" dirty="0"/>
              <a:t> </a:t>
            </a:r>
            <a:r>
              <a:rPr lang="it-IT" dirty="0" err="1"/>
              <a:t>transport</a:t>
            </a:r>
            <a:endParaRPr lang="it-IT" dirty="0"/>
          </a:p>
        </p:txBody>
      </p:sp>
      <p:sp>
        <p:nvSpPr>
          <p:cNvPr id="4" name="Sottotitolo 3"/>
          <p:cNvSpPr>
            <a:spLocks noGrp="1"/>
          </p:cNvSpPr>
          <p:nvPr>
            <p:ph type="subTitle" idx="1"/>
          </p:nvPr>
        </p:nvSpPr>
        <p:spPr/>
        <p:txBody>
          <a:bodyPr/>
          <a:lstStyle/>
          <a:p>
            <a:endParaRPr lang="it-IT"/>
          </a:p>
        </p:txBody>
      </p:sp>
    </p:spTree>
    <p:extLst>
      <p:ext uri="{BB962C8B-B14F-4D97-AF65-F5344CB8AC3E}">
        <p14:creationId xmlns:p14="http://schemas.microsoft.com/office/powerpoint/2010/main" val="2230775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World Rail Network and Rail Systems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95351"/>
            <a:ext cx="9144000" cy="5829993"/>
          </a:xfrm>
          <a:prstGeom prst="rect">
            <a:avLst/>
          </a:prstGeom>
        </p:spPr>
      </p:pic>
      <p:sp>
        <p:nvSpPr>
          <p:cNvPr id="5" name="Footer Placeholder 2"/>
          <p:cNvSpPr>
            <a:spLocks noGrp="1"/>
          </p:cNvSpPr>
          <p:nvPr>
            <p:ph type="ftr" sz="quarter" idx="11"/>
          </p:nvPr>
        </p:nvSpPr>
        <p:spPr>
          <a:xfrm>
            <a:off x="0" y="6248400"/>
            <a:ext cx="9144000" cy="457200"/>
          </a:xfrm>
        </p:spPr>
        <p:txBody>
          <a:bodyPr/>
          <a:lstStyle/>
          <a:p>
            <a:pPr>
              <a:defRPr/>
            </a:pPr>
            <a:r>
              <a:rPr lang="en-US" sz="1100" dirty="0"/>
              <a:t>Copyright © 1998-2016,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extLst>
      <p:ext uri="{BB962C8B-B14F-4D97-AF65-F5344CB8AC3E}">
        <p14:creationId xmlns:p14="http://schemas.microsoft.com/office/powerpoint/2010/main" val="2083777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4"/>
          <p:cNvSpPr>
            <a:spLocks noGrp="1" noChangeArrowheads="1"/>
          </p:cNvSpPr>
          <p:nvPr>
            <p:ph type="title"/>
          </p:nvPr>
        </p:nvSpPr>
        <p:spPr/>
        <p:txBody>
          <a:bodyPr/>
          <a:lstStyle/>
          <a:p>
            <a:pPr eaLnBrk="1" hangingPunct="1"/>
            <a:r>
              <a:rPr lang="en-US"/>
              <a:t>Geographical Settings of Rail Lines</a:t>
            </a:r>
          </a:p>
        </p:txBody>
      </p:sp>
      <p:sp>
        <p:nvSpPr>
          <p:cNvPr id="73732" name="Rectangle 12"/>
          <p:cNvSpPr>
            <a:spLocks noChangeArrowheads="1"/>
          </p:cNvSpPr>
          <p:nvPr/>
        </p:nvSpPr>
        <p:spPr bwMode="auto">
          <a:xfrm>
            <a:off x="430737" y="1606099"/>
            <a:ext cx="2743200" cy="3931920"/>
          </a:xfrm>
          <a:prstGeom prst="rect">
            <a:avLst/>
          </a:prstGeom>
          <a:solidFill>
            <a:schemeClr val="accent2">
              <a:lumMod val="75000"/>
            </a:schemeClr>
          </a:solidFill>
          <a:ln w="25400">
            <a:solidFill>
              <a:schemeClr val="bg1">
                <a:lumMod val="50000"/>
              </a:schemeClr>
            </a:solidFill>
            <a:miter lim="800000"/>
            <a:headEnd/>
            <a:tailEnd/>
          </a:ln>
        </p:spPr>
        <p:txBody>
          <a:bodyPr wrap="none" anchor="ctr"/>
          <a:lstStyle/>
          <a:p>
            <a:pPr eaLnBrk="0" hangingPunct="0"/>
            <a:endParaRPr lang="en-US"/>
          </a:p>
        </p:txBody>
      </p:sp>
      <p:sp>
        <p:nvSpPr>
          <p:cNvPr id="73733" name="Freeform 11"/>
          <p:cNvSpPr>
            <a:spLocks/>
          </p:cNvSpPr>
          <p:nvPr/>
        </p:nvSpPr>
        <p:spPr bwMode="auto">
          <a:xfrm>
            <a:off x="427563" y="1604511"/>
            <a:ext cx="2746374" cy="3938270"/>
          </a:xfrm>
          <a:custGeom>
            <a:avLst/>
            <a:gdLst>
              <a:gd name="T0" fmla="*/ 0 w 1685"/>
              <a:gd name="T1" fmla="*/ 0 h 2435"/>
              <a:gd name="T2" fmla="*/ 2147483647 w 1685"/>
              <a:gd name="T3" fmla="*/ 0 h 2435"/>
              <a:gd name="T4" fmla="*/ 2147483647 w 1685"/>
              <a:gd name="T5" fmla="*/ 2147483647 h 2435"/>
              <a:gd name="T6" fmla="*/ 2147483647 w 1685"/>
              <a:gd name="T7" fmla="*/ 2147483647 h 2435"/>
              <a:gd name="T8" fmla="*/ 2147483647 w 1685"/>
              <a:gd name="T9" fmla="*/ 2147483647 h 2435"/>
              <a:gd name="T10" fmla="*/ 2147483647 w 1685"/>
              <a:gd name="T11" fmla="*/ 2147483647 h 2435"/>
              <a:gd name="T12" fmla="*/ 2147483647 w 1685"/>
              <a:gd name="T13" fmla="*/ 2147483647 h 2435"/>
              <a:gd name="T14" fmla="*/ 2147483647 w 1685"/>
              <a:gd name="T15" fmla="*/ 2147483647 h 2435"/>
              <a:gd name="T16" fmla="*/ 2147483647 w 1685"/>
              <a:gd name="T17" fmla="*/ 2147483647 h 2435"/>
              <a:gd name="T18" fmla="*/ 2147483647 w 1685"/>
              <a:gd name="T19" fmla="*/ 2147483647 h 2435"/>
              <a:gd name="T20" fmla="*/ 2147483647 w 1685"/>
              <a:gd name="T21" fmla="*/ 2147483647 h 2435"/>
              <a:gd name="T22" fmla="*/ 2147483647 w 1685"/>
              <a:gd name="T23" fmla="*/ 2147483647 h 2435"/>
              <a:gd name="T24" fmla="*/ 2147483647 w 1685"/>
              <a:gd name="T25" fmla="*/ 2147483647 h 2435"/>
              <a:gd name="T26" fmla="*/ 2147483647 w 1685"/>
              <a:gd name="T27" fmla="*/ 2147483647 h 2435"/>
              <a:gd name="T28" fmla="*/ 2147483647 w 1685"/>
              <a:gd name="T29" fmla="*/ 2147483647 h 2435"/>
              <a:gd name="T30" fmla="*/ 2147483647 w 1685"/>
              <a:gd name="T31" fmla="*/ 2147483647 h 2435"/>
              <a:gd name="T32" fmla="*/ 2147483647 w 1685"/>
              <a:gd name="T33" fmla="*/ 2147483647 h 2435"/>
              <a:gd name="T34" fmla="*/ 2147483647 w 1685"/>
              <a:gd name="T35" fmla="*/ 2147483647 h 2435"/>
              <a:gd name="T36" fmla="*/ 2147483647 w 1685"/>
              <a:gd name="T37" fmla="*/ 2147483647 h 2435"/>
              <a:gd name="T38" fmla="*/ 2147483647 w 1685"/>
              <a:gd name="T39" fmla="*/ 2147483647 h 2435"/>
              <a:gd name="T40" fmla="*/ 2147483647 w 1685"/>
              <a:gd name="T41" fmla="*/ 2147483647 h 2435"/>
              <a:gd name="T42" fmla="*/ 2147483647 w 1685"/>
              <a:gd name="T43" fmla="*/ 2147483647 h 2435"/>
              <a:gd name="T44" fmla="*/ 2147483647 w 1685"/>
              <a:gd name="T45" fmla="*/ 2147483647 h 2435"/>
              <a:gd name="T46" fmla="*/ 2147483647 w 1685"/>
              <a:gd name="T47" fmla="*/ 2147483647 h 2435"/>
              <a:gd name="T48" fmla="*/ 2147483647 w 1685"/>
              <a:gd name="T49" fmla="*/ 2147483647 h 2435"/>
              <a:gd name="T50" fmla="*/ 2147483647 w 1685"/>
              <a:gd name="T51" fmla="*/ 2147483647 h 2435"/>
              <a:gd name="T52" fmla="*/ 2147483647 w 1685"/>
              <a:gd name="T53" fmla="*/ 2147483647 h 2435"/>
              <a:gd name="T54" fmla="*/ 2147483647 w 1685"/>
              <a:gd name="T55" fmla="*/ 2147483647 h 2435"/>
              <a:gd name="T56" fmla="*/ 2147483647 w 1685"/>
              <a:gd name="T57" fmla="*/ 2147483647 h 2435"/>
              <a:gd name="T58" fmla="*/ 2147483647 w 1685"/>
              <a:gd name="T59" fmla="*/ 2147483647 h 2435"/>
              <a:gd name="T60" fmla="*/ 2147483647 w 1685"/>
              <a:gd name="T61" fmla="*/ 2147483647 h 2435"/>
              <a:gd name="T62" fmla="*/ 2147483647 w 1685"/>
              <a:gd name="T63" fmla="*/ 2147483647 h 2435"/>
              <a:gd name="T64" fmla="*/ 2147483647 w 1685"/>
              <a:gd name="T65" fmla="*/ 2147483647 h 2435"/>
              <a:gd name="T66" fmla="*/ 2147483647 w 1685"/>
              <a:gd name="T67" fmla="*/ 2147483647 h 2435"/>
              <a:gd name="T68" fmla="*/ 2147483647 w 1685"/>
              <a:gd name="T69" fmla="*/ 2147483647 h 2435"/>
              <a:gd name="T70" fmla="*/ 2147483647 w 1685"/>
              <a:gd name="T71" fmla="*/ 2147483647 h 2435"/>
              <a:gd name="T72" fmla="*/ 2147483647 w 1685"/>
              <a:gd name="T73" fmla="*/ 2147483647 h 2435"/>
              <a:gd name="T74" fmla="*/ 2147483647 w 1685"/>
              <a:gd name="T75" fmla="*/ 2147483647 h 2435"/>
              <a:gd name="T76" fmla="*/ 0 w 1685"/>
              <a:gd name="T77" fmla="*/ 2147483647 h 2435"/>
              <a:gd name="T78" fmla="*/ 0 w 1685"/>
              <a:gd name="T79" fmla="*/ 0 h 24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85"/>
              <a:gd name="T121" fmla="*/ 0 h 2435"/>
              <a:gd name="T122" fmla="*/ 1685 w 1685"/>
              <a:gd name="T123" fmla="*/ 2435 h 243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85" h="2435">
                <a:moveTo>
                  <a:pt x="0" y="0"/>
                </a:moveTo>
                <a:lnTo>
                  <a:pt x="1682" y="0"/>
                </a:lnTo>
                <a:lnTo>
                  <a:pt x="1685" y="422"/>
                </a:lnTo>
                <a:lnTo>
                  <a:pt x="1544" y="546"/>
                </a:lnTo>
                <a:lnTo>
                  <a:pt x="1467" y="561"/>
                </a:lnTo>
                <a:lnTo>
                  <a:pt x="1298" y="584"/>
                </a:lnTo>
                <a:lnTo>
                  <a:pt x="1229" y="638"/>
                </a:lnTo>
                <a:lnTo>
                  <a:pt x="1198" y="730"/>
                </a:lnTo>
                <a:lnTo>
                  <a:pt x="1214" y="884"/>
                </a:lnTo>
                <a:lnTo>
                  <a:pt x="1237" y="983"/>
                </a:lnTo>
                <a:lnTo>
                  <a:pt x="1191" y="991"/>
                </a:lnTo>
                <a:lnTo>
                  <a:pt x="1145" y="907"/>
                </a:lnTo>
                <a:lnTo>
                  <a:pt x="1075" y="876"/>
                </a:lnTo>
                <a:lnTo>
                  <a:pt x="1037" y="945"/>
                </a:lnTo>
                <a:lnTo>
                  <a:pt x="1075" y="1045"/>
                </a:lnTo>
                <a:lnTo>
                  <a:pt x="1037" y="1229"/>
                </a:lnTo>
                <a:lnTo>
                  <a:pt x="1098" y="1383"/>
                </a:lnTo>
                <a:lnTo>
                  <a:pt x="1183" y="1460"/>
                </a:lnTo>
                <a:lnTo>
                  <a:pt x="1183" y="1544"/>
                </a:lnTo>
                <a:lnTo>
                  <a:pt x="1091" y="1613"/>
                </a:lnTo>
                <a:lnTo>
                  <a:pt x="1014" y="1798"/>
                </a:lnTo>
                <a:lnTo>
                  <a:pt x="1060" y="1821"/>
                </a:lnTo>
                <a:lnTo>
                  <a:pt x="1175" y="1828"/>
                </a:lnTo>
                <a:lnTo>
                  <a:pt x="1221" y="1774"/>
                </a:lnTo>
                <a:lnTo>
                  <a:pt x="1275" y="1713"/>
                </a:lnTo>
                <a:lnTo>
                  <a:pt x="1290" y="1767"/>
                </a:lnTo>
                <a:lnTo>
                  <a:pt x="1298" y="1836"/>
                </a:lnTo>
                <a:lnTo>
                  <a:pt x="1229" y="1882"/>
                </a:lnTo>
                <a:lnTo>
                  <a:pt x="1114" y="1936"/>
                </a:lnTo>
                <a:lnTo>
                  <a:pt x="1052" y="2066"/>
                </a:lnTo>
                <a:lnTo>
                  <a:pt x="891" y="2097"/>
                </a:lnTo>
                <a:lnTo>
                  <a:pt x="684" y="2128"/>
                </a:lnTo>
                <a:lnTo>
                  <a:pt x="607" y="2089"/>
                </a:lnTo>
                <a:lnTo>
                  <a:pt x="507" y="2112"/>
                </a:lnTo>
                <a:lnTo>
                  <a:pt x="453" y="2220"/>
                </a:lnTo>
                <a:lnTo>
                  <a:pt x="469" y="2281"/>
                </a:lnTo>
                <a:lnTo>
                  <a:pt x="507" y="2358"/>
                </a:lnTo>
                <a:lnTo>
                  <a:pt x="553" y="2435"/>
                </a:lnTo>
                <a:lnTo>
                  <a:pt x="0" y="2435"/>
                </a:lnTo>
                <a:lnTo>
                  <a:pt x="0" y="0"/>
                </a:lnTo>
                <a:close/>
              </a:path>
            </a:pathLst>
          </a:custGeom>
          <a:solidFill>
            <a:schemeClr val="bg1">
              <a:lumMod val="75000"/>
            </a:schemeClr>
          </a:solidFill>
          <a:ln w="9525">
            <a:solidFill>
              <a:srgbClr val="808080"/>
            </a:solidFill>
            <a:round/>
            <a:headEnd/>
            <a:tailEnd/>
          </a:ln>
        </p:spPr>
        <p:txBody>
          <a:bodyPr/>
          <a:lstStyle/>
          <a:p>
            <a:endParaRPr lang="en-US"/>
          </a:p>
        </p:txBody>
      </p:sp>
      <p:sp>
        <p:nvSpPr>
          <p:cNvPr id="73734" name="Rectangle 5"/>
          <p:cNvSpPr>
            <a:spLocks noChangeArrowheads="1"/>
          </p:cNvSpPr>
          <p:nvPr/>
        </p:nvSpPr>
        <p:spPr bwMode="auto">
          <a:xfrm>
            <a:off x="437087" y="1610861"/>
            <a:ext cx="2743200" cy="3931920"/>
          </a:xfrm>
          <a:prstGeom prst="rect">
            <a:avLst/>
          </a:prstGeom>
          <a:noFill/>
          <a:ln w="25400">
            <a:solidFill>
              <a:schemeClr val="bg1">
                <a:lumMod val="50000"/>
              </a:schemeClr>
            </a:solidFill>
            <a:miter lim="800000"/>
            <a:headEnd/>
            <a:tailEnd/>
          </a:ln>
        </p:spPr>
        <p:txBody>
          <a:bodyPr wrap="none" anchor="ctr"/>
          <a:lstStyle/>
          <a:p>
            <a:pPr eaLnBrk="0" hangingPunct="0"/>
            <a:endParaRPr lang="en-US"/>
          </a:p>
        </p:txBody>
      </p:sp>
      <p:sp>
        <p:nvSpPr>
          <p:cNvPr id="73735" name="Rectangle 6"/>
          <p:cNvSpPr>
            <a:spLocks noChangeArrowheads="1"/>
          </p:cNvSpPr>
          <p:nvPr/>
        </p:nvSpPr>
        <p:spPr bwMode="auto">
          <a:xfrm>
            <a:off x="3244422" y="1610861"/>
            <a:ext cx="2743200" cy="3931920"/>
          </a:xfrm>
          <a:prstGeom prst="rect">
            <a:avLst/>
          </a:prstGeom>
          <a:solidFill>
            <a:schemeClr val="bg1">
              <a:lumMod val="75000"/>
            </a:schemeClr>
          </a:solidFill>
          <a:ln w="25400">
            <a:solidFill>
              <a:schemeClr val="bg1">
                <a:lumMod val="50000"/>
              </a:schemeClr>
            </a:solidFill>
            <a:miter lim="800000"/>
            <a:headEnd/>
            <a:tailEnd/>
          </a:ln>
        </p:spPr>
        <p:txBody>
          <a:bodyPr wrap="none" anchor="ctr"/>
          <a:lstStyle/>
          <a:p>
            <a:pPr eaLnBrk="0" hangingPunct="0"/>
            <a:endParaRPr lang="en-US"/>
          </a:p>
        </p:txBody>
      </p:sp>
      <p:sp>
        <p:nvSpPr>
          <p:cNvPr id="73736" name="Rectangle 7"/>
          <p:cNvSpPr>
            <a:spLocks noChangeArrowheads="1"/>
          </p:cNvSpPr>
          <p:nvPr/>
        </p:nvSpPr>
        <p:spPr bwMode="auto">
          <a:xfrm>
            <a:off x="6051757" y="1610861"/>
            <a:ext cx="2743200" cy="3931920"/>
          </a:xfrm>
          <a:prstGeom prst="rect">
            <a:avLst/>
          </a:prstGeom>
          <a:solidFill>
            <a:schemeClr val="accent2">
              <a:lumMod val="75000"/>
            </a:schemeClr>
          </a:solidFill>
          <a:ln w="25400">
            <a:solidFill>
              <a:schemeClr val="bg1">
                <a:lumMod val="50000"/>
              </a:schemeClr>
            </a:solidFill>
            <a:miter lim="800000"/>
            <a:headEnd/>
            <a:tailEnd/>
          </a:ln>
        </p:spPr>
        <p:txBody>
          <a:bodyPr wrap="none" anchor="ctr"/>
          <a:lstStyle/>
          <a:p>
            <a:pPr eaLnBrk="0" hangingPunct="0"/>
            <a:endParaRPr lang="en-US"/>
          </a:p>
        </p:txBody>
      </p:sp>
      <p:sp>
        <p:nvSpPr>
          <p:cNvPr id="73740" name="Freeform 16"/>
          <p:cNvSpPr>
            <a:spLocks/>
          </p:cNvSpPr>
          <p:nvPr/>
        </p:nvSpPr>
        <p:spPr bwMode="auto">
          <a:xfrm>
            <a:off x="856505" y="2130291"/>
            <a:ext cx="1304925" cy="881063"/>
          </a:xfrm>
          <a:custGeom>
            <a:avLst/>
            <a:gdLst>
              <a:gd name="T0" fmla="*/ 2147483647 w 822"/>
              <a:gd name="T1" fmla="*/ 2147483647 h 555"/>
              <a:gd name="T2" fmla="*/ 2147483647 w 822"/>
              <a:gd name="T3" fmla="*/ 2147483647 h 555"/>
              <a:gd name="T4" fmla="*/ 2147483647 w 822"/>
              <a:gd name="T5" fmla="*/ 2147483647 h 555"/>
              <a:gd name="T6" fmla="*/ 2147483647 w 822"/>
              <a:gd name="T7" fmla="*/ 2147483647 h 555"/>
              <a:gd name="T8" fmla="*/ 2147483647 w 822"/>
              <a:gd name="T9" fmla="*/ 2147483647 h 555"/>
              <a:gd name="T10" fmla="*/ 0 w 822"/>
              <a:gd name="T11" fmla="*/ 0 h 555"/>
              <a:gd name="T12" fmla="*/ 0 60000 65536"/>
              <a:gd name="T13" fmla="*/ 0 60000 65536"/>
              <a:gd name="T14" fmla="*/ 0 60000 65536"/>
              <a:gd name="T15" fmla="*/ 0 60000 65536"/>
              <a:gd name="T16" fmla="*/ 0 60000 65536"/>
              <a:gd name="T17" fmla="*/ 0 60000 65536"/>
              <a:gd name="T18" fmla="*/ 0 w 822"/>
              <a:gd name="T19" fmla="*/ 0 h 555"/>
              <a:gd name="T20" fmla="*/ 822 w 822"/>
              <a:gd name="T21" fmla="*/ 555 h 555"/>
            </a:gdLst>
            <a:ahLst/>
            <a:cxnLst>
              <a:cxn ang="T12">
                <a:pos x="T0" y="T1"/>
              </a:cxn>
              <a:cxn ang="T13">
                <a:pos x="T2" y="T3"/>
              </a:cxn>
              <a:cxn ang="T14">
                <a:pos x="T4" y="T5"/>
              </a:cxn>
              <a:cxn ang="T15">
                <a:pos x="T6" y="T7"/>
              </a:cxn>
              <a:cxn ang="T16">
                <a:pos x="T8" y="T9"/>
              </a:cxn>
              <a:cxn ang="T17">
                <a:pos x="T10" y="T11"/>
              </a:cxn>
            </a:cxnLst>
            <a:rect l="T18" t="T19" r="T20" b="T21"/>
            <a:pathLst>
              <a:path w="822" h="555">
                <a:moveTo>
                  <a:pt x="822" y="555"/>
                </a:moveTo>
                <a:cubicBezTo>
                  <a:pt x="814" y="501"/>
                  <a:pt x="806" y="448"/>
                  <a:pt x="780" y="400"/>
                </a:cubicBezTo>
                <a:cubicBezTo>
                  <a:pt x="754" y="352"/>
                  <a:pt x="716" y="289"/>
                  <a:pt x="667" y="267"/>
                </a:cubicBezTo>
                <a:cubicBezTo>
                  <a:pt x="618" y="245"/>
                  <a:pt x="552" y="277"/>
                  <a:pt x="485" y="267"/>
                </a:cubicBezTo>
                <a:cubicBezTo>
                  <a:pt x="418" y="257"/>
                  <a:pt x="348" y="248"/>
                  <a:pt x="267" y="204"/>
                </a:cubicBezTo>
                <a:cubicBezTo>
                  <a:pt x="186" y="160"/>
                  <a:pt x="93" y="80"/>
                  <a:pt x="0" y="0"/>
                </a:cubicBezTo>
              </a:path>
            </a:pathLst>
          </a:custGeom>
          <a:noFill/>
          <a:ln w="38100">
            <a:solidFill>
              <a:srgbClr val="808080"/>
            </a:solidFill>
            <a:round/>
            <a:headEnd/>
            <a:tailEnd/>
          </a:ln>
        </p:spPr>
        <p:txBody>
          <a:bodyPr/>
          <a:lstStyle/>
          <a:p>
            <a:endParaRPr lang="en-US"/>
          </a:p>
        </p:txBody>
      </p:sp>
      <p:sp>
        <p:nvSpPr>
          <p:cNvPr id="73741" name="Freeform 17"/>
          <p:cNvSpPr>
            <a:spLocks/>
          </p:cNvSpPr>
          <p:nvPr/>
        </p:nvSpPr>
        <p:spPr bwMode="auto">
          <a:xfrm>
            <a:off x="1747093" y="1885816"/>
            <a:ext cx="190500" cy="668338"/>
          </a:xfrm>
          <a:custGeom>
            <a:avLst/>
            <a:gdLst>
              <a:gd name="T0" fmla="*/ 2147483647 w 120"/>
              <a:gd name="T1" fmla="*/ 0 h 421"/>
              <a:gd name="T2" fmla="*/ 2147483647 w 120"/>
              <a:gd name="T3" fmla="*/ 2147483647 h 421"/>
              <a:gd name="T4" fmla="*/ 2147483647 w 120"/>
              <a:gd name="T5" fmla="*/ 2147483647 h 421"/>
              <a:gd name="T6" fmla="*/ 2147483647 w 120"/>
              <a:gd name="T7" fmla="*/ 2147483647 h 421"/>
              <a:gd name="T8" fmla="*/ 0 60000 65536"/>
              <a:gd name="T9" fmla="*/ 0 60000 65536"/>
              <a:gd name="T10" fmla="*/ 0 60000 65536"/>
              <a:gd name="T11" fmla="*/ 0 60000 65536"/>
              <a:gd name="T12" fmla="*/ 0 w 120"/>
              <a:gd name="T13" fmla="*/ 0 h 421"/>
              <a:gd name="T14" fmla="*/ 120 w 120"/>
              <a:gd name="T15" fmla="*/ 421 h 421"/>
            </a:gdLst>
            <a:ahLst/>
            <a:cxnLst>
              <a:cxn ang="T8">
                <a:pos x="T0" y="T1"/>
              </a:cxn>
              <a:cxn ang="T9">
                <a:pos x="T2" y="T3"/>
              </a:cxn>
              <a:cxn ang="T10">
                <a:pos x="T4" y="T5"/>
              </a:cxn>
              <a:cxn ang="T11">
                <a:pos x="T6" y="T7"/>
              </a:cxn>
            </a:cxnLst>
            <a:rect l="T12" t="T13" r="T14" b="T15"/>
            <a:pathLst>
              <a:path w="120" h="421">
                <a:moveTo>
                  <a:pt x="92" y="0"/>
                </a:moveTo>
                <a:cubicBezTo>
                  <a:pt x="54" y="8"/>
                  <a:pt x="16" y="16"/>
                  <a:pt x="8" y="56"/>
                </a:cubicBezTo>
                <a:cubicBezTo>
                  <a:pt x="0" y="96"/>
                  <a:pt x="24" y="177"/>
                  <a:pt x="43" y="238"/>
                </a:cubicBezTo>
                <a:cubicBezTo>
                  <a:pt x="62" y="299"/>
                  <a:pt x="91" y="360"/>
                  <a:pt x="120" y="421"/>
                </a:cubicBezTo>
              </a:path>
            </a:pathLst>
          </a:custGeom>
          <a:noFill/>
          <a:ln w="38100">
            <a:solidFill>
              <a:srgbClr val="808080"/>
            </a:solidFill>
            <a:round/>
            <a:headEnd/>
            <a:tailEnd/>
          </a:ln>
        </p:spPr>
        <p:txBody>
          <a:bodyPr/>
          <a:lstStyle/>
          <a:p>
            <a:endParaRPr lang="en-US"/>
          </a:p>
        </p:txBody>
      </p:sp>
      <p:sp>
        <p:nvSpPr>
          <p:cNvPr id="73742" name="Oval 13"/>
          <p:cNvSpPr>
            <a:spLocks noChangeArrowheads="1"/>
          </p:cNvSpPr>
          <p:nvPr/>
        </p:nvSpPr>
        <p:spPr bwMode="auto">
          <a:xfrm>
            <a:off x="2048718" y="2898641"/>
            <a:ext cx="246062" cy="246063"/>
          </a:xfrm>
          <a:prstGeom prst="ellipse">
            <a:avLst/>
          </a:prstGeom>
          <a:solidFill>
            <a:schemeClr val="accent2">
              <a:lumMod val="50000"/>
            </a:schemeClr>
          </a:solidFill>
          <a:ln w="25400">
            <a:solidFill>
              <a:srgbClr val="FFFFFF"/>
            </a:solidFill>
            <a:round/>
            <a:headEnd/>
            <a:tailEnd/>
          </a:ln>
        </p:spPr>
        <p:txBody>
          <a:bodyPr wrap="none" anchor="ctr"/>
          <a:lstStyle/>
          <a:p>
            <a:pPr eaLnBrk="0" hangingPunct="0"/>
            <a:endParaRPr lang="en-US"/>
          </a:p>
        </p:txBody>
      </p:sp>
      <p:sp>
        <p:nvSpPr>
          <p:cNvPr id="73743" name="Freeform 18"/>
          <p:cNvSpPr>
            <a:spLocks/>
          </p:cNvSpPr>
          <p:nvPr/>
        </p:nvSpPr>
        <p:spPr bwMode="auto">
          <a:xfrm>
            <a:off x="734268" y="3593966"/>
            <a:ext cx="1303337" cy="846138"/>
          </a:xfrm>
          <a:custGeom>
            <a:avLst/>
            <a:gdLst>
              <a:gd name="T0" fmla="*/ 2147483647 w 821"/>
              <a:gd name="T1" fmla="*/ 2147483647 h 533"/>
              <a:gd name="T2" fmla="*/ 2147483647 w 821"/>
              <a:gd name="T3" fmla="*/ 2147483647 h 533"/>
              <a:gd name="T4" fmla="*/ 2147483647 w 821"/>
              <a:gd name="T5" fmla="*/ 2147483647 h 533"/>
              <a:gd name="T6" fmla="*/ 2147483647 w 821"/>
              <a:gd name="T7" fmla="*/ 2147483647 h 533"/>
              <a:gd name="T8" fmla="*/ 2147483647 w 821"/>
              <a:gd name="T9" fmla="*/ 2147483647 h 533"/>
              <a:gd name="T10" fmla="*/ 2147483647 w 821"/>
              <a:gd name="T11" fmla="*/ 2147483647 h 533"/>
              <a:gd name="T12" fmla="*/ 0 w 821"/>
              <a:gd name="T13" fmla="*/ 2147483647 h 533"/>
              <a:gd name="T14" fmla="*/ 0 60000 65536"/>
              <a:gd name="T15" fmla="*/ 0 60000 65536"/>
              <a:gd name="T16" fmla="*/ 0 60000 65536"/>
              <a:gd name="T17" fmla="*/ 0 60000 65536"/>
              <a:gd name="T18" fmla="*/ 0 60000 65536"/>
              <a:gd name="T19" fmla="*/ 0 60000 65536"/>
              <a:gd name="T20" fmla="*/ 0 60000 65536"/>
              <a:gd name="T21" fmla="*/ 0 w 821"/>
              <a:gd name="T22" fmla="*/ 0 h 533"/>
              <a:gd name="T23" fmla="*/ 821 w 821"/>
              <a:gd name="T24" fmla="*/ 533 h 5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21" h="533">
                <a:moveTo>
                  <a:pt x="821" y="532"/>
                </a:moveTo>
                <a:cubicBezTo>
                  <a:pt x="774" y="532"/>
                  <a:pt x="728" y="533"/>
                  <a:pt x="688" y="504"/>
                </a:cubicBezTo>
                <a:cubicBezTo>
                  <a:pt x="648" y="475"/>
                  <a:pt x="614" y="425"/>
                  <a:pt x="583" y="356"/>
                </a:cubicBezTo>
                <a:cubicBezTo>
                  <a:pt x="552" y="287"/>
                  <a:pt x="533" y="147"/>
                  <a:pt x="505" y="90"/>
                </a:cubicBezTo>
                <a:cubicBezTo>
                  <a:pt x="477" y="33"/>
                  <a:pt x="478" y="24"/>
                  <a:pt x="414" y="12"/>
                </a:cubicBezTo>
                <a:cubicBezTo>
                  <a:pt x="350" y="0"/>
                  <a:pt x="188" y="10"/>
                  <a:pt x="119" y="19"/>
                </a:cubicBezTo>
                <a:cubicBezTo>
                  <a:pt x="50" y="28"/>
                  <a:pt x="25" y="48"/>
                  <a:pt x="0" y="68"/>
                </a:cubicBezTo>
              </a:path>
            </a:pathLst>
          </a:custGeom>
          <a:noFill/>
          <a:ln w="38100">
            <a:solidFill>
              <a:srgbClr val="808080"/>
            </a:solidFill>
            <a:round/>
            <a:headEnd/>
            <a:tailEnd/>
          </a:ln>
        </p:spPr>
        <p:txBody>
          <a:bodyPr/>
          <a:lstStyle/>
          <a:p>
            <a:endParaRPr lang="en-US"/>
          </a:p>
        </p:txBody>
      </p:sp>
      <p:sp>
        <p:nvSpPr>
          <p:cNvPr id="73744" name="Freeform 19"/>
          <p:cNvSpPr>
            <a:spLocks/>
          </p:cNvSpPr>
          <p:nvPr/>
        </p:nvSpPr>
        <p:spPr bwMode="auto">
          <a:xfrm>
            <a:off x="897780" y="2354129"/>
            <a:ext cx="214313" cy="468312"/>
          </a:xfrm>
          <a:custGeom>
            <a:avLst/>
            <a:gdLst>
              <a:gd name="T0" fmla="*/ 2147483647 w 135"/>
              <a:gd name="T1" fmla="*/ 2147483647 h 295"/>
              <a:gd name="T2" fmla="*/ 2147483647 w 135"/>
              <a:gd name="T3" fmla="*/ 2147483647 h 295"/>
              <a:gd name="T4" fmla="*/ 2147483647 w 135"/>
              <a:gd name="T5" fmla="*/ 2147483647 h 295"/>
              <a:gd name="T6" fmla="*/ 2147483647 w 135"/>
              <a:gd name="T7" fmla="*/ 0 h 295"/>
              <a:gd name="T8" fmla="*/ 0 60000 65536"/>
              <a:gd name="T9" fmla="*/ 0 60000 65536"/>
              <a:gd name="T10" fmla="*/ 0 60000 65536"/>
              <a:gd name="T11" fmla="*/ 0 60000 65536"/>
              <a:gd name="T12" fmla="*/ 0 w 135"/>
              <a:gd name="T13" fmla="*/ 0 h 295"/>
              <a:gd name="T14" fmla="*/ 135 w 135"/>
              <a:gd name="T15" fmla="*/ 295 h 295"/>
            </a:gdLst>
            <a:ahLst/>
            <a:cxnLst>
              <a:cxn ang="T8">
                <a:pos x="T0" y="T1"/>
              </a:cxn>
              <a:cxn ang="T9">
                <a:pos x="T2" y="T3"/>
              </a:cxn>
              <a:cxn ang="T10">
                <a:pos x="T4" y="T5"/>
              </a:cxn>
              <a:cxn ang="T11">
                <a:pos x="T6" y="T7"/>
              </a:cxn>
            </a:cxnLst>
            <a:rect l="T12" t="T13" r="T14" b="T15"/>
            <a:pathLst>
              <a:path w="135" h="295">
                <a:moveTo>
                  <a:pt x="79" y="295"/>
                </a:moveTo>
                <a:cubicBezTo>
                  <a:pt x="48" y="266"/>
                  <a:pt x="18" y="238"/>
                  <a:pt x="9" y="203"/>
                </a:cubicBezTo>
                <a:cubicBezTo>
                  <a:pt x="0" y="168"/>
                  <a:pt x="2" y="118"/>
                  <a:pt x="23" y="84"/>
                </a:cubicBezTo>
                <a:cubicBezTo>
                  <a:pt x="44" y="50"/>
                  <a:pt x="89" y="25"/>
                  <a:pt x="135" y="0"/>
                </a:cubicBezTo>
              </a:path>
            </a:pathLst>
          </a:custGeom>
          <a:noFill/>
          <a:ln w="38100">
            <a:solidFill>
              <a:srgbClr val="808080"/>
            </a:solidFill>
            <a:round/>
            <a:headEnd/>
            <a:tailEnd/>
          </a:ln>
        </p:spPr>
        <p:txBody>
          <a:bodyPr/>
          <a:lstStyle/>
          <a:p>
            <a:endParaRPr lang="en-US"/>
          </a:p>
        </p:txBody>
      </p:sp>
      <p:sp>
        <p:nvSpPr>
          <p:cNvPr id="73745" name="Freeform 20"/>
          <p:cNvSpPr>
            <a:spLocks/>
          </p:cNvSpPr>
          <p:nvPr/>
        </p:nvSpPr>
        <p:spPr bwMode="auto">
          <a:xfrm>
            <a:off x="666005" y="4471854"/>
            <a:ext cx="846138" cy="479425"/>
          </a:xfrm>
          <a:custGeom>
            <a:avLst/>
            <a:gdLst>
              <a:gd name="T0" fmla="*/ 2147483647 w 533"/>
              <a:gd name="T1" fmla="*/ 2147483647 h 302"/>
              <a:gd name="T2" fmla="*/ 2147483647 w 533"/>
              <a:gd name="T3" fmla="*/ 2147483647 h 302"/>
              <a:gd name="T4" fmla="*/ 2147483647 w 533"/>
              <a:gd name="T5" fmla="*/ 2147483647 h 302"/>
              <a:gd name="T6" fmla="*/ 2147483647 w 533"/>
              <a:gd name="T7" fmla="*/ 2147483647 h 302"/>
              <a:gd name="T8" fmla="*/ 0 w 533"/>
              <a:gd name="T9" fmla="*/ 0 h 302"/>
              <a:gd name="T10" fmla="*/ 0 60000 65536"/>
              <a:gd name="T11" fmla="*/ 0 60000 65536"/>
              <a:gd name="T12" fmla="*/ 0 60000 65536"/>
              <a:gd name="T13" fmla="*/ 0 60000 65536"/>
              <a:gd name="T14" fmla="*/ 0 60000 65536"/>
              <a:gd name="T15" fmla="*/ 0 w 533"/>
              <a:gd name="T16" fmla="*/ 0 h 302"/>
              <a:gd name="T17" fmla="*/ 533 w 533"/>
              <a:gd name="T18" fmla="*/ 302 h 302"/>
            </a:gdLst>
            <a:ahLst/>
            <a:cxnLst>
              <a:cxn ang="T10">
                <a:pos x="T0" y="T1"/>
              </a:cxn>
              <a:cxn ang="T11">
                <a:pos x="T2" y="T3"/>
              </a:cxn>
              <a:cxn ang="T12">
                <a:pos x="T4" y="T5"/>
              </a:cxn>
              <a:cxn ang="T13">
                <a:pos x="T6" y="T7"/>
              </a:cxn>
              <a:cxn ang="T14">
                <a:pos x="T8" y="T9"/>
              </a:cxn>
            </a:cxnLst>
            <a:rect l="T15" t="T16" r="T17" b="T18"/>
            <a:pathLst>
              <a:path w="533" h="302">
                <a:moveTo>
                  <a:pt x="401" y="302"/>
                </a:moveTo>
                <a:cubicBezTo>
                  <a:pt x="447" y="289"/>
                  <a:pt x="494" y="276"/>
                  <a:pt x="513" y="253"/>
                </a:cubicBezTo>
                <a:cubicBezTo>
                  <a:pt x="532" y="230"/>
                  <a:pt x="533" y="191"/>
                  <a:pt x="513" y="162"/>
                </a:cubicBezTo>
                <a:cubicBezTo>
                  <a:pt x="493" y="133"/>
                  <a:pt x="480" y="104"/>
                  <a:pt x="394" y="77"/>
                </a:cubicBezTo>
                <a:cubicBezTo>
                  <a:pt x="308" y="50"/>
                  <a:pt x="154" y="25"/>
                  <a:pt x="0" y="0"/>
                </a:cubicBezTo>
              </a:path>
            </a:pathLst>
          </a:custGeom>
          <a:noFill/>
          <a:ln w="38100">
            <a:solidFill>
              <a:srgbClr val="808080"/>
            </a:solidFill>
            <a:round/>
            <a:headEnd/>
            <a:tailEnd/>
          </a:ln>
        </p:spPr>
        <p:txBody>
          <a:bodyPr/>
          <a:lstStyle/>
          <a:p>
            <a:endParaRPr lang="en-US"/>
          </a:p>
        </p:txBody>
      </p:sp>
      <p:sp>
        <p:nvSpPr>
          <p:cNvPr id="73746" name="Oval 14"/>
          <p:cNvSpPr>
            <a:spLocks noChangeArrowheads="1"/>
          </p:cNvSpPr>
          <p:nvPr/>
        </p:nvSpPr>
        <p:spPr bwMode="auto">
          <a:xfrm>
            <a:off x="1086693" y="4857616"/>
            <a:ext cx="246062" cy="246063"/>
          </a:xfrm>
          <a:prstGeom prst="ellipse">
            <a:avLst/>
          </a:prstGeom>
          <a:solidFill>
            <a:schemeClr val="accent2">
              <a:lumMod val="50000"/>
            </a:schemeClr>
          </a:solidFill>
          <a:ln w="25400">
            <a:solidFill>
              <a:srgbClr val="FFFFFF"/>
            </a:solidFill>
            <a:round/>
            <a:headEnd/>
            <a:tailEnd/>
          </a:ln>
        </p:spPr>
        <p:txBody>
          <a:bodyPr wrap="none" anchor="ctr"/>
          <a:lstStyle/>
          <a:p>
            <a:pPr eaLnBrk="0" hangingPunct="0"/>
            <a:endParaRPr lang="en-US"/>
          </a:p>
        </p:txBody>
      </p:sp>
      <p:sp>
        <p:nvSpPr>
          <p:cNvPr id="73747" name="Oval 15"/>
          <p:cNvSpPr>
            <a:spLocks noChangeArrowheads="1"/>
          </p:cNvSpPr>
          <p:nvPr/>
        </p:nvSpPr>
        <p:spPr bwMode="auto">
          <a:xfrm>
            <a:off x="1909018" y="4328979"/>
            <a:ext cx="246062" cy="246062"/>
          </a:xfrm>
          <a:prstGeom prst="ellipse">
            <a:avLst/>
          </a:prstGeom>
          <a:solidFill>
            <a:schemeClr val="accent2">
              <a:lumMod val="50000"/>
            </a:schemeClr>
          </a:solidFill>
          <a:ln w="25400">
            <a:solidFill>
              <a:srgbClr val="FFFFFF"/>
            </a:solidFill>
            <a:round/>
            <a:headEnd/>
            <a:tailEnd/>
          </a:ln>
        </p:spPr>
        <p:txBody>
          <a:bodyPr wrap="none" anchor="ctr"/>
          <a:lstStyle/>
          <a:p>
            <a:pPr eaLnBrk="0" hangingPunct="0"/>
            <a:endParaRPr lang="en-US"/>
          </a:p>
        </p:txBody>
      </p:sp>
      <p:sp>
        <p:nvSpPr>
          <p:cNvPr id="73748" name="Freeform 21"/>
          <p:cNvSpPr>
            <a:spLocks/>
          </p:cNvSpPr>
          <p:nvPr/>
        </p:nvSpPr>
        <p:spPr bwMode="auto">
          <a:xfrm>
            <a:off x="723155" y="3290754"/>
            <a:ext cx="790575" cy="388937"/>
          </a:xfrm>
          <a:custGeom>
            <a:avLst/>
            <a:gdLst>
              <a:gd name="T0" fmla="*/ 2147483647 w 498"/>
              <a:gd name="T1" fmla="*/ 2147483647 h 245"/>
              <a:gd name="T2" fmla="*/ 2147483647 w 498"/>
              <a:gd name="T3" fmla="*/ 2147483647 h 245"/>
              <a:gd name="T4" fmla="*/ 2147483647 w 498"/>
              <a:gd name="T5" fmla="*/ 2147483647 h 245"/>
              <a:gd name="T6" fmla="*/ 0 w 498"/>
              <a:gd name="T7" fmla="*/ 0 h 245"/>
              <a:gd name="T8" fmla="*/ 0 60000 65536"/>
              <a:gd name="T9" fmla="*/ 0 60000 65536"/>
              <a:gd name="T10" fmla="*/ 0 60000 65536"/>
              <a:gd name="T11" fmla="*/ 0 60000 65536"/>
              <a:gd name="T12" fmla="*/ 0 w 498"/>
              <a:gd name="T13" fmla="*/ 0 h 245"/>
              <a:gd name="T14" fmla="*/ 498 w 498"/>
              <a:gd name="T15" fmla="*/ 245 h 245"/>
            </a:gdLst>
            <a:ahLst/>
            <a:cxnLst>
              <a:cxn ang="T8">
                <a:pos x="T0" y="T1"/>
              </a:cxn>
              <a:cxn ang="T9">
                <a:pos x="T2" y="T3"/>
              </a:cxn>
              <a:cxn ang="T10">
                <a:pos x="T4" y="T5"/>
              </a:cxn>
              <a:cxn ang="T11">
                <a:pos x="T6" y="T7"/>
              </a:cxn>
            </a:cxnLst>
            <a:rect l="T12" t="T13" r="T14" b="T15"/>
            <a:pathLst>
              <a:path w="498" h="245">
                <a:moveTo>
                  <a:pt x="498" y="245"/>
                </a:moveTo>
                <a:cubicBezTo>
                  <a:pt x="492" y="192"/>
                  <a:pt x="486" y="140"/>
                  <a:pt x="456" y="105"/>
                </a:cubicBezTo>
                <a:cubicBezTo>
                  <a:pt x="426" y="70"/>
                  <a:pt x="392" y="53"/>
                  <a:pt x="316" y="35"/>
                </a:cubicBezTo>
                <a:cubicBezTo>
                  <a:pt x="240" y="17"/>
                  <a:pt x="120" y="8"/>
                  <a:pt x="0" y="0"/>
                </a:cubicBezTo>
              </a:path>
            </a:pathLst>
          </a:custGeom>
          <a:noFill/>
          <a:ln w="38100">
            <a:solidFill>
              <a:srgbClr val="808080"/>
            </a:solidFill>
            <a:round/>
            <a:headEnd/>
            <a:tailEnd/>
          </a:ln>
        </p:spPr>
        <p:txBody>
          <a:bodyPr/>
          <a:lstStyle/>
          <a:p>
            <a:endParaRPr lang="en-US"/>
          </a:p>
        </p:txBody>
      </p:sp>
      <p:sp>
        <p:nvSpPr>
          <p:cNvPr id="73749" name="Freeform 30"/>
          <p:cNvSpPr>
            <a:spLocks/>
          </p:cNvSpPr>
          <p:nvPr/>
        </p:nvSpPr>
        <p:spPr bwMode="auto">
          <a:xfrm>
            <a:off x="3776235" y="2134736"/>
            <a:ext cx="1204913" cy="2922588"/>
          </a:xfrm>
          <a:custGeom>
            <a:avLst/>
            <a:gdLst>
              <a:gd name="T0" fmla="*/ 0 w 759"/>
              <a:gd name="T1" fmla="*/ 2147483647 h 1841"/>
              <a:gd name="T2" fmla="*/ 2147483647 w 759"/>
              <a:gd name="T3" fmla="*/ 2147483647 h 1841"/>
              <a:gd name="T4" fmla="*/ 2147483647 w 759"/>
              <a:gd name="T5" fmla="*/ 2147483647 h 1841"/>
              <a:gd name="T6" fmla="*/ 2147483647 w 759"/>
              <a:gd name="T7" fmla="*/ 2147483647 h 1841"/>
              <a:gd name="T8" fmla="*/ 2147483647 w 759"/>
              <a:gd name="T9" fmla="*/ 0 h 1841"/>
              <a:gd name="T10" fmla="*/ 0 60000 65536"/>
              <a:gd name="T11" fmla="*/ 0 60000 65536"/>
              <a:gd name="T12" fmla="*/ 0 60000 65536"/>
              <a:gd name="T13" fmla="*/ 0 60000 65536"/>
              <a:gd name="T14" fmla="*/ 0 60000 65536"/>
              <a:gd name="T15" fmla="*/ 0 w 759"/>
              <a:gd name="T16" fmla="*/ 0 h 1841"/>
              <a:gd name="T17" fmla="*/ 759 w 759"/>
              <a:gd name="T18" fmla="*/ 1841 h 1841"/>
            </a:gdLst>
            <a:ahLst/>
            <a:cxnLst>
              <a:cxn ang="T10">
                <a:pos x="T0" y="T1"/>
              </a:cxn>
              <a:cxn ang="T11">
                <a:pos x="T2" y="T3"/>
              </a:cxn>
              <a:cxn ang="T12">
                <a:pos x="T4" y="T5"/>
              </a:cxn>
              <a:cxn ang="T13">
                <a:pos x="T6" y="T7"/>
              </a:cxn>
              <a:cxn ang="T14">
                <a:pos x="T8" y="T9"/>
              </a:cxn>
            </a:cxnLst>
            <a:rect l="T15" t="T16" r="T17" b="T18"/>
            <a:pathLst>
              <a:path w="759" h="1841">
                <a:moveTo>
                  <a:pt x="0" y="1841"/>
                </a:moveTo>
                <a:cubicBezTo>
                  <a:pt x="37" y="1806"/>
                  <a:pt x="75" y="1772"/>
                  <a:pt x="134" y="1637"/>
                </a:cubicBezTo>
                <a:cubicBezTo>
                  <a:pt x="193" y="1502"/>
                  <a:pt x="298" y="1227"/>
                  <a:pt x="352" y="1033"/>
                </a:cubicBezTo>
                <a:cubicBezTo>
                  <a:pt x="406" y="839"/>
                  <a:pt x="389" y="643"/>
                  <a:pt x="457" y="471"/>
                </a:cubicBezTo>
                <a:cubicBezTo>
                  <a:pt x="525" y="299"/>
                  <a:pt x="642" y="149"/>
                  <a:pt x="759" y="0"/>
                </a:cubicBezTo>
              </a:path>
            </a:pathLst>
          </a:custGeom>
          <a:noFill/>
          <a:ln w="38100">
            <a:solidFill>
              <a:srgbClr val="808080"/>
            </a:solidFill>
            <a:round/>
            <a:headEnd/>
            <a:tailEnd/>
          </a:ln>
        </p:spPr>
        <p:txBody>
          <a:bodyPr/>
          <a:lstStyle/>
          <a:p>
            <a:endParaRPr lang="en-US"/>
          </a:p>
        </p:txBody>
      </p:sp>
      <p:sp>
        <p:nvSpPr>
          <p:cNvPr id="73750" name="Freeform 31"/>
          <p:cNvSpPr>
            <a:spLocks/>
          </p:cNvSpPr>
          <p:nvPr/>
        </p:nvSpPr>
        <p:spPr bwMode="auto">
          <a:xfrm>
            <a:off x="3496835" y="1901374"/>
            <a:ext cx="2074863" cy="1471612"/>
          </a:xfrm>
          <a:custGeom>
            <a:avLst/>
            <a:gdLst>
              <a:gd name="T0" fmla="*/ 2147483647 w 1307"/>
              <a:gd name="T1" fmla="*/ 0 h 927"/>
              <a:gd name="T2" fmla="*/ 2147483647 w 1307"/>
              <a:gd name="T3" fmla="*/ 2147483647 h 927"/>
              <a:gd name="T4" fmla="*/ 2147483647 w 1307"/>
              <a:gd name="T5" fmla="*/ 2147483647 h 927"/>
              <a:gd name="T6" fmla="*/ 2147483647 w 1307"/>
              <a:gd name="T7" fmla="*/ 2147483647 h 927"/>
              <a:gd name="T8" fmla="*/ 2147483647 w 1307"/>
              <a:gd name="T9" fmla="*/ 2147483647 h 927"/>
              <a:gd name="T10" fmla="*/ 0 60000 65536"/>
              <a:gd name="T11" fmla="*/ 0 60000 65536"/>
              <a:gd name="T12" fmla="*/ 0 60000 65536"/>
              <a:gd name="T13" fmla="*/ 0 60000 65536"/>
              <a:gd name="T14" fmla="*/ 0 60000 65536"/>
              <a:gd name="T15" fmla="*/ 0 w 1307"/>
              <a:gd name="T16" fmla="*/ 0 h 927"/>
              <a:gd name="T17" fmla="*/ 1307 w 1307"/>
              <a:gd name="T18" fmla="*/ 927 h 927"/>
            </a:gdLst>
            <a:ahLst/>
            <a:cxnLst>
              <a:cxn ang="T10">
                <a:pos x="T0" y="T1"/>
              </a:cxn>
              <a:cxn ang="T11">
                <a:pos x="T2" y="T3"/>
              </a:cxn>
              <a:cxn ang="T12">
                <a:pos x="T4" y="T5"/>
              </a:cxn>
              <a:cxn ang="T13">
                <a:pos x="T6" y="T7"/>
              </a:cxn>
              <a:cxn ang="T14">
                <a:pos x="T8" y="T9"/>
              </a:cxn>
            </a:cxnLst>
            <a:rect l="T15" t="T16" r="T17" b="T18"/>
            <a:pathLst>
              <a:path w="1307" h="927">
                <a:moveTo>
                  <a:pt x="57" y="0"/>
                </a:moveTo>
                <a:cubicBezTo>
                  <a:pt x="28" y="63"/>
                  <a:pt x="0" y="126"/>
                  <a:pt x="99" y="232"/>
                </a:cubicBezTo>
                <a:cubicBezTo>
                  <a:pt x="198" y="338"/>
                  <a:pt x="516" y="549"/>
                  <a:pt x="654" y="639"/>
                </a:cubicBezTo>
                <a:cubicBezTo>
                  <a:pt x="792" y="729"/>
                  <a:pt x="819" y="724"/>
                  <a:pt x="928" y="772"/>
                </a:cubicBezTo>
                <a:cubicBezTo>
                  <a:pt x="1037" y="820"/>
                  <a:pt x="1172" y="873"/>
                  <a:pt x="1307" y="927"/>
                </a:cubicBezTo>
              </a:path>
            </a:pathLst>
          </a:custGeom>
          <a:noFill/>
          <a:ln w="38100">
            <a:solidFill>
              <a:srgbClr val="808080"/>
            </a:solidFill>
            <a:round/>
            <a:headEnd/>
            <a:tailEnd/>
          </a:ln>
        </p:spPr>
        <p:txBody>
          <a:bodyPr/>
          <a:lstStyle/>
          <a:p>
            <a:endParaRPr lang="en-US"/>
          </a:p>
        </p:txBody>
      </p:sp>
      <p:sp>
        <p:nvSpPr>
          <p:cNvPr id="73751" name="Freeform 32"/>
          <p:cNvSpPr>
            <a:spLocks/>
          </p:cNvSpPr>
          <p:nvPr/>
        </p:nvSpPr>
        <p:spPr bwMode="auto">
          <a:xfrm>
            <a:off x="4933523" y="1801361"/>
            <a:ext cx="493712" cy="3511550"/>
          </a:xfrm>
          <a:custGeom>
            <a:avLst/>
            <a:gdLst>
              <a:gd name="T0" fmla="*/ 2147483647 w 311"/>
              <a:gd name="T1" fmla="*/ 2147483647 h 2212"/>
              <a:gd name="T2" fmla="*/ 2147483647 w 311"/>
              <a:gd name="T3" fmla="*/ 2147483647 h 2212"/>
              <a:gd name="T4" fmla="*/ 2147483647 w 311"/>
              <a:gd name="T5" fmla="*/ 2147483647 h 2212"/>
              <a:gd name="T6" fmla="*/ 2147483647 w 311"/>
              <a:gd name="T7" fmla="*/ 2147483647 h 2212"/>
              <a:gd name="T8" fmla="*/ 2147483647 w 311"/>
              <a:gd name="T9" fmla="*/ 0 h 2212"/>
              <a:gd name="T10" fmla="*/ 0 60000 65536"/>
              <a:gd name="T11" fmla="*/ 0 60000 65536"/>
              <a:gd name="T12" fmla="*/ 0 60000 65536"/>
              <a:gd name="T13" fmla="*/ 0 60000 65536"/>
              <a:gd name="T14" fmla="*/ 0 60000 65536"/>
              <a:gd name="T15" fmla="*/ 0 w 311"/>
              <a:gd name="T16" fmla="*/ 0 h 2212"/>
              <a:gd name="T17" fmla="*/ 311 w 311"/>
              <a:gd name="T18" fmla="*/ 2212 h 2212"/>
            </a:gdLst>
            <a:ahLst/>
            <a:cxnLst>
              <a:cxn ang="T10">
                <a:pos x="T0" y="T1"/>
              </a:cxn>
              <a:cxn ang="T11">
                <a:pos x="T2" y="T3"/>
              </a:cxn>
              <a:cxn ang="T12">
                <a:pos x="T4" y="T5"/>
              </a:cxn>
              <a:cxn ang="T13">
                <a:pos x="T6" y="T7"/>
              </a:cxn>
              <a:cxn ang="T14">
                <a:pos x="T8" y="T9"/>
              </a:cxn>
            </a:cxnLst>
            <a:rect l="T15" t="T16" r="T17" b="T18"/>
            <a:pathLst>
              <a:path w="311" h="2212">
                <a:moveTo>
                  <a:pt x="311" y="2212"/>
                </a:moveTo>
                <a:cubicBezTo>
                  <a:pt x="276" y="2158"/>
                  <a:pt x="242" y="2105"/>
                  <a:pt x="199" y="1966"/>
                </a:cubicBezTo>
                <a:cubicBezTo>
                  <a:pt x="156" y="1827"/>
                  <a:pt x="84" y="1571"/>
                  <a:pt x="51" y="1376"/>
                </a:cubicBezTo>
                <a:cubicBezTo>
                  <a:pt x="18" y="1181"/>
                  <a:pt x="4" y="1022"/>
                  <a:pt x="2" y="793"/>
                </a:cubicBezTo>
                <a:cubicBezTo>
                  <a:pt x="0" y="564"/>
                  <a:pt x="18" y="282"/>
                  <a:pt x="37" y="0"/>
                </a:cubicBezTo>
              </a:path>
            </a:pathLst>
          </a:custGeom>
          <a:noFill/>
          <a:ln w="38100">
            <a:solidFill>
              <a:srgbClr val="808080"/>
            </a:solidFill>
            <a:round/>
            <a:headEnd/>
            <a:tailEnd/>
          </a:ln>
        </p:spPr>
        <p:txBody>
          <a:bodyPr/>
          <a:lstStyle/>
          <a:p>
            <a:endParaRPr lang="en-US"/>
          </a:p>
        </p:txBody>
      </p:sp>
      <p:sp>
        <p:nvSpPr>
          <p:cNvPr id="73752" name="Freeform 33"/>
          <p:cNvSpPr>
            <a:spLocks/>
          </p:cNvSpPr>
          <p:nvPr/>
        </p:nvSpPr>
        <p:spPr bwMode="auto">
          <a:xfrm>
            <a:off x="3598435" y="2525261"/>
            <a:ext cx="2073275" cy="1628775"/>
          </a:xfrm>
          <a:custGeom>
            <a:avLst/>
            <a:gdLst>
              <a:gd name="T0" fmla="*/ 2147483647 w 1306"/>
              <a:gd name="T1" fmla="*/ 0 h 1026"/>
              <a:gd name="T2" fmla="*/ 2147483647 w 1306"/>
              <a:gd name="T3" fmla="*/ 2147483647 h 1026"/>
              <a:gd name="T4" fmla="*/ 2147483647 w 1306"/>
              <a:gd name="T5" fmla="*/ 2147483647 h 1026"/>
              <a:gd name="T6" fmla="*/ 0 w 1306"/>
              <a:gd name="T7" fmla="*/ 2147483647 h 1026"/>
              <a:gd name="T8" fmla="*/ 0 60000 65536"/>
              <a:gd name="T9" fmla="*/ 0 60000 65536"/>
              <a:gd name="T10" fmla="*/ 0 60000 65536"/>
              <a:gd name="T11" fmla="*/ 0 60000 65536"/>
              <a:gd name="T12" fmla="*/ 0 w 1306"/>
              <a:gd name="T13" fmla="*/ 0 h 1026"/>
              <a:gd name="T14" fmla="*/ 1306 w 1306"/>
              <a:gd name="T15" fmla="*/ 1026 h 1026"/>
            </a:gdLst>
            <a:ahLst/>
            <a:cxnLst>
              <a:cxn ang="T8">
                <a:pos x="T0" y="T1"/>
              </a:cxn>
              <a:cxn ang="T9">
                <a:pos x="T2" y="T3"/>
              </a:cxn>
              <a:cxn ang="T10">
                <a:pos x="T4" y="T5"/>
              </a:cxn>
              <a:cxn ang="T11">
                <a:pos x="T6" y="T7"/>
              </a:cxn>
            </a:cxnLst>
            <a:rect l="T12" t="T13" r="T14" b="T15"/>
            <a:pathLst>
              <a:path w="1306" h="1026">
                <a:moveTo>
                  <a:pt x="1306" y="0"/>
                </a:moveTo>
                <a:cubicBezTo>
                  <a:pt x="1178" y="106"/>
                  <a:pt x="1051" y="212"/>
                  <a:pt x="913" y="337"/>
                </a:cubicBezTo>
                <a:cubicBezTo>
                  <a:pt x="775" y="462"/>
                  <a:pt x="630" y="637"/>
                  <a:pt x="478" y="752"/>
                </a:cubicBezTo>
                <a:cubicBezTo>
                  <a:pt x="326" y="867"/>
                  <a:pt x="163" y="946"/>
                  <a:pt x="0" y="1026"/>
                </a:cubicBezTo>
              </a:path>
            </a:pathLst>
          </a:custGeom>
          <a:noFill/>
          <a:ln w="38100">
            <a:solidFill>
              <a:srgbClr val="808080"/>
            </a:solidFill>
            <a:round/>
            <a:headEnd/>
            <a:tailEnd/>
          </a:ln>
        </p:spPr>
        <p:txBody>
          <a:bodyPr/>
          <a:lstStyle/>
          <a:p>
            <a:endParaRPr lang="en-US"/>
          </a:p>
        </p:txBody>
      </p:sp>
      <p:sp>
        <p:nvSpPr>
          <p:cNvPr id="73753" name="Oval 24"/>
          <p:cNvSpPr>
            <a:spLocks noChangeArrowheads="1"/>
          </p:cNvSpPr>
          <p:nvPr/>
        </p:nvSpPr>
        <p:spPr bwMode="auto">
          <a:xfrm>
            <a:off x="4759692" y="2954996"/>
            <a:ext cx="365760" cy="365760"/>
          </a:xfrm>
          <a:prstGeom prst="ellipse">
            <a:avLst/>
          </a:prstGeom>
          <a:solidFill>
            <a:schemeClr val="accent2">
              <a:lumMod val="50000"/>
            </a:schemeClr>
          </a:solidFill>
          <a:ln w="25400">
            <a:solidFill>
              <a:srgbClr val="FFFFFF"/>
            </a:solidFill>
            <a:round/>
            <a:headEnd/>
            <a:tailEnd/>
          </a:ln>
        </p:spPr>
        <p:txBody>
          <a:bodyPr wrap="none" anchor="ctr"/>
          <a:lstStyle/>
          <a:p>
            <a:pPr eaLnBrk="0" hangingPunct="0"/>
            <a:endParaRPr lang="en-US"/>
          </a:p>
        </p:txBody>
      </p:sp>
      <p:sp>
        <p:nvSpPr>
          <p:cNvPr id="73754" name="Oval 25"/>
          <p:cNvSpPr>
            <a:spLocks noChangeArrowheads="1"/>
          </p:cNvSpPr>
          <p:nvPr/>
        </p:nvSpPr>
        <p:spPr bwMode="auto">
          <a:xfrm>
            <a:off x="4220735" y="3623811"/>
            <a:ext cx="246063" cy="246063"/>
          </a:xfrm>
          <a:prstGeom prst="ellipse">
            <a:avLst/>
          </a:prstGeom>
          <a:solidFill>
            <a:schemeClr val="accent2">
              <a:lumMod val="50000"/>
            </a:schemeClr>
          </a:solidFill>
          <a:ln w="25400">
            <a:solidFill>
              <a:srgbClr val="FFFFFF"/>
            </a:solidFill>
            <a:round/>
            <a:headEnd/>
            <a:tailEnd/>
          </a:ln>
        </p:spPr>
        <p:txBody>
          <a:bodyPr wrap="none" anchor="ctr"/>
          <a:lstStyle/>
          <a:p>
            <a:pPr eaLnBrk="0" hangingPunct="0"/>
            <a:endParaRPr lang="en-US"/>
          </a:p>
        </p:txBody>
      </p:sp>
      <p:sp>
        <p:nvSpPr>
          <p:cNvPr id="73755" name="Oval 26"/>
          <p:cNvSpPr>
            <a:spLocks noChangeArrowheads="1"/>
          </p:cNvSpPr>
          <p:nvPr/>
        </p:nvSpPr>
        <p:spPr bwMode="auto">
          <a:xfrm>
            <a:off x="4855735" y="2057265"/>
            <a:ext cx="246063" cy="246063"/>
          </a:xfrm>
          <a:prstGeom prst="ellipse">
            <a:avLst/>
          </a:prstGeom>
          <a:solidFill>
            <a:schemeClr val="accent2">
              <a:lumMod val="50000"/>
            </a:schemeClr>
          </a:solidFill>
          <a:ln w="25400">
            <a:solidFill>
              <a:srgbClr val="FFFFFF"/>
            </a:solidFill>
            <a:round/>
            <a:headEnd/>
            <a:tailEnd/>
          </a:ln>
        </p:spPr>
        <p:txBody>
          <a:bodyPr wrap="none" anchor="ctr"/>
          <a:lstStyle/>
          <a:p>
            <a:pPr eaLnBrk="0" hangingPunct="0"/>
            <a:endParaRPr lang="en-US"/>
          </a:p>
        </p:txBody>
      </p:sp>
      <p:sp>
        <p:nvSpPr>
          <p:cNvPr id="73756" name="Oval 27"/>
          <p:cNvSpPr>
            <a:spLocks noChangeArrowheads="1"/>
          </p:cNvSpPr>
          <p:nvPr/>
        </p:nvSpPr>
        <p:spPr bwMode="auto">
          <a:xfrm>
            <a:off x="4417585" y="2782436"/>
            <a:ext cx="212725" cy="212725"/>
          </a:xfrm>
          <a:prstGeom prst="ellipse">
            <a:avLst/>
          </a:prstGeom>
          <a:solidFill>
            <a:schemeClr val="accent2">
              <a:lumMod val="50000"/>
            </a:schemeClr>
          </a:solidFill>
          <a:ln w="25400">
            <a:solidFill>
              <a:srgbClr val="FFFFFF"/>
            </a:solidFill>
            <a:round/>
            <a:headEnd/>
            <a:tailEnd/>
          </a:ln>
        </p:spPr>
        <p:txBody>
          <a:bodyPr wrap="none" anchor="ctr"/>
          <a:lstStyle/>
          <a:p>
            <a:pPr eaLnBrk="0" hangingPunct="0"/>
            <a:endParaRPr lang="en-US"/>
          </a:p>
        </p:txBody>
      </p:sp>
      <p:sp>
        <p:nvSpPr>
          <p:cNvPr id="73757" name="Oval 28"/>
          <p:cNvSpPr>
            <a:spLocks noChangeArrowheads="1"/>
          </p:cNvSpPr>
          <p:nvPr/>
        </p:nvSpPr>
        <p:spPr bwMode="auto">
          <a:xfrm>
            <a:off x="5143390" y="4804911"/>
            <a:ext cx="182880" cy="182880"/>
          </a:xfrm>
          <a:prstGeom prst="ellipse">
            <a:avLst/>
          </a:prstGeom>
          <a:solidFill>
            <a:schemeClr val="accent2">
              <a:lumMod val="50000"/>
            </a:schemeClr>
          </a:solidFill>
          <a:ln w="25400">
            <a:solidFill>
              <a:srgbClr val="FFFFFF"/>
            </a:solidFill>
            <a:round/>
            <a:headEnd/>
            <a:tailEnd/>
          </a:ln>
        </p:spPr>
        <p:txBody>
          <a:bodyPr wrap="none" anchor="ctr"/>
          <a:lstStyle/>
          <a:p>
            <a:pPr eaLnBrk="0" hangingPunct="0"/>
            <a:endParaRPr lang="en-US"/>
          </a:p>
        </p:txBody>
      </p:sp>
      <p:sp>
        <p:nvSpPr>
          <p:cNvPr id="73758" name="Oval 29"/>
          <p:cNvSpPr>
            <a:spLocks noChangeArrowheads="1"/>
          </p:cNvSpPr>
          <p:nvPr/>
        </p:nvSpPr>
        <p:spPr bwMode="auto">
          <a:xfrm>
            <a:off x="3510488" y="2120448"/>
            <a:ext cx="182880" cy="182880"/>
          </a:xfrm>
          <a:prstGeom prst="ellipse">
            <a:avLst/>
          </a:prstGeom>
          <a:solidFill>
            <a:schemeClr val="accent2">
              <a:lumMod val="50000"/>
            </a:schemeClr>
          </a:solidFill>
          <a:ln w="25400">
            <a:solidFill>
              <a:srgbClr val="FFFFFF"/>
            </a:solidFill>
            <a:round/>
            <a:headEnd/>
            <a:tailEnd/>
          </a:ln>
        </p:spPr>
        <p:txBody>
          <a:bodyPr wrap="none" anchor="ctr"/>
          <a:lstStyle/>
          <a:p>
            <a:pPr eaLnBrk="0" hangingPunct="0"/>
            <a:endParaRPr lang="en-US"/>
          </a:p>
        </p:txBody>
      </p:sp>
      <p:sp>
        <p:nvSpPr>
          <p:cNvPr id="73759" name="Freeform 34"/>
          <p:cNvSpPr>
            <a:spLocks/>
          </p:cNvSpPr>
          <p:nvPr/>
        </p:nvSpPr>
        <p:spPr bwMode="auto">
          <a:xfrm>
            <a:off x="3531760" y="3038024"/>
            <a:ext cx="2263775" cy="1792287"/>
          </a:xfrm>
          <a:custGeom>
            <a:avLst/>
            <a:gdLst>
              <a:gd name="T0" fmla="*/ 0 w 1426"/>
              <a:gd name="T1" fmla="*/ 2147483647 h 1129"/>
              <a:gd name="T2" fmla="*/ 2147483647 w 1426"/>
              <a:gd name="T3" fmla="*/ 2147483647 h 1129"/>
              <a:gd name="T4" fmla="*/ 2147483647 w 1426"/>
              <a:gd name="T5" fmla="*/ 2147483647 h 1129"/>
              <a:gd name="T6" fmla="*/ 2147483647 w 1426"/>
              <a:gd name="T7" fmla="*/ 0 h 1129"/>
              <a:gd name="T8" fmla="*/ 0 60000 65536"/>
              <a:gd name="T9" fmla="*/ 0 60000 65536"/>
              <a:gd name="T10" fmla="*/ 0 60000 65536"/>
              <a:gd name="T11" fmla="*/ 0 60000 65536"/>
              <a:gd name="T12" fmla="*/ 0 w 1426"/>
              <a:gd name="T13" fmla="*/ 0 h 1129"/>
              <a:gd name="T14" fmla="*/ 1426 w 1426"/>
              <a:gd name="T15" fmla="*/ 1129 h 1129"/>
            </a:gdLst>
            <a:ahLst/>
            <a:cxnLst>
              <a:cxn ang="T8">
                <a:pos x="T0" y="T1"/>
              </a:cxn>
              <a:cxn ang="T9">
                <a:pos x="T2" y="T3"/>
              </a:cxn>
              <a:cxn ang="T10">
                <a:pos x="T4" y="T5"/>
              </a:cxn>
              <a:cxn ang="T11">
                <a:pos x="T6" y="T7"/>
              </a:cxn>
            </a:cxnLst>
            <a:rect l="T12" t="T13" r="T14" b="T15"/>
            <a:pathLst>
              <a:path w="1426" h="1129">
                <a:moveTo>
                  <a:pt x="0" y="1103"/>
                </a:moveTo>
                <a:cubicBezTo>
                  <a:pt x="76" y="1116"/>
                  <a:pt x="152" y="1129"/>
                  <a:pt x="309" y="1047"/>
                </a:cubicBezTo>
                <a:cubicBezTo>
                  <a:pt x="466" y="965"/>
                  <a:pt x="755" y="785"/>
                  <a:pt x="941" y="611"/>
                </a:cubicBezTo>
                <a:cubicBezTo>
                  <a:pt x="1127" y="437"/>
                  <a:pt x="1276" y="218"/>
                  <a:pt x="1426" y="0"/>
                </a:cubicBezTo>
              </a:path>
            </a:pathLst>
          </a:custGeom>
          <a:noFill/>
          <a:ln w="38100">
            <a:solidFill>
              <a:srgbClr val="808080"/>
            </a:solidFill>
            <a:round/>
            <a:headEnd/>
            <a:tailEnd/>
          </a:ln>
        </p:spPr>
        <p:txBody>
          <a:bodyPr/>
          <a:lstStyle/>
          <a:p>
            <a:endParaRPr lang="en-US"/>
          </a:p>
        </p:txBody>
      </p:sp>
      <p:sp>
        <p:nvSpPr>
          <p:cNvPr id="73760" name="Oval 22"/>
          <p:cNvSpPr>
            <a:spLocks noChangeArrowheads="1"/>
          </p:cNvSpPr>
          <p:nvPr/>
        </p:nvSpPr>
        <p:spPr bwMode="auto">
          <a:xfrm>
            <a:off x="3865453" y="4596949"/>
            <a:ext cx="246062" cy="246062"/>
          </a:xfrm>
          <a:prstGeom prst="ellipse">
            <a:avLst/>
          </a:prstGeom>
          <a:solidFill>
            <a:schemeClr val="accent2">
              <a:lumMod val="50000"/>
            </a:schemeClr>
          </a:solidFill>
          <a:ln w="25400">
            <a:solidFill>
              <a:srgbClr val="FFFFFF"/>
            </a:solidFill>
            <a:round/>
            <a:headEnd/>
            <a:tailEnd/>
          </a:ln>
        </p:spPr>
        <p:txBody>
          <a:bodyPr wrap="none" anchor="ctr"/>
          <a:lstStyle/>
          <a:p>
            <a:pPr eaLnBrk="0" hangingPunct="0"/>
            <a:endParaRPr lang="en-US"/>
          </a:p>
        </p:txBody>
      </p:sp>
      <p:sp>
        <p:nvSpPr>
          <p:cNvPr id="73761" name="Oval 23"/>
          <p:cNvSpPr>
            <a:spLocks noChangeArrowheads="1"/>
          </p:cNvSpPr>
          <p:nvPr/>
        </p:nvSpPr>
        <p:spPr bwMode="auto">
          <a:xfrm>
            <a:off x="4863355" y="3920674"/>
            <a:ext cx="274320" cy="274320"/>
          </a:xfrm>
          <a:prstGeom prst="ellipse">
            <a:avLst/>
          </a:prstGeom>
          <a:solidFill>
            <a:schemeClr val="accent2">
              <a:lumMod val="50000"/>
            </a:schemeClr>
          </a:solidFill>
          <a:ln w="25400">
            <a:solidFill>
              <a:srgbClr val="FFFFFF"/>
            </a:solidFill>
            <a:round/>
            <a:headEnd/>
            <a:tailEnd/>
          </a:ln>
        </p:spPr>
        <p:txBody>
          <a:bodyPr wrap="none" anchor="ctr"/>
          <a:lstStyle/>
          <a:p>
            <a:pPr eaLnBrk="0" hangingPunct="0"/>
            <a:endParaRPr lang="en-US"/>
          </a:p>
        </p:txBody>
      </p:sp>
      <p:sp>
        <p:nvSpPr>
          <p:cNvPr id="73762" name="Oval 35"/>
          <p:cNvSpPr>
            <a:spLocks noChangeArrowheads="1"/>
          </p:cNvSpPr>
          <p:nvPr/>
        </p:nvSpPr>
        <p:spPr bwMode="auto">
          <a:xfrm>
            <a:off x="5439935" y="3258686"/>
            <a:ext cx="212725" cy="212725"/>
          </a:xfrm>
          <a:prstGeom prst="ellipse">
            <a:avLst/>
          </a:prstGeom>
          <a:solidFill>
            <a:schemeClr val="accent2">
              <a:lumMod val="50000"/>
            </a:schemeClr>
          </a:solidFill>
          <a:ln w="25400">
            <a:solidFill>
              <a:srgbClr val="FFFFFF"/>
            </a:solidFill>
            <a:round/>
            <a:headEnd/>
            <a:tailEnd/>
          </a:ln>
        </p:spPr>
        <p:txBody>
          <a:bodyPr wrap="none" anchor="ctr"/>
          <a:lstStyle/>
          <a:p>
            <a:pPr eaLnBrk="0" hangingPunct="0"/>
            <a:endParaRPr lang="en-US"/>
          </a:p>
        </p:txBody>
      </p:sp>
      <p:sp>
        <p:nvSpPr>
          <p:cNvPr id="73763" name="Freeform 36"/>
          <p:cNvSpPr>
            <a:spLocks/>
          </p:cNvSpPr>
          <p:nvPr/>
        </p:nvSpPr>
        <p:spPr bwMode="auto">
          <a:xfrm>
            <a:off x="6231145" y="1856923"/>
            <a:ext cx="2419350" cy="3681095"/>
          </a:xfrm>
          <a:custGeom>
            <a:avLst/>
            <a:gdLst>
              <a:gd name="T0" fmla="*/ 2147483647 w 1524"/>
              <a:gd name="T1" fmla="*/ 2147483647 h 2279"/>
              <a:gd name="T2" fmla="*/ 2147483647 w 1524"/>
              <a:gd name="T3" fmla="*/ 2147483647 h 2279"/>
              <a:gd name="T4" fmla="*/ 2147483647 w 1524"/>
              <a:gd name="T5" fmla="*/ 2147483647 h 2279"/>
              <a:gd name="T6" fmla="*/ 2147483647 w 1524"/>
              <a:gd name="T7" fmla="*/ 2147483647 h 2279"/>
              <a:gd name="T8" fmla="*/ 2147483647 w 1524"/>
              <a:gd name="T9" fmla="*/ 2147483647 h 2279"/>
              <a:gd name="T10" fmla="*/ 2147483647 w 1524"/>
              <a:gd name="T11" fmla="*/ 2147483647 h 2279"/>
              <a:gd name="T12" fmla="*/ 2147483647 w 1524"/>
              <a:gd name="T13" fmla="*/ 2147483647 h 2279"/>
              <a:gd name="T14" fmla="*/ 2147483647 w 1524"/>
              <a:gd name="T15" fmla="*/ 2147483647 h 2279"/>
              <a:gd name="T16" fmla="*/ 0 w 1524"/>
              <a:gd name="T17" fmla="*/ 2147483647 h 2279"/>
              <a:gd name="T18" fmla="*/ 2147483647 w 1524"/>
              <a:gd name="T19" fmla="*/ 2147483647 h 2279"/>
              <a:gd name="T20" fmla="*/ 2147483647 w 1524"/>
              <a:gd name="T21" fmla="*/ 2147483647 h 2279"/>
              <a:gd name="T22" fmla="*/ 2147483647 w 1524"/>
              <a:gd name="T23" fmla="*/ 2147483647 h 2279"/>
              <a:gd name="T24" fmla="*/ 2147483647 w 1524"/>
              <a:gd name="T25" fmla="*/ 2147483647 h 2279"/>
              <a:gd name="T26" fmla="*/ 2147483647 w 1524"/>
              <a:gd name="T27" fmla="*/ 2147483647 h 2279"/>
              <a:gd name="T28" fmla="*/ 2147483647 w 1524"/>
              <a:gd name="T29" fmla="*/ 2147483647 h 2279"/>
              <a:gd name="T30" fmla="*/ 2147483647 w 1524"/>
              <a:gd name="T31" fmla="*/ 2147483647 h 2279"/>
              <a:gd name="T32" fmla="*/ 2147483647 w 1524"/>
              <a:gd name="T33" fmla="*/ 2147483647 h 2279"/>
              <a:gd name="T34" fmla="*/ 2147483647 w 1524"/>
              <a:gd name="T35" fmla="*/ 2147483647 h 2279"/>
              <a:gd name="T36" fmla="*/ 2147483647 w 1524"/>
              <a:gd name="T37" fmla="*/ 2147483647 h 2279"/>
              <a:gd name="T38" fmla="*/ 2147483647 w 1524"/>
              <a:gd name="T39" fmla="*/ 2147483647 h 2279"/>
              <a:gd name="T40" fmla="*/ 2147483647 w 1524"/>
              <a:gd name="T41" fmla="*/ 2147483647 h 2279"/>
              <a:gd name="T42" fmla="*/ 2147483647 w 1524"/>
              <a:gd name="T43" fmla="*/ 2147483647 h 2279"/>
              <a:gd name="T44" fmla="*/ 2147483647 w 1524"/>
              <a:gd name="T45" fmla="*/ 2147483647 h 2279"/>
              <a:gd name="T46" fmla="*/ 2147483647 w 1524"/>
              <a:gd name="T47" fmla="*/ 2147483647 h 2279"/>
              <a:gd name="T48" fmla="*/ 2147483647 w 1524"/>
              <a:gd name="T49" fmla="*/ 2147483647 h 2279"/>
              <a:gd name="T50" fmla="*/ 2147483647 w 1524"/>
              <a:gd name="T51" fmla="*/ 2147483647 h 2279"/>
              <a:gd name="T52" fmla="*/ 2147483647 w 1524"/>
              <a:gd name="T53" fmla="*/ 2147483647 h 2279"/>
              <a:gd name="T54" fmla="*/ 2147483647 w 1524"/>
              <a:gd name="T55" fmla="*/ 2147483647 h 2279"/>
              <a:gd name="T56" fmla="*/ 2147483647 w 1524"/>
              <a:gd name="T57" fmla="*/ 2147483647 h 2279"/>
              <a:gd name="T58" fmla="*/ 2147483647 w 1524"/>
              <a:gd name="T59" fmla="*/ 2147483647 h 2279"/>
              <a:gd name="T60" fmla="*/ 2147483647 w 1524"/>
              <a:gd name="T61" fmla="*/ 2147483647 h 2279"/>
              <a:gd name="T62" fmla="*/ 2147483647 w 1524"/>
              <a:gd name="T63" fmla="*/ 2147483647 h 2279"/>
              <a:gd name="T64" fmla="*/ 2147483647 w 1524"/>
              <a:gd name="T65" fmla="*/ 2147483647 h 2279"/>
              <a:gd name="T66" fmla="*/ 2147483647 w 1524"/>
              <a:gd name="T67" fmla="*/ 2147483647 h 2279"/>
              <a:gd name="T68" fmla="*/ 2147483647 w 1524"/>
              <a:gd name="T69" fmla="*/ 2147483647 h 2279"/>
              <a:gd name="T70" fmla="*/ 2147483647 w 1524"/>
              <a:gd name="T71" fmla="*/ 2147483647 h 2279"/>
              <a:gd name="T72" fmla="*/ 2147483647 w 1524"/>
              <a:gd name="T73" fmla="*/ 2147483647 h 2279"/>
              <a:gd name="T74" fmla="*/ 2147483647 w 1524"/>
              <a:gd name="T75" fmla="*/ 0 h 2279"/>
              <a:gd name="T76" fmla="*/ 2147483647 w 1524"/>
              <a:gd name="T77" fmla="*/ 2147483647 h 227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24"/>
              <a:gd name="T118" fmla="*/ 0 h 2279"/>
              <a:gd name="T119" fmla="*/ 1524 w 1524"/>
              <a:gd name="T120" fmla="*/ 2279 h 227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24" h="2279">
                <a:moveTo>
                  <a:pt x="234" y="41"/>
                </a:moveTo>
                <a:lnTo>
                  <a:pt x="106" y="282"/>
                </a:lnTo>
                <a:lnTo>
                  <a:pt x="64" y="455"/>
                </a:lnTo>
                <a:lnTo>
                  <a:pt x="57" y="655"/>
                </a:lnTo>
                <a:lnTo>
                  <a:pt x="99" y="646"/>
                </a:lnTo>
                <a:lnTo>
                  <a:pt x="170" y="546"/>
                </a:lnTo>
                <a:lnTo>
                  <a:pt x="162" y="638"/>
                </a:lnTo>
                <a:lnTo>
                  <a:pt x="78" y="754"/>
                </a:lnTo>
                <a:lnTo>
                  <a:pt x="0" y="919"/>
                </a:lnTo>
                <a:lnTo>
                  <a:pt x="42" y="1094"/>
                </a:lnTo>
                <a:lnTo>
                  <a:pt x="120" y="1318"/>
                </a:lnTo>
                <a:lnTo>
                  <a:pt x="241" y="1442"/>
                </a:lnTo>
                <a:lnTo>
                  <a:pt x="269" y="1740"/>
                </a:lnTo>
                <a:lnTo>
                  <a:pt x="498" y="1847"/>
                </a:lnTo>
                <a:lnTo>
                  <a:pt x="555" y="2065"/>
                </a:lnTo>
                <a:lnTo>
                  <a:pt x="702" y="2271"/>
                </a:lnTo>
                <a:lnTo>
                  <a:pt x="870" y="2279"/>
                </a:lnTo>
                <a:lnTo>
                  <a:pt x="730" y="2006"/>
                </a:lnTo>
                <a:lnTo>
                  <a:pt x="645" y="1666"/>
                </a:lnTo>
                <a:lnTo>
                  <a:pt x="723" y="1483"/>
                </a:lnTo>
                <a:lnTo>
                  <a:pt x="978" y="1491"/>
                </a:lnTo>
                <a:lnTo>
                  <a:pt x="1120" y="1699"/>
                </a:lnTo>
                <a:lnTo>
                  <a:pt x="1113" y="1872"/>
                </a:lnTo>
                <a:lnTo>
                  <a:pt x="1212" y="1889"/>
                </a:lnTo>
                <a:lnTo>
                  <a:pt x="1240" y="1599"/>
                </a:lnTo>
                <a:lnTo>
                  <a:pt x="1332" y="1259"/>
                </a:lnTo>
                <a:lnTo>
                  <a:pt x="1325" y="1193"/>
                </a:lnTo>
                <a:lnTo>
                  <a:pt x="1382" y="1168"/>
                </a:lnTo>
                <a:lnTo>
                  <a:pt x="1404" y="1003"/>
                </a:lnTo>
                <a:lnTo>
                  <a:pt x="1375" y="787"/>
                </a:lnTo>
                <a:lnTo>
                  <a:pt x="1453" y="696"/>
                </a:lnTo>
                <a:lnTo>
                  <a:pt x="1524" y="546"/>
                </a:lnTo>
                <a:lnTo>
                  <a:pt x="1482" y="414"/>
                </a:lnTo>
                <a:lnTo>
                  <a:pt x="1453" y="149"/>
                </a:lnTo>
                <a:lnTo>
                  <a:pt x="1269" y="83"/>
                </a:lnTo>
                <a:lnTo>
                  <a:pt x="865" y="41"/>
                </a:lnTo>
                <a:lnTo>
                  <a:pt x="638" y="17"/>
                </a:lnTo>
                <a:lnTo>
                  <a:pt x="453" y="0"/>
                </a:lnTo>
                <a:lnTo>
                  <a:pt x="234" y="41"/>
                </a:lnTo>
                <a:close/>
              </a:path>
            </a:pathLst>
          </a:custGeom>
          <a:solidFill>
            <a:schemeClr val="bg1">
              <a:lumMod val="75000"/>
            </a:schemeClr>
          </a:solidFill>
          <a:ln w="9525">
            <a:solidFill>
              <a:srgbClr val="808080"/>
            </a:solidFill>
            <a:round/>
            <a:headEnd/>
            <a:tailEnd/>
          </a:ln>
        </p:spPr>
        <p:txBody>
          <a:bodyPr/>
          <a:lstStyle/>
          <a:p>
            <a:endParaRPr lang="en-US"/>
          </a:p>
        </p:txBody>
      </p:sp>
      <p:sp>
        <p:nvSpPr>
          <p:cNvPr id="73764" name="Freeform 44"/>
          <p:cNvSpPr>
            <a:spLocks/>
          </p:cNvSpPr>
          <p:nvPr/>
        </p:nvSpPr>
        <p:spPr bwMode="auto">
          <a:xfrm>
            <a:off x="6531183" y="2588761"/>
            <a:ext cx="2052637" cy="144463"/>
          </a:xfrm>
          <a:custGeom>
            <a:avLst/>
            <a:gdLst>
              <a:gd name="T0" fmla="*/ 2147483647 w 1293"/>
              <a:gd name="T1" fmla="*/ 2147483647 h 91"/>
              <a:gd name="T2" fmla="*/ 2147483647 w 1293"/>
              <a:gd name="T3" fmla="*/ 2147483647 h 91"/>
              <a:gd name="T4" fmla="*/ 2147483647 w 1293"/>
              <a:gd name="T5" fmla="*/ 2147483647 h 91"/>
              <a:gd name="T6" fmla="*/ 2147483647 w 1293"/>
              <a:gd name="T7" fmla="*/ 2147483647 h 91"/>
              <a:gd name="T8" fmla="*/ 2147483647 w 1293"/>
              <a:gd name="T9" fmla="*/ 2147483647 h 91"/>
              <a:gd name="T10" fmla="*/ 0 w 1293"/>
              <a:gd name="T11" fmla="*/ 2147483647 h 91"/>
              <a:gd name="T12" fmla="*/ 0 60000 65536"/>
              <a:gd name="T13" fmla="*/ 0 60000 65536"/>
              <a:gd name="T14" fmla="*/ 0 60000 65536"/>
              <a:gd name="T15" fmla="*/ 0 60000 65536"/>
              <a:gd name="T16" fmla="*/ 0 60000 65536"/>
              <a:gd name="T17" fmla="*/ 0 60000 65536"/>
              <a:gd name="T18" fmla="*/ 0 w 1293"/>
              <a:gd name="T19" fmla="*/ 0 h 91"/>
              <a:gd name="T20" fmla="*/ 1293 w 1293"/>
              <a:gd name="T21" fmla="*/ 91 h 91"/>
            </a:gdLst>
            <a:ahLst/>
            <a:cxnLst>
              <a:cxn ang="T12">
                <a:pos x="T0" y="T1"/>
              </a:cxn>
              <a:cxn ang="T13">
                <a:pos x="T2" y="T3"/>
              </a:cxn>
              <a:cxn ang="T14">
                <a:pos x="T4" y="T5"/>
              </a:cxn>
              <a:cxn ang="T15">
                <a:pos x="T6" y="T7"/>
              </a:cxn>
              <a:cxn ang="T16">
                <a:pos x="T8" y="T9"/>
              </a:cxn>
              <a:cxn ang="T17">
                <a:pos x="T10" y="T11"/>
              </a:cxn>
            </a:cxnLst>
            <a:rect l="T18" t="T19" r="T20" b="T21"/>
            <a:pathLst>
              <a:path w="1293" h="91">
                <a:moveTo>
                  <a:pt x="1293" y="44"/>
                </a:moveTo>
                <a:cubicBezTo>
                  <a:pt x="1221" y="55"/>
                  <a:pt x="1149" y="67"/>
                  <a:pt x="1075" y="73"/>
                </a:cubicBezTo>
                <a:cubicBezTo>
                  <a:pt x="1001" y="79"/>
                  <a:pt x="938" y="91"/>
                  <a:pt x="850" y="80"/>
                </a:cubicBezTo>
                <a:cubicBezTo>
                  <a:pt x="762" y="69"/>
                  <a:pt x="631" y="18"/>
                  <a:pt x="548" y="9"/>
                </a:cubicBezTo>
                <a:cubicBezTo>
                  <a:pt x="465" y="0"/>
                  <a:pt x="443" y="14"/>
                  <a:pt x="352" y="23"/>
                </a:cubicBezTo>
                <a:cubicBezTo>
                  <a:pt x="261" y="32"/>
                  <a:pt x="130" y="49"/>
                  <a:pt x="0" y="66"/>
                </a:cubicBezTo>
              </a:path>
            </a:pathLst>
          </a:custGeom>
          <a:noFill/>
          <a:ln w="38100">
            <a:solidFill>
              <a:srgbClr val="808080"/>
            </a:solidFill>
            <a:round/>
            <a:headEnd/>
            <a:tailEnd/>
          </a:ln>
        </p:spPr>
        <p:txBody>
          <a:bodyPr/>
          <a:lstStyle/>
          <a:p>
            <a:endParaRPr lang="en-US"/>
          </a:p>
        </p:txBody>
      </p:sp>
      <p:sp>
        <p:nvSpPr>
          <p:cNvPr id="73765" name="Freeform 45"/>
          <p:cNvSpPr>
            <a:spLocks/>
          </p:cNvSpPr>
          <p:nvPr/>
        </p:nvSpPr>
        <p:spPr bwMode="auto">
          <a:xfrm>
            <a:off x="6442283" y="3049136"/>
            <a:ext cx="1917700" cy="703263"/>
          </a:xfrm>
          <a:custGeom>
            <a:avLst/>
            <a:gdLst>
              <a:gd name="T0" fmla="*/ 2147483647 w 1208"/>
              <a:gd name="T1" fmla="*/ 0 h 443"/>
              <a:gd name="T2" fmla="*/ 2147483647 w 1208"/>
              <a:gd name="T3" fmla="*/ 2147483647 h 443"/>
              <a:gd name="T4" fmla="*/ 2147483647 w 1208"/>
              <a:gd name="T5" fmla="*/ 2147483647 h 443"/>
              <a:gd name="T6" fmla="*/ 2147483647 w 1208"/>
              <a:gd name="T7" fmla="*/ 2147483647 h 443"/>
              <a:gd name="T8" fmla="*/ 2147483647 w 1208"/>
              <a:gd name="T9" fmla="*/ 2147483647 h 443"/>
              <a:gd name="T10" fmla="*/ 2147483647 w 1208"/>
              <a:gd name="T11" fmla="*/ 2147483647 h 443"/>
              <a:gd name="T12" fmla="*/ 0 w 1208"/>
              <a:gd name="T13" fmla="*/ 2147483647 h 443"/>
              <a:gd name="T14" fmla="*/ 0 60000 65536"/>
              <a:gd name="T15" fmla="*/ 0 60000 65536"/>
              <a:gd name="T16" fmla="*/ 0 60000 65536"/>
              <a:gd name="T17" fmla="*/ 0 60000 65536"/>
              <a:gd name="T18" fmla="*/ 0 60000 65536"/>
              <a:gd name="T19" fmla="*/ 0 60000 65536"/>
              <a:gd name="T20" fmla="*/ 0 60000 65536"/>
              <a:gd name="T21" fmla="*/ 0 w 1208"/>
              <a:gd name="T22" fmla="*/ 0 h 443"/>
              <a:gd name="T23" fmla="*/ 1208 w 1208"/>
              <a:gd name="T24" fmla="*/ 443 h 4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8" h="443">
                <a:moveTo>
                  <a:pt x="1208" y="0"/>
                </a:moveTo>
                <a:cubicBezTo>
                  <a:pt x="1128" y="3"/>
                  <a:pt x="1049" y="6"/>
                  <a:pt x="977" y="21"/>
                </a:cubicBezTo>
                <a:cubicBezTo>
                  <a:pt x="905" y="36"/>
                  <a:pt x="869" y="53"/>
                  <a:pt x="773" y="92"/>
                </a:cubicBezTo>
                <a:cubicBezTo>
                  <a:pt x="677" y="131"/>
                  <a:pt x="491" y="219"/>
                  <a:pt x="401" y="253"/>
                </a:cubicBezTo>
                <a:cubicBezTo>
                  <a:pt x="311" y="287"/>
                  <a:pt x="273" y="275"/>
                  <a:pt x="232" y="295"/>
                </a:cubicBezTo>
                <a:cubicBezTo>
                  <a:pt x="191" y="315"/>
                  <a:pt x="194" y="348"/>
                  <a:pt x="155" y="373"/>
                </a:cubicBezTo>
                <a:cubicBezTo>
                  <a:pt x="116" y="398"/>
                  <a:pt x="58" y="420"/>
                  <a:pt x="0" y="443"/>
                </a:cubicBezTo>
              </a:path>
            </a:pathLst>
          </a:custGeom>
          <a:noFill/>
          <a:ln w="38100">
            <a:solidFill>
              <a:srgbClr val="808080"/>
            </a:solidFill>
            <a:round/>
            <a:headEnd/>
            <a:tailEnd/>
          </a:ln>
        </p:spPr>
        <p:txBody>
          <a:bodyPr/>
          <a:lstStyle/>
          <a:p>
            <a:endParaRPr lang="en-US"/>
          </a:p>
        </p:txBody>
      </p:sp>
      <p:sp>
        <p:nvSpPr>
          <p:cNvPr id="73766" name="Freeform 46"/>
          <p:cNvSpPr>
            <a:spLocks/>
          </p:cNvSpPr>
          <p:nvPr/>
        </p:nvSpPr>
        <p:spPr bwMode="auto">
          <a:xfrm>
            <a:off x="7101095" y="3439661"/>
            <a:ext cx="1192213" cy="268288"/>
          </a:xfrm>
          <a:custGeom>
            <a:avLst/>
            <a:gdLst>
              <a:gd name="T0" fmla="*/ 2147483647 w 751"/>
              <a:gd name="T1" fmla="*/ 2147483647 h 169"/>
              <a:gd name="T2" fmla="*/ 2147483647 w 751"/>
              <a:gd name="T3" fmla="*/ 2147483647 h 169"/>
              <a:gd name="T4" fmla="*/ 2147483647 w 751"/>
              <a:gd name="T5" fmla="*/ 2147483647 h 169"/>
              <a:gd name="T6" fmla="*/ 2147483647 w 751"/>
              <a:gd name="T7" fmla="*/ 2147483647 h 169"/>
              <a:gd name="T8" fmla="*/ 0 w 751"/>
              <a:gd name="T9" fmla="*/ 0 h 169"/>
              <a:gd name="T10" fmla="*/ 0 60000 65536"/>
              <a:gd name="T11" fmla="*/ 0 60000 65536"/>
              <a:gd name="T12" fmla="*/ 0 60000 65536"/>
              <a:gd name="T13" fmla="*/ 0 60000 65536"/>
              <a:gd name="T14" fmla="*/ 0 60000 65536"/>
              <a:gd name="T15" fmla="*/ 0 w 751"/>
              <a:gd name="T16" fmla="*/ 0 h 169"/>
              <a:gd name="T17" fmla="*/ 751 w 751"/>
              <a:gd name="T18" fmla="*/ 169 h 169"/>
            </a:gdLst>
            <a:ahLst/>
            <a:cxnLst>
              <a:cxn ang="T10">
                <a:pos x="T0" y="T1"/>
              </a:cxn>
              <a:cxn ang="T11">
                <a:pos x="T2" y="T3"/>
              </a:cxn>
              <a:cxn ang="T12">
                <a:pos x="T4" y="T5"/>
              </a:cxn>
              <a:cxn ang="T13">
                <a:pos x="T6" y="T7"/>
              </a:cxn>
              <a:cxn ang="T14">
                <a:pos x="T8" y="T9"/>
              </a:cxn>
            </a:cxnLst>
            <a:rect l="T15" t="T16" r="T17" b="T18"/>
            <a:pathLst>
              <a:path w="751" h="169">
                <a:moveTo>
                  <a:pt x="751" y="169"/>
                </a:moveTo>
                <a:cubicBezTo>
                  <a:pt x="672" y="154"/>
                  <a:pt x="594" y="139"/>
                  <a:pt x="519" y="120"/>
                </a:cubicBezTo>
                <a:cubicBezTo>
                  <a:pt x="444" y="101"/>
                  <a:pt x="363" y="70"/>
                  <a:pt x="302" y="56"/>
                </a:cubicBezTo>
                <a:cubicBezTo>
                  <a:pt x="241" y="42"/>
                  <a:pt x="204" y="44"/>
                  <a:pt x="154" y="35"/>
                </a:cubicBezTo>
                <a:cubicBezTo>
                  <a:pt x="104" y="26"/>
                  <a:pt x="52" y="13"/>
                  <a:pt x="0" y="0"/>
                </a:cubicBezTo>
              </a:path>
            </a:pathLst>
          </a:custGeom>
          <a:noFill/>
          <a:ln w="38100">
            <a:solidFill>
              <a:srgbClr val="808080"/>
            </a:solidFill>
            <a:round/>
            <a:headEnd/>
            <a:tailEnd/>
          </a:ln>
        </p:spPr>
        <p:txBody>
          <a:bodyPr/>
          <a:lstStyle/>
          <a:p>
            <a:endParaRPr lang="en-US"/>
          </a:p>
        </p:txBody>
      </p:sp>
      <p:sp>
        <p:nvSpPr>
          <p:cNvPr id="73767" name="Oval 47"/>
          <p:cNvSpPr>
            <a:spLocks noChangeArrowheads="1"/>
          </p:cNvSpPr>
          <p:nvPr/>
        </p:nvSpPr>
        <p:spPr bwMode="auto">
          <a:xfrm>
            <a:off x="7944058" y="2669724"/>
            <a:ext cx="157162" cy="157162"/>
          </a:xfrm>
          <a:prstGeom prst="ellipse">
            <a:avLst/>
          </a:prstGeom>
          <a:solidFill>
            <a:schemeClr val="accent2">
              <a:lumMod val="50000"/>
            </a:schemeClr>
          </a:solidFill>
          <a:ln w="25400">
            <a:solidFill>
              <a:srgbClr val="FFFFFF"/>
            </a:solidFill>
            <a:round/>
            <a:headEnd/>
            <a:tailEnd/>
          </a:ln>
        </p:spPr>
        <p:txBody>
          <a:bodyPr wrap="none" anchor="ctr"/>
          <a:lstStyle/>
          <a:p>
            <a:pPr eaLnBrk="0" hangingPunct="0"/>
            <a:endParaRPr lang="en-US"/>
          </a:p>
        </p:txBody>
      </p:sp>
      <p:sp>
        <p:nvSpPr>
          <p:cNvPr id="73768" name="Oval 37"/>
          <p:cNvSpPr>
            <a:spLocks noChangeArrowheads="1"/>
          </p:cNvSpPr>
          <p:nvPr/>
        </p:nvSpPr>
        <p:spPr bwMode="auto">
          <a:xfrm>
            <a:off x="6477208" y="2612574"/>
            <a:ext cx="157162" cy="157162"/>
          </a:xfrm>
          <a:prstGeom prst="ellipse">
            <a:avLst/>
          </a:prstGeom>
          <a:solidFill>
            <a:schemeClr val="accent2">
              <a:lumMod val="50000"/>
            </a:schemeClr>
          </a:solidFill>
          <a:ln w="25400">
            <a:solidFill>
              <a:srgbClr val="FFFFFF"/>
            </a:solidFill>
            <a:round/>
            <a:headEnd/>
            <a:tailEnd/>
          </a:ln>
        </p:spPr>
        <p:txBody>
          <a:bodyPr wrap="none" anchor="ctr"/>
          <a:lstStyle/>
          <a:p>
            <a:pPr eaLnBrk="0" hangingPunct="0"/>
            <a:endParaRPr lang="en-US"/>
          </a:p>
        </p:txBody>
      </p:sp>
      <p:sp>
        <p:nvSpPr>
          <p:cNvPr id="73769" name="Oval 38"/>
          <p:cNvSpPr>
            <a:spLocks noChangeArrowheads="1"/>
          </p:cNvSpPr>
          <p:nvPr/>
        </p:nvSpPr>
        <p:spPr bwMode="auto">
          <a:xfrm>
            <a:off x="8308865" y="2974206"/>
            <a:ext cx="157163" cy="157163"/>
          </a:xfrm>
          <a:prstGeom prst="ellipse">
            <a:avLst/>
          </a:prstGeom>
          <a:solidFill>
            <a:schemeClr val="accent2">
              <a:lumMod val="50000"/>
            </a:schemeClr>
          </a:solidFill>
          <a:ln w="25400">
            <a:solidFill>
              <a:srgbClr val="FFFFFF"/>
            </a:solidFill>
            <a:round/>
            <a:headEnd/>
            <a:tailEnd/>
          </a:ln>
        </p:spPr>
        <p:txBody>
          <a:bodyPr wrap="none" anchor="ctr"/>
          <a:lstStyle/>
          <a:p>
            <a:pPr eaLnBrk="0" hangingPunct="0"/>
            <a:endParaRPr lang="en-US"/>
          </a:p>
        </p:txBody>
      </p:sp>
      <p:sp>
        <p:nvSpPr>
          <p:cNvPr id="73770" name="Oval 39"/>
          <p:cNvSpPr>
            <a:spLocks noChangeArrowheads="1"/>
          </p:cNvSpPr>
          <p:nvPr/>
        </p:nvSpPr>
        <p:spPr bwMode="auto">
          <a:xfrm>
            <a:off x="8230443" y="3648576"/>
            <a:ext cx="157162" cy="157163"/>
          </a:xfrm>
          <a:prstGeom prst="ellipse">
            <a:avLst/>
          </a:prstGeom>
          <a:solidFill>
            <a:schemeClr val="accent2">
              <a:lumMod val="50000"/>
            </a:schemeClr>
          </a:solidFill>
          <a:ln w="25400">
            <a:solidFill>
              <a:srgbClr val="FFFFFF"/>
            </a:solidFill>
            <a:round/>
            <a:headEnd/>
            <a:tailEnd/>
          </a:ln>
        </p:spPr>
        <p:txBody>
          <a:bodyPr wrap="none" anchor="ctr"/>
          <a:lstStyle/>
          <a:p>
            <a:pPr eaLnBrk="0" hangingPunct="0"/>
            <a:endParaRPr lang="en-US"/>
          </a:p>
        </p:txBody>
      </p:sp>
      <p:sp>
        <p:nvSpPr>
          <p:cNvPr id="73771" name="Oval 41"/>
          <p:cNvSpPr>
            <a:spLocks noChangeArrowheads="1"/>
          </p:cNvSpPr>
          <p:nvPr/>
        </p:nvSpPr>
        <p:spPr bwMode="auto">
          <a:xfrm>
            <a:off x="6309885" y="3676834"/>
            <a:ext cx="157163" cy="157162"/>
          </a:xfrm>
          <a:prstGeom prst="ellipse">
            <a:avLst/>
          </a:prstGeom>
          <a:solidFill>
            <a:schemeClr val="accent2">
              <a:lumMod val="50000"/>
            </a:schemeClr>
          </a:solidFill>
          <a:ln w="25400">
            <a:solidFill>
              <a:srgbClr val="FFFFFF"/>
            </a:solidFill>
            <a:round/>
            <a:headEnd/>
            <a:tailEnd/>
          </a:ln>
        </p:spPr>
        <p:txBody>
          <a:bodyPr wrap="none" anchor="ctr"/>
          <a:lstStyle/>
          <a:p>
            <a:pPr eaLnBrk="0" hangingPunct="0"/>
            <a:endParaRPr lang="en-US"/>
          </a:p>
        </p:txBody>
      </p:sp>
      <p:sp>
        <p:nvSpPr>
          <p:cNvPr id="73772" name="Oval 42"/>
          <p:cNvSpPr>
            <a:spLocks noChangeArrowheads="1"/>
          </p:cNvSpPr>
          <p:nvPr/>
        </p:nvSpPr>
        <p:spPr bwMode="auto">
          <a:xfrm>
            <a:off x="8502858" y="2574474"/>
            <a:ext cx="157162" cy="157162"/>
          </a:xfrm>
          <a:prstGeom prst="ellipse">
            <a:avLst/>
          </a:prstGeom>
          <a:solidFill>
            <a:schemeClr val="accent2">
              <a:lumMod val="50000"/>
            </a:schemeClr>
          </a:solidFill>
          <a:ln w="25400">
            <a:solidFill>
              <a:srgbClr val="FFFFFF"/>
            </a:solidFill>
            <a:round/>
            <a:headEnd/>
            <a:tailEnd/>
          </a:ln>
        </p:spPr>
        <p:txBody>
          <a:bodyPr wrap="none" anchor="ctr"/>
          <a:lstStyle/>
          <a:p>
            <a:pPr eaLnBrk="0" hangingPunct="0"/>
            <a:endParaRPr lang="en-US"/>
          </a:p>
        </p:txBody>
      </p:sp>
      <p:sp>
        <p:nvSpPr>
          <p:cNvPr id="73773" name="Oval 43"/>
          <p:cNvSpPr>
            <a:spLocks noChangeArrowheads="1"/>
          </p:cNvSpPr>
          <p:nvPr/>
        </p:nvSpPr>
        <p:spPr bwMode="auto">
          <a:xfrm>
            <a:off x="7016958" y="3365049"/>
            <a:ext cx="157162" cy="157162"/>
          </a:xfrm>
          <a:prstGeom prst="ellipse">
            <a:avLst/>
          </a:prstGeom>
          <a:solidFill>
            <a:schemeClr val="accent2">
              <a:lumMod val="50000"/>
            </a:schemeClr>
          </a:solidFill>
          <a:ln w="25400">
            <a:solidFill>
              <a:srgbClr val="FFFFFF"/>
            </a:solidFill>
            <a:round/>
            <a:headEnd/>
            <a:tailEnd/>
          </a:ln>
        </p:spPr>
        <p:txBody>
          <a:bodyPr wrap="none" anchor="ctr"/>
          <a:lstStyle/>
          <a:p>
            <a:pPr eaLnBrk="0" hangingPunct="0"/>
            <a:endParaRPr lang="en-US"/>
          </a:p>
        </p:txBody>
      </p:sp>
      <p:sp>
        <p:nvSpPr>
          <p:cNvPr id="73774" name="Freeform 48"/>
          <p:cNvSpPr>
            <a:spLocks/>
          </p:cNvSpPr>
          <p:nvPr/>
        </p:nvSpPr>
        <p:spPr bwMode="auto">
          <a:xfrm>
            <a:off x="6497845" y="2860224"/>
            <a:ext cx="2063750" cy="77787"/>
          </a:xfrm>
          <a:custGeom>
            <a:avLst/>
            <a:gdLst>
              <a:gd name="T0" fmla="*/ 0 w 1300"/>
              <a:gd name="T1" fmla="*/ 2147483647 h 49"/>
              <a:gd name="T2" fmla="*/ 2147483647 w 1300"/>
              <a:gd name="T3" fmla="*/ 2147483647 h 49"/>
              <a:gd name="T4" fmla="*/ 2147483647 w 1300"/>
              <a:gd name="T5" fmla="*/ 2147483647 h 49"/>
              <a:gd name="T6" fmla="*/ 2147483647 w 1300"/>
              <a:gd name="T7" fmla="*/ 2147483647 h 49"/>
              <a:gd name="T8" fmla="*/ 2147483647 w 1300"/>
              <a:gd name="T9" fmla="*/ 2147483647 h 49"/>
              <a:gd name="T10" fmla="*/ 2147483647 w 1300"/>
              <a:gd name="T11" fmla="*/ 2147483647 h 49"/>
              <a:gd name="T12" fmla="*/ 2147483647 w 1300"/>
              <a:gd name="T13" fmla="*/ 0 h 49"/>
              <a:gd name="T14" fmla="*/ 2147483647 w 1300"/>
              <a:gd name="T15" fmla="*/ 2147483647 h 49"/>
              <a:gd name="T16" fmla="*/ 0 60000 65536"/>
              <a:gd name="T17" fmla="*/ 0 60000 65536"/>
              <a:gd name="T18" fmla="*/ 0 60000 65536"/>
              <a:gd name="T19" fmla="*/ 0 60000 65536"/>
              <a:gd name="T20" fmla="*/ 0 60000 65536"/>
              <a:gd name="T21" fmla="*/ 0 60000 65536"/>
              <a:gd name="T22" fmla="*/ 0 60000 65536"/>
              <a:gd name="T23" fmla="*/ 0 60000 65536"/>
              <a:gd name="T24" fmla="*/ 0 w 1300"/>
              <a:gd name="T25" fmla="*/ 0 h 49"/>
              <a:gd name="T26" fmla="*/ 1300 w 1300"/>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00" h="49">
                <a:moveTo>
                  <a:pt x="0" y="14"/>
                </a:moveTo>
                <a:lnTo>
                  <a:pt x="106" y="42"/>
                </a:lnTo>
                <a:lnTo>
                  <a:pt x="267" y="21"/>
                </a:lnTo>
                <a:lnTo>
                  <a:pt x="583" y="7"/>
                </a:lnTo>
                <a:lnTo>
                  <a:pt x="808" y="49"/>
                </a:lnTo>
                <a:lnTo>
                  <a:pt x="1019" y="21"/>
                </a:lnTo>
                <a:lnTo>
                  <a:pt x="1222" y="0"/>
                </a:lnTo>
                <a:lnTo>
                  <a:pt x="1300" y="21"/>
                </a:lnTo>
              </a:path>
            </a:pathLst>
          </a:custGeom>
          <a:noFill/>
          <a:ln w="19050">
            <a:solidFill>
              <a:schemeClr val="bg1">
                <a:lumMod val="95000"/>
              </a:schemeClr>
            </a:solidFill>
            <a:prstDash val="dash"/>
            <a:round/>
            <a:headEnd/>
            <a:tailEnd/>
          </a:ln>
        </p:spPr>
        <p:txBody>
          <a:bodyPr/>
          <a:lstStyle/>
          <a:p>
            <a:endParaRPr lang="en-US"/>
          </a:p>
        </p:txBody>
      </p:sp>
      <p:sp>
        <p:nvSpPr>
          <p:cNvPr id="73775" name="Freeform 50"/>
          <p:cNvSpPr>
            <a:spLocks/>
          </p:cNvSpPr>
          <p:nvPr/>
        </p:nvSpPr>
        <p:spPr bwMode="auto">
          <a:xfrm>
            <a:off x="6475620" y="3026911"/>
            <a:ext cx="1160463" cy="179388"/>
          </a:xfrm>
          <a:custGeom>
            <a:avLst/>
            <a:gdLst>
              <a:gd name="T0" fmla="*/ 2147483647 w 731"/>
              <a:gd name="T1" fmla="*/ 2147483647 h 113"/>
              <a:gd name="T2" fmla="*/ 2147483647 w 731"/>
              <a:gd name="T3" fmla="*/ 2147483647 h 113"/>
              <a:gd name="T4" fmla="*/ 2147483647 w 731"/>
              <a:gd name="T5" fmla="*/ 2147483647 h 113"/>
              <a:gd name="T6" fmla="*/ 0 w 731"/>
              <a:gd name="T7" fmla="*/ 0 h 113"/>
              <a:gd name="T8" fmla="*/ 0 60000 65536"/>
              <a:gd name="T9" fmla="*/ 0 60000 65536"/>
              <a:gd name="T10" fmla="*/ 0 60000 65536"/>
              <a:gd name="T11" fmla="*/ 0 60000 65536"/>
              <a:gd name="T12" fmla="*/ 0 w 731"/>
              <a:gd name="T13" fmla="*/ 0 h 113"/>
              <a:gd name="T14" fmla="*/ 731 w 731"/>
              <a:gd name="T15" fmla="*/ 113 h 113"/>
            </a:gdLst>
            <a:ahLst/>
            <a:cxnLst>
              <a:cxn ang="T8">
                <a:pos x="T0" y="T1"/>
              </a:cxn>
              <a:cxn ang="T9">
                <a:pos x="T2" y="T3"/>
              </a:cxn>
              <a:cxn ang="T10">
                <a:pos x="T4" y="T5"/>
              </a:cxn>
              <a:cxn ang="T11">
                <a:pos x="T6" y="T7"/>
              </a:cxn>
            </a:cxnLst>
            <a:rect l="T12" t="T13" r="T14" b="T15"/>
            <a:pathLst>
              <a:path w="731" h="113">
                <a:moveTo>
                  <a:pt x="731" y="113"/>
                </a:moveTo>
                <a:cubicBezTo>
                  <a:pt x="718" y="89"/>
                  <a:pt x="706" y="65"/>
                  <a:pt x="646" y="49"/>
                </a:cubicBezTo>
                <a:cubicBezTo>
                  <a:pt x="586" y="33"/>
                  <a:pt x="480" y="22"/>
                  <a:pt x="372" y="14"/>
                </a:cubicBezTo>
                <a:cubicBezTo>
                  <a:pt x="264" y="6"/>
                  <a:pt x="132" y="3"/>
                  <a:pt x="0" y="0"/>
                </a:cubicBezTo>
              </a:path>
            </a:pathLst>
          </a:custGeom>
          <a:noFill/>
          <a:ln w="38100">
            <a:solidFill>
              <a:srgbClr val="808080"/>
            </a:solidFill>
            <a:round/>
            <a:headEnd/>
            <a:tailEnd/>
          </a:ln>
        </p:spPr>
        <p:txBody>
          <a:bodyPr/>
          <a:lstStyle/>
          <a:p>
            <a:endParaRPr lang="en-US"/>
          </a:p>
        </p:txBody>
      </p:sp>
      <p:sp>
        <p:nvSpPr>
          <p:cNvPr id="73776" name="Oval 40"/>
          <p:cNvSpPr>
            <a:spLocks noChangeArrowheads="1"/>
          </p:cNvSpPr>
          <p:nvPr/>
        </p:nvSpPr>
        <p:spPr bwMode="auto">
          <a:xfrm>
            <a:off x="7578933" y="3130099"/>
            <a:ext cx="157162" cy="157162"/>
          </a:xfrm>
          <a:prstGeom prst="ellipse">
            <a:avLst/>
          </a:prstGeom>
          <a:solidFill>
            <a:schemeClr val="accent2">
              <a:lumMod val="50000"/>
            </a:schemeClr>
          </a:solidFill>
          <a:ln w="25400">
            <a:solidFill>
              <a:srgbClr val="FFFFFF"/>
            </a:solidFill>
            <a:round/>
            <a:headEnd/>
            <a:tailEnd/>
          </a:ln>
        </p:spPr>
        <p:txBody>
          <a:bodyPr wrap="none" anchor="ctr"/>
          <a:lstStyle/>
          <a:p>
            <a:pPr eaLnBrk="0" hangingPunct="0"/>
            <a:endParaRPr lang="en-US"/>
          </a:p>
        </p:txBody>
      </p:sp>
      <p:sp>
        <p:nvSpPr>
          <p:cNvPr id="73777" name="Oval 49"/>
          <p:cNvSpPr>
            <a:spLocks noChangeArrowheads="1"/>
          </p:cNvSpPr>
          <p:nvPr/>
        </p:nvSpPr>
        <p:spPr bwMode="auto">
          <a:xfrm>
            <a:off x="6381958" y="2936424"/>
            <a:ext cx="157162" cy="157162"/>
          </a:xfrm>
          <a:prstGeom prst="ellipse">
            <a:avLst/>
          </a:prstGeom>
          <a:solidFill>
            <a:schemeClr val="accent2">
              <a:lumMod val="50000"/>
            </a:schemeClr>
          </a:solidFill>
          <a:ln w="25400">
            <a:solidFill>
              <a:srgbClr val="FFFFFF"/>
            </a:solidFill>
            <a:round/>
            <a:headEnd/>
            <a:tailEnd/>
          </a:ln>
        </p:spPr>
        <p:txBody>
          <a:bodyPr wrap="none" anchor="ctr"/>
          <a:lstStyle/>
          <a:p>
            <a:pPr eaLnBrk="0" hangingPunct="0"/>
            <a:endParaRPr lang="en-US"/>
          </a:p>
        </p:txBody>
      </p:sp>
      <p:sp>
        <p:nvSpPr>
          <p:cNvPr id="73778" name="Freeform 51"/>
          <p:cNvSpPr>
            <a:spLocks/>
          </p:cNvSpPr>
          <p:nvPr/>
        </p:nvSpPr>
        <p:spPr bwMode="auto">
          <a:xfrm>
            <a:off x="6621670" y="4142924"/>
            <a:ext cx="623888" cy="355600"/>
          </a:xfrm>
          <a:custGeom>
            <a:avLst/>
            <a:gdLst>
              <a:gd name="T0" fmla="*/ 0 w 393"/>
              <a:gd name="T1" fmla="*/ 0 h 224"/>
              <a:gd name="T2" fmla="*/ 2147483647 w 393"/>
              <a:gd name="T3" fmla="*/ 2147483647 h 224"/>
              <a:gd name="T4" fmla="*/ 2147483647 w 393"/>
              <a:gd name="T5" fmla="*/ 2147483647 h 224"/>
              <a:gd name="T6" fmla="*/ 2147483647 w 393"/>
              <a:gd name="T7" fmla="*/ 2147483647 h 224"/>
              <a:gd name="T8" fmla="*/ 0 60000 65536"/>
              <a:gd name="T9" fmla="*/ 0 60000 65536"/>
              <a:gd name="T10" fmla="*/ 0 60000 65536"/>
              <a:gd name="T11" fmla="*/ 0 60000 65536"/>
              <a:gd name="T12" fmla="*/ 0 w 393"/>
              <a:gd name="T13" fmla="*/ 0 h 224"/>
              <a:gd name="T14" fmla="*/ 393 w 393"/>
              <a:gd name="T15" fmla="*/ 224 h 224"/>
            </a:gdLst>
            <a:ahLst/>
            <a:cxnLst>
              <a:cxn ang="T8">
                <a:pos x="T0" y="T1"/>
              </a:cxn>
              <a:cxn ang="T9">
                <a:pos x="T2" y="T3"/>
              </a:cxn>
              <a:cxn ang="T10">
                <a:pos x="T4" y="T5"/>
              </a:cxn>
              <a:cxn ang="T11">
                <a:pos x="T6" y="T7"/>
              </a:cxn>
            </a:cxnLst>
            <a:rect l="T12" t="T13" r="T14" b="T15"/>
            <a:pathLst>
              <a:path w="393" h="224">
                <a:moveTo>
                  <a:pt x="0" y="0"/>
                </a:moveTo>
                <a:lnTo>
                  <a:pt x="140" y="77"/>
                </a:lnTo>
                <a:lnTo>
                  <a:pt x="245" y="203"/>
                </a:lnTo>
                <a:lnTo>
                  <a:pt x="393" y="224"/>
                </a:lnTo>
              </a:path>
            </a:pathLst>
          </a:custGeom>
          <a:noFill/>
          <a:ln w="19050">
            <a:solidFill>
              <a:schemeClr val="bg1">
                <a:lumMod val="95000"/>
              </a:schemeClr>
            </a:solidFill>
            <a:prstDash val="dash"/>
            <a:round/>
            <a:headEnd/>
            <a:tailEnd/>
          </a:ln>
        </p:spPr>
        <p:txBody>
          <a:bodyPr/>
          <a:lstStyle/>
          <a:p>
            <a:endParaRPr lang="en-US"/>
          </a:p>
        </p:txBody>
      </p:sp>
      <p:sp>
        <p:nvSpPr>
          <p:cNvPr id="61449" name="Text Box 8"/>
          <p:cNvSpPr txBox="1">
            <a:spLocks noChangeArrowheads="1"/>
          </p:cNvSpPr>
          <p:nvPr/>
        </p:nvSpPr>
        <p:spPr bwMode="auto">
          <a:xfrm>
            <a:off x="1161060" y="5255014"/>
            <a:ext cx="1274388" cy="276999"/>
          </a:xfrm>
          <a:prstGeom prst="rect">
            <a:avLst/>
          </a:prstGeom>
          <a:noFill/>
          <a:ln w="9525">
            <a:noFill/>
            <a:miter lim="800000"/>
            <a:headEnd/>
            <a:tailEnd/>
          </a:ln>
        </p:spPr>
        <p:txBody>
          <a:bodyPr wrap="none" lIns="0" tIns="0" rIns="0" bIns="0">
            <a:spAutoFit/>
          </a:bodyPr>
          <a:lstStyle/>
          <a:p>
            <a:pPr eaLnBrk="0" hangingPunct="0">
              <a:defRPr/>
            </a:pPr>
            <a:r>
              <a:rPr lang="en-US" sz="1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gency FB" pitchFamily="34" charset="0"/>
                <a:cs typeface="+mn-cs"/>
              </a:rPr>
              <a:t>Penetration Lines</a:t>
            </a:r>
          </a:p>
        </p:txBody>
      </p:sp>
      <p:sp>
        <p:nvSpPr>
          <p:cNvPr id="61450" name="Text Box 9"/>
          <p:cNvSpPr txBox="1">
            <a:spLocks noChangeArrowheads="1"/>
          </p:cNvSpPr>
          <p:nvPr/>
        </p:nvSpPr>
        <p:spPr bwMode="auto">
          <a:xfrm>
            <a:off x="3726143" y="5251839"/>
            <a:ext cx="1349728" cy="276999"/>
          </a:xfrm>
          <a:prstGeom prst="rect">
            <a:avLst/>
          </a:prstGeom>
          <a:noFill/>
          <a:ln w="9525">
            <a:noFill/>
            <a:miter lim="800000"/>
            <a:headEnd/>
            <a:tailEnd/>
          </a:ln>
        </p:spPr>
        <p:txBody>
          <a:bodyPr wrap="none" lIns="0" tIns="0" rIns="0" bIns="0">
            <a:spAutoFit/>
          </a:bodyPr>
          <a:lstStyle/>
          <a:p>
            <a:pPr eaLnBrk="0" hangingPunct="0">
              <a:defRPr/>
            </a:pPr>
            <a:r>
              <a:rPr lang="en-US" sz="1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gency FB" pitchFamily="34" charset="0"/>
                <a:cs typeface="+mn-cs"/>
              </a:rPr>
              <a:t>Regional Networks</a:t>
            </a:r>
          </a:p>
        </p:txBody>
      </p:sp>
      <p:sp>
        <p:nvSpPr>
          <p:cNvPr id="61451" name="Text Box 10"/>
          <p:cNvSpPr txBox="1">
            <a:spLocks noChangeArrowheads="1"/>
          </p:cNvSpPr>
          <p:nvPr/>
        </p:nvSpPr>
        <p:spPr bwMode="auto">
          <a:xfrm>
            <a:off x="6505855" y="5250252"/>
            <a:ext cx="1641475" cy="276999"/>
          </a:xfrm>
          <a:prstGeom prst="rect">
            <a:avLst/>
          </a:prstGeom>
          <a:noFill/>
          <a:ln w="9525">
            <a:noFill/>
            <a:miter lim="800000"/>
            <a:headEnd/>
            <a:tailEnd/>
          </a:ln>
        </p:spPr>
        <p:txBody>
          <a:bodyPr wrap="none" lIns="0" tIns="0" rIns="0" bIns="0">
            <a:spAutoFit/>
          </a:bodyPr>
          <a:lstStyle/>
          <a:p>
            <a:pPr eaLnBrk="0" hangingPunct="0">
              <a:defRPr/>
            </a:pPr>
            <a:r>
              <a:rPr lang="en-US" sz="1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gency FB" pitchFamily="34" charset="0"/>
                <a:cs typeface="+mn-cs"/>
              </a:rPr>
              <a:t>Transcontinental Lines</a:t>
            </a:r>
          </a:p>
        </p:txBody>
      </p:sp>
      <p:sp>
        <p:nvSpPr>
          <p:cNvPr id="51" name="Footer Placeholder 2"/>
          <p:cNvSpPr>
            <a:spLocks noGrp="1"/>
          </p:cNvSpPr>
          <p:nvPr>
            <p:ph type="ftr" sz="quarter" idx="11"/>
          </p:nvPr>
        </p:nvSpPr>
        <p:spPr>
          <a:xfrm>
            <a:off x="0" y="6248400"/>
            <a:ext cx="9144000" cy="457200"/>
          </a:xfrm>
        </p:spPr>
        <p:txBody>
          <a:bodyPr/>
          <a:lstStyle/>
          <a:p>
            <a:pPr>
              <a:defRPr/>
            </a:pPr>
            <a:r>
              <a:rPr lang="en-US" sz="1100" dirty="0"/>
              <a:t>Copyright © 1998-2016,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extLst>
      <p:ext uri="{BB962C8B-B14F-4D97-AF65-F5344CB8AC3E}">
        <p14:creationId xmlns:p14="http://schemas.microsoft.com/office/powerpoint/2010/main" val="3085988619"/>
      </p:ext>
    </p:extLst>
  </p:cSld>
  <p:clrMapOvr>
    <a:masterClrMapping/>
  </p:clrMapOvr>
</p:sld>
</file>

<file path=ppt/theme/theme1.xml><?xml version="1.0" encoding="utf-8"?>
<a:theme xmlns:a="http://schemas.openxmlformats.org/drawingml/2006/main" name="AV2_1">
  <a:themeElements>
    <a:clrScheme name="AV2_1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AV2_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333333"/>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defRPr kumimoji="0" lang="it-IT"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333333"/>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defRPr kumimoji="0" lang="it-IT"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V2_1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AV2_1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AV2_1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AV2_1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AV2_1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AV2_1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AV2_1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AV2_1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C:\Dati\Documenti\Lezioni\AV2_1.ppt</Template>
  <TotalTime>15974</TotalTime>
  <Words>6413</Words>
  <Application>Microsoft Office PowerPoint</Application>
  <PresentationFormat>Presentazione su schermo (4:3)</PresentationFormat>
  <Paragraphs>787</Paragraphs>
  <Slides>44</Slides>
  <Notes>35</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44</vt:i4>
      </vt:variant>
    </vt:vector>
  </HeadingPairs>
  <TitlesOfParts>
    <vt:vector size="53" baseType="lpstr">
      <vt:lpstr>Agency FB</vt:lpstr>
      <vt:lpstr>Arial</vt:lpstr>
      <vt:lpstr>Arial Narrow</vt:lpstr>
      <vt:lpstr>Calibri</vt:lpstr>
      <vt:lpstr>Monotype Sorts</vt:lpstr>
      <vt:lpstr>Tahoma</vt:lpstr>
      <vt:lpstr>Times New Roman</vt:lpstr>
      <vt:lpstr>Wingdings</vt:lpstr>
      <vt:lpstr>AV2_1</vt:lpstr>
      <vt:lpstr>Economic Geography   6 – Transport and location</vt:lpstr>
      <vt:lpstr>Road transport</vt:lpstr>
      <vt:lpstr>Linearity, Capacity and Surface of Roads</vt:lpstr>
      <vt:lpstr>World Road Network</vt:lpstr>
      <vt:lpstr>Road Transport Density Measures, 2000s </vt:lpstr>
      <vt:lpstr>World Automobile Production and Fleet, 1965-2014</vt:lpstr>
      <vt:lpstr>Rail transport</vt:lpstr>
      <vt:lpstr>World Rail Network and Rail Systems</vt:lpstr>
      <vt:lpstr>Geographical Settings of Rail Lines</vt:lpstr>
      <vt:lpstr>Conceptual Corridor Development</vt:lpstr>
      <vt:lpstr>Economic Rationale of Rail Transportation  </vt:lpstr>
      <vt:lpstr>Major Gauges of the Global Rail Systems, 2008</vt:lpstr>
      <vt:lpstr>Spatial Performance of Rail and Road Transportation</vt:lpstr>
      <vt:lpstr>Bypassing Effect of High Speed Rail</vt:lpstr>
      <vt:lpstr>Comparison Between European, North American and Pacific Asian Railways  </vt:lpstr>
      <vt:lpstr>Presentazione standard di PowerPoint</vt:lpstr>
      <vt:lpstr>Main Advantages of Railway Infrastructure Investment  </vt:lpstr>
      <vt:lpstr>Intermodal Transport</vt:lpstr>
      <vt:lpstr>Intermodalism and Transmodalism</vt:lpstr>
      <vt:lpstr>Major Steps in Intermodal Integration</vt:lpstr>
      <vt:lpstr>Integrated Transport Systems: From Fragmentation to Coordination </vt:lpstr>
      <vt:lpstr>The Benefits of Containerization</vt:lpstr>
      <vt:lpstr>The Four Revolutions of Containerization </vt:lpstr>
      <vt:lpstr>The Four Revolutions of Containerization </vt:lpstr>
      <vt:lpstr>Intermodal Transport Chain</vt:lpstr>
      <vt:lpstr>Intermodal Transportation as an Integrative Force</vt:lpstr>
      <vt:lpstr>Integrated Freight Transport Systems: Intermodal and Transmodal Operations</vt:lpstr>
      <vt:lpstr>Conditions and Outcomes of Intermodal Transport</vt:lpstr>
      <vt:lpstr>Multimodal Transport System</vt:lpstr>
      <vt:lpstr>Driving Forces of Containerization and Intermodalism</vt:lpstr>
      <vt:lpstr>Main Physical Characteristics of Containers</vt:lpstr>
      <vt:lpstr>Container Identification System</vt:lpstr>
      <vt:lpstr>World Container Traffic and Throughput, 1980-2015</vt:lpstr>
      <vt:lpstr>Containerization Growth Factors </vt:lpstr>
      <vt:lpstr>Containerization Growth Factors </vt:lpstr>
      <vt:lpstr>Advantages of Containerization</vt:lpstr>
      <vt:lpstr>Challenges of Containerization</vt:lpstr>
      <vt:lpstr>Advantages and Drawbacks of Containerization </vt:lpstr>
      <vt:lpstr>Container Shipping Costs and Cargo Value </vt:lpstr>
      <vt:lpstr>Containerized Cargo Flows along Major Trade Routes, 1995-2015 (in millions of TEUs) </vt:lpstr>
      <vt:lpstr>Containerized Cargo Flows along Major Trade Routes, 2012</vt:lpstr>
      <vt:lpstr>Economies and Diseconomies of Scale in Container Shipping</vt:lpstr>
      <vt:lpstr>Functional Integration of Supply Chains</vt:lpstr>
      <vt:lpstr>Impacts of River / Sea Shipping</vt:lpstr>
    </vt:vector>
  </TitlesOfParts>
  <Company>DSGS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Geografia Economica II modulo</dc:title>
  <dc:creator>9373 - Giuseppe  Borruso</dc:creator>
  <cp:lastModifiedBy>BORRUSO GIUSEPPE</cp:lastModifiedBy>
  <cp:revision>491</cp:revision>
  <cp:lastPrinted>2001-12-11T18:28:57Z</cp:lastPrinted>
  <dcterms:created xsi:type="dcterms:W3CDTF">2000-04-10T11:43:56Z</dcterms:created>
  <dcterms:modified xsi:type="dcterms:W3CDTF">2023-10-23T15:19:04Z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2</vt:i4>
  </property>
  <property fmtid="{D5CDD505-2E9C-101B-9397-08002B2CF9AE}" pid="4" name="Compression">
    <vt:i4>100</vt:i4>
  </property>
  <property fmtid="{D5CDD505-2E9C-101B-9397-08002B2CF9AE}" pid="5" name="ScreenSize">
    <vt:i4>2</vt:i4>
  </property>
  <property fmtid="{D5CDD505-2E9C-101B-9397-08002B2CF9AE}" pid="6" name="ScreenUsage">
    <vt:i4>2</vt:i4>
  </property>
  <property fmtid="{D5CDD505-2E9C-101B-9397-08002B2CF9AE}" pid="7" name="MailAddress">
    <vt:lpwstr>giuseppeb@econ.univ.trieste.it</vt:lpwstr>
  </property>
  <property fmtid="{D5CDD505-2E9C-101B-9397-08002B2CF9AE}" pid="8" name="HomePage">
    <vt:lpwstr/>
  </property>
  <property fmtid="{D5CDD505-2E9C-101B-9397-08002B2CF9AE}" pid="9" name="Other">
    <vt:lpwstr>Seminari introduttivi ai GIS_x000d_
Incontri tenuti dal Dott. Giuseppe Borruso</vt:lpwstr>
  </property>
  <property fmtid="{D5CDD505-2E9C-101B-9397-08002B2CF9AE}" pid="10" name="DownloadOriginal">
    <vt:bool>false</vt:bool>
  </property>
  <property fmtid="{D5CDD505-2E9C-101B-9397-08002B2CF9AE}" pid="11" name="DownloadIEButton">
    <vt:bool>true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C:\Dati\Documenti\Varie</vt:lpwstr>
  </property>
</Properties>
</file>