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24"/>
  </p:notesMasterIdLst>
  <p:handoutMasterIdLst>
    <p:handoutMasterId r:id="rId25"/>
  </p:handoutMasterIdLst>
  <p:sldIdLst>
    <p:sldId id="534" r:id="rId2"/>
    <p:sldId id="495" r:id="rId3"/>
    <p:sldId id="535" r:id="rId4"/>
    <p:sldId id="536" r:id="rId5"/>
    <p:sldId id="537" r:id="rId6"/>
    <p:sldId id="538" r:id="rId7"/>
    <p:sldId id="450" r:id="rId8"/>
    <p:sldId id="486" r:id="rId9"/>
    <p:sldId id="487" r:id="rId10"/>
    <p:sldId id="451" r:id="rId11"/>
    <p:sldId id="489" r:id="rId12"/>
    <p:sldId id="452" r:id="rId13"/>
    <p:sldId id="453" r:id="rId14"/>
    <p:sldId id="454" r:id="rId15"/>
    <p:sldId id="455" r:id="rId16"/>
    <p:sldId id="456" r:id="rId17"/>
    <p:sldId id="457" r:id="rId18"/>
    <p:sldId id="458" r:id="rId19"/>
    <p:sldId id="488" r:id="rId20"/>
    <p:sldId id="459" r:id="rId21"/>
    <p:sldId id="477" r:id="rId22"/>
    <p:sldId id="403" r:id="rId23"/>
  </p:sldIdLst>
  <p:sldSz cx="9144000" cy="6858000" type="screen4x3"/>
  <p:notesSz cx="6781800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5">
          <p15:clr>
            <a:srgbClr val="A4A3A4"/>
          </p15:clr>
        </p15:guide>
        <p15:guide id="2" pos="2135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9373" initials="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94417"/>
    <a:srgbClr val="527A5B"/>
    <a:srgbClr val="BA12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15" autoAdjust="0"/>
    <p:restoredTop sz="86418" autoAdjust="0"/>
  </p:normalViewPr>
  <p:slideViewPr>
    <p:cSldViewPr>
      <p:cViewPr varScale="1">
        <p:scale>
          <a:sx n="60" d="100"/>
          <a:sy n="60" d="100"/>
        </p:scale>
        <p:origin x="75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84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2388" y="408"/>
      </p:cViewPr>
      <p:guideLst>
        <p:guide orient="horz" pos="3125"/>
        <p:guide pos="213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68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r>
              <a:rPr lang="it-IT"/>
              <a:t>Diparimento di Scienze Geografiche e Storiche - Introduzione ai GIS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4925" y="0"/>
            <a:ext cx="29368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368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4925" y="9431338"/>
            <a:ext cx="29368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53638DB4-9165-46C3-ABB4-81D4819D3AC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68500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49.31408" units="1/cm"/>
          <inkml:channelProperty channel="Y" name="resolution" value="49.23077" units="1/cm"/>
          <inkml:channelProperty channel="T" name="resolution" value="1" units="1/dev"/>
        </inkml:channelProperties>
      </inkml:inkSource>
      <inkml:timestamp xml:id="ts0" timeString="2020-10-28T09:49:23.15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2506 7863 0,'-50'0'109,"0"0"-93,-24 0-16,-25 0 0,24 0 15,-24 0-15,50 74 16,24-74-16,-25 25 16,1 25-16,24-50 15,-50 25-15,50 0 16,1-1 0,-1 51-16,0-26 15,0 1-15,25 24 16,0-49-1,-49 99-15,49-74 16,-25-1-16,25 26 0,0-1 16,0-49-1,0 49-15,0-24 0,0 0 16,0-1 0,0 1-16,49 24 15,-49-49-15,50 50 16,-25-51-16,49 51 15,1-75-15,-1 25 16,25-1-16,75 1 16,0 0-16,49 0 15,-25 0-15,50-25 16,-24 0-16,-26 0 16,25 0-1,-74 0-15,-50 0 0,-24 0 16,-50-25-1,-1 0-15,-24-49 16,0 24-16,0-49 16,0 49-1,0-49-15,0-75 16,-24 50-16,-26 25 16,50-50-16,-50 50 15,50 25-15,-49-1 16,-26-24-16,50 25 15,-49-1-15,24 1 16,-49-1-16,-50 1 16,25 49-16,-24-25 15,-101-49-15,51 74 16,-25 1-16,-25-26 16,149 25-1,-50 25-15,74 0 0</inkml:trace>
  <inkml:trace contextRef="#ctx0" brushRef="#br0" timeOffset="1222.33">844 7218 0,'0'0'0,"-50"0"16,-24 0-16,24 0 0,-49 25 15,0 49 1,-25-24-16,0 24 16,49-49-16,-24 50 15,0-26-15,24 50 16,-49 25-16,50-49 16,-1 74-16,1 0 15,0-1-15,49 26 0,0-75 16,25 25-16,0 50 15,0-25 1,0-25-16,0 0 16,25 49-16,49 26 15,1-75-15,74 99 16,-50-74-16,-25-25 16,1-50-16,24 50 15,0 0-15,75 0 16,-26 0-16,51-49 15,-1 74-15,-24-75 16,74-24-16,-50-1 16,1 1-16,24-25 15,50-25-15,25 0 16,-100 0-16,100 0 16,-1 0-1,-123 0-15,74-50 0,-25-24 16,-24-26-16,24 1 15,0 50-15,-124-51 16,25 1 0,-49 25-16,-26-25 15,1-1-15,-25 26 16,25-100-16,-26 75 16,1-50-16,50 0 15,-26-24-15,-49 24 16,25 0-16,25-49 15,-50 49-15,24-50 0,-24 26 16,0-50 0,0 24-16,0 1 15,-74-50-15,-25 74 16,-25-49-16,0 74 16,-75-25-16,-74-49 15,1 49 1,-51 26-16,50 48 0,75 26 0,-25 0 15,24 24 1,1-24-16,-1 49 16,-74 25-16,-24 0 15,49 0-15,-25 0 16,-25 0 0,1 0-16,24 0 15,25 0-15,-25 0 16,50 0-16,-75 0 15,0 0-15,1 0 16,73 0-16,26 0 16,49 0-16,75 0 15,-1 0-15</inkml:trace>
  <inkml:trace contextRef="#ctx0" brushRef="#br0" timeOffset="3987.17">744 4564 0,'25'0'32,"25"0"-32,24 0 15,50 0-15,-24 0 16,73 0-16,50 50 0,1-1 16,49 75-1,-1-74-15,26 49 16,49 0-16,-49-24 15,49 24-15,0 25 16,26 25-16,-200-75 16,75 50-16,0-25 15,-99 1-15,25-1 16,-75-25-16,25 26 16,25 24-16,49-25 15,-24 25-15,0 25 16,-26-50-16,51 25 15,-26-25-15,-49 0 16,0 25 0,25-24-16,50 48 0,-75-48 15,25 48-15,24 26 16,-49-50-16,-25 25 0,-49-50 16,24 25-1,26 25-15,-51 0 16,26 0-16,-26 24 15,1-49-15,-25 25 16,0 25-16,74-50 16,-99 0-1,25 25-15,-25-50 16,0 25-16,0-50 0,0 50 16,-50-24-1,0 48-15,-49-73 16,0 74-16,25-25 15,-26 24-15,1 1 0,-50 25 16,75-50 0,-50 0-16,25-25 15,24 0-15,26-49 16,-51 0-16,26-1 16,0 1-16,-26-1 15,1 26-15,49-50 16,-49-1-16,-25 51 15,0-75-15,-49 25 16,-26 0-16,-49-25 16,0 0-16,-99 0 15,24 0 1,26 0-16,49 0 0,0 0 16,24 0-1,-49 0-15,75 0 0,-25 0 16,0 0-1,49 0-15,-25 0 16,-24 0-16,25 0 16,-1 0-16,26 0 15,-26 0-15,26 0 16,-100-50-16,0 25 16,25 0-16,-25 0 15,-74-74-15,99 74 16,0 25-16,49-24 15,1-26-15,49 50 16,25-25-16,-25 25 16,75-25-16,-25 25 0,74 0 15,0 0 1,0 0-16,0 0 16</inkml:trace>
  <inkml:trace contextRef="#ctx0" brushRef="#br0" timeOffset="6300.07">21928 7962 0,'0'50'31,"0"0"-15,-25 24-16,25 0 16,-50 1-16,25 49 15,25-25-15,0 0 16,0-24-16,0-1 15,0 25-15,25 50 16,0-74-16,74 73 16,-24-73-1,24 49-15,50-25 16,0 0-16,-25-24 0,24-26 16,26-24-1,-50 25-15,99-1 16,-24-24-16,49 0 15,0 0-15,25-25 16,-50 0-16,-49 0 16,24 0-16,-74 0 15,-25 0-15,-49 0 16,24-25-16,-49-25 16,0 25-16,0 1 15,-25-51-15,25 1 16,-25-25-1,0-25-15,0 24 0,0 1 16,-25 0-16,-25-50 16,-24 0-16,-1 25 15,-24-25-15,25 25 16,-50 25 0,0 0-16,24 25 0,-48-26 15,48 26 1,-48 24-16,23 1 15,-48-1-15,-1-49 16,-24 49-16,-75-24 16,0 49-16,50 0 15,-25-49-15,49 74 16,26-25-16,-1 0 16,50 25-16,50 0 15,49 0-15,0 0 16,0 0 15,25 25-31</inkml:trace>
  <inkml:trace contextRef="#ctx0" brushRef="#br0" timeOffset="7444.96">21779 6871 0,'0'0'0,"-124"0"16,25 0-16,-50 74 16,50 1-16,-125 74 15,100-100-15,-25 100 16,75-75-16,-50 75 15,25 0-15,-50 49 0,75-49 16,49-49 0,-74 73-16,99-24 15,-25-25-15,25 74 0,0-24 16,0-75 0,25 75-16,-1 0 15,76-26-15,-1 1 16,0 0-16,50 50 15,0-26-15,49-49 0,1 50 16,49-50 0,0 49-1,149-49-15,-125-49 0,26-26 16,-25 51-16,25-75 16,-1-1-16,-98 26 15,148-25-15,-99 0 16,-50-25-16,1 0 15,-50 0-15,-50 0 16,74-25-16,-148 0 16,99-74-16,-74 49 15,0 0-15,-50-49 16,0 0 0,0 0-16,0 0 0,0-1 15,24-48 1,-24 48-16,0 1 0,25-50 15,-25 25 1,50-25-16,-50 1 16,0 24-16,0-75 0,0 100 15,0-25 1,-25-25-16,-49-25 16,-1 26-16,-24-26 15,-50-49-15,-74 0 16,24 24-16,-49 1 0,-24 74 15,73 24 1,25 51-16,-49-26 16,50 51-16,-51-26 15,75 0-15,75 26 16,-75 24-16,75-25 16,-25 25-16,-25 0 15,-50 0-15,75 0 16,49 0-16,-24 0 15,24 0 1,0 0-16</inkml:trace>
  <inkml:trace contextRef="#ctx0" brushRef="#br0" timeOffset="8499.27">20018 5631 0,'0'0'0,"-75"24"0,-24 51 16,25-26-16,-50 51 16,0-1-16,49-49 0,-74 74 15,-24 0 1,49 0-16,-50 49 16,50-24-16,0 0 15,-25 49-15,25-24 16,-49 49-1,123-74-15,-24 0 16,24-25-16,-24 50 16,24-26-16,25 26 0,-24 0 15,24-1 1,25-49-16,-25 100 16,25-100-16,0 74 15,0-24-15,0 74 16,74 25-1,75 49-15,25-24 0,24-1 16,25-49-16,25 0 16,25-124-16,0 50 0,74 0 15,1 49 1,24-74 0,-50-100-16,26 75 0,73 0 15,-98-74-15,49 49 16,-25-49-16,-49 49 15,74-74-15,-50-25 16,-49 25-16,-25-25 16,-49 0-1,-26 0-15,26-25 16,-75-25-16,49-74 16,-74 25-16,-49-25 15,49-99-15,-24-25 16,-50-25-16,-1 50 0,76-25 15,-26-25 1,0 49-16,-24 1 16,0 25-16,-50-1 15,24 1-15,1-1 16,-25 1-16,0 24 16,0-24-16,0 49 15,0 0 1,0-49-16,-74-1 15,-25 1-15,-25-25 16,-75 24-16,-99-74 0,50 100 16,0 74-1,25-25-15,25 24 16,-26 1-16,-48 0 16,-51-25-16,25 74 15,1-24-15,24 49 16</inkml:trace>
  <inkml:trace contextRef="#ctx0" brushRef="#br0" timeOffset="9578.72">17587 5730 0,'-25'0'16,"0"0"-16,-24 0 16,-1 25-16,0 24 15,-49 1-15,25 0 16,24 24-1,-49 0-15,25 26 0,24 24 16,-49-25-16,0 99 16,-1-24-16,26-25 15,-25 49-15,-25 25 16,24 1-16,76-51 16,-76-24-16,51 99 15,49-49 1,-25 24-16,25 50 15,0 0-15,0-50 16,50 50-16,24-1 16,50 1-16,50 0 0,24 50 15,1-51 1,24 76-16,99-51 0,50 1 16,149 49-1,25-49-15,99 74 16,74-25-16,25-49 15,75-50-15,-75-50 16,372 50-16,-372-49 16,0-25-16,25-50 15,-198-75-15,-1 1 16,-24-50-16,-273 0 16,-75 49-16,1-73 15,-25-76-15,-1-48 16,1-1-16,-100-50 15,1-98 1,-75-75-16,0 24 16,0-24-16,0 75 15,0-26-15,-25-24 16,-25 99-16,-74 0 16,0-75-16,-49 26 15,-76-51-15,-197-73 16,-125-1-16,-24 50 15,0 25-15,-149 99 16,0 49-16,74 26 0,75 24 16,49 124-1,50-25-15,49 1 16,150 24-16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49.31408" units="1/cm"/>
          <inkml:channelProperty channel="Y" name="resolution" value="49.23077" units="1/cm"/>
          <inkml:channelProperty channel="T" name="resolution" value="1" units="1/dev"/>
        </inkml:channelProperties>
      </inkml:inkSource>
      <inkml:timestamp xml:id="ts0" timeString="2020-10-28T09:45:50.79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15454 4986 0,'-25'0'0,"0"49"15,0-49-15,0 25 16,1-25-16,-1 50 16,0-50-16,0 25 15,25-1-15,-25 1 16,25 50-1,0-51-15,0 51 16,0-1-16,0-49 16,0 49-16,0 1 15,0-1-15,75 50 16,-50-49-16,74 49 16,-74-50-16,74 25 0,-25-24 15,-24-26-15,24 51 16,1-51-16,-1 1 15,-24-25 1,-1-1-16,1-24 16,0 25-16,-26-25 15,1 0-15,25 0 16,-1 0-16,-24-49 0,50-1 16,-26-49-1,-24 49 1,25-24-16,-50 24 15,24-24-15,-24 49 16,25-74-16,-25 24 16,25 1-16,-25-1 15,0 26-15,0-26 16,0 1-16,0 49 16,0-49-16,0 49 15,0-25 1,0 1-16,-25-26 15,0 26-15,-24-1 0,-26-24 16,51 49 0,-76-49-16,100 49 15,-49 25-15,-1-25 16,25 25-16,-24-25 16,-26 25-16,1-25 15,0 25-15,24 0 16,0 0-16,-24 0 15,24 0-15,-24 0 16,24 0-16,1 0 16,-1 0-16,25 0 15,0 50-15,1-50 16,-1 25-16,-25 0 16,1-25-1,49 24 1,-50 1-1</inkml:trace>
  <inkml:trace contextRef="#ctx0" brushRef="#br0" timeOffset="1622.18">14933 17190 0,'0'0'0,"-25"49"141,25 1-110,0-1-31,0 1 16,0-25-16,0 24 16,0-24-1,0 25-15,0-25 16,0 0-16,0 24 15,25-24-15,0 25 0,-1-26 16,1 1-16,0 25 16,49-50-1,-49 25 1,25-25-16,24 24 16,-24 1-16,-1-25 15,-24 25-15,25-25 31,-25 0-31,24 0 16,-24 0 0,25 0-1,-1-25 1,1-24 15,-50-1-31,0 25 0,0 0 16,25-24-16,-25-1 15,0 1-15,0 24 16,0-25 0,0 25-16,0-49 15,0 24 1,-50 25-16,50 1 16,-74-26-16,49 50 15,0-25-15,0 0 16,-24 25-1,24 0-15,-25 0 16,25 0-16,1 0 16,-26 0-16,25 0 15,-24 0 1,24 25 0,0-25-16,0 25 15,0 0 1,1-25-16</inkml:trace>
  <inkml:trace contextRef="#ctx0" brushRef="#br0" timeOffset="2579.1">14337 18380 0,'0'0'0,"25"-25"31,0 25-31,49 0 15,-24 0-15,25 0 16,-26 0-16,26 0 16,-1 0-16,0 0 0,26 0 15,-51 0 1,26 0-16,-1 0 16,-24 0-1,-1 0-15,1 0 0,-1 0 16,26 0-16,-1 0 15,-24 0 1,-1 0-16,-24-24 16,0 24-16,25 0 15,-25-25 1,-1 25 0</inkml:trace>
  <inkml:trace contextRef="#ctx0" brushRef="#br0" timeOffset="4246.5">22399 5234 0,'0'25'63,"0"24"-47,0 1-16,0 24 0,0 25 15,0-24 1,0-1-16,0 25 0,50 1 15,-26-26-15,51 50 16,-1-49 0,-49-51-16,25 51 15,49-1-15,-50-24 0,1-25 16,24-1 0,1-24-16,-50 0 0,49 0 15,-24 0-15,-25 0 16,-1 0-1,51 0-15,-75-49 16,25 24-16,-1-74 16,1 49-16,-25 1 15,0-26-15,0 1 16,0-1-16,0 1 16,0-1-16,0 1 15,0 49-15,0-24 16,-25-26-16,25 50 15,-49-49-15,24 49 16,0 0-16,-24-49 16,24 49-16,-50-24 15,26 49-15,-1-25 16,-24 0-16,-1-25 16,1 50-16,-1 0 15,-73 0-15,73 0 16,-24 0-16,25 0 15,-26 0-15,26 25 16,74 0 0,-25-25-16,-24 0 0</inkml:trace>
  <inkml:trace contextRef="#ctx0" brushRef="#br0" timeOffset="9373.03">22697 17066 0,'-50'-25'109,"25"25"-93,-99 0 0,25 0-16,-25 0 15,-25 0-15,75 0 16,-75 49-16,99-49 15,-99 50-15,100-50 16,-50 74-16,49-74 16,0 75-16,1-26 15,49-24 1,0 25-16,0-1 16,0 26-16,25-50 15,49 99-15,-24-50 16,-1-24-16,50 49 15,1 0-15,-26-74 16,-24 25 0,-1-26-16,26 1 0,-50-25 15,-1 25 1,26-25-16,-25 0 16,24 0-1,-24 0 1,25 0-16,-1 0 0,-24-25 15,25 0 1,-50 1-16,49-51 16,1 26-16,24-26 31,-74 50-31,25 25 0,-25-49 16,50-1-1,-50 1-15,25 24 16,24-25-16,-24-24 15,0 74-15,0-75 16,24 26-16,-49 24 16,0 0-16,50-49 15,-50 49-15,0 0 16,0 0-16,0 0 16,0 1-16,0-1 15,25 0-15,-25 0 31,0 0-15,0 1-16,0-1 16,-25 0-1,0 0-15,0 0 16,0-24 0,1 24-16,-1 25 15,0 0-15,0 0 16,-24 0-1,24-25-15,-25 0 16,1 25-16,-1 0 16,0 0-16,1 0 15,-26 0-15,51 0 16,-51 0-16,50 0 16,-24 0-16,24 25 15,0-25 1,25 25-1,0 0-15,0 0 16,0-1-16,0 1 16</inkml:trace>
  <inkml:trace contextRef="#ctx0" brushRef="#br0" timeOffset="12783">13643 18678 0,'50'-50'62,"-1"50"-46,26 0-1,-1-24-15,0-1 0,-49 25 16,74-50-16,-74 50 16,50-25-16,-1 25 15,-49-25-15,99 1 16,-50-1 0,-24 25-16,49 0 0,-49-25 15,24 25 1,25-25-16,-24 25 15,-1 0-15,-24 0 16,-1 0-16,26 0 16,-26-25-16,1 25 15,-25 0 1,24 0 0,-24 0-1,25 0 1,-1 0-1,26 0-15,-1 0 16,1 0-16,-26 0 0,51 0 16,-26 0-1,0 0-15,1 0 16,-50 0-16,49 0 16,-49 0-16,0 0 15,24 0 1,1 0-16,-25 0 15,24 0 1,-24 0-16,49 0 0,-49 0 16,50 0-16,-26 0 15,26 0 1,-26 0-16,-24 0 16,0 0-1,0 0 1,0 0 15,-1 0-31,1 0 31,25 0-31,-25 0 0,-1 0 32,1 0-32,0 0 15,25 0-15,-1 0 16,26 0-16,24 0 15,25 0-15,0 0 16,50 0-16,-1 0 16,26 25-1,-1 0-15,-49 0 0,24 0 16,1-1-16,-75-24 16,75 25-1,0 25-15,-100-50 0,50 0 16,-50 0-1,26 0-15,-1 25 16,-25-25-16,1 0 0,49 0 16,-25 0-1,25 0-15,0 0 0,-50 0 16,26 0 0,-1 0-16,-50 0 15,26 0-15,-1 0 16,26 0-16,-1 0 15,0 0-15,-25 0 16,26 0-16,-26 0 16,0 0-16,50 0 15,-49 0-15,24 0 16,-25 0-16,-49 0 16,50 0-16,-1 0 15,1 0-15,24 0 16,-50 0-1,51 0-15,-26 0 0,25 0 16,-24 0-16,24 0 16,-50 0-16,26 0 15,-26 0-15,-24 0 16,50 0-16,-51 0 16,26 0-1,-25 0 1,25 0-1,24 0 1,0 0 0,-24 0-16,24 0 15,1 0-15,-1 0 16,-24 0-16,-1 0 0,26 0 16,-26 0-1,1 0-15,24 25 16,-24-25-16,0 0 15,-26 0-15,26 0 16,0 0 0</inkml:trace>
  <inkml:trace contextRef="#ctx0" brushRef="#br0" timeOffset="13638.3">24111 18430 0,'0'-25'47,"24"25"-47,51 0 16,-50 0-1,49 0-15,-49 0 16,49 0-16,-24 0 16,49 50-16,-74-50 15,-25 24 79,0 26-94,25-50 16,-25 25-1,0 0 1,0 0 0,0 24-1,-50-49 1,25 50-16,0-50 15,1 0 1,-26 0-16,25 0 16,0 0-16,-24 0 15,24 0-15,0 0 16,0 0 0,1 0-16,-1 0 15</inkml:trace>
  <inkml:trace contextRef="#ctx0" brushRef="#br0" timeOffset="14650.41">24755 17810 0,'0'25'78,"0"24"-78,0-24 16,0 25-16,0-1 15,0 1-15,50-25 16,-25-1-16,24 1 16,-24-25-16,0 0 46,0 0-30,0 0 0,-25-49-1,0 24-15,0-25 16,-25 1 0,-25-1-16,25 50 0,1-74 15,-26 49-15,50 0 16,-25 25 15,0 0 0,1 0 16</inkml:trace>
  <inkml:trace contextRef="#ctx0" brushRef="#br0" timeOffset="15221.31">24830 16594 0,'0'0'0,"0"75"0,25-1 16,24 75-16,-24-50 15,0 0-15,0 75 16,-25-25-16,49-25 16,-49-50-16,25 100 15,0-50-15,-25-74 16,49 49-16,-49-50 16,25 51-1,-25-76-15,-25 1 125</inkml:trace>
  <inkml:trace contextRef="#ctx0" brushRef="#br0" timeOffset="17973.09">15305 17066 0,'0'-25'93,"25"-50"-77,-25 51 0,49-1-16,1 0 15,-1-25-15,-24 26 16,74-26-16,-74 25 16,25 0-16,-25 1 15,24 24-15,-24-25 16,25 25-16,-25 0 0,24 0 15,-24 0-15,25 0 16,-1 0-16,1 0 16,-25 0-16,49 0 15,0 0 1,-49 0-16,0 0 16,0 49-1,24-24-15,1 25 16,0-25-16,-1-25 0,1 24 15,-1 1 1,26 0-16,24 25 16,50-26-16,-50 1 15,75 0-15,-1 0 16,1 24-16,0-49 16,-75 0-16,0 0 15,-74 0-15,25 0 16,-26 0-16,1 0 15,0 0 1,0 0-16,0 0 16,-1 0-1,1-49 1,25-1-16,-25 25 16,24-24-16,1-26 0,-1 51 15,26-76-15,-50 76 16,24-26-16,-24 25 15,25 0 1,-26 1-16,1-1 0,-25 0 31,25 25 47,0 0-62,0 50 0,-1-26-1,1 26-15,25 0 0,0-1 16,-26-24-16,26-25 16,-25 25-16,0-25 15,49 25 1,0-1-16,1-24 0,24 0 15,0 0-15,0 0 16,-24 0-16,-50 0 16,49 0-16,-24 0 15,-1-24-15,-24-1 16,25-25 0,-1 25-16,1 1 0,-25-26 15,49 25-15,-49 0 16,0 25-1,-25-24 1,25 24-16,-1 0 16,26-25-1,-25 25-15,49 0 16,25 0-16,25 0 16,-24 0-16,-26 0 15,50 0-15,-49 0 16,-1 0-16,-24 0 15,49 25-15,-25 24 16,50-24-16,-74 0 16,74 0-16,-75-1 15,-24 1-15,25 25 32,-50-25-17,0-1-15,49 1 0,-49 0 16,25 25-1,0-1 17,0-24-32,-25 25 31,25-26-31,-1-24 16,-24 25-16,25-25 15</inkml:trace>
  <inkml:trace contextRef="#ctx0" brushRef="#br0" timeOffset="22698.3">12676 12154 0,'24'0'62,"-24"25"-46,50 50-16,-50-1 15,25 25 1,-25-24-16,0-26 0,0 26 16,25-1-1,-25 0-15,0-24 16,0 24-16,0 26 16,0-26-16,0 0 15,0 1-15,0-25 16,0 24-16,0 25 15,0-49-15,0 49 16,0-25-16,0 26 16,0-1-16,0-25 15,0 1-15,0-1 16,0 0-16,0 1 16,0-1-1,0 26-15,0-26 0,0-24 16,0 24-16,0-24 15,0-26 1,0 51-16,-25-26 16,25 26-16,0-26 15,0 1-15,0 24 0,0 26 16,-25-51 0,25 1-16,0-1 15,0 1-15,0 25 16,0-1-16,0 0 15,0-24-15,0 0 16,0 24-16,0-24 16,0 24-1,0-24-15,0-1 0,0 26 16,0-26-16,0 50 16,0-49-16,0 24 15,0 1-15,0-25 16,0 24-1,0-49-15,0 0 16,-25 49-16,25-24 16,0-1-16,0-24 15,-49 74-15,49-74 32,0 0-32,0 0 15,0-1-15,0 1 16,0 0-16,-25 25 15,25-26-15,0 26 16,0-25-16,0 0 16,0 24-16,-25-24 0,25 25 31,-25-26-15,25-48 93</inkml:trace>
  <inkml:trace contextRef="#ctx0" brushRef="#br0" timeOffset="24071.8">12552 12328 0,'0'-25'31,"0"0"-15,0 1-16,0-26 16,49-25-16,-49 26 15,75-26 1,-75 51-16,24-26 16,1 25-16,0-49 15,0 74-15,-25-25 16,25-25-16,-25 1 15,24 24 1,1 0 0,0 0-16,-25 1 62,50 24-46,-50 24-1,24 26-15,-24 24 16,50-24-16,-25 0 0,-25 24 16,0-49-1,0 24-15,25 26 0,-25-26 32</inkml:trace>
  <inkml:trace contextRef="#ctx0" brushRef="#br0" timeOffset="24901.93">12651 10468 0,'-25'0'31,"0"0"-15,0 0-16,-24 0 16,24 0-16,-25 24 15,1 1-15,24 0 16,-25 0-16,50 0 15,-49 24-15,24-24 16,25 0 0,0 0-1,0 24 1,0-24 0,0 25-16,49-1 15,26 1 1,-1-1-16,-24-24 15,0-25-15,-26 25 16,26-25-16,-25 0 16,0 0-16</inkml:trace>
  <inkml:trace contextRef="#ctx0" brushRef="#br0" timeOffset="25352.68">13122 10666 0</inkml:trace>
  <inkml:trace contextRef="#ctx0" brushRef="#br0" timeOffset="25722.28">13122 10988 0,'0'0'0,"0"25"16,-50 25 0,26-1-1,-1-24-15,0-25 16,0 25-16,25 0 16,-49 25-1,24-26 16,25 1-15,-50 0 0,50 0-16,-25 0 31,25-1-15</inkml:trace>
  <inkml:trace contextRef="#ctx0" brushRef="#br0" timeOffset="26403.16">13544 10443 0,'0'49'47,"0"1"-47,0 0 15,0-1-15,0 1 16,0-1 0,0 1-16,0 24 15,0-49-15,0 25 16,49-25-16,-49 49 15,0-24 1,0-26-16,0 1 16,0 0-16,0 0 15</inkml:trace>
  <inkml:trace contextRef="#ctx0" brushRef="#br0" timeOffset="27074.2">13618 10567 0,'0'-50'16,"25"50"62,0 0-62,0 50 15,-25-25-31,0 24 15,0-24 1,0 0 0,-25-25 46,0 0-46,0 0-16,-24 0 31,24 0-31,0 0 16,0 0-1,0 0-15,0 0 16,1 0-16</inkml:trace>
  <inkml:trace contextRef="#ctx0" brushRef="#br0" timeOffset="40148.1">13172 13692 0,'24'0'188,"26"0"-142,-25-25-14,0 25-17,-1 0 1,1 0 15,0 0 79,0 0-95,0 0 16,-1 0 1,1 0-32,0 0 47,0 0-32,0 0 1,0 0 31,-1 0-32,1 0 17</inkml:trace>
  <inkml:trace contextRef="#ctx0" brushRef="#br0" timeOffset="83546.32">13246 13692 0,'0'-25'79,"50"25"-64,-26 0 1,1 0-1,25-24-15,-1 24 16,1 0-16,0-25 16,-25 25-1,49 0-15,-49 0 16,0-25 0,-1 25-16,1 0 15,25 0 1,-1-25-1,-24 25-15,0 0 0,25 0 16,-1 0 0,26 0-16,-51 0 31,1 0-15,0 0-1,0 0 16,0 0-15,-1 0-16,26 0 16,0 0-16,-1 0 15,-24 0-15,0 0 16,0 0 0,-1 0-16,1 0 31,0 0-31,25 0 15,-25 0 1,-1 0-16,26 0 16,0 0-1,24 0 1,-24 0 0,-1 0-16,26 0 15,-26 0-15,26 0 16,-51 0-1,26 0-15,0 0 16,24 0-16,-24 0 16,-26 0-1,1 0 1,0 0-16,0 0 0,24 0 16,-24 0-16,0 0 15,0 0 1,0 0-1,-1 0 1,1 0-16,25 0 16,0 0-1,-1 0-15,1 0 0,24 0 16,-24 0-16,-1 0 16,26 0-16,-26 0 15,1 0 1,-25 0-16,0 0 15,-1 0-15,1 0 16,0 0 0,25 0-16,-1 0 15,-24 0 1,25 0-16,-1 0 16,1 0-16,-25 0 15,24 0 1,1 0-16,0 0 15,-26 0-15,26 0 0,0 0 16,24 0 0,0 0-16,1 0 15,-26 0-15,1 0 16,24 0-16,-49 0 16,25 0-1,-1 0-15,1 0 16,-25 0-1,49 0-15,1 0 0,-26 0 16,26 0-16,-26 0 16,1 0-1,24 0-15,-24 0 0,-25 0 16,24 0 0,1 0-16,24 0 0,-24 0 31,0 0-31,-1 25 15,-24-25-15,49 0 16,1 0 0,-50 0-1,24 0-15,-24 0 32,25 0-17,-26 0-15,51 0 16,-50 0-16,24 0 15,26 0-15,-26 0 16,1 25-16,0-25 16,24 0-16,25 0 15,-49 0-15,-1 0 16,26 0 0,-26 0-16,-24 49 0,0-49 15,25 0-15,-26 0 16,1 0-1,50 0-15,-51 0 16,1 0-16,50 0 16,-51 0-16,51 0 15,-50 0-15,24 0 16,-24 0-16,0 0 0,0 0 31,0 0-31,-1 0 47,26 0-31,24 0-16,-49 0 15,50 0-15,-26 0 16,-24 0-16,25 0 16,-1 0-16,1 0 15,-25 0 1,-1 0 15,26 0-15,-25 0-1,49 0-15,-24 0 16,24 0-16,-24 0 0,24 0 16,-24 0-16,49 0 15,-49 0 1,24 0-16,1 0 15,-1 0-15,-24 0 16,-1 0-16,26 0 16,-1 0-16,-24 0 15,24 0-15,-24 0 16,-1 0-16,26 0 16,-26 0-16,51 0 15,-26 0-15,25 0 16,0 0-16,1 0 15,-1 0-15,0 0 16,25 0-16,-25 0 16,0 0-16,-24 0 15,24 0-15,-24 0 16,-26 0-16,1 0 16,24 0-16,-49 0 0,49 0 15,1 0 1,-1 0-16,1 0 15,49 0 1,-25 0-16,25 0 0,25 0 16,-50 0-1,-49 0-15,24 0 16,-24 0-16,-26 0 16,51 0-16,-26 0 0,26 0 15,-1 0 1,1 0-16,-1 0 15,0 0-15,1 0 16,-50 0 0,-1 0 46,1 0-31</inkml:trace>
  <inkml:trace contextRef="#ctx0" brushRef="#br0" timeOffset="88328.35">14710 14089 0,'24'0'47,"26"0"-32,24 0-15,-24-50 16,0 50-16,-1-49 16,1 24-16,-1 0 15,26-24-15,-50 24 16,24 0-16,1-25 16,-25 26-1,-25-1 1,24 25-1,1-25 1</inkml:trace>
  <inkml:trace contextRef="#ctx0" brushRef="#br0" timeOffset="88982.87">15305 14213 0,'49'0'47,"1"0"-31,0-25-16,-26 0 15,1 25-15,50-49 16,-75 24-16,24 0 16,51-24-16,-75 24 15,25 25-15,-25-25 16,49 0-16,-49 0 16,25 25-16,-25-24 15,50-1-15,-50 0 16,25 25-1,24-25 1,-24 0 31,0 25-16</inkml:trace>
  <inkml:trace contextRef="#ctx0" brushRef="#br0" timeOffset="-97323.54">20613 12254 0,'-25'0'32,"-49"0"-17,49 0 1,-74 0-16,24 0 15,-24 0-15,-25 0 16,-49 0-16,24 0 16,0 0-16,-25 0 15,25 0 1,50 0-16,0 0 0,0 0 16,24 0-1,51 0-15,-51 0 16,-24 0-16,24 0 15,-24 0-15,50 0 16,-26 0-16,-24 0 16,49 0-16,-24 0 15,24 0-15,-49 0 16,74 0-16,-24 0 16,24 0-16,-25 0 15,-24 0-15,24 0 16,-49 0-16,49 0 15,1 24-15,-1-24 16,25 0-16,-24 0 16,24 25-1</inkml:trace>
  <inkml:trace contextRef="#ctx0" brushRef="#br0" timeOffset="-96683.85">17240 12303 0,'-25'-25'47,"25"-24"-31,49-1-16,-24 25 16,0-24-16,-25 24 15,25 0-15,0-25 16,-1 26-16,1-1 15,0-50-15,0 75 16,0-24 0,24-26-16,1 25 15,-25 0-15,24-24 0,-24 49 16,0 0-16,0-25 16,0 0 15</inkml:trace>
  <inkml:trace contextRef="#ctx0" brushRef="#br0" timeOffset="-95769.98">17165 12378 0,'0'24'32,"0"1"-17,0 0-15,25 25 16,25-26-16,24 76 16,-24-76-16,-1 1 15,-49 25-15,75-25 16,-75-1-1,24 1-15,26-25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68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r>
              <a:rPr lang="it-IT"/>
              <a:t>Diparimento di Scienze Geografiche e Storiche - Introduzione ai GIS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4925" y="0"/>
            <a:ext cx="29368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3288" y="4714875"/>
            <a:ext cx="497522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0"/>
            <a:r>
              <a:rPr lang="it-IT" noProof="0"/>
              <a:t>Secondo livello</a:t>
            </a:r>
          </a:p>
          <a:p>
            <a:pPr lvl="0"/>
            <a:r>
              <a:rPr lang="it-IT" noProof="0"/>
              <a:t>Terzo livello</a:t>
            </a:r>
          </a:p>
          <a:p>
            <a:pPr lvl="0"/>
            <a:r>
              <a:rPr lang="it-IT" noProof="0"/>
              <a:t>Quarto livello</a:t>
            </a:r>
          </a:p>
          <a:p>
            <a:pPr lvl="0"/>
            <a:r>
              <a:rPr lang="it-IT" noProof="0"/>
              <a:t>Quinto livello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368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4925" y="9431338"/>
            <a:ext cx="29368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76DE7D6F-A9D7-484C-A58E-7E9A62EDA4A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852978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it-IT"/>
              <a:t>Geografia delle Reti EC 503</a:t>
            </a:r>
          </a:p>
          <a:p>
            <a:r>
              <a:rPr lang="it-IT"/>
              <a:t>I Modulo</a:t>
            </a:r>
          </a:p>
          <a:p>
            <a:r>
              <a:rPr lang="it-IT"/>
              <a:t>Giuseppe Borruso</a:t>
            </a:r>
          </a:p>
        </p:txBody>
      </p:sp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5D6982-71A3-476A-99F6-A8D1115337E8}" type="slidenum">
              <a:rPr lang="it-IT" smtClean="0"/>
              <a:pPr/>
              <a:t>1</a:t>
            </a:fld>
            <a:endParaRPr lang="it-IT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it-IT"/>
              <a:t>Slides with (*) in footnotes have been modified by Jean-Paul Rodrigue materials. (v. riferimenti copyright a seguire). I have modified and elaborated materials in order to be suitable for the current course. 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solidFill>
                  <a:srgbClr val="1C1C1C"/>
                </a:solidFill>
              </a:rPr>
              <a:t>Copyright © 1998-2010, Dr. Jean-Paul Rodrigue, Dept. of Global Studies &amp; Geography, Hofstra University. For personal or classroom use ONLY. 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0284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Diparimento di Scienze Geografiche e Storiche - Introduzione ai GIS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6DE7D6F-A9D7-484C-A58E-7E9A62EDA4AA}" type="slidenum">
              <a:rPr lang="it-IT" smtClean="0"/>
              <a:pPr>
                <a:defRPr/>
              </a:pPr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7299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  <p:grpSp>
            <p:nvGrpSpPr>
              <p:cNvPr id="16" name="Group 5"/>
              <p:cNvGrpSpPr>
                <a:grpSpLocks/>
              </p:cNvGrpSpPr>
              <p:nvPr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1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</p:grpSp>
          <p:sp>
            <p:nvSpPr>
              <p:cNvPr id="17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</p:grpSp>
        <p:grpSp>
          <p:nvGrpSpPr>
            <p:cNvPr id="6" name="Group 58"/>
            <p:cNvGrpSpPr>
              <a:grpSpLocks/>
            </p:cNvGrpSpPr>
            <p:nvPr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  <p:sp>
            <p:nvSpPr>
              <p:cNvPr id="1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  <p:sp>
            <p:nvSpPr>
              <p:cNvPr id="1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  <p:sp>
            <p:nvSpPr>
              <p:cNvPr id="14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</p:grpSp>
        <p:grpSp>
          <p:nvGrpSpPr>
            <p:cNvPr id="7" name="Group 63"/>
            <p:cNvGrpSpPr>
              <a:grpSpLocks/>
            </p:cNvGrpSpPr>
            <p:nvPr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  <p:sp>
            <p:nvSpPr>
              <p:cNvPr id="9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  <p:sp>
            <p:nvSpPr>
              <p:cNvPr id="10" name="Arc 66"/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</p:grpSp>
      </p:grpSp>
      <p:sp>
        <p:nvSpPr>
          <p:cNvPr id="28739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28740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3A372-69CF-42C2-9817-5370B6CE60B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BB31A-F0B3-438C-AC2E-8185AA2B033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000DF9-001C-4A80-9C42-FFBFF0C201B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9D559-DAD7-4171-B0F9-8FC5D507FBE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733D8E-2118-4038-8157-16FCC8B87AA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128CA9-13F1-41FB-9285-50BF0D27370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C20FC8-F016-4BAA-95E4-8C83511D794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5ECEA-2974-44EA-B977-2350BEB8618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08177-08AF-429C-BDF8-BFA91397AEB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31B85-458D-4475-A6A7-931AA67B1C7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2653AD-9032-4FDF-BB92-55706163B27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9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27653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54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55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56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57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58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59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60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61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62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63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64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65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66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67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68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69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70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71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72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73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74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</p:grpSp>
          <p:grpSp>
            <p:nvGrpSpPr>
              <p:cNvPr id="1040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27676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77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78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79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80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81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82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83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84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85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86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87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88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89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90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91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92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93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94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95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96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97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98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99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700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701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702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703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704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</p:grpSp>
        </p:grpSp>
        <p:sp>
          <p:nvSpPr>
            <p:cNvPr id="27705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 pitchFamily="2" charset="2"/>
                <a:buChar char="è"/>
                <a:defRPr/>
              </a:pPr>
              <a:endParaRPr lang="it-IT"/>
            </a:p>
          </p:txBody>
        </p:sp>
        <p:sp>
          <p:nvSpPr>
            <p:cNvPr id="27706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 pitchFamily="2" charset="2"/>
                <a:buChar char="è"/>
                <a:defRPr/>
              </a:pPr>
              <a:endParaRPr lang="it-IT"/>
            </a:p>
          </p:txBody>
        </p:sp>
        <p:grpSp>
          <p:nvGrpSpPr>
            <p:cNvPr id="1035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27708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  <p:sp>
            <p:nvSpPr>
              <p:cNvPr id="27709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  <p:sp>
            <p:nvSpPr>
              <p:cNvPr id="27710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</p:grpSp>
      </p:grpSp>
      <p:sp>
        <p:nvSpPr>
          <p:cNvPr id="1027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1028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27713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ClrTx/>
              <a:buFontTx/>
              <a:buNone/>
              <a:defRPr sz="14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7714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14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7715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400">
                <a:latin typeface="+mn-lt"/>
              </a:defRPr>
            </a:lvl1pPr>
          </a:lstStyle>
          <a:p>
            <a:pPr>
              <a:defRPr/>
            </a:pPr>
            <a:fld id="{50BBB78C-A580-4F9F-BF3C-C433DBF2F9C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1" r:id="rId3"/>
    <p:sldLayoutId id="2147483660" r:id="rId4"/>
    <p:sldLayoutId id="2147483659" r:id="rId5"/>
    <p:sldLayoutId id="2147483658" r:id="rId6"/>
    <p:sldLayoutId id="2147483657" r:id="rId7"/>
    <p:sldLayoutId id="2147483656" r:id="rId8"/>
    <p:sldLayoutId id="2147483655" r:id="rId9"/>
    <p:sldLayoutId id="2147483654" r:id="rId10"/>
    <p:sldLayoutId id="214748365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iuseppe.borruso@econ.units.i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hyperlink" Target="http://www.astro.umd.edu/~avondale/extra/Humor/NerdyStuff/HorseRacing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2501900"/>
            <a:ext cx="7772400" cy="1143000"/>
          </a:xfrm>
        </p:spPr>
        <p:txBody>
          <a:bodyPr/>
          <a:lstStyle/>
          <a:p>
            <a:pPr eaLnBrk="1" hangingPunct="1"/>
            <a:r>
              <a:rPr lang="it-IT" sz="3600" b="1" dirty="0" err="1">
                <a:latin typeface="Arial" charset="0"/>
              </a:rPr>
              <a:t>Economic</a:t>
            </a:r>
            <a:r>
              <a:rPr lang="it-IT" sz="3600" b="1" dirty="0">
                <a:latin typeface="Arial" charset="0"/>
              </a:rPr>
              <a:t> </a:t>
            </a:r>
            <a:r>
              <a:rPr lang="it-IT" sz="3600" b="1" dirty="0" err="1">
                <a:latin typeface="Arial" charset="0"/>
              </a:rPr>
              <a:t>Geography</a:t>
            </a:r>
            <a:r>
              <a:rPr lang="it-IT" sz="3600" b="1" dirty="0">
                <a:latin typeface="Arial" charset="0"/>
              </a:rPr>
              <a:t> </a:t>
            </a:r>
            <a:br>
              <a:rPr lang="it-IT" sz="3600" b="1" dirty="0">
                <a:latin typeface="Arial" charset="0"/>
              </a:rPr>
            </a:br>
            <a:br>
              <a:rPr lang="it-IT" sz="3600" b="1">
                <a:latin typeface="Arial" charset="0"/>
              </a:rPr>
            </a:br>
            <a:r>
              <a:rPr lang="it-IT" sz="2400">
                <a:latin typeface="Arial" charset="0"/>
              </a:rPr>
              <a:t>5 </a:t>
            </a:r>
            <a:r>
              <a:rPr lang="it-IT" sz="2400" dirty="0">
                <a:latin typeface="Arial" charset="0"/>
              </a:rPr>
              <a:t>– Location of industrial </a:t>
            </a:r>
            <a:r>
              <a:rPr lang="it-IT" sz="2400" dirty="0" err="1">
                <a:latin typeface="Arial" charset="0"/>
              </a:rPr>
              <a:t>activities</a:t>
            </a:r>
            <a:endParaRPr lang="it-IT" sz="2000" b="1" i="1" dirty="0">
              <a:latin typeface="Arial" charset="0"/>
            </a:endParaRPr>
          </a:p>
        </p:txBody>
      </p:sp>
      <p:sp>
        <p:nvSpPr>
          <p:cNvPr id="1536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57263" y="3309938"/>
            <a:ext cx="6400800" cy="1752600"/>
          </a:xfrm>
        </p:spPr>
        <p:txBody>
          <a:bodyPr/>
          <a:lstStyle/>
          <a:p>
            <a:pPr eaLnBrk="1" hangingPunct="1"/>
            <a:endParaRPr lang="it-IT" sz="1800" dirty="0">
              <a:latin typeface="Arial" charset="0"/>
            </a:endParaRPr>
          </a:p>
          <a:p>
            <a:pPr eaLnBrk="1" hangingPunct="1"/>
            <a:endParaRPr lang="it-IT" sz="1800" dirty="0">
              <a:latin typeface="Arial" charset="0"/>
            </a:endParaRPr>
          </a:p>
          <a:p>
            <a:pPr eaLnBrk="1" hangingPunct="1"/>
            <a:r>
              <a:rPr lang="it-IT" sz="1800" dirty="0">
                <a:latin typeface="Arial" charset="0"/>
              </a:rPr>
              <a:t>121EC</a:t>
            </a:r>
          </a:p>
          <a:p>
            <a:pPr eaLnBrk="1" hangingPunct="1"/>
            <a:endParaRPr lang="it-IT" sz="1800" dirty="0">
              <a:latin typeface="Arial" charset="0"/>
            </a:endParaRPr>
          </a:p>
          <a:p>
            <a:pPr eaLnBrk="1" hangingPunct="1">
              <a:spcBef>
                <a:spcPct val="15000"/>
              </a:spcBef>
            </a:pPr>
            <a:r>
              <a:rPr lang="it-IT" sz="1600" dirty="0">
                <a:latin typeface="Arial" charset="0"/>
              </a:rPr>
              <a:t>A.Y. 2023/2024</a:t>
            </a:r>
          </a:p>
          <a:p>
            <a:pPr eaLnBrk="1" hangingPunct="1">
              <a:spcBef>
                <a:spcPct val="15000"/>
              </a:spcBef>
            </a:pPr>
            <a:r>
              <a:rPr lang="it-IT" sz="1600" dirty="0">
                <a:latin typeface="Arial" charset="0"/>
              </a:rPr>
              <a:t>Dr. Giuseppe </a:t>
            </a:r>
            <a:r>
              <a:rPr lang="it-IT" sz="1600" dirty="0" err="1">
                <a:latin typeface="Arial" charset="0"/>
              </a:rPr>
              <a:t>Borruso</a:t>
            </a:r>
            <a:endParaRPr lang="it-IT" sz="1600" dirty="0">
              <a:latin typeface="Arial" charset="0"/>
            </a:endParaRPr>
          </a:p>
          <a:p>
            <a:pPr eaLnBrk="1" hangingPunct="1">
              <a:spcBef>
                <a:spcPct val="15000"/>
              </a:spcBef>
            </a:pPr>
            <a:r>
              <a:rPr lang="it-IT" sz="1600" dirty="0" err="1">
                <a:latin typeface="Arial" charset="0"/>
              </a:rPr>
              <a:t>Department</a:t>
            </a:r>
            <a:r>
              <a:rPr lang="it-IT" sz="1600" dirty="0">
                <a:latin typeface="Arial" charset="0"/>
              </a:rPr>
              <a:t> of </a:t>
            </a:r>
            <a:r>
              <a:rPr lang="it-IT" sz="1600" dirty="0" err="1">
                <a:latin typeface="Arial" charset="0"/>
              </a:rPr>
              <a:t>Economics</a:t>
            </a:r>
            <a:r>
              <a:rPr lang="it-IT" sz="1600" dirty="0">
                <a:latin typeface="Arial" charset="0"/>
              </a:rPr>
              <a:t>, Business, </a:t>
            </a:r>
            <a:r>
              <a:rPr lang="it-IT" sz="1600" dirty="0" err="1">
                <a:latin typeface="Arial" charset="0"/>
              </a:rPr>
              <a:t>Mathematics</a:t>
            </a:r>
            <a:r>
              <a:rPr lang="it-IT" sz="1600" dirty="0">
                <a:latin typeface="Arial" charset="0"/>
              </a:rPr>
              <a:t> and </a:t>
            </a:r>
            <a:r>
              <a:rPr lang="it-IT" sz="1600" dirty="0" err="1">
                <a:latin typeface="Arial" charset="0"/>
              </a:rPr>
              <a:t>Statistics</a:t>
            </a:r>
            <a:endParaRPr lang="it-IT" sz="1600" dirty="0">
              <a:latin typeface="Arial" charset="0"/>
            </a:endParaRPr>
          </a:p>
          <a:p>
            <a:pPr eaLnBrk="1" hangingPunct="1">
              <a:spcBef>
                <a:spcPct val="15000"/>
              </a:spcBef>
            </a:pPr>
            <a:r>
              <a:rPr lang="it-IT" sz="1600" dirty="0" err="1">
                <a:latin typeface="Arial" charset="0"/>
              </a:rPr>
              <a:t>University</a:t>
            </a:r>
            <a:r>
              <a:rPr lang="it-IT" sz="1600" dirty="0">
                <a:latin typeface="Arial" charset="0"/>
              </a:rPr>
              <a:t> of Trieste</a:t>
            </a:r>
          </a:p>
          <a:p>
            <a:pPr eaLnBrk="1" hangingPunct="1">
              <a:spcBef>
                <a:spcPct val="15000"/>
              </a:spcBef>
            </a:pPr>
            <a:r>
              <a:rPr lang="it-IT" sz="1600" dirty="0">
                <a:latin typeface="Arial" charset="0"/>
              </a:rPr>
              <a:t>E-mail. </a:t>
            </a:r>
            <a:r>
              <a:rPr lang="it-IT" sz="1600" dirty="0">
                <a:latin typeface="Arial" charset="0"/>
                <a:hlinkClick r:id="rId3"/>
              </a:rPr>
              <a:t>giuseppe.borruso@econ.units.it</a:t>
            </a:r>
            <a:endParaRPr lang="it-IT" sz="1600" dirty="0">
              <a:latin typeface="Arial" charset="0"/>
            </a:endParaRPr>
          </a:p>
          <a:p>
            <a:pPr eaLnBrk="1" hangingPunct="1">
              <a:spcBef>
                <a:spcPct val="15000"/>
              </a:spcBef>
            </a:pPr>
            <a:r>
              <a:rPr lang="it-IT" sz="1600" dirty="0" err="1">
                <a:latin typeface="Arial" charset="0"/>
              </a:rPr>
              <a:t>Ph</a:t>
            </a:r>
            <a:r>
              <a:rPr lang="it-IT" sz="1600" dirty="0">
                <a:latin typeface="Arial" charset="0"/>
              </a:rPr>
              <a:t>. +39 040 558 </a:t>
            </a:r>
            <a:r>
              <a:rPr lang="it-IT" sz="1600" b="1" dirty="0">
                <a:latin typeface="Arial" charset="0"/>
              </a:rPr>
              <a:t>7008</a:t>
            </a:r>
          </a:p>
          <a:p>
            <a:pPr eaLnBrk="1" hangingPunct="1">
              <a:spcBef>
                <a:spcPct val="15000"/>
              </a:spcBef>
            </a:pPr>
            <a:r>
              <a:rPr lang="it-IT" sz="1600" dirty="0" err="1">
                <a:latin typeface="Arial" charset="0"/>
              </a:rPr>
              <a:t>Skype</a:t>
            </a:r>
            <a:r>
              <a:rPr lang="it-IT" sz="1600" dirty="0">
                <a:latin typeface="Arial" charset="0"/>
              </a:rPr>
              <a:t>:  </a:t>
            </a:r>
            <a:r>
              <a:rPr lang="it-IT" sz="1600" dirty="0" err="1">
                <a:latin typeface="Arial" charset="0"/>
              </a:rPr>
              <a:t>giuseppe.borruso</a:t>
            </a:r>
            <a:r>
              <a:rPr lang="it-IT" sz="1600" dirty="0">
                <a:latin typeface="Arial" charset="0"/>
              </a:rPr>
              <a:t> </a:t>
            </a:r>
          </a:p>
        </p:txBody>
      </p:sp>
      <p:pic>
        <p:nvPicPr>
          <p:cNvPr id="5" name="Picture 4" descr="Università degli Studi di Tries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3324225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34420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23" name="Text Box 2"/>
          <p:cNvSpPr txBox="1">
            <a:spLocks noChangeArrowheads="1"/>
          </p:cNvSpPr>
          <p:nvPr/>
        </p:nvSpPr>
        <p:spPr bwMode="auto">
          <a:xfrm>
            <a:off x="106363" y="5084763"/>
            <a:ext cx="3313112" cy="485775"/>
          </a:xfrm>
          <a:prstGeom prst="rect">
            <a:avLst/>
          </a:prstGeom>
          <a:solidFill>
            <a:schemeClr val="accent1">
              <a:alpha val="38823"/>
            </a:schemeClr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2400">
                <a:solidFill>
                  <a:schemeClr val="tx2"/>
                </a:solidFill>
                <a:latin typeface="Tahoma" pitchFamily="34" charset="0"/>
              </a:rPr>
              <a:t>Locational Triangle</a:t>
            </a:r>
          </a:p>
        </p:txBody>
      </p:sp>
      <p:grpSp>
        <p:nvGrpSpPr>
          <p:cNvPr id="166924" name="Group 3"/>
          <p:cNvGrpSpPr>
            <a:grpSpLocks/>
          </p:cNvGrpSpPr>
          <p:nvPr/>
        </p:nvGrpSpPr>
        <p:grpSpPr bwMode="auto">
          <a:xfrm>
            <a:off x="2497138" y="944563"/>
            <a:ext cx="4954587" cy="5868987"/>
            <a:chOff x="375" y="526"/>
            <a:chExt cx="3121" cy="3697"/>
          </a:xfrm>
        </p:grpSpPr>
        <p:sp>
          <p:nvSpPr>
            <p:cNvPr id="166942" name="Freeform 4"/>
            <p:cNvSpPr>
              <a:spLocks/>
            </p:cNvSpPr>
            <p:nvPr/>
          </p:nvSpPr>
          <p:spPr bwMode="auto">
            <a:xfrm flipH="1">
              <a:off x="511" y="844"/>
              <a:ext cx="2722" cy="3039"/>
            </a:xfrm>
            <a:custGeom>
              <a:avLst/>
              <a:gdLst>
                <a:gd name="T0" fmla="*/ 1361 w 1406"/>
                <a:gd name="T1" fmla="*/ 0 h 1632"/>
                <a:gd name="T2" fmla="*/ 0 w 1406"/>
                <a:gd name="T3" fmla="*/ 5659 h 1632"/>
                <a:gd name="T4" fmla="*/ 5270 w 1406"/>
                <a:gd name="T5" fmla="*/ 5659 h 1632"/>
                <a:gd name="T6" fmla="*/ 1361 w 1406"/>
                <a:gd name="T7" fmla="*/ 0 h 16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06"/>
                <a:gd name="T13" fmla="*/ 0 h 1632"/>
                <a:gd name="T14" fmla="*/ 1406 w 1406"/>
                <a:gd name="T15" fmla="*/ 1632 h 16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06" h="1632">
                  <a:moveTo>
                    <a:pt x="363" y="0"/>
                  </a:moveTo>
                  <a:lnTo>
                    <a:pt x="0" y="1632"/>
                  </a:lnTo>
                  <a:lnTo>
                    <a:pt x="1406" y="1632"/>
                  </a:lnTo>
                  <a:lnTo>
                    <a:pt x="363" y="0"/>
                  </a:lnTo>
                  <a:close/>
                </a:path>
              </a:pathLst>
            </a:custGeom>
            <a:solidFill>
              <a:schemeClr val="folHlink"/>
            </a:solidFill>
            <a:ln w="28575" cap="flat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66943" name="Line 5"/>
            <p:cNvSpPr>
              <a:spLocks noChangeShapeType="1"/>
            </p:cNvSpPr>
            <p:nvPr/>
          </p:nvSpPr>
          <p:spPr bwMode="auto">
            <a:xfrm flipV="1">
              <a:off x="511" y="2839"/>
              <a:ext cx="1542" cy="104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66944" name="Line 6"/>
            <p:cNvSpPr>
              <a:spLocks noChangeShapeType="1"/>
            </p:cNvSpPr>
            <p:nvPr/>
          </p:nvSpPr>
          <p:spPr bwMode="auto">
            <a:xfrm flipH="1" flipV="1">
              <a:off x="2062" y="2839"/>
              <a:ext cx="1180" cy="104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66945" name="Line 7"/>
            <p:cNvSpPr>
              <a:spLocks noChangeShapeType="1"/>
            </p:cNvSpPr>
            <p:nvPr/>
          </p:nvSpPr>
          <p:spPr bwMode="auto">
            <a:xfrm flipV="1">
              <a:off x="2062" y="889"/>
              <a:ext cx="454" cy="195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66946" name="Oval 8"/>
            <p:cNvSpPr>
              <a:spLocks noChangeArrowheads="1"/>
            </p:cNvSpPr>
            <p:nvPr/>
          </p:nvSpPr>
          <p:spPr bwMode="auto">
            <a:xfrm>
              <a:off x="1827" y="2585"/>
              <a:ext cx="499" cy="499"/>
            </a:xfrm>
            <a:prstGeom prst="ellipse">
              <a:avLst/>
            </a:prstGeom>
            <a:noFill/>
            <a:ln w="25400" algn="ctr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6947" name="Oval 9"/>
            <p:cNvSpPr>
              <a:spLocks noChangeArrowheads="1"/>
            </p:cNvSpPr>
            <p:nvPr/>
          </p:nvSpPr>
          <p:spPr bwMode="auto">
            <a:xfrm>
              <a:off x="2022" y="2781"/>
              <a:ext cx="113" cy="113"/>
            </a:xfrm>
            <a:prstGeom prst="ellipse">
              <a:avLst/>
            </a:prstGeom>
            <a:solidFill>
              <a:srgbClr val="FF6600"/>
            </a:solidFill>
            <a:ln w="19050" algn="ctr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6948" name="Text Box 10"/>
            <p:cNvSpPr txBox="1">
              <a:spLocks noChangeArrowheads="1"/>
            </p:cNvSpPr>
            <p:nvPr/>
          </p:nvSpPr>
          <p:spPr bwMode="auto">
            <a:xfrm>
              <a:off x="2099" y="2658"/>
              <a:ext cx="18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/>
                <a:t>F</a:t>
              </a:r>
            </a:p>
          </p:txBody>
        </p:sp>
        <p:sp>
          <p:nvSpPr>
            <p:cNvPr id="166949" name="Oval 11"/>
            <p:cNvSpPr>
              <a:spLocks noChangeArrowheads="1"/>
            </p:cNvSpPr>
            <p:nvPr/>
          </p:nvSpPr>
          <p:spPr bwMode="auto">
            <a:xfrm>
              <a:off x="2471" y="798"/>
              <a:ext cx="113" cy="113"/>
            </a:xfrm>
            <a:prstGeom prst="ellipse">
              <a:avLst/>
            </a:prstGeom>
            <a:solidFill>
              <a:srgbClr val="339966"/>
            </a:solidFill>
            <a:ln w="28575" algn="ctr">
              <a:solidFill>
                <a:srgbClr val="99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6950" name="Oval 12"/>
            <p:cNvSpPr>
              <a:spLocks noChangeArrowheads="1"/>
            </p:cNvSpPr>
            <p:nvPr/>
          </p:nvSpPr>
          <p:spPr bwMode="auto">
            <a:xfrm>
              <a:off x="466" y="3815"/>
              <a:ext cx="113" cy="113"/>
            </a:xfrm>
            <a:prstGeom prst="ellipse">
              <a:avLst/>
            </a:prstGeom>
            <a:solidFill>
              <a:srgbClr val="339966"/>
            </a:solidFill>
            <a:ln w="28575" algn="ctr">
              <a:solidFill>
                <a:srgbClr val="99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6951" name="Oval 13"/>
            <p:cNvSpPr>
              <a:spLocks noChangeArrowheads="1"/>
            </p:cNvSpPr>
            <p:nvPr/>
          </p:nvSpPr>
          <p:spPr bwMode="auto">
            <a:xfrm>
              <a:off x="3193" y="3828"/>
              <a:ext cx="113" cy="113"/>
            </a:xfrm>
            <a:prstGeom prst="ellipse">
              <a:avLst/>
            </a:prstGeom>
            <a:solidFill>
              <a:srgbClr val="FFCC99"/>
            </a:solidFill>
            <a:ln w="2857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6952" name="Text Box 14"/>
            <p:cNvSpPr txBox="1">
              <a:spLocks noChangeArrowheads="1"/>
            </p:cNvSpPr>
            <p:nvPr/>
          </p:nvSpPr>
          <p:spPr bwMode="auto">
            <a:xfrm>
              <a:off x="2426" y="526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/>
                <a:t>M</a:t>
              </a:r>
              <a:r>
                <a:rPr lang="it-IT" sz="2000" b="1" i="1" baseline="-25000"/>
                <a:t>1</a:t>
              </a:r>
            </a:p>
          </p:txBody>
        </p:sp>
        <p:sp>
          <p:nvSpPr>
            <p:cNvPr id="166953" name="Text Box 15"/>
            <p:cNvSpPr txBox="1">
              <a:spLocks noChangeArrowheads="1"/>
            </p:cNvSpPr>
            <p:nvPr/>
          </p:nvSpPr>
          <p:spPr bwMode="auto">
            <a:xfrm>
              <a:off x="375" y="3973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/>
                <a:t>M</a:t>
              </a:r>
              <a:r>
                <a:rPr lang="it-IT" sz="2000" b="1" i="1" baseline="-25000"/>
                <a:t>2</a:t>
              </a:r>
            </a:p>
          </p:txBody>
        </p:sp>
        <p:sp>
          <p:nvSpPr>
            <p:cNvPr id="166954" name="Text Box 16"/>
            <p:cNvSpPr txBox="1">
              <a:spLocks noChangeArrowheads="1"/>
            </p:cNvSpPr>
            <p:nvPr/>
          </p:nvSpPr>
          <p:spPr bwMode="auto">
            <a:xfrm>
              <a:off x="3097" y="3973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/>
                <a:t>C</a:t>
              </a:r>
              <a:endParaRPr lang="it-IT" sz="2000" b="1" i="1" baseline="-25000"/>
            </a:p>
          </p:txBody>
        </p:sp>
        <p:sp>
          <p:nvSpPr>
            <p:cNvPr id="166955" name="Text Box 17"/>
            <p:cNvSpPr txBox="1">
              <a:spLocks noChangeArrowheads="1"/>
            </p:cNvSpPr>
            <p:nvPr/>
          </p:nvSpPr>
          <p:spPr bwMode="auto">
            <a:xfrm>
              <a:off x="2371" y="2589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>
                  <a:solidFill>
                    <a:srgbClr val="BA1212"/>
                  </a:solidFill>
                </a:rPr>
                <a:t>β</a:t>
              </a:r>
              <a:r>
                <a:rPr lang="it-IT" sz="2000" b="1" i="1" baseline="-25000">
                  <a:solidFill>
                    <a:srgbClr val="BA1212"/>
                  </a:solidFill>
                </a:rPr>
                <a:t>2</a:t>
              </a:r>
            </a:p>
          </p:txBody>
        </p:sp>
        <p:sp>
          <p:nvSpPr>
            <p:cNvPr id="166956" name="Text Box 18"/>
            <p:cNvSpPr txBox="1">
              <a:spLocks noChangeArrowheads="1"/>
            </p:cNvSpPr>
            <p:nvPr/>
          </p:nvSpPr>
          <p:spPr bwMode="auto">
            <a:xfrm>
              <a:off x="1555" y="2476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>
                  <a:solidFill>
                    <a:srgbClr val="BA1212"/>
                  </a:solidFill>
                </a:rPr>
                <a:t>β</a:t>
              </a:r>
              <a:r>
                <a:rPr lang="it-IT" sz="2000" b="1" i="1" baseline="-25000">
                  <a:solidFill>
                    <a:srgbClr val="BA1212"/>
                  </a:solidFill>
                </a:rPr>
                <a:t>1</a:t>
              </a:r>
            </a:p>
          </p:txBody>
        </p:sp>
        <p:sp>
          <p:nvSpPr>
            <p:cNvPr id="166957" name="Text Box 19"/>
            <p:cNvSpPr txBox="1">
              <a:spLocks noChangeArrowheads="1"/>
            </p:cNvSpPr>
            <p:nvPr/>
          </p:nvSpPr>
          <p:spPr bwMode="auto">
            <a:xfrm>
              <a:off x="1954" y="3088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>
                  <a:solidFill>
                    <a:srgbClr val="BA1212"/>
                  </a:solidFill>
                </a:rPr>
                <a:t>β</a:t>
              </a:r>
              <a:r>
                <a:rPr lang="it-IT" sz="2000" b="1" i="1" baseline="-25000">
                  <a:solidFill>
                    <a:srgbClr val="BA1212"/>
                  </a:solidFill>
                </a:rPr>
                <a:t>3</a:t>
              </a:r>
            </a:p>
          </p:txBody>
        </p:sp>
      </p:grpSp>
      <p:grpSp>
        <p:nvGrpSpPr>
          <p:cNvPr id="166925" name="Group 20"/>
          <p:cNvGrpSpPr>
            <a:grpSpLocks/>
          </p:cNvGrpSpPr>
          <p:nvPr/>
        </p:nvGrpSpPr>
        <p:grpSpPr bwMode="auto">
          <a:xfrm>
            <a:off x="6846888" y="404813"/>
            <a:ext cx="2478087" cy="3486150"/>
            <a:chOff x="3940" y="829"/>
            <a:chExt cx="1561" cy="2196"/>
          </a:xfrm>
        </p:grpSpPr>
        <p:sp>
          <p:nvSpPr>
            <p:cNvPr id="166932" name="Freeform 21"/>
            <p:cNvSpPr>
              <a:spLocks/>
            </p:cNvSpPr>
            <p:nvPr/>
          </p:nvSpPr>
          <p:spPr bwMode="auto">
            <a:xfrm>
              <a:off x="4140" y="1070"/>
              <a:ext cx="997" cy="1724"/>
            </a:xfrm>
            <a:custGeom>
              <a:avLst/>
              <a:gdLst>
                <a:gd name="T0" fmla="*/ 0 w 816"/>
                <a:gd name="T1" fmla="*/ 0 h 1497"/>
                <a:gd name="T2" fmla="*/ 0 w 816"/>
                <a:gd name="T3" fmla="*/ 1985 h 1497"/>
                <a:gd name="T4" fmla="*/ 1218 w 816"/>
                <a:gd name="T5" fmla="*/ 1384 h 1497"/>
                <a:gd name="T6" fmla="*/ 0 w 816"/>
                <a:gd name="T7" fmla="*/ 0 h 149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16"/>
                <a:gd name="T13" fmla="*/ 0 h 1497"/>
                <a:gd name="T14" fmla="*/ 816 w 816"/>
                <a:gd name="T15" fmla="*/ 1497 h 149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16" h="1497">
                  <a:moveTo>
                    <a:pt x="0" y="0"/>
                  </a:moveTo>
                  <a:lnTo>
                    <a:pt x="0" y="1497"/>
                  </a:lnTo>
                  <a:lnTo>
                    <a:pt x="816" y="10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>
                <a:alpha val="18823"/>
              </a:schemeClr>
            </a:solidFill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66933" name="Arc 22"/>
            <p:cNvSpPr>
              <a:spLocks/>
            </p:cNvSpPr>
            <p:nvPr/>
          </p:nvSpPr>
          <p:spPr bwMode="auto">
            <a:xfrm rot="610832">
              <a:off x="4086" y="2449"/>
              <a:ext cx="362" cy="576"/>
            </a:xfrm>
            <a:custGeom>
              <a:avLst/>
              <a:gdLst>
                <a:gd name="T0" fmla="*/ 0 w 13574"/>
                <a:gd name="T1" fmla="*/ 0 h 21600"/>
                <a:gd name="T2" fmla="*/ 10 w 13574"/>
                <a:gd name="T3" fmla="*/ 3 h 21600"/>
                <a:gd name="T4" fmla="*/ 0 w 13574"/>
                <a:gd name="T5" fmla="*/ 15 h 21600"/>
                <a:gd name="T6" fmla="*/ 0 60000 65536"/>
                <a:gd name="T7" fmla="*/ 0 60000 65536"/>
                <a:gd name="T8" fmla="*/ 0 60000 65536"/>
                <a:gd name="T9" fmla="*/ 0 w 13574"/>
                <a:gd name="T10" fmla="*/ 0 h 21600"/>
                <a:gd name="T11" fmla="*/ 13574 w 13574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574" h="21600" fill="none" extrusionOk="0">
                  <a:moveTo>
                    <a:pt x="-1" y="0"/>
                  </a:moveTo>
                  <a:cubicBezTo>
                    <a:pt x="4940" y="0"/>
                    <a:pt x="9731" y="1693"/>
                    <a:pt x="13573" y="4798"/>
                  </a:cubicBezTo>
                </a:path>
                <a:path w="13574" h="21600" stroke="0" extrusionOk="0">
                  <a:moveTo>
                    <a:pt x="-1" y="0"/>
                  </a:moveTo>
                  <a:cubicBezTo>
                    <a:pt x="4940" y="0"/>
                    <a:pt x="9731" y="1693"/>
                    <a:pt x="13573" y="4798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66934" name="Arc 23"/>
            <p:cNvSpPr>
              <a:spLocks/>
            </p:cNvSpPr>
            <p:nvPr/>
          </p:nvSpPr>
          <p:spPr bwMode="auto">
            <a:xfrm rot="8490981">
              <a:off x="3995" y="1101"/>
              <a:ext cx="362" cy="576"/>
            </a:xfrm>
            <a:custGeom>
              <a:avLst/>
              <a:gdLst>
                <a:gd name="T0" fmla="*/ 0 w 13574"/>
                <a:gd name="T1" fmla="*/ 0 h 21600"/>
                <a:gd name="T2" fmla="*/ 10 w 13574"/>
                <a:gd name="T3" fmla="*/ 3 h 21600"/>
                <a:gd name="T4" fmla="*/ 0 w 13574"/>
                <a:gd name="T5" fmla="*/ 15 h 21600"/>
                <a:gd name="T6" fmla="*/ 0 60000 65536"/>
                <a:gd name="T7" fmla="*/ 0 60000 65536"/>
                <a:gd name="T8" fmla="*/ 0 60000 65536"/>
                <a:gd name="T9" fmla="*/ 0 w 13574"/>
                <a:gd name="T10" fmla="*/ 0 h 21600"/>
                <a:gd name="T11" fmla="*/ 13574 w 13574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574" h="21600" fill="none" extrusionOk="0">
                  <a:moveTo>
                    <a:pt x="-1" y="0"/>
                  </a:moveTo>
                  <a:cubicBezTo>
                    <a:pt x="4940" y="0"/>
                    <a:pt x="9731" y="1693"/>
                    <a:pt x="13573" y="4798"/>
                  </a:cubicBezTo>
                </a:path>
                <a:path w="13574" h="21600" stroke="0" extrusionOk="0">
                  <a:moveTo>
                    <a:pt x="-1" y="0"/>
                  </a:moveTo>
                  <a:cubicBezTo>
                    <a:pt x="4940" y="0"/>
                    <a:pt x="9731" y="1693"/>
                    <a:pt x="13573" y="4798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66935" name="Arc 24"/>
            <p:cNvSpPr>
              <a:spLocks/>
            </p:cNvSpPr>
            <p:nvPr/>
          </p:nvSpPr>
          <p:spPr bwMode="auto">
            <a:xfrm rot="-6223292">
              <a:off x="4927" y="1861"/>
              <a:ext cx="362" cy="576"/>
            </a:xfrm>
            <a:custGeom>
              <a:avLst/>
              <a:gdLst>
                <a:gd name="T0" fmla="*/ 0 w 13574"/>
                <a:gd name="T1" fmla="*/ 0 h 21600"/>
                <a:gd name="T2" fmla="*/ 10 w 13574"/>
                <a:gd name="T3" fmla="*/ 3 h 21600"/>
                <a:gd name="T4" fmla="*/ 0 w 13574"/>
                <a:gd name="T5" fmla="*/ 15 h 21600"/>
                <a:gd name="T6" fmla="*/ 0 60000 65536"/>
                <a:gd name="T7" fmla="*/ 0 60000 65536"/>
                <a:gd name="T8" fmla="*/ 0 60000 65536"/>
                <a:gd name="T9" fmla="*/ 0 w 13574"/>
                <a:gd name="T10" fmla="*/ 0 h 21600"/>
                <a:gd name="T11" fmla="*/ 13574 w 13574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574" h="21600" fill="none" extrusionOk="0">
                  <a:moveTo>
                    <a:pt x="-1" y="0"/>
                  </a:moveTo>
                  <a:cubicBezTo>
                    <a:pt x="4940" y="0"/>
                    <a:pt x="9731" y="1693"/>
                    <a:pt x="13573" y="4798"/>
                  </a:cubicBezTo>
                </a:path>
                <a:path w="13574" h="21600" stroke="0" extrusionOk="0">
                  <a:moveTo>
                    <a:pt x="-1" y="0"/>
                  </a:moveTo>
                  <a:cubicBezTo>
                    <a:pt x="4940" y="0"/>
                    <a:pt x="9731" y="1693"/>
                    <a:pt x="13573" y="4798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66936" name="Text Box 25"/>
            <p:cNvSpPr txBox="1">
              <a:spLocks noChangeArrowheads="1"/>
            </p:cNvSpPr>
            <p:nvPr/>
          </p:nvSpPr>
          <p:spPr bwMode="auto">
            <a:xfrm>
              <a:off x="4231" y="1546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>
                  <a:solidFill>
                    <a:srgbClr val="BA1212"/>
                  </a:solidFill>
                </a:rPr>
                <a:t>α</a:t>
              </a:r>
              <a:r>
                <a:rPr lang="it-IT" sz="2000" b="1" i="1" baseline="-25000">
                  <a:solidFill>
                    <a:srgbClr val="BA1212"/>
                  </a:solidFill>
                </a:rPr>
                <a:t>1</a:t>
              </a:r>
            </a:p>
          </p:txBody>
        </p:sp>
        <p:sp>
          <p:nvSpPr>
            <p:cNvPr id="166937" name="Text Box 26"/>
            <p:cNvSpPr txBox="1">
              <a:spLocks noChangeArrowheads="1"/>
            </p:cNvSpPr>
            <p:nvPr/>
          </p:nvSpPr>
          <p:spPr bwMode="auto">
            <a:xfrm>
              <a:off x="4231" y="2226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>
                  <a:solidFill>
                    <a:srgbClr val="BA1212"/>
                  </a:solidFill>
                </a:rPr>
                <a:t>α</a:t>
              </a:r>
              <a:r>
                <a:rPr lang="it-IT" sz="2000" b="1" i="1" baseline="-25000">
                  <a:solidFill>
                    <a:srgbClr val="BA1212"/>
                  </a:solidFill>
                </a:rPr>
                <a:t>2</a:t>
              </a:r>
            </a:p>
          </p:txBody>
        </p:sp>
        <p:sp>
          <p:nvSpPr>
            <p:cNvPr id="166938" name="Text Box 27"/>
            <p:cNvSpPr txBox="1">
              <a:spLocks noChangeArrowheads="1"/>
            </p:cNvSpPr>
            <p:nvPr/>
          </p:nvSpPr>
          <p:spPr bwMode="auto">
            <a:xfrm>
              <a:off x="4630" y="2004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>
                  <a:solidFill>
                    <a:srgbClr val="BA1212"/>
                  </a:solidFill>
                </a:rPr>
                <a:t>α</a:t>
              </a:r>
              <a:r>
                <a:rPr lang="it-IT" sz="2000" b="1" i="1" baseline="-25000">
                  <a:solidFill>
                    <a:srgbClr val="BA1212"/>
                  </a:solidFill>
                </a:rPr>
                <a:t>3</a:t>
              </a:r>
            </a:p>
          </p:txBody>
        </p:sp>
        <p:sp>
          <p:nvSpPr>
            <p:cNvPr id="166939" name="Text Box 28"/>
            <p:cNvSpPr txBox="1">
              <a:spLocks noChangeArrowheads="1"/>
            </p:cNvSpPr>
            <p:nvPr/>
          </p:nvSpPr>
          <p:spPr bwMode="auto">
            <a:xfrm>
              <a:off x="4031" y="829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/>
                <a:t>P</a:t>
              </a:r>
              <a:r>
                <a:rPr lang="it-IT" sz="2000" b="1" i="1" baseline="-25000"/>
                <a:t>2</a:t>
              </a:r>
            </a:p>
          </p:txBody>
        </p:sp>
        <p:sp>
          <p:nvSpPr>
            <p:cNvPr id="166940" name="Text Box 29"/>
            <p:cNvSpPr txBox="1">
              <a:spLocks noChangeArrowheads="1"/>
            </p:cNvSpPr>
            <p:nvPr/>
          </p:nvSpPr>
          <p:spPr bwMode="auto">
            <a:xfrm>
              <a:off x="3940" y="2703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/>
                <a:t>P</a:t>
              </a:r>
              <a:r>
                <a:rPr lang="it-IT" sz="2000" b="1" i="1" baseline="-25000"/>
                <a:t>1</a:t>
              </a:r>
            </a:p>
          </p:txBody>
        </p:sp>
        <p:sp>
          <p:nvSpPr>
            <p:cNvPr id="166941" name="Text Box 30"/>
            <p:cNvSpPr txBox="1">
              <a:spLocks noChangeArrowheads="1"/>
            </p:cNvSpPr>
            <p:nvPr/>
          </p:nvSpPr>
          <p:spPr bwMode="auto">
            <a:xfrm>
              <a:off x="5102" y="2159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/>
                <a:t>P</a:t>
              </a:r>
              <a:r>
                <a:rPr lang="it-IT" sz="2000" b="1" i="1" baseline="-25000"/>
                <a:t>3</a:t>
              </a:r>
            </a:p>
          </p:txBody>
        </p:sp>
      </p:grpSp>
      <p:sp>
        <p:nvSpPr>
          <p:cNvPr id="166926" name="Rectangle 31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600" dirty="0"/>
              <a:t>Weber’s model of industrial location </a:t>
            </a:r>
            <a:br>
              <a:rPr lang="it-IT" sz="3600" dirty="0"/>
            </a:br>
            <a:endParaRPr lang="it-IT" sz="3600" dirty="0"/>
          </a:p>
        </p:txBody>
      </p:sp>
      <p:graphicFrame>
        <p:nvGraphicFramePr>
          <p:cNvPr id="166922" name="Object 10"/>
          <p:cNvGraphicFramePr>
            <a:graphicFrameLocks noGrp="1" noChangeAspect="1"/>
          </p:cNvGraphicFramePr>
          <p:nvPr>
            <p:ph idx="4294967295"/>
          </p:nvPr>
        </p:nvGraphicFramePr>
        <p:xfrm>
          <a:off x="1187450" y="2987675"/>
          <a:ext cx="3024188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497950" imgH="253890" progId="Equation.3">
                  <p:embed/>
                </p:oleObj>
              </mc:Choice>
              <mc:Fallback>
                <p:oleObj name="Equation" r:id="rId2" imgW="1497950" imgH="253890" progId="Equation.3">
                  <p:embed/>
                  <p:pic>
                    <p:nvPicPr>
                      <p:cNvPr id="0" name="Picture 1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2987675"/>
                        <a:ext cx="3024188" cy="512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6927" name="Text Box 33"/>
          <p:cNvSpPr txBox="1">
            <a:spLocks noChangeArrowheads="1"/>
          </p:cNvSpPr>
          <p:nvPr/>
        </p:nvSpPr>
        <p:spPr bwMode="auto">
          <a:xfrm>
            <a:off x="827088" y="1125538"/>
            <a:ext cx="3744912" cy="1098550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/>
              <a:t>M</a:t>
            </a:r>
            <a:r>
              <a:rPr lang="it-IT" sz="1600" b="1" baseline="-25000"/>
              <a:t>1</a:t>
            </a:r>
            <a:r>
              <a:rPr lang="it-IT" sz="1600" b="1"/>
              <a:t>=</a:t>
            </a:r>
            <a:r>
              <a:rPr lang="it-IT" sz="1600"/>
              <a:t> Raw material</a:t>
            </a:r>
          </a:p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/>
              <a:t>M</a:t>
            </a:r>
            <a:r>
              <a:rPr lang="it-IT" sz="1600" b="1" baseline="-25000"/>
              <a:t>2 </a:t>
            </a:r>
            <a:r>
              <a:rPr lang="it-IT" sz="1600" b="1"/>
              <a:t>=</a:t>
            </a:r>
            <a:r>
              <a:rPr lang="it-IT" sz="1600"/>
              <a:t> Fuel (Energy)</a:t>
            </a:r>
          </a:p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/>
              <a:t>C</a:t>
            </a:r>
            <a:r>
              <a:rPr lang="it-IT" sz="1600" b="1" baseline="-25000"/>
              <a:t> </a:t>
            </a:r>
            <a:r>
              <a:rPr lang="it-IT" sz="1600" b="1"/>
              <a:t>=</a:t>
            </a:r>
            <a:r>
              <a:rPr lang="it-IT" sz="1600"/>
              <a:t> Market</a:t>
            </a:r>
          </a:p>
        </p:txBody>
      </p:sp>
      <p:sp>
        <p:nvSpPr>
          <p:cNvPr id="166928" name="Text Box 34"/>
          <p:cNvSpPr txBox="1">
            <a:spLocks noChangeArrowheads="1"/>
          </p:cNvSpPr>
          <p:nvPr/>
        </p:nvSpPr>
        <p:spPr bwMode="auto">
          <a:xfrm>
            <a:off x="7235825" y="3716338"/>
            <a:ext cx="1800225" cy="830262"/>
          </a:xfrm>
          <a:prstGeom prst="rect">
            <a:avLst/>
          </a:prstGeom>
          <a:solidFill>
            <a:schemeClr val="accent1">
              <a:alpha val="38823"/>
            </a:schemeClr>
          </a:solidFill>
          <a:ln w="28575" algn="ctr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2400">
                <a:latin typeface="Tahoma" pitchFamily="34" charset="0"/>
              </a:rPr>
              <a:t>Triangle </a:t>
            </a:r>
            <a:br>
              <a:rPr lang="it-IT" sz="2400">
                <a:latin typeface="Tahoma" pitchFamily="34" charset="0"/>
              </a:rPr>
            </a:br>
            <a:r>
              <a:rPr lang="it-IT" sz="2400">
                <a:latin typeface="Tahoma" pitchFamily="34" charset="0"/>
              </a:rPr>
              <a:t>of weights</a:t>
            </a:r>
          </a:p>
        </p:txBody>
      </p:sp>
      <p:sp>
        <p:nvSpPr>
          <p:cNvPr id="166929" name="Rectangle 35"/>
          <p:cNvSpPr>
            <a:spLocks noChangeArrowheads="1"/>
          </p:cNvSpPr>
          <p:nvPr/>
        </p:nvSpPr>
        <p:spPr bwMode="auto">
          <a:xfrm>
            <a:off x="6732588" y="2024063"/>
            <a:ext cx="393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2000" b="1" i="1">
                <a:solidFill>
                  <a:srgbClr val="000000"/>
                </a:solidFill>
              </a:rPr>
              <a:t>p</a:t>
            </a:r>
            <a:r>
              <a:rPr lang="it-IT" sz="2000" b="1" i="1" baseline="-250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66930" name="Rectangle 36"/>
          <p:cNvSpPr>
            <a:spLocks noChangeArrowheads="1"/>
          </p:cNvSpPr>
          <p:nvPr/>
        </p:nvSpPr>
        <p:spPr bwMode="auto">
          <a:xfrm>
            <a:off x="8210550" y="1447800"/>
            <a:ext cx="393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2000" b="1" i="1">
                <a:solidFill>
                  <a:srgbClr val="000000"/>
                </a:solidFill>
              </a:rPr>
              <a:t>p</a:t>
            </a:r>
            <a:r>
              <a:rPr lang="it-IT" sz="2000" b="1" i="1" baseline="-250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66931" name="Rectangle 37"/>
          <p:cNvSpPr>
            <a:spLocks noChangeArrowheads="1"/>
          </p:cNvSpPr>
          <p:nvPr/>
        </p:nvSpPr>
        <p:spPr bwMode="auto">
          <a:xfrm>
            <a:off x="7994650" y="2924175"/>
            <a:ext cx="393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2000" b="1" i="1">
                <a:solidFill>
                  <a:srgbClr val="000000"/>
                </a:solidFill>
              </a:rPr>
              <a:t>p</a:t>
            </a:r>
            <a:r>
              <a:rPr lang="it-IT" sz="2000" b="1" i="1" baseline="-25000">
                <a:solidFill>
                  <a:srgbClr val="000000"/>
                </a:solidFill>
              </a:rPr>
              <a:t>3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 err="1"/>
              <a:t>Alternatives</a:t>
            </a:r>
            <a:r>
              <a:rPr lang="it-IT" sz="3600" dirty="0"/>
              <a:t>: the </a:t>
            </a:r>
            <a:r>
              <a:rPr lang="it-IT" sz="3600" dirty="0" err="1"/>
              <a:t>Varignon</a:t>
            </a:r>
            <a:r>
              <a:rPr lang="it-IT" sz="3600" dirty="0"/>
              <a:t> Machine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581128"/>
            <a:ext cx="7772400" cy="1438672"/>
          </a:xfrm>
        </p:spPr>
        <p:txBody>
          <a:bodyPr>
            <a:normAutofit fontScale="70000" lnSpcReduction="20000"/>
          </a:bodyPr>
          <a:lstStyle/>
          <a:p>
            <a:r>
              <a:rPr lang="en-US" sz="2000" dirty="0"/>
              <a:t>The idea is to take a board and drill holes through all the points. Next, we hang a weight through each hole using a string. We tie all the strings together at one point above the board, and let the system balance itself out. Under unreasonable physical assumptions (i.e., no friction, </a:t>
            </a:r>
            <a:r>
              <a:rPr lang="en-US" sz="2000" u="sng" dirty="0" err="1">
                <a:hlinkClick r:id="rId2"/>
              </a:rPr>
              <a:t>etc</a:t>
            </a:r>
            <a:r>
              <a:rPr lang="en-US" sz="2000" dirty="0"/>
              <a:t>) the knot will be located at the one median. It is intuitively clear why this is the solution, and a formal proof is easy. Interestingly, this machine was supposedly used in real life to solve the problem in some cases.</a:t>
            </a:r>
            <a:endParaRPr lang="it-IT" sz="2000" dirty="0"/>
          </a:p>
        </p:txBody>
      </p:sp>
      <p:pic>
        <p:nvPicPr>
          <p:cNvPr id="168962" name="Picture 2" descr="http://valis.cs.uiuc.edu/~sariel/misc/blog/05/12/04/varignon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8350" y="2138462"/>
            <a:ext cx="5067300" cy="2324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56482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2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600"/>
              <a:t>Weber’s model of industrial location </a:t>
            </a:r>
            <a:br>
              <a:rPr lang="it-IT" sz="3600"/>
            </a:br>
            <a:endParaRPr lang="it-IT" sz="3600"/>
          </a:p>
        </p:txBody>
      </p:sp>
      <p:sp>
        <p:nvSpPr>
          <p:cNvPr id="17613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it-IT" dirty="0"/>
              <a:t>From	to	</a:t>
            </a:r>
          </a:p>
          <a:p>
            <a:r>
              <a:rPr lang="it-IT" dirty="0" err="1"/>
              <a:t>Isotims</a:t>
            </a:r>
            <a:r>
              <a:rPr lang="it-IT" dirty="0"/>
              <a:t> </a:t>
            </a:r>
          </a:p>
          <a:p>
            <a:pPr lvl="1"/>
            <a:r>
              <a:rPr lang="it-IT" dirty="0" err="1"/>
              <a:t>Curves</a:t>
            </a:r>
            <a:r>
              <a:rPr lang="it-IT" dirty="0"/>
              <a:t> with </a:t>
            </a:r>
            <a:r>
              <a:rPr lang="it-IT" dirty="0" err="1"/>
              <a:t>same</a:t>
            </a:r>
            <a:r>
              <a:rPr lang="it-IT" dirty="0"/>
              <a:t> </a:t>
            </a:r>
            <a:r>
              <a:rPr lang="it-IT" dirty="0" err="1"/>
              <a:t>transport</a:t>
            </a:r>
            <a:r>
              <a:rPr lang="it-IT" dirty="0"/>
              <a:t> </a:t>
            </a:r>
            <a:r>
              <a:rPr lang="it-IT" dirty="0" err="1"/>
              <a:t>cost</a:t>
            </a:r>
            <a:endParaRPr lang="it-IT" dirty="0"/>
          </a:p>
          <a:p>
            <a:r>
              <a:rPr lang="it-IT" dirty="0" err="1"/>
              <a:t>Isodapane</a:t>
            </a:r>
            <a:r>
              <a:rPr lang="it-IT" dirty="0"/>
              <a:t> </a:t>
            </a:r>
          </a:p>
          <a:p>
            <a:pPr lvl="1"/>
            <a:r>
              <a:rPr lang="it-IT" dirty="0" err="1"/>
              <a:t>Curves</a:t>
            </a:r>
            <a:r>
              <a:rPr lang="it-IT" dirty="0"/>
              <a:t> with </a:t>
            </a:r>
            <a:r>
              <a:rPr lang="it-IT" dirty="0" err="1"/>
              <a:t>same</a:t>
            </a:r>
            <a:r>
              <a:rPr lang="it-IT"/>
              <a:t> TOTAL </a:t>
            </a:r>
            <a:r>
              <a:rPr lang="it-IT" dirty="0" err="1"/>
              <a:t>transport</a:t>
            </a:r>
            <a:r>
              <a:rPr lang="it-IT" dirty="0"/>
              <a:t> </a:t>
            </a:r>
            <a:r>
              <a:rPr lang="it-IT" dirty="0" err="1"/>
              <a:t>cost</a:t>
            </a:r>
            <a:endParaRPr lang="it-IT" dirty="0"/>
          </a:p>
        </p:txBody>
      </p:sp>
      <p:sp>
        <p:nvSpPr>
          <p:cNvPr id="176131" name="Oval 4"/>
          <p:cNvSpPr>
            <a:spLocks noChangeArrowheads="1"/>
          </p:cNvSpPr>
          <p:nvPr/>
        </p:nvSpPr>
        <p:spPr bwMode="auto">
          <a:xfrm>
            <a:off x="2413000" y="2133600"/>
            <a:ext cx="179388" cy="179388"/>
          </a:xfrm>
          <a:prstGeom prst="ellipse">
            <a:avLst/>
          </a:prstGeom>
          <a:solidFill>
            <a:schemeClr val="accent1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6132" name="Freeform 5"/>
          <p:cNvSpPr>
            <a:spLocks/>
          </p:cNvSpPr>
          <p:nvPr/>
        </p:nvSpPr>
        <p:spPr bwMode="auto">
          <a:xfrm>
            <a:off x="3708400" y="1773238"/>
            <a:ext cx="1008063" cy="865187"/>
          </a:xfrm>
          <a:custGeom>
            <a:avLst/>
            <a:gdLst>
              <a:gd name="T0" fmla="*/ 35968297 w 2010"/>
              <a:gd name="T1" fmla="*/ 62533905 h 1702"/>
              <a:gd name="T2" fmla="*/ 469348126 w 2010"/>
              <a:gd name="T3" fmla="*/ 62533905 h 1702"/>
              <a:gd name="T4" fmla="*/ 252784086 w 2010"/>
              <a:gd name="T5" fmla="*/ 437737857 h 1702"/>
              <a:gd name="T6" fmla="*/ 35968297 w 2010"/>
              <a:gd name="T7" fmla="*/ 62533905 h 1702"/>
              <a:gd name="T8" fmla="*/ 0 60000 65536"/>
              <a:gd name="T9" fmla="*/ 0 60000 65536"/>
              <a:gd name="T10" fmla="*/ 0 60000 65536"/>
              <a:gd name="T11" fmla="*/ 0 60000 65536"/>
              <a:gd name="T12" fmla="*/ 0 w 2010"/>
              <a:gd name="T13" fmla="*/ 0 h 1702"/>
              <a:gd name="T14" fmla="*/ 2010 w 2010"/>
              <a:gd name="T15" fmla="*/ 1702 h 170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10" h="1702">
                <a:moveTo>
                  <a:pt x="143" y="242"/>
                </a:moveTo>
                <a:cubicBezTo>
                  <a:pt x="286" y="0"/>
                  <a:pt x="1722" y="0"/>
                  <a:pt x="1866" y="242"/>
                </a:cubicBezTo>
                <a:cubicBezTo>
                  <a:pt x="2010" y="484"/>
                  <a:pt x="1292" y="1686"/>
                  <a:pt x="1005" y="1694"/>
                </a:cubicBezTo>
                <a:cubicBezTo>
                  <a:pt x="718" y="1702"/>
                  <a:pt x="0" y="484"/>
                  <a:pt x="143" y="242"/>
                </a:cubicBezTo>
                <a:close/>
              </a:path>
            </a:pathLst>
          </a:custGeom>
          <a:solidFill>
            <a:schemeClr val="bg2">
              <a:alpha val="23921"/>
            </a:schemeClr>
          </a:solidFill>
          <a:ln w="38100" cap="flat" cmpd="sng">
            <a:solidFill>
              <a:srgbClr val="333333"/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8961" name="Group 2"/>
          <p:cNvGrpSpPr>
            <a:grpSpLocks/>
          </p:cNvGrpSpPr>
          <p:nvPr/>
        </p:nvGrpSpPr>
        <p:grpSpPr bwMode="auto">
          <a:xfrm>
            <a:off x="-1042988" y="-801688"/>
            <a:ext cx="8277226" cy="8277226"/>
            <a:chOff x="-657" y="-505"/>
            <a:chExt cx="5214" cy="5214"/>
          </a:xfrm>
        </p:grpSpPr>
        <p:sp>
          <p:nvSpPr>
            <p:cNvPr id="169002" name="Oval 3"/>
            <p:cNvSpPr>
              <a:spLocks noChangeArrowheads="1"/>
            </p:cNvSpPr>
            <p:nvPr/>
          </p:nvSpPr>
          <p:spPr bwMode="auto">
            <a:xfrm>
              <a:off x="1610" y="1808"/>
              <a:ext cx="680" cy="680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9003" name="Oval 4"/>
            <p:cNvSpPr>
              <a:spLocks noChangeArrowheads="1"/>
            </p:cNvSpPr>
            <p:nvPr/>
          </p:nvSpPr>
          <p:spPr bwMode="auto">
            <a:xfrm>
              <a:off x="1384" y="1580"/>
              <a:ext cx="1134" cy="1134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9004" name="Oval 5"/>
            <p:cNvSpPr>
              <a:spLocks noChangeArrowheads="1"/>
            </p:cNvSpPr>
            <p:nvPr/>
          </p:nvSpPr>
          <p:spPr bwMode="auto">
            <a:xfrm>
              <a:off x="1158" y="1353"/>
              <a:ext cx="1587" cy="1587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9005" name="Oval 6"/>
            <p:cNvSpPr>
              <a:spLocks noChangeArrowheads="1"/>
            </p:cNvSpPr>
            <p:nvPr/>
          </p:nvSpPr>
          <p:spPr bwMode="auto">
            <a:xfrm>
              <a:off x="930" y="1127"/>
              <a:ext cx="2040" cy="2040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9006" name="Oval 7"/>
            <p:cNvSpPr>
              <a:spLocks noChangeArrowheads="1"/>
            </p:cNvSpPr>
            <p:nvPr/>
          </p:nvSpPr>
          <p:spPr bwMode="auto">
            <a:xfrm>
              <a:off x="703" y="900"/>
              <a:ext cx="2494" cy="2494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9007" name="Oval 8"/>
            <p:cNvSpPr>
              <a:spLocks noChangeArrowheads="1"/>
            </p:cNvSpPr>
            <p:nvPr/>
          </p:nvSpPr>
          <p:spPr bwMode="auto">
            <a:xfrm>
              <a:off x="476" y="683"/>
              <a:ext cx="2947" cy="2947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9008" name="Oval 9"/>
            <p:cNvSpPr>
              <a:spLocks noChangeArrowheads="1"/>
            </p:cNvSpPr>
            <p:nvPr/>
          </p:nvSpPr>
          <p:spPr bwMode="auto">
            <a:xfrm>
              <a:off x="250" y="456"/>
              <a:ext cx="3401" cy="3401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9009" name="Oval 10"/>
            <p:cNvSpPr>
              <a:spLocks noChangeArrowheads="1"/>
            </p:cNvSpPr>
            <p:nvPr/>
          </p:nvSpPr>
          <p:spPr bwMode="auto">
            <a:xfrm>
              <a:off x="1902" y="2096"/>
              <a:ext cx="113" cy="113"/>
            </a:xfrm>
            <a:prstGeom prst="ellipse">
              <a:avLst/>
            </a:prstGeom>
            <a:solidFill>
              <a:schemeClr val="accent1"/>
            </a:solidFill>
            <a:ln w="19050" algn="ctr">
              <a:solidFill>
                <a:srgbClr val="3333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9010" name="Oval 11"/>
            <p:cNvSpPr>
              <a:spLocks noChangeArrowheads="1"/>
            </p:cNvSpPr>
            <p:nvPr/>
          </p:nvSpPr>
          <p:spPr bwMode="auto">
            <a:xfrm>
              <a:off x="-213" y="-63"/>
              <a:ext cx="4307" cy="4307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9011" name="Oval 12"/>
            <p:cNvSpPr>
              <a:spLocks noChangeArrowheads="1"/>
            </p:cNvSpPr>
            <p:nvPr/>
          </p:nvSpPr>
          <p:spPr bwMode="auto">
            <a:xfrm>
              <a:off x="-657" y="-505"/>
              <a:ext cx="5214" cy="5214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</p:grpSp>
      <p:grpSp>
        <p:nvGrpSpPr>
          <p:cNvPr id="168962" name="Group 13"/>
          <p:cNvGrpSpPr>
            <a:grpSpLocks/>
          </p:cNvGrpSpPr>
          <p:nvPr/>
        </p:nvGrpSpPr>
        <p:grpSpPr bwMode="auto">
          <a:xfrm>
            <a:off x="3276600" y="346075"/>
            <a:ext cx="6118225" cy="6118225"/>
            <a:chOff x="2064" y="218"/>
            <a:chExt cx="3854" cy="3854"/>
          </a:xfrm>
        </p:grpSpPr>
        <p:sp>
          <p:nvSpPr>
            <p:cNvPr id="168993" name="Oval 14"/>
            <p:cNvSpPr>
              <a:spLocks noChangeArrowheads="1"/>
            </p:cNvSpPr>
            <p:nvPr/>
          </p:nvSpPr>
          <p:spPr bwMode="auto">
            <a:xfrm>
              <a:off x="3651" y="1789"/>
              <a:ext cx="680" cy="680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8994" name="Oval 15"/>
            <p:cNvSpPr>
              <a:spLocks noChangeArrowheads="1"/>
            </p:cNvSpPr>
            <p:nvPr/>
          </p:nvSpPr>
          <p:spPr bwMode="auto">
            <a:xfrm>
              <a:off x="3425" y="1561"/>
              <a:ext cx="1134" cy="1134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8995" name="Oval 16"/>
            <p:cNvSpPr>
              <a:spLocks noChangeArrowheads="1"/>
            </p:cNvSpPr>
            <p:nvPr/>
          </p:nvSpPr>
          <p:spPr bwMode="auto">
            <a:xfrm>
              <a:off x="3199" y="1334"/>
              <a:ext cx="1587" cy="1587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8996" name="Oval 17"/>
            <p:cNvSpPr>
              <a:spLocks noChangeArrowheads="1"/>
            </p:cNvSpPr>
            <p:nvPr/>
          </p:nvSpPr>
          <p:spPr bwMode="auto">
            <a:xfrm>
              <a:off x="2971" y="1108"/>
              <a:ext cx="2040" cy="2040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8997" name="Oval 18"/>
            <p:cNvSpPr>
              <a:spLocks noChangeArrowheads="1"/>
            </p:cNvSpPr>
            <p:nvPr/>
          </p:nvSpPr>
          <p:spPr bwMode="auto">
            <a:xfrm>
              <a:off x="2744" y="881"/>
              <a:ext cx="2494" cy="2494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8998" name="Oval 19"/>
            <p:cNvSpPr>
              <a:spLocks noChangeArrowheads="1"/>
            </p:cNvSpPr>
            <p:nvPr/>
          </p:nvSpPr>
          <p:spPr bwMode="auto">
            <a:xfrm>
              <a:off x="2517" y="664"/>
              <a:ext cx="2947" cy="2947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8999" name="Oval 20"/>
            <p:cNvSpPr>
              <a:spLocks noChangeArrowheads="1"/>
            </p:cNvSpPr>
            <p:nvPr/>
          </p:nvSpPr>
          <p:spPr bwMode="auto">
            <a:xfrm>
              <a:off x="2291" y="437"/>
              <a:ext cx="3401" cy="3401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9000" name="Oval 21"/>
            <p:cNvSpPr>
              <a:spLocks noChangeArrowheads="1"/>
            </p:cNvSpPr>
            <p:nvPr/>
          </p:nvSpPr>
          <p:spPr bwMode="auto">
            <a:xfrm>
              <a:off x="3951" y="2051"/>
              <a:ext cx="113" cy="113"/>
            </a:xfrm>
            <a:prstGeom prst="ellipse">
              <a:avLst/>
            </a:prstGeom>
            <a:solidFill>
              <a:schemeClr val="accent1"/>
            </a:solidFill>
            <a:ln w="19050" algn="ctr">
              <a:solidFill>
                <a:srgbClr val="3333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9001" name="Oval 22"/>
            <p:cNvSpPr>
              <a:spLocks noChangeArrowheads="1"/>
            </p:cNvSpPr>
            <p:nvPr/>
          </p:nvSpPr>
          <p:spPr bwMode="auto">
            <a:xfrm>
              <a:off x="2064" y="218"/>
              <a:ext cx="3854" cy="3854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</p:grpSp>
      <p:sp>
        <p:nvSpPr>
          <p:cNvPr id="168963" name="Text Box 23"/>
          <p:cNvSpPr txBox="1">
            <a:spLocks noChangeArrowheads="1"/>
          </p:cNvSpPr>
          <p:nvPr/>
        </p:nvSpPr>
        <p:spPr bwMode="auto">
          <a:xfrm>
            <a:off x="6516688" y="2782888"/>
            <a:ext cx="158273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2.000 €</a:t>
            </a:r>
          </a:p>
        </p:txBody>
      </p:sp>
      <p:sp>
        <p:nvSpPr>
          <p:cNvPr id="168964" name="Text Box 24"/>
          <p:cNvSpPr txBox="1">
            <a:spLocks noChangeArrowheads="1"/>
          </p:cNvSpPr>
          <p:nvPr/>
        </p:nvSpPr>
        <p:spPr bwMode="auto">
          <a:xfrm>
            <a:off x="6516688" y="2351088"/>
            <a:ext cx="158273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4.000 €</a:t>
            </a:r>
          </a:p>
        </p:txBody>
      </p:sp>
      <p:sp>
        <p:nvSpPr>
          <p:cNvPr id="168965" name="Text Box 25"/>
          <p:cNvSpPr txBox="1">
            <a:spLocks noChangeArrowheads="1"/>
          </p:cNvSpPr>
          <p:nvPr/>
        </p:nvSpPr>
        <p:spPr bwMode="auto">
          <a:xfrm>
            <a:off x="6732588" y="1989138"/>
            <a:ext cx="158273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6.000 €</a:t>
            </a:r>
          </a:p>
        </p:txBody>
      </p:sp>
      <p:sp>
        <p:nvSpPr>
          <p:cNvPr id="168966" name="Text Box 26"/>
          <p:cNvSpPr txBox="1">
            <a:spLocks noChangeArrowheads="1"/>
          </p:cNvSpPr>
          <p:nvPr/>
        </p:nvSpPr>
        <p:spPr bwMode="auto">
          <a:xfrm>
            <a:off x="6994525" y="1773238"/>
            <a:ext cx="15827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8.000 €</a:t>
            </a:r>
          </a:p>
        </p:txBody>
      </p:sp>
      <p:sp>
        <p:nvSpPr>
          <p:cNvPr id="168967" name="Text Box 27"/>
          <p:cNvSpPr txBox="1">
            <a:spLocks noChangeArrowheads="1"/>
          </p:cNvSpPr>
          <p:nvPr/>
        </p:nvSpPr>
        <p:spPr bwMode="auto">
          <a:xfrm>
            <a:off x="7267575" y="1485900"/>
            <a:ext cx="15827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10.000 €</a:t>
            </a:r>
          </a:p>
        </p:txBody>
      </p:sp>
      <p:sp>
        <p:nvSpPr>
          <p:cNvPr id="168968" name="Text Box 28"/>
          <p:cNvSpPr txBox="1">
            <a:spLocks noChangeArrowheads="1"/>
          </p:cNvSpPr>
          <p:nvPr/>
        </p:nvSpPr>
        <p:spPr bwMode="auto">
          <a:xfrm>
            <a:off x="7526338" y="1196975"/>
            <a:ext cx="158273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12.000 €</a:t>
            </a:r>
          </a:p>
        </p:txBody>
      </p:sp>
      <p:sp>
        <p:nvSpPr>
          <p:cNvPr id="168969" name="Text Box 29"/>
          <p:cNvSpPr txBox="1">
            <a:spLocks noChangeArrowheads="1"/>
          </p:cNvSpPr>
          <p:nvPr/>
        </p:nvSpPr>
        <p:spPr bwMode="auto">
          <a:xfrm>
            <a:off x="7800975" y="911225"/>
            <a:ext cx="15827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14.000 €</a:t>
            </a:r>
          </a:p>
        </p:txBody>
      </p:sp>
      <p:sp>
        <p:nvSpPr>
          <p:cNvPr id="168970" name="Text Box 30"/>
          <p:cNvSpPr txBox="1">
            <a:spLocks noChangeArrowheads="1"/>
          </p:cNvSpPr>
          <p:nvPr/>
        </p:nvSpPr>
        <p:spPr bwMode="auto">
          <a:xfrm>
            <a:off x="2800350" y="3963988"/>
            <a:ext cx="15827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1.000 €</a:t>
            </a:r>
          </a:p>
        </p:txBody>
      </p:sp>
      <p:sp>
        <p:nvSpPr>
          <p:cNvPr id="168971" name="Text Box 31"/>
          <p:cNvSpPr txBox="1">
            <a:spLocks noChangeArrowheads="1"/>
          </p:cNvSpPr>
          <p:nvPr/>
        </p:nvSpPr>
        <p:spPr bwMode="auto">
          <a:xfrm>
            <a:off x="2798763" y="4267200"/>
            <a:ext cx="158273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2.000 €</a:t>
            </a:r>
          </a:p>
        </p:txBody>
      </p:sp>
      <p:sp>
        <p:nvSpPr>
          <p:cNvPr id="168972" name="Text Box 32"/>
          <p:cNvSpPr txBox="1">
            <a:spLocks noChangeArrowheads="1"/>
          </p:cNvSpPr>
          <p:nvPr/>
        </p:nvSpPr>
        <p:spPr bwMode="auto">
          <a:xfrm>
            <a:off x="2828925" y="4672013"/>
            <a:ext cx="15827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3.000 €</a:t>
            </a:r>
          </a:p>
        </p:txBody>
      </p:sp>
      <p:sp>
        <p:nvSpPr>
          <p:cNvPr id="168973" name="Text Box 33"/>
          <p:cNvSpPr txBox="1">
            <a:spLocks noChangeArrowheads="1"/>
          </p:cNvSpPr>
          <p:nvPr/>
        </p:nvSpPr>
        <p:spPr bwMode="auto">
          <a:xfrm>
            <a:off x="2828925" y="4987925"/>
            <a:ext cx="15827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4.000 €</a:t>
            </a:r>
          </a:p>
        </p:txBody>
      </p:sp>
      <p:sp>
        <p:nvSpPr>
          <p:cNvPr id="168974" name="Text Box 34"/>
          <p:cNvSpPr txBox="1">
            <a:spLocks noChangeArrowheads="1"/>
          </p:cNvSpPr>
          <p:nvPr/>
        </p:nvSpPr>
        <p:spPr bwMode="auto">
          <a:xfrm>
            <a:off x="2873375" y="5405438"/>
            <a:ext cx="15827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5.000 €</a:t>
            </a:r>
          </a:p>
        </p:txBody>
      </p:sp>
      <p:sp>
        <p:nvSpPr>
          <p:cNvPr id="168975" name="Text Box 35"/>
          <p:cNvSpPr txBox="1">
            <a:spLocks noChangeArrowheads="1"/>
          </p:cNvSpPr>
          <p:nvPr/>
        </p:nvSpPr>
        <p:spPr bwMode="auto">
          <a:xfrm>
            <a:off x="2871788" y="5707063"/>
            <a:ext cx="158273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6.000 €</a:t>
            </a:r>
          </a:p>
        </p:txBody>
      </p:sp>
      <p:sp>
        <p:nvSpPr>
          <p:cNvPr id="168976" name="Text Box 36"/>
          <p:cNvSpPr txBox="1">
            <a:spLocks noChangeArrowheads="1"/>
          </p:cNvSpPr>
          <p:nvPr/>
        </p:nvSpPr>
        <p:spPr bwMode="auto">
          <a:xfrm>
            <a:off x="2830513" y="6165850"/>
            <a:ext cx="158273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7.000 €</a:t>
            </a:r>
          </a:p>
        </p:txBody>
      </p:sp>
      <p:sp>
        <p:nvSpPr>
          <p:cNvPr id="168977" name="Oval 37"/>
          <p:cNvSpPr>
            <a:spLocks noChangeArrowheads="1"/>
          </p:cNvSpPr>
          <p:nvPr/>
        </p:nvSpPr>
        <p:spPr bwMode="auto">
          <a:xfrm>
            <a:off x="3578225" y="3386138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68978" name="Oval 38"/>
          <p:cNvSpPr>
            <a:spLocks noChangeArrowheads="1"/>
          </p:cNvSpPr>
          <p:nvPr/>
        </p:nvSpPr>
        <p:spPr bwMode="auto">
          <a:xfrm>
            <a:off x="4052888" y="2608263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68979" name="Oval 39"/>
          <p:cNvSpPr>
            <a:spLocks noChangeArrowheads="1"/>
          </p:cNvSpPr>
          <p:nvPr/>
        </p:nvSpPr>
        <p:spPr bwMode="auto">
          <a:xfrm>
            <a:off x="4067175" y="4113213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68980" name="Oval 40"/>
          <p:cNvSpPr>
            <a:spLocks noChangeArrowheads="1"/>
          </p:cNvSpPr>
          <p:nvPr/>
        </p:nvSpPr>
        <p:spPr bwMode="auto">
          <a:xfrm>
            <a:off x="4665663" y="4494213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68981" name="Oval 41"/>
          <p:cNvSpPr>
            <a:spLocks noChangeArrowheads="1"/>
          </p:cNvSpPr>
          <p:nvPr/>
        </p:nvSpPr>
        <p:spPr bwMode="auto">
          <a:xfrm>
            <a:off x="4643438" y="2219325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68982" name="Oval 42"/>
          <p:cNvSpPr>
            <a:spLocks noChangeArrowheads="1"/>
          </p:cNvSpPr>
          <p:nvPr/>
        </p:nvSpPr>
        <p:spPr bwMode="auto">
          <a:xfrm>
            <a:off x="5378450" y="1989138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68983" name="Oval 43"/>
          <p:cNvSpPr>
            <a:spLocks noChangeArrowheads="1"/>
          </p:cNvSpPr>
          <p:nvPr/>
        </p:nvSpPr>
        <p:spPr bwMode="auto">
          <a:xfrm>
            <a:off x="5400675" y="4695825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68984" name="Text Box 44"/>
          <p:cNvSpPr txBox="1">
            <a:spLocks noChangeArrowheads="1"/>
          </p:cNvSpPr>
          <p:nvPr/>
        </p:nvSpPr>
        <p:spPr bwMode="auto">
          <a:xfrm>
            <a:off x="4156075" y="6570663"/>
            <a:ext cx="15827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9.000 €</a:t>
            </a:r>
          </a:p>
        </p:txBody>
      </p:sp>
      <p:sp>
        <p:nvSpPr>
          <p:cNvPr id="168985" name="Text Box 45"/>
          <p:cNvSpPr txBox="1">
            <a:spLocks noChangeArrowheads="1"/>
          </p:cNvSpPr>
          <p:nvPr/>
        </p:nvSpPr>
        <p:spPr bwMode="auto">
          <a:xfrm>
            <a:off x="5435600" y="6670675"/>
            <a:ext cx="15827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11.000 €</a:t>
            </a:r>
          </a:p>
        </p:txBody>
      </p:sp>
      <p:sp>
        <p:nvSpPr>
          <p:cNvPr id="168986" name="Oval 46"/>
          <p:cNvSpPr>
            <a:spLocks noChangeArrowheads="1"/>
          </p:cNvSpPr>
          <p:nvPr/>
        </p:nvSpPr>
        <p:spPr bwMode="auto">
          <a:xfrm>
            <a:off x="6227763" y="2060575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68987" name="Oval 47"/>
          <p:cNvSpPr>
            <a:spLocks noChangeArrowheads="1"/>
          </p:cNvSpPr>
          <p:nvPr/>
        </p:nvSpPr>
        <p:spPr bwMode="auto">
          <a:xfrm>
            <a:off x="6170613" y="4559300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68988" name="Oval 48"/>
          <p:cNvSpPr>
            <a:spLocks noChangeArrowheads="1"/>
          </p:cNvSpPr>
          <p:nvPr/>
        </p:nvSpPr>
        <p:spPr bwMode="auto">
          <a:xfrm>
            <a:off x="7186613" y="3306763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68989" name="Text Box 49"/>
          <p:cNvSpPr txBox="1">
            <a:spLocks noChangeArrowheads="1"/>
          </p:cNvSpPr>
          <p:nvPr/>
        </p:nvSpPr>
        <p:spPr bwMode="auto">
          <a:xfrm>
            <a:off x="8029575" y="650875"/>
            <a:ext cx="15827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16.000 €</a:t>
            </a:r>
          </a:p>
        </p:txBody>
      </p:sp>
      <p:sp>
        <p:nvSpPr>
          <p:cNvPr id="168990" name="Text Box 50"/>
          <p:cNvSpPr txBox="1">
            <a:spLocks noChangeArrowheads="1"/>
          </p:cNvSpPr>
          <p:nvPr/>
        </p:nvSpPr>
        <p:spPr bwMode="auto">
          <a:xfrm>
            <a:off x="2598738" y="3170238"/>
            <a:ext cx="503237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2200" b="1" i="1">
                <a:solidFill>
                  <a:srgbClr val="BA1212"/>
                </a:solidFill>
              </a:rPr>
              <a:t>N</a:t>
            </a:r>
          </a:p>
        </p:txBody>
      </p:sp>
      <p:sp>
        <p:nvSpPr>
          <p:cNvPr id="168991" name="Text Box 51"/>
          <p:cNvSpPr txBox="1">
            <a:spLocks noChangeArrowheads="1"/>
          </p:cNvSpPr>
          <p:nvPr/>
        </p:nvSpPr>
        <p:spPr bwMode="auto">
          <a:xfrm>
            <a:off x="5795963" y="3155950"/>
            <a:ext cx="39052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2200" b="1" i="1"/>
              <a:t>M</a:t>
            </a:r>
          </a:p>
        </p:txBody>
      </p:sp>
      <p:sp>
        <p:nvSpPr>
          <p:cNvPr id="168992" name="Text Box 52"/>
          <p:cNvSpPr txBox="1">
            <a:spLocks noChangeArrowheads="1"/>
          </p:cNvSpPr>
          <p:nvPr/>
        </p:nvSpPr>
        <p:spPr bwMode="auto">
          <a:xfrm>
            <a:off x="179388" y="260350"/>
            <a:ext cx="3024187" cy="854075"/>
          </a:xfrm>
          <a:prstGeom prst="rect">
            <a:avLst/>
          </a:prstGeom>
          <a:solidFill>
            <a:schemeClr val="bg1">
              <a:alpha val="74117"/>
            </a:schemeClr>
          </a:solidFill>
          <a:ln w="28575" algn="ctr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>
                <a:solidFill>
                  <a:schemeClr val="tx2"/>
                </a:solidFill>
                <a:latin typeface="Tahoma" pitchFamily="34" charset="0"/>
              </a:rPr>
              <a:t>Building of the 15.000 € isodapane from isotims referred to N and M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9985" name="Group 2"/>
          <p:cNvGrpSpPr>
            <a:grpSpLocks/>
          </p:cNvGrpSpPr>
          <p:nvPr/>
        </p:nvGrpSpPr>
        <p:grpSpPr bwMode="auto">
          <a:xfrm>
            <a:off x="-1042988" y="-801688"/>
            <a:ext cx="8277226" cy="8277226"/>
            <a:chOff x="-657" y="-505"/>
            <a:chExt cx="5214" cy="5214"/>
          </a:xfrm>
        </p:grpSpPr>
        <p:sp>
          <p:nvSpPr>
            <p:cNvPr id="170027" name="Oval 3"/>
            <p:cNvSpPr>
              <a:spLocks noChangeArrowheads="1"/>
            </p:cNvSpPr>
            <p:nvPr/>
          </p:nvSpPr>
          <p:spPr bwMode="auto">
            <a:xfrm>
              <a:off x="1610" y="1808"/>
              <a:ext cx="680" cy="680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28" name="Oval 4"/>
            <p:cNvSpPr>
              <a:spLocks noChangeArrowheads="1"/>
            </p:cNvSpPr>
            <p:nvPr/>
          </p:nvSpPr>
          <p:spPr bwMode="auto">
            <a:xfrm>
              <a:off x="1384" y="1580"/>
              <a:ext cx="1134" cy="1134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29" name="Oval 5"/>
            <p:cNvSpPr>
              <a:spLocks noChangeArrowheads="1"/>
            </p:cNvSpPr>
            <p:nvPr/>
          </p:nvSpPr>
          <p:spPr bwMode="auto">
            <a:xfrm>
              <a:off x="1158" y="1353"/>
              <a:ext cx="1587" cy="1587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30" name="Oval 6"/>
            <p:cNvSpPr>
              <a:spLocks noChangeArrowheads="1"/>
            </p:cNvSpPr>
            <p:nvPr/>
          </p:nvSpPr>
          <p:spPr bwMode="auto">
            <a:xfrm>
              <a:off x="930" y="1127"/>
              <a:ext cx="2040" cy="2040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31" name="Oval 7"/>
            <p:cNvSpPr>
              <a:spLocks noChangeArrowheads="1"/>
            </p:cNvSpPr>
            <p:nvPr/>
          </p:nvSpPr>
          <p:spPr bwMode="auto">
            <a:xfrm>
              <a:off x="703" y="900"/>
              <a:ext cx="2494" cy="2494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32" name="Oval 8"/>
            <p:cNvSpPr>
              <a:spLocks noChangeArrowheads="1"/>
            </p:cNvSpPr>
            <p:nvPr/>
          </p:nvSpPr>
          <p:spPr bwMode="auto">
            <a:xfrm>
              <a:off x="476" y="683"/>
              <a:ext cx="2947" cy="2947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33" name="Oval 9"/>
            <p:cNvSpPr>
              <a:spLocks noChangeArrowheads="1"/>
            </p:cNvSpPr>
            <p:nvPr/>
          </p:nvSpPr>
          <p:spPr bwMode="auto">
            <a:xfrm>
              <a:off x="250" y="456"/>
              <a:ext cx="3401" cy="3401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34" name="Oval 10"/>
            <p:cNvSpPr>
              <a:spLocks noChangeArrowheads="1"/>
            </p:cNvSpPr>
            <p:nvPr/>
          </p:nvSpPr>
          <p:spPr bwMode="auto">
            <a:xfrm>
              <a:off x="1902" y="2096"/>
              <a:ext cx="113" cy="113"/>
            </a:xfrm>
            <a:prstGeom prst="ellipse">
              <a:avLst/>
            </a:prstGeom>
            <a:solidFill>
              <a:schemeClr val="accent1"/>
            </a:solidFill>
            <a:ln w="19050" algn="ctr">
              <a:solidFill>
                <a:srgbClr val="3333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35" name="Oval 11"/>
            <p:cNvSpPr>
              <a:spLocks noChangeArrowheads="1"/>
            </p:cNvSpPr>
            <p:nvPr/>
          </p:nvSpPr>
          <p:spPr bwMode="auto">
            <a:xfrm>
              <a:off x="-213" y="-63"/>
              <a:ext cx="4307" cy="4307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36" name="Oval 12"/>
            <p:cNvSpPr>
              <a:spLocks noChangeArrowheads="1"/>
            </p:cNvSpPr>
            <p:nvPr/>
          </p:nvSpPr>
          <p:spPr bwMode="auto">
            <a:xfrm>
              <a:off x="-657" y="-505"/>
              <a:ext cx="5214" cy="5214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</p:grpSp>
      <p:grpSp>
        <p:nvGrpSpPr>
          <p:cNvPr id="169986" name="Group 13"/>
          <p:cNvGrpSpPr>
            <a:grpSpLocks/>
          </p:cNvGrpSpPr>
          <p:nvPr/>
        </p:nvGrpSpPr>
        <p:grpSpPr bwMode="auto">
          <a:xfrm>
            <a:off x="3276600" y="346075"/>
            <a:ext cx="6118225" cy="6118225"/>
            <a:chOff x="2064" y="218"/>
            <a:chExt cx="3854" cy="3854"/>
          </a:xfrm>
        </p:grpSpPr>
        <p:sp>
          <p:nvSpPr>
            <p:cNvPr id="170018" name="Oval 14"/>
            <p:cNvSpPr>
              <a:spLocks noChangeArrowheads="1"/>
            </p:cNvSpPr>
            <p:nvPr/>
          </p:nvSpPr>
          <p:spPr bwMode="auto">
            <a:xfrm>
              <a:off x="3651" y="1789"/>
              <a:ext cx="680" cy="680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19" name="Oval 15"/>
            <p:cNvSpPr>
              <a:spLocks noChangeArrowheads="1"/>
            </p:cNvSpPr>
            <p:nvPr/>
          </p:nvSpPr>
          <p:spPr bwMode="auto">
            <a:xfrm>
              <a:off x="3425" y="1561"/>
              <a:ext cx="1134" cy="1134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20" name="Oval 16"/>
            <p:cNvSpPr>
              <a:spLocks noChangeArrowheads="1"/>
            </p:cNvSpPr>
            <p:nvPr/>
          </p:nvSpPr>
          <p:spPr bwMode="auto">
            <a:xfrm>
              <a:off x="3199" y="1334"/>
              <a:ext cx="1587" cy="1587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21" name="Oval 17"/>
            <p:cNvSpPr>
              <a:spLocks noChangeArrowheads="1"/>
            </p:cNvSpPr>
            <p:nvPr/>
          </p:nvSpPr>
          <p:spPr bwMode="auto">
            <a:xfrm>
              <a:off x="2971" y="1108"/>
              <a:ext cx="2040" cy="2040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22" name="Oval 18"/>
            <p:cNvSpPr>
              <a:spLocks noChangeArrowheads="1"/>
            </p:cNvSpPr>
            <p:nvPr/>
          </p:nvSpPr>
          <p:spPr bwMode="auto">
            <a:xfrm>
              <a:off x="2744" y="881"/>
              <a:ext cx="2494" cy="2494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23" name="Oval 19"/>
            <p:cNvSpPr>
              <a:spLocks noChangeArrowheads="1"/>
            </p:cNvSpPr>
            <p:nvPr/>
          </p:nvSpPr>
          <p:spPr bwMode="auto">
            <a:xfrm>
              <a:off x="2517" y="664"/>
              <a:ext cx="2947" cy="2947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24" name="Oval 20"/>
            <p:cNvSpPr>
              <a:spLocks noChangeArrowheads="1"/>
            </p:cNvSpPr>
            <p:nvPr/>
          </p:nvSpPr>
          <p:spPr bwMode="auto">
            <a:xfrm>
              <a:off x="2291" y="437"/>
              <a:ext cx="3401" cy="3401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25" name="Oval 21"/>
            <p:cNvSpPr>
              <a:spLocks noChangeArrowheads="1"/>
            </p:cNvSpPr>
            <p:nvPr/>
          </p:nvSpPr>
          <p:spPr bwMode="auto">
            <a:xfrm>
              <a:off x="3951" y="2051"/>
              <a:ext cx="113" cy="113"/>
            </a:xfrm>
            <a:prstGeom prst="ellipse">
              <a:avLst/>
            </a:prstGeom>
            <a:solidFill>
              <a:schemeClr val="accent1"/>
            </a:solidFill>
            <a:ln w="19050" algn="ctr">
              <a:solidFill>
                <a:srgbClr val="3333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26" name="Oval 22"/>
            <p:cNvSpPr>
              <a:spLocks noChangeArrowheads="1"/>
            </p:cNvSpPr>
            <p:nvPr/>
          </p:nvSpPr>
          <p:spPr bwMode="auto">
            <a:xfrm>
              <a:off x="2064" y="218"/>
              <a:ext cx="3854" cy="3854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</p:grpSp>
      <p:sp>
        <p:nvSpPr>
          <p:cNvPr id="169987" name="Text Box 23"/>
          <p:cNvSpPr txBox="1">
            <a:spLocks noChangeArrowheads="1"/>
          </p:cNvSpPr>
          <p:nvPr/>
        </p:nvSpPr>
        <p:spPr bwMode="auto">
          <a:xfrm>
            <a:off x="6516688" y="2782888"/>
            <a:ext cx="158273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2.000 €</a:t>
            </a:r>
          </a:p>
        </p:txBody>
      </p:sp>
      <p:sp>
        <p:nvSpPr>
          <p:cNvPr id="169988" name="Text Box 24"/>
          <p:cNvSpPr txBox="1">
            <a:spLocks noChangeArrowheads="1"/>
          </p:cNvSpPr>
          <p:nvPr/>
        </p:nvSpPr>
        <p:spPr bwMode="auto">
          <a:xfrm>
            <a:off x="6516688" y="2351088"/>
            <a:ext cx="158273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4.000 €</a:t>
            </a:r>
          </a:p>
        </p:txBody>
      </p:sp>
      <p:sp>
        <p:nvSpPr>
          <p:cNvPr id="169989" name="Text Box 25"/>
          <p:cNvSpPr txBox="1">
            <a:spLocks noChangeArrowheads="1"/>
          </p:cNvSpPr>
          <p:nvPr/>
        </p:nvSpPr>
        <p:spPr bwMode="auto">
          <a:xfrm>
            <a:off x="6732588" y="1989138"/>
            <a:ext cx="158273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6.000 €</a:t>
            </a:r>
          </a:p>
        </p:txBody>
      </p:sp>
      <p:sp>
        <p:nvSpPr>
          <p:cNvPr id="169990" name="Text Box 26"/>
          <p:cNvSpPr txBox="1">
            <a:spLocks noChangeArrowheads="1"/>
          </p:cNvSpPr>
          <p:nvPr/>
        </p:nvSpPr>
        <p:spPr bwMode="auto">
          <a:xfrm>
            <a:off x="6994525" y="1773238"/>
            <a:ext cx="15827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8.000 €</a:t>
            </a:r>
          </a:p>
        </p:txBody>
      </p:sp>
      <p:sp>
        <p:nvSpPr>
          <p:cNvPr id="169991" name="Text Box 27"/>
          <p:cNvSpPr txBox="1">
            <a:spLocks noChangeArrowheads="1"/>
          </p:cNvSpPr>
          <p:nvPr/>
        </p:nvSpPr>
        <p:spPr bwMode="auto">
          <a:xfrm>
            <a:off x="7267575" y="1485900"/>
            <a:ext cx="15827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10.000 €</a:t>
            </a:r>
          </a:p>
        </p:txBody>
      </p:sp>
      <p:sp>
        <p:nvSpPr>
          <p:cNvPr id="169992" name="Text Box 28"/>
          <p:cNvSpPr txBox="1">
            <a:spLocks noChangeArrowheads="1"/>
          </p:cNvSpPr>
          <p:nvPr/>
        </p:nvSpPr>
        <p:spPr bwMode="auto">
          <a:xfrm>
            <a:off x="7526338" y="1196975"/>
            <a:ext cx="158273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12.000 €</a:t>
            </a:r>
          </a:p>
        </p:txBody>
      </p:sp>
      <p:sp>
        <p:nvSpPr>
          <p:cNvPr id="169993" name="Text Box 29"/>
          <p:cNvSpPr txBox="1">
            <a:spLocks noChangeArrowheads="1"/>
          </p:cNvSpPr>
          <p:nvPr/>
        </p:nvSpPr>
        <p:spPr bwMode="auto">
          <a:xfrm>
            <a:off x="7800975" y="911225"/>
            <a:ext cx="15827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14.000 €</a:t>
            </a:r>
          </a:p>
        </p:txBody>
      </p:sp>
      <p:sp>
        <p:nvSpPr>
          <p:cNvPr id="169994" name="Text Box 30"/>
          <p:cNvSpPr txBox="1">
            <a:spLocks noChangeArrowheads="1"/>
          </p:cNvSpPr>
          <p:nvPr/>
        </p:nvSpPr>
        <p:spPr bwMode="auto">
          <a:xfrm>
            <a:off x="2800350" y="3963988"/>
            <a:ext cx="15827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1.000 €</a:t>
            </a:r>
          </a:p>
        </p:txBody>
      </p:sp>
      <p:sp>
        <p:nvSpPr>
          <p:cNvPr id="169995" name="Text Box 31"/>
          <p:cNvSpPr txBox="1">
            <a:spLocks noChangeArrowheads="1"/>
          </p:cNvSpPr>
          <p:nvPr/>
        </p:nvSpPr>
        <p:spPr bwMode="auto">
          <a:xfrm>
            <a:off x="2798763" y="4267200"/>
            <a:ext cx="158273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2.000 €</a:t>
            </a:r>
          </a:p>
        </p:txBody>
      </p:sp>
      <p:sp>
        <p:nvSpPr>
          <p:cNvPr id="169996" name="Text Box 32"/>
          <p:cNvSpPr txBox="1">
            <a:spLocks noChangeArrowheads="1"/>
          </p:cNvSpPr>
          <p:nvPr/>
        </p:nvSpPr>
        <p:spPr bwMode="auto">
          <a:xfrm>
            <a:off x="2828925" y="4672013"/>
            <a:ext cx="15827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3.000 €</a:t>
            </a:r>
          </a:p>
        </p:txBody>
      </p:sp>
      <p:sp>
        <p:nvSpPr>
          <p:cNvPr id="169997" name="Text Box 33"/>
          <p:cNvSpPr txBox="1">
            <a:spLocks noChangeArrowheads="1"/>
          </p:cNvSpPr>
          <p:nvPr/>
        </p:nvSpPr>
        <p:spPr bwMode="auto">
          <a:xfrm>
            <a:off x="2828925" y="4987925"/>
            <a:ext cx="15827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4.000 €</a:t>
            </a:r>
          </a:p>
        </p:txBody>
      </p:sp>
      <p:sp>
        <p:nvSpPr>
          <p:cNvPr id="169998" name="Text Box 34"/>
          <p:cNvSpPr txBox="1">
            <a:spLocks noChangeArrowheads="1"/>
          </p:cNvSpPr>
          <p:nvPr/>
        </p:nvSpPr>
        <p:spPr bwMode="auto">
          <a:xfrm>
            <a:off x="2873375" y="5405438"/>
            <a:ext cx="15827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5.000 €</a:t>
            </a:r>
          </a:p>
        </p:txBody>
      </p:sp>
      <p:sp>
        <p:nvSpPr>
          <p:cNvPr id="169999" name="Text Box 35"/>
          <p:cNvSpPr txBox="1">
            <a:spLocks noChangeArrowheads="1"/>
          </p:cNvSpPr>
          <p:nvPr/>
        </p:nvSpPr>
        <p:spPr bwMode="auto">
          <a:xfrm>
            <a:off x="2871788" y="5707063"/>
            <a:ext cx="158273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6.000 €</a:t>
            </a:r>
          </a:p>
        </p:txBody>
      </p:sp>
      <p:sp>
        <p:nvSpPr>
          <p:cNvPr id="170000" name="Text Box 36"/>
          <p:cNvSpPr txBox="1">
            <a:spLocks noChangeArrowheads="1"/>
          </p:cNvSpPr>
          <p:nvPr/>
        </p:nvSpPr>
        <p:spPr bwMode="auto">
          <a:xfrm>
            <a:off x="2830513" y="6165850"/>
            <a:ext cx="158273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7.000 €</a:t>
            </a:r>
          </a:p>
        </p:txBody>
      </p:sp>
      <p:sp>
        <p:nvSpPr>
          <p:cNvPr id="170001" name="Freeform 37"/>
          <p:cNvSpPr>
            <a:spLocks/>
          </p:cNvSpPr>
          <p:nvPr/>
        </p:nvSpPr>
        <p:spPr bwMode="auto">
          <a:xfrm>
            <a:off x="3632200" y="1909763"/>
            <a:ext cx="3616325" cy="2905125"/>
          </a:xfrm>
          <a:custGeom>
            <a:avLst/>
            <a:gdLst>
              <a:gd name="T0" fmla="*/ 5040312 w 2278"/>
              <a:gd name="T1" fmla="*/ 2147483647 h 1830"/>
              <a:gd name="T2" fmla="*/ 778727352 w 2278"/>
              <a:gd name="T3" fmla="*/ 1161791324 h 1830"/>
              <a:gd name="T4" fmla="*/ 1721265981 w 2278"/>
              <a:gd name="T5" fmla="*/ 582155343 h 1830"/>
              <a:gd name="T6" fmla="*/ 2147483647 w 2278"/>
              <a:gd name="T7" fmla="*/ 171370629 h 1830"/>
              <a:gd name="T8" fmla="*/ 2147483647 w 2278"/>
              <a:gd name="T9" fmla="*/ 355342829 h 1830"/>
              <a:gd name="T10" fmla="*/ 2147483647 w 2278"/>
              <a:gd name="T11" fmla="*/ 2147483647 h 1830"/>
              <a:gd name="T12" fmla="*/ 2147483647 w 2278"/>
              <a:gd name="T13" fmla="*/ 2147483647 h 1830"/>
              <a:gd name="T14" fmla="*/ 2147483647 w 2278"/>
              <a:gd name="T15" fmla="*/ 2147483647 h 1830"/>
              <a:gd name="T16" fmla="*/ 1698585378 w 2278"/>
              <a:gd name="T17" fmla="*/ 2147483647 h 1830"/>
              <a:gd name="T18" fmla="*/ 753525800 w 2278"/>
              <a:gd name="T19" fmla="*/ 2147483647 h 1830"/>
              <a:gd name="T20" fmla="*/ 5040312 w 2278"/>
              <a:gd name="T21" fmla="*/ 2147483647 h 183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278"/>
              <a:gd name="T34" fmla="*/ 0 h 1830"/>
              <a:gd name="T35" fmla="*/ 2278 w 2278"/>
              <a:gd name="T36" fmla="*/ 1830 h 183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278" h="1830">
                <a:moveTo>
                  <a:pt x="2" y="957"/>
                </a:moveTo>
                <a:cubicBezTo>
                  <a:pt x="0" y="791"/>
                  <a:pt x="196" y="582"/>
                  <a:pt x="309" y="461"/>
                </a:cubicBezTo>
                <a:cubicBezTo>
                  <a:pt x="422" y="340"/>
                  <a:pt x="544" y="296"/>
                  <a:pt x="683" y="231"/>
                </a:cubicBezTo>
                <a:cubicBezTo>
                  <a:pt x="822" y="166"/>
                  <a:pt x="975" y="83"/>
                  <a:pt x="1141" y="68"/>
                </a:cubicBezTo>
                <a:cubicBezTo>
                  <a:pt x="1307" y="53"/>
                  <a:pt x="1493" y="0"/>
                  <a:pt x="1681" y="141"/>
                </a:cubicBezTo>
                <a:cubicBezTo>
                  <a:pt x="1869" y="282"/>
                  <a:pt x="2278" y="655"/>
                  <a:pt x="2270" y="912"/>
                </a:cubicBezTo>
                <a:cubicBezTo>
                  <a:pt x="2262" y="1169"/>
                  <a:pt x="1822" y="1542"/>
                  <a:pt x="1634" y="1686"/>
                </a:cubicBezTo>
                <a:cubicBezTo>
                  <a:pt x="1446" y="1830"/>
                  <a:pt x="1301" y="1781"/>
                  <a:pt x="1141" y="1778"/>
                </a:cubicBezTo>
                <a:cubicBezTo>
                  <a:pt x="981" y="1775"/>
                  <a:pt x="814" y="1727"/>
                  <a:pt x="674" y="1668"/>
                </a:cubicBezTo>
                <a:cubicBezTo>
                  <a:pt x="534" y="1609"/>
                  <a:pt x="411" y="1539"/>
                  <a:pt x="299" y="1421"/>
                </a:cubicBezTo>
                <a:cubicBezTo>
                  <a:pt x="187" y="1303"/>
                  <a:pt x="64" y="1054"/>
                  <a:pt x="2" y="957"/>
                </a:cubicBezTo>
                <a:close/>
              </a:path>
            </a:pathLst>
          </a:custGeom>
          <a:solidFill>
            <a:srgbClr val="FF0000">
              <a:alpha val="7059"/>
            </a:srgbClr>
          </a:solidFill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0002" name="Oval 38"/>
          <p:cNvSpPr>
            <a:spLocks noChangeArrowheads="1"/>
          </p:cNvSpPr>
          <p:nvPr/>
        </p:nvSpPr>
        <p:spPr bwMode="auto">
          <a:xfrm>
            <a:off x="3578225" y="3386138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0003" name="Oval 39"/>
          <p:cNvSpPr>
            <a:spLocks noChangeArrowheads="1"/>
          </p:cNvSpPr>
          <p:nvPr/>
        </p:nvSpPr>
        <p:spPr bwMode="auto">
          <a:xfrm>
            <a:off x="4052888" y="2608263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0004" name="Oval 40"/>
          <p:cNvSpPr>
            <a:spLocks noChangeArrowheads="1"/>
          </p:cNvSpPr>
          <p:nvPr/>
        </p:nvSpPr>
        <p:spPr bwMode="auto">
          <a:xfrm>
            <a:off x="4067175" y="4113213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0005" name="Oval 41"/>
          <p:cNvSpPr>
            <a:spLocks noChangeArrowheads="1"/>
          </p:cNvSpPr>
          <p:nvPr/>
        </p:nvSpPr>
        <p:spPr bwMode="auto">
          <a:xfrm>
            <a:off x="4665663" y="4494213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0006" name="Oval 42"/>
          <p:cNvSpPr>
            <a:spLocks noChangeArrowheads="1"/>
          </p:cNvSpPr>
          <p:nvPr/>
        </p:nvSpPr>
        <p:spPr bwMode="auto">
          <a:xfrm>
            <a:off x="4643438" y="2219325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0007" name="Oval 43"/>
          <p:cNvSpPr>
            <a:spLocks noChangeArrowheads="1"/>
          </p:cNvSpPr>
          <p:nvPr/>
        </p:nvSpPr>
        <p:spPr bwMode="auto">
          <a:xfrm>
            <a:off x="5378450" y="1989138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0008" name="Oval 44"/>
          <p:cNvSpPr>
            <a:spLocks noChangeArrowheads="1"/>
          </p:cNvSpPr>
          <p:nvPr/>
        </p:nvSpPr>
        <p:spPr bwMode="auto">
          <a:xfrm>
            <a:off x="5400675" y="4695825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0009" name="Text Box 45"/>
          <p:cNvSpPr txBox="1">
            <a:spLocks noChangeArrowheads="1"/>
          </p:cNvSpPr>
          <p:nvPr/>
        </p:nvSpPr>
        <p:spPr bwMode="auto">
          <a:xfrm>
            <a:off x="4156075" y="6570663"/>
            <a:ext cx="15827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9.000 €</a:t>
            </a:r>
          </a:p>
        </p:txBody>
      </p:sp>
      <p:sp>
        <p:nvSpPr>
          <p:cNvPr id="170010" name="Text Box 46"/>
          <p:cNvSpPr txBox="1">
            <a:spLocks noChangeArrowheads="1"/>
          </p:cNvSpPr>
          <p:nvPr/>
        </p:nvSpPr>
        <p:spPr bwMode="auto">
          <a:xfrm>
            <a:off x="5435600" y="6670675"/>
            <a:ext cx="15827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11.000 €</a:t>
            </a:r>
          </a:p>
        </p:txBody>
      </p:sp>
      <p:sp>
        <p:nvSpPr>
          <p:cNvPr id="170011" name="Oval 47"/>
          <p:cNvSpPr>
            <a:spLocks noChangeArrowheads="1"/>
          </p:cNvSpPr>
          <p:nvPr/>
        </p:nvSpPr>
        <p:spPr bwMode="auto">
          <a:xfrm>
            <a:off x="6227763" y="2060575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0012" name="Oval 48"/>
          <p:cNvSpPr>
            <a:spLocks noChangeArrowheads="1"/>
          </p:cNvSpPr>
          <p:nvPr/>
        </p:nvSpPr>
        <p:spPr bwMode="auto">
          <a:xfrm>
            <a:off x="6170613" y="4559300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0013" name="Oval 49"/>
          <p:cNvSpPr>
            <a:spLocks noChangeArrowheads="1"/>
          </p:cNvSpPr>
          <p:nvPr/>
        </p:nvSpPr>
        <p:spPr bwMode="auto">
          <a:xfrm>
            <a:off x="7186613" y="3306763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0014" name="Text Box 50"/>
          <p:cNvSpPr txBox="1">
            <a:spLocks noChangeArrowheads="1"/>
          </p:cNvSpPr>
          <p:nvPr/>
        </p:nvSpPr>
        <p:spPr bwMode="auto">
          <a:xfrm>
            <a:off x="8029575" y="650875"/>
            <a:ext cx="15827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16.000 €</a:t>
            </a:r>
          </a:p>
        </p:txBody>
      </p:sp>
      <p:sp>
        <p:nvSpPr>
          <p:cNvPr id="170015" name="Text Box 51"/>
          <p:cNvSpPr txBox="1">
            <a:spLocks noChangeArrowheads="1"/>
          </p:cNvSpPr>
          <p:nvPr/>
        </p:nvSpPr>
        <p:spPr bwMode="auto">
          <a:xfrm>
            <a:off x="2598738" y="3170238"/>
            <a:ext cx="503237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2200" b="1" i="1">
                <a:solidFill>
                  <a:srgbClr val="BA1212"/>
                </a:solidFill>
              </a:rPr>
              <a:t>N</a:t>
            </a:r>
          </a:p>
        </p:txBody>
      </p:sp>
      <p:sp>
        <p:nvSpPr>
          <p:cNvPr id="170016" name="Text Box 52"/>
          <p:cNvSpPr txBox="1">
            <a:spLocks noChangeArrowheads="1"/>
          </p:cNvSpPr>
          <p:nvPr/>
        </p:nvSpPr>
        <p:spPr bwMode="auto">
          <a:xfrm>
            <a:off x="5795963" y="3155950"/>
            <a:ext cx="39052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2200" b="1" i="1"/>
              <a:t>M</a:t>
            </a:r>
          </a:p>
        </p:txBody>
      </p:sp>
      <p:sp>
        <p:nvSpPr>
          <p:cNvPr id="170017" name="Text Box 53"/>
          <p:cNvSpPr txBox="1">
            <a:spLocks noChangeArrowheads="1"/>
          </p:cNvSpPr>
          <p:nvPr/>
        </p:nvSpPr>
        <p:spPr bwMode="auto">
          <a:xfrm>
            <a:off x="179388" y="260350"/>
            <a:ext cx="3024187" cy="830263"/>
          </a:xfrm>
          <a:prstGeom prst="rect">
            <a:avLst/>
          </a:prstGeom>
          <a:solidFill>
            <a:schemeClr val="bg1">
              <a:alpha val="74117"/>
            </a:schemeClr>
          </a:solidFill>
          <a:ln w="28575" algn="ctr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>
                <a:solidFill>
                  <a:schemeClr val="tx2"/>
                </a:solidFill>
                <a:latin typeface="Tahoma" pitchFamily="34" charset="0"/>
              </a:rPr>
              <a:t>Building of the 15.000 € isodapane from isotims referred to N and M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09" name="Oval 2"/>
          <p:cNvSpPr>
            <a:spLocks noChangeArrowheads="1"/>
          </p:cNvSpPr>
          <p:nvPr/>
        </p:nvSpPr>
        <p:spPr bwMode="auto">
          <a:xfrm>
            <a:off x="5060950" y="1757363"/>
            <a:ext cx="1079500" cy="1079500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1010" name="Oval 3"/>
          <p:cNvSpPr>
            <a:spLocks noChangeArrowheads="1"/>
          </p:cNvSpPr>
          <p:nvPr/>
        </p:nvSpPr>
        <p:spPr bwMode="auto">
          <a:xfrm>
            <a:off x="4343400" y="1035050"/>
            <a:ext cx="2519363" cy="2519363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1011" name="Oval 4"/>
          <p:cNvSpPr>
            <a:spLocks noChangeArrowheads="1"/>
          </p:cNvSpPr>
          <p:nvPr/>
        </p:nvSpPr>
        <p:spPr bwMode="auto">
          <a:xfrm>
            <a:off x="3621088" y="315913"/>
            <a:ext cx="3959225" cy="3959225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1012" name="Oval 5"/>
          <p:cNvSpPr>
            <a:spLocks noChangeArrowheads="1"/>
          </p:cNvSpPr>
          <p:nvPr/>
        </p:nvSpPr>
        <p:spPr bwMode="auto">
          <a:xfrm>
            <a:off x="2901950" y="-388938"/>
            <a:ext cx="5399088" cy="5399088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1013" name="Oval 6"/>
          <p:cNvSpPr>
            <a:spLocks noChangeArrowheads="1"/>
          </p:cNvSpPr>
          <p:nvPr/>
        </p:nvSpPr>
        <p:spPr bwMode="auto">
          <a:xfrm>
            <a:off x="5507038" y="2195513"/>
            <a:ext cx="179387" cy="179387"/>
          </a:xfrm>
          <a:prstGeom prst="ellipse">
            <a:avLst/>
          </a:prstGeom>
          <a:solidFill>
            <a:srgbClr val="339966"/>
          </a:soli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1014" name="Text Box 7"/>
          <p:cNvSpPr txBox="1">
            <a:spLocks noChangeArrowheads="1"/>
          </p:cNvSpPr>
          <p:nvPr/>
        </p:nvSpPr>
        <p:spPr bwMode="auto">
          <a:xfrm>
            <a:off x="6215063" y="2133600"/>
            <a:ext cx="158273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1.000 €</a:t>
            </a:r>
          </a:p>
        </p:txBody>
      </p:sp>
      <p:sp>
        <p:nvSpPr>
          <p:cNvPr id="171015" name="Text Box 8"/>
          <p:cNvSpPr txBox="1">
            <a:spLocks noChangeArrowheads="1"/>
          </p:cNvSpPr>
          <p:nvPr/>
        </p:nvSpPr>
        <p:spPr bwMode="auto">
          <a:xfrm>
            <a:off x="6805613" y="2867025"/>
            <a:ext cx="158273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2.000 €</a:t>
            </a:r>
          </a:p>
        </p:txBody>
      </p:sp>
      <p:sp>
        <p:nvSpPr>
          <p:cNvPr id="171016" name="Text Box 9"/>
          <p:cNvSpPr txBox="1">
            <a:spLocks noChangeArrowheads="1"/>
          </p:cNvSpPr>
          <p:nvPr/>
        </p:nvSpPr>
        <p:spPr bwMode="auto">
          <a:xfrm>
            <a:off x="7092950" y="3644900"/>
            <a:ext cx="15827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3.000 €</a:t>
            </a:r>
          </a:p>
        </p:txBody>
      </p:sp>
      <p:sp>
        <p:nvSpPr>
          <p:cNvPr id="171017" name="Text Box 10"/>
          <p:cNvSpPr txBox="1">
            <a:spLocks noChangeArrowheads="1"/>
          </p:cNvSpPr>
          <p:nvPr/>
        </p:nvSpPr>
        <p:spPr bwMode="auto">
          <a:xfrm>
            <a:off x="7561263" y="4437063"/>
            <a:ext cx="158273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4.000 €</a:t>
            </a:r>
          </a:p>
        </p:txBody>
      </p:sp>
      <p:sp>
        <p:nvSpPr>
          <p:cNvPr id="171018" name="Oval 11"/>
          <p:cNvSpPr>
            <a:spLocks noChangeArrowheads="1"/>
          </p:cNvSpPr>
          <p:nvPr/>
        </p:nvSpPr>
        <p:spPr bwMode="auto">
          <a:xfrm>
            <a:off x="2338388" y="1760538"/>
            <a:ext cx="1079500" cy="1079500"/>
          </a:xfrm>
          <a:prstGeom prst="ellipse">
            <a:avLst/>
          </a:prstGeom>
          <a:noFill/>
          <a:ln w="38100" algn="ctr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1019" name="Oval 12"/>
          <p:cNvSpPr>
            <a:spLocks noChangeArrowheads="1"/>
          </p:cNvSpPr>
          <p:nvPr/>
        </p:nvSpPr>
        <p:spPr bwMode="auto">
          <a:xfrm>
            <a:off x="1620838" y="1038225"/>
            <a:ext cx="2519362" cy="2519363"/>
          </a:xfrm>
          <a:prstGeom prst="ellipse">
            <a:avLst/>
          </a:prstGeom>
          <a:noFill/>
          <a:ln w="38100" algn="ctr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1020" name="Oval 13"/>
          <p:cNvSpPr>
            <a:spLocks noChangeArrowheads="1"/>
          </p:cNvSpPr>
          <p:nvPr/>
        </p:nvSpPr>
        <p:spPr bwMode="auto">
          <a:xfrm>
            <a:off x="898525" y="319088"/>
            <a:ext cx="3959225" cy="3959225"/>
          </a:xfrm>
          <a:prstGeom prst="ellipse">
            <a:avLst/>
          </a:prstGeom>
          <a:noFill/>
          <a:ln w="38100" algn="ctr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1021" name="Oval 14"/>
          <p:cNvSpPr>
            <a:spLocks noChangeArrowheads="1"/>
          </p:cNvSpPr>
          <p:nvPr/>
        </p:nvSpPr>
        <p:spPr bwMode="auto">
          <a:xfrm>
            <a:off x="179388" y="-385763"/>
            <a:ext cx="5399087" cy="5399088"/>
          </a:xfrm>
          <a:prstGeom prst="ellipse">
            <a:avLst/>
          </a:prstGeom>
          <a:noFill/>
          <a:ln w="38100" algn="ctr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1022" name="Oval 15"/>
          <p:cNvSpPr>
            <a:spLocks noChangeArrowheads="1"/>
          </p:cNvSpPr>
          <p:nvPr/>
        </p:nvSpPr>
        <p:spPr bwMode="auto">
          <a:xfrm>
            <a:off x="2784475" y="2198688"/>
            <a:ext cx="179388" cy="179387"/>
          </a:xfrm>
          <a:prstGeom prst="ellipse">
            <a:avLst/>
          </a:prstGeom>
          <a:solidFill>
            <a:srgbClr val="339966"/>
          </a:solidFill>
          <a:ln w="28575" algn="ctr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1023" name="Text Box 16"/>
          <p:cNvSpPr txBox="1">
            <a:spLocks noChangeArrowheads="1"/>
          </p:cNvSpPr>
          <p:nvPr/>
        </p:nvSpPr>
        <p:spPr bwMode="auto">
          <a:xfrm>
            <a:off x="1765300" y="2116138"/>
            <a:ext cx="15827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1.000 €</a:t>
            </a:r>
          </a:p>
        </p:txBody>
      </p:sp>
      <p:sp>
        <p:nvSpPr>
          <p:cNvPr id="171024" name="Text Box 17"/>
          <p:cNvSpPr txBox="1">
            <a:spLocks noChangeArrowheads="1"/>
          </p:cNvSpPr>
          <p:nvPr/>
        </p:nvSpPr>
        <p:spPr bwMode="auto">
          <a:xfrm>
            <a:off x="1189038" y="2763838"/>
            <a:ext cx="158273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2.000 €</a:t>
            </a:r>
          </a:p>
        </p:txBody>
      </p:sp>
      <p:sp>
        <p:nvSpPr>
          <p:cNvPr id="171025" name="Text Box 18"/>
          <p:cNvSpPr txBox="1">
            <a:spLocks noChangeArrowheads="1"/>
          </p:cNvSpPr>
          <p:nvPr/>
        </p:nvSpPr>
        <p:spPr bwMode="auto">
          <a:xfrm>
            <a:off x="828675" y="3500438"/>
            <a:ext cx="15827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3.000 €</a:t>
            </a:r>
          </a:p>
        </p:txBody>
      </p:sp>
      <p:sp>
        <p:nvSpPr>
          <p:cNvPr id="171026" name="Text Box 19"/>
          <p:cNvSpPr txBox="1">
            <a:spLocks noChangeArrowheads="1"/>
          </p:cNvSpPr>
          <p:nvPr/>
        </p:nvSpPr>
        <p:spPr bwMode="auto">
          <a:xfrm>
            <a:off x="107950" y="3860800"/>
            <a:ext cx="15827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4.000 €</a:t>
            </a:r>
          </a:p>
        </p:txBody>
      </p:sp>
      <p:grpSp>
        <p:nvGrpSpPr>
          <p:cNvPr id="171027" name="Group 20"/>
          <p:cNvGrpSpPr>
            <a:grpSpLocks/>
          </p:cNvGrpSpPr>
          <p:nvPr/>
        </p:nvGrpSpPr>
        <p:grpSpPr bwMode="auto">
          <a:xfrm>
            <a:off x="1533525" y="1946275"/>
            <a:ext cx="6276975" cy="5399088"/>
            <a:chOff x="966" y="1226"/>
            <a:chExt cx="3954" cy="3401"/>
          </a:xfrm>
        </p:grpSpPr>
        <p:grpSp>
          <p:nvGrpSpPr>
            <p:cNvPr id="171032" name="Group 21"/>
            <p:cNvGrpSpPr>
              <a:grpSpLocks/>
            </p:cNvGrpSpPr>
            <p:nvPr/>
          </p:nvGrpSpPr>
          <p:grpSpPr bwMode="auto">
            <a:xfrm>
              <a:off x="966" y="1226"/>
              <a:ext cx="3401" cy="3401"/>
              <a:chOff x="921" y="991"/>
              <a:chExt cx="3401" cy="3401"/>
            </a:xfrm>
          </p:grpSpPr>
          <p:sp>
            <p:nvSpPr>
              <p:cNvPr id="171034" name="Oval 22"/>
              <p:cNvSpPr>
                <a:spLocks noChangeArrowheads="1"/>
              </p:cNvSpPr>
              <p:nvPr/>
            </p:nvSpPr>
            <p:spPr bwMode="auto">
              <a:xfrm>
                <a:off x="2281" y="2343"/>
                <a:ext cx="680" cy="680"/>
              </a:xfrm>
              <a:prstGeom prst="ellipse">
                <a:avLst/>
              </a:prstGeom>
              <a:noFill/>
              <a:ln w="38100" algn="ctr">
                <a:solidFill>
                  <a:srgbClr val="3399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/>
                  <a:buChar char="è"/>
                </a:pPr>
                <a:endParaRPr lang="it-IT"/>
              </a:p>
            </p:txBody>
          </p:sp>
          <p:sp>
            <p:nvSpPr>
              <p:cNvPr id="171035" name="Oval 23"/>
              <p:cNvSpPr>
                <a:spLocks noChangeArrowheads="1"/>
              </p:cNvSpPr>
              <p:nvPr/>
            </p:nvSpPr>
            <p:spPr bwMode="auto">
              <a:xfrm>
                <a:off x="1829" y="1888"/>
                <a:ext cx="1587" cy="1587"/>
              </a:xfrm>
              <a:prstGeom prst="ellipse">
                <a:avLst/>
              </a:prstGeom>
              <a:noFill/>
              <a:ln w="38100" algn="ctr">
                <a:solidFill>
                  <a:srgbClr val="3399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/>
                  <a:buChar char="è"/>
                </a:pPr>
                <a:endParaRPr lang="it-IT"/>
              </a:p>
            </p:txBody>
          </p:sp>
          <p:sp>
            <p:nvSpPr>
              <p:cNvPr id="171036" name="Oval 24"/>
              <p:cNvSpPr>
                <a:spLocks noChangeArrowheads="1"/>
              </p:cNvSpPr>
              <p:nvPr/>
            </p:nvSpPr>
            <p:spPr bwMode="auto">
              <a:xfrm>
                <a:off x="1374" y="1435"/>
                <a:ext cx="2494" cy="2494"/>
              </a:xfrm>
              <a:prstGeom prst="ellipse">
                <a:avLst/>
              </a:prstGeom>
              <a:noFill/>
              <a:ln w="38100" algn="ctr">
                <a:solidFill>
                  <a:srgbClr val="3399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/>
                  <a:buChar char="è"/>
                </a:pPr>
                <a:endParaRPr lang="it-IT"/>
              </a:p>
            </p:txBody>
          </p:sp>
          <p:sp>
            <p:nvSpPr>
              <p:cNvPr id="171037" name="Oval 25"/>
              <p:cNvSpPr>
                <a:spLocks noChangeArrowheads="1"/>
              </p:cNvSpPr>
              <p:nvPr/>
            </p:nvSpPr>
            <p:spPr bwMode="auto">
              <a:xfrm>
                <a:off x="921" y="991"/>
                <a:ext cx="3401" cy="3401"/>
              </a:xfrm>
              <a:prstGeom prst="ellipse">
                <a:avLst/>
              </a:prstGeom>
              <a:noFill/>
              <a:ln w="38100" algn="ctr">
                <a:solidFill>
                  <a:srgbClr val="3399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/>
                  <a:buChar char="è"/>
                </a:pPr>
                <a:endParaRPr lang="it-IT"/>
              </a:p>
            </p:txBody>
          </p:sp>
          <p:sp>
            <p:nvSpPr>
              <p:cNvPr id="171038" name="Oval 26"/>
              <p:cNvSpPr>
                <a:spLocks noChangeArrowheads="1"/>
              </p:cNvSpPr>
              <p:nvPr/>
            </p:nvSpPr>
            <p:spPr bwMode="auto">
              <a:xfrm>
                <a:off x="2562" y="2619"/>
                <a:ext cx="113" cy="113"/>
              </a:xfrm>
              <a:prstGeom prst="ellipse">
                <a:avLst/>
              </a:prstGeom>
              <a:solidFill>
                <a:srgbClr val="339966"/>
              </a:solidFill>
              <a:ln w="28575" algn="ctr">
                <a:solidFill>
                  <a:srgbClr val="99CC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/>
                  <a:buChar char="è"/>
                </a:pPr>
                <a:endParaRPr lang="it-IT"/>
              </a:p>
            </p:txBody>
          </p:sp>
          <p:sp>
            <p:nvSpPr>
              <p:cNvPr id="171039" name="Text Box 27"/>
              <p:cNvSpPr txBox="1">
                <a:spLocks noChangeArrowheads="1"/>
              </p:cNvSpPr>
              <p:nvPr/>
            </p:nvSpPr>
            <p:spPr bwMode="auto">
              <a:xfrm>
                <a:off x="2472" y="3067"/>
                <a:ext cx="997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  <a:buClr>
                    <a:schemeClr val="bg2"/>
                  </a:buClr>
                  <a:buFont typeface="Monotype Sorts"/>
                  <a:buNone/>
                </a:pPr>
                <a:r>
                  <a:rPr lang="it-IT" sz="800" b="1">
                    <a:latin typeface="Tahoma" pitchFamily="34" charset="0"/>
                  </a:rPr>
                  <a:t>1.000 €</a:t>
                </a:r>
              </a:p>
            </p:txBody>
          </p:sp>
          <p:sp>
            <p:nvSpPr>
              <p:cNvPr id="171040" name="Text Box 28"/>
              <p:cNvSpPr txBox="1">
                <a:spLocks noChangeArrowheads="1"/>
              </p:cNvSpPr>
              <p:nvPr/>
            </p:nvSpPr>
            <p:spPr bwMode="auto">
              <a:xfrm>
                <a:off x="2471" y="3477"/>
                <a:ext cx="997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  <a:buClr>
                    <a:schemeClr val="bg2"/>
                  </a:buClr>
                  <a:buFont typeface="Monotype Sorts"/>
                  <a:buNone/>
                </a:pPr>
                <a:r>
                  <a:rPr lang="it-IT" sz="800" b="1">
                    <a:latin typeface="Tahoma" pitchFamily="34" charset="0"/>
                  </a:rPr>
                  <a:t>2.000 €</a:t>
                </a:r>
              </a:p>
            </p:txBody>
          </p:sp>
          <p:sp>
            <p:nvSpPr>
              <p:cNvPr id="171041" name="Text Box 29"/>
              <p:cNvSpPr txBox="1">
                <a:spLocks noChangeArrowheads="1"/>
              </p:cNvSpPr>
              <p:nvPr/>
            </p:nvSpPr>
            <p:spPr bwMode="auto">
              <a:xfrm>
                <a:off x="2490" y="3930"/>
                <a:ext cx="997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  <a:buClr>
                    <a:schemeClr val="bg2"/>
                  </a:buClr>
                  <a:buFont typeface="Monotype Sorts"/>
                  <a:buNone/>
                </a:pPr>
                <a:r>
                  <a:rPr lang="it-IT" sz="800" b="1">
                    <a:latin typeface="Tahoma" pitchFamily="34" charset="0"/>
                  </a:rPr>
                  <a:t>3.000 €</a:t>
                </a:r>
              </a:p>
            </p:txBody>
          </p:sp>
        </p:grpSp>
        <p:sp>
          <p:nvSpPr>
            <p:cNvPr id="171033" name="Text Box 30"/>
            <p:cNvSpPr txBox="1">
              <a:spLocks noChangeArrowheads="1"/>
            </p:cNvSpPr>
            <p:nvPr/>
          </p:nvSpPr>
          <p:spPr bwMode="auto">
            <a:xfrm>
              <a:off x="3923" y="4185"/>
              <a:ext cx="997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800" b="1">
                  <a:latin typeface="Tahoma" pitchFamily="34" charset="0"/>
                </a:rPr>
                <a:t>4.000 €</a:t>
              </a:r>
            </a:p>
          </p:txBody>
        </p:sp>
      </p:grpSp>
      <p:sp>
        <p:nvSpPr>
          <p:cNvPr id="171028" name="Freeform 31"/>
          <p:cNvSpPr>
            <a:spLocks/>
          </p:cNvSpPr>
          <p:nvPr/>
        </p:nvSpPr>
        <p:spPr bwMode="auto">
          <a:xfrm>
            <a:off x="2641600" y="1930400"/>
            <a:ext cx="3190875" cy="2701925"/>
          </a:xfrm>
          <a:custGeom>
            <a:avLst/>
            <a:gdLst>
              <a:gd name="T0" fmla="*/ 360383149 w 2010"/>
              <a:gd name="T1" fmla="*/ 609877836 h 1702"/>
              <a:gd name="T2" fmla="*/ 2147483647 w 2010"/>
              <a:gd name="T3" fmla="*/ 609877836 h 1702"/>
              <a:gd name="T4" fmla="*/ 2147483647 w 2010"/>
              <a:gd name="T5" fmla="*/ 2147483647 h 1702"/>
              <a:gd name="T6" fmla="*/ 360383149 w 2010"/>
              <a:gd name="T7" fmla="*/ 609877836 h 1702"/>
              <a:gd name="T8" fmla="*/ 0 60000 65536"/>
              <a:gd name="T9" fmla="*/ 0 60000 65536"/>
              <a:gd name="T10" fmla="*/ 0 60000 65536"/>
              <a:gd name="T11" fmla="*/ 0 60000 65536"/>
              <a:gd name="T12" fmla="*/ 0 w 2010"/>
              <a:gd name="T13" fmla="*/ 0 h 1702"/>
              <a:gd name="T14" fmla="*/ 2010 w 2010"/>
              <a:gd name="T15" fmla="*/ 1702 h 170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10" h="1702">
                <a:moveTo>
                  <a:pt x="143" y="242"/>
                </a:moveTo>
                <a:cubicBezTo>
                  <a:pt x="286" y="0"/>
                  <a:pt x="1722" y="0"/>
                  <a:pt x="1866" y="242"/>
                </a:cubicBezTo>
                <a:cubicBezTo>
                  <a:pt x="2010" y="484"/>
                  <a:pt x="1292" y="1686"/>
                  <a:pt x="1005" y="1694"/>
                </a:cubicBezTo>
                <a:cubicBezTo>
                  <a:pt x="718" y="1702"/>
                  <a:pt x="0" y="484"/>
                  <a:pt x="143" y="242"/>
                </a:cubicBezTo>
                <a:close/>
              </a:path>
            </a:pathLst>
          </a:custGeom>
          <a:solidFill>
            <a:schemeClr val="bg2">
              <a:alpha val="23921"/>
            </a:schemeClr>
          </a:solidFill>
          <a:ln w="38100" cap="flat" cmpd="sng">
            <a:solidFill>
              <a:srgbClr val="333333"/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1029" name="Freeform 32"/>
          <p:cNvSpPr>
            <a:spLocks/>
          </p:cNvSpPr>
          <p:nvPr/>
        </p:nvSpPr>
        <p:spPr bwMode="auto">
          <a:xfrm>
            <a:off x="3290888" y="2398713"/>
            <a:ext cx="1871662" cy="1620837"/>
          </a:xfrm>
          <a:custGeom>
            <a:avLst/>
            <a:gdLst>
              <a:gd name="T0" fmla="*/ 123993445 w 2010"/>
              <a:gd name="T1" fmla="*/ 219470088 h 1702"/>
              <a:gd name="T2" fmla="*/ 1617984827 w 2010"/>
              <a:gd name="T3" fmla="*/ 219470088 h 1702"/>
              <a:gd name="T4" fmla="*/ 871422569 w 2010"/>
              <a:gd name="T5" fmla="*/ 1536288768 h 1702"/>
              <a:gd name="T6" fmla="*/ 123993445 w 2010"/>
              <a:gd name="T7" fmla="*/ 219470088 h 1702"/>
              <a:gd name="T8" fmla="*/ 0 60000 65536"/>
              <a:gd name="T9" fmla="*/ 0 60000 65536"/>
              <a:gd name="T10" fmla="*/ 0 60000 65536"/>
              <a:gd name="T11" fmla="*/ 0 60000 65536"/>
              <a:gd name="T12" fmla="*/ 0 w 2010"/>
              <a:gd name="T13" fmla="*/ 0 h 1702"/>
              <a:gd name="T14" fmla="*/ 2010 w 2010"/>
              <a:gd name="T15" fmla="*/ 1702 h 170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10" h="1702">
                <a:moveTo>
                  <a:pt x="143" y="242"/>
                </a:moveTo>
                <a:cubicBezTo>
                  <a:pt x="286" y="0"/>
                  <a:pt x="1722" y="0"/>
                  <a:pt x="1866" y="242"/>
                </a:cubicBezTo>
                <a:cubicBezTo>
                  <a:pt x="2010" y="484"/>
                  <a:pt x="1292" y="1686"/>
                  <a:pt x="1005" y="1694"/>
                </a:cubicBezTo>
                <a:cubicBezTo>
                  <a:pt x="718" y="1702"/>
                  <a:pt x="0" y="484"/>
                  <a:pt x="143" y="242"/>
                </a:cubicBezTo>
                <a:close/>
              </a:path>
            </a:pathLst>
          </a:custGeom>
          <a:solidFill>
            <a:schemeClr val="bg2">
              <a:alpha val="23921"/>
            </a:schemeClr>
          </a:solidFill>
          <a:ln w="38100" cap="flat" cmpd="sng">
            <a:solidFill>
              <a:srgbClr val="333333"/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1030" name="Freeform 33"/>
          <p:cNvSpPr>
            <a:spLocks/>
          </p:cNvSpPr>
          <p:nvPr/>
        </p:nvSpPr>
        <p:spPr bwMode="auto">
          <a:xfrm>
            <a:off x="3736975" y="2693988"/>
            <a:ext cx="1008063" cy="865187"/>
          </a:xfrm>
          <a:custGeom>
            <a:avLst/>
            <a:gdLst>
              <a:gd name="T0" fmla="*/ 35968297 w 2010"/>
              <a:gd name="T1" fmla="*/ 62533905 h 1702"/>
              <a:gd name="T2" fmla="*/ 469348126 w 2010"/>
              <a:gd name="T3" fmla="*/ 62533905 h 1702"/>
              <a:gd name="T4" fmla="*/ 252784086 w 2010"/>
              <a:gd name="T5" fmla="*/ 437737857 h 1702"/>
              <a:gd name="T6" fmla="*/ 35968297 w 2010"/>
              <a:gd name="T7" fmla="*/ 62533905 h 1702"/>
              <a:gd name="T8" fmla="*/ 0 60000 65536"/>
              <a:gd name="T9" fmla="*/ 0 60000 65536"/>
              <a:gd name="T10" fmla="*/ 0 60000 65536"/>
              <a:gd name="T11" fmla="*/ 0 60000 65536"/>
              <a:gd name="T12" fmla="*/ 0 w 2010"/>
              <a:gd name="T13" fmla="*/ 0 h 1702"/>
              <a:gd name="T14" fmla="*/ 2010 w 2010"/>
              <a:gd name="T15" fmla="*/ 1702 h 170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10" h="1702">
                <a:moveTo>
                  <a:pt x="143" y="242"/>
                </a:moveTo>
                <a:cubicBezTo>
                  <a:pt x="286" y="0"/>
                  <a:pt x="1722" y="0"/>
                  <a:pt x="1866" y="242"/>
                </a:cubicBezTo>
                <a:cubicBezTo>
                  <a:pt x="2010" y="484"/>
                  <a:pt x="1292" y="1686"/>
                  <a:pt x="1005" y="1694"/>
                </a:cubicBezTo>
                <a:cubicBezTo>
                  <a:pt x="718" y="1702"/>
                  <a:pt x="0" y="484"/>
                  <a:pt x="143" y="242"/>
                </a:cubicBezTo>
                <a:close/>
              </a:path>
            </a:pathLst>
          </a:custGeom>
          <a:solidFill>
            <a:schemeClr val="bg2">
              <a:alpha val="23921"/>
            </a:schemeClr>
          </a:solidFill>
          <a:ln w="38100" cap="flat" cmpd="sng">
            <a:solidFill>
              <a:srgbClr val="333333"/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1031" name="Text Box 34"/>
          <p:cNvSpPr txBox="1">
            <a:spLocks noChangeArrowheads="1"/>
          </p:cNvSpPr>
          <p:nvPr/>
        </p:nvSpPr>
        <p:spPr bwMode="auto">
          <a:xfrm>
            <a:off x="5795963" y="5527675"/>
            <a:ext cx="3024187" cy="1220788"/>
          </a:xfrm>
          <a:prstGeom prst="rect">
            <a:avLst/>
          </a:prstGeom>
          <a:solidFill>
            <a:schemeClr val="bg1">
              <a:alpha val="74117"/>
            </a:schemeClr>
          </a:solidFill>
          <a:ln w="28575" algn="ctr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>
                <a:solidFill>
                  <a:schemeClr val="tx2"/>
                </a:solidFill>
                <a:latin typeface="Tahoma" pitchFamily="34" charset="0"/>
              </a:rPr>
              <a:t>Building of the 8.000 € isodapane from isotims referred to A, B and C</a:t>
            </a:r>
          </a:p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>
                <a:solidFill>
                  <a:schemeClr val="tx2"/>
                </a:solidFill>
                <a:latin typeface="Tahoma" pitchFamily="34" charset="0"/>
              </a:rPr>
              <a:t>(transport costs =)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3" name="Oval 2"/>
          <p:cNvSpPr>
            <a:spLocks noChangeArrowheads="1"/>
          </p:cNvSpPr>
          <p:nvPr/>
        </p:nvSpPr>
        <p:spPr bwMode="auto">
          <a:xfrm>
            <a:off x="1935163" y="1601788"/>
            <a:ext cx="1800225" cy="1800225"/>
          </a:xfrm>
          <a:prstGeom prst="ellipse">
            <a:avLst/>
          </a:prstGeom>
          <a:noFill/>
          <a:ln w="38100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2034" name="Oval 3"/>
          <p:cNvSpPr>
            <a:spLocks noChangeArrowheads="1"/>
          </p:cNvSpPr>
          <p:nvPr/>
        </p:nvSpPr>
        <p:spPr bwMode="auto">
          <a:xfrm>
            <a:off x="1214438" y="882650"/>
            <a:ext cx="3238500" cy="3238500"/>
          </a:xfrm>
          <a:prstGeom prst="ellipse">
            <a:avLst/>
          </a:prstGeom>
          <a:noFill/>
          <a:ln w="38100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2035" name="Oval 4"/>
          <p:cNvSpPr>
            <a:spLocks noChangeArrowheads="1"/>
          </p:cNvSpPr>
          <p:nvPr/>
        </p:nvSpPr>
        <p:spPr bwMode="auto">
          <a:xfrm>
            <a:off x="493713" y="177800"/>
            <a:ext cx="4678362" cy="4678363"/>
          </a:xfrm>
          <a:prstGeom prst="ellipse">
            <a:avLst/>
          </a:prstGeom>
          <a:noFill/>
          <a:ln w="38100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2036" name="Oval 5"/>
          <p:cNvSpPr>
            <a:spLocks noChangeArrowheads="1"/>
          </p:cNvSpPr>
          <p:nvPr/>
        </p:nvSpPr>
        <p:spPr bwMode="auto">
          <a:xfrm>
            <a:off x="134938" y="-182563"/>
            <a:ext cx="5399087" cy="5399088"/>
          </a:xfrm>
          <a:prstGeom prst="ellipse">
            <a:avLst/>
          </a:prstGeom>
          <a:noFill/>
          <a:ln w="38100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2037" name="Text Box 6"/>
          <p:cNvSpPr txBox="1">
            <a:spLocks noChangeArrowheads="1"/>
          </p:cNvSpPr>
          <p:nvPr/>
        </p:nvSpPr>
        <p:spPr bwMode="auto">
          <a:xfrm>
            <a:off x="1604963" y="1860550"/>
            <a:ext cx="158273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2.000 €</a:t>
            </a:r>
          </a:p>
        </p:txBody>
      </p:sp>
      <p:sp>
        <p:nvSpPr>
          <p:cNvPr id="172038" name="Text Box 7"/>
          <p:cNvSpPr txBox="1">
            <a:spLocks noChangeArrowheads="1"/>
          </p:cNvSpPr>
          <p:nvPr/>
        </p:nvSpPr>
        <p:spPr bwMode="auto">
          <a:xfrm>
            <a:off x="1116013" y="1282700"/>
            <a:ext cx="158273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4.000 €</a:t>
            </a:r>
          </a:p>
        </p:txBody>
      </p:sp>
      <p:sp>
        <p:nvSpPr>
          <p:cNvPr id="172039" name="Text Box 8"/>
          <p:cNvSpPr txBox="1">
            <a:spLocks noChangeArrowheads="1"/>
          </p:cNvSpPr>
          <p:nvPr/>
        </p:nvSpPr>
        <p:spPr bwMode="auto">
          <a:xfrm>
            <a:off x="611188" y="806450"/>
            <a:ext cx="158273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6.000 €</a:t>
            </a:r>
          </a:p>
        </p:txBody>
      </p:sp>
      <p:sp>
        <p:nvSpPr>
          <p:cNvPr id="172040" name="Text Box 9"/>
          <p:cNvSpPr txBox="1">
            <a:spLocks noChangeArrowheads="1"/>
          </p:cNvSpPr>
          <p:nvPr/>
        </p:nvSpPr>
        <p:spPr bwMode="auto">
          <a:xfrm>
            <a:off x="309563" y="547688"/>
            <a:ext cx="158273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7.000 €</a:t>
            </a:r>
          </a:p>
        </p:txBody>
      </p:sp>
      <p:sp>
        <p:nvSpPr>
          <p:cNvPr id="172041" name="Oval 10"/>
          <p:cNvSpPr>
            <a:spLocks noChangeArrowheads="1"/>
          </p:cNvSpPr>
          <p:nvPr/>
        </p:nvSpPr>
        <p:spPr bwMode="auto">
          <a:xfrm>
            <a:off x="2714625" y="2406650"/>
            <a:ext cx="179388" cy="179388"/>
          </a:xfrm>
          <a:prstGeom prst="ellipse">
            <a:avLst/>
          </a:prstGeom>
          <a:solidFill>
            <a:schemeClr val="accent1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grpSp>
        <p:nvGrpSpPr>
          <p:cNvPr id="172042" name="Group 11"/>
          <p:cNvGrpSpPr>
            <a:grpSpLocks/>
          </p:cNvGrpSpPr>
          <p:nvPr/>
        </p:nvGrpSpPr>
        <p:grpSpPr bwMode="auto">
          <a:xfrm>
            <a:off x="1189038" y="1990725"/>
            <a:ext cx="5399087" cy="5399088"/>
            <a:chOff x="921" y="991"/>
            <a:chExt cx="3401" cy="3401"/>
          </a:xfrm>
        </p:grpSpPr>
        <p:sp>
          <p:nvSpPr>
            <p:cNvPr id="172062" name="Oval 12"/>
            <p:cNvSpPr>
              <a:spLocks noChangeArrowheads="1"/>
            </p:cNvSpPr>
            <p:nvPr/>
          </p:nvSpPr>
          <p:spPr bwMode="auto">
            <a:xfrm>
              <a:off x="2281" y="2343"/>
              <a:ext cx="680" cy="680"/>
            </a:xfrm>
            <a:prstGeom prst="ellipse">
              <a:avLst/>
            </a:prstGeom>
            <a:noFill/>
            <a:ln w="38100" algn="ctr">
              <a:solidFill>
                <a:srgbClr val="3399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2063" name="Oval 13"/>
            <p:cNvSpPr>
              <a:spLocks noChangeArrowheads="1"/>
            </p:cNvSpPr>
            <p:nvPr/>
          </p:nvSpPr>
          <p:spPr bwMode="auto">
            <a:xfrm>
              <a:off x="1829" y="1888"/>
              <a:ext cx="1587" cy="1587"/>
            </a:xfrm>
            <a:prstGeom prst="ellipse">
              <a:avLst/>
            </a:prstGeom>
            <a:noFill/>
            <a:ln w="38100" algn="ctr">
              <a:solidFill>
                <a:srgbClr val="3399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2064" name="Oval 14"/>
            <p:cNvSpPr>
              <a:spLocks noChangeArrowheads="1"/>
            </p:cNvSpPr>
            <p:nvPr/>
          </p:nvSpPr>
          <p:spPr bwMode="auto">
            <a:xfrm>
              <a:off x="1374" y="1435"/>
              <a:ext cx="2494" cy="2494"/>
            </a:xfrm>
            <a:prstGeom prst="ellipse">
              <a:avLst/>
            </a:prstGeom>
            <a:noFill/>
            <a:ln w="38100" algn="ctr">
              <a:solidFill>
                <a:srgbClr val="3399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2065" name="Oval 15"/>
            <p:cNvSpPr>
              <a:spLocks noChangeArrowheads="1"/>
            </p:cNvSpPr>
            <p:nvPr/>
          </p:nvSpPr>
          <p:spPr bwMode="auto">
            <a:xfrm>
              <a:off x="921" y="991"/>
              <a:ext cx="3401" cy="3401"/>
            </a:xfrm>
            <a:prstGeom prst="ellipse">
              <a:avLst/>
            </a:prstGeom>
            <a:noFill/>
            <a:ln w="38100" algn="ctr">
              <a:solidFill>
                <a:srgbClr val="3399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2066" name="Oval 16"/>
            <p:cNvSpPr>
              <a:spLocks noChangeArrowheads="1"/>
            </p:cNvSpPr>
            <p:nvPr/>
          </p:nvSpPr>
          <p:spPr bwMode="auto">
            <a:xfrm>
              <a:off x="2562" y="2619"/>
              <a:ext cx="113" cy="113"/>
            </a:xfrm>
            <a:prstGeom prst="ellipse">
              <a:avLst/>
            </a:prstGeom>
            <a:solidFill>
              <a:srgbClr val="339966"/>
            </a:solidFill>
            <a:ln w="28575" algn="ctr">
              <a:solidFill>
                <a:srgbClr val="99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2067" name="Text Box 17"/>
            <p:cNvSpPr txBox="1">
              <a:spLocks noChangeArrowheads="1"/>
            </p:cNvSpPr>
            <p:nvPr/>
          </p:nvSpPr>
          <p:spPr bwMode="auto">
            <a:xfrm>
              <a:off x="2472" y="3067"/>
              <a:ext cx="997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800" b="1">
                  <a:latin typeface="Tahoma" pitchFamily="34" charset="0"/>
                </a:rPr>
                <a:t>1.000 €</a:t>
              </a:r>
            </a:p>
          </p:txBody>
        </p:sp>
        <p:sp>
          <p:nvSpPr>
            <p:cNvPr id="172068" name="Text Box 18"/>
            <p:cNvSpPr txBox="1">
              <a:spLocks noChangeArrowheads="1"/>
            </p:cNvSpPr>
            <p:nvPr/>
          </p:nvSpPr>
          <p:spPr bwMode="auto">
            <a:xfrm>
              <a:off x="2471" y="3477"/>
              <a:ext cx="997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800" b="1">
                  <a:latin typeface="Tahoma" pitchFamily="34" charset="0"/>
                </a:rPr>
                <a:t>2.000 €</a:t>
              </a:r>
            </a:p>
          </p:txBody>
        </p:sp>
        <p:sp>
          <p:nvSpPr>
            <p:cNvPr id="172069" name="Text Box 19"/>
            <p:cNvSpPr txBox="1">
              <a:spLocks noChangeArrowheads="1"/>
            </p:cNvSpPr>
            <p:nvPr/>
          </p:nvSpPr>
          <p:spPr bwMode="auto">
            <a:xfrm>
              <a:off x="2490" y="3930"/>
              <a:ext cx="997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800" b="1">
                  <a:latin typeface="Tahoma" pitchFamily="34" charset="0"/>
                </a:rPr>
                <a:t>3.000 €</a:t>
              </a:r>
            </a:p>
          </p:txBody>
        </p:sp>
      </p:grpSp>
      <p:sp>
        <p:nvSpPr>
          <p:cNvPr id="172043" name="Text Box 20"/>
          <p:cNvSpPr txBox="1">
            <a:spLocks noChangeArrowheads="1"/>
          </p:cNvSpPr>
          <p:nvPr/>
        </p:nvSpPr>
        <p:spPr bwMode="auto">
          <a:xfrm>
            <a:off x="5437188" y="6599238"/>
            <a:ext cx="158273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4.000 €</a:t>
            </a:r>
          </a:p>
        </p:txBody>
      </p:sp>
      <p:grpSp>
        <p:nvGrpSpPr>
          <p:cNvPr id="172044" name="Group 21"/>
          <p:cNvGrpSpPr>
            <a:grpSpLocks/>
          </p:cNvGrpSpPr>
          <p:nvPr/>
        </p:nvGrpSpPr>
        <p:grpSpPr bwMode="auto">
          <a:xfrm>
            <a:off x="2843213" y="46038"/>
            <a:ext cx="5938837" cy="4678362"/>
            <a:chOff x="2517" y="664"/>
            <a:chExt cx="3741" cy="2947"/>
          </a:xfrm>
        </p:grpSpPr>
        <p:sp>
          <p:nvSpPr>
            <p:cNvPr id="172055" name="Oval 22"/>
            <p:cNvSpPr>
              <a:spLocks noChangeArrowheads="1"/>
            </p:cNvSpPr>
            <p:nvPr/>
          </p:nvSpPr>
          <p:spPr bwMode="auto">
            <a:xfrm>
              <a:off x="3425" y="1561"/>
              <a:ext cx="1134" cy="1134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2056" name="Oval 23"/>
            <p:cNvSpPr>
              <a:spLocks noChangeArrowheads="1"/>
            </p:cNvSpPr>
            <p:nvPr/>
          </p:nvSpPr>
          <p:spPr bwMode="auto">
            <a:xfrm>
              <a:off x="2971" y="1108"/>
              <a:ext cx="2040" cy="2040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2057" name="Oval 24"/>
            <p:cNvSpPr>
              <a:spLocks noChangeArrowheads="1"/>
            </p:cNvSpPr>
            <p:nvPr/>
          </p:nvSpPr>
          <p:spPr bwMode="auto">
            <a:xfrm>
              <a:off x="2517" y="664"/>
              <a:ext cx="2947" cy="2947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2058" name="Text Box 25"/>
            <p:cNvSpPr txBox="1">
              <a:spLocks noChangeArrowheads="1"/>
            </p:cNvSpPr>
            <p:nvPr/>
          </p:nvSpPr>
          <p:spPr bwMode="auto">
            <a:xfrm>
              <a:off x="4468" y="1706"/>
              <a:ext cx="997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800" b="1">
                  <a:latin typeface="Tahoma" pitchFamily="34" charset="0"/>
                </a:rPr>
                <a:t>1.000 €</a:t>
              </a:r>
            </a:p>
          </p:txBody>
        </p:sp>
        <p:sp>
          <p:nvSpPr>
            <p:cNvPr id="172059" name="Text Box 26"/>
            <p:cNvSpPr txBox="1">
              <a:spLocks noChangeArrowheads="1"/>
            </p:cNvSpPr>
            <p:nvPr/>
          </p:nvSpPr>
          <p:spPr bwMode="auto">
            <a:xfrm>
              <a:off x="4921" y="1525"/>
              <a:ext cx="997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800" b="1">
                  <a:latin typeface="Tahoma" pitchFamily="34" charset="0"/>
                </a:rPr>
                <a:t>2.000 €</a:t>
              </a:r>
            </a:p>
          </p:txBody>
        </p:sp>
        <p:sp>
          <p:nvSpPr>
            <p:cNvPr id="172060" name="Text Box 27"/>
            <p:cNvSpPr txBox="1">
              <a:spLocks noChangeArrowheads="1"/>
            </p:cNvSpPr>
            <p:nvPr/>
          </p:nvSpPr>
          <p:spPr bwMode="auto">
            <a:xfrm>
              <a:off x="5261" y="1298"/>
              <a:ext cx="997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800" b="1">
                  <a:latin typeface="Tahoma" pitchFamily="34" charset="0"/>
                </a:rPr>
                <a:t>3.000 €</a:t>
              </a:r>
            </a:p>
          </p:txBody>
        </p:sp>
        <p:sp>
          <p:nvSpPr>
            <p:cNvPr id="172061" name="Oval 28"/>
            <p:cNvSpPr>
              <a:spLocks noChangeArrowheads="1"/>
            </p:cNvSpPr>
            <p:nvPr/>
          </p:nvSpPr>
          <p:spPr bwMode="auto">
            <a:xfrm>
              <a:off x="3942" y="2060"/>
              <a:ext cx="113" cy="113"/>
            </a:xfrm>
            <a:prstGeom prst="ellipse">
              <a:avLst/>
            </a:prstGeom>
            <a:solidFill>
              <a:schemeClr val="accent1"/>
            </a:solidFill>
            <a:ln w="19050" algn="ctr">
              <a:solidFill>
                <a:srgbClr val="3333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</p:grpSp>
      <p:sp>
        <p:nvSpPr>
          <p:cNvPr id="172045" name="Freeform 29"/>
          <p:cNvSpPr>
            <a:spLocks/>
          </p:cNvSpPr>
          <p:nvPr/>
        </p:nvSpPr>
        <p:spPr bwMode="auto">
          <a:xfrm>
            <a:off x="3067050" y="1909763"/>
            <a:ext cx="1350963" cy="2181225"/>
          </a:xfrm>
          <a:custGeom>
            <a:avLst/>
            <a:gdLst>
              <a:gd name="T0" fmla="*/ 614918375 w 851"/>
              <a:gd name="T1" fmla="*/ 2147483647 h 1374"/>
              <a:gd name="T2" fmla="*/ 1590219917 w 851"/>
              <a:gd name="T3" fmla="*/ 2147483647 h 1374"/>
              <a:gd name="T4" fmla="*/ 2021166274 w 851"/>
              <a:gd name="T5" fmla="*/ 1600299841 h 1374"/>
              <a:gd name="T6" fmla="*/ 844253605 w 851"/>
              <a:gd name="T7" fmla="*/ 126007817 h 1374"/>
              <a:gd name="T8" fmla="*/ 37803153 w 851"/>
              <a:gd name="T9" fmla="*/ 2147483647 h 1374"/>
              <a:gd name="T10" fmla="*/ 614918375 w 851"/>
              <a:gd name="T11" fmla="*/ 2147483647 h 13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851"/>
              <a:gd name="T19" fmla="*/ 0 h 1374"/>
              <a:gd name="T20" fmla="*/ 851 w 851"/>
              <a:gd name="T21" fmla="*/ 1374 h 137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851" h="1374">
                <a:moveTo>
                  <a:pt x="244" y="1357"/>
                </a:moveTo>
                <a:cubicBezTo>
                  <a:pt x="347" y="1374"/>
                  <a:pt x="538" y="1159"/>
                  <a:pt x="631" y="1039"/>
                </a:cubicBezTo>
                <a:cubicBezTo>
                  <a:pt x="724" y="919"/>
                  <a:pt x="851" y="800"/>
                  <a:pt x="802" y="635"/>
                </a:cubicBezTo>
                <a:cubicBezTo>
                  <a:pt x="753" y="470"/>
                  <a:pt x="466" y="0"/>
                  <a:pt x="335" y="50"/>
                </a:cubicBezTo>
                <a:cubicBezTo>
                  <a:pt x="204" y="100"/>
                  <a:pt x="30" y="718"/>
                  <a:pt x="15" y="936"/>
                </a:cubicBezTo>
                <a:cubicBezTo>
                  <a:pt x="0" y="1154"/>
                  <a:pt x="141" y="1340"/>
                  <a:pt x="244" y="1357"/>
                </a:cubicBezTo>
                <a:close/>
              </a:path>
            </a:pathLst>
          </a:custGeom>
          <a:solidFill>
            <a:srgbClr val="FF0000">
              <a:alpha val="23137"/>
            </a:srgbClr>
          </a:solidFill>
          <a:ln w="31750" cap="flat" cmpd="sng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2046" name="Oval 30"/>
          <p:cNvSpPr>
            <a:spLocks noChangeArrowheads="1"/>
          </p:cNvSpPr>
          <p:nvPr/>
        </p:nvSpPr>
        <p:spPr bwMode="auto">
          <a:xfrm>
            <a:off x="3384550" y="4027488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2047" name="Oval 31"/>
          <p:cNvSpPr>
            <a:spLocks noChangeArrowheads="1"/>
          </p:cNvSpPr>
          <p:nvPr/>
        </p:nvSpPr>
        <p:spPr bwMode="auto">
          <a:xfrm>
            <a:off x="4017963" y="3514725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2048" name="Oval 32"/>
          <p:cNvSpPr>
            <a:spLocks noChangeArrowheads="1"/>
          </p:cNvSpPr>
          <p:nvPr/>
        </p:nvSpPr>
        <p:spPr bwMode="auto">
          <a:xfrm>
            <a:off x="4321175" y="2867025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2049" name="Oval 33"/>
          <p:cNvSpPr>
            <a:spLocks noChangeArrowheads="1"/>
          </p:cNvSpPr>
          <p:nvPr/>
        </p:nvSpPr>
        <p:spPr bwMode="auto">
          <a:xfrm>
            <a:off x="3024188" y="3328988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2050" name="Oval 34"/>
          <p:cNvSpPr>
            <a:spLocks noChangeArrowheads="1"/>
          </p:cNvSpPr>
          <p:nvPr/>
        </p:nvSpPr>
        <p:spPr bwMode="auto">
          <a:xfrm>
            <a:off x="3563938" y="1916113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2051" name="Text Box 35"/>
          <p:cNvSpPr txBox="1">
            <a:spLocks noChangeArrowheads="1"/>
          </p:cNvSpPr>
          <p:nvPr/>
        </p:nvSpPr>
        <p:spPr bwMode="auto">
          <a:xfrm>
            <a:off x="6011863" y="5445125"/>
            <a:ext cx="3024187" cy="1220788"/>
          </a:xfrm>
          <a:prstGeom prst="rect">
            <a:avLst/>
          </a:prstGeom>
          <a:solidFill>
            <a:schemeClr val="bg1">
              <a:alpha val="74117"/>
            </a:schemeClr>
          </a:solidFill>
          <a:ln w="28575" algn="ctr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>
                <a:solidFill>
                  <a:schemeClr val="tx2"/>
                </a:solidFill>
                <a:latin typeface="Tahoma" pitchFamily="34" charset="0"/>
              </a:rPr>
              <a:t>Building of the 8.000 € isodapane from isotims referred to A, B and C</a:t>
            </a:r>
          </a:p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>
                <a:solidFill>
                  <a:schemeClr val="tx2"/>
                </a:solidFill>
                <a:latin typeface="Tahoma" pitchFamily="34" charset="0"/>
              </a:rPr>
              <a:t>(different transport costs)</a:t>
            </a:r>
          </a:p>
        </p:txBody>
      </p:sp>
      <p:sp>
        <p:nvSpPr>
          <p:cNvPr id="172052" name="Text Box 36"/>
          <p:cNvSpPr txBox="1">
            <a:spLocks noChangeArrowheads="1"/>
          </p:cNvSpPr>
          <p:nvPr/>
        </p:nvSpPr>
        <p:spPr bwMode="auto">
          <a:xfrm>
            <a:off x="2413000" y="2420938"/>
            <a:ext cx="50323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2200" b="1" i="1">
                <a:solidFill>
                  <a:srgbClr val="BA1212"/>
                </a:solidFill>
              </a:rPr>
              <a:t>A</a:t>
            </a:r>
          </a:p>
        </p:txBody>
      </p:sp>
      <p:sp>
        <p:nvSpPr>
          <p:cNvPr id="172053" name="Text Box 37"/>
          <p:cNvSpPr txBox="1">
            <a:spLocks noChangeArrowheads="1"/>
          </p:cNvSpPr>
          <p:nvPr/>
        </p:nvSpPr>
        <p:spPr bwMode="auto">
          <a:xfrm>
            <a:off x="4789488" y="2205038"/>
            <a:ext cx="503237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2200" b="1" i="1">
                <a:solidFill>
                  <a:srgbClr val="BA1212"/>
                </a:solidFill>
              </a:rPr>
              <a:t>B</a:t>
            </a:r>
          </a:p>
        </p:txBody>
      </p:sp>
      <p:sp>
        <p:nvSpPr>
          <p:cNvPr id="172054" name="Text Box 38"/>
          <p:cNvSpPr txBox="1">
            <a:spLocks noChangeArrowheads="1"/>
          </p:cNvSpPr>
          <p:nvPr/>
        </p:nvSpPr>
        <p:spPr bwMode="auto">
          <a:xfrm>
            <a:off x="4284663" y="4873625"/>
            <a:ext cx="503237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2200" b="1" i="1">
                <a:solidFill>
                  <a:srgbClr val="BA1212"/>
                </a:solidFill>
              </a:rPr>
              <a:t>C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3057" name="Group 2"/>
          <p:cNvGrpSpPr>
            <a:grpSpLocks/>
          </p:cNvGrpSpPr>
          <p:nvPr/>
        </p:nvGrpSpPr>
        <p:grpSpPr bwMode="auto">
          <a:xfrm>
            <a:off x="1417638" y="620713"/>
            <a:ext cx="4954587" cy="5868987"/>
            <a:chOff x="375" y="526"/>
            <a:chExt cx="3121" cy="3697"/>
          </a:xfrm>
        </p:grpSpPr>
        <p:sp>
          <p:nvSpPr>
            <p:cNvPr id="173067" name="Freeform 3"/>
            <p:cNvSpPr>
              <a:spLocks/>
            </p:cNvSpPr>
            <p:nvPr/>
          </p:nvSpPr>
          <p:spPr bwMode="auto">
            <a:xfrm flipH="1">
              <a:off x="511" y="844"/>
              <a:ext cx="2722" cy="3039"/>
            </a:xfrm>
            <a:custGeom>
              <a:avLst/>
              <a:gdLst>
                <a:gd name="T0" fmla="*/ 1361 w 1406"/>
                <a:gd name="T1" fmla="*/ 0 h 1632"/>
                <a:gd name="T2" fmla="*/ 0 w 1406"/>
                <a:gd name="T3" fmla="*/ 5659 h 1632"/>
                <a:gd name="T4" fmla="*/ 5270 w 1406"/>
                <a:gd name="T5" fmla="*/ 5659 h 1632"/>
                <a:gd name="T6" fmla="*/ 1361 w 1406"/>
                <a:gd name="T7" fmla="*/ 0 h 16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06"/>
                <a:gd name="T13" fmla="*/ 0 h 1632"/>
                <a:gd name="T14" fmla="*/ 1406 w 1406"/>
                <a:gd name="T15" fmla="*/ 1632 h 16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06" h="1632">
                  <a:moveTo>
                    <a:pt x="363" y="0"/>
                  </a:moveTo>
                  <a:lnTo>
                    <a:pt x="0" y="1632"/>
                  </a:lnTo>
                  <a:lnTo>
                    <a:pt x="1406" y="1632"/>
                  </a:lnTo>
                  <a:lnTo>
                    <a:pt x="363" y="0"/>
                  </a:lnTo>
                  <a:close/>
                </a:path>
              </a:pathLst>
            </a:custGeom>
            <a:solidFill>
              <a:schemeClr val="folHlink"/>
            </a:solidFill>
            <a:ln w="28575" cap="flat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73068" name="Line 4"/>
            <p:cNvSpPr>
              <a:spLocks noChangeShapeType="1"/>
            </p:cNvSpPr>
            <p:nvPr/>
          </p:nvSpPr>
          <p:spPr bwMode="auto">
            <a:xfrm flipV="1">
              <a:off x="511" y="2839"/>
              <a:ext cx="1542" cy="104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73069" name="Line 5"/>
            <p:cNvSpPr>
              <a:spLocks noChangeShapeType="1"/>
            </p:cNvSpPr>
            <p:nvPr/>
          </p:nvSpPr>
          <p:spPr bwMode="auto">
            <a:xfrm flipH="1" flipV="1">
              <a:off x="2062" y="2839"/>
              <a:ext cx="1180" cy="104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73070" name="Line 6"/>
            <p:cNvSpPr>
              <a:spLocks noChangeShapeType="1"/>
            </p:cNvSpPr>
            <p:nvPr/>
          </p:nvSpPr>
          <p:spPr bwMode="auto">
            <a:xfrm flipV="1">
              <a:off x="2062" y="889"/>
              <a:ext cx="454" cy="195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73071" name="Oval 7"/>
            <p:cNvSpPr>
              <a:spLocks noChangeArrowheads="1"/>
            </p:cNvSpPr>
            <p:nvPr/>
          </p:nvSpPr>
          <p:spPr bwMode="auto">
            <a:xfrm>
              <a:off x="1827" y="2585"/>
              <a:ext cx="499" cy="499"/>
            </a:xfrm>
            <a:prstGeom prst="ellipse">
              <a:avLst/>
            </a:prstGeom>
            <a:noFill/>
            <a:ln w="25400" algn="ctr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3072" name="Oval 8"/>
            <p:cNvSpPr>
              <a:spLocks noChangeArrowheads="1"/>
            </p:cNvSpPr>
            <p:nvPr/>
          </p:nvSpPr>
          <p:spPr bwMode="auto">
            <a:xfrm>
              <a:off x="2022" y="2781"/>
              <a:ext cx="113" cy="113"/>
            </a:xfrm>
            <a:prstGeom prst="ellipse">
              <a:avLst/>
            </a:prstGeom>
            <a:solidFill>
              <a:srgbClr val="FF6600"/>
            </a:solidFill>
            <a:ln w="19050" algn="ctr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3073" name="Text Box 9"/>
            <p:cNvSpPr txBox="1">
              <a:spLocks noChangeArrowheads="1"/>
            </p:cNvSpPr>
            <p:nvPr/>
          </p:nvSpPr>
          <p:spPr bwMode="auto">
            <a:xfrm>
              <a:off x="2099" y="2658"/>
              <a:ext cx="18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/>
                <a:t>F</a:t>
              </a:r>
            </a:p>
          </p:txBody>
        </p:sp>
        <p:sp>
          <p:nvSpPr>
            <p:cNvPr id="173074" name="Oval 10"/>
            <p:cNvSpPr>
              <a:spLocks noChangeArrowheads="1"/>
            </p:cNvSpPr>
            <p:nvPr/>
          </p:nvSpPr>
          <p:spPr bwMode="auto">
            <a:xfrm>
              <a:off x="2471" y="798"/>
              <a:ext cx="113" cy="113"/>
            </a:xfrm>
            <a:prstGeom prst="ellipse">
              <a:avLst/>
            </a:prstGeom>
            <a:solidFill>
              <a:srgbClr val="339966"/>
            </a:solidFill>
            <a:ln w="28575" algn="ctr">
              <a:solidFill>
                <a:srgbClr val="99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3075" name="Oval 11"/>
            <p:cNvSpPr>
              <a:spLocks noChangeArrowheads="1"/>
            </p:cNvSpPr>
            <p:nvPr/>
          </p:nvSpPr>
          <p:spPr bwMode="auto">
            <a:xfrm>
              <a:off x="466" y="3815"/>
              <a:ext cx="113" cy="113"/>
            </a:xfrm>
            <a:prstGeom prst="ellipse">
              <a:avLst/>
            </a:prstGeom>
            <a:solidFill>
              <a:srgbClr val="339966"/>
            </a:solidFill>
            <a:ln w="28575" algn="ctr">
              <a:solidFill>
                <a:srgbClr val="99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3076" name="Oval 12"/>
            <p:cNvSpPr>
              <a:spLocks noChangeArrowheads="1"/>
            </p:cNvSpPr>
            <p:nvPr/>
          </p:nvSpPr>
          <p:spPr bwMode="auto">
            <a:xfrm>
              <a:off x="3193" y="3828"/>
              <a:ext cx="113" cy="113"/>
            </a:xfrm>
            <a:prstGeom prst="ellipse">
              <a:avLst/>
            </a:prstGeom>
            <a:solidFill>
              <a:srgbClr val="FFCC99"/>
            </a:solidFill>
            <a:ln w="2857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3077" name="Text Box 13"/>
            <p:cNvSpPr txBox="1">
              <a:spLocks noChangeArrowheads="1"/>
            </p:cNvSpPr>
            <p:nvPr/>
          </p:nvSpPr>
          <p:spPr bwMode="auto">
            <a:xfrm>
              <a:off x="2426" y="526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/>
                <a:t>M</a:t>
              </a:r>
              <a:r>
                <a:rPr lang="it-IT" sz="2000" b="1" i="1" baseline="-25000"/>
                <a:t>1</a:t>
              </a:r>
            </a:p>
          </p:txBody>
        </p:sp>
        <p:sp>
          <p:nvSpPr>
            <p:cNvPr id="173078" name="Text Box 14"/>
            <p:cNvSpPr txBox="1">
              <a:spLocks noChangeArrowheads="1"/>
            </p:cNvSpPr>
            <p:nvPr/>
          </p:nvSpPr>
          <p:spPr bwMode="auto">
            <a:xfrm>
              <a:off x="375" y="3973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/>
                <a:t>M</a:t>
              </a:r>
              <a:r>
                <a:rPr lang="it-IT" sz="2000" b="1" i="1" baseline="-25000"/>
                <a:t>2</a:t>
              </a:r>
            </a:p>
          </p:txBody>
        </p:sp>
        <p:sp>
          <p:nvSpPr>
            <p:cNvPr id="173079" name="Text Box 15"/>
            <p:cNvSpPr txBox="1">
              <a:spLocks noChangeArrowheads="1"/>
            </p:cNvSpPr>
            <p:nvPr/>
          </p:nvSpPr>
          <p:spPr bwMode="auto">
            <a:xfrm>
              <a:off x="3097" y="3973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/>
                <a:t>C</a:t>
              </a:r>
              <a:endParaRPr lang="it-IT" sz="2000" b="1" i="1" baseline="-25000"/>
            </a:p>
          </p:txBody>
        </p:sp>
        <p:sp>
          <p:nvSpPr>
            <p:cNvPr id="173080" name="Text Box 16"/>
            <p:cNvSpPr txBox="1">
              <a:spLocks noChangeArrowheads="1"/>
            </p:cNvSpPr>
            <p:nvPr/>
          </p:nvSpPr>
          <p:spPr bwMode="auto">
            <a:xfrm>
              <a:off x="2371" y="2589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>
                  <a:solidFill>
                    <a:srgbClr val="BA1212"/>
                  </a:solidFill>
                </a:rPr>
                <a:t>β</a:t>
              </a:r>
              <a:r>
                <a:rPr lang="it-IT" sz="2000" b="1" i="1" baseline="-25000">
                  <a:solidFill>
                    <a:srgbClr val="BA1212"/>
                  </a:solidFill>
                </a:rPr>
                <a:t>2</a:t>
              </a:r>
            </a:p>
          </p:txBody>
        </p:sp>
        <p:sp>
          <p:nvSpPr>
            <p:cNvPr id="173081" name="Text Box 17"/>
            <p:cNvSpPr txBox="1">
              <a:spLocks noChangeArrowheads="1"/>
            </p:cNvSpPr>
            <p:nvPr/>
          </p:nvSpPr>
          <p:spPr bwMode="auto">
            <a:xfrm>
              <a:off x="1555" y="2476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>
                  <a:solidFill>
                    <a:srgbClr val="BA1212"/>
                  </a:solidFill>
                </a:rPr>
                <a:t>β</a:t>
              </a:r>
              <a:r>
                <a:rPr lang="it-IT" sz="2000" b="1" i="1" baseline="-25000">
                  <a:solidFill>
                    <a:srgbClr val="BA1212"/>
                  </a:solidFill>
                </a:rPr>
                <a:t>1</a:t>
              </a:r>
            </a:p>
          </p:txBody>
        </p:sp>
        <p:sp>
          <p:nvSpPr>
            <p:cNvPr id="173082" name="Text Box 18"/>
            <p:cNvSpPr txBox="1">
              <a:spLocks noChangeArrowheads="1"/>
            </p:cNvSpPr>
            <p:nvPr/>
          </p:nvSpPr>
          <p:spPr bwMode="auto">
            <a:xfrm>
              <a:off x="1954" y="3088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>
                  <a:solidFill>
                    <a:srgbClr val="BA1212"/>
                  </a:solidFill>
                </a:rPr>
                <a:t>β</a:t>
              </a:r>
              <a:r>
                <a:rPr lang="it-IT" sz="2000" b="1" i="1" baseline="-25000">
                  <a:solidFill>
                    <a:srgbClr val="BA1212"/>
                  </a:solidFill>
                </a:rPr>
                <a:t>3</a:t>
              </a:r>
            </a:p>
          </p:txBody>
        </p:sp>
      </p:grpSp>
      <p:sp>
        <p:nvSpPr>
          <p:cNvPr id="173058" name="Rectangle 19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600"/>
              <a:t>Weber’s model of industrial location</a:t>
            </a:r>
            <a:br>
              <a:rPr lang="en-US" sz="3600"/>
            </a:br>
            <a:endParaRPr lang="en-US" sz="3600"/>
          </a:p>
        </p:txBody>
      </p:sp>
      <p:sp>
        <p:nvSpPr>
          <p:cNvPr id="173059" name="Rectangle 20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4925" y="966788"/>
            <a:ext cx="2952750" cy="2419350"/>
          </a:xfrm>
        </p:spPr>
        <p:txBody>
          <a:bodyPr/>
          <a:lstStyle/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Weber choice according to a comparison of saving in workforce and increased transport costs, (critical isodapane)</a:t>
            </a:r>
            <a:br>
              <a:rPr lang="en-US" sz="2000"/>
            </a:br>
            <a:r>
              <a:rPr lang="en-US" sz="1400"/>
              <a:t>(Points having higher transport costs equal to savings obtainable with lower workforce costs in locations </a:t>
            </a:r>
            <a:r>
              <a:rPr lang="en-US" sz="1400" i="1"/>
              <a:t>Li</a:t>
            </a:r>
            <a:r>
              <a:rPr lang="en-US" sz="1400"/>
              <a:t>)</a:t>
            </a:r>
          </a:p>
        </p:txBody>
      </p:sp>
      <p:sp>
        <p:nvSpPr>
          <p:cNvPr id="173060" name="Freeform 21"/>
          <p:cNvSpPr>
            <a:spLocks/>
          </p:cNvSpPr>
          <p:nvPr/>
        </p:nvSpPr>
        <p:spPr bwMode="auto">
          <a:xfrm>
            <a:off x="1735138" y="1571625"/>
            <a:ext cx="4826000" cy="5227638"/>
          </a:xfrm>
          <a:custGeom>
            <a:avLst/>
            <a:gdLst>
              <a:gd name="T0" fmla="*/ 2147483647 w 1232"/>
              <a:gd name="T1" fmla="*/ 993015141 h 1285"/>
              <a:gd name="T2" fmla="*/ 2147483647 w 1232"/>
              <a:gd name="T3" fmla="*/ 2147483647 h 1285"/>
              <a:gd name="T4" fmla="*/ 1749275942 w 1232"/>
              <a:gd name="T5" fmla="*/ 2147483647 h 1285"/>
              <a:gd name="T6" fmla="*/ 2147483647 w 1232"/>
              <a:gd name="T7" fmla="*/ 2147483647 h 1285"/>
              <a:gd name="T8" fmla="*/ 2147483647 w 1232"/>
              <a:gd name="T9" fmla="*/ 2147483647 h 1285"/>
              <a:gd name="T10" fmla="*/ 2147483647 w 1232"/>
              <a:gd name="T11" fmla="*/ 2147483647 h 1285"/>
              <a:gd name="T12" fmla="*/ 2147483647 w 1232"/>
              <a:gd name="T13" fmla="*/ 993015141 h 128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232"/>
              <a:gd name="T22" fmla="*/ 0 h 1285"/>
              <a:gd name="T23" fmla="*/ 1232 w 1232"/>
              <a:gd name="T24" fmla="*/ 1285 h 128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232" h="1285">
                <a:moveTo>
                  <a:pt x="794" y="60"/>
                </a:moveTo>
                <a:cubicBezTo>
                  <a:pt x="666" y="0"/>
                  <a:pt x="499" y="60"/>
                  <a:pt x="386" y="151"/>
                </a:cubicBezTo>
                <a:cubicBezTo>
                  <a:pt x="273" y="242"/>
                  <a:pt x="152" y="453"/>
                  <a:pt x="114" y="604"/>
                </a:cubicBezTo>
                <a:cubicBezTo>
                  <a:pt x="76" y="755"/>
                  <a:pt x="0" y="960"/>
                  <a:pt x="159" y="1058"/>
                </a:cubicBezTo>
                <a:cubicBezTo>
                  <a:pt x="318" y="1156"/>
                  <a:pt x="900" y="1285"/>
                  <a:pt x="1066" y="1194"/>
                </a:cubicBezTo>
                <a:cubicBezTo>
                  <a:pt x="1232" y="1103"/>
                  <a:pt x="1202" y="703"/>
                  <a:pt x="1157" y="514"/>
                </a:cubicBezTo>
                <a:cubicBezTo>
                  <a:pt x="1112" y="325"/>
                  <a:pt x="922" y="120"/>
                  <a:pt x="794" y="60"/>
                </a:cubicBezTo>
                <a:close/>
              </a:path>
            </a:pathLst>
          </a:custGeom>
          <a:solidFill>
            <a:schemeClr val="accent1">
              <a:alpha val="18823"/>
            </a:schemeClr>
          </a:solidFill>
          <a:ln w="31750" cap="flat" cmpd="sng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3061" name="Freeform 22"/>
          <p:cNvSpPr>
            <a:spLocks/>
          </p:cNvSpPr>
          <p:nvPr/>
        </p:nvSpPr>
        <p:spPr bwMode="auto">
          <a:xfrm>
            <a:off x="2230438" y="2335213"/>
            <a:ext cx="3636962" cy="3816350"/>
          </a:xfrm>
          <a:custGeom>
            <a:avLst/>
            <a:gdLst>
              <a:gd name="T0" fmla="*/ 2147483647 w 1232"/>
              <a:gd name="T1" fmla="*/ 529225267 h 1285"/>
              <a:gd name="T2" fmla="*/ 2147483647 w 1232"/>
              <a:gd name="T3" fmla="*/ 1331885226 h 1285"/>
              <a:gd name="T4" fmla="*/ 993483969 w 1232"/>
              <a:gd name="T5" fmla="*/ 2147483647 h 1285"/>
              <a:gd name="T6" fmla="*/ 1385649869 w 1232"/>
              <a:gd name="T7" fmla="*/ 2147483647 h 1285"/>
              <a:gd name="T8" fmla="*/ 2147483647 w 1232"/>
              <a:gd name="T9" fmla="*/ 2147483647 h 1285"/>
              <a:gd name="T10" fmla="*/ 2147483647 w 1232"/>
              <a:gd name="T11" fmla="*/ 2147483647 h 1285"/>
              <a:gd name="T12" fmla="*/ 2147483647 w 1232"/>
              <a:gd name="T13" fmla="*/ 529225267 h 128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232"/>
              <a:gd name="T22" fmla="*/ 0 h 1285"/>
              <a:gd name="T23" fmla="*/ 1232 w 1232"/>
              <a:gd name="T24" fmla="*/ 1285 h 128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232" h="1285">
                <a:moveTo>
                  <a:pt x="794" y="60"/>
                </a:moveTo>
                <a:cubicBezTo>
                  <a:pt x="666" y="0"/>
                  <a:pt x="499" y="60"/>
                  <a:pt x="386" y="151"/>
                </a:cubicBezTo>
                <a:cubicBezTo>
                  <a:pt x="273" y="242"/>
                  <a:pt x="152" y="453"/>
                  <a:pt x="114" y="604"/>
                </a:cubicBezTo>
                <a:cubicBezTo>
                  <a:pt x="76" y="755"/>
                  <a:pt x="0" y="960"/>
                  <a:pt x="159" y="1058"/>
                </a:cubicBezTo>
                <a:cubicBezTo>
                  <a:pt x="318" y="1156"/>
                  <a:pt x="900" y="1285"/>
                  <a:pt x="1066" y="1194"/>
                </a:cubicBezTo>
                <a:cubicBezTo>
                  <a:pt x="1232" y="1103"/>
                  <a:pt x="1202" y="703"/>
                  <a:pt x="1157" y="514"/>
                </a:cubicBezTo>
                <a:cubicBezTo>
                  <a:pt x="1112" y="325"/>
                  <a:pt x="922" y="120"/>
                  <a:pt x="794" y="60"/>
                </a:cubicBezTo>
                <a:close/>
              </a:path>
            </a:pathLst>
          </a:custGeom>
          <a:solidFill>
            <a:schemeClr val="accent1">
              <a:alpha val="18823"/>
            </a:schemeClr>
          </a:solidFill>
          <a:ln w="31750" cap="flat" cmpd="sng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3062" name="Freeform 23"/>
          <p:cNvSpPr>
            <a:spLocks/>
          </p:cNvSpPr>
          <p:nvPr/>
        </p:nvSpPr>
        <p:spPr bwMode="auto">
          <a:xfrm>
            <a:off x="3095625" y="3214688"/>
            <a:ext cx="1955800" cy="2039937"/>
          </a:xfrm>
          <a:custGeom>
            <a:avLst/>
            <a:gdLst>
              <a:gd name="T0" fmla="*/ 2001004063 w 1232"/>
              <a:gd name="T1" fmla="*/ 151209330 h 1285"/>
              <a:gd name="T2" fmla="*/ 972780324 w 1232"/>
              <a:gd name="T3" fmla="*/ 380542661 h 1285"/>
              <a:gd name="T4" fmla="*/ 287297798 w 1232"/>
              <a:gd name="T5" fmla="*/ 1522173820 h 1285"/>
              <a:gd name="T6" fmla="*/ 400703990 w 1232"/>
              <a:gd name="T7" fmla="*/ 2147483647 h 1285"/>
              <a:gd name="T8" fmla="*/ 2147483647 w 1232"/>
              <a:gd name="T9" fmla="*/ 2147483647 h 1285"/>
              <a:gd name="T10" fmla="*/ 2147483647 w 1232"/>
              <a:gd name="T11" fmla="*/ 1295359900 h 1285"/>
              <a:gd name="T12" fmla="*/ 2001004063 w 1232"/>
              <a:gd name="T13" fmla="*/ 151209330 h 128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232"/>
              <a:gd name="T22" fmla="*/ 0 h 1285"/>
              <a:gd name="T23" fmla="*/ 1232 w 1232"/>
              <a:gd name="T24" fmla="*/ 1285 h 128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232" h="1285">
                <a:moveTo>
                  <a:pt x="794" y="60"/>
                </a:moveTo>
                <a:cubicBezTo>
                  <a:pt x="666" y="0"/>
                  <a:pt x="499" y="60"/>
                  <a:pt x="386" y="151"/>
                </a:cubicBezTo>
                <a:cubicBezTo>
                  <a:pt x="273" y="242"/>
                  <a:pt x="152" y="453"/>
                  <a:pt x="114" y="604"/>
                </a:cubicBezTo>
                <a:cubicBezTo>
                  <a:pt x="76" y="755"/>
                  <a:pt x="0" y="960"/>
                  <a:pt x="159" y="1058"/>
                </a:cubicBezTo>
                <a:cubicBezTo>
                  <a:pt x="318" y="1156"/>
                  <a:pt x="900" y="1285"/>
                  <a:pt x="1066" y="1194"/>
                </a:cubicBezTo>
                <a:cubicBezTo>
                  <a:pt x="1232" y="1103"/>
                  <a:pt x="1202" y="703"/>
                  <a:pt x="1157" y="514"/>
                </a:cubicBezTo>
                <a:cubicBezTo>
                  <a:pt x="1112" y="325"/>
                  <a:pt x="922" y="120"/>
                  <a:pt x="794" y="60"/>
                </a:cubicBezTo>
                <a:close/>
              </a:path>
            </a:pathLst>
          </a:custGeom>
          <a:solidFill>
            <a:schemeClr val="accent1">
              <a:alpha val="18823"/>
            </a:schemeClr>
          </a:solidFill>
          <a:ln w="31750" cap="flat" cmpd="sng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3063" name="Oval 24"/>
          <p:cNvSpPr>
            <a:spLocks noChangeArrowheads="1"/>
          </p:cNvSpPr>
          <p:nvPr/>
        </p:nvSpPr>
        <p:spPr bwMode="auto">
          <a:xfrm>
            <a:off x="5508625" y="2817813"/>
            <a:ext cx="179388" cy="179387"/>
          </a:xfrm>
          <a:prstGeom prst="ellipse">
            <a:avLst/>
          </a:prstGeom>
          <a:solidFill>
            <a:srgbClr val="BA1212"/>
          </a:solidFill>
          <a:ln w="19050" algn="ctr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3064" name="Oval 25"/>
          <p:cNvSpPr>
            <a:spLocks noChangeArrowheads="1"/>
          </p:cNvSpPr>
          <p:nvPr/>
        </p:nvSpPr>
        <p:spPr bwMode="auto">
          <a:xfrm>
            <a:off x="6372225" y="1844675"/>
            <a:ext cx="179388" cy="179388"/>
          </a:xfrm>
          <a:prstGeom prst="ellipse">
            <a:avLst/>
          </a:prstGeom>
          <a:solidFill>
            <a:srgbClr val="BA1212"/>
          </a:solidFill>
          <a:ln w="19050" algn="ctr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3065" name="Text Box 26"/>
          <p:cNvSpPr txBox="1">
            <a:spLocks noChangeArrowheads="1"/>
          </p:cNvSpPr>
          <p:nvPr/>
        </p:nvSpPr>
        <p:spPr bwMode="auto">
          <a:xfrm>
            <a:off x="5680075" y="2997200"/>
            <a:ext cx="1079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2000" b="1" i="1"/>
              <a:t>L</a:t>
            </a:r>
            <a:r>
              <a:rPr lang="it-IT" sz="2000" b="1" i="1" baseline="-25000"/>
              <a:t>1</a:t>
            </a:r>
          </a:p>
        </p:txBody>
      </p:sp>
      <p:sp>
        <p:nvSpPr>
          <p:cNvPr id="173066" name="Text Box 27"/>
          <p:cNvSpPr txBox="1">
            <a:spLocks noChangeArrowheads="1"/>
          </p:cNvSpPr>
          <p:nvPr/>
        </p:nvSpPr>
        <p:spPr bwMode="auto">
          <a:xfrm>
            <a:off x="6530975" y="2017713"/>
            <a:ext cx="1079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2000" b="1" i="1"/>
              <a:t>L</a:t>
            </a:r>
            <a:r>
              <a:rPr lang="it-IT" sz="2000" b="1" i="1" baseline="-25000"/>
              <a:t>2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1" name="Oval 2"/>
          <p:cNvSpPr>
            <a:spLocks noChangeArrowheads="1"/>
          </p:cNvSpPr>
          <p:nvPr/>
        </p:nvSpPr>
        <p:spPr bwMode="auto">
          <a:xfrm>
            <a:off x="5060950" y="1757363"/>
            <a:ext cx="1079500" cy="1079500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4082" name="Oval 3"/>
          <p:cNvSpPr>
            <a:spLocks noChangeArrowheads="1"/>
          </p:cNvSpPr>
          <p:nvPr/>
        </p:nvSpPr>
        <p:spPr bwMode="auto">
          <a:xfrm>
            <a:off x="4343400" y="1035050"/>
            <a:ext cx="2519363" cy="2519363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4083" name="Oval 4"/>
          <p:cNvSpPr>
            <a:spLocks noChangeArrowheads="1"/>
          </p:cNvSpPr>
          <p:nvPr/>
        </p:nvSpPr>
        <p:spPr bwMode="auto">
          <a:xfrm>
            <a:off x="3621088" y="315913"/>
            <a:ext cx="3959225" cy="3959225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4084" name="Oval 5"/>
          <p:cNvSpPr>
            <a:spLocks noChangeArrowheads="1"/>
          </p:cNvSpPr>
          <p:nvPr/>
        </p:nvSpPr>
        <p:spPr bwMode="auto">
          <a:xfrm>
            <a:off x="2901950" y="-388938"/>
            <a:ext cx="5399088" cy="5399088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4085" name="Oval 6"/>
          <p:cNvSpPr>
            <a:spLocks noChangeArrowheads="1"/>
          </p:cNvSpPr>
          <p:nvPr/>
        </p:nvSpPr>
        <p:spPr bwMode="auto">
          <a:xfrm>
            <a:off x="5507038" y="2195513"/>
            <a:ext cx="179387" cy="179387"/>
          </a:xfrm>
          <a:prstGeom prst="ellipse">
            <a:avLst/>
          </a:prstGeom>
          <a:solidFill>
            <a:srgbClr val="339966"/>
          </a:soli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4086" name="Text Box 7"/>
          <p:cNvSpPr txBox="1">
            <a:spLocks noChangeArrowheads="1"/>
          </p:cNvSpPr>
          <p:nvPr/>
        </p:nvSpPr>
        <p:spPr bwMode="auto">
          <a:xfrm>
            <a:off x="6215063" y="2133600"/>
            <a:ext cx="158273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1.000 €</a:t>
            </a:r>
          </a:p>
        </p:txBody>
      </p:sp>
      <p:sp>
        <p:nvSpPr>
          <p:cNvPr id="174087" name="Text Box 8"/>
          <p:cNvSpPr txBox="1">
            <a:spLocks noChangeArrowheads="1"/>
          </p:cNvSpPr>
          <p:nvPr/>
        </p:nvSpPr>
        <p:spPr bwMode="auto">
          <a:xfrm>
            <a:off x="6805613" y="2867025"/>
            <a:ext cx="158273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2.000 €</a:t>
            </a:r>
          </a:p>
        </p:txBody>
      </p:sp>
      <p:sp>
        <p:nvSpPr>
          <p:cNvPr id="174088" name="Text Box 9"/>
          <p:cNvSpPr txBox="1">
            <a:spLocks noChangeArrowheads="1"/>
          </p:cNvSpPr>
          <p:nvPr/>
        </p:nvSpPr>
        <p:spPr bwMode="auto">
          <a:xfrm>
            <a:off x="7092950" y="3644900"/>
            <a:ext cx="15827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3.000 €</a:t>
            </a:r>
          </a:p>
        </p:txBody>
      </p:sp>
      <p:sp>
        <p:nvSpPr>
          <p:cNvPr id="174089" name="Text Box 10"/>
          <p:cNvSpPr txBox="1">
            <a:spLocks noChangeArrowheads="1"/>
          </p:cNvSpPr>
          <p:nvPr/>
        </p:nvSpPr>
        <p:spPr bwMode="auto">
          <a:xfrm>
            <a:off x="7561263" y="4437063"/>
            <a:ext cx="158273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4.000 €</a:t>
            </a:r>
          </a:p>
        </p:txBody>
      </p:sp>
      <p:sp>
        <p:nvSpPr>
          <p:cNvPr id="174090" name="Oval 11"/>
          <p:cNvSpPr>
            <a:spLocks noChangeArrowheads="1"/>
          </p:cNvSpPr>
          <p:nvPr/>
        </p:nvSpPr>
        <p:spPr bwMode="auto">
          <a:xfrm>
            <a:off x="2338388" y="1760538"/>
            <a:ext cx="1079500" cy="1079500"/>
          </a:xfrm>
          <a:prstGeom prst="ellipse">
            <a:avLst/>
          </a:prstGeom>
          <a:noFill/>
          <a:ln w="38100" algn="ctr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4091" name="Oval 12"/>
          <p:cNvSpPr>
            <a:spLocks noChangeArrowheads="1"/>
          </p:cNvSpPr>
          <p:nvPr/>
        </p:nvSpPr>
        <p:spPr bwMode="auto">
          <a:xfrm>
            <a:off x="1620838" y="1038225"/>
            <a:ext cx="2519362" cy="2519363"/>
          </a:xfrm>
          <a:prstGeom prst="ellipse">
            <a:avLst/>
          </a:prstGeom>
          <a:noFill/>
          <a:ln w="38100" algn="ctr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4092" name="Oval 13"/>
          <p:cNvSpPr>
            <a:spLocks noChangeArrowheads="1"/>
          </p:cNvSpPr>
          <p:nvPr/>
        </p:nvSpPr>
        <p:spPr bwMode="auto">
          <a:xfrm>
            <a:off x="898525" y="319088"/>
            <a:ext cx="3959225" cy="3959225"/>
          </a:xfrm>
          <a:prstGeom prst="ellipse">
            <a:avLst/>
          </a:prstGeom>
          <a:noFill/>
          <a:ln w="38100" algn="ctr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4093" name="Oval 14"/>
          <p:cNvSpPr>
            <a:spLocks noChangeArrowheads="1"/>
          </p:cNvSpPr>
          <p:nvPr/>
        </p:nvSpPr>
        <p:spPr bwMode="auto">
          <a:xfrm>
            <a:off x="179388" y="-385763"/>
            <a:ext cx="5399087" cy="5399088"/>
          </a:xfrm>
          <a:prstGeom prst="ellipse">
            <a:avLst/>
          </a:prstGeom>
          <a:noFill/>
          <a:ln w="38100" algn="ctr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4094" name="Oval 15"/>
          <p:cNvSpPr>
            <a:spLocks noChangeArrowheads="1"/>
          </p:cNvSpPr>
          <p:nvPr/>
        </p:nvSpPr>
        <p:spPr bwMode="auto">
          <a:xfrm>
            <a:off x="2784475" y="2198688"/>
            <a:ext cx="179388" cy="179387"/>
          </a:xfrm>
          <a:prstGeom prst="ellipse">
            <a:avLst/>
          </a:prstGeom>
          <a:solidFill>
            <a:srgbClr val="339966"/>
          </a:solidFill>
          <a:ln w="28575" algn="ctr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4095" name="Text Box 16"/>
          <p:cNvSpPr txBox="1">
            <a:spLocks noChangeArrowheads="1"/>
          </p:cNvSpPr>
          <p:nvPr/>
        </p:nvSpPr>
        <p:spPr bwMode="auto">
          <a:xfrm>
            <a:off x="1765300" y="2116138"/>
            <a:ext cx="15827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1.000 €</a:t>
            </a:r>
          </a:p>
        </p:txBody>
      </p:sp>
      <p:sp>
        <p:nvSpPr>
          <p:cNvPr id="174096" name="Text Box 17"/>
          <p:cNvSpPr txBox="1">
            <a:spLocks noChangeArrowheads="1"/>
          </p:cNvSpPr>
          <p:nvPr/>
        </p:nvSpPr>
        <p:spPr bwMode="auto">
          <a:xfrm>
            <a:off x="1189038" y="2763838"/>
            <a:ext cx="158273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2.000 €</a:t>
            </a:r>
          </a:p>
        </p:txBody>
      </p:sp>
      <p:sp>
        <p:nvSpPr>
          <p:cNvPr id="174097" name="Text Box 18"/>
          <p:cNvSpPr txBox="1">
            <a:spLocks noChangeArrowheads="1"/>
          </p:cNvSpPr>
          <p:nvPr/>
        </p:nvSpPr>
        <p:spPr bwMode="auto">
          <a:xfrm>
            <a:off x="828675" y="3500438"/>
            <a:ext cx="15827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3.000 €</a:t>
            </a:r>
          </a:p>
        </p:txBody>
      </p:sp>
      <p:sp>
        <p:nvSpPr>
          <p:cNvPr id="174098" name="Text Box 19"/>
          <p:cNvSpPr txBox="1">
            <a:spLocks noChangeArrowheads="1"/>
          </p:cNvSpPr>
          <p:nvPr/>
        </p:nvSpPr>
        <p:spPr bwMode="auto">
          <a:xfrm>
            <a:off x="107950" y="3860800"/>
            <a:ext cx="15827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4.000 €</a:t>
            </a:r>
          </a:p>
        </p:txBody>
      </p:sp>
      <p:grpSp>
        <p:nvGrpSpPr>
          <p:cNvPr id="174099" name="Group 20"/>
          <p:cNvGrpSpPr>
            <a:grpSpLocks/>
          </p:cNvGrpSpPr>
          <p:nvPr/>
        </p:nvGrpSpPr>
        <p:grpSpPr bwMode="auto">
          <a:xfrm>
            <a:off x="1533525" y="1946275"/>
            <a:ext cx="6276975" cy="5399088"/>
            <a:chOff x="966" y="1226"/>
            <a:chExt cx="3954" cy="3401"/>
          </a:xfrm>
        </p:grpSpPr>
        <p:grpSp>
          <p:nvGrpSpPr>
            <p:cNvPr id="174104" name="Group 21"/>
            <p:cNvGrpSpPr>
              <a:grpSpLocks/>
            </p:cNvGrpSpPr>
            <p:nvPr/>
          </p:nvGrpSpPr>
          <p:grpSpPr bwMode="auto">
            <a:xfrm>
              <a:off x="966" y="1226"/>
              <a:ext cx="3401" cy="3401"/>
              <a:chOff x="921" y="991"/>
              <a:chExt cx="3401" cy="3401"/>
            </a:xfrm>
          </p:grpSpPr>
          <p:sp>
            <p:nvSpPr>
              <p:cNvPr id="174106" name="Oval 22"/>
              <p:cNvSpPr>
                <a:spLocks noChangeArrowheads="1"/>
              </p:cNvSpPr>
              <p:nvPr/>
            </p:nvSpPr>
            <p:spPr bwMode="auto">
              <a:xfrm>
                <a:off x="2281" y="2343"/>
                <a:ext cx="680" cy="680"/>
              </a:xfrm>
              <a:prstGeom prst="ellipse">
                <a:avLst/>
              </a:prstGeom>
              <a:noFill/>
              <a:ln w="38100" algn="ctr">
                <a:solidFill>
                  <a:srgbClr val="3399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/>
                  <a:buChar char="è"/>
                </a:pPr>
                <a:endParaRPr lang="it-IT"/>
              </a:p>
            </p:txBody>
          </p:sp>
          <p:sp>
            <p:nvSpPr>
              <p:cNvPr id="174107" name="Oval 23"/>
              <p:cNvSpPr>
                <a:spLocks noChangeArrowheads="1"/>
              </p:cNvSpPr>
              <p:nvPr/>
            </p:nvSpPr>
            <p:spPr bwMode="auto">
              <a:xfrm>
                <a:off x="1829" y="1888"/>
                <a:ext cx="1587" cy="1587"/>
              </a:xfrm>
              <a:prstGeom prst="ellipse">
                <a:avLst/>
              </a:prstGeom>
              <a:noFill/>
              <a:ln w="38100" algn="ctr">
                <a:solidFill>
                  <a:srgbClr val="3399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/>
                  <a:buChar char="è"/>
                </a:pPr>
                <a:endParaRPr lang="it-IT"/>
              </a:p>
            </p:txBody>
          </p:sp>
          <p:sp>
            <p:nvSpPr>
              <p:cNvPr id="174108" name="Oval 24"/>
              <p:cNvSpPr>
                <a:spLocks noChangeArrowheads="1"/>
              </p:cNvSpPr>
              <p:nvPr/>
            </p:nvSpPr>
            <p:spPr bwMode="auto">
              <a:xfrm>
                <a:off x="1374" y="1435"/>
                <a:ext cx="2494" cy="2494"/>
              </a:xfrm>
              <a:prstGeom prst="ellipse">
                <a:avLst/>
              </a:prstGeom>
              <a:noFill/>
              <a:ln w="38100" algn="ctr">
                <a:solidFill>
                  <a:srgbClr val="3399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/>
                  <a:buChar char="è"/>
                </a:pPr>
                <a:endParaRPr lang="it-IT"/>
              </a:p>
            </p:txBody>
          </p:sp>
          <p:sp>
            <p:nvSpPr>
              <p:cNvPr id="174109" name="Oval 25"/>
              <p:cNvSpPr>
                <a:spLocks noChangeArrowheads="1"/>
              </p:cNvSpPr>
              <p:nvPr/>
            </p:nvSpPr>
            <p:spPr bwMode="auto">
              <a:xfrm>
                <a:off x="921" y="991"/>
                <a:ext cx="3401" cy="3401"/>
              </a:xfrm>
              <a:prstGeom prst="ellipse">
                <a:avLst/>
              </a:prstGeom>
              <a:noFill/>
              <a:ln w="38100" algn="ctr">
                <a:solidFill>
                  <a:srgbClr val="3399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/>
                  <a:buChar char="è"/>
                </a:pPr>
                <a:endParaRPr lang="it-IT"/>
              </a:p>
            </p:txBody>
          </p:sp>
          <p:sp>
            <p:nvSpPr>
              <p:cNvPr id="174110" name="Oval 26"/>
              <p:cNvSpPr>
                <a:spLocks noChangeArrowheads="1"/>
              </p:cNvSpPr>
              <p:nvPr/>
            </p:nvSpPr>
            <p:spPr bwMode="auto">
              <a:xfrm>
                <a:off x="2562" y="2619"/>
                <a:ext cx="113" cy="113"/>
              </a:xfrm>
              <a:prstGeom prst="ellipse">
                <a:avLst/>
              </a:prstGeom>
              <a:solidFill>
                <a:srgbClr val="339966"/>
              </a:solidFill>
              <a:ln w="28575" algn="ctr">
                <a:solidFill>
                  <a:srgbClr val="99CC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/>
                  <a:buChar char="è"/>
                </a:pPr>
                <a:endParaRPr lang="it-IT"/>
              </a:p>
            </p:txBody>
          </p:sp>
          <p:sp>
            <p:nvSpPr>
              <p:cNvPr id="174111" name="Text Box 27"/>
              <p:cNvSpPr txBox="1">
                <a:spLocks noChangeArrowheads="1"/>
              </p:cNvSpPr>
              <p:nvPr/>
            </p:nvSpPr>
            <p:spPr bwMode="auto">
              <a:xfrm>
                <a:off x="2472" y="3067"/>
                <a:ext cx="997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  <a:buClr>
                    <a:schemeClr val="bg2"/>
                  </a:buClr>
                  <a:buFont typeface="Monotype Sorts"/>
                  <a:buNone/>
                </a:pPr>
                <a:r>
                  <a:rPr lang="it-IT" sz="800" b="1">
                    <a:latin typeface="Tahoma" pitchFamily="34" charset="0"/>
                  </a:rPr>
                  <a:t>1.000 €</a:t>
                </a:r>
              </a:p>
            </p:txBody>
          </p:sp>
          <p:sp>
            <p:nvSpPr>
              <p:cNvPr id="174112" name="Text Box 28"/>
              <p:cNvSpPr txBox="1">
                <a:spLocks noChangeArrowheads="1"/>
              </p:cNvSpPr>
              <p:nvPr/>
            </p:nvSpPr>
            <p:spPr bwMode="auto">
              <a:xfrm>
                <a:off x="2471" y="3477"/>
                <a:ext cx="997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  <a:buClr>
                    <a:schemeClr val="bg2"/>
                  </a:buClr>
                  <a:buFont typeface="Monotype Sorts"/>
                  <a:buNone/>
                </a:pPr>
                <a:r>
                  <a:rPr lang="it-IT" sz="800" b="1">
                    <a:latin typeface="Tahoma" pitchFamily="34" charset="0"/>
                  </a:rPr>
                  <a:t>2.000 €</a:t>
                </a:r>
              </a:p>
            </p:txBody>
          </p:sp>
          <p:sp>
            <p:nvSpPr>
              <p:cNvPr id="174113" name="Text Box 29"/>
              <p:cNvSpPr txBox="1">
                <a:spLocks noChangeArrowheads="1"/>
              </p:cNvSpPr>
              <p:nvPr/>
            </p:nvSpPr>
            <p:spPr bwMode="auto">
              <a:xfrm>
                <a:off x="2490" y="3930"/>
                <a:ext cx="997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  <a:buClr>
                    <a:schemeClr val="bg2"/>
                  </a:buClr>
                  <a:buFont typeface="Monotype Sorts"/>
                  <a:buNone/>
                </a:pPr>
                <a:r>
                  <a:rPr lang="it-IT" sz="800" b="1">
                    <a:latin typeface="Tahoma" pitchFamily="34" charset="0"/>
                  </a:rPr>
                  <a:t>3.000 €</a:t>
                </a:r>
              </a:p>
            </p:txBody>
          </p:sp>
        </p:grpSp>
        <p:sp>
          <p:nvSpPr>
            <p:cNvPr id="174105" name="Text Box 30"/>
            <p:cNvSpPr txBox="1">
              <a:spLocks noChangeArrowheads="1"/>
            </p:cNvSpPr>
            <p:nvPr/>
          </p:nvSpPr>
          <p:spPr bwMode="auto">
            <a:xfrm>
              <a:off x="3923" y="4185"/>
              <a:ext cx="997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800" b="1">
                  <a:latin typeface="Tahoma" pitchFamily="34" charset="0"/>
                </a:rPr>
                <a:t>4.000 €</a:t>
              </a:r>
            </a:p>
          </p:txBody>
        </p:sp>
      </p:grpSp>
      <p:sp>
        <p:nvSpPr>
          <p:cNvPr id="174100" name="Freeform 31"/>
          <p:cNvSpPr>
            <a:spLocks/>
          </p:cNvSpPr>
          <p:nvPr/>
        </p:nvSpPr>
        <p:spPr bwMode="auto">
          <a:xfrm>
            <a:off x="2641600" y="1930400"/>
            <a:ext cx="3190875" cy="2701925"/>
          </a:xfrm>
          <a:custGeom>
            <a:avLst/>
            <a:gdLst>
              <a:gd name="T0" fmla="*/ 360383149 w 2010"/>
              <a:gd name="T1" fmla="*/ 609877836 h 1702"/>
              <a:gd name="T2" fmla="*/ 2147483647 w 2010"/>
              <a:gd name="T3" fmla="*/ 609877836 h 1702"/>
              <a:gd name="T4" fmla="*/ 2147483647 w 2010"/>
              <a:gd name="T5" fmla="*/ 2147483647 h 1702"/>
              <a:gd name="T6" fmla="*/ 360383149 w 2010"/>
              <a:gd name="T7" fmla="*/ 609877836 h 1702"/>
              <a:gd name="T8" fmla="*/ 0 60000 65536"/>
              <a:gd name="T9" fmla="*/ 0 60000 65536"/>
              <a:gd name="T10" fmla="*/ 0 60000 65536"/>
              <a:gd name="T11" fmla="*/ 0 60000 65536"/>
              <a:gd name="T12" fmla="*/ 0 w 2010"/>
              <a:gd name="T13" fmla="*/ 0 h 1702"/>
              <a:gd name="T14" fmla="*/ 2010 w 2010"/>
              <a:gd name="T15" fmla="*/ 1702 h 170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10" h="1702">
                <a:moveTo>
                  <a:pt x="143" y="242"/>
                </a:moveTo>
                <a:cubicBezTo>
                  <a:pt x="286" y="0"/>
                  <a:pt x="1722" y="0"/>
                  <a:pt x="1866" y="242"/>
                </a:cubicBezTo>
                <a:cubicBezTo>
                  <a:pt x="2010" y="484"/>
                  <a:pt x="1292" y="1686"/>
                  <a:pt x="1005" y="1694"/>
                </a:cubicBezTo>
                <a:cubicBezTo>
                  <a:pt x="718" y="1702"/>
                  <a:pt x="0" y="484"/>
                  <a:pt x="143" y="242"/>
                </a:cubicBezTo>
                <a:close/>
              </a:path>
            </a:pathLst>
          </a:custGeom>
          <a:solidFill>
            <a:schemeClr val="bg2">
              <a:alpha val="23921"/>
            </a:schemeClr>
          </a:solidFill>
          <a:ln w="38100" cap="flat" cmpd="sng">
            <a:solidFill>
              <a:srgbClr val="333333"/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4101" name="Freeform 32"/>
          <p:cNvSpPr>
            <a:spLocks/>
          </p:cNvSpPr>
          <p:nvPr/>
        </p:nvSpPr>
        <p:spPr bwMode="auto">
          <a:xfrm>
            <a:off x="3290888" y="2398713"/>
            <a:ext cx="1871662" cy="1620837"/>
          </a:xfrm>
          <a:custGeom>
            <a:avLst/>
            <a:gdLst>
              <a:gd name="T0" fmla="*/ 123993445 w 2010"/>
              <a:gd name="T1" fmla="*/ 219470088 h 1702"/>
              <a:gd name="T2" fmla="*/ 1617984827 w 2010"/>
              <a:gd name="T3" fmla="*/ 219470088 h 1702"/>
              <a:gd name="T4" fmla="*/ 871422569 w 2010"/>
              <a:gd name="T5" fmla="*/ 1536288768 h 1702"/>
              <a:gd name="T6" fmla="*/ 123993445 w 2010"/>
              <a:gd name="T7" fmla="*/ 219470088 h 1702"/>
              <a:gd name="T8" fmla="*/ 0 60000 65536"/>
              <a:gd name="T9" fmla="*/ 0 60000 65536"/>
              <a:gd name="T10" fmla="*/ 0 60000 65536"/>
              <a:gd name="T11" fmla="*/ 0 60000 65536"/>
              <a:gd name="T12" fmla="*/ 0 w 2010"/>
              <a:gd name="T13" fmla="*/ 0 h 1702"/>
              <a:gd name="T14" fmla="*/ 2010 w 2010"/>
              <a:gd name="T15" fmla="*/ 1702 h 170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10" h="1702">
                <a:moveTo>
                  <a:pt x="143" y="242"/>
                </a:moveTo>
                <a:cubicBezTo>
                  <a:pt x="286" y="0"/>
                  <a:pt x="1722" y="0"/>
                  <a:pt x="1866" y="242"/>
                </a:cubicBezTo>
                <a:cubicBezTo>
                  <a:pt x="2010" y="484"/>
                  <a:pt x="1292" y="1686"/>
                  <a:pt x="1005" y="1694"/>
                </a:cubicBezTo>
                <a:cubicBezTo>
                  <a:pt x="718" y="1702"/>
                  <a:pt x="0" y="484"/>
                  <a:pt x="143" y="242"/>
                </a:cubicBezTo>
                <a:close/>
              </a:path>
            </a:pathLst>
          </a:custGeom>
          <a:solidFill>
            <a:schemeClr val="bg2">
              <a:alpha val="23921"/>
            </a:schemeClr>
          </a:solidFill>
          <a:ln w="38100" cap="flat" cmpd="sng">
            <a:solidFill>
              <a:srgbClr val="333333"/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4102" name="Freeform 33"/>
          <p:cNvSpPr>
            <a:spLocks/>
          </p:cNvSpPr>
          <p:nvPr/>
        </p:nvSpPr>
        <p:spPr bwMode="auto">
          <a:xfrm>
            <a:off x="3736975" y="2693988"/>
            <a:ext cx="1008063" cy="865187"/>
          </a:xfrm>
          <a:custGeom>
            <a:avLst/>
            <a:gdLst>
              <a:gd name="T0" fmla="*/ 35968297 w 2010"/>
              <a:gd name="T1" fmla="*/ 62533905 h 1702"/>
              <a:gd name="T2" fmla="*/ 469348126 w 2010"/>
              <a:gd name="T3" fmla="*/ 62533905 h 1702"/>
              <a:gd name="T4" fmla="*/ 252784086 w 2010"/>
              <a:gd name="T5" fmla="*/ 437737857 h 1702"/>
              <a:gd name="T6" fmla="*/ 35968297 w 2010"/>
              <a:gd name="T7" fmla="*/ 62533905 h 1702"/>
              <a:gd name="T8" fmla="*/ 0 60000 65536"/>
              <a:gd name="T9" fmla="*/ 0 60000 65536"/>
              <a:gd name="T10" fmla="*/ 0 60000 65536"/>
              <a:gd name="T11" fmla="*/ 0 60000 65536"/>
              <a:gd name="T12" fmla="*/ 0 w 2010"/>
              <a:gd name="T13" fmla="*/ 0 h 1702"/>
              <a:gd name="T14" fmla="*/ 2010 w 2010"/>
              <a:gd name="T15" fmla="*/ 1702 h 170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10" h="1702">
                <a:moveTo>
                  <a:pt x="143" y="242"/>
                </a:moveTo>
                <a:cubicBezTo>
                  <a:pt x="286" y="0"/>
                  <a:pt x="1722" y="0"/>
                  <a:pt x="1866" y="242"/>
                </a:cubicBezTo>
                <a:cubicBezTo>
                  <a:pt x="2010" y="484"/>
                  <a:pt x="1292" y="1686"/>
                  <a:pt x="1005" y="1694"/>
                </a:cubicBezTo>
                <a:cubicBezTo>
                  <a:pt x="718" y="1702"/>
                  <a:pt x="0" y="484"/>
                  <a:pt x="143" y="242"/>
                </a:cubicBezTo>
                <a:close/>
              </a:path>
            </a:pathLst>
          </a:custGeom>
          <a:solidFill>
            <a:schemeClr val="bg2">
              <a:alpha val="23921"/>
            </a:schemeClr>
          </a:solidFill>
          <a:ln w="38100" cap="flat" cmpd="sng">
            <a:solidFill>
              <a:srgbClr val="333333"/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4103" name="Freeform 34"/>
          <p:cNvSpPr>
            <a:spLocks/>
          </p:cNvSpPr>
          <p:nvPr/>
        </p:nvSpPr>
        <p:spPr bwMode="auto">
          <a:xfrm>
            <a:off x="2195513" y="1427163"/>
            <a:ext cx="4103687" cy="3767137"/>
          </a:xfrm>
          <a:custGeom>
            <a:avLst/>
            <a:gdLst>
              <a:gd name="T0" fmla="*/ 596063710 w 2010"/>
              <a:gd name="T1" fmla="*/ 1185548329 h 1702"/>
              <a:gd name="T2" fmla="*/ 2147483647 w 2010"/>
              <a:gd name="T3" fmla="*/ 1185548329 h 1702"/>
              <a:gd name="T4" fmla="*/ 2147483647 w 2010"/>
              <a:gd name="T5" fmla="*/ 2147483647 h 1702"/>
              <a:gd name="T6" fmla="*/ 596063710 w 2010"/>
              <a:gd name="T7" fmla="*/ 1185548329 h 1702"/>
              <a:gd name="T8" fmla="*/ 0 60000 65536"/>
              <a:gd name="T9" fmla="*/ 0 60000 65536"/>
              <a:gd name="T10" fmla="*/ 0 60000 65536"/>
              <a:gd name="T11" fmla="*/ 0 60000 65536"/>
              <a:gd name="T12" fmla="*/ 0 w 2010"/>
              <a:gd name="T13" fmla="*/ 0 h 1702"/>
              <a:gd name="T14" fmla="*/ 2010 w 2010"/>
              <a:gd name="T15" fmla="*/ 1702 h 170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10" h="1702">
                <a:moveTo>
                  <a:pt x="143" y="242"/>
                </a:moveTo>
                <a:cubicBezTo>
                  <a:pt x="286" y="0"/>
                  <a:pt x="1722" y="0"/>
                  <a:pt x="1866" y="242"/>
                </a:cubicBezTo>
                <a:cubicBezTo>
                  <a:pt x="2010" y="484"/>
                  <a:pt x="1292" y="1686"/>
                  <a:pt x="1005" y="1694"/>
                </a:cubicBezTo>
                <a:cubicBezTo>
                  <a:pt x="718" y="1702"/>
                  <a:pt x="0" y="484"/>
                  <a:pt x="143" y="242"/>
                </a:cubicBezTo>
                <a:close/>
              </a:path>
            </a:pathLst>
          </a:custGeom>
          <a:solidFill>
            <a:schemeClr val="bg2">
              <a:alpha val="23921"/>
            </a:schemeClr>
          </a:solidFill>
          <a:ln w="38100" cap="flat" cmpd="sng">
            <a:solidFill>
              <a:srgbClr val="333333"/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Smith ‘</a:t>
            </a:r>
            <a:r>
              <a:rPr lang="it-IT" dirty="0" err="1"/>
              <a:t>satisfactory</a:t>
            </a:r>
            <a:r>
              <a:rPr lang="it-IT" dirty="0"/>
              <a:t> </a:t>
            </a:r>
            <a:r>
              <a:rPr lang="it-IT" dirty="0" err="1"/>
              <a:t>solutions</a:t>
            </a:r>
            <a:r>
              <a:rPr lang="it-IT" dirty="0"/>
              <a:t>’ </a:t>
            </a:r>
            <a:br>
              <a:rPr lang="it-IT" dirty="0"/>
            </a:br>
            <a:endParaRPr lang="it-IT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3600" y="726604"/>
            <a:ext cx="4325364" cy="5875442"/>
          </a:xfrm>
        </p:spPr>
      </p:pic>
      <p:sp>
        <p:nvSpPr>
          <p:cNvPr id="5" name="CasellaDiTesto 4"/>
          <p:cNvSpPr txBox="1"/>
          <p:nvPr/>
        </p:nvSpPr>
        <p:spPr>
          <a:xfrm>
            <a:off x="34032" y="6283920"/>
            <a:ext cx="44244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i="1" dirty="0" err="1"/>
              <a:t>Transport-cost</a:t>
            </a:r>
            <a:r>
              <a:rPr lang="it-IT" sz="1600" i="1" dirty="0"/>
              <a:t> </a:t>
            </a:r>
            <a:r>
              <a:rPr lang="it-IT" sz="1600" i="1" dirty="0" err="1"/>
              <a:t>surface</a:t>
            </a:r>
            <a:r>
              <a:rPr lang="it-IT" sz="1600" i="1" dirty="0"/>
              <a:t> (a) and </a:t>
            </a:r>
            <a:r>
              <a:rPr lang="it-IT" sz="1600" i="1" dirty="0" err="1"/>
              <a:t>space-cost</a:t>
            </a:r>
            <a:r>
              <a:rPr lang="it-IT" sz="1600" i="1" dirty="0"/>
              <a:t> curve (b)</a:t>
            </a:r>
          </a:p>
        </p:txBody>
      </p:sp>
      <p:sp>
        <p:nvSpPr>
          <p:cNvPr id="7" name="Segnaposto contenuto 4"/>
          <p:cNvSpPr txBox="1">
            <a:spLocks/>
          </p:cNvSpPr>
          <p:nvPr/>
        </p:nvSpPr>
        <p:spPr bwMode="auto">
          <a:xfrm>
            <a:off x="838200" y="1186408"/>
            <a:ext cx="3810000" cy="490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10000"/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5000"/>
              <a:buFont typeface="Wingdings" pitchFamily="2" charset="2"/>
              <a:buChar char="w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it-IT" sz="1600" kern="0" dirty="0" err="1"/>
              <a:t>Isodapane</a:t>
            </a:r>
            <a:r>
              <a:rPr lang="it-IT" sz="1600" kern="0" dirty="0"/>
              <a:t> </a:t>
            </a:r>
            <a:r>
              <a:rPr lang="it-IT" sz="1600" kern="0" dirty="0" err="1"/>
              <a:t>concept</a:t>
            </a:r>
            <a:endParaRPr lang="it-IT" sz="1600" kern="0" dirty="0"/>
          </a:p>
          <a:p>
            <a:r>
              <a:rPr lang="it-IT" sz="1600" kern="0" dirty="0" err="1"/>
              <a:t>Developed</a:t>
            </a:r>
            <a:r>
              <a:rPr lang="it-IT" sz="1600" kern="0" dirty="0"/>
              <a:t> by Weber</a:t>
            </a:r>
          </a:p>
          <a:p>
            <a:r>
              <a:rPr lang="it-IT" sz="1600" kern="0" dirty="0" err="1"/>
              <a:t>Weber’s</a:t>
            </a:r>
            <a:r>
              <a:rPr lang="it-IT" sz="1600" kern="0" dirty="0"/>
              <a:t> </a:t>
            </a:r>
            <a:r>
              <a:rPr lang="it-IT" sz="1600" kern="0" dirty="0" err="1"/>
              <a:t>isodapane</a:t>
            </a:r>
            <a:r>
              <a:rPr lang="it-IT" sz="1600" kern="0" dirty="0"/>
              <a:t> </a:t>
            </a:r>
            <a:r>
              <a:rPr lang="it-IT" sz="1600" kern="0" dirty="0" err="1"/>
              <a:t>is</a:t>
            </a:r>
            <a:r>
              <a:rPr lang="it-IT" sz="1600" kern="0" dirty="0"/>
              <a:t> </a:t>
            </a:r>
            <a:r>
              <a:rPr lang="it-IT" sz="1600" kern="0" dirty="0" err="1"/>
              <a:t>defined</a:t>
            </a:r>
            <a:r>
              <a:rPr lang="it-IT" sz="1600" kern="0" dirty="0"/>
              <a:t> </a:t>
            </a:r>
            <a:r>
              <a:rPr lang="it-IT" sz="1600" kern="0" dirty="0" err="1"/>
              <a:t>as</a:t>
            </a:r>
            <a:r>
              <a:rPr lang="it-IT" sz="1600" kern="0" dirty="0"/>
              <a:t> a line of </a:t>
            </a:r>
            <a:r>
              <a:rPr lang="it-IT" sz="1600" kern="0" dirty="0" err="1"/>
              <a:t>equal</a:t>
            </a:r>
            <a:r>
              <a:rPr lang="it-IT" sz="1600" kern="0" dirty="0"/>
              <a:t> </a:t>
            </a:r>
            <a:r>
              <a:rPr lang="it-IT" sz="1600" kern="0" dirty="0" err="1"/>
              <a:t>total</a:t>
            </a:r>
            <a:r>
              <a:rPr lang="it-IT" sz="1600" kern="0" dirty="0"/>
              <a:t> </a:t>
            </a:r>
            <a:r>
              <a:rPr lang="it-IT" sz="1600" kern="0" dirty="0" err="1"/>
              <a:t>transport</a:t>
            </a:r>
            <a:r>
              <a:rPr lang="it-IT" sz="1600" kern="0" dirty="0"/>
              <a:t> cost</a:t>
            </a:r>
          </a:p>
          <a:p>
            <a:r>
              <a:rPr lang="it-IT" sz="1600" kern="0" dirty="0"/>
              <a:t>For </a:t>
            </a:r>
            <a:r>
              <a:rPr lang="it-IT" sz="1600" kern="0" dirty="0" err="1"/>
              <a:t>Smiths</a:t>
            </a:r>
            <a:r>
              <a:rPr lang="it-IT" sz="1600" kern="0" dirty="0"/>
              <a:t> the </a:t>
            </a:r>
            <a:r>
              <a:rPr lang="it-IT" sz="1600" kern="0" dirty="0" err="1"/>
              <a:t>isodapanes</a:t>
            </a:r>
            <a:r>
              <a:rPr lang="it-IT" sz="1600" kern="0" dirty="0"/>
              <a:t> are ‘</a:t>
            </a:r>
            <a:r>
              <a:rPr lang="it-IT" sz="1600" kern="0" dirty="0" err="1"/>
              <a:t>cost</a:t>
            </a:r>
            <a:r>
              <a:rPr lang="it-IT" sz="1600" kern="0" dirty="0"/>
              <a:t> </a:t>
            </a:r>
            <a:r>
              <a:rPr lang="it-IT" sz="1600" kern="0" dirty="0" err="1"/>
              <a:t>isopleths</a:t>
            </a:r>
            <a:r>
              <a:rPr lang="it-IT" sz="1600" kern="0" dirty="0"/>
              <a:t>’ or ‘</a:t>
            </a:r>
            <a:r>
              <a:rPr lang="it-IT" sz="1600" kern="0" dirty="0" err="1"/>
              <a:t>cost</a:t>
            </a:r>
            <a:r>
              <a:rPr lang="it-IT" sz="1600" kern="0" dirty="0"/>
              <a:t> </a:t>
            </a:r>
            <a:r>
              <a:rPr lang="it-IT" sz="1600" kern="0" dirty="0" err="1"/>
              <a:t>contours</a:t>
            </a:r>
            <a:r>
              <a:rPr lang="it-IT" sz="1600" kern="0" dirty="0"/>
              <a:t>’ = </a:t>
            </a:r>
            <a:r>
              <a:rPr lang="it-IT" sz="1600" kern="0" dirty="0" err="1"/>
              <a:t>lines</a:t>
            </a:r>
            <a:r>
              <a:rPr lang="it-IT" sz="1600" kern="0" dirty="0"/>
              <a:t> of </a:t>
            </a:r>
            <a:r>
              <a:rPr lang="it-IT" sz="1600" kern="0" dirty="0" err="1"/>
              <a:t>equal</a:t>
            </a:r>
            <a:r>
              <a:rPr lang="it-IT" sz="1600" kern="0" dirty="0"/>
              <a:t> </a:t>
            </a:r>
            <a:r>
              <a:rPr lang="it-IT" sz="1600" kern="0" dirty="0" err="1"/>
              <a:t>transport</a:t>
            </a:r>
            <a:r>
              <a:rPr lang="it-IT" sz="1600" kern="0" dirty="0"/>
              <a:t> </a:t>
            </a:r>
            <a:r>
              <a:rPr lang="it-IT" sz="1600" kern="0" dirty="0" err="1"/>
              <a:t>cost</a:t>
            </a:r>
            <a:r>
              <a:rPr lang="it-IT" sz="1600" kern="0" dirty="0"/>
              <a:t>.</a:t>
            </a:r>
          </a:p>
          <a:p>
            <a:r>
              <a:rPr lang="it-IT" sz="1600" kern="0" dirty="0"/>
              <a:t>Space-</a:t>
            </a:r>
            <a:r>
              <a:rPr lang="it-IT" sz="1600" kern="0" dirty="0" err="1"/>
              <a:t>cost</a:t>
            </a:r>
            <a:r>
              <a:rPr lang="it-IT" sz="1600" kern="0" dirty="0"/>
              <a:t> curve = a </a:t>
            </a:r>
            <a:r>
              <a:rPr lang="it-IT" sz="1600" kern="0" dirty="0" err="1"/>
              <a:t>section</a:t>
            </a:r>
            <a:r>
              <a:rPr lang="it-IT" sz="1600" kern="0" dirty="0"/>
              <a:t> </a:t>
            </a:r>
            <a:r>
              <a:rPr lang="it-IT" sz="1600" kern="0" dirty="0" err="1"/>
              <a:t>drawn</a:t>
            </a:r>
            <a:r>
              <a:rPr lang="it-IT" sz="1600" kern="0" dirty="0"/>
              <a:t> </a:t>
            </a:r>
            <a:r>
              <a:rPr lang="it-IT" sz="1600" kern="0" dirty="0" err="1"/>
              <a:t>through</a:t>
            </a:r>
            <a:r>
              <a:rPr lang="it-IT" sz="1600" kern="0" dirty="0"/>
              <a:t> the </a:t>
            </a:r>
            <a:r>
              <a:rPr lang="it-IT" sz="1600" kern="0" dirty="0" err="1"/>
              <a:t>cost-contour</a:t>
            </a:r>
            <a:r>
              <a:rPr lang="it-IT" sz="1600" kern="0" dirty="0"/>
              <a:t> </a:t>
            </a:r>
            <a:r>
              <a:rPr lang="it-IT" sz="1600" kern="0" dirty="0" err="1"/>
              <a:t>map</a:t>
            </a:r>
            <a:r>
              <a:rPr lang="it-IT" sz="1600" kern="0" dirty="0"/>
              <a:t>.</a:t>
            </a:r>
          </a:p>
          <a:p>
            <a:r>
              <a:rPr lang="it-IT" sz="1600" kern="0" dirty="0"/>
              <a:t>The </a:t>
            </a:r>
            <a:r>
              <a:rPr lang="it-IT" sz="1600" kern="0" dirty="0" err="1"/>
              <a:t>lowest</a:t>
            </a:r>
            <a:r>
              <a:rPr lang="it-IT" sz="1600" kern="0" dirty="0"/>
              <a:t> </a:t>
            </a:r>
            <a:r>
              <a:rPr lang="it-IT" sz="1600" kern="0" dirty="0" err="1"/>
              <a:t>point</a:t>
            </a:r>
            <a:r>
              <a:rPr lang="it-IT" sz="1600" kern="0" dirty="0"/>
              <a:t> </a:t>
            </a:r>
            <a:r>
              <a:rPr lang="it-IT" sz="1600" kern="0" dirty="0" err="1"/>
              <a:t>is</a:t>
            </a:r>
            <a:r>
              <a:rPr lang="it-IT" sz="1600" kern="0" dirty="0"/>
              <a:t> the </a:t>
            </a:r>
            <a:r>
              <a:rPr lang="it-IT" sz="1600" kern="0" dirty="0" err="1"/>
              <a:t>least</a:t>
            </a:r>
            <a:r>
              <a:rPr lang="it-IT" sz="1600" kern="0" dirty="0"/>
              <a:t> </a:t>
            </a:r>
            <a:r>
              <a:rPr lang="it-IT" sz="1600" kern="0" dirty="0" err="1"/>
              <a:t>cost</a:t>
            </a:r>
            <a:r>
              <a:rPr lang="it-IT" sz="1600" kern="0" dirty="0"/>
              <a:t> location</a:t>
            </a:r>
          </a:p>
          <a:p>
            <a:r>
              <a:rPr lang="it-IT" sz="1600" kern="0" dirty="0" err="1"/>
              <a:t>Spatial</a:t>
            </a:r>
            <a:r>
              <a:rPr lang="it-IT" sz="1600" kern="0" dirty="0"/>
              <a:t> </a:t>
            </a:r>
            <a:r>
              <a:rPr lang="it-IT" sz="1600" kern="0" dirty="0" err="1"/>
              <a:t>margins</a:t>
            </a:r>
            <a:r>
              <a:rPr lang="it-IT" sz="1600" kern="0" dirty="0"/>
              <a:t> of </a:t>
            </a:r>
            <a:r>
              <a:rPr lang="it-IT" sz="1600" kern="0" dirty="0" err="1"/>
              <a:t>profitability</a:t>
            </a:r>
            <a:r>
              <a:rPr lang="it-IT" sz="1600" kern="0" dirty="0"/>
              <a:t> =&gt;</a:t>
            </a:r>
          </a:p>
          <a:p>
            <a:r>
              <a:rPr lang="it-IT" sz="1600" kern="0" dirty="0" err="1"/>
              <a:t>Manufactured</a:t>
            </a:r>
            <a:r>
              <a:rPr lang="it-IT" sz="1600" kern="0" dirty="0"/>
              <a:t> </a:t>
            </a:r>
            <a:r>
              <a:rPr lang="it-IT" sz="1600" kern="0" dirty="0" err="1"/>
              <a:t>product</a:t>
            </a:r>
            <a:r>
              <a:rPr lang="it-IT" sz="1600" kern="0" dirty="0"/>
              <a:t> </a:t>
            </a:r>
            <a:r>
              <a:rPr lang="it-IT" sz="1600" kern="0" dirty="0" err="1"/>
              <a:t>sold</a:t>
            </a:r>
            <a:r>
              <a:rPr lang="it-IT" sz="1600" kern="0" dirty="0"/>
              <a:t> </a:t>
            </a:r>
            <a:r>
              <a:rPr lang="it-IT" sz="1600" kern="0" dirty="0" err="1"/>
              <a:t>at</a:t>
            </a:r>
            <a:r>
              <a:rPr lang="it-IT" sz="1600" kern="0" dirty="0"/>
              <a:t> </a:t>
            </a:r>
            <a:r>
              <a:rPr lang="it-IT" sz="1600" kern="0" dirty="0" err="1"/>
              <a:t>same</a:t>
            </a:r>
            <a:r>
              <a:rPr lang="it-IT" sz="1600" kern="0" dirty="0"/>
              <a:t> </a:t>
            </a:r>
            <a:r>
              <a:rPr lang="it-IT" sz="1600" kern="0" dirty="0" err="1"/>
              <a:t>price</a:t>
            </a:r>
            <a:r>
              <a:rPr lang="it-IT" sz="1600" kern="0" dirty="0"/>
              <a:t> in </a:t>
            </a:r>
            <a:r>
              <a:rPr lang="it-IT" sz="1600" kern="0" dirty="0" err="1"/>
              <a:t>space</a:t>
            </a:r>
            <a:endParaRPr lang="it-IT" sz="1600" kern="0" dirty="0"/>
          </a:p>
          <a:p>
            <a:r>
              <a:rPr lang="it-IT" sz="1600" kern="0" dirty="0" err="1"/>
              <a:t>Points</a:t>
            </a:r>
            <a:r>
              <a:rPr lang="it-IT" sz="1600" kern="0" dirty="0"/>
              <a:t> </a:t>
            </a:r>
            <a:r>
              <a:rPr lang="it-IT" sz="1600" kern="0" dirty="0" err="1"/>
              <a:t>within</a:t>
            </a:r>
            <a:r>
              <a:rPr lang="it-IT" sz="1600" kern="0" dirty="0"/>
              <a:t> the </a:t>
            </a:r>
            <a:r>
              <a:rPr lang="it-IT" sz="1600" kern="0" dirty="0" err="1"/>
              <a:t>price</a:t>
            </a:r>
            <a:r>
              <a:rPr lang="it-IT" sz="1600" kern="0" dirty="0"/>
              <a:t> </a:t>
            </a:r>
            <a:r>
              <a:rPr lang="it-IT" sz="1600" kern="0" dirty="0" err="1"/>
              <a:t>envelop</a:t>
            </a:r>
            <a:r>
              <a:rPr lang="it-IT" sz="1600" kern="0" dirty="0"/>
              <a:t> </a:t>
            </a:r>
            <a:r>
              <a:rPr lang="it-IT" sz="1600" kern="0" dirty="0" err="1"/>
              <a:t>will</a:t>
            </a:r>
            <a:r>
              <a:rPr lang="it-IT" sz="1600" kern="0" dirty="0"/>
              <a:t> </a:t>
            </a:r>
            <a:r>
              <a:rPr lang="it-IT" sz="1600" kern="0" dirty="0" err="1"/>
              <a:t>host</a:t>
            </a:r>
            <a:r>
              <a:rPr lang="it-IT" sz="1600" kern="0" dirty="0"/>
              <a:t> </a:t>
            </a:r>
            <a:r>
              <a:rPr lang="it-IT" sz="1600" kern="0" dirty="0" err="1"/>
              <a:t>optimal</a:t>
            </a:r>
            <a:r>
              <a:rPr lang="it-IT" sz="1600" kern="0" dirty="0"/>
              <a:t> (</a:t>
            </a:r>
            <a:r>
              <a:rPr lang="it-IT" sz="1600" kern="0" dirty="0" err="1"/>
              <a:t>satisfactory</a:t>
            </a:r>
            <a:r>
              <a:rPr lang="it-IT" sz="1600" kern="0" dirty="0"/>
              <a:t>) </a:t>
            </a:r>
            <a:r>
              <a:rPr lang="it-IT" sz="1600" kern="0" dirty="0" err="1"/>
              <a:t>solutions</a:t>
            </a:r>
            <a:endParaRPr lang="it-IT" sz="1600" kern="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put penna 2"/>
              <p14:cNvContentPartPr/>
              <p14:nvPr/>
            </p14:nvContentPartPr>
            <p14:xfrm>
              <a:off x="4411440" y="1767960"/>
              <a:ext cx="4643640" cy="4965480"/>
            </p14:xfrm>
          </p:contentPart>
        </mc:Choice>
        <mc:Fallback xmlns="">
          <p:pic>
            <p:nvPicPr>
              <p:cNvPr id="3" name="Input penna 2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402080" y="1758600"/>
                <a:ext cx="4662360" cy="4984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4422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Industrial location theory</a:t>
            </a:r>
            <a:endParaRPr lang="it-IT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err="1"/>
              <a:t>Weber’s</a:t>
            </a:r>
            <a:r>
              <a:rPr lang="it-IT" dirty="0"/>
              <a:t> model</a:t>
            </a:r>
          </a:p>
        </p:txBody>
      </p:sp>
    </p:spTree>
    <p:extLst>
      <p:ext uri="{BB962C8B-B14F-4D97-AF65-F5344CB8AC3E}">
        <p14:creationId xmlns:p14="http://schemas.microsoft.com/office/powerpoint/2010/main" val="9457194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47" name="Freeform 2"/>
          <p:cNvSpPr>
            <a:spLocks/>
          </p:cNvSpPr>
          <p:nvPr/>
        </p:nvSpPr>
        <p:spPr bwMode="auto">
          <a:xfrm>
            <a:off x="3338513" y="4816475"/>
            <a:ext cx="2447925" cy="603250"/>
          </a:xfrm>
          <a:custGeom>
            <a:avLst/>
            <a:gdLst>
              <a:gd name="T0" fmla="*/ 0 w 1542"/>
              <a:gd name="T1" fmla="*/ 0 h 380"/>
              <a:gd name="T2" fmla="*/ 2147483647 w 1542"/>
              <a:gd name="T3" fmla="*/ 0 h 380"/>
              <a:gd name="T4" fmla="*/ 2147483647 w 1542"/>
              <a:gd name="T5" fmla="*/ 262096265 h 380"/>
              <a:gd name="T6" fmla="*/ 2147483647 w 1542"/>
              <a:gd name="T7" fmla="*/ 624998748 h 380"/>
              <a:gd name="T8" fmla="*/ 2147483647 w 1542"/>
              <a:gd name="T9" fmla="*/ 761087141 h 380"/>
              <a:gd name="T10" fmla="*/ 2147483647 w 1542"/>
              <a:gd name="T11" fmla="*/ 851812936 h 380"/>
              <a:gd name="T12" fmla="*/ 1958160786 w 1542"/>
              <a:gd name="T13" fmla="*/ 957659464 h 380"/>
              <a:gd name="T14" fmla="*/ 1716227450 w 1542"/>
              <a:gd name="T15" fmla="*/ 957659464 h 380"/>
              <a:gd name="T16" fmla="*/ 1428929332 w 1542"/>
              <a:gd name="T17" fmla="*/ 897175734 h 380"/>
              <a:gd name="T18" fmla="*/ 1217234686 w 1542"/>
              <a:gd name="T19" fmla="*/ 836692003 h 380"/>
              <a:gd name="T20" fmla="*/ 793849960 w 1542"/>
              <a:gd name="T21" fmla="*/ 624998748 h 380"/>
              <a:gd name="T22" fmla="*/ 342741241 w 1542"/>
              <a:gd name="T23" fmla="*/ 342741239 h 380"/>
              <a:gd name="T24" fmla="*/ 113407839 w 1542"/>
              <a:gd name="T25" fmla="*/ 113407838 h 380"/>
              <a:gd name="T26" fmla="*/ 0 w 1542"/>
              <a:gd name="T27" fmla="*/ 0 h 38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1542"/>
              <a:gd name="T43" fmla="*/ 0 h 380"/>
              <a:gd name="T44" fmla="*/ 1542 w 1542"/>
              <a:gd name="T45" fmla="*/ 380 h 380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1542" h="380">
                <a:moveTo>
                  <a:pt x="0" y="0"/>
                </a:moveTo>
                <a:lnTo>
                  <a:pt x="1542" y="0"/>
                </a:lnTo>
                <a:lnTo>
                  <a:pt x="1371" y="104"/>
                </a:lnTo>
                <a:lnTo>
                  <a:pt x="1161" y="248"/>
                </a:lnTo>
                <a:lnTo>
                  <a:pt x="1059" y="302"/>
                </a:lnTo>
                <a:lnTo>
                  <a:pt x="945" y="338"/>
                </a:lnTo>
                <a:lnTo>
                  <a:pt x="777" y="380"/>
                </a:lnTo>
                <a:lnTo>
                  <a:pt x="681" y="380"/>
                </a:lnTo>
                <a:lnTo>
                  <a:pt x="567" y="356"/>
                </a:lnTo>
                <a:lnTo>
                  <a:pt x="483" y="332"/>
                </a:lnTo>
                <a:lnTo>
                  <a:pt x="315" y="248"/>
                </a:lnTo>
                <a:lnTo>
                  <a:pt x="136" y="136"/>
                </a:lnTo>
                <a:lnTo>
                  <a:pt x="45" y="4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rgbClr val="333333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7948" name="Line 3"/>
          <p:cNvSpPr>
            <a:spLocks noChangeShapeType="1"/>
          </p:cNvSpPr>
          <p:nvPr/>
        </p:nvSpPr>
        <p:spPr bwMode="auto">
          <a:xfrm>
            <a:off x="2411413" y="3459163"/>
            <a:ext cx="0" cy="2951162"/>
          </a:xfrm>
          <a:prstGeom prst="line">
            <a:avLst/>
          </a:prstGeom>
          <a:noFill/>
          <a:ln w="28575">
            <a:solidFill>
              <a:srgbClr val="333333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7949" name="Line 4"/>
          <p:cNvSpPr>
            <a:spLocks noChangeShapeType="1"/>
          </p:cNvSpPr>
          <p:nvPr/>
        </p:nvSpPr>
        <p:spPr bwMode="auto">
          <a:xfrm flipH="1">
            <a:off x="2411413" y="6394450"/>
            <a:ext cx="4392612" cy="0"/>
          </a:xfrm>
          <a:prstGeom prst="line">
            <a:avLst/>
          </a:prstGeom>
          <a:noFill/>
          <a:ln w="28575">
            <a:solidFill>
              <a:srgbClr val="333333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it-IT"/>
          </a:p>
        </p:txBody>
      </p:sp>
      <p:graphicFrame>
        <p:nvGraphicFramePr>
          <p:cNvPr id="167946" name="Object 10"/>
          <p:cNvGraphicFramePr>
            <a:graphicFrameLocks noChangeAspect="1"/>
          </p:cNvGraphicFramePr>
          <p:nvPr/>
        </p:nvGraphicFramePr>
        <p:xfrm>
          <a:off x="2384425" y="42863"/>
          <a:ext cx="4362450" cy="336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2" imgW="7104762" imgH="5485714" progId="PBrush">
                  <p:embed/>
                </p:oleObj>
              </mc:Choice>
              <mc:Fallback>
                <p:oleObj name="Bitmap Image" r:id="rId2" imgW="7104762" imgH="5485714" progId="PBrush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4425" y="42863"/>
                        <a:ext cx="4362450" cy="336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333333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7950" name="Freeform 6"/>
          <p:cNvSpPr>
            <a:spLocks/>
          </p:cNvSpPr>
          <p:nvPr/>
        </p:nvSpPr>
        <p:spPr bwMode="auto">
          <a:xfrm>
            <a:off x="2586038" y="3348038"/>
            <a:ext cx="4248150" cy="2101850"/>
          </a:xfrm>
          <a:custGeom>
            <a:avLst/>
            <a:gdLst>
              <a:gd name="T0" fmla="*/ 0 w 2676"/>
              <a:gd name="T1" fmla="*/ 458668467 h 1324"/>
              <a:gd name="T2" fmla="*/ 1257557113 w 2676"/>
              <a:gd name="T3" fmla="*/ 2147483647 h 1324"/>
              <a:gd name="T4" fmla="*/ 2147483647 w 2676"/>
              <a:gd name="T5" fmla="*/ 2147483647 h 1324"/>
              <a:gd name="T6" fmla="*/ 2147483647 w 2676"/>
              <a:gd name="T7" fmla="*/ 2058966897 h 1324"/>
              <a:gd name="T8" fmla="*/ 2147483647 w 2676"/>
              <a:gd name="T9" fmla="*/ 1030743129 h 1324"/>
              <a:gd name="T10" fmla="*/ 2147483647 w 2676"/>
              <a:gd name="T11" fmla="*/ 0 h 132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676"/>
              <a:gd name="T19" fmla="*/ 0 h 1324"/>
              <a:gd name="T20" fmla="*/ 2676 w 2676"/>
              <a:gd name="T21" fmla="*/ 1324 h 132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676" h="1324">
                <a:moveTo>
                  <a:pt x="0" y="182"/>
                </a:moveTo>
                <a:cubicBezTo>
                  <a:pt x="147" y="473"/>
                  <a:pt x="289" y="767"/>
                  <a:pt x="499" y="953"/>
                </a:cubicBezTo>
                <a:cubicBezTo>
                  <a:pt x="709" y="1139"/>
                  <a:pt x="988" y="1324"/>
                  <a:pt x="1260" y="1301"/>
                </a:cubicBezTo>
                <a:cubicBezTo>
                  <a:pt x="1532" y="1278"/>
                  <a:pt x="1934" y="966"/>
                  <a:pt x="2132" y="817"/>
                </a:cubicBezTo>
                <a:cubicBezTo>
                  <a:pt x="2330" y="668"/>
                  <a:pt x="2358" y="545"/>
                  <a:pt x="2449" y="409"/>
                </a:cubicBezTo>
                <a:cubicBezTo>
                  <a:pt x="2540" y="273"/>
                  <a:pt x="2608" y="136"/>
                  <a:pt x="2676" y="0"/>
                </a:cubicBezTo>
              </a:path>
            </a:pathLst>
          </a:custGeom>
          <a:noFill/>
          <a:ln w="28575" cap="flat" cmpd="sng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7951" name="Line 7"/>
          <p:cNvSpPr>
            <a:spLocks noChangeShapeType="1"/>
          </p:cNvSpPr>
          <p:nvPr/>
        </p:nvSpPr>
        <p:spPr bwMode="auto">
          <a:xfrm>
            <a:off x="5767388" y="4797425"/>
            <a:ext cx="0" cy="1582738"/>
          </a:xfrm>
          <a:prstGeom prst="line">
            <a:avLst/>
          </a:prstGeom>
          <a:noFill/>
          <a:ln w="22225">
            <a:solidFill>
              <a:srgbClr val="333333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7952" name="Line 8"/>
          <p:cNvSpPr>
            <a:spLocks noChangeShapeType="1"/>
          </p:cNvSpPr>
          <p:nvPr/>
        </p:nvSpPr>
        <p:spPr bwMode="auto">
          <a:xfrm flipH="1">
            <a:off x="2413000" y="4813300"/>
            <a:ext cx="4392613" cy="0"/>
          </a:xfrm>
          <a:prstGeom prst="line">
            <a:avLst/>
          </a:prstGeom>
          <a:noFill/>
          <a:ln w="19050">
            <a:solidFill>
              <a:srgbClr val="333333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7953" name="Line 9"/>
          <p:cNvSpPr>
            <a:spLocks noChangeShapeType="1"/>
          </p:cNvSpPr>
          <p:nvPr/>
        </p:nvSpPr>
        <p:spPr bwMode="auto">
          <a:xfrm>
            <a:off x="3348038" y="4797425"/>
            <a:ext cx="0" cy="1582738"/>
          </a:xfrm>
          <a:prstGeom prst="line">
            <a:avLst/>
          </a:prstGeom>
          <a:noFill/>
          <a:ln w="22225">
            <a:solidFill>
              <a:srgbClr val="333333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7954" name="Line 10"/>
          <p:cNvSpPr>
            <a:spLocks noChangeShapeType="1"/>
          </p:cNvSpPr>
          <p:nvPr/>
        </p:nvSpPr>
        <p:spPr bwMode="auto">
          <a:xfrm>
            <a:off x="4572000" y="5410200"/>
            <a:ext cx="0" cy="971550"/>
          </a:xfrm>
          <a:prstGeom prst="line">
            <a:avLst/>
          </a:prstGeom>
          <a:noFill/>
          <a:ln w="22225">
            <a:solidFill>
              <a:srgbClr val="333333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7955" name="Text Box 11"/>
          <p:cNvSpPr txBox="1">
            <a:spLocks noChangeArrowheads="1"/>
          </p:cNvSpPr>
          <p:nvPr/>
        </p:nvSpPr>
        <p:spPr bwMode="auto">
          <a:xfrm>
            <a:off x="1836738" y="3429000"/>
            <a:ext cx="1079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/>
              <a:t>Costs</a:t>
            </a:r>
          </a:p>
        </p:txBody>
      </p:sp>
      <p:sp>
        <p:nvSpPr>
          <p:cNvPr id="167956" name="Text Box 12"/>
          <p:cNvSpPr txBox="1">
            <a:spLocks noChangeArrowheads="1"/>
          </p:cNvSpPr>
          <p:nvPr/>
        </p:nvSpPr>
        <p:spPr bwMode="auto">
          <a:xfrm>
            <a:off x="6948488" y="6405563"/>
            <a:ext cx="1079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/>
              <a:t>Distances</a:t>
            </a:r>
          </a:p>
        </p:txBody>
      </p:sp>
      <p:sp>
        <p:nvSpPr>
          <p:cNvPr id="167957" name="Text Box 13"/>
          <p:cNvSpPr txBox="1">
            <a:spLocks noChangeArrowheads="1"/>
          </p:cNvSpPr>
          <p:nvPr/>
        </p:nvSpPr>
        <p:spPr bwMode="auto">
          <a:xfrm>
            <a:off x="3132138" y="6405563"/>
            <a:ext cx="1079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 i="1"/>
              <a:t>M</a:t>
            </a:r>
          </a:p>
        </p:txBody>
      </p:sp>
      <p:sp>
        <p:nvSpPr>
          <p:cNvPr id="167958" name="Text Box 14"/>
          <p:cNvSpPr txBox="1">
            <a:spLocks noChangeArrowheads="1"/>
          </p:cNvSpPr>
          <p:nvPr/>
        </p:nvSpPr>
        <p:spPr bwMode="auto">
          <a:xfrm>
            <a:off x="4429125" y="6381750"/>
            <a:ext cx="1079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 i="1"/>
              <a:t>O</a:t>
            </a:r>
          </a:p>
        </p:txBody>
      </p:sp>
      <p:sp>
        <p:nvSpPr>
          <p:cNvPr id="167959" name="Text Box 15"/>
          <p:cNvSpPr txBox="1">
            <a:spLocks noChangeArrowheads="1"/>
          </p:cNvSpPr>
          <p:nvPr/>
        </p:nvSpPr>
        <p:spPr bwMode="auto">
          <a:xfrm>
            <a:off x="5580063" y="6405563"/>
            <a:ext cx="1079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 i="1"/>
              <a:t>N</a:t>
            </a:r>
          </a:p>
        </p:txBody>
      </p:sp>
      <p:sp>
        <p:nvSpPr>
          <p:cNvPr id="167960" name="Text Box 16"/>
          <p:cNvSpPr txBox="1">
            <a:spLocks noChangeArrowheads="1"/>
          </p:cNvSpPr>
          <p:nvPr/>
        </p:nvSpPr>
        <p:spPr bwMode="auto">
          <a:xfrm>
            <a:off x="4403725" y="2876550"/>
            <a:ext cx="1079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 i="1">
                <a:solidFill>
                  <a:srgbClr val="BA1212"/>
                </a:solidFill>
              </a:rPr>
              <a:t>B</a:t>
            </a:r>
          </a:p>
        </p:txBody>
      </p:sp>
      <p:sp>
        <p:nvSpPr>
          <p:cNvPr id="167961" name="Text Box 17"/>
          <p:cNvSpPr txBox="1">
            <a:spLocks noChangeArrowheads="1"/>
          </p:cNvSpPr>
          <p:nvPr/>
        </p:nvSpPr>
        <p:spPr bwMode="auto">
          <a:xfrm>
            <a:off x="5435600" y="993775"/>
            <a:ext cx="1079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 i="1">
                <a:solidFill>
                  <a:srgbClr val="BA1212"/>
                </a:solidFill>
              </a:rPr>
              <a:t>A</a:t>
            </a:r>
          </a:p>
        </p:txBody>
      </p:sp>
      <p:sp>
        <p:nvSpPr>
          <p:cNvPr id="167962" name="Text Box 18"/>
          <p:cNvSpPr txBox="1">
            <a:spLocks noChangeArrowheads="1"/>
          </p:cNvSpPr>
          <p:nvPr/>
        </p:nvSpPr>
        <p:spPr bwMode="auto">
          <a:xfrm>
            <a:off x="3373438" y="1017588"/>
            <a:ext cx="1079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 i="1">
                <a:solidFill>
                  <a:srgbClr val="BA1212"/>
                </a:solidFill>
              </a:rPr>
              <a:t>C</a:t>
            </a:r>
          </a:p>
        </p:txBody>
      </p:sp>
      <p:sp>
        <p:nvSpPr>
          <p:cNvPr id="167963" name="Rectangle 19"/>
          <p:cNvSpPr>
            <a:spLocks noGrp="1" noChangeArrowheads="1"/>
          </p:cNvSpPr>
          <p:nvPr>
            <p:ph type="title" idx="4294967295"/>
          </p:nvPr>
        </p:nvSpPr>
        <p:spPr>
          <a:xfrm>
            <a:off x="34925" y="701675"/>
            <a:ext cx="7772400" cy="1143000"/>
          </a:xfrm>
        </p:spPr>
        <p:txBody>
          <a:bodyPr/>
          <a:lstStyle/>
          <a:p>
            <a:r>
              <a:rPr lang="it-IT" sz="3200" dirty="0"/>
              <a:t>Smith  </a:t>
            </a:r>
            <a:br>
              <a:rPr lang="it-IT" sz="3200" dirty="0"/>
            </a:br>
            <a:r>
              <a:rPr lang="it-IT" sz="3200" dirty="0"/>
              <a:t>‘</a:t>
            </a:r>
            <a:r>
              <a:rPr lang="it-IT" sz="3200" dirty="0" err="1"/>
              <a:t>satisfactory</a:t>
            </a:r>
            <a:r>
              <a:rPr lang="it-IT" sz="3200" dirty="0"/>
              <a:t> </a:t>
            </a:r>
            <a:br>
              <a:rPr lang="it-IT" sz="3200" dirty="0"/>
            </a:br>
            <a:r>
              <a:rPr lang="it-IT" sz="3200" dirty="0" err="1"/>
              <a:t>solutions</a:t>
            </a:r>
            <a:r>
              <a:rPr lang="it-IT" sz="3200" dirty="0"/>
              <a:t>’ </a:t>
            </a:r>
          </a:p>
        </p:txBody>
      </p:sp>
      <p:sp>
        <p:nvSpPr>
          <p:cNvPr id="167964" name="Text Box 20"/>
          <p:cNvSpPr txBox="1">
            <a:spLocks noChangeArrowheads="1"/>
          </p:cNvSpPr>
          <p:nvPr/>
        </p:nvSpPr>
        <p:spPr bwMode="auto">
          <a:xfrm>
            <a:off x="1730375" y="4676775"/>
            <a:ext cx="1079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/>
              <a:t>Price</a:t>
            </a:r>
          </a:p>
        </p:txBody>
      </p:sp>
      <p:sp>
        <p:nvSpPr>
          <p:cNvPr id="167965" name="Line 21"/>
          <p:cNvSpPr>
            <a:spLocks noChangeShapeType="1"/>
          </p:cNvSpPr>
          <p:nvPr/>
        </p:nvSpPr>
        <p:spPr bwMode="auto">
          <a:xfrm flipH="1" flipV="1">
            <a:off x="4859338" y="5084763"/>
            <a:ext cx="3025775" cy="360362"/>
          </a:xfrm>
          <a:prstGeom prst="line">
            <a:avLst/>
          </a:prstGeom>
          <a:noFill/>
          <a:ln w="19050">
            <a:solidFill>
              <a:srgbClr val="3333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7966" name="Text Box 22"/>
          <p:cNvSpPr txBox="1">
            <a:spLocks noChangeArrowheads="1"/>
          </p:cNvSpPr>
          <p:nvPr/>
        </p:nvSpPr>
        <p:spPr bwMode="auto">
          <a:xfrm>
            <a:off x="7092950" y="4724400"/>
            <a:ext cx="10795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/>
              <a:t>Area of profit</a:t>
            </a:r>
          </a:p>
        </p:txBody>
      </p:sp>
      <p:sp>
        <p:nvSpPr>
          <p:cNvPr id="167967" name="Text Box 22"/>
          <p:cNvSpPr txBox="1">
            <a:spLocks noChangeArrowheads="1"/>
          </p:cNvSpPr>
          <p:nvPr/>
        </p:nvSpPr>
        <p:spPr bwMode="auto">
          <a:xfrm>
            <a:off x="250825" y="2924175"/>
            <a:ext cx="1584325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/>
              <a:t>Transport – cost surface (a) </a:t>
            </a:r>
          </a:p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/>
              <a:t>and space-cost curve (b)</a:t>
            </a:r>
          </a:p>
        </p:txBody>
      </p:sp>
      <p:sp>
        <p:nvSpPr>
          <p:cNvPr id="167968" name="Text Box 22"/>
          <p:cNvSpPr txBox="1">
            <a:spLocks noChangeArrowheads="1"/>
          </p:cNvSpPr>
          <p:nvPr/>
        </p:nvSpPr>
        <p:spPr bwMode="auto">
          <a:xfrm>
            <a:off x="971550" y="5373688"/>
            <a:ext cx="10795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/>
              <a:t>b)</a:t>
            </a:r>
          </a:p>
        </p:txBody>
      </p:sp>
      <p:sp>
        <p:nvSpPr>
          <p:cNvPr id="167969" name="Text Box 22"/>
          <p:cNvSpPr txBox="1">
            <a:spLocks noChangeArrowheads="1"/>
          </p:cNvSpPr>
          <p:nvPr/>
        </p:nvSpPr>
        <p:spPr bwMode="auto">
          <a:xfrm>
            <a:off x="1042988" y="2133600"/>
            <a:ext cx="10795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/>
              <a:t>a)</a:t>
            </a:r>
          </a:p>
        </p:txBody>
      </p:sp>
      <p:sp>
        <p:nvSpPr>
          <p:cNvPr id="167970" name="Line 21"/>
          <p:cNvSpPr>
            <a:spLocks noChangeShapeType="1"/>
          </p:cNvSpPr>
          <p:nvPr/>
        </p:nvSpPr>
        <p:spPr bwMode="auto">
          <a:xfrm flipV="1">
            <a:off x="1547813" y="5516563"/>
            <a:ext cx="3024187" cy="792162"/>
          </a:xfrm>
          <a:prstGeom prst="line">
            <a:avLst/>
          </a:prstGeom>
          <a:noFill/>
          <a:ln w="19050">
            <a:solidFill>
              <a:srgbClr val="3333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7971" name="Text Box 22"/>
          <p:cNvSpPr txBox="1">
            <a:spLocks noChangeArrowheads="1"/>
          </p:cNvSpPr>
          <p:nvPr/>
        </p:nvSpPr>
        <p:spPr bwMode="auto">
          <a:xfrm>
            <a:off x="323850" y="5943600"/>
            <a:ext cx="1079500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/>
              <a:t>Least cost </a:t>
            </a:r>
          </a:p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/>
              <a:t>location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73050" y="0"/>
            <a:ext cx="7754938" cy="1143000"/>
          </a:xfrm>
          <a:noFill/>
        </p:spPr>
        <p:txBody>
          <a:bodyPr anchor="t"/>
          <a:lstStyle/>
          <a:p>
            <a:pPr algn="l"/>
            <a:r>
              <a:rPr lang="it-IT" altLang="it-IT" sz="2800" b="1" dirty="0">
                <a:solidFill>
                  <a:srgbClr val="0033CC"/>
                </a:solidFill>
                <a:latin typeface="Palatino Linotype" pitchFamily="18" charset="0"/>
              </a:rPr>
              <a:t>The </a:t>
            </a:r>
            <a:r>
              <a:rPr lang="it-IT" altLang="it-IT" sz="2800" b="1" dirty="0" err="1">
                <a:solidFill>
                  <a:srgbClr val="0033CC"/>
                </a:solidFill>
                <a:latin typeface="Palatino Linotype" pitchFamily="18" charset="0"/>
              </a:rPr>
              <a:t>main</a:t>
            </a:r>
            <a:r>
              <a:rPr lang="it-IT" altLang="it-IT" sz="2800" b="1" dirty="0">
                <a:solidFill>
                  <a:srgbClr val="0033CC"/>
                </a:solidFill>
                <a:latin typeface="Palatino Linotype" pitchFamily="18" charset="0"/>
              </a:rPr>
              <a:t> </a:t>
            </a:r>
            <a:r>
              <a:rPr lang="it-IT" altLang="it-IT" sz="2800" b="1" dirty="0" err="1">
                <a:solidFill>
                  <a:srgbClr val="0033CC"/>
                </a:solidFill>
                <a:latin typeface="Palatino Linotype" pitchFamily="18" charset="0"/>
              </a:rPr>
              <a:t>elements</a:t>
            </a:r>
            <a:r>
              <a:rPr lang="it-IT" altLang="it-IT" sz="2800" b="1" dirty="0">
                <a:solidFill>
                  <a:srgbClr val="0033CC"/>
                </a:solidFill>
                <a:latin typeface="Palatino Linotype" pitchFamily="18" charset="0"/>
              </a:rPr>
              <a:t> and trends of location</a:t>
            </a:r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344488" y="1484313"/>
            <a:ext cx="8353427" cy="3873500"/>
            <a:chOff x="249" y="940"/>
            <a:chExt cx="5262" cy="2440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/>
          </p:nvSpPr>
          <p:spPr bwMode="auto">
            <a:xfrm>
              <a:off x="249" y="940"/>
              <a:ext cx="5262" cy="2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" name="Rectangle 5"/>
            <p:cNvSpPr>
              <a:spLocks noChangeArrowheads="1"/>
            </p:cNvSpPr>
            <p:nvPr/>
          </p:nvSpPr>
          <p:spPr bwMode="auto">
            <a:xfrm>
              <a:off x="265" y="994"/>
              <a:ext cx="238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Author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5023" y="994"/>
              <a:ext cx="307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1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Principle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265" y="1323"/>
              <a:ext cx="273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Weber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681" y="1276"/>
              <a:ext cx="537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Production </a:t>
              </a:r>
              <a:r>
                <a:rPr kumimoji="0" lang="it-IT" altLang="it-IT" sz="9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costs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681" y="1368"/>
              <a:ext cx="553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it-IT" altLang="it-IT" sz="9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pareto</a:t>
              </a:r>
              <a:r>
                <a:rPr kumimoji="0" lang="it-IT" altLang="it-IT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optimum)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1374" y="1323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>
              <a:off x="1693" y="1184"/>
              <a:ext cx="376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Technology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>
              <a:off x="1498" y="1276"/>
              <a:ext cx="881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it-IT" altLang="it-IT" sz="9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homogeneous</a:t>
              </a:r>
              <a:r>
                <a:rPr kumimoji="0" lang="it-IT" altLang="it-IT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, </a:t>
              </a:r>
              <a:r>
                <a:rPr kumimoji="0" lang="it-IT" altLang="it-IT" sz="9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exogenus</a:t>
              </a:r>
              <a:r>
                <a:rPr kumimoji="0" lang="it-IT" altLang="it-IT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, 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1592" y="1368"/>
              <a:ext cx="650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Substantially</a:t>
              </a:r>
              <a:r>
                <a:rPr kumimoji="0" lang="it-IT" altLang="it-IT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it-IT" altLang="it-IT" sz="9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stable</a:t>
              </a:r>
              <a:r>
                <a:rPr kumimoji="0" lang="it-IT" altLang="it-IT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2315" y="1323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>
              <a:off x="2531" y="1276"/>
              <a:ext cx="388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externalities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Rectangle 17"/>
            <p:cNvSpPr>
              <a:spLocks noChangeArrowheads="1"/>
            </p:cNvSpPr>
            <p:nvPr/>
          </p:nvSpPr>
          <p:spPr bwMode="auto">
            <a:xfrm>
              <a:off x="2521" y="1368"/>
              <a:ext cx="412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it-IT" altLang="it-IT" sz="9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ininfluential</a:t>
              </a:r>
              <a:r>
                <a:rPr kumimoji="0" lang="it-IT" altLang="it-IT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Rectangle 18"/>
            <p:cNvSpPr>
              <a:spLocks noChangeArrowheads="1"/>
            </p:cNvSpPr>
            <p:nvPr/>
          </p:nvSpPr>
          <p:spPr bwMode="auto">
            <a:xfrm>
              <a:off x="3056" y="1323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3338" y="1276"/>
              <a:ext cx="194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space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20"/>
            <p:cNvSpPr>
              <a:spLocks noChangeArrowheads="1"/>
            </p:cNvSpPr>
            <p:nvPr/>
          </p:nvSpPr>
          <p:spPr bwMode="auto">
            <a:xfrm>
              <a:off x="3260" y="1368"/>
              <a:ext cx="319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it-IT" altLang="it-IT" sz="9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isotropic</a:t>
              </a:r>
              <a:r>
                <a:rPr kumimoji="0" lang="it-IT" altLang="it-IT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Rectangle 21"/>
            <p:cNvSpPr>
              <a:spLocks noChangeArrowheads="1"/>
            </p:cNvSpPr>
            <p:nvPr/>
          </p:nvSpPr>
          <p:spPr bwMode="auto">
            <a:xfrm>
              <a:off x="3797" y="1323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Rectangle 22"/>
            <p:cNvSpPr>
              <a:spLocks noChangeArrowheads="1"/>
            </p:cNvSpPr>
            <p:nvPr/>
          </p:nvSpPr>
          <p:spPr bwMode="auto">
            <a:xfrm>
              <a:off x="4154" y="1276"/>
              <a:ext cx="311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Transport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Rectangle 23"/>
            <p:cNvSpPr>
              <a:spLocks noChangeArrowheads="1"/>
            </p:cNvSpPr>
            <p:nvPr/>
          </p:nvSpPr>
          <p:spPr bwMode="auto">
            <a:xfrm>
              <a:off x="4016" y="1368"/>
              <a:ext cx="622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(</a:t>
              </a:r>
              <a:r>
                <a:rPr kumimoji="0" lang="it-IT" altLang="it-IT" sz="9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physical</a:t>
              </a:r>
              <a:r>
                <a:rPr kumimoji="0" lang="it-IT" altLang="it-IT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it-IT" altLang="it-IT" sz="9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distance</a:t>
              </a:r>
              <a:r>
                <a:rPr kumimoji="0" lang="it-IT" altLang="it-IT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Rectangle 24"/>
            <p:cNvSpPr>
              <a:spLocks noChangeArrowheads="1"/>
            </p:cNvSpPr>
            <p:nvPr/>
          </p:nvSpPr>
          <p:spPr bwMode="auto">
            <a:xfrm>
              <a:off x="5037" y="1276"/>
              <a:ext cx="331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Locational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Rectangle 25"/>
            <p:cNvSpPr>
              <a:spLocks noChangeArrowheads="1"/>
            </p:cNvSpPr>
            <p:nvPr/>
          </p:nvSpPr>
          <p:spPr bwMode="auto">
            <a:xfrm>
              <a:off x="5059" y="1368"/>
              <a:ext cx="263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Triangle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Rectangle 26"/>
            <p:cNvSpPr>
              <a:spLocks noChangeArrowheads="1"/>
            </p:cNvSpPr>
            <p:nvPr/>
          </p:nvSpPr>
          <p:spPr bwMode="auto">
            <a:xfrm>
              <a:off x="299" y="1699"/>
              <a:ext cx="273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Weber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Rectangle 27"/>
            <p:cNvSpPr>
              <a:spLocks noChangeArrowheads="1"/>
            </p:cNvSpPr>
            <p:nvPr/>
          </p:nvSpPr>
          <p:spPr bwMode="auto">
            <a:xfrm>
              <a:off x="389" y="1790"/>
              <a:ext cx="83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+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Rectangle 28"/>
            <p:cNvSpPr>
              <a:spLocks noChangeArrowheads="1"/>
            </p:cNvSpPr>
            <p:nvPr/>
          </p:nvSpPr>
          <p:spPr bwMode="auto">
            <a:xfrm>
              <a:off x="281" y="1883"/>
              <a:ext cx="333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Mashall 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Rectangle 29"/>
            <p:cNvSpPr>
              <a:spLocks noChangeArrowheads="1"/>
            </p:cNvSpPr>
            <p:nvPr/>
          </p:nvSpPr>
          <p:spPr bwMode="auto">
            <a:xfrm>
              <a:off x="669" y="1699"/>
              <a:ext cx="592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it-IT" altLang="it-IT" sz="900" dirty="0">
                  <a:solidFill>
                    <a:srgbClr val="000000"/>
                  </a:solidFill>
                </a:rPr>
                <a:t>Production </a:t>
              </a:r>
              <a:r>
                <a:rPr lang="it-IT" altLang="it-IT" sz="900" dirty="0" err="1">
                  <a:solidFill>
                    <a:srgbClr val="000000"/>
                  </a:solidFill>
                </a:rPr>
                <a:t>costs</a:t>
              </a:r>
              <a:endParaRPr lang="it-IT" altLang="it-IT" sz="1800" dirty="0"/>
            </a:p>
          </p:txBody>
        </p:sp>
        <p:sp>
          <p:nvSpPr>
            <p:cNvPr id="29" name="Rectangle 30"/>
            <p:cNvSpPr>
              <a:spLocks noChangeArrowheads="1"/>
            </p:cNvSpPr>
            <p:nvPr/>
          </p:nvSpPr>
          <p:spPr bwMode="auto">
            <a:xfrm>
              <a:off x="593" y="1790"/>
              <a:ext cx="679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it-IT" altLang="it-IT" sz="9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Economies</a:t>
              </a:r>
              <a:r>
                <a:rPr kumimoji="0" lang="it-IT" altLang="it-IT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of scale)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Rectangle 32"/>
            <p:cNvSpPr>
              <a:spLocks noChangeArrowheads="1"/>
            </p:cNvSpPr>
            <p:nvPr/>
          </p:nvSpPr>
          <p:spPr bwMode="auto">
            <a:xfrm>
              <a:off x="1374" y="1791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192" name="Rectangle 33"/>
            <p:cNvSpPr>
              <a:spLocks noChangeArrowheads="1"/>
            </p:cNvSpPr>
            <p:nvPr/>
          </p:nvSpPr>
          <p:spPr bwMode="auto">
            <a:xfrm>
              <a:off x="1693" y="1745"/>
              <a:ext cx="376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it-IT" altLang="it-IT" sz="900" dirty="0">
                  <a:solidFill>
                    <a:srgbClr val="000000"/>
                  </a:solidFill>
                </a:rPr>
                <a:t>Technology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193" name="Rectangle 34"/>
            <p:cNvSpPr>
              <a:spLocks noChangeArrowheads="1"/>
            </p:cNvSpPr>
            <p:nvPr/>
          </p:nvSpPr>
          <p:spPr bwMode="auto">
            <a:xfrm>
              <a:off x="1511" y="1836"/>
              <a:ext cx="743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it-IT" altLang="it-IT" sz="9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variable</a:t>
              </a:r>
              <a:r>
                <a:rPr kumimoji="0" lang="it-IT" altLang="it-IT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, </a:t>
              </a:r>
              <a:r>
                <a:rPr kumimoji="0" lang="it-IT" altLang="it-IT" sz="9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endogenous</a:t>
              </a:r>
              <a:r>
                <a:rPr kumimoji="0" lang="it-IT" altLang="it-IT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195" name="Rectangle 35"/>
            <p:cNvSpPr>
              <a:spLocks noChangeArrowheads="1"/>
            </p:cNvSpPr>
            <p:nvPr/>
          </p:nvSpPr>
          <p:spPr bwMode="auto">
            <a:xfrm>
              <a:off x="2315" y="1791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196" name="Rectangle 36"/>
            <p:cNvSpPr>
              <a:spLocks noChangeArrowheads="1"/>
            </p:cNvSpPr>
            <p:nvPr/>
          </p:nvSpPr>
          <p:spPr bwMode="auto">
            <a:xfrm>
              <a:off x="2531" y="1699"/>
              <a:ext cx="388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it-IT" altLang="it-IT" sz="900" dirty="0" err="1">
                  <a:solidFill>
                    <a:srgbClr val="000000"/>
                  </a:solidFill>
                </a:rPr>
                <a:t>externalities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198" name="Rectangle 37"/>
            <p:cNvSpPr>
              <a:spLocks noChangeArrowheads="1"/>
            </p:cNvSpPr>
            <p:nvPr/>
          </p:nvSpPr>
          <p:spPr bwMode="auto">
            <a:xfrm>
              <a:off x="2527" y="1790"/>
              <a:ext cx="33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it-IT" altLang="it-IT" sz="900" dirty="0">
                  <a:solidFill>
                    <a:srgbClr val="000000"/>
                  </a:solidFill>
                </a:rPr>
                <a:t>(</a:t>
              </a:r>
              <a:r>
                <a:rPr lang="it-IT" altLang="it-IT" sz="900" dirty="0" err="1">
                  <a:solidFill>
                    <a:srgbClr val="000000"/>
                  </a:solidFill>
                </a:rPr>
                <a:t>highly</a:t>
              </a:r>
              <a:r>
                <a:rPr lang="it-IT" altLang="it-IT" sz="900" dirty="0">
                  <a:solidFill>
                    <a:srgbClr val="000000"/>
                  </a:solidFill>
                </a:rPr>
                <a:t> </a:t>
              </a:r>
              <a:br>
                <a:rPr lang="it-IT" altLang="it-IT" sz="900" dirty="0">
                  <a:solidFill>
                    <a:srgbClr val="000000"/>
                  </a:solidFill>
                </a:rPr>
              </a:br>
              <a:r>
                <a:rPr lang="it-IT" altLang="it-IT" sz="900" dirty="0" err="1">
                  <a:solidFill>
                    <a:srgbClr val="000000"/>
                  </a:solidFill>
                </a:rPr>
                <a:t>influential</a:t>
              </a:r>
              <a:r>
                <a:rPr lang="it-IT" altLang="it-IT" sz="900" dirty="0">
                  <a:solidFill>
                    <a:srgbClr val="000000"/>
                  </a:solidFill>
                </a:rPr>
                <a:t>)</a:t>
              </a:r>
              <a:endParaRPr lang="it-IT" altLang="it-IT" sz="1800" dirty="0"/>
            </a:p>
          </p:txBody>
        </p:sp>
        <p:sp>
          <p:nvSpPr>
            <p:cNvPr id="136200" name="Rectangle 39"/>
            <p:cNvSpPr>
              <a:spLocks noChangeArrowheads="1"/>
            </p:cNvSpPr>
            <p:nvPr/>
          </p:nvSpPr>
          <p:spPr bwMode="auto">
            <a:xfrm>
              <a:off x="3056" y="1791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01" name="Rectangle 40"/>
            <p:cNvSpPr>
              <a:spLocks noChangeArrowheads="1"/>
            </p:cNvSpPr>
            <p:nvPr/>
          </p:nvSpPr>
          <p:spPr bwMode="auto">
            <a:xfrm>
              <a:off x="3338" y="1745"/>
              <a:ext cx="194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it-IT" altLang="it-IT" sz="900" dirty="0" err="1">
                  <a:solidFill>
                    <a:srgbClr val="000000"/>
                  </a:solidFill>
                </a:rPr>
                <a:t>space</a:t>
              </a:r>
              <a:endParaRPr lang="it-IT" altLang="it-IT" sz="1800" dirty="0"/>
            </a:p>
          </p:txBody>
        </p:sp>
        <p:sp>
          <p:nvSpPr>
            <p:cNvPr id="136202" name="Rectangle 41"/>
            <p:cNvSpPr>
              <a:spLocks noChangeArrowheads="1"/>
            </p:cNvSpPr>
            <p:nvPr/>
          </p:nvSpPr>
          <p:spPr bwMode="auto">
            <a:xfrm>
              <a:off x="3283" y="1836"/>
              <a:ext cx="295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it-IT" altLang="it-IT" sz="9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territory</a:t>
              </a:r>
              <a:r>
                <a:rPr kumimoji="0" lang="it-IT" altLang="it-IT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03" name="Rectangle 42"/>
            <p:cNvSpPr>
              <a:spLocks noChangeArrowheads="1"/>
            </p:cNvSpPr>
            <p:nvPr/>
          </p:nvSpPr>
          <p:spPr bwMode="auto">
            <a:xfrm>
              <a:off x="3797" y="1791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06" name="Rectangle 45"/>
            <p:cNvSpPr>
              <a:spLocks noChangeArrowheads="1"/>
            </p:cNvSpPr>
            <p:nvPr/>
          </p:nvSpPr>
          <p:spPr bwMode="auto">
            <a:xfrm>
              <a:off x="5020" y="1791"/>
              <a:ext cx="33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Critical </a:t>
              </a:r>
              <a:br>
                <a:rPr kumimoji="0" lang="it-IT" altLang="it-IT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</a:br>
              <a:r>
                <a:rPr kumimoji="0" lang="it-IT" altLang="it-IT" sz="9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isodapane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07" name="Rectangle 46"/>
            <p:cNvSpPr>
              <a:spLocks noChangeArrowheads="1"/>
            </p:cNvSpPr>
            <p:nvPr/>
          </p:nvSpPr>
          <p:spPr bwMode="auto">
            <a:xfrm>
              <a:off x="265" y="2260"/>
              <a:ext cx="24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Smith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08" name="Rectangle 47"/>
            <p:cNvSpPr>
              <a:spLocks noChangeArrowheads="1"/>
            </p:cNvSpPr>
            <p:nvPr/>
          </p:nvSpPr>
          <p:spPr bwMode="auto">
            <a:xfrm>
              <a:off x="685" y="2167"/>
              <a:ext cx="537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it-IT" altLang="it-IT" sz="900" dirty="0">
                  <a:solidFill>
                    <a:srgbClr val="000000"/>
                  </a:solidFill>
                </a:rPr>
                <a:t>Production </a:t>
              </a:r>
              <a:r>
                <a:rPr lang="it-IT" altLang="it-IT" sz="900" dirty="0" err="1">
                  <a:solidFill>
                    <a:srgbClr val="000000"/>
                  </a:solidFill>
                </a:rPr>
                <a:t>costs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09" name="Rectangle 48"/>
            <p:cNvSpPr>
              <a:spLocks noChangeArrowheads="1"/>
            </p:cNvSpPr>
            <p:nvPr/>
          </p:nvSpPr>
          <p:spPr bwMode="auto">
            <a:xfrm>
              <a:off x="593" y="2259"/>
              <a:ext cx="679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it-IT" altLang="it-IT" sz="900" dirty="0">
                  <a:solidFill>
                    <a:srgbClr val="000000"/>
                  </a:solidFill>
                </a:rPr>
                <a:t>(</a:t>
              </a:r>
              <a:r>
                <a:rPr lang="it-IT" altLang="it-IT" sz="900" dirty="0" err="1">
                  <a:solidFill>
                    <a:srgbClr val="000000"/>
                  </a:solidFill>
                </a:rPr>
                <a:t>Economies</a:t>
              </a:r>
              <a:r>
                <a:rPr lang="it-IT" altLang="it-IT" sz="900" dirty="0">
                  <a:solidFill>
                    <a:srgbClr val="000000"/>
                  </a:solidFill>
                </a:rPr>
                <a:t> of scale)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11" name="Rectangle 50"/>
            <p:cNvSpPr>
              <a:spLocks noChangeArrowheads="1"/>
            </p:cNvSpPr>
            <p:nvPr/>
          </p:nvSpPr>
          <p:spPr bwMode="auto">
            <a:xfrm>
              <a:off x="1374" y="2260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12" name="Rectangle 51"/>
            <p:cNvSpPr>
              <a:spLocks noChangeArrowheads="1"/>
            </p:cNvSpPr>
            <p:nvPr/>
          </p:nvSpPr>
          <p:spPr bwMode="auto">
            <a:xfrm>
              <a:off x="1693" y="2167"/>
              <a:ext cx="376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it-IT" altLang="it-IT" sz="900" dirty="0">
                  <a:solidFill>
                    <a:srgbClr val="000000"/>
                  </a:solidFill>
                </a:rPr>
                <a:t>Technology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13" name="Rectangle 52"/>
            <p:cNvSpPr>
              <a:spLocks noChangeArrowheads="1"/>
            </p:cNvSpPr>
            <p:nvPr/>
          </p:nvSpPr>
          <p:spPr bwMode="auto">
            <a:xfrm>
              <a:off x="1659" y="2259"/>
              <a:ext cx="44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it-IT" altLang="it-IT" sz="9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not</a:t>
              </a:r>
              <a:r>
                <a:rPr kumimoji="0" lang="it-IT" altLang="it-IT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it-IT" altLang="it-IT" sz="9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explicitly</a:t>
              </a:r>
              <a:r>
                <a:rPr kumimoji="0" lang="it-IT" altLang="it-IT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br>
                <a:rPr kumimoji="0" lang="it-IT" altLang="it-IT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</a:br>
              <a:r>
                <a:rPr kumimoji="0" lang="it-IT" altLang="it-IT" sz="9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considered</a:t>
              </a:r>
              <a:r>
                <a:rPr kumimoji="0" lang="it-IT" altLang="it-IT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15" name="Rectangle 54"/>
            <p:cNvSpPr>
              <a:spLocks noChangeArrowheads="1"/>
            </p:cNvSpPr>
            <p:nvPr/>
          </p:nvSpPr>
          <p:spPr bwMode="auto">
            <a:xfrm>
              <a:off x="2315" y="2260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16" name="Rectangle 55"/>
            <p:cNvSpPr>
              <a:spLocks noChangeArrowheads="1"/>
            </p:cNvSpPr>
            <p:nvPr/>
          </p:nvSpPr>
          <p:spPr bwMode="auto">
            <a:xfrm>
              <a:off x="2531" y="2121"/>
              <a:ext cx="388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it-IT" altLang="it-IT" sz="900" dirty="0" err="1">
                  <a:solidFill>
                    <a:srgbClr val="000000"/>
                  </a:solidFill>
                </a:rPr>
                <a:t>externalities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17" name="Rectangle 56"/>
            <p:cNvSpPr>
              <a:spLocks noChangeArrowheads="1"/>
            </p:cNvSpPr>
            <p:nvPr/>
          </p:nvSpPr>
          <p:spPr bwMode="auto">
            <a:xfrm>
              <a:off x="2631" y="2213"/>
              <a:ext cx="125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it-IT" altLang="it-IT" sz="9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not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18" name="Rectangle 57"/>
            <p:cNvSpPr>
              <a:spLocks noChangeArrowheads="1"/>
            </p:cNvSpPr>
            <p:nvPr/>
          </p:nvSpPr>
          <p:spPr bwMode="auto">
            <a:xfrm>
              <a:off x="2541" y="2305"/>
              <a:ext cx="38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Explicitly</a:t>
              </a:r>
              <a:r>
                <a:rPr kumimoji="0" lang="it-IT" altLang="it-IT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br>
                <a:rPr kumimoji="0" lang="it-IT" altLang="it-IT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</a:br>
              <a:r>
                <a:rPr kumimoji="0" lang="it-IT" altLang="it-IT" sz="9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considered</a:t>
              </a:r>
              <a:r>
                <a:rPr kumimoji="0" lang="it-IT" altLang="it-IT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20" name="Rectangle 59"/>
            <p:cNvSpPr>
              <a:spLocks noChangeArrowheads="1"/>
            </p:cNvSpPr>
            <p:nvPr/>
          </p:nvSpPr>
          <p:spPr bwMode="auto">
            <a:xfrm>
              <a:off x="3056" y="2260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21" name="Rectangle 60"/>
            <p:cNvSpPr>
              <a:spLocks noChangeArrowheads="1"/>
            </p:cNvSpPr>
            <p:nvPr/>
          </p:nvSpPr>
          <p:spPr bwMode="auto">
            <a:xfrm>
              <a:off x="3338" y="2213"/>
              <a:ext cx="194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it-IT" altLang="it-IT" sz="900" dirty="0" err="1">
                  <a:solidFill>
                    <a:srgbClr val="000000"/>
                  </a:solidFill>
                </a:rPr>
                <a:t>space</a:t>
              </a:r>
              <a:endParaRPr lang="it-IT" altLang="it-IT" sz="1800" dirty="0"/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22" name="Rectangle 61"/>
            <p:cNvSpPr>
              <a:spLocks noChangeArrowheads="1"/>
            </p:cNvSpPr>
            <p:nvPr/>
          </p:nvSpPr>
          <p:spPr bwMode="auto">
            <a:xfrm>
              <a:off x="3283" y="2305"/>
              <a:ext cx="259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it-IT" altLang="it-IT" sz="9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territor</a:t>
              </a:r>
              <a:r>
                <a:rPr kumimoji="0" lang="it-IT" altLang="it-IT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23" name="Rectangle 62"/>
            <p:cNvSpPr>
              <a:spLocks noChangeArrowheads="1"/>
            </p:cNvSpPr>
            <p:nvPr/>
          </p:nvSpPr>
          <p:spPr bwMode="auto">
            <a:xfrm>
              <a:off x="3797" y="2260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27" name="Rectangle 66"/>
            <p:cNvSpPr>
              <a:spLocks noChangeArrowheads="1"/>
            </p:cNvSpPr>
            <p:nvPr/>
          </p:nvSpPr>
          <p:spPr bwMode="auto">
            <a:xfrm>
              <a:off x="4956" y="2241"/>
              <a:ext cx="464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Isocost</a:t>
              </a:r>
              <a:r>
                <a:rPr kumimoji="0" lang="it-IT" altLang="it-IT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it-IT" altLang="it-IT" sz="9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curves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28" name="Rectangle 67"/>
            <p:cNvSpPr>
              <a:spLocks noChangeArrowheads="1"/>
            </p:cNvSpPr>
            <p:nvPr/>
          </p:nvSpPr>
          <p:spPr bwMode="auto">
            <a:xfrm>
              <a:off x="4926" y="2351"/>
              <a:ext cx="497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Maximum profit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29" name="Rectangle 68"/>
            <p:cNvSpPr>
              <a:spLocks noChangeArrowheads="1"/>
            </p:cNvSpPr>
            <p:nvPr/>
          </p:nvSpPr>
          <p:spPr bwMode="auto">
            <a:xfrm>
              <a:off x="265" y="2728"/>
              <a:ext cx="31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Perroux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30" name="Rectangle 69"/>
            <p:cNvSpPr>
              <a:spLocks noChangeArrowheads="1"/>
            </p:cNvSpPr>
            <p:nvPr/>
          </p:nvSpPr>
          <p:spPr bwMode="auto">
            <a:xfrm>
              <a:off x="674" y="2636"/>
              <a:ext cx="537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it-IT" altLang="it-IT" sz="900" dirty="0">
                  <a:solidFill>
                    <a:srgbClr val="000000"/>
                  </a:solidFill>
                </a:rPr>
                <a:t>Production </a:t>
              </a:r>
              <a:r>
                <a:rPr lang="it-IT" altLang="it-IT" sz="900" dirty="0" err="1">
                  <a:solidFill>
                    <a:srgbClr val="000000"/>
                  </a:solidFill>
                </a:rPr>
                <a:t>costs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31" name="Rectangle 70"/>
            <p:cNvSpPr>
              <a:spLocks noChangeArrowheads="1"/>
            </p:cNvSpPr>
            <p:nvPr/>
          </p:nvSpPr>
          <p:spPr bwMode="auto">
            <a:xfrm>
              <a:off x="635" y="2727"/>
              <a:ext cx="529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it-IT" altLang="it-IT" sz="9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Max</a:t>
              </a:r>
              <a:r>
                <a:rPr lang="it-IT" altLang="it-IT" sz="900" dirty="0" err="1">
                  <a:solidFill>
                    <a:srgbClr val="000000"/>
                  </a:solidFill>
                </a:rPr>
                <a:t>imization</a:t>
              </a:r>
              <a:r>
                <a:rPr lang="it-IT" altLang="it-IT" sz="900" dirty="0">
                  <a:solidFill>
                    <a:srgbClr val="000000"/>
                  </a:solidFill>
                </a:rPr>
                <a:t> of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32" name="Rectangle 71"/>
            <p:cNvSpPr>
              <a:spLocks noChangeArrowheads="1"/>
            </p:cNvSpPr>
            <p:nvPr/>
          </p:nvSpPr>
          <p:spPr bwMode="auto">
            <a:xfrm>
              <a:off x="620" y="2819"/>
              <a:ext cx="670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it-IT" altLang="it-IT" sz="900" dirty="0" err="1">
                  <a:solidFill>
                    <a:srgbClr val="000000"/>
                  </a:solidFill>
                </a:rPr>
                <a:t>economies</a:t>
              </a:r>
              <a:r>
                <a:rPr lang="it-IT" altLang="it-IT" sz="900" dirty="0">
                  <a:solidFill>
                    <a:srgbClr val="000000"/>
                  </a:solidFill>
                </a:rPr>
                <a:t> of scale)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33" name="Rectangle 72"/>
            <p:cNvSpPr>
              <a:spLocks noChangeArrowheads="1"/>
            </p:cNvSpPr>
            <p:nvPr/>
          </p:nvSpPr>
          <p:spPr bwMode="auto">
            <a:xfrm>
              <a:off x="1374" y="2728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34" name="Rectangle 73"/>
            <p:cNvSpPr>
              <a:spLocks noChangeArrowheads="1"/>
            </p:cNvSpPr>
            <p:nvPr/>
          </p:nvSpPr>
          <p:spPr bwMode="auto">
            <a:xfrm>
              <a:off x="1693" y="2589"/>
              <a:ext cx="376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it-IT" altLang="it-IT" sz="900" dirty="0">
                  <a:solidFill>
                    <a:srgbClr val="000000"/>
                  </a:solidFill>
                </a:rPr>
                <a:t>Technology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35" name="Rectangle 74"/>
            <p:cNvSpPr>
              <a:spLocks noChangeArrowheads="1"/>
            </p:cNvSpPr>
            <p:nvPr/>
          </p:nvSpPr>
          <p:spPr bwMode="auto">
            <a:xfrm>
              <a:off x="1675" y="2681"/>
              <a:ext cx="444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it-IT" altLang="it-IT" sz="9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homogeneos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36" name="Rectangle 75"/>
            <p:cNvSpPr>
              <a:spLocks noChangeArrowheads="1"/>
            </p:cNvSpPr>
            <p:nvPr/>
          </p:nvSpPr>
          <p:spPr bwMode="auto">
            <a:xfrm>
              <a:off x="1726" y="2773"/>
              <a:ext cx="335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Low</a:t>
              </a:r>
              <a:r>
                <a:rPr kumimoji="0" lang="it-IT" altLang="it-IT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it-IT" altLang="it-IT" sz="9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skills</a:t>
              </a:r>
              <a:r>
                <a:rPr kumimoji="0" lang="it-IT" altLang="it-IT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38" name="Rectangle 77"/>
            <p:cNvSpPr>
              <a:spLocks noChangeArrowheads="1"/>
            </p:cNvSpPr>
            <p:nvPr/>
          </p:nvSpPr>
          <p:spPr bwMode="auto">
            <a:xfrm>
              <a:off x="2315" y="2728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39" name="Rectangle 78"/>
            <p:cNvSpPr>
              <a:spLocks noChangeArrowheads="1"/>
            </p:cNvSpPr>
            <p:nvPr/>
          </p:nvSpPr>
          <p:spPr bwMode="auto">
            <a:xfrm>
              <a:off x="2532" y="2682"/>
              <a:ext cx="388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it-IT" altLang="it-IT" sz="900" dirty="0" err="1">
                  <a:solidFill>
                    <a:srgbClr val="000000"/>
                  </a:solidFill>
                </a:rPr>
                <a:t>externalities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40" name="Rectangle 79"/>
            <p:cNvSpPr>
              <a:spLocks noChangeArrowheads="1"/>
            </p:cNvSpPr>
            <p:nvPr/>
          </p:nvSpPr>
          <p:spPr bwMode="auto">
            <a:xfrm>
              <a:off x="2527" y="2773"/>
              <a:ext cx="412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it-IT" altLang="it-IT" sz="9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ininfluential</a:t>
              </a:r>
              <a:r>
                <a:rPr kumimoji="0" lang="it-IT" altLang="it-IT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41" name="Rectangle 80"/>
            <p:cNvSpPr>
              <a:spLocks noChangeArrowheads="1"/>
            </p:cNvSpPr>
            <p:nvPr/>
          </p:nvSpPr>
          <p:spPr bwMode="auto">
            <a:xfrm>
              <a:off x="3056" y="2728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42" name="Rectangle 81"/>
            <p:cNvSpPr>
              <a:spLocks noChangeArrowheads="1"/>
            </p:cNvSpPr>
            <p:nvPr/>
          </p:nvSpPr>
          <p:spPr bwMode="auto">
            <a:xfrm>
              <a:off x="3338" y="2636"/>
              <a:ext cx="194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it-IT" altLang="it-IT" sz="900" dirty="0" err="1">
                  <a:solidFill>
                    <a:srgbClr val="000000"/>
                  </a:solidFill>
                </a:rPr>
                <a:t>space</a:t>
              </a:r>
              <a:endParaRPr lang="it-IT" altLang="it-IT" sz="1800" dirty="0"/>
            </a:p>
          </p:txBody>
        </p:sp>
        <p:sp>
          <p:nvSpPr>
            <p:cNvPr id="136244" name="Rectangle 83"/>
            <p:cNvSpPr>
              <a:spLocks noChangeArrowheads="1"/>
            </p:cNvSpPr>
            <p:nvPr/>
          </p:nvSpPr>
          <p:spPr bwMode="auto">
            <a:xfrm>
              <a:off x="3139" y="2745"/>
              <a:ext cx="614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it-IT" altLang="it-IT" sz="9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Gravitational</a:t>
              </a:r>
              <a:r>
                <a:rPr kumimoji="0" lang="it-IT" altLang="it-IT" sz="900" b="0" i="0" u="none" strike="noStrike" cap="none" normalizeH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pole</a:t>
              </a:r>
              <a:r>
                <a:rPr kumimoji="0" lang="it-IT" altLang="it-IT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45" name="Rectangle 84"/>
            <p:cNvSpPr>
              <a:spLocks noChangeArrowheads="1"/>
            </p:cNvSpPr>
            <p:nvPr/>
          </p:nvSpPr>
          <p:spPr bwMode="auto">
            <a:xfrm>
              <a:off x="3797" y="2728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46" name="Rectangle 85"/>
            <p:cNvSpPr>
              <a:spLocks noChangeArrowheads="1"/>
            </p:cNvSpPr>
            <p:nvPr/>
          </p:nvSpPr>
          <p:spPr bwMode="auto">
            <a:xfrm>
              <a:off x="4154" y="2682"/>
              <a:ext cx="331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altLang="it-IT" sz="900" dirty="0" err="1">
                  <a:solidFill>
                    <a:srgbClr val="000000"/>
                  </a:solidFill>
                </a:rPr>
                <a:t>Transport</a:t>
              </a:r>
              <a:r>
                <a:rPr lang="it-IT" altLang="it-IT" sz="900" dirty="0">
                  <a:solidFill>
                    <a:srgbClr val="000000"/>
                  </a:solidFill>
                </a:rPr>
                <a:t> 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47" name="Rectangle 86"/>
            <p:cNvSpPr>
              <a:spLocks noChangeArrowheads="1"/>
            </p:cNvSpPr>
            <p:nvPr/>
          </p:nvSpPr>
          <p:spPr bwMode="auto">
            <a:xfrm>
              <a:off x="4044" y="2773"/>
              <a:ext cx="501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(Hoover model)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51" name="Rectangle 90"/>
            <p:cNvSpPr>
              <a:spLocks noChangeArrowheads="1"/>
            </p:cNvSpPr>
            <p:nvPr/>
          </p:nvSpPr>
          <p:spPr bwMode="auto">
            <a:xfrm>
              <a:off x="265" y="3149"/>
              <a:ext cx="253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Porter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52" name="Rectangle 91"/>
            <p:cNvSpPr>
              <a:spLocks noChangeArrowheads="1"/>
            </p:cNvSpPr>
            <p:nvPr/>
          </p:nvSpPr>
          <p:spPr bwMode="auto">
            <a:xfrm>
              <a:off x="685" y="3057"/>
              <a:ext cx="537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it-IT" altLang="it-IT" sz="900" dirty="0">
                  <a:solidFill>
                    <a:srgbClr val="000000"/>
                  </a:solidFill>
                </a:rPr>
                <a:t>Production </a:t>
              </a:r>
              <a:r>
                <a:rPr lang="it-IT" altLang="it-IT" sz="900" dirty="0" err="1">
                  <a:solidFill>
                    <a:srgbClr val="000000"/>
                  </a:solidFill>
                </a:rPr>
                <a:t>costs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53" name="Rectangle 92"/>
            <p:cNvSpPr>
              <a:spLocks noChangeArrowheads="1"/>
            </p:cNvSpPr>
            <p:nvPr/>
          </p:nvSpPr>
          <p:spPr bwMode="auto">
            <a:xfrm>
              <a:off x="759" y="3149"/>
              <a:ext cx="392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(competitive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54" name="Rectangle 93"/>
            <p:cNvSpPr>
              <a:spLocks noChangeArrowheads="1"/>
            </p:cNvSpPr>
            <p:nvPr/>
          </p:nvSpPr>
          <p:spPr bwMode="auto">
            <a:xfrm>
              <a:off x="732" y="3241"/>
              <a:ext cx="400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advantages</a:t>
              </a:r>
              <a:r>
                <a:rPr kumimoji="0" lang="it-IT" altLang="it-IT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55" name="Rectangle 94"/>
            <p:cNvSpPr>
              <a:spLocks noChangeArrowheads="1"/>
            </p:cNvSpPr>
            <p:nvPr/>
          </p:nvSpPr>
          <p:spPr bwMode="auto">
            <a:xfrm>
              <a:off x="1374" y="3149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56" name="Rectangle 95"/>
            <p:cNvSpPr>
              <a:spLocks noChangeArrowheads="1"/>
            </p:cNvSpPr>
            <p:nvPr/>
          </p:nvSpPr>
          <p:spPr bwMode="auto">
            <a:xfrm>
              <a:off x="1498" y="3057"/>
              <a:ext cx="836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it-IT" altLang="it-IT" sz="900" dirty="0">
                  <a:solidFill>
                    <a:srgbClr val="000000"/>
                  </a:solidFill>
                </a:rPr>
                <a:t>Technology (</a:t>
              </a:r>
              <a:r>
                <a:rPr lang="it-IT" altLang="it-IT" sz="900" dirty="0" err="1">
                  <a:solidFill>
                    <a:srgbClr val="000000"/>
                  </a:solidFill>
                </a:rPr>
                <a:t>variable</a:t>
              </a:r>
              <a:r>
                <a:rPr lang="it-IT" altLang="it-IT" sz="900" dirty="0">
                  <a:solidFill>
                    <a:srgbClr val="000000"/>
                  </a:solidFill>
                </a:rPr>
                <a:t> </a:t>
              </a:r>
              <a:r>
                <a:rPr kumimoji="0" lang="it-IT" altLang="it-IT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and 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57" name="Rectangle 96"/>
            <p:cNvSpPr>
              <a:spLocks noChangeArrowheads="1"/>
            </p:cNvSpPr>
            <p:nvPr/>
          </p:nvSpPr>
          <p:spPr bwMode="auto">
            <a:xfrm>
              <a:off x="1597" y="3149"/>
              <a:ext cx="622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Highlly</a:t>
              </a:r>
              <a:r>
                <a:rPr kumimoji="0" lang="it-IT" altLang="it-IT" sz="900" b="0" i="0" u="none" strike="noStrike" cap="none" normalizeH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it-IT" altLang="it-IT" sz="900" b="0" i="0" u="none" strike="noStrike" cap="none" normalizeH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specialized</a:t>
              </a:r>
              <a:r>
                <a:rPr kumimoji="0" lang="it-IT" altLang="it-IT" sz="900" b="0" i="0" u="none" strike="noStrike" cap="none" normalizeH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59" name="Rectangle 98"/>
            <p:cNvSpPr>
              <a:spLocks noChangeArrowheads="1"/>
            </p:cNvSpPr>
            <p:nvPr/>
          </p:nvSpPr>
          <p:spPr bwMode="auto">
            <a:xfrm>
              <a:off x="2315" y="3149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60" name="Rectangle 99"/>
            <p:cNvSpPr>
              <a:spLocks noChangeArrowheads="1"/>
            </p:cNvSpPr>
            <p:nvPr/>
          </p:nvSpPr>
          <p:spPr bwMode="auto">
            <a:xfrm>
              <a:off x="2531" y="3057"/>
              <a:ext cx="388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it-IT" altLang="it-IT" sz="900" dirty="0" err="1">
                  <a:solidFill>
                    <a:srgbClr val="000000"/>
                  </a:solidFill>
                </a:rPr>
                <a:t>externalities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61" name="Rectangle 100"/>
            <p:cNvSpPr>
              <a:spLocks noChangeArrowheads="1"/>
            </p:cNvSpPr>
            <p:nvPr/>
          </p:nvSpPr>
          <p:spPr bwMode="auto">
            <a:xfrm>
              <a:off x="2578" y="3149"/>
              <a:ext cx="33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it-IT" altLang="it-IT" sz="9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highly</a:t>
              </a:r>
              <a:r>
                <a:rPr kumimoji="0" lang="it-IT" altLang="it-IT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br>
                <a:rPr kumimoji="0" lang="it-IT" altLang="it-IT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</a:br>
              <a:r>
                <a:rPr kumimoji="0" lang="it-IT" altLang="it-IT" sz="9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influential</a:t>
              </a:r>
              <a:r>
                <a:rPr kumimoji="0" lang="it-IT" altLang="it-IT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63" name="Rectangle 102"/>
            <p:cNvSpPr>
              <a:spLocks noChangeArrowheads="1"/>
            </p:cNvSpPr>
            <p:nvPr/>
          </p:nvSpPr>
          <p:spPr bwMode="auto">
            <a:xfrm>
              <a:off x="3056" y="3149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64" name="Rectangle 103"/>
            <p:cNvSpPr>
              <a:spLocks noChangeArrowheads="1"/>
            </p:cNvSpPr>
            <p:nvPr/>
          </p:nvSpPr>
          <p:spPr bwMode="auto">
            <a:xfrm>
              <a:off x="3338" y="3057"/>
              <a:ext cx="194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it-IT" altLang="it-IT" sz="900" dirty="0" err="1">
                  <a:solidFill>
                    <a:srgbClr val="000000"/>
                  </a:solidFill>
                </a:rPr>
                <a:t>space</a:t>
              </a:r>
              <a:endParaRPr lang="it-IT" altLang="it-IT" sz="1800" dirty="0"/>
            </a:p>
          </p:txBody>
        </p:sp>
        <p:sp>
          <p:nvSpPr>
            <p:cNvPr id="136265" name="Rectangle 104"/>
            <p:cNvSpPr>
              <a:spLocks noChangeArrowheads="1"/>
            </p:cNvSpPr>
            <p:nvPr/>
          </p:nvSpPr>
          <p:spPr bwMode="auto">
            <a:xfrm>
              <a:off x="3305" y="3149"/>
              <a:ext cx="25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it-IT" altLang="it-IT" sz="9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spatial</a:t>
              </a:r>
              <a:r>
                <a:rPr kumimoji="0" lang="it-IT" altLang="it-IT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br>
                <a:rPr kumimoji="0" lang="it-IT" altLang="it-IT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</a:br>
              <a:r>
                <a:rPr kumimoji="0" lang="it-IT" altLang="it-IT" sz="9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system</a:t>
              </a:r>
              <a:r>
                <a:rPr kumimoji="0" lang="it-IT" altLang="it-IT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67" name="Rectangle 106"/>
            <p:cNvSpPr>
              <a:spLocks noChangeArrowheads="1"/>
            </p:cNvSpPr>
            <p:nvPr/>
          </p:nvSpPr>
          <p:spPr bwMode="auto">
            <a:xfrm>
              <a:off x="3797" y="3149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70" name="Rectangle 109"/>
            <p:cNvSpPr>
              <a:spLocks noChangeArrowheads="1"/>
            </p:cNvSpPr>
            <p:nvPr/>
          </p:nvSpPr>
          <p:spPr bwMode="auto">
            <a:xfrm>
              <a:off x="5027" y="3103"/>
              <a:ext cx="392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Diamond of 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71" name="Rectangle 110"/>
            <p:cNvSpPr>
              <a:spLocks noChangeArrowheads="1"/>
            </p:cNvSpPr>
            <p:nvPr/>
          </p:nvSpPr>
          <p:spPr bwMode="auto">
            <a:xfrm>
              <a:off x="4991" y="3194"/>
              <a:ext cx="372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competition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72" name="Rectangle 111"/>
            <p:cNvSpPr>
              <a:spLocks noChangeArrowheads="1"/>
            </p:cNvSpPr>
            <p:nvPr/>
          </p:nvSpPr>
          <p:spPr bwMode="auto">
            <a:xfrm>
              <a:off x="2208" y="992"/>
              <a:ext cx="731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Production </a:t>
              </a:r>
              <a:r>
                <a:rPr kumimoji="0" lang="it-IT" altLang="it-IT" sz="900" b="1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functions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73" name="Line 112"/>
            <p:cNvSpPr>
              <a:spLocks noChangeShapeType="1"/>
            </p:cNvSpPr>
            <p:nvPr/>
          </p:nvSpPr>
          <p:spPr bwMode="auto">
            <a:xfrm>
              <a:off x="249" y="940"/>
              <a:ext cx="0" cy="244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74" name="Rectangle 113"/>
            <p:cNvSpPr>
              <a:spLocks noChangeArrowheads="1"/>
            </p:cNvSpPr>
            <p:nvPr/>
          </p:nvSpPr>
          <p:spPr bwMode="auto">
            <a:xfrm>
              <a:off x="249" y="940"/>
              <a:ext cx="5" cy="244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75" name="Line 114"/>
            <p:cNvSpPr>
              <a:spLocks noChangeShapeType="1"/>
            </p:cNvSpPr>
            <p:nvPr/>
          </p:nvSpPr>
          <p:spPr bwMode="auto">
            <a:xfrm>
              <a:off x="562" y="945"/>
              <a:ext cx="0" cy="243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76" name="Rectangle 115"/>
            <p:cNvSpPr>
              <a:spLocks noChangeArrowheads="1"/>
            </p:cNvSpPr>
            <p:nvPr/>
          </p:nvSpPr>
          <p:spPr bwMode="auto">
            <a:xfrm>
              <a:off x="562" y="945"/>
              <a:ext cx="5" cy="24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77" name="Line 116"/>
            <p:cNvSpPr>
              <a:spLocks noChangeShapeType="1"/>
            </p:cNvSpPr>
            <p:nvPr/>
          </p:nvSpPr>
          <p:spPr bwMode="auto">
            <a:xfrm>
              <a:off x="4849" y="945"/>
              <a:ext cx="0" cy="243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78" name="Rectangle 117"/>
            <p:cNvSpPr>
              <a:spLocks noChangeArrowheads="1"/>
            </p:cNvSpPr>
            <p:nvPr/>
          </p:nvSpPr>
          <p:spPr bwMode="auto">
            <a:xfrm>
              <a:off x="4849" y="945"/>
              <a:ext cx="5" cy="24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79" name="Line 118"/>
            <p:cNvSpPr>
              <a:spLocks noChangeShapeType="1"/>
            </p:cNvSpPr>
            <p:nvPr/>
          </p:nvSpPr>
          <p:spPr bwMode="auto">
            <a:xfrm>
              <a:off x="5506" y="945"/>
              <a:ext cx="0" cy="243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80" name="Rectangle 119"/>
            <p:cNvSpPr>
              <a:spLocks noChangeArrowheads="1"/>
            </p:cNvSpPr>
            <p:nvPr/>
          </p:nvSpPr>
          <p:spPr bwMode="auto">
            <a:xfrm>
              <a:off x="5506" y="945"/>
              <a:ext cx="5" cy="24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81" name="Line 120"/>
            <p:cNvSpPr>
              <a:spLocks noChangeShapeType="1"/>
            </p:cNvSpPr>
            <p:nvPr/>
          </p:nvSpPr>
          <p:spPr bwMode="auto">
            <a:xfrm>
              <a:off x="254" y="940"/>
              <a:ext cx="525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82" name="Rectangle 121"/>
            <p:cNvSpPr>
              <a:spLocks noChangeArrowheads="1"/>
            </p:cNvSpPr>
            <p:nvPr/>
          </p:nvSpPr>
          <p:spPr bwMode="auto">
            <a:xfrm>
              <a:off x="254" y="940"/>
              <a:ext cx="525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83" name="Line 122"/>
            <p:cNvSpPr>
              <a:spLocks noChangeShapeType="1"/>
            </p:cNvSpPr>
            <p:nvPr/>
          </p:nvSpPr>
          <p:spPr bwMode="auto">
            <a:xfrm>
              <a:off x="254" y="1127"/>
              <a:ext cx="525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84" name="Rectangle 123"/>
            <p:cNvSpPr>
              <a:spLocks noChangeArrowheads="1"/>
            </p:cNvSpPr>
            <p:nvPr/>
          </p:nvSpPr>
          <p:spPr bwMode="auto">
            <a:xfrm>
              <a:off x="254" y="1127"/>
              <a:ext cx="525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85" name="Line 124"/>
            <p:cNvSpPr>
              <a:spLocks noChangeShapeType="1"/>
            </p:cNvSpPr>
            <p:nvPr/>
          </p:nvSpPr>
          <p:spPr bwMode="auto">
            <a:xfrm>
              <a:off x="254" y="1595"/>
              <a:ext cx="525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86" name="Rectangle 125"/>
            <p:cNvSpPr>
              <a:spLocks noChangeArrowheads="1"/>
            </p:cNvSpPr>
            <p:nvPr/>
          </p:nvSpPr>
          <p:spPr bwMode="auto">
            <a:xfrm>
              <a:off x="254" y="1595"/>
              <a:ext cx="525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87" name="Line 126"/>
            <p:cNvSpPr>
              <a:spLocks noChangeShapeType="1"/>
            </p:cNvSpPr>
            <p:nvPr/>
          </p:nvSpPr>
          <p:spPr bwMode="auto">
            <a:xfrm>
              <a:off x="254" y="2064"/>
              <a:ext cx="525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88" name="Rectangle 127"/>
            <p:cNvSpPr>
              <a:spLocks noChangeArrowheads="1"/>
            </p:cNvSpPr>
            <p:nvPr/>
          </p:nvSpPr>
          <p:spPr bwMode="auto">
            <a:xfrm>
              <a:off x="254" y="2064"/>
              <a:ext cx="525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89" name="Line 128"/>
            <p:cNvSpPr>
              <a:spLocks noChangeShapeType="1"/>
            </p:cNvSpPr>
            <p:nvPr/>
          </p:nvSpPr>
          <p:spPr bwMode="auto">
            <a:xfrm>
              <a:off x="254" y="2532"/>
              <a:ext cx="525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90" name="Rectangle 129"/>
            <p:cNvSpPr>
              <a:spLocks noChangeArrowheads="1"/>
            </p:cNvSpPr>
            <p:nvPr/>
          </p:nvSpPr>
          <p:spPr bwMode="auto">
            <a:xfrm>
              <a:off x="254" y="2532"/>
              <a:ext cx="525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91" name="Line 130"/>
            <p:cNvSpPr>
              <a:spLocks noChangeShapeType="1"/>
            </p:cNvSpPr>
            <p:nvPr/>
          </p:nvSpPr>
          <p:spPr bwMode="auto">
            <a:xfrm>
              <a:off x="254" y="3000"/>
              <a:ext cx="525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92" name="Rectangle 131"/>
            <p:cNvSpPr>
              <a:spLocks noChangeArrowheads="1"/>
            </p:cNvSpPr>
            <p:nvPr/>
          </p:nvSpPr>
          <p:spPr bwMode="auto">
            <a:xfrm>
              <a:off x="254" y="3000"/>
              <a:ext cx="5257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93" name="Line 132"/>
            <p:cNvSpPr>
              <a:spLocks noChangeShapeType="1"/>
            </p:cNvSpPr>
            <p:nvPr/>
          </p:nvSpPr>
          <p:spPr bwMode="auto">
            <a:xfrm>
              <a:off x="254" y="3375"/>
              <a:ext cx="525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94" name="Rectangle 133"/>
            <p:cNvSpPr>
              <a:spLocks noChangeArrowheads="1"/>
            </p:cNvSpPr>
            <p:nvPr/>
          </p:nvSpPr>
          <p:spPr bwMode="auto">
            <a:xfrm>
              <a:off x="254" y="3375"/>
              <a:ext cx="525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95" name="Freeform 134"/>
            <p:cNvSpPr>
              <a:spLocks noEditPoints="1"/>
            </p:cNvSpPr>
            <p:nvPr/>
          </p:nvSpPr>
          <p:spPr bwMode="auto">
            <a:xfrm>
              <a:off x="4696" y="1231"/>
              <a:ext cx="102" cy="36"/>
            </a:xfrm>
            <a:custGeom>
              <a:avLst/>
              <a:gdLst>
                <a:gd name="T0" fmla="*/ 0 w 102"/>
                <a:gd name="T1" fmla="*/ 15 h 36"/>
                <a:gd name="T2" fmla="*/ 72 w 102"/>
                <a:gd name="T3" fmla="*/ 12 h 36"/>
                <a:gd name="T4" fmla="*/ 72 w 102"/>
                <a:gd name="T5" fmla="*/ 24 h 36"/>
                <a:gd name="T6" fmla="*/ 0 w 102"/>
                <a:gd name="T7" fmla="*/ 27 h 36"/>
                <a:gd name="T8" fmla="*/ 0 w 102"/>
                <a:gd name="T9" fmla="*/ 15 h 36"/>
                <a:gd name="T10" fmla="*/ 65 w 102"/>
                <a:gd name="T11" fmla="*/ 0 h 36"/>
                <a:gd name="T12" fmla="*/ 102 w 102"/>
                <a:gd name="T13" fmla="*/ 17 h 36"/>
                <a:gd name="T14" fmla="*/ 66 w 102"/>
                <a:gd name="T15" fmla="*/ 36 h 36"/>
                <a:gd name="T16" fmla="*/ 65 w 102"/>
                <a:gd name="T1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2" h="36">
                  <a:moveTo>
                    <a:pt x="0" y="15"/>
                  </a:moveTo>
                  <a:lnTo>
                    <a:pt x="72" y="12"/>
                  </a:lnTo>
                  <a:lnTo>
                    <a:pt x="72" y="24"/>
                  </a:lnTo>
                  <a:lnTo>
                    <a:pt x="0" y="27"/>
                  </a:lnTo>
                  <a:lnTo>
                    <a:pt x="0" y="15"/>
                  </a:lnTo>
                  <a:close/>
                  <a:moveTo>
                    <a:pt x="65" y="0"/>
                  </a:moveTo>
                  <a:lnTo>
                    <a:pt x="102" y="17"/>
                  </a:lnTo>
                  <a:lnTo>
                    <a:pt x="66" y="36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96" name="Freeform 135"/>
            <p:cNvSpPr>
              <a:spLocks noEditPoints="1"/>
            </p:cNvSpPr>
            <p:nvPr/>
          </p:nvSpPr>
          <p:spPr bwMode="auto">
            <a:xfrm>
              <a:off x="4696" y="1699"/>
              <a:ext cx="102" cy="37"/>
            </a:xfrm>
            <a:custGeom>
              <a:avLst/>
              <a:gdLst>
                <a:gd name="T0" fmla="*/ 0 w 102"/>
                <a:gd name="T1" fmla="*/ 15 h 37"/>
                <a:gd name="T2" fmla="*/ 72 w 102"/>
                <a:gd name="T3" fmla="*/ 12 h 37"/>
                <a:gd name="T4" fmla="*/ 72 w 102"/>
                <a:gd name="T5" fmla="*/ 24 h 37"/>
                <a:gd name="T6" fmla="*/ 0 w 102"/>
                <a:gd name="T7" fmla="*/ 27 h 37"/>
                <a:gd name="T8" fmla="*/ 0 w 102"/>
                <a:gd name="T9" fmla="*/ 15 h 37"/>
                <a:gd name="T10" fmla="*/ 65 w 102"/>
                <a:gd name="T11" fmla="*/ 0 h 37"/>
                <a:gd name="T12" fmla="*/ 102 w 102"/>
                <a:gd name="T13" fmla="*/ 17 h 37"/>
                <a:gd name="T14" fmla="*/ 66 w 102"/>
                <a:gd name="T15" fmla="*/ 37 h 37"/>
                <a:gd name="T16" fmla="*/ 65 w 102"/>
                <a:gd name="T17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2" h="37">
                  <a:moveTo>
                    <a:pt x="0" y="15"/>
                  </a:moveTo>
                  <a:lnTo>
                    <a:pt x="72" y="12"/>
                  </a:lnTo>
                  <a:lnTo>
                    <a:pt x="72" y="24"/>
                  </a:lnTo>
                  <a:lnTo>
                    <a:pt x="0" y="27"/>
                  </a:lnTo>
                  <a:lnTo>
                    <a:pt x="0" y="15"/>
                  </a:lnTo>
                  <a:close/>
                  <a:moveTo>
                    <a:pt x="65" y="0"/>
                  </a:moveTo>
                  <a:lnTo>
                    <a:pt x="102" y="17"/>
                  </a:lnTo>
                  <a:lnTo>
                    <a:pt x="66" y="37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97" name="Freeform 136"/>
            <p:cNvSpPr>
              <a:spLocks noEditPoints="1"/>
            </p:cNvSpPr>
            <p:nvPr/>
          </p:nvSpPr>
          <p:spPr bwMode="auto">
            <a:xfrm>
              <a:off x="4696" y="2168"/>
              <a:ext cx="102" cy="36"/>
            </a:xfrm>
            <a:custGeom>
              <a:avLst/>
              <a:gdLst>
                <a:gd name="T0" fmla="*/ 0 w 102"/>
                <a:gd name="T1" fmla="*/ 14 h 36"/>
                <a:gd name="T2" fmla="*/ 72 w 102"/>
                <a:gd name="T3" fmla="*/ 12 h 36"/>
                <a:gd name="T4" fmla="*/ 72 w 102"/>
                <a:gd name="T5" fmla="*/ 24 h 36"/>
                <a:gd name="T6" fmla="*/ 0 w 102"/>
                <a:gd name="T7" fmla="*/ 26 h 36"/>
                <a:gd name="T8" fmla="*/ 0 w 102"/>
                <a:gd name="T9" fmla="*/ 14 h 36"/>
                <a:gd name="T10" fmla="*/ 65 w 102"/>
                <a:gd name="T11" fmla="*/ 0 h 36"/>
                <a:gd name="T12" fmla="*/ 102 w 102"/>
                <a:gd name="T13" fmla="*/ 16 h 36"/>
                <a:gd name="T14" fmla="*/ 66 w 102"/>
                <a:gd name="T15" fmla="*/ 36 h 36"/>
                <a:gd name="T16" fmla="*/ 65 w 102"/>
                <a:gd name="T1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2" h="36">
                  <a:moveTo>
                    <a:pt x="0" y="14"/>
                  </a:moveTo>
                  <a:lnTo>
                    <a:pt x="72" y="12"/>
                  </a:lnTo>
                  <a:lnTo>
                    <a:pt x="72" y="24"/>
                  </a:lnTo>
                  <a:lnTo>
                    <a:pt x="0" y="26"/>
                  </a:lnTo>
                  <a:lnTo>
                    <a:pt x="0" y="14"/>
                  </a:lnTo>
                  <a:close/>
                  <a:moveTo>
                    <a:pt x="65" y="0"/>
                  </a:moveTo>
                  <a:lnTo>
                    <a:pt x="102" y="16"/>
                  </a:lnTo>
                  <a:lnTo>
                    <a:pt x="66" y="36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98" name="Freeform 137"/>
            <p:cNvSpPr>
              <a:spLocks noEditPoints="1"/>
            </p:cNvSpPr>
            <p:nvPr/>
          </p:nvSpPr>
          <p:spPr bwMode="auto">
            <a:xfrm>
              <a:off x="4696" y="2636"/>
              <a:ext cx="102" cy="36"/>
            </a:xfrm>
            <a:custGeom>
              <a:avLst/>
              <a:gdLst>
                <a:gd name="T0" fmla="*/ 0 w 102"/>
                <a:gd name="T1" fmla="*/ 15 h 36"/>
                <a:gd name="T2" fmla="*/ 72 w 102"/>
                <a:gd name="T3" fmla="*/ 12 h 36"/>
                <a:gd name="T4" fmla="*/ 72 w 102"/>
                <a:gd name="T5" fmla="*/ 24 h 36"/>
                <a:gd name="T6" fmla="*/ 0 w 102"/>
                <a:gd name="T7" fmla="*/ 27 h 36"/>
                <a:gd name="T8" fmla="*/ 0 w 102"/>
                <a:gd name="T9" fmla="*/ 15 h 36"/>
                <a:gd name="T10" fmla="*/ 65 w 102"/>
                <a:gd name="T11" fmla="*/ 0 h 36"/>
                <a:gd name="T12" fmla="*/ 102 w 102"/>
                <a:gd name="T13" fmla="*/ 17 h 36"/>
                <a:gd name="T14" fmla="*/ 66 w 102"/>
                <a:gd name="T15" fmla="*/ 36 h 36"/>
                <a:gd name="T16" fmla="*/ 65 w 102"/>
                <a:gd name="T1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2" h="36">
                  <a:moveTo>
                    <a:pt x="0" y="15"/>
                  </a:moveTo>
                  <a:lnTo>
                    <a:pt x="72" y="12"/>
                  </a:lnTo>
                  <a:lnTo>
                    <a:pt x="72" y="24"/>
                  </a:lnTo>
                  <a:lnTo>
                    <a:pt x="0" y="27"/>
                  </a:lnTo>
                  <a:lnTo>
                    <a:pt x="0" y="15"/>
                  </a:lnTo>
                  <a:close/>
                  <a:moveTo>
                    <a:pt x="65" y="0"/>
                  </a:moveTo>
                  <a:lnTo>
                    <a:pt x="102" y="17"/>
                  </a:lnTo>
                  <a:lnTo>
                    <a:pt x="66" y="36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99" name="Freeform 138"/>
            <p:cNvSpPr>
              <a:spLocks noEditPoints="1"/>
            </p:cNvSpPr>
            <p:nvPr/>
          </p:nvSpPr>
          <p:spPr bwMode="auto">
            <a:xfrm>
              <a:off x="4696" y="3105"/>
              <a:ext cx="102" cy="36"/>
            </a:xfrm>
            <a:custGeom>
              <a:avLst/>
              <a:gdLst>
                <a:gd name="T0" fmla="*/ 0 w 102"/>
                <a:gd name="T1" fmla="*/ 14 h 36"/>
                <a:gd name="T2" fmla="*/ 72 w 102"/>
                <a:gd name="T3" fmla="*/ 11 h 36"/>
                <a:gd name="T4" fmla="*/ 72 w 102"/>
                <a:gd name="T5" fmla="*/ 24 h 36"/>
                <a:gd name="T6" fmla="*/ 0 w 102"/>
                <a:gd name="T7" fmla="*/ 26 h 36"/>
                <a:gd name="T8" fmla="*/ 0 w 102"/>
                <a:gd name="T9" fmla="*/ 14 h 36"/>
                <a:gd name="T10" fmla="*/ 65 w 102"/>
                <a:gd name="T11" fmla="*/ 0 h 36"/>
                <a:gd name="T12" fmla="*/ 102 w 102"/>
                <a:gd name="T13" fmla="*/ 16 h 36"/>
                <a:gd name="T14" fmla="*/ 66 w 102"/>
                <a:gd name="T15" fmla="*/ 36 h 36"/>
                <a:gd name="T16" fmla="*/ 65 w 102"/>
                <a:gd name="T1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2" h="36">
                  <a:moveTo>
                    <a:pt x="0" y="14"/>
                  </a:moveTo>
                  <a:lnTo>
                    <a:pt x="72" y="11"/>
                  </a:lnTo>
                  <a:lnTo>
                    <a:pt x="72" y="24"/>
                  </a:lnTo>
                  <a:lnTo>
                    <a:pt x="0" y="26"/>
                  </a:lnTo>
                  <a:lnTo>
                    <a:pt x="0" y="14"/>
                  </a:lnTo>
                  <a:close/>
                  <a:moveTo>
                    <a:pt x="65" y="0"/>
                  </a:moveTo>
                  <a:lnTo>
                    <a:pt x="102" y="16"/>
                  </a:lnTo>
                  <a:lnTo>
                    <a:pt x="66" y="36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  <p:sp>
        <p:nvSpPr>
          <p:cNvPr id="139" name="Rectangle 22"/>
          <p:cNvSpPr>
            <a:spLocks noChangeArrowheads="1"/>
          </p:cNvSpPr>
          <p:nvPr/>
        </p:nvSpPr>
        <p:spPr bwMode="auto">
          <a:xfrm>
            <a:off x="6547842" y="2780928"/>
            <a:ext cx="493713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9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Transport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0" name="Rectangle 23"/>
          <p:cNvSpPr>
            <a:spLocks noChangeArrowheads="1"/>
          </p:cNvSpPr>
          <p:nvPr/>
        </p:nvSpPr>
        <p:spPr bwMode="auto">
          <a:xfrm>
            <a:off x="6328767" y="2926978"/>
            <a:ext cx="987425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(</a:t>
            </a:r>
            <a:r>
              <a:rPr kumimoji="0" lang="it-IT" altLang="it-IT" sz="9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physical</a:t>
            </a:r>
            <a:r>
              <a:rPr kumimoji="0" lang="it-IT" altLang="it-IT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it-IT" altLang="it-IT" sz="9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distance</a:t>
            </a:r>
            <a:r>
              <a:rPr kumimoji="0" lang="it-IT" altLang="it-IT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)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1" name="Rectangle 22"/>
          <p:cNvSpPr>
            <a:spLocks noChangeArrowheads="1"/>
          </p:cNvSpPr>
          <p:nvPr/>
        </p:nvSpPr>
        <p:spPr bwMode="auto">
          <a:xfrm>
            <a:off x="6519267" y="3476302"/>
            <a:ext cx="493713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9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Transport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2" name="Rectangle 23"/>
          <p:cNvSpPr>
            <a:spLocks noChangeArrowheads="1"/>
          </p:cNvSpPr>
          <p:nvPr/>
        </p:nvSpPr>
        <p:spPr bwMode="auto">
          <a:xfrm>
            <a:off x="6228184" y="3622352"/>
            <a:ext cx="1102866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(</a:t>
            </a:r>
            <a:r>
              <a:rPr kumimoji="0" lang="it-IT" altLang="it-IT" sz="9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Functional</a:t>
            </a:r>
            <a:r>
              <a:rPr kumimoji="0" lang="it-IT" altLang="it-IT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it-IT" altLang="it-IT" sz="9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distance</a:t>
            </a:r>
            <a:r>
              <a:rPr kumimoji="0" lang="it-IT" altLang="it-IT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)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" name="Rectangle 85"/>
          <p:cNvSpPr>
            <a:spLocks noChangeArrowheads="1"/>
          </p:cNvSpPr>
          <p:nvPr/>
        </p:nvSpPr>
        <p:spPr bwMode="auto">
          <a:xfrm>
            <a:off x="6548908" y="4883000"/>
            <a:ext cx="525463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sz="900" dirty="0" err="1">
                <a:solidFill>
                  <a:srgbClr val="000000"/>
                </a:solidFill>
              </a:rPr>
              <a:t>Transport</a:t>
            </a:r>
            <a:r>
              <a:rPr lang="it-IT" altLang="it-IT" sz="900" dirty="0">
                <a:solidFill>
                  <a:srgbClr val="000000"/>
                </a:solidFill>
              </a:rPr>
              <a:t> 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4" name="Rectangle 86"/>
          <p:cNvSpPr>
            <a:spLocks noChangeArrowheads="1"/>
          </p:cNvSpPr>
          <p:nvPr/>
        </p:nvSpPr>
        <p:spPr bwMode="auto">
          <a:xfrm>
            <a:off x="6412383" y="5027463"/>
            <a:ext cx="795338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(Hoover model)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5" name="Rectangle 66"/>
          <p:cNvSpPr>
            <a:spLocks noChangeArrowheads="1"/>
          </p:cNvSpPr>
          <p:nvPr/>
        </p:nvSpPr>
        <p:spPr bwMode="auto">
          <a:xfrm>
            <a:off x="7840935" y="4239815"/>
            <a:ext cx="736600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9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Isocost</a:t>
            </a:r>
            <a:r>
              <a:rPr kumimoji="0" lang="it-IT" altLang="it-IT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it-IT" altLang="it-IT" sz="9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curves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6" name="Rectangle 67"/>
          <p:cNvSpPr>
            <a:spLocks noChangeArrowheads="1"/>
          </p:cNvSpPr>
          <p:nvPr/>
        </p:nvSpPr>
        <p:spPr bwMode="auto">
          <a:xfrm>
            <a:off x="7793310" y="4414440"/>
            <a:ext cx="788988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Maximum profit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2494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References</a:t>
            </a:r>
          </a:p>
        </p:txBody>
      </p:sp>
      <p:sp>
        <p:nvSpPr>
          <p:cNvPr id="17715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1400" dirty="0"/>
              <a:t>CONTI S., </a:t>
            </a:r>
            <a:r>
              <a:rPr lang="en-GB" sz="1400" i="1" dirty="0" err="1"/>
              <a:t>Geografia</a:t>
            </a:r>
            <a:r>
              <a:rPr lang="en-GB" sz="1400" i="1" dirty="0"/>
              <a:t>  </a:t>
            </a:r>
            <a:r>
              <a:rPr lang="en-GB" sz="1400" i="1" dirty="0" err="1"/>
              <a:t>Economica</a:t>
            </a:r>
            <a:r>
              <a:rPr lang="en-GB" sz="1400" dirty="0"/>
              <a:t>, Torino, </a:t>
            </a:r>
            <a:r>
              <a:rPr lang="en-GB" sz="1400" dirty="0" err="1"/>
              <a:t>Utet</a:t>
            </a:r>
            <a:r>
              <a:rPr lang="en-GB" sz="1400" dirty="0"/>
              <a:t>, 1996</a:t>
            </a:r>
          </a:p>
          <a:p>
            <a:pPr eaLnBrk="1" hangingPunct="1">
              <a:lnSpc>
                <a:spcPct val="80000"/>
              </a:lnSpc>
            </a:pPr>
            <a:r>
              <a:rPr lang="en-US" sz="1400" dirty="0"/>
              <a:t>Porter, M. 1990. The competitive Advantage of Nations.  New York: The Free Press. </a:t>
            </a:r>
          </a:p>
          <a:p>
            <a:pPr eaLnBrk="1" hangingPunct="1">
              <a:lnSpc>
                <a:spcPct val="80000"/>
              </a:lnSpc>
            </a:pPr>
            <a:r>
              <a:rPr lang="en-US" sz="1400" dirty="0"/>
              <a:t>Porter, M.E. 1998. Clusters and  the new economics of competition.  Harvard Business Review 76 (6): 77-90. </a:t>
            </a:r>
          </a:p>
          <a:p>
            <a:pPr eaLnBrk="1" hangingPunct="1">
              <a:lnSpc>
                <a:spcPct val="80000"/>
              </a:lnSpc>
            </a:pPr>
            <a:r>
              <a:rPr lang="en-US" sz="1400" dirty="0"/>
              <a:t>Porter, M.E. 2000. Location, competition, and economic development: Local clusters in a global economy. Economic Development Quarterly 14 (1): 15-34.</a:t>
            </a:r>
          </a:p>
          <a:p>
            <a:pPr eaLnBrk="1" hangingPunct="1">
              <a:lnSpc>
                <a:spcPct val="80000"/>
              </a:lnSpc>
            </a:pPr>
            <a:r>
              <a:rPr lang="en-US" sz="1400" dirty="0"/>
              <a:t>Weber, A. 1929. Theory of the Location of Industries. Trans. Friedrich, C. J. Chicago: University of Chicago Press.</a:t>
            </a:r>
          </a:p>
          <a:p>
            <a:pPr eaLnBrk="1" hangingPunct="1">
              <a:lnSpc>
                <a:spcPct val="80000"/>
              </a:lnSpc>
            </a:pPr>
            <a:r>
              <a:rPr lang="en-US" sz="1400" dirty="0"/>
              <a:t>Hoover, E. M. 1937. Location Theory and the Shoe and Leather Industries. Cambridge, MA: Harvard University Press. </a:t>
            </a:r>
          </a:p>
          <a:p>
            <a:pPr eaLnBrk="1" hangingPunct="1">
              <a:lnSpc>
                <a:spcPct val="80000"/>
              </a:lnSpc>
            </a:pPr>
            <a:r>
              <a:rPr lang="en-US" sz="1400" dirty="0"/>
              <a:t>Hoover, E.M. 1948. The Location of Economic Activity. New York: McGraw Hill.</a:t>
            </a:r>
          </a:p>
          <a:p>
            <a:pPr eaLnBrk="1" hangingPunct="1">
              <a:lnSpc>
                <a:spcPct val="80000"/>
              </a:lnSpc>
            </a:pPr>
            <a:r>
              <a:rPr lang="en-US" sz="1400" dirty="0" err="1"/>
              <a:t>Isard</a:t>
            </a:r>
            <a:r>
              <a:rPr lang="en-US" sz="1400" dirty="0"/>
              <a:t>, W., Schooler, E. and </a:t>
            </a:r>
            <a:r>
              <a:rPr lang="en-US" sz="1400" dirty="0" err="1"/>
              <a:t>Vietoricz</a:t>
            </a:r>
            <a:r>
              <a:rPr lang="en-US" sz="1400" dirty="0"/>
              <a:t>, T. 1959. Industrial Complex Analysis and Regional Development. New York: John Wiley.</a:t>
            </a:r>
          </a:p>
          <a:p>
            <a:pPr eaLnBrk="1" hangingPunct="1">
              <a:lnSpc>
                <a:spcPct val="80000"/>
              </a:lnSpc>
            </a:pPr>
            <a:r>
              <a:rPr lang="en-GB" sz="1400" dirty="0"/>
              <a:t>Keeble, D. and Wilkinson, F. (Eds.) 2000. High-Technology Clusters, Networking and Collective Learning in Europe. Aldershot: </a:t>
            </a:r>
            <a:r>
              <a:rPr lang="en-GB" sz="1400" dirty="0" err="1"/>
              <a:t>Ashgate</a:t>
            </a:r>
            <a:r>
              <a:rPr lang="en-GB" sz="1400" dirty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GB" sz="1400" dirty="0"/>
              <a:t>Krugman, P. 1991. Geography and Trade. Cambridge: MIT Press. </a:t>
            </a:r>
          </a:p>
          <a:p>
            <a:pPr eaLnBrk="1" hangingPunct="1">
              <a:lnSpc>
                <a:spcPct val="80000"/>
              </a:lnSpc>
            </a:pPr>
            <a:r>
              <a:rPr lang="en-GB" sz="1400" dirty="0"/>
              <a:t>Krugman, P. 1995.  Development, geography, and economic theory. Cambridge: MIT Press. </a:t>
            </a:r>
          </a:p>
          <a:p>
            <a:pPr eaLnBrk="1" hangingPunct="1">
              <a:lnSpc>
                <a:spcPct val="80000"/>
              </a:lnSpc>
            </a:pPr>
            <a:r>
              <a:rPr lang="en-GB" sz="1400" dirty="0"/>
              <a:t>Krugman, P. and </a:t>
            </a:r>
            <a:r>
              <a:rPr lang="en-GB" sz="1400" dirty="0" err="1"/>
              <a:t>Venables</a:t>
            </a:r>
            <a:r>
              <a:rPr lang="en-GB" sz="1400" dirty="0"/>
              <a:t>, A.J. 1996. Integration, specialization, and adjustment. European Economic Review 40 (3-5): 959-967.</a:t>
            </a:r>
          </a:p>
          <a:p>
            <a:pPr eaLnBrk="1" hangingPunct="1">
              <a:lnSpc>
                <a:spcPct val="80000"/>
              </a:lnSpc>
            </a:pPr>
            <a:r>
              <a:rPr lang="en-US" sz="1400" dirty="0"/>
              <a:t>Marshall, A. 1890. Principles of Economics. London: Macmillan.</a:t>
            </a:r>
            <a:endParaRPr lang="en-GB" sz="1400" dirty="0"/>
          </a:p>
          <a:p>
            <a:pPr>
              <a:lnSpc>
                <a:spcPct val="80000"/>
              </a:lnSpc>
            </a:pPr>
            <a:endParaRPr lang="en-GB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9912" y="304800"/>
            <a:ext cx="8334576" cy="6076528"/>
          </a:xfrm>
        </p:spPr>
        <p:txBody>
          <a:bodyPr>
            <a:noAutofit/>
          </a:bodyPr>
          <a:lstStyle/>
          <a:p>
            <a:r>
              <a:rPr lang="it-IT" sz="1400" dirty="0" err="1"/>
              <a:t>According</a:t>
            </a:r>
            <a:r>
              <a:rPr lang="it-IT" sz="1400" dirty="0"/>
              <a:t> to Weber, the </a:t>
            </a:r>
            <a:r>
              <a:rPr lang="it-IT" sz="1400" dirty="0" err="1"/>
              <a:t>optimal</a:t>
            </a:r>
            <a:r>
              <a:rPr lang="it-IT" sz="1400" dirty="0"/>
              <a:t> location of manufacturing </a:t>
            </a:r>
            <a:r>
              <a:rPr lang="it-IT" sz="1400" dirty="0" err="1"/>
              <a:t>plants</a:t>
            </a:r>
            <a:r>
              <a:rPr lang="it-IT" sz="1400" dirty="0"/>
              <a:t> </a:t>
            </a:r>
            <a:r>
              <a:rPr lang="it-IT" sz="1400" dirty="0" err="1"/>
              <a:t>depended</a:t>
            </a:r>
            <a:r>
              <a:rPr lang="it-IT" sz="1400" dirty="0"/>
              <a:t> on </a:t>
            </a:r>
            <a:r>
              <a:rPr lang="it-IT" sz="1400" dirty="0" err="1"/>
              <a:t>transport</a:t>
            </a:r>
            <a:r>
              <a:rPr lang="it-IT" sz="1400" dirty="0"/>
              <a:t> </a:t>
            </a:r>
            <a:r>
              <a:rPr lang="it-IT" sz="1400" dirty="0" err="1"/>
              <a:t>costs</a:t>
            </a:r>
            <a:r>
              <a:rPr lang="it-IT" sz="1400" dirty="0"/>
              <a:t> from </a:t>
            </a:r>
            <a:r>
              <a:rPr lang="it-IT" sz="1400" dirty="0" err="1"/>
              <a:t>material</a:t>
            </a:r>
            <a:r>
              <a:rPr lang="it-IT" sz="1400" dirty="0"/>
              <a:t> </a:t>
            </a:r>
            <a:r>
              <a:rPr lang="it-IT" sz="1400" dirty="0" err="1"/>
              <a:t>places</a:t>
            </a:r>
            <a:r>
              <a:rPr lang="it-IT" sz="1400" dirty="0"/>
              <a:t> and to market </a:t>
            </a:r>
            <a:r>
              <a:rPr lang="it-IT" sz="1400" dirty="0" err="1"/>
              <a:t>places</a:t>
            </a:r>
            <a:r>
              <a:rPr lang="it-IT" sz="1400" dirty="0"/>
              <a:t> and on the </a:t>
            </a:r>
            <a:r>
              <a:rPr lang="it-IT" sz="1400" dirty="0" err="1"/>
              <a:t>weight</a:t>
            </a:r>
            <a:r>
              <a:rPr lang="it-IT" sz="1400" dirty="0"/>
              <a:t> of </a:t>
            </a:r>
            <a:r>
              <a:rPr lang="it-IT" sz="1400" dirty="0" err="1"/>
              <a:t>materials</a:t>
            </a:r>
            <a:r>
              <a:rPr lang="it-IT" sz="1400" dirty="0"/>
              <a:t> and </a:t>
            </a:r>
            <a:r>
              <a:rPr lang="it-IT" sz="1400" dirty="0" err="1"/>
              <a:t>final</a:t>
            </a:r>
            <a:r>
              <a:rPr lang="it-IT" sz="1400" dirty="0"/>
              <a:t>, </a:t>
            </a:r>
            <a:r>
              <a:rPr lang="it-IT" sz="1400" dirty="0" err="1"/>
              <a:t>transformed</a:t>
            </a:r>
            <a:r>
              <a:rPr lang="it-IT" sz="1400" dirty="0"/>
              <a:t> </a:t>
            </a:r>
            <a:r>
              <a:rPr lang="it-IT" sz="1400" dirty="0" err="1"/>
              <a:t>products</a:t>
            </a:r>
            <a:r>
              <a:rPr lang="it-IT" sz="1400" dirty="0"/>
              <a:t>. The model </a:t>
            </a:r>
            <a:r>
              <a:rPr lang="it-IT" sz="1400" dirty="0" err="1"/>
              <a:t>was</a:t>
            </a:r>
            <a:r>
              <a:rPr lang="it-IT" sz="1400" dirty="0"/>
              <a:t> </a:t>
            </a:r>
            <a:r>
              <a:rPr lang="it-IT" sz="1400" dirty="0" err="1"/>
              <a:t>mainly</a:t>
            </a:r>
            <a:r>
              <a:rPr lang="it-IT" sz="1400" dirty="0"/>
              <a:t> </a:t>
            </a:r>
            <a:r>
              <a:rPr lang="it-IT" sz="1400" dirty="0" err="1"/>
              <a:t>aimed</a:t>
            </a:r>
            <a:r>
              <a:rPr lang="it-IT" sz="1400" dirty="0"/>
              <a:t> </a:t>
            </a:r>
            <a:r>
              <a:rPr lang="it-IT" sz="1400" dirty="0" err="1"/>
              <a:t>at</a:t>
            </a:r>
            <a:r>
              <a:rPr lang="it-IT" sz="1400" dirty="0"/>
              <a:t> </a:t>
            </a:r>
            <a:r>
              <a:rPr lang="it-IT" sz="1400" dirty="0" err="1"/>
              <a:t>explaining</a:t>
            </a:r>
            <a:r>
              <a:rPr lang="it-IT" sz="1400" dirty="0"/>
              <a:t> the location </a:t>
            </a:r>
            <a:r>
              <a:rPr lang="it-IT" sz="1400" dirty="0" err="1"/>
              <a:t>choices</a:t>
            </a:r>
            <a:r>
              <a:rPr lang="it-IT" sz="1400" dirty="0"/>
              <a:t> of industrial </a:t>
            </a:r>
            <a:r>
              <a:rPr lang="it-IT" sz="1400" dirty="0" err="1"/>
              <a:t>areas</a:t>
            </a:r>
            <a:r>
              <a:rPr lang="it-IT" sz="1400" dirty="0"/>
              <a:t> of the time, </a:t>
            </a:r>
            <a:r>
              <a:rPr lang="it-IT" sz="1400" dirty="0" err="1"/>
              <a:t>namely</a:t>
            </a:r>
            <a:r>
              <a:rPr lang="it-IT" sz="1400" dirty="0"/>
              <a:t> the Ruhr </a:t>
            </a:r>
            <a:r>
              <a:rPr lang="it-IT" sz="1400" dirty="0" err="1"/>
              <a:t>region</a:t>
            </a:r>
            <a:r>
              <a:rPr lang="it-IT" sz="1400" dirty="0"/>
              <a:t> in Germany in the </a:t>
            </a:r>
            <a:r>
              <a:rPr lang="it-IT" sz="1400" dirty="0" err="1"/>
              <a:t>years</a:t>
            </a:r>
            <a:r>
              <a:rPr lang="it-IT" sz="1400" dirty="0"/>
              <a:t> of </a:t>
            </a:r>
            <a:r>
              <a:rPr lang="it-IT" sz="1400" dirty="0" err="1"/>
              <a:t>this</a:t>
            </a:r>
            <a:r>
              <a:rPr lang="it-IT" sz="1400" dirty="0"/>
              <a:t> </a:t>
            </a:r>
            <a:r>
              <a:rPr lang="it-IT" sz="1400" dirty="0" err="1"/>
              <a:t>country’s</a:t>
            </a:r>
            <a:r>
              <a:rPr lang="it-IT" sz="1400" dirty="0"/>
              <a:t> “industrial </a:t>
            </a:r>
            <a:r>
              <a:rPr lang="it-IT" sz="1400" dirty="0" err="1"/>
              <a:t>revolution</a:t>
            </a:r>
            <a:r>
              <a:rPr lang="it-IT" sz="1400" dirty="0"/>
              <a:t>”. The model </a:t>
            </a:r>
            <a:r>
              <a:rPr lang="it-IT" sz="1400" dirty="0" err="1"/>
              <a:t>was</a:t>
            </a:r>
            <a:r>
              <a:rPr lang="it-IT" sz="1400" dirty="0"/>
              <a:t> a </a:t>
            </a:r>
            <a:r>
              <a:rPr lang="it-IT" sz="1400" dirty="0" err="1"/>
              <a:t>typical</a:t>
            </a:r>
            <a:r>
              <a:rPr lang="it-IT" sz="1400" dirty="0"/>
              <a:t> </a:t>
            </a:r>
            <a:r>
              <a:rPr lang="it-IT" sz="1400" dirty="0" err="1"/>
              <a:t>product</a:t>
            </a:r>
            <a:r>
              <a:rPr lang="it-IT" sz="1400" dirty="0"/>
              <a:t> of </a:t>
            </a:r>
            <a:r>
              <a:rPr lang="it-IT" sz="1400" dirty="0" err="1"/>
              <a:t>that</a:t>
            </a:r>
            <a:r>
              <a:rPr lang="it-IT" sz="1400" dirty="0"/>
              <a:t> linear </a:t>
            </a:r>
            <a:r>
              <a:rPr lang="it-IT" sz="1400" dirty="0" err="1"/>
              <a:t>scheme</a:t>
            </a:r>
            <a:r>
              <a:rPr lang="it-IT" sz="1400" dirty="0"/>
              <a:t> of the </a:t>
            </a:r>
            <a:r>
              <a:rPr lang="it-IT" sz="1400" dirty="0" err="1"/>
              <a:t>classical</a:t>
            </a:r>
            <a:r>
              <a:rPr lang="it-IT" sz="1400" dirty="0"/>
              <a:t> </a:t>
            </a:r>
            <a:r>
              <a:rPr lang="it-IT" sz="1400" dirty="0" err="1"/>
              <a:t>economic</a:t>
            </a:r>
            <a:r>
              <a:rPr lang="it-IT" sz="1400" dirty="0"/>
              <a:t> </a:t>
            </a:r>
            <a:r>
              <a:rPr lang="it-IT" sz="1400" dirty="0" err="1"/>
              <a:t>theory</a:t>
            </a:r>
            <a:r>
              <a:rPr lang="it-IT" sz="1400" dirty="0"/>
              <a:t> : </a:t>
            </a:r>
            <a:r>
              <a:rPr lang="it-IT" sz="1400" dirty="0" err="1"/>
              <a:t>extraction</a:t>
            </a:r>
            <a:r>
              <a:rPr lang="it-IT" sz="1400" dirty="0"/>
              <a:t> of </a:t>
            </a:r>
            <a:r>
              <a:rPr lang="it-IT" sz="1400" dirty="0" err="1"/>
              <a:t>resources</a:t>
            </a:r>
            <a:r>
              <a:rPr lang="it-IT" sz="1400" dirty="0"/>
              <a:t> - manufacturing - </a:t>
            </a:r>
            <a:r>
              <a:rPr lang="it-IT" sz="1400" dirty="0" err="1"/>
              <a:t>distribution</a:t>
            </a:r>
            <a:r>
              <a:rPr lang="it-IT" sz="1400" dirty="0"/>
              <a:t> to the market. In </a:t>
            </a:r>
            <a:r>
              <a:rPr lang="it-IT" sz="1400" dirty="0" err="1"/>
              <a:t>such</a:t>
            </a:r>
            <a:r>
              <a:rPr lang="it-IT" sz="1400" dirty="0"/>
              <a:t> a </a:t>
            </a:r>
            <a:r>
              <a:rPr lang="it-IT" sz="1400" dirty="0" err="1"/>
              <a:t>scheme</a:t>
            </a:r>
            <a:r>
              <a:rPr lang="it-IT" sz="1400" dirty="0"/>
              <a:t>, </a:t>
            </a:r>
            <a:r>
              <a:rPr lang="it-IT" sz="1400" dirty="0" err="1"/>
              <a:t>enters</a:t>
            </a:r>
            <a:r>
              <a:rPr lang="it-IT" sz="1400" dirty="0"/>
              <a:t> </a:t>
            </a:r>
            <a:r>
              <a:rPr lang="it-IT" sz="1400" dirty="0" err="1"/>
              <a:t>space</a:t>
            </a:r>
            <a:r>
              <a:rPr lang="it-IT" sz="1400" dirty="0"/>
              <a:t>: </a:t>
            </a:r>
            <a:r>
              <a:rPr lang="it-IT" sz="1400" dirty="0" err="1"/>
              <a:t>namely</a:t>
            </a:r>
            <a:r>
              <a:rPr lang="it-IT" sz="1400" dirty="0"/>
              <a:t> </a:t>
            </a:r>
            <a:r>
              <a:rPr lang="it-IT" sz="1400" dirty="0" err="1"/>
              <a:t>as</a:t>
            </a:r>
            <a:r>
              <a:rPr lang="it-IT" sz="1400" dirty="0"/>
              <a:t> an </a:t>
            </a:r>
            <a:r>
              <a:rPr lang="it-IT" sz="1400" dirty="0" err="1"/>
              <a:t>origin</a:t>
            </a:r>
            <a:r>
              <a:rPr lang="it-IT" sz="1400" dirty="0"/>
              <a:t> of </a:t>
            </a:r>
            <a:r>
              <a:rPr lang="it-IT" sz="1400" dirty="0" err="1"/>
              <a:t>resources</a:t>
            </a:r>
            <a:r>
              <a:rPr lang="it-IT" sz="1400" dirty="0"/>
              <a:t> and </a:t>
            </a:r>
            <a:r>
              <a:rPr lang="it-IT" sz="1400" dirty="0" err="1"/>
              <a:t>as</a:t>
            </a:r>
            <a:r>
              <a:rPr lang="it-IT" sz="1400" dirty="0"/>
              <a:t> </a:t>
            </a:r>
            <a:r>
              <a:rPr lang="it-IT" sz="1400" dirty="0" err="1"/>
              <a:t>place</a:t>
            </a:r>
            <a:r>
              <a:rPr lang="it-IT" sz="1400" dirty="0"/>
              <a:t> of </a:t>
            </a:r>
            <a:r>
              <a:rPr lang="it-IT" sz="1400" dirty="0" err="1"/>
              <a:t>disposal</a:t>
            </a:r>
            <a:r>
              <a:rPr lang="it-IT" sz="1400" dirty="0"/>
              <a:t> of </a:t>
            </a:r>
            <a:r>
              <a:rPr lang="it-IT" sz="1400" dirty="0" err="1"/>
              <a:t>waste</a:t>
            </a:r>
            <a:r>
              <a:rPr lang="it-IT" sz="1400" dirty="0"/>
              <a:t>, </a:t>
            </a:r>
            <a:r>
              <a:rPr lang="it-IT" sz="1400" dirty="0" err="1"/>
              <a:t>without</a:t>
            </a:r>
            <a:r>
              <a:rPr lang="it-IT" sz="1400" dirty="0"/>
              <a:t> </a:t>
            </a:r>
            <a:r>
              <a:rPr lang="it-IT" sz="1400" dirty="0" err="1"/>
              <a:t>caring</a:t>
            </a:r>
            <a:r>
              <a:rPr lang="it-IT" sz="1400" dirty="0"/>
              <a:t> </a:t>
            </a:r>
            <a:r>
              <a:rPr lang="it-IT" sz="1400" dirty="0" err="1"/>
              <a:t>about</a:t>
            </a:r>
            <a:r>
              <a:rPr lang="it-IT" sz="1400" dirty="0"/>
              <a:t> </a:t>
            </a:r>
            <a:r>
              <a:rPr lang="it-IT" sz="1400" dirty="0" err="1"/>
              <a:t>their</a:t>
            </a:r>
            <a:r>
              <a:rPr lang="it-IT" sz="1400" dirty="0"/>
              <a:t> </a:t>
            </a:r>
            <a:r>
              <a:rPr lang="it-IT" sz="1400" dirty="0" err="1"/>
              <a:t>destiny</a:t>
            </a:r>
            <a:r>
              <a:rPr lang="it-IT" sz="1400" dirty="0"/>
              <a:t>. </a:t>
            </a:r>
          </a:p>
          <a:p>
            <a:r>
              <a:rPr lang="it-IT" sz="1400" dirty="0"/>
              <a:t>Alfred Weber in </a:t>
            </a:r>
            <a:r>
              <a:rPr lang="it-IT" sz="1400" dirty="0" err="1"/>
              <a:t>his</a:t>
            </a:r>
            <a:r>
              <a:rPr lang="it-IT" sz="1400" dirty="0"/>
              <a:t> </a:t>
            </a:r>
            <a:r>
              <a:rPr lang="it-IT" sz="1400" dirty="0" err="1"/>
              <a:t>essay</a:t>
            </a:r>
            <a:r>
              <a:rPr lang="it-IT" sz="1400" dirty="0"/>
              <a:t> on the “</a:t>
            </a:r>
            <a:r>
              <a:rPr lang="it-IT" sz="1400" dirty="0" err="1"/>
              <a:t>Theory</a:t>
            </a:r>
            <a:r>
              <a:rPr lang="it-IT" sz="1400" dirty="0"/>
              <a:t> of Industrial Location” set some </a:t>
            </a:r>
            <a:r>
              <a:rPr lang="it-IT" sz="1400" dirty="0" err="1"/>
              <a:t>simplifying</a:t>
            </a:r>
            <a:r>
              <a:rPr lang="it-IT" sz="1400" dirty="0"/>
              <a:t> </a:t>
            </a:r>
            <a:r>
              <a:rPr lang="it-IT" sz="1400" dirty="0" err="1"/>
              <a:t>assumptions</a:t>
            </a:r>
            <a:r>
              <a:rPr lang="it-IT" sz="1400" dirty="0"/>
              <a:t>, </a:t>
            </a:r>
            <a:r>
              <a:rPr lang="it-IT" sz="1400" dirty="0" err="1"/>
              <a:t>as</a:t>
            </a:r>
            <a:r>
              <a:rPr lang="it-IT" sz="1400" dirty="0"/>
              <a:t> the </a:t>
            </a:r>
            <a:r>
              <a:rPr lang="it-IT" sz="1400" dirty="0" err="1"/>
              <a:t>fixed</a:t>
            </a:r>
            <a:r>
              <a:rPr lang="it-IT" sz="1400" dirty="0"/>
              <a:t> </a:t>
            </a:r>
            <a:r>
              <a:rPr lang="it-IT" sz="1400" dirty="0" err="1"/>
              <a:t>locations</a:t>
            </a:r>
            <a:r>
              <a:rPr lang="it-IT" sz="1400" dirty="0"/>
              <a:t> of </a:t>
            </a:r>
            <a:r>
              <a:rPr lang="it-IT" sz="1400" dirty="0" err="1"/>
              <a:t>all</a:t>
            </a:r>
            <a:r>
              <a:rPr lang="it-IT" sz="1400" dirty="0"/>
              <a:t> </a:t>
            </a:r>
            <a:r>
              <a:rPr lang="it-IT" sz="1400" dirty="0" err="1"/>
              <a:t>inputs</a:t>
            </a:r>
            <a:r>
              <a:rPr lang="it-IT" sz="1400" dirty="0"/>
              <a:t> and market, and the </a:t>
            </a:r>
            <a:r>
              <a:rPr lang="it-IT" sz="1400" dirty="0" err="1"/>
              <a:t>fact</a:t>
            </a:r>
            <a:r>
              <a:rPr lang="it-IT" sz="1400" dirty="0"/>
              <a:t> </a:t>
            </a:r>
            <a:r>
              <a:rPr lang="it-IT" sz="1400" dirty="0" err="1"/>
              <a:t>that</a:t>
            </a:r>
            <a:r>
              <a:rPr lang="it-IT" sz="1400" dirty="0"/>
              <a:t> the manufacturing </a:t>
            </a:r>
            <a:r>
              <a:rPr lang="it-IT" sz="1400" dirty="0" err="1"/>
              <a:t>firm</a:t>
            </a:r>
            <a:r>
              <a:rPr lang="it-IT" sz="1400" dirty="0"/>
              <a:t> </a:t>
            </a:r>
            <a:r>
              <a:rPr lang="it-IT" sz="1400" dirty="0" err="1"/>
              <a:t>chooses</a:t>
            </a:r>
            <a:r>
              <a:rPr lang="it-IT" sz="1400" dirty="0"/>
              <a:t> the best location </a:t>
            </a:r>
            <a:r>
              <a:rPr lang="it-IT" sz="1400" dirty="0" err="1"/>
              <a:t>where</a:t>
            </a:r>
            <a:r>
              <a:rPr lang="it-IT" sz="1400" dirty="0"/>
              <a:t> the sum of the </a:t>
            </a:r>
            <a:r>
              <a:rPr lang="it-IT" sz="1400" dirty="0" err="1"/>
              <a:t>total</a:t>
            </a:r>
            <a:r>
              <a:rPr lang="it-IT" sz="1400" dirty="0"/>
              <a:t> </a:t>
            </a:r>
            <a:r>
              <a:rPr lang="it-IT" sz="1400" dirty="0" err="1"/>
              <a:t>transport</a:t>
            </a:r>
            <a:r>
              <a:rPr lang="it-IT" sz="1400" dirty="0"/>
              <a:t> </a:t>
            </a:r>
            <a:r>
              <a:rPr lang="it-IT" sz="1400" dirty="0" err="1"/>
              <a:t>costs</a:t>
            </a:r>
            <a:r>
              <a:rPr lang="it-IT" sz="1400" dirty="0"/>
              <a:t>, </a:t>
            </a:r>
            <a:r>
              <a:rPr lang="it-IT" sz="1400" dirty="0" err="1"/>
              <a:t>incoming</a:t>
            </a:r>
            <a:r>
              <a:rPr lang="it-IT" sz="1400" dirty="0"/>
              <a:t> and </a:t>
            </a:r>
            <a:r>
              <a:rPr lang="it-IT" sz="1400" dirty="0" err="1"/>
              <a:t>outgoing</a:t>
            </a:r>
            <a:r>
              <a:rPr lang="it-IT" sz="1400" dirty="0"/>
              <a:t>, </a:t>
            </a:r>
            <a:r>
              <a:rPr lang="it-IT" sz="1400" dirty="0" err="1"/>
              <a:t>is</a:t>
            </a:r>
            <a:r>
              <a:rPr lang="it-IT" sz="1400" dirty="0"/>
              <a:t> </a:t>
            </a:r>
            <a:r>
              <a:rPr lang="it-IT" sz="1400" dirty="0" err="1"/>
              <a:t>minimized</a:t>
            </a:r>
            <a:r>
              <a:rPr lang="it-IT" sz="1400" dirty="0"/>
              <a:t>. In the </a:t>
            </a:r>
            <a:r>
              <a:rPr lang="it-IT" sz="1400" dirty="0" err="1"/>
              <a:t>most</a:t>
            </a:r>
            <a:r>
              <a:rPr lang="it-IT" sz="1400" dirty="0"/>
              <a:t> </a:t>
            </a:r>
            <a:r>
              <a:rPr lang="it-IT" sz="1400" dirty="0" err="1"/>
              <a:t>basic</a:t>
            </a:r>
            <a:r>
              <a:rPr lang="it-IT" sz="1400" dirty="0"/>
              <a:t> </a:t>
            </a:r>
            <a:r>
              <a:rPr lang="it-IT" sz="1400" dirty="0" err="1"/>
              <a:t>version</a:t>
            </a:r>
            <a:r>
              <a:rPr lang="it-IT" sz="1400" dirty="0"/>
              <a:t> of the model the </a:t>
            </a:r>
            <a:r>
              <a:rPr lang="it-IT" sz="1400" dirty="0" err="1"/>
              <a:t>industry</a:t>
            </a:r>
            <a:r>
              <a:rPr lang="it-IT" sz="1400" dirty="0"/>
              <a:t> </a:t>
            </a:r>
            <a:r>
              <a:rPr lang="it-IT" sz="1400" dirty="0" err="1"/>
              <a:t>uses</a:t>
            </a:r>
            <a:r>
              <a:rPr lang="it-IT" sz="1400" dirty="0"/>
              <a:t> </a:t>
            </a:r>
            <a:r>
              <a:rPr lang="it-IT" sz="1400" dirty="0" err="1"/>
              <a:t>only</a:t>
            </a:r>
            <a:r>
              <a:rPr lang="it-IT" sz="1400" dirty="0"/>
              <a:t> </a:t>
            </a:r>
            <a:r>
              <a:rPr lang="it-IT" sz="1400" dirty="0" err="1"/>
              <a:t>one</a:t>
            </a:r>
            <a:r>
              <a:rPr lang="it-IT" sz="1400" dirty="0"/>
              <a:t> input </a:t>
            </a:r>
            <a:r>
              <a:rPr lang="it-IT" sz="1400" dirty="0" err="1"/>
              <a:t>material</a:t>
            </a:r>
            <a:r>
              <a:rPr lang="it-IT" sz="1400" dirty="0"/>
              <a:t> </a:t>
            </a:r>
            <a:r>
              <a:rPr lang="it-IT" sz="1400" dirty="0" err="1"/>
              <a:t>localized</a:t>
            </a:r>
            <a:r>
              <a:rPr lang="it-IT" sz="1400" dirty="0"/>
              <a:t> </a:t>
            </a:r>
            <a:r>
              <a:rPr lang="it-IT" sz="1400" dirty="0" err="1"/>
              <a:t>at</a:t>
            </a:r>
            <a:r>
              <a:rPr lang="it-IT" sz="1400" dirty="0"/>
              <a:t> a </a:t>
            </a:r>
            <a:r>
              <a:rPr lang="it-IT" sz="1400" dirty="0" err="1"/>
              <a:t>given</a:t>
            </a:r>
            <a:r>
              <a:rPr lang="it-IT" sz="1400" dirty="0"/>
              <a:t> location of a </a:t>
            </a:r>
            <a:r>
              <a:rPr lang="it-IT" sz="1400" dirty="0" err="1"/>
              <a:t>homogeneous</a:t>
            </a:r>
            <a:r>
              <a:rPr lang="it-IT" sz="1400" dirty="0"/>
              <a:t> </a:t>
            </a:r>
            <a:r>
              <a:rPr lang="it-IT" sz="1400" dirty="0" err="1"/>
              <a:t>plane</a:t>
            </a:r>
            <a:r>
              <a:rPr lang="it-IT" sz="1400" dirty="0"/>
              <a:t> and </a:t>
            </a:r>
            <a:r>
              <a:rPr lang="it-IT" sz="1400" dirty="0" err="1"/>
              <a:t>sells</a:t>
            </a:r>
            <a:r>
              <a:rPr lang="it-IT" sz="1400" dirty="0"/>
              <a:t> </a:t>
            </a:r>
            <a:r>
              <a:rPr lang="it-IT" sz="1400" dirty="0" err="1"/>
              <a:t>its</a:t>
            </a:r>
            <a:r>
              <a:rPr lang="it-IT" sz="1400" dirty="0"/>
              <a:t> output in a </a:t>
            </a:r>
            <a:r>
              <a:rPr lang="it-IT" sz="1400" dirty="0" err="1"/>
              <a:t>unique</a:t>
            </a:r>
            <a:r>
              <a:rPr lang="it-IT" sz="1400" dirty="0"/>
              <a:t> market </a:t>
            </a:r>
            <a:r>
              <a:rPr lang="it-IT" sz="1400" dirty="0" err="1"/>
              <a:t>localized</a:t>
            </a:r>
            <a:r>
              <a:rPr lang="it-IT" sz="1400" dirty="0"/>
              <a:t> in the </a:t>
            </a:r>
            <a:r>
              <a:rPr lang="it-IT" sz="1400" dirty="0" err="1"/>
              <a:t>same</a:t>
            </a:r>
            <a:r>
              <a:rPr lang="it-IT" sz="1400" dirty="0"/>
              <a:t> </a:t>
            </a:r>
            <a:r>
              <a:rPr lang="it-IT" sz="1400" dirty="0" err="1"/>
              <a:t>plane</a:t>
            </a:r>
            <a:r>
              <a:rPr lang="it-IT" sz="1400" dirty="0"/>
              <a:t>. Technology </a:t>
            </a:r>
            <a:r>
              <a:rPr lang="it-IT" sz="1400" dirty="0" err="1"/>
              <a:t>is</a:t>
            </a:r>
            <a:r>
              <a:rPr lang="it-IT" sz="1400" dirty="0"/>
              <a:t> </a:t>
            </a:r>
            <a:r>
              <a:rPr lang="it-IT" sz="1400" dirty="0" err="1"/>
              <a:t>allowing</a:t>
            </a:r>
            <a:r>
              <a:rPr lang="it-IT" sz="1400" dirty="0"/>
              <a:t> </a:t>
            </a:r>
            <a:r>
              <a:rPr lang="it-IT" sz="1400" dirty="0" err="1"/>
              <a:t>constant</a:t>
            </a:r>
            <a:r>
              <a:rPr lang="it-IT" sz="1400" dirty="0"/>
              <a:t> </a:t>
            </a:r>
            <a:r>
              <a:rPr lang="it-IT" sz="1400" dirty="0" err="1"/>
              <a:t>returns</a:t>
            </a:r>
            <a:r>
              <a:rPr lang="it-IT" sz="1400" dirty="0"/>
              <a:t> of scale and </a:t>
            </a:r>
            <a:r>
              <a:rPr lang="it-IT" sz="1400" dirty="0" err="1"/>
              <a:t>not</a:t>
            </a:r>
            <a:r>
              <a:rPr lang="it-IT" sz="1400" dirty="0"/>
              <a:t> </a:t>
            </a:r>
            <a:r>
              <a:rPr lang="it-IT" sz="1400" dirty="0" err="1"/>
              <a:t>allowing</a:t>
            </a:r>
            <a:r>
              <a:rPr lang="it-IT" sz="1400" dirty="0"/>
              <a:t> input </a:t>
            </a:r>
            <a:r>
              <a:rPr lang="it-IT" sz="1400" dirty="0" err="1"/>
              <a:t>substitution</a:t>
            </a:r>
            <a:r>
              <a:rPr lang="it-IT" sz="1400" dirty="0"/>
              <a:t>. </a:t>
            </a:r>
            <a:r>
              <a:rPr lang="it-IT" sz="1400" dirty="0" err="1"/>
              <a:t>As</a:t>
            </a:r>
            <a:r>
              <a:rPr lang="it-IT" sz="1400" dirty="0"/>
              <a:t> </a:t>
            </a:r>
            <a:r>
              <a:rPr lang="it-IT" sz="1400" dirty="0" err="1"/>
              <a:t>anticipated</a:t>
            </a:r>
            <a:r>
              <a:rPr lang="it-IT" sz="1400" dirty="0"/>
              <a:t>, the </a:t>
            </a:r>
            <a:r>
              <a:rPr lang="it-IT" sz="1400" dirty="0" err="1"/>
              <a:t>weberian</a:t>
            </a:r>
            <a:r>
              <a:rPr lang="it-IT" sz="1400" dirty="0"/>
              <a:t> </a:t>
            </a:r>
            <a:r>
              <a:rPr lang="it-IT" sz="1400" dirty="0" err="1"/>
              <a:t>models</a:t>
            </a:r>
            <a:r>
              <a:rPr lang="it-IT" sz="1400" dirty="0"/>
              <a:t> can be </a:t>
            </a:r>
            <a:r>
              <a:rPr lang="it-IT" sz="1400" dirty="0" err="1"/>
              <a:t>applied</a:t>
            </a:r>
            <a:r>
              <a:rPr lang="it-IT" sz="1400" dirty="0"/>
              <a:t> to manufacturing </a:t>
            </a:r>
            <a:r>
              <a:rPr lang="it-IT" sz="1400" dirty="0" err="1"/>
              <a:t>firms</a:t>
            </a:r>
            <a:r>
              <a:rPr lang="it-IT" sz="1400" dirty="0"/>
              <a:t> </a:t>
            </a:r>
            <a:r>
              <a:rPr lang="it-IT" sz="1400" dirty="0" err="1"/>
              <a:t>acquiring</a:t>
            </a:r>
            <a:r>
              <a:rPr lang="it-IT" sz="1400" dirty="0"/>
              <a:t> </a:t>
            </a:r>
            <a:r>
              <a:rPr lang="it-IT" sz="1400" dirty="0" err="1"/>
              <a:t>physical</a:t>
            </a:r>
            <a:r>
              <a:rPr lang="it-IT" sz="1400" dirty="0"/>
              <a:t> </a:t>
            </a:r>
            <a:r>
              <a:rPr lang="it-IT" sz="1400" dirty="0" err="1"/>
              <a:t>quantities</a:t>
            </a:r>
            <a:r>
              <a:rPr lang="it-IT" sz="1400" dirty="0"/>
              <a:t> of input </a:t>
            </a:r>
            <a:r>
              <a:rPr lang="it-IT" sz="1400" dirty="0" err="1"/>
              <a:t>materials</a:t>
            </a:r>
            <a:r>
              <a:rPr lang="it-IT" sz="1400" dirty="0"/>
              <a:t>, intermediate </a:t>
            </a:r>
            <a:r>
              <a:rPr lang="it-IT" sz="1400" dirty="0" err="1"/>
              <a:t>products</a:t>
            </a:r>
            <a:r>
              <a:rPr lang="it-IT" sz="1400" dirty="0"/>
              <a:t> and </a:t>
            </a:r>
            <a:r>
              <a:rPr lang="it-IT" sz="1400" dirty="0" err="1"/>
              <a:t>fuel</a:t>
            </a:r>
            <a:r>
              <a:rPr lang="it-IT" sz="1400" dirty="0"/>
              <a:t> </a:t>
            </a:r>
            <a:r>
              <a:rPr lang="it-IT" sz="1400" dirty="0" err="1"/>
              <a:t>as</a:t>
            </a:r>
            <a:r>
              <a:rPr lang="it-IT" sz="1400" dirty="0"/>
              <a:t> </a:t>
            </a:r>
            <a:r>
              <a:rPr lang="it-IT" sz="1400" dirty="0" err="1"/>
              <a:t>inputs</a:t>
            </a:r>
            <a:r>
              <a:rPr lang="it-IT" sz="1400" dirty="0"/>
              <a:t> in the production </a:t>
            </a:r>
            <a:r>
              <a:rPr lang="it-IT" sz="1400" dirty="0" err="1"/>
              <a:t>process</a:t>
            </a:r>
            <a:r>
              <a:rPr lang="it-IT" sz="1400" dirty="0"/>
              <a:t> and a </a:t>
            </a:r>
            <a:r>
              <a:rPr lang="it-IT" sz="1400" dirty="0" err="1"/>
              <a:t>certain</a:t>
            </a:r>
            <a:r>
              <a:rPr lang="it-IT" sz="1400" dirty="0"/>
              <a:t> </a:t>
            </a:r>
            <a:r>
              <a:rPr lang="it-IT" sz="1400" dirty="0" err="1"/>
              <a:t>quantity</a:t>
            </a:r>
            <a:r>
              <a:rPr lang="it-IT" sz="1400" dirty="0"/>
              <a:t> of </a:t>
            </a:r>
            <a:r>
              <a:rPr lang="it-IT" sz="1400" dirty="0" err="1"/>
              <a:t>products</a:t>
            </a:r>
            <a:r>
              <a:rPr lang="it-IT" sz="1400" dirty="0"/>
              <a:t> </a:t>
            </a:r>
            <a:r>
              <a:rPr lang="it-IT" sz="1400" dirty="0" err="1"/>
              <a:t>as</a:t>
            </a:r>
            <a:r>
              <a:rPr lang="it-IT" sz="1400" dirty="0"/>
              <a:t> output. </a:t>
            </a:r>
          </a:p>
          <a:p>
            <a:r>
              <a:rPr lang="it-IT" sz="1400" dirty="0"/>
              <a:t>In </a:t>
            </a:r>
            <a:r>
              <a:rPr lang="it-IT" sz="1400" dirty="0" err="1"/>
              <a:t>Weber’s</a:t>
            </a:r>
            <a:r>
              <a:rPr lang="it-IT" sz="1400" dirty="0"/>
              <a:t> </a:t>
            </a:r>
            <a:r>
              <a:rPr lang="it-IT" sz="1400" dirty="0" err="1"/>
              <a:t>hypotheses</a:t>
            </a:r>
            <a:r>
              <a:rPr lang="it-IT" sz="1400" dirty="0"/>
              <a:t> </a:t>
            </a:r>
            <a:r>
              <a:rPr lang="it-IT" sz="1400" dirty="0" err="1"/>
              <a:t>it</a:t>
            </a:r>
            <a:r>
              <a:rPr lang="it-IT" sz="1400" dirty="0"/>
              <a:t> </a:t>
            </a:r>
            <a:r>
              <a:rPr lang="it-IT" sz="1400" dirty="0" err="1"/>
              <a:t>is</a:t>
            </a:r>
            <a:r>
              <a:rPr lang="it-IT" sz="1400" dirty="0"/>
              <a:t> </a:t>
            </a:r>
            <a:r>
              <a:rPr lang="it-IT" sz="1400" dirty="0" err="1"/>
              <a:t>important</a:t>
            </a:r>
            <a:r>
              <a:rPr lang="it-IT" sz="1400" dirty="0"/>
              <a:t> the </a:t>
            </a:r>
            <a:r>
              <a:rPr lang="it-IT" sz="1400" dirty="0" err="1"/>
              <a:t>classification</a:t>
            </a:r>
            <a:r>
              <a:rPr lang="it-IT" sz="1400" dirty="0"/>
              <a:t> of </a:t>
            </a:r>
            <a:r>
              <a:rPr lang="it-IT" sz="1400" dirty="0" err="1"/>
              <a:t>resources</a:t>
            </a:r>
            <a:r>
              <a:rPr lang="it-IT" sz="1400" dirty="0"/>
              <a:t>. Weber </a:t>
            </a:r>
            <a:r>
              <a:rPr lang="it-IT" sz="1400" dirty="0" err="1"/>
              <a:t>talks</a:t>
            </a:r>
            <a:r>
              <a:rPr lang="it-IT" sz="1400" dirty="0"/>
              <a:t> </a:t>
            </a:r>
            <a:r>
              <a:rPr lang="it-IT" sz="1400" dirty="0" err="1"/>
              <a:t>about</a:t>
            </a:r>
            <a:r>
              <a:rPr lang="it-IT" sz="1400" dirty="0"/>
              <a:t> </a:t>
            </a:r>
            <a:r>
              <a:rPr lang="it-IT" sz="1400" dirty="0" err="1"/>
              <a:t>localized</a:t>
            </a:r>
            <a:r>
              <a:rPr lang="it-IT" sz="1400" dirty="0"/>
              <a:t> </a:t>
            </a:r>
            <a:r>
              <a:rPr lang="it-IT" sz="1400" dirty="0" err="1"/>
              <a:t>materials</a:t>
            </a:r>
            <a:r>
              <a:rPr lang="it-IT" sz="1400" dirty="0"/>
              <a:t> (</a:t>
            </a:r>
            <a:r>
              <a:rPr lang="it-IT" sz="1400" dirty="0" err="1"/>
              <a:t>inputs</a:t>
            </a:r>
            <a:r>
              <a:rPr lang="it-IT" sz="1400" dirty="0"/>
              <a:t>), </a:t>
            </a:r>
            <a:r>
              <a:rPr lang="it-IT" sz="1400" dirty="0" err="1"/>
              <a:t>as</a:t>
            </a:r>
            <a:r>
              <a:rPr lang="it-IT" sz="1400" dirty="0"/>
              <a:t> </a:t>
            </a:r>
            <a:r>
              <a:rPr lang="it-IT" sz="1400" dirty="0" err="1"/>
              <a:t>those</a:t>
            </a:r>
            <a:r>
              <a:rPr lang="it-IT" sz="1400" dirty="0"/>
              <a:t> </a:t>
            </a:r>
            <a:r>
              <a:rPr lang="it-IT" sz="1400" dirty="0" err="1"/>
              <a:t>having</a:t>
            </a:r>
            <a:r>
              <a:rPr lang="it-IT" sz="1400" dirty="0"/>
              <a:t> a </a:t>
            </a:r>
            <a:r>
              <a:rPr lang="it-IT" sz="1400" dirty="0" err="1"/>
              <a:t>fixed</a:t>
            </a:r>
            <a:r>
              <a:rPr lang="it-IT" sz="1400" dirty="0"/>
              <a:t> location in </a:t>
            </a:r>
            <a:r>
              <a:rPr lang="it-IT" sz="1400" dirty="0" err="1"/>
              <a:t>space</a:t>
            </a:r>
            <a:r>
              <a:rPr lang="it-IT" sz="1400" dirty="0"/>
              <a:t>, </a:t>
            </a:r>
            <a:r>
              <a:rPr lang="it-IT" sz="1400" dirty="0" err="1"/>
              <a:t>furtherly</a:t>
            </a:r>
            <a:r>
              <a:rPr lang="it-IT" sz="1400" dirty="0"/>
              <a:t> </a:t>
            </a:r>
            <a:r>
              <a:rPr lang="it-IT" sz="1400" dirty="0" err="1"/>
              <a:t>organized</a:t>
            </a:r>
            <a:r>
              <a:rPr lang="it-IT" sz="1400" dirty="0"/>
              <a:t> in “pure” - </a:t>
            </a:r>
            <a:r>
              <a:rPr lang="it-IT" sz="1400" dirty="0" err="1"/>
              <a:t>they</a:t>
            </a:r>
            <a:r>
              <a:rPr lang="it-IT" sz="1400" dirty="0"/>
              <a:t> are </a:t>
            </a:r>
            <a:r>
              <a:rPr lang="it-IT" sz="1400" dirty="0" err="1"/>
              <a:t>completely</a:t>
            </a:r>
            <a:r>
              <a:rPr lang="it-IT" sz="1400" dirty="0"/>
              <a:t> </a:t>
            </a:r>
            <a:r>
              <a:rPr lang="it-IT" sz="1400" dirty="0" err="1"/>
              <a:t>used</a:t>
            </a:r>
            <a:r>
              <a:rPr lang="it-IT" sz="1400" dirty="0"/>
              <a:t> </a:t>
            </a:r>
            <a:r>
              <a:rPr lang="it-IT" sz="1400" dirty="0" err="1"/>
              <a:t>into</a:t>
            </a:r>
            <a:r>
              <a:rPr lang="it-IT" sz="1400" dirty="0"/>
              <a:t> the production </a:t>
            </a:r>
            <a:r>
              <a:rPr lang="it-IT" sz="1400" dirty="0" err="1"/>
              <a:t>process</a:t>
            </a:r>
            <a:r>
              <a:rPr lang="it-IT" sz="1400" dirty="0"/>
              <a:t> and </a:t>
            </a:r>
            <a:r>
              <a:rPr lang="it-IT" sz="1400" dirty="0" err="1"/>
              <a:t>therefore</a:t>
            </a:r>
            <a:r>
              <a:rPr lang="it-IT" sz="1400" dirty="0"/>
              <a:t> in the </a:t>
            </a:r>
            <a:r>
              <a:rPr lang="it-IT" sz="1400" dirty="0" err="1"/>
              <a:t>final</a:t>
            </a:r>
            <a:r>
              <a:rPr lang="it-IT" sz="1400" dirty="0"/>
              <a:t> </a:t>
            </a:r>
            <a:r>
              <a:rPr lang="it-IT" sz="1400" dirty="0" err="1"/>
              <a:t>product</a:t>
            </a:r>
            <a:r>
              <a:rPr lang="it-IT" sz="1400" dirty="0"/>
              <a:t> - and “</a:t>
            </a:r>
            <a:r>
              <a:rPr lang="it-IT" sz="1400" dirty="0" err="1"/>
              <a:t>gross</a:t>
            </a:r>
            <a:r>
              <a:rPr lang="it-IT" sz="1400" dirty="0"/>
              <a:t>” - the </a:t>
            </a:r>
            <a:r>
              <a:rPr lang="it-IT" sz="1400" dirty="0" err="1"/>
              <a:t>lose</a:t>
            </a:r>
            <a:r>
              <a:rPr lang="it-IT" sz="1400" dirty="0"/>
              <a:t> some </a:t>
            </a:r>
            <a:r>
              <a:rPr lang="it-IT" sz="1400" dirty="0" err="1"/>
              <a:t>weight</a:t>
            </a:r>
            <a:r>
              <a:rPr lang="it-IT" sz="1400" dirty="0"/>
              <a:t> </a:t>
            </a:r>
            <a:r>
              <a:rPr lang="it-IT" sz="1400" dirty="0" err="1"/>
              <a:t>during</a:t>
            </a:r>
            <a:r>
              <a:rPr lang="it-IT" sz="1400" dirty="0"/>
              <a:t> the production </a:t>
            </a:r>
            <a:r>
              <a:rPr lang="it-IT" sz="1400" dirty="0" err="1"/>
              <a:t>process</a:t>
            </a:r>
            <a:r>
              <a:rPr lang="it-IT" sz="1400" dirty="0"/>
              <a:t>, and </a:t>
            </a:r>
            <a:r>
              <a:rPr lang="it-IT" sz="1400" dirty="0" err="1"/>
              <a:t>therefore</a:t>
            </a:r>
            <a:r>
              <a:rPr lang="it-IT" sz="1400" dirty="0"/>
              <a:t> </a:t>
            </a:r>
            <a:r>
              <a:rPr lang="it-IT" sz="1400" dirty="0" err="1"/>
              <a:t>having</a:t>
            </a:r>
            <a:r>
              <a:rPr lang="it-IT" sz="1400" dirty="0"/>
              <a:t> </a:t>
            </a:r>
            <a:r>
              <a:rPr lang="it-IT" sz="1400" dirty="0" err="1"/>
              <a:t>only</a:t>
            </a:r>
            <a:r>
              <a:rPr lang="it-IT" sz="1400" dirty="0"/>
              <a:t> a part </a:t>
            </a:r>
            <a:r>
              <a:rPr lang="it-IT" sz="1400" dirty="0" err="1"/>
              <a:t>into</a:t>
            </a:r>
            <a:r>
              <a:rPr lang="it-IT" sz="1400" dirty="0"/>
              <a:t> the </a:t>
            </a:r>
            <a:r>
              <a:rPr lang="it-IT" sz="1400" dirty="0" err="1"/>
              <a:t>final</a:t>
            </a:r>
            <a:r>
              <a:rPr lang="it-IT" sz="1400" dirty="0"/>
              <a:t> </a:t>
            </a:r>
            <a:r>
              <a:rPr lang="it-IT" sz="1400" dirty="0" err="1"/>
              <a:t>product</a:t>
            </a:r>
            <a:r>
              <a:rPr lang="it-IT" sz="1400" dirty="0"/>
              <a:t>. </a:t>
            </a:r>
            <a:r>
              <a:rPr lang="it-IT" sz="1400" dirty="0" err="1"/>
              <a:t>Other</a:t>
            </a:r>
            <a:r>
              <a:rPr lang="it-IT" sz="1400" dirty="0"/>
              <a:t> </a:t>
            </a:r>
            <a:r>
              <a:rPr lang="it-IT" sz="1400" dirty="0" err="1"/>
              <a:t>resources</a:t>
            </a:r>
            <a:r>
              <a:rPr lang="it-IT" sz="1400" dirty="0"/>
              <a:t> are </a:t>
            </a:r>
            <a:r>
              <a:rPr lang="it-IT" sz="1400" dirty="0" err="1"/>
              <a:t>defined</a:t>
            </a:r>
            <a:r>
              <a:rPr lang="it-IT" sz="1400" dirty="0"/>
              <a:t> </a:t>
            </a:r>
            <a:r>
              <a:rPr lang="it-IT" sz="1400" dirty="0" err="1"/>
              <a:t>as</a:t>
            </a:r>
            <a:r>
              <a:rPr lang="it-IT" sz="1400" dirty="0"/>
              <a:t> </a:t>
            </a:r>
            <a:r>
              <a:rPr lang="it-IT" sz="1400" dirty="0" err="1"/>
              <a:t>ubiquitous</a:t>
            </a:r>
            <a:r>
              <a:rPr lang="it-IT" sz="1400" dirty="0"/>
              <a:t> or non </a:t>
            </a:r>
            <a:r>
              <a:rPr lang="it-IT" sz="1400" dirty="0" err="1"/>
              <a:t>localized</a:t>
            </a:r>
            <a:r>
              <a:rPr lang="it-IT" sz="1400" dirty="0"/>
              <a:t>, </a:t>
            </a:r>
            <a:r>
              <a:rPr lang="it-IT" sz="1400" dirty="0" err="1"/>
              <a:t>being</a:t>
            </a:r>
            <a:r>
              <a:rPr lang="it-IT" sz="1400" dirty="0"/>
              <a:t> </a:t>
            </a:r>
            <a:r>
              <a:rPr lang="it-IT" sz="1400" dirty="0" err="1"/>
              <a:t>fairly</a:t>
            </a:r>
            <a:r>
              <a:rPr lang="it-IT" sz="1400" dirty="0"/>
              <a:t> </a:t>
            </a:r>
            <a:r>
              <a:rPr lang="it-IT" sz="1400" dirty="0" err="1"/>
              <a:t>uniformly</a:t>
            </a:r>
            <a:r>
              <a:rPr lang="it-IT" sz="1400" dirty="0"/>
              <a:t> </a:t>
            </a:r>
            <a:r>
              <a:rPr lang="it-IT" sz="1400" dirty="0" err="1"/>
              <a:t>distributed</a:t>
            </a:r>
            <a:r>
              <a:rPr lang="it-IT" sz="1400" dirty="0"/>
              <a:t> and </a:t>
            </a:r>
            <a:r>
              <a:rPr lang="it-IT" sz="1400" dirty="0" err="1"/>
              <a:t>accessible</a:t>
            </a:r>
            <a:r>
              <a:rPr lang="it-IT" sz="1400" dirty="0"/>
              <a:t> in </a:t>
            </a:r>
            <a:r>
              <a:rPr lang="it-IT" sz="1400" dirty="0" err="1"/>
              <a:t>space</a:t>
            </a:r>
            <a:r>
              <a:rPr lang="it-IT" sz="1400" dirty="0"/>
              <a:t>.</a:t>
            </a:r>
          </a:p>
          <a:p>
            <a:r>
              <a:rPr lang="it-IT" sz="1400" dirty="0" err="1"/>
              <a:t>As</a:t>
            </a:r>
            <a:r>
              <a:rPr lang="it-IT" sz="1400" dirty="0"/>
              <a:t> far </a:t>
            </a:r>
            <a:r>
              <a:rPr lang="it-IT" sz="1400" dirty="0" err="1"/>
              <a:t>as</a:t>
            </a:r>
            <a:r>
              <a:rPr lang="it-IT" sz="1400" dirty="0"/>
              <a:t> </a:t>
            </a:r>
            <a:r>
              <a:rPr lang="it-IT" sz="1400" dirty="0" err="1"/>
              <a:t>transport</a:t>
            </a:r>
            <a:r>
              <a:rPr lang="it-IT" sz="1400" dirty="0"/>
              <a:t> </a:t>
            </a:r>
            <a:r>
              <a:rPr lang="it-IT" sz="1400" dirty="0" err="1"/>
              <a:t>costs</a:t>
            </a:r>
            <a:r>
              <a:rPr lang="it-IT" sz="1400" dirty="0"/>
              <a:t>, </a:t>
            </a:r>
            <a:r>
              <a:rPr lang="it-IT" sz="1400" dirty="0" err="1"/>
              <a:t>these</a:t>
            </a:r>
            <a:r>
              <a:rPr lang="it-IT" sz="1400" dirty="0"/>
              <a:t> can be </a:t>
            </a:r>
            <a:r>
              <a:rPr lang="it-IT" sz="1400" dirty="0" err="1"/>
              <a:t>considered</a:t>
            </a:r>
            <a:r>
              <a:rPr lang="it-IT" sz="1400" dirty="0"/>
              <a:t> </a:t>
            </a:r>
            <a:r>
              <a:rPr lang="it-IT" sz="1400" dirty="0" err="1"/>
              <a:t>as</a:t>
            </a:r>
            <a:r>
              <a:rPr lang="it-IT" sz="1400" dirty="0"/>
              <a:t> </a:t>
            </a:r>
            <a:r>
              <a:rPr lang="it-IT" sz="1400" dirty="0" err="1"/>
              <a:t>assembly</a:t>
            </a:r>
            <a:r>
              <a:rPr lang="it-IT" sz="1400" dirty="0"/>
              <a:t> </a:t>
            </a:r>
            <a:r>
              <a:rPr lang="it-IT" sz="1400" dirty="0" err="1"/>
              <a:t>costs</a:t>
            </a:r>
            <a:r>
              <a:rPr lang="it-IT" sz="1400" dirty="0"/>
              <a:t> - </a:t>
            </a:r>
            <a:r>
              <a:rPr lang="it-IT" sz="1400" dirty="0" err="1"/>
              <a:t>transport</a:t>
            </a:r>
            <a:r>
              <a:rPr lang="it-IT" sz="1400" dirty="0"/>
              <a:t> </a:t>
            </a:r>
            <a:r>
              <a:rPr lang="it-IT" sz="1400" dirty="0" err="1"/>
              <a:t>cost</a:t>
            </a:r>
            <a:r>
              <a:rPr lang="it-IT" sz="1400" dirty="0"/>
              <a:t> of </a:t>
            </a:r>
            <a:r>
              <a:rPr lang="it-IT" sz="1400" dirty="0" err="1"/>
              <a:t>raw</a:t>
            </a:r>
            <a:r>
              <a:rPr lang="it-IT" sz="1400" dirty="0"/>
              <a:t> </a:t>
            </a:r>
            <a:r>
              <a:rPr lang="it-IT" sz="1400" dirty="0" err="1"/>
              <a:t>materials</a:t>
            </a:r>
            <a:r>
              <a:rPr lang="it-IT" sz="1400" dirty="0"/>
              <a:t> from </a:t>
            </a:r>
            <a:r>
              <a:rPr lang="it-IT" sz="1400" dirty="0" err="1"/>
              <a:t>sources</a:t>
            </a:r>
            <a:r>
              <a:rPr lang="it-IT" sz="1400" dirty="0"/>
              <a:t> to manufacturing </a:t>
            </a:r>
            <a:r>
              <a:rPr lang="it-IT" sz="1400" dirty="0" err="1"/>
              <a:t>plants</a:t>
            </a:r>
            <a:r>
              <a:rPr lang="it-IT" sz="1400" dirty="0"/>
              <a:t> - and </a:t>
            </a:r>
            <a:r>
              <a:rPr lang="it-IT" sz="1400" dirty="0" err="1"/>
              <a:t>distribution</a:t>
            </a:r>
            <a:r>
              <a:rPr lang="it-IT" sz="1400" dirty="0"/>
              <a:t> </a:t>
            </a:r>
            <a:r>
              <a:rPr lang="it-IT" sz="1400" dirty="0" err="1"/>
              <a:t>costs</a:t>
            </a:r>
            <a:r>
              <a:rPr lang="it-IT" sz="1400" dirty="0"/>
              <a:t> - </a:t>
            </a:r>
            <a:r>
              <a:rPr lang="it-IT" sz="1400" dirty="0" err="1"/>
              <a:t>transport</a:t>
            </a:r>
            <a:r>
              <a:rPr lang="it-IT" sz="1400" dirty="0"/>
              <a:t> </a:t>
            </a:r>
            <a:r>
              <a:rPr lang="it-IT" sz="1400" dirty="0" err="1"/>
              <a:t>cost</a:t>
            </a:r>
            <a:r>
              <a:rPr lang="it-IT" sz="1400" dirty="0"/>
              <a:t> of </a:t>
            </a:r>
            <a:r>
              <a:rPr lang="it-IT" sz="1400" dirty="0" err="1"/>
              <a:t>final</a:t>
            </a:r>
            <a:r>
              <a:rPr lang="it-IT" sz="1400" dirty="0"/>
              <a:t> </a:t>
            </a:r>
            <a:r>
              <a:rPr lang="it-IT" sz="1400" dirty="0" err="1"/>
              <a:t>products</a:t>
            </a:r>
            <a:r>
              <a:rPr lang="it-IT" sz="1400" dirty="0"/>
              <a:t> from the production </a:t>
            </a:r>
            <a:r>
              <a:rPr lang="it-IT" sz="1400" dirty="0" err="1"/>
              <a:t>plants</a:t>
            </a:r>
            <a:r>
              <a:rPr lang="it-IT" sz="1400" dirty="0"/>
              <a:t> to the </a:t>
            </a:r>
            <a:r>
              <a:rPr lang="it-IT" sz="1400" dirty="0" err="1"/>
              <a:t>marketplace</a:t>
            </a:r>
            <a:r>
              <a:rPr lang="it-IT" sz="1400" dirty="0"/>
              <a:t>. The </a:t>
            </a:r>
            <a:r>
              <a:rPr lang="it-IT" sz="1400" dirty="0" err="1"/>
              <a:t>theory</a:t>
            </a:r>
            <a:r>
              <a:rPr lang="it-IT" sz="1400" dirty="0"/>
              <a:t> </a:t>
            </a:r>
            <a:r>
              <a:rPr lang="it-IT" sz="1400" dirty="0" err="1"/>
              <a:t>states</a:t>
            </a:r>
            <a:r>
              <a:rPr lang="it-IT" sz="1400" dirty="0"/>
              <a:t> </a:t>
            </a:r>
            <a:r>
              <a:rPr lang="it-IT" sz="1400" dirty="0" err="1"/>
              <a:t>that</a:t>
            </a:r>
            <a:r>
              <a:rPr lang="it-IT" sz="1400" dirty="0"/>
              <a:t> </a:t>
            </a:r>
            <a:r>
              <a:rPr lang="it-IT" sz="1400" dirty="0" err="1"/>
              <a:t>transport</a:t>
            </a:r>
            <a:r>
              <a:rPr lang="it-IT" sz="1400" dirty="0"/>
              <a:t> </a:t>
            </a:r>
            <a:r>
              <a:rPr lang="it-IT" sz="1400" dirty="0" err="1"/>
              <a:t>costs</a:t>
            </a:r>
            <a:r>
              <a:rPr lang="it-IT" sz="1400" dirty="0"/>
              <a:t> are a </a:t>
            </a:r>
            <a:r>
              <a:rPr lang="it-IT" sz="1400" dirty="0" err="1"/>
              <a:t>constant</a:t>
            </a:r>
            <a:r>
              <a:rPr lang="it-IT" sz="1400" dirty="0"/>
              <a:t> </a:t>
            </a:r>
            <a:r>
              <a:rPr lang="it-IT" sz="1400" dirty="0" err="1"/>
              <a:t>multiplied</a:t>
            </a:r>
            <a:r>
              <a:rPr lang="it-IT" sz="1400" dirty="0"/>
              <a:t> by the </a:t>
            </a:r>
            <a:r>
              <a:rPr lang="it-IT" sz="1400" dirty="0" err="1"/>
              <a:t>number</a:t>
            </a:r>
            <a:r>
              <a:rPr lang="it-IT" sz="1400" dirty="0"/>
              <a:t> of ton-km - </a:t>
            </a:r>
            <a:r>
              <a:rPr lang="it-IT" sz="1400" dirty="0" err="1"/>
              <a:t>as</a:t>
            </a:r>
            <a:r>
              <a:rPr lang="it-IT" sz="1400" dirty="0"/>
              <a:t> </a:t>
            </a:r>
            <a:r>
              <a:rPr lang="it-IT" sz="1400" dirty="0" err="1"/>
              <a:t>there</a:t>
            </a:r>
            <a:r>
              <a:rPr lang="it-IT" sz="1400" dirty="0"/>
              <a:t> are </a:t>
            </a:r>
            <a:r>
              <a:rPr lang="it-IT" sz="1400" dirty="0" err="1"/>
              <a:t>not</a:t>
            </a:r>
            <a:r>
              <a:rPr lang="it-IT" sz="1400" dirty="0"/>
              <a:t> terminal </a:t>
            </a:r>
            <a:r>
              <a:rPr lang="it-IT" sz="1400" dirty="0" err="1"/>
              <a:t>costs</a:t>
            </a:r>
            <a:r>
              <a:rPr lang="it-IT" sz="1400" dirty="0"/>
              <a:t>; the </a:t>
            </a:r>
            <a:r>
              <a:rPr lang="it-IT" sz="1400" dirty="0" err="1"/>
              <a:t>cost</a:t>
            </a:r>
            <a:r>
              <a:rPr lang="it-IT" sz="1400" dirty="0"/>
              <a:t> per ton-km </a:t>
            </a:r>
            <a:r>
              <a:rPr lang="it-IT" sz="1400" dirty="0" err="1"/>
              <a:t>is</a:t>
            </a:r>
            <a:r>
              <a:rPr lang="it-IT" sz="1400" dirty="0"/>
              <a:t> the </a:t>
            </a:r>
            <a:r>
              <a:rPr lang="it-IT" sz="1400" dirty="0" err="1"/>
              <a:t>same</a:t>
            </a:r>
            <a:r>
              <a:rPr lang="it-IT" sz="1400" dirty="0"/>
              <a:t> for input and output; </a:t>
            </a:r>
            <a:r>
              <a:rPr lang="it-IT" sz="1400" dirty="0" err="1"/>
              <a:t>transport</a:t>
            </a:r>
            <a:r>
              <a:rPr lang="it-IT" sz="1400" dirty="0"/>
              <a:t> </a:t>
            </a:r>
            <a:r>
              <a:rPr lang="it-IT" sz="1400" dirty="0" err="1"/>
              <a:t>is</a:t>
            </a:r>
            <a:r>
              <a:rPr lang="it-IT" sz="1400" dirty="0"/>
              <a:t> </a:t>
            </a:r>
            <a:r>
              <a:rPr lang="it-IT" sz="1400" dirty="0" err="1"/>
              <a:t>constant</a:t>
            </a:r>
            <a:r>
              <a:rPr lang="it-IT" sz="1400" dirty="0"/>
              <a:t> in </a:t>
            </a:r>
            <a:r>
              <a:rPr lang="it-IT" sz="1400" dirty="0" err="1"/>
              <a:t>each</a:t>
            </a:r>
            <a:r>
              <a:rPr lang="it-IT" sz="1400" dirty="0"/>
              <a:t> </a:t>
            </a:r>
            <a:r>
              <a:rPr lang="it-IT" sz="1400" dirty="0" err="1"/>
              <a:t>direction</a:t>
            </a:r>
            <a:r>
              <a:rPr lang="it-IT" sz="1400" dirty="0"/>
              <a:t>. The </a:t>
            </a:r>
            <a:r>
              <a:rPr lang="it-IT" sz="1400" dirty="0" err="1"/>
              <a:t>firm</a:t>
            </a:r>
            <a:r>
              <a:rPr lang="it-IT" sz="1400" dirty="0"/>
              <a:t> </a:t>
            </a:r>
            <a:r>
              <a:rPr lang="it-IT" sz="1400" dirty="0" err="1"/>
              <a:t>is</a:t>
            </a:r>
            <a:r>
              <a:rPr lang="it-IT" sz="1400" dirty="0"/>
              <a:t> </a:t>
            </a:r>
            <a:r>
              <a:rPr lang="it-IT" sz="1400" dirty="0" err="1"/>
              <a:t>also</a:t>
            </a:r>
            <a:r>
              <a:rPr lang="it-IT" sz="1400" dirty="0"/>
              <a:t> a ‘</a:t>
            </a:r>
            <a:r>
              <a:rPr lang="it-IT" sz="1400" dirty="0" err="1"/>
              <a:t>price</a:t>
            </a:r>
            <a:r>
              <a:rPr lang="it-IT" sz="1400" dirty="0"/>
              <a:t> </a:t>
            </a:r>
            <a:r>
              <a:rPr lang="it-IT" sz="1400" dirty="0" err="1"/>
              <a:t>taker</a:t>
            </a:r>
            <a:r>
              <a:rPr lang="it-IT" sz="1400" dirty="0"/>
              <a:t>’ in </a:t>
            </a:r>
            <a:r>
              <a:rPr lang="it-IT" sz="1400" dirty="0" err="1"/>
              <a:t>terms</a:t>
            </a:r>
            <a:r>
              <a:rPr lang="it-IT" sz="1400" dirty="0"/>
              <a:t> of </a:t>
            </a:r>
            <a:r>
              <a:rPr lang="it-IT" sz="1400" dirty="0" err="1"/>
              <a:t>costs</a:t>
            </a:r>
            <a:r>
              <a:rPr lang="it-IT" sz="1400" dirty="0"/>
              <a:t>, holding a </a:t>
            </a:r>
            <a:r>
              <a:rPr lang="it-IT" sz="1400" dirty="0" err="1"/>
              <a:t>perfect</a:t>
            </a:r>
            <a:r>
              <a:rPr lang="it-IT" sz="1400" dirty="0"/>
              <a:t> information </a:t>
            </a:r>
            <a:r>
              <a:rPr lang="it-IT" sz="1400" dirty="0" err="1"/>
              <a:t>necessary</a:t>
            </a:r>
            <a:r>
              <a:rPr lang="it-IT" sz="1400" dirty="0"/>
              <a:t> to </a:t>
            </a:r>
            <a:r>
              <a:rPr lang="it-IT" sz="1400" dirty="0" err="1"/>
              <a:t>calculate</a:t>
            </a:r>
            <a:r>
              <a:rPr lang="it-IT" sz="1400" dirty="0"/>
              <a:t> </a:t>
            </a:r>
            <a:r>
              <a:rPr lang="it-IT" sz="1400" dirty="0" err="1"/>
              <a:t>accurately</a:t>
            </a:r>
            <a:r>
              <a:rPr lang="it-IT" sz="1400" dirty="0"/>
              <a:t> the </a:t>
            </a:r>
            <a:r>
              <a:rPr lang="it-IT" sz="1400" dirty="0" err="1"/>
              <a:t>transport</a:t>
            </a:r>
            <a:r>
              <a:rPr lang="it-IT" sz="1400" dirty="0"/>
              <a:t> </a:t>
            </a:r>
            <a:r>
              <a:rPr lang="it-IT" sz="1400" dirty="0" err="1"/>
              <a:t>costs</a:t>
            </a:r>
            <a:r>
              <a:rPr lang="it-IT" sz="1400" dirty="0"/>
              <a:t>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19969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7" name="Segnaposto contenuto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6037" t="49287" r="13764" b="27963"/>
          <a:stretch/>
        </p:blipFill>
        <p:spPr>
          <a:xfrm>
            <a:off x="1054669" y="2852928"/>
            <a:ext cx="7339462" cy="2218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294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it-IT" dirty="0"/>
              <a:t>d(R) = </a:t>
            </a:r>
            <a:r>
              <a:rPr lang="it-IT" dirty="0" err="1"/>
              <a:t>Distance</a:t>
            </a:r>
            <a:r>
              <a:rPr lang="it-IT" dirty="0"/>
              <a:t> RF (</a:t>
            </a:r>
            <a:r>
              <a:rPr lang="it-IT" dirty="0" err="1"/>
              <a:t>resource</a:t>
            </a:r>
            <a:r>
              <a:rPr lang="it-IT" dirty="0"/>
              <a:t> site - production site)</a:t>
            </a:r>
          </a:p>
          <a:p>
            <a:r>
              <a:rPr lang="it-IT" dirty="0"/>
              <a:t>d(M) = </a:t>
            </a:r>
            <a:r>
              <a:rPr lang="it-IT" dirty="0" err="1"/>
              <a:t>Distance</a:t>
            </a:r>
            <a:r>
              <a:rPr lang="it-IT" dirty="0"/>
              <a:t> FM (production site – market)</a:t>
            </a:r>
          </a:p>
          <a:p>
            <a:r>
              <a:rPr lang="it-IT" dirty="0"/>
              <a:t> </a:t>
            </a:r>
          </a:p>
          <a:p>
            <a:r>
              <a:rPr lang="it-IT" dirty="0"/>
              <a:t>The manufacturing </a:t>
            </a:r>
            <a:r>
              <a:rPr lang="it-IT" dirty="0" err="1"/>
              <a:t>firm</a:t>
            </a:r>
            <a:r>
              <a:rPr lang="it-IT" dirty="0"/>
              <a:t> F </a:t>
            </a:r>
            <a:r>
              <a:rPr lang="it-IT" dirty="0" err="1"/>
              <a:t>will</a:t>
            </a:r>
            <a:r>
              <a:rPr lang="it-IT" dirty="0"/>
              <a:t> locate in a </a:t>
            </a:r>
            <a:r>
              <a:rPr lang="it-IT" dirty="0" err="1"/>
              <a:t>point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the </a:t>
            </a:r>
            <a:r>
              <a:rPr lang="it-IT" dirty="0" err="1"/>
              <a:t>resource</a:t>
            </a:r>
            <a:r>
              <a:rPr lang="it-IT" dirty="0"/>
              <a:t> site R and the market </a:t>
            </a:r>
            <a:r>
              <a:rPr lang="it-IT" dirty="0" err="1"/>
              <a:t>place</a:t>
            </a:r>
            <a:r>
              <a:rPr lang="it-IT" dirty="0"/>
              <a:t> M. </a:t>
            </a:r>
            <a:r>
              <a:rPr lang="it-IT" dirty="0" err="1"/>
              <a:t>Such</a:t>
            </a:r>
            <a:r>
              <a:rPr lang="it-IT" dirty="0"/>
              <a:t> location </a:t>
            </a:r>
            <a:r>
              <a:rPr lang="it-IT" dirty="0" err="1"/>
              <a:t>will</a:t>
            </a:r>
            <a:r>
              <a:rPr lang="it-IT" dirty="0"/>
              <a:t> </a:t>
            </a:r>
            <a:r>
              <a:rPr lang="it-IT" dirty="0" err="1"/>
              <a:t>depend</a:t>
            </a:r>
            <a:r>
              <a:rPr lang="it-IT" dirty="0"/>
              <a:t> on the </a:t>
            </a:r>
            <a:r>
              <a:rPr lang="it-IT" dirty="0" err="1"/>
              <a:t>weight</a:t>
            </a:r>
            <a:r>
              <a:rPr lang="it-IT" dirty="0"/>
              <a:t> of the </a:t>
            </a:r>
            <a:r>
              <a:rPr lang="it-IT" dirty="0" err="1"/>
              <a:t>materials</a:t>
            </a:r>
            <a:r>
              <a:rPr lang="it-IT" dirty="0"/>
              <a:t> </a:t>
            </a:r>
            <a:r>
              <a:rPr lang="it-IT" dirty="0" err="1"/>
              <a:t>compared</a:t>
            </a:r>
            <a:r>
              <a:rPr lang="it-IT" dirty="0"/>
              <a:t> to the </a:t>
            </a:r>
            <a:r>
              <a:rPr lang="it-IT" dirty="0" err="1"/>
              <a:t>final</a:t>
            </a:r>
            <a:r>
              <a:rPr lang="it-IT" dirty="0"/>
              <a:t> </a:t>
            </a:r>
            <a:r>
              <a:rPr lang="it-IT" dirty="0" err="1"/>
              <a:t>product</a:t>
            </a:r>
            <a:r>
              <a:rPr lang="it-IT" dirty="0"/>
              <a:t>. Weber </a:t>
            </a:r>
            <a:r>
              <a:rPr lang="it-IT" dirty="0" err="1"/>
              <a:t>introduced</a:t>
            </a:r>
            <a:r>
              <a:rPr lang="it-IT" dirty="0"/>
              <a:t> an </a:t>
            </a:r>
            <a:r>
              <a:rPr lang="it-IT" dirty="0" err="1"/>
              <a:t>indicator</a:t>
            </a:r>
            <a:r>
              <a:rPr lang="it-IT" dirty="0"/>
              <a:t> </a:t>
            </a:r>
            <a:r>
              <a:rPr lang="it-IT" dirty="0" err="1"/>
              <a:t>called</a:t>
            </a:r>
            <a:r>
              <a:rPr lang="it-IT" dirty="0"/>
              <a:t> MI = </a:t>
            </a:r>
            <a:r>
              <a:rPr lang="it-IT" dirty="0" err="1"/>
              <a:t>Material</a:t>
            </a:r>
            <a:r>
              <a:rPr lang="it-IT" dirty="0"/>
              <a:t> </a:t>
            </a:r>
            <a:r>
              <a:rPr lang="it-IT" dirty="0" err="1"/>
              <a:t>index</a:t>
            </a:r>
            <a:r>
              <a:rPr lang="it-IT" dirty="0"/>
              <a:t>: </a:t>
            </a:r>
          </a:p>
          <a:p>
            <a:r>
              <a:rPr lang="it-IT" dirty="0"/>
              <a:t>MI = </a:t>
            </a:r>
            <a:r>
              <a:rPr lang="it-IT" dirty="0" err="1"/>
              <a:t>weight</a:t>
            </a:r>
            <a:r>
              <a:rPr lang="it-IT" dirty="0"/>
              <a:t> of the </a:t>
            </a:r>
            <a:r>
              <a:rPr lang="it-IT" dirty="0" err="1"/>
              <a:t>localized</a:t>
            </a:r>
            <a:r>
              <a:rPr lang="it-IT" dirty="0"/>
              <a:t> </a:t>
            </a:r>
            <a:r>
              <a:rPr lang="it-IT" dirty="0" err="1"/>
              <a:t>resources</a:t>
            </a:r>
            <a:r>
              <a:rPr lang="it-IT" dirty="0"/>
              <a:t> / </a:t>
            </a:r>
            <a:r>
              <a:rPr lang="it-IT" dirty="0" err="1"/>
              <a:t>weight</a:t>
            </a:r>
            <a:r>
              <a:rPr lang="it-IT" dirty="0"/>
              <a:t> of the </a:t>
            </a:r>
            <a:r>
              <a:rPr lang="it-IT" dirty="0" err="1"/>
              <a:t>final</a:t>
            </a:r>
            <a:r>
              <a:rPr lang="it-IT" dirty="0"/>
              <a:t> </a:t>
            </a:r>
            <a:r>
              <a:rPr lang="it-IT" dirty="0" err="1"/>
              <a:t>product</a:t>
            </a:r>
            <a:endParaRPr lang="it-IT" dirty="0"/>
          </a:p>
          <a:p>
            <a:r>
              <a:rPr lang="it-IT" dirty="0"/>
              <a:t>Pure </a:t>
            </a:r>
            <a:r>
              <a:rPr lang="it-IT" dirty="0" err="1"/>
              <a:t>Resources</a:t>
            </a:r>
            <a:r>
              <a:rPr lang="it-IT" dirty="0"/>
              <a:t>: MI = 1</a:t>
            </a:r>
          </a:p>
          <a:p>
            <a:r>
              <a:rPr lang="it-IT" dirty="0" err="1"/>
              <a:t>Gross</a:t>
            </a:r>
            <a:r>
              <a:rPr lang="it-IT" dirty="0"/>
              <a:t> </a:t>
            </a:r>
            <a:r>
              <a:rPr lang="it-IT" dirty="0" err="1"/>
              <a:t>Resources</a:t>
            </a:r>
            <a:r>
              <a:rPr lang="it-IT" dirty="0"/>
              <a:t>: MI &gt; 1</a:t>
            </a:r>
          </a:p>
          <a:p>
            <a:r>
              <a:rPr lang="it-IT" dirty="0"/>
              <a:t>In the case of pure </a:t>
            </a:r>
            <a:r>
              <a:rPr lang="it-IT" dirty="0" err="1"/>
              <a:t>resources</a:t>
            </a:r>
            <a:r>
              <a:rPr lang="it-IT" dirty="0"/>
              <a:t> </a:t>
            </a:r>
            <a:r>
              <a:rPr lang="it-IT" dirty="0" err="1"/>
              <a:t>entering</a:t>
            </a:r>
            <a:r>
              <a:rPr lang="it-IT" dirty="0"/>
              <a:t> </a:t>
            </a:r>
            <a:r>
              <a:rPr lang="it-IT" dirty="0" err="1"/>
              <a:t>completely</a:t>
            </a:r>
            <a:r>
              <a:rPr lang="it-IT" dirty="0"/>
              <a:t> </a:t>
            </a:r>
            <a:r>
              <a:rPr lang="it-IT" dirty="0" err="1"/>
              <a:t>into</a:t>
            </a:r>
            <a:r>
              <a:rPr lang="it-IT" dirty="0"/>
              <a:t> the </a:t>
            </a:r>
            <a:r>
              <a:rPr lang="it-IT" dirty="0" err="1"/>
              <a:t>final</a:t>
            </a:r>
            <a:r>
              <a:rPr lang="it-IT" dirty="0"/>
              <a:t> </a:t>
            </a:r>
            <a:r>
              <a:rPr lang="it-IT" dirty="0" err="1"/>
              <a:t>product</a:t>
            </a:r>
            <a:r>
              <a:rPr lang="it-IT" dirty="0"/>
              <a:t>, no </a:t>
            </a:r>
            <a:r>
              <a:rPr lang="it-IT" dirty="0" err="1"/>
              <a:t>waste</a:t>
            </a:r>
            <a:r>
              <a:rPr lang="it-IT" dirty="0"/>
              <a:t> </a:t>
            </a:r>
            <a:r>
              <a:rPr lang="it-IT" dirty="0" err="1"/>
              <a:t>will</a:t>
            </a:r>
            <a:r>
              <a:rPr lang="it-IT" dirty="0"/>
              <a:t> be </a:t>
            </a:r>
            <a:r>
              <a:rPr lang="it-IT" dirty="0" err="1"/>
              <a:t>available</a:t>
            </a:r>
            <a:r>
              <a:rPr lang="it-IT" dirty="0"/>
              <a:t>, and </a:t>
            </a:r>
            <a:r>
              <a:rPr lang="it-IT" dirty="0" err="1"/>
              <a:t>therefore</a:t>
            </a:r>
            <a:r>
              <a:rPr lang="it-IT" dirty="0"/>
              <a:t> the location </a:t>
            </a:r>
            <a:r>
              <a:rPr lang="it-IT" dirty="0" err="1"/>
              <a:t>will</a:t>
            </a:r>
            <a:r>
              <a:rPr lang="it-IT" dirty="0"/>
              <a:t> </a:t>
            </a:r>
            <a:r>
              <a:rPr lang="it-IT" dirty="0" err="1"/>
              <a:t>happen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an intermediate </a:t>
            </a:r>
            <a:r>
              <a:rPr lang="it-IT" dirty="0" err="1"/>
              <a:t>point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R and (first case, fig. 5) M. In the case in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gross</a:t>
            </a:r>
            <a:r>
              <a:rPr lang="it-IT" dirty="0"/>
              <a:t> </a:t>
            </a:r>
            <a:r>
              <a:rPr lang="it-IT" dirty="0" err="1"/>
              <a:t>resources</a:t>
            </a:r>
            <a:r>
              <a:rPr lang="it-IT" dirty="0"/>
              <a:t> </a:t>
            </a:r>
            <a:r>
              <a:rPr lang="it-IT" dirty="0" err="1"/>
              <a:t>prevail</a:t>
            </a:r>
            <a:r>
              <a:rPr lang="it-IT" dirty="0"/>
              <a:t>, (IM&gt;1), </a:t>
            </a:r>
            <a:r>
              <a:rPr lang="it-IT" dirty="0" err="1"/>
              <a:t>localization</a:t>
            </a:r>
            <a:r>
              <a:rPr lang="it-IT" dirty="0"/>
              <a:t> </a:t>
            </a:r>
            <a:r>
              <a:rPr lang="it-IT" dirty="0" err="1"/>
              <a:t>will</a:t>
            </a:r>
            <a:r>
              <a:rPr lang="it-IT" dirty="0"/>
              <a:t> </a:t>
            </a:r>
            <a:r>
              <a:rPr lang="it-IT" dirty="0" err="1"/>
              <a:t>occur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a </a:t>
            </a:r>
            <a:r>
              <a:rPr lang="it-IT" dirty="0" err="1"/>
              <a:t>close</a:t>
            </a:r>
            <a:r>
              <a:rPr lang="it-IT" dirty="0"/>
              <a:t> </a:t>
            </a:r>
            <a:r>
              <a:rPr lang="it-IT" dirty="0" err="1"/>
              <a:t>proximity</a:t>
            </a:r>
            <a:r>
              <a:rPr lang="it-IT" dirty="0"/>
              <a:t> of the </a:t>
            </a:r>
            <a:r>
              <a:rPr lang="it-IT" dirty="0" err="1"/>
              <a:t>resources</a:t>
            </a:r>
            <a:r>
              <a:rPr lang="it-IT" dirty="0"/>
              <a:t> site R, to </a:t>
            </a:r>
            <a:r>
              <a:rPr lang="it-IT" dirty="0" err="1"/>
              <a:t>minimize</a:t>
            </a:r>
            <a:r>
              <a:rPr lang="it-IT" dirty="0"/>
              <a:t> </a:t>
            </a:r>
            <a:r>
              <a:rPr lang="it-IT" dirty="0" err="1"/>
              <a:t>transport</a:t>
            </a:r>
            <a:r>
              <a:rPr lang="it-IT" dirty="0"/>
              <a:t> </a:t>
            </a:r>
            <a:r>
              <a:rPr lang="it-IT" dirty="0" err="1"/>
              <a:t>costs</a:t>
            </a:r>
            <a:r>
              <a:rPr lang="it-IT" dirty="0"/>
              <a:t> of </a:t>
            </a:r>
            <a:r>
              <a:rPr lang="it-IT" dirty="0" err="1"/>
              <a:t>waste</a:t>
            </a:r>
            <a:r>
              <a:rPr lang="it-IT" dirty="0"/>
              <a:t> (3rd case, fig. 2). </a:t>
            </a:r>
          </a:p>
          <a:p>
            <a:r>
              <a:rPr lang="it-IT" dirty="0"/>
              <a:t>An </a:t>
            </a:r>
            <a:r>
              <a:rPr lang="it-IT" dirty="0" err="1"/>
              <a:t>extreme</a:t>
            </a:r>
            <a:r>
              <a:rPr lang="it-IT" dirty="0"/>
              <a:t> case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given</a:t>
            </a:r>
            <a:r>
              <a:rPr lang="it-IT" dirty="0"/>
              <a:t> by the </a:t>
            </a:r>
            <a:r>
              <a:rPr lang="it-IT" dirty="0" err="1"/>
              <a:t>localization</a:t>
            </a:r>
            <a:r>
              <a:rPr lang="it-IT" dirty="0"/>
              <a:t> in the market-</a:t>
            </a:r>
            <a:r>
              <a:rPr lang="it-IT" dirty="0" err="1"/>
              <a:t>place</a:t>
            </a:r>
            <a:r>
              <a:rPr lang="it-IT" dirty="0"/>
              <a:t> M, (</a:t>
            </a:r>
            <a:r>
              <a:rPr lang="it-IT" dirty="0" err="1"/>
              <a:t>second</a:t>
            </a:r>
            <a:r>
              <a:rPr lang="it-IT" dirty="0"/>
              <a:t> case, </a:t>
            </a:r>
            <a:r>
              <a:rPr lang="it-IT" dirty="0" err="1"/>
              <a:t>fig</a:t>
            </a:r>
            <a:r>
              <a:rPr lang="it-IT" dirty="0"/>
              <a:t> 2) in the case in </a:t>
            </a:r>
            <a:r>
              <a:rPr lang="it-IT" dirty="0" err="1"/>
              <a:t>which</a:t>
            </a:r>
            <a:r>
              <a:rPr lang="it-IT" dirty="0"/>
              <a:t> the </a:t>
            </a:r>
            <a:r>
              <a:rPr lang="it-IT" dirty="0" err="1"/>
              <a:t>final</a:t>
            </a:r>
            <a:r>
              <a:rPr lang="it-IT" dirty="0"/>
              <a:t> </a:t>
            </a:r>
            <a:r>
              <a:rPr lang="it-IT" dirty="0" err="1"/>
              <a:t>product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mainly</a:t>
            </a:r>
            <a:r>
              <a:rPr lang="it-IT" dirty="0"/>
              <a:t> </a:t>
            </a:r>
            <a:r>
              <a:rPr lang="it-IT" dirty="0" err="1"/>
              <a:t>realized</a:t>
            </a:r>
            <a:r>
              <a:rPr lang="it-IT" dirty="0"/>
              <a:t> </a:t>
            </a:r>
            <a:r>
              <a:rPr lang="it-IT" dirty="0" err="1"/>
              <a:t>using</a:t>
            </a:r>
            <a:r>
              <a:rPr lang="it-IT" dirty="0"/>
              <a:t> </a:t>
            </a:r>
            <a:r>
              <a:rPr lang="it-IT" dirty="0" err="1"/>
              <a:t>perishable</a:t>
            </a:r>
            <a:r>
              <a:rPr lang="it-IT" dirty="0"/>
              <a:t> </a:t>
            </a:r>
            <a:r>
              <a:rPr lang="it-IT" dirty="0" err="1"/>
              <a:t>resources</a:t>
            </a:r>
            <a:r>
              <a:rPr lang="it-IT" dirty="0"/>
              <a:t> </a:t>
            </a:r>
            <a:r>
              <a:rPr lang="it-IT" dirty="0" err="1"/>
              <a:t>available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the </a:t>
            </a:r>
            <a:r>
              <a:rPr lang="it-IT" dirty="0" err="1"/>
              <a:t>same</a:t>
            </a:r>
            <a:r>
              <a:rPr lang="it-IT" dirty="0"/>
              <a:t> market location - </a:t>
            </a:r>
            <a:r>
              <a:rPr lang="it-IT" dirty="0" err="1"/>
              <a:t>as</a:t>
            </a:r>
            <a:r>
              <a:rPr lang="it-IT" dirty="0"/>
              <a:t> water, for </a:t>
            </a:r>
            <a:r>
              <a:rPr lang="it-IT" dirty="0" err="1"/>
              <a:t>instance</a:t>
            </a:r>
            <a:r>
              <a:rPr lang="it-IT" dirty="0"/>
              <a:t>, </a:t>
            </a:r>
            <a:r>
              <a:rPr lang="it-IT" dirty="0" err="1"/>
              <a:t>considered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ubiquitous</a:t>
            </a:r>
            <a:r>
              <a:rPr lang="it-IT" dirty="0"/>
              <a:t>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53169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Location à la Weber in the simplified model (along a line)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168965" name="image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63"/>
          <a:stretch>
            <a:fillRect/>
          </a:stretch>
        </p:blipFill>
        <p:spPr bwMode="auto">
          <a:xfrm>
            <a:off x="222916" y="1977008"/>
            <a:ext cx="8813580" cy="433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put penna 3"/>
              <p14:cNvContentPartPr/>
              <p14:nvPr/>
            </p14:nvContentPartPr>
            <p14:xfrm>
              <a:off x="-633960" y="1643040"/>
              <a:ext cx="11046600" cy="3732840"/>
            </p14:xfrm>
          </p:contentPart>
        </mc:Choice>
        <mc:Fallback xmlns="">
          <p:pic>
            <p:nvPicPr>
              <p:cNvPr id="4" name="Input penna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643320" y="1633680"/>
                <a:ext cx="11065320" cy="3751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26564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600" dirty="0"/>
              <a:t>Weber’s Theory of industrial location </a:t>
            </a:r>
            <a:endParaRPr lang="it-IT" sz="3600" dirty="0"/>
          </a:p>
        </p:txBody>
      </p:sp>
      <p:sp>
        <p:nvSpPr>
          <p:cNvPr id="4198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en-US" sz="1800" dirty="0"/>
              <a:t>Weber’s model (Theory of the Location of Industries, 1909)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The location of all input suppliers and market are fixed and firm must choose a location that will minimize the sum of its inbound and outbound transportation costs.</a:t>
            </a:r>
          </a:p>
          <a:p>
            <a:pPr>
              <a:lnSpc>
                <a:spcPct val="80000"/>
              </a:lnSpc>
            </a:pPr>
            <a:r>
              <a:rPr lang="en-US" sz="1800" dirty="0" err="1"/>
              <a:t>Weberian</a:t>
            </a:r>
            <a:r>
              <a:rPr lang="en-US" sz="1800" dirty="0"/>
              <a:t> models are best applied to a manufacturing firm which purchases physical quantities or raw materials, intermediate goods and fuels as inputs and produces some physical quantity of output.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Space is characterized by: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Uniform interest rate;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Uniform production costs, wages, rents;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Uniform and proportional to distance unitary transport costs;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Resources consisting of:</a:t>
            </a:r>
          </a:p>
          <a:p>
            <a:pPr lvl="2">
              <a:lnSpc>
                <a:spcPct val="80000"/>
              </a:lnSpc>
            </a:pPr>
            <a:r>
              <a:rPr lang="en-US" sz="1400" dirty="0"/>
              <a:t>Localized materials (mine resources)</a:t>
            </a:r>
          </a:p>
          <a:p>
            <a:pPr lvl="2">
              <a:lnSpc>
                <a:spcPct val="80000"/>
              </a:lnSpc>
            </a:pPr>
            <a:r>
              <a:rPr lang="en-US" sz="1400" dirty="0"/>
              <a:t>Ubiquitous materials (water)</a:t>
            </a:r>
          </a:p>
          <a:p>
            <a:pPr lvl="2">
              <a:lnSpc>
                <a:spcPct val="80000"/>
              </a:lnSpc>
            </a:pPr>
            <a:r>
              <a:rPr lang="en-US" sz="1400" dirty="0"/>
              <a:t>Losing weight materials (raw material’s weight is only partially reflected into the final product)</a:t>
            </a:r>
          </a:p>
          <a:p>
            <a:pPr lvl="2">
              <a:lnSpc>
                <a:spcPct val="80000"/>
              </a:lnSpc>
            </a:pPr>
            <a:r>
              <a:rPr lang="en-US" sz="1400" dirty="0"/>
              <a:t>Net materials (raw material’s weight is totally reflected into the final product)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The model is aimed at identifying the place where to locate a firm / plant minimizing costs related to places</a:t>
            </a:r>
          </a:p>
          <a:p>
            <a:pPr lvl="1"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/>
              <a:t>=&gt;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Raw material places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Energy places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Market / consumption places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Weber’s model of industrial location</a:t>
            </a:r>
            <a:br>
              <a:rPr lang="en-US" sz="3600" dirty="0"/>
            </a:br>
            <a:r>
              <a:rPr lang="en-US" sz="3200" dirty="0" err="1"/>
              <a:t>Location</a:t>
            </a:r>
            <a:r>
              <a:rPr lang="en-US" sz="3200" dirty="0"/>
              <a:t> on a line</a:t>
            </a:r>
            <a:r>
              <a:rPr lang="en-US" sz="3600" dirty="0"/>
              <a:t> 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3568" y="1556792"/>
            <a:ext cx="7772400" cy="2909322"/>
          </a:xfrm>
        </p:spPr>
        <p:txBody>
          <a:bodyPr>
            <a:normAutofit fontScale="55000" lnSpcReduction="20000"/>
          </a:bodyPr>
          <a:lstStyle/>
          <a:p>
            <a:r>
              <a:rPr lang="it-IT" dirty="0"/>
              <a:t>The </a:t>
            </a:r>
            <a:r>
              <a:rPr lang="it-IT" dirty="0" err="1"/>
              <a:t>firm</a:t>
            </a:r>
            <a:r>
              <a:rPr lang="it-IT" dirty="0"/>
              <a:t> </a:t>
            </a:r>
            <a:r>
              <a:rPr lang="it-IT" dirty="0" err="1"/>
              <a:t>uses</a:t>
            </a:r>
            <a:r>
              <a:rPr lang="it-IT" dirty="0"/>
              <a:t> </a:t>
            </a:r>
            <a:r>
              <a:rPr lang="it-IT" dirty="0" err="1"/>
              <a:t>one</a:t>
            </a:r>
            <a:r>
              <a:rPr lang="it-IT" dirty="0"/>
              <a:t> </a:t>
            </a:r>
            <a:r>
              <a:rPr lang="it-IT" dirty="0" err="1"/>
              <a:t>localized</a:t>
            </a:r>
            <a:r>
              <a:rPr lang="it-IT" dirty="0"/>
              <a:t> input </a:t>
            </a:r>
            <a:r>
              <a:rPr lang="it-IT" dirty="0" err="1"/>
              <a:t>available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a single </a:t>
            </a:r>
            <a:r>
              <a:rPr lang="it-IT" dirty="0" err="1"/>
              <a:t>point</a:t>
            </a:r>
            <a:r>
              <a:rPr lang="it-IT" dirty="0"/>
              <a:t> </a:t>
            </a:r>
            <a:r>
              <a:rPr lang="it-IT" i="1" dirty="0"/>
              <a:t>S</a:t>
            </a:r>
            <a:r>
              <a:rPr lang="it-IT" dirty="0"/>
              <a:t> on a </a:t>
            </a:r>
            <a:r>
              <a:rPr lang="it-IT" dirty="0" err="1"/>
              <a:t>featureless</a:t>
            </a:r>
            <a:r>
              <a:rPr lang="it-IT" dirty="0"/>
              <a:t> </a:t>
            </a:r>
            <a:r>
              <a:rPr lang="it-IT" dirty="0" err="1"/>
              <a:t>plane</a:t>
            </a:r>
            <a:r>
              <a:rPr lang="it-IT" dirty="0"/>
              <a:t> and </a:t>
            </a:r>
            <a:r>
              <a:rPr lang="it-IT" dirty="0" err="1"/>
              <a:t>sells</a:t>
            </a:r>
            <a:r>
              <a:rPr lang="it-IT" dirty="0"/>
              <a:t> of </a:t>
            </a:r>
            <a:r>
              <a:rPr lang="it-IT" dirty="0" err="1"/>
              <a:t>its</a:t>
            </a:r>
            <a:r>
              <a:rPr lang="it-IT" dirty="0"/>
              <a:t> output in a single market </a:t>
            </a:r>
            <a:r>
              <a:rPr lang="it-IT" dirty="0" err="1"/>
              <a:t>located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dirty="0" err="1"/>
              <a:t>point</a:t>
            </a:r>
            <a:r>
              <a:rPr lang="it-IT" dirty="0"/>
              <a:t> </a:t>
            </a:r>
            <a:r>
              <a:rPr lang="it-IT" i="1" dirty="0"/>
              <a:t>M</a:t>
            </a:r>
            <a:r>
              <a:rPr lang="it-IT" dirty="0"/>
              <a:t> in the </a:t>
            </a:r>
            <a:r>
              <a:rPr lang="it-IT" dirty="0" err="1"/>
              <a:t>same</a:t>
            </a:r>
            <a:r>
              <a:rPr lang="it-IT" dirty="0"/>
              <a:t> </a:t>
            </a:r>
            <a:r>
              <a:rPr lang="it-IT" dirty="0" err="1"/>
              <a:t>plane</a:t>
            </a:r>
            <a:endParaRPr lang="it-IT" dirty="0"/>
          </a:p>
          <a:p>
            <a:r>
              <a:rPr lang="it-IT" dirty="0"/>
              <a:t>The production </a:t>
            </a:r>
            <a:r>
              <a:rPr lang="it-IT" dirty="0" err="1"/>
              <a:t>technology</a:t>
            </a:r>
            <a:r>
              <a:rPr lang="it-IT" dirty="0"/>
              <a:t> of the </a:t>
            </a:r>
            <a:r>
              <a:rPr lang="it-IT" dirty="0" err="1"/>
              <a:t>firm</a:t>
            </a:r>
            <a:r>
              <a:rPr lang="it-IT" dirty="0"/>
              <a:t> </a:t>
            </a:r>
            <a:r>
              <a:rPr lang="it-IT" dirty="0" err="1"/>
              <a:t>yields</a:t>
            </a:r>
            <a:r>
              <a:rPr lang="it-IT" dirty="0"/>
              <a:t> </a:t>
            </a:r>
            <a:r>
              <a:rPr lang="it-IT" dirty="0" err="1"/>
              <a:t>constant</a:t>
            </a:r>
            <a:r>
              <a:rPr lang="it-IT" dirty="0"/>
              <a:t> </a:t>
            </a:r>
            <a:r>
              <a:rPr lang="it-IT" dirty="0" err="1"/>
              <a:t>return</a:t>
            </a:r>
            <a:r>
              <a:rPr lang="it-IT" dirty="0"/>
              <a:t> to scale and </a:t>
            </a:r>
            <a:r>
              <a:rPr lang="it-IT" dirty="0" err="1"/>
              <a:t>allows</a:t>
            </a:r>
            <a:r>
              <a:rPr lang="it-IT" dirty="0"/>
              <a:t> no input </a:t>
            </a:r>
            <a:r>
              <a:rPr lang="it-IT" dirty="0" err="1"/>
              <a:t>substitution</a:t>
            </a:r>
            <a:endParaRPr lang="it-IT" dirty="0"/>
          </a:p>
          <a:p>
            <a:r>
              <a:rPr lang="it-IT" dirty="0" err="1"/>
              <a:t>Transportation</a:t>
            </a:r>
            <a:r>
              <a:rPr lang="it-IT" dirty="0"/>
              <a:t> </a:t>
            </a:r>
            <a:r>
              <a:rPr lang="it-IT" dirty="0" err="1"/>
              <a:t>costs</a:t>
            </a:r>
            <a:r>
              <a:rPr lang="it-IT" dirty="0"/>
              <a:t> are a </a:t>
            </a:r>
            <a:r>
              <a:rPr lang="it-IT" dirty="0" err="1"/>
              <a:t>constant</a:t>
            </a:r>
            <a:r>
              <a:rPr lang="it-IT" dirty="0"/>
              <a:t> </a:t>
            </a:r>
            <a:r>
              <a:rPr lang="it-IT" dirty="0" err="1"/>
              <a:t>times</a:t>
            </a:r>
            <a:r>
              <a:rPr lang="it-IT" dirty="0"/>
              <a:t> the </a:t>
            </a:r>
            <a:r>
              <a:rPr lang="it-IT" dirty="0" err="1"/>
              <a:t>number</a:t>
            </a:r>
            <a:r>
              <a:rPr lang="it-IT" dirty="0"/>
              <a:t> of ton-km (no terminal </a:t>
            </a:r>
            <a:r>
              <a:rPr lang="it-IT" dirty="0" err="1"/>
              <a:t>costs</a:t>
            </a:r>
            <a:r>
              <a:rPr lang="it-IT" dirty="0"/>
              <a:t>; </a:t>
            </a:r>
            <a:r>
              <a:rPr lang="it-IT" dirty="0" err="1"/>
              <a:t>cost</a:t>
            </a:r>
            <a:r>
              <a:rPr lang="it-IT" dirty="0"/>
              <a:t> per ton-km </a:t>
            </a:r>
            <a:r>
              <a:rPr lang="it-IT" dirty="0" err="1"/>
              <a:t>is</a:t>
            </a:r>
            <a:r>
              <a:rPr lang="it-IT" dirty="0"/>
              <a:t> the </a:t>
            </a:r>
            <a:r>
              <a:rPr lang="it-IT" dirty="0" err="1"/>
              <a:t>same</a:t>
            </a:r>
            <a:r>
              <a:rPr lang="it-IT" dirty="0"/>
              <a:t> for input and output; </a:t>
            </a:r>
            <a:r>
              <a:rPr lang="it-IT" dirty="0" err="1"/>
              <a:t>transportation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equal</a:t>
            </a:r>
            <a:r>
              <a:rPr lang="it-IT" dirty="0"/>
              <a:t> in </a:t>
            </a:r>
            <a:r>
              <a:rPr lang="it-IT" dirty="0" err="1"/>
              <a:t>all</a:t>
            </a:r>
            <a:r>
              <a:rPr lang="it-IT" dirty="0"/>
              <a:t> </a:t>
            </a:r>
            <a:r>
              <a:rPr lang="it-IT" dirty="0" err="1"/>
              <a:t>directions</a:t>
            </a:r>
            <a:r>
              <a:rPr lang="it-IT" dirty="0"/>
              <a:t>)</a:t>
            </a:r>
          </a:p>
          <a:p>
            <a:r>
              <a:rPr lang="it-IT" dirty="0"/>
              <a:t>The </a:t>
            </a:r>
            <a:r>
              <a:rPr lang="it-IT" dirty="0" err="1"/>
              <a:t>firm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a </a:t>
            </a:r>
            <a:r>
              <a:rPr lang="it-IT" dirty="0" err="1"/>
              <a:t>price</a:t>
            </a:r>
            <a:r>
              <a:rPr lang="it-IT" dirty="0"/>
              <a:t> </a:t>
            </a:r>
            <a:r>
              <a:rPr lang="it-IT" dirty="0" err="1"/>
              <a:t>taker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has</a:t>
            </a:r>
            <a:r>
              <a:rPr lang="it-IT" dirty="0"/>
              <a:t> complete </a:t>
            </a:r>
            <a:r>
              <a:rPr lang="it-IT" dirty="0" err="1"/>
              <a:t>knowledge</a:t>
            </a:r>
            <a:r>
              <a:rPr lang="it-IT" dirty="0"/>
              <a:t> of </a:t>
            </a:r>
            <a:r>
              <a:rPr lang="it-IT" dirty="0" err="1"/>
              <a:t>all</a:t>
            </a:r>
            <a:r>
              <a:rPr lang="it-IT" dirty="0"/>
              <a:t> information </a:t>
            </a:r>
            <a:r>
              <a:rPr lang="it-IT" dirty="0" err="1"/>
              <a:t>necessary</a:t>
            </a:r>
            <a:r>
              <a:rPr lang="it-IT" dirty="0"/>
              <a:t> to </a:t>
            </a:r>
            <a:r>
              <a:rPr lang="it-IT" dirty="0" err="1"/>
              <a:t>accurately</a:t>
            </a:r>
            <a:r>
              <a:rPr lang="it-IT" dirty="0"/>
              <a:t> </a:t>
            </a:r>
            <a:r>
              <a:rPr lang="it-IT" dirty="0" err="1"/>
              <a:t>calculate</a:t>
            </a:r>
            <a:r>
              <a:rPr lang="it-IT" dirty="0"/>
              <a:t> </a:t>
            </a:r>
            <a:r>
              <a:rPr lang="it-IT" dirty="0" err="1"/>
              <a:t>transportation</a:t>
            </a:r>
            <a:r>
              <a:rPr lang="it-IT" dirty="0"/>
              <a:t> </a:t>
            </a:r>
            <a:r>
              <a:rPr lang="it-IT" dirty="0" err="1"/>
              <a:t>costs</a:t>
            </a:r>
            <a:r>
              <a:rPr lang="it-IT" dirty="0"/>
              <a:t>. </a:t>
            </a:r>
            <a:r>
              <a:rPr lang="it-IT" dirty="0" err="1"/>
              <a:t>Its</a:t>
            </a:r>
            <a:r>
              <a:rPr lang="it-IT" dirty="0"/>
              <a:t> goal </a:t>
            </a:r>
            <a:r>
              <a:rPr lang="it-IT" dirty="0" err="1"/>
              <a:t>is</a:t>
            </a:r>
            <a:r>
              <a:rPr lang="it-IT" dirty="0"/>
              <a:t> to </a:t>
            </a:r>
            <a:r>
              <a:rPr lang="it-IT" dirty="0" err="1"/>
              <a:t>choose</a:t>
            </a:r>
            <a:r>
              <a:rPr lang="it-IT" dirty="0"/>
              <a:t> the location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minimizes</a:t>
            </a:r>
            <a:r>
              <a:rPr lang="it-IT" dirty="0"/>
              <a:t>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transportation</a:t>
            </a:r>
            <a:r>
              <a:rPr lang="it-IT" dirty="0"/>
              <a:t> </a:t>
            </a:r>
            <a:r>
              <a:rPr lang="it-IT" dirty="0" err="1"/>
              <a:t>costs</a:t>
            </a:r>
            <a:r>
              <a:rPr lang="it-IT" dirty="0"/>
              <a:t>.</a:t>
            </a:r>
          </a:p>
        </p:txBody>
      </p:sp>
      <p:cxnSp>
        <p:nvCxnSpPr>
          <p:cNvPr id="5" name="Connettore 1 4"/>
          <p:cNvCxnSpPr/>
          <p:nvPr/>
        </p:nvCxnSpPr>
        <p:spPr bwMode="auto">
          <a:xfrm>
            <a:off x="1619672" y="5141398"/>
            <a:ext cx="612068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33333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Ovale 5"/>
          <p:cNvSpPr/>
          <p:nvPr/>
        </p:nvSpPr>
        <p:spPr bwMode="auto">
          <a:xfrm>
            <a:off x="1585772" y="5103306"/>
            <a:ext cx="72000" cy="720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rgbClr val="333333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 typeface="Monotype Sorts" pitchFamily="2" charset="2"/>
              <a:buChar char="è"/>
              <a:tabLst/>
            </a:pPr>
            <a:endParaRPr kumimoji="0" lang="it-IT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Ovale 6"/>
          <p:cNvSpPr/>
          <p:nvPr/>
        </p:nvSpPr>
        <p:spPr bwMode="auto">
          <a:xfrm>
            <a:off x="4519050" y="5093781"/>
            <a:ext cx="72000" cy="720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rgbClr val="333333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 typeface="Monotype Sorts" pitchFamily="2" charset="2"/>
              <a:buChar char="è"/>
              <a:tabLst/>
            </a:pPr>
            <a:endParaRPr kumimoji="0" lang="it-IT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Ovale 7"/>
          <p:cNvSpPr/>
          <p:nvPr/>
        </p:nvSpPr>
        <p:spPr bwMode="auto">
          <a:xfrm>
            <a:off x="7702260" y="5103306"/>
            <a:ext cx="72000" cy="720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rgbClr val="333333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 typeface="Monotype Sorts" pitchFamily="2" charset="2"/>
              <a:buChar char="è"/>
              <a:tabLst/>
            </a:pPr>
            <a:endParaRPr kumimoji="0" lang="it-IT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921833" y="4755227"/>
            <a:ext cx="14718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err="1"/>
              <a:t>Material</a:t>
            </a:r>
            <a:r>
              <a:rPr lang="it-IT" sz="1600" dirty="0"/>
              <a:t> source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7312569" y="4746074"/>
            <a:ext cx="7793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/>
              <a:t>Market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3670833" y="4746074"/>
            <a:ext cx="17684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/>
              <a:t>Production </a:t>
            </a:r>
            <a:r>
              <a:rPr lang="it-IT" sz="1600" dirty="0" err="1"/>
              <a:t>Facility</a:t>
            </a:r>
            <a:endParaRPr lang="it-IT" sz="1600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1470432" y="5175306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i="1" dirty="0"/>
              <a:t>S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7518556" y="5175306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i="1" dirty="0"/>
              <a:t>M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385524" y="5141398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i="1" dirty="0"/>
              <a:t>F</a:t>
            </a:r>
          </a:p>
        </p:txBody>
      </p:sp>
      <p:sp>
        <p:nvSpPr>
          <p:cNvPr id="18" name="Parentesi graffa chiusa 17"/>
          <p:cNvSpPr/>
          <p:nvPr/>
        </p:nvSpPr>
        <p:spPr bwMode="auto">
          <a:xfrm rot="5400000">
            <a:off x="4360608" y="2664565"/>
            <a:ext cx="602816" cy="6152488"/>
          </a:xfrm>
          <a:prstGeom prst="rightBrace">
            <a:avLst>
              <a:gd name="adj1" fmla="val 8333"/>
              <a:gd name="adj2" fmla="val 51351"/>
            </a:avLst>
          </a:prstGeom>
          <a:noFill/>
          <a:ln w="19050" cap="flat" cmpd="sng" algn="ctr">
            <a:solidFill>
              <a:srgbClr val="333333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 typeface="Monotype Sorts" pitchFamily="2" charset="2"/>
              <a:buChar char="è"/>
              <a:tabLst/>
            </a:pPr>
            <a:endParaRPr kumimoji="0" lang="it-IT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4537924" y="5847680"/>
            <a:ext cx="332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i="1" dirty="0"/>
              <a:t>D</a:t>
            </a:r>
          </a:p>
        </p:txBody>
      </p:sp>
      <p:sp>
        <p:nvSpPr>
          <p:cNvPr id="20" name="Parentesi graffa chiusa 19"/>
          <p:cNvSpPr/>
          <p:nvPr/>
        </p:nvSpPr>
        <p:spPr bwMode="auto">
          <a:xfrm rot="16200000">
            <a:off x="2898359" y="3171991"/>
            <a:ext cx="324037" cy="2917345"/>
          </a:xfrm>
          <a:prstGeom prst="rightBrace">
            <a:avLst>
              <a:gd name="adj1" fmla="val 8333"/>
              <a:gd name="adj2" fmla="val 52254"/>
            </a:avLst>
          </a:prstGeom>
          <a:noFill/>
          <a:ln w="19050" cap="flat" cmpd="sng" algn="ctr">
            <a:solidFill>
              <a:srgbClr val="333333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 typeface="Monotype Sorts" pitchFamily="2" charset="2"/>
              <a:buChar char="è"/>
              <a:tabLst/>
            </a:pPr>
            <a:endParaRPr kumimoji="0" lang="it-IT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Parentesi graffa chiusa 20"/>
          <p:cNvSpPr/>
          <p:nvPr/>
        </p:nvSpPr>
        <p:spPr bwMode="auto">
          <a:xfrm rot="16200000">
            <a:off x="6022765" y="3066585"/>
            <a:ext cx="324037" cy="3106952"/>
          </a:xfrm>
          <a:prstGeom prst="rightBrace">
            <a:avLst>
              <a:gd name="adj1" fmla="val 8333"/>
              <a:gd name="adj2" fmla="val 52254"/>
            </a:avLst>
          </a:prstGeom>
          <a:noFill/>
          <a:ln w="19050" cap="flat" cmpd="sng" algn="ctr">
            <a:solidFill>
              <a:srgbClr val="333333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 typeface="Monotype Sorts" pitchFamily="2" charset="2"/>
              <a:buChar char="è"/>
              <a:tabLst/>
            </a:pPr>
            <a:endParaRPr kumimoji="0" lang="it-IT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2826316" y="4187180"/>
            <a:ext cx="606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i="1" dirty="0"/>
              <a:t>D - d</a:t>
            </a:r>
          </a:p>
        </p:txBody>
      </p:sp>
      <p:sp>
        <p:nvSpPr>
          <p:cNvPr id="23" name="CasellaDiTesto 22"/>
          <p:cNvSpPr txBox="1"/>
          <p:nvPr/>
        </p:nvSpPr>
        <p:spPr>
          <a:xfrm>
            <a:off x="6097642" y="4149080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i="1" dirty="0"/>
              <a:t>d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3070510" y="6271220"/>
            <a:ext cx="30475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/>
              <a:t>T = </a:t>
            </a:r>
            <a:r>
              <a:rPr lang="it-IT" i="1" dirty="0" err="1"/>
              <a:t>tX</a:t>
            </a:r>
            <a:r>
              <a:rPr lang="it-IT" i="1" dirty="0"/>
              <a:t> (D - d) + </a:t>
            </a:r>
            <a:r>
              <a:rPr lang="it-IT" i="1" dirty="0" err="1"/>
              <a:t>txd</a:t>
            </a:r>
            <a:endParaRPr lang="it-IT" i="1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-13432" y="5711844"/>
            <a:ext cx="2792752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i="1" dirty="0"/>
              <a:t>X</a:t>
            </a:r>
            <a:r>
              <a:rPr lang="it-IT" sz="1400" dirty="0"/>
              <a:t> = </a:t>
            </a:r>
            <a:r>
              <a:rPr lang="it-IT" sz="1400" dirty="0" err="1"/>
              <a:t>weight</a:t>
            </a:r>
            <a:r>
              <a:rPr lang="it-IT" sz="1400" dirty="0"/>
              <a:t> of </a:t>
            </a:r>
            <a:r>
              <a:rPr lang="it-IT" sz="1400" dirty="0" err="1"/>
              <a:t>unit</a:t>
            </a:r>
            <a:r>
              <a:rPr lang="it-IT" sz="1400" dirty="0"/>
              <a:t> of </a:t>
            </a:r>
            <a:r>
              <a:rPr lang="it-IT" sz="1400" dirty="0" err="1"/>
              <a:t>localized</a:t>
            </a:r>
            <a:r>
              <a:rPr lang="it-IT" sz="1400" dirty="0"/>
              <a:t> input</a:t>
            </a:r>
          </a:p>
          <a:p>
            <a:r>
              <a:rPr lang="it-IT" sz="1400" i="1" dirty="0"/>
              <a:t>t</a:t>
            </a:r>
            <a:r>
              <a:rPr lang="it-IT" sz="1400" dirty="0"/>
              <a:t> = </a:t>
            </a:r>
            <a:r>
              <a:rPr lang="it-IT" sz="1400" dirty="0" err="1"/>
              <a:t>transport</a:t>
            </a:r>
            <a:r>
              <a:rPr lang="it-IT" sz="1400" dirty="0"/>
              <a:t> rate in € per ton-km</a:t>
            </a:r>
          </a:p>
          <a:p>
            <a:r>
              <a:rPr lang="it-IT" sz="1400" i="1" dirty="0"/>
              <a:t>x</a:t>
            </a:r>
            <a:r>
              <a:rPr lang="it-IT" sz="1400" dirty="0"/>
              <a:t> = </a:t>
            </a:r>
            <a:r>
              <a:rPr lang="it-IT" sz="1400" dirty="0" err="1"/>
              <a:t>weight</a:t>
            </a:r>
            <a:r>
              <a:rPr lang="it-IT" sz="1400" dirty="0"/>
              <a:t> of </a:t>
            </a:r>
            <a:r>
              <a:rPr lang="it-IT" sz="1400" dirty="0" err="1"/>
              <a:t>unit</a:t>
            </a:r>
            <a:r>
              <a:rPr lang="it-IT" sz="1400" dirty="0"/>
              <a:t> of output</a:t>
            </a:r>
          </a:p>
          <a:p>
            <a:r>
              <a:rPr lang="it-IT" sz="1400" i="1" dirty="0"/>
              <a:t>D</a:t>
            </a:r>
            <a:r>
              <a:rPr lang="it-IT" sz="1400" dirty="0"/>
              <a:t> = </a:t>
            </a:r>
            <a:r>
              <a:rPr lang="it-IT" sz="1400" dirty="0" err="1"/>
              <a:t>distance</a:t>
            </a:r>
            <a:r>
              <a:rPr lang="it-IT" sz="1400" dirty="0"/>
              <a:t> SM</a:t>
            </a:r>
          </a:p>
          <a:p>
            <a:r>
              <a:rPr lang="it-IT" sz="1400" i="1" dirty="0"/>
              <a:t>d</a:t>
            </a:r>
            <a:r>
              <a:rPr lang="it-IT" sz="1400" dirty="0"/>
              <a:t> = </a:t>
            </a:r>
            <a:r>
              <a:rPr lang="it-IT" sz="1400" dirty="0" err="1"/>
              <a:t>distance</a:t>
            </a:r>
            <a:r>
              <a:rPr lang="it-IT" sz="1400" dirty="0"/>
              <a:t> FM</a:t>
            </a:r>
          </a:p>
        </p:txBody>
      </p:sp>
    </p:spTree>
    <p:extLst>
      <p:ext uri="{BB962C8B-B14F-4D97-AF65-F5344CB8AC3E}">
        <p14:creationId xmlns:p14="http://schemas.microsoft.com/office/powerpoint/2010/main" val="1083350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Weber’s model of industrial location </a:t>
            </a:r>
            <a:br>
              <a:rPr lang="en-US" sz="3600" dirty="0"/>
            </a:br>
            <a:r>
              <a:rPr lang="it-IT" sz="3200" dirty="0"/>
              <a:t>Assembly, </a:t>
            </a:r>
            <a:r>
              <a:rPr lang="it-IT" sz="3200" dirty="0" err="1"/>
              <a:t>distribution</a:t>
            </a:r>
            <a:r>
              <a:rPr lang="it-IT" sz="3200" dirty="0"/>
              <a:t> and </a:t>
            </a:r>
            <a:r>
              <a:rPr lang="it-IT" sz="3200" dirty="0" err="1"/>
              <a:t>transport</a:t>
            </a:r>
            <a:r>
              <a:rPr lang="it-IT" sz="3200" dirty="0"/>
              <a:t> </a:t>
            </a:r>
            <a:r>
              <a:rPr lang="it-IT" sz="3200" dirty="0" err="1"/>
              <a:t>costs</a:t>
            </a:r>
            <a:endParaRPr lang="it-IT" sz="3200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48196" y="5939988"/>
            <a:ext cx="44738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/>
              <a:t>Assembly, </a:t>
            </a:r>
            <a:r>
              <a:rPr lang="it-IT" sz="1400" dirty="0" err="1"/>
              <a:t>distribution</a:t>
            </a:r>
            <a:r>
              <a:rPr lang="it-IT" sz="1400" dirty="0"/>
              <a:t> and </a:t>
            </a:r>
            <a:r>
              <a:rPr lang="it-IT" sz="1400" dirty="0" err="1"/>
              <a:t>total</a:t>
            </a:r>
            <a:r>
              <a:rPr lang="it-IT" sz="1400" dirty="0"/>
              <a:t> </a:t>
            </a:r>
            <a:r>
              <a:rPr lang="it-IT" sz="1400" dirty="0" err="1"/>
              <a:t>transportation</a:t>
            </a:r>
            <a:r>
              <a:rPr lang="it-IT" sz="1400" dirty="0"/>
              <a:t> </a:t>
            </a:r>
            <a:r>
              <a:rPr lang="it-IT" sz="1400" dirty="0" err="1"/>
              <a:t>cost</a:t>
            </a:r>
            <a:r>
              <a:rPr lang="it-IT" sz="1400" dirty="0"/>
              <a:t> for X&gt;x</a:t>
            </a:r>
          </a:p>
        </p:txBody>
      </p:sp>
      <p:grpSp>
        <p:nvGrpSpPr>
          <p:cNvPr id="25" name="Gruppo 24"/>
          <p:cNvGrpSpPr>
            <a:grpSpLocks noChangeAspect="1"/>
          </p:cNvGrpSpPr>
          <p:nvPr/>
        </p:nvGrpSpPr>
        <p:grpSpPr>
          <a:xfrm>
            <a:off x="342351" y="2996952"/>
            <a:ext cx="4085633" cy="2458988"/>
            <a:chOff x="1331640" y="1988840"/>
            <a:chExt cx="6485130" cy="3903156"/>
          </a:xfrm>
        </p:grpSpPr>
        <p:cxnSp>
          <p:nvCxnSpPr>
            <p:cNvPr id="5" name="Connettore 1 4"/>
            <p:cNvCxnSpPr/>
            <p:nvPr/>
          </p:nvCxnSpPr>
          <p:spPr bwMode="auto">
            <a:xfrm>
              <a:off x="1683172" y="1988840"/>
              <a:ext cx="0" cy="3528392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3333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" name="Connettore 1 5"/>
            <p:cNvCxnSpPr/>
            <p:nvPr/>
          </p:nvCxnSpPr>
          <p:spPr bwMode="auto">
            <a:xfrm>
              <a:off x="7439620" y="1988840"/>
              <a:ext cx="0" cy="3528392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3333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" name="Connettore 1 7"/>
            <p:cNvCxnSpPr/>
            <p:nvPr/>
          </p:nvCxnSpPr>
          <p:spPr bwMode="auto">
            <a:xfrm>
              <a:off x="1683172" y="5517232"/>
              <a:ext cx="5756448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3333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Connettore 1 12"/>
            <p:cNvCxnSpPr/>
            <p:nvPr/>
          </p:nvCxnSpPr>
          <p:spPr bwMode="auto">
            <a:xfrm>
              <a:off x="1683172" y="3284984"/>
              <a:ext cx="5756448" cy="223224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333333"/>
              </a:solidFill>
              <a:prstDash val="sysDash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5" name="Connettore 1 14"/>
            <p:cNvCxnSpPr/>
            <p:nvPr/>
          </p:nvCxnSpPr>
          <p:spPr bwMode="auto">
            <a:xfrm flipV="1">
              <a:off x="1683172" y="2420888"/>
              <a:ext cx="5756448" cy="3096344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333333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Connettore 1 16"/>
            <p:cNvCxnSpPr/>
            <p:nvPr/>
          </p:nvCxnSpPr>
          <p:spPr bwMode="auto">
            <a:xfrm flipV="1">
              <a:off x="1683172" y="2420888"/>
              <a:ext cx="5756448" cy="864096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3333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" name="CasellaDiTesto 18"/>
            <p:cNvSpPr txBox="1"/>
            <p:nvPr/>
          </p:nvSpPr>
          <p:spPr>
            <a:xfrm>
              <a:off x="1331640" y="306896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800" dirty="0"/>
                <a:t>€</a:t>
              </a:r>
              <a:endParaRPr lang="it-IT" dirty="0"/>
            </a:p>
          </p:txBody>
        </p:sp>
        <p:sp>
          <p:nvSpPr>
            <p:cNvPr id="20" name="CasellaDiTesto 19"/>
            <p:cNvSpPr txBox="1"/>
            <p:nvPr/>
          </p:nvSpPr>
          <p:spPr>
            <a:xfrm>
              <a:off x="1400106" y="549524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800" i="1" dirty="0"/>
                <a:t>S</a:t>
              </a:r>
              <a:endParaRPr lang="it-IT" i="1" dirty="0"/>
            </a:p>
          </p:txBody>
        </p:sp>
        <p:sp>
          <p:nvSpPr>
            <p:cNvPr id="21" name="CasellaDiTesto 20"/>
            <p:cNvSpPr txBox="1"/>
            <p:nvPr/>
          </p:nvSpPr>
          <p:spPr>
            <a:xfrm>
              <a:off x="7426920" y="5522664"/>
              <a:ext cx="38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800" i="1" dirty="0"/>
                <a:t>M</a:t>
              </a:r>
              <a:endParaRPr lang="it-IT" i="1" dirty="0"/>
            </a:p>
          </p:txBody>
        </p:sp>
        <p:sp>
          <p:nvSpPr>
            <p:cNvPr id="22" name="CasellaDiTesto 21"/>
            <p:cNvSpPr txBox="1"/>
            <p:nvPr/>
          </p:nvSpPr>
          <p:spPr>
            <a:xfrm>
              <a:off x="4335155" y="2351894"/>
              <a:ext cx="4796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800" dirty="0"/>
                <a:t>TC</a:t>
              </a:r>
              <a:endParaRPr lang="it-IT" dirty="0"/>
            </a:p>
          </p:txBody>
        </p:sp>
        <p:sp>
          <p:nvSpPr>
            <p:cNvPr id="23" name="CasellaDiTesto 22"/>
            <p:cNvSpPr txBox="1"/>
            <p:nvPr/>
          </p:nvSpPr>
          <p:spPr>
            <a:xfrm>
              <a:off x="4366184" y="3360421"/>
              <a:ext cx="5052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800" dirty="0"/>
                <a:t>AC</a:t>
              </a:r>
              <a:endParaRPr lang="it-IT" dirty="0"/>
            </a:p>
          </p:txBody>
        </p:sp>
        <p:sp>
          <p:nvSpPr>
            <p:cNvPr id="24" name="CasellaDiTesto 23"/>
            <p:cNvSpPr txBox="1"/>
            <p:nvPr/>
          </p:nvSpPr>
          <p:spPr>
            <a:xfrm>
              <a:off x="4597400" y="4474428"/>
              <a:ext cx="5052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800" dirty="0"/>
                <a:t>DC</a:t>
              </a:r>
              <a:endParaRPr lang="it-IT" dirty="0"/>
            </a:p>
          </p:txBody>
        </p:sp>
      </p:grpSp>
      <p:cxnSp>
        <p:nvCxnSpPr>
          <p:cNvPr id="27" name="Connettore 1 26"/>
          <p:cNvCxnSpPr/>
          <p:nvPr/>
        </p:nvCxnSpPr>
        <p:spPr bwMode="auto">
          <a:xfrm>
            <a:off x="5062096" y="2996044"/>
            <a:ext cx="0" cy="222288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33333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Connettore 1 27"/>
          <p:cNvCxnSpPr/>
          <p:nvPr/>
        </p:nvCxnSpPr>
        <p:spPr bwMode="auto">
          <a:xfrm>
            <a:off x="8688659" y="2996044"/>
            <a:ext cx="0" cy="222288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33333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Connettore 1 28"/>
          <p:cNvCxnSpPr/>
          <p:nvPr/>
        </p:nvCxnSpPr>
        <p:spPr bwMode="auto">
          <a:xfrm>
            <a:off x="5062096" y="5218931"/>
            <a:ext cx="3626563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33333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Connettore 1 29"/>
          <p:cNvCxnSpPr/>
          <p:nvPr/>
        </p:nvCxnSpPr>
        <p:spPr bwMode="auto">
          <a:xfrm>
            <a:off x="5062096" y="3268234"/>
            <a:ext cx="3626563" cy="195069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333333"/>
            </a:solidFill>
            <a:prstDash val="sysDash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1" name="Connettore 1 30"/>
          <p:cNvCxnSpPr/>
          <p:nvPr/>
        </p:nvCxnSpPr>
        <p:spPr bwMode="auto">
          <a:xfrm flipV="1">
            <a:off x="5062096" y="4108395"/>
            <a:ext cx="3618562" cy="111053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333333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Connettore 1 31"/>
          <p:cNvCxnSpPr/>
          <p:nvPr/>
        </p:nvCxnSpPr>
        <p:spPr bwMode="auto">
          <a:xfrm>
            <a:off x="5062096" y="3269142"/>
            <a:ext cx="3626563" cy="83834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33333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CasellaDiTesto 32"/>
          <p:cNvSpPr txBox="1"/>
          <p:nvPr/>
        </p:nvSpPr>
        <p:spPr>
          <a:xfrm>
            <a:off x="4840631" y="3676520"/>
            <a:ext cx="189052" cy="2326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0" dirty="0"/>
              <a:t>€</a:t>
            </a:r>
            <a:endParaRPr lang="it-IT" dirty="0"/>
          </a:p>
        </p:txBody>
      </p:sp>
      <p:sp>
        <p:nvSpPr>
          <p:cNvPr id="34" name="CasellaDiTesto 33"/>
          <p:cNvSpPr txBox="1"/>
          <p:nvPr/>
        </p:nvSpPr>
        <p:spPr>
          <a:xfrm>
            <a:off x="4883765" y="5205076"/>
            <a:ext cx="189052" cy="2326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0" i="1" dirty="0"/>
              <a:t>S</a:t>
            </a:r>
            <a:endParaRPr lang="it-IT" i="1" dirty="0"/>
          </a:p>
        </p:txBody>
      </p:sp>
      <p:sp>
        <p:nvSpPr>
          <p:cNvPr id="35" name="CasellaDiTesto 34"/>
          <p:cNvSpPr txBox="1"/>
          <p:nvPr/>
        </p:nvSpPr>
        <p:spPr>
          <a:xfrm>
            <a:off x="8680658" y="5222353"/>
            <a:ext cx="245606" cy="2326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0" i="1" dirty="0"/>
              <a:t>M</a:t>
            </a:r>
            <a:endParaRPr lang="it-IT" i="1" dirty="0"/>
          </a:p>
        </p:txBody>
      </p:sp>
      <p:sp>
        <p:nvSpPr>
          <p:cNvPr id="36" name="CasellaDiTesto 35"/>
          <p:cNvSpPr txBox="1"/>
          <p:nvPr/>
        </p:nvSpPr>
        <p:spPr>
          <a:xfrm>
            <a:off x="6732846" y="3344953"/>
            <a:ext cx="302159" cy="2326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0" dirty="0"/>
              <a:t>TC</a:t>
            </a:r>
            <a:endParaRPr lang="it-IT" dirty="0"/>
          </a:p>
        </p:txBody>
      </p:sp>
      <p:sp>
        <p:nvSpPr>
          <p:cNvPr id="37" name="CasellaDiTesto 36"/>
          <p:cNvSpPr txBox="1"/>
          <p:nvPr/>
        </p:nvSpPr>
        <p:spPr>
          <a:xfrm>
            <a:off x="6892094" y="3948710"/>
            <a:ext cx="318318" cy="2326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0" dirty="0"/>
              <a:t>AC</a:t>
            </a:r>
            <a:endParaRPr lang="it-IT" dirty="0"/>
          </a:p>
        </p:txBody>
      </p:sp>
      <p:sp>
        <p:nvSpPr>
          <p:cNvPr id="38" name="CasellaDiTesto 37"/>
          <p:cNvSpPr txBox="1"/>
          <p:nvPr/>
        </p:nvSpPr>
        <p:spPr>
          <a:xfrm>
            <a:off x="6898060" y="4561964"/>
            <a:ext cx="318318" cy="2326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0" dirty="0"/>
              <a:t>DC</a:t>
            </a:r>
            <a:endParaRPr lang="it-IT" dirty="0"/>
          </a:p>
        </p:txBody>
      </p:sp>
      <p:sp>
        <p:nvSpPr>
          <p:cNvPr id="39" name="CasellaDiTesto 38"/>
          <p:cNvSpPr txBox="1"/>
          <p:nvPr/>
        </p:nvSpPr>
        <p:spPr>
          <a:xfrm>
            <a:off x="4634651" y="5936580"/>
            <a:ext cx="44738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/>
              <a:t>Assembly, </a:t>
            </a:r>
            <a:r>
              <a:rPr lang="it-IT" sz="1400" dirty="0" err="1"/>
              <a:t>distribution</a:t>
            </a:r>
            <a:r>
              <a:rPr lang="it-IT" sz="1400" dirty="0"/>
              <a:t> and </a:t>
            </a:r>
            <a:r>
              <a:rPr lang="it-IT" sz="1400" dirty="0" err="1"/>
              <a:t>total</a:t>
            </a:r>
            <a:r>
              <a:rPr lang="it-IT" sz="1400" dirty="0"/>
              <a:t> </a:t>
            </a:r>
            <a:r>
              <a:rPr lang="it-IT" sz="1400" dirty="0" err="1"/>
              <a:t>transportation</a:t>
            </a:r>
            <a:r>
              <a:rPr lang="it-IT" sz="1400" dirty="0"/>
              <a:t> </a:t>
            </a:r>
            <a:r>
              <a:rPr lang="it-IT" sz="1400" dirty="0" err="1"/>
              <a:t>cost</a:t>
            </a:r>
            <a:r>
              <a:rPr lang="it-IT" sz="1400" dirty="0"/>
              <a:t> for X&lt;x</a:t>
            </a:r>
          </a:p>
        </p:txBody>
      </p:sp>
      <p:sp>
        <p:nvSpPr>
          <p:cNvPr id="40" name="CasellaDiTesto 39"/>
          <p:cNvSpPr txBox="1"/>
          <p:nvPr/>
        </p:nvSpPr>
        <p:spPr>
          <a:xfrm>
            <a:off x="3048217" y="1484784"/>
            <a:ext cx="30475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/>
              <a:t>T = </a:t>
            </a:r>
            <a:r>
              <a:rPr lang="it-IT" i="1" dirty="0" err="1"/>
              <a:t>tX</a:t>
            </a:r>
            <a:r>
              <a:rPr lang="it-IT" i="1" dirty="0"/>
              <a:t> (D - d) + </a:t>
            </a:r>
            <a:r>
              <a:rPr lang="it-IT" i="1" dirty="0" err="1"/>
              <a:t>txd</a:t>
            </a:r>
            <a:endParaRPr lang="it-IT" i="1" dirty="0"/>
          </a:p>
        </p:txBody>
      </p:sp>
      <p:sp>
        <p:nvSpPr>
          <p:cNvPr id="3" name="Parentesi graffa aperta 2"/>
          <p:cNvSpPr/>
          <p:nvPr/>
        </p:nvSpPr>
        <p:spPr bwMode="auto">
          <a:xfrm rot="16200000">
            <a:off x="4277913" y="1445965"/>
            <a:ext cx="232865" cy="1356943"/>
          </a:xfrm>
          <a:prstGeom prst="leftBrace">
            <a:avLst/>
          </a:prstGeom>
          <a:solidFill>
            <a:schemeClr val="accent1"/>
          </a:solidFill>
          <a:ln w="19050" cap="flat" cmpd="sng" algn="ctr">
            <a:solidFill>
              <a:srgbClr val="333333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 typeface="Monotype Sorts" pitchFamily="2" charset="2"/>
              <a:buChar char="è"/>
              <a:tabLst/>
            </a:pPr>
            <a:endParaRPr kumimoji="0" lang="it-IT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Parentesi graffa aperta 40"/>
          <p:cNvSpPr/>
          <p:nvPr/>
        </p:nvSpPr>
        <p:spPr bwMode="auto">
          <a:xfrm rot="16200000">
            <a:off x="5685513" y="1811434"/>
            <a:ext cx="232865" cy="587680"/>
          </a:xfrm>
          <a:prstGeom prst="leftBrace">
            <a:avLst/>
          </a:prstGeom>
          <a:solidFill>
            <a:schemeClr val="accent1"/>
          </a:solidFill>
          <a:ln w="19050" cap="flat" cmpd="sng" algn="ctr">
            <a:solidFill>
              <a:srgbClr val="333333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 typeface="Monotype Sorts" pitchFamily="2" charset="2"/>
              <a:buChar char="è"/>
              <a:tabLst/>
            </a:pPr>
            <a:endParaRPr kumimoji="0" lang="it-IT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CasellaDiTesto 41"/>
          <p:cNvSpPr txBox="1"/>
          <p:nvPr/>
        </p:nvSpPr>
        <p:spPr>
          <a:xfrm>
            <a:off x="3802830" y="2204864"/>
            <a:ext cx="12394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/>
              <a:t>Assembly </a:t>
            </a:r>
            <a:r>
              <a:rPr lang="it-IT" sz="1400" dirty="0" err="1"/>
              <a:t>cost</a:t>
            </a:r>
            <a:endParaRPr lang="it-IT" sz="1400" dirty="0"/>
          </a:p>
        </p:txBody>
      </p:sp>
      <p:sp>
        <p:nvSpPr>
          <p:cNvPr id="43" name="CasellaDiTesto 42"/>
          <p:cNvSpPr txBox="1"/>
          <p:nvPr/>
        </p:nvSpPr>
        <p:spPr>
          <a:xfrm>
            <a:off x="5114156" y="2204864"/>
            <a:ext cx="13869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/>
              <a:t>Distribution </a:t>
            </a:r>
            <a:r>
              <a:rPr lang="it-IT" sz="1400" dirty="0" err="1"/>
              <a:t>cost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1952773799"/>
      </p:ext>
    </p:extLst>
  </p:cSld>
  <p:clrMapOvr>
    <a:masterClrMapping/>
  </p:clrMapOvr>
</p:sld>
</file>

<file path=ppt/theme/theme1.xml><?xml version="1.0" encoding="utf-8"?>
<a:theme xmlns:a="http://schemas.openxmlformats.org/drawingml/2006/main" name="AV2_1">
  <a:themeElements>
    <a:clrScheme name="AV2_1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AV2_1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rgbClr val="333333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2"/>
          </a:buClr>
          <a:buSzTx/>
          <a:buFont typeface="Monotype Sorts" pitchFamily="2" charset="2"/>
          <a:buChar char="è"/>
          <a:tabLst/>
          <a:defRPr kumimoji="0" lang="it-IT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rgbClr val="333333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2"/>
          </a:buClr>
          <a:buSzTx/>
          <a:buFont typeface="Monotype Sorts" pitchFamily="2" charset="2"/>
          <a:buChar char="è"/>
          <a:tabLst/>
          <a:defRPr kumimoji="0" lang="it-IT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V2_1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V2_1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V2_1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V2_1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V2_1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V2_1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V2_1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V2_1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C:\Dati\Documenti\Lezioni\AV2_1.ppt</Template>
  <TotalTime>18380</TotalTime>
  <Words>2350</Words>
  <Application>Microsoft Office PowerPoint</Application>
  <PresentationFormat>Presentazione su schermo (4:3)</PresentationFormat>
  <Paragraphs>352</Paragraphs>
  <Slides>22</Slides>
  <Notes>2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2</vt:i4>
      </vt:variant>
      <vt:variant>
        <vt:lpstr>Titoli diapositive</vt:lpstr>
      </vt:variant>
      <vt:variant>
        <vt:i4>22</vt:i4>
      </vt:variant>
    </vt:vector>
  </HeadingPairs>
  <TitlesOfParts>
    <vt:vector size="31" baseType="lpstr">
      <vt:lpstr>Arial</vt:lpstr>
      <vt:lpstr>Monotype Sorts</vt:lpstr>
      <vt:lpstr>Palatino Linotype</vt:lpstr>
      <vt:lpstr>Tahoma</vt:lpstr>
      <vt:lpstr>Times New Roman</vt:lpstr>
      <vt:lpstr>Wingdings</vt:lpstr>
      <vt:lpstr>AV2_1</vt:lpstr>
      <vt:lpstr>Equation</vt:lpstr>
      <vt:lpstr>Bitmap Image</vt:lpstr>
      <vt:lpstr>Economic Geography   5 – Location of industrial activities</vt:lpstr>
      <vt:lpstr>Industrial location theory</vt:lpstr>
      <vt:lpstr>Presentazione standard di PowerPoint</vt:lpstr>
      <vt:lpstr>Presentazione standard di PowerPoint</vt:lpstr>
      <vt:lpstr>Presentazione standard di PowerPoint</vt:lpstr>
      <vt:lpstr>Location à la Weber in the simplified model (along a line)</vt:lpstr>
      <vt:lpstr>Weber’s Theory of industrial location </vt:lpstr>
      <vt:lpstr>Weber’s model of industrial location Location on a line </vt:lpstr>
      <vt:lpstr>Weber’s model of industrial location  Assembly, distribution and transport costs</vt:lpstr>
      <vt:lpstr>Weber’s model of industrial location  </vt:lpstr>
      <vt:lpstr>Alternatives: the Varignon Machine</vt:lpstr>
      <vt:lpstr>Weber’s model of industrial location 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Weber’s model of industrial location </vt:lpstr>
      <vt:lpstr>Presentazione standard di PowerPoint</vt:lpstr>
      <vt:lpstr>Smith ‘satisfactory solutions’  </vt:lpstr>
      <vt:lpstr>Smith   ‘satisfactory  solutions’ </vt:lpstr>
      <vt:lpstr>The main elements and trends of location</vt:lpstr>
      <vt:lpstr>References</vt:lpstr>
    </vt:vector>
  </TitlesOfParts>
  <Company>DSGS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Geografia Economica II modulo</dc:title>
  <dc:creator>9373 - Giuseppe  Borruso</dc:creator>
  <cp:lastModifiedBy>Giuseppe Borruso</cp:lastModifiedBy>
  <cp:revision>478</cp:revision>
  <cp:lastPrinted>2001-12-11T18:28:57Z</cp:lastPrinted>
  <dcterms:created xsi:type="dcterms:W3CDTF">2000-04-10T11:43:56Z</dcterms:created>
  <dcterms:modified xsi:type="dcterms:W3CDTF">2023-12-04T14:36:46Z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giuseppeb@econ.univ.trieste.it</vt:lpwstr>
  </property>
  <property fmtid="{D5CDD505-2E9C-101B-9397-08002B2CF9AE}" pid="8" name="HomePage">
    <vt:lpwstr/>
  </property>
  <property fmtid="{D5CDD505-2E9C-101B-9397-08002B2CF9AE}" pid="9" name="Other">
    <vt:lpwstr>Seminari introduttivi ai GIS_x000d_
Incontri tenuti dal Dott. Giuseppe Borruso</vt:lpwstr>
  </property>
  <property fmtid="{D5CDD505-2E9C-101B-9397-08002B2CF9AE}" pid="10" name="DownloadOriginal">
    <vt:bool>false</vt:bool>
  </property>
  <property fmtid="{D5CDD505-2E9C-101B-9397-08002B2CF9AE}" pid="11" name="DownloadIEButton">
    <vt:bool>true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C:\Dati\Documenti\Varie</vt:lpwstr>
  </property>
</Properties>
</file>