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0" r:id="rId2"/>
    <p:sldId id="387" r:id="rId3"/>
    <p:sldId id="386" r:id="rId4"/>
    <p:sldId id="393" r:id="rId5"/>
    <p:sldId id="363" r:id="rId6"/>
    <p:sldId id="365" r:id="rId7"/>
    <p:sldId id="369" r:id="rId8"/>
    <p:sldId id="370" r:id="rId9"/>
    <p:sldId id="395" r:id="rId10"/>
    <p:sldId id="396" r:id="rId11"/>
    <p:sldId id="362" r:id="rId12"/>
    <p:sldId id="371" r:id="rId13"/>
    <p:sldId id="372" r:id="rId14"/>
    <p:sldId id="383" r:id="rId15"/>
    <p:sldId id="373" r:id="rId16"/>
    <p:sldId id="374" r:id="rId17"/>
    <p:sldId id="379" r:id="rId18"/>
    <p:sldId id="375" r:id="rId19"/>
    <p:sldId id="376" r:id="rId20"/>
    <p:sldId id="397" r:id="rId21"/>
    <p:sldId id="385" r:id="rId22"/>
    <p:sldId id="380" r:id="rId23"/>
    <p:sldId id="377" r:id="rId24"/>
    <p:sldId id="399" r:id="rId25"/>
    <p:sldId id="381" r:id="rId2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5162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663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889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698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6100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4005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250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799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498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51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62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E14E7-45E7-4458-B8DC-C5882FCE8892}" type="datetimeFigureOut">
              <a:rPr lang="it-IT" smtClean="0"/>
              <a:t>30/09/2024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A74D9D-C350-47B2-8BEA-FA9E15A8598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790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323273" y="110837"/>
            <a:ext cx="5985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Atomo di idrogeno (e in generale idrogenoidi)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958109" y="673467"/>
            <a:ext cx="31729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 smtClean="0"/>
              <a:t>Energie degli orbitali</a:t>
            </a:r>
            <a:endParaRPr lang="it-IT" sz="28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55"/>
          <a:stretch/>
        </p:blipFill>
        <p:spPr>
          <a:xfrm>
            <a:off x="974966" y="4230255"/>
            <a:ext cx="6986540" cy="1006763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966" y="4650511"/>
            <a:ext cx="6986540" cy="2031999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524000" y="4650511"/>
            <a:ext cx="6927273" cy="15747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63"/>
          <a:stretch/>
        </p:blipFill>
        <p:spPr>
          <a:xfrm>
            <a:off x="974966" y="2743197"/>
            <a:ext cx="6986540" cy="108989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905164" y="2540000"/>
            <a:ext cx="618836" cy="431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009"/>
          <a:stretch/>
        </p:blipFill>
        <p:spPr>
          <a:xfrm>
            <a:off x="755098" y="3549071"/>
            <a:ext cx="558270" cy="2031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ontent Placeholder 2"/>
              <p:cNvSpPr txBox="1">
                <a:spLocks/>
              </p:cNvSpPr>
              <p:nvPr/>
            </p:nvSpPr>
            <p:spPr>
              <a:xfrm>
                <a:off x="0" y="1108031"/>
                <a:ext cx="3685880" cy="9747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it-IT" sz="2200" dirty="0">
                    <a:solidFill>
                      <a:srgbClr val="FF0000"/>
                    </a:solidFill>
                  </a:rPr>
                  <a:t>p</a:t>
                </a:r>
                <a:r>
                  <a:rPr lang="it-IT" sz="2200" dirty="0" smtClean="0">
                    <a:solidFill>
                      <a:srgbClr val="FF0000"/>
                    </a:solidFill>
                  </a:rPr>
                  <a:t>roporzionale</a:t>
                </a:r>
                <a:r>
                  <a:rPr lang="it-IT" sz="2200" dirty="0" smtClean="0"/>
                  <a:t> a </a:t>
                </a:r>
                <a14:m>
                  <m:oMath xmlns:m="http://schemas.openxmlformats.org/officeDocument/2006/math">
                    <m:r>
                      <a:rPr lang="it-IT" sz="22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it-IT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it-IT" sz="2200" b="0" i="1" smtClean="0">
                            <a:latin typeface="Cambria Math" panose="02040503050406030204" pitchFamily="18" charset="0"/>
                          </a:rPr>
                          <m:t>𝑅h𝑐</m:t>
                        </m:r>
                      </m:num>
                      <m:den>
                        <m:sSup>
                          <m:sSupPr>
                            <m:ctrlP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it-IT" sz="2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it-IT" sz="2200" b="0" dirty="0" smtClean="0"/>
              </a:p>
            </p:txBody>
          </p:sp>
        </mc:Choice>
        <mc:Fallback xmlns="">
          <p:sp>
            <p:nvSpPr>
              <p:cNvPr id="12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108031"/>
                <a:ext cx="3685880" cy="97476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Freccia a destra con strisce 12"/>
          <p:cNvSpPr/>
          <p:nvPr/>
        </p:nvSpPr>
        <p:spPr>
          <a:xfrm>
            <a:off x="3402999" y="1431374"/>
            <a:ext cx="525589" cy="276925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413" y="1308193"/>
            <a:ext cx="2562583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826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10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24400" y="2286000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Principio di </a:t>
            </a:r>
            <a:r>
              <a:rPr lang="it-IT" sz="2200" b="1" i="1" dirty="0" err="1" smtClean="0"/>
              <a:t>Aufbau</a:t>
            </a:r>
            <a:r>
              <a:rPr lang="it-IT" sz="2200" b="1" i="1" dirty="0" smtClean="0"/>
              <a:t> </a:t>
            </a:r>
            <a:r>
              <a:rPr lang="it-IT" sz="2200" dirty="0" smtClean="0"/>
              <a:t>(riempimento): Gli elettroni dell’atomo occupano prima orbitali a bassa energia e, via via, orbitali a energia crescente</a:t>
            </a:r>
            <a:endParaRPr lang="it-IT" sz="2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52600" y="152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Configurazione elettronica</a:t>
            </a:r>
            <a:endParaRPr lang="it-IT" sz="320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676400" y="762000"/>
            <a:ext cx="7239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Wolfgang </a:t>
            </a:r>
            <a:r>
              <a:rPr lang="it-IT" sz="2200" b="1" baseline="0" dirty="0" err="1" smtClean="0"/>
              <a:t>Pauli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(1900-1958):</a:t>
            </a:r>
          </a:p>
          <a:p>
            <a:pPr marL="342900" lvl="0" indent="-342900"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lang="it-IT" sz="2200" b="1" i="1" dirty="0" smtClean="0"/>
              <a:t>Principio di esclusione</a:t>
            </a:r>
            <a:r>
              <a:rPr lang="it-IT" sz="2200" i="1" dirty="0" smtClean="0"/>
              <a:t>: ciascun elettrone ha 4 numeri quantici (n, l, m</a:t>
            </a:r>
            <a:r>
              <a:rPr lang="it-IT" sz="2200" i="1" baseline="-25000" dirty="0" smtClean="0"/>
              <a:t>l </a:t>
            </a:r>
            <a:r>
              <a:rPr lang="it-IT" sz="2200" i="1" dirty="0" smtClean="0"/>
              <a:t>, m</a:t>
            </a:r>
            <a:r>
              <a:rPr lang="it-IT" sz="2200" i="1" baseline="-25000" dirty="0" smtClean="0"/>
              <a:t>s</a:t>
            </a:r>
            <a:r>
              <a:rPr lang="it-IT" sz="2200" i="1" dirty="0" smtClean="0"/>
              <a:t>), che sono diversi da quelli degli altri elettroni </a:t>
            </a:r>
          </a:p>
        </p:txBody>
      </p:sp>
      <p:pic>
        <p:nvPicPr>
          <p:cNvPr id="19" name="Immagine 18" descr="paul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416121" cy="2000552"/>
          </a:xfrm>
          <a:prstGeom prst="rect">
            <a:avLst/>
          </a:prstGeom>
        </p:spPr>
      </p:pic>
      <p:pic>
        <p:nvPicPr>
          <p:cNvPr id="20" name="Immagine 19" descr="energiaorbital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438400"/>
            <a:ext cx="4343400" cy="4140708"/>
          </a:xfrm>
          <a:prstGeom prst="rect">
            <a:avLst/>
          </a:prstGeom>
        </p:spPr>
      </p:pic>
      <p:pic>
        <p:nvPicPr>
          <p:cNvPr id="21" name="Immagine 20" descr="tavola periodica.jpg"/>
          <p:cNvPicPr>
            <a:picLocks noChangeAspect="1"/>
          </p:cNvPicPr>
          <p:nvPr/>
        </p:nvPicPr>
        <p:blipFill>
          <a:blip r:embed="rId4" cstate="print"/>
          <a:srcRect l="71902" t="35076" r="22725" b="54523"/>
          <a:stretch>
            <a:fillRect/>
          </a:stretch>
        </p:blipFill>
        <p:spPr>
          <a:xfrm>
            <a:off x="3505200" y="4419600"/>
            <a:ext cx="1600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vale 21"/>
          <p:cNvSpPr/>
          <p:nvPr/>
        </p:nvSpPr>
        <p:spPr>
          <a:xfrm>
            <a:off x="3505200" y="4419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4" name="Connettore 2 33"/>
          <p:cNvCxnSpPr/>
          <p:nvPr/>
        </p:nvCxnSpPr>
        <p:spPr>
          <a:xfrm rot="16200000">
            <a:off x="723900" y="6286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 rot="16200000">
            <a:off x="723900" y="57531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>
            <a:off x="5486400" y="5181600"/>
            <a:ext cx="31242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Configurazione elettronica del germanio:</a:t>
            </a:r>
          </a:p>
          <a:p>
            <a:pPr algn="ctr"/>
            <a:r>
              <a:rPr lang="it-IT" b="1" dirty="0" smtClean="0"/>
              <a:t>1s</a:t>
            </a:r>
            <a:r>
              <a:rPr lang="it-IT" b="1" baseline="30000" dirty="0" smtClean="0"/>
              <a:t>2 </a:t>
            </a:r>
            <a:r>
              <a:rPr lang="it-IT" b="1" dirty="0" smtClean="0"/>
              <a:t>2s</a:t>
            </a:r>
            <a:r>
              <a:rPr lang="it-IT" b="1" baseline="30000" dirty="0" smtClean="0"/>
              <a:t>2 </a:t>
            </a:r>
            <a:r>
              <a:rPr lang="it-IT" b="1" dirty="0" smtClean="0"/>
              <a:t>2p</a:t>
            </a:r>
            <a:r>
              <a:rPr lang="it-IT" b="1" baseline="30000" dirty="0" smtClean="0"/>
              <a:t>6 </a:t>
            </a:r>
            <a:r>
              <a:rPr lang="it-IT" b="1" dirty="0" smtClean="0"/>
              <a:t>3s</a:t>
            </a:r>
            <a:r>
              <a:rPr lang="it-IT" b="1" baseline="30000" dirty="0" smtClean="0"/>
              <a:t>2 </a:t>
            </a:r>
            <a:r>
              <a:rPr lang="it-IT" b="1" dirty="0" smtClean="0"/>
              <a:t>3p</a:t>
            </a:r>
            <a:r>
              <a:rPr lang="it-IT" b="1" baseline="30000" dirty="0" smtClean="0"/>
              <a:t>6 </a:t>
            </a:r>
            <a:r>
              <a:rPr lang="it-IT" b="1" dirty="0" smtClean="0"/>
              <a:t>4s</a:t>
            </a:r>
            <a:r>
              <a:rPr lang="it-IT" b="1" baseline="30000" dirty="0" smtClean="0"/>
              <a:t>2 </a:t>
            </a:r>
            <a:r>
              <a:rPr lang="it-IT" b="1" dirty="0" smtClean="0"/>
              <a:t>3d</a:t>
            </a:r>
            <a:r>
              <a:rPr lang="it-IT" b="1" baseline="30000" dirty="0" smtClean="0"/>
              <a:t>10 </a:t>
            </a:r>
            <a:r>
              <a:rPr lang="it-IT" b="1" dirty="0" smtClean="0"/>
              <a:t>4p</a:t>
            </a:r>
            <a:r>
              <a:rPr lang="it-IT" b="1" baseline="30000" dirty="0" smtClean="0"/>
              <a:t>2</a:t>
            </a:r>
          </a:p>
          <a:p>
            <a:pPr algn="ctr"/>
            <a:r>
              <a:rPr lang="it-IT" b="1" dirty="0" smtClean="0"/>
              <a:t>Oppure</a:t>
            </a:r>
          </a:p>
          <a:p>
            <a:pPr algn="ctr"/>
            <a:r>
              <a:rPr lang="it-IT" b="1" dirty="0" smtClean="0"/>
              <a:t>[</a:t>
            </a:r>
            <a:r>
              <a:rPr lang="it-IT" b="1" dirty="0" err="1" smtClean="0"/>
              <a:t>Ar</a:t>
            </a:r>
            <a:r>
              <a:rPr lang="it-IT" b="1" dirty="0" smtClean="0"/>
              <a:t>]4s</a:t>
            </a:r>
            <a:r>
              <a:rPr lang="it-IT" b="1" baseline="30000" dirty="0" smtClean="0"/>
              <a:t>2 </a:t>
            </a:r>
            <a:r>
              <a:rPr lang="it-IT" b="1" dirty="0"/>
              <a:t>3d</a:t>
            </a:r>
            <a:r>
              <a:rPr lang="it-IT" b="1" baseline="30000" dirty="0"/>
              <a:t>10 </a:t>
            </a:r>
            <a:r>
              <a:rPr lang="it-IT" b="1" dirty="0"/>
              <a:t>4p</a:t>
            </a:r>
            <a:r>
              <a:rPr lang="it-IT" b="1" baseline="30000" dirty="0"/>
              <a:t>2</a:t>
            </a:r>
          </a:p>
          <a:p>
            <a:pPr algn="ctr"/>
            <a:endParaRPr lang="it-IT" b="1" baseline="30000" dirty="0"/>
          </a:p>
        </p:txBody>
      </p:sp>
      <p:cxnSp>
        <p:nvCxnSpPr>
          <p:cNvPr id="23" name="Connettore 2 22"/>
          <p:cNvCxnSpPr/>
          <p:nvPr/>
        </p:nvCxnSpPr>
        <p:spPr>
          <a:xfrm rot="5400000">
            <a:off x="647700" y="6286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rot="16200000">
            <a:off x="1104900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2 25"/>
          <p:cNvCxnSpPr/>
          <p:nvPr/>
        </p:nvCxnSpPr>
        <p:spPr>
          <a:xfrm rot="5400000">
            <a:off x="1028700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rot="16200000">
            <a:off x="1298448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/>
          <p:cNvCxnSpPr/>
          <p:nvPr/>
        </p:nvCxnSpPr>
        <p:spPr>
          <a:xfrm rot="5400000">
            <a:off x="1216152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2 37"/>
          <p:cNvCxnSpPr/>
          <p:nvPr/>
        </p:nvCxnSpPr>
        <p:spPr>
          <a:xfrm rot="16200000">
            <a:off x="1485900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 rot="5400000">
            <a:off x="1403604" y="5524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2 39"/>
          <p:cNvCxnSpPr/>
          <p:nvPr/>
        </p:nvCxnSpPr>
        <p:spPr>
          <a:xfrm rot="5400000">
            <a:off x="647700" y="57531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 rot="16200000">
            <a:off x="729996" y="5143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/>
          <p:nvPr/>
        </p:nvCxnSpPr>
        <p:spPr>
          <a:xfrm rot="5400000">
            <a:off x="647700" y="5143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 rot="16200000">
            <a:off x="1104900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2 43"/>
          <p:cNvCxnSpPr/>
          <p:nvPr/>
        </p:nvCxnSpPr>
        <p:spPr>
          <a:xfrm rot="5400000">
            <a:off x="1022604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2 44"/>
          <p:cNvCxnSpPr/>
          <p:nvPr/>
        </p:nvCxnSpPr>
        <p:spPr>
          <a:xfrm rot="16200000">
            <a:off x="1298448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/>
          <p:nvPr/>
        </p:nvCxnSpPr>
        <p:spPr>
          <a:xfrm rot="5400000">
            <a:off x="1216152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/>
          <p:nvPr/>
        </p:nvCxnSpPr>
        <p:spPr>
          <a:xfrm rot="16200000">
            <a:off x="1485900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/>
          <p:cNvCxnSpPr/>
          <p:nvPr/>
        </p:nvCxnSpPr>
        <p:spPr>
          <a:xfrm rot="5400000">
            <a:off x="1403604" y="49149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2 48"/>
          <p:cNvCxnSpPr/>
          <p:nvPr/>
        </p:nvCxnSpPr>
        <p:spPr>
          <a:xfrm rot="16200000">
            <a:off x="1866900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/>
          <p:nvPr/>
        </p:nvCxnSpPr>
        <p:spPr>
          <a:xfrm rot="5400000">
            <a:off x="1784604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2 50"/>
          <p:cNvCxnSpPr/>
          <p:nvPr/>
        </p:nvCxnSpPr>
        <p:spPr>
          <a:xfrm rot="16200000">
            <a:off x="2095500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rot="5400000">
            <a:off x="2013204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/>
          <p:nvPr/>
        </p:nvCxnSpPr>
        <p:spPr>
          <a:xfrm rot="16200000">
            <a:off x="2286000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rot="5400000">
            <a:off x="2203704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2 54"/>
          <p:cNvCxnSpPr/>
          <p:nvPr/>
        </p:nvCxnSpPr>
        <p:spPr>
          <a:xfrm rot="16200000">
            <a:off x="2476500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2 55"/>
          <p:cNvCxnSpPr/>
          <p:nvPr/>
        </p:nvCxnSpPr>
        <p:spPr>
          <a:xfrm rot="5400000">
            <a:off x="2394204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16200000">
            <a:off x="2705100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2 57"/>
          <p:cNvCxnSpPr/>
          <p:nvPr/>
        </p:nvCxnSpPr>
        <p:spPr>
          <a:xfrm rot="5400000">
            <a:off x="2622804" y="44577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 rot="16200000">
            <a:off x="723900" y="46101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2 59"/>
          <p:cNvCxnSpPr/>
          <p:nvPr/>
        </p:nvCxnSpPr>
        <p:spPr>
          <a:xfrm rot="5400000">
            <a:off x="641604" y="46101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ttore 2 61"/>
          <p:cNvCxnSpPr/>
          <p:nvPr/>
        </p:nvCxnSpPr>
        <p:spPr>
          <a:xfrm rot="5400000">
            <a:off x="1022604" y="4381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2 63"/>
          <p:cNvCxnSpPr/>
          <p:nvPr/>
        </p:nvCxnSpPr>
        <p:spPr>
          <a:xfrm rot="5400000">
            <a:off x="1216152" y="4381500"/>
            <a:ext cx="229394" cy="79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7000"/>
                            </p:stCondLst>
                            <p:childTnLst>
                              <p:par>
                                <p:cTn id="1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8000"/>
                            </p:stCondLst>
                            <p:childTnLst>
                              <p:par>
                                <p:cTn id="1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9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22"/>
          <a:stretch/>
        </p:blipFill>
        <p:spPr bwMode="auto">
          <a:xfrm>
            <a:off x="922864" y="1569677"/>
            <a:ext cx="7016451" cy="39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571499" y="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Configurazioni elettroniche e Tavola Periodica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1243" y="5682971"/>
            <a:ext cx="8057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* La Tavola Periodica riporta le configurazioni elettroniche dello </a:t>
            </a:r>
            <a:r>
              <a:rPr lang="it-IT" b="1" dirty="0" smtClean="0"/>
              <a:t>stato fondamentale</a:t>
            </a:r>
            <a:r>
              <a:rPr lang="it-IT" dirty="0" smtClean="0"/>
              <a:t>. Esistono anche </a:t>
            </a:r>
            <a:r>
              <a:rPr lang="it-IT" b="1" dirty="0" smtClean="0"/>
              <a:t>stati eccitati</a:t>
            </a:r>
            <a:r>
              <a:rPr lang="it-IT" dirty="0" smtClean="0"/>
              <a:t>, in cui uno o più elettroni vengono promossi ad orbitali a più elevata energia.  </a:t>
            </a:r>
            <a:endParaRPr lang="it-IT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46347"/>
            <a:ext cx="91439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Osserviamo che la disposizione degli elementi nella Tavola Periodica richiama la configurazione elettronica e, in particolare, la posizione dell’ultimo elettrone aggiunto secondo il principio di aufbau. 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9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Elettroni di valenza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9" y="808613"/>
            <a:ext cx="7996518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Le proprietà periodiche degli elementi che sono alla base della costruzione della Tavola Periodica sono legate alla </a:t>
            </a:r>
            <a:r>
              <a:rPr lang="it-IT" b="1" dirty="0" smtClean="0"/>
              <a:t>configurazione elettronica del livello di valenza</a:t>
            </a:r>
            <a:r>
              <a:rPr lang="it-IT" dirty="0" smtClean="0"/>
              <a:t>, che è fondamentale per comprendere le proprietà di reattività degli atomi.  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/>
              <a:t>Il </a:t>
            </a:r>
            <a:r>
              <a:rPr lang="it-IT" b="1" dirty="0"/>
              <a:t>livello di valenza</a:t>
            </a:r>
            <a:r>
              <a:rPr lang="it-IT" dirty="0"/>
              <a:t> di un atomo è l’ultimo livello di quell’atomo occupato </a:t>
            </a:r>
            <a:r>
              <a:rPr lang="it-IT" dirty="0" smtClean="0"/>
              <a:t>nello </a:t>
            </a:r>
            <a:r>
              <a:rPr lang="it-IT" dirty="0"/>
              <a:t>stato fondamentale</a:t>
            </a:r>
            <a:r>
              <a:rPr lang="it-IT" dirty="0" smtClean="0"/>
              <a:t>. Gli elettroni dei livelli sottostanti sono chiamati </a:t>
            </a:r>
            <a:r>
              <a:rPr lang="it-IT" b="1" dirty="0" smtClean="0"/>
              <a:t>elettroni di core</a:t>
            </a:r>
            <a:r>
              <a:rPr lang="it-IT" dirty="0" smtClean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 smtClean="0"/>
              <a:t>	Ad esempio</a:t>
            </a:r>
            <a:r>
              <a:rPr lang="it-IT" i="1" dirty="0"/>
              <a:t>:</a:t>
            </a:r>
            <a:r>
              <a:rPr lang="it-IT" i="1" dirty="0" smtClean="0"/>
              <a:t> </a:t>
            </a:r>
            <a:r>
              <a:rPr lang="it-IT" i="1" dirty="0"/>
              <a:t>per il sodio il livello di valenza è il terzo, per l’ossigeno il </a:t>
            </a:r>
            <a:r>
              <a:rPr lang="it-IT" i="1" dirty="0" smtClean="0"/>
              <a:t>	secondo,	per </a:t>
            </a:r>
            <a:r>
              <a:rPr lang="it-IT" i="1" dirty="0"/>
              <a:t>il bario il sesto.</a:t>
            </a:r>
            <a:r>
              <a:rPr lang="it-IT" dirty="0"/>
              <a:t> </a:t>
            </a:r>
            <a:endParaRPr lang="it-IT" dirty="0" smtClean="0"/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La </a:t>
            </a:r>
            <a:r>
              <a:rPr lang="it-IT" b="1" dirty="0"/>
              <a:t>configurazione elettronica di valenza</a:t>
            </a:r>
            <a:r>
              <a:rPr lang="it-IT" dirty="0"/>
              <a:t> è la disposizione degli elettroni negli orbitali dell’ultimo </a:t>
            </a:r>
            <a:r>
              <a:rPr lang="it-IT" dirty="0" smtClean="0"/>
              <a:t>livello.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/>
              <a:t>	</a:t>
            </a:r>
            <a:r>
              <a:rPr lang="it-IT" i="1" dirty="0" smtClean="0"/>
              <a:t>Ad esempio: per il litio la configurazione elettronica di valenza è 2s</a:t>
            </a:r>
            <a:r>
              <a:rPr lang="it-IT" i="1" baseline="30000" dirty="0" smtClean="0"/>
              <a:t>1</a:t>
            </a:r>
            <a:r>
              <a:rPr lang="it-IT" i="1" dirty="0" smtClean="0"/>
              <a:t>, per il 	sodio 3s</a:t>
            </a:r>
            <a:r>
              <a:rPr lang="it-IT" i="1" baseline="30000" dirty="0" smtClean="0"/>
              <a:t>1</a:t>
            </a:r>
            <a:r>
              <a:rPr lang="it-IT" i="1" dirty="0" smtClean="0"/>
              <a:t>, per il potassio 4s</a:t>
            </a:r>
            <a:r>
              <a:rPr lang="it-IT" i="1" baseline="30000" dirty="0" smtClean="0"/>
              <a:t>1</a:t>
            </a:r>
            <a:r>
              <a:rPr lang="it-IT" i="1" dirty="0" smtClean="0"/>
              <a:t>... I metalli alcalini hanno tutti configurazione 	di valenza ns</a:t>
            </a:r>
            <a:r>
              <a:rPr lang="it-IT" i="1" baseline="30000" dirty="0" smtClean="0"/>
              <a:t>1</a:t>
            </a:r>
            <a:r>
              <a:rPr lang="it-IT" i="1" dirty="0" smtClean="0"/>
              <a:t>, cioè hanno un solo elettrone di valenza.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/>
              <a:t>	</a:t>
            </a:r>
            <a:r>
              <a:rPr lang="it-IT" i="1" dirty="0" smtClean="0"/>
              <a:t>Qual è la configurazione di valenza del gruppo 14?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/>
              <a:t>	</a:t>
            </a:r>
            <a:r>
              <a:rPr lang="it-IT" i="1" dirty="0" smtClean="0"/>
              <a:t>E quella del gruppo 17?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 smtClean="0"/>
              <a:t> 	E quella del gruppo 18? </a:t>
            </a:r>
            <a:endParaRPr lang="it-IT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669740" y="5172635"/>
            <a:ext cx="11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np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endParaRPr lang="it-IT" baseline="300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2733" y="5574233"/>
            <a:ext cx="11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np</a:t>
            </a:r>
            <a:r>
              <a:rPr lang="it-IT" baseline="300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3767" y="5982981"/>
            <a:ext cx="1138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</a:rPr>
              <a:t>n</a:t>
            </a:r>
            <a:r>
              <a:rPr lang="it-IT" dirty="0" smtClean="0">
                <a:solidFill>
                  <a:srgbClr val="FF0000"/>
                </a:solidFill>
              </a:rPr>
              <a:t>s</a:t>
            </a:r>
            <a:r>
              <a:rPr lang="it-IT" baseline="30000" dirty="0" smtClean="0">
                <a:solidFill>
                  <a:srgbClr val="FF0000"/>
                </a:solidFill>
              </a:rPr>
              <a:t>2</a:t>
            </a:r>
            <a:r>
              <a:rPr lang="it-IT" dirty="0" smtClean="0">
                <a:solidFill>
                  <a:srgbClr val="FF0000"/>
                </a:solidFill>
              </a:rPr>
              <a:t> np</a:t>
            </a:r>
            <a:r>
              <a:rPr lang="it-IT" baseline="30000" dirty="0" smtClean="0">
                <a:solidFill>
                  <a:srgbClr val="FF0000"/>
                </a:solidFill>
              </a:rPr>
              <a:t>6</a:t>
            </a:r>
            <a:endParaRPr lang="it-IT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0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Formazione di ioni e configurazioni stabili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9" y="738226"/>
            <a:ext cx="7996518" cy="559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900" dirty="0" smtClean="0"/>
              <a:t>Possiamo anche scrivere la configurazione elettronica degli ioni degli elementi che conosciamo.</a:t>
            </a:r>
            <a:r>
              <a:rPr lang="it-IT" sz="1900" dirty="0"/>
              <a:t> </a:t>
            </a:r>
            <a:r>
              <a:rPr lang="it-IT" sz="1900" dirty="0" smtClean="0"/>
              <a:t>La configurazione sarà uguale alla configurazione dell’atomo neutro, con tanti elettroni in meno o in più quanti ne indica la carica.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i="1" dirty="0" smtClean="0"/>
              <a:t>Ad esempio:   Na: 1s</a:t>
            </a:r>
            <a:r>
              <a:rPr lang="it-IT" i="1" baseline="30000" dirty="0" smtClean="0"/>
              <a:t>2</a:t>
            </a:r>
            <a:r>
              <a:rPr lang="it-IT" i="1" dirty="0" smtClean="0"/>
              <a:t> 2s</a:t>
            </a:r>
            <a:r>
              <a:rPr lang="it-IT" i="1" baseline="30000" dirty="0" smtClean="0"/>
              <a:t>2</a:t>
            </a:r>
            <a:r>
              <a:rPr lang="it-IT" i="1" dirty="0" smtClean="0"/>
              <a:t> 2p</a:t>
            </a:r>
            <a:r>
              <a:rPr lang="it-IT" i="1" baseline="30000" dirty="0" smtClean="0"/>
              <a:t>6</a:t>
            </a:r>
            <a:r>
              <a:rPr lang="it-IT" i="1" dirty="0" smtClean="0"/>
              <a:t> 3s</a:t>
            </a:r>
            <a:r>
              <a:rPr lang="it-IT" i="1" baseline="30000" dirty="0" smtClean="0"/>
              <a:t>1</a:t>
            </a:r>
            <a:r>
              <a:rPr lang="it-IT" i="1" dirty="0" smtClean="0"/>
              <a:t>	                   Na</a:t>
            </a:r>
            <a:r>
              <a:rPr lang="it-IT" i="1" baseline="30000" dirty="0" smtClean="0"/>
              <a:t>+</a:t>
            </a:r>
            <a:r>
              <a:rPr lang="it-IT" i="1" dirty="0" smtClean="0"/>
              <a:t>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2p</a:t>
            </a:r>
            <a:r>
              <a:rPr lang="it-IT" i="1" baseline="30000" dirty="0" smtClean="0"/>
              <a:t>6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i="1" baseline="30000" dirty="0" smtClean="0"/>
              <a:t>	          </a:t>
            </a:r>
            <a:r>
              <a:rPr lang="it-IT" i="1" dirty="0" smtClean="0"/>
              <a:t>Br: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2p</a:t>
            </a:r>
            <a:r>
              <a:rPr lang="it-IT" i="1" baseline="30000" dirty="0"/>
              <a:t>6</a:t>
            </a:r>
            <a:r>
              <a:rPr lang="it-IT" i="1" dirty="0"/>
              <a:t> </a:t>
            </a:r>
            <a:r>
              <a:rPr lang="it-IT" i="1" dirty="0" smtClean="0"/>
              <a:t>3s</a:t>
            </a:r>
            <a:r>
              <a:rPr lang="it-IT" i="1" baseline="30000" dirty="0" smtClean="0"/>
              <a:t>2</a:t>
            </a:r>
            <a:r>
              <a:rPr lang="it-IT" i="1" dirty="0"/>
              <a:t> </a:t>
            </a:r>
            <a:r>
              <a:rPr lang="it-IT" i="1" dirty="0" smtClean="0"/>
              <a:t>3p</a:t>
            </a:r>
            <a:r>
              <a:rPr lang="it-IT" i="1" baseline="30000" dirty="0" smtClean="0"/>
              <a:t>6</a:t>
            </a:r>
            <a:r>
              <a:rPr lang="it-IT" i="1" dirty="0" smtClean="0"/>
              <a:t> 3d</a:t>
            </a:r>
            <a:r>
              <a:rPr lang="it-IT" i="1" baseline="30000" dirty="0" smtClean="0"/>
              <a:t>10</a:t>
            </a:r>
            <a:r>
              <a:rPr lang="it-IT" i="1" dirty="0" smtClean="0"/>
              <a:t>4s</a:t>
            </a:r>
            <a:r>
              <a:rPr lang="it-IT" i="1" baseline="30000" dirty="0"/>
              <a:t>2</a:t>
            </a:r>
            <a:r>
              <a:rPr lang="it-IT" i="1" dirty="0" smtClean="0"/>
              <a:t> 4p</a:t>
            </a:r>
            <a:r>
              <a:rPr lang="it-IT" i="1" baseline="30000" dirty="0"/>
              <a:t>5</a:t>
            </a:r>
            <a:r>
              <a:rPr lang="it-IT" i="1" baseline="30000" dirty="0" smtClean="0"/>
              <a:t>        </a:t>
            </a:r>
            <a:r>
              <a:rPr lang="it-IT" i="1" dirty="0" smtClean="0"/>
              <a:t>Br</a:t>
            </a:r>
            <a:r>
              <a:rPr lang="it-IT" i="1" baseline="30000" dirty="0" smtClean="0"/>
              <a:t>-</a:t>
            </a:r>
            <a:r>
              <a:rPr lang="it-IT" i="1" dirty="0" smtClean="0"/>
              <a:t>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2p</a:t>
            </a:r>
            <a:r>
              <a:rPr lang="it-IT" i="1" baseline="30000" dirty="0"/>
              <a:t>6</a:t>
            </a:r>
            <a:r>
              <a:rPr lang="it-IT" i="1" dirty="0"/>
              <a:t> 3s</a:t>
            </a:r>
            <a:r>
              <a:rPr lang="it-IT" i="1" baseline="30000" dirty="0"/>
              <a:t>2</a:t>
            </a:r>
            <a:r>
              <a:rPr lang="it-IT" i="1" dirty="0"/>
              <a:t> 3p</a:t>
            </a:r>
            <a:r>
              <a:rPr lang="it-IT" i="1" baseline="30000" dirty="0"/>
              <a:t>6</a:t>
            </a:r>
            <a:r>
              <a:rPr lang="it-IT" i="1" dirty="0"/>
              <a:t> 3d</a:t>
            </a:r>
            <a:r>
              <a:rPr lang="it-IT" i="1" baseline="30000" dirty="0"/>
              <a:t>10</a:t>
            </a:r>
            <a:r>
              <a:rPr lang="it-IT" i="1" dirty="0"/>
              <a:t>4s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4p</a:t>
            </a:r>
            <a:r>
              <a:rPr lang="it-IT" i="1" baseline="30000" dirty="0" smtClean="0"/>
              <a:t>6</a:t>
            </a:r>
            <a:endParaRPr lang="it-IT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dirty="0"/>
              <a:t>	</a:t>
            </a:r>
            <a:r>
              <a:rPr lang="it-IT" dirty="0" smtClean="0"/>
              <a:t>       O: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2p</a:t>
            </a:r>
            <a:r>
              <a:rPr lang="it-IT" i="1" baseline="30000" dirty="0" smtClean="0"/>
              <a:t>4			  </a:t>
            </a:r>
            <a:r>
              <a:rPr lang="it-IT" i="1" dirty="0" smtClean="0"/>
              <a:t>O</a:t>
            </a:r>
            <a:r>
              <a:rPr lang="it-IT" i="1" baseline="30000" dirty="0" smtClean="0"/>
              <a:t>2-</a:t>
            </a:r>
            <a:r>
              <a:rPr lang="it-IT" i="1" dirty="0" smtClean="0"/>
              <a:t>: 1s</a:t>
            </a:r>
            <a:r>
              <a:rPr lang="it-IT" i="1" baseline="30000" dirty="0" smtClean="0"/>
              <a:t>2</a:t>
            </a:r>
            <a:r>
              <a:rPr lang="it-IT" i="1" dirty="0" smtClean="0"/>
              <a:t> </a:t>
            </a:r>
            <a:r>
              <a:rPr lang="it-IT" i="1" dirty="0"/>
              <a:t>2s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2p</a:t>
            </a:r>
            <a:r>
              <a:rPr lang="it-IT" i="1" baseline="30000" dirty="0" smtClean="0"/>
              <a:t>6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i="1" baseline="30000" dirty="0"/>
              <a:t>	</a:t>
            </a:r>
            <a:r>
              <a:rPr lang="it-IT" i="1" baseline="30000" dirty="0" smtClean="0"/>
              <a:t>           </a:t>
            </a:r>
            <a:r>
              <a:rPr lang="it-IT" i="1" dirty="0" smtClean="0"/>
              <a:t>Ca: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2p</a:t>
            </a:r>
            <a:r>
              <a:rPr lang="it-IT" i="1" baseline="30000" dirty="0"/>
              <a:t>6</a:t>
            </a:r>
            <a:r>
              <a:rPr lang="it-IT" i="1" dirty="0"/>
              <a:t> 3s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3p</a:t>
            </a:r>
            <a:r>
              <a:rPr lang="it-IT" i="1" baseline="30000" dirty="0" smtClean="0"/>
              <a:t>6</a:t>
            </a:r>
            <a:r>
              <a:rPr lang="it-IT" i="1" dirty="0" smtClean="0"/>
              <a:t> 4s</a:t>
            </a:r>
            <a:r>
              <a:rPr lang="it-IT" i="1" baseline="30000" dirty="0" smtClean="0"/>
              <a:t>2	  </a:t>
            </a:r>
            <a:r>
              <a:rPr lang="it-IT" i="1" dirty="0" smtClean="0"/>
              <a:t>Ca</a:t>
            </a:r>
            <a:r>
              <a:rPr lang="it-IT" i="1" baseline="30000" dirty="0" smtClean="0"/>
              <a:t>2+</a:t>
            </a:r>
            <a:r>
              <a:rPr lang="it-IT" i="1" dirty="0" smtClean="0"/>
              <a:t>: </a:t>
            </a:r>
            <a:r>
              <a:rPr lang="it-IT" i="1" dirty="0"/>
              <a:t>1s</a:t>
            </a:r>
            <a:r>
              <a:rPr lang="it-IT" i="1" baseline="30000" dirty="0"/>
              <a:t>2</a:t>
            </a:r>
            <a:r>
              <a:rPr lang="it-IT" i="1" dirty="0"/>
              <a:t> 2s</a:t>
            </a:r>
            <a:r>
              <a:rPr lang="it-IT" i="1" baseline="30000" dirty="0"/>
              <a:t>2</a:t>
            </a:r>
            <a:r>
              <a:rPr lang="it-IT" i="1" dirty="0"/>
              <a:t> 2p</a:t>
            </a:r>
            <a:r>
              <a:rPr lang="it-IT" i="1" baseline="30000" dirty="0"/>
              <a:t>6</a:t>
            </a:r>
            <a:r>
              <a:rPr lang="it-IT" i="1" dirty="0"/>
              <a:t> 3s</a:t>
            </a:r>
            <a:r>
              <a:rPr lang="it-IT" i="1" baseline="30000" dirty="0"/>
              <a:t>2</a:t>
            </a:r>
            <a:r>
              <a:rPr lang="it-IT" i="1" dirty="0"/>
              <a:t> </a:t>
            </a:r>
            <a:r>
              <a:rPr lang="it-IT" i="1" dirty="0" smtClean="0"/>
              <a:t>3p</a:t>
            </a:r>
            <a:r>
              <a:rPr lang="it-IT" i="1" baseline="30000" dirty="0" smtClean="0"/>
              <a:t>6</a:t>
            </a:r>
            <a:endParaRPr lang="it-IT" i="1" dirty="0" smtClean="0"/>
          </a:p>
          <a:p>
            <a:pPr>
              <a:lnSpc>
                <a:spcPct val="120000"/>
              </a:lnSpc>
            </a:pPr>
            <a:r>
              <a:rPr lang="it-IT" sz="1900" dirty="0" smtClean="0"/>
              <a:t>Come si vede dagli esempi, la maggior parte degli elementi dei gruppi principali (1-2, 13-17) forma ioni, positivi o negativi, come la stessa configurazione di valenza: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it-IT" sz="2400" dirty="0">
                <a:solidFill>
                  <a:srgbClr val="FF0000"/>
                </a:solidFill>
              </a:rPr>
              <a:t>n</a:t>
            </a:r>
            <a:r>
              <a:rPr lang="it-IT" sz="2400" dirty="0" smtClean="0">
                <a:solidFill>
                  <a:srgbClr val="FF0000"/>
                </a:solidFill>
              </a:rPr>
              <a:t>s</a:t>
            </a:r>
            <a:r>
              <a:rPr lang="it-IT" sz="2400" baseline="30000" dirty="0" smtClean="0">
                <a:solidFill>
                  <a:srgbClr val="FF0000"/>
                </a:solidFill>
              </a:rPr>
              <a:t>2</a:t>
            </a:r>
            <a:r>
              <a:rPr lang="it-IT" sz="2400" dirty="0" smtClean="0">
                <a:solidFill>
                  <a:srgbClr val="FF0000"/>
                </a:solidFill>
              </a:rPr>
              <a:t> np</a:t>
            </a:r>
            <a:r>
              <a:rPr lang="it-IT" sz="2400" baseline="30000" dirty="0" smtClean="0">
                <a:solidFill>
                  <a:srgbClr val="FF0000"/>
                </a:solidFill>
              </a:rPr>
              <a:t>6</a:t>
            </a:r>
            <a:r>
              <a:rPr lang="it-IT" sz="2400" dirty="0" smtClean="0"/>
              <a:t> 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sz="1900" dirty="0" smtClean="0"/>
              <a:t>Questa configurazione, anche chiamata </a:t>
            </a:r>
            <a:r>
              <a:rPr lang="it-IT" sz="1900" b="1" dirty="0" smtClean="0"/>
              <a:t>ottetto</a:t>
            </a:r>
            <a:r>
              <a:rPr lang="it-IT" sz="1900" dirty="0" smtClean="0"/>
              <a:t> perchè ha un numero totale di elettroni di 8 e garantisce allo ione una stabilità simile a quella dei gas nobili.</a:t>
            </a:r>
            <a:endParaRPr lang="it-IT" sz="1900" dirty="0"/>
          </a:p>
        </p:txBody>
      </p:sp>
      <p:sp>
        <p:nvSpPr>
          <p:cNvPr id="4" name="Oval 3"/>
          <p:cNvSpPr/>
          <p:nvPr/>
        </p:nvSpPr>
        <p:spPr>
          <a:xfrm>
            <a:off x="6078071" y="1927407"/>
            <a:ext cx="726141" cy="43927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7754470" y="2418121"/>
            <a:ext cx="726141" cy="43927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 6"/>
          <p:cNvSpPr/>
          <p:nvPr/>
        </p:nvSpPr>
        <p:spPr>
          <a:xfrm>
            <a:off x="5979458" y="2890903"/>
            <a:ext cx="726141" cy="43927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 7"/>
          <p:cNvSpPr/>
          <p:nvPr/>
        </p:nvSpPr>
        <p:spPr>
          <a:xfrm>
            <a:off x="6822140" y="3370725"/>
            <a:ext cx="726141" cy="439271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962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bldLvl="5"/>
      <p:bldP spid="4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8393" y="756155"/>
            <a:ext cx="7996518" cy="5115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900" dirty="0" smtClean="0"/>
              <a:t>Ulteriori considerazioni: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900" dirty="0" smtClean="0"/>
              <a:t>La configurazione elettronica di valenza è una proprietà che gli elementi di un gruppo hanno in comune. Come tale, la configurazione elettronica di valenza è responsabile del comportamento chimico e delle proprietà periodiche degli elementi.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900" dirty="0"/>
              <a:t>Gli </a:t>
            </a:r>
            <a:r>
              <a:rPr lang="it-IT" sz="1900" dirty="0" smtClean="0"/>
              <a:t>elettroni </a:t>
            </a:r>
            <a:r>
              <a:rPr lang="it-IT" sz="1900" dirty="0"/>
              <a:t>di core </a:t>
            </a:r>
            <a:r>
              <a:rPr lang="it-IT" sz="1900" dirty="0" smtClean="0"/>
              <a:t>generalmente </a:t>
            </a:r>
            <a:r>
              <a:rPr lang="it-IT" sz="1900" dirty="0"/>
              <a:t>non partecipano alle reazioni chimiche degli atomi. </a:t>
            </a:r>
            <a:r>
              <a:rPr lang="it-IT" sz="1900" dirty="0" smtClean="0"/>
              <a:t>Spesso </a:t>
            </a:r>
            <a:r>
              <a:rPr lang="it-IT" sz="1900" dirty="0"/>
              <a:t>la configurazione elettronica viene riportata </a:t>
            </a:r>
            <a:r>
              <a:rPr lang="it-IT" sz="1900" dirty="0" smtClean="0"/>
              <a:t>esplicitando </a:t>
            </a:r>
            <a:r>
              <a:rPr lang="it-IT" sz="1900" dirty="0"/>
              <a:t>solo gli elettroni dell’ultimo </a:t>
            </a:r>
            <a:r>
              <a:rPr lang="it-IT" sz="1900" dirty="0" smtClean="0"/>
              <a:t>livello </a:t>
            </a:r>
            <a:r>
              <a:rPr lang="it-IT" sz="1900" dirty="0"/>
              <a:t>e riportando quelli dei livelli sottostanti solo come configurazione del gas </a:t>
            </a:r>
            <a:r>
              <a:rPr lang="it-IT" sz="1900" dirty="0" smtClean="0"/>
              <a:t>nobile (ovvero la configurazione dell’ottetto precedente):   Na: [Ne] 3s</a:t>
            </a:r>
            <a:r>
              <a:rPr lang="it-IT" sz="1900" baseline="30000" dirty="0" smtClean="0"/>
              <a:t>1</a:t>
            </a:r>
            <a:r>
              <a:rPr lang="it-IT" sz="1900" dirty="0" smtClean="0"/>
              <a:t>     Br: [Ar] 3d</a:t>
            </a:r>
            <a:r>
              <a:rPr lang="it-IT" sz="1900" baseline="30000" dirty="0" smtClean="0"/>
              <a:t>10</a:t>
            </a:r>
            <a:r>
              <a:rPr lang="it-IT" sz="1900" dirty="0" smtClean="0"/>
              <a:t> 4s</a:t>
            </a:r>
            <a:r>
              <a:rPr lang="it-IT" sz="1900" baseline="30000" dirty="0" smtClean="0"/>
              <a:t>2</a:t>
            </a:r>
            <a:r>
              <a:rPr lang="it-IT" sz="1900" dirty="0" smtClean="0"/>
              <a:t> 4p</a:t>
            </a:r>
            <a:r>
              <a:rPr lang="it-IT" sz="1900" baseline="30000" dirty="0" smtClean="0"/>
              <a:t>5</a:t>
            </a:r>
          </a:p>
          <a:p>
            <a:pPr marL="342900" indent="-342900">
              <a:lnSpc>
                <a:spcPct val="120000"/>
              </a:lnSpc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it-IT" sz="1900" dirty="0" smtClean="0"/>
              <a:t>Elementi e ioni si dicono isoelettronici quando hanno lo stesso numero di elettroni e quindi la stessa configurazione elettronica. Ad esempio: sono isoelettronici Ne, Na</a:t>
            </a:r>
            <a:r>
              <a:rPr lang="it-IT" sz="1900" baseline="30000" dirty="0" smtClean="0"/>
              <a:t>+</a:t>
            </a:r>
            <a:r>
              <a:rPr lang="it-IT" sz="1900" dirty="0" smtClean="0"/>
              <a:t>, Mg</a:t>
            </a:r>
            <a:r>
              <a:rPr lang="it-IT" sz="1900" baseline="30000" dirty="0" smtClean="0"/>
              <a:t>2+</a:t>
            </a:r>
            <a:r>
              <a:rPr lang="it-IT" sz="1900" dirty="0" smtClean="0"/>
              <a:t>, F</a:t>
            </a:r>
            <a:r>
              <a:rPr lang="it-IT" sz="1900" baseline="30000" dirty="0" smtClean="0"/>
              <a:t>-</a:t>
            </a:r>
            <a:r>
              <a:rPr lang="it-IT" sz="1900" dirty="0" smtClean="0"/>
              <a:t> e O</a:t>
            </a:r>
            <a:r>
              <a:rPr lang="it-IT" sz="1900" baseline="30000" dirty="0" smtClean="0"/>
              <a:t>2-</a:t>
            </a:r>
            <a:r>
              <a:rPr lang="it-IT" sz="1900" dirty="0" smtClean="0"/>
              <a:t>; anche S</a:t>
            </a:r>
            <a:r>
              <a:rPr lang="it-IT" sz="1900" baseline="30000" dirty="0" smtClean="0"/>
              <a:t>2-</a:t>
            </a:r>
            <a:r>
              <a:rPr lang="it-IT" sz="1900" dirty="0" smtClean="0"/>
              <a:t>, Cl</a:t>
            </a:r>
            <a:r>
              <a:rPr lang="it-IT" sz="1900" baseline="30000" dirty="0" smtClean="0"/>
              <a:t>-</a:t>
            </a:r>
            <a:r>
              <a:rPr lang="it-IT" sz="1900" dirty="0" smtClean="0"/>
              <a:t>, Ar e K</a:t>
            </a:r>
            <a:r>
              <a:rPr lang="it-IT" sz="1900" baseline="30000" dirty="0" smtClean="0"/>
              <a:t>+</a:t>
            </a:r>
            <a:r>
              <a:rPr lang="it-IT" sz="1900" dirty="0" smtClean="0"/>
              <a:t> sono isolettronici.</a:t>
            </a:r>
            <a:endParaRPr lang="it-IT" sz="19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2917153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Proprietà periodiche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9" y="842033"/>
            <a:ext cx="7996518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sz="2000" dirty="0" smtClean="0"/>
              <a:t>Oltre alla reattività, altre proprietà degli elementi possono essere spiegate a partire dalla configurazione elettronica e dalla struttura dell’atomo. Tra queste vedremo:</a:t>
            </a:r>
          </a:p>
          <a:p>
            <a:pPr marL="1792288" indent="-447675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Raggio atomico</a:t>
            </a:r>
          </a:p>
          <a:p>
            <a:pPr marL="1792288" indent="-447675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Raggio ionico</a:t>
            </a:r>
          </a:p>
          <a:p>
            <a:pPr marL="1792288" indent="-447675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Energia di ionizzazione</a:t>
            </a:r>
          </a:p>
          <a:p>
            <a:pPr marL="1792288" indent="-447675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Affinità elettronica</a:t>
            </a:r>
          </a:p>
          <a:p>
            <a:pPr marL="1792288" indent="-447675">
              <a:lnSpc>
                <a:spcPct val="12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sz="2000" dirty="0" smtClean="0"/>
              <a:t>Elettronegatività</a:t>
            </a:r>
          </a:p>
        </p:txBody>
      </p:sp>
    </p:spTree>
    <p:extLst>
      <p:ext uri="{BB962C8B-B14F-4D97-AF65-F5344CB8AC3E}">
        <p14:creationId xmlns:p14="http://schemas.microsoft.com/office/powerpoint/2010/main" val="48675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Raggio atomico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8" y="807022"/>
            <a:ext cx="5318313" cy="2240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dirty="0" smtClean="0"/>
              <a:t>Considerata la natura degli orbitali, il </a:t>
            </a:r>
            <a:r>
              <a:rPr lang="it-IT" dirty="0"/>
              <a:t>raggio atomico è una proprietà difficile da definire: </a:t>
            </a:r>
            <a:r>
              <a:rPr lang="it-IT" dirty="0" smtClean="0"/>
              <a:t>è </a:t>
            </a:r>
            <a:r>
              <a:rPr lang="it-IT" dirty="0"/>
              <a:t>difficile dire dove si ferma il raggio dell’atomo. Generalmente questo concetto viene legato al raggio che l’atomo ha quando si lega ad un altro atomo. </a:t>
            </a:r>
            <a:endParaRPr lang="it-IT" dirty="0" smtClean="0"/>
          </a:p>
          <a:p>
            <a:pPr>
              <a:lnSpc>
                <a:spcPct val="120000"/>
              </a:lnSpc>
            </a:pPr>
            <a:r>
              <a:rPr lang="it-IT" b="0" i="0" dirty="0" smtClean="0">
                <a:effectLst/>
              </a:rPr>
              <a:t>Andamento del raggio atomico nella Tavola Periodica:</a:t>
            </a:r>
            <a:endParaRPr lang="it-IT" b="0" i="0" dirty="0">
              <a:effectLst/>
            </a:endParaRP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6"/>
          <a:stretch/>
        </p:blipFill>
        <p:spPr bwMode="auto">
          <a:xfrm>
            <a:off x="407893" y="3163269"/>
            <a:ext cx="5990666" cy="3630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147"/>
          <a:stretch/>
        </p:blipFill>
        <p:spPr bwMode="auto">
          <a:xfrm>
            <a:off x="6046190" y="899591"/>
            <a:ext cx="2521827" cy="176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589059" y="3763548"/>
            <a:ext cx="1978958" cy="251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it-IT" sz="2000" dirty="0" smtClean="0">
                <a:solidFill>
                  <a:schemeClr val="accent1">
                    <a:lumMod val="75000"/>
                  </a:schemeClr>
                </a:solidFill>
              </a:rPr>
              <a:t>Aumento del raggio atomico lungo il gruppo.</a:t>
            </a:r>
          </a:p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it-IT" sz="2000" b="0" i="0" dirty="0" smtClean="0">
                <a:solidFill>
                  <a:srgbClr val="FF0000"/>
                </a:solidFill>
                <a:effectLst/>
              </a:rPr>
              <a:t>Diminuzione del raggio atomico nel periodo.</a:t>
            </a:r>
            <a:endParaRPr lang="it-IT" sz="2000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71498" y="3472130"/>
            <a:ext cx="528917" cy="2805953"/>
          </a:xfrm>
          <a:prstGeom prst="downArrow">
            <a:avLst>
              <a:gd name="adj1" fmla="val 50000"/>
              <a:gd name="adj2" fmla="val 142078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Down Arrow 8"/>
          <p:cNvSpPr/>
          <p:nvPr/>
        </p:nvSpPr>
        <p:spPr>
          <a:xfrm rot="5400000">
            <a:off x="3157573" y="1231845"/>
            <a:ext cx="528917" cy="4160498"/>
          </a:xfrm>
          <a:prstGeom prst="downArrow">
            <a:avLst>
              <a:gd name="adj1" fmla="val 50000"/>
              <a:gd name="adj2" fmla="val 142078"/>
            </a:avLst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extBox 9"/>
          <p:cNvSpPr txBox="1"/>
          <p:nvPr/>
        </p:nvSpPr>
        <p:spPr>
          <a:xfrm>
            <a:off x="5979792" y="3153658"/>
            <a:ext cx="2378101" cy="368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it-IT" sz="1600" dirty="0" smtClean="0"/>
              <a:t>Raggi atomici in pm</a:t>
            </a:r>
            <a:endParaRPr lang="it-IT" sz="16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480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 uiExpand="1" build="p"/>
      <p:bldP spid="4" grpId="0" animBg="1"/>
      <p:bldP spid="9" grpId="0" animBg="1"/>
      <p:bldP spid="10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31896" r="8040" b="20130"/>
          <a:stretch/>
        </p:blipFill>
        <p:spPr>
          <a:xfrm>
            <a:off x="4724401" y="685402"/>
            <a:ext cx="4123764" cy="1749620"/>
          </a:xfrm>
          <a:prstGeom prst="rect">
            <a:avLst/>
          </a:prstGeom>
        </p:spPr>
      </p:pic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4" r="4267" b="24005"/>
          <a:stretch/>
        </p:blipFill>
        <p:spPr bwMode="auto">
          <a:xfrm>
            <a:off x="143434" y="2629682"/>
            <a:ext cx="6015319" cy="4064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8919" y="355213"/>
            <a:ext cx="4760257" cy="217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sz="1900" dirty="0" smtClean="0">
                <a:solidFill>
                  <a:schemeClr val="accent1">
                    <a:lumMod val="75000"/>
                  </a:schemeClr>
                </a:solidFill>
              </a:rPr>
              <a:t>Aumento del raggio atomico lungo il gruppo:</a:t>
            </a:r>
          </a:p>
          <a:p>
            <a:pPr>
              <a:lnSpc>
                <a:spcPct val="120000"/>
              </a:lnSpc>
            </a:pPr>
            <a:r>
              <a:rPr lang="it-IT" sz="1900" dirty="0" smtClean="0"/>
              <a:t>Lungo il gruppo aumenta il numero quantico principale e all’aumentare del numero quantico principale aumenta anche la dimensione degli orbitali esterni e quindi dell’atomo.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2211" y="2650176"/>
            <a:ext cx="2805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b="0" i="0" dirty="0" smtClean="0">
                <a:solidFill>
                  <a:srgbClr val="FF0000"/>
                </a:solidFill>
                <a:effectLst/>
              </a:rPr>
              <a:t>Diminuzione del raggio atomico nel periodo:</a:t>
            </a:r>
          </a:p>
          <a:p>
            <a:pPr>
              <a:lnSpc>
                <a:spcPct val="120000"/>
              </a:lnSpc>
            </a:pPr>
            <a:r>
              <a:rPr lang="it-IT" dirty="0" smtClean="0"/>
              <a:t>Aumenta la carica efficace (si aggiungono mano </a:t>
            </a:r>
            <a:r>
              <a:rPr lang="it-IT" dirty="0" err="1" smtClean="0"/>
              <a:t>mano</a:t>
            </a:r>
            <a:r>
              <a:rPr lang="it-IT" dirty="0" smtClean="0"/>
              <a:t> protoni). Gli elettroni esterni che si aggiungono non operano schermatura efficace (come quella degli strati più interni). La nube elettronica «si contrae»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17083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Raggio ionico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85356" y="679315"/>
            <a:ext cx="5382662" cy="2573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Il </a:t>
            </a:r>
            <a:r>
              <a:rPr lang="it-IT" dirty="0"/>
              <a:t>raggio ionico è misurato a partire da composti in cui gli ioni in esame sono presenti</a:t>
            </a:r>
            <a:r>
              <a:rPr lang="it-IT" dirty="0" smtClean="0"/>
              <a:t>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L’aggiunta </a:t>
            </a:r>
            <a:r>
              <a:rPr lang="it-IT" dirty="0"/>
              <a:t>di </a:t>
            </a:r>
            <a:r>
              <a:rPr lang="it-IT" dirty="0" smtClean="0"/>
              <a:t>elettroni </a:t>
            </a:r>
            <a:r>
              <a:rPr lang="it-IT" dirty="0"/>
              <a:t>(</a:t>
            </a:r>
            <a:r>
              <a:rPr lang="it-IT" dirty="0" smtClean="0"/>
              <a:t>anioni) </a:t>
            </a:r>
            <a:r>
              <a:rPr lang="it-IT" dirty="0"/>
              <a:t>aumenta </a:t>
            </a:r>
            <a:r>
              <a:rPr lang="it-IT" dirty="0" smtClean="0"/>
              <a:t>le </a:t>
            </a:r>
            <a:r>
              <a:rPr lang="it-IT" dirty="0"/>
              <a:t>dimensioni </a:t>
            </a:r>
            <a:r>
              <a:rPr lang="it-IT" dirty="0" smtClean="0"/>
              <a:t>dell’atomo (raggio ionico), </a:t>
            </a:r>
            <a:r>
              <a:rPr lang="it-IT" dirty="0"/>
              <a:t>rispetto </a:t>
            </a:r>
            <a:r>
              <a:rPr lang="it-IT" dirty="0" smtClean="0"/>
              <a:t>al raggio atomico.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La perdita di elettroni </a:t>
            </a:r>
            <a:r>
              <a:rPr lang="it-IT" dirty="0"/>
              <a:t>(</a:t>
            </a:r>
            <a:r>
              <a:rPr lang="it-IT" dirty="0" smtClean="0"/>
              <a:t>cationi) </a:t>
            </a:r>
            <a:r>
              <a:rPr lang="it-IT" dirty="0"/>
              <a:t>provoca l</a:t>
            </a:r>
            <a:r>
              <a:rPr lang="it-IT" dirty="0" smtClean="0"/>
              <a:t>a </a:t>
            </a:r>
            <a:r>
              <a:rPr lang="it-IT" dirty="0"/>
              <a:t>diminuzione delle </a:t>
            </a:r>
            <a:r>
              <a:rPr lang="it-IT" dirty="0" smtClean="0"/>
              <a:t>dimensioni, </a:t>
            </a:r>
            <a:r>
              <a:rPr lang="it-IT" dirty="0"/>
              <a:t>a causa della maggiore carica effettiva e dei minori effetti repulsivi tra elettroni. </a:t>
            </a: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081"/>
          <a:stretch/>
        </p:blipFill>
        <p:spPr bwMode="auto">
          <a:xfrm>
            <a:off x="342899" y="768965"/>
            <a:ext cx="2842456" cy="2416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4" r="3994" b="18128"/>
          <a:stretch/>
        </p:blipFill>
        <p:spPr bwMode="auto">
          <a:xfrm>
            <a:off x="2886744" y="3317976"/>
            <a:ext cx="5979885" cy="3540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89006" y="3381831"/>
            <a:ext cx="2397738" cy="305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dirty="0" smtClean="0"/>
              <a:t>raggio </a:t>
            </a:r>
            <a:r>
              <a:rPr lang="it-IT" dirty="0"/>
              <a:t>anione </a:t>
            </a:r>
            <a:endParaRPr lang="it-IT" dirty="0" smtClean="0"/>
          </a:p>
          <a:p>
            <a:pPr algn="ctr">
              <a:lnSpc>
                <a:spcPct val="120000"/>
              </a:lnSpc>
            </a:pPr>
            <a:r>
              <a:rPr lang="it-IT" dirty="0" smtClean="0"/>
              <a:t>&gt; </a:t>
            </a:r>
          </a:p>
          <a:p>
            <a:pPr algn="ctr">
              <a:lnSpc>
                <a:spcPct val="120000"/>
              </a:lnSpc>
            </a:pPr>
            <a:r>
              <a:rPr lang="it-IT" dirty="0" smtClean="0"/>
              <a:t>raggio </a:t>
            </a:r>
            <a:r>
              <a:rPr lang="it-IT" dirty="0"/>
              <a:t>atomo </a:t>
            </a:r>
            <a:endParaRPr lang="it-IT" dirty="0" smtClean="0"/>
          </a:p>
          <a:p>
            <a:pPr algn="ctr">
              <a:lnSpc>
                <a:spcPct val="120000"/>
              </a:lnSpc>
            </a:pPr>
            <a:r>
              <a:rPr lang="it-IT" dirty="0" smtClean="0"/>
              <a:t>&gt; </a:t>
            </a:r>
          </a:p>
          <a:p>
            <a:pPr algn="ctr">
              <a:lnSpc>
                <a:spcPct val="120000"/>
              </a:lnSpc>
              <a:spcAft>
                <a:spcPts val="2400"/>
              </a:spcAft>
            </a:pPr>
            <a:r>
              <a:rPr lang="it-IT" dirty="0" smtClean="0"/>
              <a:t>raggio catione</a:t>
            </a:r>
          </a:p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it-IT" dirty="0" smtClean="0"/>
              <a:t>All’aumentare della carica aumenta anche l’effetto sul raggio.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16804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Energia di ionizzazione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499" y="806171"/>
            <a:ext cx="799651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dirty="0"/>
              <a:t>Si definisce </a:t>
            </a:r>
            <a:r>
              <a:rPr lang="it-IT" sz="2000" b="1" dirty="0"/>
              <a:t>energia di </a:t>
            </a:r>
            <a:r>
              <a:rPr lang="it-IT" sz="2000" b="1" dirty="0" smtClean="0"/>
              <a:t>prima ionizzazione </a:t>
            </a:r>
            <a:r>
              <a:rPr lang="it-IT" sz="2000" b="1" dirty="0"/>
              <a:t>l’energia necessaria ad allontanare un elettrone dalla sua posizione in un </a:t>
            </a:r>
            <a:r>
              <a:rPr lang="it-IT" sz="2000" b="1" dirty="0" smtClean="0"/>
              <a:t>atomo neutro isolato allo </a:t>
            </a:r>
            <a:r>
              <a:rPr lang="it-IT" sz="2000" b="1" dirty="0"/>
              <a:t>stato gassoso e portarlo a distanza infinita dal </a:t>
            </a:r>
            <a:r>
              <a:rPr lang="it-IT" sz="2000" b="1" dirty="0" smtClean="0"/>
              <a:t>nucleo:	</a:t>
            </a:r>
            <a:r>
              <a:rPr lang="it-IT" sz="2000" b="1" dirty="0"/>
              <a:t> </a:t>
            </a:r>
            <a:endParaRPr lang="it-IT" sz="2000" b="1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b="1" dirty="0" smtClean="0"/>
              <a:t>A</a:t>
            </a:r>
            <a:r>
              <a:rPr lang="it-IT" sz="2000" b="1" baseline="-25000" dirty="0" smtClean="0"/>
              <a:t>(g</a:t>
            </a:r>
            <a:r>
              <a:rPr lang="it-IT" sz="2000" b="1" baseline="-25000" dirty="0"/>
              <a:t>)</a:t>
            </a:r>
            <a:r>
              <a:rPr lang="it-IT" sz="2000" b="1" dirty="0"/>
              <a:t> → A</a:t>
            </a:r>
            <a:r>
              <a:rPr lang="it-IT" sz="2000" b="1" baseline="30000" dirty="0"/>
              <a:t>+</a:t>
            </a:r>
            <a:r>
              <a:rPr lang="it-IT" sz="2000" b="1" baseline="-25000" dirty="0"/>
              <a:t>(g)</a:t>
            </a:r>
            <a:r>
              <a:rPr lang="it-IT" sz="2000" b="1" dirty="0"/>
              <a:t> + </a:t>
            </a:r>
            <a:r>
              <a:rPr lang="it-IT" sz="2000" b="1" dirty="0" smtClean="0"/>
              <a:t>e</a:t>
            </a:r>
            <a:r>
              <a:rPr lang="it-IT" sz="2000" b="1" baseline="30000" dirty="0" smtClean="0"/>
              <a:t>-</a:t>
            </a:r>
            <a:r>
              <a:rPr lang="it-IT" sz="2000" dirty="0" smtClean="0"/>
              <a:t> </a:t>
            </a:r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dirty="0" smtClean="0"/>
              <a:t>Questa </a:t>
            </a:r>
            <a:r>
              <a:rPr lang="it-IT" sz="2000" dirty="0"/>
              <a:t>energia è misurabile sperimentalmente ed è anche un parametro molto utile per indagare le energie dei livelli elettronici di un atomo. </a:t>
            </a:r>
            <a:endParaRPr lang="it-IT" sz="2000" dirty="0" smtClean="0"/>
          </a:p>
          <a:p>
            <a:pPr>
              <a:lnSpc>
                <a:spcPct val="120000"/>
              </a:lnSpc>
            </a:pPr>
            <a:r>
              <a:rPr lang="it-IT" sz="2000" dirty="0" smtClean="0"/>
              <a:t>E’ possibile misurare anche le energie di seconda, terza, ... Ionizzazione, come le energie associate alle successive reazioni di ionizzazione:</a:t>
            </a:r>
          </a:p>
          <a:p>
            <a:pPr>
              <a:lnSpc>
                <a:spcPct val="120000"/>
              </a:lnSpc>
            </a:pPr>
            <a:r>
              <a:rPr lang="it-IT" sz="2000" b="1" dirty="0"/>
              <a:t>	</a:t>
            </a:r>
            <a:r>
              <a:rPr lang="it-IT" sz="2000" dirty="0" smtClean="0"/>
              <a:t>A</a:t>
            </a:r>
            <a:r>
              <a:rPr lang="it-IT" sz="2000" baseline="30000" dirty="0" smtClean="0"/>
              <a:t>+</a:t>
            </a:r>
            <a:r>
              <a:rPr lang="it-IT" sz="2000" baseline="-25000" dirty="0" smtClean="0"/>
              <a:t>(</a:t>
            </a:r>
            <a:r>
              <a:rPr lang="it-IT" sz="2000" baseline="-25000" dirty="0"/>
              <a:t>g)</a:t>
            </a:r>
            <a:r>
              <a:rPr lang="it-IT" sz="2000" dirty="0"/>
              <a:t> → </a:t>
            </a:r>
            <a:r>
              <a:rPr lang="it-IT" sz="2000" dirty="0" smtClean="0"/>
              <a:t>A</a:t>
            </a:r>
            <a:r>
              <a:rPr lang="it-IT" sz="2000" baseline="30000" dirty="0" smtClean="0"/>
              <a:t>2+</a:t>
            </a:r>
            <a:r>
              <a:rPr lang="it-IT" sz="2000" baseline="-25000" dirty="0" smtClean="0"/>
              <a:t>(g</a:t>
            </a:r>
            <a:r>
              <a:rPr lang="it-IT" sz="2000" baseline="-25000" dirty="0"/>
              <a:t>)</a:t>
            </a:r>
            <a:r>
              <a:rPr lang="it-IT" sz="2000" dirty="0"/>
              <a:t> + e</a:t>
            </a:r>
            <a:r>
              <a:rPr lang="it-IT" sz="2000" baseline="30000" dirty="0"/>
              <a:t>-</a:t>
            </a:r>
            <a:r>
              <a:rPr lang="it-IT" sz="2000" dirty="0"/>
              <a:t> 	</a:t>
            </a:r>
            <a:r>
              <a:rPr lang="it-IT" sz="2000" dirty="0" smtClean="0"/>
              <a:t>      (energia di seconda ionizzazione)</a:t>
            </a:r>
            <a:endParaRPr lang="it-IT" sz="20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2000" dirty="0" smtClean="0"/>
              <a:t>	A</a:t>
            </a:r>
            <a:r>
              <a:rPr lang="it-IT" sz="2000" baseline="30000" dirty="0" smtClean="0"/>
              <a:t>2+</a:t>
            </a:r>
            <a:r>
              <a:rPr lang="it-IT" sz="2000" baseline="-25000" dirty="0" smtClean="0"/>
              <a:t>(g</a:t>
            </a:r>
            <a:r>
              <a:rPr lang="it-IT" sz="2000" baseline="-25000" dirty="0"/>
              <a:t>)</a:t>
            </a:r>
            <a:r>
              <a:rPr lang="it-IT" sz="2000" dirty="0"/>
              <a:t> → </a:t>
            </a:r>
            <a:r>
              <a:rPr lang="it-IT" sz="2000" dirty="0" smtClean="0"/>
              <a:t>A</a:t>
            </a:r>
            <a:r>
              <a:rPr lang="it-IT" sz="2000" baseline="30000" dirty="0" smtClean="0"/>
              <a:t>3+</a:t>
            </a:r>
            <a:r>
              <a:rPr lang="it-IT" sz="2000" baseline="-25000" dirty="0" smtClean="0"/>
              <a:t>(g</a:t>
            </a:r>
            <a:r>
              <a:rPr lang="it-IT" sz="2000" baseline="-25000" dirty="0"/>
              <a:t>)</a:t>
            </a:r>
            <a:r>
              <a:rPr lang="it-IT" sz="2000" dirty="0"/>
              <a:t> + e</a:t>
            </a:r>
            <a:r>
              <a:rPr lang="it-IT" sz="2000" baseline="30000" dirty="0"/>
              <a:t>-</a:t>
            </a:r>
            <a:r>
              <a:rPr lang="it-IT" sz="2000" dirty="0"/>
              <a:t> </a:t>
            </a:r>
            <a:r>
              <a:rPr lang="it-IT" sz="2000" dirty="0" smtClean="0"/>
              <a:t>      (energia di terza ionizzazione)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339246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388" y="141004"/>
            <a:ext cx="7996518" cy="809251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Atomi multielettronici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9610" y="857135"/>
            <a:ext cx="3653119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900" dirty="0" smtClean="0"/>
              <a:t>Mentre per atomi (o ioni) monoelettronici gli orbitali dello stesso guscio sono degeneri, per atomi multielettronici, l’energia degli orbitali dipende sia da </a:t>
            </a:r>
            <a:r>
              <a:rPr lang="it-IT" sz="1900" i="1" dirty="0" smtClean="0"/>
              <a:t>n</a:t>
            </a:r>
            <a:r>
              <a:rPr lang="it-IT" sz="1900" dirty="0" smtClean="0"/>
              <a:t> che da </a:t>
            </a:r>
            <a:r>
              <a:rPr lang="it-IT" sz="1900" i="1" dirty="0" smtClean="0"/>
              <a:t>l</a:t>
            </a:r>
            <a:r>
              <a:rPr lang="it-IT" sz="1900" dirty="0"/>
              <a:t>.</a:t>
            </a:r>
            <a:r>
              <a:rPr lang="it-IT" sz="1900" dirty="0" smtClean="0"/>
              <a:t>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900" dirty="0" smtClean="0"/>
              <a:t>All’interno dello stesso livello energetico, gli orbitali con </a:t>
            </a:r>
            <a:r>
              <a:rPr lang="it-IT" sz="1900" i="1" dirty="0" smtClean="0"/>
              <a:t>l</a:t>
            </a:r>
            <a:r>
              <a:rPr lang="it-IT" sz="1900" dirty="0" smtClean="0"/>
              <a:t> maggiore hanno energia maggiore.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it-IT" sz="1900" dirty="0" smtClean="0"/>
              <a:t>A partire dal terzo livello energetico, sottolivelli appartenenti a livelli diversi cominciano a intersecarsi...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640975"/>
            <a:ext cx="4240306" cy="603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01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L’Energia di ionizzazione è sempre positiva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81000" y="2022762"/>
            <a:ext cx="83058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			</a:t>
            </a:r>
            <a:r>
              <a:rPr lang="it-IT" altLang="it-IT" sz="2000" dirty="0" smtClean="0">
                <a:solidFill>
                  <a:srgbClr val="FF3300"/>
                </a:solidFill>
                <a:latin typeface="Arial" panose="020B0604020202020204" pitchFamily="34" charset="0"/>
              </a:rPr>
              <a:t>A 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(g)                </a:t>
            </a:r>
            <a:r>
              <a:rPr lang="it-IT" altLang="it-IT" sz="2000" dirty="0" smtClean="0">
                <a:solidFill>
                  <a:srgbClr val="FF3300"/>
                </a:solidFill>
                <a:latin typeface="Arial" panose="020B0604020202020204" pitchFamily="34" charset="0"/>
              </a:rPr>
              <a:t>A</a:t>
            </a:r>
            <a:r>
              <a:rPr lang="it-IT" altLang="it-IT" sz="2000" baseline="30000" dirty="0" smtClean="0">
                <a:solidFill>
                  <a:srgbClr val="FF3300"/>
                </a:solidFill>
                <a:latin typeface="Arial" panose="020B0604020202020204" pitchFamily="34" charset="0"/>
              </a:rPr>
              <a:t>+</a:t>
            </a:r>
            <a:r>
              <a:rPr lang="it-IT" altLang="it-IT" sz="2000" dirty="0" smtClean="0">
                <a:solidFill>
                  <a:srgbClr val="FF3300"/>
                </a:solidFill>
                <a:latin typeface="Arial" panose="020B0604020202020204" pitchFamily="34" charset="0"/>
              </a:rPr>
              <a:t>(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g) + e</a:t>
            </a:r>
            <a:r>
              <a:rPr lang="it-IT" altLang="it-IT" sz="2000" baseline="30000" dirty="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In generale, la variazione energetica   per un sistema che compie un processo qualsiasi viene calcolata come: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Symbol" panose="05050102010706020507" pitchFamily="18" charset="2"/>
              </a:rPr>
              <a:t>             D</a:t>
            </a:r>
            <a:r>
              <a:rPr lang="it-IT" altLang="it-IT" sz="2000" dirty="0">
                <a:latin typeface="Arial" panose="020B0604020202020204" pitchFamily="34" charset="0"/>
              </a:rPr>
              <a:t>E  =  Energia dello stato finale  -  Energia dello stato iniziale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 dirty="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4037" name="Line 5"/>
          <p:cNvSpPr>
            <a:spLocks noChangeShapeType="1"/>
          </p:cNvSpPr>
          <p:nvPr/>
        </p:nvSpPr>
        <p:spPr bwMode="auto">
          <a:xfrm>
            <a:off x="3962400" y="22098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981200" y="3200400"/>
            <a:ext cx="2895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5181600" y="3200400"/>
            <a:ext cx="3048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33400" y="3810000"/>
            <a:ext cx="8229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rgbClr val="FF3300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000">
                <a:solidFill>
                  <a:srgbClr val="FF3300"/>
                </a:solidFill>
                <a:latin typeface="Arial" panose="020B0604020202020204" pitchFamily="34" charset="0"/>
              </a:rPr>
              <a:t>E</a:t>
            </a:r>
            <a:r>
              <a:rPr lang="it-IT" altLang="it-IT" sz="2400">
                <a:solidFill>
                  <a:srgbClr val="FF3300"/>
                </a:solidFill>
              </a:rPr>
              <a:t> &gt; 0</a:t>
            </a:r>
            <a:r>
              <a:rPr lang="it-IT" altLang="it-IT" sz="2400"/>
              <a:t> </a:t>
            </a:r>
            <a:r>
              <a:rPr lang="it-IT" altLang="it-IT" sz="2000">
                <a:latin typeface="Arial" panose="020B0604020202020204" pitchFamily="34" charset="0"/>
              </a:rPr>
              <a:t>significa che lo stato finale ha energia più elevata (è meno stabile) dello stato iniziale e si parla in questo caso di processo </a:t>
            </a:r>
            <a:r>
              <a:rPr lang="it-IT" altLang="it-IT" sz="2000">
                <a:solidFill>
                  <a:srgbClr val="FF3300"/>
                </a:solidFill>
                <a:latin typeface="Arial" panose="020B0604020202020204" pitchFamily="34" charset="0"/>
              </a:rPr>
              <a:t>energeticamente sfavorito</a:t>
            </a:r>
            <a:r>
              <a:rPr lang="it-IT" altLang="it-IT" sz="2000">
                <a:latin typeface="Arial" panose="020B0604020202020204" pitchFamily="34" charset="0"/>
              </a:rPr>
              <a:t>; </a:t>
            </a:r>
            <a:r>
              <a:rPr lang="it-IT" altLang="it-IT" sz="2000">
                <a:solidFill>
                  <a:srgbClr val="0000FF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000">
                <a:solidFill>
                  <a:srgbClr val="0000FF"/>
                </a:solidFill>
                <a:latin typeface="Arial" panose="020B0604020202020204" pitchFamily="34" charset="0"/>
              </a:rPr>
              <a:t>E&lt;0</a:t>
            </a:r>
            <a:r>
              <a:rPr lang="it-IT" altLang="it-IT" sz="2000">
                <a:latin typeface="Arial" panose="020B0604020202020204" pitchFamily="34" charset="0"/>
              </a:rPr>
              <a:t> significa che lo stato finale ha energia minore (è più stabile) dello stato iniziale e il processo si definisce </a:t>
            </a:r>
            <a:r>
              <a:rPr lang="it-IT" altLang="it-IT" sz="2000">
                <a:solidFill>
                  <a:srgbClr val="0000FF"/>
                </a:solidFill>
                <a:latin typeface="Arial" panose="020B0604020202020204" pitchFamily="34" charset="0"/>
              </a:rPr>
              <a:t>energeticamente favorito</a:t>
            </a:r>
            <a:r>
              <a:rPr lang="it-IT" altLang="it-IT" sz="2000">
                <a:latin typeface="Arial" panose="020B0604020202020204" pitchFamily="34" charset="0"/>
              </a:rPr>
              <a:t>. Nel caso specifico si ha: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>
              <a:latin typeface="Arial" panose="020B0604020202020204" pitchFamily="34" charset="0"/>
            </a:endParaRPr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381000" y="5699125"/>
            <a:ext cx="8382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Symbol" panose="05050102010706020507" pitchFamily="18" charset="2"/>
              </a:rPr>
              <a:t>D</a:t>
            </a:r>
            <a:r>
              <a:rPr lang="it-IT" altLang="it-IT" sz="2000">
                <a:latin typeface="Arial" panose="020B0604020202020204" pitchFamily="34" charset="0"/>
              </a:rPr>
              <a:t>E  =  Energia del sistema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altLang="it-IT" sz="2000">
                <a:latin typeface="Arial" panose="020B0604020202020204" pitchFamily="34" charset="0"/>
              </a:rPr>
              <a:t>X</a:t>
            </a:r>
            <a:r>
              <a:rPr lang="it-IT" altLang="it-IT" sz="2000" baseline="30000">
                <a:latin typeface="Arial" panose="020B0604020202020204" pitchFamily="34" charset="0"/>
              </a:rPr>
              <a:t>+</a:t>
            </a:r>
            <a:r>
              <a:rPr lang="it-IT" altLang="it-IT" sz="2000">
                <a:latin typeface="Arial" panose="020B0604020202020204" pitchFamily="34" charset="0"/>
              </a:rPr>
              <a:t>(g) + e</a:t>
            </a:r>
            <a:r>
              <a:rPr lang="it-IT" altLang="it-IT" sz="2000" baseline="30000">
                <a:latin typeface="Arial" panose="020B0604020202020204" pitchFamily="34" charset="0"/>
              </a:rPr>
              <a:t>-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it-IT" altLang="it-IT" sz="2000">
                <a:latin typeface="Arial" panose="020B0604020202020204" pitchFamily="34" charset="0"/>
              </a:rPr>
              <a:t>-  Energia del sistema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altLang="it-IT" sz="2000">
                <a:latin typeface="Arial" panose="020B0604020202020204" pitchFamily="34" charset="0"/>
              </a:rPr>
              <a:t> X(g)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it-IT" altLang="it-IT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000">
              <a:solidFill>
                <a:srgbClr val="FF3300"/>
              </a:solidFill>
              <a:latin typeface="Arial" panose="020B0604020202020204" pitchFamily="34" charset="0"/>
            </a:endParaRPr>
          </a:p>
        </p:txBody>
      </p:sp>
      <p:sp>
        <p:nvSpPr>
          <p:cNvPr id="44042" name="Rectangle 10"/>
          <p:cNvSpPr>
            <a:spLocks noChangeArrowheads="1"/>
          </p:cNvSpPr>
          <p:nvPr/>
        </p:nvSpPr>
        <p:spPr bwMode="auto">
          <a:xfrm>
            <a:off x="1219200" y="5715000"/>
            <a:ext cx="3581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953000" y="5715000"/>
            <a:ext cx="32004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8739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50"/>
          <a:stretch/>
        </p:blipFill>
        <p:spPr bwMode="auto">
          <a:xfrm>
            <a:off x="824223" y="1303678"/>
            <a:ext cx="4805124" cy="331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63487" y="298355"/>
            <a:ext cx="4427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it-IT" sz="2000" dirty="0" smtClean="0"/>
              <a:t>Energia di prima ionizzazione (in kJ/mol) per i gruppi principali</a:t>
            </a:r>
            <a:endParaRPr lang="it-IT" sz="2000" dirty="0"/>
          </a:p>
        </p:txBody>
      </p:sp>
      <p:sp>
        <p:nvSpPr>
          <p:cNvPr id="5" name="Down Arrow 4"/>
          <p:cNvSpPr/>
          <p:nvPr/>
        </p:nvSpPr>
        <p:spPr>
          <a:xfrm rot="16200000">
            <a:off x="3002305" y="-868021"/>
            <a:ext cx="465764" cy="4343400"/>
          </a:xfrm>
          <a:prstGeom prst="downArrow">
            <a:avLst>
              <a:gd name="adj1" fmla="val 50000"/>
              <a:gd name="adj2" fmla="val 142078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Down Arrow 5"/>
          <p:cNvSpPr/>
          <p:nvPr/>
        </p:nvSpPr>
        <p:spPr>
          <a:xfrm rot="10800000">
            <a:off x="291713" y="2153787"/>
            <a:ext cx="455203" cy="2318822"/>
          </a:xfrm>
          <a:prstGeom prst="downArrow">
            <a:avLst>
              <a:gd name="adj1" fmla="val 50000"/>
              <a:gd name="adj2" fmla="val 142078"/>
            </a:avLst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TextBox 6"/>
          <p:cNvSpPr txBox="1"/>
          <p:nvPr/>
        </p:nvSpPr>
        <p:spPr>
          <a:xfrm>
            <a:off x="5767727" y="713854"/>
            <a:ext cx="303452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>
                <a:solidFill>
                  <a:srgbClr val="FF0000"/>
                </a:solidFill>
              </a:rPr>
              <a:t>Diminuzione </a:t>
            </a:r>
            <a:r>
              <a:rPr lang="it-IT" dirty="0" smtClean="0">
                <a:solidFill>
                  <a:srgbClr val="FF0000"/>
                </a:solidFill>
              </a:rPr>
              <a:t>dell’energia di prima ionizzazione nel gruppo:</a:t>
            </a:r>
            <a:endParaRPr lang="it-IT" dirty="0">
              <a:solidFill>
                <a:srgbClr val="FF0000"/>
              </a:solidFill>
            </a:endParaRPr>
          </a:p>
          <a:p>
            <a:pPr>
              <a:lnSpc>
                <a:spcPct val="120000"/>
              </a:lnSpc>
            </a:pPr>
            <a:r>
              <a:rPr lang="it-IT" dirty="0"/>
              <a:t>All’aumentare delle dimensioni dell’atomo, l’energia di prima ionizzazione diminuisce, perché la distanza dal nucleo positivo </a:t>
            </a:r>
            <a:r>
              <a:rPr lang="it-IT" dirty="0" smtClean="0"/>
              <a:t>aumenta, diminuisce </a:t>
            </a:r>
            <a:r>
              <a:rPr lang="it-IT" dirty="0"/>
              <a:t>la  forza elettrostatica che attrae l’elettrone </a:t>
            </a:r>
            <a:r>
              <a:rPr lang="it-IT" dirty="0" smtClean="0"/>
              <a:t>e diminuisce la carica effettiva del </a:t>
            </a:r>
            <a:r>
              <a:rPr lang="it-IT" dirty="0"/>
              <a:t>nucleo.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8000" y="4812054"/>
            <a:ext cx="81557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Aumento dell’energia di prima ionizzazione nel periodo:</a:t>
            </a:r>
            <a:endParaRPr lang="it-IT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it-IT" dirty="0" smtClean="0"/>
              <a:t>Nel </a:t>
            </a:r>
            <a:r>
              <a:rPr lang="it-IT" dirty="0"/>
              <a:t>periodo, </a:t>
            </a:r>
            <a:r>
              <a:rPr lang="it-IT" dirty="0" smtClean="0"/>
              <a:t>gli </a:t>
            </a:r>
            <a:r>
              <a:rPr lang="it-IT" dirty="0"/>
              <a:t>elettroni </a:t>
            </a:r>
            <a:r>
              <a:rPr lang="it-IT" dirty="0" smtClean="0"/>
              <a:t>più esterni dell’atomo di trovano nello </a:t>
            </a:r>
            <a:r>
              <a:rPr lang="it-IT" dirty="0"/>
              <a:t>stesso livello energetico, ma risentono via via di una carica effettiva </a:t>
            </a:r>
            <a:r>
              <a:rPr lang="it-IT" dirty="0" smtClean="0"/>
              <a:t>crescente. L’energia per </a:t>
            </a:r>
            <a:r>
              <a:rPr lang="it-IT" dirty="0"/>
              <a:t>portare l’elettrone a distanza infinita sarà </a:t>
            </a:r>
            <a:r>
              <a:rPr lang="it-IT" dirty="0" smtClean="0"/>
              <a:t>superiore </a:t>
            </a:r>
            <a:r>
              <a:rPr lang="it-IT" dirty="0"/>
              <a:t>per gli elementi a destra rispetto agli elementi a sinistra.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570383" y="2087215"/>
            <a:ext cx="1083365" cy="49696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ounded Rectangle 11"/>
          <p:cNvSpPr/>
          <p:nvPr/>
        </p:nvSpPr>
        <p:spPr>
          <a:xfrm>
            <a:off x="3254011" y="2087216"/>
            <a:ext cx="1069511" cy="496960"/>
          </a:xfrm>
          <a:prstGeom prst="roundRect">
            <a:avLst/>
          </a:prstGeom>
          <a:noFill/>
          <a:ln w="444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434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1339" y="357931"/>
            <a:ext cx="5715839" cy="618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dirty="0" smtClean="0"/>
              <a:t>Il valore delle energie di seconda, terza... ionizzazione dipendono dalla configurazione elettronica dell’atomo.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 smtClean="0"/>
              <a:t>Ad esempio, per Li (1s</a:t>
            </a:r>
            <a:r>
              <a:rPr lang="it-IT" i="1" baseline="30000" dirty="0" smtClean="0"/>
              <a:t>2</a:t>
            </a:r>
            <a:r>
              <a:rPr lang="it-IT" i="1" dirty="0" smtClean="0"/>
              <a:t> 2s</a:t>
            </a:r>
            <a:r>
              <a:rPr lang="it-IT" i="1" baseline="30000" dirty="0" smtClean="0"/>
              <a:t>1</a:t>
            </a:r>
            <a:r>
              <a:rPr lang="it-IT" i="1" dirty="0" smtClean="0"/>
              <a:t>): 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 smtClean="0"/>
              <a:t>Prima ionizzazione: energia relativamente bassa, perchè Li</a:t>
            </a:r>
            <a:r>
              <a:rPr lang="it-IT" i="1" baseline="30000" dirty="0" smtClean="0"/>
              <a:t>+</a:t>
            </a:r>
            <a:r>
              <a:rPr lang="it-IT" i="1" dirty="0" smtClean="0"/>
              <a:t> (1s</a:t>
            </a:r>
            <a:r>
              <a:rPr lang="it-IT" i="1" baseline="30000" dirty="0" smtClean="0"/>
              <a:t>2</a:t>
            </a:r>
            <a:r>
              <a:rPr lang="it-IT" i="1" dirty="0" smtClean="0"/>
              <a:t>) è stabile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 smtClean="0"/>
              <a:t>Seconda ionizzazione: energia molto alta, perchè l’elettrone viene tolto ad una configurazione isoelettronica al gas nobile elio.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 smtClean="0"/>
              <a:t>Na ([Ne] 3s</a:t>
            </a:r>
            <a:r>
              <a:rPr lang="it-IT" i="1" baseline="30000" dirty="0" smtClean="0"/>
              <a:t>1</a:t>
            </a:r>
            <a:r>
              <a:rPr lang="it-IT" i="1" dirty="0" smtClean="0"/>
              <a:t>) e K ([Ar] 4s</a:t>
            </a:r>
            <a:r>
              <a:rPr lang="it-IT" i="1" baseline="30000" dirty="0" smtClean="0"/>
              <a:t>1</a:t>
            </a:r>
            <a:r>
              <a:rPr lang="it-IT" i="1" dirty="0" smtClean="0"/>
              <a:t>) hanno comportamento simile.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it-IT" i="1" dirty="0" smtClean="0"/>
              <a:t>Per Be ([He] 2s</a:t>
            </a:r>
            <a:r>
              <a:rPr lang="it-IT" i="1" baseline="30000" dirty="0" smtClean="0"/>
              <a:t>2</a:t>
            </a:r>
            <a:r>
              <a:rPr lang="it-IT" i="1" dirty="0" smtClean="0"/>
              <a:t>):</a:t>
            </a:r>
            <a:endParaRPr lang="it-IT" i="1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/>
              <a:t>Prima ionizzazione: energia relativamente bassa, </a:t>
            </a:r>
            <a:r>
              <a:rPr lang="it-IT" i="1" dirty="0" smtClean="0"/>
              <a:t>formazione di Be</a:t>
            </a:r>
            <a:r>
              <a:rPr lang="it-IT" i="1" baseline="30000" dirty="0" smtClean="0"/>
              <a:t>+</a:t>
            </a:r>
            <a:r>
              <a:rPr lang="it-IT" i="1" dirty="0" smtClean="0"/>
              <a:t> ([He] 2s</a:t>
            </a:r>
            <a:r>
              <a:rPr lang="it-IT" i="1" baseline="30000" dirty="0" smtClean="0"/>
              <a:t>1</a:t>
            </a:r>
            <a:r>
              <a:rPr lang="it-IT" i="1" dirty="0" smtClean="0"/>
              <a:t>)</a:t>
            </a:r>
            <a:endParaRPr lang="it-IT" i="1" baseline="30000" dirty="0"/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/>
              <a:t>Seconda ionizzazione: energia </a:t>
            </a:r>
            <a:r>
              <a:rPr lang="it-IT" i="1" dirty="0" smtClean="0"/>
              <a:t>poco più alta, </a:t>
            </a:r>
            <a:r>
              <a:rPr lang="it-IT" i="1" dirty="0"/>
              <a:t>perchè </a:t>
            </a:r>
            <a:r>
              <a:rPr lang="it-IT" i="1" dirty="0" smtClean="0"/>
              <a:t>raggiunge la configurazione di He.</a:t>
            </a:r>
          </a:p>
          <a:p>
            <a:pPr marL="342900" indent="-34290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i="1" dirty="0" smtClean="0"/>
              <a:t>Terza ionizzazione: energia molto alta perchè l’elettrone viene tolto da una configurazione stabile (He).</a:t>
            </a:r>
            <a:endParaRPr lang="it-IT" i="1" dirty="0"/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5"/>
          <a:stretch/>
        </p:blipFill>
        <p:spPr bwMode="auto">
          <a:xfrm>
            <a:off x="6015318" y="357931"/>
            <a:ext cx="2828363" cy="49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20118" y="5295144"/>
            <a:ext cx="24294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/>
              <a:t>Energia in kJ/mol</a:t>
            </a:r>
            <a:endParaRPr lang="it-IT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7028327" y="5808690"/>
            <a:ext cx="1013015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dirty="0" smtClean="0"/>
              <a:t>E per B?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37535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Affinità elettronica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30"/>
          <a:stretch/>
        </p:blipFill>
        <p:spPr bwMode="auto">
          <a:xfrm>
            <a:off x="473262" y="2755014"/>
            <a:ext cx="4789021" cy="3438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99" y="806171"/>
            <a:ext cx="7996518" cy="1649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900" b="1" dirty="0" smtClean="0"/>
              <a:t>L’affinità elettronica è la variazione di energia associata all’acquisizione di un elettrone da parte di un atomo allo stato gassoso:</a:t>
            </a:r>
            <a:r>
              <a:rPr lang="it-IT" sz="1900" b="1" dirty="0"/>
              <a:t> </a:t>
            </a:r>
            <a:r>
              <a:rPr lang="it-IT" sz="1900" b="1" dirty="0" smtClean="0"/>
              <a:t>     </a:t>
            </a:r>
            <a:r>
              <a:rPr lang="it-IT" sz="1900" b="1" dirty="0"/>
              <a:t>A</a:t>
            </a:r>
            <a:r>
              <a:rPr lang="it-IT" sz="1900" b="1" baseline="-25000" dirty="0"/>
              <a:t>(g)</a:t>
            </a:r>
            <a:r>
              <a:rPr lang="it-IT" sz="1900" b="1" dirty="0"/>
              <a:t> +  e</a:t>
            </a:r>
            <a:r>
              <a:rPr lang="it-IT" sz="1900" b="1" baseline="30000" dirty="0"/>
              <a:t>-</a:t>
            </a:r>
            <a:r>
              <a:rPr lang="it-IT" sz="1900" b="1" dirty="0" smtClean="0"/>
              <a:t> → A</a:t>
            </a:r>
            <a:r>
              <a:rPr lang="it-IT" sz="1900" b="1" baseline="30000" dirty="0" smtClean="0"/>
              <a:t>-</a:t>
            </a:r>
            <a:r>
              <a:rPr lang="it-IT" sz="1900" b="1" baseline="-25000" dirty="0" smtClean="0"/>
              <a:t>(</a:t>
            </a:r>
            <a:r>
              <a:rPr lang="it-IT" sz="1900" b="1" baseline="-25000" dirty="0"/>
              <a:t>g</a:t>
            </a:r>
            <a:r>
              <a:rPr lang="it-IT" sz="1900" b="1" baseline="-25000" dirty="0" smtClean="0"/>
              <a:t>)</a:t>
            </a:r>
            <a:endParaRPr lang="it-IT" sz="1900" dirty="0" smtClean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900" dirty="0" smtClean="0"/>
              <a:t>Anche questa è una misura sperimentale, ma può essere positiva o negativa (energia ceduta o acquisita).</a:t>
            </a:r>
          </a:p>
        </p:txBody>
      </p:sp>
      <p:sp>
        <p:nvSpPr>
          <p:cNvPr id="7" name="Down Arrow 6"/>
          <p:cNvSpPr/>
          <p:nvPr/>
        </p:nvSpPr>
        <p:spPr>
          <a:xfrm rot="16200000">
            <a:off x="2634890" y="583314"/>
            <a:ext cx="465764" cy="4343400"/>
          </a:xfrm>
          <a:prstGeom prst="downArrow">
            <a:avLst>
              <a:gd name="adj1" fmla="val 50000"/>
              <a:gd name="adj2" fmla="val 142078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5626268" y="2421421"/>
            <a:ext cx="3164557" cy="397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it-IT" dirty="0" smtClean="0">
                <a:solidFill>
                  <a:schemeClr val="accent1">
                    <a:lumMod val="75000"/>
                  </a:schemeClr>
                </a:solidFill>
              </a:rPr>
              <a:t>Aumento dell’affinità elettronica lungo il periodo:</a:t>
            </a: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dirty="0"/>
              <a:t>L</a:t>
            </a:r>
            <a:r>
              <a:rPr lang="it-IT" dirty="0" smtClean="0"/>
              <a:t>’acquisizione </a:t>
            </a:r>
            <a:r>
              <a:rPr lang="it-IT" dirty="0"/>
              <a:t>di un elettrone è favorita dall’aumento della carica effettiva del nucleo di cui risentono gli elettroni </a:t>
            </a:r>
            <a:r>
              <a:rPr lang="it-IT" dirty="0" smtClean="0"/>
              <a:t>esterni</a:t>
            </a:r>
          </a:p>
          <a:p>
            <a:pPr>
              <a:lnSpc>
                <a:spcPct val="120000"/>
              </a:lnSpc>
            </a:pPr>
            <a:r>
              <a:rPr lang="it-IT" dirty="0">
                <a:solidFill>
                  <a:srgbClr val="FF0000"/>
                </a:solidFill>
              </a:rPr>
              <a:t>A</a:t>
            </a:r>
            <a:r>
              <a:rPr lang="it-IT" b="0" i="0" dirty="0" smtClean="0">
                <a:solidFill>
                  <a:srgbClr val="FF0000"/>
                </a:solidFill>
                <a:effectLst/>
              </a:rPr>
              <a:t>ffinità elettronica lungo il gruppo (piccole differenze):</a:t>
            </a:r>
            <a:endParaRPr lang="it-IT" b="0" i="0" dirty="0" smtClean="0">
              <a:effectLst/>
            </a:endParaRPr>
          </a:p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it-IT" dirty="0"/>
              <a:t>Scendendo nel </a:t>
            </a:r>
            <a:r>
              <a:rPr lang="it-IT" dirty="0" smtClean="0"/>
              <a:t>gruppo </a:t>
            </a:r>
            <a:r>
              <a:rPr lang="it-IT" dirty="0"/>
              <a:t>l’elettrone </a:t>
            </a:r>
            <a:r>
              <a:rPr lang="it-IT" dirty="0" smtClean="0"/>
              <a:t>risente </a:t>
            </a:r>
            <a:r>
              <a:rPr lang="it-IT" dirty="0"/>
              <a:t>meno </a:t>
            </a:r>
            <a:r>
              <a:rPr lang="it-IT" dirty="0" smtClean="0"/>
              <a:t>dell’attrazione </a:t>
            </a:r>
            <a:r>
              <a:rPr lang="it-IT" dirty="0"/>
              <a:t>del nucleo. </a:t>
            </a:r>
            <a:endParaRPr lang="it-IT" b="0" i="0" dirty="0"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9274" y="6193482"/>
            <a:ext cx="51530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dirty="0" smtClean="0"/>
              <a:t>Energia in kJ/mol relativa al processo: A</a:t>
            </a:r>
            <a:r>
              <a:rPr lang="it-IT" sz="1500" baseline="30000" dirty="0" smtClean="0"/>
              <a:t>-</a:t>
            </a:r>
            <a:r>
              <a:rPr lang="it-IT" sz="1500" baseline="-25000" dirty="0" smtClean="0"/>
              <a:t>(g)</a:t>
            </a:r>
            <a:r>
              <a:rPr lang="it-IT" sz="1600" dirty="0"/>
              <a:t> → </a:t>
            </a:r>
            <a:r>
              <a:rPr lang="it-IT" sz="1500" dirty="0" smtClean="0"/>
              <a:t>A</a:t>
            </a:r>
            <a:r>
              <a:rPr lang="it-IT" sz="1500" baseline="-25000" dirty="0" smtClean="0"/>
              <a:t>(g)</a:t>
            </a:r>
            <a:r>
              <a:rPr lang="it-IT" sz="1600" dirty="0"/>
              <a:t> +  e</a:t>
            </a:r>
            <a:r>
              <a:rPr lang="it-IT" sz="1600" baseline="30000" dirty="0"/>
              <a:t>-</a:t>
            </a:r>
            <a:r>
              <a:rPr lang="it-IT" sz="1600" dirty="0"/>
              <a:t> </a:t>
            </a:r>
            <a:endParaRPr lang="it-IT" sz="1500" baseline="-25000" dirty="0"/>
          </a:p>
        </p:txBody>
      </p:sp>
      <p:sp>
        <p:nvSpPr>
          <p:cNvPr id="12" name="Rounded Rectangle 11"/>
          <p:cNvSpPr/>
          <p:nvPr/>
        </p:nvSpPr>
        <p:spPr>
          <a:xfrm>
            <a:off x="1226022" y="3577892"/>
            <a:ext cx="577289" cy="53722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ounded Rectangle 12"/>
          <p:cNvSpPr/>
          <p:nvPr/>
        </p:nvSpPr>
        <p:spPr>
          <a:xfrm>
            <a:off x="2925689" y="3577892"/>
            <a:ext cx="577289" cy="537224"/>
          </a:xfrm>
          <a:prstGeom prst="round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853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7630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smtClean="0">
                <a:solidFill>
                  <a:srgbClr val="0000FF"/>
                </a:solidFill>
                <a:latin typeface="Arial" panose="020B0604020202020204" pitchFamily="34" charset="0"/>
              </a:rPr>
              <a:t>Affinità elettronica</a:t>
            </a: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" y="1143000"/>
            <a:ext cx="8686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endParaRPr lang="it-IT" altLang="it-IT" sz="2000"/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381000" y="990600"/>
            <a:ext cx="830580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L'affinità elettronica è definita come la variazione di energia, cambiata di segno, che si ha quando un atomo neutro allo stato gassoso acquista un elettrone diventando ione negativo: </a:t>
            </a:r>
            <a:br>
              <a:rPr lang="it-IT" altLang="it-IT" sz="2000">
                <a:latin typeface="Arial" panose="020B0604020202020204" pitchFamily="34" charset="0"/>
              </a:rPr>
            </a:br>
            <a:endParaRPr lang="it-IT" altLang="it-IT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			</a:t>
            </a:r>
            <a:r>
              <a:rPr lang="it-IT" altLang="it-IT" sz="2000">
                <a:solidFill>
                  <a:srgbClr val="FF3300"/>
                </a:solidFill>
                <a:latin typeface="Arial" panose="020B0604020202020204" pitchFamily="34" charset="0"/>
              </a:rPr>
              <a:t>X (g) + e</a:t>
            </a:r>
            <a:r>
              <a:rPr lang="it-IT" altLang="it-IT" sz="2000" baseline="300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r>
              <a:rPr lang="it-IT" altLang="it-IT" sz="2000">
                <a:solidFill>
                  <a:srgbClr val="FF3300"/>
                </a:solidFill>
                <a:latin typeface="Arial" panose="020B0604020202020204" pitchFamily="34" charset="0"/>
              </a:rPr>
              <a:t>               X</a:t>
            </a:r>
            <a:r>
              <a:rPr lang="it-IT" altLang="it-IT" sz="2000" baseline="30000">
                <a:solidFill>
                  <a:srgbClr val="FF3300"/>
                </a:solidFill>
                <a:latin typeface="Arial" panose="020B0604020202020204" pitchFamily="34" charset="0"/>
              </a:rPr>
              <a:t>-</a:t>
            </a:r>
            <a:r>
              <a:rPr lang="it-IT" altLang="it-IT" sz="2000">
                <a:solidFill>
                  <a:srgbClr val="FF3300"/>
                </a:solidFill>
                <a:latin typeface="Arial" panose="020B0604020202020204" pitchFamily="34" charset="0"/>
              </a:rPr>
              <a:t>(g) </a:t>
            </a:r>
          </a:p>
        </p:txBody>
      </p:sp>
      <p:sp>
        <p:nvSpPr>
          <p:cNvPr id="48133" name="Line 5"/>
          <p:cNvSpPr>
            <a:spLocks noChangeShapeType="1"/>
          </p:cNvSpPr>
          <p:nvPr/>
        </p:nvSpPr>
        <p:spPr bwMode="auto">
          <a:xfrm>
            <a:off x="4495800" y="2590800"/>
            <a:ext cx="60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533400" y="2971800"/>
            <a:ext cx="8382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Symbol" panose="05050102010706020507" pitchFamily="18" charset="2"/>
              </a:rPr>
              <a:t>D</a:t>
            </a:r>
            <a:r>
              <a:rPr lang="it-IT" altLang="it-IT" sz="2000">
                <a:latin typeface="Arial" panose="020B0604020202020204" pitchFamily="34" charset="0"/>
              </a:rPr>
              <a:t>E  =  Energia del sistema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altLang="it-IT" sz="2000">
                <a:latin typeface="Arial" panose="020B0604020202020204" pitchFamily="34" charset="0"/>
              </a:rPr>
              <a:t>X</a:t>
            </a:r>
            <a:r>
              <a:rPr lang="it-IT" altLang="it-IT" sz="2000" baseline="30000">
                <a:latin typeface="Arial" panose="020B0604020202020204" pitchFamily="34" charset="0"/>
              </a:rPr>
              <a:t>-</a:t>
            </a:r>
            <a:r>
              <a:rPr lang="it-IT" altLang="it-IT" sz="2000">
                <a:latin typeface="Arial" panose="020B0604020202020204" pitchFamily="34" charset="0"/>
              </a:rPr>
              <a:t>(g)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]  </a:t>
            </a:r>
            <a:r>
              <a:rPr lang="it-IT" altLang="it-IT" sz="2000">
                <a:latin typeface="Arial" panose="020B0604020202020204" pitchFamily="34" charset="0"/>
              </a:rPr>
              <a:t>-  Energia del sistema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it-IT" altLang="it-IT" sz="2000">
                <a:latin typeface="Arial" panose="020B0604020202020204" pitchFamily="34" charset="0"/>
              </a:rPr>
              <a:t> X(g) + e</a:t>
            </a:r>
            <a:r>
              <a:rPr lang="it-IT" altLang="it-IT" sz="2000" baseline="30000">
                <a:latin typeface="Arial" panose="020B0604020202020204" pitchFamily="34" charset="0"/>
              </a:rPr>
              <a:t>-</a:t>
            </a:r>
            <a:r>
              <a:rPr lang="it-IT" altLang="it-IT" sz="2000">
                <a:latin typeface="Arial" panose="020B0604020202020204" pitchFamily="34" charset="0"/>
              </a:rPr>
              <a:t> </a:t>
            </a:r>
            <a:r>
              <a:rPr lang="it-IT" altLang="it-IT" sz="200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648200" y="3048000"/>
            <a:ext cx="36576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1371600" y="3048000"/>
            <a:ext cx="3048000" cy="38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2400">
              <a:latin typeface="Arial" panose="020B0604020202020204" pitchFamily="34" charset="0"/>
            </a:endParaRPr>
          </a:p>
        </p:txBody>
      </p:sp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2438400" y="3581400"/>
            <a:ext cx="434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solidFill>
                  <a:schemeClr val="accent2"/>
                </a:solidFill>
                <a:latin typeface="Arial" panose="020B0604020202020204" pitchFamily="34" charset="0"/>
              </a:rPr>
              <a:t>Affinità elettronica = - </a:t>
            </a:r>
            <a:r>
              <a:rPr lang="it-IT" altLang="it-IT" sz="2000">
                <a:solidFill>
                  <a:schemeClr val="accent2"/>
                </a:solidFill>
                <a:latin typeface="Symbol" panose="05050102010706020507" pitchFamily="18" charset="2"/>
              </a:rPr>
              <a:t>D</a:t>
            </a:r>
            <a:r>
              <a:rPr lang="it-IT" altLang="it-IT" sz="2000">
                <a:solidFill>
                  <a:schemeClr val="accent2"/>
                </a:solidFill>
                <a:latin typeface="Arial" panose="020B0604020202020204" pitchFamily="34" charset="0"/>
              </a:rPr>
              <a:t>E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381000" y="4114800"/>
            <a:ext cx="8077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>
                <a:latin typeface="Arial" panose="020B0604020202020204" pitchFamily="34" charset="0"/>
              </a:rPr>
              <a:t>Con questa definizione, un grande valore di affinità elettronica significa un valore molto negativo di </a:t>
            </a:r>
            <a:r>
              <a:rPr lang="it-IT" altLang="it-IT" sz="2000">
                <a:latin typeface="Symbol" panose="05050102010706020507" pitchFamily="18" charset="2"/>
              </a:rPr>
              <a:t>D</a:t>
            </a:r>
            <a:r>
              <a:rPr lang="it-IT" altLang="it-IT" sz="2000">
                <a:latin typeface="Arial" panose="020B0604020202020204" pitchFamily="34" charset="0"/>
              </a:rPr>
              <a:t>E, cioè l'energia dello ione negativo è molto più bassa di quella del sistema costituito dall'atomo neutro e dall'elettrone separati: quindi, un alto valore di affinità elettronica significa che il processo di formazione dello ione negativo (acquisto di un elettrone) è energeticamente favorito. Viceversa, un basso valore di affinità elettronica significa che l'elemento ha scarsa tendenza ad acquistare un elettrone addizionale.</a:t>
            </a:r>
          </a:p>
        </p:txBody>
      </p:sp>
    </p:spTree>
    <p:extLst>
      <p:ext uri="{BB962C8B-B14F-4D97-AF65-F5344CB8AC3E}">
        <p14:creationId xmlns:p14="http://schemas.microsoft.com/office/powerpoint/2010/main" val="26940811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571499" y="90340"/>
            <a:ext cx="7996518" cy="8092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</a:rPr>
              <a:t>Elettronegatività</a:t>
            </a:r>
            <a:endParaRPr lang="it-IT" sz="3200" dirty="0">
              <a:solidFill>
                <a:srgbClr val="0070C0"/>
              </a:solidFill>
            </a:endParaRPr>
          </a:p>
        </p:txBody>
      </p:sp>
      <p:pic>
        <p:nvPicPr>
          <p:cNvPr id="5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248"/>
          <a:stretch/>
        </p:blipFill>
        <p:spPr bwMode="auto">
          <a:xfrm>
            <a:off x="696071" y="2955227"/>
            <a:ext cx="5109009" cy="3627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1499" y="806171"/>
            <a:ext cx="79965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it-IT" sz="1900" dirty="0" smtClean="0"/>
              <a:t>Per due atomi legati da legame chimico, </a:t>
            </a:r>
            <a:r>
              <a:rPr lang="it-IT" sz="1900" b="1" dirty="0" smtClean="0"/>
              <a:t>l’elettronegatività descrive la capacità di un atomo di competere per gli elettroni di legame</a:t>
            </a:r>
            <a:r>
              <a:rPr lang="it-IT" sz="1900" dirty="0" smtClean="0"/>
              <a:t>. Esistono diverse scale di misura dell’elettronegatività, una delle quali (scala di Pauling) dipende dai valori di energia di prima ionizzazione e affinità elettronica. Comunque, l’andamento dell’elettronegatività nella tavola periodica è simile per tutte le scale.</a:t>
            </a:r>
          </a:p>
        </p:txBody>
      </p:sp>
      <p:sp>
        <p:nvSpPr>
          <p:cNvPr id="7" name="Down Arrow 6"/>
          <p:cNvSpPr/>
          <p:nvPr/>
        </p:nvSpPr>
        <p:spPr>
          <a:xfrm rot="16200000">
            <a:off x="3017693" y="815335"/>
            <a:ext cx="465764" cy="4343400"/>
          </a:xfrm>
          <a:prstGeom prst="downArrow">
            <a:avLst>
              <a:gd name="adj1" fmla="val 50000"/>
              <a:gd name="adj2" fmla="val 142078"/>
            </a:avLst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Down Arrow 7"/>
          <p:cNvSpPr/>
          <p:nvPr/>
        </p:nvSpPr>
        <p:spPr>
          <a:xfrm rot="10800000">
            <a:off x="178581" y="3917189"/>
            <a:ext cx="455203" cy="2318822"/>
          </a:xfrm>
          <a:prstGeom prst="downArrow">
            <a:avLst>
              <a:gd name="adj1" fmla="val 50000"/>
              <a:gd name="adj2" fmla="val 142078"/>
            </a:avLst>
          </a:prstGeom>
          <a:solidFill>
            <a:srgbClr val="FF0000">
              <a:alpha val="6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TextBox 8"/>
          <p:cNvSpPr txBox="1"/>
          <p:nvPr/>
        </p:nvSpPr>
        <p:spPr>
          <a:xfrm>
            <a:off x="5867366" y="2841812"/>
            <a:ext cx="2814335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it-IT" sz="1900" dirty="0" smtClean="0">
                <a:solidFill>
                  <a:schemeClr val="accent1">
                    <a:lumMod val="75000"/>
                  </a:schemeClr>
                </a:solidFill>
              </a:rPr>
              <a:t>Aumento dell’elettronegatività lungo il periodo.</a:t>
            </a:r>
          </a:p>
          <a:p>
            <a:pPr algn="ctr">
              <a:lnSpc>
                <a:spcPct val="120000"/>
              </a:lnSpc>
              <a:spcAft>
                <a:spcPts val="1200"/>
              </a:spcAft>
            </a:pPr>
            <a:r>
              <a:rPr lang="it-IT" sz="1900" b="0" i="0" dirty="0" smtClean="0">
                <a:solidFill>
                  <a:srgbClr val="FF0000"/>
                </a:solidFill>
                <a:effectLst/>
              </a:rPr>
              <a:t>Diminuzione dell’elettronegatività lungo il gruppo.</a:t>
            </a:r>
          </a:p>
          <a:p>
            <a:pPr algn="ctr">
              <a:lnSpc>
                <a:spcPct val="120000"/>
              </a:lnSpc>
            </a:pPr>
            <a:r>
              <a:rPr lang="it-IT" b="0" i="0" dirty="0" smtClean="0">
                <a:effectLst/>
              </a:rPr>
              <a:t>Elemento più elettronegativo: F.</a:t>
            </a:r>
          </a:p>
          <a:p>
            <a:pPr algn="ctr">
              <a:lnSpc>
                <a:spcPct val="120000"/>
              </a:lnSpc>
            </a:pPr>
            <a:r>
              <a:rPr lang="it-IT" dirty="0" smtClean="0"/>
              <a:t>Elemento meno elettronegativo: Cs</a:t>
            </a:r>
            <a:endParaRPr lang="it-IT" b="0" i="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866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Sistemi a guscio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76784" y="928543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 smtClean="0">
                <a:solidFill>
                  <a:srgbClr val="FF3300"/>
                </a:solidFill>
                <a:latin typeface="Arial" panose="020B0604020202020204" pitchFamily="34" charset="0"/>
              </a:rPr>
              <a:t>Nell'atomo idrogenoide 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la distanza media dell'elettrone dal nucleo cresce con n</a:t>
            </a:r>
            <a:r>
              <a:rPr lang="it-IT" altLang="it-IT" sz="2000" dirty="0">
                <a:latin typeface="Arial" panose="020B0604020202020204" pitchFamily="34" charset="0"/>
              </a:rPr>
              <a:t>. </a:t>
            </a:r>
            <a:r>
              <a:rPr lang="it-IT" altLang="it-IT" sz="2000" dirty="0">
                <a:solidFill>
                  <a:srgbClr val="0000FF"/>
                </a:solidFill>
                <a:latin typeface="Arial" panose="020B0604020202020204" pitchFamily="34" charset="0"/>
              </a:rPr>
              <a:t>Lo stesso vale per gli orbitali che si ottengono </a:t>
            </a:r>
            <a:r>
              <a:rPr lang="it-IT" altLang="it-IT" sz="2000" dirty="0" smtClean="0">
                <a:solidFill>
                  <a:srgbClr val="0000FF"/>
                </a:solidFill>
                <a:latin typeface="Arial" panose="020B0604020202020204" pitchFamily="34" charset="0"/>
              </a:rPr>
              <a:t>con </a:t>
            </a:r>
            <a:r>
              <a:rPr lang="it-IT" altLang="it-IT" sz="2000" dirty="0">
                <a:solidFill>
                  <a:srgbClr val="0000FF"/>
                </a:solidFill>
                <a:latin typeface="Arial" panose="020B0604020202020204" pitchFamily="34" charset="0"/>
              </a:rPr>
              <a:t>sistemi </a:t>
            </a:r>
            <a:r>
              <a:rPr lang="it-IT" altLang="it-IT" sz="2000" dirty="0" err="1">
                <a:solidFill>
                  <a:srgbClr val="0000FF"/>
                </a:solidFill>
                <a:latin typeface="Arial" panose="020B0604020202020204" pitchFamily="34" charset="0"/>
              </a:rPr>
              <a:t>polielettronici</a:t>
            </a:r>
            <a:r>
              <a:rPr lang="it-IT" altLang="it-IT" sz="2000" dirty="0">
                <a:latin typeface="Arial" panose="020B0604020202020204" pitchFamily="34" charset="0"/>
              </a:rPr>
              <a:t>. Per questo motivo la struttura di un atomo </a:t>
            </a:r>
            <a:r>
              <a:rPr lang="it-IT" altLang="it-IT" sz="2000" dirty="0" err="1">
                <a:latin typeface="Arial" panose="020B0604020202020204" pitchFamily="34" charset="0"/>
              </a:rPr>
              <a:t>polielettronico</a:t>
            </a:r>
            <a:r>
              <a:rPr lang="it-IT" altLang="it-IT" sz="2000" dirty="0">
                <a:latin typeface="Arial" panose="020B0604020202020204" pitchFamily="34" charset="0"/>
              </a:rPr>
              <a:t> viene descritta in termini di </a:t>
            </a:r>
            <a:r>
              <a:rPr lang="it-IT" altLang="it-IT" sz="2000" b="1" dirty="0">
                <a:solidFill>
                  <a:srgbClr val="0000FF"/>
                </a:solidFill>
                <a:latin typeface="Arial" panose="020B0604020202020204" pitchFamily="34" charset="0"/>
              </a:rPr>
              <a:t>strati</a:t>
            </a:r>
            <a:r>
              <a:rPr lang="it-IT" altLang="it-IT" sz="2000" dirty="0">
                <a:solidFill>
                  <a:srgbClr val="0000FF"/>
                </a:solidFill>
                <a:latin typeface="Arial" panose="020B0604020202020204" pitchFamily="34" charset="0"/>
              </a:rPr>
              <a:t> o </a:t>
            </a:r>
            <a:r>
              <a:rPr lang="it-IT" altLang="it-IT" sz="2000" b="1" dirty="0">
                <a:solidFill>
                  <a:srgbClr val="0000FF"/>
                </a:solidFill>
                <a:latin typeface="Arial" panose="020B0604020202020204" pitchFamily="34" charset="0"/>
              </a:rPr>
              <a:t>gusci</a:t>
            </a:r>
            <a:r>
              <a:rPr lang="it-IT" altLang="it-IT" sz="2000" dirty="0">
                <a:latin typeface="Arial" panose="020B0604020202020204" pitchFamily="34" charset="0"/>
              </a:rPr>
              <a:t> elettronici: gli elettroni caratterizzati da n </a:t>
            </a:r>
            <a:r>
              <a:rPr lang="it-IT" altLang="it-IT" sz="2000" dirty="0" smtClean="0">
                <a:latin typeface="Arial" panose="020B0604020202020204" pitchFamily="34" charset="0"/>
              </a:rPr>
              <a:t>= 1  </a:t>
            </a:r>
            <a:r>
              <a:rPr lang="it-IT" altLang="it-IT" sz="2000" dirty="0">
                <a:latin typeface="Arial" panose="020B0604020202020204" pitchFamily="34" charset="0"/>
              </a:rPr>
              <a:t>costituiscono il primo strato più interno, quelli con n = 2  costituiscono il secondo strato, quelli con n = 3 costituiscono il terzo strato e così via, a seconda del numero di elettroni dell'atomo (numero atomico). </a:t>
            </a:r>
          </a:p>
        </p:txBody>
      </p:sp>
    </p:spTree>
    <p:extLst>
      <p:ext uri="{BB962C8B-B14F-4D97-AF65-F5344CB8AC3E}">
        <p14:creationId xmlns:p14="http://schemas.microsoft.com/office/powerpoint/2010/main" val="145058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it-IT" altLang="it-IT" sz="3200" dirty="0" smtClean="0">
                <a:solidFill>
                  <a:srgbClr val="0000FF"/>
                </a:solidFill>
                <a:latin typeface="Arial" panose="020B0604020202020204" pitchFamily="34" charset="0"/>
              </a:rPr>
              <a:t>Effetto schermo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0" y="794327"/>
            <a:ext cx="86106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latin typeface="Arial" panose="020B0604020202020204" pitchFamily="34" charset="0"/>
              </a:rPr>
              <a:t>Nell'ambito di questa rappresentazione a strati, un dato guscio elettronico non percepisce solo l'attrazione della carica nucleare, ma anche la </a:t>
            </a:r>
            <a:r>
              <a:rPr lang="it-IT" altLang="it-IT" sz="2000" b="1" dirty="0">
                <a:latin typeface="Arial" panose="020B0604020202020204" pitchFamily="34" charset="0"/>
              </a:rPr>
              <a:t>repulsione</a:t>
            </a:r>
            <a:r>
              <a:rPr lang="it-IT" altLang="it-IT" sz="2000" dirty="0">
                <a:latin typeface="Arial" panose="020B0604020202020204" pitchFamily="34" charset="0"/>
              </a:rPr>
              <a:t> dei gusci elettronici più interni. In pratica, dal punto di vista del guscio elettronico considerato, è come se la carica nucleare fosse, per l'appunto, </a:t>
            </a:r>
            <a:r>
              <a:rPr lang="it-IT" altLang="it-IT" sz="2000" b="1" dirty="0">
                <a:latin typeface="Arial" panose="020B0604020202020204" pitchFamily="34" charset="0"/>
              </a:rPr>
              <a:t>schermata</a:t>
            </a:r>
            <a:r>
              <a:rPr lang="it-IT" altLang="it-IT" sz="2000" dirty="0">
                <a:latin typeface="Arial" panose="020B0604020202020204" pitchFamily="34" charset="0"/>
              </a:rPr>
              <a:t>; </a:t>
            </a:r>
            <a:r>
              <a:rPr lang="it-IT" altLang="it-IT" sz="2000" dirty="0">
                <a:solidFill>
                  <a:srgbClr val="FF3300"/>
                </a:solidFill>
                <a:latin typeface="Arial" panose="020B0604020202020204" pitchFamily="34" charset="0"/>
              </a:rPr>
              <a:t>l'effetto schermo fa sì che la carica nucleare effettivamente percepita dal guscio elettronico in questione sia minore di quanto si potrebbe prevedere sulla base del numero atomico</a:t>
            </a:r>
            <a:r>
              <a:rPr lang="it-IT" altLang="it-IT" sz="2000" dirty="0">
                <a:latin typeface="Arial" panose="020B0604020202020204" pitchFamily="34" charset="0"/>
              </a:rPr>
              <a:t>: tale carica ridotta viene detta </a:t>
            </a:r>
            <a:r>
              <a:rPr lang="it-IT" altLang="it-IT" sz="2000" b="1" dirty="0">
                <a:latin typeface="Arial" panose="020B0604020202020204" pitchFamily="34" charset="0"/>
              </a:rPr>
              <a:t>carica nucleare efficace.</a:t>
            </a:r>
            <a:r>
              <a:rPr lang="it-IT" altLang="it-IT" sz="2000" dirty="0"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9700" name="Picture 4" descr="C:\Documents and Settings\Administrator\Documenti\Immagini\img69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713018"/>
            <a:ext cx="4038600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4563918" y="3906981"/>
            <a:ext cx="44600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Elettroni in orbitali con lo stesso n, ma di forma diversa (numero quantico </a:t>
            </a:r>
            <a:r>
              <a:rPr lang="it-IT" sz="2400" b="1" dirty="0" smtClean="0"/>
              <a:t>l) percepiscono </a:t>
            </a:r>
            <a:r>
              <a:rPr lang="it-IT" sz="2400" b="1" dirty="0" smtClean="0"/>
              <a:t>carica nucleare efficace diversa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589146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99" y="171022"/>
            <a:ext cx="7996518" cy="809251"/>
          </a:xfrm>
        </p:spPr>
        <p:txBody>
          <a:bodyPr>
            <a:normAutofit fontScale="90000"/>
          </a:bodyPr>
          <a:lstStyle/>
          <a:p>
            <a:r>
              <a:rPr lang="it-IT" sz="3200" dirty="0" smtClean="0">
                <a:solidFill>
                  <a:srgbClr val="0070C0"/>
                </a:solidFill>
              </a:rPr>
              <a:t>Configurazioni elettroniche dello stato fondamentale</a:t>
            </a:r>
            <a:endParaRPr lang="it-IT" sz="3200" dirty="0">
              <a:solidFill>
                <a:srgbClr val="0070C0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79610" y="857135"/>
            <a:ext cx="8180296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000" dirty="0" smtClean="0"/>
              <a:t>Per ciascun atomo allo </a:t>
            </a:r>
            <a:r>
              <a:rPr lang="it-IT" sz="2000" b="1" dirty="0" smtClean="0"/>
              <a:t>stato fondamentale</a:t>
            </a:r>
            <a:r>
              <a:rPr lang="it-IT" sz="2000" dirty="0" smtClean="0"/>
              <a:t>, cioè alla minima energia, possiamo determinare la configurazione elettronica, ovvero l’occupazione dei diversi orbitali da parte degli elettroni dell’atomo, seguendo alcune regole.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9610" y="2408029"/>
            <a:ext cx="5580531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 smtClean="0"/>
              <a:t>Principio di aufbau (costruzione)</a:t>
            </a:r>
            <a:r>
              <a:rPr lang="it-IT" sz="2000" dirty="0" smtClean="0"/>
              <a:t>: nello stato fondamentale, i livelli a più bassa energia vengono occupati prima.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 smtClean="0">
                <a:solidFill>
                  <a:srgbClr val="FF0000"/>
                </a:solidFill>
              </a:rPr>
              <a:t>Principio di esclusione di Pauli</a:t>
            </a:r>
            <a:r>
              <a:rPr lang="it-IT" sz="2000" dirty="0" smtClean="0"/>
              <a:t>: due elettroni non possono mai avere tutti 4 i numeri quantici (</a:t>
            </a:r>
            <a:r>
              <a:rPr lang="it-IT" sz="2000" i="1" dirty="0" smtClean="0"/>
              <a:t>n</a:t>
            </a:r>
            <a:r>
              <a:rPr lang="it-IT" sz="2000" dirty="0" smtClean="0"/>
              <a:t>, </a:t>
            </a:r>
            <a:r>
              <a:rPr lang="it-IT" sz="2000" i="1" dirty="0" smtClean="0"/>
              <a:t>l</a:t>
            </a:r>
            <a:r>
              <a:rPr lang="it-IT" sz="2000" dirty="0" smtClean="0"/>
              <a:t>, </a:t>
            </a:r>
            <a:r>
              <a:rPr lang="it-IT" sz="2000" i="1" dirty="0" smtClean="0"/>
              <a:t>m</a:t>
            </a:r>
            <a:r>
              <a:rPr lang="it-IT" sz="2000" i="1" baseline="-25000" dirty="0" smtClean="0"/>
              <a:t>l</a:t>
            </a:r>
            <a:r>
              <a:rPr lang="it-IT" sz="2000" dirty="0" smtClean="0"/>
              <a:t>, </a:t>
            </a:r>
            <a:r>
              <a:rPr lang="it-IT" sz="2000" i="1" dirty="0" smtClean="0"/>
              <a:t>m</a:t>
            </a:r>
            <a:r>
              <a:rPr lang="it-IT" sz="2000" i="1" baseline="-25000" dirty="0" smtClean="0"/>
              <a:t>s</a:t>
            </a:r>
            <a:r>
              <a:rPr lang="it-IT" sz="2000" dirty="0" smtClean="0"/>
              <a:t>) uguali. Un orbitale può essere occupato da un massimo di due elettroni.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it-IT" sz="2000" b="1" dirty="0" smtClean="0"/>
              <a:t>Regola di Hund</a:t>
            </a:r>
            <a:r>
              <a:rPr lang="it-IT" sz="2000" dirty="0" smtClean="0"/>
              <a:t>: nel caso di orbitali degeneri (con la stessa energia), gli elettroni si dispongono con la massima molteplicità di spin.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9" t="6263" r="15715"/>
          <a:stretch/>
        </p:blipFill>
        <p:spPr>
          <a:xfrm>
            <a:off x="6164829" y="2214283"/>
            <a:ext cx="2752981" cy="36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39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794010" y="233395"/>
            <a:ext cx="394359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900" b="1" u="sng" dirty="0" smtClean="0"/>
              <a:t>Rappresentazione formale </a:t>
            </a:r>
            <a:r>
              <a:rPr lang="it-IT" sz="1900" u="sng" dirty="0" smtClean="0"/>
              <a:t>a scatole</a:t>
            </a:r>
            <a:r>
              <a:rPr lang="it-IT" sz="1900" dirty="0" smtClean="0"/>
              <a:t>: ogni orbitale viene rappresentato come un quadratino, che viene occupato da due elettroni, ciascuno rappresentato come una freccia, in alto o in basso a seconda dello spin. Livelli e sottolivelli degli orbitali devono essere indicati con un’etichetta. </a:t>
            </a:r>
          </a:p>
        </p:txBody>
      </p:sp>
      <p:pic>
        <p:nvPicPr>
          <p:cNvPr id="11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0567" y="3500807"/>
            <a:ext cx="3220861" cy="113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010" y="5169231"/>
            <a:ext cx="3261386" cy="116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557197" y="233395"/>
            <a:ext cx="3943592" cy="9747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1900" b="1" u="sng" dirty="0" smtClean="0"/>
              <a:t>Rappresentazione formale </a:t>
            </a:r>
            <a:r>
              <a:rPr lang="it-IT" sz="1900" u="sng" dirty="0" smtClean="0"/>
              <a:t>spettroscopica</a:t>
            </a:r>
            <a:r>
              <a:rPr lang="it-IT" sz="1900" dirty="0" smtClean="0"/>
              <a:t>: ogni orbitale indicato con il numero del proprio livello energetico, la lettera del sottolivello, un pedice che indica il numero quantico </a:t>
            </a:r>
            <a:r>
              <a:rPr lang="it-IT" sz="1900" i="1" dirty="0" smtClean="0"/>
              <a:t>m</a:t>
            </a:r>
            <a:r>
              <a:rPr lang="it-IT" sz="1900" i="1" baseline="-25000" dirty="0"/>
              <a:t>l</a:t>
            </a:r>
            <a:r>
              <a:rPr lang="it-IT" sz="1900" dirty="0" smtClean="0"/>
              <a:t>. L’esponente indica il numero di elettroni che occupano il livello.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4864" y="3761900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idrogeno (1 elettrone):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844864" y="5383283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elio (2 elettroni):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12100" y="6488668"/>
            <a:ext cx="672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Entrambe servono solo a indicare a quale orbitale mi sto riferendo!!!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21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756" y="3982427"/>
            <a:ext cx="2916518" cy="1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4" y="1069435"/>
            <a:ext cx="2687810" cy="172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4864" y="529164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litio (3 elettrone):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4636934" y="529164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berillio (4 elettroni):</a:t>
            </a:r>
            <a:endParaRPr lang="it-IT" dirty="0"/>
          </a:p>
        </p:txBody>
      </p:sp>
      <p:pic>
        <p:nvPicPr>
          <p:cNvPr id="14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1405" y="1069435"/>
            <a:ext cx="2691221" cy="1706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25" y="3982427"/>
            <a:ext cx="2965771" cy="174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64182" y="3391216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boro (5 elettroni):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4556252" y="3391216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carbonio (6 elettroni):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360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4864" y="529164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azoto (7 elettrone):</a:t>
            </a:r>
            <a:endParaRPr lang="it-IT" dirty="0"/>
          </a:p>
        </p:txBody>
      </p:sp>
      <p:sp>
        <p:nvSpPr>
          <p:cNvPr id="19" name="TextBox 18"/>
          <p:cNvSpPr txBox="1"/>
          <p:nvPr/>
        </p:nvSpPr>
        <p:spPr>
          <a:xfrm>
            <a:off x="4636934" y="529164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ossigeno (8 elettroni):</a:t>
            </a:r>
            <a:endParaRPr lang="it-IT" dirty="0"/>
          </a:p>
        </p:txBody>
      </p:sp>
      <p:sp>
        <p:nvSpPr>
          <p:cNvPr id="17" name="TextBox 16"/>
          <p:cNvSpPr txBox="1"/>
          <p:nvPr/>
        </p:nvSpPr>
        <p:spPr>
          <a:xfrm>
            <a:off x="764182" y="3391216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fluoro (9 elettroni):</a:t>
            </a:r>
            <a:endParaRPr lang="it-IT" dirty="0"/>
          </a:p>
        </p:txBody>
      </p:sp>
      <p:sp>
        <p:nvSpPr>
          <p:cNvPr id="20" name="TextBox 19"/>
          <p:cNvSpPr txBox="1"/>
          <p:nvPr/>
        </p:nvSpPr>
        <p:spPr>
          <a:xfrm>
            <a:off x="4556252" y="3391216"/>
            <a:ext cx="33682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Atomo di neon (10 elettroni):</a:t>
            </a:r>
            <a:endParaRPr lang="it-IT" dirty="0"/>
          </a:p>
        </p:txBody>
      </p:sp>
      <p:pic>
        <p:nvPicPr>
          <p:cNvPr id="1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82" y="984754"/>
            <a:ext cx="3055710" cy="1924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6934" y="984754"/>
            <a:ext cx="3055710" cy="1937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magin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055" y="3953435"/>
            <a:ext cx="3100837" cy="181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magin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52" y="3953435"/>
            <a:ext cx="3175788" cy="1814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215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7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D6A5A-7EAA-4DB4-B3BA-B3FCA63BD357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4724400" y="2286000"/>
            <a:ext cx="3962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 smtClean="0"/>
              <a:t>Principio di </a:t>
            </a:r>
            <a:r>
              <a:rPr lang="it-IT" sz="2200" b="1" i="1" dirty="0" err="1" smtClean="0"/>
              <a:t>Aufbau</a:t>
            </a:r>
            <a:r>
              <a:rPr lang="it-IT" sz="2200" b="1" i="1" dirty="0" smtClean="0"/>
              <a:t> </a:t>
            </a:r>
            <a:r>
              <a:rPr lang="it-IT" sz="2200" dirty="0" smtClean="0"/>
              <a:t>(riempimento): Gli elettroni dell’atomo occupano prima orbitali a bassa energia e, via via, orbitali a energia crescente</a:t>
            </a:r>
            <a:endParaRPr lang="it-IT" sz="22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1752600" y="152400"/>
            <a:ext cx="678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Configurazione elettronica</a:t>
            </a:r>
            <a:endParaRPr lang="it-IT" sz="3200" dirty="0"/>
          </a:p>
        </p:txBody>
      </p:sp>
      <p:sp>
        <p:nvSpPr>
          <p:cNvPr id="12" name="Segnaposto contenuto 2"/>
          <p:cNvSpPr txBox="1">
            <a:spLocks/>
          </p:cNvSpPr>
          <p:nvPr/>
        </p:nvSpPr>
        <p:spPr>
          <a:xfrm>
            <a:off x="1676400" y="762000"/>
            <a:ext cx="72390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Wolfgang </a:t>
            </a:r>
            <a:r>
              <a:rPr lang="it-IT" sz="2200" b="1" baseline="0" dirty="0" err="1" smtClean="0"/>
              <a:t>Pauli</a:t>
            </a:r>
            <a:r>
              <a:rPr kumimoji="0" lang="it-IT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(1900-1958):</a:t>
            </a:r>
          </a:p>
          <a:p>
            <a:pPr marL="342900" lvl="0" indent="-342900">
              <a:defRPr/>
            </a:pPr>
            <a:r>
              <a:rPr kumimoji="0" lang="it-IT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	</a:t>
            </a:r>
            <a:r>
              <a:rPr lang="it-IT" sz="2200" b="1" i="1" dirty="0" smtClean="0"/>
              <a:t>Principio di esclusione</a:t>
            </a:r>
            <a:r>
              <a:rPr lang="it-IT" sz="2200" i="1" dirty="0" smtClean="0"/>
              <a:t>: ciascun elettrone ha 4 numeri quantici (n, l, m</a:t>
            </a:r>
            <a:r>
              <a:rPr lang="it-IT" sz="2200" i="1" baseline="-25000" dirty="0" smtClean="0"/>
              <a:t>l </a:t>
            </a:r>
            <a:r>
              <a:rPr lang="it-IT" sz="2200" i="1" dirty="0" smtClean="0"/>
              <a:t>, m</a:t>
            </a:r>
            <a:r>
              <a:rPr lang="it-IT" sz="2200" i="1" baseline="-25000" dirty="0" smtClean="0"/>
              <a:t>s</a:t>
            </a:r>
            <a:r>
              <a:rPr lang="it-IT" sz="2200" i="1" dirty="0" smtClean="0"/>
              <a:t>), che sono diversi da quelli degli altri elettroni </a:t>
            </a:r>
          </a:p>
        </p:txBody>
      </p:sp>
      <p:pic>
        <p:nvPicPr>
          <p:cNvPr id="19" name="Immagine 18" descr="paul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1416121" cy="2000552"/>
          </a:xfrm>
          <a:prstGeom prst="rect">
            <a:avLst/>
          </a:prstGeom>
        </p:spPr>
      </p:pic>
      <p:pic>
        <p:nvPicPr>
          <p:cNvPr id="20" name="Immagine 19" descr="energiaorbitali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438400"/>
            <a:ext cx="4343400" cy="4140708"/>
          </a:xfrm>
          <a:prstGeom prst="rect">
            <a:avLst/>
          </a:prstGeom>
        </p:spPr>
      </p:pic>
      <p:pic>
        <p:nvPicPr>
          <p:cNvPr id="21" name="Immagine 20" descr="tavola periodica.jpg"/>
          <p:cNvPicPr>
            <a:picLocks noChangeAspect="1"/>
          </p:cNvPicPr>
          <p:nvPr/>
        </p:nvPicPr>
        <p:blipFill>
          <a:blip r:embed="rId4" cstate="print"/>
          <a:srcRect l="71902" t="35076" r="22725" b="54523"/>
          <a:stretch>
            <a:fillRect/>
          </a:stretch>
        </p:blipFill>
        <p:spPr>
          <a:xfrm>
            <a:off x="3505200" y="4419600"/>
            <a:ext cx="1600200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Ovale 21"/>
          <p:cNvSpPr/>
          <p:nvPr/>
        </p:nvSpPr>
        <p:spPr>
          <a:xfrm>
            <a:off x="3505200" y="44196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5486400" y="5181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Configurazione elettronica del germanio</a:t>
            </a:r>
          </a:p>
        </p:txBody>
      </p:sp>
    </p:spTree>
    <p:extLst>
      <p:ext uri="{BB962C8B-B14F-4D97-AF65-F5344CB8AC3E}">
        <p14:creationId xmlns:p14="http://schemas.microsoft.com/office/powerpoint/2010/main" val="24294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7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4470</TotalTime>
  <Words>1983</Words>
  <Application>Microsoft Office PowerPoint</Application>
  <PresentationFormat>Presentazione su schermo (4:3)</PresentationFormat>
  <Paragraphs>149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Symbol</vt:lpstr>
      <vt:lpstr>Times New Roman</vt:lpstr>
      <vt:lpstr>Wingdings</vt:lpstr>
      <vt:lpstr>Office Theme</vt:lpstr>
      <vt:lpstr>Presentazione standard di PowerPoint</vt:lpstr>
      <vt:lpstr>Atomi multielettronici</vt:lpstr>
      <vt:lpstr>Sistemi a guscio</vt:lpstr>
      <vt:lpstr>Effetto schermo</vt:lpstr>
      <vt:lpstr>Configurazioni elettroniche dello stato fondamentale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L’Energia di ionizzazione è sempre positiva</vt:lpstr>
      <vt:lpstr>Presentazione standard di PowerPoint</vt:lpstr>
      <vt:lpstr>Presentazione standard di PowerPoint</vt:lpstr>
      <vt:lpstr>Presentazione standard di PowerPoint</vt:lpstr>
      <vt:lpstr>Affinità elettronica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Corso di Chimica Generale e Inorganica con Esercitazioni</dc:title>
  <dc:creator>rita de zorzi</dc:creator>
  <cp:lastModifiedBy>Michele</cp:lastModifiedBy>
  <cp:revision>346</cp:revision>
  <cp:lastPrinted>2020-10-16T13:32:20Z</cp:lastPrinted>
  <dcterms:created xsi:type="dcterms:W3CDTF">2020-07-11T12:16:55Z</dcterms:created>
  <dcterms:modified xsi:type="dcterms:W3CDTF">2024-09-30T12:16:41Z</dcterms:modified>
</cp:coreProperties>
</file>