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481" r:id="rId5"/>
    <p:sldId id="553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52" r:id="rId18"/>
    <p:sldId id="484" r:id="rId19"/>
    <p:sldId id="482" r:id="rId20"/>
    <p:sldId id="508" r:id="rId21"/>
    <p:sldId id="490" r:id="rId22"/>
    <p:sldId id="491" r:id="rId23"/>
    <p:sldId id="494" r:id="rId24"/>
    <p:sldId id="495" r:id="rId25"/>
    <p:sldId id="509" r:id="rId26"/>
    <p:sldId id="555" r:id="rId27"/>
    <p:sldId id="556" r:id="rId28"/>
    <p:sldId id="55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F00"/>
    <a:srgbClr val="000074"/>
    <a:srgbClr val="0000CC"/>
    <a:srgbClr val="F23A00"/>
    <a:srgbClr val="CC3100"/>
    <a:srgbClr val="FF6600"/>
    <a:srgbClr val="293315"/>
    <a:srgbClr val="F3F1F3"/>
    <a:srgbClr val="336699"/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6" autoAdjust="0"/>
    <p:restoredTop sz="55475" autoAdjust="0"/>
  </p:normalViewPr>
  <p:slideViewPr>
    <p:cSldViewPr>
      <p:cViewPr varScale="1">
        <p:scale>
          <a:sx n="68" d="100"/>
          <a:sy n="68" d="100"/>
        </p:scale>
        <p:origin x="66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A63D-1AC9-4FA3-9DB4-68C43D896FB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100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049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549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158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075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925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Ascanio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Vitozzi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luglio 1596; Francesco Gallo, 1701 (mt 36 x 25 h 74)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204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342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635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40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09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A63D-1AC9-4FA3-9DB4-68C43D896FB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797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61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256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62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15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560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78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18753C-A92E-4828-AB8C-DFD98C02E147}" type="slidenum">
              <a:rPr lang="it-IT" altLang="it-IT" smtClean="0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758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18753C-A92E-4828-AB8C-DFD98C02E147}" type="slidenum">
              <a:rPr lang="it-IT" altLang="it-IT" smtClean="0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375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La descrizione dell’approccio prestazionale evidenzia che la progettazione di un’opera edilizia, in particolare quando essa presenta caratteri di “complessità” o soluzioni tecnologiche “non tradizionali” consolidate nella pratica progettuale e costruttiva, è caratterizzata da: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mtClean="0"/>
              <a:t>• AMPIEZZA AMBITI DISCIPLINARI;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mtClean="0"/>
              <a:t>• QUANTITA’ E PECULIARIETA’ DELLE TEMATICHE SPECIALISTICHE;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mtClean="0"/>
              <a:t>• MOLTEPLICITA’ DEI MODELLI DI CALCOLO.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mtClean="0"/>
              <a:t>Implicazioni dell’approccio</a:t>
            </a:r>
          </a:p>
          <a:p>
            <a:pPr algn="just" eaLnBrk="1" hangingPunct="1"/>
            <a:r>
              <a:rPr lang="it-IT" altLang="it-IT" smtClean="0"/>
              <a:t>la </a:t>
            </a:r>
            <a:r>
              <a:rPr lang="it-IT" altLang="it-IT" b="1" smtClean="0"/>
              <a:t>centralità dell’utente-destinatario </a:t>
            </a:r>
            <a:r>
              <a:rPr lang="it-IT" altLang="it-IT" smtClean="0"/>
              <a:t>del progetto come soggetto connotato da un sistema multidi-mensionale di bisogni (contro la spersonalizzazione dell'utente interpretato semplicemente come attore di comportamenti  standard);</a:t>
            </a:r>
          </a:p>
          <a:p>
            <a:pPr algn="just" eaLnBrk="1" hangingPunct="1"/>
            <a:r>
              <a:rPr lang="it-IT" altLang="it-IT" smtClean="0"/>
              <a:t>• la </a:t>
            </a:r>
            <a:r>
              <a:rPr lang="it-IT" altLang="it-IT" b="1" smtClean="0"/>
              <a:t>specificità del contesto </a:t>
            </a:r>
            <a:r>
              <a:rPr lang="it-IT" altLang="it-IT" smtClean="0"/>
              <a:t>(fisico, umano, produttivo) del progetto e delle sue componenti e la necessità di individuare e specificare l'intorno e i parametri dell'osservazione;</a:t>
            </a:r>
          </a:p>
          <a:p>
            <a:pPr algn="just" eaLnBrk="1" hangingPunct="1"/>
            <a:r>
              <a:rPr lang="it-IT" altLang="it-IT" smtClean="0"/>
              <a:t>• la componente </a:t>
            </a:r>
            <a:r>
              <a:rPr lang="it-IT" altLang="it-IT" i="1" smtClean="0"/>
              <a:t>antropologica, </a:t>
            </a:r>
            <a:r>
              <a:rPr lang="it-IT" altLang="it-IT" smtClean="0"/>
              <a:t>ossia l'importanza - nella configurazione e nel dimensionamento degli spazi, nella individuazione degli elementi costruttivi e nella scelta dei materiali - della </a:t>
            </a:r>
            <a:r>
              <a:rPr lang="it-IT" altLang="it-IT" i="1" smtClean="0"/>
              <a:t>componente soggettiva, biologica, Comportamentale, simbolica e culturale </a:t>
            </a:r>
            <a:r>
              <a:rPr lang="it-IT" altLang="it-IT" smtClean="0"/>
              <a:t>del destinatario del progetto e del suo  ambito sociale e ambientale.</a:t>
            </a:r>
          </a:p>
          <a:p>
            <a:pPr eaLnBrk="1" hangingPunct="1"/>
            <a:r>
              <a:rPr lang="it-IT" altLang="it-IT" smtClean="0"/>
              <a:t>Di contro, l’impiego del requisito come fulcro delle decisioni e l’articolazione metaprogettuale del sistema dei requisiti comportano: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mtClean="0"/>
              <a:t>• NECESSITA’ DI UNA VISIONE SISTEMICA DEI FENOMENI LEGATI ALL’INSIEME DEI REQUISITI, I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mtClean="0"/>
              <a:t>QUALI VANNO ARTICOLATI (METAPROGETTO) IN MODO DA OTTENERE COERENZA INTERNA 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mtClean="0"/>
              <a:t>COMPATIBILITA’ RECIPROCA;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mtClean="0"/>
              <a:t>• POSSIBILITA’ DI OPERARE PER SISTEMI DI REQUISITI AL LIVELLO DI REGOLE GENERALI, INDIVIDUANDO PRIORITA’, CRITERI DI SCELTA E AMBITI DI COMPETENZA SPECIALISTICA.</a:t>
            </a:r>
          </a:p>
          <a:p>
            <a:endParaRPr lang="it-IT" altLang="it-IT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18753C-A92E-4828-AB8C-DFD98C02E147}" type="slidenum">
              <a:rPr lang="it-IT" altLang="it-IT" smtClean="0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1252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it-IT" altLang="it-IT" dirty="0"/>
              <a:t>L’insieme delle </a:t>
            </a:r>
            <a:r>
              <a:rPr lang="it-IT" altLang="it-IT" b="1" dirty="0"/>
              <a:t>attività </a:t>
            </a:r>
            <a:r>
              <a:rPr lang="it-IT" altLang="it-IT" dirty="0"/>
              <a:t>deriva dagli </a:t>
            </a:r>
            <a:r>
              <a:rPr lang="it-IT" altLang="it-IT" b="1" dirty="0"/>
              <a:t>obiettivi </a:t>
            </a:r>
            <a:r>
              <a:rPr lang="it-IT" altLang="it-IT" dirty="0"/>
              <a:t>fondativi del progetto a cui corrispondono le relative </a:t>
            </a:r>
            <a:r>
              <a:rPr lang="it-IT" altLang="it-IT" b="1" dirty="0"/>
              <a:t>funzioni</a:t>
            </a:r>
            <a:r>
              <a:rPr lang="it-IT" altLang="it-IT" dirty="0"/>
              <a:t>. A ciascuna attività connessa con gli obiettivi posti dal progetto e con le funzioni che da questi derivano corrisponde un insieme (estremamente vasto ed eterogeneo) di </a:t>
            </a:r>
            <a:r>
              <a:rPr lang="it-IT" altLang="it-IT" b="1" dirty="0"/>
              <a:t>esigenze </a:t>
            </a:r>
            <a:r>
              <a:rPr lang="it-IT" altLang="it-IT" dirty="0"/>
              <a:t>traducibili in </a:t>
            </a:r>
            <a:r>
              <a:rPr lang="it-IT" altLang="it-IT" b="1" dirty="0"/>
              <a:t>requisiti</a:t>
            </a:r>
            <a:r>
              <a:rPr lang="it-IT" altLang="it-IT" dirty="0"/>
              <a:t>.</a:t>
            </a:r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EB509B-50B1-4556-8EE1-E61AD7733CF1}" type="slidenum">
              <a:rPr lang="it-IT" altLang="it-IT" smtClean="0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991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Le esigenze non hanno sempre e ovunque lo stesso valore ma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it-IT" sz="1400" dirty="0">
              <a:solidFill>
                <a:srgbClr val="0000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sz="1400" b="1" dirty="0">
                <a:solidFill>
                  <a:srgbClr val="00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CONDIZIONATE DAI FATTORI DI CONTESTO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it-IT" sz="1400" b="1" dirty="0">
              <a:solidFill>
                <a:srgbClr val="0000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1200" b="1" dirty="0">
                <a:solidFill>
                  <a:srgbClr val="00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1200" b="1" dirty="0">
                <a:solidFill>
                  <a:srgbClr val="00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Condizioni socio economiche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1200" b="1" dirty="0">
                <a:solidFill>
                  <a:srgbClr val="00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Condizioni tecnologiche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it-IT" sz="1400" dirty="0">
              <a:solidFill>
                <a:srgbClr val="0000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col progredire della società le esigenze si modificano, si ridimensionano, mutano la rilevanza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176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464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94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9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9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8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3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2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72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2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4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38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07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56A4-14F3-4055-96C6-0AF81D197DD7}" type="datetimeFigureOut">
              <a:rPr lang="it-IT" smtClean="0"/>
              <a:pPr/>
              <a:t>02/10/2024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93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367136" y="0"/>
            <a:ext cx="7776864" cy="6873692"/>
            <a:chOff x="1367136" y="0"/>
            <a:chExt cx="7776864" cy="6873692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3906954" y="1636646"/>
              <a:ext cx="6873692" cy="3600400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21386" y="1351478"/>
              <a:ext cx="6867963" cy="4176464"/>
            </a:xfrm>
            <a:prstGeom prst="rect">
              <a:avLst/>
            </a:prstGeom>
          </p:spPr>
        </p:pic>
      </p:grpSp>
      <p:sp>
        <p:nvSpPr>
          <p:cNvPr id="16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 rot="16200000">
            <a:off x="-3973835" y="3162208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9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TextBox 2"/>
          <p:cNvSpPr txBox="1">
            <a:spLocks noChangeArrowheads="1"/>
          </p:cNvSpPr>
          <p:nvPr/>
        </p:nvSpPr>
        <p:spPr bwMode="auto">
          <a:xfrm>
            <a:off x="186296" y="1020712"/>
            <a:ext cx="6840760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0074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passaggio da </a:t>
            </a:r>
            <a:r>
              <a:rPr lang="it-IT" altLang="it-IT" sz="3600" b="1" dirty="0">
                <a:solidFill>
                  <a:srgbClr val="000074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esigenze</a:t>
            </a:r>
          </a:p>
        </p:txBody>
      </p:sp>
      <p:sp>
        <p:nvSpPr>
          <p:cNvPr id="16399" name="TextBox 5"/>
          <p:cNvSpPr txBox="1">
            <a:spLocks noChangeArrowheads="1"/>
          </p:cNvSpPr>
          <p:nvPr/>
        </p:nvSpPr>
        <p:spPr bwMode="auto">
          <a:xfrm>
            <a:off x="5151997" y="1020712"/>
            <a:ext cx="3341649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a</a:t>
            </a:r>
            <a:r>
              <a:rPr lang="it-IT" altLang="it-IT" sz="36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 requisiti</a:t>
            </a:r>
          </a:p>
        </p:txBody>
      </p:sp>
      <p:sp>
        <p:nvSpPr>
          <p:cNvPr id="16400" name="TextBox 6"/>
          <p:cNvSpPr txBox="1">
            <a:spLocks noChangeArrowheads="1"/>
          </p:cNvSpPr>
          <p:nvPr/>
        </p:nvSpPr>
        <p:spPr bwMode="auto">
          <a:xfrm>
            <a:off x="2771800" y="1916832"/>
            <a:ext cx="3939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74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COME?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4541714" y="1211085"/>
            <a:ext cx="1358900" cy="35401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600">
              <a:solidFill>
                <a:srgbClr val="000074"/>
              </a:solidFill>
              <a:cs typeface="Arial" panose="020B0604020202020204" pitchFamily="34" charset="0"/>
            </a:endParaRP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1979712" y="5351208"/>
            <a:ext cx="5617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74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UNA SOLUZIONE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B94BEE-0892-DA9E-5EA2-C8B383B856BC}"/>
              </a:ext>
            </a:extLst>
          </p:cNvPr>
          <p:cNvGrpSpPr/>
          <p:nvPr/>
        </p:nvGrpSpPr>
        <p:grpSpPr>
          <a:xfrm>
            <a:off x="243254" y="5128282"/>
            <a:ext cx="6778990" cy="1084039"/>
            <a:chOff x="243254" y="5128282"/>
            <a:chExt cx="6778990" cy="1084039"/>
          </a:xfrm>
        </p:grpSpPr>
        <p:grpSp>
          <p:nvGrpSpPr>
            <p:cNvPr id="16390" name="Group 14"/>
            <p:cNvGrpSpPr>
              <a:grpSpLocks/>
            </p:cNvGrpSpPr>
            <p:nvPr/>
          </p:nvGrpSpPr>
          <p:grpSpPr bwMode="auto">
            <a:xfrm>
              <a:off x="3360079" y="5128282"/>
              <a:ext cx="975342" cy="1084039"/>
              <a:chOff x="3093817" y="5587149"/>
              <a:chExt cx="975270" cy="108462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093817" y="5587149"/>
                <a:ext cx="934969" cy="1054671"/>
              </a:xfrm>
              <a:prstGeom prst="line">
                <a:avLst/>
              </a:prstGeom>
              <a:ln w="57150" cmpd="sng">
                <a:solidFill>
                  <a:srgbClr val="C42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3197614" y="5617104"/>
                <a:ext cx="871473" cy="1054671"/>
              </a:xfrm>
              <a:prstGeom prst="line">
                <a:avLst/>
              </a:prstGeom>
              <a:ln w="57150" cmpd="sng">
                <a:solidFill>
                  <a:srgbClr val="C42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92" name="TextBox 15"/>
            <p:cNvSpPr txBox="1">
              <a:spLocks noChangeArrowheads="1"/>
            </p:cNvSpPr>
            <p:nvPr/>
          </p:nvSpPr>
          <p:spPr bwMode="auto">
            <a:xfrm>
              <a:off x="243254" y="5265144"/>
              <a:ext cx="360025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0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  <a:cs typeface="Arial" panose="020B0604020202020204" pitchFamily="34" charset="0"/>
                </a:rPr>
                <a:t>molteplici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36A7B8-AB99-92DF-D261-67E59BDCF48C}"/>
                </a:ext>
              </a:extLst>
            </p:cNvPr>
            <p:cNvGrpSpPr/>
            <p:nvPr/>
          </p:nvGrpSpPr>
          <p:grpSpPr>
            <a:xfrm>
              <a:off x="5652120" y="5230149"/>
              <a:ext cx="600075" cy="777875"/>
              <a:chOff x="5877273" y="5230150"/>
              <a:chExt cx="600075" cy="777875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5901086" y="5230150"/>
                <a:ext cx="576262" cy="777875"/>
              </a:xfrm>
              <a:prstGeom prst="line">
                <a:avLst/>
              </a:prstGeom>
              <a:ln w="38100">
                <a:solidFill>
                  <a:srgbClr val="C42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5877273" y="5344450"/>
                <a:ext cx="576263" cy="615949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95" name="TextBox 22"/>
            <p:cNvSpPr txBox="1">
              <a:spLocks noChangeArrowheads="1"/>
            </p:cNvSpPr>
            <p:nvPr/>
          </p:nvSpPr>
          <p:spPr bwMode="auto">
            <a:xfrm>
              <a:off x="6412401" y="5265144"/>
              <a:ext cx="6098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0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2" name="Freccia in giù 1"/>
          <p:cNvSpPr/>
          <p:nvPr/>
        </p:nvSpPr>
        <p:spPr>
          <a:xfrm>
            <a:off x="4359909" y="4038482"/>
            <a:ext cx="679450" cy="102324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DE70B6-B749-1DE5-3E64-938E5BC0717B}"/>
              </a:ext>
            </a:extLst>
          </p:cNvPr>
          <p:cNvGrpSpPr/>
          <p:nvPr/>
        </p:nvGrpSpPr>
        <p:grpSpPr>
          <a:xfrm>
            <a:off x="0" y="2676921"/>
            <a:ext cx="9144000" cy="1230976"/>
            <a:chOff x="0" y="2676921"/>
            <a:chExt cx="9144000" cy="1230976"/>
          </a:xfrm>
        </p:grpSpPr>
        <p:sp>
          <p:nvSpPr>
            <p:cNvPr id="16387" name="TextBox 8"/>
            <p:cNvSpPr txBox="1">
              <a:spLocks noChangeArrowheads="1"/>
            </p:cNvSpPr>
            <p:nvPr/>
          </p:nvSpPr>
          <p:spPr bwMode="auto">
            <a:xfrm>
              <a:off x="0" y="2676921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rgbClr val="000074"/>
                  </a:solidFill>
                  <a:latin typeface="+mn-lt"/>
                  <a:ea typeface="Consolas" panose="020B0609020204030204" pitchFamily="49" charset="0"/>
                  <a:cs typeface="Arial" panose="020B0604020202020204" pitchFamily="34" charset="0"/>
                </a:rPr>
                <a:t>attraverso scelte progettuali in grado di garantire le esigenze con dei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238F77-595E-551C-5F5B-8F56E233D362}"/>
                </a:ext>
              </a:extLst>
            </p:cNvPr>
            <p:cNvSpPr txBox="1"/>
            <p:nvPr/>
          </p:nvSpPr>
          <p:spPr>
            <a:xfrm>
              <a:off x="2390344" y="3261566"/>
              <a:ext cx="4572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3600" b="1" dirty="0">
                  <a:solidFill>
                    <a:srgbClr val="C42F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COMPORTAMENTI</a:t>
              </a:r>
              <a:endParaRPr lang="en-US" sz="3600" dirty="0">
                <a:solidFill>
                  <a:srgbClr val="C42F00"/>
                </a:solidFill>
              </a:endParaRPr>
            </a:p>
          </p:txBody>
        </p:sp>
      </p:grpSp>
      <p:sp>
        <p:nvSpPr>
          <p:cNvPr id="21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31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39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contenuto 2"/>
          <p:cNvSpPr>
            <a:spLocks noGrp="1"/>
          </p:cNvSpPr>
          <p:nvPr>
            <p:ph idx="1"/>
          </p:nvPr>
        </p:nvSpPr>
        <p:spPr>
          <a:xfrm>
            <a:off x="382588" y="981075"/>
            <a:ext cx="8229600" cy="5400675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it-IT" altLang="it-IT" sz="44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REQUISITO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it-IT" altLang="it-IT" sz="2400" b="1" dirty="0">
              <a:solidFill>
                <a:srgbClr val="FFFF00"/>
              </a:solidFill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it-IT" altLang="it-IT" sz="2400" b="1" dirty="0">
              <a:solidFill>
                <a:srgbClr val="FFFF00"/>
              </a:solidFill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000" b="1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Richiesta di COMPORTAMENTO </a:t>
            </a:r>
            <a:r>
              <a:rPr lang="it-IT" altLang="it-IT" sz="24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di un determinato elemento edilizio – spazio, materiale, componente – atto a possedere caratteristiche di funzionamento tali da soddisfare determinate esigenze </a:t>
            </a: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in condizioni d’uso prefissate </a:t>
            </a:r>
            <a:r>
              <a:rPr lang="it-IT" altLang="it-IT" sz="24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e </a:t>
            </a: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in presenza di determinati fattori esterni</a:t>
            </a:r>
          </a:p>
        </p:txBody>
      </p:sp>
      <p:sp>
        <p:nvSpPr>
          <p:cNvPr id="3" name="Rettangolo 6">
            <a:extLst>
              <a:ext uri="{FF2B5EF4-FFF2-40B4-BE49-F238E27FC236}">
                <a16:creationId xmlns:a16="http://schemas.microsoft.com/office/drawing/2014/main" id="{5CA7F302-70E8-0E79-9CE5-26312E718F19}"/>
              </a:ext>
            </a:extLst>
          </p:cNvPr>
          <p:cNvSpPr/>
          <p:nvPr/>
        </p:nvSpPr>
        <p:spPr>
          <a:xfrm>
            <a:off x="265341" y="908720"/>
            <a:ext cx="6607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400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599" y="2708920"/>
            <a:ext cx="8686801" cy="3288889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>Scelta della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soluzione tecnica</a:t>
            </a:r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>, che è espressione di 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it-IT" sz="1400" b="1" dirty="0">
              <a:solidFill>
                <a:srgbClr val="C42F00"/>
              </a:solidFill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sz="3600" b="1" dirty="0">
                <a:solidFill>
                  <a:srgbClr val="C42F00"/>
                </a:solidFill>
                <a:cs typeface="Arial" panose="020B0604020202020204" pitchFamily="34" charset="0"/>
              </a:rPr>
              <a:t>PRESTAZIONI</a:t>
            </a:r>
            <a:endParaRPr lang="it-IT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>CONTROLLABILI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>MISURABILI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it-IT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>che essa deve garantire per rispondere alle </a:t>
            </a:r>
            <a:r>
              <a:rPr 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ESIGENZE</a:t>
            </a:r>
            <a:r>
              <a:rPr lang="it-IT" sz="2800" dirty="0">
                <a:solidFill>
                  <a:srgbClr val="002060"/>
                </a:solidFill>
                <a:cs typeface="Arial" panose="020B0604020202020204" pitchFamily="34" charset="0"/>
              </a:rPr>
              <a:t> dell’uomo</a:t>
            </a:r>
            <a:endParaRPr lang="it-IT" sz="4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80A61CD-4F9E-D9C5-F568-87B7ACC0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860191"/>
            <a:ext cx="6840760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0074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passaggio da </a:t>
            </a:r>
            <a:r>
              <a:rPr lang="it-IT" altLang="it-IT" sz="3600" b="1" dirty="0">
                <a:solidFill>
                  <a:srgbClr val="000074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requisiti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C68FB-DB0B-DEDA-3D53-3889C511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213" y="860191"/>
            <a:ext cx="3341649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a</a:t>
            </a:r>
            <a:r>
              <a:rPr lang="it-IT" altLang="it-IT" sz="36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 prestazioni</a:t>
            </a: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17D09A99-AFDB-A924-103F-2966FB2919D3}"/>
              </a:ext>
            </a:extLst>
          </p:cNvPr>
          <p:cNvSpPr/>
          <p:nvPr/>
        </p:nvSpPr>
        <p:spPr bwMode="auto">
          <a:xfrm>
            <a:off x="4211960" y="1047868"/>
            <a:ext cx="1358900" cy="35401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600">
              <a:solidFill>
                <a:srgbClr val="000074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66093E8-366D-3CFC-246A-12C525C09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018" y="1844824"/>
            <a:ext cx="3939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74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COME?</a:t>
            </a:r>
          </a:p>
        </p:txBody>
      </p:sp>
      <p:sp>
        <p:nvSpPr>
          <p:cNvPr id="9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12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3528" y="1340768"/>
            <a:ext cx="8784976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44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PRESTAZIONE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2060"/>
              </a:solidFill>
              <a:latin typeface="+mn-lt"/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2060"/>
              </a:solidFill>
              <a:latin typeface="+mn-lt"/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Comportamento caratteristico di un determinato elemento edilizio all’atto dell’impiego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chemeClr val="bg1"/>
              </a:solidFill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SPECIFICA DI PRESTAZIONE</a:t>
            </a:r>
          </a:p>
          <a:p>
            <a:pPr algn="ctr"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Parametrizzazione della prestazione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chemeClr val="bg1"/>
              </a:solidFill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Parametro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quantitativo</a:t>
            </a: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                             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Variabile</a:t>
            </a: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 prestazionale</a:t>
            </a:r>
          </a:p>
          <a:p>
            <a:pPr algn="ctr">
              <a:spcBef>
                <a:spcPct val="0"/>
              </a:spcBef>
              <a:buNone/>
            </a:pPr>
            <a:endParaRPr lang="it-IT" altLang="it-IT" sz="2000" dirty="0">
              <a:solidFill>
                <a:srgbClr val="002060"/>
              </a:solidFill>
              <a:latin typeface="+mn-lt"/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it-IT" altLang="it-IT" sz="2000" dirty="0">
              <a:solidFill>
                <a:srgbClr val="002060"/>
              </a:solidFill>
              <a:latin typeface="+mn-lt"/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Parametro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qualitativo</a:t>
            </a: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                                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Attributo</a:t>
            </a: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 prestazionale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072178" y="5382932"/>
            <a:ext cx="1012371" cy="10873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ight Arrow 5"/>
          <p:cNvSpPr/>
          <p:nvPr/>
        </p:nvSpPr>
        <p:spPr>
          <a:xfrm>
            <a:off x="4065814" y="6309320"/>
            <a:ext cx="1012371" cy="10873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Rettangolo 6">
            <a:extLst>
              <a:ext uri="{FF2B5EF4-FFF2-40B4-BE49-F238E27FC236}">
                <a16:creationId xmlns:a16="http://schemas.microsoft.com/office/drawing/2014/main" id="{55E6C9DB-0B5F-B6DA-A645-68A277E0C502}"/>
              </a:ext>
            </a:extLst>
          </p:cNvPr>
          <p:cNvSpPr/>
          <p:nvPr/>
        </p:nvSpPr>
        <p:spPr>
          <a:xfrm>
            <a:off x="278165" y="908720"/>
            <a:ext cx="6351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77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9144000" cy="5616575"/>
          </a:xfrm>
        </p:spPr>
        <p:txBody>
          <a:bodyPr rtlCol="0" anchor="ctr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sz="3600" b="1" dirty="0">
                <a:solidFill>
                  <a:srgbClr val="C00000"/>
                </a:solidFill>
                <a:cs typeface="Arial" panose="020B0604020202020204" pitchFamily="34" charset="0"/>
              </a:rPr>
              <a:t>ESIGENZA</a:t>
            </a:r>
            <a:endParaRPr lang="it-IT" sz="24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sz="2400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Ciò che è necessario per il corretto svolgimento di una attività dell’utente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sz="2400" dirty="0">
              <a:solidFill>
                <a:srgbClr val="002060"/>
              </a:solidFill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it-IT" sz="3600" b="1" dirty="0">
                <a:solidFill>
                  <a:srgbClr val="C00000"/>
                </a:solidFill>
                <a:cs typeface="Arial" panose="020B0604020202020204" pitchFamily="34" charset="0"/>
              </a:rPr>
              <a:t>REQUISITO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sz="2400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Traduzione di un’esigenza in fattori atti ad individuarne le condizioni di soddisfacimento da parte di un organismo edilizio o di sue componenti in determinate condizioni d’uso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sz="2400" dirty="0">
              <a:solidFill>
                <a:srgbClr val="002060"/>
              </a:solidFill>
              <a:ea typeface="+mj-ea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it-IT" sz="3600" b="1" dirty="0">
                <a:solidFill>
                  <a:srgbClr val="C00000"/>
                </a:solidFill>
                <a:cs typeface="Arial" panose="020B0604020202020204" pitchFamily="34" charset="0"/>
              </a:rPr>
              <a:t>PRESTAZIONE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sz="2400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Comportamento reale dell’organismo edilizio o di sue parti nelle effettive condizioni d’uso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sz="1800" dirty="0">
              <a:solidFill>
                <a:srgbClr val="002060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569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7" y="1052736"/>
            <a:ext cx="7056784" cy="5260512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42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3573016"/>
            <a:ext cx="75000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APPARECCHIATURA COSTRUTTIVA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Lettura in chiave tecnico costruttiva dell’organismo in termini di sistema di parti e di relazioni tra le parti</a:t>
            </a:r>
          </a:p>
        </p:txBody>
      </p:sp>
      <p:sp>
        <p:nvSpPr>
          <p:cNvPr id="4" name="CasellaDiTesto 3"/>
          <p:cNvSpPr txBox="1"/>
          <p:nvPr/>
        </p:nvSpPr>
        <p:spPr>
          <a:xfrm rot="10800000" flipH="1" flipV="1">
            <a:off x="1414914" y="1432002"/>
            <a:ext cx="64381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42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it-IT" sz="3200" b="1" dirty="0" smtClean="0">
                <a:solidFill>
                  <a:srgbClr val="C42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TECNOLOGICO</a:t>
            </a:r>
            <a:endParaRPr lang="it-IT" sz="3200" b="1" dirty="0">
              <a:solidFill>
                <a:srgbClr val="C42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Insieme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strutturato di unità tecnologiche e di elementi 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tecnici</a:t>
            </a:r>
            <a:endParaRPr lang="it-IT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97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90194" y="1446724"/>
            <a:ext cx="620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92696"/>
            <a:ext cx="727280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Insieme</a:t>
            </a:r>
            <a:r>
              <a:rPr lang="it-IT" sz="2000" dirty="0" smtClean="0">
                <a:solidFill>
                  <a:srgbClr val="002060"/>
                </a:solidFill>
                <a:cs typeface="Consolas" panose="020B0609020204030204" pitchFamily="49" charset="0"/>
              </a:rPr>
              <a:t>:</a:t>
            </a:r>
            <a:r>
              <a:rPr lang="it-IT" sz="2000" dirty="0" smtClean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cs typeface="Consolas" panose="020B0609020204030204" pitchFamily="49" charset="0"/>
              </a:rPr>
              <a:t>collezione di entità</a:t>
            </a:r>
          </a:p>
          <a:p>
            <a:pPr>
              <a:lnSpc>
                <a:spcPct val="120000"/>
              </a:lnSpc>
            </a:pPr>
            <a:r>
              <a:rPr lang="it-IT" sz="20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Insieme strutturato</a:t>
            </a:r>
            <a:r>
              <a:rPr lang="it-IT" sz="2000" dirty="0" smtClean="0">
                <a:solidFill>
                  <a:srgbClr val="002060"/>
                </a:solidFill>
                <a:cs typeface="Consolas" panose="020B0609020204030204" pitchFamily="49" charset="0"/>
              </a:rPr>
              <a:t>:</a:t>
            </a:r>
            <a:r>
              <a:rPr lang="it-IT" sz="2000" b="1" dirty="0" smtClean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collezione di </a:t>
            </a:r>
            <a:r>
              <a:rPr lang="it-IT" sz="2000" dirty="0" smtClean="0">
                <a:solidFill>
                  <a:srgbClr val="002060"/>
                </a:solidFill>
                <a:cs typeface="Consolas" panose="020B0609020204030204" pitchFamily="49" charset="0"/>
              </a:rPr>
              <a:t>entità che hanno relazioni tra di loro</a:t>
            </a:r>
          </a:p>
          <a:p>
            <a:pPr>
              <a:lnSpc>
                <a:spcPct val="120000"/>
              </a:lnSpc>
            </a:pPr>
            <a:r>
              <a:rPr lang="it-IT" sz="2800" b="1" dirty="0" smtClean="0">
                <a:solidFill>
                  <a:srgbClr val="C00000"/>
                </a:solidFill>
                <a:cs typeface="Consolas" panose="020B0609020204030204" pitchFamily="49" charset="0"/>
              </a:rPr>
              <a:t>Sistema</a:t>
            </a:r>
            <a:r>
              <a:rPr lang="it-IT" sz="2000" dirty="0">
                <a:solidFill>
                  <a:srgbClr val="C00000"/>
                </a:solidFill>
                <a:cs typeface="Consolas" panose="020B0609020204030204" pitchFamily="49" charset="0"/>
              </a:rPr>
              <a:t>:</a:t>
            </a:r>
            <a:r>
              <a:rPr lang="it-IT" sz="2000" b="1" dirty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insieme strutturato caratterizzato da proprietà specifiche che lo identificano e contraddistinguo come unità a </a:t>
            </a:r>
            <a:r>
              <a:rPr lang="it-IT" sz="2000" dirty="0" smtClean="0">
                <a:solidFill>
                  <a:srgbClr val="002060"/>
                </a:solidFill>
                <a:cs typeface="Consolas" panose="020B0609020204030204" pitchFamily="49" charset="0"/>
              </a:rPr>
              <a:t>se</a:t>
            </a:r>
            <a:endParaRPr lang="it-IT" sz="20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31539" y="3068960"/>
            <a:ext cx="808381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600" b="1" smtClean="0">
                <a:solidFill>
                  <a:srgbClr val="002060"/>
                </a:solidFill>
                <a:cs typeface="Consolas" panose="020B0609020204030204" pitchFamily="49" charset="0"/>
              </a:rPr>
              <a:t>ORGANISMO EDILIZIO =</a:t>
            </a:r>
            <a:r>
              <a:rPr lang="it-IT" sz="3600" b="1" smtClean="0">
                <a:solidFill>
                  <a:srgbClr val="C00000"/>
                </a:solidFill>
                <a:cs typeface="Consolas" panose="020B0609020204030204" pitchFamily="49" charset="0"/>
              </a:rPr>
              <a:t> SISTEMA</a:t>
            </a:r>
          </a:p>
          <a:p>
            <a:pPr algn="ctr">
              <a:lnSpc>
                <a:spcPct val="120000"/>
              </a:lnSpc>
            </a:pPr>
            <a:r>
              <a:rPr lang="it-IT" sz="2400" smtClean="0">
                <a:solidFill>
                  <a:srgbClr val="002060"/>
                </a:solidFill>
                <a:cs typeface="Consolas" panose="020B0609020204030204" pitchFamily="49" charset="0"/>
              </a:rPr>
              <a:t>insieme strutturato di </a:t>
            </a:r>
            <a:r>
              <a:rPr lang="it-IT" sz="2400" b="1" smtClean="0">
                <a:solidFill>
                  <a:srgbClr val="002060"/>
                </a:solidFill>
                <a:cs typeface="Consolas" panose="020B0609020204030204" pitchFamily="49" charset="0"/>
              </a:rPr>
              <a:t>elementi</a:t>
            </a:r>
            <a:r>
              <a:rPr lang="it-IT" sz="2400" smtClean="0">
                <a:solidFill>
                  <a:srgbClr val="002060"/>
                </a:solidFill>
                <a:cs typeface="Consolas" panose="020B0609020204030204" pitchFamily="49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it-IT" sz="2400" smtClean="0">
                <a:solidFill>
                  <a:srgbClr val="002060"/>
                </a:solidFill>
                <a:cs typeface="Consolas" panose="020B0609020204030204" pitchFamily="49" charset="0"/>
              </a:rPr>
              <a:t>che si </a:t>
            </a:r>
            <a:r>
              <a:rPr lang="it-IT" sz="2400" b="1" smtClean="0">
                <a:solidFill>
                  <a:srgbClr val="002060"/>
                </a:solidFill>
                <a:cs typeface="Consolas" panose="020B0609020204030204" pitchFamily="49" charset="0"/>
              </a:rPr>
              <a:t>relazionano in modo complesso </a:t>
            </a:r>
          </a:p>
          <a:p>
            <a:pPr algn="ctr">
              <a:lnSpc>
                <a:spcPct val="120000"/>
              </a:lnSpc>
            </a:pPr>
            <a:r>
              <a:rPr lang="it-IT" sz="2400" smtClean="0">
                <a:solidFill>
                  <a:srgbClr val="002060"/>
                </a:solidFill>
                <a:cs typeface="Consolas" panose="020B0609020204030204" pitchFamily="49" charset="0"/>
              </a:rPr>
              <a:t>con lo scopo di </a:t>
            </a:r>
            <a:r>
              <a:rPr lang="it-IT" sz="2400" b="1" smtClean="0">
                <a:solidFill>
                  <a:srgbClr val="002060"/>
                </a:solidFill>
                <a:cs typeface="Consolas" panose="020B0609020204030204" pitchFamily="49" charset="0"/>
              </a:rPr>
              <a:t>soddisfare le esigenze </a:t>
            </a:r>
            <a:r>
              <a:rPr lang="it-IT" sz="2400" smtClean="0">
                <a:solidFill>
                  <a:srgbClr val="002060"/>
                </a:solidFill>
                <a:cs typeface="Consolas" panose="020B0609020204030204" pitchFamily="49" charset="0"/>
              </a:rPr>
              <a:t>dell’utenza</a:t>
            </a:r>
          </a:p>
          <a:p>
            <a:pPr algn="ctr">
              <a:lnSpc>
                <a:spcPct val="120000"/>
              </a:lnSpc>
            </a:pPr>
            <a:endParaRPr lang="it-IT" sz="2400" smtClean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pPr algn="ctr">
              <a:lnSpc>
                <a:spcPct val="120000"/>
              </a:lnSpc>
            </a:pPr>
            <a:r>
              <a:rPr lang="it-IT" sz="2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Insieme di elementi spaziali e di elementi tecnici, interni ed esterni,  pertinenti all’edificio, caratterizzati dalle loro funzioni e dalle loro relazioni reciproche </a:t>
            </a:r>
            <a:r>
              <a:rPr lang="it-IT" sz="16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 10838) </a:t>
            </a:r>
            <a:endParaRPr lang="it-IT" sz="200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it-IT" sz="24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5130809"/>
            <a:ext cx="74892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it-IT" altLang="it-IT" b="1" dirty="0">
                <a:solidFill>
                  <a:srgbClr val="C0000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b="1" dirty="0" err="1">
                <a:solidFill>
                  <a:srgbClr val="C0000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b="1" dirty="0">
                <a:solidFill>
                  <a:srgbClr val="C0000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56943" y="2768052"/>
            <a:ext cx="8098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14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339752" y="75121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ORGANISMO EDILIZIO</a:t>
            </a:r>
            <a:endParaRPr lang="it-IT" sz="28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7964" y="1455081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cs typeface="Consolas" panose="020B0609020204030204" pitchFamily="49" charset="0"/>
              </a:rPr>
              <a:t>SISTEMA MECCANICO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cs typeface="Consolas" panose="020B0609020204030204" pitchFamily="49" charset="0"/>
              </a:rPr>
              <a:t>Macchina per abitare, chiusa in se</a:t>
            </a:r>
            <a:endParaRPr lang="it-IT" sz="16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"/>
          <a:stretch/>
        </p:blipFill>
        <p:spPr>
          <a:xfrm>
            <a:off x="147964" y="2460109"/>
            <a:ext cx="3995936" cy="3104587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4087412" y="1455081"/>
            <a:ext cx="5056588" cy="4109615"/>
            <a:chOff x="4087412" y="1455081"/>
            <a:chExt cx="5056588" cy="4109615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4679504" y="1455081"/>
              <a:ext cx="44644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SISTEMA </a:t>
              </a:r>
              <a:r>
                <a:rPr lang="it-IT" sz="2400" b="1" dirty="0" smtClean="0">
                  <a:solidFill>
                    <a:srgbClr val="C00000"/>
                  </a:solidFill>
                  <a:cs typeface="Consolas" panose="020B0609020204030204" pitchFamily="49" charset="0"/>
                </a:rPr>
                <a:t>BIOLOGICO</a:t>
              </a:r>
              <a:endParaRPr lang="it-IT" sz="2400" b="1" dirty="0">
                <a:solidFill>
                  <a:srgbClr val="C00000"/>
                </a:solidFill>
                <a:cs typeface="Consolas" panose="020B0609020204030204" pitchFamily="49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Dialoga con l’ambiente in cui è inserito</a:t>
              </a:r>
              <a:endParaRPr lang="it-IT" sz="1600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  <p:pic>
          <p:nvPicPr>
            <p:cNvPr id="2050" name="Picture 2" descr="Bosco Verticale di Milano di Stefano Boeri: il più bello del mondo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98262" y="2468352"/>
              <a:ext cx="4745738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ccia a destra 3"/>
            <p:cNvSpPr/>
            <p:nvPr/>
          </p:nvSpPr>
          <p:spPr>
            <a:xfrm>
              <a:off x="4087412" y="1550409"/>
              <a:ext cx="1184184" cy="320985"/>
            </a:xfrm>
            <a:prstGeom prst="rightArrow">
              <a:avLst/>
            </a:prstGeom>
            <a:solidFill>
              <a:srgbClr val="C42F00"/>
            </a:solidFill>
            <a:ln>
              <a:solidFill>
                <a:srgbClr val="C42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0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339752" y="75121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ORGANISMO EDILIZIO</a:t>
            </a:r>
            <a:endParaRPr lang="it-IT" sz="28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47964" y="1455081"/>
            <a:ext cx="8996036" cy="954107"/>
            <a:chOff x="147964" y="1455081"/>
            <a:chExt cx="8996036" cy="954107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4679504" y="1455081"/>
              <a:ext cx="44644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SISTEMA </a:t>
              </a:r>
              <a:r>
                <a:rPr lang="it-IT" sz="2400" b="1" dirty="0" smtClean="0">
                  <a:solidFill>
                    <a:srgbClr val="C00000"/>
                  </a:solidFill>
                  <a:cs typeface="Consolas" panose="020B0609020204030204" pitchFamily="49" charset="0"/>
                </a:rPr>
                <a:t>APERTO</a:t>
              </a:r>
              <a:endParaRPr lang="it-IT" sz="2400" b="1" dirty="0">
                <a:solidFill>
                  <a:srgbClr val="C00000"/>
                </a:solidFill>
                <a:cs typeface="Consolas" panose="020B0609020204030204" pitchFamily="49" charset="0"/>
              </a:endParaRPr>
            </a:p>
            <a:p>
              <a:pPr algn="ctr"/>
              <a:r>
                <a:rPr lang="it-IT" sz="1600" dirty="0">
                  <a:solidFill>
                    <a:srgbClr val="002060"/>
                  </a:solidFill>
                  <a:cs typeface="Consolas" panose="020B0609020204030204" pitchFamily="49" charset="0"/>
                </a:rPr>
                <a:t>Interagisce con l’ambiente scambiando </a:t>
              </a:r>
              <a:r>
                <a:rPr lang="it-IT" sz="1600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energia e massa</a:t>
              </a:r>
              <a:endParaRPr lang="it-IT" sz="1600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47964" y="1455081"/>
              <a:ext cx="44644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C00000"/>
                  </a:solidFill>
                  <a:cs typeface="Consolas" panose="020B0609020204030204" pitchFamily="49" charset="0"/>
                </a:rPr>
                <a:t>SISTEMA CHIUSO</a:t>
              </a: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Interagisce con l’ambiente scambiando energia</a:t>
              </a:r>
              <a:endParaRPr lang="it-IT" sz="1600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</p:grpSp>
      <p:pic>
        <p:nvPicPr>
          <p:cNvPr id="1026" name="Picture 2" descr="https://zazadesign.it/wp-content/uploads/2020/07/foto-veranda-con-vetrate-1200x720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39" y="2655411"/>
            <a:ext cx="4248630" cy="30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stema di ventilazione meccanica controllata V.MC. Termodinamic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2503588"/>
            <a:ext cx="4139952" cy="316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4178843" y="573325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42F00"/>
                </a:solidFill>
                <a:cs typeface="Consolas" panose="020B0609020204030204" pitchFamily="49" charset="0"/>
              </a:rPr>
              <a:t>Attenzione al ciclo vitale dell’edificio</a:t>
            </a:r>
            <a:endParaRPr lang="it-IT" sz="1400" dirty="0">
              <a:solidFill>
                <a:srgbClr val="C42F00"/>
              </a:solidFill>
              <a:cs typeface="Consolas" panose="020B0609020204030204" pitchFamily="49" charset="0"/>
            </a:endParaRP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71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BOCCA - Divani Gufram | Architoni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484784"/>
            <a:ext cx="585305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o 9"/>
          <p:cNvGrpSpPr/>
          <p:nvPr/>
        </p:nvGrpSpPr>
        <p:grpSpPr>
          <a:xfrm>
            <a:off x="2123728" y="1412776"/>
            <a:ext cx="4896544" cy="3600400"/>
            <a:chOff x="3075161" y="2556729"/>
            <a:chExt cx="6041674" cy="4284361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161" y="2556729"/>
              <a:ext cx="6041674" cy="3286150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960" y="5669515"/>
              <a:ext cx="2886075" cy="1171575"/>
            </a:xfrm>
            <a:prstGeom prst="rect">
              <a:avLst/>
            </a:prstGeom>
          </p:spPr>
        </p:pic>
      </p:grpSp>
      <p:grpSp>
        <p:nvGrpSpPr>
          <p:cNvPr id="12" name="Gruppo 11"/>
          <p:cNvGrpSpPr/>
          <p:nvPr/>
        </p:nvGrpSpPr>
        <p:grpSpPr>
          <a:xfrm>
            <a:off x="1763688" y="1268760"/>
            <a:ext cx="5857128" cy="4365104"/>
            <a:chOff x="1811216" y="852975"/>
            <a:chExt cx="8581270" cy="6005025"/>
          </a:xfrm>
        </p:grpSpPr>
        <p:pic>
          <p:nvPicPr>
            <p:cNvPr id="13" name="Picture 2" descr="IL VISO DI MAE WEST DI SALVADOR DALÍ ~ IL DISCORSO SULL'ARTE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093" y="852975"/>
              <a:ext cx="3739393" cy="60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ow Mae West took on the Hollywood studio system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11216" y="852975"/>
              <a:ext cx="4096078" cy="60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97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106587" y="662151"/>
            <a:ext cx="702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SISTEMA EDILIZIO</a:t>
            </a:r>
            <a:endParaRPr lang="it-IT" sz="28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27542" y="869801"/>
            <a:ext cx="7935775" cy="1200329"/>
            <a:chOff x="88598" y="1316052"/>
            <a:chExt cx="7935775" cy="1200329"/>
          </a:xfrm>
        </p:grpSpPr>
        <p:sp>
          <p:nvSpPr>
            <p:cNvPr id="7" name="Rettangolo 6"/>
            <p:cNvSpPr/>
            <p:nvPr/>
          </p:nvSpPr>
          <p:spPr>
            <a:xfrm>
              <a:off x="88598" y="1316052"/>
              <a:ext cx="74411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7200" b="1" dirty="0">
                  <a:ln w="9525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</a:t>
              </a:r>
              <a:endParaRPr lang="it-IT" sz="7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00706" y="1654510"/>
              <a:ext cx="7023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solidFill>
                    <a:srgbClr val="C00000"/>
                  </a:solidFill>
                  <a:cs typeface="Consolas" panose="020B0609020204030204" pitchFamily="49" charset="0"/>
                </a:rPr>
                <a:t>APPARECCHIATURA COSTRUTTIVA</a:t>
              </a:r>
              <a:endParaRPr lang="it-IT" sz="3200" b="1" dirty="0">
                <a:solidFill>
                  <a:srgbClr val="C00000"/>
                </a:solidFill>
                <a:cs typeface="Consolas" panose="020B0609020204030204" pitchFamily="49" charset="0"/>
              </a:endParaRPr>
            </a:p>
          </p:txBody>
        </p:sp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755897" cy="4524273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194479" y="878929"/>
            <a:ext cx="744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56194" y="5737540"/>
            <a:ext cx="7874060" cy="1200329"/>
            <a:chOff x="256194" y="5737540"/>
            <a:chExt cx="7874060" cy="1200329"/>
          </a:xfrm>
        </p:grpSpPr>
        <p:sp>
          <p:nvSpPr>
            <p:cNvPr id="26" name="Rettangolo 25"/>
            <p:cNvSpPr/>
            <p:nvPr/>
          </p:nvSpPr>
          <p:spPr>
            <a:xfrm>
              <a:off x="256194" y="5737540"/>
              <a:ext cx="62068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7200" b="1" dirty="0" smtClean="0">
                  <a:ln w="9525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S</a:t>
              </a:r>
              <a:endParaRPr lang="it-IT" sz="7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106587" y="6075998"/>
              <a:ext cx="7023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solidFill>
                    <a:srgbClr val="C00000"/>
                  </a:solidFill>
                  <a:cs typeface="Consolas" panose="020B0609020204030204" pitchFamily="49" charset="0"/>
                </a:rPr>
                <a:t>SISTEMA TECNOLOGICO</a:t>
              </a:r>
              <a:endParaRPr lang="it-IT" sz="3200" b="1" dirty="0">
                <a:solidFill>
                  <a:srgbClr val="C00000"/>
                </a:solidFill>
                <a:cs typeface="Consolas" panose="020B0609020204030204" pitchFamily="49" charset="0"/>
              </a:endParaRPr>
            </a:p>
          </p:txBody>
        </p:sp>
      </p:grpSp>
      <p:sp>
        <p:nvSpPr>
          <p:cNvPr id="13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40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uppo 148"/>
          <p:cNvGrpSpPr/>
          <p:nvPr/>
        </p:nvGrpSpPr>
        <p:grpSpPr>
          <a:xfrm>
            <a:off x="755276" y="1602713"/>
            <a:ext cx="3888432" cy="4917321"/>
            <a:chOff x="755576" y="1628800"/>
            <a:chExt cx="3888432" cy="4917321"/>
          </a:xfrm>
        </p:grpSpPr>
        <p:sp>
          <p:nvSpPr>
            <p:cNvPr id="5" name="CasellaDiTesto 4"/>
            <p:cNvSpPr txBox="1"/>
            <p:nvPr/>
          </p:nvSpPr>
          <p:spPr>
            <a:xfrm>
              <a:off x="755576" y="1628800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C00000"/>
                  </a:solidFill>
                </a:rPr>
                <a:t>ELEMENTI DI FABBRICA</a:t>
              </a:r>
              <a:endParaRPr lang="it-IT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55576" y="3156923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002060"/>
                  </a:solidFill>
                </a:rPr>
                <a:t>ELEMENTI COSTRUTTIVI FUNZIONALI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755576" y="4371667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002060"/>
                  </a:solidFill>
                </a:rPr>
                <a:t>ELEMENTI COSTRUTTIVI BASE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55576" y="5363924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002060"/>
                  </a:solidFill>
                </a:rPr>
                <a:t>MATERIALI BASE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55576" y="6176789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002060"/>
                  </a:solidFill>
                </a:rPr>
                <a:t>MATERIE PRIME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Freccia in giù 9"/>
          <p:cNvSpPr/>
          <p:nvPr/>
        </p:nvSpPr>
        <p:spPr>
          <a:xfrm rot="10800000">
            <a:off x="395531" y="1772815"/>
            <a:ext cx="233113" cy="4672328"/>
          </a:xfrm>
          <a:prstGeom prst="downArrow">
            <a:avLst/>
          </a:prstGeom>
          <a:solidFill>
            <a:srgbClr val="C42F00"/>
          </a:solidFill>
          <a:ln>
            <a:solidFill>
              <a:srgbClr val="C4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7" name="Gruppo 116"/>
          <p:cNvGrpSpPr/>
          <p:nvPr/>
        </p:nvGrpSpPr>
        <p:grpSpPr>
          <a:xfrm>
            <a:off x="4934500" y="5939479"/>
            <a:ext cx="1133161" cy="704307"/>
            <a:chOff x="4924782" y="5367624"/>
            <a:chExt cx="2030926" cy="1127800"/>
          </a:xfrm>
        </p:grpSpPr>
        <p:sp>
          <p:nvSpPr>
            <p:cNvPr id="21" name="Ovale 20"/>
            <p:cNvSpPr/>
            <p:nvPr/>
          </p:nvSpPr>
          <p:spPr>
            <a:xfrm>
              <a:off x="5220072" y="5834182"/>
              <a:ext cx="144016" cy="1150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5364088" y="5733256"/>
              <a:ext cx="144016" cy="11509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5501232" y="5949280"/>
              <a:ext cx="144016" cy="1150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5512632" y="5793053"/>
              <a:ext cx="144016" cy="115098"/>
            </a:xfrm>
            <a:prstGeom prst="ellipse">
              <a:avLst/>
            </a:prstGeom>
            <a:solidFill>
              <a:srgbClr val="4508C0"/>
            </a:solidFill>
            <a:ln>
              <a:solidFill>
                <a:srgbClr val="4508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5584640" y="5654335"/>
              <a:ext cx="144016" cy="1136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5278026" y="5558360"/>
              <a:ext cx="144294" cy="152881"/>
            </a:xfrm>
            <a:prstGeom prst="ellipse">
              <a:avLst/>
            </a:prstGeom>
            <a:solidFill>
              <a:srgbClr val="F13FF5"/>
            </a:solidFill>
            <a:ln>
              <a:solidFill>
                <a:srgbClr val="F13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5398040" y="6055871"/>
              <a:ext cx="103192" cy="8958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5480372" y="5554188"/>
              <a:ext cx="144016" cy="1150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5178336" y="5985826"/>
              <a:ext cx="145528" cy="136101"/>
            </a:xfrm>
            <a:prstGeom prst="ellipse">
              <a:avLst/>
            </a:prstGeom>
            <a:solidFill>
              <a:srgbClr val="F13FF5"/>
            </a:solidFill>
            <a:ln>
              <a:solidFill>
                <a:srgbClr val="F13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5037478" y="5698081"/>
              <a:ext cx="145528" cy="1361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5924556" y="5460474"/>
              <a:ext cx="145528" cy="136101"/>
            </a:xfrm>
            <a:prstGeom prst="ellipse">
              <a:avLst/>
            </a:prstGeom>
            <a:solidFill>
              <a:srgbClr val="4508C0"/>
            </a:solidFill>
            <a:ln>
              <a:solidFill>
                <a:srgbClr val="4508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5028508" y="5496639"/>
              <a:ext cx="145528" cy="13610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5439176" y="6195317"/>
              <a:ext cx="145528" cy="1361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/>
            <p:cNvSpPr/>
            <p:nvPr/>
          </p:nvSpPr>
          <p:spPr>
            <a:xfrm>
              <a:off x="5252512" y="6202219"/>
              <a:ext cx="145528" cy="136101"/>
            </a:xfrm>
            <a:prstGeom prst="ellipse">
              <a:avLst/>
            </a:prstGeom>
            <a:solidFill>
              <a:srgbClr val="4508C0"/>
            </a:solidFill>
            <a:ln>
              <a:solidFill>
                <a:srgbClr val="4508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/>
            <p:cNvSpPr/>
            <p:nvPr/>
          </p:nvSpPr>
          <p:spPr>
            <a:xfrm>
              <a:off x="5364088" y="5367624"/>
              <a:ext cx="145528" cy="1361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5551624" y="6359323"/>
              <a:ext cx="145528" cy="1361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Ovale 57"/>
            <p:cNvSpPr/>
            <p:nvPr/>
          </p:nvSpPr>
          <p:spPr>
            <a:xfrm flipH="1">
              <a:off x="4949924" y="6140410"/>
              <a:ext cx="158572" cy="1411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e 58"/>
            <p:cNvSpPr/>
            <p:nvPr/>
          </p:nvSpPr>
          <p:spPr>
            <a:xfrm flipH="1">
              <a:off x="4924782" y="5907721"/>
              <a:ext cx="143278" cy="1314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93" name="Gruppo 92"/>
            <p:cNvGrpSpPr/>
            <p:nvPr/>
          </p:nvGrpSpPr>
          <p:grpSpPr>
            <a:xfrm>
              <a:off x="5705752" y="5496639"/>
              <a:ext cx="586459" cy="950609"/>
              <a:chOff x="5705752" y="5496639"/>
              <a:chExt cx="586459" cy="950609"/>
            </a:xfrm>
          </p:grpSpPr>
          <p:sp>
            <p:nvSpPr>
              <p:cNvPr id="26" name="Ovale 25"/>
              <p:cNvSpPr/>
              <p:nvPr/>
            </p:nvSpPr>
            <p:spPr>
              <a:xfrm>
                <a:off x="5710384" y="5854376"/>
                <a:ext cx="144016" cy="115098"/>
              </a:xfrm>
              <a:prstGeom prst="ellipse">
                <a:avLst/>
              </a:prstGeom>
              <a:solidFill>
                <a:srgbClr val="F13FF5"/>
              </a:solidFill>
              <a:ln>
                <a:solidFill>
                  <a:srgbClr val="F13F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e 29"/>
              <p:cNvSpPr/>
              <p:nvPr/>
            </p:nvSpPr>
            <p:spPr>
              <a:xfrm>
                <a:off x="5766924" y="5696807"/>
                <a:ext cx="144016" cy="1150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e 30"/>
              <p:cNvSpPr/>
              <p:nvPr/>
            </p:nvSpPr>
            <p:spPr>
              <a:xfrm>
                <a:off x="5991544" y="5908151"/>
                <a:ext cx="144016" cy="1150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5705752" y="6064378"/>
                <a:ext cx="144016" cy="11509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5719408" y="5496639"/>
                <a:ext cx="144016" cy="11509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Ovale 36"/>
              <p:cNvSpPr/>
              <p:nvPr/>
            </p:nvSpPr>
            <p:spPr>
              <a:xfrm flipH="1">
                <a:off x="5923148" y="5695301"/>
                <a:ext cx="146936" cy="15305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Ovale 40"/>
              <p:cNvSpPr/>
              <p:nvPr/>
            </p:nvSpPr>
            <p:spPr>
              <a:xfrm>
                <a:off x="5908760" y="6145458"/>
                <a:ext cx="145528" cy="13610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Ovale 47"/>
              <p:cNvSpPr/>
              <p:nvPr/>
            </p:nvSpPr>
            <p:spPr>
              <a:xfrm>
                <a:off x="5722920" y="6265857"/>
                <a:ext cx="145528" cy="1361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Ovale 59"/>
              <p:cNvSpPr/>
              <p:nvPr/>
            </p:nvSpPr>
            <p:spPr>
              <a:xfrm flipH="1">
                <a:off x="6129057" y="5746166"/>
                <a:ext cx="143278" cy="13147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Ovale 60"/>
              <p:cNvSpPr/>
              <p:nvPr/>
            </p:nvSpPr>
            <p:spPr>
              <a:xfrm flipH="1">
                <a:off x="6006664" y="6315770"/>
                <a:ext cx="143278" cy="131478"/>
              </a:xfrm>
              <a:prstGeom prst="ellipse">
                <a:avLst/>
              </a:prstGeom>
              <a:solidFill>
                <a:srgbClr val="F13FF5"/>
              </a:solidFill>
              <a:ln>
                <a:solidFill>
                  <a:srgbClr val="F13F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Ovale 61"/>
              <p:cNvSpPr/>
              <p:nvPr/>
            </p:nvSpPr>
            <p:spPr>
              <a:xfrm flipH="1">
                <a:off x="6148933" y="6058347"/>
                <a:ext cx="143278" cy="1314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94" name="Gruppo 93"/>
            <p:cNvGrpSpPr/>
            <p:nvPr/>
          </p:nvGrpSpPr>
          <p:grpSpPr>
            <a:xfrm>
              <a:off x="6369249" y="5528524"/>
              <a:ext cx="586459" cy="950609"/>
              <a:chOff x="5705752" y="5496639"/>
              <a:chExt cx="586459" cy="950609"/>
            </a:xfrm>
          </p:grpSpPr>
          <p:sp>
            <p:nvSpPr>
              <p:cNvPr id="95" name="Ovale 94"/>
              <p:cNvSpPr/>
              <p:nvPr/>
            </p:nvSpPr>
            <p:spPr>
              <a:xfrm>
                <a:off x="5710384" y="5854376"/>
                <a:ext cx="144016" cy="115098"/>
              </a:xfrm>
              <a:prstGeom prst="ellipse">
                <a:avLst/>
              </a:prstGeom>
              <a:solidFill>
                <a:srgbClr val="F13FF5"/>
              </a:solidFill>
              <a:ln>
                <a:solidFill>
                  <a:srgbClr val="F13F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Ovale 95"/>
              <p:cNvSpPr/>
              <p:nvPr/>
            </p:nvSpPr>
            <p:spPr>
              <a:xfrm>
                <a:off x="5766924" y="5696807"/>
                <a:ext cx="144016" cy="1150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7" name="Ovale 96"/>
              <p:cNvSpPr/>
              <p:nvPr/>
            </p:nvSpPr>
            <p:spPr>
              <a:xfrm>
                <a:off x="5991544" y="5908151"/>
                <a:ext cx="144016" cy="1150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8" name="Ovale 97"/>
              <p:cNvSpPr/>
              <p:nvPr/>
            </p:nvSpPr>
            <p:spPr>
              <a:xfrm>
                <a:off x="5705752" y="6064378"/>
                <a:ext cx="144016" cy="11509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9" name="Ovale 98"/>
              <p:cNvSpPr/>
              <p:nvPr/>
            </p:nvSpPr>
            <p:spPr>
              <a:xfrm>
                <a:off x="5719408" y="5496639"/>
                <a:ext cx="144016" cy="11509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0" name="Ovale 99"/>
              <p:cNvSpPr/>
              <p:nvPr/>
            </p:nvSpPr>
            <p:spPr>
              <a:xfrm flipH="1">
                <a:off x="5923148" y="5695301"/>
                <a:ext cx="146936" cy="15305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1" name="Ovale 100"/>
              <p:cNvSpPr/>
              <p:nvPr/>
            </p:nvSpPr>
            <p:spPr>
              <a:xfrm>
                <a:off x="5908760" y="6145458"/>
                <a:ext cx="145528" cy="13610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2" name="Ovale 101"/>
              <p:cNvSpPr/>
              <p:nvPr/>
            </p:nvSpPr>
            <p:spPr>
              <a:xfrm>
                <a:off x="5722920" y="6265857"/>
                <a:ext cx="145528" cy="1361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3" name="Ovale 102"/>
              <p:cNvSpPr/>
              <p:nvPr/>
            </p:nvSpPr>
            <p:spPr>
              <a:xfrm flipH="1">
                <a:off x="6129057" y="5746166"/>
                <a:ext cx="143278" cy="13147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4" name="Ovale 103"/>
              <p:cNvSpPr/>
              <p:nvPr/>
            </p:nvSpPr>
            <p:spPr>
              <a:xfrm flipH="1">
                <a:off x="6006664" y="6315770"/>
                <a:ext cx="143278" cy="131478"/>
              </a:xfrm>
              <a:prstGeom prst="ellipse">
                <a:avLst/>
              </a:prstGeom>
              <a:solidFill>
                <a:srgbClr val="F13FF5"/>
              </a:solidFill>
              <a:ln>
                <a:solidFill>
                  <a:srgbClr val="F13F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5" name="Ovale 104"/>
              <p:cNvSpPr/>
              <p:nvPr/>
            </p:nvSpPr>
            <p:spPr>
              <a:xfrm flipH="1">
                <a:off x="6148933" y="6058347"/>
                <a:ext cx="143278" cy="1314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6" name="Ovale 105"/>
            <p:cNvSpPr/>
            <p:nvPr/>
          </p:nvSpPr>
          <p:spPr>
            <a:xfrm>
              <a:off x="6180504" y="5572705"/>
              <a:ext cx="144016" cy="1150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Ovale 106"/>
            <p:cNvSpPr/>
            <p:nvPr/>
          </p:nvSpPr>
          <p:spPr>
            <a:xfrm>
              <a:off x="6641600" y="5516088"/>
              <a:ext cx="145528" cy="1361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8" name="Gruppo 117"/>
          <p:cNvGrpSpPr/>
          <p:nvPr/>
        </p:nvGrpSpPr>
        <p:grpSpPr>
          <a:xfrm>
            <a:off x="4992374" y="5072092"/>
            <a:ext cx="805429" cy="580137"/>
            <a:chOff x="5020185" y="4214182"/>
            <a:chExt cx="1313268" cy="945925"/>
          </a:xfrm>
        </p:grpSpPr>
        <p:sp>
          <p:nvSpPr>
            <p:cNvPr id="49" name="Ovale 48"/>
            <p:cNvSpPr/>
            <p:nvPr/>
          </p:nvSpPr>
          <p:spPr>
            <a:xfrm>
              <a:off x="5020185" y="4615979"/>
              <a:ext cx="182594" cy="184666"/>
            </a:xfrm>
            <a:prstGeom prst="ellipse">
              <a:avLst/>
            </a:prstGeom>
            <a:solidFill>
              <a:srgbClr val="4508C0"/>
            </a:solidFill>
            <a:ln>
              <a:solidFill>
                <a:srgbClr val="4508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5584640" y="4214182"/>
              <a:ext cx="182594" cy="1846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5189878" y="4865986"/>
              <a:ext cx="174210" cy="147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51"/>
            <p:cNvSpPr/>
            <p:nvPr/>
          </p:nvSpPr>
          <p:spPr>
            <a:xfrm>
              <a:off x="5482626" y="4975441"/>
              <a:ext cx="182594" cy="18466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vale 52"/>
            <p:cNvSpPr/>
            <p:nvPr/>
          </p:nvSpPr>
          <p:spPr>
            <a:xfrm>
              <a:off x="5482626" y="4485229"/>
              <a:ext cx="182594" cy="18466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Ovale 53"/>
            <p:cNvSpPr/>
            <p:nvPr/>
          </p:nvSpPr>
          <p:spPr>
            <a:xfrm>
              <a:off x="5189878" y="4865986"/>
              <a:ext cx="182594" cy="1846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Ovale 54"/>
            <p:cNvSpPr/>
            <p:nvPr/>
          </p:nvSpPr>
          <p:spPr>
            <a:xfrm>
              <a:off x="5637359" y="4754838"/>
              <a:ext cx="182594" cy="18466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/>
            <p:cNvSpPr/>
            <p:nvPr/>
          </p:nvSpPr>
          <p:spPr>
            <a:xfrm>
              <a:off x="5766924" y="4541186"/>
              <a:ext cx="182594" cy="1846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Ovale 56"/>
            <p:cNvSpPr/>
            <p:nvPr/>
          </p:nvSpPr>
          <p:spPr>
            <a:xfrm>
              <a:off x="5209697" y="4229426"/>
              <a:ext cx="182594" cy="184666"/>
            </a:xfrm>
            <a:prstGeom prst="ellipse">
              <a:avLst/>
            </a:prstGeom>
            <a:solidFill>
              <a:srgbClr val="F13FF5"/>
            </a:solidFill>
            <a:ln>
              <a:solidFill>
                <a:srgbClr val="F13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Ovale 62"/>
            <p:cNvSpPr/>
            <p:nvPr/>
          </p:nvSpPr>
          <p:spPr>
            <a:xfrm>
              <a:off x="5871694" y="4908497"/>
              <a:ext cx="182594" cy="1846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8" name="Ovale 107"/>
            <p:cNvSpPr/>
            <p:nvPr/>
          </p:nvSpPr>
          <p:spPr>
            <a:xfrm>
              <a:off x="6027994" y="4644774"/>
              <a:ext cx="182594" cy="184666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Ovale 108"/>
            <p:cNvSpPr/>
            <p:nvPr/>
          </p:nvSpPr>
          <p:spPr>
            <a:xfrm>
              <a:off x="5950982" y="4368786"/>
              <a:ext cx="182594" cy="184666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Ovale 109"/>
            <p:cNvSpPr/>
            <p:nvPr/>
          </p:nvSpPr>
          <p:spPr>
            <a:xfrm>
              <a:off x="6150859" y="4931650"/>
              <a:ext cx="182594" cy="184666"/>
            </a:xfrm>
            <a:prstGeom prst="ellipse">
              <a:avLst/>
            </a:prstGeom>
            <a:solidFill>
              <a:srgbClr val="A3C7E7"/>
            </a:solidFill>
            <a:ln>
              <a:solidFill>
                <a:srgbClr val="A3C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Ovale 110"/>
            <p:cNvSpPr/>
            <p:nvPr/>
          </p:nvSpPr>
          <p:spPr>
            <a:xfrm>
              <a:off x="5285072" y="4596721"/>
              <a:ext cx="182594" cy="1846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6" name="Gruppo 125"/>
          <p:cNvGrpSpPr/>
          <p:nvPr/>
        </p:nvGrpSpPr>
        <p:grpSpPr>
          <a:xfrm>
            <a:off x="4684105" y="4131662"/>
            <a:ext cx="1788008" cy="756072"/>
            <a:chOff x="4519950" y="3190288"/>
            <a:chExt cx="2199678" cy="930149"/>
          </a:xfrm>
        </p:grpSpPr>
        <p:sp>
          <p:nvSpPr>
            <p:cNvPr id="112" name="Rettangolo arrotondato 111"/>
            <p:cNvSpPr/>
            <p:nvPr/>
          </p:nvSpPr>
          <p:spPr>
            <a:xfrm>
              <a:off x="4950393" y="3613242"/>
              <a:ext cx="324231" cy="268057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Rettangolo arrotondato 112"/>
            <p:cNvSpPr/>
            <p:nvPr/>
          </p:nvSpPr>
          <p:spPr>
            <a:xfrm>
              <a:off x="5131674" y="3197400"/>
              <a:ext cx="180733" cy="18396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" name="Rettangolo arrotondato 113"/>
            <p:cNvSpPr/>
            <p:nvPr/>
          </p:nvSpPr>
          <p:spPr>
            <a:xfrm>
              <a:off x="5472487" y="3852380"/>
              <a:ext cx="324231" cy="268057"/>
            </a:xfrm>
            <a:prstGeom prst="roundRect">
              <a:avLst/>
            </a:prstGeom>
            <a:solidFill>
              <a:srgbClr val="D7D200"/>
            </a:solidFill>
            <a:ln>
              <a:solidFill>
                <a:srgbClr val="D7D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Rettangolo arrotondato 114"/>
            <p:cNvSpPr/>
            <p:nvPr/>
          </p:nvSpPr>
          <p:spPr>
            <a:xfrm>
              <a:off x="6179845" y="3742469"/>
              <a:ext cx="324231" cy="26805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" name="Rettangolo arrotondato 115"/>
            <p:cNvSpPr/>
            <p:nvPr/>
          </p:nvSpPr>
          <p:spPr>
            <a:xfrm>
              <a:off x="5669735" y="3190288"/>
              <a:ext cx="324231" cy="268057"/>
            </a:xfrm>
            <a:prstGeom prst="roundRect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1" name="Connettore diritto 120"/>
            <p:cNvCxnSpPr/>
            <p:nvPr/>
          </p:nvCxnSpPr>
          <p:spPr>
            <a:xfrm flipV="1">
              <a:off x="5918796" y="3393087"/>
              <a:ext cx="318227" cy="43779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/>
            <p:cNvCxnSpPr/>
            <p:nvPr/>
          </p:nvCxnSpPr>
          <p:spPr>
            <a:xfrm>
              <a:off x="4519950" y="4018334"/>
              <a:ext cx="764648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Arco 123"/>
            <p:cNvSpPr/>
            <p:nvPr/>
          </p:nvSpPr>
          <p:spPr>
            <a:xfrm>
              <a:off x="6021471" y="3224683"/>
              <a:ext cx="698157" cy="695880"/>
            </a:xfrm>
            <a:prstGeom prst="arc">
              <a:avLst>
                <a:gd name="adj1" fmla="val 15424457"/>
                <a:gd name="adj2" fmla="val 0"/>
              </a:avLst>
            </a:prstGeom>
            <a:ln w="57150">
              <a:solidFill>
                <a:srgbClr val="F13F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5" name="Anello 124"/>
            <p:cNvSpPr/>
            <p:nvPr/>
          </p:nvSpPr>
          <p:spPr>
            <a:xfrm>
              <a:off x="5387018" y="3511192"/>
              <a:ext cx="236400" cy="237895"/>
            </a:xfrm>
            <a:prstGeom prst="donut">
              <a:avLst>
                <a:gd name="adj" fmla="val 16362"/>
              </a:avLst>
            </a:prstGeom>
            <a:solidFill>
              <a:srgbClr val="0016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pic>
        <p:nvPicPr>
          <p:cNvPr id="147" name="Immagine 14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88" y="2755308"/>
            <a:ext cx="1132887" cy="1132887"/>
          </a:xfrm>
          <a:prstGeom prst="rect">
            <a:avLst/>
          </a:prstGeom>
        </p:spPr>
      </p:pic>
      <p:pic>
        <p:nvPicPr>
          <p:cNvPr id="3074" name="Picture 2" descr="I prezzi delle coperture per tetti: informazioni e consigl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74" y="1071401"/>
            <a:ext cx="2682709" cy="154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uppo 150"/>
          <p:cNvGrpSpPr/>
          <p:nvPr/>
        </p:nvGrpSpPr>
        <p:grpSpPr>
          <a:xfrm>
            <a:off x="4368274" y="984368"/>
            <a:ext cx="4798707" cy="5807654"/>
            <a:chOff x="834817" y="313184"/>
            <a:chExt cx="4490030" cy="6117266"/>
          </a:xfrm>
          <a:solidFill>
            <a:schemeClr val="bg1">
              <a:lumMod val="95000"/>
            </a:schemeClr>
          </a:solidFill>
        </p:grpSpPr>
        <p:sp>
          <p:nvSpPr>
            <p:cNvPr id="150" name="Rettangolo 149"/>
            <p:cNvSpPr/>
            <p:nvPr/>
          </p:nvSpPr>
          <p:spPr>
            <a:xfrm>
              <a:off x="834817" y="313184"/>
              <a:ext cx="4490030" cy="6117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1226268" y="2347414"/>
              <a:ext cx="3888432" cy="1408975"/>
              <a:chOff x="5158822" y="3087081"/>
              <a:chExt cx="3888432" cy="1408975"/>
            </a:xfrm>
            <a:grpFill/>
          </p:grpSpPr>
          <p:sp>
            <p:nvSpPr>
              <p:cNvPr id="12" name="CasellaDiTesto 11"/>
              <p:cNvSpPr txBox="1"/>
              <p:nvPr/>
            </p:nvSpPr>
            <p:spPr>
              <a:xfrm>
                <a:off x="5158822" y="3506529"/>
                <a:ext cx="3168352" cy="4616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 smtClean="0">
                    <a:solidFill>
                      <a:srgbClr val="C00000"/>
                    </a:solidFill>
                  </a:rPr>
                  <a:t>UNITA’ TECNOLOGICHE</a:t>
                </a:r>
                <a:endParaRPr lang="it-IT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5158822" y="4034391"/>
                <a:ext cx="3888432" cy="4616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>
                  <a:defRPr sz="2400" b="1">
                    <a:solidFill>
                      <a:srgbClr val="C00000"/>
                    </a:solidFill>
                  </a:defRPr>
                </a:lvl1pPr>
              </a:lstStyle>
              <a:p>
                <a:r>
                  <a:rPr lang="it-IT" dirty="0"/>
                  <a:t>ELEMENTI TECNICI</a:t>
                </a: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5158822" y="3087081"/>
                <a:ext cx="3168352" cy="356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 smtClean="0">
                    <a:solidFill>
                      <a:srgbClr val="002060"/>
                    </a:solidFill>
                  </a:rPr>
                  <a:t>UNI 8290</a:t>
                </a:r>
                <a:endParaRPr lang="it-IT" sz="16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88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26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69219" y="405295"/>
            <a:ext cx="620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39752" y="75121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ORGANISMO EDILIZIO</a:t>
            </a:r>
            <a:endParaRPr lang="it-IT" sz="28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9774" y="1455081"/>
            <a:ext cx="9124226" cy="5169540"/>
            <a:chOff x="19774" y="1455081"/>
            <a:chExt cx="9124226" cy="516954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4679504" y="1455081"/>
              <a:ext cx="446449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SISTEMA TECNOLOGICO</a:t>
              </a:r>
            </a:p>
            <a:p>
              <a:pPr algn="ctr"/>
              <a:r>
                <a:rPr lang="it-IT" sz="1600" dirty="0">
                  <a:solidFill>
                    <a:srgbClr val="002060"/>
                  </a:solidFill>
                  <a:cs typeface="Consolas" panose="020B0609020204030204" pitchFamily="49" charset="0"/>
                </a:rPr>
                <a:t>Insieme strutturato di </a:t>
              </a:r>
              <a:r>
                <a:rPr lang="it-IT" sz="16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unità tecnologiche </a:t>
              </a:r>
              <a:r>
                <a:rPr lang="it-IT" sz="1600" dirty="0">
                  <a:solidFill>
                    <a:srgbClr val="002060"/>
                  </a:solidFill>
                  <a:cs typeface="Consolas" panose="020B0609020204030204" pitchFamily="49" charset="0"/>
                </a:rPr>
                <a:t>e di elementi tecnici secondo la fase operativa metaprogettuale o progettuale del processo edilizio al quale ci si </a:t>
              </a:r>
              <a:r>
                <a:rPr lang="it-IT" sz="1600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riferisce</a:t>
              </a:r>
              <a:endParaRPr lang="it-IT" sz="1600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47964" y="1455081"/>
              <a:ext cx="446449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C00000"/>
                  </a:solidFill>
                  <a:cs typeface="Consolas" panose="020B0609020204030204" pitchFamily="49" charset="0"/>
                </a:rPr>
                <a:t>SISTEMA AMBIENTALE</a:t>
              </a: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Insieme </a:t>
              </a:r>
              <a:r>
                <a:rPr lang="it-IT" sz="1600" dirty="0">
                  <a:solidFill>
                    <a:srgbClr val="002060"/>
                  </a:solidFill>
                  <a:cs typeface="Consolas" panose="020B0609020204030204" pitchFamily="49" charset="0"/>
                </a:rPr>
                <a:t>strutturato di </a:t>
              </a:r>
              <a:r>
                <a:rPr lang="it-IT" sz="16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unità ambientali </a:t>
              </a:r>
              <a:r>
                <a:rPr lang="it-IT" sz="1600" dirty="0">
                  <a:solidFill>
                    <a:srgbClr val="002060"/>
                  </a:solidFill>
                  <a:cs typeface="Consolas" panose="020B0609020204030204" pitchFamily="49" charset="0"/>
                </a:rPr>
                <a:t>e di elementi spaziali secondo la prassi operativa metaprogettuale o progettuale del processo edilizio alla quale ci si </a:t>
              </a:r>
              <a:r>
                <a:rPr lang="it-IT" sz="1600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riferisce</a:t>
              </a:r>
              <a:endParaRPr lang="it-IT" sz="1600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774" y="3762299"/>
              <a:ext cx="45926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UNITA’ AMBIENTALE</a:t>
              </a:r>
            </a:p>
            <a:p>
              <a:pPr algn="ctr"/>
              <a:r>
                <a:rPr lang="it-IT" sz="1600" dirty="0">
                  <a:solidFill>
                    <a:srgbClr val="002060"/>
                  </a:solidFill>
                  <a:cs typeface="Consolas" panose="020B0609020204030204" pitchFamily="49" charset="0"/>
                </a:rPr>
                <a:t>raggruppamento di </a:t>
              </a:r>
              <a:r>
                <a:rPr lang="it-IT" sz="16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attività </a:t>
              </a:r>
              <a:r>
                <a:rPr lang="it-IT" sz="1600" dirty="0">
                  <a:solidFill>
                    <a:srgbClr val="002060"/>
                  </a:solidFill>
                  <a:cs typeface="Consolas" panose="020B0609020204030204" pitchFamily="49" charset="0"/>
                </a:rPr>
                <a:t>dell’utenza compatibili spazialmente e temporalmente per una determinata destinazione d’uso dell’organismo </a:t>
              </a:r>
              <a:r>
                <a:rPr lang="it-IT" sz="1600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edilizio</a:t>
              </a:r>
            </a:p>
            <a:p>
              <a:pPr algn="ctr"/>
              <a:endParaRPr lang="it-IT" sz="1600" dirty="0" smtClean="0">
                <a:solidFill>
                  <a:srgbClr val="002060"/>
                </a:solidFill>
                <a:cs typeface="Consolas" panose="020B0609020204030204" pitchFamily="49" charset="0"/>
              </a:endParaRPr>
            </a:p>
            <a:p>
              <a:pPr algn="ctr"/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INSIEME STRUTTURATO DI </a:t>
              </a:r>
            </a:p>
            <a:p>
              <a:pPr algn="ctr"/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UNITA’ SPAZIALI ED</a:t>
              </a:r>
            </a:p>
            <a:p>
              <a:pPr algn="ctr"/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 ELEMENTI SPAZIALI</a:t>
              </a:r>
              <a:endParaRPr lang="it-IT" sz="2400" b="1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665509" y="3762299"/>
              <a:ext cx="446449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UNITA’ TECNOLOGICA</a:t>
              </a:r>
            </a:p>
            <a:p>
              <a:pPr algn="ctr"/>
              <a:r>
                <a:rPr lang="it-IT" sz="1600" dirty="0">
                  <a:solidFill>
                    <a:srgbClr val="002060"/>
                  </a:solidFill>
                  <a:cs typeface="Consolas" panose="020B0609020204030204" pitchFamily="49" charset="0"/>
                </a:rPr>
                <a:t>raggruppamento di </a:t>
              </a:r>
              <a:r>
                <a:rPr lang="it-IT" sz="16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funzioni</a:t>
              </a:r>
              <a:r>
                <a:rPr lang="it-IT" sz="1600" dirty="0">
                  <a:solidFill>
                    <a:srgbClr val="002060"/>
                  </a:solidFill>
                  <a:cs typeface="Consolas" panose="020B0609020204030204" pitchFamily="49" charset="0"/>
                </a:rPr>
                <a:t> compatibili tecnologicamente, necessarie per l’ottenimento di prestazioni </a:t>
              </a:r>
              <a:r>
                <a:rPr lang="it-IT" sz="1600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ambientali</a:t>
              </a:r>
            </a:p>
            <a:p>
              <a:pPr algn="ctr"/>
              <a:endParaRPr lang="it-IT" sz="1600" b="1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  <a:p>
              <a:pPr algn="ctr"/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INSIEME </a:t>
              </a:r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STRUTTURATO DI </a:t>
              </a:r>
            </a:p>
            <a:p>
              <a:pPr algn="ctr"/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UNITA’ </a:t>
              </a:r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TECNOLOGICHE ED</a:t>
              </a:r>
              <a:endParaRPr lang="it-IT" sz="2400" b="1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  <a:p>
              <a:pPr algn="ctr"/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 ELEMENTI </a:t>
              </a:r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TECNICI</a:t>
              </a:r>
              <a:endParaRPr lang="it-IT" sz="2400" b="1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  <a:p>
              <a:pPr algn="ctr"/>
              <a:r>
                <a:rPr lang="it-IT" sz="20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 </a:t>
              </a:r>
              <a:endParaRPr lang="it-IT" sz="2000" b="1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  <p:sp>
          <p:nvSpPr>
            <p:cNvPr id="15" name="Freccia in giù 14"/>
            <p:cNvSpPr/>
            <p:nvPr/>
          </p:nvSpPr>
          <p:spPr>
            <a:xfrm>
              <a:off x="2081497" y="2960026"/>
              <a:ext cx="469239" cy="70585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</p:grpSp>
      <p:sp>
        <p:nvSpPr>
          <p:cNvPr id="17" name="Freccia in giù 16"/>
          <p:cNvSpPr/>
          <p:nvPr/>
        </p:nvSpPr>
        <p:spPr>
          <a:xfrm>
            <a:off x="6663137" y="2960026"/>
            <a:ext cx="469239" cy="70585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18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70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238524" y="3393755"/>
            <a:ext cx="390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 UNITA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’ </a:t>
            </a:r>
            <a:r>
              <a:rPr lang="it-IT" sz="28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TECNOLOGICHE </a:t>
            </a:r>
            <a:r>
              <a:rPr lang="it-IT" sz="2800" b="1" dirty="0" smtClean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  <a:endParaRPr lang="it-IT" sz="2800" b="1" dirty="0">
              <a:solidFill>
                <a:srgbClr val="C00000"/>
              </a:solidFill>
              <a:cs typeface="Consolas" panose="020B0609020204030204" pitchFamily="49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4775666"/>
            <a:ext cx="323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ELEMENTI TECNICI</a:t>
            </a:r>
            <a:endParaRPr lang="it-IT" sz="28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70206" y="1920279"/>
            <a:ext cx="8803588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Individua </a:t>
            </a:r>
            <a:r>
              <a:rPr lang="it-IT" sz="2000" dirty="0">
                <a:solidFill>
                  <a:srgbClr val="002060"/>
                </a:solidFill>
              </a:rPr>
              <a:t>gli </a:t>
            </a:r>
            <a:r>
              <a:rPr lang="it-IT" sz="2000" b="1" dirty="0">
                <a:solidFill>
                  <a:srgbClr val="002060"/>
                </a:solidFill>
              </a:rPr>
              <a:t>elementi fisici </a:t>
            </a:r>
            <a:r>
              <a:rPr lang="it-IT" sz="2000" b="1" dirty="0" smtClean="0">
                <a:solidFill>
                  <a:srgbClr val="002060"/>
                </a:solidFill>
              </a:rPr>
              <a:t>dell’ </a:t>
            </a:r>
            <a:r>
              <a:rPr lang="it-IT" sz="2000" b="1" dirty="0">
                <a:solidFill>
                  <a:srgbClr val="002060"/>
                </a:solidFill>
              </a:rPr>
              <a:t>organismo edilizio</a:t>
            </a:r>
            <a:r>
              <a:rPr lang="it-IT" sz="2000" dirty="0">
                <a:solidFill>
                  <a:srgbClr val="002060"/>
                </a:solidFill>
              </a:rPr>
              <a:t>, cioè le parti, </a:t>
            </a:r>
            <a:r>
              <a:rPr lang="it-IT" sz="2000" dirty="0" smtClean="0">
                <a:solidFill>
                  <a:srgbClr val="002060"/>
                </a:solidFill>
              </a:rPr>
              <a:t>gli elementi</a:t>
            </a:r>
            <a:r>
              <a:rPr lang="it-IT" sz="2000" dirty="0">
                <a:solidFill>
                  <a:srgbClr val="002060"/>
                </a:solidFill>
              </a:rPr>
              <a:t>, le connessioni e gli impianti </a:t>
            </a:r>
            <a:r>
              <a:rPr lang="it-IT" sz="2000" b="1" dirty="0">
                <a:solidFill>
                  <a:srgbClr val="002060"/>
                </a:solidFill>
              </a:rPr>
              <a:t>che definiscono gli </a:t>
            </a:r>
            <a:r>
              <a:rPr lang="it-IT" sz="2000" b="1" dirty="0" smtClean="0">
                <a:solidFill>
                  <a:srgbClr val="002060"/>
                </a:solidFill>
              </a:rPr>
              <a:t>spazi </a:t>
            </a:r>
            <a:r>
              <a:rPr lang="it-IT" sz="2000" dirty="0" smtClean="0">
                <a:solidFill>
                  <a:srgbClr val="002060"/>
                </a:solidFill>
              </a:rPr>
              <a:t>e ne consentono l’abitabilità</a:t>
            </a:r>
            <a:r>
              <a:rPr lang="it-IT" sz="2000" dirty="0">
                <a:solidFill>
                  <a:srgbClr val="002060"/>
                </a:solidFill>
              </a:rPr>
              <a:t>.</a:t>
            </a:r>
            <a:endParaRPr lang="it-IT" sz="32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464496" y="32398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raggruppamenti </a:t>
            </a:r>
            <a:r>
              <a:rPr lang="it-IT" sz="2400" dirty="0" smtClean="0">
                <a:solidFill>
                  <a:srgbClr val="002060"/>
                </a:solidFill>
              </a:rPr>
              <a:t>di </a:t>
            </a:r>
            <a:r>
              <a:rPr lang="it-IT" sz="2400" b="1" dirty="0" smtClean="0">
                <a:solidFill>
                  <a:srgbClr val="002060"/>
                </a:solidFill>
              </a:rPr>
              <a:t>funzioni 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compatibili tecnologicamente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487480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prodotti </a:t>
            </a:r>
            <a:r>
              <a:rPr lang="it-IT" sz="2400" b="1" dirty="0" smtClean="0">
                <a:solidFill>
                  <a:srgbClr val="002060"/>
                </a:solidFill>
              </a:rPr>
              <a:t>edilizi</a:t>
            </a:r>
            <a:r>
              <a:rPr lang="it-IT" sz="2400" dirty="0" smtClean="0">
                <a:solidFill>
                  <a:srgbClr val="002060"/>
                </a:solidFill>
              </a:rPr>
              <a:t>, capaci </a:t>
            </a:r>
            <a:r>
              <a:rPr lang="it-IT" sz="2400" dirty="0">
                <a:solidFill>
                  <a:srgbClr val="002060"/>
                </a:solidFill>
              </a:rPr>
              <a:t>di svolgere</a:t>
            </a:r>
          </a:p>
          <a:p>
            <a:r>
              <a:rPr lang="it-IT" sz="2400" dirty="0">
                <a:solidFill>
                  <a:srgbClr val="002060"/>
                </a:solidFill>
              </a:rPr>
              <a:t>funzioni proprie di </a:t>
            </a:r>
            <a:r>
              <a:rPr lang="it-IT" sz="2400" dirty="0" smtClean="0">
                <a:solidFill>
                  <a:srgbClr val="002060"/>
                </a:solidFill>
              </a:rPr>
              <a:t>una o </a:t>
            </a:r>
            <a:r>
              <a:rPr lang="it-IT" sz="2400" dirty="0">
                <a:solidFill>
                  <a:srgbClr val="002060"/>
                </a:solidFill>
              </a:rPr>
              <a:t>più unità</a:t>
            </a:r>
          </a:p>
          <a:p>
            <a:r>
              <a:rPr lang="it-IT" sz="2400" dirty="0">
                <a:solidFill>
                  <a:srgbClr val="002060"/>
                </a:solidFill>
              </a:rPr>
              <a:t>tecnologiche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855094" y="969256"/>
            <a:ext cx="54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cs typeface="Consolas" panose="020B0609020204030204" pitchFamily="49" charset="0"/>
              </a:rPr>
              <a:t>SISTEMA TECNOLOGICO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_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UNI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8920</a:t>
            </a:r>
            <a:endParaRPr lang="it-IT" sz="28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46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238524" y="2109051"/>
            <a:ext cx="526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 CLASSI DI UNITA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’ </a:t>
            </a:r>
            <a:r>
              <a:rPr lang="it-IT" sz="28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TECNOLOGICHE </a:t>
            </a:r>
            <a:r>
              <a:rPr lang="it-IT" sz="2800" b="1" dirty="0" smtClean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  <a:endParaRPr lang="it-IT" sz="2800" b="1" dirty="0">
              <a:solidFill>
                <a:srgbClr val="C00000"/>
              </a:solidFill>
              <a:cs typeface="Consolas" panose="020B0609020204030204" pitchFamily="49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38524" y="4775666"/>
            <a:ext cx="495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CLASSI DI ELEMENTI TECNICI</a:t>
            </a:r>
            <a:endParaRPr lang="it-IT" sz="28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58501" y="762699"/>
            <a:ext cx="54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cs typeface="Consolas" panose="020B0609020204030204" pitchFamily="49" charset="0"/>
              </a:rPr>
              <a:t>SISTEMA TECNOLOGICO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_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UNI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8920</a:t>
            </a:r>
            <a:endParaRPr lang="it-IT" sz="28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79512" y="2780010"/>
            <a:ext cx="8848808" cy="371247"/>
            <a:chOff x="179512" y="2780010"/>
            <a:chExt cx="8848808" cy="371247"/>
          </a:xfrm>
        </p:grpSpPr>
        <p:sp>
          <p:nvSpPr>
            <p:cNvPr id="3" name="CasellaDiTesto 2"/>
            <p:cNvSpPr txBox="1"/>
            <p:nvPr/>
          </p:nvSpPr>
          <p:spPr>
            <a:xfrm>
              <a:off x="179512" y="2780010"/>
              <a:ext cx="2327632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UNITA’ TECNOLOGICA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627784" y="2780010"/>
              <a:ext cx="2448272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UNITA’ TECNOLOGICA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196696" y="2780010"/>
              <a:ext cx="2327632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UNITA’ TECNOLOGICA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580048" y="2781925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…..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Freccia in giù 6"/>
          <p:cNvSpPr/>
          <p:nvPr/>
        </p:nvSpPr>
        <p:spPr>
          <a:xfrm>
            <a:off x="971600" y="3284984"/>
            <a:ext cx="288032" cy="136815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186224" y="5491057"/>
            <a:ext cx="8848808" cy="371247"/>
            <a:chOff x="179512" y="2780010"/>
            <a:chExt cx="8848808" cy="371247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179512" y="2780010"/>
              <a:ext cx="2327632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ELEMENTO TECNICO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627784" y="2780010"/>
              <a:ext cx="2448272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ELEMENTO TECNICO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196696" y="2780010"/>
              <a:ext cx="2327632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ELEMENTO TECNICO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580048" y="2781925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…..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373209" y="1524276"/>
            <a:ext cx="297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SUBSISTEMI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24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79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7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58501" y="762699"/>
            <a:ext cx="54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cs typeface="Consolas" panose="020B0609020204030204" pitchFamily="49" charset="0"/>
              </a:rPr>
              <a:t>SISTEMA TECNOLOGICO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_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UNI</a:t>
            </a:r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8920</a:t>
            </a:r>
            <a:endParaRPr lang="it-IT" sz="28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3469" y="1417822"/>
            <a:ext cx="8316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SUBSISTEMI TECNOLOGICI</a:t>
            </a:r>
            <a:r>
              <a:rPr lang="it-IT" sz="2800" dirty="0" smtClean="0">
                <a:solidFill>
                  <a:srgbClr val="002060"/>
                </a:solidFill>
              </a:rPr>
              <a:t>_</a:t>
            </a:r>
            <a:r>
              <a:rPr lang="it-IT" sz="2800" b="1" dirty="0" smtClean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002060"/>
                </a:solidFill>
              </a:rPr>
              <a:t>sottoinsiemi strutturati del sistema </a:t>
            </a:r>
            <a:r>
              <a:rPr lang="it-IT" sz="2000" dirty="0" smtClean="0">
                <a:solidFill>
                  <a:srgbClr val="002060"/>
                </a:solidFill>
              </a:rPr>
              <a:t>tecnologico caratterizzati dall’</a:t>
            </a:r>
            <a:r>
              <a:rPr lang="it-IT" sz="2000" b="1" dirty="0" smtClean="0">
                <a:solidFill>
                  <a:srgbClr val="002060"/>
                </a:solidFill>
              </a:rPr>
              <a:t>omogeneità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funzionale</a:t>
            </a:r>
            <a:r>
              <a:rPr lang="it-IT" sz="2000" dirty="0" smtClean="0">
                <a:solidFill>
                  <a:srgbClr val="002060"/>
                </a:solidFill>
              </a:rPr>
              <a:t> degli elementi </a:t>
            </a:r>
            <a:r>
              <a:rPr lang="it-IT" sz="2000" dirty="0">
                <a:solidFill>
                  <a:srgbClr val="002060"/>
                </a:solidFill>
              </a:rPr>
              <a:t>tecnici che li compongono</a:t>
            </a:r>
            <a:endParaRPr lang="it-IT" sz="3600" b="1" dirty="0">
              <a:solidFill>
                <a:srgbClr val="002060"/>
              </a:solidFill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523469" y="5240696"/>
            <a:ext cx="6483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 b="1" dirty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ATTREZZATURE INTERNE/ESTERNE</a:t>
            </a: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523469" y="5845081"/>
            <a:ext cx="6467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IMPIANTI FORNITURA SERVIZI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523469" y="6449466"/>
            <a:ext cx="561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IMPIANTI DI SICUREZZA</a:t>
            </a:r>
          </a:p>
        </p:txBody>
      </p:sp>
      <p:grpSp>
        <p:nvGrpSpPr>
          <p:cNvPr id="26" name="Group 6"/>
          <p:cNvGrpSpPr>
            <a:grpSpLocks/>
          </p:cNvGrpSpPr>
          <p:nvPr/>
        </p:nvGrpSpPr>
        <p:grpSpPr bwMode="auto">
          <a:xfrm>
            <a:off x="523469" y="3427503"/>
            <a:ext cx="8574087" cy="400129"/>
            <a:chOff x="179526" y="2593879"/>
            <a:chExt cx="8574717" cy="399871"/>
          </a:xfrm>
        </p:grpSpPr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179526" y="2593879"/>
              <a:ext cx="2232321" cy="399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CHIUSURE</a:t>
              </a:r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3907296" y="2624656"/>
              <a:ext cx="4846947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U.T</a:t>
              </a:r>
              <a:r>
                <a:rPr lang="it-IT" altLang="it-IT" sz="1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. Verticale – Orizzontale - Superiore</a:t>
              </a:r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523469" y="4031907"/>
            <a:ext cx="8574087" cy="400110"/>
            <a:chOff x="179526" y="3243172"/>
            <a:chExt cx="8574717" cy="401231"/>
          </a:xfrm>
        </p:grpSpPr>
        <p:sp>
          <p:nvSpPr>
            <p:cNvPr id="30" name="TextBox 7"/>
            <p:cNvSpPr txBox="1">
              <a:spLocks noChangeArrowheads="1"/>
            </p:cNvSpPr>
            <p:nvPr/>
          </p:nvSpPr>
          <p:spPr bwMode="auto">
            <a:xfrm>
              <a:off x="179526" y="3243172"/>
              <a:ext cx="3880175" cy="40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PARTIZIONI</a:t>
              </a:r>
              <a:r>
                <a:rPr lang="it-IT" altLang="it-IT" sz="20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 </a:t>
              </a:r>
              <a:r>
                <a:rPr lang="it-IT" altLang="it-IT" sz="2000" b="1" dirty="0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INTERNE</a:t>
              </a:r>
            </a:p>
          </p:txBody>
        </p:sp>
        <p:sp>
          <p:nvSpPr>
            <p:cNvPr id="31" name="TextBox 16"/>
            <p:cNvSpPr txBox="1">
              <a:spLocks noChangeArrowheads="1"/>
            </p:cNvSpPr>
            <p:nvPr/>
          </p:nvSpPr>
          <p:spPr bwMode="auto">
            <a:xfrm>
              <a:off x="3907296" y="3267617"/>
              <a:ext cx="4846947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U.T</a:t>
              </a:r>
              <a:r>
                <a:rPr lang="it-IT" altLang="it-IT" sz="1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. Verticale – Orizzontale - Inclinata</a:t>
              </a: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>
            <a:off x="523469" y="4636292"/>
            <a:ext cx="8574087" cy="400129"/>
            <a:chOff x="179526" y="3892143"/>
            <a:chExt cx="8574717" cy="399872"/>
          </a:xfrm>
        </p:grpSpPr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179526" y="3892143"/>
              <a:ext cx="3727770" cy="399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PARTIZIONI ESTERNE</a:t>
              </a:r>
            </a:p>
          </p:txBody>
        </p:sp>
        <p:sp>
          <p:nvSpPr>
            <p:cNvPr id="34" name="TextBox 17"/>
            <p:cNvSpPr txBox="1">
              <a:spLocks noChangeArrowheads="1"/>
            </p:cNvSpPr>
            <p:nvPr/>
          </p:nvSpPr>
          <p:spPr bwMode="auto">
            <a:xfrm>
              <a:off x="3907296" y="3922920"/>
              <a:ext cx="4846947" cy="36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U.T</a:t>
              </a:r>
              <a:r>
                <a:rPr lang="it-IT" altLang="it-IT" sz="1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. Verticale – Orizzontale - Inclinata</a:t>
              </a:r>
            </a:p>
          </p:txBody>
        </p:sp>
      </p:grpSp>
      <p:grpSp>
        <p:nvGrpSpPr>
          <p:cNvPr id="36" name="Group 4"/>
          <p:cNvGrpSpPr>
            <a:grpSpLocks/>
          </p:cNvGrpSpPr>
          <p:nvPr/>
        </p:nvGrpSpPr>
        <p:grpSpPr bwMode="auto">
          <a:xfrm>
            <a:off x="523469" y="2760887"/>
            <a:ext cx="9409287" cy="431224"/>
            <a:chOff x="270621" y="1882950"/>
            <a:chExt cx="9409997" cy="431451"/>
          </a:xfrm>
        </p:grpSpPr>
        <p:sp>
          <p:nvSpPr>
            <p:cNvPr id="38" name="TextBox 5"/>
            <p:cNvSpPr txBox="1">
              <a:spLocks noChangeArrowheads="1"/>
            </p:cNvSpPr>
            <p:nvPr/>
          </p:nvSpPr>
          <p:spPr bwMode="auto">
            <a:xfrm>
              <a:off x="270621" y="1882950"/>
              <a:ext cx="2733779" cy="40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STRUTTURE</a:t>
              </a:r>
            </a:p>
          </p:txBody>
        </p:sp>
        <p:sp>
          <p:nvSpPr>
            <p:cNvPr id="39" name="TextBox 14"/>
            <p:cNvSpPr txBox="1">
              <a:spLocks noChangeArrowheads="1"/>
            </p:cNvSpPr>
            <p:nvPr/>
          </p:nvSpPr>
          <p:spPr bwMode="auto">
            <a:xfrm>
              <a:off x="3998398" y="1944875"/>
              <a:ext cx="5682220" cy="369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U.T. Fondazione – Elevazione - Contenimento</a:t>
              </a:r>
            </a:p>
          </p:txBody>
        </p:sp>
      </p:grpSp>
      <p:sp>
        <p:nvSpPr>
          <p:cNvPr id="22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3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Shop Accessori | Nanban">
            <a:extLst>
              <a:ext uri="{FF2B5EF4-FFF2-40B4-BE49-F238E27FC236}">
                <a16:creationId xmlns:a16="http://schemas.microsoft.com/office/drawing/2014/main" id="{6301F4A4-0098-C11D-0EA0-6C22B0278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299" y="1692614"/>
            <a:ext cx="5473402" cy="49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FBDA5-72A2-8E54-624A-0C9B59931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127125"/>
            <a:ext cx="896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APPROCCIO ESIGENZIALE- PRESTAZIONALE</a:t>
            </a:r>
          </a:p>
        </p:txBody>
      </p:sp>
    </p:spTree>
    <p:extLst>
      <p:ext uri="{BB962C8B-B14F-4D97-AF65-F5344CB8AC3E}">
        <p14:creationId xmlns:p14="http://schemas.microsoft.com/office/powerpoint/2010/main" val="35327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2082541"/>
            <a:ext cx="8353425" cy="3664322"/>
          </a:xfrm>
        </p:spPr>
        <p:txBody>
          <a:bodyPr rtlCol="0" anchor="ctr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Nell’impostazione di un problema si parte sempre dalle </a:t>
            </a: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ESIGENZE</a:t>
            </a: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soddisfare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soluzione che soddisfa le esigenze individuate </a:t>
            </a: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VALIDA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problema progettuale può essere </a:t>
            </a: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SCOMPOSTO</a:t>
            </a: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termini sistemici in sotto-problemi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8900" y="1127125"/>
            <a:ext cx="896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APPROCCIO ESIGENZIALE- PRESTAZIONALE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97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2082541"/>
            <a:ext cx="8353425" cy="3664322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centralità dell’utente-destinatario del progetto come soggetto connotato da un sistema multidimensionale di bisogni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componente antropologica, ossia l'importanza della componente soggettiva, biologica, comportamentale, simbolica e culturale del destinatario del progetto e del suo  ambito sociale e ambientale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necessità di individuare e specificare l'intorno e i parametri dell'osservazione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8900" y="1127125"/>
            <a:ext cx="896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IMPLICAZIONI DELL’APPROCCIO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9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879475" y="2473325"/>
            <a:ext cx="748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98468" y="763145"/>
            <a:ext cx="90360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L’insieme delle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attività </a:t>
            </a:r>
            <a:r>
              <a:rPr lang="it-IT" altLang="it-IT" sz="18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deriva dagli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obiettivi </a:t>
            </a:r>
            <a:r>
              <a:rPr lang="it-IT" altLang="it-IT" sz="18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del progetto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a cui corrispondono le relative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funzioni</a:t>
            </a:r>
            <a:endParaRPr lang="it-IT" altLang="it-IT" sz="1800" dirty="0">
              <a:solidFill>
                <a:srgbClr val="002060"/>
              </a:solidFill>
              <a:latin typeface="+mn-lt"/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2060"/>
              </a:solidFill>
              <a:latin typeface="+mn-lt"/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rPr>
              <a:t>attività                          esigenze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2060"/>
              </a:solidFill>
              <a:latin typeface="+mn-lt"/>
              <a:ea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813691" y="1806808"/>
            <a:ext cx="1746002" cy="239713"/>
          </a:xfrm>
          <a:prstGeom prst="rightArrow">
            <a:avLst/>
          </a:prstGeom>
          <a:solidFill>
            <a:srgbClr val="C00000"/>
          </a:solidFill>
          <a:ln>
            <a:solidFill>
              <a:srgbClr val="C4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82588" y="2189163"/>
            <a:ext cx="8137525" cy="2968029"/>
            <a:chOff x="382588" y="2189163"/>
            <a:chExt cx="8137525" cy="2968029"/>
          </a:xfrm>
        </p:grpSpPr>
        <p:sp>
          <p:nvSpPr>
            <p:cNvPr id="11" name="Rectangle 6"/>
            <p:cNvSpPr txBox="1">
              <a:spLocks noChangeArrowheads="1"/>
            </p:cNvSpPr>
            <p:nvPr/>
          </p:nvSpPr>
          <p:spPr bwMode="auto">
            <a:xfrm>
              <a:off x="382588" y="2189163"/>
              <a:ext cx="3438525" cy="2968029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buFontTx/>
                <a:buNone/>
                <a:defRPr/>
              </a:pPr>
              <a:r>
                <a:rPr lang="it-IT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ESIGENZA</a:t>
              </a:r>
            </a:p>
            <a:p>
              <a:pPr eaLnBrk="1" fontAlgn="auto" hangingPunct="1">
                <a:spcAft>
                  <a:spcPts val="0"/>
                </a:spcAft>
                <a:buFontTx/>
                <a:buNone/>
                <a:defRPr/>
              </a:pPr>
              <a:endParaRPr lang="it-IT" sz="36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it-IT" sz="3600" dirty="0">
                <a:solidFill>
                  <a:srgbClr val="002060"/>
                </a:solidFill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9224" name="TextBox 2"/>
            <p:cNvSpPr txBox="1">
              <a:spLocks noChangeArrowheads="1"/>
            </p:cNvSpPr>
            <p:nvPr/>
          </p:nvSpPr>
          <p:spPr bwMode="auto">
            <a:xfrm>
              <a:off x="4441825" y="2843213"/>
              <a:ext cx="4078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  <a:cs typeface="Arial" panose="020B0604020202020204" pitchFamily="34" charset="0"/>
                </a:rPr>
                <a:t>riferita </a:t>
              </a:r>
              <a:r>
                <a:rPr lang="it-IT" altLang="it-IT" sz="2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  <a:cs typeface="Arial" panose="020B0604020202020204" pitchFamily="34" charset="0"/>
                </a:rPr>
                <a:t>all’uomo</a:t>
              </a:r>
              <a:endPara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po 1">
            <a:extLst>
              <a:ext uri="{FF2B5EF4-FFF2-40B4-BE49-F238E27FC236}">
                <a16:creationId xmlns:a16="http://schemas.microsoft.com/office/drawing/2014/main" id="{1998EC31-1CE4-8BFB-B359-958CE5CC49C6}"/>
              </a:ext>
            </a:extLst>
          </p:cNvPr>
          <p:cNvGrpSpPr/>
          <p:nvPr/>
        </p:nvGrpSpPr>
        <p:grpSpPr>
          <a:xfrm>
            <a:off x="373062" y="2780928"/>
            <a:ext cx="8137526" cy="4247207"/>
            <a:chOff x="382588" y="2189163"/>
            <a:chExt cx="8137526" cy="4967287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4E4AF6A-8EE7-DA32-A6C7-CB3C29AAA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88" y="2189163"/>
              <a:ext cx="3438525" cy="4967287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buFontTx/>
                <a:buNone/>
                <a:defRPr/>
              </a:pPr>
              <a:endParaRPr lang="it-IT" sz="36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eaLnBrk="1" fontAlgn="auto" hangingPunct="1">
                <a:spcAft>
                  <a:spcPts val="0"/>
                </a:spcAft>
                <a:buFontTx/>
                <a:buNone/>
                <a:defRPr/>
              </a:pPr>
              <a:endParaRPr lang="it-IT" sz="36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eaLnBrk="1" fontAlgn="auto" hangingPunct="1">
                <a:spcAft>
                  <a:spcPts val="0"/>
                </a:spcAft>
                <a:buFontTx/>
                <a:buNone/>
                <a:defRPr/>
              </a:pPr>
              <a:r>
                <a:rPr lang="it-IT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REQUISITO</a:t>
              </a:r>
            </a:p>
            <a:p>
              <a:pPr eaLnBrk="1" fontAlgn="auto" hangingPunct="1">
                <a:spcAft>
                  <a:spcPts val="0"/>
                </a:spcAft>
                <a:buFontTx/>
                <a:buNone/>
                <a:defRPr/>
              </a:pPr>
              <a:endParaRPr lang="it-IT" sz="36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eaLnBrk="1" fontAlgn="auto" hangingPunct="1">
                <a:spcAft>
                  <a:spcPts val="0"/>
                </a:spcAft>
                <a:buFontTx/>
                <a:buNone/>
                <a:defRPr/>
              </a:pPr>
              <a:r>
                <a:rPr lang="it-IT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PRESTAZIONE</a:t>
              </a:r>
            </a:p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it-IT" sz="3600" dirty="0">
                <a:solidFill>
                  <a:srgbClr val="002060"/>
                </a:solidFill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664E8416-BA38-9975-8C3C-275E84143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2956" y="4941168"/>
              <a:ext cx="4067158" cy="61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  <a:cs typeface="Arial" panose="020B0604020202020204" pitchFamily="34" charset="0"/>
                </a:rPr>
                <a:t>riferite </a:t>
              </a:r>
              <a:r>
                <a:rPr lang="it-IT" altLang="it-IT" sz="2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  <a:cs typeface="Arial" panose="020B0604020202020204" pitchFamily="34" charset="0"/>
                </a:rPr>
                <a:t>all’oggetto edilizio</a:t>
              </a:r>
              <a:endPara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CA0750C7-88FB-8BA0-4547-FE9236A52F55}"/>
                </a:ext>
              </a:extLst>
            </p:cNvPr>
            <p:cNvSpPr/>
            <p:nvPr/>
          </p:nvSpPr>
          <p:spPr>
            <a:xfrm>
              <a:off x="3652838" y="4221163"/>
              <a:ext cx="446087" cy="2160587"/>
            </a:xfrm>
            <a:prstGeom prst="rightBrace">
              <a:avLst/>
            </a:prstGeom>
            <a:ln w="38100" cap="rnd">
              <a:solidFill>
                <a:srgbClr val="C42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5BC137-8F47-D39B-9D3A-F0E6FA7BE749}"/>
              </a:ext>
            </a:extLst>
          </p:cNvPr>
          <p:cNvCxnSpPr/>
          <p:nvPr/>
        </p:nvCxnSpPr>
        <p:spPr>
          <a:xfrm flipV="1">
            <a:off x="0" y="3652524"/>
            <a:ext cx="9144000" cy="17409"/>
          </a:xfrm>
          <a:prstGeom prst="line">
            <a:avLst/>
          </a:prstGeom>
          <a:ln w="57150">
            <a:solidFill>
              <a:srgbClr val="C42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63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contenuto 2"/>
          <p:cNvSpPr>
            <a:spLocks noGrp="1"/>
          </p:cNvSpPr>
          <p:nvPr>
            <p:ph idx="1"/>
          </p:nvPr>
        </p:nvSpPr>
        <p:spPr>
          <a:xfrm>
            <a:off x="285750" y="1052513"/>
            <a:ext cx="8534400" cy="5173662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it-IT" altLang="it-IT" sz="44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ESIGENZA</a:t>
            </a:r>
          </a:p>
          <a:p>
            <a:pPr marL="0" indent="0" algn="ctr" eaLnBrk="1" hangingPunct="1">
              <a:buFontTx/>
              <a:buNone/>
            </a:pPr>
            <a:endParaRPr lang="it-IT" altLang="it-IT" sz="2800" b="1" dirty="0">
              <a:solidFill>
                <a:srgbClr val="FFFF0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  <a:p>
            <a:pPr marL="0" indent="0" algn="just" eaLnBrk="1" hangingPunct="1">
              <a:buFontTx/>
              <a:buNone/>
            </a:pPr>
            <a:r>
              <a:rPr lang="it-IT" altLang="it-IT" sz="24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Ciò che in un determinato contesto geografico-ambientale, socioculturale, in un determinato periodo storico</a:t>
            </a:r>
          </a:p>
          <a:p>
            <a:pPr marL="0" indent="0" algn="just" eaLnBrk="1" hangingPunct="1">
              <a:buFontTx/>
              <a:buNone/>
            </a:pPr>
            <a:endParaRPr lang="it-IT" altLang="it-IT" sz="18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E’ RICHIESTO O RITENUTO UTILE</a:t>
            </a:r>
          </a:p>
          <a:p>
            <a:pPr marL="0" indent="0" algn="ctr" eaLnBrk="1" hangingPunct="1">
              <a:buFontTx/>
              <a:buNone/>
            </a:pPr>
            <a:endParaRPr lang="it-IT" altLang="it-IT" sz="2000" dirty="0">
              <a:solidFill>
                <a:schemeClr val="bg1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it-IT" altLang="it-IT" sz="24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per il conseguimento di un benessere, materiale o morale, di singoli individui, di un gruppo di individui, per l’intera società</a:t>
            </a:r>
          </a:p>
        </p:txBody>
      </p:sp>
      <p:sp>
        <p:nvSpPr>
          <p:cNvPr id="3" name="Rettangolo 6">
            <a:extLst>
              <a:ext uri="{FF2B5EF4-FFF2-40B4-BE49-F238E27FC236}">
                <a16:creationId xmlns:a16="http://schemas.microsoft.com/office/drawing/2014/main" id="{2AC71AB4-6BA1-0BFC-A99A-996C10353464}"/>
              </a:ext>
            </a:extLst>
          </p:cNvPr>
          <p:cNvSpPr/>
          <p:nvPr/>
        </p:nvSpPr>
        <p:spPr>
          <a:xfrm>
            <a:off x="296599" y="908720"/>
            <a:ext cx="5982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889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2"/>
          <p:cNvSpPr>
            <a:spLocks noGrp="1"/>
          </p:cNvSpPr>
          <p:nvPr>
            <p:ph idx="1"/>
          </p:nvPr>
        </p:nvSpPr>
        <p:spPr>
          <a:xfrm>
            <a:off x="143508" y="737915"/>
            <a:ext cx="8856984" cy="6120085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CLASSI ESIGENZIALI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it-IT" altLang="it-IT" b="1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SICUREZZA</a:t>
            </a:r>
            <a:r>
              <a:rPr lang="it-IT" altLang="it-IT" sz="28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  		</a:t>
            </a:r>
            <a:r>
              <a:rPr lang="it-IT" altLang="it-IT" sz="18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incolumità utenti e difesa e prevenzione da danni per 				fattori accidentali nell’uso del sistema edilizio</a:t>
            </a:r>
            <a:endParaRPr lang="it-IT" altLang="it-IT" sz="16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endParaRPr lang="it-IT" altLang="it-IT" sz="16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BENESSERE</a:t>
            </a:r>
            <a:r>
              <a:rPr lang="it-IT" altLang="it-IT" sz="28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  		</a:t>
            </a:r>
            <a:r>
              <a:rPr lang="it-IT" altLang="it-IT" sz="18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stati del sistema edilizio adeguati alla vita, salute, 				svolgimento attività degli utenti</a:t>
            </a:r>
          </a:p>
          <a:p>
            <a:pPr marL="0" indent="0" eaLnBrk="1" hangingPunct="1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6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FRUIBILITA</a:t>
            </a:r>
            <a:r>
              <a:rPr lang="it-IT" altLang="it-IT" sz="28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’ 		</a:t>
            </a:r>
            <a:r>
              <a:rPr lang="it-IT" altLang="it-IT" sz="18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attitudine del sistema edilizio ad essere adeguatamente 		        		usato nello svolgimento delle attività</a:t>
            </a:r>
            <a:endParaRPr lang="it-IT" altLang="it-IT" sz="16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endParaRPr lang="it-IT" altLang="it-IT" sz="14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ASPETTO</a:t>
            </a:r>
            <a:r>
              <a:rPr lang="it-IT" altLang="it-IT" sz="28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   		</a:t>
            </a:r>
            <a:r>
              <a:rPr lang="it-IT" altLang="it-IT" sz="18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fruizione percettiva da parte degli utenti</a:t>
            </a:r>
            <a:endParaRPr lang="it-IT" altLang="it-IT" sz="16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endParaRPr lang="it-IT" altLang="it-IT" sz="14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GESTIONE  </a:t>
            </a:r>
            <a:r>
              <a:rPr lang="it-IT" altLang="it-IT" sz="28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		</a:t>
            </a:r>
            <a:r>
              <a:rPr lang="it-IT" altLang="it-IT" sz="18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economia di esercizio del sistema edilizio</a:t>
            </a:r>
            <a:endParaRPr lang="it-IT" altLang="it-IT" sz="16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it-IT" altLang="it-IT" sz="16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INTEGRABILITA</a:t>
            </a:r>
            <a:r>
              <a:rPr lang="it-IT" altLang="it-IT" sz="28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’  	</a:t>
            </a:r>
            <a:r>
              <a:rPr lang="it-IT" altLang="it-IT" sz="18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attitudine delle unità e degli elementi del sistema edilizio a 			correlarsi funzionalmente  tra loro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it-IT" altLang="it-IT" sz="9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SALVAGUARDIA</a:t>
            </a:r>
            <a:r>
              <a:rPr lang="it-IT" altLang="it-IT" sz="28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 	</a:t>
            </a:r>
            <a:r>
              <a:rPr lang="it-IT" altLang="it-IT" sz="18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mantenimento e miglioramento degli stati di cui il sistema </a:t>
            </a:r>
            <a:r>
              <a:rPr lang="it-IT" altLang="it-IT" sz="24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AMBIENTALE</a:t>
            </a:r>
            <a:r>
              <a:rPr lang="it-IT" altLang="it-IT" sz="28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 		</a:t>
            </a:r>
            <a:r>
              <a:rPr lang="it-IT" altLang="it-IT" sz="18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edilizio </a:t>
            </a:r>
            <a:r>
              <a:rPr lang="it-IT" altLang="it-IT" sz="1600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è parte</a:t>
            </a:r>
            <a:endParaRPr lang="it-IT" altLang="it-IT" sz="18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8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	</a:t>
            </a:r>
            <a:endParaRPr lang="it-IT" altLang="it-IT" sz="1600" dirty="0">
              <a:solidFill>
                <a:srgbClr val="002060"/>
              </a:solidFill>
              <a:ea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831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>
            <p:ph idx="1"/>
          </p:nvPr>
        </p:nvSpPr>
        <p:spPr>
          <a:xfrm>
            <a:off x="539552" y="693911"/>
            <a:ext cx="8229600" cy="5761038"/>
          </a:xfrm>
        </p:spPr>
        <p:txBody>
          <a:bodyPr rtlCol="0" anchor="ctr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it-IT" sz="2400" dirty="0">
                <a:solidFill>
                  <a:srgbClr val="000074"/>
                </a:solidFill>
                <a:cs typeface="Arial" panose="020B0604020202020204" pitchFamily="34" charset="0"/>
              </a:rPr>
              <a:t>Il soddisfacimento delle  </a:t>
            </a:r>
            <a:r>
              <a:rPr lang="it-IT" sz="3600" b="1" dirty="0">
                <a:solidFill>
                  <a:srgbClr val="000074"/>
                </a:solidFill>
                <a:cs typeface="Arial" panose="020B0604020202020204" pitchFamily="34" charset="0"/>
              </a:rPr>
              <a:t>ESIGENZE</a:t>
            </a:r>
            <a:r>
              <a:rPr lang="it-IT" sz="3600" dirty="0">
                <a:solidFill>
                  <a:srgbClr val="000074"/>
                </a:solidFill>
                <a:cs typeface="Arial" panose="020B0604020202020204" pitchFamily="34" charset="0"/>
              </a:rPr>
              <a:t>  </a:t>
            </a:r>
            <a:r>
              <a:rPr lang="it-IT" sz="2000" dirty="0">
                <a:solidFill>
                  <a:srgbClr val="000074"/>
                </a:solidFill>
                <a:cs typeface="Arial" panose="020B0604020202020204" pitchFamily="34" charset="0"/>
              </a:rPr>
              <a:t>è  </a:t>
            </a:r>
            <a:r>
              <a:rPr lang="it-IT" sz="2800" b="1" dirty="0">
                <a:solidFill>
                  <a:srgbClr val="000074"/>
                </a:solidFill>
                <a:cs typeface="Arial" panose="020B0604020202020204" pitchFamily="34" charset="0"/>
              </a:rPr>
              <a:t>INDIPENDENTE</a:t>
            </a:r>
            <a:endParaRPr lang="it-IT" b="1" dirty="0">
              <a:solidFill>
                <a:srgbClr val="000074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it-IT" sz="1200" dirty="0">
              <a:solidFill>
                <a:srgbClr val="000074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it-IT" sz="2400" dirty="0">
                <a:solidFill>
                  <a:srgbClr val="000074"/>
                </a:solidFill>
                <a:cs typeface="Arial" panose="020B0604020202020204" pitchFamily="34" charset="0"/>
              </a:rPr>
              <a:t>dalla forma</a:t>
            </a:r>
          </a:p>
          <a:p>
            <a:pPr algn="ctr" eaLnBrk="1" hangingPunct="1">
              <a:defRPr/>
            </a:pPr>
            <a:r>
              <a:rPr lang="it-IT" sz="2400" dirty="0">
                <a:solidFill>
                  <a:srgbClr val="000074"/>
                </a:solidFill>
                <a:cs typeface="Arial" panose="020B0604020202020204" pitchFamily="34" charset="0"/>
              </a:rPr>
              <a:t>dal materiale adottato</a:t>
            </a:r>
          </a:p>
          <a:p>
            <a:pPr marL="0" indent="0" algn="ctr" eaLnBrk="1" hangingPunct="1">
              <a:buFontTx/>
              <a:buNone/>
              <a:defRPr/>
            </a:pPr>
            <a:endParaRPr lang="it-IT" sz="2000" dirty="0">
              <a:solidFill>
                <a:srgbClr val="000074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it-IT" sz="2000" dirty="0">
              <a:solidFill>
                <a:srgbClr val="000074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it-IT" sz="2400" dirty="0">
                <a:solidFill>
                  <a:srgbClr val="000074"/>
                </a:solidFill>
                <a:cs typeface="Arial" panose="020B0604020202020204" pitchFamily="34" charset="0"/>
              </a:rPr>
              <a:t>e indica</a:t>
            </a:r>
          </a:p>
          <a:p>
            <a:pPr marL="0" indent="0" algn="ctr" eaLnBrk="1" hangingPunct="1">
              <a:buFontTx/>
              <a:buNone/>
              <a:defRPr/>
            </a:pPr>
            <a:endParaRPr lang="it-IT" sz="2000" dirty="0">
              <a:solidFill>
                <a:srgbClr val="000074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it-IT" sz="2000" dirty="0">
              <a:solidFill>
                <a:srgbClr val="000074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it-IT" b="1" u="sng" dirty="0">
                <a:solidFill>
                  <a:srgbClr val="000074"/>
                </a:solidFill>
                <a:cs typeface="Arial" panose="020B0604020202020204" pitchFamily="34" charset="0"/>
              </a:rPr>
              <a:t>COSA</a:t>
            </a:r>
            <a:r>
              <a:rPr lang="it-IT" sz="2800" dirty="0">
                <a:solidFill>
                  <a:srgbClr val="000074"/>
                </a:solidFill>
                <a:cs typeface="Arial" panose="020B0604020202020204" pitchFamily="34" charset="0"/>
              </a:rPr>
              <a:t> OTTENERE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it-IT" sz="2400" dirty="0">
                <a:solidFill>
                  <a:srgbClr val="000074"/>
                </a:solidFill>
                <a:cs typeface="Arial" panose="020B0604020202020204" pitchFamily="34" charset="0"/>
              </a:rPr>
              <a:t>e </a:t>
            </a:r>
            <a:r>
              <a:rPr lang="it-IT" sz="2800" b="1" dirty="0">
                <a:solidFill>
                  <a:srgbClr val="000074"/>
                </a:solidFill>
                <a:cs typeface="Arial" panose="020B0604020202020204" pitchFamily="34" charset="0"/>
              </a:rPr>
              <a:t>NON</a:t>
            </a:r>
            <a:endParaRPr lang="it-IT" sz="2400" b="1" dirty="0">
              <a:solidFill>
                <a:srgbClr val="000074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it-IT" b="1" u="sng" dirty="0">
                <a:solidFill>
                  <a:srgbClr val="000074"/>
                </a:solidFill>
                <a:cs typeface="Arial" panose="020B0604020202020204" pitchFamily="34" charset="0"/>
              </a:rPr>
              <a:t>COME</a:t>
            </a:r>
            <a:r>
              <a:rPr lang="it-IT" sz="2800" b="1" dirty="0">
                <a:solidFill>
                  <a:srgbClr val="000074"/>
                </a:solidFill>
                <a:cs typeface="Arial" panose="020B0604020202020204" pitchFamily="34" charset="0"/>
              </a:rPr>
              <a:t> </a:t>
            </a:r>
            <a:r>
              <a:rPr lang="it-IT" sz="2800" dirty="0">
                <a:solidFill>
                  <a:srgbClr val="000074"/>
                </a:solidFill>
                <a:cs typeface="Arial" panose="020B0604020202020204" pitchFamily="34" charset="0"/>
              </a:rPr>
              <a:t>OTTENERLO (molteplici soluzioni)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29CC126-F1B4-2AD6-03D4-EE9D2B100B13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ARCHITETTURA TECNICA_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AA 2024-25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449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7B00B-67CD-4B49-B63C-F563C074A3E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FFC3F7-2884-40CD-9300-7B72AD9B3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B2A3C2-B95B-4F5C-A22D-D9CB717B4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1447</Words>
  <Application>Microsoft Office PowerPoint</Application>
  <PresentationFormat>Presentazione su schermo (4:3)</PresentationFormat>
  <Paragraphs>278</Paragraphs>
  <Slides>25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Consolas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344</cp:revision>
  <dcterms:created xsi:type="dcterms:W3CDTF">2011-02-28T18:47:19Z</dcterms:created>
  <dcterms:modified xsi:type="dcterms:W3CDTF">2024-10-02T08:46:15Z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