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1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1B2D1-D265-4C7B-9BD3-E5D548B940BC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5A63D-1AC9-4FA3-9DB4-68C43D896F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47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Apparecchiatura costruttiva</a:t>
            </a:r>
          </a:p>
          <a:p>
            <a:r>
              <a:rPr lang="it-IT" dirty="0" smtClean="0"/>
              <a:t>Attori</a:t>
            </a:r>
          </a:p>
          <a:p>
            <a:r>
              <a:rPr lang="it-IT" dirty="0" smtClean="0"/>
              <a:t>agenda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45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esigenze, elementi costruttivi funzionali, equilibrio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90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nervatura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33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ossatura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2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Principi</a:t>
            </a:r>
            <a:r>
              <a:rPr lang="it-IT" baseline="0" dirty="0" smtClean="0"/>
              <a:t> costruttivi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21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quote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18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resistenza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sistema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71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Tolleranza trave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50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Unità tecnologiche e unità ambientali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831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vincoli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78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Barriere</a:t>
            </a:r>
          </a:p>
          <a:p>
            <a:r>
              <a:rPr lang="it-IT" dirty="0" smtClean="0"/>
              <a:t>Bicchiere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712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ZEB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005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ZEB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42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continuità combinabilità chiusure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33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discontinuità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9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esigenze, elementi costruttivi funzionali, equilibrio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24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finiture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78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48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Involucro isolamento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182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luce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5A63D-1AC9-4FA3-9DB4-68C43D896FB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58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8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3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41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256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9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0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4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28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5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85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43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29/09/2024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25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81501" y="-225708"/>
            <a:ext cx="8066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93" y="0"/>
            <a:ext cx="9354207" cy="686325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412" y="258814"/>
            <a:ext cx="10144588" cy="6340367"/>
          </a:xfrm>
          <a:prstGeom prst="rect">
            <a:avLst/>
          </a:prstGeom>
        </p:spPr>
      </p:pic>
      <p:pic>
        <p:nvPicPr>
          <p:cNvPr id="1026" name="Picture 2" descr="Agenda 2030 per lo sviluppo sostenibile - Agenzia per la coesione  territorial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8514" y="339035"/>
            <a:ext cx="9544857" cy="61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844445" y="3875956"/>
            <a:ext cx="10807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38" y="430924"/>
            <a:ext cx="7987862" cy="5990897"/>
          </a:xfrm>
          <a:prstGeom prst="rect">
            <a:avLst/>
          </a:prstGeom>
        </p:spPr>
      </p:pic>
      <p:pic>
        <p:nvPicPr>
          <p:cNvPr id="2052" name="Picture 4" descr="contrafforti esterni - Foto di Abbazia di Sant'Urbano, Apiro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938" y="727841"/>
            <a:ext cx="8066261" cy="539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0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954251" y="4901372"/>
            <a:ext cx="8611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228185" y="153517"/>
            <a:ext cx="8963815" cy="6550959"/>
            <a:chOff x="-1860264" y="-447483"/>
            <a:chExt cx="8963815" cy="6550959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3132448" y="824701"/>
              <a:ext cx="6547946" cy="4003577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371463" y="371387"/>
              <a:ext cx="6550958" cy="4913219"/>
            </a:xfrm>
            <a:prstGeom prst="rect">
              <a:avLst/>
            </a:prstGeom>
          </p:spPr>
        </p:pic>
      </p:grpSp>
      <p:pic>
        <p:nvPicPr>
          <p:cNvPr id="4098" name="Picture 2" descr="La flora del Parco Regionale di Montevecchia e della Valle del Curon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1244" y="333263"/>
            <a:ext cx="9720756" cy="61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/>
          <a:stretch/>
        </p:blipFill>
        <p:spPr>
          <a:xfrm>
            <a:off x="3048001" y="127155"/>
            <a:ext cx="9144000" cy="66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45434" y="5674538"/>
            <a:ext cx="878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590166" y="236731"/>
            <a:ext cx="9312254" cy="6384533"/>
            <a:chOff x="2621696" y="233311"/>
            <a:chExt cx="9312254" cy="6384533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696" y="240149"/>
              <a:ext cx="4834351" cy="637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897" y="233311"/>
              <a:ext cx="4419053" cy="636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Picture 8" descr="3 Scheletri Di D - Amici Per Mai Illustrazione di Stock - Illustrazione di  ricerca, digitale: 970748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815" y="441434"/>
            <a:ext cx="4729740" cy="6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83795" y="-85131"/>
            <a:ext cx="7312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845165" y="1628807"/>
            <a:ext cx="10346835" cy="3432143"/>
            <a:chOff x="1173020" y="1104899"/>
            <a:chExt cx="11211233" cy="3718872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82"/>
            <a:stretch/>
          </p:blipFill>
          <p:spPr>
            <a:xfrm>
              <a:off x="1173020" y="1104900"/>
              <a:ext cx="5550589" cy="3718871"/>
            </a:xfrm>
            <a:prstGeom prst="rect">
              <a:avLst/>
            </a:prstGeom>
          </p:spPr>
        </p:pic>
        <p:pic>
          <p:nvPicPr>
            <p:cNvPr id="6" name="Picture 2" descr="Poulnabrone Dolmen (5) | Burren | Pictures | Ireland in Global-Geography">
              <a:extLst>
                <a:ext uri="{FF2B5EF4-FFF2-40B4-BE49-F238E27FC236}">
                  <a16:creationId xmlns:a16="http://schemas.microsoft.com/office/drawing/2014/main" id="{AFBD2A91-AF7C-BD93-FE2E-B28256509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834" y="1104899"/>
              <a:ext cx="5571419" cy="371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24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44403" y="944883"/>
            <a:ext cx="8883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126" y="1687401"/>
            <a:ext cx="7496175" cy="4429125"/>
          </a:xfrm>
          <a:prstGeom prst="rect">
            <a:avLst/>
          </a:prstGeom>
        </p:spPr>
      </p:pic>
      <p:pic>
        <p:nvPicPr>
          <p:cNvPr id="6146" name="Picture 2" descr="Mobilità alternativ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0670" y="1147623"/>
            <a:ext cx="9871330" cy="45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70784" y="2185104"/>
            <a:ext cx="7617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763195" y="1559800"/>
            <a:ext cx="5683838" cy="3422103"/>
            <a:chOff x="3763195" y="1559800"/>
            <a:chExt cx="5683838" cy="342210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3195" y="1559800"/>
              <a:ext cx="5683838" cy="3422103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>
              <a:off x="4078014" y="2427890"/>
              <a:ext cx="1860331" cy="546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078014" y="1731087"/>
              <a:ext cx="4929352" cy="546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 flipV="1">
              <a:off x="8455574" y="4143208"/>
              <a:ext cx="825062" cy="579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194" name="Picture 2" descr="Concorso di progettazione per Restauro Conservativo del Ponte Musmeci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6455" y="904707"/>
            <a:ext cx="10204750" cy="48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92370" y="917277"/>
            <a:ext cx="11625942" cy="4876801"/>
            <a:chOff x="492370" y="917277"/>
            <a:chExt cx="11625942" cy="4876801"/>
          </a:xfrm>
        </p:grpSpPr>
        <p:sp>
          <p:nvSpPr>
            <p:cNvPr id="16" name="Rettangolo 15"/>
            <p:cNvSpPr/>
            <p:nvPr/>
          </p:nvSpPr>
          <p:spPr>
            <a:xfrm>
              <a:off x="1159657" y="2458373"/>
              <a:ext cx="67037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8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</a:t>
              </a:r>
              <a:endParaRPr lang="it-IT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1026" name="Picture 2" descr="Resistenza meccanica a sollecitazioni esterne - Novingen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423" y="917277"/>
              <a:ext cx="9753600" cy="487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492370" y="1007712"/>
              <a:ext cx="116259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 smtClean="0">
                  <a:solidFill>
                    <a:srgbClr val="002060"/>
                  </a:solidFill>
                </a:rPr>
                <a:t>                                    COMPRESSIONE      TRAZIONE    TAGLIO       FLESSIONE       TORSIONE</a:t>
              </a:r>
              <a:endParaRPr lang="it-IT" sz="2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Picture 2" descr="Il sistema, cos'è e come funziona ( teoria dei sistemi ) - Andrea Minin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 bwMode="auto">
          <a:xfrm>
            <a:off x="3531584" y="1238544"/>
            <a:ext cx="6907397" cy="39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178821" y="2994400"/>
            <a:ext cx="692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222" name="Picture 6" descr="DISEGNO TECNICO INDUSTRIA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992" y="900133"/>
            <a:ext cx="10454008" cy="437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rave di equilibrio Immagini Vettoriali Stock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894" y="679198"/>
            <a:ext cx="6830410" cy="59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067484" y="2767278"/>
            <a:ext cx="8547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266" name="Picture 2" descr="Pianta (geometria) - Teknor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478" y="716181"/>
            <a:ext cx="7855767" cy="54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973" y="800264"/>
            <a:ext cx="8994027" cy="53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307222" y="4217706"/>
            <a:ext cx="7906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670419" y="1322181"/>
            <a:ext cx="6930592" cy="3862769"/>
            <a:chOff x="3308678" y="1191552"/>
            <a:chExt cx="7604795" cy="4231786"/>
          </a:xfrm>
        </p:grpSpPr>
        <p:pic>
          <p:nvPicPr>
            <p:cNvPr id="12290" name="Picture 2" descr="Chi trova un vincolo ha trovato un tesoro prezioso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678" y="1191552"/>
              <a:ext cx="7604795" cy="2237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850" y="3583206"/>
              <a:ext cx="5644450" cy="1840132"/>
            </a:xfrm>
            <a:prstGeom prst="rect">
              <a:avLst/>
            </a:prstGeom>
          </p:spPr>
        </p:pic>
      </p:grpSp>
      <p:grpSp>
        <p:nvGrpSpPr>
          <p:cNvPr id="6" name="Gruppo 5"/>
          <p:cNvGrpSpPr/>
          <p:nvPr/>
        </p:nvGrpSpPr>
        <p:grpSpPr>
          <a:xfrm>
            <a:off x="2813390" y="1322181"/>
            <a:ext cx="8210615" cy="4641082"/>
            <a:chOff x="2937395" y="1262665"/>
            <a:chExt cx="8210615" cy="4641082"/>
          </a:xfrm>
        </p:grpSpPr>
        <p:pic>
          <p:nvPicPr>
            <p:cNvPr id="12292" name="Picture 4" descr="DPCM, NORME, DIRETTIVE, ECC... CAPIRE LA GIUNGLA DELLE LEGGI - Studio Favari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395" y="1611664"/>
              <a:ext cx="4960610" cy="381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8005" y="1262665"/>
              <a:ext cx="3250005" cy="4641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8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004745" y="799708"/>
            <a:ext cx="760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25" y="685962"/>
            <a:ext cx="9974675" cy="54860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96" y="1084010"/>
            <a:ext cx="10240904" cy="4689973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807777" y="362467"/>
            <a:ext cx="10384222" cy="6133056"/>
            <a:chOff x="1807777" y="362467"/>
            <a:chExt cx="10384222" cy="613305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3640" y="362468"/>
              <a:ext cx="6968359" cy="613305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7777" y="362467"/>
              <a:ext cx="3415862" cy="6133055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208" y="552279"/>
            <a:ext cx="10237418" cy="57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186516" y="5142616"/>
            <a:ext cx="6751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834" y="898245"/>
            <a:ext cx="7862532" cy="5061505"/>
          </a:xfrm>
          <a:prstGeom prst="rect">
            <a:avLst/>
          </a:prstGeom>
        </p:spPr>
      </p:pic>
      <p:pic>
        <p:nvPicPr>
          <p:cNvPr id="13316" name="Picture 4" descr="Cosa sono gli “Zero Energy Buildings” e i “Near Zero Energy Buildings”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6165" y="998729"/>
            <a:ext cx="9267930" cy="51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2161247" y="1579455"/>
            <a:ext cx="9898200" cy="3699084"/>
            <a:chOff x="2009096" y="1501725"/>
            <a:chExt cx="9898200" cy="3699084"/>
          </a:xfrm>
        </p:grpSpPr>
        <p:pic>
          <p:nvPicPr>
            <p:cNvPr id="13318" name="Picture 6" descr="DAL 2021 SOLO EDIFICI ZEB ED NZEB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096" y="1650027"/>
              <a:ext cx="5238883" cy="3492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L'importanza degli edifici nZEB. – ASEA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979" y="1501725"/>
              <a:ext cx="4659317" cy="3699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75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326" y="718300"/>
            <a:ext cx="7106635" cy="56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020775" y="1825124"/>
            <a:ext cx="7280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" name="Picture 2" descr="cal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251" y="0"/>
            <a:ext cx="4583929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3"/>
          <p:cNvGrpSpPr/>
          <p:nvPr/>
        </p:nvGrpSpPr>
        <p:grpSpPr>
          <a:xfrm>
            <a:off x="4766113" y="6273800"/>
            <a:ext cx="6192838" cy="584200"/>
            <a:chOff x="1476375" y="6273800"/>
            <a:chExt cx="6192838" cy="584200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76375" y="6273800"/>
              <a:ext cx="6192838" cy="1079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1549400" y="6381750"/>
              <a:ext cx="6048375" cy="476250"/>
              <a:chOff x="930" y="4020"/>
              <a:chExt cx="3810" cy="300"/>
            </a:xfrm>
          </p:grpSpPr>
          <p:grpSp>
            <p:nvGrpSpPr>
              <p:cNvPr id="24" name="Group 28"/>
              <p:cNvGrpSpPr>
                <a:grpSpLocks/>
              </p:cNvGrpSpPr>
              <p:nvPr/>
            </p:nvGrpSpPr>
            <p:grpSpPr bwMode="auto">
              <a:xfrm>
                <a:off x="2562" y="4020"/>
                <a:ext cx="408" cy="300"/>
                <a:chOff x="930" y="4020"/>
                <a:chExt cx="408" cy="300"/>
              </a:xfrm>
            </p:grpSpPr>
            <p:sp>
              <p:nvSpPr>
                <p:cNvPr id="61" name="AutoShape 29"/>
                <p:cNvSpPr>
                  <a:spLocks noChangeArrowheads="1"/>
                </p:cNvSpPr>
                <p:nvPr/>
              </p:nvSpPr>
              <p:spPr bwMode="auto">
                <a:xfrm>
                  <a:off x="1066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 algn="ctr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62" name="Group 30"/>
                <p:cNvGrpSpPr>
                  <a:grpSpLocks/>
                </p:cNvGrpSpPr>
                <p:nvPr/>
              </p:nvGrpSpPr>
              <p:grpSpPr bwMode="auto">
                <a:xfrm>
                  <a:off x="930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63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930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 algn="ctr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64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 algn="ctr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5" name="AutoShape 33"/>
              <p:cNvSpPr>
                <a:spLocks noChangeArrowheads="1"/>
              </p:cNvSpPr>
              <p:nvPr/>
            </p:nvSpPr>
            <p:spPr bwMode="auto">
              <a:xfrm>
                <a:off x="4195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40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AutoShape 34"/>
              <p:cNvSpPr>
                <a:spLocks noChangeArrowheads="1"/>
              </p:cNvSpPr>
              <p:nvPr/>
            </p:nvSpPr>
            <p:spPr bwMode="auto">
              <a:xfrm>
                <a:off x="4467" y="4020"/>
                <a:ext cx="136" cy="300"/>
              </a:xfrm>
              <a:prstGeom prst="upArrow">
                <a:avLst>
                  <a:gd name="adj1" fmla="val 50000"/>
                  <a:gd name="adj2" fmla="val 55147"/>
                </a:avLst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40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7" name="Group 35"/>
              <p:cNvGrpSpPr>
                <a:grpSpLocks/>
              </p:cNvGrpSpPr>
              <p:nvPr/>
            </p:nvGrpSpPr>
            <p:grpSpPr bwMode="auto">
              <a:xfrm>
                <a:off x="930" y="4020"/>
                <a:ext cx="3810" cy="300"/>
                <a:chOff x="930" y="4020"/>
                <a:chExt cx="3810" cy="300"/>
              </a:xfrm>
            </p:grpSpPr>
            <p:grpSp>
              <p:nvGrpSpPr>
                <p:cNvPr id="28" name="Group 36"/>
                <p:cNvGrpSpPr>
                  <a:grpSpLocks/>
                </p:cNvGrpSpPr>
                <p:nvPr/>
              </p:nvGrpSpPr>
              <p:grpSpPr bwMode="auto">
                <a:xfrm>
                  <a:off x="930" y="4020"/>
                  <a:ext cx="1632" cy="300"/>
                  <a:chOff x="930" y="4020"/>
                  <a:chExt cx="1632" cy="300"/>
                </a:xfrm>
              </p:grpSpPr>
              <p:grpSp>
                <p:nvGrpSpPr>
                  <p:cNvPr id="41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57" name="AutoShap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8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9" name="AutoShap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60" name="AutoShape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338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53" name="AutoShap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4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5" name="AutoShap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6" name="AutoShap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746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49" name="AutoShap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0" name="Group 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51" name="AutoShap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2" name="AutoShape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4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154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45" name="AutoShap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6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6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0" y="4020"/>
                      <a:ext cx="408" cy="300"/>
                      <a:chOff x="930" y="4020"/>
                      <a:chExt cx="408" cy="300"/>
                    </a:xfrm>
                  </p:grpSpPr>
                  <p:sp>
                    <p:nvSpPr>
                      <p:cNvPr id="47" name="AutoShape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0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AutoShap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02" y="4020"/>
                        <a:ext cx="136" cy="300"/>
                      </a:xfrm>
                      <a:prstGeom prst="upArrow">
                        <a:avLst>
                          <a:gd name="adj1" fmla="val 50000"/>
                          <a:gd name="adj2" fmla="val 55147"/>
                        </a:avLst>
                      </a:prstGeom>
                      <a:solidFill>
                        <a:srgbClr val="996633"/>
                      </a:solidFill>
                      <a:ln w="9525">
                        <a:solidFill>
                          <a:srgbClr val="9966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140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" name="Group 57"/>
                <p:cNvGrpSpPr>
                  <a:grpSpLocks/>
                </p:cNvGrpSpPr>
                <p:nvPr/>
              </p:nvGrpSpPr>
              <p:grpSpPr bwMode="auto">
                <a:xfrm>
                  <a:off x="2970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37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066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8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39" name="AutoShap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AutoShap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0" name="Group 62"/>
                <p:cNvGrpSpPr>
                  <a:grpSpLocks/>
                </p:cNvGrpSpPr>
                <p:nvPr/>
              </p:nvGrpSpPr>
              <p:grpSpPr bwMode="auto">
                <a:xfrm>
                  <a:off x="3786" y="4020"/>
                  <a:ext cx="408" cy="300"/>
                  <a:chOff x="930" y="4020"/>
                  <a:chExt cx="408" cy="300"/>
                </a:xfrm>
              </p:grpSpPr>
              <p:sp>
                <p:nvSpPr>
                  <p:cNvPr id="33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066" y="4020"/>
                    <a:ext cx="136" cy="300"/>
                  </a:xfrm>
                  <a:prstGeom prst="upArrow">
                    <a:avLst>
                      <a:gd name="adj1" fmla="val 50000"/>
                      <a:gd name="adj2" fmla="val 55147"/>
                    </a:avLst>
                  </a:prstGeom>
                  <a:solidFill>
                    <a:srgbClr val="996633"/>
                  </a:solidFill>
                  <a:ln w="9525">
                    <a:solidFill>
                      <a:srgbClr val="996633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1400" smtClean="0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930" y="4020"/>
                    <a:ext cx="408" cy="300"/>
                    <a:chOff x="930" y="4020"/>
                    <a:chExt cx="408" cy="300"/>
                  </a:xfrm>
                </p:grpSpPr>
                <p:sp>
                  <p:nvSpPr>
                    <p:cNvPr id="35" name="AutoShap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0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AutoShap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4020"/>
                      <a:ext cx="136" cy="300"/>
                    </a:xfrm>
                    <a:prstGeom prst="upArrow">
                      <a:avLst>
                        <a:gd name="adj1" fmla="val 50000"/>
                        <a:gd name="adj2" fmla="val 55147"/>
                      </a:avLst>
                    </a:prstGeom>
                    <a:solidFill>
                      <a:srgbClr val="996633"/>
                    </a:solidFill>
                    <a:ln w="9525">
                      <a:solidFill>
                        <a:srgbClr val="996633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1400" smtClean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31" name="AutoShape 67"/>
                <p:cNvSpPr>
                  <a:spLocks noChangeArrowheads="1"/>
                </p:cNvSpPr>
                <p:nvPr/>
              </p:nvSpPr>
              <p:spPr bwMode="auto">
                <a:xfrm>
                  <a:off x="4331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AutoShape 68"/>
                <p:cNvSpPr>
                  <a:spLocks noChangeArrowheads="1"/>
                </p:cNvSpPr>
                <p:nvPr/>
              </p:nvSpPr>
              <p:spPr bwMode="auto">
                <a:xfrm>
                  <a:off x="4604" y="4020"/>
                  <a:ext cx="136" cy="300"/>
                </a:xfrm>
                <a:prstGeom prst="upArrow">
                  <a:avLst>
                    <a:gd name="adj1" fmla="val 50000"/>
                    <a:gd name="adj2" fmla="val 55147"/>
                  </a:avLst>
                </a:prstGeom>
                <a:solidFill>
                  <a:srgbClr val="996633"/>
                </a:solidFill>
                <a:ln w="9525">
                  <a:solidFill>
                    <a:srgbClr val="996633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1400" smtClea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5" name="Group 6"/>
          <p:cNvGrpSpPr>
            <a:grpSpLocks/>
          </p:cNvGrpSpPr>
          <p:nvPr/>
        </p:nvGrpSpPr>
        <p:grpSpPr bwMode="auto">
          <a:xfrm>
            <a:off x="6313926" y="107950"/>
            <a:ext cx="3482975" cy="6165850"/>
            <a:chOff x="1973" y="73"/>
            <a:chExt cx="2449" cy="4174"/>
          </a:xfrm>
        </p:grpSpPr>
        <p:sp>
          <p:nvSpPr>
            <p:cNvPr id="66" name="Line 7"/>
            <p:cNvSpPr>
              <a:spLocks noChangeShapeType="1"/>
            </p:cNvSpPr>
            <p:nvPr/>
          </p:nvSpPr>
          <p:spPr bwMode="auto">
            <a:xfrm>
              <a:off x="3152" y="73"/>
              <a:ext cx="0" cy="95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Line 8"/>
            <p:cNvSpPr>
              <a:spLocks noChangeShapeType="1"/>
            </p:cNvSpPr>
            <p:nvPr/>
          </p:nvSpPr>
          <p:spPr bwMode="auto">
            <a:xfrm>
              <a:off x="2381" y="1162"/>
              <a:ext cx="272" cy="49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Line 9"/>
            <p:cNvSpPr>
              <a:spLocks noChangeShapeType="1"/>
            </p:cNvSpPr>
            <p:nvPr/>
          </p:nvSpPr>
          <p:spPr bwMode="auto">
            <a:xfrm flipH="1">
              <a:off x="2653" y="1117"/>
              <a:ext cx="227" cy="5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Line 10"/>
            <p:cNvSpPr>
              <a:spLocks noChangeShapeType="1"/>
            </p:cNvSpPr>
            <p:nvPr/>
          </p:nvSpPr>
          <p:spPr bwMode="auto">
            <a:xfrm>
              <a:off x="3243" y="1117"/>
              <a:ext cx="317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V="1">
              <a:off x="3560" y="1117"/>
              <a:ext cx="182" cy="45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2653" y="1616"/>
              <a:ext cx="0" cy="104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>
              <a:off x="3560" y="1570"/>
              <a:ext cx="0" cy="104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2200" y="2205"/>
              <a:ext cx="0" cy="49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4241" y="2115"/>
              <a:ext cx="0" cy="5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Line 16"/>
            <p:cNvSpPr>
              <a:spLocks noChangeShapeType="1"/>
            </p:cNvSpPr>
            <p:nvPr/>
          </p:nvSpPr>
          <p:spPr bwMode="auto">
            <a:xfrm>
              <a:off x="1973" y="1117"/>
              <a:ext cx="2404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2018" y="2704"/>
              <a:ext cx="2404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Line 18"/>
            <p:cNvSpPr>
              <a:spLocks noChangeShapeType="1"/>
            </p:cNvSpPr>
            <p:nvPr/>
          </p:nvSpPr>
          <p:spPr bwMode="auto">
            <a:xfrm>
              <a:off x="3198" y="2750"/>
              <a:ext cx="0" cy="58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Line 19"/>
            <p:cNvSpPr>
              <a:spLocks noChangeShapeType="1"/>
            </p:cNvSpPr>
            <p:nvPr/>
          </p:nvSpPr>
          <p:spPr bwMode="auto">
            <a:xfrm flipH="1">
              <a:off x="2653" y="3385"/>
              <a:ext cx="500" cy="8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>
              <a:off x="3198" y="3385"/>
              <a:ext cx="498" cy="8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4313840" y="0"/>
            <a:ext cx="687989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80" name="Group 8"/>
          <p:cNvGrpSpPr>
            <a:grpSpLocks/>
          </p:cNvGrpSpPr>
          <p:nvPr/>
        </p:nvGrpSpPr>
        <p:grpSpPr bwMode="auto">
          <a:xfrm>
            <a:off x="2757248" y="-2"/>
            <a:ext cx="9444859" cy="6857999"/>
            <a:chOff x="0" y="1704157"/>
            <a:chExt cx="7155265" cy="4912652"/>
          </a:xfrm>
        </p:grpSpPr>
        <p:pic>
          <p:nvPicPr>
            <p:cNvPr id="81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4157"/>
              <a:ext cx="3425299" cy="491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364" y="1704157"/>
              <a:ext cx="3659901" cy="491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17" y="10896"/>
            <a:ext cx="6960296" cy="6790533"/>
          </a:xfrm>
          <a:prstGeom prst="rect">
            <a:avLst/>
          </a:prstGeom>
        </p:spPr>
      </p:pic>
      <p:pic>
        <p:nvPicPr>
          <p:cNvPr id="84" name="Pictur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857" y="-1"/>
            <a:ext cx="9791418" cy="68579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35"/>
          <a:stretch/>
        </p:blipFill>
        <p:spPr>
          <a:xfrm>
            <a:off x="2300945" y="10892"/>
            <a:ext cx="9901566" cy="68471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754" y="108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969479" y="2850540"/>
            <a:ext cx="8306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178" y="-17735"/>
            <a:ext cx="8019393" cy="68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945" y="996918"/>
            <a:ext cx="10289626" cy="48307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5945" y="996917"/>
            <a:ext cx="10289626" cy="48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042416" y="3875956"/>
            <a:ext cx="6848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La forchetta si diffuse in Italia prima che in ogni altro paese... e il  motivo è comprensibile! - Curioctopus.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821" y="567503"/>
            <a:ext cx="8818179" cy="58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882665" y="168503"/>
            <a:ext cx="10229483" cy="6566111"/>
            <a:chOff x="2919852" y="291887"/>
            <a:chExt cx="10229483" cy="6566111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9852" y="291887"/>
              <a:ext cx="5484990" cy="6566111"/>
            </a:xfrm>
            <a:prstGeom prst="rect">
              <a:avLst/>
            </a:prstGeom>
          </p:spPr>
        </p:pic>
        <p:pic>
          <p:nvPicPr>
            <p:cNvPr id="19" name="Picture 4" descr="C:\DIDATTICA\AT1\lezioni aa 02-03\TRILITE\immagini\trilite 30.jpg"/>
            <p:cNvPicPr>
              <a:picLocks noChangeAspect="1" noChangeArrowheads="1"/>
            </p:cNvPicPr>
            <p:nvPr/>
          </p:nvPicPr>
          <p:blipFill>
            <a:blip r:embed="rId5" cstate="email">
              <a:lum bright="18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7420" y="291887"/>
              <a:ext cx="4661915" cy="6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8576" y="164020"/>
            <a:ext cx="9883572" cy="6613634"/>
          </a:xfrm>
          <a:prstGeom prst="rect">
            <a:avLst/>
          </a:prstGeom>
        </p:spPr>
      </p:pic>
      <p:pic>
        <p:nvPicPr>
          <p:cNvPr id="13" name="Picture 4" descr="Beautiful Art Stabile Modern Sculpture Modernism Stabiles - Etsy">
            <a:extLst>
              <a:ext uri="{FF2B5EF4-FFF2-40B4-BE49-F238E27FC236}">
                <a16:creationId xmlns:a16="http://schemas.microsoft.com/office/drawing/2014/main" id="{47EF0BC7-4018-3A45-9FC2-EA2DD959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04" y="168502"/>
            <a:ext cx="6570595" cy="65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4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056842" y="4901372"/>
            <a:ext cx="6559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632" y="173734"/>
            <a:ext cx="9802368" cy="6510528"/>
          </a:xfrm>
          <a:prstGeom prst="rect">
            <a:avLst/>
          </a:prstGeom>
        </p:spPr>
      </p:pic>
      <p:pic>
        <p:nvPicPr>
          <p:cNvPr id="18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632" y="173733"/>
            <a:ext cx="9802368" cy="656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79" y="132220"/>
            <a:ext cx="8860221" cy="66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965472" y="5674538"/>
            <a:ext cx="838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24" y="275894"/>
            <a:ext cx="8408276" cy="63062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24" y="275894"/>
            <a:ext cx="8408275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155427" y="-225708"/>
            <a:ext cx="4587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93" y="248307"/>
            <a:ext cx="6096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075277" y="799708"/>
            <a:ext cx="6190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endParaRPr lang="it-IT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417784"/>
            <a:ext cx="9144000" cy="6022428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89167FF6-72AC-F695-06A6-FA332814163D}"/>
              </a:ext>
            </a:extLst>
          </p:cNvPr>
          <p:cNvGrpSpPr/>
          <p:nvPr/>
        </p:nvGrpSpPr>
        <p:grpSpPr>
          <a:xfrm>
            <a:off x="1720695" y="0"/>
            <a:ext cx="10471305" cy="6858000"/>
            <a:chOff x="1720695" y="0"/>
            <a:chExt cx="10471305" cy="68580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DFA20B8-7D02-0597-AAF7-86078A70F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5039" y="0"/>
              <a:ext cx="5246961" cy="6857999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54702D08-9F0D-EAE0-6767-39412A41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0695" y="1"/>
              <a:ext cx="5139828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0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785CD1-C067-4AD6-AC10-1CAA6D807DE8}">
  <ds:schemaRefs>
    <ds:schemaRef ds:uri="http://purl.org/dc/terms/"/>
    <ds:schemaRef ds:uri="http://schemas.openxmlformats.org/package/2006/metadata/core-properties"/>
    <ds:schemaRef ds:uri="f3077446-a7b8-4994-9298-7551826f19f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e2ceee5-4e98-448d-bd69-9759c291857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7592D3-2495-4490-AEEB-8397E1C6D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8F3567-97FF-4A75-8608-70B27B3627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92</Words>
  <Application>Microsoft Office PowerPoint</Application>
  <PresentationFormat>Widescreen</PresentationFormat>
  <Paragraphs>65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progettazione tecnologica dell’architettura_aa.2022-23</dc:title>
  <dc:creator>GAROFOLO ILARIA</dc:creator>
  <cp:lastModifiedBy>GAROFOLO ILARIA</cp:lastModifiedBy>
  <cp:revision>96</cp:revision>
  <dcterms:created xsi:type="dcterms:W3CDTF">2022-09-30T12:57:14Z</dcterms:created>
  <dcterms:modified xsi:type="dcterms:W3CDTF">2024-09-29T18:54:06Z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