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00" r:id="rId3"/>
    <p:sldId id="602" r:id="rId4"/>
    <p:sldId id="257" r:id="rId5"/>
    <p:sldId id="601" r:id="rId6"/>
    <p:sldId id="599" r:id="rId7"/>
    <p:sldId id="603" r:id="rId8"/>
    <p:sldId id="604" r:id="rId9"/>
    <p:sldId id="606" r:id="rId10"/>
    <p:sldId id="607" r:id="rId11"/>
    <p:sldId id="608" r:id="rId12"/>
    <p:sldId id="500" r:id="rId13"/>
    <p:sldId id="256" r:id="rId14"/>
    <p:sldId id="595" r:id="rId15"/>
    <p:sldId id="591" r:id="rId16"/>
    <p:sldId id="491" r:id="rId17"/>
    <p:sldId id="492" r:id="rId18"/>
    <p:sldId id="451" r:id="rId19"/>
    <p:sldId id="593" r:id="rId20"/>
    <p:sldId id="592" r:id="rId21"/>
    <p:sldId id="594" r:id="rId22"/>
    <p:sldId id="555" r:id="rId23"/>
    <p:sldId id="561" r:id="rId24"/>
    <p:sldId id="597" r:id="rId25"/>
    <p:sldId id="598" r:id="rId26"/>
    <p:sldId id="609" r:id="rId27"/>
    <p:sldId id="596"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4F3E0F-881B-44A2-AA06-A1D5FE17D07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F3E66A2-0257-4472-AB77-5937B4F11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3929CD3-B5EE-4FD2-B37B-C37B29D399ED}"/>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5" name="Segnaposto piè di pagina 4">
            <a:extLst>
              <a:ext uri="{FF2B5EF4-FFF2-40B4-BE49-F238E27FC236}">
                <a16:creationId xmlns:a16="http://schemas.microsoft.com/office/drawing/2014/main" id="{669BCDFA-1360-43BD-86D2-B811D69CB2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DCA583-F595-46EF-9C92-ACAC37CC2607}"/>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54665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993284-92F9-4A8F-B501-39A482CD25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7E7743-A7D4-4D5F-A628-3AB2982B0DF3}"/>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B048EF-219D-4012-B897-989272B326A0}"/>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5" name="Segnaposto piè di pagina 4">
            <a:extLst>
              <a:ext uri="{FF2B5EF4-FFF2-40B4-BE49-F238E27FC236}">
                <a16:creationId xmlns:a16="http://schemas.microsoft.com/office/drawing/2014/main" id="{A68AFBA2-038D-4E53-AF73-C722D16E80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FB91BA-5FD6-4662-8211-A29074A0F0F5}"/>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46190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B7CEB39-F88E-42B3-A472-22D8D721175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25B25B-49C5-4213-AA48-DA54AD62D5C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11BDDB-2E54-4104-8787-E22BFE02607C}"/>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5" name="Segnaposto piè di pagina 4">
            <a:extLst>
              <a:ext uri="{FF2B5EF4-FFF2-40B4-BE49-F238E27FC236}">
                <a16:creationId xmlns:a16="http://schemas.microsoft.com/office/drawing/2014/main" id="{06A40C5B-92F2-4BA4-8C5D-457E6F0737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4560E7-5C01-4261-90DD-E0355A32AE41}"/>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581170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1" y="2130427"/>
            <a:ext cx="10363200" cy="1470025"/>
          </a:xfrm>
        </p:spPr>
        <p:txBody>
          <a:bodyPr/>
          <a:lstStyle/>
          <a:p>
            <a:r>
              <a:rPr lang="it-IT"/>
              <a:t>Fare clic per modificare lo stile del titolo</a:t>
            </a:r>
            <a:endParaRPr lang="en-GB"/>
          </a:p>
        </p:txBody>
      </p:sp>
      <p:sp>
        <p:nvSpPr>
          <p:cNvPr id="3" name="Sottotitolo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994DF783-F05D-4EFF-84CC-69506A1ED244}" type="datetimeFigureOut">
              <a:rPr lang="en-GB" smtClean="0"/>
              <a:t>02/10/2024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243650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994DF783-F05D-4EFF-84CC-69506A1ED244}" type="datetimeFigureOut">
              <a:rPr lang="en-GB" smtClean="0"/>
              <a:t>02/10/2024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2639621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5" y="4406902"/>
            <a:ext cx="10363200" cy="1362075"/>
          </a:xfrm>
        </p:spPr>
        <p:txBody>
          <a:bodyPr anchor="t"/>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94DF783-F05D-4EFF-84CC-69506A1ED244}" type="datetimeFigureOut">
              <a:rPr lang="en-GB" smtClean="0"/>
              <a:t>02/10/2024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309394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8227484" y="1600202"/>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994DF783-F05D-4EFF-84CC-69506A1ED244}" type="datetimeFigureOut">
              <a:rPr lang="en-GB" smtClean="0"/>
              <a:t>02/10/2024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42296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1" y="274638"/>
            <a:ext cx="10972800" cy="1143000"/>
          </a:xfrm>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994DF783-F05D-4EFF-84CC-69506A1ED244}" type="datetimeFigureOut">
              <a:rPr lang="en-GB" smtClean="0"/>
              <a:t>02/10/2024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169719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994DF783-F05D-4EFF-84CC-69506A1ED244}" type="datetimeFigureOut">
              <a:rPr lang="en-GB" smtClean="0"/>
              <a:t>02/10/2024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320440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4DF783-F05D-4EFF-84CC-69506A1ED244}" type="datetimeFigureOut">
              <a:rPr lang="en-GB" smtClean="0"/>
              <a:t>02/10/2024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376082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084" cy="1162050"/>
          </a:xfr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94DF783-F05D-4EFF-84CC-69506A1ED244}" type="datetimeFigureOut">
              <a:rPr lang="en-GB" smtClean="0"/>
              <a:t>02/10/2024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94099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6A50A-AC8D-467D-B8D0-34FA3424842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B515EA-475E-43D5-8AB7-AE42C334422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DEDCC3-4032-430C-BABE-78B3AA4F06F5}"/>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5" name="Segnaposto piè di pagina 4">
            <a:extLst>
              <a:ext uri="{FF2B5EF4-FFF2-40B4-BE49-F238E27FC236}">
                <a16:creationId xmlns:a16="http://schemas.microsoft.com/office/drawing/2014/main" id="{C663D8C6-E9CC-4860-BA5F-802E68600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8639D4-6CDF-404E-97B7-93E2F6B1A3CE}"/>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2018215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94DF783-F05D-4EFF-84CC-69506A1ED244}" type="datetimeFigureOut">
              <a:rPr lang="en-GB" smtClean="0"/>
              <a:t>02/10/2024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3015784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994DF783-F05D-4EFF-84CC-69506A1ED244}" type="datetimeFigureOut">
              <a:rPr lang="en-GB" smtClean="0"/>
              <a:t>02/10/2024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419367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1785601" y="274640"/>
            <a:ext cx="3655484" cy="5851525"/>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12800" y="274640"/>
            <a:ext cx="107696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994DF783-F05D-4EFF-84CC-69506A1ED244}" type="datetimeFigureOut">
              <a:rPr lang="en-GB" smtClean="0"/>
              <a:t>02/10/2024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7734B85-B43C-4A52-A31E-06D4C96732EC}" type="slidenum">
              <a:rPr lang="en-GB" smtClean="0"/>
              <a:t>‹N›</a:t>
            </a:fld>
            <a:endParaRPr lang="en-GB"/>
          </a:p>
        </p:txBody>
      </p:sp>
    </p:spTree>
    <p:extLst>
      <p:ext uri="{BB962C8B-B14F-4D97-AF65-F5344CB8AC3E}">
        <p14:creationId xmlns:p14="http://schemas.microsoft.com/office/powerpoint/2010/main" val="14399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7A74E-7F77-4AF6-ADA5-9D7B06D09F6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D3919D0-7C6A-41D7-B95D-B34B5490F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D963570A-7350-453E-8A91-E92DB69E0693}"/>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5" name="Segnaposto piè di pagina 4">
            <a:extLst>
              <a:ext uri="{FF2B5EF4-FFF2-40B4-BE49-F238E27FC236}">
                <a16:creationId xmlns:a16="http://schemas.microsoft.com/office/drawing/2014/main" id="{5C764789-8248-4512-87A3-FEBBD89CE0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E04879-E788-4BDB-BF8C-3861130CCAD0}"/>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86704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6CDF9D-1BBF-4485-82AE-FCA00CD4F5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CC2D738-2B40-452A-9699-E56616C52A2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AB7EB5A-6F36-449D-AC3E-5F39F334CF42}"/>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EEE20EE-A0B4-405D-BD63-5E99C5C254B7}"/>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6" name="Segnaposto piè di pagina 5">
            <a:extLst>
              <a:ext uri="{FF2B5EF4-FFF2-40B4-BE49-F238E27FC236}">
                <a16:creationId xmlns:a16="http://schemas.microsoft.com/office/drawing/2014/main" id="{0A6E0C11-F470-4409-AD25-C8FFA9AA2C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D90AAB1-95DA-4743-A448-05FC7C2478A5}"/>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162141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FC4F1-C968-4F42-AE5E-A977BBF65B7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3839F4-E02E-4CEC-B8D0-BB62C74D3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B54D3A3-F361-4342-8C31-5AA2D02BE2F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7C7DC46-B8D6-4DD8-95EC-62B3B90B0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0D3AF19-2D43-4841-A153-B104AD141FCA}"/>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AF4BB24-D494-4BFB-8D15-AE7AE0108175}"/>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8" name="Segnaposto piè di pagina 7">
            <a:extLst>
              <a:ext uri="{FF2B5EF4-FFF2-40B4-BE49-F238E27FC236}">
                <a16:creationId xmlns:a16="http://schemas.microsoft.com/office/drawing/2014/main" id="{D2B8ABFA-2CE1-478A-B5CE-F68D84602D5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D67FB1B-84A9-49D1-8B41-38300D5EDC87}"/>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391879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3FFF4-C31B-404E-9439-FA8DE632D02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3DBBE2F-B0F0-4264-A8E7-E04E96C3B913}"/>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4" name="Segnaposto piè di pagina 3">
            <a:extLst>
              <a:ext uri="{FF2B5EF4-FFF2-40B4-BE49-F238E27FC236}">
                <a16:creationId xmlns:a16="http://schemas.microsoft.com/office/drawing/2014/main" id="{98B884A8-1C90-4722-9848-7BD6D99A731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82E6918-3F85-4771-BDC9-469A50A2BFF7}"/>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71868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F34A8F-0AF4-454C-AB21-A1B1480464CC}"/>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3" name="Segnaposto piè di pagina 2">
            <a:extLst>
              <a:ext uri="{FF2B5EF4-FFF2-40B4-BE49-F238E27FC236}">
                <a16:creationId xmlns:a16="http://schemas.microsoft.com/office/drawing/2014/main" id="{8822C229-8164-4CAF-A32A-3DC8234AE8E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4C248E5-7D45-4A39-8FF4-5C642BAADCAD}"/>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16326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88FC0-4767-4E59-8ED9-46DD7A3FB4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3B7171-E315-434B-A36F-0ADA273A8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E0669E2-9E79-4590-A237-4B5019B87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D2FFB52-7CD7-4F93-9EC9-950057E5B439}"/>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6" name="Segnaposto piè di pagina 5">
            <a:extLst>
              <a:ext uri="{FF2B5EF4-FFF2-40B4-BE49-F238E27FC236}">
                <a16:creationId xmlns:a16="http://schemas.microsoft.com/office/drawing/2014/main" id="{2CA0C2D1-5AB5-4155-960C-4B64BDAE54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ECEDFD-C0AD-48C4-91AB-938875F96B5A}"/>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10455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04DAE9-BA62-43EF-AE23-0C0F4DF9CA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31161A1-CCFA-4F8D-852F-EAE34BA2D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5976AFB-5373-489A-B09F-310F5AC85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AE51C61-8408-44A6-8DC1-028A5D7AA4C9}"/>
              </a:ext>
            </a:extLst>
          </p:cNvPr>
          <p:cNvSpPr>
            <a:spLocks noGrp="1"/>
          </p:cNvSpPr>
          <p:nvPr>
            <p:ph type="dt" sz="half" idx="10"/>
          </p:nvPr>
        </p:nvSpPr>
        <p:spPr/>
        <p:txBody>
          <a:bodyPr/>
          <a:lstStyle/>
          <a:p>
            <a:fld id="{B31A765F-F6B6-4AD9-9760-5F8E5C17D585}" type="datetimeFigureOut">
              <a:rPr lang="it-IT" smtClean="0"/>
              <a:t>02/10/2024</a:t>
            </a:fld>
            <a:endParaRPr lang="it-IT"/>
          </a:p>
        </p:txBody>
      </p:sp>
      <p:sp>
        <p:nvSpPr>
          <p:cNvPr id="6" name="Segnaposto piè di pagina 5">
            <a:extLst>
              <a:ext uri="{FF2B5EF4-FFF2-40B4-BE49-F238E27FC236}">
                <a16:creationId xmlns:a16="http://schemas.microsoft.com/office/drawing/2014/main" id="{574EE63A-B52A-47BA-984B-C72A111F7F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8754AE-2E62-492F-8A39-4A4DD64C8F9F}"/>
              </a:ext>
            </a:extLst>
          </p:cNvPr>
          <p:cNvSpPr>
            <a:spLocks noGrp="1"/>
          </p:cNvSpPr>
          <p:nvPr>
            <p:ph type="sldNum" sz="quarter" idx="12"/>
          </p:nvPr>
        </p:nvSpPr>
        <p:spPr/>
        <p:txBody>
          <a:bodyPr/>
          <a:lstStyle/>
          <a:p>
            <a:fld id="{FF7880DA-F26A-496B-A5FC-419271F9992A}" type="slidenum">
              <a:rPr lang="it-IT" smtClean="0"/>
              <a:t>‹N›</a:t>
            </a:fld>
            <a:endParaRPr lang="it-IT"/>
          </a:p>
        </p:txBody>
      </p:sp>
    </p:spTree>
    <p:extLst>
      <p:ext uri="{BB962C8B-B14F-4D97-AF65-F5344CB8AC3E}">
        <p14:creationId xmlns:p14="http://schemas.microsoft.com/office/powerpoint/2010/main" val="413894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C974CA9-6F74-4725-8407-C475DB076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44C563C-7B44-4F88-BFBE-219212B30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157E36-B1DD-486B-AB90-7E722D9B1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A765F-F6B6-4AD9-9760-5F8E5C17D585}" type="datetimeFigureOut">
              <a:rPr lang="it-IT" smtClean="0"/>
              <a:t>02/10/2024</a:t>
            </a:fld>
            <a:endParaRPr lang="it-IT"/>
          </a:p>
        </p:txBody>
      </p:sp>
      <p:sp>
        <p:nvSpPr>
          <p:cNvPr id="5" name="Segnaposto piè di pagina 4">
            <a:extLst>
              <a:ext uri="{FF2B5EF4-FFF2-40B4-BE49-F238E27FC236}">
                <a16:creationId xmlns:a16="http://schemas.microsoft.com/office/drawing/2014/main" id="{633C78A5-FA9F-4101-BF5E-0829CE743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2D75F7B-4486-4E59-B9B6-3835604C8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880DA-F26A-496B-A5FC-419271F9992A}" type="slidenum">
              <a:rPr lang="it-IT" smtClean="0"/>
              <a:t>‹N›</a:t>
            </a:fld>
            <a:endParaRPr lang="it-IT"/>
          </a:p>
        </p:txBody>
      </p:sp>
    </p:spTree>
    <p:extLst>
      <p:ext uri="{BB962C8B-B14F-4D97-AF65-F5344CB8AC3E}">
        <p14:creationId xmlns:p14="http://schemas.microsoft.com/office/powerpoint/2010/main" val="217217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F783-F05D-4EFF-84CC-69506A1ED244}" type="datetimeFigureOut">
              <a:rPr lang="en-GB" smtClean="0"/>
              <a:t>02/10/2024</a:t>
            </a:fld>
            <a:endParaRPr lang="en-GB"/>
          </a:p>
        </p:txBody>
      </p:sp>
      <p:sp>
        <p:nvSpPr>
          <p:cNvPr id="5" name="Segnaposto piè di pagina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34B85-B43C-4A52-A31E-06D4C96732EC}" type="slidenum">
              <a:rPr lang="en-GB" smtClean="0"/>
              <a:t>‹N›</a:t>
            </a:fld>
            <a:endParaRPr lang="en-GB"/>
          </a:p>
        </p:txBody>
      </p:sp>
    </p:spTree>
    <p:extLst>
      <p:ext uri="{BB962C8B-B14F-4D97-AF65-F5344CB8AC3E}">
        <p14:creationId xmlns:p14="http://schemas.microsoft.com/office/powerpoint/2010/main" val="536640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1796D9D-830D-45B3-BBD2-EAB1B919807A}"/>
              </a:ext>
            </a:extLst>
          </p:cNvPr>
          <p:cNvSpPr txBox="1"/>
          <p:nvPr/>
        </p:nvSpPr>
        <p:spPr>
          <a:xfrm>
            <a:off x="872454" y="645952"/>
            <a:ext cx="10519796" cy="2862322"/>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lesson</a:t>
            </a:r>
            <a:r>
              <a:rPr lang="it-IT" sz="2000" dirty="0">
                <a:latin typeface="Arial" panose="020B0604020202020204" pitchFamily="34" charset="0"/>
                <a:cs typeface="Arial" panose="020B0604020202020204" pitchFamily="34" charset="0"/>
              </a:rPr>
              <a:t> of today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dedicated</a:t>
            </a:r>
            <a:r>
              <a:rPr lang="it-IT" sz="2000" dirty="0">
                <a:latin typeface="Arial" panose="020B0604020202020204" pitchFamily="34" charset="0"/>
                <a:cs typeface="Arial" panose="020B0604020202020204" pitchFamily="34" charset="0"/>
              </a:rPr>
              <a:t> to the </a:t>
            </a:r>
            <a:r>
              <a:rPr lang="it-IT" sz="2000" dirty="0" err="1">
                <a:latin typeface="Arial" panose="020B0604020202020204" pitchFamily="34" charset="0"/>
                <a:cs typeface="Arial" panose="020B0604020202020204" pitchFamily="34" charset="0"/>
              </a:rPr>
              <a:t>two</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terms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define</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contents</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this</a:t>
            </a:r>
            <a:r>
              <a:rPr lang="it-IT" sz="2000" dirty="0">
                <a:latin typeface="Arial" panose="020B0604020202020204" pitchFamily="34" charset="0"/>
                <a:cs typeface="Arial" panose="020B0604020202020204" pitchFamily="34" charset="0"/>
              </a:rPr>
              <a:t> teaching </a:t>
            </a:r>
            <a:r>
              <a:rPr lang="it-IT" sz="2000" dirty="0" err="1">
                <a:latin typeface="Arial" panose="020B0604020202020204" pitchFamily="34" charset="0"/>
                <a:cs typeface="Arial" panose="020B0604020202020204" pitchFamily="34" charset="0"/>
              </a:rPr>
              <a:t>course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entitled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Biomonitoring</a:t>
            </a:r>
            <a:r>
              <a:rPr lang="it-IT" sz="2000" dirty="0">
                <a:latin typeface="Arial" panose="020B0604020202020204" pitchFamily="34" charset="0"/>
                <a:cs typeface="Arial" panose="020B0604020202020204" pitchFamily="34" charset="0"/>
              </a:rPr>
              <a:t> for global change </a:t>
            </a:r>
            <a:r>
              <a:rPr lang="it-IT" sz="2000" dirty="0" err="1">
                <a:latin typeface="Arial" panose="020B0604020202020204" pitchFamily="34" charset="0"/>
                <a:cs typeface="Arial" panose="020B0604020202020204" pitchFamily="34" charset="0"/>
              </a:rPr>
              <a:t>detection</a:t>
            </a:r>
            <a:r>
              <a:rPr lang="it-IT" sz="2000" dirty="0">
                <a:latin typeface="Arial" panose="020B0604020202020204" pitchFamily="34" charset="0"/>
                <a:cs typeface="Arial" panose="020B0604020202020204" pitchFamily="34" charset="0"/>
              </a:rPr>
              <a:t>». </a:t>
            </a: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two</a:t>
            </a:r>
            <a:r>
              <a:rPr lang="it-IT" sz="2000" dirty="0">
                <a:latin typeface="Arial" panose="020B0604020202020204" pitchFamily="34" charset="0"/>
                <a:cs typeface="Arial" panose="020B0604020202020204" pitchFamily="34" charset="0"/>
              </a:rPr>
              <a:t> words are </a:t>
            </a:r>
            <a:r>
              <a:rPr lang="it-IT" sz="2000" dirty="0" err="1">
                <a:latin typeface="Arial" panose="020B0604020202020204" pitchFamily="34" charset="0"/>
                <a:cs typeface="Arial" panose="020B0604020202020204" pitchFamily="34" charset="0"/>
              </a:rPr>
              <a:t>obviously</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change</a:t>
            </a:r>
            <a:r>
              <a:rPr lang="it-IT" sz="2000" dirty="0">
                <a:latin typeface="Arial" panose="020B0604020202020204" pitchFamily="34" charset="0"/>
                <a:cs typeface="Arial" panose="020B0604020202020204" pitchFamily="34" charset="0"/>
              </a:rPr>
              <a:t>» and «</a:t>
            </a:r>
            <a:r>
              <a:rPr lang="it-IT" sz="2000" b="1" dirty="0" err="1">
                <a:latin typeface="Arial" panose="020B0604020202020204" pitchFamily="34" charset="0"/>
                <a:cs typeface="Arial" panose="020B0604020202020204" pitchFamily="34" charset="0"/>
              </a:rPr>
              <a:t>biomonitoring</a:t>
            </a:r>
            <a:r>
              <a:rPr lang="it-IT" sz="2000" dirty="0">
                <a:latin typeface="Arial" panose="020B0604020202020204" pitchFamily="34" charset="0"/>
                <a:cs typeface="Arial" panose="020B0604020202020204" pitchFamily="34" charset="0"/>
              </a:rPr>
              <a:t>».</a:t>
            </a: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On the first one, «change», the </a:t>
            </a:r>
            <a:r>
              <a:rPr lang="it-IT" sz="2000" dirty="0" err="1">
                <a:latin typeface="Arial" panose="020B0604020202020204" pitchFamily="34" charset="0"/>
                <a:cs typeface="Arial" panose="020B0604020202020204" pitchFamily="34" charset="0"/>
              </a:rPr>
              <a:t>questions</a:t>
            </a:r>
            <a:r>
              <a:rPr lang="it-IT" sz="2000" dirty="0">
                <a:latin typeface="Arial" panose="020B0604020202020204" pitchFamily="34" charset="0"/>
                <a:cs typeface="Arial" panose="020B0604020202020204" pitchFamily="34" charset="0"/>
              </a:rPr>
              <a:t> are: </a:t>
            </a:r>
            <a:r>
              <a:rPr lang="it-IT" sz="2000" dirty="0" err="1">
                <a:latin typeface="Arial" panose="020B0604020202020204" pitchFamily="34" charset="0"/>
                <a:cs typeface="Arial" panose="020B0604020202020204" pitchFamily="34" charset="0"/>
              </a:rPr>
              <a:t>what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change for </a:t>
            </a:r>
            <a:r>
              <a:rPr lang="it-IT" sz="2000" dirty="0" err="1">
                <a:latin typeface="Arial" panose="020B0604020202020204" pitchFamily="34" charset="0"/>
                <a:cs typeface="Arial" panose="020B0604020202020204" pitchFamily="34" charset="0"/>
              </a:rPr>
              <a:t>us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if</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speak</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environment</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course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if</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has</a:t>
            </a:r>
            <a:r>
              <a:rPr lang="it-IT" sz="2000" dirty="0">
                <a:latin typeface="Arial" panose="020B0604020202020204" pitchFamily="34" charset="0"/>
                <a:cs typeface="Arial" panose="020B0604020202020204" pitchFamily="34" charset="0"/>
              </a:rPr>
              <a:t> a positive or negative </a:t>
            </a:r>
            <a:r>
              <a:rPr lang="it-IT" sz="2000" dirty="0" err="1">
                <a:latin typeface="Arial" panose="020B0604020202020204" pitchFamily="34" charset="0"/>
                <a:cs typeface="Arial" panose="020B0604020202020204" pitchFamily="34" charset="0"/>
              </a:rPr>
              <a:t>sense</a:t>
            </a:r>
            <a:r>
              <a:rPr lang="it-IT" sz="2000" dirty="0">
                <a:latin typeface="Arial" panose="020B0604020202020204" pitchFamily="34" charset="0"/>
                <a:cs typeface="Arial" panose="020B0604020202020204" pitchFamily="34" charset="0"/>
              </a:rPr>
              <a:t> for </a:t>
            </a:r>
            <a:r>
              <a:rPr lang="it-IT" sz="2000" dirty="0" err="1">
                <a:latin typeface="Arial" panose="020B0604020202020204" pitchFamily="34" charset="0"/>
                <a:cs typeface="Arial" panose="020B0604020202020204" pitchFamily="34" charset="0"/>
              </a:rPr>
              <a:t>you</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what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your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perception</a:t>
            </a:r>
            <a:r>
              <a:rPr lang="it-IT" sz="2000" dirty="0">
                <a:latin typeface="Arial" panose="020B0604020202020204" pitchFamily="34" charset="0"/>
                <a:cs typeface="Arial" panose="020B0604020202020204" pitchFamily="34" charset="0"/>
              </a:rPr>
              <a:t> of the change, </a:t>
            </a:r>
            <a:r>
              <a:rPr lang="it-IT" sz="2000" dirty="0" err="1">
                <a:latin typeface="Arial" panose="020B0604020202020204" pitchFamily="34" charset="0"/>
                <a:cs typeface="Arial" panose="020B0604020202020204" pitchFamily="34" charset="0"/>
              </a:rPr>
              <a:t>what</a:t>
            </a:r>
            <a:r>
              <a:rPr lang="it-IT" sz="2000" dirty="0">
                <a:latin typeface="Arial" panose="020B0604020202020204" pitchFamily="34" charset="0"/>
                <a:cs typeface="Arial" panose="020B0604020202020204" pitchFamily="34" charset="0"/>
              </a:rPr>
              <a:t> are the factors </a:t>
            </a:r>
            <a:r>
              <a:rPr lang="it-IT" sz="2000" dirty="0" err="1">
                <a:latin typeface="Arial" panose="020B0604020202020204" pitchFamily="34" charset="0"/>
                <a:cs typeface="Arial" panose="020B0604020202020204" pitchFamily="34" charset="0"/>
              </a:rPr>
              <a:t>that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obstacle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its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perception</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people</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politicians</a:t>
            </a:r>
            <a:r>
              <a:rPr lang="it-IT" sz="2000" dirty="0">
                <a:latin typeface="Arial" panose="020B0604020202020204" pitchFamily="34" charset="0"/>
                <a:cs typeface="Arial" panose="020B0604020202020204" pitchFamily="34" charset="0"/>
              </a:rPr>
              <a:t>) etc. etc.</a:t>
            </a:r>
          </a:p>
        </p:txBody>
      </p:sp>
    </p:spTree>
    <p:extLst>
      <p:ext uri="{BB962C8B-B14F-4D97-AF65-F5344CB8AC3E}">
        <p14:creationId xmlns:p14="http://schemas.microsoft.com/office/powerpoint/2010/main" val="232128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DECCFCD-91A8-4BD4-A73D-D94C3B9C585B}"/>
              </a:ext>
            </a:extLst>
          </p:cNvPr>
          <p:cNvSpPr txBox="1"/>
          <p:nvPr/>
        </p:nvSpPr>
        <p:spPr>
          <a:xfrm>
            <a:off x="-90494" y="5338510"/>
            <a:ext cx="11945923" cy="369332"/>
          </a:xfrm>
          <a:prstGeom prst="rect">
            <a:avLst/>
          </a:prstGeom>
          <a:noFill/>
        </p:spPr>
        <p:txBody>
          <a:bodyPr wrap="square" rtlCol="0">
            <a:spAutoFit/>
          </a:bodyPr>
          <a:lstStyle/>
          <a:p>
            <a:pPr algn="ctr"/>
            <a:r>
              <a:rPr lang="it-IT" dirty="0" err="1"/>
              <a:t>Sicily</a:t>
            </a:r>
            <a:r>
              <a:rPr lang="it-IT" dirty="0"/>
              <a:t>, </a:t>
            </a:r>
            <a:r>
              <a:rPr lang="it-IT" dirty="0" err="1"/>
              <a:t>Thyrrenian</a:t>
            </a:r>
            <a:r>
              <a:rPr lang="it-IT" dirty="0"/>
              <a:t> </a:t>
            </a:r>
            <a:r>
              <a:rPr lang="it-IT" dirty="0" err="1"/>
              <a:t>coast</a:t>
            </a:r>
            <a:r>
              <a:rPr lang="it-IT" dirty="0"/>
              <a:t>, Mt. Cofano. Source: Italia per immagini, TCI, Torino, 1958 (?). </a:t>
            </a:r>
          </a:p>
        </p:txBody>
      </p:sp>
      <p:pic>
        <p:nvPicPr>
          <p:cNvPr id="2" name="Immagine 1">
            <a:extLst>
              <a:ext uri="{FF2B5EF4-FFF2-40B4-BE49-F238E27FC236}">
                <a16:creationId xmlns:a16="http://schemas.microsoft.com/office/drawing/2014/main" id="{7C80EC4D-F043-402F-88B1-21C1493EDA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9325" y="1999906"/>
            <a:ext cx="5444456" cy="2858187"/>
          </a:xfrm>
          <a:prstGeom prst="rect">
            <a:avLst/>
          </a:prstGeom>
        </p:spPr>
      </p:pic>
      <p:pic>
        <p:nvPicPr>
          <p:cNvPr id="5" name="Immagine 4">
            <a:extLst>
              <a:ext uri="{FF2B5EF4-FFF2-40B4-BE49-F238E27FC236}">
                <a16:creationId xmlns:a16="http://schemas.microsoft.com/office/drawing/2014/main" id="{CAE6A8E9-B0CB-43C5-AD5B-66A43DAB2E72}"/>
              </a:ext>
            </a:extLst>
          </p:cNvPr>
          <p:cNvPicPr>
            <a:picLocks noChangeAspect="1"/>
          </p:cNvPicPr>
          <p:nvPr/>
        </p:nvPicPr>
        <p:blipFill>
          <a:blip r:embed="rId3"/>
          <a:stretch>
            <a:fillRect/>
          </a:stretch>
        </p:blipFill>
        <p:spPr>
          <a:xfrm>
            <a:off x="5781798" y="656126"/>
            <a:ext cx="5444456" cy="3538370"/>
          </a:xfrm>
          <a:prstGeom prst="rect">
            <a:avLst/>
          </a:prstGeom>
        </p:spPr>
      </p:pic>
    </p:spTree>
    <p:extLst>
      <p:ext uri="{BB962C8B-B14F-4D97-AF65-F5344CB8AC3E}">
        <p14:creationId xmlns:p14="http://schemas.microsoft.com/office/powerpoint/2010/main" val="283076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3" descr="Muschio blu">
            <a:extLst>
              <a:ext uri="{FF2B5EF4-FFF2-40B4-BE49-F238E27FC236}">
                <a16:creationId xmlns:a16="http://schemas.microsoft.com/office/drawing/2014/main" id="{7330B426-FEF9-4602-8F15-4D78FB2AE1E6}"/>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5332412"/>
            <a:ext cx="22098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A3C1F527-8C8E-416B-849A-6620F77A5DBE}"/>
              </a:ext>
            </a:extLst>
          </p:cNvPr>
          <p:cNvSpPr txBox="1"/>
          <p:nvPr/>
        </p:nvSpPr>
        <p:spPr>
          <a:xfrm>
            <a:off x="1394845" y="3036815"/>
            <a:ext cx="9770902" cy="1323439"/>
          </a:xfrm>
          <a:prstGeom prst="rect">
            <a:avLst/>
          </a:prstGeom>
          <a:noFill/>
        </p:spPr>
        <p:txBody>
          <a:bodyPr wrap="square" rtlCol="0">
            <a:spAutoFit/>
          </a:bodyPr>
          <a:lstStyle/>
          <a:p>
            <a:r>
              <a:rPr lang="it-IT" sz="2000" dirty="0" err="1">
                <a:latin typeface="Arial" panose="020B0604020202020204" pitchFamily="34" charset="0"/>
                <a:cs typeface="Arial" panose="020B0604020202020204" pitchFamily="34" charset="0"/>
              </a:rPr>
              <a:t>It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important</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underline</a:t>
            </a:r>
            <a:r>
              <a:rPr lang="it-IT" sz="2000" dirty="0">
                <a:latin typeface="Arial" panose="020B0604020202020204" pitchFamily="34" charset="0"/>
                <a:cs typeface="Arial" panose="020B0604020202020204" pitchFamily="34" charset="0"/>
              </a:rPr>
              <a:t> the "time" factor: monitoring </a:t>
            </a:r>
            <a:r>
              <a:rPr lang="it-IT" sz="2000" dirty="0" err="1">
                <a:latin typeface="Arial" panose="020B0604020202020204" pitchFamily="34" charset="0"/>
                <a:cs typeface="Arial" panose="020B0604020202020204" pitchFamily="34" charset="0"/>
              </a:rPr>
              <a:t>presumes</a:t>
            </a:r>
            <a:r>
              <a:rPr lang="it-IT" sz="2000" dirty="0">
                <a:latin typeface="Arial" panose="020B0604020202020204" pitchFamily="34" charset="0"/>
                <a:cs typeface="Arial" panose="020B0604020202020204" pitchFamily="34" charset="0"/>
              </a:rPr>
              <a:t> a </a:t>
            </a:r>
            <a:r>
              <a:rPr lang="it-IT" sz="2000" dirty="0" err="1">
                <a:latin typeface="Arial" panose="020B0604020202020204" pitchFamily="34" charset="0"/>
                <a:cs typeface="Arial" panose="020B0604020202020204" pitchFamily="34" charset="0"/>
              </a:rPr>
              <a:t>verification</a:t>
            </a:r>
            <a:r>
              <a:rPr lang="it-IT" sz="2000" dirty="0">
                <a:latin typeface="Arial" panose="020B0604020202020204" pitchFamily="34" charset="0"/>
                <a:cs typeface="Arial" panose="020B0604020202020204" pitchFamily="34" charset="0"/>
              </a:rPr>
              <a:t> extended over time (for </a:t>
            </a:r>
            <a:r>
              <a:rPr lang="it-IT" sz="2000" dirty="0" err="1">
                <a:latin typeface="Arial" panose="020B0604020202020204" pitchFamily="34" charset="0"/>
                <a:cs typeface="Arial" panose="020B0604020202020204" pitchFamily="34" charset="0"/>
              </a:rPr>
              <a:t>us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also</a:t>
            </a:r>
            <a:r>
              <a:rPr lang="it-IT" sz="2000" dirty="0">
                <a:latin typeface="Arial" panose="020B0604020202020204" pitchFamily="34" charset="0"/>
                <a:cs typeface="Arial" panose="020B0604020202020204" pitchFamily="34" charset="0"/>
              </a:rPr>
              <a:t> over </a:t>
            </a:r>
            <a:r>
              <a:rPr lang="it-IT" sz="2000" dirty="0" err="1">
                <a:latin typeface="Arial" panose="020B0604020202020204" pitchFamily="34" charset="0"/>
                <a:cs typeface="Arial" panose="020B0604020202020204" pitchFamily="34" charset="0"/>
              </a:rPr>
              <a:t>space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possibly</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at</a:t>
            </a:r>
            <a:r>
              <a:rPr lang="it-IT" sz="2000" dirty="0">
                <a:latin typeface="Arial" panose="020B0604020202020204" pitchFamily="34" charset="0"/>
                <a:cs typeface="Arial" panose="020B0604020202020204" pitchFamily="34" charset="0"/>
              </a:rPr>
              <a:t> regular </a:t>
            </a:r>
            <a:r>
              <a:rPr lang="it-IT" sz="2000" dirty="0" err="1">
                <a:latin typeface="Arial" panose="020B0604020202020204" pitchFamily="34" charset="0"/>
                <a:cs typeface="Arial" panose="020B0604020202020204" pitchFamily="34" charset="0"/>
              </a:rPr>
              <a:t>intervals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which</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allows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us</a:t>
            </a:r>
            <a:r>
              <a:rPr lang="it-IT" sz="2000" dirty="0">
                <a:latin typeface="Arial" panose="020B0604020202020204" pitchFamily="34" charset="0"/>
                <a:cs typeface="Arial" panose="020B0604020202020204" pitchFamily="34" charset="0"/>
              </a:rPr>
              <a:t> to follow the </a:t>
            </a:r>
            <a:r>
              <a:rPr lang="it-IT" sz="2000" dirty="0" err="1">
                <a:latin typeface="Arial" panose="020B0604020202020204" pitchFamily="34" charset="0"/>
                <a:cs typeface="Arial" panose="020B0604020202020204" pitchFamily="34" charset="0"/>
              </a:rPr>
              <a:t>variations</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response</a:t>
            </a:r>
            <a:r>
              <a:rPr lang="it-IT" sz="2000" dirty="0">
                <a:latin typeface="Arial" panose="020B0604020202020204" pitchFamily="34" charset="0"/>
                <a:cs typeface="Arial" panose="020B0604020202020204" pitchFamily="34" charset="0"/>
              </a:rPr>
              <a:t> over time (and </a:t>
            </a:r>
            <a:r>
              <a:rPr lang="it-IT" sz="2000" dirty="0" err="1">
                <a:latin typeface="Arial" panose="020B0604020202020204" pitchFamily="34" charset="0"/>
                <a:cs typeface="Arial" panose="020B0604020202020204" pitchFamily="34" charset="0"/>
              </a:rPr>
              <a:t>space</a:t>
            </a:r>
            <a:r>
              <a:rPr lang="it-IT" sz="2000" dirty="0">
                <a:latin typeface="Arial" panose="020B0604020202020204" pitchFamily="34" charset="0"/>
                <a:cs typeface="Arial" panose="020B0604020202020204" pitchFamily="34" charset="0"/>
              </a:rPr>
              <a:t>).</a:t>
            </a:r>
          </a:p>
          <a:p>
            <a:endParaRPr lang="it-IT" sz="20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88FC539C-9F6D-4F2F-9142-2364287D08CD}"/>
              </a:ext>
            </a:extLst>
          </p:cNvPr>
          <p:cNvSpPr txBox="1"/>
          <p:nvPr/>
        </p:nvSpPr>
        <p:spPr>
          <a:xfrm>
            <a:off x="1361551" y="1182847"/>
            <a:ext cx="9468898" cy="1631216"/>
          </a:xfrm>
          <a:prstGeom prst="rect">
            <a:avLst/>
          </a:prstGeom>
          <a:noFill/>
        </p:spPr>
        <p:txBody>
          <a:bodyPr wrap="square" rtlCol="0">
            <a:spAutoFit/>
          </a:bodyPr>
          <a:lstStyle/>
          <a:p>
            <a:r>
              <a:rPr lang="it-IT" sz="2000" b="1" dirty="0">
                <a:latin typeface="Arial" panose="020B0604020202020204" pitchFamily="34" charset="0"/>
                <a:cs typeface="Arial" panose="020B0604020202020204" pitchFamily="34" charset="0"/>
              </a:rPr>
              <a:t>BIOMONITORING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consists</a:t>
            </a:r>
            <a:r>
              <a:rPr lang="it-IT" sz="2000" dirty="0">
                <a:latin typeface="Arial" panose="020B0604020202020204" pitchFamily="34" charset="0"/>
                <a:cs typeface="Arial" panose="020B0604020202020204" pitchFamily="34" charset="0"/>
              </a:rPr>
              <a:t> of the </a:t>
            </a:r>
            <a:r>
              <a:rPr lang="it-IT" sz="2000" dirty="0" err="1">
                <a:latin typeface="Arial" panose="020B0604020202020204" pitchFamily="34" charset="0"/>
                <a:cs typeface="Arial" panose="020B0604020202020204" pitchFamily="34" charset="0"/>
              </a:rPr>
              <a:t>measurement</a:t>
            </a:r>
            <a:r>
              <a:rPr lang="it-IT" sz="2000" dirty="0">
                <a:latin typeface="Arial" panose="020B0604020202020204" pitchFamily="34" charset="0"/>
                <a:cs typeface="Arial" panose="020B0604020202020204" pitchFamily="34" charset="0"/>
              </a:rPr>
              <a:t> - extended in time and </a:t>
            </a:r>
            <a:r>
              <a:rPr lang="it-IT" sz="2000" dirty="0" err="1">
                <a:latin typeface="Arial" panose="020B0604020202020204" pitchFamily="34" charset="0"/>
                <a:cs typeface="Arial" panose="020B0604020202020204" pitchFamily="34" charset="0"/>
              </a:rPr>
              <a:t>space</a:t>
            </a:r>
            <a:r>
              <a:rPr lang="it-IT" sz="2000" dirty="0">
                <a:latin typeface="Arial" panose="020B0604020202020204" pitchFamily="34" charset="0"/>
                <a:cs typeface="Arial" panose="020B0604020202020204" pitchFamily="34" charset="0"/>
              </a:rPr>
              <a:t> - of the </a:t>
            </a:r>
            <a:r>
              <a:rPr lang="it-IT" sz="2000" dirty="0" err="1">
                <a:latin typeface="Arial" panose="020B0604020202020204" pitchFamily="34" charset="0"/>
                <a:cs typeface="Arial" panose="020B0604020202020204" pitchFamily="34" charset="0"/>
              </a:rPr>
              <a:t>response</a:t>
            </a:r>
            <a:r>
              <a:rPr lang="it-IT" sz="2000" dirty="0">
                <a:latin typeface="Arial" panose="020B0604020202020204" pitchFamily="34" charset="0"/>
                <a:cs typeface="Arial" panose="020B0604020202020204" pitchFamily="34" charset="0"/>
              </a:rPr>
              <a:t> effects to </a:t>
            </a:r>
            <a:r>
              <a:rPr lang="it-IT" sz="2000" dirty="0" err="1">
                <a:latin typeface="Arial" panose="020B0604020202020204" pitchFamily="34" charset="0"/>
                <a:cs typeface="Arial" panose="020B0604020202020204" pitchFamily="34" charset="0"/>
              </a:rPr>
              <a:t>possible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variations</a:t>
            </a:r>
            <a:r>
              <a:rPr lang="it-IT" sz="2000" dirty="0">
                <a:latin typeface="Arial" panose="020B0604020202020204" pitchFamily="34" charset="0"/>
                <a:cs typeface="Arial" panose="020B0604020202020204" pitchFamily="34" charset="0"/>
              </a:rPr>
              <a:t> or environmental </a:t>
            </a:r>
            <a:r>
              <a:rPr lang="it-IT" sz="2000" dirty="0" err="1">
                <a:latin typeface="Arial" panose="020B0604020202020204" pitchFamily="34" charset="0"/>
                <a:cs typeface="Arial" panose="020B0604020202020204" pitchFamily="34" charset="0"/>
              </a:rPr>
              <a:t>pressures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manifested</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organisms</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particular</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those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that</a:t>
            </a:r>
            <a:r>
              <a:rPr lang="it-IT" sz="2000" dirty="0">
                <a:latin typeface="Arial" panose="020B0604020202020204" pitchFamily="34" charset="0"/>
                <a:cs typeface="Arial" panose="020B0604020202020204" pitchFamily="34" charset="0"/>
              </a:rPr>
              <a:t> prove to be </a:t>
            </a:r>
            <a:r>
              <a:rPr lang="it-IT" sz="2000" dirty="0" err="1">
                <a:latin typeface="Arial" panose="020B0604020202020204" pitchFamily="34" charset="0"/>
                <a:cs typeface="Arial" panose="020B0604020202020204" pitchFamily="34" charset="0"/>
              </a:rPr>
              <a:t>particularly</a:t>
            </a:r>
            <a:r>
              <a:rPr lang="it-IT" sz="2000" dirty="0">
                <a:latin typeface="Arial" panose="020B0604020202020204" pitchFamily="34" charset="0"/>
                <a:cs typeface="Arial" panose="020B0604020202020204" pitchFamily="34" charset="0"/>
              </a:rPr>
              <a:t> sensitive - or </a:t>
            </a:r>
            <a:r>
              <a:rPr lang="it-IT" sz="2000" dirty="0" err="1">
                <a:latin typeface="Arial" panose="020B0604020202020204" pitchFamily="34" charset="0"/>
                <a:cs typeface="Arial" panose="020B0604020202020204" pitchFamily="34" charset="0"/>
              </a:rPr>
              <a:t>rather</a:t>
            </a:r>
            <a:r>
              <a:rPr lang="it-IT" sz="2000" dirty="0">
                <a:latin typeface="Arial" panose="020B0604020202020204" pitchFamily="34" charset="0"/>
                <a:cs typeface="Arial" panose="020B0604020202020204" pitchFamily="34" charset="0"/>
              </a:rPr>
              <a:t> - "</a:t>
            </a:r>
            <a:r>
              <a:rPr lang="it-IT" sz="2000" dirty="0" err="1">
                <a:latin typeface="Arial" panose="020B0604020202020204" pitchFamily="34" charset="0"/>
                <a:cs typeface="Arial" panose="020B0604020202020204" pitchFamily="34" charset="0"/>
              </a:rPr>
              <a:t>reactive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could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define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them</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environmental </a:t>
            </a:r>
            <a:r>
              <a:rPr lang="it-IT" sz="2000" b="1" dirty="0" err="1">
                <a:latin typeface="Arial" panose="020B0604020202020204" pitchFamily="34" charset="0"/>
                <a:cs typeface="Arial" panose="020B0604020202020204" pitchFamily="34" charset="0"/>
              </a:rPr>
              <a:t>sentinels</a:t>
            </a:r>
            <a:r>
              <a:rPr lang="it-IT" sz="2000" dirty="0">
                <a:latin typeface="Arial" panose="020B0604020202020204" pitchFamily="34" charset="0"/>
                <a:cs typeface="Arial" panose="020B0604020202020204" pitchFamily="34" charset="0"/>
              </a:rPr>
              <a:t>"  or </a:t>
            </a:r>
            <a:r>
              <a:rPr lang="it-IT" sz="2000" b="1" dirty="0" err="1">
                <a:latin typeface="Arial" panose="020B0604020202020204" pitchFamily="34" charset="0"/>
                <a:cs typeface="Arial" panose="020B0604020202020204" pitchFamily="34" charset="0"/>
              </a:rPr>
              <a:t>biomonitors</a:t>
            </a:r>
            <a:r>
              <a:rPr lang="it-IT" sz="2000" dirty="0">
                <a:latin typeface="Arial" panose="020B0604020202020204" pitchFamily="34" charset="0"/>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AEC8AA4-5411-496F-8A84-AE45DA19BF36}"/>
              </a:ext>
            </a:extLst>
          </p:cNvPr>
          <p:cNvSpPr txBox="1"/>
          <p:nvPr/>
        </p:nvSpPr>
        <p:spPr>
          <a:xfrm>
            <a:off x="713064" y="813732"/>
            <a:ext cx="10452683" cy="501675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From </a:t>
            </a:r>
            <a:r>
              <a:rPr lang="en-US" sz="2000" b="1" dirty="0">
                <a:latin typeface="Arial" panose="020B0604020202020204" pitchFamily="34" charset="0"/>
                <a:cs typeface="Arial" panose="020B0604020202020204" pitchFamily="34" charset="0"/>
              </a:rPr>
              <a:t>The Oxford Dictionary</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verb</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to watch and check something </a:t>
            </a:r>
            <a:r>
              <a:rPr lang="en-US" sz="2000" i="1" dirty="0">
                <a:latin typeface="Arial" panose="020B0604020202020204" pitchFamily="34" charset="0"/>
                <a:cs typeface="Arial" panose="020B0604020202020204" pitchFamily="34" charset="0"/>
              </a:rPr>
              <a:t>over a period of time in order to see how it develops, so that you can make any necessary changes.</a:t>
            </a:r>
          </a:p>
          <a:p>
            <a:pPr marL="285750" indent="-285750">
              <a:buFont typeface="Arial" panose="020B0604020202020204" pitchFamily="34" charset="0"/>
              <a:buChar char="•"/>
            </a:pPr>
            <a:r>
              <a:rPr lang="en-US" sz="2000" u="sng" dirty="0">
                <a:latin typeface="Arial" panose="020B0604020202020204" pitchFamily="34" charset="0"/>
                <a:cs typeface="Arial" panose="020B0604020202020204" pitchFamily="34" charset="0"/>
              </a:rPr>
              <a:t>monitor something</a:t>
            </a:r>
            <a:r>
              <a:rPr lang="en-US" sz="2000" i="1" dirty="0">
                <a:latin typeface="Arial" panose="020B0604020202020204" pitchFamily="34" charset="0"/>
                <a:cs typeface="Arial" panose="020B0604020202020204" pitchFamily="34" charset="0"/>
              </a:rPr>
              <a:t> - </a:t>
            </a:r>
            <a:r>
              <a:rPr lang="en-US" sz="2000" i="1" dirty="0" err="1">
                <a:latin typeface="Arial" panose="020B0604020202020204" pitchFamily="34" charset="0"/>
                <a:cs typeface="Arial" panose="020B0604020202020204" pitchFamily="34" charset="0"/>
              </a:rPr>
              <a:t>exs</a:t>
            </a:r>
            <a:r>
              <a:rPr lang="en-US" sz="2000" i="1" dirty="0">
                <a:latin typeface="Arial" panose="020B0604020202020204" pitchFamily="34" charset="0"/>
                <a:cs typeface="Arial" panose="020B0604020202020204" pitchFamily="34" charset="0"/>
              </a:rPr>
              <a:t>.: (1) Students are tested regularly in literacy and numeracy to monitor progress. (2) This device allows diabetics to monitor their blood glucose levels at home.</a:t>
            </a:r>
          </a:p>
          <a:p>
            <a:pPr marL="285750" indent="-285750">
              <a:buFont typeface="Arial" panose="020B0604020202020204" pitchFamily="34" charset="0"/>
              <a:buChar char="•"/>
            </a:pPr>
            <a:r>
              <a:rPr lang="en-US" sz="2000" u="sng" dirty="0">
                <a:latin typeface="Arial" panose="020B0604020202020204" pitchFamily="34" charset="0"/>
                <a:cs typeface="Arial" panose="020B0604020202020204" pitchFamily="34" charset="0"/>
              </a:rPr>
              <a:t>monitor whether/how, </a:t>
            </a:r>
            <a:r>
              <a:rPr lang="en-US" sz="2000" u="sng" dirty="0" err="1">
                <a:latin typeface="Arial" panose="020B0604020202020204" pitchFamily="34" charset="0"/>
                <a:cs typeface="Arial" panose="020B0604020202020204" pitchFamily="34" charset="0"/>
              </a:rPr>
              <a:t>etc</a:t>
            </a:r>
            <a:r>
              <a:rPr lang="en-US" sz="2000" u="sng"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exs</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(1) The project engineer monitors whether everything is completed according to the plan specifications.</a:t>
            </a:r>
          </a:p>
          <a:p>
            <a:pPr marL="285750" indent="-28575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monitor somebody</a:t>
            </a:r>
            <a:r>
              <a:rPr lang="en-US" sz="2000" i="1" dirty="0">
                <a:latin typeface="Arial" panose="020B0604020202020204" pitchFamily="34" charset="0"/>
                <a:cs typeface="Arial" panose="020B0604020202020204" pitchFamily="34" charset="0"/>
              </a:rPr>
              <a:t> to watch or check somebody over a period of time, so that you can see if any problems develop and take action to stop or correct this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exs</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(1) If we can identify individuals at risk for recurrent depression, we may be able to monitor them more carefully.</a:t>
            </a:r>
          </a:p>
        </p:txBody>
      </p:sp>
    </p:spTree>
    <p:extLst>
      <p:ext uri="{BB962C8B-B14F-4D97-AF65-F5344CB8AC3E}">
        <p14:creationId xmlns:p14="http://schemas.microsoft.com/office/powerpoint/2010/main" val="157874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3" descr="Muschio blu">
            <a:extLst>
              <a:ext uri="{FF2B5EF4-FFF2-40B4-BE49-F238E27FC236}">
                <a16:creationId xmlns:a16="http://schemas.microsoft.com/office/drawing/2014/main" id="{7330B426-FEF9-4602-8F15-4D78FB2AE1E6}"/>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5332412"/>
            <a:ext cx="22098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2AEF6C87-7501-4839-9D7D-E6A1DCCF1CA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2426517" y="1642146"/>
            <a:ext cx="6530826" cy="3900881"/>
          </a:xfrm>
          <a:prstGeom prst="rect">
            <a:avLst/>
          </a:prstGeom>
        </p:spPr>
      </p:pic>
      <p:sp>
        <p:nvSpPr>
          <p:cNvPr id="5" name="CasellaDiTesto 4">
            <a:extLst>
              <a:ext uri="{FF2B5EF4-FFF2-40B4-BE49-F238E27FC236}">
                <a16:creationId xmlns:a16="http://schemas.microsoft.com/office/drawing/2014/main" id="{B9C11FDB-B90E-4534-A5BD-D5311D34B50E}"/>
              </a:ext>
            </a:extLst>
          </p:cNvPr>
          <p:cNvSpPr txBox="1"/>
          <p:nvPr/>
        </p:nvSpPr>
        <p:spPr>
          <a:xfrm>
            <a:off x="360727" y="419450"/>
            <a:ext cx="3196205" cy="2554545"/>
          </a:xfrm>
          <a:prstGeom prst="rect">
            <a:avLst/>
          </a:prstGeom>
          <a:noFill/>
        </p:spPr>
        <p:txBody>
          <a:bodyPr wrap="square" rtlCol="0">
            <a:spAutoFit/>
          </a:bodyPr>
          <a:lstStyle/>
          <a:p>
            <a:r>
              <a:rPr lang="it-IT" sz="2000" u="sng" dirty="0">
                <a:latin typeface="Arial" panose="020B0604020202020204" pitchFamily="34" charset="0"/>
                <a:cs typeface="Arial" panose="020B0604020202020204" pitchFamily="34" charset="0"/>
              </a:rPr>
              <a:t>The root </a:t>
            </a:r>
            <a:r>
              <a:rPr lang="it-IT" sz="2000" u="sng" dirty="0" err="1">
                <a:latin typeface="Arial" panose="020B0604020202020204" pitchFamily="34" charset="0"/>
                <a:cs typeface="Arial" panose="020B0604020202020204" pitchFamily="34" charset="0"/>
              </a:rPr>
              <a:t>is</a:t>
            </a:r>
            <a:r>
              <a:rPr lang="it-IT" sz="2000" u="sng" dirty="0">
                <a:latin typeface="Arial" panose="020B0604020202020204" pitchFamily="34" charset="0"/>
                <a:cs typeface="Arial" panose="020B0604020202020204" pitchFamily="34" charset="0"/>
              </a:rPr>
              <a:t> from Latin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also</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our</a:t>
            </a:r>
            <a:r>
              <a:rPr lang="it-IT" sz="2000" dirty="0">
                <a:latin typeface="Arial" panose="020B0604020202020204" pitchFamily="34" charset="0"/>
                <a:cs typeface="Arial" panose="020B0604020202020204" pitchFamily="34" charset="0"/>
              </a:rPr>
              <a:t> language, </a:t>
            </a:r>
            <a:r>
              <a:rPr lang="it-IT" sz="2000" dirty="0" err="1">
                <a:latin typeface="Arial" panose="020B0604020202020204" pitchFamily="34" charset="0"/>
                <a:cs typeface="Arial" panose="020B0604020202020204" pitchFamily="34" charset="0"/>
              </a:rPr>
              <a:t>italian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many</a:t>
            </a:r>
            <a:r>
              <a:rPr lang="it-IT" sz="2000" dirty="0">
                <a:latin typeface="Arial" panose="020B0604020202020204" pitchFamily="34" charset="0"/>
                <a:cs typeface="Arial" panose="020B0604020202020204" pitchFamily="34" charset="0"/>
              </a:rPr>
              <a:t> words </a:t>
            </a:r>
            <a:r>
              <a:rPr lang="it-IT" sz="2000" dirty="0" err="1">
                <a:latin typeface="Arial" panose="020B0604020202020204" pitchFamily="34" charset="0"/>
                <a:cs typeface="Arial" panose="020B0604020202020204" pitchFamily="34" charset="0"/>
              </a:rPr>
              <a:t>have</a:t>
            </a:r>
            <a:r>
              <a:rPr lang="it-IT" sz="2000" dirty="0">
                <a:latin typeface="Arial" panose="020B0604020202020204" pitchFamily="34" charset="0"/>
                <a:cs typeface="Arial" panose="020B0604020202020204" pitchFamily="34" charset="0"/>
              </a:rPr>
              <a:t> the root «</a:t>
            </a:r>
            <a:r>
              <a:rPr lang="it-IT" sz="2000" dirty="0" err="1">
                <a:latin typeface="Arial" panose="020B0604020202020204" pitchFamily="34" charset="0"/>
                <a:cs typeface="Arial" panose="020B0604020202020204" pitchFamily="34" charset="0"/>
              </a:rPr>
              <a:t>monit</a:t>
            </a:r>
            <a:r>
              <a:rPr lang="it-IT" sz="2000" dirty="0">
                <a:latin typeface="Arial" panose="020B0604020202020204" pitchFamily="34" charset="0"/>
                <a:cs typeface="Arial" panose="020B0604020202020204" pitchFamily="34" charset="0"/>
              </a:rPr>
              <a:t>-», es. </a:t>
            </a:r>
            <a:r>
              <a:rPr lang="it-IT" sz="2000" i="1" dirty="0">
                <a:latin typeface="Arial" panose="020B0604020202020204" pitchFamily="34" charset="0"/>
                <a:cs typeface="Arial" panose="020B0604020202020204" pitchFamily="34" charset="0"/>
              </a:rPr>
              <a:t>monito</a:t>
            </a:r>
            <a:r>
              <a:rPr lang="it-IT" sz="2000" dirty="0">
                <a:latin typeface="Arial" panose="020B0604020202020204" pitchFamily="34" charset="0"/>
                <a:cs typeface="Arial" panose="020B0604020202020204" pitchFamily="34" charset="0"/>
              </a:rPr>
              <a:t> (in the </a:t>
            </a:r>
            <a:r>
              <a:rPr lang="it-IT" sz="2000" dirty="0" err="1">
                <a:latin typeface="Arial" panose="020B0604020202020204" pitchFamily="34" charset="0"/>
                <a:cs typeface="Arial" panose="020B0604020202020204" pitchFamily="34" charset="0"/>
              </a:rPr>
              <a:t>sense</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warning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absent</a:t>
            </a:r>
            <a:r>
              <a:rPr lang="it-IT" sz="2000" dirty="0">
                <a:latin typeface="Arial" panose="020B0604020202020204" pitchFamily="34" charset="0"/>
                <a:cs typeface="Arial" panose="020B0604020202020204" pitchFamily="34" charset="0"/>
              </a:rPr>
              <a:t> in the </a:t>
            </a:r>
            <a:r>
              <a:rPr lang="it-IT" sz="2000" dirty="0" err="1">
                <a:latin typeface="Arial" panose="020B0604020202020204" pitchFamily="34" charset="0"/>
                <a:cs typeface="Arial" panose="020B0604020202020204" pitchFamily="34" charset="0"/>
              </a:rPr>
              <a:t>derived</a:t>
            </a:r>
            <a:r>
              <a:rPr lang="it-IT" sz="2000" dirty="0">
                <a:latin typeface="Arial" panose="020B0604020202020204" pitchFamily="34" charset="0"/>
                <a:cs typeface="Arial" panose="020B0604020202020204" pitchFamily="34" charset="0"/>
              </a:rPr>
              <a:t> English word), </a:t>
            </a:r>
            <a:r>
              <a:rPr lang="it-IT" sz="2000" i="1" dirty="0">
                <a:latin typeface="Arial" panose="020B0604020202020204" pitchFamily="34" charset="0"/>
                <a:cs typeface="Arial" panose="020B0604020202020204" pitchFamily="34" charset="0"/>
              </a:rPr>
              <a:t>ammonire, ammonimento, </a:t>
            </a:r>
            <a:r>
              <a:rPr lang="it-IT" sz="2000" dirty="0">
                <a:latin typeface="Arial" panose="020B0604020202020204" pitchFamily="34" charset="0"/>
                <a:cs typeface="Arial" panose="020B0604020202020204" pitchFamily="34" charset="0"/>
              </a:rPr>
              <a:t>etc.</a:t>
            </a:r>
          </a:p>
        </p:txBody>
      </p:sp>
    </p:spTree>
    <p:extLst>
      <p:ext uri="{BB962C8B-B14F-4D97-AF65-F5344CB8AC3E}">
        <p14:creationId xmlns:p14="http://schemas.microsoft.com/office/powerpoint/2010/main" val="294803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B2231C4A-2D4F-49A4-9D61-95800A968FBF}"/>
              </a:ext>
            </a:extLst>
          </p:cNvPr>
          <p:cNvSpPr txBox="1">
            <a:spLocks noChangeArrowheads="1"/>
          </p:cNvSpPr>
          <p:nvPr/>
        </p:nvSpPr>
        <p:spPr bwMode="auto">
          <a:xfrm>
            <a:off x="1249960" y="373063"/>
            <a:ext cx="901322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solidFill>
                  <a:srgbClr val="222222"/>
                </a:solidFill>
                <a:cs typeface="Arial" panose="020B0604020202020204" pitchFamily="34" charset="0"/>
              </a:rPr>
              <a:t>The term "</a:t>
            </a:r>
            <a:r>
              <a:rPr lang="en-US" altLang="it-IT" sz="2400" b="1" dirty="0">
                <a:solidFill>
                  <a:srgbClr val="222222"/>
                </a:solidFill>
                <a:cs typeface="Arial" panose="020B0604020202020204" pitchFamily="34" charset="0"/>
              </a:rPr>
              <a:t>biomonitoring</a:t>
            </a:r>
            <a:r>
              <a:rPr lang="en-US" altLang="it-IT" sz="2400" dirty="0">
                <a:solidFill>
                  <a:srgbClr val="222222"/>
                </a:solidFill>
                <a:cs typeface="Arial" panose="020B0604020202020204" pitchFamily="34" charset="0"/>
              </a:rPr>
              <a:t>" was introduced by </a:t>
            </a:r>
            <a:r>
              <a:rPr lang="en-US" altLang="it-IT" sz="2400" b="1" dirty="0">
                <a:solidFill>
                  <a:srgbClr val="222222"/>
                </a:solidFill>
                <a:cs typeface="Arial" panose="020B0604020202020204" pitchFamily="34" charset="0"/>
              </a:rPr>
              <a:t>occupational medicine</a:t>
            </a:r>
            <a:r>
              <a:rPr lang="en-US" altLang="it-IT" sz="2400" dirty="0">
                <a:solidFill>
                  <a:srgbClr val="222222"/>
                </a:solidFill>
                <a:cs typeface="Arial" panose="020B0604020202020204" pitchFamily="34" charset="0"/>
              </a:rPr>
              <a:t> to define the direct measurement of elements, toxic chemical compounds or their metabolites in the human body, for example in body fluids such as blood, urine, saliva, sperm, or milk.</a:t>
            </a:r>
          </a:p>
          <a:p>
            <a:pPr>
              <a:spcBef>
                <a:spcPct val="50000"/>
              </a:spcBef>
              <a:buFontTx/>
              <a:buNone/>
            </a:pPr>
            <a:r>
              <a:rPr lang="en-US" altLang="it-IT" sz="2400" dirty="0">
                <a:solidFill>
                  <a:srgbClr val="222222"/>
                </a:solidFill>
                <a:cs typeface="Arial" panose="020B0604020202020204" pitchFamily="34" charset="0"/>
              </a:rPr>
              <a:t>In health risk assessment, this approach allows us to know the real levels of substances to which the individual subject is exposed, significantly improving epidemiological research.</a:t>
            </a:r>
          </a:p>
        </p:txBody>
      </p:sp>
      <p:sp>
        <p:nvSpPr>
          <p:cNvPr id="57349" name="Text Box 5">
            <a:extLst>
              <a:ext uri="{FF2B5EF4-FFF2-40B4-BE49-F238E27FC236}">
                <a16:creationId xmlns:a16="http://schemas.microsoft.com/office/drawing/2014/main" id="{B7468DB6-1D2D-464A-825B-AEEAB840072A}"/>
              </a:ext>
            </a:extLst>
          </p:cNvPr>
          <p:cNvSpPr txBox="1">
            <a:spLocks noChangeArrowheads="1"/>
          </p:cNvSpPr>
          <p:nvPr/>
        </p:nvSpPr>
        <p:spPr bwMode="auto">
          <a:xfrm>
            <a:off x="1249961" y="4098925"/>
            <a:ext cx="916721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it-IT" sz="2400" dirty="0"/>
              <a:t>The </a:t>
            </a:r>
            <a:r>
              <a:rPr lang="it-IT" sz="2400" u="sng" dirty="0"/>
              <a:t>Center for Disease Control and Prevention </a:t>
            </a:r>
            <a:r>
              <a:rPr lang="it-IT" sz="2400" dirty="0"/>
              <a:t>(CDC) of the U.S.A. set the standard, publishing a </a:t>
            </a:r>
            <a:r>
              <a:rPr lang="it-IT" sz="2400" dirty="0" err="1"/>
              <a:t>biennial</a:t>
            </a:r>
            <a:r>
              <a:rPr lang="it-IT" sz="2400" dirty="0"/>
              <a:t> report, “On Human Exposure to Environmental Chemicals”, </a:t>
            </a:r>
            <a:r>
              <a:rPr lang="it-IT" sz="2400" dirty="0" err="1"/>
              <a:t>based</a:t>
            </a:r>
            <a:r>
              <a:rPr lang="it-IT" sz="2400" dirty="0"/>
              <a:t> on a </a:t>
            </a:r>
            <a:r>
              <a:rPr lang="it-IT" sz="2400" dirty="0" err="1"/>
              <a:t>statistically</a:t>
            </a:r>
            <a:r>
              <a:rPr lang="it-IT" sz="2400" dirty="0"/>
              <a:t> </a:t>
            </a:r>
            <a:r>
              <a:rPr lang="it-IT" sz="2400" dirty="0" err="1"/>
              <a:t>representative</a:t>
            </a:r>
            <a:r>
              <a:rPr lang="it-IT" sz="2400" dirty="0"/>
              <a:t> sample of the </a:t>
            </a:r>
            <a:r>
              <a:rPr lang="it-IT" sz="2400" dirty="0" err="1"/>
              <a:t>population</a:t>
            </a:r>
            <a:r>
              <a:rPr lang="it-IT" sz="2400" dirty="0"/>
              <a:t> of </a:t>
            </a:r>
            <a:r>
              <a:rPr lang="it-IT" sz="2400" dirty="0" err="1"/>
              <a:t>that</a:t>
            </a:r>
            <a:r>
              <a:rPr lang="it-IT" sz="2400" dirty="0"/>
              <a:t> country. </a:t>
            </a:r>
          </a:p>
          <a:p>
            <a:pPr>
              <a:spcBef>
                <a:spcPct val="50000"/>
              </a:spcBef>
              <a:buNone/>
            </a:pPr>
            <a:r>
              <a:rPr lang="it-IT" sz="2400" dirty="0"/>
              <a:t>The </a:t>
            </a:r>
            <a:r>
              <a:rPr lang="it-IT" sz="2400" dirty="0" err="1"/>
              <a:t>program</a:t>
            </a:r>
            <a:r>
              <a:rPr lang="it-IT" sz="2400" dirty="0"/>
              <a:t> started in </a:t>
            </a:r>
            <a:r>
              <a:rPr lang="it-IT" sz="2400" b="1" dirty="0"/>
              <a:t>1976</a:t>
            </a:r>
            <a:r>
              <a:rPr lang="it-IT" sz="2400" dirty="0"/>
              <a:t> on </a:t>
            </a:r>
            <a:r>
              <a:rPr lang="it-IT" sz="2400" dirty="0" err="1"/>
              <a:t>lead</a:t>
            </a:r>
            <a:r>
              <a:rPr lang="it-IT" sz="2400" dirty="0"/>
              <a:t> and some </a:t>
            </a:r>
            <a:r>
              <a:rPr lang="it-IT" sz="2400" dirty="0" err="1"/>
              <a:t>pesticides</a:t>
            </a:r>
            <a:r>
              <a:rPr lang="it-IT" sz="2400" dirty="0"/>
              <a:t> and </a:t>
            </a:r>
            <a:r>
              <a:rPr lang="it-IT" sz="2400" dirty="0" err="1"/>
              <a:t>is</a:t>
            </a:r>
            <a:r>
              <a:rPr lang="it-IT" sz="2400" dirty="0"/>
              <a:t> </a:t>
            </a:r>
            <a:r>
              <a:rPr lang="it-IT" sz="2400" dirty="0" err="1"/>
              <a:t>still</a:t>
            </a:r>
            <a:r>
              <a:rPr lang="it-IT" sz="2400" dirty="0"/>
              <a:t> </a:t>
            </a:r>
            <a:r>
              <a:rPr lang="it-IT" sz="2400" dirty="0" err="1"/>
              <a:t>going</a:t>
            </a:r>
            <a:r>
              <a:rPr lang="it-IT" sz="2400" dirty="0"/>
              <a:t> on.</a:t>
            </a:r>
            <a:r>
              <a:rPr lang="it-IT" altLang="it-IT" sz="2400" dirty="0"/>
              <a:t> </a:t>
            </a:r>
            <a:endParaRPr lang="it-IT" altLang="it-IT"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87E3C60A-1F12-4773-9B86-38E97429B6AB}"/>
              </a:ext>
            </a:extLst>
          </p:cNvPr>
          <p:cNvSpPr txBox="1">
            <a:spLocks noChangeArrowheads="1"/>
          </p:cNvSpPr>
          <p:nvPr/>
        </p:nvSpPr>
        <p:spPr bwMode="auto">
          <a:xfrm>
            <a:off x="1258349" y="549276"/>
            <a:ext cx="973961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cs typeface="Arial" panose="020B0604020202020204" pitchFamily="34" charset="0"/>
              </a:rPr>
              <a:t>Now the term biomonitoring has a broader meaning. It indicates the set of methodologies that use communities of organisms, species, individuals, or their metabolic processes and derived biomaterials that are reactive towards pollutants, to obtain information on the state of the environment, in particular </a:t>
            </a:r>
            <a:r>
              <a:rPr lang="en-US" altLang="it-IT" sz="2400" u="sng" dirty="0">
                <a:cs typeface="Arial" panose="020B0604020202020204" pitchFamily="34" charset="0"/>
              </a:rPr>
              <a:t>to estimate possible deviations from "normal" or background values</a:t>
            </a:r>
            <a:r>
              <a:rPr lang="en-US" altLang="it-IT" sz="2400" dirty="0">
                <a:cs typeface="Arial" panose="020B0604020202020204" pitchFamily="34" charset="0"/>
              </a:rPr>
              <a:t>.</a:t>
            </a:r>
            <a:endParaRPr lang="it-IT" altLang="it-IT" sz="2400" dirty="0">
              <a:cs typeface="Arial" panose="020B0604020202020204" pitchFamily="34" charset="0"/>
            </a:endParaRPr>
          </a:p>
        </p:txBody>
      </p:sp>
      <p:pic>
        <p:nvPicPr>
          <p:cNvPr id="9220" name="Picture 3" descr="Muschio blu">
            <a:extLst>
              <a:ext uri="{FF2B5EF4-FFF2-40B4-BE49-F238E27FC236}">
                <a16:creationId xmlns:a16="http://schemas.microsoft.com/office/drawing/2014/main" id="{E10D6A19-6E5B-410A-9F12-C09A42AD5930}"/>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5223530"/>
            <a:ext cx="22098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4045150F-D11A-4796-869D-5B832B7A1832}"/>
              </a:ext>
            </a:extLst>
          </p:cNvPr>
          <p:cNvSpPr txBox="1"/>
          <p:nvPr/>
        </p:nvSpPr>
        <p:spPr>
          <a:xfrm>
            <a:off x="1208015" y="3280095"/>
            <a:ext cx="955506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Biomonitoring allows estimating biological effects over time (</a:t>
            </a:r>
            <a:r>
              <a:rPr lang="en-US" sz="2400" u="sng" dirty="0">
                <a:latin typeface="Arial" panose="020B0604020202020204" pitchFamily="34" charset="0"/>
                <a:cs typeface="Arial" panose="020B0604020202020204" pitchFamily="34" charset="0"/>
              </a:rPr>
              <a:t>trend monitoring</a:t>
            </a:r>
            <a:r>
              <a:rPr lang="en-US" sz="2400" dirty="0">
                <a:latin typeface="Arial" panose="020B0604020202020204" pitchFamily="34" charset="0"/>
                <a:cs typeface="Arial" panose="020B0604020202020204" pitchFamily="34" charset="0"/>
              </a:rPr>
              <a:t>); that is, it provides more general information on the state of health of the environment by evaluating the change of target organisms present in the study area (or specifically introduced) in terms of biomarkers, morphological modifications, species rarefaction or disappearance etc.</a:t>
            </a:r>
            <a:endParaRPr lang="it-IT" sz="24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F88501A3-4B7E-4D6D-A0EC-5AC51AEB3EA8}"/>
              </a:ext>
            </a:extLst>
          </p:cNvPr>
          <p:cNvSpPr txBox="1">
            <a:spLocks noChangeArrowheads="1"/>
          </p:cNvSpPr>
          <p:nvPr/>
        </p:nvSpPr>
        <p:spPr bwMode="auto">
          <a:xfrm>
            <a:off x="1174458" y="600076"/>
            <a:ext cx="951311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400" dirty="0">
                <a:cs typeface="Arial" panose="020B0604020202020204" pitchFamily="34" charset="0"/>
              </a:rPr>
              <a:t>Biomonitoring has several advantages:</a:t>
            </a:r>
          </a:p>
          <a:p>
            <a:pPr>
              <a:spcBef>
                <a:spcPct val="0"/>
              </a:spcBef>
              <a:buFontTx/>
              <a:buNone/>
            </a:pPr>
            <a:endParaRPr lang="en-US" altLang="it-IT" sz="2400" dirty="0">
              <a:cs typeface="Arial" panose="020B0604020202020204" pitchFamily="34" charset="0"/>
            </a:endParaRPr>
          </a:p>
          <a:p>
            <a:pPr marL="342900" indent="-342900">
              <a:spcBef>
                <a:spcPct val="0"/>
              </a:spcBef>
            </a:pPr>
            <a:r>
              <a:rPr lang="en-US" altLang="it-IT" sz="2400" dirty="0">
                <a:cs typeface="Arial" panose="020B0604020202020204" pitchFamily="34" charset="0"/>
              </a:rPr>
              <a:t> generally limited management costs (for materials and setup);</a:t>
            </a:r>
          </a:p>
          <a:p>
            <a:pPr marL="342900" indent="-342900">
              <a:spcBef>
                <a:spcPct val="0"/>
              </a:spcBef>
            </a:pPr>
            <a:r>
              <a:rPr lang="en-US" altLang="it-IT" sz="2400" dirty="0">
                <a:cs typeface="Arial" panose="020B0604020202020204" pitchFamily="34" charset="0"/>
              </a:rPr>
              <a:t> possibility of studying changes in time and space;</a:t>
            </a:r>
          </a:p>
          <a:p>
            <a:pPr marL="342900" indent="-342900">
              <a:spcBef>
                <a:spcPct val="0"/>
              </a:spcBef>
            </a:pPr>
            <a:r>
              <a:rPr lang="en-US" altLang="it-IT" sz="2400" dirty="0">
                <a:cs typeface="Arial" panose="020B0604020202020204" pitchFamily="34" charset="0"/>
              </a:rPr>
              <a:t> possibility of having, with relative ease and speed, adequate coverage of the territory, also in terms of statistical sampling density;</a:t>
            </a:r>
          </a:p>
          <a:p>
            <a:pPr marL="342900" indent="-342900">
              <a:spcBef>
                <a:spcPct val="0"/>
              </a:spcBef>
            </a:pPr>
            <a:r>
              <a:rPr lang="en-US" altLang="it-IT" sz="2400" dirty="0">
                <a:cs typeface="Arial" panose="020B0604020202020204" pitchFamily="34" charset="0"/>
              </a:rPr>
              <a:t> estimation of the combined effects of multiple stressors on living beings (*).</a:t>
            </a:r>
          </a:p>
          <a:p>
            <a:pPr>
              <a:spcBef>
                <a:spcPct val="0"/>
              </a:spcBef>
              <a:buFontTx/>
              <a:buNone/>
            </a:pPr>
            <a:endParaRPr lang="it-IT" altLang="it-IT" sz="2400" dirty="0">
              <a:cs typeface="Arial" panose="020B0604020202020204" pitchFamily="34" charset="0"/>
            </a:endParaRPr>
          </a:p>
        </p:txBody>
      </p:sp>
      <p:pic>
        <p:nvPicPr>
          <p:cNvPr id="10243" name="Picture 3" descr="Muschio blu">
            <a:extLst>
              <a:ext uri="{FF2B5EF4-FFF2-40B4-BE49-F238E27FC236}">
                <a16:creationId xmlns:a16="http://schemas.microsoft.com/office/drawing/2014/main" id="{E65E94F6-1134-4589-8040-C20E4ABF80D5}"/>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5332413"/>
            <a:ext cx="22098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F3357628-4177-4D1A-8BDE-76E9D6B9E6A4}"/>
              </a:ext>
            </a:extLst>
          </p:cNvPr>
          <p:cNvSpPr txBox="1">
            <a:spLocks noChangeArrowheads="1"/>
          </p:cNvSpPr>
          <p:nvPr/>
        </p:nvSpPr>
        <p:spPr bwMode="auto">
          <a:xfrm>
            <a:off x="1369678" y="258858"/>
            <a:ext cx="93850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Practically every organism is able to provide information on the environment in which it lives, especially if it is compared with others (concept of the "ecological niche" or ecological hyper-space), but above all if it is "interrogated" in the right way.</a:t>
            </a:r>
            <a:r>
              <a:rPr lang="it-IT" altLang="it-IT" sz="2400" dirty="0"/>
              <a:t>. </a:t>
            </a:r>
          </a:p>
        </p:txBody>
      </p:sp>
      <p:sp>
        <p:nvSpPr>
          <p:cNvPr id="12292" name="Text Box 4">
            <a:extLst>
              <a:ext uri="{FF2B5EF4-FFF2-40B4-BE49-F238E27FC236}">
                <a16:creationId xmlns:a16="http://schemas.microsoft.com/office/drawing/2014/main" id="{BE75145F-C2DE-44B9-9BD3-95905714F45C}"/>
              </a:ext>
            </a:extLst>
          </p:cNvPr>
          <p:cNvSpPr txBox="1">
            <a:spLocks noChangeArrowheads="1"/>
          </p:cNvSpPr>
          <p:nvPr/>
        </p:nvSpPr>
        <p:spPr bwMode="auto">
          <a:xfrm>
            <a:off x="4741864" y="1861372"/>
            <a:ext cx="57108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Plants, yeasts, insects, birds, earthworms, </a:t>
            </a:r>
            <a:r>
              <a:rPr lang="en-US" altLang="it-IT" sz="2400" dirty="0" err="1"/>
              <a:t>molluscs</a:t>
            </a:r>
            <a:r>
              <a:rPr lang="en-US" altLang="it-IT" sz="2400" dirty="0"/>
              <a:t>, …. They are all potential “</a:t>
            </a:r>
            <a:r>
              <a:rPr lang="en-US" altLang="it-IT" sz="2400" dirty="0" err="1"/>
              <a:t>biomonitors</a:t>
            </a:r>
            <a:r>
              <a:rPr lang="en-US" altLang="it-IT" sz="2400" dirty="0"/>
              <a:t>”… </a:t>
            </a:r>
            <a:r>
              <a:rPr lang="en-US" altLang="it-IT" sz="2400" b="1" dirty="0"/>
              <a:t>if you know well their biology </a:t>
            </a:r>
            <a:r>
              <a:rPr lang="en-US" altLang="it-IT" sz="2400" b="1" i="1" dirty="0" err="1"/>
              <a:t>s.lat</a:t>
            </a:r>
            <a:r>
              <a:rPr lang="en-US" altLang="it-IT" sz="2400" b="1" i="1" dirty="0"/>
              <a:t>.</a:t>
            </a:r>
            <a:endParaRPr lang="it-IT" altLang="it-IT" sz="2400" b="1" i="1" dirty="0"/>
          </a:p>
        </p:txBody>
      </p:sp>
      <p:pic>
        <p:nvPicPr>
          <p:cNvPr id="59397" name="Picture 5" descr="lievito">
            <a:extLst>
              <a:ext uri="{FF2B5EF4-FFF2-40B4-BE49-F238E27FC236}">
                <a16:creationId xmlns:a16="http://schemas.microsoft.com/office/drawing/2014/main" id="{A88CFD35-D1AD-4412-A7F9-82EE85DA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64" y="3924300"/>
            <a:ext cx="31908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lombrico">
            <a:extLst>
              <a:ext uri="{FF2B5EF4-FFF2-40B4-BE49-F238E27FC236}">
                <a16:creationId xmlns:a16="http://schemas.microsoft.com/office/drawing/2014/main" id="{A7EC73EE-4C90-47B2-A7C9-340832B17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445000"/>
            <a:ext cx="321786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insetti">
            <a:extLst>
              <a:ext uri="{FF2B5EF4-FFF2-40B4-BE49-F238E27FC236}">
                <a16:creationId xmlns:a16="http://schemas.microsoft.com/office/drawing/2014/main" id="{DF164022-D728-40F9-B40F-343590A01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96" y="3115813"/>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lumaca">
            <a:extLst>
              <a:ext uri="{FF2B5EF4-FFF2-40B4-BE49-F238E27FC236}">
                <a16:creationId xmlns:a16="http://schemas.microsoft.com/office/drawing/2014/main" id="{52BD84ED-7FCC-4411-B099-D501DF3459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6054" y="1964531"/>
            <a:ext cx="33083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Spirogyra stereo">
            <a:extLst>
              <a:ext uri="{FF2B5EF4-FFF2-40B4-BE49-F238E27FC236}">
                <a16:creationId xmlns:a16="http://schemas.microsoft.com/office/drawing/2014/main" id="{4AF32948-3EE4-47E3-8C62-D643477B7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043" y="5259388"/>
            <a:ext cx="26670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fade">
                                      <p:cBhvr>
                                        <p:cTn id="12" dur="500"/>
                                        <p:tgtEl>
                                          <p:spTgt spid="59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9398"/>
                                        </p:tgtEl>
                                        <p:attrNameLst>
                                          <p:attrName>style.visibility</p:attrName>
                                        </p:attrNameLst>
                                      </p:cBhvr>
                                      <p:to>
                                        <p:strVal val="visible"/>
                                      </p:to>
                                    </p:set>
                                    <p:animEffect transition="in" filter="fade">
                                      <p:cBhvr>
                                        <p:cTn id="17" dur="500"/>
                                        <p:tgtEl>
                                          <p:spTgt spid="593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fade">
                                      <p:cBhvr>
                                        <p:cTn id="22"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2CAB8785-B422-4A47-B56D-D1B192F47052}"/>
              </a:ext>
            </a:extLst>
          </p:cNvPr>
          <p:cNvSpPr txBox="1">
            <a:spLocks noChangeArrowheads="1"/>
          </p:cNvSpPr>
          <p:nvPr/>
        </p:nvSpPr>
        <p:spPr bwMode="auto">
          <a:xfrm>
            <a:off x="1847850" y="465138"/>
            <a:ext cx="82804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Potentially every organism is an environmental indicator since, by definition, the very fact of being alive gives us information on the presence of specific conditions which are compatible to the life of that organism.</a:t>
            </a:r>
          </a:p>
          <a:p>
            <a:pPr>
              <a:spcBef>
                <a:spcPct val="50000"/>
              </a:spcBef>
              <a:buFontTx/>
              <a:buNone/>
            </a:pPr>
            <a:r>
              <a:rPr lang="en-US" altLang="it-IT" sz="2400" dirty="0"/>
              <a:t>Among all organisms, there are many that have a physiology and ecology that is partially or largely unknown, and in any case too complex, for which it is difficult to identify a response attributable to specific causes.</a:t>
            </a:r>
          </a:p>
          <a:p>
            <a:pPr>
              <a:spcBef>
                <a:spcPct val="50000"/>
              </a:spcBef>
              <a:buFontTx/>
              <a:buNone/>
            </a:pPr>
            <a:r>
              <a:rPr lang="en-US" altLang="it-IT" sz="2400" dirty="0"/>
              <a:t>For this reason, specific groups of organisms are selected, because particularly reactive toward a specific factor or groups of factors. The choice also depends on the specialization (and scientific strength) of the people who study them: a deep knowledge of the biology of that group of organisms is of paramount importance to assure scientifically sound results.</a:t>
            </a:r>
          </a:p>
          <a:p>
            <a:pPr>
              <a:spcBef>
                <a:spcPct val="50000"/>
              </a:spcBef>
              <a:buFontTx/>
              <a:buNone/>
            </a:pPr>
            <a:endParaRPr lang="it-IT" altLang="it-IT"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12A3FE4-9FAE-42B1-814A-34C4BC81B4BB}"/>
              </a:ext>
            </a:extLst>
          </p:cNvPr>
          <p:cNvSpPr txBox="1">
            <a:spLocks noChangeArrowheads="1"/>
          </p:cNvSpPr>
          <p:nvPr/>
        </p:nvSpPr>
        <p:spPr bwMode="auto">
          <a:xfrm>
            <a:off x="1317073" y="792556"/>
            <a:ext cx="942764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2400" dirty="0"/>
              <a:t>It should not be surprising that a living being is a (precious) source of information about the environment.</a:t>
            </a:r>
          </a:p>
          <a:p>
            <a:pPr>
              <a:spcBef>
                <a:spcPct val="50000"/>
              </a:spcBef>
              <a:buFontTx/>
              <a:buNone/>
            </a:pPr>
            <a:r>
              <a:rPr lang="en-US" altLang="it-IT" sz="2400" dirty="0"/>
              <a:t>Any organism carries out a continuous exchange of substances with the environment that surrounds it: gases, water, minerals, organic compounds are transformed into new substances which, in turn, are put back into circulation and will be used by other organisms.</a:t>
            </a:r>
          </a:p>
          <a:p>
            <a:pPr>
              <a:spcBef>
                <a:spcPct val="50000"/>
              </a:spcBef>
              <a:buFontTx/>
              <a:buNone/>
            </a:pPr>
            <a:r>
              <a:rPr lang="en-US" altLang="it-IT" sz="2400" dirty="0"/>
              <a:t>For instance, since harmful substances are commonly present in a polluted biosphere, organisms take in them together with nutrients, and this can "leave its mark".</a:t>
            </a:r>
            <a:r>
              <a:rPr lang="it-IT" altLang="it-IT" sz="2400" dirty="0"/>
              <a:t> </a:t>
            </a:r>
          </a:p>
          <a:p>
            <a:pPr>
              <a:spcBef>
                <a:spcPct val="50000"/>
              </a:spcBef>
              <a:buFontTx/>
              <a:buNone/>
            </a:pPr>
            <a:r>
              <a:rPr lang="it-IT" altLang="it-IT" sz="2400" dirty="0"/>
              <a:t>In some </a:t>
            </a:r>
            <a:r>
              <a:rPr lang="it-IT" altLang="it-IT" sz="2400" dirty="0" err="1"/>
              <a:t>cases</a:t>
            </a:r>
            <a:r>
              <a:rPr lang="it-IT" altLang="it-IT" sz="2400" dirty="0"/>
              <a:t>, </a:t>
            </a:r>
            <a:r>
              <a:rPr lang="it-IT" altLang="it-IT" sz="2400" dirty="0" err="1"/>
              <a:t>we</a:t>
            </a:r>
            <a:r>
              <a:rPr lang="it-IT" altLang="it-IT" sz="2400" dirty="0"/>
              <a:t> can measure the </a:t>
            </a:r>
            <a:r>
              <a:rPr lang="it-IT" altLang="it-IT" sz="2400" dirty="0" err="1"/>
              <a:t>content</a:t>
            </a:r>
            <a:r>
              <a:rPr lang="it-IT" altLang="it-IT" sz="2400" dirty="0"/>
              <a:t> of </a:t>
            </a:r>
            <a:r>
              <a:rPr lang="it-IT" altLang="it-IT" sz="2400" dirty="0" err="1"/>
              <a:t>these</a:t>
            </a:r>
            <a:r>
              <a:rPr lang="it-IT" altLang="it-IT" sz="2400" dirty="0"/>
              <a:t> </a:t>
            </a:r>
            <a:r>
              <a:rPr lang="it-IT" altLang="it-IT" sz="2400" dirty="0" err="1"/>
              <a:t>harmful</a:t>
            </a:r>
            <a:r>
              <a:rPr lang="it-IT" altLang="it-IT" sz="2400" dirty="0"/>
              <a:t> </a:t>
            </a:r>
            <a:r>
              <a:rPr lang="it-IT" altLang="it-IT" sz="2400" dirty="0" err="1"/>
              <a:t>substances</a:t>
            </a:r>
            <a:r>
              <a:rPr lang="it-IT" altLang="it-IT" sz="2400" dirty="0"/>
              <a:t> </a:t>
            </a:r>
            <a:r>
              <a:rPr lang="it-IT" altLang="it-IT" sz="2400" dirty="0" err="1"/>
              <a:t>directly</a:t>
            </a:r>
            <a:r>
              <a:rPr lang="it-IT" altLang="it-IT" sz="2400" dirty="0"/>
              <a:t> in the body of the </a:t>
            </a:r>
            <a:r>
              <a:rPr lang="it-IT" altLang="it-IT" sz="2400" dirty="0" err="1"/>
              <a:t>organism</a:t>
            </a:r>
            <a:r>
              <a:rPr lang="it-IT" altLang="it-IT" sz="2400" dirty="0"/>
              <a:t>, in other </a:t>
            </a:r>
            <a:r>
              <a:rPr lang="it-IT" altLang="it-IT" sz="2400" dirty="0" err="1"/>
              <a:t>it</a:t>
            </a:r>
            <a:r>
              <a:rPr lang="it-IT" altLang="it-IT" sz="2400" dirty="0"/>
              <a:t> </a:t>
            </a:r>
            <a:r>
              <a:rPr lang="it-IT" altLang="it-IT" sz="2400" dirty="0" err="1"/>
              <a:t>is</a:t>
            </a:r>
            <a:r>
              <a:rPr lang="it-IT" altLang="it-IT" sz="2400" dirty="0"/>
              <a:t> </a:t>
            </a:r>
            <a:r>
              <a:rPr lang="it-IT" altLang="it-IT" sz="2400" dirty="0" err="1"/>
              <a:t>preferable</a:t>
            </a:r>
            <a:r>
              <a:rPr lang="it-IT" altLang="it-IT" sz="2400" dirty="0"/>
              <a:t> to </a:t>
            </a:r>
            <a:r>
              <a:rPr lang="it-IT" altLang="it-IT" sz="2400" dirty="0" err="1"/>
              <a:t>quantify</a:t>
            </a:r>
            <a:r>
              <a:rPr lang="it-IT" altLang="it-IT" sz="2400" dirty="0"/>
              <a:t> the effects of </a:t>
            </a:r>
            <a:r>
              <a:rPr lang="it-IT" altLang="it-IT" sz="2400" dirty="0" err="1"/>
              <a:t>these</a:t>
            </a:r>
            <a:r>
              <a:rPr lang="it-IT" altLang="it-IT" sz="2400" dirty="0"/>
              <a:t> </a:t>
            </a:r>
            <a:r>
              <a:rPr lang="it-IT" altLang="it-IT" sz="2400" dirty="0" err="1"/>
              <a:t>harmful</a:t>
            </a:r>
            <a:r>
              <a:rPr lang="it-IT" altLang="it-IT" sz="2400" dirty="0"/>
              <a:t> </a:t>
            </a:r>
            <a:r>
              <a:rPr lang="it-IT" altLang="it-IT" sz="2400" dirty="0" err="1"/>
              <a:t>substances</a:t>
            </a:r>
            <a:r>
              <a:rPr lang="it-IT" altLang="it-IT" sz="2400" dirty="0"/>
              <a:t> </a:t>
            </a:r>
            <a:r>
              <a:rPr lang="it-IT" altLang="it-IT" sz="2400" dirty="0" err="1"/>
              <a:t>at</a:t>
            </a:r>
            <a:r>
              <a:rPr lang="it-IT" altLang="it-IT" sz="2400" dirty="0"/>
              <a:t> </a:t>
            </a:r>
            <a:r>
              <a:rPr lang="it-IT" altLang="it-IT" sz="2400" dirty="0" err="1"/>
              <a:t>metabolic</a:t>
            </a:r>
            <a:r>
              <a:rPr lang="it-IT" altLang="it-IT" sz="2400" dirty="0"/>
              <a:t>, </a:t>
            </a:r>
            <a:r>
              <a:rPr lang="it-IT" altLang="it-IT" sz="2400" dirty="0" err="1"/>
              <a:t>cellular</a:t>
            </a:r>
            <a:r>
              <a:rPr lang="it-IT" altLang="it-IT" sz="2400" dirty="0"/>
              <a:t> or </a:t>
            </a:r>
            <a:r>
              <a:rPr lang="it-IT" altLang="it-IT" sz="2400" dirty="0" err="1"/>
              <a:t>higher</a:t>
            </a:r>
            <a:r>
              <a:rPr lang="it-IT" altLang="it-IT" sz="2400" dirty="0"/>
              <a:t> level (</a:t>
            </a:r>
            <a:r>
              <a:rPr lang="it-IT" altLang="it-IT" sz="2400" dirty="0" err="1"/>
              <a:t>see</a:t>
            </a:r>
            <a:r>
              <a:rPr lang="it-IT" altLang="it-IT" sz="2400" dirty="0"/>
              <a:t> </a:t>
            </a:r>
            <a:r>
              <a:rPr lang="it-IT" altLang="it-IT" sz="2400" dirty="0" err="1"/>
              <a:t>later</a:t>
            </a:r>
            <a:r>
              <a:rPr lang="it-IT" altLang="it-IT"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7F5BC92-0E2C-476D-926C-E59A2A64F51B}"/>
              </a:ext>
            </a:extLst>
          </p:cNvPr>
          <p:cNvSpPr txBox="1"/>
          <p:nvPr/>
        </p:nvSpPr>
        <p:spPr>
          <a:xfrm>
            <a:off x="855677" y="620785"/>
            <a:ext cx="8472881" cy="3785652"/>
          </a:xfrm>
          <a:prstGeom prst="rect">
            <a:avLst/>
          </a:prstGeom>
          <a:noFill/>
        </p:spPr>
        <p:txBody>
          <a:bodyPr wrap="square" rtlCol="0">
            <a:spAutoFit/>
          </a:bodyPr>
          <a:lstStyle/>
          <a:p>
            <a:r>
              <a:rPr lang="it-IT" sz="2400" dirty="0"/>
              <a:t>I </a:t>
            </a:r>
            <a:r>
              <a:rPr lang="it-IT" sz="2400" dirty="0" err="1"/>
              <a:t>suggest</a:t>
            </a:r>
            <a:r>
              <a:rPr lang="it-IT" sz="2400" dirty="0"/>
              <a:t> to </a:t>
            </a:r>
            <a:r>
              <a:rPr lang="it-IT" sz="2400" dirty="0" err="1"/>
              <a:t>consider</a:t>
            </a:r>
            <a:r>
              <a:rPr lang="it-IT" sz="2400" dirty="0"/>
              <a:t> </a:t>
            </a:r>
            <a:r>
              <a:rPr lang="it-IT" sz="2400" dirty="0" err="1"/>
              <a:t>these</a:t>
            </a:r>
            <a:r>
              <a:rPr lang="it-IT" sz="2400" dirty="0"/>
              <a:t> </a:t>
            </a:r>
            <a:r>
              <a:rPr lang="it-IT" sz="2400" dirty="0" err="1"/>
              <a:t>four</a:t>
            </a:r>
            <a:r>
              <a:rPr lang="it-IT" sz="2400" dirty="0"/>
              <a:t> </a:t>
            </a:r>
            <a:r>
              <a:rPr lang="it-IT" sz="2400" dirty="0" err="1"/>
              <a:t>topics</a:t>
            </a:r>
            <a:r>
              <a:rPr lang="it-IT" sz="2400" dirty="0"/>
              <a:t>:</a:t>
            </a:r>
          </a:p>
          <a:p>
            <a:endParaRPr lang="it-IT" sz="2400" dirty="0"/>
          </a:p>
          <a:p>
            <a:r>
              <a:rPr lang="it-IT" sz="2400" dirty="0"/>
              <a:t>1) </a:t>
            </a:r>
            <a:r>
              <a:rPr lang="it-IT" sz="2400" dirty="0" err="1"/>
              <a:t>Territory</a:t>
            </a:r>
            <a:endParaRPr lang="it-IT" sz="2400" dirty="0"/>
          </a:p>
          <a:p>
            <a:endParaRPr lang="it-IT" sz="2400" dirty="0"/>
          </a:p>
          <a:p>
            <a:r>
              <a:rPr lang="it-IT" sz="2400" dirty="0"/>
              <a:t>2) </a:t>
            </a:r>
            <a:r>
              <a:rPr lang="it-IT" sz="2400" dirty="0" err="1"/>
              <a:t>Climate</a:t>
            </a:r>
            <a:endParaRPr lang="it-IT" sz="2400" dirty="0"/>
          </a:p>
          <a:p>
            <a:endParaRPr lang="it-IT" sz="2400" dirty="0"/>
          </a:p>
          <a:p>
            <a:r>
              <a:rPr lang="it-IT" sz="2400" dirty="0"/>
              <a:t>3) Society</a:t>
            </a:r>
          </a:p>
          <a:p>
            <a:endParaRPr lang="it-IT" sz="2400" dirty="0"/>
          </a:p>
          <a:p>
            <a:r>
              <a:rPr lang="it-IT" sz="2400" dirty="0"/>
              <a:t>4) </a:t>
            </a:r>
            <a:r>
              <a:rPr lang="it-IT" sz="2400" dirty="0" err="1"/>
              <a:t>Pollution</a:t>
            </a:r>
            <a:endParaRPr lang="it-IT" sz="2400" dirty="0"/>
          </a:p>
          <a:p>
            <a:endParaRPr lang="it-IT" sz="2400" dirty="0"/>
          </a:p>
        </p:txBody>
      </p:sp>
      <p:sp>
        <p:nvSpPr>
          <p:cNvPr id="2" name="CasellaDiTesto 1">
            <a:extLst>
              <a:ext uri="{FF2B5EF4-FFF2-40B4-BE49-F238E27FC236}">
                <a16:creationId xmlns:a16="http://schemas.microsoft.com/office/drawing/2014/main" id="{7CB1E307-02F0-4B47-A68C-B255BE2627EB}"/>
              </a:ext>
            </a:extLst>
          </p:cNvPr>
          <p:cNvSpPr txBox="1"/>
          <p:nvPr/>
        </p:nvSpPr>
        <p:spPr>
          <a:xfrm>
            <a:off x="847288" y="4353886"/>
            <a:ext cx="2810312" cy="1477328"/>
          </a:xfrm>
          <a:prstGeom prst="rect">
            <a:avLst/>
          </a:prstGeom>
          <a:noFill/>
        </p:spPr>
        <p:txBody>
          <a:bodyPr wrap="square" rtlCol="0">
            <a:spAutoFit/>
          </a:bodyPr>
          <a:lstStyle/>
          <a:p>
            <a:pPr lvl="0"/>
            <a:r>
              <a:rPr lang="it-IT" sz="2400" dirty="0">
                <a:solidFill>
                  <a:srgbClr val="FF0000"/>
                </a:solidFill>
              </a:rPr>
              <a:t>(5) Information</a:t>
            </a:r>
          </a:p>
          <a:p>
            <a:pPr lvl="0"/>
            <a:endParaRPr lang="it-IT" sz="2400" dirty="0">
              <a:solidFill>
                <a:srgbClr val="FF0000"/>
              </a:solidFill>
            </a:endParaRPr>
          </a:p>
          <a:p>
            <a:pPr lvl="0"/>
            <a:r>
              <a:rPr lang="it-IT" sz="2400" dirty="0">
                <a:solidFill>
                  <a:srgbClr val="FF0000"/>
                </a:solidFill>
              </a:rPr>
              <a:t>(6) </a:t>
            </a:r>
            <a:r>
              <a:rPr lang="it-IT" sz="2400" dirty="0" err="1">
                <a:solidFill>
                  <a:srgbClr val="FF0000"/>
                </a:solidFill>
              </a:rPr>
              <a:t>Food</a:t>
            </a:r>
            <a:endParaRPr lang="it-IT" sz="2400" dirty="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29677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3EDCB857-61D0-4F04-A93F-20B36218DCB1}"/>
              </a:ext>
            </a:extLst>
          </p:cNvPr>
          <p:cNvSpPr txBox="1">
            <a:spLocks noChangeArrowheads="1"/>
          </p:cNvSpPr>
          <p:nvPr/>
        </p:nvSpPr>
        <p:spPr bwMode="auto">
          <a:xfrm>
            <a:off x="1790263" y="558087"/>
            <a:ext cx="92244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it-IT" sz="2400" dirty="0">
                <a:latin typeface="Arial" charset="0"/>
              </a:rPr>
              <a:t>The ideal </a:t>
            </a:r>
            <a:r>
              <a:rPr lang="en-US" altLang="it-IT" sz="2400" dirty="0" err="1">
                <a:latin typeface="Arial" charset="0"/>
              </a:rPr>
              <a:t>biomonitor</a:t>
            </a:r>
            <a:r>
              <a:rPr lang="en-US" altLang="it-IT" sz="2400" dirty="0">
                <a:latin typeface="Arial" charset="0"/>
              </a:rPr>
              <a:t> should be:</a:t>
            </a:r>
          </a:p>
          <a:p>
            <a:pPr marL="285750" indent="-285750">
              <a:spcBef>
                <a:spcPct val="50000"/>
              </a:spcBef>
              <a:buFont typeface="Arial" panose="020B0604020202020204" pitchFamily="34" charset="0"/>
              <a:buChar char="•"/>
              <a:defRPr/>
            </a:pPr>
            <a:r>
              <a:rPr lang="en-US" altLang="it-IT" sz="2400" dirty="0">
                <a:latin typeface="Arial" charset="0"/>
              </a:rPr>
              <a:t>ubiquitously present;</a:t>
            </a:r>
          </a:p>
          <a:p>
            <a:pPr marL="285750" indent="-285750">
              <a:spcBef>
                <a:spcPct val="50000"/>
              </a:spcBef>
              <a:buFont typeface="Arial" panose="020B0604020202020204" pitchFamily="34" charset="0"/>
              <a:buChar char="•"/>
              <a:defRPr/>
            </a:pPr>
            <a:r>
              <a:rPr lang="en-US" altLang="it-IT" sz="2400" dirty="0">
                <a:latin typeface="Arial" charset="0"/>
              </a:rPr>
              <a:t>easily available and easily identifiable;</a:t>
            </a:r>
          </a:p>
          <a:p>
            <a:pPr marL="285750" indent="-285750">
              <a:spcBef>
                <a:spcPct val="50000"/>
              </a:spcBef>
              <a:buFont typeface="Arial" panose="020B0604020202020204" pitchFamily="34" charset="0"/>
              <a:buChar char="•"/>
              <a:defRPr/>
            </a:pPr>
            <a:r>
              <a:rPr lang="en-US" altLang="it-IT" sz="2400" dirty="0">
                <a:latin typeface="Arial" charset="0"/>
              </a:rPr>
              <a:t>stationary and always available;</a:t>
            </a:r>
          </a:p>
          <a:p>
            <a:pPr marL="285750" indent="-285750">
              <a:spcBef>
                <a:spcPct val="50000"/>
              </a:spcBef>
              <a:buFont typeface="Arial" panose="020B0604020202020204" pitchFamily="34" charset="0"/>
              <a:buChar char="•"/>
              <a:defRPr/>
            </a:pPr>
            <a:r>
              <a:rPr lang="en-US" altLang="it-IT" sz="2400" dirty="0">
                <a:latin typeface="Arial" charset="0"/>
              </a:rPr>
              <a:t>capable of reacting to environmental variation, but sufficiently resistant to environmental stress.</a:t>
            </a:r>
          </a:p>
          <a:p>
            <a:pPr>
              <a:spcBef>
                <a:spcPct val="50000"/>
              </a:spcBef>
              <a:defRPr/>
            </a:pPr>
            <a:r>
              <a:rPr lang="en-US" altLang="it-IT" sz="2400" dirty="0">
                <a:latin typeface="Arial" charset="0"/>
              </a:rPr>
              <a:t>Many good reasons might suggest to consider this short list “false” or “misleading”. Actually, different </a:t>
            </a:r>
            <a:r>
              <a:rPr lang="en-US" altLang="it-IT" sz="2400" dirty="0" err="1">
                <a:latin typeface="Arial" charset="0"/>
              </a:rPr>
              <a:t>biomonitors</a:t>
            </a:r>
            <a:r>
              <a:rPr lang="en-US" altLang="it-IT" sz="2400" dirty="0">
                <a:latin typeface="Arial" charset="0"/>
              </a:rPr>
              <a:t> can be selected on the basis of the aims of our study, or on the basis of the subject of our study.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677526F9-EC9B-430B-94BB-A83217F678F9}"/>
              </a:ext>
            </a:extLst>
          </p:cNvPr>
          <p:cNvSpPr txBox="1">
            <a:spLocks noChangeArrowheads="1"/>
          </p:cNvSpPr>
          <p:nvPr/>
        </p:nvSpPr>
        <p:spPr bwMode="auto">
          <a:xfrm>
            <a:off x="1526796" y="549275"/>
            <a:ext cx="85443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it-IT" sz="2400" dirty="0"/>
              <a:t>From an operational point of view, we are talking about</a:t>
            </a:r>
          </a:p>
          <a:p>
            <a:pPr marL="342900" indent="-342900" algn="just">
              <a:spcBef>
                <a:spcPct val="50000"/>
              </a:spcBef>
            </a:pPr>
            <a:r>
              <a:rPr lang="en-US" altLang="it-IT" sz="2400" dirty="0"/>
              <a:t> </a:t>
            </a:r>
            <a:r>
              <a:rPr lang="en-US" altLang="it-IT" sz="2400" b="1" dirty="0"/>
              <a:t>active biomonitoring</a:t>
            </a:r>
            <a:r>
              <a:rPr lang="en-US" altLang="it-IT" sz="2400" dirty="0"/>
              <a:t>, when "</a:t>
            </a:r>
            <a:r>
              <a:rPr lang="en-US" altLang="it-IT" sz="2400" dirty="0" err="1"/>
              <a:t>biomonitors</a:t>
            </a:r>
            <a:r>
              <a:rPr lang="en-US" altLang="it-IT" sz="2400" dirty="0"/>
              <a:t>" are deliberately introduced into the territory to be examined (they are therefore "allochthonous");</a:t>
            </a:r>
          </a:p>
          <a:p>
            <a:pPr marL="342900" indent="-342900" algn="just">
              <a:spcBef>
                <a:spcPct val="50000"/>
              </a:spcBef>
            </a:pPr>
            <a:r>
              <a:rPr lang="en-US" altLang="it-IT" sz="2400" dirty="0"/>
              <a:t> </a:t>
            </a:r>
            <a:r>
              <a:rPr lang="en-US" altLang="it-IT" sz="2400" b="1" dirty="0"/>
              <a:t>passive biomonitoring</a:t>
            </a:r>
            <a:r>
              <a:rPr lang="en-US" altLang="it-IT" sz="2400" dirty="0"/>
              <a:t>, when individuals or populations already present in the area are exploited (they are therefore "native“ or “autochthonous”).</a:t>
            </a:r>
          </a:p>
        </p:txBody>
      </p:sp>
      <p:sp>
        <p:nvSpPr>
          <p:cNvPr id="2" name="CasellaDiTesto 1">
            <a:extLst>
              <a:ext uri="{FF2B5EF4-FFF2-40B4-BE49-F238E27FC236}">
                <a16:creationId xmlns:a16="http://schemas.microsoft.com/office/drawing/2014/main" id="{E1430D4A-7BF2-41EF-8813-8B28B0EBE8E2}"/>
              </a:ext>
            </a:extLst>
          </p:cNvPr>
          <p:cNvSpPr txBox="1">
            <a:spLocks noChangeArrowheads="1"/>
          </p:cNvSpPr>
          <p:nvPr/>
        </p:nvSpPr>
        <p:spPr bwMode="auto">
          <a:xfrm>
            <a:off x="1442906" y="3923434"/>
            <a:ext cx="954849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it-IT" sz="2400" dirty="0">
                <a:solidFill>
                  <a:srgbClr val="000000"/>
                </a:solidFill>
              </a:rPr>
              <a:t>In the first case it is a matter of defining the standard exposure conditions of the material, then proceeding with the exposure itself.</a:t>
            </a:r>
          </a:p>
          <a:p>
            <a:pPr algn="just">
              <a:spcBef>
                <a:spcPct val="50000"/>
              </a:spcBef>
              <a:buFontTx/>
              <a:buNone/>
            </a:pPr>
            <a:r>
              <a:rPr lang="en-US" altLang="it-IT" sz="2400" dirty="0">
                <a:solidFill>
                  <a:srgbClr val="000000"/>
                </a:solidFill>
              </a:rPr>
              <a:t>In the second case, in theory, field work can begin immediately, because it involves collecting material that is already available on site, and which has been exposed to environmental conditions for a definable time based on the life cycle of the target organism .</a:t>
            </a:r>
            <a:endParaRPr lang="it-IT" altLang="it-IT" sz="2400" dirty="0"/>
          </a:p>
        </p:txBody>
      </p:sp>
    </p:spTree>
    <p:extLst>
      <p:ext uri="{BB962C8B-B14F-4D97-AF65-F5344CB8AC3E}">
        <p14:creationId xmlns:p14="http://schemas.microsoft.com/office/powerpoint/2010/main" val="1142294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1">
            <a:extLst>
              <a:ext uri="{FF2B5EF4-FFF2-40B4-BE49-F238E27FC236}">
                <a16:creationId xmlns:a16="http://schemas.microsoft.com/office/drawing/2014/main" id="{CECE8A8B-5167-403D-BD0F-A44C75409A48}"/>
              </a:ext>
            </a:extLst>
          </p:cNvPr>
          <p:cNvSpPr txBox="1">
            <a:spLocks noChangeArrowheads="1"/>
          </p:cNvSpPr>
          <p:nvPr/>
        </p:nvSpPr>
        <p:spPr bwMode="auto">
          <a:xfrm>
            <a:off x="1992313" y="620714"/>
            <a:ext cx="84248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400" dirty="0"/>
              <a:t>In both cases, the choice of sampling/exposure sites plays a particularly important role, which should depend primarily on precise sampling strategies aimed at:</a:t>
            </a:r>
          </a:p>
          <a:p>
            <a:pPr marL="342900" indent="-342900">
              <a:spcBef>
                <a:spcPct val="0"/>
              </a:spcBef>
            </a:pPr>
            <a:r>
              <a:rPr lang="en-US" altLang="it-IT" sz="2400" dirty="0"/>
              <a:t> optimize the coverage of the territory in question;</a:t>
            </a:r>
          </a:p>
          <a:p>
            <a:pPr marL="342900" indent="-342900">
              <a:spcBef>
                <a:spcPct val="0"/>
              </a:spcBef>
            </a:pPr>
            <a:r>
              <a:rPr lang="en-US" altLang="it-IT" sz="2400" dirty="0"/>
              <a:t> minimize disturbing factors;</a:t>
            </a:r>
          </a:p>
          <a:p>
            <a:pPr marL="342900" indent="-342900">
              <a:spcBef>
                <a:spcPct val="0"/>
              </a:spcBef>
            </a:pPr>
            <a:r>
              <a:rPr lang="en-US" altLang="it-IT" sz="2400" dirty="0"/>
              <a:t> optimize the cost/information ratio as much as possible.</a:t>
            </a:r>
          </a:p>
        </p:txBody>
      </p:sp>
      <p:pic>
        <p:nvPicPr>
          <p:cNvPr id="17411" name="Picture 3" descr="Muschio blu">
            <a:extLst>
              <a:ext uri="{FF2B5EF4-FFF2-40B4-BE49-F238E27FC236}">
                <a16:creationId xmlns:a16="http://schemas.microsoft.com/office/drawing/2014/main" id="{A94E645A-3843-4768-A45F-0EC399AFE56F}"/>
              </a:ext>
            </a:extLst>
          </p:cNvPr>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 y="4863329"/>
            <a:ext cx="2969703" cy="205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04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iomarkers of pollution: an early warning system – The Fisheries Blog">
            <a:extLst>
              <a:ext uri="{FF2B5EF4-FFF2-40B4-BE49-F238E27FC236}">
                <a16:creationId xmlns:a16="http://schemas.microsoft.com/office/drawing/2014/main" id="{15C71A09-9ACD-4032-8804-B82BC1236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736" y="2109092"/>
            <a:ext cx="8862527" cy="27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46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a:extLst>
              <a:ext uri="{FF2B5EF4-FFF2-40B4-BE49-F238E27FC236}">
                <a16:creationId xmlns:a16="http://schemas.microsoft.com/office/drawing/2014/main" id="{3C24ED03-5D9E-4791-BBCE-56F0A00560AF}"/>
              </a:ext>
            </a:extLst>
          </p:cNvPr>
          <p:cNvGrpSpPr/>
          <p:nvPr/>
        </p:nvGrpSpPr>
        <p:grpSpPr>
          <a:xfrm>
            <a:off x="1880537" y="802326"/>
            <a:ext cx="8820472" cy="5490294"/>
            <a:chOff x="1880537" y="802326"/>
            <a:chExt cx="8820472" cy="5490294"/>
          </a:xfrm>
        </p:grpSpPr>
        <p:pic>
          <p:nvPicPr>
            <p:cNvPr id="2" name="Segnaposto contenuto 3">
              <a:extLst>
                <a:ext uri="{FF2B5EF4-FFF2-40B4-BE49-F238E27FC236}">
                  <a16:creationId xmlns:a16="http://schemas.microsoft.com/office/drawing/2014/main" id="{F51FB46E-44D3-4659-955A-7457A631F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537" y="802326"/>
              <a:ext cx="8820472" cy="5490294"/>
            </a:xfrm>
            <a:prstGeom prst="rect">
              <a:avLst/>
            </a:prstGeom>
          </p:spPr>
        </p:pic>
        <p:sp>
          <p:nvSpPr>
            <p:cNvPr id="10" name="Rettangolo 9">
              <a:extLst>
                <a:ext uri="{FF2B5EF4-FFF2-40B4-BE49-F238E27FC236}">
                  <a16:creationId xmlns:a16="http://schemas.microsoft.com/office/drawing/2014/main" id="{1A5BFB74-706C-4762-8B50-0E770E3EFA47}"/>
                </a:ext>
              </a:extLst>
            </p:cNvPr>
            <p:cNvSpPr/>
            <p:nvPr/>
          </p:nvSpPr>
          <p:spPr>
            <a:xfrm>
              <a:off x="3044427" y="4213772"/>
              <a:ext cx="649666" cy="148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CasellaDiTesto 2">
            <a:extLst>
              <a:ext uri="{FF2B5EF4-FFF2-40B4-BE49-F238E27FC236}">
                <a16:creationId xmlns:a16="http://schemas.microsoft.com/office/drawing/2014/main" id="{0B7F1B9C-A683-4B02-955F-BAAFD34FD94A}"/>
              </a:ext>
            </a:extLst>
          </p:cNvPr>
          <p:cNvSpPr txBox="1"/>
          <p:nvPr/>
        </p:nvSpPr>
        <p:spPr>
          <a:xfrm>
            <a:off x="8601641" y="718187"/>
            <a:ext cx="3672408" cy="1323439"/>
          </a:xfrm>
          <a:prstGeom prst="rect">
            <a:avLst/>
          </a:prstGeom>
          <a:noFill/>
        </p:spPr>
        <p:txBody>
          <a:bodyPr wrap="square" rtlCol="0">
            <a:spAutoFit/>
          </a:bodyPr>
          <a:lstStyle/>
          <a:p>
            <a:r>
              <a:rPr lang="en-GB" sz="1600" dirty="0">
                <a:solidFill>
                  <a:schemeClr val="accent5">
                    <a:lumMod val="75000"/>
                  </a:schemeClr>
                </a:solidFill>
              </a:rPr>
              <a:t>Impairment of </a:t>
            </a:r>
          </a:p>
          <a:p>
            <a:r>
              <a:rPr lang="en-GB" sz="1600" dirty="0">
                <a:solidFill>
                  <a:schemeClr val="accent5">
                    <a:lumMod val="75000"/>
                  </a:schemeClr>
                </a:solidFill>
              </a:rPr>
              <a:t>Ecosystem functioning:</a:t>
            </a:r>
            <a:br>
              <a:rPr lang="en-GB" sz="1600" dirty="0">
                <a:solidFill>
                  <a:schemeClr val="accent5">
                    <a:lumMod val="75000"/>
                  </a:schemeClr>
                </a:solidFill>
              </a:rPr>
            </a:br>
            <a:r>
              <a:rPr lang="en-GB" sz="1600" dirty="0">
                <a:solidFill>
                  <a:schemeClr val="accent5">
                    <a:lumMod val="75000"/>
                  </a:schemeClr>
                </a:solidFill>
              </a:rPr>
              <a:t>- trophic webs </a:t>
            </a:r>
          </a:p>
          <a:p>
            <a:r>
              <a:rPr lang="en-GB" sz="1600" dirty="0">
                <a:solidFill>
                  <a:schemeClr val="accent5">
                    <a:lumMod val="75000"/>
                  </a:schemeClr>
                </a:solidFill>
              </a:rPr>
              <a:t>- ecosystem services</a:t>
            </a:r>
          </a:p>
          <a:p>
            <a:r>
              <a:rPr lang="en-GB" sz="1600" dirty="0">
                <a:solidFill>
                  <a:schemeClr val="accent5">
                    <a:lumMod val="75000"/>
                  </a:schemeClr>
                </a:solidFill>
              </a:rPr>
              <a:t>- nutrients cycles   </a:t>
            </a:r>
          </a:p>
        </p:txBody>
      </p:sp>
      <p:sp>
        <p:nvSpPr>
          <p:cNvPr id="4" name="CasellaDiTesto 3">
            <a:extLst>
              <a:ext uri="{FF2B5EF4-FFF2-40B4-BE49-F238E27FC236}">
                <a16:creationId xmlns:a16="http://schemas.microsoft.com/office/drawing/2014/main" id="{AC245963-ED83-4B72-8D9C-F5E8C80EB934}"/>
              </a:ext>
            </a:extLst>
          </p:cNvPr>
          <p:cNvSpPr txBox="1"/>
          <p:nvPr/>
        </p:nvSpPr>
        <p:spPr>
          <a:xfrm>
            <a:off x="8139097" y="2378260"/>
            <a:ext cx="3387376" cy="830997"/>
          </a:xfrm>
          <a:prstGeom prst="rect">
            <a:avLst/>
          </a:prstGeom>
          <a:noFill/>
        </p:spPr>
        <p:txBody>
          <a:bodyPr wrap="square" rtlCol="0">
            <a:spAutoFit/>
          </a:bodyPr>
          <a:lstStyle/>
          <a:p>
            <a:r>
              <a:rPr lang="en-GB" sz="1600" dirty="0">
                <a:solidFill>
                  <a:schemeClr val="accent5">
                    <a:lumMod val="75000"/>
                  </a:schemeClr>
                </a:solidFill>
              </a:rPr>
              <a:t>Changes in composition, age distribution, reduced reproduction, etc. </a:t>
            </a:r>
          </a:p>
        </p:txBody>
      </p:sp>
      <p:sp>
        <p:nvSpPr>
          <p:cNvPr id="5" name="CasellaDiTesto 4">
            <a:extLst>
              <a:ext uri="{FF2B5EF4-FFF2-40B4-BE49-F238E27FC236}">
                <a16:creationId xmlns:a16="http://schemas.microsoft.com/office/drawing/2014/main" id="{79681D04-C410-4717-9E13-8D4453973926}"/>
              </a:ext>
            </a:extLst>
          </p:cNvPr>
          <p:cNvSpPr txBox="1"/>
          <p:nvPr/>
        </p:nvSpPr>
        <p:spPr>
          <a:xfrm>
            <a:off x="7895115" y="3312561"/>
            <a:ext cx="3168352" cy="338554"/>
          </a:xfrm>
          <a:prstGeom prst="rect">
            <a:avLst/>
          </a:prstGeom>
          <a:noFill/>
        </p:spPr>
        <p:txBody>
          <a:bodyPr wrap="square" rtlCol="0">
            <a:spAutoFit/>
          </a:bodyPr>
          <a:lstStyle/>
          <a:p>
            <a:r>
              <a:rPr lang="en-GB" sz="1600" dirty="0">
                <a:solidFill>
                  <a:schemeClr val="accent5">
                    <a:lumMod val="75000"/>
                  </a:schemeClr>
                </a:solidFill>
              </a:rPr>
              <a:t>Health, behaviour, morphology</a:t>
            </a:r>
          </a:p>
        </p:txBody>
      </p:sp>
      <p:sp>
        <p:nvSpPr>
          <p:cNvPr id="6" name="CasellaDiTesto 5">
            <a:extLst>
              <a:ext uri="{FF2B5EF4-FFF2-40B4-BE49-F238E27FC236}">
                <a16:creationId xmlns:a16="http://schemas.microsoft.com/office/drawing/2014/main" id="{7CBA4692-42B7-457E-9409-8B47B6E6F792}"/>
              </a:ext>
            </a:extLst>
          </p:cNvPr>
          <p:cNvSpPr txBox="1"/>
          <p:nvPr/>
        </p:nvSpPr>
        <p:spPr>
          <a:xfrm>
            <a:off x="6847536" y="4024101"/>
            <a:ext cx="3168352" cy="338554"/>
          </a:xfrm>
          <a:prstGeom prst="rect">
            <a:avLst/>
          </a:prstGeom>
          <a:noFill/>
        </p:spPr>
        <p:txBody>
          <a:bodyPr wrap="square" rtlCol="0">
            <a:spAutoFit/>
          </a:bodyPr>
          <a:lstStyle/>
          <a:p>
            <a:r>
              <a:rPr lang="en-GB" sz="1600" dirty="0">
                <a:solidFill>
                  <a:schemeClr val="accent5">
                    <a:lumMod val="75000"/>
                  </a:schemeClr>
                </a:solidFill>
              </a:rPr>
              <a:t>Altered physiology </a:t>
            </a:r>
          </a:p>
        </p:txBody>
      </p:sp>
      <p:sp>
        <p:nvSpPr>
          <p:cNvPr id="7" name="CasellaDiTesto 6">
            <a:extLst>
              <a:ext uri="{FF2B5EF4-FFF2-40B4-BE49-F238E27FC236}">
                <a16:creationId xmlns:a16="http://schemas.microsoft.com/office/drawing/2014/main" id="{45A9E15B-62AC-4F6D-862A-4DDB8AEA9283}"/>
              </a:ext>
            </a:extLst>
          </p:cNvPr>
          <p:cNvSpPr txBox="1"/>
          <p:nvPr/>
        </p:nvSpPr>
        <p:spPr>
          <a:xfrm>
            <a:off x="5901341" y="4667635"/>
            <a:ext cx="4536504" cy="584775"/>
          </a:xfrm>
          <a:prstGeom prst="rect">
            <a:avLst/>
          </a:prstGeom>
          <a:noFill/>
        </p:spPr>
        <p:txBody>
          <a:bodyPr wrap="square" rtlCol="0">
            <a:spAutoFit/>
          </a:bodyPr>
          <a:lstStyle/>
          <a:p>
            <a:r>
              <a:rPr lang="en-GB" sz="1600" dirty="0">
                <a:solidFill>
                  <a:schemeClr val="accent5">
                    <a:lumMod val="75000"/>
                  </a:schemeClr>
                </a:solidFill>
              </a:rPr>
              <a:t>Impaired/altered metabolic functioning, homeostasis, growth and reproduction</a:t>
            </a:r>
          </a:p>
        </p:txBody>
      </p:sp>
      <p:sp>
        <p:nvSpPr>
          <p:cNvPr id="8" name="CasellaDiTesto 7">
            <a:extLst>
              <a:ext uri="{FF2B5EF4-FFF2-40B4-BE49-F238E27FC236}">
                <a16:creationId xmlns:a16="http://schemas.microsoft.com/office/drawing/2014/main" id="{772F3AE4-381E-4EC7-9B09-80A89F3A46E5}"/>
              </a:ext>
            </a:extLst>
          </p:cNvPr>
          <p:cNvSpPr txBox="1"/>
          <p:nvPr/>
        </p:nvSpPr>
        <p:spPr>
          <a:xfrm>
            <a:off x="3504776" y="1456851"/>
            <a:ext cx="2448272" cy="584775"/>
          </a:xfrm>
          <a:prstGeom prst="rect">
            <a:avLst/>
          </a:prstGeom>
          <a:noFill/>
        </p:spPr>
        <p:txBody>
          <a:bodyPr wrap="square" rtlCol="0">
            <a:spAutoFit/>
          </a:bodyPr>
          <a:lstStyle/>
          <a:p>
            <a:r>
              <a:rPr lang="en-GB" sz="1600" dirty="0">
                <a:solidFill>
                  <a:schemeClr val="accent5">
                    <a:lumMod val="75000"/>
                  </a:schemeClr>
                </a:solidFill>
              </a:rPr>
              <a:t>Changes in composition, decrease in biodiversity</a:t>
            </a:r>
          </a:p>
        </p:txBody>
      </p:sp>
      <p:sp>
        <p:nvSpPr>
          <p:cNvPr id="9" name="CasellaDiTesto 8">
            <a:extLst>
              <a:ext uri="{FF2B5EF4-FFF2-40B4-BE49-F238E27FC236}">
                <a16:creationId xmlns:a16="http://schemas.microsoft.com/office/drawing/2014/main" id="{7FB94F6F-3CF9-4B24-A8A2-FE96E76524FF}"/>
              </a:ext>
            </a:extLst>
          </p:cNvPr>
          <p:cNvSpPr txBox="1"/>
          <p:nvPr/>
        </p:nvSpPr>
        <p:spPr>
          <a:xfrm>
            <a:off x="2994093" y="3178499"/>
            <a:ext cx="1512168" cy="1077218"/>
          </a:xfrm>
          <a:prstGeom prst="rect">
            <a:avLst/>
          </a:prstGeom>
          <a:noFill/>
        </p:spPr>
        <p:txBody>
          <a:bodyPr wrap="square" rtlCol="0">
            <a:spAutoFit/>
          </a:bodyPr>
          <a:lstStyle/>
          <a:p>
            <a:r>
              <a:rPr lang="en-GB" sz="1600" dirty="0">
                <a:solidFill>
                  <a:schemeClr val="accent5">
                    <a:lumMod val="75000"/>
                  </a:schemeClr>
                </a:solidFill>
              </a:rPr>
              <a:t>Impaired signalling, expression and transduction</a:t>
            </a:r>
          </a:p>
        </p:txBody>
      </p:sp>
      <p:grpSp>
        <p:nvGrpSpPr>
          <p:cNvPr id="17" name="Gruppo 16">
            <a:extLst>
              <a:ext uri="{FF2B5EF4-FFF2-40B4-BE49-F238E27FC236}">
                <a16:creationId xmlns:a16="http://schemas.microsoft.com/office/drawing/2014/main" id="{D660A308-021A-4A70-89FE-735DB577CEF4}"/>
              </a:ext>
            </a:extLst>
          </p:cNvPr>
          <p:cNvGrpSpPr/>
          <p:nvPr/>
        </p:nvGrpSpPr>
        <p:grpSpPr>
          <a:xfrm>
            <a:off x="2592755" y="625854"/>
            <a:ext cx="3605422" cy="4680107"/>
            <a:chOff x="2592755" y="625854"/>
            <a:chExt cx="3605422" cy="4680107"/>
          </a:xfrm>
        </p:grpSpPr>
        <p:sp>
          <p:nvSpPr>
            <p:cNvPr id="11" name="Triangolo isoscele 10">
              <a:extLst>
                <a:ext uri="{FF2B5EF4-FFF2-40B4-BE49-F238E27FC236}">
                  <a16:creationId xmlns:a16="http://schemas.microsoft.com/office/drawing/2014/main" id="{EBCBF53D-832B-490B-B8CA-791D4BABB61E}"/>
                </a:ext>
              </a:extLst>
            </p:cNvPr>
            <p:cNvSpPr/>
            <p:nvPr/>
          </p:nvSpPr>
          <p:spPr>
            <a:xfrm rot="1831490">
              <a:off x="4797226" y="925776"/>
              <a:ext cx="133357" cy="4380185"/>
            </a:xfrm>
            <a:prstGeom prst="triangl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riangolo isoscele 11">
              <a:extLst>
                <a:ext uri="{FF2B5EF4-FFF2-40B4-BE49-F238E27FC236}">
                  <a16:creationId xmlns:a16="http://schemas.microsoft.com/office/drawing/2014/main" id="{7E2D0683-137C-42C7-9D12-EDD20954C203}"/>
                </a:ext>
              </a:extLst>
            </p:cNvPr>
            <p:cNvSpPr/>
            <p:nvPr/>
          </p:nvSpPr>
          <p:spPr>
            <a:xfrm rot="1488528">
              <a:off x="5829061" y="1038404"/>
              <a:ext cx="369116" cy="276837"/>
            </a:xfrm>
            <a:prstGeom prst="triangl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3E5FC03E-122C-4791-B73F-12DE93E29340}"/>
                </a:ext>
              </a:extLst>
            </p:cNvPr>
            <p:cNvSpPr txBox="1"/>
            <p:nvPr/>
          </p:nvSpPr>
          <p:spPr>
            <a:xfrm>
              <a:off x="4653120" y="625854"/>
              <a:ext cx="1040235" cy="646331"/>
            </a:xfrm>
            <a:prstGeom prst="rect">
              <a:avLst/>
            </a:prstGeom>
            <a:noFill/>
          </p:spPr>
          <p:txBody>
            <a:bodyPr wrap="square" rtlCol="0">
              <a:spAutoFit/>
            </a:bodyPr>
            <a:lstStyle/>
            <a:p>
              <a:pPr algn="ctr"/>
              <a:r>
                <a:rPr lang="it-IT" dirty="0">
                  <a:solidFill>
                    <a:schemeClr val="accent4">
                      <a:lumMod val="75000"/>
                    </a:schemeClr>
                  </a:solidFill>
                </a:rPr>
                <a:t>LATE EFFECTS</a:t>
              </a:r>
            </a:p>
          </p:txBody>
        </p:sp>
        <p:sp>
          <p:nvSpPr>
            <p:cNvPr id="14" name="CasellaDiTesto 13">
              <a:extLst>
                <a:ext uri="{FF2B5EF4-FFF2-40B4-BE49-F238E27FC236}">
                  <a16:creationId xmlns:a16="http://schemas.microsoft.com/office/drawing/2014/main" id="{AC626DA4-6383-4997-A1C2-E28225A21206}"/>
                </a:ext>
              </a:extLst>
            </p:cNvPr>
            <p:cNvSpPr txBox="1"/>
            <p:nvPr/>
          </p:nvSpPr>
          <p:spPr>
            <a:xfrm>
              <a:off x="2592755" y="4454718"/>
              <a:ext cx="1040235" cy="646331"/>
            </a:xfrm>
            <a:prstGeom prst="rect">
              <a:avLst/>
            </a:prstGeom>
            <a:noFill/>
          </p:spPr>
          <p:txBody>
            <a:bodyPr wrap="square" rtlCol="0">
              <a:spAutoFit/>
            </a:bodyPr>
            <a:lstStyle/>
            <a:p>
              <a:pPr algn="ctr"/>
              <a:r>
                <a:rPr lang="it-IT" cap="all" dirty="0">
                  <a:solidFill>
                    <a:schemeClr val="accent4">
                      <a:lumMod val="75000"/>
                    </a:schemeClr>
                  </a:solidFill>
                </a:rPr>
                <a:t>early</a:t>
              </a:r>
              <a:r>
                <a:rPr lang="it-IT" dirty="0">
                  <a:solidFill>
                    <a:schemeClr val="accent4">
                      <a:lumMod val="75000"/>
                    </a:schemeClr>
                  </a:solidFill>
                </a:rPr>
                <a:t> EFFECTS</a:t>
              </a:r>
            </a:p>
          </p:txBody>
        </p:sp>
      </p:grpSp>
      <p:sp>
        <p:nvSpPr>
          <p:cNvPr id="16" name="CasellaDiTesto 15">
            <a:extLst>
              <a:ext uri="{FF2B5EF4-FFF2-40B4-BE49-F238E27FC236}">
                <a16:creationId xmlns:a16="http://schemas.microsoft.com/office/drawing/2014/main" id="{9AC02391-B731-4387-9F4F-17AC1C875EB0}"/>
              </a:ext>
            </a:extLst>
          </p:cNvPr>
          <p:cNvSpPr txBox="1"/>
          <p:nvPr/>
        </p:nvSpPr>
        <p:spPr>
          <a:xfrm>
            <a:off x="2910980" y="4213772"/>
            <a:ext cx="1040235" cy="338554"/>
          </a:xfrm>
          <a:prstGeom prst="rect">
            <a:avLst/>
          </a:prstGeom>
          <a:noFill/>
        </p:spPr>
        <p:txBody>
          <a:bodyPr wrap="square" rtlCol="0">
            <a:spAutoFit/>
          </a:bodyPr>
          <a:lstStyle/>
          <a:p>
            <a:r>
              <a:rPr lang="it-IT" sz="1600" dirty="0" err="1"/>
              <a:t>Molecules</a:t>
            </a:r>
            <a:endParaRPr lang="it-IT" sz="1600" dirty="0"/>
          </a:p>
        </p:txBody>
      </p:sp>
    </p:spTree>
    <p:extLst>
      <p:ext uri="{BB962C8B-B14F-4D97-AF65-F5344CB8AC3E}">
        <p14:creationId xmlns:p14="http://schemas.microsoft.com/office/powerpoint/2010/main" val="21832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000163D1-9D1A-43A6-A22D-7F45EF61407E}"/>
              </a:ext>
            </a:extLst>
          </p:cNvPr>
          <p:cNvGrpSpPr/>
          <p:nvPr/>
        </p:nvGrpSpPr>
        <p:grpSpPr>
          <a:xfrm>
            <a:off x="404075" y="366099"/>
            <a:ext cx="3647808" cy="2234488"/>
            <a:chOff x="1880537" y="802326"/>
            <a:chExt cx="6869180" cy="4910577"/>
          </a:xfrm>
        </p:grpSpPr>
        <p:pic>
          <p:nvPicPr>
            <p:cNvPr id="3" name="Segnaposto contenuto 3">
              <a:extLst>
                <a:ext uri="{FF2B5EF4-FFF2-40B4-BE49-F238E27FC236}">
                  <a16:creationId xmlns:a16="http://schemas.microsoft.com/office/drawing/2014/main" id="{43B75B98-9CC0-48B5-BCC6-DEC08B4E4693}"/>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10559"/>
            <a:stretch/>
          </p:blipFill>
          <p:spPr>
            <a:xfrm>
              <a:off x="1880537" y="802326"/>
              <a:ext cx="6869180" cy="4910577"/>
            </a:xfrm>
            <a:prstGeom prst="rect">
              <a:avLst/>
            </a:prstGeom>
          </p:spPr>
        </p:pic>
        <p:sp>
          <p:nvSpPr>
            <p:cNvPr id="4" name="Rettangolo 3">
              <a:extLst>
                <a:ext uri="{FF2B5EF4-FFF2-40B4-BE49-F238E27FC236}">
                  <a16:creationId xmlns:a16="http://schemas.microsoft.com/office/drawing/2014/main" id="{46FACD9F-5A4C-4F06-9FC5-418FF7C0A982}"/>
                </a:ext>
              </a:extLst>
            </p:cNvPr>
            <p:cNvSpPr/>
            <p:nvPr/>
          </p:nvSpPr>
          <p:spPr>
            <a:xfrm>
              <a:off x="3044427" y="4213772"/>
              <a:ext cx="649666" cy="148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CasellaDiTesto 5">
            <a:extLst>
              <a:ext uri="{FF2B5EF4-FFF2-40B4-BE49-F238E27FC236}">
                <a16:creationId xmlns:a16="http://schemas.microsoft.com/office/drawing/2014/main" id="{ED972E78-7D27-45D4-A9CB-ED17CECD4F7C}"/>
              </a:ext>
            </a:extLst>
          </p:cNvPr>
          <p:cNvSpPr txBox="1"/>
          <p:nvPr/>
        </p:nvSpPr>
        <p:spPr>
          <a:xfrm>
            <a:off x="4790113" y="494950"/>
            <a:ext cx="7139031" cy="1631216"/>
          </a:xfrm>
          <a:prstGeom prst="rect">
            <a:avLst/>
          </a:prstGeom>
          <a:noFill/>
        </p:spPr>
        <p:txBody>
          <a:bodyPr wrap="square" rtlCol="0">
            <a:spAutoFit/>
          </a:bodyPr>
          <a:lstStyle/>
          <a:p>
            <a:r>
              <a:rPr lang="it-IT" sz="2000" dirty="0"/>
              <a:t>The </a:t>
            </a:r>
            <a:r>
              <a:rPr lang="it-IT" sz="2000" dirty="0" err="1"/>
              <a:t>categories</a:t>
            </a:r>
            <a:r>
              <a:rPr lang="it-IT" sz="2000" dirty="0"/>
              <a:t> </a:t>
            </a:r>
            <a:r>
              <a:rPr lang="it-IT" sz="2000" dirty="0" err="1"/>
              <a:t>characterizing</a:t>
            </a:r>
            <a:r>
              <a:rPr lang="it-IT" sz="2000" dirty="0"/>
              <a:t> </a:t>
            </a:r>
            <a:r>
              <a:rPr lang="it-IT" sz="2000" dirty="0" err="1"/>
              <a:t>this</a:t>
            </a:r>
            <a:r>
              <a:rPr lang="it-IT" sz="2000" dirty="0"/>
              <a:t> complex figure (</a:t>
            </a:r>
            <a:r>
              <a:rPr lang="it-IT" sz="2000" dirty="0" err="1"/>
              <a:t>cell</a:t>
            </a:r>
            <a:r>
              <a:rPr lang="it-IT" sz="2000" dirty="0"/>
              <a:t>, </a:t>
            </a:r>
            <a:r>
              <a:rPr lang="it-IT" sz="2000" dirty="0" err="1"/>
              <a:t>organ</a:t>
            </a:r>
            <a:r>
              <a:rPr lang="it-IT" sz="2000" dirty="0"/>
              <a:t>, </a:t>
            </a:r>
            <a:r>
              <a:rPr lang="it-IT" sz="2000" dirty="0" err="1"/>
              <a:t>population</a:t>
            </a:r>
            <a:r>
              <a:rPr lang="it-IT" sz="2000" dirty="0"/>
              <a:t> etc.) are </a:t>
            </a:r>
            <a:r>
              <a:rPr lang="it-IT" sz="2000" dirty="0" err="1"/>
              <a:t>unified</a:t>
            </a:r>
            <a:r>
              <a:rPr lang="it-IT" sz="2000" dirty="0"/>
              <a:t> by a </a:t>
            </a:r>
            <a:r>
              <a:rPr lang="it-IT" sz="2000" dirty="0" err="1"/>
              <a:t>basic</a:t>
            </a:r>
            <a:r>
              <a:rPr lang="it-IT" sz="2000" dirty="0"/>
              <a:t> </a:t>
            </a:r>
            <a:r>
              <a:rPr lang="it-IT" sz="2000" dirty="0" err="1"/>
              <a:t>concept</a:t>
            </a:r>
            <a:r>
              <a:rPr lang="it-IT" sz="2000" dirty="0"/>
              <a:t> of </a:t>
            </a:r>
            <a:r>
              <a:rPr lang="it-IT" sz="2000" dirty="0" err="1"/>
              <a:t>our</a:t>
            </a:r>
            <a:r>
              <a:rPr lang="it-IT" sz="2000" dirty="0"/>
              <a:t> discipline, </a:t>
            </a:r>
            <a:r>
              <a:rPr lang="it-IT" sz="2000" dirty="0" err="1"/>
              <a:t>Biology</a:t>
            </a:r>
            <a:r>
              <a:rPr lang="it-IT" sz="2000" dirty="0"/>
              <a:t>.</a:t>
            </a:r>
          </a:p>
          <a:p>
            <a:endParaRPr lang="it-IT" sz="2000" dirty="0"/>
          </a:p>
          <a:p>
            <a:r>
              <a:rPr lang="it-IT" sz="2000" dirty="0" err="1"/>
              <a:t>Which</a:t>
            </a:r>
            <a:r>
              <a:rPr lang="it-IT" sz="2000" dirty="0"/>
              <a:t> one??? </a:t>
            </a:r>
          </a:p>
        </p:txBody>
      </p:sp>
      <p:sp>
        <p:nvSpPr>
          <p:cNvPr id="7" name="CasellaDiTesto 6">
            <a:extLst>
              <a:ext uri="{FF2B5EF4-FFF2-40B4-BE49-F238E27FC236}">
                <a16:creationId xmlns:a16="http://schemas.microsoft.com/office/drawing/2014/main" id="{46AC2F8F-617E-45D4-98CA-ABFEC9197E1C}"/>
              </a:ext>
            </a:extLst>
          </p:cNvPr>
          <p:cNvSpPr txBox="1"/>
          <p:nvPr/>
        </p:nvSpPr>
        <p:spPr>
          <a:xfrm>
            <a:off x="4806892" y="2153956"/>
            <a:ext cx="5838737" cy="400110"/>
          </a:xfrm>
          <a:prstGeom prst="rect">
            <a:avLst/>
          </a:prstGeom>
          <a:noFill/>
        </p:spPr>
        <p:txBody>
          <a:bodyPr wrap="square" rtlCol="0">
            <a:spAutoFit/>
          </a:bodyPr>
          <a:lstStyle/>
          <a:p>
            <a:r>
              <a:rPr lang="it-IT" sz="2000" dirty="0" err="1"/>
              <a:t>It</a:t>
            </a:r>
            <a:r>
              <a:rPr lang="it-IT" sz="2000" dirty="0"/>
              <a:t> </a:t>
            </a:r>
            <a:r>
              <a:rPr lang="it-IT" sz="2000" dirty="0" err="1"/>
              <a:t>is</a:t>
            </a:r>
            <a:r>
              <a:rPr lang="it-IT" sz="2000" dirty="0"/>
              <a:t> the </a:t>
            </a:r>
            <a:r>
              <a:rPr lang="it-IT" sz="2000" dirty="0" err="1"/>
              <a:t>concept</a:t>
            </a:r>
            <a:r>
              <a:rPr lang="it-IT" sz="2000" dirty="0"/>
              <a:t> of </a:t>
            </a:r>
            <a:r>
              <a:rPr lang="it-IT" sz="2000" b="1" cap="all" dirty="0" err="1"/>
              <a:t>species</a:t>
            </a:r>
            <a:r>
              <a:rPr lang="it-IT" sz="2000" dirty="0"/>
              <a:t>.</a:t>
            </a:r>
          </a:p>
        </p:txBody>
      </p:sp>
      <p:sp>
        <p:nvSpPr>
          <p:cNvPr id="8" name="CasellaDiTesto 7">
            <a:extLst>
              <a:ext uri="{FF2B5EF4-FFF2-40B4-BE49-F238E27FC236}">
                <a16:creationId xmlns:a16="http://schemas.microsoft.com/office/drawing/2014/main" id="{E474DDF9-FD72-4EE8-AAC5-E7791A559584}"/>
              </a:ext>
            </a:extLst>
          </p:cNvPr>
          <p:cNvSpPr txBox="1"/>
          <p:nvPr/>
        </p:nvSpPr>
        <p:spPr>
          <a:xfrm>
            <a:off x="687897" y="3287918"/>
            <a:ext cx="10612074" cy="2554545"/>
          </a:xfrm>
          <a:prstGeom prst="rect">
            <a:avLst/>
          </a:prstGeom>
          <a:noFill/>
        </p:spPr>
        <p:txBody>
          <a:bodyPr wrap="square" rtlCol="0">
            <a:spAutoFit/>
          </a:bodyPr>
          <a:lstStyle/>
          <a:p>
            <a:r>
              <a:rPr lang="it-IT" sz="2000" dirty="0"/>
              <a:t>In a time in </a:t>
            </a:r>
            <a:r>
              <a:rPr lang="it-IT" sz="2000" dirty="0" err="1"/>
              <a:t>which</a:t>
            </a:r>
            <a:r>
              <a:rPr lang="it-IT" sz="2000" dirty="0"/>
              <a:t> the </a:t>
            </a:r>
            <a:r>
              <a:rPr lang="it-IT" sz="2000" dirty="0" err="1"/>
              <a:t>term</a:t>
            </a:r>
            <a:r>
              <a:rPr lang="it-IT" sz="2000" dirty="0"/>
              <a:t> «</a:t>
            </a:r>
            <a:r>
              <a:rPr lang="it-IT" sz="2000" dirty="0" err="1"/>
              <a:t>biodiversity</a:t>
            </a:r>
            <a:r>
              <a:rPr lang="it-IT" sz="2000" dirty="0"/>
              <a:t>» in </a:t>
            </a:r>
            <a:r>
              <a:rPr lang="it-IT" sz="2000" dirty="0" err="1"/>
              <a:t>used</a:t>
            </a:r>
            <a:r>
              <a:rPr lang="it-IT" sz="2000" dirty="0"/>
              <a:t> everywhere, </a:t>
            </a:r>
            <a:r>
              <a:rPr lang="it-IT" sz="2000" dirty="0" err="1"/>
              <a:t>surprisingly</a:t>
            </a:r>
            <a:r>
              <a:rPr lang="it-IT" sz="2000" dirty="0"/>
              <a:t>, </a:t>
            </a:r>
            <a:r>
              <a:rPr lang="it-IT" sz="2000" dirty="0" err="1"/>
              <a:t>many</a:t>
            </a:r>
            <a:r>
              <a:rPr lang="it-IT" sz="2000" dirty="0"/>
              <a:t> </a:t>
            </a:r>
            <a:r>
              <a:rPr lang="it-IT" sz="2000" dirty="0" err="1"/>
              <a:t>scientists</a:t>
            </a:r>
            <a:r>
              <a:rPr lang="it-IT" sz="2000" dirty="0"/>
              <a:t> show a </a:t>
            </a:r>
            <a:r>
              <a:rPr lang="it-IT" sz="2000" dirty="0" err="1"/>
              <a:t>certain</a:t>
            </a:r>
            <a:r>
              <a:rPr lang="it-IT" sz="2000" dirty="0"/>
              <a:t> </a:t>
            </a:r>
            <a:r>
              <a:rPr lang="it-IT" sz="2000" dirty="0" err="1"/>
              <a:t>difficulty</a:t>
            </a:r>
            <a:r>
              <a:rPr lang="it-IT" sz="2000" dirty="0"/>
              <a:t> in </a:t>
            </a:r>
            <a:r>
              <a:rPr lang="it-IT" sz="2000" dirty="0" err="1"/>
              <a:t>using</a:t>
            </a:r>
            <a:r>
              <a:rPr lang="it-IT" sz="2000" dirty="0"/>
              <a:t> </a:t>
            </a:r>
            <a:r>
              <a:rPr lang="it-IT" sz="2000" dirty="0" err="1"/>
              <a:t>explicitly</a:t>
            </a:r>
            <a:r>
              <a:rPr lang="it-IT" sz="2000" dirty="0"/>
              <a:t> </a:t>
            </a:r>
            <a:r>
              <a:rPr lang="it-IT" sz="2000" dirty="0" err="1"/>
              <a:t>this</a:t>
            </a:r>
            <a:r>
              <a:rPr lang="it-IT" sz="2000" dirty="0"/>
              <a:t> </a:t>
            </a:r>
            <a:r>
              <a:rPr lang="it-IT" sz="2000" dirty="0" err="1"/>
              <a:t>term</a:t>
            </a:r>
            <a:r>
              <a:rPr lang="it-IT" sz="2000" dirty="0"/>
              <a:t>. The word «</a:t>
            </a:r>
            <a:r>
              <a:rPr lang="it-IT" sz="2000" dirty="0" err="1"/>
              <a:t>organism</a:t>
            </a:r>
            <a:r>
              <a:rPr lang="it-IT" sz="2000" dirty="0"/>
              <a:t>» </a:t>
            </a:r>
            <a:r>
              <a:rPr lang="it-IT" sz="2000" dirty="0" err="1"/>
              <a:t>has</a:t>
            </a:r>
            <a:r>
              <a:rPr lang="it-IT" sz="2000" dirty="0"/>
              <a:t> </a:t>
            </a:r>
            <a:r>
              <a:rPr lang="it-IT" sz="2000" dirty="0" err="1"/>
              <a:t>become</a:t>
            </a:r>
            <a:r>
              <a:rPr lang="it-IT" sz="2000" dirty="0"/>
              <a:t>  </a:t>
            </a:r>
            <a:r>
              <a:rPr lang="it-IT" sz="2000" dirty="0" err="1"/>
              <a:t>progressively</a:t>
            </a:r>
            <a:r>
              <a:rPr lang="it-IT" sz="2000" dirty="0"/>
              <a:t> more </a:t>
            </a:r>
            <a:r>
              <a:rPr lang="it-IT" sz="2000" dirty="0" err="1"/>
              <a:t>frequent</a:t>
            </a:r>
            <a:r>
              <a:rPr lang="it-IT" sz="2000" dirty="0"/>
              <a:t> in the literature </a:t>
            </a:r>
            <a:r>
              <a:rPr lang="it-IT" sz="2000" dirty="0" err="1"/>
              <a:t>instead</a:t>
            </a:r>
            <a:r>
              <a:rPr lang="it-IT" sz="2000" dirty="0"/>
              <a:t> of «</a:t>
            </a:r>
            <a:r>
              <a:rPr lang="it-IT" sz="2000" dirty="0" err="1"/>
              <a:t>species</a:t>
            </a:r>
            <a:r>
              <a:rPr lang="it-IT" sz="2000" dirty="0"/>
              <a:t>», and </a:t>
            </a:r>
            <a:r>
              <a:rPr lang="it-IT" sz="2000" dirty="0" err="1"/>
              <a:t>is</a:t>
            </a:r>
            <a:r>
              <a:rPr lang="it-IT" sz="2000" dirty="0"/>
              <a:t> </a:t>
            </a:r>
            <a:r>
              <a:rPr lang="it-IT" sz="2000" dirty="0" err="1"/>
              <a:t>used</a:t>
            </a:r>
            <a:r>
              <a:rPr lang="it-IT" sz="2000" dirty="0"/>
              <a:t> </a:t>
            </a:r>
            <a:r>
              <a:rPr lang="it-IT" sz="2000" dirty="0" err="1"/>
              <a:t>as</a:t>
            </a:r>
            <a:r>
              <a:rPr lang="it-IT" sz="2000" dirty="0"/>
              <a:t> an alternative to </a:t>
            </a:r>
            <a:r>
              <a:rPr lang="it-IT" sz="2000" dirty="0" err="1"/>
              <a:t>it</a:t>
            </a:r>
            <a:r>
              <a:rPr lang="it-IT" sz="2000" dirty="0"/>
              <a:t>, </a:t>
            </a:r>
            <a:r>
              <a:rPr lang="it-IT" sz="2000" dirty="0" err="1"/>
              <a:t>but</a:t>
            </a:r>
            <a:r>
              <a:rPr lang="it-IT" sz="2000" dirty="0"/>
              <a:t> </a:t>
            </a:r>
            <a:r>
              <a:rPr lang="it-IT" sz="2000" dirty="0" err="1"/>
              <a:t>also</a:t>
            </a:r>
            <a:r>
              <a:rPr lang="it-IT" sz="2000" dirty="0"/>
              <a:t> to «</a:t>
            </a:r>
            <a:r>
              <a:rPr lang="it-IT" sz="2000" dirty="0" err="1"/>
              <a:t>individual</a:t>
            </a:r>
            <a:r>
              <a:rPr lang="it-IT" sz="2000" dirty="0"/>
              <a:t>». </a:t>
            </a:r>
          </a:p>
          <a:p>
            <a:endParaRPr lang="it-IT" sz="2000" dirty="0"/>
          </a:p>
          <a:p>
            <a:r>
              <a:rPr lang="it-IT" sz="2000" dirty="0" err="1"/>
              <a:t>Now</a:t>
            </a:r>
            <a:r>
              <a:rPr lang="it-IT" sz="2000" dirty="0"/>
              <a:t>, the </a:t>
            </a:r>
            <a:r>
              <a:rPr lang="it-IT" sz="2000" dirty="0" err="1"/>
              <a:t>concept</a:t>
            </a:r>
            <a:r>
              <a:rPr lang="it-IT" sz="2000" dirty="0"/>
              <a:t> of </a:t>
            </a:r>
            <a:r>
              <a:rPr lang="it-IT" sz="2000" dirty="0" err="1"/>
              <a:t>species</a:t>
            </a:r>
            <a:r>
              <a:rPr lang="it-IT" sz="2000" dirty="0"/>
              <a:t>, with </a:t>
            </a:r>
            <a:r>
              <a:rPr lang="it-IT" sz="2000" dirty="0" err="1"/>
              <a:t>its</a:t>
            </a:r>
            <a:r>
              <a:rPr lang="it-IT" sz="2000" dirty="0"/>
              <a:t> name («</a:t>
            </a:r>
            <a:r>
              <a:rPr lang="it-IT" sz="2000" dirty="0" err="1"/>
              <a:t>scientific</a:t>
            </a:r>
            <a:r>
              <a:rPr lang="it-IT" sz="2000" dirty="0"/>
              <a:t> name», </a:t>
            </a:r>
            <a:r>
              <a:rPr lang="it-IT" sz="2000" dirty="0" err="1"/>
              <a:t>actually</a:t>
            </a:r>
            <a:r>
              <a:rPr lang="it-IT" sz="2000" dirty="0"/>
              <a:t> the </a:t>
            </a:r>
            <a:r>
              <a:rPr lang="it-IT" sz="2000" dirty="0" err="1"/>
              <a:t>binomial</a:t>
            </a:r>
            <a:r>
              <a:rPr lang="it-IT" sz="2000" dirty="0"/>
              <a:t> name with </a:t>
            </a:r>
            <a:r>
              <a:rPr lang="it-IT" sz="2000" dirty="0" err="1"/>
              <a:t>its</a:t>
            </a:r>
            <a:r>
              <a:rPr lang="it-IT" sz="2000" dirty="0"/>
              <a:t> </a:t>
            </a:r>
            <a:r>
              <a:rPr lang="it-IT" sz="2000" dirty="0" err="1"/>
              <a:t>contradictions</a:t>
            </a:r>
            <a:r>
              <a:rPr lang="it-IT" sz="2000" dirty="0"/>
              <a:t>) </a:t>
            </a:r>
            <a:r>
              <a:rPr lang="it-IT" sz="2000" dirty="0" err="1"/>
              <a:t>is</a:t>
            </a:r>
            <a:r>
              <a:rPr lang="it-IT" sz="2000" dirty="0"/>
              <a:t> a powerful instrument to </a:t>
            </a:r>
            <a:r>
              <a:rPr lang="it-IT" sz="2000" dirty="0" err="1"/>
              <a:t>get</a:t>
            </a:r>
            <a:r>
              <a:rPr lang="it-IT" sz="2000" dirty="0"/>
              <a:t> top </a:t>
            </a:r>
            <a:r>
              <a:rPr lang="it-IT" sz="2000" dirty="0" err="1"/>
              <a:t>quality</a:t>
            </a:r>
            <a:r>
              <a:rPr lang="it-IT" sz="2000" dirty="0"/>
              <a:t> </a:t>
            </a:r>
            <a:r>
              <a:rPr lang="it-IT" sz="2000" dirty="0" err="1"/>
              <a:t>scientific</a:t>
            </a:r>
            <a:r>
              <a:rPr lang="it-IT" sz="2000" dirty="0"/>
              <a:t> information from the literature (the </a:t>
            </a:r>
            <a:r>
              <a:rPr lang="it-IT" sz="2000" dirty="0" err="1"/>
              <a:t>scientific</a:t>
            </a:r>
            <a:r>
              <a:rPr lang="it-IT" sz="2000" dirty="0"/>
              <a:t> literature). </a:t>
            </a:r>
          </a:p>
        </p:txBody>
      </p:sp>
    </p:spTree>
    <p:extLst>
      <p:ext uri="{BB962C8B-B14F-4D97-AF65-F5344CB8AC3E}">
        <p14:creationId xmlns:p14="http://schemas.microsoft.com/office/powerpoint/2010/main" val="373853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B260B39-9142-43EC-BD09-0236184FF41F}"/>
              </a:ext>
            </a:extLst>
          </p:cNvPr>
          <p:cNvSpPr txBox="1"/>
          <p:nvPr/>
        </p:nvSpPr>
        <p:spPr>
          <a:xfrm>
            <a:off x="713064" y="704675"/>
            <a:ext cx="10595296" cy="1323439"/>
          </a:xfrm>
          <a:prstGeom prst="rect">
            <a:avLst/>
          </a:prstGeom>
          <a:noFill/>
        </p:spPr>
        <p:txBody>
          <a:bodyPr wrap="square" rtlCol="0">
            <a:spAutoFit/>
          </a:bodyPr>
          <a:lstStyle/>
          <a:p>
            <a:r>
              <a:rPr lang="it-IT" sz="2000" dirty="0" err="1"/>
              <a:t>Another</a:t>
            </a:r>
            <a:r>
              <a:rPr lang="it-IT" sz="2000" dirty="0"/>
              <a:t> </a:t>
            </a:r>
            <a:r>
              <a:rPr lang="it-IT" sz="2000" dirty="0" err="1"/>
              <a:t>important</a:t>
            </a:r>
            <a:r>
              <a:rPr lang="it-IT" sz="2000" dirty="0"/>
              <a:t> point </a:t>
            </a:r>
            <a:r>
              <a:rPr lang="it-IT" sz="2000" dirty="0" err="1"/>
              <a:t>is</a:t>
            </a:r>
            <a:r>
              <a:rPr lang="it-IT" sz="2000" dirty="0"/>
              <a:t> </a:t>
            </a:r>
            <a:r>
              <a:rPr lang="it-IT" sz="2000" dirty="0" err="1"/>
              <a:t>that</a:t>
            </a:r>
            <a:r>
              <a:rPr lang="it-IT" sz="2000" dirty="0"/>
              <a:t> </a:t>
            </a:r>
            <a:r>
              <a:rPr lang="it-IT" sz="2000" dirty="0" err="1"/>
              <a:t>biologists</a:t>
            </a:r>
            <a:r>
              <a:rPr lang="it-IT" sz="2000" dirty="0"/>
              <a:t> and </a:t>
            </a:r>
            <a:r>
              <a:rPr lang="it-IT" sz="2000" dirty="0" err="1"/>
              <a:t>naturalists</a:t>
            </a:r>
            <a:r>
              <a:rPr lang="it-IT" sz="2000" dirty="0"/>
              <a:t> </a:t>
            </a:r>
            <a:r>
              <a:rPr lang="it-IT" sz="2000" dirty="0" err="1"/>
              <a:t>should</a:t>
            </a:r>
            <a:r>
              <a:rPr lang="it-IT" sz="2000" dirty="0"/>
              <a:t> be the first to </a:t>
            </a:r>
            <a:r>
              <a:rPr lang="it-IT" sz="2000" dirty="0" err="1"/>
              <a:t>apply</a:t>
            </a:r>
            <a:r>
              <a:rPr lang="it-IT" sz="2000" dirty="0"/>
              <a:t>, use and </a:t>
            </a:r>
            <a:r>
              <a:rPr lang="it-IT" sz="2000" dirty="0" err="1"/>
              <a:t>defend</a:t>
            </a:r>
            <a:r>
              <a:rPr lang="it-IT" sz="2000" dirty="0"/>
              <a:t> the </a:t>
            </a:r>
            <a:r>
              <a:rPr lang="it-IT" sz="2000" dirty="0" err="1"/>
              <a:t>concept</a:t>
            </a:r>
            <a:r>
              <a:rPr lang="it-IT" sz="2000" dirty="0"/>
              <a:t> of </a:t>
            </a:r>
            <a:r>
              <a:rPr lang="it-IT" sz="2000" dirty="0" err="1"/>
              <a:t>species</a:t>
            </a:r>
            <a:r>
              <a:rPr lang="it-IT" sz="2000" dirty="0"/>
              <a:t>, </a:t>
            </a:r>
            <a:r>
              <a:rPr lang="it-IT" sz="2000" dirty="0" err="1"/>
              <a:t>because</a:t>
            </a:r>
            <a:r>
              <a:rPr lang="it-IT" sz="2000" dirty="0"/>
              <a:t> </a:t>
            </a:r>
            <a:r>
              <a:rPr lang="it-IT" sz="2000" dirty="0" err="1"/>
              <a:t>we</a:t>
            </a:r>
            <a:r>
              <a:rPr lang="it-IT" sz="2000" dirty="0"/>
              <a:t> are the «</a:t>
            </a:r>
            <a:r>
              <a:rPr lang="it-IT" sz="2000" dirty="0" err="1"/>
              <a:t>specialists</a:t>
            </a:r>
            <a:r>
              <a:rPr lang="it-IT" sz="2000" dirty="0"/>
              <a:t>» </a:t>
            </a:r>
            <a:r>
              <a:rPr lang="it-IT" sz="2000" dirty="0" err="1"/>
              <a:t>who</a:t>
            </a:r>
            <a:r>
              <a:rPr lang="it-IT" sz="2000" dirty="0"/>
              <a:t> can decide </a:t>
            </a:r>
            <a:r>
              <a:rPr lang="it-IT" sz="2000" dirty="0" err="1"/>
              <a:t>what</a:t>
            </a:r>
            <a:r>
              <a:rPr lang="it-IT" sz="2000" dirty="0"/>
              <a:t> </a:t>
            </a:r>
            <a:r>
              <a:rPr lang="it-IT" sz="2000" dirty="0" err="1"/>
              <a:t>is</a:t>
            </a:r>
            <a:r>
              <a:rPr lang="it-IT" sz="2000" dirty="0"/>
              <a:t> a </a:t>
            </a:r>
            <a:r>
              <a:rPr lang="it-IT" sz="2000" dirty="0" err="1"/>
              <a:t>good</a:t>
            </a:r>
            <a:r>
              <a:rPr lang="it-IT" sz="2000" dirty="0"/>
              <a:t> </a:t>
            </a:r>
            <a:r>
              <a:rPr lang="it-IT" sz="2000" dirty="0" err="1"/>
              <a:t>species</a:t>
            </a:r>
            <a:r>
              <a:rPr lang="it-IT" sz="2000" dirty="0"/>
              <a:t>, and </a:t>
            </a:r>
            <a:r>
              <a:rPr lang="it-IT" sz="2000" dirty="0" err="1"/>
              <a:t>we</a:t>
            </a:r>
            <a:r>
              <a:rPr lang="it-IT" sz="2000" dirty="0"/>
              <a:t> know </a:t>
            </a:r>
            <a:r>
              <a:rPr lang="it-IT" sz="2000" dirty="0" err="1"/>
              <a:t>how</a:t>
            </a:r>
            <a:r>
              <a:rPr lang="it-IT" sz="2000" dirty="0"/>
              <a:t> to handle </a:t>
            </a:r>
            <a:r>
              <a:rPr lang="it-IT" sz="2000" dirty="0" err="1"/>
              <a:t>all</a:t>
            </a:r>
            <a:r>
              <a:rPr lang="it-IT" sz="2000" dirty="0"/>
              <a:t> the rules </a:t>
            </a:r>
            <a:r>
              <a:rPr lang="it-IT" sz="2000" dirty="0" err="1"/>
              <a:t>behind</a:t>
            </a:r>
            <a:r>
              <a:rPr lang="it-IT" sz="2000" dirty="0"/>
              <a:t> </a:t>
            </a:r>
            <a:r>
              <a:rPr lang="it-IT" sz="2000" dirty="0" err="1"/>
              <a:t>its</a:t>
            </a:r>
            <a:r>
              <a:rPr lang="it-IT" sz="2000" dirty="0"/>
              <a:t> name, </a:t>
            </a:r>
            <a:r>
              <a:rPr lang="it-IT" sz="2000" dirty="0" err="1"/>
              <a:t>we</a:t>
            </a:r>
            <a:r>
              <a:rPr lang="it-IT" sz="2000" dirty="0"/>
              <a:t> </a:t>
            </a:r>
            <a:r>
              <a:rPr lang="it-IT" sz="2000" dirty="0" err="1"/>
              <a:t>should</a:t>
            </a:r>
            <a:r>
              <a:rPr lang="it-IT" sz="2000" dirty="0"/>
              <a:t> </a:t>
            </a:r>
            <a:r>
              <a:rPr lang="it-IT" sz="2000" dirty="0" err="1"/>
              <a:t>have</a:t>
            </a:r>
            <a:r>
              <a:rPr lang="it-IT" sz="2000" dirty="0"/>
              <a:t> the knowledge to </a:t>
            </a:r>
            <a:r>
              <a:rPr lang="it-IT" sz="2000" dirty="0" err="1"/>
              <a:t>correctly</a:t>
            </a:r>
            <a:r>
              <a:rPr lang="it-IT" sz="2000" dirty="0"/>
              <a:t> </a:t>
            </a:r>
            <a:r>
              <a:rPr lang="it-IT" sz="2000" dirty="0" err="1"/>
              <a:t>identify</a:t>
            </a:r>
            <a:r>
              <a:rPr lang="it-IT" sz="2000" dirty="0"/>
              <a:t> </a:t>
            </a:r>
            <a:r>
              <a:rPr lang="it-IT" sz="2000" dirty="0" err="1"/>
              <a:t>them</a:t>
            </a:r>
            <a:r>
              <a:rPr lang="it-IT" sz="2000" dirty="0"/>
              <a:t> (</a:t>
            </a:r>
            <a:r>
              <a:rPr lang="it-IT" sz="2000" dirty="0" err="1"/>
              <a:t>quite</a:t>
            </a:r>
            <a:r>
              <a:rPr lang="it-IT" sz="2000" dirty="0"/>
              <a:t> a </a:t>
            </a:r>
            <a:r>
              <a:rPr lang="it-IT" sz="2000" dirty="0" err="1"/>
              <a:t>difficult</a:t>
            </a:r>
            <a:r>
              <a:rPr lang="it-IT" sz="2000" dirty="0"/>
              <a:t> task, </a:t>
            </a:r>
            <a:r>
              <a:rPr lang="it-IT" sz="2000" dirty="0" err="1"/>
              <a:t>sometimes</a:t>
            </a:r>
            <a:r>
              <a:rPr lang="it-IT" sz="2000" dirty="0"/>
              <a:t>!), and </a:t>
            </a:r>
            <a:r>
              <a:rPr lang="it-IT" sz="2000" dirty="0" err="1"/>
              <a:t>find</a:t>
            </a:r>
            <a:r>
              <a:rPr lang="it-IT" sz="2000" dirty="0"/>
              <a:t> </a:t>
            </a:r>
            <a:r>
              <a:rPr lang="it-IT" sz="2000" dirty="0" err="1"/>
              <a:t>them</a:t>
            </a:r>
            <a:r>
              <a:rPr lang="it-IT" sz="2000" dirty="0"/>
              <a:t> (=to sample </a:t>
            </a:r>
            <a:r>
              <a:rPr lang="it-IT" sz="2000" dirty="0" err="1"/>
              <a:t>them</a:t>
            </a:r>
            <a:r>
              <a:rPr lang="it-IT" sz="2000" dirty="0"/>
              <a:t>).</a:t>
            </a:r>
          </a:p>
        </p:txBody>
      </p:sp>
    </p:spTree>
    <p:extLst>
      <p:ext uri="{BB962C8B-B14F-4D97-AF65-F5344CB8AC3E}">
        <p14:creationId xmlns:p14="http://schemas.microsoft.com/office/powerpoint/2010/main" val="106685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1167D94-1754-442D-9020-2D17B754A57C}"/>
              </a:ext>
            </a:extLst>
          </p:cNvPr>
          <p:cNvSpPr txBox="1"/>
          <p:nvPr/>
        </p:nvSpPr>
        <p:spPr>
          <a:xfrm>
            <a:off x="847971" y="721455"/>
            <a:ext cx="9746738" cy="1200329"/>
          </a:xfrm>
          <a:prstGeom prst="rect">
            <a:avLst/>
          </a:prstGeom>
          <a:noFill/>
        </p:spPr>
        <p:txBody>
          <a:bodyPr wrap="square" rtlCol="0">
            <a:spAutoFit/>
          </a:bodyPr>
          <a:lstStyle/>
          <a:p>
            <a:r>
              <a:rPr lang="it-IT" i="1" dirty="0" err="1">
                <a:solidFill>
                  <a:srgbClr val="4BACC6">
                    <a:lumMod val="75000"/>
                  </a:srgbClr>
                </a:solidFill>
                <a:latin typeface="Calibri"/>
              </a:rPr>
              <a:t>F.C.C.’s</a:t>
            </a:r>
            <a:r>
              <a:rPr lang="it-IT" i="1" dirty="0">
                <a:solidFill>
                  <a:srgbClr val="4BACC6">
                    <a:lumMod val="75000"/>
                  </a:srgbClr>
                </a:solidFill>
                <a:latin typeface="Calibri"/>
              </a:rPr>
              <a:t> </a:t>
            </a:r>
            <a:r>
              <a:rPr lang="it-IT" i="1" dirty="0" err="1">
                <a:solidFill>
                  <a:srgbClr val="4BACC6">
                    <a:lumMod val="75000"/>
                  </a:srgbClr>
                </a:solidFill>
                <a:latin typeface="Calibri"/>
              </a:rPr>
              <a:t>perceptions</a:t>
            </a:r>
            <a:r>
              <a:rPr lang="it-IT" i="1" dirty="0">
                <a:solidFill>
                  <a:srgbClr val="4BACC6">
                    <a:lumMod val="75000"/>
                  </a:srgbClr>
                </a:solidFill>
                <a:latin typeface="Calibri"/>
              </a:rPr>
              <a:t> of </a:t>
            </a:r>
            <a:r>
              <a:rPr lang="it-IT" i="1" dirty="0" err="1">
                <a:solidFill>
                  <a:srgbClr val="4BACC6">
                    <a:lumMod val="75000"/>
                  </a:srgbClr>
                </a:solidFill>
                <a:latin typeface="Calibri"/>
              </a:rPr>
              <a:t>occurred</a:t>
            </a:r>
            <a:r>
              <a:rPr lang="it-IT" i="1" dirty="0">
                <a:solidFill>
                  <a:srgbClr val="4BACC6">
                    <a:lumMod val="75000"/>
                  </a:srgbClr>
                </a:solidFill>
                <a:latin typeface="Calibri"/>
              </a:rPr>
              <a:t> environmental changes</a:t>
            </a:r>
          </a:p>
          <a:p>
            <a:endParaRPr lang="it-IT" dirty="0">
              <a:solidFill>
                <a:prstClr val="black"/>
              </a:solidFill>
              <a:latin typeface="Calibri"/>
            </a:endParaRPr>
          </a:p>
          <a:p>
            <a:r>
              <a:rPr lang="it-IT" dirty="0" err="1">
                <a:solidFill>
                  <a:prstClr val="black"/>
                </a:solidFill>
                <a:latin typeface="Calibri"/>
              </a:rPr>
              <a:t>Premises</a:t>
            </a:r>
            <a:r>
              <a:rPr lang="it-IT" dirty="0">
                <a:solidFill>
                  <a:prstClr val="black"/>
                </a:solidFill>
                <a:latin typeface="Calibri"/>
              </a:rPr>
              <a:t>: F.C.C. </a:t>
            </a:r>
            <a:r>
              <a:rPr lang="it-IT" dirty="0" err="1">
                <a:solidFill>
                  <a:prstClr val="black"/>
                </a:solidFill>
                <a:latin typeface="Calibri"/>
              </a:rPr>
              <a:t>is</a:t>
            </a:r>
            <a:r>
              <a:rPr lang="it-IT" dirty="0">
                <a:solidFill>
                  <a:prstClr val="black"/>
                </a:solidFill>
                <a:latin typeface="Calibri"/>
              </a:rPr>
              <a:t> 40 </a:t>
            </a:r>
            <a:r>
              <a:rPr lang="it-IT" dirty="0" err="1">
                <a:solidFill>
                  <a:prstClr val="black"/>
                </a:solidFill>
                <a:latin typeface="Calibri"/>
              </a:rPr>
              <a:t>year</a:t>
            </a:r>
            <a:r>
              <a:rPr lang="it-IT" dirty="0">
                <a:solidFill>
                  <a:prstClr val="black"/>
                </a:solidFill>
                <a:latin typeface="Calibri"/>
              </a:rPr>
              <a:t> </a:t>
            </a:r>
            <a:r>
              <a:rPr lang="it-IT" dirty="0" err="1">
                <a:solidFill>
                  <a:prstClr val="black"/>
                </a:solidFill>
                <a:latin typeface="Calibri"/>
              </a:rPr>
              <a:t>old</a:t>
            </a:r>
            <a:r>
              <a:rPr lang="it-IT" dirty="0">
                <a:solidFill>
                  <a:prstClr val="black"/>
                </a:solidFill>
                <a:latin typeface="Calibri"/>
              </a:rPr>
              <a:t>, </a:t>
            </a:r>
            <a:r>
              <a:rPr lang="it-IT" dirty="0" err="1">
                <a:solidFill>
                  <a:prstClr val="black"/>
                </a:solidFill>
                <a:latin typeface="Calibri"/>
              </a:rPr>
              <a:t>therefore</a:t>
            </a:r>
            <a:r>
              <a:rPr lang="it-IT" dirty="0">
                <a:solidFill>
                  <a:prstClr val="black"/>
                </a:solidFill>
                <a:latin typeface="Calibri"/>
              </a:rPr>
              <a:t> </a:t>
            </a:r>
            <a:r>
              <a:rPr lang="it-IT" dirty="0" err="1">
                <a:solidFill>
                  <a:prstClr val="black"/>
                </a:solidFill>
                <a:latin typeface="Calibri"/>
              </a:rPr>
              <a:t>his</a:t>
            </a:r>
            <a:r>
              <a:rPr lang="it-IT" dirty="0">
                <a:solidFill>
                  <a:prstClr val="black"/>
                </a:solidFill>
                <a:latin typeface="Calibri"/>
              </a:rPr>
              <a:t> personal </a:t>
            </a:r>
            <a:r>
              <a:rPr lang="it-IT" dirty="0" err="1">
                <a:solidFill>
                  <a:prstClr val="black"/>
                </a:solidFill>
                <a:latin typeface="Calibri"/>
              </a:rPr>
              <a:t>experience</a:t>
            </a:r>
            <a:r>
              <a:rPr lang="it-IT" dirty="0">
                <a:solidFill>
                  <a:prstClr val="black"/>
                </a:solidFill>
                <a:latin typeface="Calibri"/>
              </a:rPr>
              <a:t> </a:t>
            </a:r>
            <a:r>
              <a:rPr lang="it-IT" dirty="0" err="1">
                <a:solidFill>
                  <a:prstClr val="black"/>
                </a:solidFill>
                <a:latin typeface="Calibri"/>
              </a:rPr>
              <a:t>is</a:t>
            </a:r>
            <a:r>
              <a:rPr lang="it-IT" dirty="0">
                <a:solidFill>
                  <a:prstClr val="black"/>
                </a:solidFill>
                <a:latin typeface="Calibri"/>
              </a:rPr>
              <a:t> </a:t>
            </a:r>
            <a:r>
              <a:rPr lang="it-IT" dirty="0" err="1">
                <a:solidFill>
                  <a:prstClr val="black"/>
                </a:solidFill>
                <a:latin typeface="Calibri"/>
              </a:rPr>
              <a:t>shorter</a:t>
            </a:r>
            <a:r>
              <a:rPr lang="it-IT" dirty="0">
                <a:solidFill>
                  <a:prstClr val="black"/>
                </a:solidFill>
                <a:latin typeface="Calibri"/>
              </a:rPr>
              <a:t> </a:t>
            </a:r>
            <a:r>
              <a:rPr lang="it-IT" dirty="0" err="1">
                <a:solidFill>
                  <a:prstClr val="black"/>
                </a:solidFill>
                <a:latin typeface="Calibri"/>
              </a:rPr>
              <a:t>than</a:t>
            </a:r>
            <a:r>
              <a:rPr lang="it-IT" dirty="0">
                <a:solidFill>
                  <a:prstClr val="black"/>
                </a:solidFill>
                <a:latin typeface="Calibri"/>
              </a:rPr>
              <a:t> </a:t>
            </a:r>
            <a:r>
              <a:rPr lang="it-IT" dirty="0" err="1">
                <a:solidFill>
                  <a:prstClr val="black"/>
                </a:solidFill>
                <a:latin typeface="Calibri"/>
              </a:rPr>
              <a:t>that</a:t>
            </a:r>
            <a:r>
              <a:rPr lang="it-IT" dirty="0">
                <a:solidFill>
                  <a:prstClr val="black"/>
                </a:solidFill>
                <a:latin typeface="Calibri"/>
              </a:rPr>
              <a:t> of M.T., </a:t>
            </a:r>
            <a:r>
              <a:rPr lang="it-IT" dirty="0" err="1">
                <a:solidFill>
                  <a:prstClr val="black"/>
                </a:solidFill>
                <a:latin typeface="Calibri"/>
              </a:rPr>
              <a:t>but</a:t>
            </a:r>
            <a:r>
              <a:rPr lang="it-IT" dirty="0">
                <a:solidFill>
                  <a:prstClr val="black"/>
                </a:solidFill>
                <a:latin typeface="Calibri"/>
              </a:rPr>
              <a:t> </a:t>
            </a:r>
            <a:r>
              <a:rPr lang="it-IT" dirty="0" err="1">
                <a:solidFill>
                  <a:prstClr val="black"/>
                </a:solidFill>
                <a:latin typeface="Calibri"/>
              </a:rPr>
              <a:t>still</a:t>
            </a:r>
            <a:r>
              <a:rPr lang="it-IT" dirty="0">
                <a:solidFill>
                  <a:prstClr val="black"/>
                </a:solidFill>
                <a:latin typeface="Calibri"/>
              </a:rPr>
              <a:t> double </a:t>
            </a:r>
            <a:r>
              <a:rPr lang="it-IT" dirty="0" err="1">
                <a:solidFill>
                  <a:prstClr val="black"/>
                </a:solidFill>
                <a:latin typeface="Calibri"/>
              </a:rPr>
              <a:t>than</a:t>
            </a:r>
            <a:r>
              <a:rPr lang="it-IT" dirty="0">
                <a:solidFill>
                  <a:prstClr val="black"/>
                </a:solidFill>
                <a:latin typeface="Calibri"/>
              </a:rPr>
              <a:t> </a:t>
            </a:r>
            <a:r>
              <a:rPr lang="it-IT" dirty="0" err="1">
                <a:solidFill>
                  <a:prstClr val="black"/>
                </a:solidFill>
                <a:latin typeface="Calibri"/>
              </a:rPr>
              <a:t>yours</a:t>
            </a:r>
            <a:r>
              <a:rPr lang="it-IT" dirty="0">
                <a:solidFill>
                  <a:prstClr val="black"/>
                </a:solidFill>
                <a:latin typeface="Calibri"/>
              </a:rPr>
              <a:t>…</a:t>
            </a:r>
          </a:p>
        </p:txBody>
      </p:sp>
      <p:sp>
        <p:nvSpPr>
          <p:cNvPr id="3" name="CasellaDiTesto 2">
            <a:extLst>
              <a:ext uri="{FF2B5EF4-FFF2-40B4-BE49-F238E27FC236}">
                <a16:creationId xmlns:a16="http://schemas.microsoft.com/office/drawing/2014/main" id="{3ACD01F0-70A0-4287-9CDF-92526138DC23}"/>
              </a:ext>
            </a:extLst>
          </p:cNvPr>
          <p:cNvSpPr txBox="1"/>
          <p:nvPr/>
        </p:nvSpPr>
        <p:spPr>
          <a:xfrm>
            <a:off x="847972" y="1979928"/>
            <a:ext cx="10519111" cy="1754326"/>
          </a:xfrm>
          <a:prstGeom prst="rect">
            <a:avLst/>
          </a:prstGeom>
          <a:noFill/>
        </p:spPr>
        <p:txBody>
          <a:bodyPr wrap="square" rtlCol="0">
            <a:spAutoFit/>
          </a:bodyPr>
          <a:lstStyle/>
          <a:p>
            <a:r>
              <a:rPr lang="it-IT" b="1" dirty="0" err="1">
                <a:solidFill>
                  <a:prstClr val="black"/>
                </a:solidFill>
                <a:latin typeface="Calibri"/>
              </a:rPr>
              <a:t>Territory</a:t>
            </a:r>
            <a:r>
              <a:rPr lang="it-IT" b="1" dirty="0">
                <a:solidFill>
                  <a:prstClr val="black"/>
                </a:solidFill>
                <a:latin typeface="Calibri"/>
              </a:rPr>
              <a:t>:</a:t>
            </a:r>
            <a:r>
              <a:rPr lang="it-IT" dirty="0">
                <a:solidFill>
                  <a:prstClr val="black"/>
                </a:solidFill>
                <a:latin typeface="Calibri"/>
              </a:rPr>
              <a:t> progressive </a:t>
            </a:r>
            <a:r>
              <a:rPr lang="it-IT" dirty="0" err="1">
                <a:solidFill>
                  <a:prstClr val="black"/>
                </a:solidFill>
                <a:latin typeface="Calibri"/>
              </a:rPr>
              <a:t>change</a:t>
            </a:r>
            <a:r>
              <a:rPr lang="it-IT" dirty="0">
                <a:solidFill>
                  <a:prstClr val="black"/>
                </a:solidFill>
                <a:latin typeface="Calibri"/>
              </a:rPr>
              <a:t> of </a:t>
            </a:r>
            <a:r>
              <a:rPr lang="it-IT" dirty="0" err="1">
                <a:solidFill>
                  <a:prstClr val="black"/>
                </a:solidFill>
                <a:latin typeface="Calibri"/>
              </a:rPr>
              <a:t>slopes</a:t>
            </a:r>
            <a:r>
              <a:rPr lang="it-IT" dirty="0">
                <a:solidFill>
                  <a:prstClr val="black"/>
                </a:solidFill>
                <a:latin typeface="Calibri"/>
              </a:rPr>
              <a:t> of Pordenone </a:t>
            </a:r>
            <a:r>
              <a:rPr lang="it-IT" dirty="0" err="1">
                <a:solidFill>
                  <a:prstClr val="black"/>
                </a:solidFill>
                <a:latin typeface="Calibri"/>
              </a:rPr>
              <a:t>Prealps</a:t>
            </a:r>
            <a:r>
              <a:rPr lang="it-IT" dirty="0">
                <a:solidFill>
                  <a:prstClr val="black"/>
                </a:solidFill>
                <a:latin typeface="Calibri"/>
              </a:rPr>
              <a:t>, with a strong </a:t>
            </a:r>
            <a:r>
              <a:rPr lang="it-IT" dirty="0" err="1">
                <a:solidFill>
                  <a:prstClr val="black"/>
                </a:solidFill>
                <a:latin typeface="Calibri"/>
              </a:rPr>
              <a:t>recolonization</a:t>
            </a:r>
            <a:r>
              <a:rPr lang="it-IT" dirty="0">
                <a:solidFill>
                  <a:prstClr val="black"/>
                </a:solidFill>
                <a:latin typeface="Calibri"/>
              </a:rPr>
              <a:t> by </a:t>
            </a:r>
            <a:r>
              <a:rPr lang="it-IT" dirty="0" err="1">
                <a:solidFill>
                  <a:prstClr val="black"/>
                </a:solidFill>
                <a:latin typeface="Calibri"/>
              </a:rPr>
              <a:t>woods</a:t>
            </a:r>
            <a:r>
              <a:rPr lang="it-IT" dirty="0">
                <a:solidFill>
                  <a:prstClr val="black"/>
                </a:solidFill>
                <a:latin typeface="Calibri"/>
              </a:rPr>
              <a:t> </a:t>
            </a:r>
            <a:r>
              <a:rPr lang="it-IT" dirty="0" err="1">
                <a:solidFill>
                  <a:prstClr val="black"/>
                </a:solidFill>
                <a:latin typeface="Calibri"/>
              </a:rPr>
              <a:t>lost</a:t>
            </a:r>
            <a:r>
              <a:rPr lang="it-IT" dirty="0">
                <a:solidFill>
                  <a:prstClr val="black"/>
                </a:solidFill>
                <a:latin typeface="Calibri"/>
              </a:rPr>
              <a:t> in the </a:t>
            </a:r>
            <a:r>
              <a:rPr lang="it-IT" dirty="0" err="1">
                <a:solidFill>
                  <a:prstClr val="black"/>
                </a:solidFill>
                <a:latin typeface="Calibri"/>
              </a:rPr>
              <a:t>past</a:t>
            </a:r>
            <a:r>
              <a:rPr lang="it-IT" dirty="0">
                <a:solidFill>
                  <a:prstClr val="black"/>
                </a:solidFill>
                <a:latin typeface="Calibri"/>
              </a:rPr>
              <a:t> </a:t>
            </a:r>
            <a:r>
              <a:rPr lang="it-IT" dirty="0" err="1">
                <a:solidFill>
                  <a:prstClr val="black"/>
                </a:solidFill>
                <a:latin typeface="Calibri"/>
              </a:rPr>
              <a:t>because</a:t>
            </a:r>
            <a:r>
              <a:rPr lang="it-IT" dirty="0">
                <a:solidFill>
                  <a:prstClr val="black"/>
                </a:solidFill>
                <a:latin typeface="Calibri"/>
              </a:rPr>
              <a:t> of </a:t>
            </a:r>
            <a:r>
              <a:rPr lang="it-IT" dirty="0" err="1">
                <a:solidFill>
                  <a:prstClr val="black"/>
                </a:solidFill>
                <a:latin typeface="Calibri"/>
              </a:rPr>
              <a:t>woodcutting</a:t>
            </a:r>
            <a:r>
              <a:rPr lang="it-IT" dirty="0">
                <a:solidFill>
                  <a:prstClr val="black"/>
                </a:solidFill>
                <a:latin typeface="Calibri"/>
              </a:rPr>
              <a:t> for </a:t>
            </a:r>
            <a:r>
              <a:rPr lang="it-IT" dirty="0" err="1">
                <a:solidFill>
                  <a:prstClr val="black"/>
                </a:solidFill>
                <a:latin typeface="Calibri"/>
              </a:rPr>
              <a:t>heating</a:t>
            </a:r>
            <a:r>
              <a:rPr lang="it-IT" dirty="0">
                <a:solidFill>
                  <a:prstClr val="black"/>
                </a:solidFill>
                <a:latin typeface="Calibri"/>
              </a:rPr>
              <a:t>. Strong </a:t>
            </a:r>
            <a:r>
              <a:rPr lang="it-IT" dirty="0" err="1">
                <a:solidFill>
                  <a:prstClr val="black"/>
                </a:solidFill>
                <a:latin typeface="Calibri"/>
              </a:rPr>
              <a:t>diffusion</a:t>
            </a:r>
            <a:r>
              <a:rPr lang="it-IT" dirty="0">
                <a:solidFill>
                  <a:prstClr val="black"/>
                </a:solidFill>
                <a:latin typeface="Calibri"/>
              </a:rPr>
              <a:t> of </a:t>
            </a:r>
            <a:r>
              <a:rPr lang="it-IT" i="1" dirty="0" err="1">
                <a:solidFill>
                  <a:prstClr val="black"/>
                </a:solidFill>
                <a:latin typeface="Calibri"/>
              </a:rPr>
              <a:t>Ailanthus</a:t>
            </a:r>
            <a:r>
              <a:rPr lang="it-IT" i="1" dirty="0">
                <a:solidFill>
                  <a:prstClr val="black"/>
                </a:solidFill>
                <a:latin typeface="Calibri"/>
              </a:rPr>
              <a:t> altissima</a:t>
            </a:r>
            <a:r>
              <a:rPr lang="it-IT" dirty="0">
                <a:solidFill>
                  <a:prstClr val="black"/>
                </a:solidFill>
                <a:latin typeface="Calibri"/>
              </a:rPr>
              <a:t>. </a:t>
            </a:r>
            <a:r>
              <a:rPr lang="it-IT" dirty="0" err="1">
                <a:solidFill>
                  <a:prstClr val="black"/>
                </a:solidFill>
                <a:latin typeface="Calibri"/>
              </a:rPr>
              <a:t>Important</a:t>
            </a:r>
            <a:r>
              <a:rPr lang="it-IT" dirty="0">
                <a:solidFill>
                  <a:prstClr val="black"/>
                </a:solidFill>
                <a:latin typeface="Calibri"/>
              </a:rPr>
              <a:t> </a:t>
            </a:r>
            <a:r>
              <a:rPr lang="it-IT" dirty="0" err="1">
                <a:solidFill>
                  <a:prstClr val="black"/>
                </a:solidFill>
                <a:latin typeface="Calibri"/>
              </a:rPr>
              <a:t>urbanization</a:t>
            </a:r>
            <a:r>
              <a:rPr lang="it-IT" dirty="0">
                <a:solidFill>
                  <a:prstClr val="black"/>
                </a:solidFill>
                <a:latin typeface="Calibri"/>
              </a:rPr>
              <a:t> of peri-</a:t>
            </a:r>
            <a:r>
              <a:rPr lang="it-IT" dirty="0" err="1">
                <a:solidFill>
                  <a:prstClr val="black"/>
                </a:solidFill>
                <a:latin typeface="Calibri"/>
              </a:rPr>
              <a:t>urban</a:t>
            </a:r>
            <a:r>
              <a:rPr lang="it-IT" dirty="0">
                <a:solidFill>
                  <a:prstClr val="black"/>
                </a:solidFill>
                <a:latin typeface="Calibri"/>
              </a:rPr>
              <a:t> </a:t>
            </a:r>
            <a:r>
              <a:rPr lang="it-IT" dirty="0" err="1">
                <a:solidFill>
                  <a:prstClr val="black"/>
                </a:solidFill>
                <a:latin typeface="Calibri"/>
              </a:rPr>
              <a:t>areas</a:t>
            </a:r>
            <a:r>
              <a:rPr lang="it-IT" dirty="0">
                <a:solidFill>
                  <a:prstClr val="black"/>
                </a:solidFill>
                <a:latin typeface="Calibri"/>
              </a:rPr>
              <a:t> of Pordenone and Udine by US-style shopping centers (</a:t>
            </a:r>
            <a:r>
              <a:rPr lang="it-IT" dirty="0" err="1">
                <a:solidFill>
                  <a:prstClr val="black"/>
                </a:solidFill>
                <a:latin typeface="Calibri"/>
              </a:rPr>
              <a:t>many</a:t>
            </a:r>
            <a:r>
              <a:rPr lang="it-IT" dirty="0">
                <a:solidFill>
                  <a:prstClr val="black"/>
                </a:solidFill>
                <a:latin typeface="Calibri"/>
              </a:rPr>
              <a:t> of </a:t>
            </a:r>
            <a:r>
              <a:rPr lang="it-IT" dirty="0" err="1">
                <a:solidFill>
                  <a:prstClr val="black"/>
                </a:solidFill>
                <a:latin typeface="Calibri"/>
              </a:rPr>
              <a:t>them</a:t>
            </a:r>
            <a:r>
              <a:rPr lang="it-IT" dirty="0">
                <a:solidFill>
                  <a:prstClr val="black"/>
                </a:solidFill>
                <a:latin typeface="Calibri"/>
              </a:rPr>
              <a:t> </a:t>
            </a:r>
            <a:r>
              <a:rPr lang="it-IT" dirty="0" err="1">
                <a:solidFill>
                  <a:prstClr val="black"/>
                </a:solidFill>
                <a:latin typeface="Calibri"/>
              </a:rPr>
              <a:t>almost</a:t>
            </a:r>
            <a:r>
              <a:rPr lang="it-IT" dirty="0">
                <a:solidFill>
                  <a:prstClr val="black"/>
                </a:solidFill>
                <a:latin typeface="Calibri"/>
              </a:rPr>
              <a:t> </a:t>
            </a:r>
            <a:r>
              <a:rPr lang="it-IT" dirty="0" err="1">
                <a:solidFill>
                  <a:prstClr val="black"/>
                </a:solidFill>
                <a:latin typeface="Calibri"/>
              </a:rPr>
              <a:t>abandoned</a:t>
            </a:r>
            <a:r>
              <a:rPr lang="it-IT" dirty="0">
                <a:solidFill>
                  <a:prstClr val="black"/>
                </a:solidFill>
                <a:latin typeface="Calibri"/>
              </a:rPr>
              <a:t> or with </a:t>
            </a:r>
            <a:r>
              <a:rPr lang="it-IT" dirty="0" err="1">
                <a:solidFill>
                  <a:prstClr val="black"/>
                </a:solidFill>
                <a:latin typeface="Calibri"/>
              </a:rPr>
              <a:t>very</a:t>
            </a:r>
            <a:r>
              <a:rPr lang="it-IT" dirty="0">
                <a:solidFill>
                  <a:prstClr val="black"/>
                </a:solidFill>
                <a:latin typeface="Calibri"/>
              </a:rPr>
              <a:t> </a:t>
            </a:r>
            <a:r>
              <a:rPr lang="it-IT" dirty="0" err="1">
                <a:solidFill>
                  <a:prstClr val="black"/>
                </a:solidFill>
                <a:latin typeface="Calibri"/>
              </a:rPr>
              <a:t>little</a:t>
            </a:r>
            <a:r>
              <a:rPr lang="it-IT" dirty="0">
                <a:solidFill>
                  <a:prstClr val="black"/>
                </a:solidFill>
                <a:latin typeface="Calibri"/>
              </a:rPr>
              <a:t> </a:t>
            </a:r>
            <a:r>
              <a:rPr lang="it-IT" dirty="0" err="1">
                <a:solidFill>
                  <a:prstClr val="black"/>
                </a:solidFill>
                <a:latin typeface="Calibri"/>
              </a:rPr>
              <a:t>commerce</a:t>
            </a:r>
            <a:r>
              <a:rPr lang="it-IT" dirty="0">
                <a:solidFill>
                  <a:prstClr val="black"/>
                </a:solidFill>
                <a:latin typeface="Calibri"/>
              </a:rPr>
              <a:t>). Progressive </a:t>
            </a:r>
            <a:r>
              <a:rPr lang="it-IT" dirty="0" err="1">
                <a:solidFill>
                  <a:prstClr val="black"/>
                </a:solidFill>
                <a:latin typeface="Calibri"/>
              </a:rPr>
              <a:t>abandonment</a:t>
            </a:r>
            <a:r>
              <a:rPr lang="it-IT" dirty="0">
                <a:solidFill>
                  <a:prstClr val="black"/>
                </a:solidFill>
                <a:latin typeface="Calibri"/>
              </a:rPr>
              <a:t> of </a:t>
            </a:r>
            <a:r>
              <a:rPr lang="it-IT" dirty="0" err="1">
                <a:solidFill>
                  <a:prstClr val="black"/>
                </a:solidFill>
                <a:latin typeface="Calibri"/>
              </a:rPr>
              <a:t>countryside</a:t>
            </a:r>
            <a:r>
              <a:rPr lang="it-IT" dirty="0">
                <a:solidFill>
                  <a:prstClr val="black"/>
                </a:solidFill>
                <a:latin typeface="Calibri"/>
              </a:rPr>
              <a:t> and mountain towns by the </a:t>
            </a:r>
            <a:r>
              <a:rPr lang="it-IT" dirty="0" err="1">
                <a:solidFill>
                  <a:prstClr val="black"/>
                </a:solidFill>
                <a:latin typeface="Calibri"/>
              </a:rPr>
              <a:t>population</a:t>
            </a:r>
            <a:r>
              <a:rPr lang="it-IT" dirty="0">
                <a:solidFill>
                  <a:prstClr val="black"/>
                </a:solidFill>
                <a:latin typeface="Calibri"/>
              </a:rPr>
              <a:t> in </a:t>
            </a:r>
            <a:r>
              <a:rPr lang="it-IT" dirty="0" err="1">
                <a:solidFill>
                  <a:prstClr val="black"/>
                </a:solidFill>
                <a:latin typeface="Calibri"/>
              </a:rPr>
              <a:t>favour</a:t>
            </a:r>
            <a:r>
              <a:rPr lang="it-IT" dirty="0">
                <a:solidFill>
                  <a:prstClr val="black"/>
                </a:solidFill>
                <a:latin typeface="Calibri"/>
              </a:rPr>
              <a:t> of the </a:t>
            </a:r>
            <a:r>
              <a:rPr lang="it-IT" dirty="0" err="1">
                <a:solidFill>
                  <a:prstClr val="black"/>
                </a:solidFill>
                <a:latin typeface="Calibri"/>
              </a:rPr>
              <a:t>biggest</a:t>
            </a:r>
            <a:r>
              <a:rPr lang="it-IT" dirty="0">
                <a:solidFill>
                  <a:prstClr val="black"/>
                </a:solidFill>
                <a:latin typeface="Calibri"/>
              </a:rPr>
              <a:t> </a:t>
            </a:r>
            <a:r>
              <a:rPr lang="it-IT" dirty="0" err="1">
                <a:solidFill>
                  <a:prstClr val="black"/>
                </a:solidFill>
                <a:latin typeface="Calibri"/>
              </a:rPr>
              <a:t>ones</a:t>
            </a:r>
            <a:r>
              <a:rPr lang="it-IT" dirty="0">
                <a:solidFill>
                  <a:prstClr val="black"/>
                </a:solidFill>
                <a:latin typeface="Calibri"/>
              </a:rPr>
              <a:t> -&gt; houses </a:t>
            </a:r>
            <a:r>
              <a:rPr lang="it-IT" dirty="0" err="1">
                <a:solidFill>
                  <a:prstClr val="black"/>
                </a:solidFill>
                <a:latin typeface="Calibri"/>
              </a:rPr>
              <a:t>used</a:t>
            </a:r>
            <a:r>
              <a:rPr lang="it-IT" dirty="0">
                <a:solidFill>
                  <a:prstClr val="black"/>
                </a:solidFill>
                <a:latin typeface="Calibri"/>
              </a:rPr>
              <a:t> </a:t>
            </a:r>
            <a:r>
              <a:rPr lang="it-IT" dirty="0" err="1">
                <a:solidFill>
                  <a:prstClr val="black"/>
                </a:solidFill>
                <a:latin typeface="Calibri"/>
              </a:rPr>
              <a:t>as</a:t>
            </a:r>
            <a:r>
              <a:rPr lang="it-IT" dirty="0">
                <a:solidFill>
                  <a:prstClr val="black"/>
                </a:solidFill>
                <a:latin typeface="Calibri"/>
              </a:rPr>
              <a:t> </a:t>
            </a:r>
            <a:r>
              <a:rPr lang="it-IT" dirty="0" err="1">
                <a:solidFill>
                  <a:prstClr val="black"/>
                </a:solidFill>
                <a:latin typeface="Calibri"/>
              </a:rPr>
              <a:t>holidays</a:t>
            </a:r>
            <a:r>
              <a:rPr lang="it-IT" dirty="0">
                <a:solidFill>
                  <a:prstClr val="black"/>
                </a:solidFill>
                <a:latin typeface="Calibri"/>
              </a:rPr>
              <a:t>/</a:t>
            </a:r>
            <a:r>
              <a:rPr lang="it-IT" dirty="0" err="1">
                <a:solidFill>
                  <a:prstClr val="black"/>
                </a:solidFill>
                <a:latin typeface="Calibri"/>
              </a:rPr>
              <a:t>touristic</a:t>
            </a:r>
            <a:r>
              <a:rPr lang="it-IT" dirty="0">
                <a:solidFill>
                  <a:prstClr val="black"/>
                </a:solidFill>
                <a:latin typeface="Calibri"/>
              </a:rPr>
              <a:t> </a:t>
            </a:r>
            <a:r>
              <a:rPr lang="it-IT" dirty="0" err="1">
                <a:solidFill>
                  <a:prstClr val="black"/>
                </a:solidFill>
                <a:latin typeface="Calibri"/>
              </a:rPr>
              <a:t>accomodations</a:t>
            </a:r>
            <a:r>
              <a:rPr lang="it-IT" dirty="0">
                <a:solidFill>
                  <a:prstClr val="black"/>
                </a:solidFill>
                <a:latin typeface="Calibri"/>
              </a:rPr>
              <a:t>; </a:t>
            </a:r>
            <a:r>
              <a:rPr lang="it-IT" dirty="0" err="1">
                <a:solidFill>
                  <a:prstClr val="black"/>
                </a:solidFill>
                <a:latin typeface="Calibri"/>
              </a:rPr>
              <a:t>expansion</a:t>
            </a:r>
            <a:r>
              <a:rPr lang="it-IT" dirty="0">
                <a:solidFill>
                  <a:prstClr val="black"/>
                </a:solidFill>
                <a:latin typeface="Calibri"/>
              </a:rPr>
              <a:t> of </a:t>
            </a:r>
            <a:r>
              <a:rPr lang="it-IT" dirty="0" err="1">
                <a:solidFill>
                  <a:prstClr val="black"/>
                </a:solidFill>
                <a:latin typeface="Calibri"/>
              </a:rPr>
              <a:t>vineyards</a:t>
            </a:r>
            <a:r>
              <a:rPr lang="it-IT" dirty="0">
                <a:solidFill>
                  <a:prstClr val="black"/>
                </a:solidFill>
                <a:latin typeface="Calibri"/>
              </a:rPr>
              <a:t> in low </a:t>
            </a:r>
            <a:r>
              <a:rPr lang="it-IT" dirty="0" err="1">
                <a:solidFill>
                  <a:prstClr val="black"/>
                </a:solidFill>
                <a:latin typeface="Calibri"/>
              </a:rPr>
              <a:t>Friulian</a:t>
            </a:r>
            <a:r>
              <a:rPr lang="it-IT" dirty="0">
                <a:solidFill>
                  <a:prstClr val="black"/>
                </a:solidFill>
                <a:latin typeface="Calibri"/>
              </a:rPr>
              <a:t> </a:t>
            </a:r>
            <a:r>
              <a:rPr lang="it-IT" dirty="0" err="1">
                <a:solidFill>
                  <a:prstClr val="black"/>
                </a:solidFill>
                <a:latin typeface="Calibri"/>
              </a:rPr>
              <a:t>plain</a:t>
            </a:r>
            <a:r>
              <a:rPr lang="it-IT" dirty="0">
                <a:solidFill>
                  <a:prstClr val="black"/>
                </a:solidFill>
                <a:latin typeface="Calibri"/>
              </a:rPr>
              <a:t> (Prosecco world success). </a:t>
            </a:r>
          </a:p>
        </p:txBody>
      </p:sp>
      <p:sp>
        <p:nvSpPr>
          <p:cNvPr id="4" name="CasellaDiTesto 3">
            <a:extLst>
              <a:ext uri="{FF2B5EF4-FFF2-40B4-BE49-F238E27FC236}">
                <a16:creationId xmlns:a16="http://schemas.microsoft.com/office/drawing/2014/main" id="{3765C9ED-9731-425B-9686-557E7E631115}"/>
              </a:ext>
            </a:extLst>
          </p:cNvPr>
          <p:cNvSpPr txBox="1"/>
          <p:nvPr/>
        </p:nvSpPr>
        <p:spPr>
          <a:xfrm>
            <a:off x="847972" y="3864736"/>
            <a:ext cx="10031927" cy="1200329"/>
          </a:xfrm>
          <a:prstGeom prst="rect">
            <a:avLst/>
          </a:prstGeom>
          <a:noFill/>
        </p:spPr>
        <p:txBody>
          <a:bodyPr wrap="square" rtlCol="0">
            <a:spAutoFit/>
          </a:bodyPr>
          <a:lstStyle/>
          <a:p>
            <a:r>
              <a:rPr lang="it-IT" b="1" dirty="0" err="1">
                <a:solidFill>
                  <a:prstClr val="black"/>
                </a:solidFill>
                <a:latin typeface="Calibri"/>
              </a:rPr>
              <a:t>Climate</a:t>
            </a:r>
            <a:r>
              <a:rPr lang="it-IT" b="1" dirty="0">
                <a:solidFill>
                  <a:prstClr val="black"/>
                </a:solidFill>
                <a:latin typeface="Calibri"/>
              </a:rPr>
              <a:t>:</a:t>
            </a:r>
            <a:r>
              <a:rPr lang="it-IT" dirty="0">
                <a:solidFill>
                  <a:prstClr val="black"/>
                </a:solidFill>
                <a:latin typeface="Calibri"/>
              </a:rPr>
              <a:t> general </a:t>
            </a:r>
            <a:r>
              <a:rPr lang="it-IT" dirty="0" err="1">
                <a:solidFill>
                  <a:prstClr val="black"/>
                </a:solidFill>
                <a:latin typeface="Calibri"/>
              </a:rPr>
              <a:t>increase</a:t>
            </a:r>
            <a:r>
              <a:rPr lang="it-IT" dirty="0">
                <a:solidFill>
                  <a:prstClr val="black"/>
                </a:solidFill>
                <a:latin typeface="Calibri"/>
              </a:rPr>
              <a:t> in </a:t>
            </a:r>
            <a:r>
              <a:rPr lang="it-IT" dirty="0" err="1">
                <a:solidFill>
                  <a:prstClr val="black"/>
                </a:solidFill>
                <a:latin typeface="Calibri"/>
              </a:rPr>
              <a:t>temperatures</a:t>
            </a:r>
            <a:r>
              <a:rPr lang="it-IT" dirty="0">
                <a:solidFill>
                  <a:prstClr val="black"/>
                </a:solidFill>
                <a:latin typeface="Calibri"/>
              </a:rPr>
              <a:t> (</a:t>
            </a:r>
            <a:r>
              <a:rPr lang="it-IT" dirty="0" err="1">
                <a:solidFill>
                  <a:prstClr val="black"/>
                </a:solidFill>
                <a:latin typeface="Calibri"/>
              </a:rPr>
              <a:t>all</a:t>
            </a:r>
            <a:r>
              <a:rPr lang="it-IT" dirty="0">
                <a:solidFill>
                  <a:prstClr val="black"/>
                </a:solidFill>
                <a:latin typeface="Calibri"/>
              </a:rPr>
              <a:t> </a:t>
            </a:r>
            <a:r>
              <a:rPr lang="it-IT" dirty="0" err="1">
                <a:solidFill>
                  <a:prstClr val="black"/>
                </a:solidFill>
                <a:latin typeface="Calibri"/>
              </a:rPr>
              <a:t>seasons</a:t>
            </a:r>
            <a:r>
              <a:rPr lang="it-IT" dirty="0">
                <a:solidFill>
                  <a:prstClr val="black"/>
                </a:solidFill>
                <a:latin typeface="Calibri"/>
              </a:rPr>
              <a:t>); </a:t>
            </a:r>
            <a:r>
              <a:rPr lang="it-IT" dirty="0" err="1">
                <a:solidFill>
                  <a:prstClr val="black"/>
                </a:solidFill>
                <a:latin typeface="Calibri"/>
              </a:rPr>
              <a:t>increased</a:t>
            </a:r>
            <a:r>
              <a:rPr lang="it-IT" dirty="0">
                <a:solidFill>
                  <a:prstClr val="black"/>
                </a:solidFill>
                <a:latin typeface="Calibri"/>
              </a:rPr>
              <a:t> </a:t>
            </a:r>
            <a:r>
              <a:rPr lang="it-IT" dirty="0" err="1">
                <a:solidFill>
                  <a:prstClr val="black"/>
                </a:solidFill>
                <a:latin typeface="Calibri"/>
              </a:rPr>
              <a:t>periods</a:t>
            </a:r>
            <a:r>
              <a:rPr lang="it-IT" dirty="0">
                <a:solidFill>
                  <a:prstClr val="black"/>
                </a:solidFill>
                <a:latin typeface="Calibri"/>
              </a:rPr>
              <a:t> of </a:t>
            </a:r>
            <a:r>
              <a:rPr lang="it-IT" dirty="0" err="1">
                <a:solidFill>
                  <a:prstClr val="black"/>
                </a:solidFill>
                <a:latin typeface="Calibri"/>
              </a:rPr>
              <a:t>drought</a:t>
            </a:r>
            <a:r>
              <a:rPr lang="it-IT" dirty="0">
                <a:solidFill>
                  <a:prstClr val="black"/>
                </a:solidFill>
                <a:latin typeface="Calibri"/>
              </a:rPr>
              <a:t> and high </a:t>
            </a:r>
            <a:r>
              <a:rPr lang="it-IT" dirty="0" err="1">
                <a:solidFill>
                  <a:prstClr val="black"/>
                </a:solidFill>
                <a:latin typeface="Calibri"/>
              </a:rPr>
              <a:t>temperatures</a:t>
            </a:r>
            <a:r>
              <a:rPr lang="it-IT" dirty="0">
                <a:solidFill>
                  <a:prstClr val="black"/>
                </a:solidFill>
                <a:latin typeface="Calibri"/>
              </a:rPr>
              <a:t>; </a:t>
            </a:r>
            <a:r>
              <a:rPr lang="it-IT" dirty="0" err="1">
                <a:solidFill>
                  <a:prstClr val="black"/>
                </a:solidFill>
                <a:latin typeface="Calibri"/>
              </a:rPr>
              <a:t>increased</a:t>
            </a:r>
            <a:r>
              <a:rPr lang="it-IT" dirty="0">
                <a:solidFill>
                  <a:prstClr val="black"/>
                </a:solidFill>
                <a:latin typeface="Calibri"/>
              </a:rPr>
              <a:t> </a:t>
            </a:r>
            <a:r>
              <a:rPr lang="it-IT" dirty="0" err="1">
                <a:solidFill>
                  <a:prstClr val="black"/>
                </a:solidFill>
                <a:latin typeface="Calibri"/>
              </a:rPr>
              <a:t>extreme</a:t>
            </a:r>
            <a:r>
              <a:rPr lang="it-IT" dirty="0">
                <a:solidFill>
                  <a:prstClr val="black"/>
                </a:solidFill>
                <a:latin typeface="Calibri"/>
              </a:rPr>
              <a:t> </a:t>
            </a:r>
            <a:r>
              <a:rPr lang="it-IT" dirty="0" err="1">
                <a:solidFill>
                  <a:prstClr val="black"/>
                </a:solidFill>
                <a:latin typeface="Calibri"/>
              </a:rPr>
              <a:t>events</a:t>
            </a:r>
            <a:r>
              <a:rPr lang="it-IT" dirty="0">
                <a:solidFill>
                  <a:prstClr val="black"/>
                </a:solidFill>
                <a:latin typeface="Calibri"/>
              </a:rPr>
              <a:t>, e.g. </a:t>
            </a:r>
            <a:r>
              <a:rPr lang="it-IT" dirty="0" err="1">
                <a:solidFill>
                  <a:prstClr val="black"/>
                </a:solidFill>
                <a:latin typeface="Calibri"/>
              </a:rPr>
              <a:t>hail</a:t>
            </a:r>
            <a:r>
              <a:rPr lang="it-IT" dirty="0">
                <a:solidFill>
                  <a:prstClr val="black"/>
                </a:solidFill>
                <a:latin typeface="Calibri"/>
              </a:rPr>
              <a:t> </a:t>
            </a:r>
            <a:r>
              <a:rPr lang="it-IT" dirty="0" err="1">
                <a:solidFill>
                  <a:prstClr val="black"/>
                </a:solidFill>
                <a:latin typeface="Calibri"/>
              </a:rPr>
              <a:t>progressively</a:t>
            </a:r>
            <a:r>
              <a:rPr lang="it-IT" dirty="0">
                <a:solidFill>
                  <a:prstClr val="black"/>
                </a:solidFill>
                <a:latin typeface="Calibri"/>
              </a:rPr>
              <a:t> </a:t>
            </a:r>
            <a:r>
              <a:rPr lang="it-IT" dirty="0" err="1">
                <a:solidFill>
                  <a:prstClr val="black"/>
                </a:solidFill>
                <a:latin typeface="Calibri"/>
              </a:rPr>
              <a:t>getting</a:t>
            </a:r>
            <a:r>
              <a:rPr lang="it-IT" dirty="0">
                <a:solidFill>
                  <a:prstClr val="black"/>
                </a:solidFill>
                <a:latin typeface="Calibri"/>
              </a:rPr>
              <a:t> </a:t>
            </a:r>
            <a:r>
              <a:rPr lang="it-IT" dirty="0" err="1">
                <a:solidFill>
                  <a:prstClr val="black"/>
                </a:solidFill>
                <a:latin typeface="Calibri"/>
              </a:rPr>
              <a:t>bigger</a:t>
            </a:r>
            <a:r>
              <a:rPr lang="it-IT" dirty="0">
                <a:solidFill>
                  <a:prstClr val="black"/>
                </a:solidFill>
                <a:latin typeface="Calibri"/>
              </a:rPr>
              <a:t>; </a:t>
            </a:r>
            <a:r>
              <a:rPr lang="it-IT" dirty="0" err="1">
                <a:solidFill>
                  <a:prstClr val="black"/>
                </a:solidFill>
                <a:latin typeface="Calibri"/>
              </a:rPr>
              <a:t>less</a:t>
            </a:r>
            <a:r>
              <a:rPr lang="it-IT" dirty="0">
                <a:solidFill>
                  <a:prstClr val="black"/>
                </a:solidFill>
                <a:latin typeface="Calibri"/>
              </a:rPr>
              <a:t> bora </a:t>
            </a:r>
            <a:r>
              <a:rPr lang="it-IT" dirty="0" err="1">
                <a:solidFill>
                  <a:prstClr val="black"/>
                </a:solidFill>
                <a:latin typeface="Calibri"/>
              </a:rPr>
              <a:t>events</a:t>
            </a:r>
            <a:r>
              <a:rPr lang="it-IT" dirty="0">
                <a:solidFill>
                  <a:prstClr val="black"/>
                </a:solidFill>
                <a:latin typeface="Calibri"/>
              </a:rPr>
              <a:t> and </a:t>
            </a:r>
            <a:r>
              <a:rPr lang="it-IT" dirty="0" err="1">
                <a:solidFill>
                  <a:prstClr val="black"/>
                </a:solidFill>
                <a:latin typeface="Calibri"/>
              </a:rPr>
              <a:t>less</a:t>
            </a:r>
            <a:r>
              <a:rPr lang="it-IT" dirty="0">
                <a:solidFill>
                  <a:prstClr val="black"/>
                </a:solidFill>
                <a:latin typeface="Calibri"/>
              </a:rPr>
              <a:t> </a:t>
            </a:r>
            <a:r>
              <a:rPr lang="it-IT" dirty="0" err="1">
                <a:solidFill>
                  <a:prstClr val="black"/>
                </a:solidFill>
                <a:latin typeface="Calibri"/>
              </a:rPr>
              <a:t>snow</a:t>
            </a:r>
            <a:r>
              <a:rPr lang="it-IT" dirty="0">
                <a:solidFill>
                  <a:prstClr val="black"/>
                </a:solidFill>
                <a:latin typeface="Calibri"/>
              </a:rPr>
              <a:t> (</a:t>
            </a:r>
            <a:r>
              <a:rPr lang="it-IT" dirty="0" err="1">
                <a:solidFill>
                  <a:prstClr val="black"/>
                </a:solidFill>
                <a:latin typeface="Calibri"/>
              </a:rPr>
              <a:t>even</a:t>
            </a:r>
            <a:r>
              <a:rPr lang="it-IT" dirty="0">
                <a:solidFill>
                  <a:prstClr val="black"/>
                </a:solidFill>
                <a:latin typeface="Calibri"/>
              </a:rPr>
              <a:t> in </a:t>
            </a:r>
            <a:r>
              <a:rPr lang="it-IT" dirty="0" err="1">
                <a:solidFill>
                  <a:prstClr val="black"/>
                </a:solidFill>
                <a:latin typeface="Calibri"/>
              </a:rPr>
              <a:t>mountains</a:t>
            </a:r>
            <a:r>
              <a:rPr lang="it-IT" dirty="0">
                <a:solidFill>
                  <a:prstClr val="black"/>
                </a:solidFill>
                <a:latin typeface="Calibri"/>
              </a:rPr>
              <a:t>); </a:t>
            </a:r>
            <a:r>
              <a:rPr lang="it-IT" dirty="0" err="1">
                <a:solidFill>
                  <a:prstClr val="black"/>
                </a:solidFill>
                <a:latin typeface="Calibri"/>
              </a:rPr>
              <a:t>decrease</a:t>
            </a:r>
            <a:r>
              <a:rPr lang="it-IT" dirty="0">
                <a:solidFill>
                  <a:prstClr val="black"/>
                </a:solidFill>
                <a:latin typeface="Calibri"/>
              </a:rPr>
              <a:t> in </a:t>
            </a:r>
            <a:r>
              <a:rPr lang="it-IT" dirty="0" err="1">
                <a:solidFill>
                  <a:prstClr val="black"/>
                </a:solidFill>
                <a:latin typeface="Calibri"/>
              </a:rPr>
              <a:t>glacier</a:t>
            </a:r>
            <a:r>
              <a:rPr lang="it-IT" dirty="0">
                <a:solidFill>
                  <a:prstClr val="black"/>
                </a:solidFill>
                <a:latin typeface="Calibri"/>
              </a:rPr>
              <a:t> </a:t>
            </a:r>
            <a:r>
              <a:rPr lang="it-IT" dirty="0" err="1">
                <a:solidFill>
                  <a:prstClr val="black"/>
                </a:solidFill>
                <a:latin typeface="Calibri"/>
              </a:rPr>
              <a:t>dimensions</a:t>
            </a:r>
            <a:r>
              <a:rPr lang="it-IT" dirty="0">
                <a:solidFill>
                  <a:prstClr val="black"/>
                </a:solidFill>
                <a:latin typeface="Calibri"/>
              </a:rPr>
              <a:t> (</a:t>
            </a:r>
            <a:r>
              <a:rPr lang="it-IT" dirty="0" err="1">
                <a:solidFill>
                  <a:prstClr val="black"/>
                </a:solidFill>
                <a:latin typeface="Calibri"/>
              </a:rPr>
              <a:t>austrian</a:t>
            </a:r>
            <a:r>
              <a:rPr lang="it-IT" dirty="0">
                <a:solidFill>
                  <a:prstClr val="black"/>
                </a:solidFill>
                <a:latin typeface="Calibri"/>
              </a:rPr>
              <a:t> </a:t>
            </a:r>
            <a:r>
              <a:rPr lang="it-IT" dirty="0" err="1">
                <a:solidFill>
                  <a:prstClr val="black"/>
                </a:solidFill>
                <a:latin typeface="Calibri"/>
              </a:rPr>
              <a:t>glacier</a:t>
            </a:r>
            <a:r>
              <a:rPr lang="it-IT" dirty="0">
                <a:solidFill>
                  <a:prstClr val="black"/>
                </a:solidFill>
                <a:latin typeface="Calibri"/>
              </a:rPr>
              <a:t> </a:t>
            </a:r>
            <a:r>
              <a:rPr lang="it-IT" dirty="0" err="1">
                <a:solidFill>
                  <a:prstClr val="black"/>
                </a:solidFill>
                <a:latin typeface="Calibri"/>
              </a:rPr>
              <a:t>observed</a:t>
            </a:r>
            <a:r>
              <a:rPr lang="it-IT" dirty="0">
                <a:solidFill>
                  <a:prstClr val="black"/>
                </a:solidFill>
                <a:latin typeface="Calibri"/>
              </a:rPr>
              <a:t> </a:t>
            </a:r>
            <a:r>
              <a:rPr lang="it-IT" dirty="0" err="1">
                <a:solidFill>
                  <a:prstClr val="black"/>
                </a:solidFill>
                <a:latin typeface="Calibri"/>
              </a:rPr>
              <a:t>directly</a:t>
            </a:r>
            <a:r>
              <a:rPr lang="it-IT" dirty="0">
                <a:solidFill>
                  <a:prstClr val="black"/>
                </a:solidFill>
                <a:latin typeface="Calibri"/>
              </a:rPr>
              <a:t> </a:t>
            </a:r>
            <a:r>
              <a:rPr lang="it-IT" dirty="0" err="1">
                <a:solidFill>
                  <a:prstClr val="black"/>
                </a:solidFill>
                <a:latin typeface="Calibri"/>
              </a:rPr>
              <a:t>at</a:t>
            </a:r>
            <a:r>
              <a:rPr lang="it-IT" dirty="0">
                <a:solidFill>
                  <a:prstClr val="black"/>
                </a:solidFill>
                <a:latin typeface="Calibri"/>
              </a:rPr>
              <a:t> </a:t>
            </a:r>
            <a:r>
              <a:rPr lang="it-IT" dirty="0" err="1">
                <a:solidFill>
                  <a:prstClr val="black"/>
                </a:solidFill>
                <a:latin typeface="Calibri"/>
              </a:rPr>
              <a:t>years</a:t>
            </a:r>
            <a:r>
              <a:rPr lang="it-IT" dirty="0">
                <a:solidFill>
                  <a:prstClr val="black"/>
                </a:solidFill>
                <a:latin typeface="Calibri"/>
              </a:rPr>
              <a:t> of </a:t>
            </a:r>
            <a:r>
              <a:rPr lang="it-IT" dirty="0" err="1">
                <a:solidFill>
                  <a:prstClr val="black"/>
                </a:solidFill>
                <a:latin typeface="Calibri"/>
              </a:rPr>
              <a:t>distance</a:t>
            </a:r>
            <a:r>
              <a:rPr lang="it-IT" dirty="0">
                <a:solidFill>
                  <a:prstClr val="black"/>
                </a:solidFill>
                <a:latin typeface="Calibri"/>
              </a:rPr>
              <a:t>). </a:t>
            </a:r>
          </a:p>
        </p:txBody>
      </p:sp>
      <p:sp>
        <p:nvSpPr>
          <p:cNvPr id="5" name="CasellaDiTesto 4">
            <a:extLst>
              <a:ext uri="{FF2B5EF4-FFF2-40B4-BE49-F238E27FC236}">
                <a16:creationId xmlns:a16="http://schemas.microsoft.com/office/drawing/2014/main" id="{3765C9ED-9731-425B-9686-557E7E631115}"/>
              </a:ext>
            </a:extLst>
          </p:cNvPr>
          <p:cNvSpPr txBox="1"/>
          <p:nvPr/>
        </p:nvSpPr>
        <p:spPr>
          <a:xfrm>
            <a:off x="847972" y="5124040"/>
            <a:ext cx="10031927" cy="923330"/>
          </a:xfrm>
          <a:prstGeom prst="rect">
            <a:avLst/>
          </a:prstGeom>
          <a:noFill/>
        </p:spPr>
        <p:txBody>
          <a:bodyPr wrap="square" rtlCol="0">
            <a:spAutoFit/>
          </a:bodyPr>
          <a:lstStyle/>
          <a:p>
            <a:r>
              <a:rPr lang="it-IT" b="1" dirty="0">
                <a:solidFill>
                  <a:prstClr val="black"/>
                </a:solidFill>
                <a:latin typeface="Calibri"/>
              </a:rPr>
              <a:t>Society:</a:t>
            </a:r>
            <a:r>
              <a:rPr lang="it-IT" dirty="0">
                <a:solidFill>
                  <a:prstClr val="black"/>
                </a:solidFill>
                <a:latin typeface="Calibri"/>
              </a:rPr>
              <a:t> </a:t>
            </a:r>
            <a:r>
              <a:rPr lang="it-IT" dirty="0" err="1">
                <a:solidFill>
                  <a:prstClr val="black"/>
                </a:solidFill>
                <a:latin typeface="Calibri"/>
              </a:rPr>
              <a:t>increased</a:t>
            </a:r>
            <a:r>
              <a:rPr lang="it-IT" dirty="0">
                <a:solidFill>
                  <a:prstClr val="black"/>
                </a:solidFill>
                <a:latin typeface="Calibri"/>
              </a:rPr>
              <a:t> </a:t>
            </a:r>
            <a:r>
              <a:rPr lang="it-IT" dirty="0" err="1">
                <a:solidFill>
                  <a:prstClr val="black"/>
                </a:solidFill>
                <a:latin typeface="Calibri"/>
              </a:rPr>
              <a:t>immigration</a:t>
            </a:r>
            <a:r>
              <a:rPr lang="it-IT" dirty="0">
                <a:solidFill>
                  <a:prstClr val="black"/>
                </a:solidFill>
                <a:latin typeface="Calibri"/>
              </a:rPr>
              <a:t>, general </a:t>
            </a:r>
            <a:r>
              <a:rPr lang="it-IT" dirty="0" err="1">
                <a:solidFill>
                  <a:prstClr val="black"/>
                </a:solidFill>
                <a:latin typeface="Calibri"/>
              </a:rPr>
              <a:t>increase</a:t>
            </a:r>
            <a:r>
              <a:rPr lang="it-IT" dirty="0">
                <a:solidFill>
                  <a:prstClr val="black"/>
                </a:solidFill>
                <a:latin typeface="Calibri"/>
              </a:rPr>
              <a:t> in the </a:t>
            </a:r>
            <a:r>
              <a:rPr lang="it-IT" dirty="0" err="1">
                <a:solidFill>
                  <a:prstClr val="black"/>
                </a:solidFill>
                <a:latin typeface="Calibri"/>
              </a:rPr>
              <a:t>awareness</a:t>
            </a:r>
            <a:r>
              <a:rPr lang="it-IT" dirty="0">
                <a:solidFill>
                  <a:prstClr val="black"/>
                </a:solidFill>
                <a:latin typeface="Calibri"/>
              </a:rPr>
              <a:t> of the </a:t>
            </a:r>
            <a:r>
              <a:rPr lang="it-IT" dirty="0" err="1">
                <a:solidFill>
                  <a:prstClr val="black"/>
                </a:solidFill>
                <a:latin typeface="Calibri"/>
              </a:rPr>
              <a:t>population</a:t>
            </a:r>
            <a:r>
              <a:rPr lang="it-IT" dirty="0">
                <a:solidFill>
                  <a:prstClr val="black"/>
                </a:solidFill>
                <a:latin typeface="Calibri"/>
              </a:rPr>
              <a:t> (</a:t>
            </a:r>
            <a:r>
              <a:rPr lang="it-IT" dirty="0" err="1">
                <a:solidFill>
                  <a:prstClr val="black"/>
                </a:solidFill>
                <a:latin typeface="Calibri"/>
              </a:rPr>
              <a:t>especially</a:t>
            </a:r>
            <a:r>
              <a:rPr lang="it-IT" dirty="0">
                <a:solidFill>
                  <a:prstClr val="black"/>
                </a:solidFill>
                <a:latin typeface="Calibri"/>
              </a:rPr>
              <a:t> </a:t>
            </a:r>
            <a:r>
              <a:rPr lang="it-IT" dirty="0" err="1">
                <a:solidFill>
                  <a:prstClr val="black"/>
                </a:solidFill>
                <a:latin typeface="Calibri"/>
              </a:rPr>
              <a:t>young</a:t>
            </a:r>
            <a:r>
              <a:rPr lang="it-IT" dirty="0">
                <a:solidFill>
                  <a:prstClr val="black"/>
                </a:solidFill>
                <a:latin typeface="Calibri"/>
              </a:rPr>
              <a:t> </a:t>
            </a:r>
            <a:r>
              <a:rPr lang="it-IT" dirty="0" err="1">
                <a:solidFill>
                  <a:prstClr val="black"/>
                </a:solidFill>
                <a:latin typeface="Calibri"/>
              </a:rPr>
              <a:t>people</a:t>
            </a:r>
            <a:r>
              <a:rPr lang="it-IT" dirty="0">
                <a:solidFill>
                  <a:prstClr val="black"/>
                </a:solidFill>
                <a:latin typeface="Calibri"/>
              </a:rPr>
              <a:t>) to </a:t>
            </a:r>
            <a:r>
              <a:rPr lang="it-IT" dirty="0" err="1">
                <a:solidFill>
                  <a:prstClr val="black"/>
                </a:solidFill>
                <a:latin typeface="Calibri"/>
              </a:rPr>
              <a:t>environmental</a:t>
            </a:r>
            <a:r>
              <a:rPr lang="it-IT" dirty="0">
                <a:solidFill>
                  <a:prstClr val="black"/>
                </a:solidFill>
                <a:latin typeface="Calibri"/>
              </a:rPr>
              <a:t> </a:t>
            </a:r>
            <a:r>
              <a:rPr lang="it-IT" dirty="0" err="1">
                <a:solidFill>
                  <a:prstClr val="black"/>
                </a:solidFill>
                <a:latin typeface="Calibri"/>
              </a:rPr>
              <a:t>issues</a:t>
            </a:r>
            <a:r>
              <a:rPr lang="it-IT" dirty="0">
                <a:solidFill>
                  <a:prstClr val="black"/>
                </a:solidFill>
                <a:latin typeface="Calibri"/>
              </a:rPr>
              <a:t>, </a:t>
            </a:r>
            <a:r>
              <a:rPr lang="it-IT" dirty="0" err="1">
                <a:solidFill>
                  <a:prstClr val="black"/>
                </a:solidFill>
                <a:latin typeface="Calibri"/>
              </a:rPr>
              <a:t>increased</a:t>
            </a:r>
            <a:r>
              <a:rPr lang="it-IT" dirty="0">
                <a:solidFill>
                  <a:prstClr val="black"/>
                </a:solidFill>
                <a:latin typeface="Calibri"/>
              </a:rPr>
              <a:t> </a:t>
            </a:r>
            <a:r>
              <a:rPr lang="it-IT" dirty="0" err="1">
                <a:solidFill>
                  <a:prstClr val="black"/>
                </a:solidFill>
                <a:latin typeface="Calibri"/>
              </a:rPr>
              <a:t>accessibility</a:t>
            </a:r>
            <a:r>
              <a:rPr lang="it-IT" dirty="0">
                <a:solidFill>
                  <a:prstClr val="black"/>
                </a:solidFill>
                <a:latin typeface="Calibri"/>
              </a:rPr>
              <a:t> to information (</a:t>
            </a:r>
            <a:r>
              <a:rPr lang="it-IT" dirty="0" err="1">
                <a:solidFill>
                  <a:prstClr val="black"/>
                </a:solidFill>
                <a:latin typeface="Calibri"/>
              </a:rPr>
              <a:t>good</a:t>
            </a:r>
            <a:r>
              <a:rPr lang="it-IT" dirty="0">
                <a:solidFill>
                  <a:prstClr val="black"/>
                </a:solidFill>
                <a:latin typeface="Calibri"/>
              </a:rPr>
              <a:t> </a:t>
            </a:r>
            <a:r>
              <a:rPr lang="it-IT" dirty="0" err="1">
                <a:solidFill>
                  <a:prstClr val="black"/>
                </a:solidFill>
                <a:latin typeface="Calibri"/>
              </a:rPr>
              <a:t>but</a:t>
            </a:r>
            <a:r>
              <a:rPr lang="it-IT" dirty="0">
                <a:solidFill>
                  <a:prstClr val="black"/>
                </a:solidFill>
                <a:latin typeface="Calibri"/>
              </a:rPr>
              <a:t> </a:t>
            </a:r>
            <a:r>
              <a:rPr lang="it-IT" dirty="0" err="1">
                <a:solidFill>
                  <a:prstClr val="black"/>
                </a:solidFill>
                <a:latin typeface="Calibri"/>
              </a:rPr>
              <a:t>also</a:t>
            </a:r>
            <a:r>
              <a:rPr lang="it-IT" dirty="0">
                <a:solidFill>
                  <a:prstClr val="black"/>
                </a:solidFill>
                <a:latin typeface="Calibri"/>
              </a:rPr>
              <a:t> </a:t>
            </a:r>
            <a:r>
              <a:rPr lang="it-IT" dirty="0" err="1">
                <a:solidFill>
                  <a:prstClr val="black"/>
                </a:solidFill>
                <a:latin typeface="Calibri"/>
              </a:rPr>
              <a:t>bad</a:t>
            </a:r>
            <a:r>
              <a:rPr lang="it-IT" dirty="0">
                <a:solidFill>
                  <a:prstClr val="black"/>
                </a:solidFill>
                <a:latin typeface="Calibri"/>
              </a:rPr>
              <a:t>), </a:t>
            </a:r>
            <a:r>
              <a:rPr lang="it-IT" dirty="0" err="1">
                <a:solidFill>
                  <a:prstClr val="black"/>
                </a:solidFill>
                <a:latin typeface="Calibri"/>
              </a:rPr>
              <a:t>increased</a:t>
            </a:r>
            <a:r>
              <a:rPr lang="it-IT" dirty="0">
                <a:solidFill>
                  <a:prstClr val="black"/>
                </a:solidFill>
                <a:latin typeface="Calibri"/>
              </a:rPr>
              <a:t> </a:t>
            </a:r>
            <a:r>
              <a:rPr lang="it-IT" dirty="0" err="1">
                <a:solidFill>
                  <a:prstClr val="black"/>
                </a:solidFill>
                <a:latin typeface="Calibri"/>
              </a:rPr>
              <a:t>distrust</a:t>
            </a:r>
            <a:r>
              <a:rPr lang="it-IT" dirty="0">
                <a:solidFill>
                  <a:prstClr val="black"/>
                </a:solidFill>
                <a:latin typeface="Calibri"/>
              </a:rPr>
              <a:t> </a:t>
            </a:r>
            <a:r>
              <a:rPr lang="it-IT" dirty="0" err="1">
                <a:solidFill>
                  <a:prstClr val="black"/>
                </a:solidFill>
                <a:latin typeface="Calibri"/>
              </a:rPr>
              <a:t>towards</a:t>
            </a:r>
            <a:r>
              <a:rPr lang="it-IT" dirty="0">
                <a:solidFill>
                  <a:prstClr val="black"/>
                </a:solidFill>
                <a:latin typeface="Calibri"/>
              </a:rPr>
              <a:t> science. </a:t>
            </a:r>
          </a:p>
        </p:txBody>
      </p:sp>
      <p:sp>
        <p:nvSpPr>
          <p:cNvPr id="6" name="CasellaDiTesto 5">
            <a:extLst>
              <a:ext uri="{FF2B5EF4-FFF2-40B4-BE49-F238E27FC236}">
                <a16:creationId xmlns:a16="http://schemas.microsoft.com/office/drawing/2014/main" id="{AB7ED638-6117-4AE2-AB2C-DB8985B30CD7}"/>
              </a:ext>
            </a:extLst>
          </p:cNvPr>
          <p:cNvSpPr txBox="1"/>
          <p:nvPr/>
        </p:nvSpPr>
        <p:spPr>
          <a:xfrm>
            <a:off x="847972" y="6047372"/>
            <a:ext cx="10519111" cy="646331"/>
          </a:xfrm>
          <a:prstGeom prst="rect">
            <a:avLst/>
          </a:prstGeom>
          <a:noFill/>
        </p:spPr>
        <p:txBody>
          <a:bodyPr wrap="square" rtlCol="0">
            <a:spAutoFit/>
          </a:bodyPr>
          <a:lstStyle/>
          <a:p>
            <a:r>
              <a:rPr lang="it-IT" b="1" dirty="0" err="1">
                <a:solidFill>
                  <a:prstClr val="black"/>
                </a:solidFill>
                <a:latin typeface="Calibri"/>
              </a:rPr>
              <a:t>Pollution</a:t>
            </a:r>
            <a:r>
              <a:rPr lang="it-IT" b="1" dirty="0">
                <a:solidFill>
                  <a:prstClr val="black"/>
                </a:solidFill>
                <a:latin typeface="Calibri"/>
              </a:rPr>
              <a:t>:</a:t>
            </a:r>
            <a:r>
              <a:rPr lang="it-IT" dirty="0">
                <a:solidFill>
                  <a:prstClr val="black"/>
                </a:solidFill>
                <a:latin typeface="Calibri"/>
              </a:rPr>
              <a:t> </a:t>
            </a:r>
            <a:r>
              <a:rPr lang="it-IT" dirty="0" err="1">
                <a:solidFill>
                  <a:prstClr val="black"/>
                </a:solidFill>
                <a:latin typeface="Calibri"/>
              </a:rPr>
              <a:t>clear</a:t>
            </a:r>
            <a:r>
              <a:rPr lang="it-IT" dirty="0">
                <a:solidFill>
                  <a:prstClr val="black"/>
                </a:solidFill>
                <a:latin typeface="Calibri"/>
              </a:rPr>
              <a:t> </a:t>
            </a:r>
            <a:r>
              <a:rPr lang="it-IT" dirty="0" err="1">
                <a:solidFill>
                  <a:prstClr val="black"/>
                </a:solidFill>
                <a:latin typeface="Calibri"/>
              </a:rPr>
              <a:t>improvement</a:t>
            </a:r>
            <a:r>
              <a:rPr lang="it-IT" dirty="0">
                <a:solidFill>
                  <a:prstClr val="black"/>
                </a:solidFill>
                <a:latin typeface="Calibri"/>
              </a:rPr>
              <a:t> of air </a:t>
            </a:r>
            <a:r>
              <a:rPr lang="it-IT" dirty="0" err="1">
                <a:solidFill>
                  <a:prstClr val="black"/>
                </a:solidFill>
                <a:latin typeface="Calibri"/>
              </a:rPr>
              <a:t>quality</a:t>
            </a:r>
            <a:r>
              <a:rPr lang="it-IT" dirty="0">
                <a:solidFill>
                  <a:prstClr val="black"/>
                </a:solidFill>
                <a:latin typeface="Calibri"/>
              </a:rPr>
              <a:t> </a:t>
            </a:r>
            <a:r>
              <a:rPr lang="it-IT" dirty="0" err="1">
                <a:solidFill>
                  <a:prstClr val="black"/>
                </a:solidFill>
                <a:latin typeface="Calibri"/>
              </a:rPr>
              <a:t>despite</a:t>
            </a:r>
            <a:r>
              <a:rPr lang="it-IT" dirty="0">
                <a:solidFill>
                  <a:prstClr val="black"/>
                </a:solidFill>
                <a:latin typeface="Calibri"/>
              </a:rPr>
              <a:t> the </a:t>
            </a:r>
            <a:r>
              <a:rPr lang="it-IT" dirty="0" err="1">
                <a:solidFill>
                  <a:prstClr val="black"/>
                </a:solidFill>
                <a:latin typeface="Calibri"/>
              </a:rPr>
              <a:t>increase</a:t>
            </a:r>
            <a:r>
              <a:rPr lang="it-IT" dirty="0">
                <a:solidFill>
                  <a:prstClr val="black"/>
                </a:solidFill>
                <a:latin typeface="Calibri"/>
              </a:rPr>
              <a:t> of private and commercial  </a:t>
            </a:r>
            <a:r>
              <a:rPr lang="it-IT" dirty="0" err="1">
                <a:solidFill>
                  <a:prstClr val="black"/>
                </a:solidFill>
                <a:latin typeface="Calibri"/>
              </a:rPr>
              <a:t>transportation</a:t>
            </a:r>
            <a:r>
              <a:rPr lang="it-IT" dirty="0">
                <a:solidFill>
                  <a:prstClr val="black"/>
                </a:solidFill>
                <a:latin typeface="Calibri"/>
              </a:rPr>
              <a:t> of </a:t>
            </a:r>
            <a:r>
              <a:rPr lang="it-IT" dirty="0" err="1">
                <a:solidFill>
                  <a:prstClr val="black"/>
                </a:solidFill>
                <a:latin typeface="Calibri"/>
              </a:rPr>
              <a:t>goods</a:t>
            </a:r>
            <a:r>
              <a:rPr lang="it-IT" dirty="0">
                <a:solidFill>
                  <a:prstClr val="black"/>
                </a:solidFill>
                <a:latin typeface="Calibri"/>
              </a:rPr>
              <a:t> and </a:t>
            </a:r>
            <a:r>
              <a:rPr lang="it-IT" dirty="0" err="1">
                <a:solidFill>
                  <a:prstClr val="black"/>
                </a:solidFill>
                <a:latin typeface="Calibri"/>
              </a:rPr>
              <a:t>people</a:t>
            </a:r>
            <a:r>
              <a:rPr lang="it-IT" dirty="0">
                <a:solidFill>
                  <a:prstClr val="black"/>
                </a:solidFill>
                <a:latin typeface="Calibri"/>
              </a:rPr>
              <a:t>. Strong </a:t>
            </a:r>
            <a:r>
              <a:rPr lang="it-IT" dirty="0" err="1">
                <a:solidFill>
                  <a:prstClr val="black"/>
                </a:solidFill>
                <a:latin typeface="Calibri"/>
              </a:rPr>
              <a:t>decrease</a:t>
            </a:r>
            <a:r>
              <a:rPr lang="it-IT" dirty="0">
                <a:solidFill>
                  <a:prstClr val="black"/>
                </a:solidFill>
                <a:latin typeface="Calibri"/>
              </a:rPr>
              <a:t> of </a:t>
            </a:r>
            <a:r>
              <a:rPr lang="it-IT" dirty="0" err="1">
                <a:solidFill>
                  <a:prstClr val="black"/>
                </a:solidFill>
                <a:latin typeface="Calibri"/>
              </a:rPr>
              <a:t>wood</a:t>
            </a:r>
            <a:r>
              <a:rPr lang="it-IT" dirty="0">
                <a:solidFill>
                  <a:prstClr val="black"/>
                </a:solidFill>
                <a:latin typeface="Calibri"/>
              </a:rPr>
              <a:t> </a:t>
            </a:r>
            <a:r>
              <a:rPr lang="it-IT" dirty="0" err="1">
                <a:solidFill>
                  <a:prstClr val="black"/>
                </a:solidFill>
                <a:latin typeface="Calibri"/>
              </a:rPr>
              <a:t>burning</a:t>
            </a:r>
            <a:r>
              <a:rPr lang="it-IT" dirty="0">
                <a:solidFill>
                  <a:prstClr val="black"/>
                </a:solidFill>
                <a:latin typeface="Calibri"/>
              </a:rPr>
              <a:t> for </a:t>
            </a:r>
            <a:r>
              <a:rPr lang="it-IT" dirty="0" err="1">
                <a:solidFill>
                  <a:prstClr val="black"/>
                </a:solidFill>
                <a:latin typeface="Calibri"/>
              </a:rPr>
              <a:t>household</a:t>
            </a:r>
            <a:r>
              <a:rPr lang="it-IT" dirty="0">
                <a:solidFill>
                  <a:prstClr val="black"/>
                </a:solidFill>
                <a:latin typeface="Calibri"/>
              </a:rPr>
              <a:t> </a:t>
            </a:r>
            <a:r>
              <a:rPr lang="it-IT" dirty="0" err="1">
                <a:solidFill>
                  <a:prstClr val="black"/>
                </a:solidFill>
                <a:latin typeface="Calibri"/>
              </a:rPr>
              <a:t>heating</a:t>
            </a:r>
            <a:r>
              <a:rPr lang="it-IT" dirty="0">
                <a:solidFill>
                  <a:prstClr val="black"/>
                </a:solidFill>
                <a:latin typeface="Calibri"/>
              </a:rPr>
              <a:t>.</a:t>
            </a:r>
          </a:p>
        </p:txBody>
      </p:sp>
    </p:spTree>
    <p:extLst>
      <p:ext uri="{BB962C8B-B14F-4D97-AF65-F5344CB8AC3E}">
        <p14:creationId xmlns:p14="http://schemas.microsoft.com/office/powerpoint/2010/main" val="6565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D5DFE50-C483-4405-9E8D-8E54C8094B8A}"/>
              </a:ext>
            </a:extLst>
          </p:cNvPr>
          <p:cNvSpPr txBox="1"/>
          <p:nvPr/>
        </p:nvSpPr>
        <p:spPr>
          <a:xfrm>
            <a:off x="847287" y="721453"/>
            <a:ext cx="9748007" cy="923330"/>
          </a:xfrm>
          <a:prstGeom prst="rect">
            <a:avLst/>
          </a:prstGeom>
          <a:noFill/>
        </p:spPr>
        <p:txBody>
          <a:bodyPr wrap="square" rtlCol="0">
            <a:spAutoFit/>
          </a:bodyPr>
          <a:lstStyle/>
          <a:p>
            <a:r>
              <a:rPr lang="it-IT" i="1" dirty="0" err="1">
                <a:solidFill>
                  <a:schemeClr val="accent5">
                    <a:lumMod val="75000"/>
                  </a:schemeClr>
                </a:solidFill>
              </a:rPr>
              <a:t>M.T.’s</a:t>
            </a:r>
            <a:r>
              <a:rPr lang="it-IT" i="1" dirty="0">
                <a:solidFill>
                  <a:schemeClr val="accent5">
                    <a:lumMod val="75000"/>
                  </a:schemeClr>
                </a:solidFill>
              </a:rPr>
              <a:t> </a:t>
            </a:r>
            <a:r>
              <a:rPr lang="it-IT" i="1" dirty="0" err="1">
                <a:solidFill>
                  <a:schemeClr val="accent5">
                    <a:lumMod val="75000"/>
                  </a:schemeClr>
                </a:solidFill>
              </a:rPr>
              <a:t>perception</a:t>
            </a:r>
            <a:r>
              <a:rPr lang="it-IT" i="1" dirty="0">
                <a:solidFill>
                  <a:schemeClr val="accent5">
                    <a:lumMod val="75000"/>
                  </a:schemeClr>
                </a:solidFill>
              </a:rPr>
              <a:t> of </a:t>
            </a:r>
            <a:r>
              <a:rPr lang="it-IT" i="1" dirty="0" err="1">
                <a:solidFill>
                  <a:schemeClr val="accent5">
                    <a:lumMod val="75000"/>
                  </a:schemeClr>
                </a:solidFill>
              </a:rPr>
              <a:t>occurred</a:t>
            </a:r>
            <a:r>
              <a:rPr lang="it-IT" i="1" dirty="0">
                <a:solidFill>
                  <a:schemeClr val="accent5">
                    <a:lumMod val="75000"/>
                  </a:schemeClr>
                </a:solidFill>
              </a:rPr>
              <a:t> environmental changes</a:t>
            </a:r>
          </a:p>
          <a:p>
            <a:endParaRPr lang="it-IT" dirty="0"/>
          </a:p>
          <a:p>
            <a:r>
              <a:rPr lang="it-IT" dirty="0" err="1"/>
              <a:t>Premises</a:t>
            </a:r>
            <a:r>
              <a:rPr lang="it-IT" dirty="0"/>
              <a:t>: M.T. </a:t>
            </a:r>
            <a:r>
              <a:rPr lang="it-IT" dirty="0" err="1"/>
              <a:t>is</a:t>
            </a:r>
            <a:r>
              <a:rPr lang="it-IT" dirty="0"/>
              <a:t> 60 </a:t>
            </a:r>
            <a:r>
              <a:rPr lang="it-IT" dirty="0" err="1"/>
              <a:t>year</a:t>
            </a:r>
            <a:r>
              <a:rPr lang="it-IT" dirty="0"/>
              <a:t> </a:t>
            </a:r>
            <a:r>
              <a:rPr lang="it-IT" dirty="0" err="1"/>
              <a:t>old</a:t>
            </a:r>
            <a:r>
              <a:rPr lang="it-IT" dirty="0"/>
              <a:t>, </a:t>
            </a:r>
            <a:r>
              <a:rPr lang="it-IT" dirty="0" err="1"/>
              <a:t>therefore</a:t>
            </a:r>
            <a:r>
              <a:rPr lang="it-IT" dirty="0"/>
              <a:t> </a:t>
            </a:r>
            <a:r>
              <a:rPr lang="it-IT" dirty="0" err="1"/>
              <a:t>his</a:t>
            </a:r>
            <a:r>
              <a:rPr lang="it-IT" dirty="0"/>
              <a:t> personal </a:t>
            </a:r>
            <a:r>
              <a:rPr lang="it-IT" dirty="0" err="1"/>
              <a:t>experience</a:t>
            </a:r>
            <a:r>
              <a:rPr lang="it-IT" dirty="0"/>
              <a:t> </a:t>
            </a:r>
            <a:r>
              <a:rPr lang="it-IT" dirty="0" err="1"/>
              <a:t>is</a:t>
            </a:r>
            <a:r>
              <a:rPr lang="it-IT" dirty="0"/>
              <a:t> a </a:t>
            </a:r>
            <a:r>
              <a:rPr lang="it-IT" dirty="0" err="1"/>
              <a:t>little</a:t>
            </a:r>
            <a:r>
              <a:rPr lang="it-IT" dirty="0"/>
              <a:t> more long </a:t>
            </a:r>
            <a:r>
              <a:rPr lang="it-IT" dirty="0" err="1"/>
              <a:t>than</a:t>
            </a:r>
            <a:r>
              <a:rPr lang="it-IT" dirty="0"/>
              <a:t> </a:t>
            </a:r>
            <a:r>
              <a:rPr lang="it-IT" dirty="0" err="1"/>
              <a:t>that</a:t>
            </a:r>
            <a:r>
              <a:rPr lang="it-IT" dirty="0"/>
              <a:t> of </a:t>
            </a:r>
            <a:r>
              <a:rPr lang="it-IT" dirty="0" err="1"/>
              <a:t>yours</a:t>
            </a:r>
            <a:r>
              <a:rPr lang="it-IT" dirty="0"/>
              <a:t>…</a:t>
            </a:r>
          </a:p>
        </p:txBody>
      </p:sp>
      <p:sp>
        <p:nvSpPr>
          <p:cNvPr id="3" name="CasellaDiTesto 2">
            <a:extLst>
              <a:ext uri="{FF2B5EF4-FFF2-40B4-BE49-F238E27FC236}">
                <a16:creationId xmlns:a16="http://schemas.microsoft.com/office/drawing/2014/main" id="{3ACD01F0-70A0-4287-9CDF-92526138DC23}"/>
              </a:ext>
            </a:extLst>
          </p:cNvPr>
          <p:cNvSpPr txBox="1"/>
          <p:nvPr/>
        </p:nvSpPr>
        <p:spPr>
          <a:xfrm>
            <a:off x="847287" y="1979928"/>
            <a:ext cx="9999677" cy="1754326"/>
          </a:xfrm>
          <a:prstGeom prst="rect">
            <a:avLst/>
          </a:prstGeom>
          <a:noFill/>
        </p:spPr>
        <p:txBody>
          <a:bodyPr wrap="square" rtlCol="0">
            <a:spAutoFit/>
          </a:bodyPr>
          <a:lstStyle/>
          <a:p>
            <a:r>
              <a:rPr lang="it-IT" b="1" dirty="0" err="1"/>
              <a:t>Territory</a:t>
            </a:r>
            <a:r>
              <a:rPr lang="it-IT" b="1" dirty="0"/>
              <a:t>:</a:t>
            </a:r>
            <a:r>
              <a:rPr lang="it-IT" dirty="0"/>
              <a:t> </a:t>
            </a:r>
            <a:r>
              <a:rPr lang="it-IT" dirty="0" err="1"/>
              <a:t>very</a:t>
            </a:r>
            <a:r>
              <a:rPr lang="it-IT" dirty="0"/>
              <a:t> </a:t>
            </a:r>
            <a:r>
              <a:rPr lang="it-IT" dirty="0" err="1"/>
              <a:t>evident</a:t>
            </a:r>
            <a:r>
              <a:rPr lang="it-IT" dirty="0"/>
              <a:t> change in the </a:t>
            </a:r>
            <a:r>
              <a:rPr lang="it-IT" dirty="0" err="1"/>
              <a:t>landscape</a:t>
            </a:r>
            <a:r>
              <a:rPr lang="it-IT" dirty="0"/>
              <a:t>, with </a:t>
            </a:r>
            <a:r>
              <a:rPr lang="it-IT" dirty="0" err="1"/>
              <a:t>devasting</a:t>
            </a:r>
            <a:r>
              <a:rPr lang="it-IT" dirty="0"/>
              <a:t> </a:t>
            </a:r>
            <a:r>
              <a:rPr lang="it-IT" dirty="0" err="1"/>
              <a:t>urbanization</a:t>
            </a:r>
            <a:r>
              <a:rPr lang="it-IT" dirty="0"/>
              <a:t> of some </a:t>
            </a:r>
            <a:r>
              <a:rPr lang="it-IT" dirty="0" err="1"/>
              <a:t>parts</a:t>
            </a:r>
            <a:r>
              <a:rPr lang="it-IT" dirty="0"/>
              <a:t> of Trieste (</a:t>
            </a:r>
            <a:r>
              <a:rPr lang="it-IT" dirty="0" err="1"/>
              <a:t>periphery</a:t>
            </a:r>
            <a:r>
              <a:rPr lang="it-IT" dirty="0"/>
              <a:t> of T.) and the </a:t>
            </a:r>
            <a:r>
              <a:rPr lang="it-IT" dirty="0" err="1"/>
              <a:t>Karst</a:t>
            </a:r>
            <a:r>
              <a:rPr lang="it-IT" dirty="0"/>
              <a:t>, </a:t>
            </a:r>
            <a:r>
              <a:rPr lang="it-IT" dirty="0" err="1"/>
              <a:t>disappearance</a:t>
            </a:r>
            <a:r>
              <a:rPr lang="it-IT" dirty="0"/>
              <a:t> of rural </a:t>
            </a:r>
            <a:r>
              <a:rPr lang="it-IT" dirty="0" err="1"/>
              <a:t>landscape</a:t>
            </a:r>
            <a:r>
              <a:rPr lang="it-IT" dirty="0"/>
              <a:t> and rural (</a:t>
            </a:r>
            <a:r>
              <a:rPr lang="it-IT" dirty="0" err="1"/>
              <a:t>also</a:t>
            </a:r>
            <a:r>
              <a:rPr lang="it-IT" dirty="0"/>
              <a:t> </a:t>
            </a:r>
            <a:r>
              <a:rPr lang="it-IT" dirty="0" err="1"/>
              <a:t>architectonically</a:t>
            </a:r>
            <a:r>
              <a:rPr lang="it-IT" dirty="0"/>
              <a:t> </a:t>
            </a:r>
            <a:r>
              <a:rPr lang="it-IT" dirty="0" err="1"/>
              <a:t>interesting</a:t>
            </a:r>
            <a:r>
              <a:rPr lang="it-IT" dirty="0"/>
              <a:t>) houses, </a:t>
            </a:r>
            <a:r>
              <a:rPr lang="it-IT" dirty="0" err="1"/>
              <a:t>many</a:t>
            </a:r>
            <a:r>
              <a:rPr lang="it-IT" dirty="0"/>
              <a:t> new </a:t>
            </a:r>
            <a:r>
              <a:rPr lang="it-IT" dirty="0" err="1"/>
              <a:t>roads</a:t>
            </a:r>
            <a:r>
              <a:rPr lang="it-IT" dirty="0"/>
              <a:t> (</a:t>
            </a:r>
            <a:r>
              <a:rPr lang="it-IT" dirty="0" err="1"/>
              <a:t>mostly</a:t>
            </a:r>
            <a:r>
              <a:rPr lang="it-IT" dirty="0"/>
              <a:t> in the </a:t>
            </a:r>
            <a:r>
              <a:rPr lang="it-IT" dirty="0" err="1"/>
              <a:t>nearby</a:t>
            </a:r>
            <a:r>
              <a:rPr lang="it-IT" dirty="0"/>
              <a:t> Friuli); </a:t>
            </a:r>
            <a:r>
              <a:rPr lang="it-IT" dirty="0" err="1"/>
              <a:t>disappearance</a:t>
            </a:r>
            <a:r>
              <a:rPr lang="it-IT" dirty="0"/>
              <a:t> of «</a:t>
            </a:r>
            <a:r>
              <a:rPr lang="it-IT" dirty="0" err="1"/>
              <a:t>eroic</a:t>
            </a:r>
            <a:r>
              <a:rPr lang="it-IT" dirty="0"/>
              <a:t>» </a:t>
            </a:r>
            <a:r>
              <a:rPr lang="it-IT" dirty="0" err="1"/>
              <a:t>vineyards</a:t>
            </a:r>
            <a:r>
              <a:rPr lang="it-IT" dirty="0"/>
              <a:t> on </a:t>
            </a:r>
            <a:r>
              <a:rPr lang="it-IT" dirty="0" err="1"/>
              <a:t>terraces</a:t>
            </a:r>
            <a:r>
              <a:rPr lang="it-IT" dirty="0"/>
              <a:t>, </a:t>
            </a:r>
            <a:r>
              <a:rPr lang="it-IT" dirty="0" err="1"/>
              <a:t>colonized</a:t>
            </a:r>
            <a:r>
              <a:rPr lang="it-IT" dirty="0"/>
              <a:t> by </a:t>
            </a:r>
            <a:r>
              <a:rPr lang="it-IT" dirty="0" err="1"/>
              <a:t>woods</a:t>
            </a:r>
            <a:r>
              <a:rPr lang="it-IT" dirty="0"/>
              <a:t> in the «Costiera». More </a:t>
            </a:r>
            <a:r>
              <a:rPr lang="it-IT" dirty="0" err="1"/>
              <a:t>recently</a:t>
            </a:r>
            <a:r>
              <a:rPr lang="it-IT" dirty="0"/>
              <a:t>: </a:t>
            </a:r>
            <a:r>
              <a:rPr lang="it-IT" dirty="0" err="1"/>
              <a:t>extensive</a:t>
            </a:r>
            <a:r>
              <a:rPr lang="it-IT" dirty="0"/>
              <a:t> </a:t>
            </a:r>
            <a:r>
              <a:rPr lang="it-IT" dirty="0" err="1"/>
              <a:t>tree</a:t>
            </a:r>
            <a:r>
              <a:rPr lang="it-IT" dirty="0"/>
              <a:t> </a:t>
            </a:r>
            <a:r>
              <a:rPr lang="it-IT" dirty="0" err="1"/>
              <a:t>death</a:t>
            </a:r>
            <a:r>
              <a:rPr lang="it-IT" dirty="0"/>
              <a:t> (</a:t>
            </a:r>
            <a:r>
              <a:rPr lang="it-IT" dirty="0" err="1"/>
              <a:t>mainly</a:t>
            </a:r>
            <a:r>
              <a:rPr lang="it-IT" dirty="0"/>
              <a:t> </a:t>
            </a:r>
            <a:r>
              <a:rPr lang="it-IT" i="1" dirty="0"/>
              <a:t>Pinus </a:t>
            </a:r>
            <a:r>
              <a:rPr lang="it-IT" i="1" dirty="0" err="1"/>
              <a:t>nigra</a:t>
            </a:r>
            <a:r>
              <a:rPr lang="it-IT" dirty="0"/>
              <a:t> </a:t>
            </a:r>
            <a:r>
              <a:rPr lang="it-IT" dirty="0" err="1"/>
              <a:t>plantations</a:t>
            </a:r>
            <a:r>
              <a:rPr lang="it-IT" dirty="0"/>
              <a:t> and </a:t>
            </a:r>
            <a:r>
              <a:rPr lang="it-IT" i="1" dirty="0" err="1"/>
              <a:t>Ostrya</a:t>
            </a:r>
            <a:r>
              <a:rPr lang="it-IT" i="1" dirty="0"/>
              <a:t> </a:t>
            </a:r>
            <a:r>
              <a:rPr lang="it-IT" i="1" dirty="0" err="1"/>
              <a:t>carpinifolia</a:t>
            </a:r>
            <a:r>
              <a:rPr lang="it-IT" dirty="0"/>
              <a:t> </a:t>
            </a:r>
            <a:r>
              <a:rPr lang="it-IT" dirty="0" err="1"/>
              <a:t>woods</a:t>
            </a:r>
            <a:r>
              <a:rPr lang="it-IT" dirty="0"/>
              <a:t>). </a:t>
            </a:r>
          </a:p>
          <a:p>
            <a:endParaRPr lang="it-IT" dirty="0"/>
          </a:p>
        </p:txBody>
      </p:sp>
      <p:sp>
        <p:nvSpPr>
          <p:cNvPr id="4" name="CasellaDiTesto 3">
            <a:extLst>
              <a:ext uri="{FF2B5EF4-FFF2-40B4-BE49-F238E27FC236}">
                <a16:creationId xmlns:a16="http://schemas.microsoft.com/office/drawing/2014/main" id="{3765C9ED-9731-425B-9686-557E7E631115}"/>
              </a:ext>
            </a:extLst>
          </p:cNvPr>
          <p:cNvSpPr txBox="1"/>
          <p:nvPr/>
        </p:nvSpPr>
        <p:spPr>
          <a:xfrm>
            <a:off x="847287" y="3247115"/>
            <a:ext cx="10033233" cy="1754326"/>
          </a:xfrm>
          <a:prstGeom prst="rect">
            <a:avLst/>
          </a:prstGeom>
          <a:noFill/>
        </p:spPr>
        <p:txBody>
          <a:bodyPr wrap="square" rtlCol="0">
            <a:spAutoFit/>
          </a:bodyPr>
          <a:lstStyle/>
          <a:p>
            <a:endParaRPr lang="it-IT" dirty="0"/>
          </a:p>
          <a:p>
            <a:r>
              <a:rPr lang="it-IT" b="1" dirty="0" err="1"/>
              <a:t>Climate</a:t>
            </a:r>
            <a:r>
              <a:rPr lang="it-IT" b="1" dirty="0"/>
              <a:t>:</a:t>
            </a:r>
            <a:r>
              <a:rPr lang="it-IT" dirty="0"/>
              <a:t> </a:t>
            </a:r>
            <a:r>
              <a:rPr lang="it-IT" dirty="0" err="1"/>
              <a:t>declining</a:t>
            </a:r>
            <a:r>
              <a:rPr lang="it-IT" dirty="0"/>
              <a:t> </a:t>
            </a:r>
            <a:r>
              <a:rPr lang="it-IT" dirty="0" err="1"/>
              <a:t>precipitations</a:t>
            </a:r>
            <a:r>
              <a:rPr lang="it-IT" dirty="0"/>
              <a:t>; </a:t>
            </a:r>
            <a:r>
              <a:rPr lang="it-IT" dirty="0" err="1"/>
              <a:t>increased</a:t>
            </a:r>
            <a:r>
              <a:rPr lang="it-IT" dirty="0"/>
              <a:t> </a:t>
            </a:r>
            <a:r>
              <a:rPr lang="it-IT" dirty="0" err="1"/>
              <a:t>periods</a:t>
            </a:r>
            <a:r>
              <a:rPr lang="it-IT" dirty="0"/>
              <a:t> of </a:t>
            </a:r>
            <a:r>
              <a:rPr lang="it-IT" dirty="0" err="1"/>
              <a:t>drought</a:t>
            </a:r>
            <a:r>
              <a:rPr lang="it-IT" dirty="0"/>
              <a:t> and high </a:t>
            </a:r>
            <a:r>
              <a:rPr lang="it-IT" dirty="0" err="1"/>
              <a:t>temperatures</a:t>
            </a:r>
            <a:r>
              <a:rPr lang="it-IT" dirty="0"/>
              <a:t>; </a:t>
            </a:r>
            <a:r>
              <a:rPr lang="it-IT" dirty="0" err="1"/>
              <a:t>less</a:t>
            </a:r>
            <a:r>
              <a:rPr lang="it-IT" dirty="0"/>
              <a:t> bora </a:t>
            </a:r>
            <a:r>
              <a:rPr lang="it-IT" dirty="0" err="1"/>
              <a:t>events</a:t>
            </a:r>
            <a:r>
              <a:rPr lang="it-IT" dirty="0"/>
              <a:t> and </a:t>
            </a:r>
            <a:r>
              <a:rPr lang="it-IT" dirty="0" err="1"/>
              <a:t>less</a:t>
            </a:r>
            <a:r>
              <a:rPr lang="it-IT" dirty="0"/>
              <a:t> </a:t>
            </a:r>
            <a:r>
              <a:rPr lang="it-IT" dirty="0" err="1"/>
              <a:t>snow</a:t>
            </a:r>
            <a:r>
              <a:rPr lang="it-IT" dirty="0"/>
              <a:t>; </a:t>
            </a:r>
            <a:r>
              <a:rPr lang="it-IT" dirty="0" err="1"/>
              <a:t>higher</a:t>
            </a:r>
            <a:r>
              <a:rPr lang="it-IT" dirty="0"/>
              <a:t> CO</a:t>
            </a:r>
            <a:r>
              <a:rPr lang="it-IT" baseline="-25000" dirty="0"/>
              <a:t>2</a:t>
            </a:r>
            <a:r>
              <a:rPr lang="it-IT" dirty="0"/>
              <a:t> </a:t>
            </a:r>
            <a:r>
              <a:rPr lang="it-IT" dirty="0" err="1"/>
              <a:t>concentration</a:t>
            </a:r>
            <a:r>
              <a:rPr lang="it-IT" dirty="0"/>
              <a:t> in the </a:t>
            </a:r>
            <a:r>
              <a:rPr lang="it-IT" dirty="0" err="1"/>
              <a:t>atmosphere</a:t>
            </a:r>
            <a:r>
              <a:rPr lang="it-IT" dirty="0"/>
              <a:t> (</a:t>
            </a:r>
            <a:r>
              <a:rPr lang="it-IT" i="1" dirty="0"/>
              <a:t>sic</a:t>
            </a:r>
            <a:r>
              <a:rPr lang="it-IT" dirty="0"/>
              <a:t>!). For </a:t>
            </a:r>
            <a:r>
              <a:rPr lang="it-IT" dirty="0" err="1"/>
              <a:t>each</a:t>
            </a:r>
            <a:r>
              <a:rPr lang="it-IT" dirty="0"/>
              <a:t> of </a:t>
            </a:r>
            <a:r>
              <a:rPr lang="it-IT" dirty="0" err="1"/>
              <a:t>these</a:t>
            </a:r>
            <a:r>
              <a:rPr lang="it-IT" dirty="0"/>
              <a:t> factors I </a:t>
            </a:r>
            <a:r>
              <a:rPr lang="it-IT" dirty="0" err="1"/>
              <a:t>could</a:t>
            </a:r>
            <a:r>
              <a:rPr lang="it-IT" dirty="0"/>
              <a:t> </a:t>
            </a:r>
            <a:r>
              <a:rPr lang="it-IT" dirty="0" err="1"/>
              <a:t>give</a:t>
            </a:r>
            <a:r>
              <a:rPr lang="it-IT" dirty="0"/>
              <a:t> some </a:t>
            </a:r>
            <a:r>
              <a:rPr lang="it-IT" dirty="0" err="1"/>
              <a:t>evidences</a:t>
            </a:r>
            <a:r>
              <a:rPr lang="it-IT" dirty="0"/>
              <a:t> </a:t>
            </a:r>
            <a:r>
              <a:rPr lang="it-IT" dirty="0" err="1"/>
              <a:t>related</a:t>
            </a:r>
            <a:r>
              <a:rPr lang="it-IT" dirty="0"/>
              <a:t> to </a:t>
            </a:r>
            <a:r>
              <a:rPr lang="it-IT" dirty="0" err="1"/>
              <a:t>my</a:t>
            </a:r>
            <a:r>
              <a:rPr lang="it-IT" dirty="0"/>
              <a:t> </a:t>
            </a:r>
            <a:r>
              <a:rPr lang="it-IT" dirty="0" err="1"/>
              <a:t>orchard</a:t>
            </a:r>
            <a:r>
              <a:rPr lang="it-IT" dirty="0"/>
              <a:t> in the «Costiera», </a:t>
            </a:r>
            <a:r>
              <a:rPr lang="it-IT" dirty="0" err="1"/>
              <a:t>where</a:t>
            </a:r>
            <a:r>
              <a:rPr lang="it-IT" dirty="0"/>
              <a:t> I </a:t>
            </a:r>
            <a:r>
              <a:rPr lang="it-IT" dirty="0" err="1"/>
              <a:t>spend</a:t>
            </a:r>
            <a:r>
              <a:rPr lang="it-IT" dirty="0"/>
              <a:t> </a:t>
            </a:r>
            <a:r>
              <a:rPr lang="it-IT" dirty="0" err="1"/>
              <a:t>my</a:t>
            </a:r>
            <a:r>
              <a:rPr lang="it-IT" dirty="0"/>
              <a:t> </a:t>
            </a:r>
            <a:r>
              <a:rPr lang="it-IT" dirty="0" err="1"/>
              <a:t>weekends</a:t>
            </a:r>
            <a:r>
              <a:rPr lang="it-IT" dirty="0"/>
              <a:t> from the </a:t>
            </a:r>
            <a:r>
              <a:rPr lang="it-IT" dirty="0" err="1"/>
              <a:t>age</a:t>
            </a:r>
            <a:r>
              <a:rPr lang="it-IT" dirty="0"/>
              <a:t> of eleven taking care of </a:t>
            </a:r>
            <a:r>
              <a:rPr lang="it-IT" dirty="0" err="1"/>
              <a:t>my</a:t>
            </a:r>
            <a:r>
              <a:rPr lang="it-IT" dirty="0"/>
              <a:t> plants…</a:t>
            </a:r>
          </a:p>
          <a:p>
            <a:endParaRPr lang="it-IT" dirty="0"/>
          </a:p>
        </p:txBody>
      </p:sp>
      <p:sp>
        <p:nvSpPr>
          <p:cNvPr id="5" name="CasellaDiTesto 4">
            <a:extLst>
              <a:ext uri="{FF2B5EF4-FFF2-40B4-BE49-F238E27FC236}">
                <a16:creationId xmlns:a16="http://schemas.microsoft.com/office/drawing/2014/main" id="{D42CA49D-F98E-406F-A266-35D5E8C8DAD1}"/>
              </a:ext>
            </a:extLst>
          </p:cNvPr>
          <p:cNvSpPr txBox="1"/>
          <p:nvPr/>
        </p:nvSpPr>
        <p:spPr>
          <a:xfrm>
            <a:off x="847287" y="4472358"/>
            <a:ext cx="10125512" cy="1754326"/>
          </a:xfrm>
          <a:prstGeom prst="rect">
            <a:avLst/>
          </a:prstGeom>
          <a:noFill/>
        </p:spPr>
        <p:txBody>
          <a:bodyPr wrap="square" rtlCol="0">
            <a:spAutoFit/>
          </a:bodyPr>
          <a:lstStyle/>
          <a:p>
            <a:endParaRPr lang="it-IT" dirty="0"/>
          </a:p>
          <a:p>
            <a:r>
              <a:rPr lang="it-IT" b="1" dirty="0"/>
              <a:t>Society:</a:t>
            </a:r>
            <a:r>
              <a:rPr lang="it-IT" dirty="0"/>
              <a:t> </a:t>
            </a:r>
            <a:r>
              <a:rPr lang="it-IT" dirty="0" err="1"/>
              <a:t>decrease</a:t>
            </a:r>
            <a:r>
              <a:rPr lang="it-IT" dirty="0"/>
              <a:t> in </a:t>
            </a:r>
            <a:r>
              <a:rPr lang="it-IT" dirty="0" err="1"/>
              <a:t>conflicts</a:t>
            </a:r>
            <a:r>
              <a:rPr lang="it-IT" dirty="0"/>
              <a:t> </a:t>
            </a:r>
            <a:r>
              <a:rPr lang="it-IT" dirty="0" err="1"/>
              <a:t>between</a:t>
            </a:r>
            <a:r>
              <a:rPr lang="it-IT" dirty="0"/>
              <a:t> </a:t>
            </a:r>
            <a:r>
              <a:rPr lang="it-IT" dirty="0" err="1"/>
              <a:t>Italians</a:t>
            </a:r>
            <a:r>
              <a:rPr lang="it-IT" dirty="0"/>
              <a:t> and </a:t>
            </a:r>
            <a:r>
              <a:rPr lang="it-IT" dirty="0" err="1"/>
              <a:t>Slovenians</a:t>
            </a:r>
            <a:r>
              <a:rPr lang="it-IT" dirty="0"/>
              <a:t>, immigration, transformation in an </a:t>
            </a:r>
            <a:r>
              <a:rPr lang="it-IT" dirty="0" err="1"/>
              <a:t>interracial</a:t>
            </a:r>
            <a:r>
              <a:rPr lang="it-IT" dirty="0"/>
              <a:t> society.</a:t>
            </a:r>
          </a:p>
          <a:p>
            <a:endParaRPr lang="it-IT" dirty="0"/>
          </a:p>
          <a:p>
            <a:endParaRPr lang="it-IT" dirty="0"/>
          </a:p>
          <a:p>
            <a:endParaRPr lang="it-IT" dirty="0"/>
          </a:p>
        </p:txBody>
      </p:sp>
      <p:sp>
        <p:nvSpPr>
          <p:cNvPr id="6" name="CasellaDiTesto 5">
            <a:extLst>
              <a:ext uri="{FF2B5EF4-FFF2-40B4-BE49-F238E27FC236}">
                <a16:creationId xmlns:a16="http://schemas.microsoft.com/office/drawing/2014/main" id="{AB7ED638-6117-4AE2-AB2C-DB8985B30CD7}"/>
              </a:ext>
            </a:extLst>
          </p:cNvPr>
          <p:cNvSpPr txBox="1"/>
          <p:nvPr/>
        </p:nvSpPr>
        <p:spPr>
          <a:xfrm>
            <a:off x="847287" y="5469622"/>
            <a:ext cx="9446005" cy="646331"/>
          </a:xfrm>
          <a:prstGeom prst="rect">
            <a:avLst/>
          </a:prstGeom>
          <a:noFill/>
        </p:spPr>
        <p:txBody>
          <a:bodyPr wrap="square" rtlCol="0">
            <a:spAutoFit/>
          </a:bodyPr>
          <a:lstStyle/>
          <a:p>
            <a:r>
              <a:rPr lang="it-IT" b="1" dirty="0" err="1"/>
              <a:t>Pollution</a:t>
            </a:r>
            <a:r>
              <a:rPr lang="it-IT" b="1" dirty="0"/>
              <a:t>:</a:t>
            </a:r>
            <a:r>
              <a:rPr lang="it-IT" dirty="0"/>
              <a:t> </a:t>
            </a:r>
            <a:r>
              <a:rPr lang="it-IT" dirty="0" err="1"/>
              <a:t>clear</a:t>
            </a:r>
            <a:r>
              <a:rPr lang="it-IT" dirty="0"/>
              <a:t> </a:t>
            </a:r>
            <a:r>
              <a:rPr lang="it-IT" dirty="0" err="1"/>
              <a:t>improve</a:t>
            </a:r>
            <a:r>
              <a:rPr lang="it-IT" dirty="0"/>
              <a:t> of air </a:t>
            </a:r>
            <a:r>
              <a:rPr lang="it-IT" dirty="0" err="1"/>
              <a:t>quality</a:t>
            </a:r>
            <a:r>
              <a:rPr lang="it-IT" dirty="0"/>
              <a:t>; </a:t>
            </a:r>
            <a:r>
              <a:rPr lang="it-IT" dirty="0" err="1"/>
              <a:t>less</a:t>
            </a:r>
            <a:r>
              <a:rPr lang="it-IT" dirty="0"/>
              <a:t> </a:t>
            </a:r>
            <a:r>
              <a:rPr lang="it-IT" dirty="0" err="1"/>
              <a:t>events</a:t>
            </a:r>
            <a:r>
              <a:rPr lang="it-IT" dirty="0"/>
              <a:t> of crude </a:t>
            </a:r>
            <a:r>
              <a:rPr lang="it-IT" dirty="0" err="1"/>
              <a:t>oil</a:t>
            </a:r>
            <a:r>
              <a:rPr lang="it-IT" dirty="0"/>
              <a:t> </a:t>
            </a:r>
            <a:r>
              <a:rPr lang="it-IT" dirty="0" err="1"/>
              <a:t>spillover</a:t>
            </a:r>
            <a:r>
              <a:rPr lang="it-IT" dirty="0"/>
              <a:t> in the </a:t>
            </a:r>
            <a:r>
              <a:rPr lang="it-IT" dirty="0" err="1"/>
              <a:t>sea</a:t>
            </a:r>
            <a:r>
              <a:rPr lang="it-IT" dirty="0"/>
              <a:t>; </a:t>
            </a:r>
            <a:r>
              <a:rPr lang="it-IT" dirty="0" err="1"/>
              <a:t>still</a:t>
            </a:r>
            <a:r>
              <a:rPr lang="it-IT" dirty="0"/>
              <a:t> heavy air </a:t>
            </a:r>
            <a:r>
              <a:rPr lang="it-IT" dirty="0" err="1"/>
              <a:t>pollution</a:t>
            </a:r>
            <a:r>
              <a:rPr lang="it-IT" dirty="0"/>
              <a:t> by road </a:t>
            </a:r>
            <a:r>
              <a:rPr lang="it-IT" dirty="0" err="1"/>
              <a:t>traffic</a:t>
            </a:r>
            <a:r>
              <a:rPr lang="it-IT" dirty="0"/>
              <a:t>.  </a:t>
            </a:r>
          </a:p>
        </p:txBody>
      </p:sp>
    </p:spTree>
    <p:extLst>
      <p:ext uri="{BB962C8B-B14F-4D97-AF65-F5344CB8AC3E}">
        <p14:creationId xmlns:p14="http://schemas.microsoft.com/office/powerpoint/2010/main" val="11487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BAECE7B-311A-4CCB-8EBB-CA316648BD8E}"/>
              </a:ext>
            </a:extLst>
          </p:cNvPr>
          <p:cNvSpPr txBox="1"/>
          <p:nvPr/>
        </p:nvSpPr>
        <p:spPr>
          <a:xfrm>
            <a:off x="486561" y="218113"/>
            <a:ext cx="4236440" cy="830997"/>
          </a:xfrm>
          <a:prstGeom prst="rect">
            <a:avLst/>
          </a:prstGeom>
          <a:noFill/>
        </p:spPr>
        <p:txBody>
          <a:bodyPr wrap="square" rtlCol="0">
            <a:spAutoFit/>
          </a:bodyPr>
          <a:lstStyle/>
          <a:p>
            <a:r>
              <a:rPr lang="el-GR" sz="4800" dirty="0">
                <a:latin typeface="Arial" panose="020B0604020202020204" pitchFamily="34" charset="0"/>
                <a:cs typeface="Arial" panose="020B0604020202020204" pitchFamily="34" charset="0"/>
              </a:rPr>
              <a:t>πάντα ῥεῖ</a:t>
            </a:r>
            <a:endParaRPr lang="it-IT" sz="4800" dirty="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A32702AD-F8A8-4167-B893-40D97CB19006}"/>
              </a:ext>
            </a:extLst>
          </p:cNvPr>
          <p:cNvSpPr txBox="1"/>
          <p:nvPr/>
        </p:nvSpPr>
        <p:spPr>
          <a:xfrm>
            <a:off x="620784" y="1551963"/>
            <a:ext cx="10503018" cy="1477328"/>
          </a:xfrm>
          <a:prstGeom prst="rect">
            <a:avLst/>
          </a:prstGeom>
          <a:noFill/>
        </p:spPr>
        <p:txBody>
          <a:bodyPr wrap="square" rtlCol="0">
            <a:spAutoFit/>
          </a:bodyPr>
          <a:lstStyle/>
          <a:p>
            <a:r>
              <a:rPr lang="it-IT" b="1" dirty="0" err="1"/>
              <a:t>Pánta</a:t>
            </a:r>
            <a:r>
              <a:rPr lang="it-IT" b="1" dirty="0"/>
              <a:t> </a:t>
            </a:r>
            <a:r>
              <a:rPr lang="it-IT" b="1" dirty="0" err="1"/>
              <a:t>rheî</a:t>
            </a:r>
            <a:r>
              <a:rPr lang="it-IT" b="1" dirty="0"/>
              <a:t> </a:t>
            </a:r>
            <a:r>
              <a:rPr lang="it-IT" dirty="0"/>
              <a:t>or </a:t>
            </a:r>
            <a:r>
              <a:rPr lang="it-IT" b="1" dirty="0" err="1"/>
              <a:t>Panta</a:t>
            </a:r>
            <a:r>
              <a:rPr lang="it-IT" b="1" dirty="0"/>
              <a:t> rei </a:t>
            </a:r>
            <a:r>
              <a:rPr lang="it-IT" dirty="0"/>
              <a:t>(in ancient </a:t>
            </a:r>
            <a:r>
              <a:rPr lang="it-IT" dirty="0" err="1"/>
              <a:t>Greek</a:t>
            </a:r>
            <a:r>
              <a:rPr lang="it-IT" dirty="0"/>
              <a:t>: "</a:t>
            </a:r>
            <a:r>
              <a:rPr lang="it-IT" dirty="0" err="1"/>
              <a:t>everything</a:t>
            </a:r>
            <a:r>
              <a:rPr lang="it-IT" dirty="0"/>
              <a:t> </a:t>
            </a:r>
            <a:r>
              <a:rPr lang="it-IT" dirty="0" err="1"/>
              <a:t>flows</a:t>
            </a:r>
            <a:r>
              <a:rPr lang="it-IT" dirty="0"/>
              <a:t>") </a:t>
            </a:r>
            <a:r>
              <a:rPr lang="it-IT" dirty="0" err="1"/>
              <a:t>is</a:t>
            </a:r>
            <a:r>
              <a:rPr lang="it-IT" dirty="0"/>
              <a:t> a </a:t>
            </a:r>
            <a:r>
              <a:rPr lang="it-IT" dirty="0" err="1"/>
              <a:t>famous</a:t>
            </a:r>
            <a:r>
              <a:rPr lang="it-IT" dirty="0"/>
              <a:t> </a:t>
            </a:r>
            <a:r>
              <a:rPr lang="it-IT" dirty="0" err="1"/>
              <a:t>aphorism</a:t>
            </a:r>
            <a:r>
              <a:rPr lang="it-IT" dirty="0"/>
              <a:t> </a:t>
            </a:r>
            <a:r>
              <a:rPr lang="it-IT" dirty="0" err="1"/>
              <a:t>attributed</a:t>
            </a:r>
            <a:r>
              <a:rPr lang="it-IT" dirty="0"/>
              <a:t> to </a:t>
            </a:r>
            <a:r>
              <a:rPr lang="it-IT" b="1" dirty="0" err="1"/>
              <a:t>Heraclitus</a:t>
            </a:r>
            <a:r>
              <a:rPr lang="it-IT" dirty="0"/>
              <a:t> (</a:t>
            </a:r>
            <a:r>
              <a:rPr lang="it-IT" dirty="0" err="1"/>
              <a:t>but</a:t>
            </a:r>
            <a:r>
              <a:rPr lang="it-IT" dirty="0"/>
              <a:t> in reality </a:t>
            </a:r>
            <a:r>
              <a:rPr lang="it-IT" dirty="0" err="1"/>
              <a:t>never</a:t>
            </a:r>
            <a:r>
              <a:rPr lang="it-IT" dirty="0"/>
              <a:t> </a:t>
            </a:r>
            <a:r>
              <a:rPr lang="it-IT" dirty="0" err="1"/>
              <a:t>explicitly</a:t>
            </a:r>
            <a:r>
              <a:rPr lang="it-IT" dirty="0"/>
              <a:t> </a:t>
            </a:r>
            <a:r>
              <a:rPr lang="it-IT" dirty="0" err="1"/>
              <a:t>formulated</a:t>
            </a:r>
            <a:r>
              <a:rPr lang="it-IT" dirty="0"/>
              <a:t> in </a:t>
            </a:r>
            <a:r>
              <a:rPr lang="it-IT" dirty="0" err="1"/>
              <a:t>what</a:t>
            </a:r>
            <a:r>
              <a:rPr lang="it-IT" dirty="0"/>
              <a:t> </a:t>
            </a:r>
            <a:r>
              <a:rPr lang="it-IT" dirty="0" err="1"/>
              <a:t>we</a:t>
            </a:r>
            <a:r>
              <a:rPr lang="it-IT" dirty="0"/>
              <a:t> know of </a:t>
            </a:r>
            <a:r>
              <a:rPr lang="it-IT" dirty="0" err="1"/>
              <a:t>his</a:t>
            </a:r>
            <a:r>
              <a:rPr lang="it-IT" dirty="0"/>
              <a:t> </a:t>
            </a:r>
            <a:r>
              <a:rPr lang="it-IT" dirty="0" err="1"/>
              <a:t>writings</a:t>
            </a:r>
            <a:r>
              <a:rPr lang="it-IT" dirty="0"/>
              <a:t>) with </a:t>
            </a:r>
            <a:r>
              <a:rPr lang="it-IT" dirty="0" err="1"/>
              <a:t>which</a:t>
            </a:r>
            <a:r>
              <a:rPr lang="it-IT" dirty="0"/>
              <a:t> the </a:t>
            </a:r>
            <a:r>
              <a:rPr lang="it-IT" dirty="0" err="1"/>
              <a:t>subsequent</a:t>
            </a:r>
            <a:r>
              <a:rPr lang="it-IT" dirty="0"/>
              <a:t> </a:t>
            </a:r>
            <a:r>
              <a:rPr lang="it-IT" dirty="0" err="1"/>
              <a:t>philosophical</a:t>
            </a:r>
            <a:r>
              <a:rPr lang="it-IT" dirty="0"/>
              <a:t> tradition wanted to </a:t>
            </a:r>
            <a:r>
              <a:rPr lang="it-IT" dirty="0" err="1"/>
              <a:t>synthetically</a:t>
            </a:r>
            <a:r>
              <a:rPr lang="it-IT" dirty="0"/>
              <a:t> </a:t>
            </a:r>
            <a:r>
              <a:rPr lang="it-IT" dirty="0" err="1"/>
              <a:t>identify</a:t>
            </a:r>
            <a:r>
              <a:rPr lang="it-IT" dirty="0"/>
              <a:t> the </a:t>
            </a:r>
            <a:r>
              <a:rPr lang="it-IT" dirty="0" err="1"/>
              <a:t>thoughts</a:t>
            </a:r>
            <a:r>
              <a:rPr lang="it-IT" dirty="0"/>
              <a:t> of </a:t>
            </a:r>
            <a:r>
              <a:rPr lang="it-IT" dirty="0" err="1"/>
              <a:t>this</a:t>
            </a:r>
            <a:r>
              <a:rPr lang="it-IT" dirty="0"/>
              <a:t> </a:t>
            </a:r>
            <a:r>
              <a:rPr lang="it-IT" dirty="0" err="1"/>
              <a:t>philosopher</a:t>
            </a:r>
            <a:r>
              <a:rPr lang="it-IT" dirty="0"/>
              <a:t> </a:t>
            </a:r>
            <a:r>
              <a:rPr lang="it-IT" dirty="0" err="1"/>
              <a:t>regarding</a:t>
            </a:r>
            <a:r>
              <a:rPr lang="it-IT" dirty="0"/>
              <a:t> the </a:t>
            </a:r>
            <a:r>
              <a:rPr lang="it-IT" dirty="0" err="1"/>
              <a:t>theme</a:t>
            </a:r>
            <a:r>
              <a:rPr lang="it-IT" dirty="0"/>
              <a:t> of </a:t>
            </a:r>
            <a:r>
              <a:rPr lang="it-IT" dirty="0" err="1"/>
              <a:t>becoming</a:t>
            </a:r>
            <a:r>
              <a:rPr lang="it-IT" dirty="0"/>
              <a:t>. </a:t>
            </a:r>
          </a:p>
          <a:p>
            <a:r>
              <a:rPr lang="it-IT" dirty="0"/>
              <a:t>Plato, in </a:t>
            </a:r>
            <a:r>
              <a:rPr lang="it-IT" dirty="0" err="1"/>
              <a:t>his</a:t>
            </a:r>
            <a:r>
              <a:rPr lang="it-IT" dirty="0"/>
              <a:t> </a:t>
            </a:r>
            <a:r>
              <a:rPr lang="it-IT" dirty="0" err="1"/>
              <a:t>Cratylus</a:t>
            </a:r>
            <a:r>
              <a:rPr lang="it-IT" dirty="0"/>
              <a:t>, </a:t>
            </a:r>
            <a:r>
              <a:rPr lang="it-IT" dirty="0" err="1"/>
              <a:t>writes</a:t>
            </a:r>
            <a:r>
              <a:rPr lang="it-IT" dirty="0"/>
              <a:t>: «</a:t>
            </a:r>
            <a:r>
              <a:rPr lang="it-IT" dirty="0" err="1"/>
              <a:t>Heraclitus</a:t>
            </a:r>
            <a:r>
              <a:rPr lang="it-IT" dirty="0"/>
              <a:t> </a:t>
            </a:r>
            <a:r>
              <a:rPr lang="it-IT" dirty="0" err="1"/>
              <a:t>says</a:t>
            </a:r>
            <a:r>
              <a:rPr lang="it-IT" dirty="0"/>
              <a:t> </a:t>
            </a:r>
            <a:r>
              <a:rPr lang="it-IT" dirty="0" err="1"/>
              <a:t>that</a:t>
            </a:r>
            <a:r>
              <a:rPr lang="it-IT" dirty="0"/>
              <a:t> "</a:t>
            </a:r>
            <a:r>
              <a:rPr lang="it-IT" dirty="0" err="1"/>
              <a:t>everything</a:t>
            </a:r>
            <a:r>
              <a:rPr lang="it-IT" dirty="0"/>
              <a:t> </a:t>
            </a:r>
            <a:r>
              <a:rPr lang="it-IT" dirty="0" err="1"/>
              <a:t>moves</a:t>
            </a:r>
            <a:r>
              <a:rPr lang="it-IT" dirty="0"/>
              <a:t> and nothing </a:t>
            </a:r>
            <a:r>
              <a:rPr lang="it-IT" dirty="0" err="1"/>
              <a:t>stands</a:t>
            </a:r>
            <a:r>
              <a:rPr lang="it-IT" dirty="0"/>
              <a:t> </a:t>
            </a:r>
            <a:r>
              <a:rPr lang="it-IT" dirty="0" err="1"/>
              <a:t>still</a:t>
            </a:r>
            <a:r>
              <a:rPr lang="it-IT" dirty="0"/>
              <a:t>"». </a:t>
            </a:r>
          </a:p>
        </p:txBody>
      </p:sp>
      <p:sp>
        <p:nvSpPr>
          <p:cNvPr id="4" name="CasellaDiTesto 3">
            <a:extLst>
              <a:ext uri="{FF2B5EF4-FFF2-40B4-BE49-F238E27FC236}">
                <a16:creationId xmlns:a16="http://schemas.microsoft.com/office/drawing/2014/main" id="{87B11AC9-3EE7-4AE1-B885-E7E0A699965B}"/>
              </a:ext>
            </a:extLst>
          </p:cNvPr>
          <p:cNvSpPr txBox="1"/>
          <p:nvPr/>
        </p:nvSpPr>
        <p:spPr>
          <a:xfrm>
            <a:off x="620785" y="4580389"/>
            <a:ext cx="5251510" cy="1200329"/>
          </a:xfrm>
          <a:prstGeom prst="rect">
            <a:avLst/>
          </a:prstGeom>
          <a:noFill/>
        </p:spPr>
        <p:txBody>
          <a:bodyPr wrap="square" rtlCol="0">
            <a:spAutoFit/>
          </a:bodyPr>
          <a:lstStyle/>
          <a:p>
            <a:r>
              <a:rPr lang="it-IT" dirty="0"/>
              <a:t>In </a:t>
            </a:r>
            <a:r>
              <a:rPr lang="it-IT" dirty="0" err="1"/>
              <a:t>this</a:t>
            </a:r>
            <a:r>
              <a:rPr lang="it-IT" dirty="0"/>
              <a:t> </a:t>
            </a:r>
            <a:r>
              <a:rPr lang="it-IT" dirty="0" err="1"/>
              <a:t>fragment</a:t>
            </a:r>
            <a:r>
              <a:rPr lang="it-IT" dirty="0"/>
              <a:t> </a:t>
            </a:r>
            <a:r>
              <a:rPr lang="it-IT" b="1" dirty="0" err="1"/>
              <a:t>Heraclitus</a:t>
            </a:r>
            <a:r>
              <a:rPr lang="it-IT" dirty="0"/>
              <a:t> </a:t>
            </a:r>
            <a:r>
              <a:rPr lang="it-IT" dirty="0" err="1"/>
              <a:t>underlines</a:t>
            </a:r>
            <a:r>
              <a:rPr lang="it-IT" dirty="0"/>
              <a:t> </a:t>
            </a:r>
            <a:r>
              <a:rPr lang="it-IT" dirty="0" err="1"/>
              <a:t>how</a:t>
            </a:r>
            <a:r>
              <a:rPr lang="it-IT" dirty="0"/>
              <a:t> man can </a:t>
            </a:r>
            <a:r>
              <a:rPr lang="it-IT" dirty="0" err="1"/>
              <a:t>never</a:t>
            </a:r>
            <a:r>
              <a:rPr lang="it-IT" dirty="0"/>
              <a:t> </a:t>
            </a:r>
            <a:r>
              <a:rPr lang="it-IT" dirty="0" err="1"/>
              <a:t>have</a:t>
            </a:r>
            <a:r>
              <a:rPr lang="it-IT" dirty="0"/>
              <a:t> the </a:t>
            </a:r>
            <a:r>
              <a:rPr lang="it-IT" dirty="0" err="1"/>
              <a:t>same</a:t>
            </a:r>
            <a:r>
              <a:rPr lang="it-IT" dirty="0"/>
              <a:t> </a:t>
            </a:r>
            <a:r>
              <a:rPr lang="it-IT" dirty="0" err="1"/>
              <a:t>experience</a:t>
            </a:r>
            <a:r>
              <a:rPr lang="it-IT" dirty="0"/>
              <a:t> </a:t>
            </a:r>
            <a:r>
              <a:rPr lang="it-IT" dirty="0" err="1"/>
              <a:t>twice</a:t>
            </a:r>
            <a:r>
              <a:rPr lang="it-IT" dirty="0"/>
              <a:t>, </a:t>
            </a:r>
            <a:r>
              <a:rPr lang="it-IT" dirty="0" err="1"/>
              <a:t>since</a:t>
            </a:r>
            <a:r>
              <a:rPr lang="it-IT" dirty="0"/>
              <a:t> </a:t>
            </a:r>
            <a:r>
              <a:rPr lang="it-IT" dirty="0" err="1"/>
              <a:t>every</a:t>
            </a:r>
            <a:r>
              <a:rPr lang="it-IT" dirty="0"/>
              <a:t> </a:t>
            </a:r>
            <a:r>
              <a:rPr lang="it-IT" dirty="0" err="1"/>
              <a:t>entity</a:t>
            </a:r>
            <a:r>
              <a:rPr lang="it-IT" dirty="0"/>
              <a:t>, in </a:t>
            </a:r>
            <a:r>
              <a:rPr lang="it-IT" dirty="0" err="1"/>
              <a:t>its</a:t>
            </a:r>
            <a:r>
              <a:rPr lang="it-IT" dirty="0"/>
              <a:t> </a:t>
            </a:r>
            <a:r>
              <a:rPr lang="it-IT" dirty="0" err="1"/>
              <a:t>apparent</a:t>
            </a:r>
            <a:r>
              <a:rPr lang="it-IT" dirty="0"/>
              <a:t> reality, </a:t>
            </a:r>
            <a:r>
              <a:rPr lang="it-IT" dirty="0" err="1"/>
              <a:t>is</a:t>
            </a:r>
            <a:r>
              <a:rPr lang="it-IT" dirty="0"/>
              <a:t> </a:t>
            </a:r>
            <a:r>
              <a:rPr lang="it-IT" dirty="0" err="1"/>
              <a:t>subjected</a:t>
            </a:r>
            <a:r>
              <a:rPr lang="it-IT" dirty="0"/>
              <a:t> to the </a:t>
            </a:r>
            <a:r>
              <a:rPr lang="it-IT" u="sng" dirty="0" err="1"/>
              <a:t>inexorable</a:t>
            </a:r>
            <a:r>
              <a:rPr lang="it-IT" u="sng" dirty="0"/>
              <a:t> law of change</a:t>
            </a:r>
            <a:r>
              <a:rPr lang="it-IT" dirty="0"/>
              <a:t>.</a:t>
            </a:r>
          </a:p>
        </p:txBody>
      </p:sp>
      <p:sp>
        <p:nvSpPr>
          <p:cNvPr id="5" name="CasellaDiTesto 4">
            <a:extLst>
              <a:ext uri="{FF2B5EF4-FFF2-40B4-BE49-F238E27FC236}">
                <a16:creationId xmlns:a16="http://schemas.microsoft.com/office/drawing/2014/main" id="{91B2123B-B66A-4DFD-B929-2E3EF28E5DB4}"/>
              </a:ext>
            </a:extLst>
          </p:cNvPr>
          <p:cNvSpPr txBox="1"/>
          <p:nvPr/>
        </p:nvSpPr>
        <p:spPr>
          <a:xfrm>
            <a:off x="620784" y="3358926"/>
            <a:ext cx="8388992" cy="1200329"/>
          </a:xfrm>
          <a:prstGeom prst="rect">
            <a:avLst/>
          </a:prstGeom>
          <a:noFill/>
        </p:spPr>
        <p:txBody>
          <a:bodyPr wrap="square" rtlCol="0">
            <a:spAutoFit/>
          </a:bodyPr>
          <a:lstStyle/>
          <a:p>
            <a:r>
              <a:rPr lang="it-IT" dirty="0"/>
              <a:t>«</a:t>
            </a:r>
            <a:r>
              <a:rPr lang="it-IT" i="1" dirty="0"/>
              <a:t>One </a:t>
            </a:r>
            <a:r>
              <a:rPr lang="it-IT" i="1" dirty="0" err="1"/>
              <a:t>cannot</a:t>
            </a:r>
            <a:r>
              <a:rPr lang="it-IT" i="1" dirty="0"/>
              <a:t> </a:t>
            </a:r>
            <a:r>
              <a:rPr lang="it-IT" i="1" dirty="0" err="1"/>
              <a:t>descend</a:t>
            </a:r>
            <a:r>
              <a:rPr lang="it-IT" i="1" dirty="0"/>
              <a:t> </a:t>
            </a:r>
            <a:r>
              <a:rPr lang="it-IT" i="1" dirty="0" err="1"/>
              <a:t>into</a:t>
            </a:r>
            <a:r>
              <a:rPr lang="it-IT" i="1" dirty="0"/>
              <a:t> the </a:t>
            </a:r>
            <a:r>
              <a:rPr lang="it-IT" i="1" dirty="0" err="1"/>
              <a:t>same</a:t>
            </a:r>
            <a:r>
              <a:rPr lang="it-IT" i="1" dirty="0"/>
              <a:t> </a:t>
            </a:r>
            <a:r>
              <a:rPr lang="it-IT" i="1" dirty="0" err="1"/>
              <a:t>river</a:t>
            </a:r>
            <a:r>
              <a:rPr lang="it-IT" i="1" dirty="0"/>
              <a:t> </a:t>
            </a:r>
            <a:r>
              <a:rPr lang="it-IT" i="1" dirty="0" err="1"/>
              <a:t>twice</a:t>
            </a:r>
            <a:r>
              <a:rPr lang="it-IT" i="1" dirty="0"/>
              <a:t> and one </a:t>
            </a:r>
            <a:r>
              <a:rPr lang="it-IT" i="1" dirty="0" err="1"/>
              <a:t>cannot</a:t>
            </a:r>
            <a:r>
              <a:rPr lang="it-IT" i="1" dirty="0"/>
              <a:t> touch a </a:t>
            </a:r>
            <a:r>
              <a:rPr lang="it-IT" i="1" dirty="0" err="1"/>
              <a:t>mortal</a:t>
            </a:r>
            <a:r>
              <a:rPr lang="it-IT" i="1" dirty="0"/>
              <a:t> </a:t>
            </a:r>
            <a:r>
              <a:rPr lang="it-IT" i="1" dirty="0" err="1"/>
              <a:t>substance</a:t>
            </a:r>
            <a:r>
              <a:rPr lang="it-IT" i="1" dirty="0"/>
              <a:t> </a:t>
            </a:r>
            <a:r>
              <a:rPr lang="it-IT" i="1" dirty="0" err="1"/>
              <a:t>twice</a:t>
            </a:r>
            <a:r>
              <a:rPr lang="it-IT" i="1" dirty="0"/>
              <a:t> in the </a:t>
            </a:r>
            <a:r>
              <a:rPr lang="it-IT" i="1" dirty="0" err="1"/>
              <a:t>same</a:t>
            </a:r>
            <a:r>
              <a:rPr lang="it-IT" i="1" dirty="0"/>
              <a:t> state, </a:t>
            </a:r>
            <a:r>
              <a:rPr lang="it-IT" i="1" dirty="0" err="1"/>
              <a:t>but</a:t>
            </a:r>
            <a:r>
              <a:rPr lang="it-IT" i="1" dirty="0"/>
              <a:t> </a:t>
            </a:r>
            <a:r>
              <a:rPr lang="it-IT" i="1" u="sng" dirty="0"/>
              <a:t>due to the </a:t>
            </a:r>
            <a:r>
              <a:rPr lang="it-IT" i="1" u="sng" dirty="0" err="1"/>
              <a:t>impetuosity</a:t>
            </a:r>
            <a:r>
              <a:rPr lang="it-IT" i="1" u="sng" dirty="0"/>
              <a:t> and speed of change</a:t>
            </a:r>
            <a:r>
              <a:rPr lang="it-IT" i="1" dirty="0"/>
              <a:t> </a:t>
            </a:r>
            <a:r>
              <a:rPr lang="it-IT" i="1" dirty="0" err="1"/>
              <a:t>it</a:t>
            </a:r>
            <a:r>
              <a:rPr lang="it-IT" i="1" dirty="0"/>
              <a:t> </a:t>
            </a:r>
            <a:r>
              <a:rPr lang="it-IT" i="1" dirty="0" err="1"/>
              <a:t>disperses</a:t>
            </a:r>
            <a:r>
              <a:rPr lang="it-IT" i="1" dirty="0"/>
              <a:t> and </a:t>
            </a:r>
            <a:r>
              <a:rPr lang="it-IT" i="1" dirty="0" err="1"/>
              <a:t>gathers</a:t>
            </a:r>
            <a:r>
              <a:rPr lang="it-IT" i="1" dirty="0"/>
              <a:t>, </a:t>
            </a:r>
            <a:r>
              <a:rPr lang="it-IT" i="1" dirty="0" err="1"/>
              <a:t>comes</a:t>
            </a:r>
            <a:r>
              <a:rPr lang="it-IT" i="1" dirty="0"/>
              <a:t> and </a:t>
            </a:r>
            <a:r>
              <a:rPr lang="it-IT" i="1" dirty="0" err="1"/>
              <a:t>goes</a:t>
            </a:r>
            <a:r>
              <a:rPr lang="it-IT" dirty="0"/>
              <a:t>.». </a:t>
            </a:r>
          </a:p>
          <a:p>
            <a:pPr algn="r"/>
            <a:r>
              <a:rPr lang="it-IT" i="1" dirty="0">
                <a:solidFill>
                  <a:schemeClr val="accent5">
                    <a:lumMod val="75000"/>
                  </a:schemeClr>
                </a:solidFill>
              </a:rPr>
              <a:t>(22 B 91 </a:t>
            </a:r>
            <a:r>
              <a:rPr lang="it-IT" i="1" dirty="0" err="1">
                <a:solidFill>
                  <a:schemeClr val="accent5">
                    <a:lumMod val="75000"/>
                  </a:schemeClr>
                </a:solidFill>
              </a:rPr>
              <a:t>Diels-Kranz</a:t>
            </a:r>
            <a:r>
              <a:rPr lang="it-IT" dirty="0"/>
              <a:t>)</a:t>
            </a:r>
          </a:p>
        </p:txBody>
      </p:sp>
      <p:pic>
        <p:nvPicPr>
          <p:cNvPr id="6148" name="Picture 4" descr="Heraclitus by Sheila Terry/science Photo Library">
            <a:extLst>
              <a:ext uri="{FF2B5EF4-FFF2-40B4-BE49-F238E27FC236}">
                <a16:creationId xmlns:a16="http://schemas.microsoft.com/office/drawing/2014/main" id="{175D2184-81CE-4A73-BDF7-C8F722E80A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59627" y="3428999"/>
            <a:ext cx="2647951" cy="3429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at did the ancient Greek philosopher Heraclitus know about DevOps?">
            <a:extLst>
              <a:ext uri="{FF2B5EF4-FFF2-40B4-BE49-F238E27FC236}">
                <a16:creationId xmlns:a16="http://schemas.microsoft.com/office/drawing/2014/main" id="{893DB48F-BE62-4D3E-8BBC-B1F7A4B5A8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69" r="50506" b="17700"/>
          <a:stretch/>
        </p:blipFill>
        <p:spPr bwMode="auto">
          <a:xfrm>
            <a:off x="9815621" y="237598"/>
            <a:ext cx="1744974" cy="112166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eraclitus Quotes - iPerceptive">
            <a:extLst>
              <a:ext uri="{FF2B5EF4-FFF2-40B4-BE49-F238E27FC236}">
                <a16:creationId xmlns:a16="http://schemas.microsoft.com/office/drawing/2014/main" id="{E8054C0C-D895-4E4B-98C3-634594FC0B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601" r="41876"/>
          <a:stretch/>
        </p:blipFill>
        <p:spPr bwMode="auto">
          <a:xfrm>
            <a:off x="7469001" y="229434"/>
            <a:ext cx="1760552" cy="1141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 scuola di Atene: conoscete i filosofi dipinti da Raffaello?">
            <a:extLst>
              <a:ext uri="{FF2B5EF4-FFF2-40B4-BE49-F238E27FC236}">
                <a16:creationId xmlns:a16="http://schemas.microsoft.com/office/drawing/2014/main" id="{5313DCCD-34D9-421F-B51A-09389F98792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0" y="4930684"/>
            <a:ext cx="3463627" cy="1948290"/>
          </a:xfrm>
          <a:prstGeom prst="rect">
            <a:avLst/>
          </a:prstGeom>
          <a:noFill/>
          <a:extLst>
            <a:ext uri="{909E8E84-426E-40DD-AFC4-6F175D3DCCD1}">
              <a14:hiddenFill xmlns:a14="http://schemas.microsoft.com/office/drawing/2010/main">
                <a:solidFill>
                  <a:srgbClr val="FFFFFF"/>
                </a:solidFill>
              </a14:hiddenFill>
            </a:ext>
          </a:extLst>
        </p:spPr>
      </p:pic>
      <p:sp>
        <p:nvSpPr>
          <p:cNvPr id="6" name="Ovale 5">
            <a:extLst>
              <a:ext uri="{FF2B5EF4-FFF2-40B4-BE49-F238E27FC236}">
                <a16:creationId xmlns:a16="http://schemas.microsoft.com/office/drawing/2014/main" id="{E76DF3B2-0542-4508-891D-F3FFCA64B7A6}"/>
              </a:ext>
            </a:extLst>
          </p:cNvPr>
          <p:cNvSpPr/>
          <p:nvPr/>
        </p:nvSpPr>
        <p:spPr>
          <a:xfrm>
            <a:off x="7352440" y="6019099"/>
            <a:ext cx="475373" cy="8389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21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F612B3-8883-4741-AA62-2FF1C0EF73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1457" y="0"/>
            <a:ext cx="6009086" cy="6858000"/>
          </a:xfrm>
          <a:prstGeom prst="rect">
            <a:avLst/>
          </a:prstGeom>
        </p:spPr>
      </p:pic>
      <p:sp>
        <p:nvSpPr>
          <p:cNvPr id="4" name="CasellaDiTesto 3">
            <a:extLst>
              <a:ext uri="{FF2B5EF4-FFF2-40B4-BE49-F238E27FC236}">
                <a16:creationId xmlns:a16="http://schemas.microsoft.com/office/drawing/2014/main" id="{9B844831-1DBF-4851-A1DB-4C80C12E6C76}"/>
              </a:ext>
            </a:extLst>
          </p:cNvPr>
          <p:cNvSpPr txBox="1"/>
          <p:nvPr/>
        </p:nvSpPr>
        <p:spPr>
          <a:xfrm>
            <a:off x="9353725" y="394283"/>
            <a:ext cx="2340528" cy="2031325"/>
          </a:xfrm>
          <a:prstGeom prst="rect">
            <a:avLst/>
          </a:prstGeom>
          <a:noFill/>
        </p:spPr>
        <p:txBody>
          <a:bodyPr wrap="square" rtlCol="0">
            <a:spAutoFit/>
          </a:bodyPr>
          <a:lstStyle/>
          <a:p>
            <a:r>
              <a:rPr lang="it-IT" dirty="0" err="1"/>
              <a:t>Karst</a:t>
            </a:r>
            <a:r>
              <a:rPr lang="it-IT" dirty="0"/>
              <a:t> </a:t>
            </a:r>
            <a:r>
              <a:rPr lang="it-IT" dirty="0" err="1"/>
              <a:t>near</a:t>
            </a:r>
            <a:r>
              <a:rPr lang="it-IT" dirty="0"/>
              <a:t> Trieste, </a:t>
            </a:r>
            <a:r>
              <a:rPr lang="it-IT" dirty="0" err="1"/>
              <a:t>landscape</a:t>
            </a:r>
            <a:r>
              <a:rPr lang="it-IT" dirty="0"/>
              <a:t> of the </a:t>
            </a:r>
            <a:r>
              <a:rPr lang="it-IT" dirty="0" err="1"/>
              <a:t>Karst</a:t>
            </a:r>
            <a:r>
              <a:rPr lang="it-IT" dirty="0"/>
              <a:t> </a:t>
            </a:r>
            <a:r>
              <a:rPr lang="it-IT" dirty="0" err="1"/>
              <a:t>edge</a:t>
            </a:r>
            <a:r>
              <a:rPr lang="it-IT" dirty="0"/>
              <a:t> </a:t>
            </a:r>
            <a:r>
              <a:rPr lang="it-IT" dirty="0" err="1"/>
              <a:t>towards</a:t>
            </a:r>
            <a:r>
              <a:rPr lang="it-IT" dirty="0"/>
              <a:t> Aurisina, with Mt. </a:t>
            </a:r>
            <a:r>
              <a:rPr lang="it-IT" dirty="0" err="1"/>
              <a:t>Hermada</a:t>
            </a:r>
            <a:r>
              <a:rPr lang="it-IT" dirty="0"/>
              <a:t> on the </a:t>
            </a:r>
            <a:r>
              <a:rPr lang="it-IT" dirty="0" err="1"/>
              <a:t>horizon</a:t>
            </a:r>
            <a:r>
              <a:rPr lang="it-IT" dirty="0"/>
              <a:t>. </a:t>
            </a:r>
            <a:r>
              <a:rPr lang="it-IT" dirty="0" err="1"/>
              <a:t>Comparison</a:t>
            </a:r>
            <a:r>
              <a:rPr lang="it-IT" dirty="0"/>
              <a:t> </a:t>
            </a:r>
            <a:r>
              <a:rPr lang="it-IT" dirty="0" err="1"/>
              <a:t>between</a:t>
            </a:r>
            <a:r>
              <a:rPr lang="it-IT" dirty="0"/>
              <a:t> c. 1900 and 2022.</a:t>
            </a:r>
          </a:p>
        </p:txBody>
      </p:sp>
    </p:spTree>
    <p:extLst>
      <p:ext uri="{BB962C8B-B14F-4D97-AF65-F5344CB8AC3E}">
        <p14:creationId xmlns:p14="http://schemas.microsoft.com/office/powerpoint/2010/main" val="198869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BD186FE-1D30-4A5D-BED1-81202A5F7F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0478" y="0"/>
            <a:ext cx="5291044" cy="6858000"/>
          </a:xfrm>
          <a:prstGeom prst="rect">
            <a:avLst/>
          </a:prstGeom>
        </p:spPr>
      </p:pic>
      <p:sp>
        <p:nvSpPr>
          <p:cNvPr id="4" name="CasellaDiTesto 3">
            <a:extLst>
              <a:ext uri="{FF2B5EF4-FFF2-40B4-BE49-F238E27FC236}">
                <a16:creationId xmlns:a16="http://schemas.microsoft.com/office/drawing/2014/main" id="{987B3D46-700B-46D5-8FC6-672B52F0324D}"/>
              </a:ext>
            </a:extLst>
          </p:cNvPr>
          <p:cNvSpPr txBox="1"/>
          <p:nvPr/>
        </p:nvSpPr>
        <p:spPr>
          <a:xfrm>
            <a:off x="9353725" y="92279"/>
            <a:ext cx="2340528" cy="6740307"/>
          </a:xfrm>
          <a:prstGeom prst="rect">
            <a:avLst/>
          </a:prstGeom>
          <a:noFill/>
        </p:spPr>
        <p:txBody>
          <a:bodyPr wrap="square" rtlCol="0">
            <a:spAutoFit/>
          </a:bodyPr>
          <a:lstStyle/>
          <a:p>
            <a:r>
              <a:rPr lang="it-IT" dirty="0"/>
              <a:t>The «Costiera» </a:t>
            </a:r>
            <a:r>
              <a:rPr lang="it-IT" dirty="0" err="1"/>
              <a:t>near</a:t>
            </a:r>
            <a:r>
              <a:rPr lang="it-IT" dirty="0"/>
              <a:t> Trieste </a:t>
            </a:r>
            <a:r>
              <a:rPr lang="it-IT" dirty="0" err="1"/>
              <a:t>towards</a:t>
            </a:r>
            <a:r>
              <a:rPr lang="it-IT" dirty="0"/>
              <a:t> Miramare </a:t>
            </a:r>
            <a:r>
              <a:rPr lang="it-IT" dirty="0" err="1"/>
              <a:t>Castle</a:t>
            </a:r>
            <a:r>
              <a:rPr lang="it-IT" dirty="0"/>
              <a:t>, </a:t>
            </a:r>
            <a:r>
              <a:rPr lang="it-IT" dirty="0" err="1"/>
              <a:t>as</a:t>
            </a:r>
            <a:r>
              <a:rPr lang="it-IT" dirty="0"/>
              <a:t> </a:t>
            </a:r>
            <a:r>
              <a:rPr lang="it-IT" dirty="0" err="1"/>
              <a:t>seen</a:t>
            </a:r>
            <a:r>
              <a:rPr lang="it-IT" dirty="0"/>
              <a:t> from the </a:t>
            </a:r>
            <a:r>
              <a:rPr lang="it-IT" dirty="0" err="1"/>
              <a:t>Karst</a:t>
            </a:r>
            <a:r>
              <a:rPr lang="it-IT" dirty="0"/>
              <a:t> </a:t>
            </a:r>
            <a:r>
              <a:rPr lang="it-IT" dirty="0" err="1"/>
              <a:t>edge</a:t>
            </a:r>
            <a:r>
              <a:rPr lang="it-IT" dirty="0"/>
              <a:t> of Mt. </a:t>
            </a:r>
            <a:r>
              <a:rPr lang="it-IT" dirty="0" err="1"/>
              <a:t>Grisa</a:t>
            </a:r>
            <a:r>
              <a:rPr lang="it-IT" dirty="0"/>
              <a:t>. </a:t>
            </a:r>
            <a:r>
              <a:rPr lang="it-IT" dirty="0" err="1"/>
              <a:t>Comparison</a:t>
            </a:r>
            <a:r>
              <a:rPr lang="it-IT" dirty="0"/>
              <a:t> </a:t>
            </a:r>
            <a:r>
              <a:rPr lang="it-IT" dirty="0" err="1"/>
              <a:t>between</a:t>
            </a:r>
            <a:r>
              <a:rPr lang="it-IT" dirty="0"/>
              <a:t> c. 1900 and 2022: the </a:t>
            </a:r>
            <a:r>
              <a:rPr lang="it-IT" dirty="0" err="1"/>
              <a:t>terraces</a:t>
            </a:r>
            <a:r>
              <a:rPr lang="it-IT" dirty="0"/>
              <a:t> hosting the </a:t>
            </a:r>
            <a:r>
              <a:rPr lang="it-IT" dirty="0" err="1"/>
              <a:t>vineyards</a:t>
            </a:r>
            <a:r>
              <a:rPr lang="it-IT" dirty="0"/>
              <a:t> are </a:t>
            </a:r>
            <a:r>
              <a:rPr lang="it-IT" dirty="0" err="1"/>
              <a:t>almost</a:t>
            </a:r>
            <a:r>
              <a:rPr lang="it-IT" dirty="0"/>
              <a:t> </a:t>
            </a:r>
            <a:r>
              <a:rPr lang="it-IT" dirty="0" err="1"/>
              <a:t>completely</a:t>
            </a:r>
            <a:r>
              <a:rPr lang="it-IT" dirty="0"/>
              <a:t> </a:t>
            </a:r>
            <a:r>
              <a:rPr lang="it-IT" dirty="0" err="1"/>
              <a:t>disappeared</a:t>
            </a:r>
            <a:r>
              <a:rPr lang="it-IT" dirty="0"/>
              <a:t>, </a:t>
            </a:r>
            <a:r>
              <a:rPr lang="it-IT" dirty="0" err="1"/>
              <a:t>substituted</a:t>
            </a:r>
            <a:r>
              <a:rPr lang="it-IT" dirty="0"/>
              <a:t> by </a:t>
            </a:r>
            <a:r>
              <a:rPr lang="it-IT" dirty="0" err="1"/>
              <a:t>woody</a:t>
            </a:r>
            <a:r>
              <a:rPr lang="it-IT" dirty="0"/>
              <a:t> </a:t>
            </a:r>
            <a:r>
              <a:rPr lang="it-IT" dirty="0" err="1"/>
              <a:t>vegetation</a:t>
            </a:r>
            <a:r>
              <a:rPr lang="it-IT" dirty="0"/>
              <a:t>. In the </a:t>
            </a:r>
            <a:r>
              <a:rPr lang="it-IT" dirty="0" err="1"/>
              <a:t>foreground</a:t>
            </a:r>
            <a:r>
              <a:rPr lang="it-IT" dirty="0"/>
              <a:t> (right corner), the </a:t>
            </a:r>
            <a:r>
              <a:rPr lang="it-IT" dirty="0" err="1"/>
              <a:t>village</a:t>
            </a:r>
            <a:r>
              <a:rPr lang="it-IT" dirty="0"/>
              <a:t> of </a:t>
            </a:r>
            <a:r>
              <a:rPr lang="it-IT" dirty="0" err="1"/>
              <a:t>Contovello</a:t>
            </a:r>
            <a:r>
              <a:rPr lang="it-IT" dirty="0"/>
              <a:t> </a:t>
            </a:r>
            <a:r>
              <a:rPr lang="it-IT" dirty="0" err="1"/>
              <a:t>has</a:t>
            </a:r>
            <a:r>
              <a:rPr lang="it-IT" dirty="0"/>
              <a:t> </a:t>
            </a:r>
            <a:r>
              <a:rPr lang="it-IT" dirty="0" err="1"/>
              <a:t>considerably</a:t>
            </a:r>
            <a:r>
              <a:rPr lang="it-IT" dirty="0"/>
              <a:t> </a:t>
            </a:r>
            <a:r>
              <a:rPr lang="it-IT" dirty="0" err="1"/>
              <a:t>enlarged</a:t>
            </a:r>
            <a:r>
              <a:rPr lang="it-IT" dirty="0"/>
              <a:t>, </a:t>
            </a:r>
            <a:r>
              <a:rPr lang="it-IT" dirty="0" err="1"/>
              <a:t>but</a:t>
            </a:r>
            <a:r>
              <a:rPr lang="it-IT" dirty="0"/>
              <a:t> the </a:t>
            </a:r>
            <a:r>
              <a:rPr lang="it-IT" dirty="0" err="1"/>
              <a:t>modern</a:t>
            </a:r>
            <a:r>
              <a:rPr lang="it-IT" dirty="0"/>
              <a:t> </a:t>
            </a:r>
            <a:r>
              <a:rPr lang="it-IT" dirty="0" err="1"/>
              <a:t>photograph</a:t>
            </a:r>
            <a:r>
              <a:rPr lang="it-IT" dirty="0"/>
              <a:t> </a:t>
            </a:r>
            <a:r>
              <a:rPr lang="it-IT" dirty="0" err="1"/>
              <a:t>does</a:t>
            </a:r>
            <a:r>
              <a:rPr lang="it-IT" dirty="0"/>
              <a:t> </a:t>
            </a:r>
            <a:r>
              <a:rPr lang="it-IT" dirty="0" err="1"/>
              <a:t>not</a:t>
            </a:r>
            <a:r>
              <a:rPr lang="it-IT" dirty="0"/>
              <a:t> show the heavy </a:t>
            </a:r>
            <a:r>
              <a:rPr lang="it-IT" dirty="0" err="1"/>
              <a:t>urbanization</a:t>
            </a:r>
            <a:r>
              <a:rPr lang="it-IT" dirty="0"/>
              <a:t> of the </a:t>
            </a:r>
            <a:r>
              <a:rPr lang="it-IT" dirty="0" err="1"/>
              <a:t>Karst</a:t>
            </a:r>
            <a:r>
              <a:rPr lang="it-IT" dirty="0"/>
              <a:t> </a:t>
            </a:r>
            <a:r>
              <a:rPr lang="it-IT" dirty="0" err="1"/>
              <a:t>edge</a:t>
            </a:r>
            <a:r>
              <a:rPr lang="it-IT" dirty="0"/>
              <a:t>, started </a:t>
            </a:r>
            <a:r>
              <a:rPr lang="it-IT" dirty="0" err="1"/>
              <a:t>already</a:t>
            </a:r>
            <a:r>
              <a:rPr lang="it-IT" dirty="0"/>
              <a:t> in the ‘50s of the last </a:t>
            </a:r>
            <a:r>
              <a:rPr lang="it-IT" dirty="0" err="1"/>
              <a:t>century</a:t>
            </a:r>
            <a:r>
              <a:rPr lang="it-IT" dirty="0"/>
              <a:t>.</a:t>
            </a:r>
          </a:p>
        </p:txBody>
      </p:sp>
    </p:spTree>
    <p:extLst>
      <p:ext uri="{BB962C8B-B14F-4D97-AF65-F5344CB8AC3E}">
        <p14:creationId xmlns:p14="http://schemas.microsoft.com/office/powerpoint/2010/main" val="253503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5C00302-AF94-41AF-B177-25F71A3465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63254"/>
            <a:ext cx="12192000" cy="3731491"/>
          </a:xfrm>
          <a:prstGeom prst="rect">
            <a:avLst/>
          </a:prstGeom>
        </p:spPr>
      </p:pic>
      <p:sp>
        <p:nvSpPr>
          <p:cNvPr id="4" name="CasellaDiTesto 3">
            <a:extLst>
              <a:ext uri="{FF2B5EF4-FFF2-40B4-BE49-F238E27FC236}">
                <a16:creationId xmlns:a16="http://schemas.microsoft.com/office/drawing/2014/main" id="{DD016BA9-6917-4514-8CE2-8941654D1B7A}"/>
              </a:ext>
            </a:extLst>
          </p:cNvPr>
          <p:cNvSpPr txBox="1"/>
          <p:nvPr/>
        </p:nvSpPr>
        <p:spPr>
          <a:xfrm>
            <a:off x="637562" y="5687736"/>
            <a:ext cx="11476141" cy="369332"/>
          </a:xfrm>
          <a:prstGeom prst="rect">
            <a:avLst/>
          </a:prstGeom>
          <a:noFill/>
        </p:spPr>
        <p:txBody>
          <a:bodyPr wrap="square" rtlCol="0">
            <a:spAutoFit/>
          </a:bodyPr>
          <a:lstStyle/>
          <a:p>
            <a:r>
              <a:rPr lang="it-IT" dirty="0"/>
              <a:t>High </a:t>
            </a:r>
            <a:r>
              <a:rPr lang="it-IT" dirty="0" err="1"/>
              <a:t>Friulian</a:t>
            </a:r>
            <a:r>
              <a:rPr lang="it-IT" dirty="0"/>
              <a:t> </a:t>
            </a:r>
            <a:r>
              <a:rPr lang="it-IT" dirty="0" err="1"/>
              <a:t>plain</a:t>
            </a:r>
            <a:r>
              <a:rPr lang="it-IT" dirty="0"/>
              <a:t>, with the Julian </a:t>
            </a:r>
            <a:r>
              <a:rPr lang="it-IT" dirty="0" err="1"/>
              <a:t>pre-Alps</a:t>
            </a:r>
            <a:r>
              <a:rPr lang="it-IT" dirty="0"/>
              <a:t> in the </a:t>
            </a:r>
            <a:r>
              <a:rPr lang="it-IT" dirty="0" err="1"/>
              <a:t>foreground</a:t>
            </a:r>
            <a:r>
              <a:rPr lang="it-IT" dirty="0"/>
              <a:t>. Source: Italia per immagini, TCI, Torino, 1958 (?). </a:t>
            </a:r>
          </a:p>
        </p:txBody>
      </p:sp>
      <p:sp>
        <p:nvSpPr>
          <p:cNvPr id="2" name="CasellaDiTesto 1">
            <a:extLst>
              <a:ext uri="{FF2B5EF4-FFF2-40B4-BE49-F238E27FC236}">
                <a16:creationId xmlns:a16="http://schemas.microsoft.com/office/drawing/2014/main" id="{0157B8A3-14FB-473D-8FEA-EE547C03CAA9}"/>
              </a:ext>
            </a:extLst>
          </p:cNvPr>
          <p:cNvSpPr txBox="1"/>
          <p:nvPr/>
        </p:nvSpPr>
        <p:spPr>
          <a:xfrm>
            <a:off x="486561" y="427839"/>
            <a:ext cx="11392250" cy="369332"/>
          </a:xfrm>
          <a:prstGeom prst="rect">
            <a:avLst/>
          </a:prstGeom>
          <a:noFill/>
        </p:spPr>
        <p:txBody>
          <a:bodyPr wrap="square" rtlCol="0">
            <a:spAutoFit/>
          </a:bodyPr>
          <a:lstStyle/>
          <a:p>
            <a:r>
              <a:rPr lang="it-IT" dirty="0" err="1">
                <a:solidFill>
                  <a:srgbClr val="FF0000"/>
                </a:solidFill>
              </a:rPr>
              <a:t>Please</a:t>
            </a:r>
            <a:r>
              <a:rPr lang="it-IT" dirty="0">
                <a:solidFill>
                  <a:srgbClr val="FF0000"/>
                </a:solidFill>
              </a:rPr>
              <a:t>, </a:t>
            </a:r>
            <a:r>
              <a:rPr lang="it-IT" dirty="0" err="1">
                <a:solidFill>
                  <a:srgbClr val="FF0000"/>
                </a:solidFill>
              </a:rPr>
              <a:t>try</a:t>
            </a:r>
            <a:r>
              <a:rPr lang="it-IT" dirty="0">
                <a:solidFill>
                  <a:srgbClr val="FF0000"/>
                </a:solidFill>
              </a:rPr>
              <a:t> to make a </a:t>
            </a:r>
            <a:r>
              <a:rPr lang="it-IT" dirty="0" err="1">
                <a:solidFill>
                  <a:srgbClr val="FF0000"/>
                </a:solidFill>
              </a:rPr>
              <a:t>comparison</a:t>
            </a:r>
            <a:r>
              <a:rPr lang="it-IT" dirty="0">
                <a:solidFill>
                  <a:srgbClr val="FF0000"/>
                </a:solidFill>
              </a:rPr>
              <a:t> with the </a:t>
            </a:r>
            <a:r>
              <a:rPr lang="it-IT" dirty="0" err="1">
                <a:solidFill>
                  <a:srgbClr val="FF0000"/>
                </a:solidFill>
              </a:rPr>
              <a:t>extant</a:t>
            </a:r>
            <a:r>
              <a:rPr lang="it-IT" dirty="0">
                <a:solidFill>
                  <a:srgbClr val="FF0000"/>
                </a:solidFill>
              </a:rPr>
              <a:t> situation, </a:t>
            </a:r>
            <a:r>
              <a:rPr lang="it-IT" dirty="0" err="1">
                <a:solidFill>
                  <a:srgbClr val="FF0000"/>
                </a:solidFill>
              </a:rPr>
              <a:t>as</a:t>
            </a:r>
            <a:r>
              <a:rPr lang="it-IT" dirty="0">
                <a:solidFill>
                  <a:srgbClr val="FF0000"/>
                </a:solidFill>
              </a:rPr>
              <a:t> </a:t>
            </a:r>
            <a:r>
              <a:rPr lang="it-IT" dirty="0" err="1">
                <a:solidFill>
                  <a:srgbClr val="FF0000"/>
                </a:solidFill>
              </a:rPr>
              <a:t>seen</a:t>
            </a:r>
            <a:r>
              <a:rPr lang="it-IT" dirty="0">
                <a:solidFill>
                  <a:srgbClr val="FF0000"/>
                </a:solidFill>
              </a:rPr>
              <a:t>, e.g., </a:t>
            </a:r>
            <a:r>
              <a:rPr lang="it-IT" dirty="0" err="1">
                <a:solidFill>
                  <a:srgbClr val="FF0000"/>
                </a:solidFill>
              </a:rPr>
              <a:t>using</a:t>
            </a:r>
            <a:r>
              <a:rPr lang="it-IT" dirty="0">
                <a:solidFill>
                  <a:srgbClr val="FF0000"/>
                </a:solidFill>
              </a:rPr>
              <a:t> Google </a:t>
            </a:r>
            <a:r>
              <a:rPr lang="it-IT" dirty="0" err="1">
                <a:solidFill>
                  <a:srgbClr val="FF0000"/>
                </a:solidFill>
              </a:rPr>
              <a:t>maps</a:t>
            </a:r>
            <a:r>
              <a:rPr lang="it-IT" dirty="0">
                <a:solidFill>
                  <a:srgbClr val="FF0000"/>
                </a:solidFill>
              </a:rPr>
              <a:t> or other web </a:t>
            </a:r>
            <a:r>
              <a:rPr lang="it-IT" dirty="0" err="1">
                <a:solidFill>
                  <a:srgbClr val="FF0000"/>
                </a:solidFill>
              </a:rPr>
              <a:t>instruments</a:t>
            </a:r>
            <a:r>
              <a:rPr lang="it-IT" dirty="0">
                <a:solidFill>
                  <a:srgbClr val="FF0000"/>
                </a:solidFill>
              </a:rPr>
              <a:t>.</a:t>
            </a:r>
          </a:p>
        </p:txBody>
      </p:sp>
    </p:spTree>
    <p:extLst>
      <p:ext uri="{BB962C8B-B14F-4D97-AF65-F5344CB8AC3E}">
        <p14:creationId xmlns:p14="http://schemas.microsoft.com/office/powerpoint/2010/main" val="159308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95E2E47-B7F0-4EF2-A678-44B29562B2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3520" y="828312"/>
            <a:ext cx="7944959" cy="5201376"/>
          </a:xfrm>
          <a:prstGeom prst="rect">
            <a:avLst/>
          </a:prstGeom>
        </p:spPr>
      </p:pic>
      <p:sp>
        <p:nvSpPr>
          <p:cNvPr id="4" name="CasellaDiTesto 3">
            <a:extLst>
              <a:ext uri="{FF2B5EF4-FFF2-40B4-BE49-F238E27FC236}">
                <a16:creationId xmlns:a16="http://schemas.microsoft.com/office/drawing/2014/main" id="{FF54FBA6-5285-440E-937C-3658775E0497}"/>
              </a:ext>
            </a:extLst>
          </p:cNvPr>
          <p:cNvSpPr txBox="1"/>
          <p:nvPr/>
        </p:nvSpPr>
        <p:spPr>
          <a:xfrm>
            <a:off x="167780" y="6102776"/>
            <a:ext cx="11945923" cy="369332"/>
          </a:xfrm>
          <a:prstGeom prst="rect">
            <a:avLst/>
          </a:prstGeom>
          <a:noFill/>
        </p:spPr>
        <p:txBody>
          <a:bodyPr wrap="square" rtlCol="0">
            <a:spAutoFit/>
          </a:bodyPr>
          <a:lstStyle/>
          <a:p>
            <a:pPr algn="ctr"/>
            <a:r>
              <a:rPr lang="it-IT" dirty="0" err="1"/>
              <a:t>Lombard</a:t>
            </a:r>
            <a:r>
              <a:rPr lang="it-IT" dirty="0"/>
              <a:t> </a:t>
            </a:r>
            <a:r>
              <a:rPr lang="it-IT" dirty="0" err="1"/>
              <a:t>plain</a:t>
            </a:r>
            <a:r>
              <a:rPr lang="it-IT" dirty="0"/>
              <a:t> </a:t>
            </a:r>
            <a:r>
              <a:rPr lang="it-IT" dirty="0" err="1"/>
              <a:t>between</a:t>
            </a:r>
            <a:r>
              <a:rPr lang="it-IT" dirty="0"/>
              <a:t> Seveso and Meda. Source: Italia per immagini, TCI, Torino, 1958 (?). </a:t>
            </a:r>
          </a:p>
        </p:txBody>
      </p:sp>
    </p:spTree>
    <p:extLst>
      <p:ext uri="{BB962C8B-B14F-4D97-AF65-F5344CB8AC3E}">
        <p14:creationId xmlns:p14="http://schemas.microsoft.com/office/powerpoint/2010/main" val="19651129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2517</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26</vt:i4>
      </vt:variant>
    </vt:vector>
  </HeadingPairs>
  <TitlesOfParts>
    <vt:vector size="32" baseType="lpstr">
      <vt:lpstr>Arial</vt:lpstr>
      <vt:lpstr>Calibri</vt:lpstr>
      <vt:lpstr>Calibri Light</vt:lpstr>
      <vt:lpstr>Times New Roman</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TRETIACH MAURO</dc:creator>
  <cp:lastModifiedBy>TRETIACH MAURO</cp:lastModifiedBy>
  <cp:revision>50</cp:revision>
  <dcterms:created xsi:type="dcterms:W3CDTF">2023-10-17T07:04:32Z</dcterms:created>
  <dcterms:modified xsi:type="dcterms:W3CDTF">2024-10-02T15:00:08Z</dcterms:modified>
</cp:coreProperties>
</file>