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10" r:id="rId2"/>
    <p:sldId id="611" r:id="rId3"/>
    <p:sldId id="647" r:id="rId4"/>
    <p:sldId id="646" r:id="rId5"/>
    <p:sldId id="633" r:id="rId6"/>
    <p:sldId id="634" r:id="rId7"/>
    <p:sldId id="635" r:id="rId8"/>
    <p:sldId id="636" r:id="rId9"/>
    <p:sldId id="637" r:id="rId10"/>
    <p:sldId id="638" r:id="rId11"/>
    <p:sldId id="639" r:id="rId12"/>
    <p:sldId id="648" r:id="rId13"/>
    <p:sldId id="640" r:id="rId14"/>
    <p:sldId id="649" r:id="rId15"/>
    <p:sldId id="641" r:id="rId16"/>
    <p:sldId id="642" r:id="rId17"/>
    <p:sldId id="643" r:id="rId18"/>
    <p:sldId id="644" r:id="rId19"/>
    <p:sldId id="645" r:id="rId20"/>
    <p:sldId id="654" r:id="rId21"/>
    <p:sldId id="655" r:id="rId22"/>
    <p:sldId id="650" r:id="rId23"/>
    <p:sldId id="651" r:id="rId24"/>
    <p:sldId id="653" r:id="rId25"/>
    <p:sldId id="621" r:id="rId26"/>
    <p:sldId id="652" r:id="rId27"/>
    <p:sldId id="623" r:id="rId28"/>
    <p:sldId id="622" r:id="rId29"/>
    <p:sldId id="624" r:id="rId30"/>
    <p:sldId id="625" r:id="rId31"/>
    <p:sldId id="626" r:id="rId32"/>
    <p:sldId id="627" r:id="rId33"/>
    <p:sldId id="630" r:id="rId34"/>
    <p:sldId id="631" r:id="rId35"/>
    <p:sldId id="628" r:id="rId36"/>
    <p:sldId id="657" r:id="rId37"/>
    <p:sldId id="656" r:id="rId38"/>
    <p:sldId id="629" r:id="rId39"/>
    <p:sldId id="615" r:id="rId40"/>
    <p:sldId id="613" r:id="rId41"/>
    <p:sldId id="612" r:id="rId42"/>
    <p:sldId id="614" r:id="rId43"/>
    <p:sldId id="619" r:id="rId44"/>
    <p:sldId id="596"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14" d="100"/>
          <a:sy n="114" d="100"/>
        </p:scale>
        <p:origin x="42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5C5174-9BAE-47FF-B3C4-8C15EB2D244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CF3E9CF-D575-4411-8A67-95B4FCE97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E8E45F4-232C-4E19-BF02-0CAB61BF12AA}"/>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5" name="Segnaposto piè di pagina 4">
            <a:extLst>
              <a:ext uri="{FF2B5EF4-FFF2-40B4-BE49-F238E27FC236}">
                <a16:creationId xmlns:a16="http://schemas.microsoft.com/office/drawing/2014/main" id="{FD0CD0C3-D100-4AE2-9BC1-8139E8A047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7EF055-CA98-4FF2-8DF3-A3166CDFE17B}"/>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93887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AA0CB-36A2-4735-9D4F-35C3BF89F75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BC40C3-C854-4DD9-BE80-5789F5CAA62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AFA163-D88C-4B33-B369-D9B5E31BBD73}"/>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5" name="Segnaposto piè di pagina 4">
            <a:extLst>
              <a:ext uri="{FF2B5EF4-FFF2-40B4-BE49-F238E27FC236}">
                <a16:creationId xmlns:a16="http://schemas.microsoft.com/office/drawing/2014/main" id="{ACEDF648-F703-4927-95A8-26F6B2F446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37F0C8-EDD4-4E9F-B808-49D6FB8AB863}"/>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25365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0D359BD-ABEE-4E6B-8D79-E5BCC01A5B3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6FCE9C8-AD23-4A86-A438-99D7FD2E6C4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98C5E1-851A-4AC4-A969-8E8A8DFD62D5}"/>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5" name="Segnaposto piè di pagina 4">
            <a:extLst>
              <a:ext uri="{FF2B5EF4-FFF2-40B4-BE49-F238E27FC236}">
                <a16:creationId xmlns:a16="http://schemas.microsoft.com/office/drawing/2014/main" id="{A076A43E-2B9C-47E6-9FFC-7DE536ED6C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49896E-5BD6-4419-911F-10E75FE454E6}"/>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328372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AF553-2F9F-4A00-B4B0-346D61D7B4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71BF23-0835-4822-86A2-65881B4170A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E0C743-DF7D-4F80-AFAD-F99D2C2F887B}"/>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5" name="Segnaposto piè di pagina 4">
            <a:extLst>
              <a:ext uri="{FF2B5EF4-FFF2-40B4-BE49-F238E27FC236}">
                <a16:creationId xmlns:a16="http://schemas.microsoft.com/office/drawing/2014/main" id="{77E73A41-4A54-4E1E-8518-FCD174964C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527AE4-6B20-4820-8455-AE1E28B049D4}"/>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28860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494F05-FB7A-407D-A751-916F1A65A87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4D45468-F2C1-411A-9A32-61D504117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04DF074-C584-47DE-ABFE-6353AEAA6D2D}"/>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5" name="Segnaposto piè di pagina 4">
            <a:extLst>
              <a:ext uri="{FF2B5EF4-FFF2-40B4-BE49-F238E27FC236}">
                <a16:creationId xmlns:a16="http://schemas.microsoft.com/office/drawing/2014/main" id="{3F9240D5-9712-4E5F-BAB9-9D0ED8963F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46532A-70B8-48DD-BF1E-F230305FD269}"/>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20406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25FC99-5E12-4CCD-9DEF-971422BA44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5F66BEE-D977-45D3-894A-1810C30D593F}"/>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B4D998-ECFC-411D-A201-364F377CEFE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5E287E7-70F0-496C-B20F-B25B2958B9AC}"/>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6" name="Segnaposto piè di pagina 5">
            <a:extLst>
              <a:ext uri="{FF2B5EF4-FFF2-40B4-BE49-F238E27FC236}">
                <a16:creationId xmlns:a16="http://schemas.microsoft.com/office/drawing/2014/main" id="{2CACF45E-6F19-4CB9-A43C-EF4EA54A3B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2DD774-007C-4C3E-AB72-27031815599F}"/>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407565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1C4A6-FABE-41D0-95C8-F88D6B48757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AB18C50-ACB1-48E3-8BC6-A41E2CBAE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668E626-D9DB-40E2-82F0-B3618C7F7E41}"/>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14BB3C9-E4DE-470F-8018-57DD0D462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0B36B03-EDC2-4654-8AF3-E880095C610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4C98AF0-1059-4ACE-B676-86E7AE86B10C}"/>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8" name="Segnaposto piè di pagina 7">
            <a:extLst>
              <a:ext uri="{FF2B5EF4-FFF2-40B4-BE49-F238E27FC236}">
                <a16:creationId xmlns:a16="http://schemas.microsoft.com/office/drawing/2014/main" id="{E8C012F6-317A-4F38-80D5-7B9879C04B4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9ED0598-4BBD-45D4-8C21-79DB52D4F5C7}"/>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284279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DE8F62-315F-4CED-85E9-F2933AAFCD8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B272FF8-8D6C-40FB-9086-5B667A655603}"/>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4" name="Segnaposto piè di pagina 3">
            <a:extLst>
              <a:ext uri="{FF2B5EF4-FFF2-40B4-BE49-F238E27FC236}">
                <a16:creationId xmlns:a16="http://schemas.microsoft.com/office/drawing/2014/main" id="{A30349CA-A23B-4F76-A993-75EF5AFAC31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D462889-557E-453F-9FC5-802E5D7DD900}"/>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294165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0308D3-4FB8-412C-8679-BAFB679D801E}"/>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3" name="Segnaposto piè di pagina 2">
            <a:extLst>
              <a:ext uri="{FF2B5EF4-FFF2-40B4-BE49-F238E27FC236}">
                <a16:creationId xmlns:a16="http://schemas.microsoft.com/office/drawing/2014/main" id="{80C8D3E4-FA6B-47A2-ACF1-3EB326B917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9DD45C0-430E-42F4-BAA9-E9BEAE918FB5}"/>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250329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590FA-4684-4B3C-A850-53400AC1008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E190B3-1704-4F9F-9E8F-1D686203D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7937F3B-22B4-48A0-9137-083DB8B72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534953D-F8E6-4AD0-84BD-627740F18252}"/>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6" name="Segnaposto piè di pagina 5">
            <a:extLst>
              <a:ext uri="{FF2B5EF4-FFF2-40B4-BE49-F238E27FC236}">
                <a16:creationId xmlns:a16="http://schemas.microsoft.com/office/drawing/2014/main" id="{00A5D9B7-B3D4-44A5-A9C3-C9B0E15A46E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AA91C1B-8BFB-4265-BFF4-FEB1A2FB9A1B}"/>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346679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E4EBB-4561-4A72-B252-EDF3F97B776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CB56734-1B53-4839-83E4-F39F48C85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1B6C24B-6E9C-4375-BFDF-606A559AD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73E5E14-58AF-489B-ACF8-71A9A332A246}"/>
              </a:ext>
            </a:extLst>
          </p:cNvPr>
          <p:cNvSpPr>
            <a:spLocks noGrp="1"/>
          </p:cNvSpPr>
          <p:nvPr>
            <p:ph type="dt" sz="half" idx="10"/>
          </p:nvPr>
        </p:nvSpPr>
        <p:spPr/>
        <p:txBody>
          <a:bodyPr/>
          <a:lstStyle/>
          <a:p>
            <a:fld id="{97624033-5222-4D1D-B2BE-C6F9581410AD}" type="datetimeFigureOut">
              <a:rPr lang="it-IT" smtClean="0"/>
              <a:t>02/10/2024</a:t>
            </a:fld>
            <a:endParaRPr lang="it-IT"/>
          </a:p>
        </p:txBody>
      </p:sp>
      <p:sp>
        <p:nvSpPr>
          <p:cNvPr id="6" name="Segnaposto piè di pagina 5">
            <a:extLst>
              <a:ext uri="{FF2B5EF4-FFF2-40B4-BE49-F238E27FC236}">
                <a16:creationId xmlns:a16="http://schemas.microsoft.com/office/drawing/2014/main" id="{009BE433-7F32-496D-B5E6-147C4114B97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C9C022-A537-4D00-ADA3-81AB34CF971A}"/>
              </a:ext>
            </a:extLst>
          </p:cNvPr>
          <p:cNvSpPr>
            <a:spLocks noGrp="1"/>
          </p:cNvSpPr>
          <p:nvPr>
            <p:ph type="sldNum" sz="quarter" idx="12"/>
          </p:nvPr>
        </p:nvSpPr>
        <p:spPr/>
        <p:txBody>
          <a:bodyPr/>
          <a:lstStyle/>
          <a:p>
            <a:fld id="{4ACB50EB-08CE-4C2D-9E1D-811F853E9992}" type="slidenum">
              <a:rPr lang="it-IT" smtClean="0"/>
              <a:t>‹N›</a:t>
            </a:fld>
            <a:endParaRPr lang="it-IT"/>
          </a:p>
        </p:txBody>
      </p:sp>
    </p:spTree>
    <p:extLst>
      <p:ext uri="{BB962C8B-B14F-4D97-AF65-F5344CB8AC3E}">
        <p14:creationId xmlns:p14="http://schemas.microsoft.com/office/powerpoint/2010/main" val="76008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579220F-8234-4D1E-B947-04A7698F5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39D64CE-B700-42AC-9C96-E138B33C0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30294F-B939-4587-9D5A-2FAA07D09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24033-5222-4D1D-B2BE-C6F9581410AD}" type="datetimeFigureOut">
              <a:rPr lang="it-IT" smtClean="0"/>
              <a:t>02/10/2024</a:t>
            </a:fld>
            <a:endParaRPr lang="it-IT"/>
          </a:p>
        </p:txBody>
      </p:sp>
      <p:sp>
        <p:nvSpPr>
          <p:cNvPr id="5" name="Segnaposto piè di pagina 4">
            <a:extLst>
              <a:ext uri="{FF2B5EF4-FFF2-40B4-BE49-F238E27FC236}">
                <a16:creationId xmlns:a16="http://schemas.microsoft.com/office/drawing/2014/main" id="{C1AD4B34-AE85-4E37-A60A-2831354CD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B7287DB-FF44-498C-AF10-B54C2488D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B50EB-08CE-4C2D-9E1D-811F853E9992}" type="slidenum">
              <a:rPr lang="it-IT" smtClean="0"/>
              <a:t>‹N›</a:t>
            </a:fld>
            <a:endParaRPr lang="it-IT"/>
          </a:p>
        </p:txBody>
      </p:sp>
    </p:spTree>
    <p:extLst>
      <p:ext uri="{BB962C8B-B14F-4D97-AF65-F5344CB8AC3E}">
        <p14:creationId xmlns:p14="http://schemas.microsoft.com/office/powerpoint/2010/main" val="135306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7368" y="404665"/>
            <a:ext cx="10945216" cy="584775"/>
          </a:xfrm>
          <a:prstGeom prst="rect">
            <a:avLst/>
          </a:prstGeom>
          <a:noFill/>
        </p:spPr>
        <p:txBody>
          <a:bodyPr wrap="square" rtlCol="0">
            <a:spAutoFit/>
          </a:bodyPr>
          <a:lstStyle/>
          <a:p>
            <a:r>
              <a:rPr lang="en-GB" sz="3200" b="1" dirty="0"/>
              <a:t>Organisms? Better species…</a:t>
            </a:r>
          </a:p>
        </p:txBody>
      </p:sp>
      <p:sp>
        <p:nvSpPr>
          <p:cNvPr id="5" name="CasellaDiTesto 4"/>
          <p:cNvSpPr txBox="1"/>
          <p:nvPr/>
        </p:nvSpPr>
        <p:spPr>
          <a:xfrm>
            <a:off x="3937543" y="1259650"/>
            <a:ext cx="1716637" cy="523220"/>
          </a:xfrm>
          <a:prstGeom prst="rect">
            <a:avLst/>
          </a:prstGeom>
          <a:noFill/>
        </p:spPr>
        <p:txBody>
          <a:bodyPr wrap="square" rtlCol="0">
            <a:spAutoFit/>
          </a:bodyPr>
          <a:lstStyle/>
          <a:p>
            <a:r>
              <a:rPr lang="en-GB" sz="2800" b="1" dirty="0" err="1"/>
              <a:t>Spugnòla</a:t>
            </a:r>
            <a:r>
              <a:rPr lang="en-GB" sz="2800" b="1" dirty="0"/>
              <a:t> </a:t>
            </a:r>
          </a:p>
        </p:txBody>
      </p:sp>
      <p:pic>
        <p:nvPicPr>
          <p:cNvPr id="1026" name="Picture 2" descr="Spugnole che crescono nel muschi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151" y="1259650"/>
            <a:ext cx="3528392" cy="19842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6240" y="2251752"/>
            <a:ext cx="3528392" cy="25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6023992" y="2251751"/>
            <a:ext cx="2232248" cy="2677656"/>
          </a:xfrm>
          <a:prstGeom prst="rect">
            <a:avLst/>
          </a:prstGeom>
          <a:noFill/>
        </p:spPr>
        <p:txBody>
          <a:bodyPr wrap="square" rtlCol="0">
            <a:spAutoFit/>
          </a:bodyPr>
          <a:lstStyle>
            <a:defPPr>
              <a:defRPr lang="it-IT"/>
            </a:defPPr>
            <a:lvl1pPr>
              <a:defRPr sz="2800" b="1"/>
            </a:lvl1pPr>
          </a:lstStyle>
          <a:p>
            <a:pPr algn="r"/>
            <a:r>
              <a:rPr lang="en-GB" dirty="0" err="1"/>
              <a:t>Erba</a:t>
            </a:r>
            <a:r>
              <a:rPr lang="en-GB" dirty="0"/>
              <a:t> di </a:t>
            </a:r>
            <a:r>
              <a:rPr lang="en-GB"/>
              <a:t>Sileno</a:t>
            </a:r>
          </a:p>
          <a:p>
            <a:pPr algn="r"/>
            <a:r>
              <a:rPr lang="en-GB" dirty="0" err="1"/>
              <a:t>Sclopit</a:t>
            </a:r>
            <a:endParaRPr lang="en-GB" dirty="0"/>
          </a:p>
          <a:p>
            <a:pPr algn="r"/>
            <a:r>
              <a:rPr lang="en-GB" dirty="0" err="1"/>
              <a:t>Grisol</a:t>
            </a:r>
            <a:endParaRPr lang="en-GB" dirty="0"/>
          </a:p>
          <a:p>
            <a:pPr algn="r"/>
            <a:r>
              <a:rPr lang="en-GB" dirty="0" err="1"/>
              <a:t>Schioppettini</a:t>
            </a:r>
            <a:endParaRPr lang="en-GB" dirty="0"/>
          </a:p>
          <a:p>
            <a:pPr algn="r"/>
            <a:r>
              <a:rPr lang="en-GB" dirty="0"/>
              <a:t>…</a:t>
            </a:r>
          </a:p>
          <a:p>
            <a:pPr algn="r"/>
            <a:endParaRPr lang="en-GB" dirty="0"/>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778" y="4365105"/>
            <a:ext cx="4549094" cy="227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4943872" y="4365104"/>
            <a:ext cx="2592288" cy="523220"/>
          </a:xfrm>
          <a:prstGeom prst="rect">
            <a:avLst/>
          </a:prstGeom>
          <a:noFill/>
        </p:spPr>
        <p:txBody>
          <a:bodyPr wrap="square" rtlCol="0">
            <a:spAutoFit/>
          </a:bodyPr>
          <a:lstStyle>
            <a:defPPr>
              <a:defRPr lang="it-IT"/>
            </a:defPPr>
            <a:lvl1pPr>
              <a:defRPr sz="2800" b="1"/>
            </a:lvl1pPr>
          </a:lstStyle>
          <a:p>
            <a:r>
              <a:rPr lang="en-GB" dirty="0" err="1"/>
              <a:t>Lombrico</a:t>
            </a:r>
            <a:endParaRPr lang="en-GB" dirty="0"/>
          </a:p>
        </p:txBody>
      </p:sp>
    </p:spTree>
    <p:extLst>
      <p:ext uri="{BB962C8B-B14F-4D97-AF65-F5344CB8AC3E}">
        <p14:creationId xmlns:p14="http://schemas.microsoft.com/office/powerpoint/2010/main" val="16614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08001" y="381000"/>
            <a:ext cx="1117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it-IT" sz="2400" b="1" dirty="0">
                <a:latin typeface="Times New Roman" pitchFamily="18" charset="0"/>
              </a:rPr>
              <a:t>The concept of "morphological" species</a:t>
            </a:r>
          </a:p>
          <a:p>
            <a:pPr eaLnBrk="0" hangingPunct="0"/>
            <a:endParaRPr lang="en-US" altLang="it-IT" sz="2400" b="1" dirty="0">
              <a:latin typeface="Times New Roman" pitchFamily="18" charset="0"/>
            </a:endParaRPr>
          </a:p>
          <a:p>
            <a:pPr eaLnBrk="0" hangingPunct="0"/>
            <a:r>
              <a:rPr lang="en-US" altLang="it-IT" sz="2400" dirty="0">
                <a:latin typeface="Times New Roman" pitchFamily="18" charset="0"/>
              </a:rPr>
              <a:t>It is the basis of the oldest and most frequently used method for recognizing species; it is the one used daily by all of us.</a:t>
            </a:r>
            <a:endParaRPr lang="it-IT" altLang="it-IT" sz="2400" dirty="0">
              <a:latin typeface="Times New Roman" pitchFamily="18" charset="0"/>
            </a:endParaRPr>
          </a:p>
        </p:txBody>
      </p:sp>
      <p:sp>
        <p:nvSpPr>
          <p:cNvPr id="5123" name="Text Box 3"/>
          <p:cNvSpPr txBox="1">
            <a:spLocks noChangeArrowheads="1"/>
          </p:cNvSpPr>
          <p:nvPr/>
        </p:nvSpPr>
        <p:spPr bwMode="auto">
          <a:xfrm>
            <a:off x="431802" y="3068639"/>
            <a:ext cx="11425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2400" i="1" dirty="0">
                <a:latin typeface="Times New Roman" pitchFamily="18" charset="0"/>
              </a:rPr>
              <a:t>"The smallest set of natural populations permanently separated from others by a distinct discontinuity of character."</a:t>
            </a:r>
            <a:endParaRPr lang="it-IT" altLang="it-IT" sz="2400" dirty="0">
              <a:latin typeface="Times New Roman" pitchFamily="18" charset="0"/>
            </a:endParaRPr>
          </a:p>
          <a:p>
            <a:pPr algn="r"/>
            <a:r>
              <a:rPr lang="it-IT" altLang="it-IT" sz="2400" dirty="0" err="1">
                <a:latin typeface="Times New Roman" pitchFamily="18" charset="0"/>
              </a:rPr>
              <a:t>Du</a:t>
            </a:r>
            <a:r>
              <a:rPr lang="it-IT" altLang="it-IT" sz="2400" dirty="0">
                <a:latin typeface="Times New Roman" pitchFamily="18" charset="0"/>
              </a:rPr>
              <a:t> </a:t>
            </a:r>
            <a:r>
              <a:rPr lang="it-IT" altLang="it-IT" sz="2400" dirty="0" err="1">
                <a:latin typeface="Times New Roman" pitchFamily="18" charset="0"/>
              </a:rPr>
              <a:t>Rietz</a:t>
            </a:r>
            <a:r>
              <a:rPr lang="it-IT" altLang="it-IT" sz="2400" dirty="0">
                <a:latin typeface="Times New Roman" pitchFamily="18" charset="0"/>
              </a:rPr>
              <a:t> 1930; </a:t>
            </a:r>
            <a:r>
              <a:rPr lang="it-IT" altLang="it-IT" sz="2400" dirty="0" err="1">
                <a:latin typeface="Times New Roman" pitchFamily="18" charset="0"/>
              </a:rPr>
              <a:t>Cain</a:t>
            </a:r>
            <a:r>
              <a:rPr lang="it-IT" altLang="it-IT" sz="2400" dirty="0">
                <a:latin typeface="Times New Roman" pitchFamily="18" charset="0"/>
              </a:rPr>
              <a:t> 1954; </a:t>
            </a:r>
            <a:r>
              <a:rPr lang="it-IT" altLang="it-IT" sz="2400" dirty="0" err="1">
                <a:latin typeface="Times New Roman" pitchFamily="18" charset="0"/>
              </a:rPr>
              <a:t>Mayr</a:t>
            </a:r>
            <a:r>
              <a:rPr lang="it-IT" altLang="it-IT" sz="2400" dirty="0">
                <a:latin typeface="Times New Roman" pitchFamily="18" charset="0"/>
              </a:rPr>
              <a:t> 1963; Shaw 1964</a:t>
            </a:r>
          </a:p>
        </p:txBody>
      </p:sp>
    </p:spTree>
    <p:extLst>
      <p:ext uri="{BB962C8B-B14F-4D97-AF65-F5344CB8AC3E}">
        <p14:creationId xmlns:p14="http://schemas.microsoft.com/office/powerpoint/2010/main" val="396076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381000"/>
            <a:ext cx="1127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it-IT" sz="2400" dirty="0"/>
              <a:t>Problematic aspects of this species definition:</a:t>
            </a:r>
          </a:p>
          <a:p>
            <a:pPr algn="just" eaLnBrk="0" hangingPunct="0"/>
            <a:endParaRPr lang="en-US" altLang="it-IT" sz="2400" dirty="0"/>
          </a:p>
          <a:p>
            <a:pPr algn="just" eaLnBrk="0" hangingPunct="0"/>
            <a:r>
              <a:rPr lang="en-US" altLang="it-IT" sz="2400" dirty="0"/>
              <a:t>1) The comparative criteria underlying this species definition may not reflect the actual phylogenetic relationships between organisms (A and B are similar in those characters, but may NOT even be related [lookalike experience]).</a:t>
            </a:r>
            <a:endParaRPr lang="it-IT" altLang="it-IT" sz="2400" dirty="0"/>
          </a:p>
        </p:txBody>
      </p:sp>
      <p:sp>
        <p:nvSpPr>
          <p:cNvPr id="6151" name="Text Box 7"/>
          <p:cNvSpPr txBox="1">
            <a:spLocks noChangeArrowheads="1"/>
          </p:cNvSpPr>
          <p:nvPr/>
        </p:nvSpPr>
        <p:spPr bwMode="auto">
          <a:xfrm>
            <a:off x="334435" y="3429001"/>
            <a:ext cx="1142576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dirty="0"/>
              <a:t>2) The application of this definition leads, for example, to underestimating the frequency of the so-called CRYPTICAL species ("hidden" species), so defined because they are morphologically almost indistinguishable, often coexist in the same territory, but are genetically isolated from each other due to, for example, of a different reproductive biology.</a:t>
            </a:r>
            <a:endParaRPr lang="it-IT" altLang="it-IT" sz="2400" dirty="0">
              <a:latin typeface="Times New Roman" pitchFamily="18" charset="0"/>
            </a:endParaRPr>
          </a:p>
        </p:txBody>
      </p:sp>
    </p:spTree>
    <p:extLst>
      <p:ext uri="{BB962C8B-B14F-4D97-AF65-F5344CB8AC3E}">
        <p14:creationId xmlns:p14="http://schemas.microsoft.com/office/powerpoint/2010/main" val="2704398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95725" y="608593"/>
            <a:ext cx="9746565" cy="4216539"/>
          </a:xfrm>
          <a:prstGeom prst="rect">
            <a:avLst/>
          </a:prstGeom>
        </p:spPr>
        <p:txBody>
          <a:bodyPr wrap="square">
            <a:spAutoFit/>
          </a:bodyPr>
          <a:lstStyle/>
          <a:p>
            <a:r>
              <a:rPr lang="it-IT" sz="2800" b="1" dirty="0"/>
              <a:t>Treccani:</a:t>
            </a:r>
          </a:p>
          <a:p>
            <a:endParaRPr lang="it-IT" sz="2000" dirty="0"/>
          </a:p>
          <a:p>
            <a:r>
              <a:rPr lang="en-US" sz="2000" dirty="0"/>
              <a:t>The term individual (from the Latin </a:t>
            </a:r>
            <a:r>
              <a:rPr lang="en-US" sz="2000" dirty="0" err="1"/>
              <a:t>individuus</a:t>
            </a:r>
            <a:r>
              <a:rPr lang="en-US" sz="2000" dirty="0"/>
              <a:t>, "undivided, indivisible", composed of in- and </a:t>
            </a:r>
            <a:r>
              <a:rPr lang="en-US" sz="2000" dirty="0" err="1"/>
              <a:t>dividuus</a:t>
            </a:r>
            <a:r>
              <a:rPr lang="en-US" sz="2000" dirty="0"/>
              <a:t>, "divided", which corresponds etymologically to the Greek </a:t>
            </a:r>
            <a:r>
              <a:rPr lang="en-US" sz="2000" dirty="0" err="1"/>
              <a:t>ἄτομος</a:t>
            </a:r>
            <a:r>
              <a:rPr lang="en-US" sz="2000" dirty="0"/>
              <a:t>, composed of ἀ- privative and stem of </a:t>
            </a:r>
            <a:r>
              <a:rPr lang="en-US" sz="2000" dirty="0" err="1"/>
              <a:t>τέμνω</a:t>
            </a:r>
            <a:r>
              <a:rPr lang="en-US" sz="2000" dirty="0"/>
              <a:t>, "to cut") indicates every single entity as distinct from others of the same species.</a:t>
            </a:r>
          </a:p>
          <a:p>
            <a:endParaRPr lang="it-IT" sz="2000" dirty="0"/>
          </a:p>
          <a:p>
            <a:r>
              <a:rPr lang="en-US" sz="2000" b="1" dirty="0"/>
              <a:t>In biology, </a:t>
            </a:r>
            <a:r>
              <a:rPr lang="en-US" sz="2000" dirty="0"/>
              <a:t>an individual means any </a:t>
            </a:r>
            <a:r>
              <a:rPr lang="en-US" sz="2000" b="1" dirty="0"/>
              <a:t>animal or plant organism</a:t>
            </a:r>
            <a:r>
              <a:rPr lang="en-US" sz="2000" dirty="0"/>
              <a:t>, </a:t>
            </a:r>
            <a:r>
              <a:rPr lang="en-US" sz="2000" dirty="0" err="1"/>
              <a:t>uni</a:t>
            </a:r>
            <a:r>
              <a:rPr lang="en-US" sz="2000" dirty="0"/>
              <a:t>- or multicellular, which cannot be divided without (at the same time) losing its own structural and functional characteristics.</a:t>
            </a:r>
          </a:p>
          <a:p>
            <a:endParaRPr lang="en-US" sz="2000" b="1" dirty="0"/>
          </a:p>
          <a:p>
            <a:r>
              <a:rPr lang="en-US" sz="2000" dirty="0"/>
              <a:t>That is, every </a:t>
            </a:r>
            <a:r>
              <a:rPr lang="en-US" sz="2000" b="1" dirty="0"/>
              <a:t>animal or plant organism</a:t>
            </a:r>
            <a:r>
              <a:rPr lang="en-US" sz="2000" dirty="0"/>
              <a:t>, </a:t>
            </a:r>
            <a:r>
              <a:rPr lang="en-US" sz="2000" dirty="0" err="1"/>
              <a:t>uni</a:t>
            </a:r>
            <a:r>
              <a:rPr lang="en-US" sz="2000" dirty="0"/>
              <a:t>- or multicellular, which if divided would lose its own structural and functional characteristics.</a:t>
            </a:r>
            <a:endParaRPr lang="en-GB" sz="2000" dirty="0"/>
          </a:p>
        </p:txBody>
      </p:sp>
      <p:sp>
        <p:nvSpPr>
          <p:cNvPr id="6" name="CasellaDiTesto 5"/>
          <p:cNvSpPr txBox="1"/>
          <p:nvPr/>
        </p:nvSpPr>
        <p:spPr>
          <a:xfrm>
            <a:off x="514509" y="5530558"/>
            <a:ext cx="2916848" cy="461665"/>
          </a:xfrm>
          <a:prstGeom prst="rect">
            <a:avLst/>
          </a:prstGeom>
          <a:noFill/>
        </p:spPr>
        <p:txBody>
          <a:bodyPr wrap="square" rtlCol="0">
            <a:spAutoFit/>
          </a:bodyPr>
          <a:lstStyle/>
          <a:p>
            <a:r>
              <a:rPr lang="en-GB" sz="2400" b="1" dirty="0"/>
              <a:t>Is it always valid? </a:t>
            </a:r>
          </a:p>
        </p:txBody>
      </p:sp>
      <p:sp>
        <p:nvSpPr>
          <p:cNvPr id="7" name="CasellaDiTesto 6"/>
          <p:cNvSpPr txBox="1"/>
          <p:nvPr/>
        </p:nvSpPr>
        <p:spPr>
          <a:xfrm>
            <a:off x="4458471" y="4731227"/>
            <a:ext cx="2069633" cy="369332"/>
          </a:xfrm>
          <a:prstGeom prst="rect">
            <a:avLst/>
          </a:prstGeom>
          <a:noFill/>
        </p:spPr>
        <p:txBody>
          <a:bodyPr wrap="square" rtlCol="0">
            <a:spAutoFit/>
          </a:bodyPr>
          <a:lstStyle/>
          <a:p>
            <a:r>
              <a:rPr lang="en-GB" b="1" dirty="0"/>
              <a:t>Unitary organisms</a:t>
            </a:r>
          </a:p>
        </p:txBody>
      </p:sp>
      <p:sp>
        <p:nvSpPr>
          <p:cNvPr id="8" name="CasellaDiTesto 7"/>
          <p:cNvSpPr txBox="1"/>
          <p:nvPr/>
        </p:nvSpPr>
        <p:spPr>
          <a:xfrm>
            <a:off x="8400555" y="4731227"/>
            <a:ext cx="3524055" cy="369332"/>
          </a:xfrm>
          <a:prstGeom prst="rect">
            <a:avLst/>
          </a:prstGeom>
          <a:noFill/>
        </p:spPr>
        <p:txBody>
          <a:bodyPr wrap="square" rtlCol="0">
            <a:spAutoFit/>
          </a:bodyPr>
          <a:lstStyle/>
          <a:p>
            <a:pPr algn="ctr"/>
            <a:r>
              <a:rPr lang="en-GB" b="1" dirty="0"/>
              <a:t>Modular organisms</a:t>
            </a:r>
            <a:endParaRPr lang="en-GB" dirty="0"/>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3288" y="5191332"/>
            <a:ext cx="1121105" cy="149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4393" y="5185680"/>
            <a:ext cx="2252236" cy="149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09225" y="5191332"/>
            <a:ext cx="1473898" cy="149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400556" y="5186169"/>
            <a:ext cx="1429624" cy="149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9830179" y="5185330"/>
            <a:ext cx="2094432" cy="149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405452" y="94272"/>
            <a:ext cx="10694724" cy="584775"/>
          </a:xfrm>
          <a:prstGeom prst="rect">
            <a:avLst/>
          </a:prstGeom>
          <a:noFill/>
        </p:spPr>
        <p:txBody>
          <a:bodyPr wrap="square" rtlCol="0">
            <a:spAutoFit/>
          </a:bodyPr>
          <a:lstStyle/>
          <a:p>
            <a:r>
              <a:rPr lang="en-GB" sz="3200" b="1" dirty="0"/>
              <a:t>Individual</a:t>
            </a:r>
          </a:p>
        </p:txBody>
      </p:sp>
      <p:pic>
        <p:nvPicPr>
          <p:cNvPr id="14" name="Picture 2" descr="fitomero edera2">
            <a:extLst>
              <a:ext uri="{FF2B5EF4-FFF2-40B4-BE49-F238E27FC236}">
                <a16:creationId xmlns:a16="http://schemas.microsoft.com/office/drawing/2014/main" id="{B079DADC-1A2E-42A5-A635-9A64506498D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12032"/>
          <a:stretch/>
        </p:blipFill>
        <p:spPr bwMode="auto">
          <a:xfrm>
            <a:off x="10227955" y="53"/>
            <a:ext cx="1985853" cy="520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4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4509" y="404665"/>
            <a:ext cx="10694724" cy="584775"/>
          </a:xfrm>
          <a:prstGeom prst="rect">
            <a:avLst/>
          </a:prstGeom>
          <a:noFill/>
        </p:spPr>
        <p:txBody>
          <a:bodyPr wrap="square" rtlCol="0">
            <a:spAutoFit/>
          </a:bodyPr>
          <a:lstStyle/>
          <a:p>
            <a:r>
              <a:rPr lang="en-GB" sz="3200" b="1" dirty="0"/>
              <a:t>Individual</a:t>
            </a:r>
          </a:p>
        </p:txBody>
      </p:sp>
      <p:pic>
        <p:nvPicPr>
          <p:cNvPr id="12" name="Segnaposto contenuto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872173"/>
            <a:ext cx="6910070" cy="2142076"/>
          </a:xfrm>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5226" y="1595120"/>
            <a:ext cx="6246774" cy="366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72720" y="3782943"/>
            <a:ext cx="5772505" cy="707886"/>
          </a:xfrm>
          <a:prstGeom prst="rect">
            <a:avLst/>
          </a:prstGeom>
          <a:noFill/>
        </p:spPr>
        <p:txBody>
          <a:bodyPr wrap="square" rtlCol="0">
            <a:spAutoFit/>
          </a:bodyPr>
          <a:lstStyle/>
          <a:p>
            <a:r>
              <a:rPr lang="en-GB" sz="2000" dirty="0"/>
              <a:t>An accepted unifying concept/definition of biological individual does not exist</a:t>
            </a:r>
          </a:p>
        </p:txBody>
      </p:sp>
      <p:sp>
        <p:nvSpPr>
          <p:cNvPr id="3" name="CasellaDiTesto 2"/>
          <p:cNvSpPr txBox="1"/>
          <p:nvPr/>
        </p:nvSpPr>
        <p:spPr>
          <a:xfrm>
            <a:off x="172720" y="5458093"/>
            <a:ext cx="11846560" cy="1200329"/>
          </a:xfrm>
          <a:prstGeom prst="rect">
            <a:avLst/>
          </a:prstGeom>
          <a:noFill/>
        </p:spPr>
        <p:txBody>
          <a:bodyPr wrap="square" rtlCol="0">
            <a:spAutoFit/>
          </a:bodyPr>
          <a:lstStyle/>
          <a:p>
            <a:r>
              <a:rPr lang="en-US" dirty="0"/>
              <a:t>Many of the papers gathered in this special issue are interested in the monism–pluralism debate. Should we adopt several individuality criteria, or should we favor one criterion—and if so which one and with which arguments? Should we ground our concept of individuality in several biological domains or in one given domain—and, here again, if we opt for the monistic choice, on what basis should we </a:t>
            </a:r>
            <a:r>
              <a:rPr lang="en-GB" dirty="0"/>
              <a:t>do so?</a:t>
            </a:r>
          </a:p>
        </p:txBody>
      </p:sp>
    </p:spTree>
    <p:extLst>
      <p:ext uri="{BB962C8B-B14F-4D97-AF65-F5344CB8AC3E}">
        <p14:creationId xmlns:p14="http://schemas.microsoft.com/office/powerpoint/2010/main" val="28372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0560" y="105173"/>
            <a:ext cx="8321040" cy="675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2245360" y="944880"/>
            <a:ext cx="7548880" cy="10871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2245360" y="2092960"/>
            <a:ext cx="7548880" cy="144958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71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53418" y="1124745"/>
            <a:ext cx="11283575" cy="830997"/>
          </a:xfrm>
          <a:prstGeom prst="rect">
            <a:avLst/>
          </a:prstGeom>
        </p:spPr>
        <p:txBody>
          <a:bodyPr wrap="square">
            <a:spAutoFit/>
          </a:bodyPr>
          <a:lstStyle/>
          <a:p>
            <a:r>
              <a:rPr lang="it-IT" sz="2400" dirty="0"/>
              <a:t>A </a:t>
            </a:r>
            <a:r>
              <a:rPr lang="it-IT" sz="2400" dirty="0" err="1"/>
              <a:t>group</a:t>
            </a:r>
            <a:r>
              <a:rPr lang="it-IT" sz="2400" dirty="0"/>
              <a:t> of </a:t>
            </a:r>
            <a:r>
              <a:rPr lang="it-IT" sz="2400" dirty="0" err="1"/>
              <a:t>individuals</a:t>
            </a:r>
            <a:r>
              <a:rPr lang="it-IT" sz="2400" dirty="0"/>
              <a:t> of the </a:t>
            </a:r>
            <a:r>
              <a:rPr lang="it-IT" sz="2400" b="1" dirty="0" err="1"/>
              <a:t>same</a:t>
            </a:r>
            <a:r>
              <a:rPr lang="it-IT" sz="2400" dirty="0"/>
              <a:t> </a:t>
            </a:r>
            <a:r>
              <a:rPr lang="it-IT" sz="2400" b="1" dirty="0" err="1"/>
              <a:t>species</a:t>
            </a:r>
            <a:r>
              <a:rPr lang="it-IT" sz="2400" dirty="0"/>
              <a:t> </a:t>
            </a:r>
            <a:r>
              <a:rPr lang="it-IT" sz="2400" dirty="0" err="1"/>
              <a:t>that</a:t>
            </a:r>
            <a:r>
              <a:rPr lang="it-IT" sz="2400" dirty="0"/>
              <a:t> </a:t>
            </a:r>
            <a:r>
              <a:rPr lang="it-IT" sz="2400" dirty="0" err="1"/>
              <a:t>occupies</a:t>
            </a:r>
            <a:r>
              <a:rPr lang="it-IT" sz="2400" dirty="0"/>
              <a:t> a </a:t>
            </a:r>
            <a:r>
              <a:rPr lang="it-IT" sz="2400" dirty="0" err="1"/>
              <a:t>certain</a:t>
            </a:r>
            <a:r>
              <a:rPr lang="it-IT" sz="2400" dirty="0"/>
              <a:t> area in a </a:t>
            </a:r>
            <a:r>
              <a:rPr lang="it-IT" sz="2400" dirty="0" err="1"/>
              <a:t>certain</a:t>
            </a:r>
            <a:r>
              <a:rPr lang="it-IT" sz="2400" dirty="0"/>
              <a:t> time </a:t>
            </a:r>
            <a:r>
              <a:rPr lang="it-IT" sz="2400" dirty="0" err="1"/>
              <a:t>interval</a:t>
            </a:r>
            <a:endParaRPr lang="en-GB" sz="2400" dirty="0"/>
          </a:p>
        </p:txBody>
      </p:sp>
      <p:sp>
        <p:nvSpPr>
          <p:cNvPr id="6" name="CasellaDiTesto 5"/>
          <p:cNvSpPr txBox="1"/>
          <p:nvPr/>
        </p:nvSpPr>
        <p:spPr>
          <a:xfrm>
            <a:off x="453419" y="404665"/>
            <a:ext cx="10755815" cy="584775"/>
          </a:xfrm>
          <a:prstGeom prst="rect">
            <a:avLst/>
          </a:prstGeom>
          <a:noFill/>
        </p:spPr>
        <p:txBody>
          <a:bodyPr wrap="square" rtlCol="0">
            <a:spAutoFit/>
          </a:bodyPr>
          <a:lstStyle/>
          <a:p>
            <a:r>
              <a:rPr lang="en-GB" sz="3200" b="1" dirty="0"/>
              <a:t>Population</a:t>
            </a:r>
          </a:p>
        </p:txBody>
      </p:sp>
      <p:sp>
        <p:nvSpPr>
          <p:cNvPr id="7" name="CasellaDiTesto 6"/>
          <p:cNvSpPr txBox="1"/>
          <p:nvPr/>
        </p:nvSpPr>
        <p:spPr>
          <a:xfrm>
            <a:off x="514509" y="2060848"/>
            <a:ext cx="11126829"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it-IT" sz="2400" dirty="0">
                <a:solidFill>
                  <a:srgbClr val="000000"/>
                </a:solidFill>
              </a:rPr>
              <a:t>The </a:t>
            </a:r>
            <a:r>
              <a:rPr lang="it-IT" sz="2400" dirty="0" err="1">
                <a:solidFill>
                  <a:srgbClr val="000000"/>
                </a:solidFill>
              </a:rPr>
              <a:t>individuals</a:t>
            </a:r>
            <a:r>
              <a:rPr lang="it-IT" sz="2400" dirty="0">
                <a:solidFill>
                  <a:srgbClr val="000000"/>
                </a:solidFill>
              </a:rPr>
              <a:t> of a </a:t>
            </a:r>
            <a:r>
              <a:rPr lang="it-IT" sz="2400" dirty="0" err="1">
                <a:solidFill>
                  <a:srgbClr val="000000"/>
                </a:solidFill>
              </a:rPr>
              <a:t>population</a:t>
            </a:r>
            <a:r>
              <a:rPr lang="it-IT" sz="2400" dirty="0">
                <a:solidFill>
                  <a:srgbClr val="000000"/>
                </a:solidFill>
              </a:rPr>
              <a:t> are interfertile/</a:t>
            </a:r>
            <a:r>
              <a:rPr lang="it-IT" sz="2400" dirty="0" err="1">
                <a:solidFill>
                  <a:srgbClr val="000000"/>
                </a:solidFill>
              </a:rPr>
              <a:t>interfecund</a:t>
            </a:r>
            <a:r>
              <a:rPr lang="it-IT" sz="2400" dirty="0">
                <a:solidFill>
                  <a:srgbClr val="000000"/>
                </a:solidFill>
              </a:rPr>
              <a:t> and, </a:t>
            </a:r>
            <a:r>
              <a:rPr lang="it-IT" sz="2400" dirty="0" err="1">
                <a:solidFill>
                  <a:srgbClr val="000000"/>
                </a:solidFill>
              </a:rPr>
              <a:t>therefore</a:t>
            </a:r>
            <a:r>
              <a:rPr lang="it-IT" sz="2400" dirty="0">
                <a:solidFill>
                  <a:srgbClr val="000000"/>
                </a:solidFill>
              </a:rPr>
              <a:t>, </a:t>
            </a:r>
            <a:r>
              <a:rPr lang="it-IT" sz="2400" dirty="0" err="1">
                <a:solidFill>
                  <a:srgbClr val="000000"/>
                </a:solidFill>
              </a:rPr>
              <a:t>they</a:t>
            </a:r>
            <a:r>
              <a:rPr lang="it-IT" sz="2400" dirty="0">
                <a:solidFill>
                  <a:srgbClr val="000000"/>
                </a:solidFill>
              </a:rPr>
              <a:t> share a common gene pool.</a:t>
            </a:r>
          </a:p>
          <a:p>
            <a:pPr marL="285750" indent="-285750">
              <a:lnSpc>
                <a:spcPct val="150000"/>
              </a:lnSpc>
              <a:buFont typeface="Wingdings" panose="05000000000000000000" pitchFamily="2" charset="2"/>
              <a:buChar char="v"/>
            </a:pPr>
            <a:r>
              <a:rPr lang="it-IT" sz="2400" dirty="0">
                <a:solidFill>
                  <a:srgbClr val="000000"/>
                </a:solidFill>
              </a:rPr>
              <a:t>The </a:t>
            </a:r>
            <a:r>
              <a:rPr lang="it-IT" sz="2400" dirty="0" err="1">
                <a:solidFill>
                  <a:srgbClr val="000000"/>
                </a:solidFill>
              </a:rPr>
              <a:t>reference</a:t>
            </a:r>
            <a:r>
              <a:rPr lang="it-IT" sz="2400" dirty="0">
                <a:solidFill>
                  <a:srgbClr val="000000"/>
                </a:solidFill>
              </a:rPr>
              <a:t> to a </a:t>
            </a:r>
            <a:r>
              <a:rPr lang="it-IT" sz="2400" dirty="0" err="1">
                <a:solidFill>
                  <a:srgbClr val="000000"/>
                </a:solidFill>
              </a:rPr>
              <a:t>defined</a:t>
            </a:r>
            <a:r>
              <a:rPr lang="it-IT" sz="2400" dirty="0">
                <a:solidFill>
                  <a:srgbClr val="000000"/>
                </a:solidFill>
              </a:rPr>
              <a:t> </a:t>
            </a:r>
            <a:r>
              <a:rPr lang="it-IT" sz="2400" dirty="0" err="1">
                <a:solidFill>
                  <a:srgbClr val="000000"/>
                </a:solidFill>
              </a:rPr>
              <a:t>spatial</a:t>
            </a:r>
            <a:r>
              <a:rPr lang="it-IT" sz="2400" dirty="0">
                <a:solidFill>
                  <a:srgbClr val="000000"/>
                </a:solidFill>
              </a:rPr>
              <a:t> </a:t>
            </a:r>
            <a:r>
              <a:rPr lang="it-IT" sz="2400" dirty="0" err="1">
                <a:solidFill>
                  <a:srgbClr val="000000"/>
                </a:solidFill>
              </a:rPr>
              <a:t>limit</a:t>
            </a:r>
            <a:r>
              <a:rPr lang="it-IT" sz="2400" dirty="0">
                <a:solidFill>
                  <a:srgbClr val="000000"/>
                </a:solidFill>
              </a:rPr>
              <a:t> </a:t>
            </a:r>
            <a:r>
              <a:rPr lang="it-IT" sz="2400" dirty="0" err="1">
                <a:solidFill>
                  <a:srgbClr val="000000"/>
                </a:solidFill>
              </a:rPr>
              <a:t>is</a:t>
            </a:r>
            <a:r>
              <a:rPr lang="it-IT" sz="2400" dirty="0">
                <a:solidFill>
                  <a:srgbClr val="000000"/>
                </a:solidFill>
              </a:rPr>
              <a:t> </a:t>
            </a:r>
            <a:r>
              <a:rPr lang="it-IT" sz="2400" dirty="0" err="1">
                <a:solidFill>
                  <a:srgbClr val="000000"/>
                </a:solidFill>
              </a:rPr>
              <a:t>implicit</a:t>
            </a:r>
            <a:r>
              <a:rPr lang="it-IT" sz="2400" dirty="0">
                <a:solidFill>
                  <a:srgbClr val="000000"/>
                </a:solidFill>
              </a:rPr>
              <a:t>, e.g. the </a:t>
            </a:r>
            <a:r>
              <a:rPr lang="it-IT" sz="2400" dirty="0" err="1">
                <a:solidFill>
                  <a:srgbClr val="000000"/>
                </a:solidFill>
              </a:rPr>
              <a:t>population</a:t>
            </a:r>
            <a:r>
              <a:rPr lang="it-IT" sz="2400" dirty="0">
                <a:solidFill>
                  <a:srgbClr val="000000"/>
                </a:solidFill>
              </a:rPr>
              <a:t> of </a:t>
            </a:r>
            <a:r>
              <a:rPr lang="it-IT" sz="2400" i="1" dirty="0">
                <a:solidFill>
                  <a:srgbClr val="000000"/>
                </a:solidFill>
              </a:rPr>
              <a:t>Arnica montana</a:t>
            </a:r>
            <a:r>
              <a:rPr lang="it-IT" sz="2400" dirty="0">
                <a:solidFill>
                  <a:srgbClr val="000000"/>
                </a:solidFill>
              </a:rPr>
              <a:t> L. of the </a:t>
            </a:r>
            <a:r>
              <a:rPr lang="it-IT" sz="2400" dirty="0" err="1">
                <a:solidFill>
                  <a:srgbClr val="000000"/>
                </a:solidFill>
              </a:rPr>
              <a:t>Bivera</a:t>
            </a:r>
            <a:r>
              <a:rPr lang="it-IT" sz="2400" dirty="0">
                <a:solidFill>
                  <a:srgbClr val="000000"/>
                </a:solidFill>
              </a:rPr>
              <a:t> Mt.</a:t>
            </a:r>
          </a:p>
          <a:p>
            <a:pPr marL="285750" indent="-285750">
              <a:lnSpc>
                <a:spcPct val="150000"/>
              </a:lnSpc>
              <a:buFont typeface="Wingdings" panose="05000000000000000000" pitchFamily="2" charset="2"/>
              <a:buChar char="v"/>
            </a:pPr>
            <a:r>
              <a:rPr lang="it-IT" sz="2400" dirty="0" err="1">
                <a:solidFill>
                  <a:srgbClr val="000000"/>
                </a:solidFill>
              </a:rPr>
              <a:t>It</a:t>
            </a:r>
            <a:r>
              <a:rPr lang="it-IT" sz="2400" dirty="0">
                <a:solidFill>
                  <a:srgbClr val="000000"/>
                </a:solidFill>
              </a:rPr>
              <a:t> </a:t>
            </a:r>
            <a:r>
              <a:rPr lang="it-IT" sz="2400" dirty="0" err="1">
                <a:solidFill>
                  <a:srgbClr val="000000"/>
                </a:solidFill>
              </a:rPr>
              <a:t>is</a:t>
            </a:r>
            <a:r>
              <a:rPr lang="it-IT" sz="2400" dirty="0">
                <a:solidFill>
                  <a:srgbClr val="000000"/>
                </a:solidFill>
              </a:rPr>
              <a:t> </a:t>
            </a:r>
            <a:r>
              <a:rPr lang="it-IT" sz="2400" dirty="0" err="1">
                <a:solidFill>
                  <a:srgbClr val="000000"/>
                </a:solidFill>
              </a:rPr>
              <a:t>subject</a:t>
            </a:r>
            <a:r>
              <a:rPr lang="it-IT" sz="2400" dirty="0">
                <a:solidFill>
                  <a:srgbClr val="000000"/>
                </a:solidFill>
              </a:rPr>
              <a:t> to </a:t>
            </a:r>
            <a:r>
              <a:rPr lang="it-IT" sz="2400" dirty="0" err="1">
                <a:solidFill>
                  <a:srgbClr val="000000"/>
                </a:solidFill>
              </a:rPr>
              <a:t>changes</a:t>
            </a:r>
            <a:r>
              <a:rPr lang="it-IT" sz="2400" dirty="0">
                <a:solidFill>
                  <a:srgbClr val="000000"/>
                </a:solidFill>
              </a:rPr>
              <a:t> over time, e.g. the </a:t>
            </a:r>
            <a:r>
              <a:rPr lang="it-IT" sz="2400" dirty="0" err="1">
                <a:solidFill>
                  <a:srgbClr val="000000"/>
                </a:solidFill>
              </a:rPr>
              <a:t>Italian</a:t>
            </a:r>
            <a:r>
              <a:rPr lang="it-IT" sz="2400" dirty="0">
                <a:solidFill>
                  <a:srgbClr val="000000"/>
                </a:solidFill>
              </a:rPr>
              <a:t> </a:t>
            </a:r>
            <a:r>
              <a:rPr lang="it-IT" sz="2400" dirty="0" err="1">
                <a:solidFill>
                  <a:srgbClr val="000000"/>
                </a:solidFill>
              </a:rPr>
              <a:t>population</a:t>
            </a:r>
            <a:r>
              <a:rPr lang="it-IT" sz="2400" dirty="0">
                <a:solidFill>
                  <a:srgbClr val="000000"/>
                </a:solidFill>
              </a:rPr>
              <a:t> </a:t>
            </a:r>
            <a:r>
              <a:rPr lang="it-IT" sz="2400" dirty="0" err="1">
                <a:solidFill>
                  <a:srgbClr val="000000"/>
                </a:solidFill>
              </a:rPr>
              <a:t>after</a:t>
            </a:r>
            <a:r>
              <a:rPr lang="it-IT" sz="2400" dirty="0">
                <a:solidFill>
                  <a:srgbClr val="000000"/>
                </a:solidFill>
              </a:rPr>
              <a:t> the Second World War </a:t>
            </a:r>
            <a:r>
              <a:rPr lang="it-IT" sz="2400" dirty="0" err="1">
                <a:solidFill>
                  <a:srgbClr val="000000"/>
                </a:solidFill>
              </a:rPr>
              <a:t>was</a:t>
            </a:r>
            <a:r>
              <a:rPr lang="it-IT" sz="2400" dirty="0">
                <a:solidFill>
                  <a:srgbClr val="000000"/>
                </a:solidFill>
              </a:rPr>
              <a:t> </a:t>
            </a:r>
            <a:r>
              <a:rPr lang="it-IT" sz="2400" dirty="0" err="1">
                <a:solidFill>
                  <a:srgbClr val="000000"/>
                </a:solidFill>
              </a:rPr>
              <a:t>different</a:t>
            </a:r>
            <a:r>
              <a:rPr lang="it-IT" sz="2400" dirty="0">
                <a:solidFill>
                  <a:srgbClr val="000000"/>
                </a:solidFill>
              </a:rPr>
              <a:t> from </a:t>
            </a:r>
            <a:r>
              <a:rPr lang="it-IT" sz="2400" dirty="0" err="1">
                <a:solidFill>
                  <a:srgbClr val="000000"/>
                </a:solidFill>
              </a:rPr>
              <a:t>today’s</a:t>
            </a:r>
            <a:r>
              <a:rPr lang="it-IT" sz="2400" dirty="0">
                <a:solidFill>
                  <a:srgbClr val="000000"/>
                </a:solidFill>
              </a:rPr>
              <a:t> </a:t>
            </a:r>
            <a:r>
              <a:rPr lang="it-IT" sz="2400" dirty="0" err="1">
                <a:solidFill>
                  <a:srgbClr val="000000"/>
                </a:solidFill>
              </a:rPr>
              <a:t>population</a:t>
            </a:r>
            <a:r>
              <a:rPr lang="it-IT" sz="2400" dirty="0">
                <a:solidFill>
                  <a:srgbClr val="000000"/>
                </a:solidFill>
              </a:rPr>
              <a:t>.</a:t>
            </a:r>
            <a:endParaRPr lang="en-GB" sz="2400" dirty="0">
              <a:solidFill>
                <a:srgbClr val="000000"/>
              </a:solidFill>
            </a:endParaRPr>
          </a:p>
        </p:txBody>
      </p:sp>
    </p:spTree>
    <p:extLst>
      <p:ext uri="{BB962C8B-B14F-4D97-AF65-F5344CB8AC3E}">
        <p14:creationId xmlns:p14="http://schemas.microsoft.com/office/powerpoint/2010/main" val="292067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50661" y="476672"/>
            <a:ext cx="11090676" cy="4493538"/>
          </a:xfrm>
          <a:prstGeom prst="rect">
            <a:avLst/>
          </a:prstGeom>
          <a:noFill/>
        </p:spPr>
        <p:txBody>
          <a:bodyPr wrap="square" rtlCol="0">
            <a:spAutoFit/>
          </a:bodyPr>
          <a:lstStyle/>
          <a:p>
            <a:r>
              <a:rPr lang="en-GB" sz="2200" dirty="0"/>
              <a:t>The interactions among individuals and the environment generate new properties typical of group of individuals and, thanks to them, the triggering of control and autoregulation processes occur.</a:t>
            </a:r>
          </a:p>
          <a:p>
            <a:endParaRPr lang="en-GB" sz="2200" dirty="0"/>
          </a:p>
          <a:p>
            <a:r>
              <a:rPr lang="en-GB" sz="2200" dirty="0"/>
              <a:t>The most important are:</a:t>
            </a:r>
          </a:p>
          <a:p>
            <a:endParaRPr lang="en-GB" sz="2200" dirty="0"/>
          </a:p>
          <a:p>
            <a:pPr marL="285750" indent="-285750">
              <a:lnSpc>
                <a:spcPct val="150000"/>
              </a:lnSpc>
              <a:buFont typeface="Wingdings" panose="05000000000000000000" pitchFamily="2" charset="2"/>
              <a:buChar char="q"/>
            </a:pPr>
            <a:r>
              <a:rPr lang="it-IT" sz="2200" dirty="0" err="1"/>
              <a:t>Abundancy</a:t>
            </a:r>
            <a:r>
              <a:rPr lang="it-IT" sz="2200" dirty="0"/>
              <a:t> of </a:t>
            </a:r>
            <a:r>
              <a:rPr lang="it-IT" sz="2200" dirty="0" err="1"/>
              <a:t>individuals</a:t>
            </a:r>
            <a:r>
              <a:rPr lang="it-IT" sz="2200" dirty="0"/>
              <a:t> in a </a:t>
            </a:r>
            <a:r>
              <a:rPr lang="it-IT" sz="2200" dirty="0" err="1"/>
              <a:t>population</a:t>
            </a:r>
            <a:endParaRPr lang="it-IT" sz="2200" dirty="0"/>
          </a:p>
          <a:p>
            <a:pPr marL="285750" indent="-285750">
              <a:lnSpc>
                <a:spcPct val="150000"/>
              </a:lnSpc>
              <a:buFont typeface="Wingdings" panose="05000000000000000000" pitchFamily="2" charset="2"/>
              <a:buChar char="q"/>
            </a:pPr>
            <a:r>
              <a:rPr lang="it-IT" sz="2200" dirty="0"/>
              <a:t>The </a:t>
            </a:r>
            <a:r>
              <a:rPr lang="it-IT" sz="2200" dirty="0" err="1"/>
              <a:t>spatial</a:t>
            </a:r>
            <a:r>
              <a:rPr lang="it-IT" sz="2200" dirty="0"/>
              <a:t> </a:t>
            </a:r>
            <a:r>
              <a:rPr lang="it-IT" sz="2200" dirty="0" err="1"/>
              <a:t>distribution</a:t>
            </a:r>
            <a:r>
              <a:rPr lang="it-IT" sz="2200" dirty="0"/>
              <a:t> of </a:t>
            </a:r>
            <a:r>
              <a:rPr lang="it-IT" sz="2200" dirty="0" err="1"/>
              <a:t>individuals</a:t>
            </a:r>
            <a:r>
              <a:rPr lang="it-IT" sz="2200" dirty="0"/>
              <a:t> </a:t>
            </a:r>
          </a:p>
          <a:p>
            <a:pPr marL="285750" indent="-285750">
              <a:lnSpc>
                <a:spcPct val="150000"/>
              </a:lnSpc>
              <a:buFont typeface="Wingdings" panose="05000000000000000000" pitchFamily="2" charset="2"/>
              <a:buChar char="q"/>
            </a:pPr>
            <a:r>
              <a:rPr lang="it-IT" sz="2200" dirty="0"/>
              <a:t>The </a:t>
            </a:r>
            <a:r>
              <a:rPr lang="it-IT" sz="2200" dirty="0" err="1"/>
              <a:t>demographic</a:t>
            </a:r>
            <a:r>
              <a:rPr lang="it-IT" sz="2200" dirty="0"/>
              <a:t> </a:t>
            </a:r>
            <a:r>
              <a:rPr lang="it-IT" sz="2200" dirty="0" err="1"/>
              <a:t>structure</a:t>
            </a:r>
            <a:r>
              <a:rPr lang="it-IT" sz="2200" dirty="0"/>
              <a:t> </a:t>
            </a:r>
          </a:p>
          <a:p>
            <a:pPr marL="285750" indent="-285750">
              <a:lnSpc>
                <a:spcPct val="150000"/>
              </a:lnSpc>
              <a:buFont typeface="Wingdings" panose="05000000000000000000" pitchFamily="2" charset="2"/>
              <a:buChar char="q"/>
            </a:pPr>
            <a:r>
              <a:rPr lang="it-IT" sz="2200" dirty="0"/>
              <a:t>The </a:t>
            </a:r>
            <a:r>
              <a:rPr lang="it-IT" sz="2200" dirty="0" err="1"/>
              <a:t>genetic</a:t>
            </a:r>
            <a:r>
              <a:rPr lang="it-IT" sz="2200" dirty="0"/>
              <a:t> </a:t>
            </a:r>
            <a:r>
              <a:rPr lang="it-IT" sz="2200" dirty="0" err="1"/>
              <a:t>composition</a:t>
            </a:r>
            <a:endParaRPr lang="en-GB" sz="2200" dirty="0"/>
          </a:p>
          <a:p>
            <a:endParaRPr lang="en-GB" sz="2200" dirty="0"/>
          </a:p>
        </p:txBody>
      </p:sp>
      <p:sp>
        <p:nvSpPr>
          <p:cNvPr id="4" name="Rettangolo 3"/>
          <p:cNvSpPr/>
          <p:nvPr/>
        </p:nvSpPr>
        <p:spPr>
          <a:xfrm>
            <a:off x="478645" y="4922004"/>
            <a:ext cx="11234709" cy="523220"/>
          </a:xfrm>
          <a:prstGeom prst="rect">
            <a:avLst/>
          </a:prstGeom>
        </p:spPr>
        <p:txBody>
          <a:bodyPr wrap="square">
            <a:spAutoFit/>
          </a:bodyPr>
          <a:lstStyle/>
          <a:p>
            <a:pPr algn="ctr"/>
            <a:r>
              <a:rPr lang="it-IT" sz="2800" b="1" dirty="0" err="1"/>
              <a:t>Population</a:t>
            </a:r>
            <a:r>
              <a:rPr lang="it-IT" sz="2800" b="1" dirty="0"/>
              <a:t> </a:t>
            </a:r>
            <a:r>
              <a:rPr lang="it-IT" sz="2800" b="1" dirty="0" err="1"/>
              <a:t>Ecology</a:t>
            </a:r>
            <a:endParaRPr lang="it-IT" dirty="0"/>
          </a:p>
        </p:txBody>
      </p:sp>
      <p:sp>
        <p:nvSpPr>
          <p:cNvPr id="5" name="Rettangolo 4"/>
          <p:cNvSpPr/>
          <p:nvPr/>
        </p:nvSpPr>
        <p:spPr>
          <a:xfrm>
            <a:off x="550661" y="5517233"/>
            <a:ext cx="11090676" cy="1107996"/>
          </a:xfrm>
          <a:prstGeom prst="rect">
            <a:avLst/>
          </a:prstGeom>
        </p:spPr>
        <p:txBody>
          <a:bodyPr wrap="square">
            <a:spAutoFit/>
          </a:bodyPr>
          <a:lstStyle/>
          <a:p>
            <a:pPr>
              <a:lnSpc>
                <a:spcPct val="150000"/>
              </a:lnSpc>
            </a:pPr>
            <a:r>
              <a:rPr lang="it-IT" sz="2200" b="1" dirty="0" err="1"/>
              <a:t>Measuring</a:t>
            </a:r>
            <a:r>
              <a:rPr lang="it-IT" sz="2200" b="1" dirty="0"/>
              <a:t> </a:t>
            </a:r>
            <a:r>
              <a:rPr lang="it-IT" sz="2200" b="1" dirty="0" err="1"/>
              <a:t>these</a:t>
            </a:r>
            <a:r>
              <a:rPr lang="it-IT" sz="2200" b="1" dirty="0"/>
              <a:t> </a:t>
            </a:r>
            <a:r>
              <a:rPr lang="it-IT" sz="2200" b="1" dirty="0" err="1"/>
              <a:t>properties</a:t>
            </a:r>
            <a:r>
              <a:rPr lang="it-IT" sz="2200" b="1" dirty="0"/>
              <a:t> over time in nature </a:t>
            </a:r>
            <a:r>
              <a:rPr lang="it-IT" sz="2200" b="1" dirty="0" err="1"/>
              <a:t>means</a:t>
            </a:r>
            <a:r>
              <a:rPr lang="it-IT" sz="2200" b="1" dirty="0"/>
              <a:t> </a:t>
            </a:r>
            <a:r>
              <a:rPr lang="it-IT" sz="2200" b="1" dirty="0" err="1"/>
              <a:t>taking</a:t>
            </a:r>
            <a:r>
              <a:rPr lang="it-IT" sz="2200" b="1" dirty="0"/>
              <a:t> </a:t>
            </a:r>
            <a:r>
              <a:rPr lang="it-IT" sz="2200" b="1" dirty="0" err="1"/>
              <a:t>pictures</a:t>
            </a:r>
            <a:r>
              <a:rPr lang="it-IT" sz="2200" b="1" dirty="0"/>
              <a:t> of the </a:t>
            </a:r>
            <a:r>
              <a:rPr lang="it-IT" sz="2200" b="1" dirty="0" err="1"/>
              <a:t>population</a:t>
            </a:r>
            <a:r>
              <a:rPr lang="it-IT" sz="2200" b="1" dirty="0"/>
              <a:t> </a:t>
            </a:r>
            <a:r>
              <a:rPr lang="it-IT" sz="2200" b="1" dirty="0" err="1"/>
              <a:t>that</a:t>
            </a:r>
            <a:r>
              <a:rPr lang="it-IT" sz="2200" b="1" dirty="0"/>
              <a:t> </a:t>
            </a:r>
            <a:r>
              <a:rPr lang="it-IT" sz="2200" b="1" dirty="0" err="1"/>
              <a:t>will</a:t>
            </a:r>
            <a:r>
              <a:rPr lang="it-IT" sz="2200" b="1" dirty="0"/>
              <a:t> </a:t>
            </a:r>
            <a:r>
              <a:rPr lang="it-IT" sz="2200" b="1" dirty="0" err="1"/>
              <a:t>need</a:t>
            </a:r>
            <a:r>
              <a:rPr lang="it-IT" sz="2200" b="1" dirty="0"/>
              <a:t> to be </a:t>
            </a:r>
            <a:r>
              <a:rPr lang="it-IT" sz="2200" b="1" dirty="0" err="1"/>
              <a:t>contextualized</a:t>
            </a:r>
            <a:r>
              <a:rPr lang="it-IT" sz="2200" b="1" dirty="0"/>
              <a:t> with the time-</a:t>
            </a:r>
            <a:r>
              <a:rPr lang="it-IT" sz="2200" b="1" dirty="0" err="1"/>
              <a:t>corresponding</a:t>
            </a:r>
            <a:r>
              <a:rPr lang="it-IT" sz="2200" b="1" dirty="0"/>
              <a:t> </a:t>
            </a:r>
            <a:r>
              <a:rPr lang="it-IT" sz="2200" b="1" dirty="0" err="1"/>
              <a:t>environmental</a:t>
            </a:r>
            <a:r>
              <a:rPr lang="it-IT" sz="2200" b="1" dirty="0"/>
              <a:t> </a:t>
            </a:r>
            <a:r>
              <a:rPr lang="it-IT" sz="2200" b="1" dirty="0" err="1"/>
              <a:t>conditions</a:t>
            </a:r>
            <a:r>
              <a:rPr lang="it-IT" sz="2200" b="1" dirty="0"/>
              <a:t>.</a:t>
            </a:r>
            <a:endParaRPr lang="en-GB" sz="2200" b="1" dirty="0"/>
          </a:p>
        </p:txBody>
      </p:sp>
      <p:sp>
        <p:nvSpPr>
          <p:cNvPr id="7" name="Parentesi graffa chiusa 6"/>
          <p:cNvSpPr/>
          <p:nvPr/>
        </p:nvSpPr>
        <p:spPr>
          <a:xfrm>
            <a:off x="5735913" y="2762255"/>
            <a:ext cx="360087" cy="172310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CasellaDiTesto 7"/>
          <p:cNvSpPr txBox="1"/>
          <p:nvPr/>
        </p:nvSpPr>
        <p:spPr>
          <a:xfrm>
            <a:off x="6744156" y="2676395"/>
            <a:ext cx="4104196" cy="1785104"/>
          </a:xfrm>
          <a:prstGeom prst="rect">
            <a:avLst/>
          </a:prstGeom>
          <a:noFill/>
        </p:spPr>
        <p:txBody>
          <a:bodyPr wrap="square" rtlCol="0">
            <a:spAutoFit/>
          </a:bodyPr>
          <a:lstStyle/>
          <a:p>
            <a:pPr algn="ctr"/>
            <a:r>
              <a:rPr lang="en-GB" sz="2200" b="1" dirty="0"/>
              <a:t>Very variable over time</a:t>
            </a:r>
          </a:p>
          <a:p>
            <a:pPr algn="ctr"/>
            <a:endParaRPr lang="en-GB" sz="2200" dirty="0"/>
          </a:p>
          <a:p>
            <a:pPr algn="ctr"/>
            <a:r>
              <a:rPr lang="en-GB" sz="2200" dirty="0"/>
              <a:t>The group composition changes due to births, deaths and movement of individuals, etc. </a:t>
            </a:r>
          </a:p>
        </p:txBody>
      </p:sp>
    </p:spTree>
    <p:extLst>
      <p:ext uri="{BB962C8B-B14F-4D97-AF65-F5344CB8AC3E}">
        <p14:creationId xmlns:p14="http://schemas.microsoft.com/office/powerpoint/2010/main" val="393761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4509" y="404665"/>
            <a:ext cx="10694724" cy="584775"/>
          </a:xfrm>
          <a:prstGeom prst="rect">
            <a:avLst/>
          </a:prstGeom>
          <a:noFill/>
        </p:spPr>
        <p:txBody>
          <a:bodyPr wrap="square" rtlCol="0">
            <a:spAutoFit/>
          </a:bodyPr>
          <a:lstStyle/>
          <a:p>
            <a:r>
              <a:rPr lang="en-GB" sz="3200" b="1" dirty="0"/>
              <a:t>Community </a:t>
            </a:r>
          </a:p>
        </p:txBody>
      </p:sp>
      <p:sp>
        <p:nvSpPr>
          <p:cNvPr id="4" name="Rettangolo 3"/>
          <p:cNvSpPr/>
          <p:nvPr/>
        </p:nvSpPr>
        <p:spPr>
          <a:xfrm>
            <a:off x="459884" y="1113636"/>
            <a:ext cx="11168463" cy="1107996"/>
          </a:xfrm>
          <a:prstGeom prst="rect">
            <a:avLst/>
          </a:prstGeom>
        </p:spPr>
        <p:txBody>
          <a:bodyPr wrap="square">
            <a:spAutoFit/>
          </a:bodyPr>
          <a:lstStyle/>
          <a:p>
            <a:pPr algn="just"/>
            <a:r>
              <a:rPr lang="it-IT" sz="2200" dirty="0"/>
              <a:t>The community </a:t>
            </a:r>
            <a:r>
              <a:rPr lang="it-IT" sz="2200" dirty="0" err="1"/>
              <a:t>is</a:t>
            </a:r>
            <a:r>
              <a:rPr lang="it-IT" sz="2200" dirty="0"/>
              <a:t> </a:t>
            </a:r>
            <a:r>
              <a:rPr lang="it-IT" sz="2200" dirty="0" err="1"/>
              <a:t>defined</a:t>
            </a:r>
            <a:r>
              <a:rPr lang="it-IT" sz="2200" dirty="0"/>
              <a:t> </a:t>
            </a:r>
            <a:r>
              <a:rPr lang="it-IT" sz="2200" dirty="0" err="1"/>
              <a:t>as</a:t>
            </a:r>
            <a:r>
              <a:rPr lang="it-IT" sz="2200" dirty="0"/>
              <a:t> a </a:t>
            </a:r>
            <a:r>
              <a:rPr lang="it-IT" sz="2200" dirty="0" err="1"/>
              <a:t>group</a:t>
            </a:r>
            <a:r>
              <a:rPr lang="it-IT" sz="2200" dirty="0"/>
              <a:t> of </a:t>
            </a:r>
            <a:r>
              <a:rPr lang="it-IT" sz="2200" dirty="0" err="1"/>
              <a:t>indiduals</a:t>
            </a:r>
            <a:r>
              <a:rPr lang="it-IT" sz="2200" dirty="0"/>
              <a:t> </a:t>
            </a:r>
            <a:r>
              <a:rPr lang="it-IT" sz="2200" dirty="0" err="1"/>
              <a:t>belonging</a:t>
            </a:r>
            <a:r>
              <a:rPr lang="it-IT" sz="2200" dirty="0"/>
              <a:t> to </a:t>
            </a:r>
            <a:r>
              <a:rPr lang="it-IT" sz="2200" dirty="0" err="1"/>
              <a:t>different</a:t>
            </a:r>
            <a:r>
              <a:rPr lang="it-IT" sz="2200" dirty="0"/>
              <a:t> </a:t>
            </a:r>
            <a:r>
              <a:rPr lang="it-IT" sz="2200" dirty="0" err="1"/>
              <a:t>species</a:t>
            </a:r>
            <a:r>
              <a:rPr lang="it-IT" sz="2200" dirty="0"/>
              <a:t> </a:t>
            </a:r>
            <a:r>
              <a:rPr lang="it-IT" sz="2200" dirty="0" err="1"/>
              <a:t>who</a:t>
            </a:r>
            <a:r>
              <a:rPr lang="it-IT" sz="2200" dirty="0"/>
              <a:t> </a:t>
            </a:r>
            <a:r>
              <a:rPr lang="it-IT" sz="2200" dirty="0" err="1"/>
              <a:t>occupy</a:t>
            </a:r>
            <a:r>
              <a:rPr lang="it-IT" sz="2200" dirty="0"/>
              <a:t> a </a:t>
            </a:r>
            <a:r>
              <a:rPr lang="it-IT" sz="2200" dirty="0" err="1"/>
              <a:t>determined</a:t>
            </a:r>
            <a:r>
              <a:rPr lang="it-IT" sz="2200" dirty="0"/>
              <a:t> area and </a:t>
            </a:r>
            <a:r>
              <a:rPr lang="it-IT" sz="2200" dirty="0" err="1"/>
              <a:t>interact</a:t>
            </a:r>
            <a:r>
              <a:rPr lang="it-IT" sz="2200" dirty="0"/>
              <a:t> </a:t>
            </a:r>
            <a:r>
              <a:rPr lang="it-IT" sz="2200" dirty="0" err="1"/>
              <a:t>between</a:t>
            </a:r>
            <a:r>
              <a:rPr lang="it-IT" sz="2200" dirty="0"/>
              <a:t> </a:t>
            </a:r>
            <a:r>
              <a:rPr lang="it-IT" sz="2200" dirty="0" err="1"/>
              <a:t>them</a:t>
            </a:r>
            <a:r>
              <a:rPr lang="it-IT" sz="2200" dirty="0"/>
              <a:t> </a:t>
            </a:r>
            <a:r>
              <a:rPr lang="it-IT" sz="2200" dirty="0" err="1"/>
              <a:t>directly</a:t>
            </a:r>
            <a:r>
              <a:rPr lang="it-IT" sz="2200" dirty="0"/>
              <a:t> (e.g. predator  –  </a:t>
            </a:r>
            <a:r>
              <a:rPr lang="it-IT" sz="2200" dirty="0" err="1"/>
              <a:t>prey</a:t>
            </a:r>
            <a:r>
              <a:rPr lang="it-IT" sz="2200" dirty="0"/>
              <a:t>; </a:t>
            </a:r>
            <a:r>
              <a:rPr lang="it-IT" sz="2200" dirty="0" err="1"/>
              <a:t>symbioses</a:t>
            </a:r>
            <a:r>
              <a:rPr lang="it-IT" sz="2200" dirty="0"/>
              <a:t>; plant-</a:t>
            </a:r>
            <a:r>
              <a:rPr lang="it-IT" sz="2200" dirty="0" err="1"/>
              <a:t>pollinators</a:t>
            </a:r>
            <a:r>
              <a:rPr lang="it-IT" sz="2200" dirty="0"/>
              <a:t>) or </a:t>
            </a:r>
            <a:r>
              <a:rPr lang="it-IT" sz="2200" dirty="0" err="1"/>
              <a:t>indirectly</a:t>
            </a:r>
            <a:r>
              <a:rPr lang="it-IT" sz="2200" dirty="0"/>
              <a:t> (</a:t>
            </a:r>
            <a:r>
              <a:rPr lang="it-IT" sz="2200" dirty="0" err="1"/>
              <a:t>competition</a:t>
            </a:r>
            <a:r>
              <a:rPr lang="it-IT" sz="2200" dirty="0"/>
              <a:t> for resources). </a:t>
            </a:r>
            <a:endParaRPr lang="en-GB" sz="2200" dirty="0"/>
          </a:p>
        </p:txBody>
      </p:sp>
      <p:sp>
        <p:nvSpPr>
          <p:cNvPr id="5" name="Rettangolo 4"/>
          <p:cNvSpPr/>
          <p:nvPr/>
        </p:nvSpPr>
        <p:spPr>
          <a:xfrm>
            <a:off x="459884" y="5661248"/>
            <a:ext cx="11253471" cy="1107996"/>
          </a:xfrm>
          <a:prstGeom prst="rect">
            <a:avLst/>
          </a:prstGeom>
        </p:spPr>
        <p:txBody>
          <a:bodyPr wrap="square">
            <a:spAutoFit/>
          </a:bodyPr>
          <a:lstStyle/>
          <a:p>
            <a:pPr algn="just"/>
            <a:r>
              <a:rPr lang="it-IT" sz="2200" dirty="0"/>
              <a:t>A </a:t>
            </a:r>
            <a:r>
              <a:rPr lang="it-IT" sz="2200" dirty="0" err="1"/>
              <a:t>stable</a:t>
            </a:r>
            <a:r>
              <a:rPr lang="it-IT" sz="2200" dirty="0"/>
              <a:t> community </a:t>
            </a:r>
            <a:r>
              <a:rPr lang="it-IT" sz="2200" dirty="0" err="1"/>
              <a:t>is</a:t>
            </a:r>
            <a:r>
              <a:rPr lang="it-IT" sz="2200" dirty="0"/>
              <a:t> an </a:t>
            </a:r>
            <a:r>
              <a:rPr lang="it-IT" sz="2200" dirty="0" err="1"/>
              <a:t>association</a:t>
            </a:r>
            <a:r>
              <a:rPr lang="it-IT" sz="2200" dirty="0"/>
              <a:t> of </a:t>
            </a:r>
            <a:r>
              <a:rPr lang="it-IT" sz="2200" dirty="0" err="1"/>
              <a:t>populations</a:t>
            </a:r>
            <a:r>
              <a:rPr lang="it-IT" sz="2200" dirty="0"/>
              <a:t> of </a:t>
            </a:r>
            <a:r>
              <a:rPr lang="it-IT" sz="2200" dirty="0" err="1"/>
              <a:t>species</a:t>
            </a:r>
            <a:r>
              <a:rPr lang="it-IT" sz="2200" dirty="0"/>
              <a:t> </a:t>
            </a:r>
            <a:r>
              <a:rPr lang="it-IT" sz="2200" dirty="0" err="1"/>
              <a:t>sharing</a:t>
            </a:r>
            <a:r>
              <a:rPr lang="it-IT" sz="2200" dirty="0"/>
              <a:t> </a:t>
            </a:r>
            <a:r>
              <a:rPr lang="it-IT" sz="2200" dirty="0" err="1"/>
              <a:t>similar</a:t>
            </a:r>
            <a:r>
              <a:rPr lang="it-IT" sz="2200" dirty="0"/>
              <a:t> </a:t>
            </a:r>
            <a:r>
              <a:rPr lang="it-IT" sz="2200" dirty="0" err="1"/>
              <a:t>ecological</a:t>
            </a:r>
            <a:r>
              <a:rPr lang="it-IT" sz="2200" dirty="0"/>
              <a:t> </a:t>
            </a:r>
            <a:r>
              <a:rPr lang="it-IT" sz="2200" dirty="0" err="1"/>
              <a:t>requirements</a:t>
            </a:r>
            <a:r>
              <a:rPr lang="it-IT" sz="2200" dirty="0"/>
              <a:t> in an </a:t>
            </a:r>
            <a:r>
              <a:rPr lang="it-IT" sz="2200" dirty="0" err="1"/>
              <a:t>environment</a:t>
            </a:r>
            <a:r>
              <a:rPr lang="it-IT" sz="2200" dirty="0"/>
              <a:t> </a:t>
            </a:r>
            <a:r>
              <a:rPr lang="it-IT" sz="2200" dirty="0" err="1"/>
              <a:t>characterized</a:t>
            </a:r>
            <a:r>
              <a:rPr lang="it-IT" sz="2200" dirty="0"/>
              <a:t> by </a:t>
            </a:r>
            <a:r>
              <a:rPr lang="it-IT" sz="2200" dirty="0" err="1"/>
              <a:t>stable</a:t>
            </a:r>
            <a:r>
              <a:rPr lang="it-IT" sz="2200" dirty="0"/>
              <a:t> </a:t>
            </a:r>
            <a:r>
              <a:rPr lang="it-IT" sz="2200" dirty="0" err="1"/>
              <a:t>ranges</a:t>
            </a:r>
            <a:r>
              <a:rPr lang="it-IT" sz="2200" dirty="0"/>
              <a:t> of </a:t>
            </a:r>
            <a:r>
              <a:rPr lang="it-IT" sz="2200" dirty="0" err="1"/>
              <a:t>abiotic</a:t>
            </a:r>
            <a:r>
              <a:rPr lang="it-IT" sz="2200" dirty="0"/>
              <a:t> </a:t>
            </a:r>
            <a:r>
              <a:rPr lang="it-IT" sz="2200" dirty="0" err="1"/>
              <a:t>factors</a:t>
            </a:r>
            <a:r>
              <a:rPr lang="it-IT" sz="2200" dirty="0"/>
              <a:t> </a:t>
            </a:r>
            <a:r>
              <a:rPr lang="it-IT" sz="2200" dirty="0" err="1"/>
              <a:t>that</a:t>
            </a:r>
            <a:r>
              <a:rPr lang="it-IT" sz="2200" dirty="0"/>
              <a:t> </a:t>
            </a:r>
            <a:r>
              <a:rPr lang="it-IT" sz="2200" b="1" dirty="0" err="1"/>
              <a:t>have</a:t>
            </a:r>
            <a:r>
              <a:rPr lang="it-IT" sz="2200" b="1" dirty="0"/>
              <a:t> </a:t>
            </a:r>
            <a:r>
              <a:rPr lang="it-IT" sz="2200" b="1" dirty="0" err="1"/>
              <a:t>reached</a:t>
            </a:r>
            <a:r>
              <a:rPr lang="it-IT" sz="2200" b="1" dirty="0"/>
              <a:t> </a:t>
            </a:r>
            <a:r>
              <a:rPr lang="it-IT" sz="2200" b="1" dirty="0" err="1"/>
              <a:t>equilibrium</a:t>
            </a:r>
            <a:r>
              <a:rPr lang="it-IT" sz="2200" b="1" dirty="0"/>
              <a:t> </a:t>
            </a:r>
            <a:r>
              <a:rPr lang="it-IT" sz="2200" b="1" dirty="0" err="1"/>
              <a:t>spontaneously</a:t>
            </a:r>
            <a:r>
              <a:rPr lang="it-IT" sz="2200" dirty="0"/>
              <a:t>.  </a:t>
            </a:r>
            <a:endParaRPr lang="en-GB" sz="2200"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2225" y="2852937"/>
            <a:ext cx="3960956" cy="272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832280" y="2263825"/>
            <a:ext cx="4825164" cy="584775"/>
          </a:xfrm>
          <a:prstGeom prst="rect">
            <a:avLst/>
          </a:prstGeom>
          <a:noFill/>
        </p:spPr>
        <p:txBody>
          <a:bodyPr wrap="square" rtlCol="0">
            <a:spAutoFit/>
          </a:bodyPr>
          <a:lstStyle/>
          <a:p>
            <a:pPr algn="ctr"/>
            <a:r>
              <a:rPr lang="en-GB" sz="3200" b="1" dirty="0"/>
              <a:t>Stable meadow (</a:t>
            </a:r>
            <a:r>
              <a:rPr lang="en-GB" sz="3200" b="1" dirty="0" err="1"/>
              <a:t>magredo</a:t>
            </a:r>
            <a:r>
              <a:rPr lang="en-GB" sz="3200" b="1" dirty="0"/>
              <a:t>)</a:t>
            </a:r>
          </a:p>
        </p:txBody>
      </p:sp>
      <p:sp>
        <p:nvSpPr>
          <p:cNvPr id="9" name="CasellaDiTesto 8"/>
          <p:cNvSpPr txBox="1"/>
          <p:nvPr/>
        </p:nvSpPr>
        <p:spPr>
          <a:xfrm>
            <a:off x="6600121" y="2282135"/>
            <a:ext cx="4825164" cy="584775"/>
          </a:xfrm>
          <a:prstGeom prst="rect">
            <a:avLst/>
          </a:prstGeom>
          <a:noFill/>
        </p:spPr>
        <p:txBody>
          <a:bodyPr wrap="square" rtlCol="0">
            <a:spAutoFit/>
          </a:bodyPr>
          <a:lstStyle/>
          <a:p>
            <a:pPr algn="ctr"/>
            <a:r>
              <a:rPr lang="en-GB" sz="3200" b="1" dirty="0"/>
              <a:t>Garden</a:t>
            </a:r>
          </a:p>
        </p:txBody>
      </p:sp>
      <p:pic>
        <p:nvPicPr>
          <p:cNvPr id="1026" name="Picture 2" descr="Magredi, le Steppe friulane • ForEst Studio Naturalistico">
            <a:extLst>
              <a:ext uri="{FF2B5EF4-FFF2-40B4-BE49-F238E27FC236}">
                <a16:creationId xmlns:a16="http://schemas.microsoft.com/office/drawing/2014/main" id="{08B93C64-862D-4429-AD75-B2B48BAE2E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8819" y="2848600"/>
            <a:ext cx="4303835" cy="268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9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78644" y="548681"/>
            <a:ext cx="11234710" cy="830997"/>
          </a:xfrm>
          <a:prstGeom prst="rect">
            <a:avLst/>
          </a:prstGeom>
          <a:noFill/>
        </p:spPr>
        <p:txBody>
          <a:bodyPr wrap="square" rtlCol="0">
            <a:spAutoFit/>
          </a:bodyPr>
          <a:lstStyle/>
          <a:p>
            <a:r>
              <a:rPr lang="en-GB" sz="2400" dirty="0"/>
              <a:t>The stable community is thus our reference as it is the repository of information of the normal </a:t>
            </a:r>
            <a:r>
              <a:rPr lang="en-GB" sz="2400" dirty="0" err="1"/>
              <a:t>sinecology</a:t>
            </a:r>
            <a:r>
              <a:rPr lang="en-GB" sz="2400" dirty="0"/>
              <a:t> of that association of species.    </a:t>
            </a:r>
          </a:p>
        </p:txBody>
      </p:sp>
      <p:sp>
        <p:nvSpPr>
          <p:cNvPr id="5" name="CasellaDiTesto 4"/>
          <p:cNvSpPr txBox="1"/>
          <p:nvPr/>
        </p:nvSpPr>
        <p:spPr>
          <a:xfrm>
            <a:off x="443430" y="1779585"/>
            <a:ext cx="11306728" cy="584775"/>
          </a:xfrm>
          <a:prstGeom prst="rect">
            <a:avLst/>
          </a:prstGeom>
          <a:noFill/>
        </p:spPr>
        <p:txBody>
          <a:bodyPr wrap="square" rtlCol="0">
            <a:spAutoFit/>
          </a:bodyPr>
          <a:lstStyle/>
          <a:p>
            <a:r>
              <a:rPr lang="en-GB" sz="1600" b="1" dirty="0" err="1"/>
              <a:t>Sinecology</a:t>
            </a:r>
            <a:r>
              <a:rPr lang="en-GB" sz="1600" dirty="0"/>
              <a:t>: </a:t>
            </a:r>
            <a:r>
              <a:rPr lang="en-US" sz="1600" dirty="0"/>
              <a:t>chapter of general ecology, animal or plant, which deals with the relationships that exist between the environment and groups of species and individuals, such as communities</a:t>
            </a:r>
            <a:r>
              <a:rPr lang="en-GB" sz="1600" dirty="0"/>
              <a:t> </a:t>
            </a:r>
          </a:p>
        </p:txBody>
      </p:sp>
      <p:sp>
        <p:nvSpPr>
          <p:cNvPr id="6" name="CasellaDiTesto 5"/>
          <p:cNvSpPr txBox="1"/>
          <p:nvPr/>
        </p:nvSpPr>
        <p:spPr>
          <a:xfrm>
            <a:off x="442491" y="2636913"/>
            <a:ext cx="11306728" cy="1015663"/>
          </a:xfrm>
          <a:prstGeom prst="rect">
            <a:avLst/>
          </a:prstGeom>
          <a:noFill/>
        </p:spPr>
        <p:txBody>
          <a:bodyPr wrap="square" rtlCol="0">
            <a:spAutoFit/>
          </a:bodyPr>
          <a:lstStyle/>
          <a:p>
            <a:r>
              <a:rPr lang="en-US" sz="2000" b="1" dirty="0"/>
              <a:t>Disturbances </a:t>
            </a:r>
            <a:r>
              <a:rPr lang="en-US" sz="2000" dirty="0"/>
              <a:t>of the abiotic or biotic factors characterizing  the «X» community might result in a change of the community equilibrium, resulting in impairments of populations of species -&gt; decrease in individuals and in the worst case, biodiversity </a:t>
            </a:r>
            <a:r>
              <a:rPr lang="en-US" sz="2000" dirty="0">
                <a:highlight>
                  <a:srgbClr val="FFFF00"/>
                </a:highlight>
              </a:rPr>
              <a:t>loss</a:t>
            </a:r>
            <a:r>
              <a:rPr lang="en-US" sz="2000" dirty="0"/>
              <a:t>.  </a:t>
            </a:r>
            <a:r>
              <a:rPr lang="en-US" sz="2000" b="1" dirty="0"/>
              <a:t> </a:t>
            </a:r>
            <a:endParaRPr lang="en-US" sz="2000" dirty="0"/>
          </a:p>
        </p:txBody>
      </p:sp>
      <p:sp>
        <p:nvSpPr>
          <p:cNvPr id="7" name="CasellaDiTesto 6"/>
          <p:cNvSpPr txBox="1"/>
          <p:nvPr/>
        </p:nvSpPr>
        <p:spPr>
          <a:xfrm>
            <a:off x="442491" y="3933056"/>
            <a:ext cx="11306728" cy="707886"/>
          </a:xfrm>
          <a:prstGeom prst="rect">
            <a:avLst/>
          </a:prstGeom>
          <a:noFill/>
        </p:spPr>
        <p:txBody>
          <a:bodyPr wrap="square" rtlCol="0">
            <a:spAutoFit/>
          </a:bodyPr>
          <a:lstStyle/>
          <a:p>
            <a:r>
              <a:rPr lang="en-US" sz="2000" b="1" dirty="0"/>
              <a:t>Monitoring over time and space the community structure could give us the means to identify ongoing changes caused by unknown disturbances  </a:t>
            </a:r>
            <a:endParaRPr lang="en-US" sz="2000" dirty="0"/>
          </a:p>
        </p:txBody>
      </p:sp>
      <p:sp>
        <p:nvSpPr>
          <p:cNvPr id="8" name="CasellaDiTesto 7"/>
          <p:cNvSpPr txBox="1"/>
          <p:nvPr/>
        </p:nvSpPr>
        <p:spPr>
          <a:xfrm>
            <a:off x="442491" y="4941168"/>
            <a:ext cx="11306728" cy="707886"/>
          </a:xfrm>
          <a:prstGeom prst="rect">
            <a:avLst/>
          </a:prstGeom>
          <a:noFill/>
        </p:spPr>
        <p:txBody>
          <a:bodyPr wrap="square" rtlCol="0">
            <a:spAutoFit/>
          </a:bodyPr>
          <a:lstStyle/>
          <a:p>
            <a:r>
              <a:rPr lang="en-US" sz="2000" b="1" dirty="0"/>
              <a:t>Identifying the cause requires a strong knowledge of the species comprising the community especially in their </a:t>
            </a:r>
            <a:r>
              <a:rPr lang="en-US" sz="2000" b="1" dirty="0" err="1"/>
              <a:t>auotoecology</a:t>
            </a:r>
            <a:r>
              <a:rPr lang="en-US" sz="2000" b="1" dirty="0"/>
              <a:t> and </a:t>
            </a:r>
            <a:r>
              <a:rPr lang="en-US" sz="2000" b="1" dirty="0" err="1"/>
              <a:t>sinecology</a:t>
            </a:r>
            <a:endParaRPr lang="en-US" sz="2000" dirty="0"/>
          </a:p>
        </p:txBody>
      </p:sp>
      <p:sp>
        <p:nvSpPr>
          <p:cNvPr id="9" name="Rettangolo 8"/>
          <p:cNvSpPr/>
          <p:nvPr/>
        </p:nvSpPr>
        <p:spPr>
          <a:xfrm>
            <a:off x="478644" y="5949281"/>
            <a:ext cx="11234710" cy="830997"/>
          </a:xfrm>
          <a:prstGeom prst="rect">
            <a:avLst/>
          </a:prstGeom>
        </p:spPr>
        <p:txBody>
          <a:bodyPr wrap="square">
            <a:spAutoFit/>
          </a:bodyPr>
          <a:lstStyle/>
          <a:p>
            <a:r>
              <a:rPr lang="en-GB" sz="1600" b="1" dirty="0" err="1"/>
              <a:t>Autoecology</a:t>
            </a:r>
            <a:r>
              <a:rPr lang="en-GB" sz="1600" dirty="0"/>
              <a:t>: </a:t>
            </a:r>
            <a:r>
              <a:rPr lang="en-US" sz="1600" dirty="0"/>
              <a:t>Chapter of animal or plant ecology which, in opposition to synecology, investigates the relationships between the environment and a species, a race or other systematic category; or between the environment and single individuals, regardless, as far as possible, of the relationships that are established between the groups investigated and other systematic groups and individuals.</a:t>
            </a:r>
          </a:p>
        </p:txBody>
      </p:sp>
    </p:spTree>
    <p:extLst>
      <p:ext uri="{BB962C8B-B14F-4D97-AF65-F5344CB8AC3E}">
        <p14:creationId xmlns:p14="http://schemas.microsoft.com/office/powerpoint/2010/main" val="408990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9439" y="332656"/>
            <a:ext cx="11234710" cy="523220"/>
          </a:xfrm>
          <a:prstGeom prst="rect">
            <a:avLst/>
          </a:prstGeom>
          <a:noFill/>
        </p:spPr>
        <p:txBody>
          <a:bodyPr wrap="square" rtlCol="0">
            <a:spAutoFit/>
          </a:bodyPr>
          <a:lstStyle/>
          <a:p>
            <a:r>
              <a:rPr lang="en-GB" sz="2800" b="1" dirty="0"/>
              <a:t>Back to species!</a:t>
            </a:r>
          </a:p>
        </p:txBody>
      </p:sp>
      <p:sp>
        <p:nvSpPr>
          <p:cNvPr id="3" name="CasellaDiTesto 2"/>
          <p:cNvSpPr txBox="1"/>
          <p:nvPr/>
        </p:nvSpPr>
        <p:spPr>
          <a:xfrm>
            <a:off x="479439" y="836712"/>
            <a:ext cx="11234710" cy="461665"/>
          </a:xfrm>
          <a:prstGeom prst="rect">
            <a:avLst/>
          </a:prstGeom>
          <a:noFill/>
        </p:spPr>
        <p:txBody>
          <a:bodyPr wrap="square" rtlCol="0">
            <a:spAutoFit/>
          </a:bodyPr>
          <a:lstStyle/>
          <a:p>
            <a:r>
              <a:rPr lang="en-GB" sz="2400" dirty="0"/>
              <a:t>Species Ecological Niche:</a:t>
            </a:r>
          </a:p>
        </p:txBody>
      </p:sp>
      <p:sp>
        <p:nvSpPr>
          <p:cNvPr id="6" name="Rettangolo 5"/>
          <p:cNvSpPr/>
          <p:nvPr/>
        </p:nvSpPr>
        <p:spPr>
          <a:xfrm>
            <a:off x="479439" y="1429694"/>
            <a:ext cx="11234711" cy="1569660"/>
          </a:xfrm>
          <a:prstGeom prst="rect">
            <a:avLst/>
          </a:prstGeom>
        </p:spPr>
        <p:txBody>
          <a:bodyPr wrap="square">
            <a:spAutoFit/>
          </a:bodyPr>
          <a:lstStyle/>
          <a:p>
            <a:r>
              <a:rPr lang="en-US" sz="2400" dirty="0"/>
              <a:t>Ecological niche is a term for the position of a species within an ecosystem, describing both the range of conditions necessary for persistence of the species, and its ecological role in the ecosystem. Ecological niche encloses all of the interactions between a species and the biotic and abiotic environment. </a:t>
            </a:r>
            <a:endParaRPr lang="en-GB" sz="2400" dirty="0"/>
          </a:p>
        </p:txBody>
      </p:sp>
      <p:sp>
        <p:nvSpPr>
          <p:cNvPr id="7" name="Rettangolo 6"/>
          <p:cNvSpPr/>
          <p:nvPr/>
        </p:nvSpPr>
        <p:spPr>
          <a:xfrm>
            <a:off x="471096" y="3566944"/>
            <a:ext cx="11234711" cy="2677656"/>
          </a:xfrm>
          <a:prstGeom prst="rect">
            <a:avLst/>
          </a:prstGeom>
        </p:spPr>
        <p:txBody>
          <a:bodyPr wrap="square">
            <a:spAutoFit/>
          </a:bodyPr>
          <a:lstStyle/>
          <a:p>
            <a:r>
              <a:rPr lang="en-US" sz="2400" b="1" dirty="0"/>
              <a:t>Hutchinson</a:t>
            </a:r>
            <a:r>
              <a:rPr lang="en-US" sz="2400" dirty="0"/>
              <a:t> (1957) expressed this concept to represent it "mathematically": Niche is an "</a:t>
            </a:r>
            <a:r>
              <a:rPr lang="en-US" sz="2400" b="1" dirty="0"/>
              <a:t>n-dimensional </a:t>
            </a:r>
            <a:r>
              <a:rPr lang="en-US" sz="2400" b="1" dirty="0" err="1"/>
              <a:t>hypervolume</a:t>
            </a:r>
            <a:r>
              <a:rPr lang="en-US" sz="2400" dirty="0"/>
              <a:t>", where </a:t>
            </a:r>
            <a:r>
              <a:rPr lang="en-US" sz="2400" b="1" dirty="0"/>
              <a:t>the dimensions are environmental conditions and resources</a:t>
            </a:r>
            <a:r>
              <a:rPr lang="en-US" sz="2400" dirty="0"/>
              <a:t>, </a:t>
            </a:r>
            <a:r>
              <a:rPr lang="en-US" sz="2400" b="1" dirty="0"/>
              <a:t>that define the requirements of an individual or a species to practice its way of life</a:t>
            </a:r>
            <a:r>
              <a:rPr lang="en-US" sz="2400" dirty="0"/>
              <a:t>, more particularly, </a:t>
            </a:r>
            <a:r>
              <a:rPr lang="en-US" sz="2400" b="1" dirty="0"/>
              <a:t>for its population to persist</a:t>
            </a:r>
            <a:r>
              <a:rPr lang="en-US" sz="2400" dirty="0"/>
              <a:t>. The "hypervolume" defines the multi-dimensional space of resources (e.g. light, nutrients, structure etc.) available to (and specifically used by) organisms, and "all species other than those under consideration are regarded as part of the coordinate system".</a:t>
            </a:r>
            <a:endParaRPr lang="en-GB" sz="2400" dirty="0"/>
          </a:p>
        </p:txBody>
      </p:sp>
    </p:spTree>
    <p:extLst>
      <p:ext uri="{BB962C8B-B14F-4D97-AF65-F5344CB8AC3E}">
        <p14:creationId xmlns:p14="http://schemas.microsoft.com/office/powerpoint/2010/main" val="72622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7368" y="404665"/>
            <a:ext cx="10945216" cy="584775"/>
          </a:xfrm>
          <a:prstGeom prst="rect">
            <a:avLst/>
          </a:prstGeom>
          <a:noFill/>
        </p:spPr>
        <p:txBody>
          <a:bodyPr wrap="square" rtlCol="0">
            <a:spAutoFit/>
          </a:bodyPr>
          <a:lstStyle/>
          <a:p>
            <a:r>
              <a:rPr lang="en-GB" sz="3200" b="1" dirty="0"/>
              <a:t>Organisms? Better species…</a:t>
            </a:r>
          </a:p>
        </p:txBody>
      </p:sp>
      <p:sp>
        <p:nvSpPr>
          <p:cNvPr id="5" name="CasellaDiTesto 4"/>
          <p:cNvSpPr txBox="1"/>
          <p:nvPr/>
        </p:nvSpPr>
        <p:spPr>
          <a:xfrm>
            <a:off x="3937543" y="1259650"/>
            <a:ext cx="5827242" cy="954107"/>
          </a:xfrm>
          <a:prstGeom prst="rect">
            <a:avLst/>
          </a:prstGeom>
          <a:noFill/>
        </p:spPr>
        <p:txBody>
          <a:bodyPr wrap="square" rtlCol="0">
            <a:spAutoFit/>
          </a:bodyPr>
          <a:lstStyle/>
          <a:p>
            <a:r>
              <a:rPr lang="en-GB" sz="2800" b="1" dirty="0" err="1"/>
              <a:t>Spugnòla</a:t>
            </a:r>
            <a:endParaRPr lang="en-GB" sz="2800" b="1" dirty="0"/>
          </a:p>
          <a:p>
            <a:r>
              <a:rPr lang="en-GB" sz="2800" b="1" i="1" dirty="0" err="1">
                <a:solidFill>
                  <a:srgbClr val="FF0000"/>
                </a:solidFill>
              </a:rPr>
              <a:t>Morchella</a:t>
            </a:r>
            <a:r>
              <a:rPr lang="en-GB" sz="2800" b="1" i="1" dirty="0">
                <a:solidFill>
                  <a:srgbClr val="FF0000"/>
                </a:solidFill>
              </a:rPr>
              <a:t> esculenta </a:t>
            </a:r>
            <a:r>
              <a:rPr lang="en-GB" sz="2800" b="1" dirty="0">
                <a:solidFill>
                  <a:srgbClr val="FF0000"/>
                </a:solidFill>
              </a:rPr>
              <a:t>(L.) Pers.</a:t>
            </a:r>
          </a:p>
        </p:txBody>
      </p:sp>
      <p:pic>
        <p:nvPicPr>
          <p:cNvPr id="1026" name="Picture 2" descr="Spugnole che crescono nel muschi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151" y="1259650"/>
            <a:ext cx="3528392" cy="19842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6240" y="2251752"/>
            <a:ext cx="3528392" cy="25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5425440" y="2305615"/>
            <a:ext cx="2691463" cy="2246769"/>
          </a:xfrm>
          <a:prstGeom prst="rect">
            <a:avLst/>
          </a:prstGeom>
          <a:noFill/>
        </p:spPr>
        <p:txBody>
          <a:bodyPr wrap="square" rtlCol="0">
            <a:spAutoFit/>
          </a:bodyPr>
          <a:lstStyle>
            <a:defPPr>
              <a:defRPr lang="it-IT"/>
            </a:defPPr>
            <a:lvl1pPr>
              <a:defRPr sz="2800" b="1"/>
            </a:lvl1pPr>
          </a:lstStyle>
          <a:p>
            <a:pPr algn="r"/>
            <a:r>
              <a:rPr lang="en-GB" dirty="0" err="1"/>
              <a:t>Erba</a:t>
            </a:r>
            <a:r>
              <a:rPr lang="en-GB" dirty="0"/>
              <a:t> di </a:t>
            </a:r>
            <a:r>
              <a:rPr lang="en-GB" dirty="0" err="1"/>
              <a:t>Sileno</a:t>
            </a:r>
            <a:endParaRPr lang="en-GB" dirty="0"/>
          </a:p>
          <a:p>
            <a:pPr algn="r"/>
            <a:r>
              <a:rPr lang="en-GB" dirty="0" err="1"/>
              <a:t>Sclopit</a:t>
            </a:r>
            <a:endParaRPr lang="en-GB" dirty="0"/>
          </a:p>
          <a:p>
            <a:pPr algn="r"/>
            <a:r>
              <a:rPr lang="en-GB" dirty="0" err="1"/>
              <a:t>Grisol</a:t>
            </a:r>
            <a:endParaRPr lang="en-GB" dirty="0"/>
          </a:p>
          <a:p>
            <a:pPr algn="r"/>
            <a:r>
              <a:rPr lang="en-GB" dirty="0" err="1"/>
              <a:t>Schioppettini</a:t>
            </a:r>
            <a:endParaRPr lang="en-GB" dirty="0"/>
          </a:p>
          <a:p>
            <a:pPr algn="r"/>
            <a:r>
              <a:rPr lang="en-GB" i="1" dirty="0" err="1">
                <a:solidFill>
                  <a:srgbClr val="FF0000"/>
                </a:solidFill>
              </a:rPr>
              <a:t>Silene</a:t>
            </a:r>
            <a:r>
              <a:rPr lang="en-GB" i="1" dirty="0">
                <a:solidFill>
                  <a:srgbClr val="FF0000"/>
                </a:solidFill>
              </a:rPr>
              <a:t> nutans</a:t>
            </a:r>
            <a:r>
              <a:rPr lang="en-GB" dirty="0">
                <a:solidFill>
                  <a:srgbClr val="FF0000"/>
                </a:solidFill>
              </a:rPr>
              <a:t> L.</a:t>
            </a:r>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778" y="4365105"/>
            <a:ext cx="4549094" cy="227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5039666" y="5668022"/>
            <a:ext cx="3921453" cy="954107"/>
          </a:xfrm>
          <a:prstGeom prst="rect">
            <a:avLst/>
          </a:prstGeom>
          <a:noFill/>
        </p:spPr>
        <p:txBody>
          <a:bodyPr wrap="square" rtlCol="0">
            <a:spAutoFit/>
          </a:bodyPr>
          <a:lstStyle>
            <a:defPPr>
              <a:defRPr lang="it-IT"/>
            </a:defPPr>
            <a:lvl1pPr>
              <a:defRPr sz="2800" b="1"/>
            </a:lvl1pPr>
          </a:lstStyle>
          <a:p>
            <a:r>
              <a:rPr lang="en-GB" dirty="0" err="1"/>
              <a:t>Lombrico</a:t>
            </a:r>
            <a:endParaRPr lang="en-GB" dirty="0"/>
          </a:p>
          <a:p>
            <a:r>
              <a:rPr lang="en-GB" i="1" dirty="0" err="1">
                <a:solidFill>
                  <a:srgbClr val="FF0000"/>
                </a:solidFill>
              </a:rPr>
              <a:t>Lumbricus</a:t>
            </a:r>
            <a:r>
              <a:rPr lang="en-GB" i="1" dirty="0">
                <a:solidFill>
                  <a:srgbClr val="FF0000"/>
                </a:solidFill>
              </a:rPr>
              <a:t> </a:t>
            </a:r>
            <a:r>
              <a:rPr lang="en-GB" i="1" dirty="0" err="1">
                <a:solidFill>
                  <a:srgbClr val="FF0000"/>
                </a:solidFill>
              </a:rPr>
              <a:t>terrestris</a:t>
            </a:r>
            <a:r>
              <a:rPr lang="en-GB" i="1" dirty="0">
                <a:solidFill>
                  <a:srgbClr val="FF0000"/>
                </a:solidFill>
              </a:rPr>
              <a:t> </a:t>
            </a:r>
            <a:r>
              <a:rPr lang="en-GB" dirty="0">
                <a:solidFill>
                  <a:srgbClr val="FF0000"/>
                </a:solidFill>
              </a:rPr>
              <a:t>L.</a:t>
            </a:r>
          </a:p>
        </p:txBody>
      </p:sp>
    </p:spTree>
    <p:extLst>
      <p:ext uri="{BB962C8B-B14F-4D97-AF65-F5344CB8AC3E}">
        <p14:creationId xmlns:p14="http://schemas.microsoft.com/office/powerpoint/2010/main" val="320145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183FA0B-13A5-4425-B4B7-3CB2905038EF}"/>
              </a:ext>
            </a:extLst>
          </p:cNvPr>
          <p:cNvSpPr txBox="1"/>
          <p:nvPr/>
        </p:nvSpPr>
        <p:spPr>
          <a:xfrm>
            <a:off x="2302778" y="1398896"/>
            <a:ext cx="2248250" cy="954107"/>
          </a:xfrm>
          <a:prstGeom prst="rect">
            <a:avLst/>
          </a:prstGeom>
          <a:noFill/>
        </p:spPr>
        <p:txBody>
          <a:bodyPr wrap="square" rtlCol="0">
            <a:spAutoFit/>
          </a:bodyPr>
          <a:lstStyle/>
          <a:p>
            <a:r>
              <a:rPr lang="it-IT" sz="2800" dirty="0"/>
              <a:t>PLANT SPECIES</a:t>
            </a:r>
          </a:p>
        </p:txBody>
      </p:sp>
      <p:sp>
        <p:nvSpPr>
          <p:cNvPr id="8" name="CasellaDiTesto 7">
            <a:extLst>
              <a:ext uri="{FF2B5EF4-FFF2-40B4-BE49-F238E27FC236}">
                <a16:creationId xmlns:a16="http://schemas.microsoft.com/office/drawing/2014/main" id="{9EF0EB75-F530-4AFF-8869-9A3ADB4583E0}"/>
              </a:ext>
            </a:extLst>
          </p:cNvPr>
          <p:cNvSpPr txBox="1"/>
          <p:nvPr/>
        </p:nvSpPr>
        <p:spPr>
          <a:xfrm>
            <a:off x="6617517" y="1398896"/>
            <a:ext cx="3456264" cy="954107"/>
          </a:xfrm>
          <a:prstGeom prst="rect">
            <a:avLst/>
          </a:prstGeom>
          <a:noFill/>
        </p:spPr>
        <p:txBody>
          <a:bodyPr wrap="square" rtlCol="0">
            <a:spAutoFit/>
          </a:bodyPr>
          <a:lstStyle/>
          <a:p>
            <a:r>
              <a:rPr lang="it-IT" sz="2800" dirty="0"/>
              <a:t>ECOLOGICAL FACTORS (</a:t>
            </a:r>
            <a:r>
              <a:rPr lang="it-IT" sz="2800" dirty="0" err="1"/>
              <a:t>biotic</a:t>
            </a:r>
            <a:r>
              <a:rPr lang="it-IT" sz="2800" dirty="0"/>
              <a:t> and </a:t>
            </a:r>
            <a:r>
              <a:rPr lang="it-IT" sz="2800" dirty="0" err="1"/>
              <a:t>abiotic</a:t>
            </a:r>
            <a:r>
              <a:rPr lang="it-IT" sz="2800" dirty="0"/>
              <a:t>)</a:t>
            </a:r>
          </a:p>
        </p:txBody>
      </p:sp>
      <p:cxnSp>
        <p:nvCxnSpPr>
          <p:cNvPr id="10" name="Connettore 2 9">
            <a:extLst>
              <a:ext uri="{FF2B5EF4-FFF2-40B4-BE49-F238E27FC236}">
                <a16:creationId xmlns:a16="http://schemas.microsoft.com/office/drawing/2014/main" id="{6F86D053-BDCE-4DDC-9134-29ED29F621FF}"/>
              </a:ext>
            </a:extLst>
          </p:cNvPr>
          <p:cNvCxnSpPr/>
          <p:nvPr/>
        </p:nvCxnSpPr>
        <p:spPr>
          <a:xfrm>
            <a:off x="4551028" y="1958720"/>
            <a:ext cx="1400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C61BA6A-CF01-4587-9486-0E2F610A82FF}"/>
              </a:ext>
            </a:extLst>
          </p:cNvPr>
          <p:cNvCxnSpPr>
            <a:cxnSpLocks/>
          </p:cNvCxnSpPr>
          <p:nvPr/>
        </p:nvCxnSpPr>
        <p:spPr>
          <a:xfrm flipH="1">
            <a:off x="4551028" y="1745019"/>
            <a:ext cx="14009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7490FEBF-A17D-4CED-ADEF-1BE4746C49F1}"/>
              </a:ext>
            </a:extLst>
          </p:cNvPr>
          <p:cNvSpPr txBox="1"/>
          <p:nvPr/>
        </p:nvSpPr>
        <p:spPr>
          <a:xfrm>
            <a:off x="947956" y="3015463"/>
            <a:ext cx="10008066" cy="2031325"/>
          </a:xfrm>
          <a:prstGeom prst="rect">
            <a:avLst/>
          </a:prstGeom>
          <a:noFill/>
        </p:spPr>
        <p:txBody>
          <a:bodyPr wrap="square" rtlCol="0">
            <a:spAutoFit/>
          </a:bodyPr>
          <a:lstStyle/>
          <a:p>
            <a:r>
              <a:rPr lang="it-IT" dirty="0"/>
              <a:t>Following a </a:t>
            </a:r>
            <a:r>
              <a:rPr lang="it-IT" dirty="0" err="1"/>
              <a:t>typical</a:t>
            </a:r>
            <a:r>
              <a:rPr lang="it-IT" dirty="0"/>
              <a:t> </a:t>
            </a:r>
            <a:r>
              <a:rPr lang="it-IT" dirty="0" err="1"/>
              <a:t>physiological</a:t>
            </a:r>
            <a:r>
              <a:rPr lang="it-IT" dirty="0"/>
              <a:t> approach, the </a:t>
            </a:r>
            <a:r>
              <a:rPr lang="it-IT" dirty="0" err="1"/>
              <a:t>response</a:t>
            </a:r>
            <a:r>
              <a:rPr lang="it-IT" dirty="0"/>
              <a:t> of a plant to single factors, or combination of factors </a:t>
            </a:r>
            <a:r>
              <a:rPr lang="it-IT" dirty="0" err="1"/>
              <a:t>is</a:t>
            </a:r>
            <a:r>
              <a:rPr lang="it-IT" dirty="0"/>
              <a:t> </a:t>
            </a:r>
            <a:r>
              <a:rPr lang="it-IT" dirty="0" err="1"/>
              <a:t>investigated</a:t>
            </a:r>
            <a:r>
              <a:rPr lang="it-IT" dirty="0"/>
              <a:t>, </a:t>
            </a:r>
            <a:r>
              <a:rPr lang="it-IT" dirty="0" err="1"/>
              <a:t>typically</a:t>
            </a:r>
            <a:r>
              <a:rPr lang="it-IT" dirty="0"/>
              <a:t> with </a:t>
            </a:r>
            <a:r>
              <a:rPr lang="it-IT" dirty="0" err="1"/>
              <a:t>measurements</a:t>
            </a:r>
            <a:r>
              <a:rPr lang="it-IT" dirty="0"/>
              <a:t> </a:t>
            </a:r>
            <a:r>
              <a:rPr lang="it-IT" dirty="0" err="1"/>
              <a:t>that</a:t>
            </a:r>
            <a:r>
              <a:rPr lang="it-IT" dirty="0"/>
              <a:t> are carried out in the lab, in </a:t>
            </a:r>
            <a:r>
              <a:rPr lang="it-IT" dirty="0" err="1"/>
              <a:t>highly</a:t>
            </a:r>
            <a:r>
              <a:rPr lang="it-IT" dirty="0"/>
              <a:t> </a:t>
            </a:r>
            <a:r>
              <a:rPr lang="it-IT" dirty="0" err="1"/>
              <a:t>artificial</a:t>
            </a:r>
            <a:r>
              <a:rPr lang="it-IT" dirty="0"/>
              <a:t> conditions, on a </a:t>
            </a:r>
            <a:r>
              <a:rPr lang="it-IT" dirty="0" err="1"/>
              <a:t>number</a:t>
            </a:r>
            <a:r>
              <a:rPr lang="it-IT" dirty="0"/>
              <a:t> of </a:t>
            </a:r>
            <a:r>
              <a:rPr lang="it-IT" dirty="0" err="1"/>
              <a:t>individuals</a:t>
            </a:r>
            <a:r>
              <a:rPr lang="it-IT" dirty="0"/>
              <a:t>; the results are </a:t>
            </a:r>
            <a:r>
              <a:rPr lang="it-IT" dirty="0" err="1"/>
              <a:t>used</a:t>
            </a:r>
            <a:r>
              <a:rPr lang="it-IT" dirty="0"/>
              <a:t> to </a:t>
            </a:r>
            <a:r>
              <a:rPr lang="it-IT" dirty="0" err="1"/>
              <a:t>interpret</a:t>
            </a:r>
            <a:r>
              <a:rPr lang="it-IT" dirty="0"/>
              <a:t> e.g. the </a:t>
            </a:r>
            <a:r>
              <a:rPr lang="it-IT" dirty="0" err="1"/>
              <a:t>answer</a:t>
            </a:r>
            <a:r>
              <a:rPr lang="it-IT" dirty="0"/>
              <a:t> to </a:t>
            </a:r>
            <a:r>
              <a:rPr lang="it-IT" dirty="0" err="1"/>
              <a:t>specific</a:t>
            </a:r>
            <a:r>
              <a:rPr lang="it-IT" dirty="0"/>
              <a:t> </a:t>
            </a:r>
            <a:r>
              <a:rPr lang="it-IT" dirty="0" err="1"/>
              <a:t>abiotic</a:t>
            </a:r>
            <a:r>
              <a:rPr lang="it-IT" dirty="0"/>
              <a:t> factors (e.g. light, temperature) </a:t>
            </a:r>
            <a:r>
              <a:rPr lang="it-IT" dirty="0" err="1"/>
              <a:t>stressors</a:t>
            </a:r>
            <a:r>
              <a:rPr lang="it-IT" dirty="0"/>
              <a:t> (e.g. </a:t>
            </a:r>
            <a:r>
              <a:rPr lang="it-IT" dirty="0" err="1"/>
              <a:t>drought</a:t>
            </a:r>
            <a:r>
              <a:rPr lang="it-IT" dirty="0"/>
              <a:t>, </a:t>
            </a:r>
            <a:r>
              <a:rPr lang="it-IT" dirty="0" err="1"/>
              <a:t>nutrients</a:t>
            </a:r>
            <a:r>
              <a:rPr lang="it-IT" dirty="0"/>
              <a:t>), </a:t>
            </a:r>
            <a:r>
              <a:rPr lang="it-IT" dirty="0" err="1"/>
              <a:t>inferring</a:t>
            </a:r>
            <a:r>
              <a:rPr lang="it-IT" dirty="0"/>
              <a:t> the effects in </a:t>
            </a:r>
            <a:r>
              <a:rPr lang="it-IT" dirty="0" err="1"/>
              <a:t>terms</a:t>
            </a:r>
            <a:r>
              <a:rPr lang="it-IT" dirty="0"/>
              <a:t> of </a:t>
            </a:r>
            <a:r>
              <a:rPr lang="it-IT" dirty="0" err="1"/>
              <a:t>distribution</a:t>
            </a:r>
            <a:r>
              <a:rPr lang="it-IT" dirty="0"/>
              <a:t> </a:t>
            </a:r>
            <a:r>
              <a:rPr lang="it-IT" dirty="0" err="1"/>
              <a:t>limits</a:t>
            </a:r>
            <a:r>
              <a:rPr lang="it-IT" dirty="0"/>
              <a:t> of the </a:t>
            </a:r>
            <a:r>
              <a:rPr lang="it-IT" dirty="0" err="1"/>
              <a:t>species</a:t>
            </a:r>
            <a:r>
              <a:rPr lang="it-IT" dirty="0"/>
              <a:t>, or the </a:t>
            </a:r>
            <a:r>
              <a:rPr lang="it-IT" dirty="0" err="1"/>
              <a:t>survival</a:t>
            </a:r>
            <a:r>
              <a:rPr lang="it-IT" dirty="0"/>
              <a:t> </a:t>
            </a:r>
            <a:r>
              <a:rPr lang="it-IT" dirty="0" err="1"/>
              <a:t>ability</a:t>
            </a:r>
            <a:r>
              <a:rPr lang="it-IT" dirty="0"/>
              <a:t> of </a:t>
            </a:r>
            <a:r>
              <a:rPr lang="it-IT" dirty="0" err="1"/>
              <a:t>that</a:t>
            </a:r>
            <a:r>
              <a:rPr lang="it-IT" dirty="0"/>
              <a:t> </a:t>
            </a:r>
            <a:r>
              <a:rPr lang="it-IT" dirty="0" err="1"/>
              <a:t>species</a:t>
            </a:r>
            <a:r>
              <a:rPr lang="it-IT" dirty="0"/>
              <a:t> vs. other </a:t>
            </a:r>
            <a:r>
              <a:rPr lang="it-IT" dirty="0" err="1"/>
              <a:t>species</a:t>
            </a:r>
            <a:r>
              <a:rPr lang="it-IT" dirty="0"/>
              <a:t>. </a:t>
            </a:r>
          </a:p>
          <a:p>
            <a:endParaRPr lang="it-IT" dirty="0"/>
          </a:p>
          <a:p>
            <a:endParaRPr lang="it-IT" dirty="0"/>
          </a:p>
        </p:txBody>
      </p:sp>
      <p:sp>
        <p:nvSpPr>
          <p:cNvPr id="17" name="CasellaDiTesto 16">
            <a:extLst>
              <a:ext uri="{FF2B5EF4-FFF2-40B4-BE49-F238E27FC236}">
                <a16:creationId xmlns:a16="http://schemas.microsoft.com/office/drawing/2014/main" id="{A518047F-1312-4424-BECD-8703486852CA}"/>
              </a:ext>
            </a:extLst>
          </p:cNvPr>
          <p:cNvSpPr txBox="1"/>
          <p:nvPr/>
        </p:nvSpPr>
        <p:spPr>
          <a:xfrm>
            <a:off x="947956" y="436228"/>
            <a:ext cx="8800051" cy="646331"/>
          </a:xfrm>
          <a:prstGeom prst="rect">
            <a:avLst/>
          </a:prstGeom>
          <a:noFill/>
        </p:spPr>
        <p:txBody>
          <a:bodyPr wrap="square" rtlCol="0">
            <a:spAutoFit/>
          </a:bodyPr>
          <a:lstStyle/>
          <a:p>
            <a:r>
              <a:rPr lang="it-IT" dirty="0"/>
              <a:t>To </a:t>
            </a:r>
            <a:r>
              <a:rPr lang="it-IT" dirty="0" err="1"/>
              <a:t>describe</a:t>
            </a:r>
            <a:r>
              <a:rPr lang="it-IT" dirty="0"/>
              <a:t> the </a:t>
            </a:r>
            <a:r>
              <a:rPr lang="it-IT" dirty="0" err="1"/>
              <a:t>species</a:t>
            </a:r>
            <a:r>
              <a:rPr lang="it-IT" dirty="0"/>
              <a:t> </a:t>
            </a:r>
            <a:r>
              <a:rPr lang="it-IT" dirty="0" err="1"/>
              <a:t>niche</a:t>
            </a:r>
            <a:r>
              <a:rPr lang="it-IT" dirty="0"/>
              <a:t>, </a:t>
            </a:r>
            <a:r>
              <a:rPr lang="it-IT" dirty="0" err="1"/>
              <a:t>we</a:t>
            </a:r>
            <a:r>
              <a:rPr lang="it-IT" dirty="0"/>
              <a:t> need to </a:t>
            </a:r>
            <a:r>
              <a:rPr lang="it-IT" dirty="0" err="1"/>
              <a:t>describe</a:t>
            </a:r>
            <a:r>
              <a:rPr lang="it-IT" dirty="0"/>
              <a:t> the </a:t>
            </a:r>
            <a:r>
              <a:rPr lang="it-IT" dirty="0" err="1"/>
              <a:t>species</a:t>
            </a:r>
            <a:r>
              <a:rPr lang="it-IT" dirty="0"/>
              <a:t> </a:t>
            </a:r>
            <a:r>
              <a:rPr lang="it-IT" dirty="0" err="1"/>
              <a:t>answer</a:t>
            </a:r>
            <a:r>
              <a:rPr lang="it-IT" dirty="0"/>
              <a:t> to a </a:t>
            </a:r>
            <a:r>
              <a:rPr lang="it-IT" dirty="0" err="1"/>
              <a:t>number</a:t>
            </a:r>
            <a:r>
              <a:rPr lang="it-IT" dirty="0"/>
              <a:t> of </a:t>
            </a:r>
            <a:r>
              <a:rPr lang="it-IT" dirty="0" err="1"/>
              <a:t>abiotic</a:t>
            </a:r>
            <a:r>
              <a:rPr lang="it-IT" dirty="0"/>
              <a:t> and </a:t>
            </a:r>
            <a:r>
              <a:rPr lang="it-IT" dirty="0" err="1"/>
              <a:t>biotic</a:t>
            </a:r>
            <a:r>
              <a:rPr lang="it-IT" dirty="0"/>
              <a:t> factors.</a:t>
            </a:r>
          </a:p>
        </p:txBody>
      </p:sp>
      <p:pic>
        <p:nvPicPr>
          <p:cNvPr id="18" name="Immagine 17">
            <a:extLst>
              <a:ext uri="{FF2B5EF4-FFF2-40B4-BE49-F238E27FC236}">
                <a16:creationId xmlns:a16="http://schemas.microsoft.com/office/drawing/2014/main" id="{594D4D59-548C-4FD2-8F71-483A55385D4D}"/>
              </a:ext>
            </a:extLst>
          </p:cNvPr>
          <p:cNvPicPr>
            <a:picLocks noChangeAspect="1"/>
          </p:cNvPicPr>
          <p:nvPr/>
        </p:nvPicPr>
        <p:blipFill>
          <a:blip r:embed="rId2"/>
          <a:stretch>
            <a:fillRect/>
          </a:stretch>
        </p:blipFill>
        <p:spPr>
          <a:xfrm>
            <a:off x="1111614" y="4599430"/>
            <a:ext cx="3324689" cy="2219635"/>
          </a:xfrm>
          <a:prstGeom prst="rect">
            <a:avLst/>
          </a:prstGeom>
        </p:spPr>
      </p:pic>
    </p:spTree>
    <p:extLst>
      <p:ext uri="{BB962C8B-B14F-4D97-AF65-F5344CB8AC3E}">
        <p14:creationId xmlns:p14="http://schemas.microsoft.com/office/powerpoint/2010/main" val="175788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353BF7-99E3-421E-8A37-7684A0845D7E}"/>
              </a:ext>
            </a:extLst>
          </p:cNvPr>
          <p:cNvSpPr txBox="1"/>
          <p:nvPr/>
        </p:nvSpPr>
        <p:spPr>
          <a:xfrm>
            <a:off x="998290" y="662730"/>
            <a:ext cx="10033233" cy="2031325"/>
          </a:xfrm>
          <a:prstGeom prst="rect">
            <a:avLst/>
          </a:prstGeom>
          <a:noFill/>
        </p:spPr>
        <p:txBody>
          <a:bodyPr wrap="square" rtlCol="0">
            <a:spAutoFit/>
          </a:bodyPr>
          <a:lstStyle/>
          <a:p>
            <a:pPr lvl="0"/>
            <a:r>
              <a:rPr lang="it-IT" dirty="0">
                <a:solidFill>
                  <a:prstClr val="black"/>
                </a:solidFill>
              </a:rPr>
              <a:t>An </a:t>
            </a:r>
            <a:r>
              <a:rPr lang="it-IT" dirty="0" err="1">
                <a:solidFill>
                  <a:prstClr val="black"/>
                </a:solidFill>
              </a:rPr>
              <a:t>ecophysiological</a:t>
            </a:r>
            <a:r>
              <a:rPr lang="it-IT" dirty="0">
                <a:solidFill>
                  <a:prstClr val="black"/>
                </a:solidFill>
              </a:rPr>
              <a:t> approach </a:t>
            </a:r>
            <a:r>
              <a:rPr lang="it-IT" dirty="0" err="1">
                <a:solidFill>
                  <a:prstClr val="black"/>
                </a:solidFill>
              </a:rPr>
              <a:t>is</a:t>
            </a:r>
            <a:r>
              <a:rPr lang="it-IT" dirty="0">
                <a:solidFill>
                  <a:prstClr val="black"/>
                </a:solidFill>
              </a:rPr>
              <a:t> </a:t>
            </a:r>
            <a:r>
              <a:rPr lang="it-IT" dirty="0" err="1">
                <a:solidFill>
                  <a:prstClr val="black"/>
                </a:solidFill>
              </a:rPr>
              <a:t>applied</a:t>
            </a:r>
            <a:r>
              <a:rPr lang="it-IT" dirty="0">
                <a:solidFill>
                  <a:prstClr val="black"/>
                </a:solidFill>
              </a:rPr>
              <a:t> </a:t>
            </a:r>
            <a:r>
              <a:rPr lang="it-IT" dirty="0" err="1">
                <a:solidFill>
                  <a:prstClr val="black"/>
                </a:solidFill>
              </a:rPr>
              <a:t>when</a:t>
            </a:r>
            <a:r>
              <a:rPr lang="it-IT" dirty="0">
                <a:solidFill>
                  <a:prstClr val="black"/>
                </a:solidFill>
              </a:rPr>
              <a:t> the measures are carried out </a:t>
            </a:r>
            <a:r>
              <a:rPr lang="it-IT" dirty="0" err="1">
                <a:solidFill>
                  <a:prstClr val="black"/>
                </a:solidFill>
              </a:rPr>
              <a:t>directly</a:t>
            </a:r>
            <a:r>
              <a:rPr lang="it-IT" dirty="0">
                <a:solidFill>
                  <a:prstClr val="black"/>
                </a:solidFill>
              </a:rPr>
              <a:t> in the field, under </a:t>
            </a:r>
            <a:r>
              <a:rPr lang="it-IT" dirty="0" err="1">
                <a:solidFill>
                  <a:prstClr val="black"/>
                </a:solidFill>
              </a:rPr>
              <a:t>natural</a:t>
            </a:r>
            <a:r>
              <a:rPr lang="it-IT" dirty="0">
                <a:solidFill>
                  <a:prstClr val="black"/>
                </a:solidFill>
              </a:rPr>
              <a:t> conditions, and from </a:t>
            </a:r>
            <a:r>
              <a:rPr lang="it-IT" dirty="0" err="1">
                <a:solidFill>
                  <a:prstClr val="black"/>
                </a:solidFill>
              </a:rPr>
              <a:t>its</a:t>
            </a:r>
            <a:r>
              <a:rPr lang="it-IT" dirty="0">
                <a:solidFill>
                  <a:prstClr val="black"/>
                </a:solidFill>
              </a:rPr>
              <a:t> results, more sound-</a:t>
            </a:r>
            <a:r>
              <a:rPr lang="it-IT" dirty="0" err="1">
                <a:solidFill>
                  <a:prstClr val="black"/>
                </a:solidFill>
              </a:rPr>
              <a:t>based</a:t>
            </a:r>
            <a:r>
              <a:rPr lang="it-IT" dirty="0">
                <a:solidFill>
                  <a:prstClr val="black"/>
                </a:solidFill>
              </a:rPr>
              <a:t> </a:t>
            </a:r>
            <a:r>
              <a:rPr lang="it-IT" dirty="0" err="1">
                <a:solidFill>
                  <a:prstClr val="black"/>
                </a:solidFill>
              </a:rPr>
              <a:t>implications</a:t>
            </a:r>
            <a:r>
              <a:rPr lang="it-IT" dirty="0">
                <a:solidFill>
                  <a:prstClr val="black"/>
                </a:solidFill>
              </a:rPr>
              <a:t> on the </a:t>
            </a:r>
            <a:r>
              <a:rPr lang="it-IT" dirty="0" err="1">
                <a:solidFill>
                  <a:prstClr val="black"/>
                </a:solidFill>
              </a:rPr>
              <a:t>competition</a:t>
            </a:r>
            <a:r>
              <a:rPr lang="it-IT" dirty="0">
                <a:solidFill>
                  <a:prstClr val="black"/>
                </a:solidFill>
              </a:rPr>
              <a:t> performance can be </a:t>
            </a:r>
            <a:r>
              <a:rPr lang="it-IT" dirty="0" err="1">
                <a:solidFill>
                  <a:prstClr val="black"/>
                </a:solidFill>
              </a:rPr>
              <a:t>derived</a:t>
            </a:r>
            <a:r>
              <a:rPr lang="it-IT" dirty="0">
                <a:solidFill>
                  <a:prstClr val="black"/>
                </a:solidFill>
              </a:rPr>
              <a:t>, </a:t>
            </a:r>
            <a:r>
              <a:rPr lang="it-IT" dirty="0" err="1">
                <a:solidFill>
                  <a:prstClr val="black"/>
                </a:solidFill>
              </a:rPr>
              <a:t>particularly</a:t>
            </a:r>
            <a:r>
              <a:rPr lang="it-IT" dirty="0">
                <a:solidFill>
                  <a:prstClr val="black"/>
                </a:solidFill>
              </a:rPr>
              <a:t> </a:t>
            </a:r>
            <a:r>
              <a:rPr lang="it-IT" dirty="0" err="1">
                <a:solidFill>
                  <a:prstClr val="black"/>
                </a:solidFill>
              </a:rPr>
              <a:t>if</a:t>
            </a:r>
            <a:r>
              <a:rPr lang="it-IT" dirty="0">
                <a:solidFill>
                  <a:prstClr val="black"/>
                </a:solidFill>
              </a:rPr>
              <a:t> more </a:t>
            </a:r>
            <a:r>
              <a:rPr lang="it-IT" dirty="0" err="1">
                <a:solidFill>
                  <a:prstClr val="black"/>
                </a:solidFill>
              </a:rPr>
              <a:t>species</a:t>
            </a:r>
            <a:r>
              <a:rPr lang="it-IT" dirty="0">
                <a:solidFill>
                  <a:prstClr val="black"/>
                </a:solidFill>
              </a:rPr>
              <a:t> of the </a:t>
            </a:r>
            <a:r>
              <a:rPr lang="it-IT" dirty="0" err="1">
                <a:solidFill>
                  <a:prstClr val="black"/>
                </a:solidFill>
              </a:rPr>
              <a:t>same</a:t>
            </a:r>
            <a:r>
              <a:rPr lang="it-IT" dirty="0">
                <a:solidFill>
                  <a:prstClr val="black"/>
                </a:solidFill>
              </a:rPr>
              <a:t> community are </a:t>
            </a:r>
            <a:r>
              <a:rPr lang="it-IT" dirty="0" err="1">
                <a:solidFill>
                  <a:prstClr val="black"/>
                </a:solidFill>
              </a:rPr>
              <a:t>directly</a:t>
            </a:r>
            <a:r>
              <a:rPr lang="it-IT" dirty="0">
                <a:solidFill>
                  <a:prstClr val="black"/>
                </a:solidFill>
              </a:rPr>
              <a:t> </a:t>
            </a:r>
            <a:r>
              <a:rPr lang="it-IT" dirty="0" err="1">
                <a:solidFill>
                  <a:prstClr val="black"/>
                </a:solidFill>
              </a:rPr>
              <a:t>compared</a:t>
            </a:r>
            <a:r>
              <a:rPr lang="it-IT" dirty="0">
                <a:solidFill>
                  <a:prstClr val="black"/>
                </a:solidFill>
              </a:rPr>
              <a:t>. </a:t>
            </a:r>
          </a:p>
          <a:p>
            <a:pPr lvl="0"/>
            <a:endParaRPr lang="it-IT" dirty="0">
              <a:solidFill>
                <a:prstClr val="black"/>
              </a:solidFill>
            </a:endParaRPr>
          </a:p>
          <a:p>
            <a:pPr lvl="0"/>
            <a:r>
              <a:rPr lang="it-IT" dirty="0" err="1">
                <a:solidFill>
                  <a:prstClr val="black"/>
                </a:solidFill>
              </a:rPr>
              <a:t>However</a:t>
            </a:r>
            <a:r>
              <a:rPr lang="it-IT" dirty="0">
                <a:solidFill>
                  <a:prstClr val="black"/>
                </a:solidFill>
              </a:rPr>
              <a:t>, </a:t>
            </a:r>
            <a:r>
              <a:rPr lang="it-IT" dirty="0" err="1">
                <a:solidFill>
                  <a:prstClr val="black"/>
                </a:solidFill>
              </a:rPr>
              <a:t>ecologists</a:t>
            </a:r>
            <a:r>
              <a:rPr lang="it-IT" dirty="0">
                <a:solidFill>
                  <a:prstClr val="black"/>
                </a:solidFill>
              </a:rPr>
              <a:t> </a:t>
            </a:r>
            <a:r>
              <a:rPr lang="it-IT" dirty="0" err="1">
                <a:solidFill>
                  <a:prstClr val="black"/>
                </a:solidFill>
              </a:rPr>
              <a:t>were</a:t>
            </a:r>
            <a:r>
              <a:rPr lang="it-IT" dirty="0">
                <a:solidFill>
                  <a:prstClr val="black"/>
                </a:solidFill>
              </a:rPr>
              <a:t> </a:t>
            </a:r>
            <a:r>
              <a:rPr lang="it-IT" dirty="0" err="1">
                <a:solidFill>
                  <a:prstClr val="black"/>
                </a:solidFill>
              </a:rPr>
              <a:t>able</a:t>
            </a:r>
            <a:r>
              <a:rPr lang="it-IT" dirty="0">
                <a:solidFill>
                  <a:prstClr val="black"/>
                </a:solidFill>
              </a:rPr>
              <a:t> to </a:t>
            </a:r>
            <a:r>
              <a:rPr lang="it-IT" dirty="0" err="1">
                <a:solidFill>
                  <a:prstClr val="black"/>
                </a:solidFill>
              </a:rPr>
              <a:t>overturn</a:t>
            </a:r>
            <a:r>
              <a:rPr lang="it-IT" dirty="0">
                <a:solidFill>
                  <a:prstClr val="black"/>
                </a:solidFill>
              </a:rPr>
              <a:t> the </a:t>
            </a:r>
            <a:r>
              <a:rPr lang="it-IT" dirty="0" err="1">
                <a:solidFill>
                  <a:prstClr val="black"/>
                </a:solidFill>
              </a:rPr>
              <a:t>perspective</a:t>
            </a:r>
            <a:r>
              <a:rPr lang="it-IT" dirty="0">
                <a:solidFill>
                  <a:prstClr val="black"/>
                </a:solidFill>
              </a:rPr>
              <a:t>, </a:t>
            </a:r>
            <a:r>
              <a:rPr lang="it-IT" u="sng" dirty="0">
                <a:solidFill>
                  <a:prstClr val="black"/>
                </a:solidFill>
              </a:rPr>
              <a:t>i.e. to derive environmental </a:t>
            </a:r>
            <a:r>
              <a:rPr lang="it-IT" u="sng" dirty="0" err="1">
                <a:solidFill>
                  <a:prstClr val="black"/>
                </a:solidFill>
              </a:rPr>
              <a:t>relevant</a:t>
            </a:r>
            <a:r>
              <a:rPr lang="it-IT" u="sng" dirty="0">
                <a:solidFill>
                  <a:prstClr val="black"/>
                </a:solidFill>
              </a:rPr>
              <a:t> information from the </a:t>
            </a:r>
            <a:r>
              <a:rPr lang="it-IT" u="sng" dirty="0" err="1">
                <a:solidFill>
                  <a:prstClr val="black"/>
                </a:solidFill>
              </a:rPr>
              <a:t>presence</a:t>
            </a:r>
            <a:r>
              <a:rPr lang="it-IT" u="sng" dirty="0">
                <a:solidFill>
                  <a:prstClr val="black"/>
                </a:solidFill>
              </a:rPr>
              <a:t> of </a:t>
            </a:r>
            <a:r>
              <a:rPr lang="it-IT" u="sng" dirty="0" err="1">
                <a:solidFill>
                  <a:prstClr val="black"/>
                </a:solidFill>
              </a:rPr>
              <a:t>species</a:t>
            </a:r>
            <a:r>
              <a:rPr lang="it-IT" u="sng" dirty="0">
                <a:solidFill>
                  <a:prstClr val="black"/>
                </a:solidFill>
              </a:rPr>
              <a:t> </a:t>
            </a:r>
            <a:r>
              <a:rPr lang="it-IT" u="sng" dirty="0" err="1">
                <a:solidFill>
                  <a:prstClr val="black"/>
                </a:solidFill>
              </a:rPr>
              <a:t>whose</a:t>
            </a:r>
            <a:r>
              <a:rPr lang="it-IT" u="sng" dirty="0">
                <a:solidFill>
                  <a:prstClr val="black"/>
                </a:solidFill>
              </a:rPr>
              <a:t> precise </a:t>
            </a:r>
            <a:r>
              <a:rPr lang="it-IT" u="sng" dirty="0" err="1">
                <a:solidFill>
                  <a:prstClr val="black"/>
                </a:solidFill>
              </a:rPr>
              <a:t>ecological</a:t>
            </a:r>
            <a:r>
              <a:rPr lang="it-IT" u="sng" dirty="0">
                <a:solidFill>
                  <a:prstClr val="black"/>
                </a:solidFill>
              </a:rPr>
              <a:t> requirements are </a:t>
            </a:r>
            <a:r>
              <a:rPr lang="it-IT" u="sng" dirty="0" err="1">
                <a:solidFill>
                  <a:prstClr val="black"/>
                </a:solidFill>
              </a:rPr>
              <a:t>known</a:t>
            </a:r>
            <a:r>
              <a:rPr lang="it-IT" dirty="0">
                <a:solidFill>
                  <a:prstClr val="black"/>
                </a:solidFill>
              </a:rPr>
              <a:t>.</a:t>
            </a:r>
          </a:p>
          <a:p>
            <a:endParaRPr lang="it-IT" dirty="0"/>
          </a:p>
        </p:txBody>
      </p:sp>
    </p:spTree>
    <p:extLst>
      <p:ext uri="{BB962C8B-B14F-4D97-AF65-F5344CB8AC3E}">
        <p14:creationId xmlns:p14="http://schemas.microsoft.com/office/powerpoint/2010/main" val="59622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7494" y="4951814"/>
            <a:ext cx="11234710" cy="1323439"/>
          </a:xfrm>
          <a:prstGeom prst="rect">
            <a:avLst/>
          </a:prstGeom>
          <a:noFill/>
        </p:spPr>
        <p:txBody>
          <a:bodyPr wrap="square" rtlCol="0">
            <a:spAutoFit/>
          </a:bodyPr>
          <a:lstStyle/>
          <a:p>
            <a:r>
              <a:rPr lang="en-US" sz="2000" dirty="0"/>
              <a:t>As a result of pressure from, and interactions with, other organisms species are usually forced to occupy a niche that is narrower than this (i.e. inter-specific competition), or larger (i.e. facilitation and mutualism) and to which they are mostly highly </a:t>
            </a:r>
            <a:r>
              <a:rPr lang="en-US" sz="2000" b="1" dirty="0"/>
              <a:t>adapted</a:t>
            </a:r>
            <a:r>
              <a:rPr lang="en-US" sz="2000" dirty="0"/>
              <a:t>; this is termed the </a:t>
            </a:r>
            <a:r>
              <a:rPr lang="en-US" sz="2000" b="1" dirty="0"/>
              <a:t>realized niche</a:t>
            </a:r>
            <a:r>
              <a:rPr lang="en-US" sz="2000" dirty="0"/>
              <a:t>, whereas the fundamental niche describes the performance in monoculture.</a:t>
            </a:r>
            <a:endParaRPr lang="en-GB" sz="2000" dirty="0"/>
          </a:p>
        </p:txBody>
      </p:sp>
      <p:sp>
        <p:nvSpPr>
          <p:cNvPr id="3" name="Rettangolo 2"/>
          <p:cNvSpPr/>
          <p:nvPr/>
        </p:nvSpPr>
        <p:spPr>
          <a:xfrm>
            <a:off x="479439" y="419219"/>
            <a:ext cx="11234710" cy="707886"/>
          </a:xfrm>
          <a:prstGeom prst="rect">
            <a:avLst/>
          </a:prstGeom>
        </p:spPr>
        <p:txBody>
          <a:bodyPr wrap="square">
            <a:spAutoFit/>
          </a:bodyPr>
          <a:lstStyle/>
          <a:p>
            <a:r>
              <a:rPr lang="en-US" sz="2000" dirty="0"/>
              <a:t>An organism free of interference from other species could use the full range of conditions (biotic and abiotic) and resources in which it could survive and reproduce which is called its </a:t>
            </a:r>
            <a:r>
              <a:rPr lang="en-US" sz="2000" b="1" dirty="0"/>
              <a:t>fundamental niche</a:t>
            </a:r>
            <a:r>
              <a:rPr lang="en-US" sz="2000" dirty="0"/>
              <a:t>.</a:t>
            </a:r>
            <a:endParaRPr lang="en-GB" sz="2000" dirty="0"/>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45310" y="1529080"/>
            <a:ext cx="3909060" cy="329946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2530" y="1529080"/>
            <a:ext cx="3710940" cy="3299460"/>
          </a:xfrm>
          <a:prstGeom prst="rect">
            <a:avLst/>
          </a:prstGeom>
        </p:spPr>
      </p:pic>
    </p:spTree>
    <p:extLst>
      <p:ext uri="{BB962C8B-B14F-4D97-AF65-F5344CB8AC3E}">
        <p14:creationId xmlns:p14="http://schemas.microsoft.com/office/powerpoint/2010/main" val="16068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3786" y="313995"/>
            <a:ext cx="3116643" cy="2554545"/>
          </a:xfrm>
          <a:prstGeom prst="rect">
            <a:avLst/>
          </a:prstGeom>
          <a:noFill/>
        </p:spPr>
        <p:txBody>
          <a:bodyPr wrap="square" rtlCol="0">
            <a:spAutoFit/>
          </a:bodyPr>
          <a:lstStyle/>
          <a:p>
            <a:r>
              <a:rPr lang="en-US" sz="2000" dirty="0"/>
              <a:t>The comparison of the answer to the single ecological factor allows to recognize </a:t>
            </a:r>
            <a:r>
              <a:rPr lang="en-US" sz="2000" b="1" dirty="0"/>
              <a:t>steno</a:t>
            </a:r>
            <a:r>
              <a:rPr lang="en-US" sz="2000" dirty="0"/>
              <a:t>- and </a:t>
            </a:r>
            <a:r>
              <a:rPr lang="en-US" sz="2000" b="1" dirty="0" err="1"/>
              <a:t>eurioecious</a:t>
            </a:r>
            <a:r>
              <a:rPr lang="en-US" sz="2000" b="1" dirty="0"/>
              <a:t> species</a:t>
            </a:r>
            <a:r>
              <a:rPr lang="en-US" sz="2000" dirty="0"/>
              <a:t>, and to define the </a:t>
            </a:r>
            <a:r>
              <a:rPr lang="en-US" sz="2000" b="1" dirty="0"/>
              <a:t>ecological optimum</a:t>
            </a:r>
            <a:r>
              <a:rPr lang="en-US" sz="2000" dirty="0"/>
              <a:t> for that single factor.</a:t>
            </a:r>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1334" y="706959"/>
            <a:ext cx="3710940" cy="3299460"/>
          </a:xfrm>
          <a:prstGeom prst="rect">
            <a:avLst/>
          </a:prstGeom>
        </p:spPr>
      </p:pic>
      <p:grpSp>
        <p:nvGrpSpPr>
          <p:cNvPr id="27" name="Gruppo 26">
            <a:extLst>
              <a:ext uri="{FF2B5EF4-FFF2-40B4-BE49-F238E27FC236}">
                <a16:creationId xmlns:a16="http://schemas.microsoft.com/office/drawing/2014/main" id="{90181157-CDD7-4D70-9B89-1918DF31A93D}"/>
              </a:ext>
            </a:extLst>
          </p:cNvPr>
          <p:cNvGrpSpPr/>
          <p:nvPr/>
        </p:nvGrpSpPr>
        <p:grpSpPr>
          <a:xfrm>
            <a:off x="4177717" y="4086835"/>
            <a:ext cx="5981351" cy="837157"/>
            <a:chOff x="4177717" y="4086835"/>
            <a:chExt cx="5981351" cy="837157"/>
          </a:xfrm>
        </p:grpSpPr>
        <p:grpSp>
          <p:nvGrpSpPr>
            <p:cNvPr id="25" name="Gruppo 24">
              <a:extLst>
                <a:ext uri="{FF2B5EF4-FFF2-40B4-BE49-F238E27FC236}">
                  <a16:creationId xmlns:a16="http://schemas.microsoft.com/office/drawing/2014/main" id="{8C41EDF8-49E7-42C7-AF21-81F55AC5C902}"/>
                </a:ext>
              </a:extLst>
            </p:cNvPr>
            <p:cNvGrpSpPr/>
            <p:nvPr/>
          </p:nvGrpSpPr>
          <p:grpSpPr>
            <a:xfrm>
              <a:off x="4177717" y="4086835"/>
              <a:ext cx="3783434" cy="577660"/>
              <a:chOff x="4177717" y="4086835"/>
              <a:chExt cx="3783434" cy="577660"/>
            </a:xfrm>
          </p:grpSpPr>
          <p:grpSp>
            <p:nvGrpSpPr>
              <p:cNvPr id="18" name="Gruppo 17">
                <a:extLst>
                  <a:ext uri="{FF2B5EF4-FFF2-40B4-BE49-F238E27FC236}">
                    <a16:creationId xmlns:a16="http://schemas.microsoft.com/office/drawing/2014/main" id="{157D88F1-D01A-434B-999C-82063ECAC49C}"/>
                  </a:ext>
                </a:extLst>
              </p:cNvPr>
              <p:cNvGrpSpPr/>
              <p:nvPr/>
            </p:nvGrpSpPr>
            <p:grpSpPr>
              <a:xfrm>
                <a:off x="4236440" y="4086835"/>
                <a:ext cx="3389153" cy="124438"/>
                <a:chOff x="4236440" y="4086835"/>
                <a:chExt cx="3389153" cy="124438"/>
              </a:xfrm>
            </p:grpSpPr>
            <p:cxnSp>
              <p:nvCxnSpPr>
                <p:cNvPr id="10" name="Connettore 2 9">
                  <a:extLst>
                    <a:ext uri="{FF2B5EF4-FFF2-40B4-BE49-F238E27FC236}">
                      <a16:creationId xmlns:a16="http://schemas.microsoft.com/office/drawing/2014/main" id="{D0EA426C-628A-42FF-A7C2-8FB3082FFEE0}"/>
                    </a:ext>
                  </a:extLst>
                </p:cNvPr>
                <p:cNvCxnSpPr/>
                <p:nvPr/>
              </p:nvCxnSpPr>
              <p:spPr>
                <a:xfrm>
                  <a:off x="4236440" y="4211273"/>
                  <a:ext cx="33891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815D1A1F-0660-4371-A668-30B92CF5C89C}"/>
                    </a:ext>
                  </a:extLst>
                </p:cNvPr>
                <p:cNvCxnSpPr/>
                <p:nvPr/>
              </p:nvCxnSpPr>
              <p:spPr>
                <a:xfrm>
                  <a:off x="4311941" y="4093828"/>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6CC02308-08D8-4EA5-B06E-01E5D5D48FFE}"/>
                    </a:ext>
                  </a:extLst>
                </p:cNvPr>
                <p:cNvCxnSpPr/>
                <p:nvPr/>
              </p:nvCxnSpPr>
              <p:spPr>
                <a:xfrm>
                  <a:off x="4914550" y="4086837"/>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712FF533-B842-4913-BE5A-86849A61B89F}"/>
                    </a:ext>
                  </a:extLst>
                </p:cNvPr>
                <p:cNvCxnSpPr/>
                <p:nvPr/>
              </p:nvCxnSpPr>
              <p:spPr>
                <a:xfrm>
                  <a:off x="5556308" y="4086836"/>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A01A352-DBEC-4DBF-B441-95EA3D1E21FD}"/>
                    </a:ext>
                  </a:extLst>
                </p:cNvPr>
                <p:cNvCxnSpPr/>
                <p:nvPr/>
              </p:nvCxnSpPr>
              <p:spPr>
                <a:xfrm>
                  <a:off x="6203658" y="4091030"/>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F0284D31-22D0-4E5E-B257-DA018CD475FD}"/>
                    </a:ext>
                  </a:extLst>
                </p:cNvPr>
                <p:cNvCxnSpPr/>
                <p:nvPr/>
              </p:nvCxnSpPr>
              <p:spPr>
                <a:xfrm>
                  <a:off x="6792286" y="4086835"/>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95D3525-9EEA-47BE-82BF-BFB0D2E53911}"/>
                    </a:ext>
                  </a:extLst>
                </p:cNvPr>
                <p:cNvCxnSpPr/>
                <p:nvPr/>
              </p:nvCxnSpPr>
              <p:spPr>
                <a:xfrm>
                  <a:off x="7397692" y="4093828"/>
                  <a:ext cx="0" cy="1174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CasellaDiTesto 18">
                <a:extLst>
                  <a:ext uri="{FF2B5EF4-FFF2-40B4-BE49-F238E27FC236}">
                    <a16:creationId xmlns:a16="http://schemas.microsoft.com/office/drawing/2014/main" id="{605684B7-0988-40DC-8BFD-C7A858436CA4}"/>
                  </a:ext>
                </a:extLst>
              </p:cNvPr>
              <p:cNvSpPr txBox="1"/>
              <p:nvPr/>
            </p:nvSpPr>
            <p:spPr>
              <a:xfrm>
                <a:off x="4177717" y="4295163"/>
                <a:ext cx="556470" cy="369332"/>
              </a:xfrm>
              <a:prstGeom prst="rect">
                <a:avLst/>
              </a:prstGeom>
              <a:noFill/>
            </p:spPr>
            <p:txBody>
              <a:bodyPr wrap="square" rtlCol="0">
                <a:spAutoFit/>
              </a:bodyPr>
              <a:lstStyle/>
              <a:p>
                <a:r>
                  <a:rPr lang="it-IT" dirty="0"/>
                  <a:t>30</a:t>
                </a:r>
              </a:p>
            </p:txBody>
          </p:sp>
          <p:sp>
            <p:nvSpPr>
              <p:cNvPr id="20" name="CasellaDiTesto 19">
                <a:extLst>
                  <a:ext uri="{FF2B5EF4-FFF2-40B4-BE49-F238E27FC236}">
                    <a16:creationId xmlns:a16="http://schemas.microsoft.com/office/drawing/2014/main" id="{DD882662-A6F5-4A16-94EF-2DB8BD394848}"/>
                  </a:ext>
                </a:extLst>
              </p:cNvPr>
              <p:cNvSpPr txBox="1"/>
              <p:nvPr/>
            </p:nvSpPr>
            <p:spPr>
              <a:xfrm>
                <a:off x="4734186" y="4295163"/>
                <a:ext cx="556469" cy="369332"/>
              </a:xfrm>
              <a:prstGeom prst="rect">
                <a:avLst/>
              </a:prstGeom>
              <a:noFill/>
            </p:spPr>
            <p:txBody>
              <a:bodyPr wrap="square" rtlCol="0">
                <a:spAutoFit/>
              </a:bodyPr>
              <a:lstStyle/>
              <a:p>
                <a:r>
                  <a:rPr lang="it-IT" dirty="0"/>
                  <a:t>90</a:t>
                </a:r>
              </a:p>
            </p:txBody>
          </p:sp>
          <p:sp>
            <p:nvSpPr>
              <p:cNvPr id="21" name="CasellaDiTesto 20">
                <a:extLst>
                  <a:ext uri="{FF2B5EF4-FFF2-40B4-BE49-F238E27FC236}">
                    <a16:creationId xmlns:a16="http://schemas.microsoft.com/office/drawing/2014/main" id="{1A913F51-5977-4B7F-B4DD-A5E2ECED6469}"/>
                  </a:ext>
                </a:extLst>
              </p:cNvPr>
              <p:cNvSpPr txBox="1"/>
              <p:nvPr/>
            </p:nvSpPr>
            <p:spPr>
              <a:xfrm>
                <a:off x="5388527" y="4286745"/>
                <a:ext cx="654341" cy="369332"/>
              </a:xfrm>
              <a:prstGeom prst="rect">
                <a:avLst/>
              </a:prstGeom>
              <a:noFill/>
            </p:spPr>
            <p:txBody>
              <a:bodyPr wrap="square" rtlCol="0">
                <a:spAutoFit/>
              </a:bodyPr>
              <a:lstStyle/>
              <a:p>
                <a:r>
                  <a:rPr lang="it-IT" dirty="0"/>
                  <a:t>180</a:t>
                </a:r>
              </a:p>
            </p:txBody>
          </p:sp>
          <p:sp>
            <p:nvSpPr>
              <p:cNvPr id="22" name="CasellaDiTesto 21">
                <a:extLst>
                  <a:ext uri="{FF2B5EF4-FFF2-40B4-BE49-F238E27FC236}">
                    <a16:creationId xmlns:a16="http://schemas.microsoft.com/office/drawing/2014/main" id="{884BF692-A984-4385-8348-2303C5D996BF}"/>
                  </a:ext>
                </a:extLst>
              </p:cNvPr>
              <p:cNvSpPr txBox="1"/>
              <p:nvPr/>
            </p:nvSpPr>
            <p:spPr>
              <a:xfrm>
                <a:off x="6042868" y="4273549"/>
                <a:ext cx="654339" cy="369332"/>
              </a:xfrm>
              <a:prstGeom prst="rect">
                <a:avLst/>
              </a:prstGeom>
              <a:noFill/>
            </p:spPr>
            <p:txBody>
              <a:bodyPr wrap="square" rtlCol="0">
                <a:spAutoFit/>
              </a:bodyPr>
              <a:lstStyle/>
              <a:p>
                <a:r>
                  <a:rPr lang="it-IT" dirty="0"/>
                  <a:t>300</a:t>
                </a:r>
              </a:p>
            </p:txBody>
          </p:sp>
          <p:sp>
            <p:nvSpPr>
              <p:cNvPr id="23" name="CasellaDiTesto 22">
                <a:extLst>
                  <a:ext uri="{FF2B5EF4-FFF2-40B4-BE49-F238E27FC236}">
                    <a16:creationId xmlns:a16="http://schemas.microsoft.com/office/drawing/2014/main" id="{0F736109-5B8D-4FA7-9010-01C37CDE3D27}"/>
                  </a:ext>
                </a:extLst>
              </p:cNvPr>
              <p:cNvSpPr txBox="1"/>
              <p:nvPr/>
            </p:nvSpPr>
            <p:spPr>
              <a:xfrm>
                <a:off x="6653866" y="4281967"/>
                <a:ext cx="556469" cy="369332"/>
              </a:xfrm>
              <a:prstGeom prst="rect">
                <a:avLst/>
              </a:prstGeom>
              <a:noFill/>
            </p:spPr>
            <p:txBody>
              <a:bodyPr wrap="square" rtlCol="0">
                <a:spAutoFit/>
              </a:bodyPr>
              <a:lstStyle/>
              <a:p>
                <a:r>
                  <a:rPr lang="it-IT" dirty="0"/>
                  <a:t>900</a:t>
                </a:r>
              </a:p>
            </p:txBody>
          </p:sp>
          <p:sp>
            <p:nvSpPr>
              <p:cNvPr id="24" name="CasellaDiTesto 23">
                <a:extLst>
                  <a:ext uri="{FF2B5EF4-FFF2-40B4-BE49-F238E27FC236}">
                    <a16:creationId xmlns:a16="http://schemas.microsoft.com/office/drawing/2014/main" id="{154CF8E7-E0DF-4F71-A1E6-39BB39AE1E30}"/>
                  </a:ext>
                </a:extLst>
              </p:cNvPr>
              <p:cNvSpPr txBox="1"/>
              <p:nvPr/>
            </p:nvSpPr>
            <p:spPr>
              <a:xfrm>
                <a:off x="7264865" y="4281967"/>
                <a:ext cx="696286" cy="369332"/>
              </a:xfrm>
              <a:prstGeom prst="rect">
                <a:avLst/>
              </a:prstGeom>
              <a:noFill/>
            </p:spPr>
            <p:txBody>
              <a:bodyPr wrap="square" rtlCol="0">
                <a:spAutoFit/>
              </a:bodyPr>
              <a:lstStyle/>
              <a:p>
                <a:r>
                  <a:rPr lang="it-IT" dirty="0"/>
                  <a:t>1800</a:t>
                </a:r>
              </a:p>
            </p:txBody>
          </p:sp>
        </p:grpSp>
        <p:sp>
          <p:nvSpPr>
            <p:cNvPr id="26" name="CasellaDiTesto 25">
              <a:extLst>
                <a:ext uri="{FF2B5EF4-FFF2-40B4-BE49-F238E27FC236}">
                  <a16:creationId xmlns:a16="http://schemas.microsoft.com/office/drawing/2014/main" id="{6353EEF0-48AE-4E6B-8A07-FEB63B63AD00}"/>
                </a:ext>
              </a:extLst>
            </p:cNvPr>
            <p:cNvSpPr txBox="1"/>
            <p:nvPr/>
          </p:nvSpPr>
          <p:spPr>
            <a:xfrm>
              <a:off x="7961151" y="4277661"/>
              <a:ext cx="2197917" cy="646331"/>
            </a:xfrm>
            <a:prstGeom prst="rect">
              <a:avLst/>
            </a:prstGeom>
            <a:noFill/>
          </p:spPr>
          <p:txBody>
            <a:bodyPr wrap="square" rtlCol="0">
              <a:spAutoFit/>
            </a:bodyPr>
            <a:lstStyle/>
            <a:p>
              <a:r>
                <a:rPr lang="it-IT" dirty="0"/>
                <a:t>µ</a:t>
              </a:r>
              <a:r>
                <a:rPr lang="it-IT" dirty="0" err="1"/>
                <a:t>mol</a:t>
              </a:r>
              <a:r>
                <a:rPr lang="it-IT" dirty="0"/>
                <a:t> </a:t>
              </a:r>
              <a:r>
                <a:rPr lang="it-IT" dirty="0" err="1"/>
                <a:t>photons</a:t>
              </a:r>
              <a:r>
                <a:rPr lang="it-IT" dirty="0"/>
                <a:t> m</a:t>
              </a:r>
              <a:r>
                <a:rPr lang="it-IT" baseline="30000" dirty="0"/>
                <a:t>-2</a:t>
              </a:r>
              <a:r>
                <a:rPr lang="it-IT" dirty="0"/>
                <a:t> d</a:t>
              </a:r>
              <a:r>
                <a:rPr lang="it-IT" baseline="30000" dirty="0"/>
                <a:t>-1</a:t>
              </a:r>
              <a:r>
                <a:rPr lang="it-IT" dirty="0"/>
                <a:t> x 86,400</a:t>
              </a:r>
            </a:p>
          </p:txBody>
        </p:sp>
      </p:grpSp>
    </p:spTree>
    <p:extLst>
      <p:ext uri="{BB962C8B-B14F-4D97-AF65-F5344CB8AC3E}">
        <p14:creationId xmlns:p14="http://schemas.microsoft.com/office/powerpoint/2010/main" val="39781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83E7C8-6429-4DCC-8355-6F736E455AC1}"/>
              </a:ext>
            </a:extLst>
          </p:cNvPr>
          <p:cNvSpPr txBox="1"/>
          <p:nvPr/>
        </p:nvSpPr>
        <p:spPr>
          <a:xfrm>
            <a:off x="751813" y="4220471"/>
            <a:ext cx="10537371" cy="1938992"/>
          </a:xfrm>
          <a:prstGeom prst="rect">
            <a:avLst/>
          </a:prstGeom>
          <a:noFill/>
        </p:spPr>
        <p:txBody>
          <a:bodyPr wrap="square" rtlCol="0">
            <a:spAutoFit/>
          </a:bodyPr>
          <a:lstStyle/>
          <a:p>
            <a:r>
              <a:rPr lang="en-US" sz="2000" dirty="0"/>
              <a:t>Plant species are assigned so-called </a:t>
            </a:r>
            <a:r>
              <a:rPr lang="en-US" sz="2000" b="1" dirty="0"/>
              <a:t>ecological indicator values (EIVs)</a:t>
            </a:r>
            <a:r>
              <a:rPr lang="en-US" sz="2000" dirty="0"/>
              <a:t> on ordinal scales based on the “optima” or “</a:t>
            </a:r>
            <a:r>
              <a:rPr lang="en-US" sz="2000" dirty="0" err="1"/>
              <a:t>centres</a:t>
            </a:r>
            <a:r>
              <a:rPr lang="en-US" sz="2000" dirty="0"/>
              <a:t>” of their </a:t>
            </a:r>
            <a:r>
              <a:rPr lang="en-US" sz="2000" dirty="0" err="1"/>
              <a:t>realised</a:t>
            </a:r>
            <a:r>
              <a:rPr lang="en-US" sz="2000" dirty="0"/>
              <a:t> ecological niches along given environmental gradients (niche dimensions).</a:t>
            </a:r>
          </a:p>
          <a:p>
            <a:endParaRPr lang="en-US" sz="2000" dirty="0"/>
          </a:p>
          <a:p>
            <a:r>
              <a:rPr lang="en-US" sz="2000" dirty="0"/>
              <a:t>Direct lab or field measurements are not available for all the species, but EIVs of species x can be inferred from that of species y if the two species occur together in the same plant communities. </a:t>
            </a:r>
          </a:p>
        </p:txBody>
      </p:sp>
      <p:sp>
        <p:nvSpPr>
          <p:cNvPr id="3" name="CasellaDiTesto 2">
            <a:extLst>
              <a:ext uri="{FF2B5EF4-FFF2-40B4-BE49-F238E27FC236}">
                <a16:creationId xmlns:a16="http://schemas.microsoft.com/office/drawing/2014/main" id="{9B7634E2-9D60-4830-B46B-530B49CCAF54}"/>
              </a:ext>
            </a:extLst>
          </p:cNvPr>
          <p:cNvSpPr txBox="1"/>
          <p:nvPr/>
        </p:nvSpPr>
        <p:spPr>
          <a:xfrm>
            <a:off x="827314" y="478172"/>
            <a:ext cx="10304877" cy="1015663"/>
          </a:xfrm>
          <a:prstGeom prst="rect">
            <a:avLst/>
          </a:prstGeom>
          <a:noFill/>
        </p:spPr>
        <p:txBody>
          <a:bodyPr wrap="square" rtlCol="0">
            <a:spAutoFit/>
          </a:bodyPr>
          <a:lstStyle/>
          <a:p>
            <a:r>
              <a:rPr lang="en-US" sz="2000" dirty="0"/>
              <a:t>The following step is to attribute a value in an arbitrary ordinary scale to represent numerically this.</a:t>
            </a:r>
          </a:p>
          <a:p>
            <a:endParaRPr lang="it-IT" sz="2000" dirty="0"/>
          </a:p>
        </p:txBody>
      </p:sp>
      <p:sp>
        <p:nvSpPr>
          <p:cNvPr id="4" name="CasellaDiTesto 3">
            <a:extLst>
              <a:ext uri="{FF2B5EF4-FFF2-40B4-BE49-F238E27FC236}">
                <a16:creationId xmlns:a16="http://schemas.microsoft.com/office/drawing/2014/main" id="{96DD5CC3-130D-4246-B29D-864852CB327D}"/>
              </a:ext>
            </a:extLst>
          </p:cNvPr>
          <p:cNvSpPr txBox="1"/>
          <p:nvPr/>
        </p:nvSpPr>
        <p:spPr>
          <a:xfrm>
            <a:off x="2654823" y="2197952"/>
            <a:ext cx="3710939" cy="369332"/>
          </a:xfrm>
          <a:prstGeom prst="rect">
            <a:avLst/>
          </a:prstGeom>
          <a:noFill/>
        </p:spPr>
        <p:txBody>
          <a:bodyPr wrap="square" rtlCol="0">
            <a:spAutoFit/>
          </a:bodyPr>
          <a:lstStyle/>
          <a:p>
            <a:r>
              <a:rPr lang="it-IT" dirty="0"/>
              <a:t>Single </a:t>
            </a:r>
            <a:r>
              <a:rPr lang="it-IT" dirty="0" err="1"/>
              <a:t>ecological</a:t>
            </a:r>
            <a:r>
              <a:rPr lang="it-IT" dirty="0"/>
              <a:t> factor: e.g. light</a:t>
            </a:r>
          </a:p>
        </p:txBody>
      </p:sp>
      <p:grpSp>
        <p:nvGrpSpPr>
          <p:cNvPr id="5" name="Gruppo 4">
            <a:extLst>
              <a:ext uri="{FF2B5EF4-FFF2-40B4-BE49-F238E27FC236}">
                <a16:creationId xmlns:a16="http://schemas.microsoft.com/office/drawing/2014/main" id="{297DACA0-8A58-46B7-8200-310A6D676292}"/>
              </a:ext>
            </a:extLst>
          </p:cNvPr>
          <p:cNvGrpSpPr/>
          <p:nvPr/>
        </p:nvGrpSpPr>
        <p:grpSpPr>
          <a:xfrm>
            <a:off x="2528989" y="2747788"/>
            <a:ext cx="3380764" cy="681212"/>
            <a:chOff x="4244829" y="5154074"/>
            <a:chExt cx="3380764" cy="681212"/>
          </a:xfrm>
        </p:grpSpPr>
        <p:cxnSp>
          <p:nvCxnSpPr>
            <p:cNvPr id="6" name="Connettore diritto 5">
              <a:extLst>
                <a:ext uri="{FF2B5EF4-FFF2-40B4-BE49-F238E27FC236}">
                  <a16:creationId xmlns:a16="http://schemas.microsoft.com/office/drawing/2014/main" id="{9A607337-DDA1-4049-899C-5D52B3D264EA}"/>
                </a:ext>
              </a:extLst>
            </p:cNvPr>
            <p:cNvCxnSpPr/>
            <p:nvPr/>
          </p:nvCxnSpPr>
          <p:spPr>
            <a:xfrm>
              <a:off x="4244829" y="5157308"/>
              <a:ext cx="0" cy="29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1C45A922-ECE2-4E8E-BAE5-C7D3CAB8F431}"/>
                </a:ext>
              </a:extLst>
            </p:cNvPr>
            <p:cNvCxnSpPr/>
            <p:nvPr/>
          </p:nvCxnSpPr>
          <p:spPr>
            <a:xfrm>
              <a:off x="7625593" y="5165697"/>
              <a:ext cx="0" cy="29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275573F8-6C19-4D40-9174-50551DAE23A2}"/>
                </a:ext>
              </a:extLst>
            </p:cNvPr>
            <p:cNvCxnSpPr/>
            <p:nvPr/>
          </p:nvCxnSpPr>
          <p:spPr>
            <a:xfrm>
              <a:off x="5580077" y="5154074"/>
              <a:ext cx="0" cy="29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D39F53A-F91F-426B-B83F-D277C840C4C6}"/>
                </a:ext>
              </a:extLst>
            </p:cNvPr>
            <p:cNvCxnSpPr/>
            <p:nvPr/>
          </p:nvCxnSpPr>
          <p:spPr>
            <a:xfrm>
              <a:off x="6259585" y="5157308"/>
              <a:ext cx="0" cy="29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4ABC5352-FF71-4475-8E9D-A9AA284D81B9}"/>
                </a:ext>
              </a:extLst>
            </p:cNvPr>
            <p:cNvCxnSpPr/>
            <p:nvPr/>
          </p:nvCxnSpPr>
          <p:spPr>
            <a:xfrm>
              <a:off x="6930704" y="5157308"/>
              <a:ext cx="0" cy="295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561C92F1-DA91-45D6-9676-5EB3D9705356}"/>
                </a:ext>
              </a:extLst>
            </p:cNvPr>
            <p:cNvCxnSpPr/>
            <p:nvPr/>
          </p:nvCxnSpPr>
          <p:spPr>
            <a:xfrm>
              <a:off x="4914550" y="5154074"/>
              <a:ext cx="0" cy="295536"/>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DCEF3721-521F-412B-BB9B-30547C8246D2}"/>
                </a:ext>
              </a:extLst>
            </p:cNvPr>
            <p:cNvSpPr txBox="1"/>
            <p:nvPr/>
          </p:nvSpPr>
          <p:spPr>
            <a:xfrm>
              <a:off x="4455952" y="5461234"/>
              <a:ext cx="363523" cy="374052"/>
            </a:xfrm>
            <a:prstGeom prst="rect">
              <a:avLst/>
            </a:prstGeom>
            <a:noFill/>
          </p:spPr>
          <p:txBody>
            <a:bodyPr wrap="square" rtlCol="0">
              <a:spAutoFit/>
            </a:bodyPr>
            <a:lstStyle/>
            <a:p>
              <a:r>
                <a:rPr lang="it-IT" dirty="0"/>
                <a:t>1</a:t>
              </a:r>
            </a:p>
          </p:txBody>
        </p:sp>
        <p:sp>
          <p:nvSpPr>
            <p:cNvPr id="13" name="CasellaDiTesto 12">
              <a:extLst>
                <a:ext uri="{FF2B5EF4-FFF2-40B4-BE49-F238E27FC236}">
                  <a16:creationId xmlns:a16="http://schemas.microsoft.com/office/drawing/2014/main" id="{E95D46B2-3EE9-40CA-A15A-328A82D0B2CC}"/>
                </a:ext>
              </a:extLst>
            </p:cNvPr>
            <p:cNvSpPr txBox="1"/>
            <p:nvPr/>
          </p:nvSpPr>
          <p:spPr>
            <a:xfrm>
              <a:off x="5079530" y="5446377"/>
              <a:ext cx="363523" cy="374052"/>
            </a:xfrm>
            <a:prstGeom prst="rect">
              <a:avLst/>
            </a:prstGeom>
            <a:noFill/>
          </p:spPr>
          <p:txBody>
            <a:bodyPr wrap="square" rtlCol="0">
              <a:spAutoFit/>
            </a:bodyPr>
            <a:lstStyle/>
            <a:p>
              <a:r>
                <a:rPr lang="it-IT" dirty="0"/>
                <a:t>2</a:t>
              </a:r>
            </a:p>
          </p:txBody>
        </p:sp>
        <p:sp>
          <p:nvSpPr>
            <p:cNvPr id="14" name="CasellaDiTesto 13">
              <a:extLst>
                <a:ext uri="{FF2B5EF4-FFF2-40B4-BE49-F238E27FC236}">
                  <a16:creationId xmlns:a16="http://schemas.microsoft.com/office/drawing/2014/main" id="{11660754-6DEC-4281-B7C7-ACB518E88BAD}"/>
                </a:ext>
              </a:extLst>
            </p:cNvPr>
            <p:cNvSpPr txBox="1"/>
            <p:nvPr/>
          </p:nvSpPr>
          <p:spPr>
            <a:xfrm>
              <a:off x="5766029" y="5446377"/>
              <a:ext cx="371912" cy="374049"/>
            </a:xfrm>
            <a:prstGeom prst="rect">
              <a:avLst/>
            </a:prstGeom>
            <a:noFill/>
          </p:spPr>
          <p:txBody>
            <a:bodyPr wrap="square" rtlCol="0">
              <a:spAutoFit/>
            </a:bodyPr>
            <a:lstStyle/>
            <a:p>
              <a:r>
                <a:rPr lang="it-IT" dirty="0"/>
                <a:t>3</a:t>
              </a:r>
            </a:p>
          </p:txBody>
        </p:sp>
        <p:sp>
          <p:nvSpPr>
            <p:cNvPr id="15" name="CasellaDiTesto 14">
              <a:extLst>
                <a:ext uri="{FF2B5EF4-FFF2-40B4-BE49-F238E27FC236}">
                  <a16:creationId xmlns:a16="http://schemas.microsoft.com/office/drawing/2014/main" id="{06A44E06-D5BB-4FDF-BED7-C21BBD074E14}"/>
                </a:ext>
              </a:extLst>
            </p:cNvPr>
            <p:cNvSpPr txBox="1"/>
            <p:nvPr/>
          </p:nvSpPr>
          <p:spPr>
            <a:xfrm>
              <a:off x="6429463" y="5449696"/>
              <a:ext cx="371912" cy="369332"/>
            </a:xfrm>
            <a:prstGeom prst="rect">
              <a:avLst/>
            </a:prstGeom>
            <a:noFill/>
          </p:spPr>
          <p:txBody>
            <a:bodyPr wrap="square" rtlCol="0">
              <a:spAutoFit/>
            </a:bodyPr>
            <a:lstStyle/>
            <a:p>
              <a:r>
                <a:rPr lang="it-IT" dirty="0"/>
                <a:t>4</a:t>
              </a:r>
            </a:p>
          </p:txBody>
        </p:sp>
        <p:sp>
          <p:nvSpPr>
            <p:cNvPr id="16" name="CasellaDiTesto 15">
              <a:extLst>
                <a:ext uri="{FF2B5EF4-FFF2-40B4-BE49-F238E27FC236}">
                  <a16:creationId xmlns:a16="http://schemas.microsoft.com/office/drawing/2014/main" id="{36A5B24D-476A-410D-B587-CFBD9468D69A}"/>
                </a:ext>
              </a:extLst>
            </p:cNvPr>
            <p:cNvSpPr txBox="1"/>
            <p:nvPr/>
          </p:nvSpPr>
          <p:spPr>
            <a:xfrm>
              <a:off x="7171187" y="5449696"/>
              <a:ext cx="371912" cy="369332"/>
            </a:xfrm>
            <a:prstGeom prst="rect">
              <a:avLst/>
            </a:prstGeom>
            <a:noFill/>
          </p:spPr>
          <p:txBody>
            <a:bodyPr wrap="square" rtlCol="0">
              <a:spAutoFit/>
            </a:bodyPr>
            <a:lstStyle/>
            <a:p>
              <a:r>
                <a:rPr lang="it-IT" dirty="0"/>
                <a:t>5</a:t>
              </a:r>
            </a:p>
          </p:txBody>
        </p:sp>
      </p:grpSp>
      <p:sp>
        <p:nvSpPr>
          <p:cNvPr id="17" name="CasellaDiTesto 16">
            <a:extLst>
              <a:ext uri="{FF2B5EF4-FFF2-40B4-BE49-F238E27FC236}">
                <a16:creationId xmlns:a16="http://schemas.microsoft.com/office/drawing/2014/main" id="{06BCBD21-C6A5-4544-B655-F0B7EE148854}"/>
              </a:ext>
            </a:extLst>
          </p:cNvPr>
          <p:cNvSpPr txBox="1"/>
          <p:nvPr/>
        </p:nvSpPr>
        <p:spPr>
          <a:xfrm>
            <a:off x="7576363" y="2204539"/>
            <a:ext cx="2843868" cy="1431161"/>
          </a:xfrm>
          <a:prstGeom prst="rect">
            <a:avLst/>
          </a:prstGeom>
          <a:noFill/>
        </p:spPr>
        <p:txBody>
          <a:bodyPr wrap="square" rtlCol="0">
            <a:spAutoFit/>
          </a:bodyPr>
          <a:lstStyle/>
          <a:p>
            <a:pPr>
              <a:spcAft>
                <a:spcPts val="600"/>
              </a:spcAft>
            </a:pPr>
            <a:r>
              <a:rPr lang="it-IT" dirty="0" err="1">
                <a:solidFill>
                  <a:srgbClr val="0070C0"/>
                </a:solidFill>
              </a:rPr>
              <a:t>Species</a:t>
            </a:r>
            <a:r>
              <a:rPr lang="it-IT" dirty="0">
                <a:solidFill>
                  <a:srgbClr val="0070C0"/>
                </a:solidFill>
              </a:rPr>
              <a:t> 1</a:t>
            </a:r>
            <a:r>
              <a:rPr lang="it-IT" dirty="0"/>
              <a:t>: 1-(2)</a:t>
            </a:r>
          </a:p>
          <a:p>
            <a:pPr>
              <a:spcAft>
                <a:spcPts val="600"/>
              </a:spcAft>
            </a:pPr>
            <a:r>
              <a:rPr lang="it-IT" dirty="0" err="1">
                <a:solidFill>
                  <a:srgbClr val="FF0000"/>
                </a:solidFill>
              </a:rPr>
              <a:t>Species</a:t>
            </a:r>
            <a:r>
              <a:rPr lang="it-IT" dirty="0">
                <a:solidFill>
                  <a:srgbClr val="FF0000"/>
                </a:solidFill>
              </a:rPr>
              <a:t> 2</a:t>
            </a:r>
            <a:r>
              <a:rPr lang="it-IT" dirty="0"/>
              <a:t>: 2-3</a:t>
            </a:r>
          </a:p>
          <a:p>
            <a:pPr>
              <a:spcAft>
                <a:spcPts val="600"/>
              </a:spcAft>
            </a:pPr>
            <a:r>
              <a:rPr lang="it-IT" dirty="0" err="1">
                <a:solidFill>
                  <a:srgbClr val="008000"/>
                </a:solidFill>
              </a:rPr>
              <a:t>Species</a:t>
            </a:r>
            <a:r>
              <a:rPr lang="it-IT" dirty="0">
                <a:solidFill>
                  <a:srgbClr val="008000"/>
                </a:solidFill>
              </a:rPr>
              <a:t> 3</a:t>
            </a:r>
            <a:r>
              <a:rPr lang="it-IT" dirty="0"/>
              <a:t>: 3-4</a:t>
            </a:r>
          </a:p>
          <a:p>
            <a:pPr>
              <a:spcAft>
                <a:spcPts val="600"/>
              </a:spcAft>
            </a:pPr>
            <a:r>
              <a:rPr lang="it-IT" dirty="0" err="1">
                <a:solidFill>
                  <a:schemeClr val="accent4">
                    <a:lumMod val="75000"/>
                  </a:schemeClr>
                </a:solidFill>
              </a:rPr>
              <a:t>Species</a:t>
            </a:r>
            <a:r>
              <a:rPr lang="it-IT" dirty="0">
                <a:solidFill>
                  <a:schemeClr val="accent4">
                    <a:lumMod val="75000"/>
                  </a:schemeClr>
                </a:solidFill>
              </a:rPr>
              <a:t> 4</a:t>
            </a:r>
            <a:r>
              <a:rPr lang="it-IT" dirty="0"/>
              <a:t>: 3-5</a:t>
            </a:r>
          </a:p>
        </p:txBody>
      </p:sp>
      <p:grpSp>
        <p:nvGrpSpPr>
          <p:cNvPr id="18" name="Gruppo 17">
            <a:extLst>
              <a:ext uri="{FF2B5EF4-FFF2-40B4-BE49-F238E27FC236}">
                <a16:creationId xmlns:a16="http://schemas.microsoft.com/office/drawing/2014/main" id="{2F4C980D-4A50-4C6B-9CCE-9A933F45FF56}"/>
              </a:ext>
            </a:extLst>
          </p:cNvPr>
          <p:cNvGrpSpPr/>
          <p:nvPr/>
        </p:nvGrpSpPr>
        <p:grpSpPr>
          <a:xfrm>
            <a:off x="9275818" y="1601950"/>
            <a:ext cx="2862054" cy="2024841"/>
            <a:chOff x="10218471" y="4526025"/>
            <a:chExt cx="2862054" cy="2024841"/>
          </a:xfrm>
        </p:grpSpPr>
        <p:sp>
          <p:nvSpPr>
            <p:cNvPr id="19" name="CasellaDiTesto 18">
              <a:extLst>
                <a:ext uri="{FF2B5EF4-FFF2-40B4-BE49-F238E27FC236}">
                  <a16:creationId xmlns:a16="http://schemas.microsoft.com/office/drawing/2014/main" id="{15BA031F-31EA-4BCF-A95F-A30BD105DB65}"/>
                </a:ext>
              </a:extLst>
            </p:cNvPr>
            <p:cNvSpPr txBox="1"/>
            <p:nvPr/>
          </p:nvSpPr>
          <p:spPr>
            <a:xfrm>
              <a:off x="10236657" y="5119705"/>
              <a:ext cx="2843868" cy="1431161"/>
            </a:xfrm>
            <a:prstGeom prst="rect">
              <a:avLst/>
            </a:prstGeom>
            <a:noFill/>
          </p:spPr>
          <p:txBody>
            <a:bodyPr wrap="square" rtlCol="0">
              <a:spAutoFit/>
            </a:bodyPr>
            <a:lstStyle/>
            <a:p>
              <a:pPr>
                <a:spcAft>
                  <a:spcPts val="600"/>
                </a:spcAft>
              </a:pPr>
              <a:r>
                <a:rPr lang="it-IT" dirty="0" err="1">
                  <a:solidFill>
                    <a:srgbClr val="0070C0"/>
                  </a:solidFill>
                </a:rPr>
                <a:t>Species</a:t>
              </a:r>
              <a:r>
                <a:rPr lang="it-IT" dirty="0">
                  <a:solidFill>
                    <a:srgbClr val="0070C0"/>
                  </a:solidFill>
                </a:rPr>
                <a:t> 1</a:t>
              </a:r>
              <a:r>
                <a:rPr lang="it-IT" dirty="0"/>
                <a:t>: 1</a:t>
              </a:r>
            </a:p>
            <a:p>
              <a:pPr>
                <a:spcAft>
                  <a:spcPts val="600"/>
                </a:spcAft>
              </a:pPr>
              <a:r>
                <a:rPr lang="it-IT" dirty="0" err="1">
                  <a:solidFill>
                    <a:srgbClr val="FF0000"/>
                  </a:solidFill>
                </a:rPr>
                <a:t>Species</a:t>
              </a:r>
              <a:r>
                <a:rPr lang="it-IT" dirty="0">
                  <a:solidFill>
                    <a:srgbClr val="FF0000"/>
                  </a:solidFill>
                </a:rPr>
                <a:t> 2</a:t>
              </a:r>
              <a:r>
                <a:rPr lang="it-IT" dirty="0"/>
                <a:t>: 2</a:t>
              </a:r>
            </a:p>
            <a:p>
              <a:pPr>
                <a:spcAft>
                  <a:spcPts val="600"/>
                </a:spcAft>
              </a:pPr>
              <a:r>
                <a:rPr lang="it-IT" dirty="0" err="1">
                  <a:solidFill>
                    <a:srgbClr val="008000"/>
                  </a:solidFill>
                </a:rPr>
                <a:t>Species</a:t>
              </a:r>
              <a:r>
                <a:rPr lang="it-IT" dirty="0">
                  <a:solidFill>
                    <a:srgbClr val="008000"/>
                  </a:solidFill>
                </a:rPr>
                <a:t> 3</a:t>
              </a:r>
              <a:r>
                <a:rPr lang="it-IT" dirty="0"/>
                <a:t>: 3?</a:t>
              </a:r>
            </a:p>
            <a:p>
              <a:pPr>
                <a:spcAft>
                  <a:spcPts val="600"/>
                </a:spcAft>
              </a:pPr>
              <a:r>
                <a:rPr lang="it-IT" dirty="0" err="1">
                  <a:solidFill>
                    <a:schemeClr val="accent4">
                      <a:lumMod val="75000"/>
                    </a:schemeClr>
                  </a:solidFill>
                </a:rPr>
                <a:t>Species</a:t>
              </a:r>
              <a:r>
                <a:rPr lang="it-IT" dirty="0">
                  <a:solidFill>
                    <a:schemeClr val="accent4">
                      <a:lumMod val="75000"/>
                    </a:schemeClr>
                  </a:solidFill>
                </a:rPr>
                <a:t> 4</a:t>
              </a:r>
              <a:r>
                <a:rPr lang="it-IT" dirty="0"/>
                <a:t>: 4</a:t>
              </a:r>
            </a:p>
          </p:txBody>
        </p:sp>
        <p:sp>
          <p:nvSpPr>
            <p:cNvPr id="20" name="CasellaDiTesto 19">
              <a:extLst>
                <a:ext uri="{FF2B5EF4-FFF2-40B4-BE49-F238E27FC236}">
                  <a16:creationId xmlns:a16="http://schemas.microsoft.com/office/drawing/2014/main" id="{471D60CF-00E1-4708-8DD5-B7CA6378FAC3}"/>
                </a:ext>
              </a:extLst>
            </p:cNvPr>
            <p:cNvSpPr txBox="1"/>
            <p:nvPr/>
          </p:nvSpPr>
          <p:spPr>
            <a:xfrm>
              <a:off x="10218471" y="4526025"/>
              <a:ext cx="1558264" cy="646331"/>
            </a:xfrm>
            <a:prstGeom prst="rect">
              <a:avLst/>
            </a:prstGeom>
            <a:noFill/>
          </p:spPr>
          <p:txBody>
            <a:bodyPr wrap="square" rtlCol="0">
              <a:spAutoFit/>
            </a:bodyPr>
            <a:lstStyle/>
            <a:p>
              <a:r>
                <a:rPr lang="it-IT" dirty="0" err="1"/>
                <a:t>According</a:t>
              </a:r>
              <a:r>
                <a:rPr lang="it-IT" dirty="0"/>
                <a:t> to the optimum</a:t>
              </a:r>
            </a:p>
          </p:txBody>
        </p:sp>
      </p:grpSp>
      <p:cxnSp>
        <p:nvCxnSpPr>
          <p:cNvPr id="21" name="Connettore diritto 20">
            <a:extLst>
              <a:ext uri="{FF2B5EF4-FFF2-40B4-BE49-F238E27FC236}">
                <a16:creationId xmlns:a16="http://schemas.microsoft.com/office/drawing/2014/main" id="{8F98697E-A8B8-45C2-9F8D-CF3688397AC5}"/>
              </a:ext>
            </a:extLst>
          </p:cNvPr>
          <p:cNvCxnSpPr/>
          <p:nvPr/>
        </p:nvCxnSpPr>
        <p:spPr>
          <a:xfrm>
            <a:off x="2520600" y="2894202"/>
            <a:ext cx="3389153"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47383DB3-17EF-43F1-B954-627D94BEC4E4}"/>
              </a:ext>
            </a:extLst>
          </p:cNvPr>
          <p:cNvGrpSpPr/>
          <p:nvPr/>
        </p:nvGrpSpPr>
        <p:grpSpPr>
          <a:xfrm>
            <a:off x="2464671" y="1478079"/>
            <a:ext cx="5981351" cy="837157"/>
            <a:chOff x="4177717" y="4086835"/>
            <a:chExt cx="5981351" cy="837157"/>
          </a:xfrm>
        </p:grpSpPr>
        <p:grpSp>
          <p:nvGrpSpPr>
            <p:cNvPr id="23" name="Gruppo 22">
              <a:extLst>
                <a:ext uri="{FF2B5EF4-FFF2-40B4-BE49-F238E27FC236}">
                  <a16:creationId xmlns:a16="http://schemas.microsoft.com/office/drawing/2014/main" id="{329073AA-5220-4C7C-9891-C0386FB7882E}"/>
                </a:ext>
              </a:extLst>
            </p:cNvPr>
            <p:cNvGrpSpPr/>
            <p:nvPr/>
          </p:nvGrpSpPr>
          <p:grpSpPr>
            <a:xfrm>
              <a:off x="4177717" y="4086835"/>
              <a:ext cx="3783434" cy="577660"/>
              <a:chOff x="4177717" y="4086835"/>
              <a:chExt cx="3783434" cy="577660"/>
            </a:xfrm>
          </p:grpSpPr>
          <p:grpSp>
            <p:nvGrpSpPr>
              <p:cNvPr id="25" name="Gruppo 24">
                <a:extLst>
                  <a:ext uri="{FF2B5EF4-FFF2-40B4-BE49-F238E27FC236}">
                    <a16:creationId xmlns:a16="http://schemas.microsoft.com/office/drawing/2014/main" id="{0F0F30AB-6D2B-4550-90C6-24C1FC1D5396}"/>
                  </a:ext>
                </a:extLst>
              </p:cNvPr>
              <p:cNvGrpSpPr/>
              <p:nvPr/>
            </p:nvGrpSpPr>
            <p:grpSpPr>
              <a:xfrm>
                <a:off x="4236440" y="4086835"/>
                <a:ext cx="3389153" cy="124438"/>
                <a:chOff x="4236440" y="4086835"/>
                <a:chExt cx="3389153" cy="124438"/>
              </a:xfrm>
            </p:grpSpPr>
            <p:cxnSp>
              <p:nvCxnSpPr>
                <p:cNvPr id="32" name="Connettore 2 31">
                  <a:extLst>
                    <a:ext uri="{FF2B5EF4-FFF2-40B4-BE49-F238E27FC236}">
                      <a16:creationId xmlns:a16="http://schemas.microsoft.com/office/drawing/2014/main" id="{9E5069E6-B311-44A7-B947-4A1CCB551E63}"/>
                    </a:ext>
                  </a:extLst>
                </p:cNvPr>
                <p:cNvCxnSpPr/>
                <p:nvPr/>
              </p:nvCxnSpPr>
              <p:spPr>
                <a:xfrm>
                  <a:off x="4236440" y="4211273"/>
                  <a:ext cx="33891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B0955162-F40B-4004-A831-76E582570176}"/>
                    </a:ext>
                  </a:extLst>
                </p:cNvPr>
                <p:cNvCxnSpPr/>
                <p:nvPr/>
              </p:nvCxnSpPr>
              <p:spPr>
                <a:xfrm>
                  <a:off x="4311941" y="4093828"/>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FA500743-3711-4C23-BBA6-98C7C14F335C}"/>
                    </a:ext>
                  </a:extLst>
                </p:cNvPr>
                <p:cNvCxnSpPr/>
                <p:nvPr/>
              </p:nvCxnSpPr>
              <p:spPr>
                <a:xfrm>
                  <a:off x="4914550" y="4086837"/>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30A57297-87D9-4B9C-9992-77ED701BCDE6}"/>
                    </a:ext>
                  </a:extLst>
                </p:cNvPr>
                <p:cNvCxnSpPr/>
                <p:nvPr/>
              </p:nvCxnSpPr>
              <p:spPr>
                <a:xfrm>
                  <a:off x="5556308" y="4086836"/>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55A5324C-0CFC-4F00-9067-F5952A2295EA}"/>
                    </a:ext>
                  </a:extLst>
                </p:cNvPr>
                <p:cNvCxnSpPr/>
                <p:nvPr/>
              </p:nvCxnSpPr>
              <p:spPr>
                <a:xfrm>
                  <a:off x="6203658" y="4091030"/>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724AEDBD-A72E-4CE6-A5C1-44B061F4B7E0}"/>
                    </a:ext>
                  </a:extLst>
                </p:cNvPr>
                <p:cNvCxnSpPr/>
                <p:nvPr/>
              </p:nvCxnSpPr>
              <p:spPr>
                <a:xfrm>
                  <a:off x="6792286" y="4086835"/>
                  <a:ext cx="0" cy="11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8CA4A267-1D7A-4191-97B0-FAD8F42F96AA}"/>
                    </a:ext>
                  </a:extLst>
                </p:cNvPr>
                <p:cNvCxnSpPr/>
                <p:nvPr/>
              </p:nvCxnSpPr>
              <p:spPr>
                <a:xfrm>
                  <a:off x="7397692" y="4093828"/>
                  <a:ext cx="0" cy="1174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CasellaDiTesto 25">
                <a:extLst>
                  <a:ext uri="{FF2B5EF4-FFF2-40B4-BE49-F238E27FC236}">
                    <a16:creationId xmlns:a16="http://schemas.microsoft.com/office/drawing/2014/main" id="{B3F606D0-6393-462C-BB6C-79C6DF459B96}"/>
                  </a:ext>
                </a:extLst>
              </p:cNvPr>
              <p:cNvSpPr txBox="1"/>
              <p:nvPr/>
            </p:nvSpPr>
            <p:spPr>
              <a:xfrm>
                <a:off x="4177717" y="4295163"/>
                <a:ext cx="556470" cy="369332"/>
              </a:xfrm>
              <a:prstGeom prst="rect">
                <a:avLst/>
              </a:prstGeom>
              <a:noFill/>
            </p:spPr>
            <p:txBody>
              <a:bodyPr wrap="square" rtlCol="0">
                <a:spAutoFit/>
              </a:bodyPr>
              <a:lstStyle/>
              <a:p>
                <a:r>
                  <a:rPr lang="it-IT" dirty="0"/>
                  <a:t>30</a:t>
                </a:r>
              </a:p>
            </p:txBody>
          </p:sp>
          <p:sp>
            <p:nvSpPr>
              <p:cNvPr id="27" name="CasellaDiTesto 26">
                <a:extLst>
                  <a:ext uri="{FF2B5EF4-FFF2-40B4-BE49-F238E27FC236}">
                    <a16:creationId xmlns:a16="http://schemas.microsoft.com/office/drawing/2014/main" id="{1D7EEFE0-23F0-4145-8B57-F4D259AA0126}"/>
                  </a:ext>
                </a:extLst>
              </p:cNvPr>
              <p:cNvSpPr txBox="1"/>
              <p:nvPr/>
            </p:nvSpPr>
            <p:spPr>
              <a:xfrm>
                <a:off x="4734186" y="4295163"/>
                <a:ext cx="556469" cy="369332"/>
              </a:xfrm>
              <a:prstGeom prst="rect">
                <a:avLst/>
              </a:prstGeom>
              <a:noFill/>
            </p:spPr>
            <p:txBody>
              <a:bodyPr wrap="square" rtlCol="0">
                <a:spAutoFit/>
              </a:bodyPr>
              <a:lstStyle/>
              <a:p>
                <a:r>
                  <a:rPr lang="it-IT" dirty="0"/>
                  <a:t>90</a:t>
                </a:r>
              </a:p>
            </p:txBody>
          </p:sp>
          <p:sp>
            <p:nvSpPr>
              <p:cNvPr id="28" name="CasellaDiTesto 27">
                <a:extLst>
                  <a:ext uri="{FF2B5EF4-FFF2-40B4-BE49-F238E27FC236}">
                    <a16:creationId xmlns:a16="http://schemas.microsoft.com/office/drawing/2014/main" id="{3EB7A4F7-BD70-4C7B-877F-A9CA66BE3F1B}"/>
                  </a:ext>
                </a:extLst>
              </p:cNvPr>
              <p:cNvSpPr txBox="1"/>
              <p:nvPr/>
            </p:nvSpPr>
            <p:spPr>
              <a:xfrm>
                <a:off x="5388527" y="4286745"/>
                <a:ext cx="654341" cy="369332"/>
              </a:xfrm>
              <a:prstGeom prst="rect">
                <a:avLst/>
              </a:prstGeom>
              <a:noFill/>
            </p:spPr>
            <p:txBody>
              <a:bodyPr wrap="square" rtlCol="0">
                <a:spAutoFit/>
              </a:bodyPr>
              <a:lstStyle/>
              <a:p>
                <a:r>
                  <a:rPr lang="it-IT" dirty="0"/>
                  <a:t>180</a:t>
                </a:r>
              </a:p>
            </p:txBody>
          </p:sp>
          <p:sp>
            <p:nvSpPr>
              <p:cNvPr id="29" name="CasellaDiTesto 28">
                <a:extLst>
                  <a:ext uri="{FF2B5EF4-FFF2-40B4-BE49-F238E27FC236}">
                    <a16:creationId xmlns:a16="http://schemas.microsoft.com/office/drawing/2014/main" id="{E2906B04-9CE2-433F-A3B0-912982553736}"/>
                  </a:ext>
                </a:extLst>
              </p:cNvPr>
              <p:cNvSpPr txBox="1"/>
              <p:nvPr/>
            </p:nvSpPr>
            <p:spPr>
              <a:xfrm>
                <a:off x="6042868" y="4273549"/>
                <a:ext cx="654339" cy="369332"/>
              </a:xfrm>
              <a:prstGeom prst="rect">
                <a:avLst/>
              </a:prstGeom>
              <a:noFill/>
            </p:spPr>
            <p:txBody>
              <a:bodyPr wrap="square" rtlCol="0">
                <a:spAutoFit/>
              </a:bodyPr>
              <a:lstStyle/>
              <a:p>
                <a:r>
                  <a:rPr lang="it-IT" dirty="0"/>
                  <a:t>300</a:t>
                </a:r>
              </a:p>
            </p:txBody>
          </p:sp>
          <p:sp>
            <p:nvSpPr>
              <p:cNvPr id="30" name="CasellaDiTesto 29">
                <a:extLst>
                  <a:ext uri="{FF2B5EF4-FFF2-40B4-BE49-F238E27FC236}">
                    <a16:creationId xmlns:a16="http://schemas.microsoft.com/office/drawing/2014/main" id="{648527D8-5DCB-41F3-80CD-C59B90D910B6}"/>
                  </a:ext>
                </a:extLst>
              </p:cNvPr>
              <p:cNvSpPr txBox="1"/>
              <p:nvPr/>
            </p:nvSpPr>
            <p:spPr>
              <a:xfrm>
                <a:off x="6653866" y="4281967"/>
                <a:ext cx="556469" cy="369332"/>
              </a:xfrm>
              <a:prstGeom prst="rect">
                <a:avLst/>
              </a:prstGeom>
              <a:noFill/>
            </p:spPr>
            <p:txBody>
              <a:bodyPr wrap="square" rtlCol="0">
                <a:spAutoFit/>
              </a:bodyPr>
              <a:lstStyle/>
              <a:p>
                <a:r>
                  <a:rPr lang="it-IT" dirty="0"/>
                  <a:t>900</a:t>
                </a:r>
              </a:p>
            </p:txBody>
          </p:sp>
          <p:sp>
            <p:nvSpPr>
              <p:cNvPr id="31" name="CasellaDiTesto 30">
                <a:extLst>
                  <a:ext uri="{FF2B5EF4-FFF2-40B4-BE49-F238E27FC236}">
                    <a16:creationId xmlns:a16="http://schemas.microsoft.com/office/drawing/2014/main" id="{375F803F-E0D3-45D5-9C6E-AF925309B186}"/>
                  </a:ext>
                </a:extLst>
              </p:cNvPr>
              <p:cNvSpPr txBox="1"/>
              <p:nvPr/>
            </p:nvSpPr>
            <p:spPr>
              <a:xfrm>
                <a:off x="7264865" y="4281967"/>
                <a:ext cx="696286" cy="369332"/>
              </a:xfrm>
              <a:prstGeom prst="rect">
                <a:avLst/>
              </a:prstGeom>
              <a:noFill/>
            </p:spPr>
            <p:txBody>
              <a:bodyPr wrap="square" rtlCol="0">
                <a:spAutoFit/>
              </a:bodyPr>
              <a:lstStyle/>
              <a:p>
                <a:r>
                  <a:rPr lang="it-IT" dirty="0"/>
                  <a:t>1800</a:t>
                </a:r>
              </a:p>
            </p:txBody>
          </p:sp>
        </p:grpSp>
        <p:sp>
          <p:nvSpPr>
            <p:cNvPr id="24" name="CasellaDiTesto 23">
              <a:extLst>
                <a:ext uri="{FF2B5EF4-FFF2-40B4-BE49-F238E27FC236}">
                  <a16:creationId xmlns:a16="http://schemas.microsoft.com/office/drawing/2014/main" id="{7EC7932B-B6DB-4E10-8886-557886A1AE06}"/>
                </a:ext>
              </a:extLst>
            </p:cNvPr>
            <p:cNvSpPr txBox="1"/>
            <p:nvPr/>
          </p:nvSpPr>
          <p:spPr>
            <a:xfrm>
              <a:off x="7961151" y="4277661"/>
              <a:ext cx="2197917" cy="646331"/>
            </a:xfrm>
            <a:prstGeom prst="rect">
              <a:avLst/>
            </a:prstGeom>
            <a:noFill/>
          </p:spPr>
          <p:txBody>
            <a:bodyPr wrap="square" rtlCol="0">
              <a:spAutoFit/>
            </a:bodyPr>
            <a:lstStyle/>
            <a:p>
              <a:r>
                <a:rPr lang="it-IT" dirty="0"/>
                <a:t>µ</a:t>
              </a:r>
              <a:r>
                <a:rPr lang="it-IT" dirty="0" err="1"/>
                <a:t>mol</a:t>
              </a:r>
              <a:r>
                <a:rPr lang="it-IT" dirty="0"/>
                <a:t> </a:t>
              </a:r>
              <a:r>
                <a:rPr lang="it-IT" dirty="0" err="1"/>
                <a:t>photons</a:t>
              </a:r>
              <a:r>
                <a:rPr lang="it-IT" dirty="0"/>
                <a:t> m</a:t>
              </a:r>
              <a:r>
                <a:rPr lang="it-IT" baseline="30000" dirty="0"/>
                <a:t>-2</a:t>
              </a:r>
              <a:r>
                <a:rPr lang="it-IT" dirty="0"/>
                <a:t> d</a:t>
              </a:r>
              <a:r>
                <a:rPr lang="it-IT" baseline="30000" dirty="0"/>
                <a:t>-1</a:t>
              </a:r>
              <a:r>
                <a:rPr lang="it-IT" dirty="0"/>
                <a:t> x 86,400</a:t>
              </a:r>
            </a:p>
          </p:txBody>
        </p:sp>
      </p:grpSp>
    </p:spTree>
    <p:extLst>
      <p:ext uri="{BB962C8B-B14F-4D97-AF65-F5344CB8AC3E}">
        <p14:creationId xmlns:p14="http://schemas.microsoft.com/office/powerpoint/2010/main" val="34757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F6F10B6-071F-4E47-A759-6F14457CC4C2}"/>
              </a:ext>
            </a:extLst>
          </p:cNvPr>
          <p:cNvSpPr txBox="1"/>
          <p:nvPr/>
        </p:nvSpPr>
        <p:spPr>
          <a:xfrm>
            <a:off x="897622" y="741787"/>
            <a:ext cx="10432869" cy="3477875"/>
          </a:xfrm>
          <a:prstGeom prst="rect">
            <a:avLst/>
          </a:prstGeom>
          <a:noFill/>
        </p:spPr>
        <p:txBody>
          <a:bodyPr wrap="square" rtlCol="0">
            <a:spAutoFit/>
          </a:bodyPr>
          <a:lstStyle/>
          <a:p>
            <a:r>
              <a:rPr lang="it-IT" sz="2000" dirty="0"/>
              <a:t>The idea of </a:t>
            </a:r>
            <a:r>
              <a:rPr lang="it-IT" sz="2000" dirty="0" err="1"/>
              <a:t>using</a:t>
            </a:r>
            <a:r>
              <a:rPr lang="it-IT" sz="2000" dirty="0"/>
              <a:t> the </a:t>
            </a:r>
            <a:r>
              <a:rPr lang="it-IT" sz="2000" dirty="0" err="1"/>
              <a:t>presence</a:t>
            </a:r>
            <a:r>
              <a:rPr lang="it-IT" sz="2000" dirty="0"/>
              <a:t> of plants to </a:t>
            </a:r>
            <a:r>
              <a:rPr lang="it-IT" sz="2000" dirty="0" err="1"/>
              <a:t>assess</a:t>
            </a:r>
            <a:r>
              <a:rPr lang="it-IT" sz="2000" dirty="0"/>
              <a:t> site conditions by </a:t>
            </a:r>
            <a:r>
              <a:rPr lang="it-IT" sz="2000" dirty="0" err="1"/>
              <a:t>qualitatively</a:t>
            </a:r>
            <a:r>
              <a:rPr lang="it-IT" sz="2000" dirty="0"/>
              <a:t> </a:t>
            </a:r>
            <a:r>
              <a:rPr lang="it-IT" sz="2000" dirty="0" err="1"/>
              <a:t>matching</a:t>
            </a:r>
            <a:r>
              <a:rPr lang="it-IT" sz="2000" dirty="0"/>
              <a:t> the </a:t>
            </a:r>
            <a:r>
              <a:rPr lang="it-IT" sz="2000" dirty="0" err="1"/>
              <a:t>most</a:t>
            </a:r>
            <a:r>
              <a:rPr lang="it-IT" sz="2000" dirty="0"/>
              <a:t> </a:t>
            </a:r>
            <a:r>
              <a:rPr lang="it-IT" sz="2000" dirty="0" err="1"/>
              <a:t>probable</a:t>
            </a:r>
            <a:r>
              <a:rPr lang="it-IT" sz="2000" dirty="0"/>
              <a:t> </a:t>
            </a:r>
            <a:r>
              <a:rPr lang="it-IT" sz="2000" dirty="0" err="1"/>
              <a:t>occurrence</a:t>
            </a:r>
            <a:r>
              <a:rPr lang="it-IT" sz="2000" dirty="0"/>
              <a:t> of plant </a:t>
            </a:r>
            <a:r>
              <a:rPr lang="it-IT" sz="2000" dirty="0" err="1"/>
              <a:t>species</a:t>
            </a:r>
            <a:r>
              <a:rPr lang="it-IT" sz="2000" dirty="0"/>
              <a:t> with environmental conditions </a:t>
            </a:r>
            <a:r>
              <a:rPr lang="it-IT" sz="2000" dirty="0" err="1"/>
              <a:t>was</a:t>
            </a:r>
            <a:r>
              <a:rPr lang="it-IT" sz="2000" dirty="0"/>
              <a:t> </a:t>
            </a:r>
            <a:r>
              <a:rPr lang="it-IT" sz="2000" dirty="0" err="1"/>
              <a:t>originally</a:t>
            </a:r>
            <a:r>
              <a:rPr lang="it-IT" sz="2000" dirty="0"/>
              <a:t> </a:t>
            </a:r>
            <a:r>
              <a:rPr lang="it-IT" sz="2000" dirty="0" err="1"/>
              <a:t>introduced</a:t>
            </a:r>
            <a:r>
              <a:rPr lang="it-IT" sz="2000" dirty="0"/>
              <a:t> to </a:t>
            </a:r>
            <a:r>
              <a:rPr lang="it-IT" sz="2000" dirty="0" err="1"/>
              <a:t>vegetation</a:t>
            </a:r>
            <a:r>
              <a:rPr lang="it-IT" sz="2000" dirty="0"/>
              <a:t> </a:t>
            </a:r>
            <a:r>
              <a:rPr lang="it-IT" sz="2000" dirty="0" err="1"/>
              <a:t>ecology</a:t>
            </a:r>
            <a:r>
              <a:rPr lang="it-IT" sz="2000" dirty="0"/>
              <a:t> by </a:t>
            </a:r>
            <a:r>
              <a:rPr lang="it-IT" sz="2000" b="1" dirty="0" err="1"/>
              <a:t>Cajander</a:t>
            </a:r>
            <a:r>
              <a:rPr lang="it-IT" sz="2000" b="1" dirty="0"/>
              <a:t> (1926) </a:t>
            </a:r>
            <a:r>
              <a:rPr lang="it-IT" sz="2000" dirty="0"/>
              <a:t>and </a:t>
            </a:r>
            <a:r>
              <a:rPr lang="it-IT" sz="2000" b="1" dirty="0" err="1"/>
              <a:t>Iversen</a:t>
            </a:r>
            <a:r>
              <a:rPr lang="it-IT" sz="2000" b="1" dirty="0"/>
              <a:t> (1936)</a:t>
            </a:r>
            <a:r>
              <a:rPr lang="it-IT" sz="2000" dirty="0"/>
              <a:t>. </a:t>
            </a:r>
          </a:p>
          <a:p>
            <a:endParaRPr lang="it-IT" sz="2000" dirty="0"/>
          </a:p>
          <a:p>
            <a:r>
              <a:rPr lang="it-IT" sz="2000" dirty="0" err="1"/>
              <a:t>Subsequently</a:t>
            </a:r>
            <a:r>
              <a:rPr lang="it-IT" sz="2000" dirty="0"/>
              <a:t>, </a:t>
            </a:r>
            <a:r>
              <a:rPr lang="it-IT" sz="2000" dirty="0" err="1"/>
              <a:t>Ellenberg</a:t>
            </a:r>
            <a:r>
              <a:rPr lang="it-IT" sz="2000" dirty="0"/>
              <a:t> (1950a, 1950b, 1952) </a:t>
            </a:r>
            <a:r>
              <a:rPr lang="it-IT" sz="2000" dirty="0" err="1"/>
              <a:t>introduced</a:t>
            </a:r>
            <a:r>
              <a:rPr lang="it-IT" sz="2000" dirty="0"/>
              <a:t> the first </a:t>
            </a:r>
            <a:r>
              <a:rPr lang="it-IT" sz="2000" dirty="0" err="1"/>
              <a:t>explicitly</a:t>
            </a:r>
            <a:r>
              <a:rPr lang="it-IT" sz="2000" dirty="0"/>
              <a:t> quantitative approach </a:t>
            </a:r>
            <a:r>
              <a:rPr lang="it-IT" sz="2000" dirty="0" err="1"/>
              <a:t>within</a:t>
            </a:r>
            <a:r>
              <a:rPr lang="it-IT" sz="2000" dirty="0"/>
              <a:t> an </a:t>
            </a:r>
            <a:r>
              <a:rPr lang="it-IT" sz="2000" dirty="0" err="1"/>
              <a:t>agricultural</a:t>
            </a:r>
            <a:r>
              <a:rPr lang="it-IT" sz="2000" dirty="0"/>
              <a:t> context, to </a:t>
            </a:r>
            <a:r>
              <a:rPr lang="it-IT" sz="2000" dirty="0" err="1"/>
              <a:t>specify</a:t>
            </a:r>
            <a:r>
              <a:rPr lang="it-IT" sz="2000" dirty="0"/>
              <a:t> </a:t>
            </a:r>
            <a:r>
              <a:rPr lang="it-IT" sz="2000" dirty="0" err="1"/>
              <a:t>quantitatively</a:t>
            </a:r>
            <a:r>
              <a:rPr lang="it-IT" sz="2000" dirty="0"/>
              <a:t> the needs of </a:t>
            </a:r>
            <a:r>
              <a:rPr lang="it-IT" sz="2000" dirty="0" err="1"/>
              <a:t>specific</a:t>
            </a:r>
            <a:r>
              <a:rPr lang="it-IT" sz="2000" dirty="0"/>
              <a:t> </a:t>
            </a:r>
            <a:r>
              <a:rPr lang="it-IT" sz="2000" dirty="0" err="1"/>
              <a:t>crops</a:t>
            </a:r>
            <a:r>
              <a:rPr lang="it-IT" sz="2000" dirty="0"/>
              <a:t> for e.g. </a:t>
            </a:r>
            <a:r>
              <a:rPr lang="it-IT" sz="2000" dirty="0" err="1"/>
              <a:t>nutrients</a:t>
            </a:r>
            <a:r>
              <a:rPr lang="it-IT" sz="2000" dirty="0"/>
              <a:t> and temperature. </a:t>
            </a:r>
          </a:p>
          <a:p>
            <a:r>
              <a:rPr lang="it-IT" sz="2000" dirty="0" err="1"/>
              <a:t>Later</a:t>
            </a:r>
            <a:r>
              <a:rPr lang="it-IT" sz="2000" dirty="0"/>
              <a:t> on, </a:t>
            </a:r>
            <a:r>
              <a:rPr lang="it-IT" sz="2000" b="1" dirty="0" err="1"/>
              <a:t>Ramensky</a:t>
            </a:r>
            <a:r>
              <a:rPr lang="it-IT" sz="2000" b="1" dirty="0"/>
              <a:t> et al. (1956) </a:t>
            </a:r>
            <a:r>
              <a:rPr lang="it-IT" sz="2000" dirty="0"/>
              <a:t>for the </a:t>
            </a:r>
            <a:r>
              <a:rPr lang="it-IT" sz="2000" dirty="0" err="1"/>
              <a:t>European</a:t>
            </a:r>
            <a:r>
              <a:rPr lang="it-IT" sz="2000" dirty="0"/>
              <a:t> part of the </a:t>
            </a:r>
            <a:r>
              <a:rPr lang="it-IT" sz="2000" dirty="0" err="1"/>
              <a:t>former</a:t>
            </a:r>
            <a:r>
              <a:rPr lang="it-IT" sz="2000" dirty="0"/>
              <a:t> USSR and </a:t>
            </a:r>
            <a:r>
              <a:rPr lang="it-IT" sz="2000" b="1" dirty="0" err="1"/>
              <a:t>Ellenberg</a:t>
            </a:r>
            <a:r>
              <a:rPr lang="it-IT" sz="2000" b="1" dirty="0"/>
              <a:t> (1974) </a:t>
            </a:r>
            <a:r>
              <a:rPr lang="it-IT" sz="2000" dirty="0"/>
              <a:t>for Central Europe, </a:t>
            </a:r>
            <a:r>
              <a:rPr lang="it-IT" sz="2000" dirty="0" err="1"/>
              <a:t>proposed</a:t>
            </a:r>
            <a:r>
              <a:rPr lang="it-IT" sz="2000" dirty="0"/>
              <a:t> comprehensive EIV systems for the wild </a:t>
            </a:r>
            <a:r>
              <a:rPr lang="it-IT" sz="2000" dirty="0" err="1"/>
              <a:t>vascular</a:t>
            </a:r>
            <a:r>
              <a:rPr lang="it-IT" sz="2000" dirty="0"/>
              <a:t> plants of </a:t>
            </a:r>
            <a:r>
              <a:rPr lang="it-IT" sz="2000" dirty="0" err="1"/>
              <a:t>larger</a:t>
            </a:r>
            <a:r>
              <a:rPr lang="it-IT" sz="2000" dirty="0"/>
              <a:t> </a:t>
            </a:r>
            <a:r>
              <a:rPr lang="it-IT" sz="2000" dirty="0" err="1"/>
              <a:t>territories</a:t>
            </a:r>
            <a:r>
              <a:rPr lang="it-IT" sz="2000" dirty="0"/>
              <a:t>. </a:t>
            </a:r>
          </a:p>
          <a:p>
            <a:endParaRPr lang="it-IT" sz="2000" dirty="0"/>
          </a:p>
        </p:txBody>
      </p:sp>
      <p:grpSp>
        <p:nvGrpSpPr>
          <p:cNvPr id="9" name="Gruppo 8">
            <a:extLst>
              <a:ext uri="{FF2B5EF4-FFF2-40B4-BE49-F238E27FC236}">
                <a16:creationId xmlns:a16="http://schemas.microsoft.com/office/drawing/2014/main" id="{B5F7C43C-F200-4743-BCB6-7A969DE03BFA}"/>
              </a:ext>
            </a:extLst>
          </p:cNvPr>
          <p:cNvGrpSpPr/>
          <p:nvPr/>
        </p:nvGrpSpPr>
        <p:grpSpPr>
          <a:xfrm>
            <a:off x="897622" y="3238150"/>
            <a:ext cx="4253218" cy="2581950"/>
            <a:chOff x="897622" y="3238150"/>
            <a:chExt cx="4253218" cy="2581950"/>
          </a:xfrm>
        </p:grpSpPr>
        <p:sp>
          <p:nvSpPr>
            <p:cNvPr id="3" name="CasellaDiTesto 2">
              <a:extLst>
                <a:ext uri="{FF2B5EF4-FFF2-40B4-BE49-F238E27FC236}">
                  <a16:creationId xmlns:a16="http://schemas.microsoft.com/office/drawing/2014/main" id="{3763B8F5-B564-4172-9A01-B552802C56AD}"/>
                </a:ext>
              </a:extLst>
            </p:cNvPr>
            <p:cNvSpPr txBox="1"/>
            <p:nvPr/>
          </p:nvSpPr>
          <p:spPr>
            <a:xfrm>
              <a:off x="897622" y="4219662"/>
              <a:ext cx="4253218" cy="1600438"/>
            </a:xfrm>
            <a:prstGeom prst="rect">
              <a:avLst/>
            </a:prstGeom>
            <a:noFill/>
          </p:spPr>
          <p:txBody>
            <a:bodyPr wrap="square" rtlCol="0">
              <a:spAutoFit/>
            </a:bodyPr>
            <a:lstStyle/>
            <a:p>
              <a:pPr lvl="0"/>
              <a:r>
                <a:rPr lang="it-IT" sz="2000" b="1" dirty="0" err="1">
                  <a:solidFill>
                    <a:prstClr val="black"/>
                  </a:solidFill>
                </a:rPr>
                <a:t>Ramensky</a:t>
              </a:r>
              <a:r>
                <a:rPr lang="it-IT" sz="2000" b="1" dirty="0">
                  <a:solidFill>
                    <a:prstClr val="black"/>
                  </a:solidFill>
                </a:rPr>
                <a:t> et al. (1956) </a:t>
              </a:r>
              <a:r>
                <a:rPr lang="it-IT" sz="2000" dirty="0">
                  <a:solidFill>
                    <a:prstClr val="black"/>
                  </a:solidFill>
                </a:rPr>
                <a:t>published </a:t>
              </a:r>
              <a:r>
                <a:rPr lang="it-IT" sz="2000" dirty="0" err="1">
                  <a:solidFill>
                    <a:prstClr val="black"/>
                  </a:solidFill>
                </a:rPr>
                <a:t>indicator</a:t>
              </a:r>
              <a:r>
                <a:rPr lang="it-IT" sz="2000" dirty="0">
                  <a:solidFill>
                    <a:prstClr val="black"/>
                  </a:solidFill>
                </a:rPr>
                <a:t> </a:t>
              </a:r>
              <a:r>
                <a:rPr lang="it-IT" sz="2000" dirty="0" err="1">
                  <a:solidFill>
                    <a:prstClr val="black"/>
                  </a:solidFill>
                </a:rPr>
                <a:t>values</a:t>
              </a:r>
              <a:r>
                <a:rPr lang="it-IT" sz="2000" dirty="0">
                  <a:solidFill>
                    <a:prstClr val="black"/>
                  </a:solidFill>
                </a:rPr>
                <a:t> for grazing </a:t>
              </a:r>
              <a:r>
                <a:rPr lang="it-IT" sz="2000" dirty="0" err="1">
                  <a:solidFill>
                    <a:prstClr val="black"/>
                  </a:solidFill>
                </a:rPr>
                <a:t>intensity</a:t>
              </a:r>
              <a:r>
                <a:rPr lang="it-IT" sz="2000" dirty="0">
                  <a:solidFill>
                    <a:prstClr val="black"/>
                  </a:solidFill>
                </a:rPr>
                <a:t>, </a:t>
              </a:r>
              <a:r>
                <a:rPr lang="it-IT" sz="2000" dirty="0" err="1">
                  <a:solidFill>
                    <a:prstClr val="black"/>
                  </a:solidFill>
                </a:rPr>
                <a:t>soil</a:t>
              </a:r>
              <a:r>
                <a:rPr lang="it-IT" sz="2000" dirty="0">
                  <a:solidFill>
                    <a:prstClr val="black"/>
                  </a:solidFill>
                </a:rPr>
                <a:t> </a:t>
              </a:r>
              <a:r>
                <a:rPr lang="it-IT" sz="2000" dirty="0" err="1">
                  <a:solidFill>
                    <a:prstClr val="black"/>
                  </a:solidFill>
                </a:rPr>
                <a:t>moisture</a:t>
              </a:r>
              <a:r>
                <a:rPr lang="it-IT" sz="2000" dirty="0">
                  <a:solidFill>
                    <a:prstClr val="black"/>
                  </a:solidFill>
                </a:rPr>
                <a:t> and a combination of </a:t>
              </a:r>
              <a:r>
                <a:rPr lang="it-IT" sz="2000" dirty="0" err="1">
                  <a:solidFill>
                    <a:prstClr val="black"/>
                  </a:solidFill>
                </a:rPr>
                <a:t>soil</a:t>
              </a:r>
              <a:r>
                <a:rPr lang="it-IT" sz="2000" dirty="0">
                  <a:solidFill>
                    <a:prstClr val="black"/>
                  </a:solidFill>
                </a:rPr>
                <a:t> </a:t>
              </a:r>
              <a:r>
                <a:rPr lang="it-IT" sz="2000" dirty="0" err="1">
                  <a:solidFill>
                    <a:prstClr val="black"/>
                  </a:solidFill>
                </a:rPr>
                <a:t>fertility</a:t>
              </a:r>
              <a:r>
                <a:rPr lang="it-IT" sz="2000" dirty="0">
                  <a:solidFill>
                    <a:prstClr val="black"/>
                  </a:solidFill>
                </a:rPr>
                <a:t> and </a:t>
              </a:r>
              <a:r>
                <a:rPr lang="it-IT" sz="2000" dirty="0" err="1">
                  <a:solidFill>
                    <a:prstClr val="black"/>
                  </a:solidFill>
                </a:rPr>
                <a:t>salinity</a:t>
              </a:r>
              <a:r>
                <a:rPr lang="it-IT" sz="2000" dirty="0">
                  <a:solidFill>
                    <a:prstClr val="black"/>
                  </a:solidFill>
                </a:rPr>
                <a:t>.</a:t>
              </a:r>
            </a:p>
            <a:p>
              <a:endParaRPr lang="it-IT" dirty="0"/>
            </a:p>
          </p:txBody>
        </p:sp>
        <p:cxnSp>
          <p:nvCxnSpPr>
            <p:cNvPr id="6" name="Connettore 2 5">
              <a:extLst>
                <a:ext uri="{FF2B5EF4-FFF2-40B4-BE49-F238E27FC236}">
                  <a16:creationId xmlns:a16="http://schemas.microsoft.com/office/drawing/2014/main" id="{5A555E4F-43EA-443E-9D94-871080785537}"/>
                </a:ext>
              </a:extLst>
            </p:cNvPr>
            <p:cNvCxnSpPr/>
            <p:nvPr/>
          </p:nvCxnSpPr>
          <p:spPr>
            <a:xfrm>
              <a:off x="2634143" y="3238150"/>
              <a:ext cx="0" cy="98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uppo 9">
            <a:extLst>
              <a:ext uri="{FF2B5EF4-FFF2-40B4-BE49-F238E27FC236}">
                <a16:creationId xmlns:a16="http://schemas.microsoft.com/office/drawing/2014/main" id="{E82AB9F8-10A4-4132-84C9-DCA60634C285}"/>
              </a:ext>
            </a:extLst>
          </p:cNvPr>
          <p:cNvGrpSpPr/>
          <p:nvPr/>
        </p:nvGrpSpPr>
        <p:grpSpPr>
          <a:xfrm>
            <a:off x="5570289" y="3171039"/>
            <a:ext cx="5159229" cy="2649061"/>
            <a:chOff x="5570289" y="3171039"/>
            <a:chExt cx="5159229" cy="2649061"/>
          </a:xfrm>
        </p:grpSpPr>
        <p:sp>
          <p:nvSpPr>
            <p:cNvPr id="4" name="CasellaDiTesto 3">
              <a:extLst>
                <a:ext uri="{FF2B5EF4-FFF2-40B4-BE49-F238E27FC236}">
                  <a16:creationId xmlns:a16="http://schemas.microsoft.com/office/drawing/2014/main" id="{45404536-33F3-4258-BE60-F4EE7ECC8EFD}"/>
                </a:ext>
              </a:extLst>
            </p:cNvPr>
            <p:cNvSpPr txBox="1"/>
            <p:nvPr/>
          </p:nvSpPr>
          <p:spPr>
            <a:xfrm>
              <a:off x="5570289" y="4219662"/>
              <a:ext cx="5159229" cy="1600438"/>
            </a:xfrm>
            <a:prstGeom prst="rect">
              <a:avLst/>
            </a:prstGeom>
            <a:noFill/>
          </p:spPr>
          <p:txBody>
            <a:bodyPr wrap="square" rtlCol="0">
              <a:spAutoFit/>
            </a:bodyPr>
            <a:lstStyle/>
            <a:p>
              <a:pPr lvl="0"/>
              <a:r>
                <a:rPr lang="it-IT" sz="2000" b="1" dirty="0" err="1">
                  <a:solidFill>
                    <a:prstClr val="black"/>
                  </a:solidFill>
                </a:rPr>
                <a:t>Ellenberg</a:t>
              </a:r>
              <a:r>
                <a:rPr lang="it-IT" sz="2000" b="1" dirty="0">
                  <a:solidFill>
                    <a:prstClr val="black"/>
                  </a:solidFill>
                </a:rPr>
                <a:t> (1974</a:t>
              </a:r>
              <a:r>
                <a:rPr lang="it-IT" sz="2000" dirty="0">
                  <a:solidFill>
                    <a:prstClr val="black"/>
                  </a:solidFill>
                </a:rPr>
                <a:t>; new edition by </a:t>
              </a:r>
              <a:r>
                <a:rPr lang="it-IT" sz="2000" dirty="0" err="1">
                  <a:solidFill>
                    <a:prstClr val="black"/>
                  </a:solidFill>
                </a:rPr>
                <a:t>Ellenberg</a:t>
              </a:r>
              <a:r>
                <a:rPr lang="it-IT" sz="2000" dirty="0">
                  <a:solidFill>
                    <a:prstClr val="black"/>
                  </a:solidFill>
                </a:rPr>
                <a:t> et al. 1991) </a:t>
              </a:r>
              <a:r>
                <a:rPr lang="it-IT" sz="2000" dirty="0" err="1">
                  <a:solidFill>
                    <a:prstClr val="black"/>
                  </a:solidFill>
                </a:rPr>
                <a:t>covered</a:t>
              </a:r>
              <a:r>
                <a:rPr lang="it-IT" sz="2000" dirty="0">
                  <a:solidFill>
                    <a:prstClr val="black"/>
                  </a:solidFill>
                </a:rPr>
                <a:t> </a:t>
              </a:r>
              <a:r>
                <a:rPr lang="it-IT" sz="2000" dirty="0" err="1">
                  <a:solidFill>
                    <a:prstClr val="black"/>
                  </a:solidFill>
                </a:rPr>
                <a:t>seven</a:t>
              </a:r>
              <a:r>
                <a:rPr lang="it-IT" sz="2000" dirty="0">
                  <a:solidFill>
                    <a:prstClr val="black"/>
                  </a:solidFill>
                </a:rPr>
                <a:t> </a:t>
              </a:r>
              <a:r>
                <a:rPr lang="it-IT" sz="2000" dirty="0" err="1">
                  <a:solidFill>
                    <a:prstClr val="black"/>
                  </a:solidFill>
                </a:rPr>
                <a:t>ecological</a:t>
              </a:r>
              <a:r>
                <a:rPr lang="it-IT" sz="2000" dirty="0">
                  <a:solidFill>
                    <a:prstClr val="black"/>
                  </a:solidFill>
                </a:rPr>
                <a:t> </a:t>
              </a:r>
              <a:r>
                <a:rPr lang="it-IT" sz="2000" dirty="0" err="1">
                  <a:solidFill>
                    <a:prstClr val="black"/>
                  </a:solidFill>
                </a:rPr>
                <a:t>variables</a:t>
              </a:r>
              <a:r>
                <a:rPr lang="it-IT" sz="2000" dirty="0">
                  <a:solidFill>
                    <a:prstClr val="black"/>
                  </a:solidFill>
                </a:rPr>
                <a:t>: light regime, temperature, </a:t>
              </a:r>
              <a:r>
                <a:rPr lang="it-IT" sz="2000" dirty="0" err="1">
                  <a:solidFill>
                    <a:prstClr val="black"/>
                  </a:solidFill>
                </a:rPr>
                <a:t>continentality</a:t>
              </a:r>
              <a:r>
                <a:rPr lang="it-IT" sz="2000" dirty="0">
                  <a:solidFill>
                    <a:prstClr val="black"/>
                  </a:solidFill>
                </a:rPr>
                <a:t>, </a:t>
              </a:r>
              <a:r>
                <a:rPr lang="it-IT" sz="2000" dirty="0" err="1">
                  <a:solidFill>
                    <a:prstClr val="black"/>
                  </a:solidFill>
                </a:rPr>
                <a:t>moisture</a:t>
              </a:r>
              <a:r>
                <a:rPr lang="it-IT" sz="2000" dirty="0">
                  <a:solidFill>
                    <a:prstClr val="black"/>
                  </a:solidFill>
                </a:rPr>
                <a:t>, reaction (</a:t>
              </a:r>
              <a:r>
                <a:rPr lang="it-IT" sz="2000" dirty="0" err="1">
                  <a:solidFill>
                    <a:prstClr val="black"/>
                  </a:solidFill>
                </a:rPr>
                <a:t>pH</a:t>
              </a:r>
              <a:r>
                <a:rPr lang="it-IT" sz="2000" dirty="0">
                  <a:solidFill>
                    <a:prstClr val="black"/>
                  </a:solidFill>
                </a:rPr>
                <a:t>), </a:t>
              </a:r>
              <a:r>
                <a:rPr lang="it-IT" sz="2000" dirty="0" err="1">
                  <a:solidFill>
                    <a:prstClr val="black"/>
                  </a:solidFill>
                </a:rPr>
                <a:t>nutrient</a:t>
              </a:r>
              <a:r>
                <a:rPr lang="it-IT" sz="2000" dirty="0">
                  <a:solidFill>
                    <a:prstClr val="black"/>
                  </a:solidFill>
                </a:rPr>
                <a:t> status and </a:t>
              </a:r>
              <a:r>
                <a:rPr lang="it-IT" sz="2000" dirty="0" err="1">
                  <a:solidFill>
                    <a:prstClr val="black"/>
                  </a:solidFill>
                </a:rPr>
                <a:t>soil</a:t>
              </a:r>
              <a:r>
                <a:rPr lang="it-IT" sz="2000" dirty="0">
                  <a:solidFill>
                    <a:prstClr val="black"/>
                  </a:solidFill>
                </a:rPr>
                <a:t> </a:t>
              </a:r>
              <a:r>
                <a:rPr lang="it-IT" sz="2000" dirty="0" err="1">
                  <a:solidFill>
                    <a:prstClr val="black"/>
                  </a:solidFill>
                </a:rPr>
                <a:t>salinity</a:t>
              </a:r>
              <a:r>
                <a:rPr lang="it-IT" sz="2000" dirty="0">
                  <a:solidFill>
                    <a:prstClr val="black"/>
                  </a:solidFill>
                </a:rPr>
                <a:t>. </a:t>
              </a:r>
            </a:p>
            <a:p>
              <a:endParaRPr lang="it-IT" dirty="0"/>
            </a:p>
          </p:txBody>
        </p:sp>
        <p:cxnSp>
          <p:nvCxnSpPr>
            <p:cNvPr id="8" name="Connettore 2 7">
              <a:extLst>
                <a:ext uri="{FF2B5EF4-FFF2-40B4-BE49-F238E27FC236}">
                  <a16:creationId xmlns:a16="http://schemas.microsoft.com/office/drawing/2014/main" id="{17E44BEA-8356-4AE8-A2F5-76D0CB19CB29}"/>
                </a:ext>
              </a:extLst>
            </p:cNvPr>
            <p:cNvCxnSpPr/>
            <p:nvPr/>
          </p:nvCxnSpPr>
          <p:spPr>
            <a:xfrm flipH="1">
              <a:off x="7927596" y="3171039"/>
              <a:ext cx="1694576" cy="98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809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A77BBB-C82F-436A-BF84-F9A5DDDC31B4}"/>
              </a:ext>
            </a:extLst>
          </p:cNvPr>
          <p:cNvSpPr txBox="1"/>
          <p:nvPr/>
        </p:nvSpPr>
        <p:spPr>
          <a:xfrm>
            <a:off x="609600" y="829789"/>
            <a:ext cx="10972800" cy="923330"/>
          </a:xfrm>
          <a:prstGeom prst="rect">
            <a:avLst/>
          </a:prstGeom>
          <a:noFill/>
        </p:spPr>
        <p:txBody>
          <a:bodyPr wrap="square" rtlCol="0">
            <a:spAutoFit/>
          </a:bodyPr>
          <a:lstStyle/>
          <a:p>
            <a:r>
              <a:rPr lang="en-US" dirty="0" err="1"/>
              <a:t>Ellenberg's</a:t>
            </a:r>
            <a:r>
              <a:rPr lang="en-US" dirty="0"/>
              <a:t> indicator values</a:t>
            </a:r>
            <a:r>
              <a:rPr lang="en-US" baseline="30000" dirty="0"/>
              <a:t> </a:t>
            </a:r>
            <a:r>
              <a:rPr lang="en-US" dirty="0"/>
              <a:t>were the first model of bioindication proposed and applied to the </a:t>
            </a:r>
            <a:r>
              <a:rPr lang="en-US" b="1" dirty="0"/>
              <a:t>flora of Central Europe</a:t>
            </a:r>
            <a:r>
              <a:rPr lang="en-US" dirty="0"/>
              <a:t>, and they have a long tradition in interpretation and understanding of plant communities and their evolution. </a:t>
            </a:r>
            <a:endParaRPr lang="it-IT" dirty="0"/>
          </a:p>
        </p:txBody>
      </p:sp>
      <p:sp>
        <p:nvSpPr>
          <p:cNvPr id="3" name="CasellaDiTesto 2">
            <a:extLst>
              <a:ext uri="{FF2B5EF4-FFF2-40B4-BE49-F238E27FC236}">
                <a16:creationId xmlns:a16="http://schemas.microsoft.com/office/drawing/2014/main" id="{EF9E2048-B65E-4AD7-B79E-B2381C9F45C7}"/>
              </a:ext>
            </a:extLst>
          </p:cNvPr>
          <p:cNvSpPr txBox="1"/>
          <p:nvPr/>
        </p:nvSpPr>
        <p:spPr>
          <a:xfrm>
            <a:off x="609600" y="1779025"/>
            <a:ext cx="10972800" cy="646331"/>
          </a:xfrm>
          <a:prstGeom prst="rect">
            <a:avLst/>
          </a:prstGeom>
          <a:noFill/>
        </p:spPr>
        <p:txBody>
          <a:bodyPr wrap="square" rtlCol="0">
            <a:spAutoFit/>
          </a:bodyPr>
          <a:lstStyle/>
          <a:p>
            <a:r>
              <a:rPr lang="en-US" dirty="0"/>
              <a:t>The latest edition of </a:t>
            </a:r>
            <a:r>
              <a:rPr lang="en-US" dirty="0" err="1"/>
              <a:t>Ellenberg's</a:t>
            </a:r>
            <a:r>
              <a:rPr lang="en-US" dirty="0"/>
              <a:t> indicator values applies a </a:t>
            </a:r>
            <a:r>
              <a:rPr lang="en-US" b="1" dirty="0"/>
              <a:t>9-point scale </a:t>
            </a:r>
            <a:r>
              <a:rPr lang="en-US" dirty="0"/>
              <a:t>for each of seven gradients:</a:t>
            </a:r>
            <a:endParaRPr lang="it-IT" dirty="0"/>
          </a:p>
          <a:p>
            <a:endParaRPr lang="it-IT" dirty="0"/>
          </a:p>
        </p:txBody>
      </p:sp>
      <p:sp>
        <p:nvSpPr>
          <p:cNvPr id="4" name="CasellaDiTesto 3">
            <a:extLst>
              <a:ext uri="{FF2B5EF4-FFF2-40B4-BE49-F238E27FC236}">
                <a16:creationId xmlns:a16="http://schemas.microsoft.com/office/drawing/2014/main" id="{738AA96B-4DED-459A-86F1-C2D00A95A4F9}"/>
              </a:ext>
            </a:extLst>
          </p:cNvPr>
          <p:cNvSpPr txBox="1"/>
          <p:nvPr/>
        </p:nvSpPr>
        <p:spPr>
          <a:xfrm>
            <a:off x="609600" y="2318956"/>
            <a:ext cx="10310949" cy="2031325"/>
          </a:xfrm>
          <a:prstGeom prst="rect">
            <a:avLst/>
          </a:prstGeom>
          <a:noFill/>
        </p:spPr>
        <p:txBody>
          <a:bodyPr wrap="square" rtlCol="0">
            <a:spAutoFit/>
          </a:bodyPr>
          <a:lstStyle/>
          <a:p>
            <a:r>
              <a:rPr lang="it-IT" dirty="0"/>
              <a:t>R - reaction (</a:t>
            </a:r>
            <a:r>
              <a:rPr lang="it-IT" dirty="0" err="1"/>
              <a:t>soil</a:t>
            </a:r>
            <a:r>
              <a:rPr lang="it-IT" dirty="0"/>
              <a:t> or water </a:t>
            </a:r>
            <a:r>
              <a:rPr lang="it-IT" dirty="0" err="1"/>
              <a:t>acidity</a:t>
            </a:r>
            <a:r>
              <a:rPr lang="it-IT" dirty="0"/>
              <a:t>/</a:t>
            </a:r>
            <a:r>
              <a:rPr lang="it-IT" dirty="0" err="1"/>
              <a:t>pH</a:t>
            </a:r>
            <a:r>
              <a:rPr lang="it-IT" dirty="0"/>
              <a:t>);</a:t>
            </a:r>
          </a:p>
          <a:p>
            <a:r>
              <a:rPr lang="it-IT" dirty="0"/>
              <a:t>N - </a:t>
            </a:r>
            <a:r>
              <a:rPr lang="it-IT" dirty="0" err="1"/>
              <a:t>nitrogen</a:t>
            </a:r>
            <a:r>
              <a:rPr lang="it-IT" dirty="0"/>
              <a:t> (</a:t>
            </a:r>
            <a:r>
              <a:rPr lang="it-IT" dirty="0" err="1"/>
              <a:t>but</a:t>
            </a:r>
            <a:r>
              <a:rPr lang="it-IT" dirty="0"/>
              <a:t> </a:t>
            </a:r>
            <a:r>
              <a:rPr lang="it-IT" dirty="0" err="1"/>
              <a:t>really</a:t>
            </a:r>
            <a:r>
              <a:rPr lang="it-IT" dirty="0"/>
              <a:t> </a:t>
            </a:r>
            <a:r>
              <a:rPr lang="it-IT" dirty="0" err="1"/>
              <a:t>soil</a:t>
            </a:r>
            <a:r>
              <a:rPr lang="it-IT" dirty="0"/>
              <a:t> </a:t>
            </a:r>
            <a:r>
              <a:rPr lang="it-IT" dirty="0" err="1"/>
              <a:t>fertility</a:t>
            </a:r>
            <a:r>
              <a:rPr lang="it-IT" dirty="0"/>
              <a:t> or </a:t>
            </a:r>
            <a:r>
              <a:rPr lang="it-IT" dirty="0" err="1"/>
              <a:t>productivity</a:t>
            </a:r>
            <a:r>
              <a:rPr lang="it-IT" dirty="0"/>
              <a:t>, and </a:t>
            </a:r>
            <a:r>
              <a:rPr lang="it-IT" dirty="0" err="1"/>
              <a:t>not</a:t>
            </a:r>
            <a:r>
              <a:rPr lang="it-IT" dirty="0"/>
              <a:t> </a:t>
            </a:r>
            <a:r>
              <a:rPr lang="it-IT" dirty="0" err="1"/>
              <a:t>mineral</a:t>
            </a:r>
            <a:r>
              <a:rPr lang="it-IT" dirty="0"/>
              <a:t> </a:t>
            </a:r>
            <a:r>
              <a:rPr lang="it-IT" dirty="0" err="1"/>
              <a:t>nitrogen</a:t>
            </a:r>
            <a:r>
              <a:rPr lang="it-IT" dirty="0"/>
              <a:t>; </a:t>
            </a:r>
            <a:r>
              <a:rPr lang="it-IT" dirty="0" err="1"/>
              <a:t>perhaps</a:t>
            </a:r>
            <a:r>
              <a:rPr lang="it-IT" dirty="0"/>
              <a:t> better «</a:t>
            </a:r>
            <a:r>
              <a:rPr lang="it-IT" dirty="0" err="1"/>
              <a:t>soil</a:t>
            </a:r>
            <a:r>
              <a:rPr lang="it-IT" dirty="0"/>
              <a:t> </a:t>
            </a:r>
            <a:r>
              <a:rPr lang="it-IT" dirty="0" err="1"/>
              <a:t>nutrients</a:t>
            </a:r>
            <a:r>
              <a:rPr lang="it-IT" dirty="0"/>
              <a:t>»)</a:t>
            </a:r>
          </a:p>
          <a:p>
            <a:r>
              <a:rPr lang="it-IT" dirty="0"/>
              <a:t>F - </a:t>
            </a:r>
            <a:r>
              <a:rPr lang="it-IT" dirty="0" err="1"/>
              <a:t>soil</a:t>
            </a:r>
            <a:r>
              <a:rPr lang="it-IT" dirty="0"/>
              <a:t> </a:t>
            </a:r>
            <a:r>
              <a:rPr lang="it-IT" dirty="0" err="1"/>
              <a:t>humidity</a:t>
            </a:r>
            <a:r>
              <a:rPr lang="it-IT" dirty="0"/>
              <a:t> or </a:t>
            </a:r>
            <a:r>
              <a:rPr lang="it-IT" dirty="0" err="1"/>
              <a:t>moisture</a:t>
            </a:r>
            <a:endParaRPr lang="it-IT" dirty="0"/>
          </a:p>
          <a:p>
            <a:r>
              <a:rPr lang="it-IT" dirty="0"/>
              <a:t>S - </a:t>
            </a:r>
            <a:r>
              <a:rPr lang="it-IT" dirty="0" err="1"/>
              <a:t>salt</a:t>
            </a:r>
            <a:r>
              <a:rPr lang="it-IT" dirty="0"/>
              <a:t> (</a:t>
            </a:r>
            <a:r>
              <a:rPr lang="it-IT" dirty="0" err="1"/>
              <a:t>soil</a:t>
            </a:r>
            <a:r>
              <a:rPr lang="it-IT" dirty="0"/>
              <a:t> </a:t>
            </a:r>
            <a:r>
              <a:rPr lang="it-IT" dirty="0" err="1"/>
              <a:t>salinity</a:t>
            </a:r>
            <a:r>
              <a:rPr lang="it-IT" dirty="0"/>
              <a:t>)</a:t>
            </a:r>
          </a:p>
          <a:p>
            <a:r>
              <a:rPr lang="it-IT" dirty="0"/>
              <a:t>K - </a:t>
            </a:r>
            <a:r>
              <a:rPr lang="it-IT" dirty="0" err="1"/>
              <a:t>climatic</a:t>
            </a:r>
            <a:r>
              <a:rPr lang="it-IT" dirty="0"/>
              <a:t> </a:t>
            </a:r>
            <a:r>
              <a:rPr lang="it-IT" dirty="0" err="1"/>
              <a:t>continentality</a:t>
            </a:r>
            <a:endParaRPr lang="it-IT" dirty="0"/>
          </a:p>
          <a:p>
            <a:r>
              <a:rPr lang="it-IT" dirty="0"/>
              <a:t>L - light </a:t>
            </a:r>
            <a:r>
              <a:rPr lang="it-IT" dirty="0" err="1"/>
              <a:t>availability</a:t>
            </a:r>
            <a:endParaRPr lang="it-IT" dirty="0"/>
          </a:p>
          <a:p>
            <a:r>
              <a:rPr lang="it-IT" dirty="0"/>
              <a:t>T - temperature</a:t>
            </a:r>
          </a:p>
        </p:txBody>
      </p:sp>
      <p:sp>
        <p:nvSpPr>
          <p:cNvPr id="5" name="CasellaDiTesto 4">
            <a:extLst>
              <a:ext uri="{FF2B5EF4-FFF2-40B4-BE49-F238E27FC236}">
                <a16:creationId xmlns:a16="http://schemas.microsoft.com/office/drawing/2014/main" id="{8562FA89-A14F-4D61-B454-6F4F3BCB4AC6}"/>
              </a:ext>
            </a:extLst>
          </p:cNvPr>
          <p:cNvSpPr txBox="1"/>
          <p:nvPr/>
        </p:nvSpPr>
        <p:spPr>
          <a:xfrm>
            <a:off x="671119" y="4999839"/>
            <a:ext cx="10746298" cy="1200329"/>
          </a:xfrm>
          <a:prstGeom prst="rect">
            <a:avLst/>
          </a:prstGeom>
          <a:noFill/>
        </p:spPr>
        <p:txBody>
          <a:bodyPr wrap="square" rtlCol="0">
            <a:spAutoFit/>
          </a:bodyPr>
          <a:lstStyle/>
          <a:p>
            <a:r>
              <a:rPr lang="en-US" dirty="0"/>
              <a:t>ATTENTION! Since 1997, the term has also been used to refer to </a:t>
            </a:r>
            <a:r>
              <a:rPr lang="en-US" b="1" dirty="0" err="1"/>
              <a:t>Dufrêne</a:t>
            </a:r>
            <a:r>
              <a:rPr lang="en-US" b="1" dirty="0"/>
              <a:t> &amp; Legendre's indicator value</a:t>
            </a:r>
            <a:r>
              <a:rPr lang="en-US" dirty="0"/>
              <a:t>, which is a quantitative index measuring the statistical alliance of a species to any one of the classes in a classification of sites. In this context we can neglect this second definition, of scarce value for us.</a:t>
            </a:r>
            <a:endParaRPr lang="it-IT" dirty="0"/>
          </a:p>
          <a:p>
            <a:endParaRPr lang="it-IT" dirty="0"/>
          </a:p>
        </p:txBody>
      </p:sp>
    </p:spTree>
    <p:extLst>
      <p:ext uri="{BB962C8B-B14F-4D97-AF65-F5344CB8AC3E}">
        <p14:creationId xmlns:p14="http://schemas.microsoft.com/office/powerpoint/2010/main" val="1580573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783FB5E-6A96-44CF-B1A4-87B016645922}"/>
              </a:ext>
            </a:extLst>
          </p:cNvPr>
          <p:cNvSpPr txBox="1"/>
          <p:nvPr/>
        </p:nvSpPr>
        <p:spPr>
          <a:xfrm>
            <a:off x="836021" y="2253706"/>
            <a:ext cx="10519955" cy="3161705"/>
          </a:xfrm>
          <a:prstGeom prst="rect">
            <a:avLst/>
          </a:prstGeom>
          <a:noFill/>
        </p:spPr>
        <p:txBody>
          <a:bodyPr wrap="square" rtlCol="0">
            <a:spAutoFit/>
          </a:bodyPr>
          <a:lstStyle/>
          <a:p>
            <a:r>
              <a:rPr lang="it-IT" sz="2000" dirty="0"/>
              <a:t>Some of the more </a:t>
            </a:r>
            <a:r>
              <a:rPr lang="it-IT" sz="2000" dirty="0" err="1"/>
              <a:t>recent</a:t>
            </a:r>
            <a:r>
              <a:rPr lang="it-IT" sz="2000" dirty="0"/>
              <a:t> EIV systems </a:t>
            </a:r>
            <a:r>
              <a:rPr lang="it-IT" sz="2000" dirty="0" err="1"/>
              <a:t>not</a:t>
            </a:r>
            <a:r>
              <a:rPr lang="it-IT" sz="2000" dirty="0"/>
              <a:t> </a:t>
            </a:r>
            <a:r>
              <a:rPr lang="it-IT" sz="2000" dirty="0" err="1"/>
              <a:t>only</a:t>
            </a:r>
            <a:r>
              <a:rPr lang="it-IT" sz="2000" dirty="0"/>
              <a:t> </a:t>
            </a:r>
            <a:r>
              <a:rPr lang="it-IT" sz="2000" dirty="0" err="1"/>
              <a:t>expanded</a:t>
            </a:r>
            <a:r>
              <a:rPr lang="it-IT" sz="2000" dirty="0"/>
              <a:t> the approach to new </a:t>
            </a:r>
            <a:r>
              <a:rPr lang="it-IT" sz="2000" dirty="0" err="1"/>
              <a:t>regions</a:t>
            </a:r>
            <a:r>
              <a:rPr lang="it-IT" sz="2000" dirty="0"/>
              <a:t>, </a:t>
            </a:r>
            <a:r>
              <a:rPr lang="it-IT" sz="2000" dirty="0" err="1"/>
              <a:t>but</a:t>
            </a:r>
            <a:r>
              <a:rPr lang="it-IT" sz="2000" dirty="0"/>
              <a:t> </a:t>
            </a:r>
            <a:r>
              <a:rPr lang="it-IT" sz="2000" dirty="0" err="1"/>
              <a:t>also</a:t>
            </a:r>
            <a:r>
              <a:rPr lang="it-IT" sz="2000" dirty="0"/>
              <a:t> added other </a:t>
            </a:r>
            <a:r>
              <a:rPr lang="it-IT" sz="2000" dirty="0" err="1"/>
              <a:t>taxonomic</a:t>
            </a:r>
            <a:r>
              <a:rPr lang="it-IT" sz="2000" dirty="0"/>
              <a:t> </a:t>
            </a:r>
            <a:r>
              <a:rPr lang="it-IT" sz="2000" dirty="0" err="1"/>
              <a:t>groups</a:t>
            </a:r>
            <a:r>
              <a:rPr lang="it-IT" sz="2000" dirty="0"/>
              <a:t> (e.g. </a:t>
            </a:r>
            <a:r>
              <a:rPr lang="it-IT" sz="2000" dirty="0" err="1"/>
              <a:t>bryophytes</a:t>
            </a:r>
            <a:r>
              <a:rPr lang="it-IT" sz="2000" dirty="0"/>
              <a:t>, </a:t>
            </a:r>
            <a:r>
              <a:rPr lang="it-IT" sz="2000" dirty="0" err="1"/>
              <a:t>lichens</a:t>
            </a:r>
            <a:r>
              <a:rPr lang="it-IT" sz="2000" dirty="0"/>
              <a:t>), other </a:t>
            </a:r>
            <a:r>
              <a:rPr lang="it-IT" sz="2000" dirty="0" err="1"/>
              <a:t>niche</a:t>
            </a:r>
            <a:r>
              <a:rPr lang="it-IT" sz="2000" dirty="0"/>
              <a:t> </a:t>
            </a:r>
            <a:r>
              <a:rPr lang="it-IT" sz="2000" dirty="0" err="1"/>
              <a:t>dimensions</a:t>
            </a:r>
            <a:r>
              <a:rPr lang="it-IT" sz="2000" dirty="0"/>
              <a:t> (e.g. </a:t>
            </a:r>
            <a:r>
              <a:rPr lang="it-IT" sz="2000" dirty="0" err="1"/>
              <a:t>mowing</a:t>
            </a:r>
            <a:r>
              <a:rPr lang="it-IT" sz="2000" dirty="0"/>
              <a:t> </a:t>
            </a:r>
            <a:r>
              <a:rPr lang="it-IT" sz="2000" dirty="0" err="1"/>
              <a:t>tolerance</a:t>
            </a:r>
            <a:r>
              <a:rPr lang="it-IT" sz="2000" dirty="0"/>
              <a:t>, </a:t>
            </a:r>
            <a:r>
              <a:rPr lang="it-IT" sz="2000" dirty="0" err="1"/>
              <a:t>hemeroby</a:t>
            </a:r>
            <a:r>
              <a:rPr lang="it-IT" sz="2000" dirty="0"/>
              <a:t>, CSR </a:t>
            </a:r>
            <a:r>
              <a:rPr lang="it-IT" sz="2000" dirty="0" err="1"/>
              <a:t>strategy</a:t>
            </a:r>
            <a:r>
              <a:rPr lang="it-IT" sz="2000" dirty="0"/>
              <a:t>, </a:t>
            </a:r>
            <a:r>
              <a:rPr lang="it-IT" sz="2000" dirty="0" err="1"/>
              <a:t>organic</a:t>
            </a:r>
            <a:r>
              <a:rPr lang="it-IT" sz="2000" dirty="0"/>
              <a:t> </a:t>
            </a:r>
            <a:r>
              <a:rPr lang="it-IT" sz="2000" dirty="0" err="1"/>
              <a:t>content</a:t>
            </a:r>
            <a:r>
              <a:rPr lang="it-IT" sz="2000" dirty="0"/>
              <a:t> of the </a:t>
            </a:r>
            <a:r>
              <a:rPr lang="it-IT" sz="2000" dirty="0" err="1"/>
              <a:t>soil</a:t>
            </a:r>
            <a:r>
              <a:rPr lang="it-IT" sz="2000" dirty="0"/>
              <a:t>, </a:t>
            </a:r>
            <a:r>
              <a:rPr lang="it-IT" sz="2000" dirty="0" err="1"/>
              <a:t>soil</a:t>
            </a:r>
            <a:r>
              <a:rPr lang="it-IT" sz="2000" dirty="0"/>
              <a:t> </a:t>
            </a:r>
            <a:r>
              <a:rPr lang="it-IT" sz="2000" dirty="0" err="1"/>
              <a:t>texture</a:t>
            </a:r>
            <a:r>
              <a:rPr lang="it-IT" sz="2000" dirty="0"/>
              <a:t>) or </a:t>
            </a:r>
            <a:r>
              <a:rPr lang="it-IT" sz="2000" dirty="0" err="1"/>
              <a:t>assessed</a:t>
            </a:r>
            <a:r>
              <a:rPr lang="it-IT" sz="2000" dirty="0"/>
              <a:t> </a:t>
            </a:r>
            <a:r>
              <a:rPr lang="it-IT" sz="2000" dirty="0" err="1"/>
              <a:t>niche</a:t>
            </a:r>
            <a:r>
              <a:rPr lang="it-IT" sz="2000" dirty="0"/>
              <a:t> </a:t>
            </a:r>
            <a:r>
              <a:rPr lang="it-IT" sz="2000" dirty="0" err="1"/>
              <a:t>width</a:t>
            </a:r>
            <a:r>
              <a:rPr lang="it-IT" sz="2000" dirty="0"/>
              <a:t> in </a:t>
            </a:r>
            <a:r>
              <a:rPr lang="it-IT" sz="2000" dirty="0" err="1"/>
              <a:t>addition</a:t>
            </a:r>
            <a:r>
              <a:rPr lang="it-IT" sz="2000" dirty="0"/>
              <a:t> to </a:t>
            </a:r>
            <a:r>
              <a:rPr lang="it-IT" sz="2000" dirty="0" err="1"/>
              <a:t>niche</a:t>
            </a:r>
            <a:r>
              <a:rPr lang="it-IT" sz="2000" dirty="0"/>
              <a:t> position. </a:t>
            </a:r>
          </a:p>
          <a:p>
            <a:endParaRPr lang="it-IT" sz="2000" dirty="0"/>
          </a:p>
          <a:p>
            <a:r>
              <a:rPr lang="it-IT" sz="2000" dirty="0" err="1"/>
              <a:t>Very</a:t>
            </a:r>
            <a:r>
              <a:rPr lang="it-IT" sz="2000" dirty="0"/>
              <a:t> </a:t>
            </a:r>
            <a:r>
              <a:rPr lang="it-IT" sz="2000" dirty="0" err="1"/>
              <a:t>recently</a:t>
            </a:r>
            <a:r>
              <a:rPr lang="it-IT" sz="2000" dirty="0"/>
              <a:t>, new systems with a focus on Europe </a:t>
            </a:r>
            <a:r>
              <a:rPr lang="it-IT" sz="2000" dirty="0" err="1"/>
              <a:t>as</a:t>
            </a:r>
            <a:r>
              <a:rPr lang="it-IT" sz="2000" dirty="0"/>
              <a:t> a </a:t>
            </a:r>
            <a:r>
              <a:rPr lang="it-IT" sz="2000" dirty="0" err="1"/>
              <a:t>whole</a:t>
            </a:r>
            <a:r>
              <a:rPr lang="it-IT" sz="2000" dirty="0"/>
              <a:t> </a:t>
            </a:r>
            <a:r>
              <a:rPr lang="it-IT" sz="2000" dirty="0" err="1"/>
              <a:t>have</a:t>
            </a:r>
            <a:r>
              <a:rPr lang="it-IT" sz="2000" dirty="0"/>
              <a:t> </a:t>
            </a:r>
            <a:r>
              <a:rPr lang="it-IT" sz="2000" dirty="0" err="1"/>
              <a:t>been</a:t>
            </a:r>
            <a:r>
              <a:rPr lang="it-IT" sz="2000" dirty="0"/>
              <a:t> published: </a:t>
            </a:r>
            <a:r>
              <a:rPr lang="it-IT" sz="2000" dirty="0" err="1"/>
              <a:t>Hájek</a:t>
            </a:r>
            <a:r>
              <a:rPr lang="it-IT" sz="2000" dirty="0"/>
              <a:t> et al. (2020) published </a:t>
            </a:r>
            <a:r>
              <a:rPr lang="it-IT" sz="2000" dirty="0" err="1"/>
              <a:t>niche</a:t>
            </a:r>
            <a:r>
              <a:rPr lang="it-IT" sz="2000" dirty="0"/>
              <a:t> position, minimum and maximum for </a:t>
            </a:r>
            <a:r>
              <a:rPr lang="it-IT" sz="2000" dirty="0" err="1"/>
              <a:t>hydrological</a:t>
            </a:r>
            <a:r>
              <a:rPr lang="it-IT" sz="2000" dirty="0"/>
              <a:t> </a:t>
            </a:r>
            <a:r>
              <a:rPr lang="it-IT" sz="2000" dirty="0" err="1"/>
              <a:t>parameters</a:t>
            </a:r>
            <a:r>
              <a:rPr lang="it-IT" sz="2000" dirty="0"/>
              <a:t> for a comprehensive set of </a:t>
            </a:r>
            <a:r>
              <a:rPr lang="it-IT" sz="2000" dirty="0" err="1"/>
              <a:t>vascular</a:t>
            </a:r>
            <a:r>
              <a:rPr lang="it-IT" sz="2000" dirty="0"/>
              <a:t> plants and </a:t>
            </a:r>
            <a:r>
              <a:rPr lang="it-IT" sz="2000" dirty="0" err="1"/>
              <a:t>bryophytes</a:t>
            </a:r>
            <a:r>
              <a:rPr lang="it-IT" sz="2000" dirty="0"/>
              <a:t> </a:t>
            </a:r>
            <a:r>
              <a:rPr lang="it-IT" sz="2000" dirty="0" err="1"/>
              <a:t>occurring</a:t>
            </a:r>
            <a:r>
              <a:rPr lang="it-IT" sz="2000" dirty="0"/>
              <a:t> in </a:t>
            </a:r>
            <a:r>
              <a:rPr lang="it-IT" sz="2000" dirty="0" err="1"/>
              <a:t>mires</a:t>
            </a:r>
            <a:r>
              <a:rPr lang="it-IT" sz="2000" dirty="0"/>
              <a:t>, </a:t>
            </a:r>
            <a:r>
              <a:rPr lang="it-IT" sz="2000" dirty="0" err="1"/>
              <a:t>while</a:t>
            </a:r>
            <a:r>
              <a:rPr lang="it-IT" sz="2000" dirty="0"/>
              <a:t> </a:t>
            </a:r>
            <a:r>
              <a:rPr lang="it-IT" sz="2000" dirty="0" err="1"/>
              <a:t>Midolo</a:t>
            </a:r>
            <a:r>
              <a:rPr lang="it-IT" sz="2000" dirty="0"/>
              <a:t> et al. (2023) </a:t>
            </a:r>
            <a:r>
              <a:rPr lang="it-IT" sz="2000" dirty="0" err="1"/>
              <a:t>derived</a:t>
            </a:r>
            <a:r>
              <a:rPr lang="it-IT" sz="2000" dirty="0"/>
              <a:t> a set of </a:t>
            </a:r>
            <a:r>
              <a:rPr lang="it-IT" sz="2000" dirty="0" err="1"/>
              <a:t>five</a:t>
            </a:r>
            <a:r>
              <a:rPr lang="it-IT" sz="2000" dirty="0"/>
              <a:t> </a:t>
            </a:r>
            <a:r>
              <a:rPr lang="it-IT" sz="2000" b="1" dirty="0" err="1"/>
              <a:t>disturbance</a:t>
            </a:r>
            <a:r>
              <a:rPr lang="it-IT" sz="2000" dirty="0"/>
              <a:t> </a:t>
            </a:r>
            <a:r>
              <a:rPr lang="it-IT" sz="2000" dirty="0" err="1"/>
              <a:t>indicators</a:t>
            </a:r>
            <a:r>
              <a:rPr lang="it-IT" sz="2000" dirty="0"/>
              <a:t> for more </a:t>
            </a:r>
            <a:r>
              <a:rPr lang="it-IT" sz="2000" dirty="0" err="1"/>
              <a:t>than</a:t>
            </a:r>
            <a:r>
              <a:rPr lang="it-IT" sz="2000" dirty="0"/>
              <a:t> 6,000 </a:t>
            </a:r>
            <a:r>
              <a:rPr lang="it-IT" sz="2000" dirty="0" err="1"/>
              <a:t>European</a:t>
            </a:r>
            <a:r>
              <a:rPr lang="it-IT" sz="2000" dirty="0"/>
              <a:t> </a:t>
            </a:r>
            <a:r>
              <a:rPr lang="it-IT" sz="2000" dirty="0" err="1"/>
              <a:t>vascular</a:t>
            </a:r>
            <a:r>
              <a:rPr lang="it-IT" sz="2000" dirty="0"/>
              <a:t> plants. </a:t>
            </a:r>
            <a:r>
              <a:rPr lang="it-IT" sz="2000" dirty="0" err="1"/>
              <a:t>Recently</a:t>
            </a:r>
            <a:r>
              <a:rPr lang="it-IT" sz="2000" dirty="0"/>
              <a:t>, </a:t>
            </a:r>
            <a:r>
              <a:rPr lang="it-IT" sz="2000" dirty="0" err="1"/>
              <a:t>Tichý</a:t>
            </a:r>
            <a:r>
              <a:rPr lang="it-IT" sz="2000" dirty="0"/>
              <a:t> et al. (2023) </a:t>
            </a:r>
            <a:r>
              <a:rPr lang="it-IT" sz="2000" dirty="0" err="1"/>
              <a:t>presented</a:t>
            </a:r>
            <a:r>
              <a:rPr lang="it-IT" sz="2000" dirty="0"/>
              <a:t> a </a:t>
            </a:r>
            <a:r>
              <a:rPr lang="it-IT" sz="2000" dirty="0" err="1"/>
              <a:t>harmonized</a:t>
            </a:r>
            <a:r>
              <a:rPr lang="it-IT" sz="2000" dirty="0"/>
              <a:t> dataset of </a:t>
            </a:r>
            <a:r>
              <a:rPr lang="it-IT" sz="2000" dirty="0" err="1"/>
              <a:t>six</a:t>
            </a:r>
            <a:r>
              <a:rPr lang="it-IT" sz="2000" dirty="0"/>
              <a:t> of the </a:t>
            </a:r>
            <a:r>
              <a:rPr lang="it-IT" sz="2000" dirty="0" err="1"/>
              <a:t>original</a:t>
            </a:r>
            <a:r>
              <a:rPr lang="it-IT" sz="2000" dirty="0"/>
              <a:t> </a:t>
            </a:r>
            <a:r>
              <a:rPr lang="it-IT" sz="2000" dirty="0" err="1"/>
              <a:t>Ellenberg</a:t>
            </a:r>
            <a:r>
              <a:rPr lang="it-IT" sz="2000" dirty="0"/>
              <a:t> </a:t>
            </a:r>
            <a:r>
              <a:rPr lang="it-IT" sz="2000" dirty="0" err="1"/>
              <a:t>indicator</a:t>
            </a:r>
            <a:r>
              <a:rPr lang="it-IT" sz="2000" dirty="0"/>
              <a:t> </a:t>
            </a:r>
            <a:r>
              <a:rPr lang="it-IT" sz="2000" dirty="0" err="1"/>
              <a:t>values</a:t>
            </a:r>
            <a:r>
              <a:rPr lang="it-IT" sz="2000" dirty="0"/>
              <a:t> for </a:t>
            </a:r>
            <a:r>
              <a:rPr lang="it-IT" sz="2000" dirty="0" err="1"/>
              <a:t>almost</a:t>
            </a:r>
            <a:r>
              <a:rPr lang="it-IT" sz="2000" dirty="0"/>
              <a:t> 9,000 </a:t>
            </a:r>
            <a:r>
              <a:rPr lang="it-IT" sz="2000" dirty="0" err="1"/>
              <a:t>European</a:t>
            </a:r>
            <a:r>
              <a:rPr lang="it-IT" sz="2000" dirty="0"/>
              <a:t> </a:t>
            </a:r>
            <a:r>
              <a:rPr lang="it-IT" sz="2000" dirty="0" err="1"/>
              <a:t>vascular</a:t>
            </a:r>
            <a:r>
              <a:rPr lang="it-IT" sz="2000" dirty="0"/>
              <a:t> plant taxa.</a:t>
            </a:r>
          </a:p>
        </p:txBody>
      </p:sp>
      <p:sp>
        <p:nvSpPr>
          <p:cNvPr id="4" name="CasellaDiTesto 3">
            <a:extLst>
              <a:ext uri="{FF2B5EF4-FFF2-40B4-BE49-F238E27FC236}">
                <a16:creationId xmlns:a16="http://schemas.microsoft.com/office/drawing/2014/main" id="{46702F5B-3FAF-41CC-9034-BFAA5DC7B7FE}"/>
              </a:ext>
            </a:extLst>
          </p:cNvPr>
          <p:cNvSpPr txBox="1"/>
          <p:nvPr/>
        </p:nvSpPr>
        <p:spPr>
          <a:xfrm>
            <a:off x="836021" y="789429"/>
            <a:ext cx="10774342" cy="1203126"/>
          </a:xfrm>
          <a:prstGeom prst="rect">
            <a:avLst/>
          </a:prstGeom>
          <a:noFill/>
        </p:spPr>
        <p:txBody>
          <a:bodyPr wrap="square" rtlCol="0">
            <a:spAutoFit/>
          </a:bodyPr>
          <a:lstStyle/>
          <a:p>
            <a:r>
              <a:rPr lang="it-IT" sz="2000" dirty="0"/>
              <a:t>The high utility of </a:t>
            </a:r>
            <a:r>
              <a:rPr lang="it-IT" sz="2000" dirty="0" err="1"/>
              <a:t>these</a:t>
            </a:r>
            <a:r>
              <a:rPr lang="it-IT" sz="2000" dirty="0"/>
              <a:t> </a:t>
            </a:r>
            <a:r>
              <a:rPr lang="it-IT" sz="2000" dirty="0" err="1"/>
              <a:t>indicator</a:t>
            </a:r>
            <a:r>
              <a:rPr lang="it-IT" sz="2000" dirty="0"/>
              <a:t> </a:t>
            </a:r>
            <a:r>
              <a:rPr lang="it-IT" sz="2000" dirty="0" err="1"/>
              <a:t>values</a:t>
            </a:r>
            <a:r>
              <a:rPr lang="it-IT" sz="2000" dirty="0"/>
              <a:t> led to an </a:t>
            </a:r>
            <a:r>
              <a:rPr lang="it-IT" sz="2000" dirty="0" err="1"/>
              <a:t>expansion</a:t>
            </a:r>
            <a:r>
              <a:rPr lang="it-IT" sz="2000" dirty="0"/>
              <a:t> to other </a:t>
            </a:r>
            <a:r>
              <a:rPr lang="it-IT" sz="2000" dirty="0" err="1"/>
              <a:t>regions</a:t>
            </a:r>
            <a:r>
              <a:rPr lang="it-IT" sz="2000" dirty="0"/>
              <a:t>, with more </a:t>
            </a:r>
            <a:r>
              <a:rPr lang="it-IT" sz="2000" dirty="0" err="1"/>
              <a:t>than</a:t>
            </a:r>
            <a:r>
              <a:rPr lang="it-IT" sz="2000" dirty="0"/>
              <a:t> </a:t>
            </a:r>
            <a:r>
              <a:rPr lang="it-IT" sz="2000" b="1" dirty="0"/>
              <a:t>30 EIV systems </a:t>
            </a:r>
            <a:r>
              <a:rPr lang="it-IT" sz="2000" b="1" dirty="0" err="1"/>
              <a:t>being</a:t>
            </a:r>
            <a:r>
              <a:rPr lang="it-IT" sz="2000" b="1" dirty="0"/>
              <a:t> published so far. </a:t>
            </a:r>
            <a:r>
              <a:rPr lang="it-IT" sz="2000" dirty="0"/>
              <a:t>E.g., i</a:t>
            </a:r>
            <a:r>
              <a:rPr lang="en-US" sz="2000" dirty="0" err="1"/>
              <a:t>ndicator</a:t>
            </a:r>
            <a:r>
              <a:rPr lang="en-US" sz="2000" dirty="0"/>
              <a:t> values were published in 1977 for Switzerland (</a:t>
            </a:r>
            <a:r>
              <a:rPr lang="en-US" sz="2000" dirty="0" err="1"/>
              <a:t>Landolt’s</a:t>
            </a:r>
            <a:r>
              <a:rPr lang="en-US" sz="2000" dirty="0"/>
              <a:t> Indices), Great Britain (Hill and coworkers), France and several other national or regional floras. </a:t>
            </a:r>
            <a:endParaRPr lang="it-IT" sz="2000" b="1" dirty="0"/>
          </a:p>
          <a:p>
            <a:endParaRPr lang="it-IT" sz="2000" dirty="0"/>
          </a:p>
        </p:txBody>
      </p:sp>
    </p:spTree>
    <p:extLst>
      <p:ext uri="{BB962C8B-B14F-4D97-AF65-F5344CB8AC3E}">
        <p14:creationId xmlns:p14="http://schemas.microsoft.com/office/powerpoint/2010/main" val="407234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7D40723-8B0E-4DF6-94DB-9F09A8498F02}"/>
              </a:ext>
            </a:extLst>
          </p:cNvPr>
          <p:cNvSpPr txBox="1"/>
          <p:nvPr/>
        </p:nvSpPr>
        <p:spPr>
          <a:xfrm>
            <a:off x="670560" y="1805391"/>
            <a:ext cx="10093234" cy="2862322"/>
          </a:xfrm>
          <a:prstGeom prst="rect">
            <a:avLst/>
          </a:prstGeom>
          <a:noFill/>
        </p:spPr>
        <p:txBody>
          <a:bodyPr wrap="square" rtlCol="0">
            <a:spAutoFit/>
          </a:bodyPr>
          <a:lstStyle/>
          <a:p>
            <a:r>
              <a:rPr lang="it-IT" sz="2000" dirty="0"/>
              <a:t>The use of «</a:t>
            </a:r>
            <a:r>
              <a:rPr lang="it-IT" sz="2000" dirty="0" err="1"/>
              <a:t>ecological</a:t>
            </a:r>
            <a:r>
              <a:rPr lang="it-IT" sz="2000" dirty="0"/>
              <a:t> </a:t>
            </a:r>
            <a:r>
              <a:rPr lang="it-IT" sz="2000" dirty="0" err="1"/>
              <a:t>indicator</a:t>
            </a:r>
            <a:r>
              <a:rPr lang="it-IT" sz="2000" dirty="0"/>
              <a:t> </a:t>
            </a:r>
            <a:r>
              <a:rPr lang="it-IT" sz="2000" dirty="0" err="1"/>
              <a:t>values</a:t>
            </a:r>
            <a:r>
              <a:rPr lang="it-IT" sz="2000" dirty="0"/>
              <a:t>» </a:t>
            </a:r>
            <a:r>
              <a:rPr lang="it-IT" sz="2000" dirty="0" err="1"/>
              <a:t>is</a:t>
            </a:r>
            <a:r>
              <a:rPr lang="it-IT" sz="2000" dirty="0"/>
              <a:t> </a:t>
            </a:r>
            <a:r>
              <a:rPr lang="it-IT" sz="2000" dirty="0" err="1"/>
              <a:t>widespread</a:t>
            </a:r>
            <a:r>
              <a:rPr lang="it-IT" sz="2000" dirty="0"/>
              <a:t>, </a:t>
            </a:r>
            <a:r>
              <a:rPr lang="it-IT" sz="2000" dirty="0" err="1"/>
              <a:t>representing</a:t>
            </a:r>
            <a:r>
              <a:rPr lang="it-IT" sz="2000" dirty="0"/>
              <a:t> a </a:t>
            </a:r>
            <a:r>
              <a:rPr lang="it-IT" sz="2000" dirty="0" err="1"/>
              <a:t>useful</a:t>
            </a:r>
            <a:r>
              <a:rPr lang="it-IT" sz="2000" dirty="0"/>
              <a:t> instrument for an </a:t>
            </a:r>
            <a:r>
              <a:rPr lang="it-IT" sz="2000" dirty="0" err="1"/>
              <a:t>indirect</a:t>
            </a:r>
            <a:r>
              <a:rPr lang="it-IT" sz="2000" dirty="0"/>
              <a:t> </a:t>
            </a:r>
            <a:r>
              <a:rPr lang="it-IT" sz="2000" dirty="0" err="1"/>
              <a:t>characterization</a:t>
            </a:r>
            <a:r>
              <a:rPr lang="it-IT" sz="2000" dirty="0"/>
              <a:t> of the </a:t>
            </a:r>
            <a:r>
              <a:rPr lang="it-IT" sz="2000" dirty="0" err="1"/>
              <a:t>environment</a:t>
            </a:r>
            <a:r>
              <a:rPr lang="it-IT" sz="2000" dirty="0"/>
              <a:t> on the </a:t>
            </a:r>
            <a:r>
              <a:rPr lang="it-IT" sz="2000" dirty="0" err="1"/>
              <a:t>basis</a:t>
            </a:r>
            <a:r>
              <a:rPr lang="it-IT" sz="2000" dirty="0"/>
              <a:t> of the information </a:t>
            </a:r>
            <a:r>
              <a:rPr lang="it-IT" sz="2000" dirty="0" err="1"/>
              <a:t>provided</a:t>
            </a:r>
            <a:r>
              <a:rPr lang="it-IT" sz="2000" dirty="0"/>
              <a:t> by the </a:t>
            </a:r>
            <a:r>
              <a:rPr lang="it-IT" sz="2000" dirty="0" err="1"/>
              <a:t>species</a:t>
            </a:r>
            <a:r>
              <a:rPr lang="it-IT" sz="2000" dirty="0"/>
              <a:t> </a:t>
            </a:r>
            <a:r>
              <a:rPr lang="it-IT" sz="2000" dirty="0" err="1"/>
              <a:t>present</a:t>
            </a:r>
            <a:r>
              <a:rPr lang="it-IT" sz="2000" dirty="0"/>
              <a:t> in a </a:t>
            </a:r>
            <a:r>
              <a:rPr lang="it-IT" sz="2000" dirty="0" err="1"/>
              <a:t>specific</a:t>
            </a:r>
            <a:r>
              <a:rPr lang="it-IT" sz="2000" dirty="0"/>
              <a:t> area, community or habitat. E.g., </a:t>
            </a:r>
            <a:r>
              <a:rPr lang="en-US" sz="2000" dirty="0"/>
              <a:t>to assess the site conditions of a vegetation plot or a plant community, the EIVs of all species present in that plot or community can be averaged for each niche dimension of interest.</a:t>
            </a:r>
            <a:endParaRPr lang="it-IT" sz="2000" dirty="0"/>
          </a:p>
          <a:p>
            <a:endParaRPr lang="it-IT" sz="2000" dirty="0"/>
          </a:p>
          <a:p>
            <a:endParaRPr lang="it-IT" sz="2000" dirty="0"/>
          </a:p>
          <a:p>
            <a:r>
              <a:rPr lang="it-IT" sz="2000" dirty="0"/>
              <a:t>EIV are </a:t>
            </a:r>
            <a:r>
              <a:rPr lang="it-IT" sz="2000" dirty="0" err="1"/>
              <a:t>particularly</a:t>
            </a:r>
            <a:r>
              <a:rPr lang="it-IT" sz="2000" dirty="0"/>
              <a:t> </a:t>
            </a:r>
            <a:r>
              <a:rPr lang="it-IT" sz="2000" dirty="0" err="1"/>
              <a:t>useful</a:t>
            </a:r>
            <a:r>
              <a:rPr lang="it-IT" sz="2000" dirty="0"/>
              <a:t> for checking the </a:t>
            </a:r>
            <a:r>
              <a:rPr lang="it-IT" sz="2000" dirty="0" err="1"/>
              <a:t>variation</a:t>
            </a:r>
            <a:r>
              <a:rPr lang="it-IT" sz="2000" dirty="0"/>
              <a:t> on </a:t>
            </a:r>
            <a:r>
              <a:rPr lang="it-IT" sz="2000" dirty="0" err="1"/>
              <a:t>both</a:t>
            </a:r>
            <a:r>
              <a:rPr lang="it-IT" sz="2000" dirty="0"/>
              <a:t> </a:t>
            </a:r>
            <a:r>
              <a:rPr lang="it-IT" sz="2000" dirty="0" err="1"/>
              <a:t>local</a:t>
            </a:r>
            <a:r>
              <a:rPr lang="it-IT" sz="2000" dirty="0"/>
              <a:t> and </a:t>
            </a:r>
            <a:r>
              <a:rPr lang="it-IT" sz="2000" dirty="0" err="1"/>
              <a:t>national</a:t>
            </a:r>
            <a:r>
              <a:rPr lang="it-IT" sz="2000" dirty="0"/>
              <a:t> scale, </a:t>
            </a:r>
            <a:r>
              <a:rPr lang="it-IT" sz="2000" dirty="0" err="1"/>
              <a:t>if</a:t>
            </a:r>
            <a:r>
              <a:rPr lang="it-IT" sz="2000" dirty="0"/>
              <a:t> the data source (</a:t>
            </a:r>
            <a:r>
              <a:rPr lang="it-IT" sz="2000" dirty="0" err="1"/>
              <a:t>vegetation</a:t>
            </a:r>
            <a:r>
              <a:rPr lang="it-IT" sz="2000" dirty="0"/>
              <a:t> data, list of </a:t>
            </a:r>
            <a:r>
              <a:rPr lang="it-IT" sz="2000" dirty="0" err="1"/>
              <a:t>species</a:t>
            </a:r>
            <a:r>
              <a:rPr lang="it-IT" sz="2000" dirty="0"/>
              <a:t>, and EIV </a:t>
            </a:r>
            <a:r>
              <a:rPr lang="it-IT" sz="2000" dirty="0" err="1"/>
              <a:t>themselves</a:t>
            </a:r>
            <a:r>
              <a:rPr lang="it-IT" sz="2000" dirty="0"/>
              <a:t>) are «</a:t>
            </a:r>
            <a:r>
              <a:rPr lang="it-IT" sz="2000" dirty="0" err="1"/>
              <a:t>robust</a:t>
            </a:r>
            <a:r>
              <a:rPr lang="it-IT" sz="2000" dirty="0"/>
              <a:t>». </a:t>
            </a:r>
          </a:p>
        </p:txBody>
      </p:sp>
      <p:sp>
        <p:nvSpPr>
          <p:cNvPr id="4" name="CasellaDiTesto 3">
            <a:extLst>
              <a:ext uri="{FF2B5EF4-FFF2-40B4-BE49-F238E27FC236}">
                <a16:creationId xmlns:a16="http://schemas.microsoft.com/office/drawing/2014/main" id="{4D3E9789-A492-4A00-9B15-F0F76D672610}"/>
              </a:ext>
            </a:extLst>
          </p:cNvPr>
          <p:cNvSpPr txBox="1"/>
          <p:nvPr/>
        </p:nvSpPr>
        <p:spPr>
          <a:xfrm>
            <a:off x="670560" y="481952"/>
            <a:ext cx="10519955" cy="1323439"/>
          </a:xfrm>
          <a:prstGeom prst="rect">
            <a:avLst/>
          </a:prstGeom>
          <a:noFill/>
        </p:spPr>
        <p:txBody>
          <a:bodyPr wrap="square" rtlCol="0">
            <a:spAutoFit/>
          </a:bodyPr>
          <a:lstStyle/>
          <a:p>
            <a:r>
              <a:rPr lang="it-IT" sz="2000" dirty="0" err="1">
                <a:cs typeface="Arial" panose="020B0604020202020204" pitchFamily="34" charset="0"/>
              </a:rPr>
              <a:t>Indicator</a:t>
            </a:r>
            <a:r>
              <a:rPr lang="it-IT" sz="2000" dirty="0">
                <a:cs typeface="Arial" panose="020B0604020202020204" pitchFamily="34" charset="0"/>
              </a:rPr>
              <a:t> </a:t>
            </a:r>
            <a:r>
              <a:rPr lang="it-IT" sz="2000" dirty="0" err="1">
                <a:cs typeface="Arial" panose="020B0604020202020204" pitchFamily="34" charset="0"/>
              </a:rPr>
              <a:t>values</a:t>
            </a:r>
            <a:r>
              <a:rPr lang="it-IT" sz="2000" dirty="0">
                <a:cs typeface="Arial" panose="020B0604020202020204" pitchFamily="34" charset="0"/>
              </a:rPr>
              <a:t> are </a:t>
            </a:r>
            <a:r>
              <a:rPr lang="it-IT" sz="2000" dirty="0" err="1">
                <a:cs typeface="Arial" panose="020B0604020202020204" pitchFamily="34" charset="0"/>
              </a:rPr>
              <a:t>widely</a:t>
            </a:r>
            <a:r>
              <a:rPr lang="it-IT" sz="2000" dirty="0">
                <a:cs typeface="Arial" panose="020B0604020202020204" pitchFamily="34" charset="0"/>
              </a:rPr>
              <a:t> </a:t>
            </a:r>
            <a:r>
              <a:rPr lang="it-IT" sz="2000" dirty="0" err="1">
                <a:cs typeface="Arial" panose="020B0604020202020204" pitchFamily="34" charset="0"/>
              </a:rPr>
              <a:t>applied</a:t>
            </a:r>
            <a:r>
              <a:rPr lang="it-IT" sz="2000" dirty="0">
                <a:cs typeface="Arial" panose="020B0604020202020204" pitchFamily="34" charset="0"/>
              </a:rPr>
              <a:t> in </a:t>
            </a:r>
            <a:r>
              <a:rPr lang="it-IT" sz="2000" dirty="0" err="1">
                <a:cs typeface="Arial" panose="020B0604020202020204" pitchFamily="34" charset="0"/>
              </a:rPr>
              <a:t>vegetation</a:t>
            </a:r>
            <a:r>
              <a:rPr lang="it-IT" sz="2000" dirty="0">
                <a:cs typeface="Arial" panose="020B0604020202020204" pitchFamily="34" charset="0"/>
              </a:rPr>
              <a:t> science and global change studies. </a:t>
            </a:r>
            <a:r>
              <a:rPr lang="it-IT" sz="2000" dirty="0" err="1">
                <a:cs typeface="Arial" panose="020B0604020202020204" pitchFamily="34" charset="0"/>
              </a:rPr>
              <a:t>They</a:t>
            </a:r>
            <a:r>
              <a:rPr lang="it-IT" sz="2000" dirty="0">
                <a:cs typeface="Arial" panose="020B0604020202020204" pitchFamily="34" charset="0"/>
              </a:rPr>
              <a:t> are </a:t>
            </a:r>
            <a:r>
              <a:rPr lang="it-IT" sz="2000" dirty="0" err="1">
                <a:cs typeface="Arial" panose="020B0604020202020204" pitchFamily="34" charset="0"/>
              </a:rPr>
              <a:t>suitable</a:t>
            </a:r>
            <a:r>
              <a:rPr lang="it-IT" sz="2000" dirty="0">
                <a:cs typeface="Arial" panose="020B0604020202020204" pitchFamily="34" charset="0"/>
              </a:rPr>
              <a:t> to </a:t>
            </a:r>
            <a:r>
              <a:rPr lang="it-IT" sz="2000" dirty="0" err="1">
                <a:cs typeface="Arial" panose="020B0604020202020204" pitchFamily="34" charset="0"/>
              </a:rPr>
              <a:t>indirectly</a:t>
            </a:r>
            <a:r>
              <a:rPr lang="it-IT" sz="2000" dirty="0">
                <a:cs typeface="Arial" panose="020B0604020202020204" pitchFamily="34" charset="0"/>
              </a:rPr>
              <a:t> </a:t>
            </a:r>
            <a:r>
              <a:rPr lang="it-IT" sz="2000" dirty="0" err="1">
                <a:cs typeface="Arial" panose="020B0604020202020204" pitchFamily="34" charset="0"/>
              </a:rPr>
              <a:t>assess</a:t>
            </a:r>
            <a:r>
              <a:rPr lang="it-IT" sz="2000" dirty="0">
                <a:cs typeface="Arial" panose="020B0604020202020204" pitchFamily="34" charset="0"/>
              </a:rPr>
              <a:t> environmental conditions and the drivers of </a:t>
            </a:r>
            <a:r>
              <a:rPr lang="it-IT" sz="2000" dirty="0" err="1">
                <a:cs typeface="Arial" panose="020B0604020202020204" pitchFamily="34" charset="0"/>
              </a:rPr>
              <a:t>observed</a:t>
            </a:r>
            <a:r>
              <a:rPr lang="it-IT" sz="2000" dirty="0">
                <a:cs typeface="Arial" panose="020B0604020202020204" pitchFamily="34" charset="0"/>
              </a:rPr>
              <a:t> </a:t>
            </a:r>
            <a:r>
              <a:rPr lang="it-IT" sz="2000" dirty="0" err="1">
                <a:cs typeface="Arial" panose="020B0604020202020204" pitchFamily="34" charset="0"/>
              </a:rPr>
              <a:t>vegetation</a:t>
            </a:r>
            <a:r>
              <a:rPr lang="it-IT" sz="2000" dirty="0">
                <a:cs typeface="Arial" panose="020B0604020202020204" pitchFamily="34" charset="0"/>
              </a:rPr>
              <a:t> </a:t>
            </a:r>
            <a:r>
              <a:rPr lang="it-IT" sz="2000" dirty="0" err="1">
                <a:cs typeface="Arial" panose="020B0604020202020204" pitchFamily="34" charset="0"/>
              </a:rPr>
              <a:t>differences</a:t>
            </a:r>
            <a:r>
              <a:rPr lang="it-IT" sz="2000" dirty="0">
                <a:cs typeface="Arial" panose="020B0604020202020204" pitchFamily="34" charset="0"/>
              </a:rPr>
              <a:t> in time or </a:t>
            </a:r>
            <a:r>
              <a:rPr lang="it-IT" sz="2000" dirty="0" err="1">
                <a:cs typeface="Arial" panose="020B0604020202020204" pitchFamily="34" charset="0"/>
              </a:rPr>
              <a:t>space</a:t>
            </a:r>
            <a:r>
              <a:rPr lang="it-IT" sz="2000" dirty="0">
                <a:cs typeface="Arial" panose="020B0604020202020204" pitchFamily="34" charset="0"/>
              </a:rPr>
              <a:t> (</a:t>
            </a:r>
            <a:r>
              <a:rPr lang="it-IT" sz="2000" dirty="0" err="1">
                <a:cs typeface="Arial" panose="020B0604020202020204" pitchFamily="34" charset="0"/>
              </a:rPr>
              <a:t>see</a:t>
            </a:r>
            <a:r>
              <a:rPr lang="it-IT" sz="2000" dirty="0">
                <a:cs typeface="Arial" panose="020B0604020202020204" pitchFamily="34" charset="0"/>
              </a:rPr>
              <a:t> review by </a:t>
            </a:r>
            <a:r>
              <a:rPr lang="it-IT" sz="2000" dirty="0" err="1">
                <a:cs typeface="Arial" panose="020B0604020202020204" pitchFamily="34" charset="0"/>
              </a:rPr>
              <a:t>Diekmann</a:t>
            </a:r>
            <a:r>
              <a:rPr lang="it-IT" sz="2000" dirty="0">
                <a:cs typeface="Arial" panose="020B0604020202020204" pitchFamily="34" charset="0"/>
              </a:rPr>
              <a:t> 2003).</a:t>
            </a:r>
          </a:p>
          <a:p>
            <a:endParaRPr lang="it-IT" sz="2000" dirty="0">
              <a:cs typeface="Arial" panose="020B0604020202020204" pitchFamily="34" charset="0"/>
            </a:endParaRPr>
          </a:p>
        </p:txBody>
      </p:sp>
    </p:spTree>
    <p:extLst>
      <p:ext uri="{BB962C8B-B14F-4D97-AF65-F5344CB8AC3E}">
        <p14:creationId xmlns:p14="http://schemas.microsoft.com/office/powerpoint/2010/main" val="2695290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47EA53-2A00-4697-B322-87DEB481D334}"/>
              </a:ext>
            </a:extLst>
          </p:cNvPr>
          <p:cNvSpPr txBox="1"/>
          <p:nvPr/>
        </p:nvSpPr>
        <p:spPr>
          <a:xfrm>
            <a:off x="679269" y="1271507"/>
            <a:ext cx="10807337" cy="3416320"/>
          </a:xfrm>
          <a:prstGeom prst="rect">
            <a:avLst/>
          </a:prstGeom>
          <a:noFill/>
        </p:spPr>
        <p:txBody>
          <a:bodyPr wrap="square" rtlCol="0">
            <a:spAutoFit/>
          </a:bodyPr>
          <a:lstStyle/>
          <a:p>
            <a:r>
              <a:rPr lang="it-IT" dirty="0" err="1"/>
              <a:t>Several</a:t>
            </a:r>
            <a:r>
              <a:rPr lang="it-IT" dirty="0"/>
              <a:t> factors can </a:t>
            </a:r>
            <a:r>
              <a:rPr lang="it-IT" dirty="0" err="1"/>
              <a:t>explain</a:t>
            </a:r>
            <a:r>
              <a:rPr lang="it-IT" dirty="0"/>
              <a:t> the success of </a:t>
            </a:r>
            <a:r>
              <a:rPr lang="it-IT" dirty="0" err="1"/>
              <a:t>their</a:t>
            </a:r>
            <a:r>
              <a:rPr lang="it-IT" dirty="0"/>
              <a:t> application. First, environmental </a:t>
            </a:r>
            <a:r>
              <a:rPr lang="it-IT" dirty="0" err="1"/>
              <a:t>variables</a:t>
            </a:r>
            <a:r>
              <a:rPr lang="it-IT" dirty="0"/>
              <a:t> </a:t>
            </a:r>
            <a:r>
              <a:rPr lang="it-IT" dirty="0" err="1"/>
              <a:t>may</a:t>
            </a:r>
            <a:r>
              <a:rPr lang="it-IT" dirty="0"/>
              <a:t> </a:t>
            </a:r>
            <a:r>
              <a:rPr lang="it-IT" dirty="0" err="1"/>
              <a:t>fluctuate</a:t>
            </a:r>
            <a:r>
              <a:rPr lang="it-IT" dirty="0"/>
              <a:t> </a:t>
            </a:r>
            <a:r>
              <a:rPr lang="it-IT" dirty="0" err="1"/>
              <a:t>strongly</a:t>
            </a:r>
            <a:r>
              <a:rPr lang="it-IT" dirty="0"/>
              <a:t> in time and </a:t>
            </a:r>
            <a:r>
              <a:rPr lang="it-IT" dirty="0" err="1"/>
              <a:t>space</a:t>
            </a:r>
            <a:r>
              <a:rPr lang="it-IT" dirty="0"/>
              <a:t> (e.g. </a:t>
            </a:r>
            <a:r>
              <a:rPr lang="it-IT" dirty="0" err="1"/>
              <a:t>Sercu</a:t>
            </a:r>
            <a:r>
              <a:rPr lang="it-IT" dirty="0"/>
              <a:t> et al. 2017), making one-time </a:t>
            </a:r>
            <a:r>
              <a:rPr lang="it-IT" dirty="0" err="1"/>
              <a:t>measurements</a:t>
            </a:r>
            <a:r>
              <a:rPr lang="it-IT" dirty="0"/>
              <a:t> </a:t>
            </a:r>
            <a:r>
              <a:rPr lang="it-IT" dirty="0" err="1"/>
              <a:t>scarcely</a:t>
            </a:r>
            <a:r>
              <a:rPr lang="it-IT" dirty="0"/>
              <a:t> </a:t>
            </a:r>
            <a:r>
              <a:rPr lang="it-IT" dirty="0" err="1"/>
              <a:t>representative</a:t>
            </a:r>
            <a:r>
              <a:rPr lang="it-IT" dirty="0"/>
              <a:t> of average conditions or </a:t>
            </a:r>
            <a:r>
              <a:rPr lang="it-IT" dirty="0" err="1"/>
              <a:t>critically</a:t>
            </a:r>
            <a:r>
              <a:rPr lang="it-IT" dirty="0"/>
              <a:t> </a:t>
            </a:r>
            <a:r>
              <a:rPr lang="it-IT" dirty="0" err="1"/>
              <a:t>limiting</a:t>
            </a:r>
            <a:r>
              <a:rPr lang="it-IT" dirty="0"/>
              <a:t> </a:t>
            </a:r>
            <a:r>
              <a:rPr lang="it-IT" dirty="0" err="1"/>
              <a:t>extremes</a:t>
            </a:r>
            <a:r>
              <a:rPr lang="it-IT" dirty="0"/>
              <a:t> (</a:t>
            </a:r>
            <a:r>
              <a:rPr lang="it-IT" dirty="0" err="1"/>
              <a:t>Shipley</a:t>
            </a:r>
            <a:r>
              <a:rPr lang="it-IT" dirty="0"/>
              <a:t> et al. 2017). </a:t>
            </a:r>
            <a:r>
              <a:rPr lang="it-IT" dirty="0" err="1"/>
              <a:t>Thus</a:t>
            </a:r>
            <a:r>
              <a:rPr lang="it-IT" dirty="0"/>
              <a:t>, the appropriate </a:t>
            </a:r>
            <a:r>
              <a:rPr lang="it-IT" dirty="0" err="1"/>
              <a:t>assessment</a:t>
            </a:r>
            <a:r>
              <a:rPr lang="it-IT" dirty="0"/>
              <a:t> of environmental </a:t>
            </a:r>
            <a:r>
              <a:rPr lang="it-IT" dirty="0" err="1"/>
              <a:t>variables</a:t>
            </a:r>
            <a:r>
              <a:rPr lang="it-IT" dirty="0"/>
              <a:t> </a:t>
            </a:r>
            <a:r>
              <a:rPr lang="it-IT" dirty="0" err="1"/>
              <a:t>often</a:t>
            </a:r>
            <a:r>
              <a:rPr lang="it-IT" dirty="0"/>
              <a:t> </a:t>
            </a:r>
            <a:r>
              <a:rPr lang="it-IT" dirty="0" err="1"/>
              <a:t>requires</a:t>
            </a:r>
            <a:r>
              <a:rPr lang="it-IT" dirty="0"/>
              <a:t> </a:t>
            </a:r>
            <a:r>
              <a:rPr lang="it-IT" dirty="0" err="1"/>
              <a:t>repeated</a:t>
            </a:r>
            <a:r>
              <a:rPr lang="it-IT" dirty="0"/>
              <a:t> </a:t>
            </a:r>
            <a:r>
              <a:rPr lang="it-IT" dirty="0" err="1"/>
              <a:t>measurements</a:t>
            </a:r>
            <a:r>
              <a:rPr lang="it-IT" dirty="0"/>
              <a:t> (</a:t>
            </a:r>
            <a:r>
              <a:rPr lang="it-IT" dirty="0" err="1"/>
              <a:t>not</a:t>
            </a:r>
            <a:r>
              <a:rPr lang="it-IT" dirty="0"/>
              <a:t> </a:t>
            </a:r>
            <a:r>
              <a:rPr lang="it-IT" dirty="0" err="1"/>
              <a:t>feasible</a:t>
            </a:r>
            <a:r>
              <a:rPr lang="it-IT" dirty="0"/>
              <a:t> in </a:t>
            </a:r>
            <a:r>
              <a:rPr lang="it-IT" dirty="0" err="1"/>
              <a:t>many</a:t>
            </a:r>
            <a:r>
              <a:rPr lang="it-IT" dirty="0"/>
              <a:t> projects) or </a:t>
            </a:r>
            <a:r>
              <a:rPr lang="it-IT" dirty="0" err="1"/>
              <a:t>is</a:t>
            </a:r>
            <a:r>
              <a:rPr lang="it-IT" dirty="0"/>
              <a:t> </a:t>
            </a:r>
            <a:r>
              <a:rPr lang="it-IT" dirty="0" err="1"/>
              <a:t>costly</a:t>
            </a:r>
            <a:r>
              <a:rPr lang="it-IT" dirty="0"/>
              <a:t> </a:t>
            </a:r>
            <a:r>
              <a:rPr lang="it-IT" dirty="0" err="1"/>
              <a:t>if</a:t>
            </a:r>
            <a:r>
              <a:rPr lang="it-IT" dirty="0"/>
              <a:t> to be </a:t>
            </a:r>
            <a:r>
              <a:rPr lang="it-IT" dirty="0" err="1"/>
              <a:t>done</a:t>
            </a:r>
            <a:r>
              <a:rPr lang="it-IT" dirty="0"/>
              <a:t> </a:t>
            </a:r>
            <a:r>
              <a:rPr lang="it-IT" dirty="0" err="1"/>
              <a:t>across</a:t>
            </a:r>
            <a:r>
              <a:rPr lang="it-IT" dirty="0"/>
              <a:t> </a:t>
            </a:r>
            <a:r>
              <a:rPr lang="it-IT" dirty="0" err="1"/>
              <a:t>numerous</a:t>
            </a:r>
            <a:r>
              <a:rPr lang="it-IT" dirty="0"/>
              <a:t> plots. </a:t>
            </a:r>
            <a:r>
              <a:rPr lang="it-IT" dirty="0" err="1"/>
              <a:t>Additionally</a:t>
            </a:r>
            <a:r>
              <a:rPr lang="it-IT" dirty="0"/>
              <a:t>, </a:t>
            </a:r>
            <a:r>
              <a:rPr lang="it-IT" dirty="0" err="1"/>
              <a:t>measurements</a:t>
            </a:r>
            <a:r>
              <a:rPr lang="it-IT" dirty="0"/>
              <a:t> </a:t>
            </a:r>
            <a:r>
              <a:rPr lang="it-IT" dirty="0" err="1"/>
              <a:t>obtained</a:t>
            </a:r>
            <a:r>
              <a:rPr lang="it-IT" dirty="0"/>
              <a:t> </a:t>
            </a:r>
            <a:r>
              <a:rPr lang="it-IT" dirty="0" err="1"/>
              <a:t>at</a:t>
            </a:r>
            <a:r>
              <a:rPr lang="it-IT" dirty="0"/>
              <a:t> </a:t>
            </a:r>
            <a:r>
              <a:rPr lang="it-IT" dirty="0" err="1"/>
              <a:t>different</a:t>
            </a:r>
            <a:r>
              <a:rPr lang="it-IT" dirty="0"/>
              <a:t> </a:t>
            </a:r>
            <a:r>
              <a:rPr lang="it-IT" dirty="0" err="1"/>
              <a:t>times</a:t>
            </a:r>
            <a:r>
              <a:rPr lang="it-IT" dirty="0"/>
              <a:t> and with </a:t>
            </a:r>
            <a:r>
              <a:rPr lang="it-IT" dirty="0" err="1"/>
              <a:t>different</a:t>
            </a:r>
            <a:r>
              <a:rPr lang="it-IT" dirty="0"/>
              <a:t> techniques and equipment </a:t>
            </a:r>
            <a:r>
              <a:rPr lang="it-IT" dirty="0" err="1"/>
              <a:t>may</a:t>
            </a:r>
            <a:r>
              <a:rPr lang="it-IT" dirty="0"/>
              <a:t> </a:t>
            </a:r>
            <a:r>
              <a:rPr lang="it-IT" dirty="0" err="1"/>
              <a:t>not</a:t>
            </a:r>
            <a:r>
              <a:rPr lang="it-IT" dirty="0"/>
              <a:t> be </a:t>
            </a:r>
            <a:r>
              <a:rPr lang="it-IT" dirty="0" err="1"/>
              <a:t>directly</a:t>
            </a:r>
            <a:r>
              <a:rPr lang="it-IT" dirty="0"/>
              <a:t> comparable. </a:t>
            </a:r>
          </a:p>
          <a:p>
            <a:endParaRPr lang="it-IT" dirty="0"/>
          </a:p>
          <a:p>
            <a:r>
              <a:rPr lang="it-IT" dirty="0"/>
              <a:t>In </a:t>
            </a:r>
            <a:r>
              <a:rPr lang="it-IT" dirty="0" err="1"/>
              <a:t>contrast</a:t>
            </a:r>
            <a:r>
              <a:rPr lang="it-IT" dirty="0"/>
              <a:t>, the plant </a:t>
            </a:r>
            <a:r>
              <a:rPr lang="it-IT" dirty="0" err="1"/>
              <a:t>species</a:t>
            </a:r>
            <a:r>
              <a:rPr lang="it-IT" dirty="0"/>
              <a:t> </a:t>
            </a:r>
            <a:r>
              <a:rPr lang="it-IT" dirty="0" err="1"/>
              <a:t>composition</a:t>
            </a:r>
            <a:r>
              <a:rPr lang="it-IT" dirty="0"/>
              <a:t> of a site </a:t>
            </a:r>
            <a:r>
              <a:rPr lang="it-IT" dirty="0" err="1"/>
              <a:t>is</a:t>
            </a:r>
            <a:r>
              <a:rPr lang="it-IT" dirty="0"/>
              <a:t> an </a:t>
            </a:r>
            <a:r>
              <a:rPr lang="it-IT" dirty="0" err="1"/>
              <a:t>expression</a:t>
            </a:r>
            <a:r>
              <a:rPr lang="it-IT" dirty="0"/>
              <a:t> of the </a:t>
            </a:r>
            <a:r>
              <a:rPr lang="it-IT" dirty="0" err="1"/>
              <a:t>species</a:t>
            </a:r>
            <a:r>
              <a:rPr lang="it-IT" dirty="0"/>
              <a:t>’ </a:t>
            </a:r>
            <a:r>
              <a:rPr lang="it-IT" dirty="0" err="1"/>
              <a:t>responses</a:t>
            </a:r>
            <a:r>
              <a:rPr lang="it-IT" dirty="0"/>
              <a:t> to the </a:t>
            </a:r>
            <a:r>
              <a:rPr lang="it-IT" dirty="0" err="1"/>
              <a:t>prevailing</a:t>
            </a:r>
            <a:r>
              <a:rPr lang="it-IT" dirty="0"/>
              <a:t> environmental conditions </a:t>
            </a:r>
            <a:r>
              <a:rPr lang="it-IT" dirty="0" err="1"/>
              <a:t>integrated</a:t>
            </a:r>
            <a:r>
              <a:rPr lang="it-IT" dirty="0"/>
              <a:t> </a:t>
            </a:r>
            <a:r>
              <a:rPr lang="it-IT" dirty="0" err="1"/>
              <a:t>across</a:t>
            </a:r>
            <a:r>
              <a:rPr lang="it-IT" dirty="0"/>
              <a:t> the study area (e.g. a plot) over </a:t>
            </a:r>
            <a:r>
              <a:rPr lang="it-IT" dirty="0" err="1"/>
              <a:t>longer</a:t>
            </a:r>
            <a:r>
              <a:rPr lang="it-IT" dirty="0"/>
              <a:t> time </a:t>
            </a:r>
            <a:r>
              <a:rPr lang="it-IT" dirty="0" err="1"/>
              <a:t>periods</a:t>
            </a:r>
            <a:r>
              <a:rPr lang="it-IT" dirty="0"/>
              <a:t> (</a:t>
            </a:r>
            <a:r>
              <a:rPr lang="it-IT" dirty="0" err="1"/>
              <a:t>several</a:t>
            </a:r>
            <a:r>
              <a:rPr lang="it-IT" dirty="0"/>
              <a:t> months to </a:t>
            </a:r>
            <a:r>
              <a:rPr lang="it-IT" dirty="0" err="1"/>
              <a:t>several</a:t>
            </a:r>
            <a:r>
              <a:rPr lang="it-IT" dirty="0"/>
              <a:t> </a:t>
            </a:r>
            <a:r>
              <a:rPr lang="it-IT" dirty="0" err="1"/>
              <a:t>years</a:t>
            </a:r>
            <a:r>
              <a:rPr lang="it-IT" dirty="0"/>
              <a:t>). </a:t>
            </a:r>
            <a:r>
              <a:rPr lang="it-IT" dirty="0" err="1"/>
              <a:t>Therefore</a:t>
            </a:r>
            <a:r>
              <a:rPr lang="it-IT" dirty="0"/>
              <a:t>, </a:t>
            </a:r>
            <a:r>
              <a:rPr lang="it-IT" dirty="0" err="1"/>
              <a:t>bioindication</a:t>
            </a:r>
            <a:r>
              <a:rPr lang="it-IT" dirty="0"/>
              <a:t> </a:t>
            </a:r>
            <a:r>
              <a:rPr lang="it-IT" dirty="0" err="1"/>
              <a:t>using</a:t>
            </a:r>
            <a:r>
              <a:rPr lang="it-IT" dirty="0"/>
              <a:t> </a:t>
            </a:r>
            <a:r>
              <a:rPr lang="it-IT" dirty="0" err="1"/>
              <a:t>EIVs</a:t>
            </a:r>
            <a:r>
              <a:rPr lang="it-IT" dirty="0"/>
              <a:t> </a:t>
            </a:r>
            <a:r>
              <a:rPr lang="it-IT" dirty="0" err="1"/>
              <a:t>offers</a:t>
            </a:r>
            <a:r>
              <a:rPr lang="it-IT" dirty="0"/>
              <a:t> a </a:t>
            </a:r>
            <a:r>
              <a:rPr lang="it-IT" dirty="0" err="1"/>
              <a:t>less</a:t>
            </a:r>
            <a:r>
              <a:rPr lang="it-IT" dirty="0"/>
              <a:t> time-</a:t>
            </a:r>
            <a:r>
              <a:rPr lang="it-IT" dirty="0" err="1"/>
              <a:t>consuming</a:t>
            </a:r>
            <a:r>
              <a:rPr lang="it-IT" dirty="0"/>
              <a:t> and </a:t>
            </a:r>
            <a:r>
              <a:rPr lang="it-IT" dirty="0" err="1"/>
              <a:t>cheaper</a:t>
            </a:r>
            <a:r>
              <a:rPr lang="it-IT" dirty="0"/>
              <a:t> alternative to the direct </a:t>
            </a:r>
            <a:r>
              <a:rPr lang="it-IT" dirty="0" err="1"/>
              <a:t>measurement</a:t>
            </a:r>
            <a:r>
              <a:rPr lang="it-IT" dirty="0"/>
              <a:t> of </a:t>
            </a:r>
            <a:r>
              <a:rPr lang="it-IT" dirty="0" err="1"/>
              <a:t>local</a:t>
            </a:r>
            <a:r>
              <a:rPr lang="it-IT" dirty="0"/>
              <a:t> environmental </a:t>
            </a:r>
            <a:r>
              <a:rPr lang="it-IT" dirty="0" err="1"/>
              <a:t>variables</a:t>
            </a:r>
            <a:r>
              <a:rPr lang="it-IT" dirty="0"/>
              <a:t>.</a:t>
            </a:r>
          </a:p>
          <a:p>
            <a:endParaRPr lang="it-IT" dirty="0"/>
          </a:p>
        </p:txBody>
      </p:sp>
      <p:sp>
        <p:nvSpPr>
          <p:cNvPr id="3" name="CasellaDiTesto 2">
            <a:extLst>
              <a:ext uri="{FF2B5EF4-FFF2-40B4-BE49-F238E27FC236}">
                <a16:creationId xmlns:a16="http://schemas.microsoft.com/office/drawing/2014/main" id="{D34808A0-E6AD-47D1-B4F2-D6166F042168}"/>
              </a:ext>
            </a:extLst>
          </p:cNvPr>
          <p:cNvSpPr txBox="1"/>
          <p:nvPr/>
        </p:nvSpPr>
        <p:spPr>
          <a:xfrm>
            <a:off x="687658" y="5027407"/>
            <a:ext cx="10894422" cy="1200329"/>
          </a:xfrm>
          <a:prstGeom prst="rect">
            <a:avLst/>
          </a:prstGeom>
          <a:noFill/>
        </p:spPr>
        <p:txBody>
          <a:bodyPr wrap="square" rtlCol="0">
            <a:spAutoFit/>
          </a:bodyPr>
          <a:lstStyle/>
          <a:p>
            <a:r>
              <a:rPr lang="it-IT" dirty="0" err="1"/>
              <a:t>Finally</a:t>
            </a:r>
            <a:r>
              <a:rPr lang="it-IT" dirty="0"/>
              <a:t>, </a:t>
            </a:r>
            <a:r>
              <a:rPr lang="it-IT" dirty="0" err="1"/>
              <a:t>most</a:t>
            </a:r>
            <a:r>
              <a:rPr lang="it-IT" dirty="0"/>
              <a:t> historical </a:t>
            </a:r>
            <a:r>
              <a:rPr lang="it-IT" dirty="0" err="1"/>
              <a:t>vegetation</a:t>
            </a:r>
            <a:r>
              <a:rPr lang="it-IT" dirty="0"/>
              <a:t> data do </a:t>
            </a:r>
            <a:r>
              <a:rPr lang="it-IT" dirty="0" err="1"/>
              <a:t>not</a:t>
            </a:r>
            <a:r>
              <a:rPr lang="it-IT" dirty="0"/>
              <a:t> </a:t>
            </a:r>
            <a:r>
              <a:rPr lang="it-IT" dirty="0" err="1"/>
              <a:t>contain</a:t>
            </a:r>
            <a:r>
              <a:rPr lang="it-IT" dirty="0"/>
              <a:t> </a:t>
            </a:r>
            <a:r>
              <a:rPr lang="it-IT" dirty="0" err="1"/>
              <a:t>measurements</a:t>
            </a:r>
            <a:r>
              <a:rPr lang="it-IT" dirty="0"/>
              <a:t> of environmental data. </a:t>
            </a:r>
          </a:p>
          <a:p>
            <a:r>
              <a:rPr lang="it-IT" dirty="0"/>
              <a:t>The </a:t>
            </a:r>
            <a:r>
              <a:rPr lang="it-IT" dirty="0" err="1"/>
              <a:t>ability</a:t>
            </a:r>
            <a:r>
              <a:rPr lang="it-IT" dirty="0"/>
              <a:t> to </a:t>
            </a:r>
            <a:r>
              <a:rPr lang="it-IT" dirty="0" err="1"/>
              <a:t>reconstruct</a:t>
            </a:r>
            <a:r>
              <a:rPr lang="it-IT" dirty="0"/>
              <a:t> </a:t>
            </a:r>
            <a:r>
              <a:rPr lang="it-IT" dirty="0" err="1"/>
              <a:t>past</a:t>
            </a:r>
            <a:r>
              <a:rPr lang="it-IT" dirty="0"/>
              <a:t> environmental conditions from historical </a:t>
            </a:r>
            <a:r>
              <a:rPr lang="it-IT" dirty="0" err="1"/>
              <a:t>relevés</a:t>
            </a:r>
            <a:r>
              <a:rPr lang="it-IT" dirty="0"/>
              <a:t> or </a:t>
            </a:r>
            <a:r>
              <a:rPr lang="it-IT" dirty="0" err="1"/>
              <a:t>floristic</a:t>
            </a:r>
            <a:r>
              <a:rPr lang="it-IT" dirty="0"/>
              <a:t> </a:t>
            </a:r>
            <a:r>
              <a:rPr lang="it-IT" dirty="0" err="1"/>
              <a:t>occurrence</a:t>
            </a:r>
            <a:r>
              <a:rPr lang="it-IT" dirty="0"/>
              <a:t> data can </a:t>
            </a:r>
            <a:r>
              <a:rPr lang="it-IT" dirty="0" err="1"/>
              <a:t>thus</a:t>
            </a:r>
            <a:r>
              <a:rPr lang="it-IT" dirty="0"/>
              <a:t> be </a:t>
            </a:r>
            <a:r>
              <a:rPr lang="it-IT" dirty="0" err="1"/>
              <a:t>very</a:t>
            </a:r>
            <a:r>
              <a:rPr lang="it-IT" dirty="0"/>
              <a:t> </a:t>
            </a:r>
            <a:r>
              <a:rPr lang="it-IT" dirty="0" err="1"/>
              <a:t>valuable</a:t>
            </a:r>
            <a:r>
              <a:rPr lang="it-IT" dirty="0"/>
              <a:t> in </a:t>
            </a:r>
            <a:r>
              <a:rPr lang="it-IT" dirty="0" err="1"/>
              <a:t>assessing</a:t>
            </a:r>
            <a:r>
              <a:rPr lang="it-IT" dirty="0"/>
              <a:t> trends in environmental change and </a:t>
            </a:r>
            <a:r>
              <a:rPr lang="it-IT" dirty="0" err="1"/>
              <a:t>their</a:t>
            </a:r>
            <a:r>
              <a:rPr lang="it-IT" dirty="0"/>
              <a:t> effects on </a:t>
            </a:r>
            <a:r>
              <a:rPr lang="it-IT" dirty="0" err="1"/>
              <a:t>biodiversity</a:t>
            </a:r>
            <a:r>
              <a:rPr lang="it-IT" dirty="0"/>
              <a:t>.</a:t>
            </a:r>
          </a:p>
          <a:p>
            <a:endParaRPr lang="it-IT" dirty="0"/>
          </a:p>
        </p:txBody>
      </p:sp>
      <p:sp>
        <p:nvSpPr>
          <p:cNvPr id="4" name="CasellaDiTesto 3">
            <a:extLst>
              <a:ext uri="{FF2B5EF4-FFF2-40B4-BE49-F238E27FC236}">
                <a16:creationId xmlns:a16="http://schemas.microsoft.com/office/drawing/2014/main" id="{BE3AA645-2A24-44A2-8BCA-B83694F20C0C}"/>
              </a:ext>
            </a:extLst>
          </p:cNvPr>
          <p:cNvSpPr txBox="1"/>
          <p:nvPr/>
        </p:nvSpPr>
        <p:spPr>
          <a:xfrm>
            <a:off x="711331" y="470263"/>
            <a:ext cx="3776354" cy="461665"/>
          </a:xfrm>
          <a:prstGeom prst="rect">
            <a:avLst/>
          </a:prstGeom>
          <a:noFill/>
        </p:spPr>
        <p:txBody>
          <a:bodyPr wrap="square" rtlCol="0">
            <a:spAutoFit/>
          </a:bodyPr>
          <a:lstStyle/>
          <a:p>
            <a:r>
              <a:rPr lang="it-IT" sz="2400" b="1" dirty="0"/>
              <a:t>In </a:t>
            </a:r>
            <a:r>
              <a:rPr lang="it-IT" sz="2400" b="1" dirty="0" err="1"/>
              <a:t>favour</a:t>
            </a:r>
            <a:r>
              <a:rPr lang="it-IT" sz="2400" b="1" dirty="0"/>
              <a:t> of </a:t>
            </a:r>
            <a:r>
              <a:rPr lang="it-IT" sz="2400" b="1" dirty="0" err="1"/>
              <a:t>EIVs</a:t>
            </a:r>
            <a:r>
              <a:rPr lang="it-IT" sz="2400" b="1" dirty="0"/>
              <a:t>….</a:t>
            </a:r>
          </a:p>
        </p:txBody>
      </p:sp>
    </p:spTree>
    <p:extLst>
      <p:ext uri="{BB962C8B-B14F-4D97-AF65-F5344CB8AC3E}">
        <p14:creationId xmlns:p14="http://schemas.microsoft.com/office/powerpoint/2010/main" val="80149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6627" y="620689"/>
            <a:ext cx="11234710" cy="1200329"/>
          </a:xfrm>
          <a:prstGeom prst="rect">
            <a:avLst/>
          </a:prstGeom>
          <a:noFill/>
        </p:spPr>
        <p:txBody>
          <a:bodyPr wrap="square" rtlCol="0">
            <a:spAutoFit/>
          </a:bodyPr>
          <a:lstStyle/>
          <a:p>
            <a:r>
              <a:rPr lang="en-GB" sz="3600" b="1" dirty="0"/>
              <a:t>What can you find in the web by typing the </a:t>
            </a:r>
          </a:p>
          <a:p>
            <a:r>
              <a:rPr lang="en-GB" sz="3600" b="1" dirty="0"/>
              <a:t>common name and what by typing the scientific name?</a:t>
            </a:r>
          </a:p>
        </p:txBody>
      </p:sp>
    </p:spTree>
    <p:extLst>
      <p:ext uri="{BB962C8B-B14F-4D97-AF65-F5344CB8AC3E}">
        <p14:creationId xmlns:p14="http://schemas.microsoft.com/office/powerpoint/2010/main" val="3950328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497609-6090-4681-9C93-8117AD34232E}"/>
              </a:ext>
            </a:extLst>
          </p:cNvPr>
          <p:cNvSpPr txBox="1"/>
          <p:nvPr/>
        </p:nvSpPr>
        <p:spPr>
          <a:xfrm>
            <a:off x="522514" y="470263"/>
            <a:ext cx="4153989" cy="461665"/>
          </a:xfrm>
          <a:prstGeom prst="rect">
            <a:avLst/>
          </a:prstGeom>
          <a:noFill/>
        </p:spPr>
        <p:txBody>
          <a:bodyPr wrap="square" rtlCol="0">
            <a:spAutoFit/>
          </a:bodyPr>
          <a:lstStyle/>
          <a:p>
            <a:r>
              <a:rPr lang="it-IT" sz="2400" b="1" dirty="0" err="1"/>
              <a:t>Against</a:t>
            </a:r>
            <a:r>
              <a:rPr lang="it-IT" sz="2400" b="1" dirty="0"/>
              <a:t> </a:t>
            </a:r>
            <a:r>
              <a:rPr lang="it-IT" sz="2400" b="1" dirty="0" err="1"/>
              <a:t>EIVs</a:t>
            </a:r>
            <a:r>
              <a:rPr lang="it-IT" sz="2400" b="1" dirty="0"/>
              <a:t>…</a:t>
            </a:r>
          </a:p>
        </p:txBody>
      </p:sp>
      <p:sp>
        <p:nvSpPr>
          <p:cNvPr id="3" name="CasellaDiTesto 2">
            <a:extLst>
              <a:ext uri="{FF2B5EF4-FFF2-40B4-BE49-F238E27FC236}">
                <a16:creationId xmlns:a16="http://schemas.microsoft.com/office/drawing/2014/main" id="{700FFF3B-DB28-48B3-97B2-CD520E143EE0}"/>
              </a:ext>
            </a:extLst>
          </p:cNvPr>
          <p:cNvSpPr txBox="1"/>
          <p:nvPr/>
        </p:nvSpPr>
        <p:spPr>
          <a:xfrm>
            <a:off x="522514" y="1262743"/>
            <a:ext cx="10842172" cy="3970318"/>
          </a:xfrm>
          <a:prstGeom prst="rect">
            <a:avLst/>
          </a:prstGeom>
          <a:noFill/>
        </p:spPr>
        <p:txBody>
          <a:bodyPr wrap="square" rtlCol="0">
            <a:spAutoFit/>
          </a:bodyPr>
          <a:lstStyle/>
          <a:p>
            <a:r>
              <a:rPr lang="it-IT" dirty="0"/>
              <a:t>The use of </a:t>
            </a:r>
            <a:r>
              <a:rPr lang="it-IT" dirty="0" err="1"/>
              <a:t>EIVs</a:t>
            </a:r>
            <a:r>
              <a:rPr lang="it-IT" dirty="0"/>
              <a:t> </a:t>
            </a:r>
            <a:r>
              <a:rPr lang="it-IT" dirty="0" err="1"/>
              <a:t>have</a:t>
            </a:r>
            <a:r>
              <a:rPr lang="it-IT" dirty="0"/>
              <a:t> </a:t>
            </a:r>
            <a:r>
              <a:rPr lang="it-IT" dirty="0" err="1"/>
              <a:t>also</a:t>
            </a:r>
            <a:r>
              <a:rPr lang="it-IT" dirty="0"/>
              <a:t> </a:t>
            </a:r>
            <a:r>
              <a:rPr lang="it-IT" dirty="0" err="1"/>
              <a:t>been</a:t>
            </a:r>
            <a:r>
              <a:rPr lang="it-IT" dirty="0"/>
              <a:t> </a:t>
            </a:r>
            <a:r>
              <a:rPr lang="it-IT" dirty="0" err="1"/>
              <a:t>criticised</a:t>
            </a:r>
            <a:r>
              <a:rPr lang="it-IT" dirty="0"/>
              <a:t>. </a:t>
            </a:r>
          </a:p>
          <a:p>
            <a:endParaRPr lang="it-IT" dirty="0"/>
          </a:p>
          <a:p>
            <a:pPr marL="285750" indent="-285750">
              <a:buFont typeface="Arial" panose="020B0604020202020204" pitchFamily="34" charset="0"/>
              <a:buChar char="•"/>
            </a:pPr>
            <a:r>
              <a:rPr lang="it-IT" dirty="0"/>
              <a:t>One line of </a:t>
            </a:r>
            <a:r>
              <a:rPr lang="it-IT" dirty="0" err="1"/>
              <a:t>criticism</a:t>
            </a:r>
            <a:r>
              <a:rPr lang="it-IT" dirty="0"/>
              <a:t> </a:t>
            </a:r>
            <a:r>
              <a:rPr lang="it-IT" dirty="0" err="1"/>
              <a:t>holds</a:t>
            </a:r>
            <a:r>
              <a:rPr lang="it-IT" dirty="0"/>
              <a:t> </a:t>
            </a:r>
            <a:r>
              <a:rPr lang="it-IT" dirty="0" err="1"/>
              <a:t>that</a:t>
            </a:r>
            <a:r>
              <a:rPr lang="it-IT" dirty="0"/>
              <a:t> </a:t>
            </a:r>
            <a:r>
              <a:rPr lang="it-IT" dirty="0" err="1"/>
              <a:t>indicator</a:t>
            </a:r>
            <a:r>
              <a:rPr lang="it-IT" dirty="0"/>
              <a:t> </a:t>
            </a:r>
            <a:r>
              <a:rPr lang="it-IT" dirty="0" err="1"/>
              <a:t>values</a:t>
            </a:r>
            <a:r>
              <a:rPr lang="it-IT" dirty="0"/>
              <a:t> </a:t>
            </a:r>
            <a:r>
              <a:rPr lang="it-IT" dirty="0" err="1"/>
              <a:t>have</a:t>
            </a:r>
            <a:r>
              <a:rPr lang="it-IT" dirty="0"/>
              <a:t> </a:t>
            </a:r>
            <a:r>
              <a:rPr lang="it-IT" dirty="0" err="1"/>
              <a:t>been</a:t>
            </a:r>
            <a:r>
              <a:rPr lang="it-IT" dirty="0"/>
              <a:t> </a:t>
            </a:r>
            <a:r>
              <a:rPr lang="it-IT" dirty="0" err="1"/>
              <a:t>assigned</a:t>
            </a:r>
            <a:r>
              <a:rPr lang="it-IT" dirty="0"/>
              <a:t> to plant </a:t>
            </a:r>
            <a:r>
              <a:rPr lang="it-IT" dirty="0" err="1"/>
              <a:t>species</a:t>
            </a:r>
            <a:r>
              <a:rPr lang="it-IT" dirty="0"/>
              <a:t> </a:t>
            </a:r>
            <a:r>
              <a:rPr lang="it-IT" dirty="0" err="1"/>
              <a:t>mainly</a:t>
            </a:r>
            <a:r>
              <a:rPr lang="it-IT" dirty="0"/>
              <a:t> </a:t>
            </a:r>
            <a:r>
              <a:rPr lang="it-IT" dirty="0" err="1"/>
              <a:t>based</a:t>
            </a:r>
            <a:r>
              <a:rPr lang="it-IT" dirty="0"/>
              <a:t> on </a:t>
            </a:r>
            <a:r>
              <a:rPr lang="it-IT" dirty="0" err="1"/>
              <a:t>expert</a:t>
            </a:r>
            <a:r>
              <a:rPr lang="it-IT" dirty="0"/>
              <a:t> </a:t>
            </a:r>
            <a:r>
              <a:rPr lang="it-IT" dirty="0" err="1"/>
              <a:t>judgement</a:t>
            </a:r>
            <a:r>
              <a:rPr lang="it-IT" dirty="0"/>
              <a:t>, </a:t>
            </a:r>
            <a:r>
              <a:rPr lang="it-IT" dirty="0" err="1"/>
              <a:t>rather</a:t>
            </a:r>
            <a:r>
              <a:rPr lang="it-IT" dirty="0"/>
              <a:t> </a:t>
            </a:r>
            <a:r>
              <a:rPr lang="it-IT" dirty="0" err="1"/>
              <a:t>than</a:t>
            </a:r>
            <a:r>
              <a:rPr lang="it-IT" dirty="0"/>
              <a:t> on accurate </a:t>
            </a:r>
            <a:r>
              <a:rPr lang="it-IT" dirty="0" err="1"/>
              <a:t>measurements</a:t>
            </a:r>
            <a:r>
              <a:rPr lang="it-IT" dirty="0"/>
              <a:t>. </a:t>
            </a:r>
          </a:p>
          <a:p>
            <a:pPr marL="285750" indent="-285750">
              <a:buFont typeface="Arial" panose="020B0604020202020204" pitchFamily="34" charset="0"/>
              <a:buChar char="•"/>
            </a:pPr>
            <a:r>
              <a:rPr lang="it-IT" dirty="0" err="1"/>
              <a:t>Secondly</a:t>
            </a:r>
            <a:r>
              <a:rPr lang="it-IT" dirty="0"/>
              <a:t>, </a:t>
            </a:r>
            <a:r>
              <a:rPr lang="it-IT" dirty="0" err="1"/>
              <a:t>although</a:t>
            </a:r>
            <a:r>
              <a:rPr lang="it-IT" dirty="0"/>
              <a:t> large </a:t>
            </a:r>
            <a:r>
              <a:rPr lang="it-IT" dirty="0" err="1"/>
              <a:t>regional</a:t>
            </a:r>
            <a:r>
              <a:rPr lang="it-IT" dirty="0"/>
              <a:t> </a:t>
            </a:r>
            <a:r>
              <a:rPr lang="it-IT" dirty="0" err="1"/>
              <a:t>differences</a:t>
            </a:r>
            <a:r>
              <a:rPr lang="it-IT" dirty="0"/>
              <a:t> in the </a:t>
            </a:r>
            <a:r>
              <a:rPr lang="it-IT" dirty="0" err="1"/>
              <a:t>niches</a:t>
            </a:r>
            <a:r>
              <a:rPr lang="it-IT" dirty="0"/>
              <a:t> of </a:t>
            </a:r>
            <a:r>
              <a:rPr lang="it-IT" dirty="0" err="1"/>
              <a:t>species</a:t>
            </a:r>
            <a:r>
              <a:rPr lang="it-IT" dirty="0"/>
              <a:t> </a:t>
            </a:r>
            <a:r>
              <a:rPr lang="it-IT" dirty="0" err="1"/>
              <a:t>have</a:t>
            </a:r>
            <a:r>
              <a:rPr lang="it-IT" dirty="0"/>
              <a:t> </a:t>
            </a:r>
            <a:r>
              <a:rPr lang="it-IT" dirty="0" err="1"/>
              <a:t>been</a:t>
            </a:r>
            <a:r>
              <a:rPr lang="it-IT" dirty="0"/>
              <a:t> </a:t>
            </a:r>
            <a:r>
              <a:rPr lang="it-IT" dirty="0" err="1"/>
              <a:t>demonstrated</a:t>
            </a:r>
            <a:r>
              <a:rPr lang="it-IT" dirty="0"/>
              <a:t>, </a:t>
            </a:r>
            <a:r>
              <a:rPr lang="it-IT" dirty="0" err="1"/>
              <a:t>EIVs</a:t>
            </a:r>
            <a:r>
              <a:rPr lang="it-IT" dirty="0"/>
              <a:t> </a:t>
            </a:r>
            <a:r>
              <a:rPr lang="it-IT" dirty="0" err="1"/>
              <a:t>have</a:t>
            </a:r>
            <a:r>
              <a:rPr lang="it-IT" dirty="0"/>
              <a:t> </a:t>
            </a:r>
            <a:r>
              <a:rPr lang="it-IT" dirty="0" err="1"/>
              <a:t>often</a:t>
            </a:r>
            <a:r>
              <a:rPr lang="it-IT" dirty="0"/>
              <a:t> </a:t>
            </a:r>
            <a:r>
              <a:rPr lang="it-IT" dirty="0" err="1"/>
              <a:t>been</a:t>
            </a:r>
            <a:r>
              <a:rPr lang="it-IT" dirty="0"/>
              <a:t> </a:t>
            </a:r>
            <a:r>
              <a:rPr lang="it-IT" dirty="0" err="1"/>
              <a:t>applied</a:t>
            </a:r>
            <a:r>
              <a:rPr lang="it-IT" dirty="0"/>
              <a:t> </a:t>
            </a:r>
            <a:r>
              <a:rPr lang="it-IT" dirty="0" err="1"/>
              <a:t>outside</a:t>
            </a:r>
            <a:r>
              <a:rPr lang="it-IT" dirty="0"/>
              <a:t> the </a:t>
            </a:r>
            <a:r>
              <a:rPr lang="it-IT" dirty="0" err="1"/>
              <a:t>region</a:t>
            </a:r>
            <a:r>
              <a:rPr lang="it-IT" dirty="0"/>
              <a:t> for </a:t>
            </a:r>
            <a:r>
              <a:rPr lang="it-IT" dirty="0" err="1"/>
              <a:t>which</a:t>
            </a:r>
            <a:r>
              <a:rPr lang="it-IT" dirty="0"/>
              <a:t> </a:t>
            </a:r>
            <a:r>
              <a:rPr lang="it-IT" dirty="0" err="1"/>
              <a:t>they</a:t>
            </a:r>
            <a:r>
              <a:rPr lang="it-IT" dirty="0"/>
              <a:t> </a:t>
            </a:r>
            <a:r>
              <a:rPr lang="it-IT" dirty="0" err="1"/>
              <a:t>were</a:t>
            </a:r>
            <a:r>
              <a:rPr lang="it-IT" dirty="0"/>
              <a:t> </a:t>
            </a:r>
            <a:r>
              <a:rPr lang="it-IT" dirty="0" err="1"/>
              <a:t>developed</a:t>
            </a:r>
            <a:r>
              <a:rPr lang="it-IT" dirty="0"/>
              <a:t>. </a:t>
            </a:r>
            <a:r>
              <a:rPr lang="it-IT" dirty="0" err="1"/>
              <a:t>This</a:t>
            </a:r>
            <a:r>
              <a:rPr lang="it-IT" dirty="0"/>
              <a:t> </a:t>
            </a:r>
            <a:r>
              <a:rPr lang="it-IT" dirty="0" err="1"/>
              <a:t>could</a:t>
            </a:r>
            <a:r>
              <a:rPr lang="it-IT" dirty="0"/>
              <a:t> </a:t>
            </a:r>
            <a:r>
              <a:rPr lang="it-IT" dirty="0" err="1"/>
              <a:t>potentially</a:t>
            </a:r>
            <a:r>
              <a:rPr lang="it-IT" dirty="0"/>
              <a:t> </a:t>
            </a:r>
            <a:r>
              <a:rPr lang="it-IT" dirty="0" err="1"/>
              <a:t>lead</a:t>
            </a:r>
            <a:r>
              <a:rPr lang="it-IT" dirty="0"/>
              <a:t> to </a:t>
            </a:r>
            <a:r>
              <a:rPr lang="it-IT" dirty="0" err="1"/>
              <a:t>misinterpretations</a:t>
            </a:r>
            <a:r>
              <a:rPr lang="it-IT" dirty="0"/>
              <a:t>, </a:t>
            </a:r>
            <a:r>
              <a:rPr lang="it-IT" dirty="0" err="1"/>
              <a:t>but</a:t>
            </a:r>
            <a:r>
              <a:rPr lang="it-IT" dirty="0"/>
              <a:t> </a:t>
            </a:r>
            <a:r>
              <a:rPr lang="it-IT" dirty="0" err="1"/>
              <a:t>also</a:t>
            </a:r>
            <a:r>
              <a:rPr lang="it-IT" dirty="0"/>
              <a:t> </a:t>
            </a:r>
            <a:r>
              <a:rPr lang="it-IT" dirty="0" err="1"/>
              <a:t>explains</a:t>
            </a:r>
            <a:r>
              <a:rPr lang="it-IT" dirty="0"/>
              <a:t> </a:t>
            </a:r>
            <a:r>
              <a:rPr lang="it-IT" dirty="0" err="1"/>
              <a:t>why</a:t>
            </a:r>
            <a:r>
              <a:rPr lang="it-IT" dirty="0"/>
              <a:t> so </a:t>
            </a:r>
            <a:r>
              <a:rPr lang="it-IT" dirty="0" err="1"/>
              <a:t>many</a:t>
            </a:r>
            <a:r>
              <a:rPr lang="it-IT" dirty="0"/>
              <a:t> </a:t>
            </a:r>
            <a:r>
              <a:rPr lang="it-IT" dirty="0" err="1"/>
              <a:t>authors</a:t>
            </a:r>
            <a:r>
              <a:rPr lang="it-IT" dirty="0"/>
              <a:t> </a:t>
            </a:r>
            <a:r>
              <a:rPr lang="it-IT" dirty="0" err="1"/>
              <a:t>proposed</a:t>
            </a:r>
            <a:r>
              <a:rPr lang="it-IT" dirty="0"/>
              <a:t> </a:t>
            </a:r>
            <a:r>
              <a:rPr lang="it-IT" dirty="0" err="1"/>
              <a:t>their</a:t>
            </a:r>
            <a:r>
              <a:rPr lang="it-IT" dirty="0"/>
              <a:t> </a:t>
            </a:r>
            <a:r>
              <a:rPr lang="it-IT" dirty="0" err="1"/>
              <a:t>own</a:t>
            </a:r>
            <a:r>
              <a:rPr lang="it-IT" dirty="0"/>
              <a:t> </a:t>
            </a:r>
            <a:r>
              <a:rPr lang="it-IT" dirty="0" err="1"/>
              <a:t>EIVs</a:t>
            </a:r>
            <a:r>
              <a:rPr lang="it-IT" dirty="0"/>
              <a:t> for </a:t>
            </a:r>
            <a:r>
              <a:rPr lang="it-IT" dirty="0" err="1"/>
              <a:t>their</a:t>
            </a:r>
            <a:r>
              <a:rPr lang="it-IT" dirty="0"/>
              <a:t> </a:t>
            </a:r>
            <a:r>
              <a:rPr lang="it-IT" dirty="0" err="1"/>
              <a:t>specific</a:t>
            </a:r>
            <a:r>
              <a:rPr lang="it-IT" dirty="0"/>
              <a:t> area of </a:t>
            </a:r>
            <a:r>
              <a:rPr lang="it-IT" dirty="0" err="1"/>
              <a:t>interest</a:t>
            </a:r>
            <a:r>
              <a:rPr lang="it-IT" dirty="0"/>
              <a:t>.</a:t>
            </a:r>
          </a:p>
          <a:p>
            <a:pPr marL="285750" indent="-285750">
              <a:buFont typeface="Arial" panose="020B0604020202020204" pitchFamily="34" charset="0"/>
              <a:buChar char="•"/>
            </a:pPr>
            <a:r>
              <a:rPr lang="it-IT" dirty="0" err="1"/>
              <a:t>Another</a:t>
            </a:r>
            <a:r>
              <a:rPr lang="it-IT" dirty="0"/>
              <a:t> line of </a:t>
            </a:r>
            <a:r>
              <a:rPr lang="it-IT" dirty="0" err="1"/>
              <a:t>critique</a:t>
            </a:r>
            <a:r>
              <a:rPr lang="it-IT" dirty="0"/>
              <a:t> </a:t>
            </a:r>
            <a:r>
              <a:rPr lang="it-IT" dirty="0" err="1"/>
              <a:t>has</a:t>
            </a:r>
            <a:r>
              <a:rPr lang="it-IT" dirty="0"/>
              <a:t> </a:t>
            </a:r>
            <a:r>
              <a:rPr lang="it-IT" dirty="0" err="1"/>
              <a:t>warned</a:t>
            </a:r>
            <a:r>
              <a:rPr lang="it-IT" dirty="0"/>
              <a:t> </a:t>
            </a:r>
            <a:r>
              <a:rPr lang="it-IT" dirty="0" err="1"/>
              <a:t>against</a:t>
            </a:r>
            <a:r>
              <a:rPr lang="it-IT" dirty="0"/>
              <a:t> </a:t>
            </a:r>
            <a:r>
              <a:rPr lang="it-IT" dirty="0" err="1"/>
              <a:t>averaging</a:t>
            </a:r>
            <a:r>
              <a:rPr lang="it-IT" dirty="0"/>
              <a:t> </a:t>
            </a:r>
            <a:r>
              <a:rPr lang="it-IT" dirty="0" err="1"/>
              <a:t>indicator</a:t>
            </a:r>
            <a:r>
              <a:rPr lang="it-IT" dirty="0"/>
              <a:t> </a:t>
            </a:r>
            <a:r>
              <a:rPr lang="it-IT" dirty="0" err="1"/>
              <a:t>values</a:t>
            </a:r>
            <a:r>
              <a:rPr lang="it-IT" dirty="0"/>
              <a:t> and </a:t>
            </a:r>
            <a:r>
              <a:rPr lang="it-IT" dirty="0" err="1"/>
              <a:t>subjecting</a:t>
            </a:r>
            <a:r>
              <a:rPr lang="it-IT" dirty="0"/>
              <a:t> </a:t>
            </a:r>
            <a:r>
              <a:rPr lang="it-IT" dirty="0" err="1"/>
              <a:t>them</a:t>
            </a:r>
            <a:r>
              <a:rPr lang="it-IT" dirty="0"/>
              <a:t> to </a:t>
            </a:r>
            <a:r>
              <a:rPr lang="it-IT" dirty="0" err="1"/>
              <a:t>parametric</a:t>
            </a:r>
            <a:r>
              <a:rPr lang="it-IT" dirty="0"/>
              <a:t> </a:t>
            </a:r>
            <a:r>
              <a:rPr lang="it-IT" dirty="0" err="1"/>
              <a:t>statistics</a:t>
            </a:r>
            <a:r>
              <a:rPr lang="it-IT" dirty="0"/>
              <a:t>, </a:t>
            </a:r>
            <a:r>
              <a:rPr lang="it-IT" dirty="0" err="1"/>
              <a:t>since</a:t>
            </a:r>
            <a:r>
              <a:rPr lang="it-IT" dirty="0"/>
              <a:t> </a:t>
            </a:r>
            <a:r>
              <a:rPr lang="it-IT" dirty="0" err="1"/>
              <a:t>they</a:t>
            </a:r>
            <a:r>
              <a:rPr lang="it-IT" dirty="0"/>
              <a:t> </a:t>
            </a:r>
            <a:r>
              <a:rPr lang="it-IT" dirty="0" err="1"/>
              <a:t>were</a:t>
            </a:r>
            <a:r>
              <a:rPr lang="it-IT" dirty="0"/>
              <a:t> </a:t>
            </a:r>
            <a:r>
              <a:rPr lang="it-IT" dirty="0" err="1"/>
              <a:t>defined</a:t>
            </a:r>
            <a:r>
              <a:rPr lang="it-IT" dirty="0"/>
              <a:t> on </a:t>
            </a:r>
            <a:r>
              <a:rPr lang="it-IT" dirty="0" err="1"/>
              <a:t>ordinal</a:t>
            </a:r>
            <a:r>
              <a:rPr lang="it-IT" dirty="0"/>
              <a:t> </a:t>
            </a:r>
            <a:r>
              <a:rPr lang="it-IT" dirty="0" err="1"/>
              <a:t>scales</a:t>
            </a:r>
            <a:r>
              <a:rPr lang="it-IT" dirty="0"/>
              <a:t>. </a:t>
            </a:r>
            <a:r>
              <a:rPr lang="it-IT" dirty="0" err="1"/>
              <a:t>However</a:t>
            </a:r>
            <a:r>
              <a:rPr lang="it-IT" dirty="0"/>
              <a:t>, </a:t>
            </a:r>
            <a:r>
              <a:rPr lang="it-IT" dirty="0" err="1"/>
              <a:t>analysing</a:t>
            </a:r>
            <a:r>
              <a:rPr lang="it-IT" dirty="0"/>
              <a:t> </a:t>
            </a:r>
            <a:r>
              <a:rPr lang="it-IT" dirty="0" err="1"/>
              <a:t>mean</a:t>
            </a:r>
            <a:r>
              <a:rPr lang="it-IT" dirty="0"/>
              <a:t> </a:t>
            </a:r>
            <a:r>
              <a:rPr lang="it-IT" dirty="0" err="1"/>
              <a:t>EIVs</a:t>
            </a:r>
            <a:r>
              <a:rPr lang="it-IT" dirty="0"/>
              <a:t> </a:t>
            </a:r>
            <a:r>
              <a:rPr lang="it-IT" dirty="0" err="1"/>
              <a:t>does</a:t>
            </a:r>
            <a:r>
              <a:rPr lang="it-IT" dirty="0"/>
              <a:t> </a:t>
            </a:r>
            <a:r>
              <a:rPr lang="it-IT" dirty="0" err="1"/>
              <a:t>not</a:t>
            </a:r>
            <a:r>
              <a:rPr lang="it-IT" dirty="0"/>
              <a:t> </a:t>
            </a:r>
            <a:r>
              <a:rPr lang="it-IT" dirty="0" err="1"/>
              <a:t>lead</a:t>
            </a:r>
            <a:r>
              <a:rPr lang="it-IT" dirty="0"/>
              <a:t> to </a:t>
            </a:r>
            <a:r>
              <a:rPr lang="it-IT" dirty="0" err="1"/>
              <a:t>statistical</a:t>
            </a:r>
            <a:r>
              <a:rPr lang="it-IT" dirty="0"/>
              <a:t> issues, </a:t>
            </a:r>
            <a:r>
              <a:rPr lang="it-IT" dirty="0" err="1"/>
              <a:t>since</a:t>
            </a:r>
            <a:r>
              <a:rPr lang="it-IT" dirty="0"/>
              <a:t> the </a:t>
            </a:r>
            <a:r>
              <a:rPr lang="it-IT" dirty="0" err="1"/>
              <a:t>arithmetic</a:t>
            </a:r>
            <a:r>
              <a:rPr lang="it-IT" dirty="0"/>
              <a:t> </a:t>
            </a:r>
            <a:r>
              <a:rPr lang="it-IT" dirty="0" err="1"/>
              <a:t>means</a:t>
            </a:r>
            <a:r>
              <a:rPr lang="it-IT" dirty="0"/>
              <a:t> of </a:t>
            </a:r>
            <a:r>
              <a:rPr lang="it-IT" dirty="0" err="1"/>
              <a:t>values</a:t>
            </a:r>
            <a:r>
              <a:rPr lang="it-IT" dirty="0"/>
              <a:t> of </a:t>
            </a:r>
            <a:r>
              <a:rPr lang="it-IT" dirty="0" err="1"/>
              <a:t>any</a:t>
            </a:r>
            <a:r>
              <a:rPr lang="it-IT" dirty="0"/>
              <a:t> </a:t>
            </a:r>
            <a:r>
              <a:rPr lang="it-IT" dirty="0" err="1"/>
              <a:t>distribution</a:t>
            </a:r>
            <a:r>
              <a:rPr lang="it-IT" dirty="0"/>
              <a:t> per se follow a </a:t>
            </a:r>
            <a:r>
              <a:rPr lang="it-IT" dirty="0" err="1"/>
              <a:t>normal</a:t>
            </a:r>
            <a:r>
              <a:rPr lang="it-IT" dirty="0"/>
              <a:t> </a:t>
            </a:r>
            <a:r>
              <a:rPr lang="it-IT" dirty="0" err="1"/>
              <a:t>distribution</a:t>
            </a:r>
            <a:r>
              <a:rPr lang="it-IT" dirty="0"/>
              <a:t>. </a:t>
            </a:r>
          </a:p>
          <a:p>
            <a:endParaRPr lang="it-IT" dirty="0"/>
          </a:p>
          <a:p>
            <a:r>
              <a:rPr lang="it-IT" dirty="0" err="1"/>
              <a:t>Ewald</a:t>
            </a:r>
            <a:r>
              <a:rPr lang="it-IT" dirty="0"/>
              <a:t> (2003) </a:t>
            </a:r>
            <a:r>
              <a:rPr lang="it-IT" dirty="0" err="1"/>
              <a:t>demonstrated</a:t>
            </a:r>
            <a:r>
              <a:rPr lang="it-IT" dirty="0"/>
              <a:t> the </a:t>
            </a:r>
            <a:r>
              <a:rPr lang="it-IT" dirty="0" err="1"/>
              <a:t>robustness</a:t>
            </a:r>
            <a:r>
              <a:rPr lang="it-IT" dirty="0"/>
              <a:t> of the </a:t>
            </a:r>
            <a:r>
              <a:rPr lang="it-IT" dirty="0" err="1"/>
              <a:t>correlation</a:t>
            </a:r>
            <a:r>
              <a:rPr lang="it-IT" dirty="0"/>
              <a:t> of </a:t>
            </a:r>
            <a:r>
              <a:rPr lang="it-IT"/>
              <a:t>weighed</a:t>
            </a:r>
            <a:r>
              <a:rPr lang="it-IT" dirty="0"/>
              <a:t> </a:t>
            </a:r>
            <a:r>
              <a:rPr lang="it-IT" dirty="0" err="1"/>
              <a:t>mean</a:t>
            </a:r>
            <a:r>
              <a:rPr lang="it-IT" dirty="0"/>
              <a:t> of </a:t>
            </a:r>
            <a:r>
              <a:rPr lang="it-IT" dirty="0" err="1"/>
              <a:t>EIVs</a:t>
            </a:r>
            <a:r>
              <a:rPr lang="it-IT" dirty="0"/>
              <a:t> with environmental </a:t>
            </a:r>
            <a:r>
              <a:rPr lang="it-IT" dirty="0" err="1"/>
              <a:t>measurements</a:t>
            </a:r>
            <a:r>
              <a:rPr lang="it-IT" dirty="0"/>
              <a:t>, </a:t>
            </a:r>
            <a:r>
              <a:rPr lang="it-IT" dirty="0" err="1"/>
              <a:t>even</a:t>
            </a:r>
            <a:r>
              <a:rPr lang="it-IT" dirty="0"/>
              <a:t> </a:t>
            </a:r>
            <a:r>
              <a:rPr lang="it-IT" dirty="0" err="1"/>
              <a:t>when</a:t>
            </a:r>
            <a:r>
              <a:rPr lang="it-IT" dirty="0"/>
              <a:t> </a:t>
            </a:r>
            <a:r>
              <a:rPr lang="it-IT" dirty="0" err="1"/>
              <a:t>species</a:t>
            </a:r>
            <a:r>
              <a:rPr lang="it-IT" dirty="0"/>
              <a:t> </a:t>
            </a:r>
            <a:r>
              <a:rPr lang="it-IT" dirty="0" err="1"/>
              <a:t>lists</a:t>
            </a:r>
            <a:r>
              <a:rPr lang="it-IT" dirty="0"/>
              <a:t> </a:t>
            </a:r>
            <a:r>
              <a:rPr lang="it-IT" dirty="0" err="1"/>
              <a:t>were</a:t>
            </a:r>
            <a:r>
              <a:rPr lang="it-IT" dirty="0"/>
              <a:t> incomplete</a:t>
            </a:r>
          </a:p>
        </p:txBody>
      </p:sp>
    </p:spTree>
    <p:extLst>
      <p:ext uri="{BB962C8B-B14F-4D97-AF65-F5344CB8AC3E}">
        <p14:creationId xmlns:p14="http://schemas.microsoft.com/office/powerpoint/2010/main" val="2531321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EDEBEE0-306F-4E7E-BD92-0FB4592D4F35}"/>
              </a:ext>
            </a:extLst>
          </p:cNvPr>
          <p:cNvSpPr txBox="1"/>
          <p:nvPr/>
        </p:nvSpPr>
        <p:spPr>
          <a:xfrm>
            <a:off x="583474" y="522514"/>
            <a:ext cx="10842172" cy="369332"/>
          </a:xfrm>
          <a:prstGeom prst="rect">
            <a:avLst/>
          </a:prstGeom>
          <a:noFill/>
        </p:spPr>
        <p:txBody>
          <a:bodyPr wrap="square" rtlCol="0">
            <a:spAutoFit/>
          </a:bodyPr>
          <a:lstStyle/>
          <a:p>
            <a:r>
              <a:rPr lang="it-IT" dirty="0"/>
              <a:t>One time more, </a:t>
            </a:r>
            <a:r>
              <a:rPr lang="it-IT" dirty="0" err="1"/>
              <a:t>being</a:t>
            </a:r>
            <a:r>
              <a:rPr lang="it-IT" dirty="0"/>
              <a:t> </a:t>
            </a:r>
            <a:r>
              <a:rPr lang="it-IT" dirty="0" err="1"/>
              <a:t>based</a:t>
            </a:r>
            <a:r>
              <a:rPr lang="it-IT" dirty="0"/>
              <a:t> on </a:t>
            </a:r>
            <a:r>
              <a:rPr lang="it-IT" dirty="0" err="1"/>
              <a:t>species</a:t>
            </a:r>
            <a:r>
              <a:rPr lang="it-IT" dirty="0"/>
              <a:t>, the correct identification of </a:t>
            </a:r>
            <a:r>
              <a:rPr lang="it-IT" dirty="0" err="1"/>
              <a:t>species</a:t>
            </a:r>
            <a:r>
              <a:rPr lang="it-IT" dirty="0"/>
              <a:t> </a:t>
            </a:r>
            <a:r>
              <a:rPr lang="it-IT" dirty="0" err="1"/>
              <a:t>is</a:t>
            </a:r>
            <a:r>
              <a:rPr lang="it-IT" dirty="0"/>
              <a:t> of </a:t>
            </a:r>
            <a:r>
              <a:rPr lang="it-IT" dirty="0" err="1"/>
              <a:t>paramount</a:t>
            </a:r>
            <a:r>
              <a:rPr lang="it-IT" dirty="0"/>
              <a:t> </a:t>
            </a:r>
            <a:r>
              <a:rPr lang="it-IT" dirty="0" err="1"/>
              <a:t>importance</a:t>
            </a:r>
            <a:r>
              <a:rPr lang="it-IT" dirty="0"/>
              <a:t>. </a:t>
            </a:r>
          </a:p>
        </p:txBody>
      </p:sp>
      <p:sp>
        <p:nvSpPr>
          <p:cNvPr id="3" name="CasellaDiTesto 2">
            <a:extLst>
              <a:ext uri="{FF2B5EF4-FFF2-40B4-BE49-F238E27FC236}">
                <a16:creationId xmlns:a16="http://schemas.microsoft.com/office/drawing/2014/main" id="{6A54A4F5-8273-49B5-B0AB-A8E7AE0482D2}"/>
              </a:ext>
            </a:extLst>
          </p:cNvPr>
          <p:cNvSpPr txBox="1"/>
          <p:nvPr/>
        </p:nvSpPr>
        <p:spPr>
          <a:xfrm>
            <a:off x="583474" y="1367246"/>
            <a:ext cx="10998926" cy="2585323"/>
          </a:xfrm>
          <a:prstGeom prst="rect">
            <a:avLst/>
          </a:prstGeom>
          <a:noFill/>
        </p:spPr>
        <p:txBody>
          <a:bodyPr wrap="square" rtlCol="0">
            <a:spAutoFit/>
          </a:bodyPr>
          <a:lstStyle/>
          <a:p>
            <a:r>
              <a:rPr lang="it-IT" dirty="0" err="1"/>
              <a:t>However</a:t>
            </a:r>
            <a:r>
              <a:rPr lang="it-IT" dirty="0"/>
              <a:t>, the more </a:t>
            </a:r>
            <a:r>
              <a:rPr lang="it-IT" dirty="0" err="1"/>
              <a:t>than</a:t>
            </a:r>
            <a:r>
              <a:rPr lang="it-IT" dirty="0"/>
              <a:t> 30 </a:t>
            </a:r>
            <a:r>
              <a:rPr lang="it-IT" dirty="0" err="1"/>
              <a:t>national</a:t>
            </a:r>
            <a:r>
              <a:rPr lang="it-IT" dirty="0"/>
              <a:t> and </a:t>
            </a:r>
            <a:r>
              <a:rPr lang="it-IT" dirty="0" err="1"/>
              <a:t>regional</a:t>
            </a:r>
            <a:r>
              <a:rPr lang="it-IT" dirty="0"/>
              <a:t> EIV systems </a:t>
            </a:r>
            <a:r>
              <a:rPr lang="it-IT" dirty="0" err="1"/>
              <a:t>lack</a:t>
            </a:r>
            <a:r>
              <a:rPr lang="it-IT" dirty="0"/>
              <a:t> </a:t>
            </a:r>
            <a:r>
              <a:rPr lang="it-IT" dirty="0" err="1"/>
              <a:t>consistency</a:t>
            </a:r>
            <a:r>
              <a:rPr lang="it-IT" dirty="0"/>
              <a:t> in </a:t>
            </a:r>
            <a:r>
              <a:rPr lang="it-IT" dirty="0" err="1"/>
              <a:t>scaling</a:t>
            </a:r>
            <a:r>
              <a:rPr lang="it-IT" dirty="0"/>
              <a:t> and coding of the </a:t>
            </a:r>
            <a:r>
              <a:rPr lang="it-IT" dirty="0" err="1"/>
              <a:t>ecological</a:t>
            </a:r>
            <a:r>
              <a:rPr lang="it-IT" dirty="0"/>
              <a:t> </a:t>
            </a:r>
            <a:r>
              <a:rPr lang="it-IT" dirty="0" err="1"/>
              <a:t>indicators</a:t>
            </a:r>
            <a:r>
              <a:rPr lang="it-IT" dirty="0"/>
              <a:t>, </a:t>
            </a:r>
            <a:r>
              <a:rPr lang="it-IT" dirty="0" err="1"/>
              <a:t>as</a:t>
            </a:r>
            <a:r>
              <a:rPr lang="it-IT" dirty="0"/>
              <a:t> </a:t>
            </a:r>
            <a:r>
              <a:rPr lang="it-IT" dirty="0" err="1"/>
              <a:t>well</a:t>
            </a:r>
            <a:r>
              <a:rPr lang="it-IT" dirty="0"/>
              <a:t> </a:t>
            </a:r>
            <a:r>
              <a:rPr lang="it-IT" dirty="0" err="1"/>
              <a:t>as</a:t>
            </a:r>
            <a:r>
              <a:rPr lang="it-IT" dirty="0"/>
              <a:t> in plant nomenclature, </a:t>
            </a:r>
            <a:r>
              <a:rPr lang="it-IT" dirty="0" err="1"/>
              <a:t>impeding</a:t>
            </a:r>
            <a:r>
              <a:rPr lang="it-IT" dirty="0"/>
              <a:t> </a:t>
            </a:r>
            <a:r>
              <a:rPr lang="it-IT" dirty="0" err="1"/>
              <a:t>analyses</a:t>
            </a:r>
            <a:r>
              <a:rPr lang="it-IT" dirty="0"/>
              <a:t> </a:t>
            </a:r>
            <a:r>
              <a:rPr lang="it-IT" dirty="0" err="1"/>
              <a:t>at</a:t>
            </a:r>
            <a:r>
              <a:rPr lang="it-IT" dirty="0"/>
              <a:t> the </a:t>
            </a:r>
            <a:r>
              <a:rPr lang="it-IT" dirty="0" err="1"/>
              <a:t>continental</a:t>
            </a:r>
            <a:r>
              <a:rPr lang="it-IT" dirty="0"/>
              <a:t> scale. </a:t>
            </a:r>
          </a:p>
          <a:p>
            <a:r>
              <a:rPr lang="it-IT" dirty="0" err="1"/>
              <a:t>These</a:t>
            </a:r>
            <a:r>
              <a:rPr lang="it-IT" dirty="0"/>
              <a:t> issues </a:t>
            </a:r>
            <a:r>
              <a:rPr lang="it-IT" dirty="0" err="1"/>
              <a:t>have</a:t>
            </a:r>
            <a:r>
              <a:rPr lang="it-IT" dirty="0"/>
              <a:t> </a:t>
            </a:r>
            <a:r>
              <a:rPr lang="it-IT" dirty="0" err="1"/>
              <a:t>partly</a:t>
            </a:r>
            <a:r>
              <a:rPr lang="it-IT" dirty="0"/>
              <a:t> </a:t>
            </a:r>
            <a:r>
              <a:rPr lang="it-IT" dirty="0" err="1"/>
              <a:t>been</a:t>
            </a:r>
            <a:r>
              <a:rPr lang="it-IT" dirty="0"/>
              <a:t> </a:t>
            </a:r>
            <a:r>
              <a:rPr lang="it-IT" dirty="0" err="1"/>
              <a:t>solved</a:t>
            </a:r>
            <a:r>
              <a:rPr lang="it-IT" dirty="0"/>
              <a:t> by the </a:t>
            </a:r>
            <a:r>
              <a:rPr lang="it-IT" dirty="0" err="1"/>
              <a:t>recently</a:t>
            </a:r>
            <a:r>
              <a:rPr lang="it-IT" dirty="0"/>
              <a:t> published </a:t>
            </a:r>
            <a:r>
              <a:rPr lang="it-IT" b="1" dirty="0"/>
              <a:t>pan-</a:t>
            </a:r>
            <a:r>
              <a:rPr lang="it-IT" b="1" dirty="0" err="1"/>
              <a:t>European</a:t>
            </a:r>
            <a:r>
              <a:rPr lang="it-IT" b="1" dirty="0"/>
              <a:t> EIV systems </a:t>
            </a:r>
            <a:r>
              <a:rPr lang="it-IT" dirty="0"/>
              <a:t>(</a:t>
            </a:r>
            <a:r>
              <a:rPr lang="it-IT" dirty="0" err="1"/>
              <a:t>Hájek</a:t>
            </a:r>
            <a:r>
              <a:rPr lang="it-IT" dirty="0"/>
              <a:t> et al. 2020; </a:t>
            </a:r>
            <a:r>
              <a:rPr lang="it-IT" dirty="0" err="1"/>
              <a:t>Midolo</a:t>
            </a:r>
            <a:r>
              <a:rPr lang="it-IT" dirty="0"/>
              <a:t> et al. 2023; </a:t>
            </a:r>
            <a:r>
              <a:rPr lang="it-IT" dirty="0" err="1"/>
              <a:t>Tichý</a:t>
            </a:r>
            <a:r>
              <a:rPr lang="it-IT" dirty="0"/>
              <a:t> et al. 2023) </a:t>
            </a:r>
            <a:r>
              <a:rPr lang="it-IT" dirty="0" err="1"/>
              <a:t>but</a:t>
            </a:r>
            <a:r>
              <a:rPr lang="it-IT" dirty="0"/>
              <a:t> </a:t>
            </a:r>
            <a:r>
              <a:rPr lang="it-IT" dirty="0" err="1"/>
              <a:t>their</a:t>
            </a:r>
            <a:r>
              <a:rPr lang="it-IT" dirty="0"/>
              <a:t> coverage of </a:t>
            </a:r>
            <a:r>
              <a:rPr lang="it-IT" dirty="0" err="1"/>
              <a:t>indicators</a:t>
            </a:r>
            <a:r>
              <a:rPr lang="it-IT" dirty="0"/>
              <a:t> and taxa, </a:t>
            </a:r>
            <a:r>
              <a:rPr lang="it-IT" dirty="0" err="1"/>
              <a:t>respectively</a:t>
            </a:r>
            <a:r>
              <a:rPr lang="it-IT" dirty="0"/>
              <a:t>, </a:t>
            </a:r>
            <a:r>
              <a:rPr lang="it-IT" dirty="0" err="1"/>
              <a:t>is</a:t>
            </a:r>
            <a:r>
              <a:rPr lang="it-IT" dirty="0"/>
              <a:t> far from complete. </a:t>
            </a:r>
            <a:r>
              <a:rPr lang="it-IT" dirty="0" err="1"/>
              <a:t>Thus</a:t>
            </a:r>
            <a:r>
              <a:rPr lang="it-IT" dirty="0"/>
              <a:t>, </a:t>
            </a:r>
            <a:r>
              <a:rPr lang="it-IT" dirty="0" err="1"/>
              <a:t>there</a:t>
            </a:r>
            <a:r>
              <a:rPr lang="it-IT" dirty="0"/>
              <a:t> </a:t>
            </a:r>
            <a:r>
              <a:rPr lang="it-IT" dirty="0" err="1"/>
              <a:t>is</a:t>
            </a:r>
            <a:r>
              <a:rPr lang="it-IT" dirty="0"/>
              <a:t> </a:t>
            </a:r>
            <a:r>
              <a:rPr lang="it-IT" dirty="0" err="1"/>
              <a:t>still</a:t>
            </a:r>
            <a:r>
              <a:rPr lang="it-IT" dirty="0"/>
              <a:t> an </a:t>
            </a:r>
            <a:r>
              <a:rPr lang="it-IT" dirty="0" err="1"/>
              <a:t>urgent</a:t>
            </a:r>
            <a:r>
              <a:rPr lang="it-IT" dirty="0"/>
              <a:t> need for an </a:t>
            </a:r>
            <a:r>
              <a:rPr lang="it-IT" dirty="0" err="1"/>
              <a:t>integrated</a:t>
            </a:r>
            <a:r>
              <a:rPr lang="it-IT" dirty="0"/>
              <a:t> and comprehensive EIV system for Europe.</a:t>
            </a:r>
          </a:p>
          <a:p>
            <a:endParaRPr lang="it-IT" dirty="0"/>
          </a:p>
          <a:p>
            <a:r>
              <a:rPr lang="it-IT" dirty="0" err="1"/>
              <a:t>Very</a:t>
            </a:r>
            <a:r>
              <a:rPr lang="it-IT" dirty="0"/>
              <a:t> </a:t>
            </a:r>
            <a:r>
              <a:rPr lang="it-IT" dirty="0" err="1"/>
              <a:t>recently</a:t>
            </a:r>
            <a:r>
              <a:rPr lang="it-IT" dirty="0"/>
              <a:t> (2023), </a:t>
            </a:r>
            <a:r>
              <a:rPr lang="it-IT" dirty="0" err="1"/>
              <a:t>Dengler</a:t>
            </a:r>
            <a:r>
              <a:rPr lang="it-IT" dirty="0"/>
              <a:t> et al. published «</a:t>
            </a:r>
            <a:r>
              <a:rPr lang="it-IT" dirty="0" err="1"/>
              <a:t>Ecological</a:t>
            </a:r>
            <a:r>
              <a:rPr lang="it-IT" dirty="0"/>
              <a:t> </a:t>
            </a:r>
            <a:r>
              <a:rPr lang="it-IT" dirty="0" err="1"/>
              <a:t>Indicator</a:t>
            </a:r>
            <a:r>
              <a:rPr lang="it-IT" dirty="0"/>
              <a:t> </a:t>
            </a:r>
            <a:r>
              <a:rPr lang="it-IT" dirty="0" err="1"/>
              <a:t>Values</a:t>
            </a:r>
            <a:r>
              <a:rPr lang="it-IT" dirty="0"/>
              <a:t> for Europe (EIVE) 1.0», </a:t>
            </a:r>
            <a:r>
              <a:rPr lang="en-US" dirty="0"/>
              <a:t>a consistent ecological indicator value system for Europe for five of the main plant niche dimensions: soil moisture (M), soil nitrogen (N), soil reaction (R), light (L) and temperature (T).</a:t>
            </a:r>
            <a:endParaRPr lang="it-IT" dirty="0"/>
          </a:p>
        </p:txBody>
      </p:sp>
      <p:sp>
        <p:nvSpPr>
          <p:cNvPr id="6" name="CasellaDiTesto 5">
            <a:extLst>
              <a:ext uri="{FF2B5EF4-FFF2-40B4-BE49-F238E27FC236}">
                <a16:creationId xmlns:a16="http://schemas.microsoft.com/office/drawing/2014/main" id="{ADAB43AA-F13C-43EC-B145-15973CDF55A2}"/>
              </a:ext>
            </a:extLst>
          </p:cNvPr>
          <p:cNvSpPr txBox="1"/>
          <p:nvPr/>
        </p:nvSpPr>
        <p:spPr>
          <a:xfrm>
            <a:off x="653143" y="4232366"/>
            <a:ext cx="11251475" cy="2308324"/>
          </a:xfrm>
          <a:prstGeom prst="rect">
            <a:avLst/>
          </a:prstGeom>
          <a:noFill/>
        </p:spPr>
        <p:txBody>
          <a:bodyPr wrap="square" rtlCol="0">
            <a:spAutoFit/>
          </a:bodyPr>
          <a:lstStyle/>
          <a:p>
            <a:pPr marL="285750" indent="-285750">
              <a:buFont typeface="Arial" panose="020B0604020202020204" pitchFamily="34" charset="0"/>
              <a:buChar char="•"/>
            </a:pPr>
            <a:r>
              <a:rPr lang="it-IT" dirty="0" err="1"/>
              <a:t>They</a:t>
            </a:r>
            <a:r>
              <a:rPr lang="it-IT" dirty="0"/>
              <a:t> </a:t>
            </a:r>
            <a:r>
              <a:rPr lang="it-IT" dirty="0" err="1"/>
              <a:t>rescaled</a:t>
            </a:r>
            <a:r>
              <a:rPr lang="it-IT" dirty="0"/>
              <a:t> the </a:t>
            </a:r>
            <a:r>
              <a:rPr lang="it-IT" dirty="0" err="1"/>
              <a:t>indicator</a:t>
            </a:r>
            <a:r>
              <a:rPr lang="it-IT" dirty="0"/>
              <a:t> </a:t>
            </a:r>
            <a:r>
              <a:rPr lang="it-IT" dirty="0" err="1"/>
              <a:t>values</a:t>
            </a:r>
            <a:r>
              <a:rPr lang="it-IT" dirty="0"/>
              <a:t> of </a:t>
            </a:r>
            <a:r>
              <a:rPr lang="it-IT" dirty="0" err="1"/>
              <a:t>each</a:t>
            </a:r>
            <a:r>
              <a:rPr lang="it-IT" dirty="0"/>
              <a:t> </a:t>
            </a:r>
            <a:r>
              <a:rPr lang="it-IT" dirty="0" err="1"/>
              <a:t>dimension</a:t>
            </a:r>
            <a:r>
              <a:rPr lang="it-IT" dirty="0"/>
              <a:t> to a </a:t>
            </a:r>
            <a:r>
              <a:rPr lang="it-IT" dirty="0" err="1"/>
              <a:t>continuous</a:t>
            </a:r>
            <a:r>
              <a:rPr lang="it-IT" dirty="0"/>
              <a:t> scale, in </a:t>
            </a:r>
            <a:r>
              <a:rPr lang="it-IT" dirty="0" err="1"/>
              <a:t>which</a:t>
            </a:r>
            <a:r>
              <a:rPr lang="it-IT" dirty="0"/>
              <a:t> 0 </a:t>
            </a:r>
            <a:r>
              <a:rPr lang="it-IT" dirty="0" err="1"/>
              <a:t>represents</a:t>
            </a:r>
            <a:r>
              <a:rPr lang="it-IT" dirty="0"/>
              <a:t> the minimum and 10 the maximum </a:t>
            </a:r>
            <a:r>
              <a:rPr lang="it-IT" dirty="0" err="1"/>
              <a:t>value</a:t>
            </a:r>
            <a:r>
              <a:rPr lang="it-IT" dirty="0"/>
              <a:t> </a:t>
            </a:r>
            <a:r>
              <a:rPr lang="it-IT" dirty="0" err="1"/>
              <a:t>present</a:t>
            </a:r>
            <a:r>
              <a:rPr lang="it-IT" dirty="0"/>
              <a:t> in Europe. </a:t>
            </a:r>
          </a:p>
          <a:p>
            <a:pPr marL="285750" indent="-285750">
              <a:buFont typeface="Arial" panose="020B0604020202020204" pitchFamily="34" charset="0"/>
              <a:buChar char="•"/>
            </a:pPr>
            <a:r>
              <a:rPr lang="it-IT" dirty="0"/>
              <a:t>Taxon names </a:t>
            </a:r>
            <a:r>
              <a:rPr lang="it-IT" dirty="0" err="1"/>
              <a:t>were</a:t>
            </a:r>
            <a:r>
              <a:rPr lang="it-IT" dirty="0"/>
              <a:t> </a:t>
            </a:r>
            <a:r>
              <a:rPr lang="it-IT" dirty="0" err="1"/>
              <a:t>harmonised</a:t>
            </a:r>
            <a:r>
              <a:rPr lang="it-IT" dirty="0"/>
              <a:t> to the </a:t>
            </a:r>
            <a:r>
              <a:rPr lang="it-IT" dirty="0" err="1"/>
              <a:t>Euro+Med</a:t>
            </a:r>
            <a:r>
              <a:rPr lang="it-IT" dirty="0"/>
              <a:t> </a:t>
            </a:r>
            <a:r>
              <a:rPr lang="it-IT" dirty="0" err="1"/>
              <a:t>Plantbase</a:t>
            </a:r>
            <a:r>
              <a:rPr lang="it-IT" dirty="0"/>
              <a:t>. </a:t>
            </a:r>
          </a:p>
          <a:p>
            <a:pPr marL="285750" indent="-285750">
              <a:buFont typeface="Arial" panose="020B0604020202020204" pitchFamily="34" charset="0"/>
              <a:buChar char="•"/>
            </a:pPr>
            <a:r>
              <a:rPr lang="it-IT" dirty="0"/>
              <a:t>For </a:t>
            </a:r>
            <a:r>
              <a:rPr lang="it-IT" dirty="0" err="1"/>
              <a:t>each</a:t>
            </a:r>
            <a:r>
              <a:rPr lang="it-IT" dirty="0"/>
              <a:t> of the </a:t>
            </a:r>
            <a:r>
              <a:rPr lang="it-IT" dirty="0" err="1"/>
              <a:t>five</a:t>
            </a:r>
            <a:r>
              <a:rPr lang="it-IT" dirty="0"/>
              <a:t> </a:t>
            </a:r>
            <a:r>
              <a:rPr lang="it-IT" dirty="0" err="1"/>
              <a:t>dimensions</a:t>
            </a:r>
            <a:r>
              <a:rPr lang="it-IT" dirty="0"/>
              <a:t>, </a:t>
            </a:r>
            <a:r>
              <a:rPr lang="it-IT" dirty="0" err="1"/>
              <a:t>European</a:t>
            </a:r>
            <a:r>
              <a:rPr lang="it-IT" dirty="0"/>
              <a:t> </a:t>
            </a:r>
            <a:r>
              <a:rPr lang="it-IT" dirty="0" err="1"/>
              <a:t>values</a:t>
            </a:r>
            <a:r>
              <a:rPr lang="it-IT" dirty="0"/>
              <a:t> for </a:t>
            </a:r>
            <a:r>
              <a:rPr lang="it-IT" dirty="0" err="1"/>
              <a:t>niche</a:t>
            </a:r>
            <a:r>
              <a:rPr lang="it-IT" dirty="0"/>
              <a:t> position and </a:t>
            </a:r>
            <a:r>
              <a:rPr lang="it-IT" dirty="0" err="1"/>
              <a:t>niche</a:t>
            </a:r>
            <a:r>
              <a:rPr lang="it-IT" dirty="0"/>
              <a:t> </a:t>
            </a:r>
            <a:r>
              <a:rPr lang="it-IT" dirty="0" err="1"/>
              <a:t>width</a:t>
            </a:r>
            <a:r>
              <a:rPr lang="it-IT" dirty="0"/>
              <a:t> </a:t>
            </a:r>
            <a:r>
              <a:rPr lang="it-IT" dirty="0" err="1"/>
              <a:t>were</a:t>
            </a:r>
            <a:r>
              <a:rPr lang="it-IT" dirty="0"/>
              <a:t> </a:t>
            </a:r>
            <a:r>
              <a:rPr lang="it-IT" dirty="0" err="1"/>
              <a:t>calculated</a:t>
            </a:r>
            <a:r>
              <a:rPr lang="it-IT" dirty="0"/>
              <a:t> by </a:t>
            </a:r>
            <a:r>
              <a:rPr lang="it-IT" dirty="0" err="1"/>
              <a:t>combining</a:t>
            </a:r>
            <a:r>
              <a:rPr lang="it-IT" dirty="0"/>
              <a:t> the </a:t>
            </a:r>
            <a:r>
              <a:rPr lang="it-IT" dirty="0" err="1"/>
              <a:t>values</a:t>
            </a:r>
            <a:r>
              <a:rPr lang="it-IT" dirty="0"/>
              <a:t> from the </a:t>
            </a:r>
            <a:r>
              <a:rPr lang="it-IT" dirty="0" err="1"/>
              <a:t>individual</a:t>
            </a:r>
            <a:r>
              <a:rPr lang="it-IT" dirty="0"/>
              <a:t> EIV systems. </a:t>
            </a:r>
          </a:p>
          <a:p>
            <a:pPr marL="285750" indent="-285750">
              <a:buFont typeface="Arial" panose="020B0604020202020204" pitchFamily="34" charset="0"/>
              <a:buChar char="•"/>
            </a:pPr>
            <a:r>
              <a:rPr lang="it-IT" dirty="0"/>
              <a:t>Using T </a:t>
            </a:r>
            <a:r>
              <a:rPr lang="it-IT" dirty="0" err="1"/>
              <a:t>values</a:t>
            </a:r>
            <a:r>
              <a:rPr lang="it-IT" dirty="0"/>
              <a:t> </a:t>
            </a:r>
            <a:r>
              <a:rPr lang="it-IT" dirty="0" err="1"/>
              <a:t>as</a:t>
            </a:r>
            <a:r>
              <a:rPr lang="it-IT" dirty="0"/>
              <a:t> an </a:t>
            </a:r>
            <a:r>
              <a:rPr lang="it-IT" dirty="0" err="1"/>
              <a:t>example</a:t>
            </a:r>
            <a:r>
              <a:rPr lang="it-IT" dirty="0"/>
              <a:t>, </a:t>
            </a:r>
            <a:r>
              <a:rPr lang="it-IT" dirty="0" err="1"/>
              <a:t>we</a:t>
            </a:r>
            <a:r>
              <a:rPr lang="it-IT" dirty="0"/>
              <a:t> </a:t>
            </a:r>
            <a:r>
              <a:rPr lang="it-IT" dirty="0" err="1"/>
              <a:t>externally</a:t>
            </a:r>
            <a:r>
              <a:rPr lang="it-IT" dirty="0"/>
              <a:t> </a:t>
            </a:r>
            <a:r>
              <a:rPr lang="it-IT" dirty="0" err="1"/>
              <a:t>validated</a:t>
            </a:r>
            <a:r>
              <a:rPr lang="it-IT" dirty="0"/>
              <a:t> </a:t>
            </a:r>
            <a:r>
              <a:rPr lang="it-IT" dirty="0" err="1"/>
              <a:t>our</a:t>
            </a:r>
            <a:r>
              <a:rPr lang="it-IT" dirty="0"/>
              <a:t> </a:t>
            </a:r>
            <a:r>
              <a:rPr lang="it-IT" dirty="0" err="1"/>
              <a:t>European</a:t>
            </a:r>
            <a:r>
              <a:rPr lang="it-IT" dirty="0"/>
              <a:t> </a:t>
            </a:r>
            <a:r>
              <a:rPr lang="it-IT" dirty="0" err="1"/>
              <a:t>indicator</a:t>
            </a:r>
            <a:r>
              <a:rPr lang="it-IT" dirty="0"/>
              <a:t> </a:t>
            </a:r>
            <a:r>
              <a:rPr lang="it-IT" dirty="0" err="1"/>
              <a:t>values</a:t>
            </a:r>
            <a:r>
              <a:rPr lang="it-IT" dirty="0"/>
              <a:t> </a:t>
            </a:r>
            <a:r>
              <a:rPr lang="it-IT" dirty="0" err="1"/>
              <a:t>against</a:t>
            </a:r>
            <a:r>
              <a:rPr lang="it-IT" dirty="0"/>
              <a:t> the </a:t>
            </a:r>
            <a:r>
              <a:rPr lang="it-IT" dirty="0" err="1"/>
              <a:t>median</a:t>
            </a:r>
            <a:r>
              <a:rPr lang="it-IT" dirty="0"/>
              <a:t> of </a:t>
            </a:r>
            <a:r>
              <a:rPr lang="it-IT" dirty="0" err="1"/>
              <a:t>bioclimatic</a:t>
            </a:r>
            <a:r>
              <a:rPr lang="it-IT" dirty="0"/>
              <a:t> conditions for global </a:t>
            </a:r>
            <a:r>
              <a:rPr lang="it-IT" dirty="0" err="1"/>
              <a:t>occurrence</a:t>
            </a:r>
            <a:r>
              <a:rPr lang="it-IT" dirty="0"/>
              <a:t> data of the taxa.</a:t>
            </a:r>
          </a:p>
          <a:p>
            <a:endParaRPr lang="it-IT" dirty="0"/>
          </a:p>
        </p:txBody>
      </p:sp>
    </p:spTree>
    <p:extLst>
      <p:ext uri="{BB962C8B-B14F-4D97-AF65-F5344CB8AC3E}">
        <p14:creationId xmlns:p14="http://schemas.microsoft.com/office/powerpoint/2010/main" val="163590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C758A1-D965-40DF-9BD9-A9A872B21DE3}"/>
              </a:ext>
            </a:extLst>
          </p:cNvPr>
          <p:cNvSpPr txBox="1"/>
          <p:nvPr/>
        </p:nvSpPr>
        <p:spPr>
          <a:xfrm>
            <a:off x="584199" y="470989"/>
            <a:ext cx="10816439" cy="1200329"/>
          </a:xfrm>
          <a:prstGeom prst="rect">
            <a:avLst/>
          </a:prstGeom>
          <a:noFill/>
        </p:spPr>
        <p:txBody>
          <a:bodyPr wrap="square" rtlCol="0">
            <a:spAutoFit/>
          </a:bodyPr>
          <a:lstStyle/>
          <a:p>
            <a:r>
              <a:rPr lang="it-IT" dirty="0"/>
              <a:t>In </a:t>
            </a:r>
            <a:r>
              <a:rPr lang="it-IT" dirty="0" err="1"/>
              <a:t>total</a:t>
            </a:r>
            <a:r>
              <a:rPr lang="it-IT" dirty="0"/>
              <a:t>, the </a:t>
            </a:r>
            <a:r>
              <a:rPr lang="it-IT" dirty="0" err="1"/>
              <a:t>Authors</a:t>
            </a:r>
            <a:r>
              <a:rPr lang="it-IT" dirty="0"/>
              <a:t> </a:t>
            </a:r>
            <a:r>
              <a:rPr lang="it-IT" dirty="0" err="1"/>
              <a:t>derived</a:t>
            </a:r>
            <a:r>
              <a:rPr lang="it-IT" dirty="0"/>
              <a:t> </a:t>
            </a:r>
            <a:r>
              <a:rPr lang="it-IT" dirty="0" err="1"/>
              <a:t>European</a:t>
            </a:r>
            <a:r>
              <a:rPr lang="it-IT" dirty="0"/>
              <a:t> </a:t>
            </a:r>
            <a:r>
              <a:rPr lang="it-IT" dirty="0" err="1"/>
              <a:t>indicator</a:t>
            </a:r>
            <a:r>
              <a:rPr lang="it-IT" dirty="0"/>
              <a:t> </a:t>
            </a:r>
            <a:r>
              <a:rPr lang="it-IT" dirty="0" err="1"/>
              <a:t>values</a:t>
            </a:r>
            <a:r>
              <a:rPr lang="it-IT" dirty="0"/>
              <a:t> of </a:t>
            </a:r>
            <a:r>
              <a:rPr lang="it-IT" dirty="0" err="1"/>
              <a:t>niche</a:t>
            </a:r>
            <a:r>
              <a:rPr lang="it-IT" dirty="0"/>
              <a:t> position and </a:t>
            </a:r>
            <a:r>
              <a:rPr lang="it-IT" dirty="0" err="1"/>
              <a:t>niche</a:t>
            </a:r>
            <a:r>
              <a:rPr lang="it-IT" dirty="0"/>
              <a:t> </a:t>
            </a:r>
            <a:r>
              <a:rPr lang="it-IT" dirty="0" err="1"/>
              <a:t>width</a:t>
            </a:r>
            <a:r>
              <a:rPr lang="it-IT" dirty="0"/>
              <a:t> for 14,835 plant taxa.</a:t>
            </a:r>
          </a:p>
          <a:p>
            <a:endParaRPr lang="it-IT" dirty="0"/>
          </a:p>
          <a:p>
            <a:r>
              <a:rPr lang="it-IT" dirty="0"/>
              <a:t>The </a:t>
            </a:r>
            <a:r>
              <a:rPr lang="it-IT" dirty="0" err="1"/>
              <a:t>newly</a:t>
            </a:r>
            <a:r>
              <a:rPr lang="it-IT" dirty="0"/>
              <a:t> </a:t>
            </a:r>
            <a:r>
              <a:rPr lang="it-IT" dirty="0" err="1"/>
              <a:t>developed</a:t>
            </a:r>
            <a:r>
              <a:rPr lang="it-IT" dirty="0"/>
              <a:t> </a:t>
            </a:r>
            <a:r>
              <a:rPr lang="it-IT" b="1" dirty="0" err="1"/>
              <a:t>Ecological</a:t>
            </a:r>
            <a:r>
              <a:rPr lang="it-IT" b="1" dirty="0"/>
              <a:t> </a:t>
            </a:r>
            <a:r>
              <a:rPr lang="it-IT" b="1" dirty="0" err="1"/>
              <a:t>Indicator</a:t>
            </a:r>
            <a:r>
              <a:rPr lang="it-IT" b="1" dirty="0"/>
              <a:t> </a:t>
            </a:r>
            <a:r>
              <a:rPr lang="it-IT" b="1" dirty="0" err="1"/>
              <a:t>Values</a:t>
            </a:r>
            <a:r>
              <a:rPr lang="it-IT" b="1" dirty="0"/>
              <a:t> for Europe (EIVE) 1.0</a:t>
            </a:r>
            <a:r>
              <a:rPr lang="it-IT" dirty="0"/>
              <a:t>, together with </a:t>
            </a:r>
            <a:r>
              <a:rPr lang="it-IT" dirty="0" err="1"/>
              <a:t>all</a:t>
            </a:r>
            <a:r>
              <a:rPr lang="it-IT" dirty="0"/>
              <a:t> source systems, </a:t>
            </a:r>
            <a:r>
              <a:rPr lang="it-IT" dirty="0" err="1"/>
              <a:t>is</a:t>
            </a:r>
            <a:r>
              <a:rPr lang="it-IT" dirty="0"/>
              <a:t> available in a flexible, </a:t>
            </a:r>
            <a:r>
              <a:rPr lang="it-IT" dirty="0" err="1"/>
              <a:t>harmonised</a:t>
            </a:r>
            <a:r>
              <a:rPr lang="it-IT" dirty="0"/>
              <a:t> </a:t>
            </a:r>
            <a:r>
              <a:rPr lang="it-IT" b="1" dirty="0"/>
              <a:t>open access database</a:t>
            </a:r>
            <a:r>
              <a:rPr lang="it-IT" dirty="0"/>
              <a:t>.</a:t>
            </a:r>
          </a:p>
        </p:txBody>
      </p:sp>
      <p:sp>
        <p:nvSpPr>
          <p:cNvPr id="4" name="CasellaDiTesto 3">
            <a:extLst>
              <a:ext uri="{FF2B5EF4-FFF2-40B4-BE49-F238E27FC236}">
                <a16:creationId xmlns:a16="http://schemas.microsoft.com/office/drawing/2014/main" id="{136919F6-2110-49CB-AA29-E79918D5C73D}"/>
              </a:ext>
            </a:extLst>
          </p:cNvPr>
          <p:cNvSpPr txBox="1"/>
          <p:nvPr/>
        </p:nvSpPr>
        <p:spPr>
          <a:xfrm>
            <a:off x="-199027" y="2634161"/>
            <a:ext cx="8882743" cy="461665"/>
          </a:xfrm>
          <a:prstGeom prst="rect">
            <a:avLst/>
          </a:prstGeom>
          <a:noFill/>
        </p:spPr>
        <p:txBody>
          <a:bodyPr wrap="square" rtlCol="0">
            <a:spAutoFit/>
          </a:bodyPr>
          <a:lstStyle/>
          <a:p>
            <a:pPr algn="r"/>
            <a:r>
              <a:rPr lang="it-IT" sz="2400" dirty="0">
                <a:solidFill>
                  <a:srgbClr val="FF0000"/>
                </a:solidFill>
              </a:rPr>
              <a:t>For more detail: https://vcs.pensoft.net/issue/4448/</a:t>
            </a:r>
          </a:p>
        </p:txBody>
      </p:sp>
    </p:spTree>
    <p:extLst>
      <p:ext uri="{BB962C8B-B14F-4D97-AF65-F5344CB8AC3E}">
        <p14:creationId xmlns:p14="http://schemas.microsoft.com/office/powerpoint/2010/main" val="108538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139EA3-2D8A-4464-93E1-348C286DAF01}"/>
              </a:ext>
            </a:extLst>
          </p:cNvPr>
          <p:cNvSpPr txBox="1"/>
          <p:nvPr/>
        </p:nvSpPr>
        <p:spPr>
          <a:xfrm>
            <a:off x="977900" y="412750"/>
            <a:ext cx="10833100" cy="1200329"/>
          </a:xfrm>
          <a:prstGeom prst="rect">
            <a:avLst/>
          </a:prstGeom>
          <a:noFill/>
        </p:spPr>
        <p:txBody>
          <a:bodyPr wrap="square" rtlCol="0">
            <a:spAutoFit/>
          </a:bodyPr>
          <a:lstStyle/>
          <a:p>
            <a:r>
              <a:rPr lang="it-IT" sz="2400" dirty="0" err="1"/>
              <a:t>Examples</a:t>
            </a:r>
            <a:r>
              <a:rPr lang="it-IT" sz="2400" dirty="0"/>
              <a:t> of other </a:t>
            </a:r>
            <a:r>
              <a:rPr lang="it-IT" sz="2400" dirty="0" err="1"/>
              <a:t>datasets</a:t>
            </a:r>
            <a:r>
              <a:rPr lang="it-IT" sz="2400" dirty="0"/>
              <a:t>:</a:t>
            </a:r>
          </a:p>
          <a:p>
            <a:endParaRPr lang="it-IT" sz="2400" dirty="0"/>
          </a:p>
          <a:p>
            <a:r>
              <a:rPr lang="it-IT" sz="2400" b="1" dirty="0" err="1"/>
              <a:t>Italic</a:t>
            </a:r>
            <a:r>
              <a:rPr lang="it-IT" sz="2400" b="1" dirty="0"/>
              <a:t> 7.0</a:t>
            </a:r>
            <a:r>
              <a:rPr lang="it-IT" sz="2400" dirty="0"/>
              <a:t>, the information system of </a:t>
            </a:r>
            <a:r>
              <a:rPr lang="it-IT" sz="2400" dirty="0" err="1"/>
              <a:t>Italian</a:t>
            </a:r>
            <a:r>
              <a:rPr lang="it-IT" sz="2400" dirty="0"/>
              <a:t> </a:t>
            </a:r>
            <a:r>
              <a:rPr lang="it-IT" sz="2400" dirty="0" err="1"/>
              <a:t>lichens</a:t>
            </a:r>
            <a:r>
              <a:rPr lang="it-IT" sz="2400" dirty="0"/>
              <a:t> (</a:t>
            </a:r>
            <a:r>
              <a:rPr lang="it-IT" sz="2400" b="1" dirty="0">
                <a:solidFill>
                  <a:srgbClr val="FF0000"/>
                </a:solidFill>
              </a:rPr>
              <a:t>https://italic.units.it/index.php</a:t>
            </a:r>
            <a:r>
              <a:rPr lang="it-IT" sz="2400" dirty="0"/>
              <a:t>)</a:t>
            </a:r>
          </a:p>
        </p:txBody>
      </p:sp>
      <p:pic>
        <p:nvPicPr>
          <p:cNvPr id="3" name="Immagine 2">
            <a:extLst>
              <a:ext uri="{FF2B5EF4-FFF2-40B4-BE49-F238E27FC236}">
                <a16:creationId xmlns:a16="http://schemas.microsoft.com/office/drawing/2014/main" id="{18698CA2-B53C-4CB9-ACF1-75CE6D370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3825" y="2070016"/>
            <a:ext cx="7080250" cy="3814017"/>
          </a:xfrm>
          <a:prstGeom prst="rect">
            <a:avLst/>
          </a:prstGeom>
        </p:spPr>
      </p:pic>
    </p:spTree>
    <p:extLst>
      <p:ext uri="{BB962C8B-B14F-4D97-AF65-F5344CB8AC3E}">
        <p14:creationId xmlns:p14="http://schemas.microsoft.com/office/powerpoint/2010/main" val="23390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D7EFA33-4FBA-453F-928E-A75FD8FA595E}"/>
              </a:ext>
            </a:extLst>
          </p:cNvPr>
          <p:cNvPicPr>
            <a:picLocks noChangeAspect="1"/>
          </p:cNvPicPr>
          <p:nvPr/>
        </p:nvPicPr>
        <p:blipFill>
          <a:blip r:embed="rId2"/>
          <a:stretch>
            <a:fillRect/>
          </a:stretch>
        </p:blipFill>
        <p:spPr>
          <a:xfrm>
            <a:off x="1863298" y="1798448"/>
            <a:ext cx="6115904" cy="2715004"/>
          </a:xfrm>
          <a:prstGeom prst="rect">
            <a:avLst/>
          </a:prstGeom>
        </p:spPr>
      </p:pic>
      <p:grpSp>
        <p:nvGrpSpPr>
          <p:cNvPr id="6" name="Gruppo 5">
            <a:extLst>
              <a:ext uri="{FF2B5EF4-FFF2-40B4-BE49-F238E27FC236}">
                <a16:creationId xmlns:a16="http://schemas.microsoft.com/office/drawing/2014/main" id="{BCEF1E99-E007-4E13-924A-06F2D745C871}"/>
              </a:ext>
            </a:extLst>
          </p:cNvPr>
          <p:cNvGrpSpPr/>
          <p:nvPr/>
        </p:nvGrpSpPr>
        <p:grpSpPr>
          <a:xfrm>
            <a:off x="7117957" y="2565400"/>
            <a:ext cx="3778644" cy="3154479"/>
            <a:chOff x="7117957" y="2565400"/>
            <a:chExt cx="3778644" cy="3154479"/>
          </a:xfrm>
        </p:grpSpPr>
        <p:pic>
          <p:nvPicPr>
            <p:cNvPr id="3" name="Immagine 2">
              <a:extLst>
                <a:ext uri="{FF2B5EF4-FFF2-40B4-BE49-F238E27FC236}">
                  <a16:creationId xmlns:a16="http://schemas.microsoft.com/office/drawing/2014/main" id="{928AF189-0DB8-4FEE-AF41-3C54C0D894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7957" y="4590116"/>
              <a:ext cx="3778644" cy="1129763"/>
            </a:xfrm>
            <a:prstGeom prst="rect">
              <a:avLst/>
            </a:prstGeom>
          </p:spPr>
        </p:pic>
        <p:cxnSp>
          <p:nvCxnSpPr>
            <p:cNvPr id="5" name="Connettore 2 4">
              <a:extLst>
                <a:ext uri="{FF2B5EF4-FFF2-40B4-BE49-F238E27FC236}">
                  <a16:creationId xmlns:a16="http://schemas.microsoft.com/office/drawing/2014/main" id="{91456A08-F356-4754-9114-BCBF122790FE}"/>
                </a:ext>
              </a:extLst>
            </p:cNvPr>
            <p:cNvCxnSpPr/>
            <p:nvPr/>
          </p:nvCxnSpPr>
          <p:spPr>
            <a:xfrm>
              <a:off x="7461250" y="2565400"/>
              <a:ext cx="1422400" cy="20247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816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DF0D1F9-9135-4924-A7FC-B152DA9EAA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522608">
            <a:off x="243212" y="49146"/>
            <a:ext cx="5158573" cy="2075733"/>
          </a:xfrm>
          <a:prstGeom prst="rect">
            <a:avLst/>
          </a:prstGeom>
        </p:spPr>
      </p:pic>
      <p:pic>
        <p:nvPicPr>
          <p:cNvPr id="5" name="Immagine 4">
            <a:extLst>
              <a:ext uri="{FF2B5EF4-FFF2-40B4-BE49-F238E27FC236}">
                <a16:creationId xmlns:a16="http://schemas.microsoft.com/office/drawing/2014/main" id="{33A563EC-6616-491A-9BD1-993ADFF96E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376098" y="2508068"/>
            <a:ext cx="5571035" cy="3827418"/>
          </a:xfrm>
          <a:prstGeom prst="rect">
            <a:avLst/>
          </a:prstGeom>
        </p:spPr>
      </p:pic>
      <p:pic>
        <p:nvPicPr>
          <p:cNvPr id="7" name="Immagine 6">
            <a:extLst>
              <a:ext uri="{FF2B5EF4-FFF2-40B4-BE49-F238E27FC236}">
                <a16:creationId xmlns:a16="http://schemas.microsoft.com/office/drawing/2014/main" id="{591C45B3-B870-4061-AD79-1CD634E2BF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680000">
            <a:off x="7107437" y="508689"/>
            <a:ext cx="3631476" cy="6125376"/>
          </a:xfrm>
          <a:prstGeom prst="rect">
            <a:avLst/>
          </a:prstGeom>
        </p:spPr>
      </p:pic>
    </p:spTree>
    <p:extLst>
      <p:ext uri="{BB962C8B-B14F-4D97-AF65-F5344CB8AC3E}">
        <p14:creationId xmlns:p14="http://schemas.microsoft.com/office/powerpoint/2010/main" val="1101751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2F61C9B-C9A9-4F2A-8825-6D7F82A0D0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37351" y="-1806841"/>
            <a:ext cx="6251765" cy="10368791"/>
          </a:xfrm>
          <a:prstGeom prst="rect">
            <a:avLst/>
          </a:prstGeom>
        </p:spPr>
      </p:pic>
      <p:grpSp>
        <p:nvGrpSpPr>
          <p:cNvPr id="9" name="Gruppo 8">
            <a:extLst>
              <a:ext uri="{FF2B5EF4-FFF2-40B4-BE49-F238E27FC236}">
                <a16:creationId xmlns:a16="http://schemas.microsoft.com/office/drawing/2014/main" id="{F7C08B33-F32B-4F00-B9D8-104E20533E58}"/>
              </a:ext>
            </a:extLst>
          </p:cNvPr>
          <p:cNvGrpSpPr/>
          <p:nvPr/>
        </p:nvGrpSpPr>
        <p:grpSpPr>
          <a:xfrm>
            <a:off x="9597007" y="4340553"/>
            <a:ext cx="2594993" cy="2517447"/>
            <a:chOff x="9279884" y="4340553"/>
            <a:chExt cx="2594993" cy="2517447"/>
          </a:xfrm>
        </p:grpSpPr>
        <p:pic>
          <p:nvPicPr>
            <p:cNvPr id="7" name="Immagine 6">
              <a:extLst>
                <a:ext uri="{FF2B5EF4-FFF2-40B4-BE49-F238E27FC236}">
                  <a16:creationId xmlns:a16="http://schemas.microsoft.com/office/drawing/2014/main" id="{8E25A1DB-0664-4CED-9E76-DB2062F021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0000">
              <a:off x="9279884" y="4340553"/>
              <a:ext cx="2398790" cy="2436749"/>
            </a:xfrm>
            <a:prstGeom prst="rect">
              <a:avLst/>
            </a:prstGeom>
          </p:spPr>
        </p:pic>
        <p:sp>
          <p:nvSpPr>
            <p:cNvPr id="8" name="Rettangolo 7">
              <a:extLst>
                <a:ext uri="{FF2B5EF4-FFF2-40B4-BE49-F238E27FC236}">
                  <a16:creationId xmlns:a16="http://schemas.microsoft.com/office/drawing/2014/main" id="{94EDE651-6ECB-4436-ABEE-CA8D9EF276A4}"/>
                </a:ext>
              </a:extLst>
            </p:cNvPr>
            <p:cNvSpPr/>
            <p:nvPr/>
          </p:nvSpPr>
          <p:spPr>
            <a:xfrm>
              <a:off x="9311951" y="4357396"/>
              <a:ext cx="2562926" cy="2500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239403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6ECDB21-8095-416A-AE97-040A6643A2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60000">
            <a:off x="3033099" y="-2030293"/>
            <a:ext cx="6125802" cy="10579588"/>
          </a:xfrm>
          <a:prstGeom prst="rect">
            <a:avLst/>
          </a:prstGeom>
        </p:spPr>
      </p:pic>
    </p:spTree>
    <p:extLst>
      <p:ext uri="{BB962C8B-B14F-4D97-AF65-F5344CB8AC3E}">
        <p14:creationId xmlns:p14="http://schemas.microsoft.com/office/powerpoint/2010/main" val="242692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FD6740A-15CA-46F6-99FD-BB66BC163F2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rot="152877">
            <a:off x="3033818" y="1131827"/>
            <a:ext cx="7658266" cy="5558695"/>
          </a:xfrm>
          <a:prstGeom prst="rect">
            <a:avLst/>
          </a:prstGeom>
        </p:spPr>
      </p:pic>
      <p:pic>
        <p:nvPicPr>
          <p:cNvPr id="5" name="Immagine 4">
            <a:extLst>
              <a:ext uri="{FF2B5EF4-FFF2-40B4-BE49-F238E27FC236}">
                <a16:creationId xmlns:a16="http://schemas.microsoft.com/office/drawing/2014/main" id="{7FACD638-99F7-4C11-B5DE-6D60226AFE1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325533" y="385633"/>
            <a:ext cx="3560295" cy="1639109"/>
          </a:xfrm>
          <a:prstGeom prst="rect">
            <a:avLst/>
          </a:prstGeom>
        </p:spPr>
      </p:pic>
    </p:spTree>
    <p:extLst>
      <p:ext uri="{BB962C8B-B14F-4D97-AF65-F5344CB8AC3E}">
        <p14:creationId xmlns:p14="http://schemas.microsoft.com/office/powerpoint/2010/main" val="4075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14E4803-7058-4557-B612-98A6738D13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7017" y="1050562"/>
            <a:ext cx="6766560" cy="5060406"/>
          </a:xfrm>
          <a:prstGeom prst="rect">
            <a:avLst/>
          </a:prstGeom>
        </p:spPr>
      </p:pic>
      <p:grpSp>
        <p:nvGrpSpPr>
          <p:cNvPr id="33" name="Gruppo 32">
            <a:extLst>
              <a:ext uri="{FF2B5EF4-FFF2-40B4-BE49-F238E27FC236}">
                <a16:creationId xmlns:a16="http://schemas.microsoft.com/office/drawing/2014/main" id="{86D48986-094F-492C-A84F-A2EAE748D852}"/>
              </a:ext>
            </a:extLst>
          </p:cNvPr>
          <p:cNvGrpSpPr/>
          <p:nvPr/>
        </p:nvGrpSpPr>
        <p:grpSpPr>
          <a:xfrm>
            <a:off x="9359191" y="5022200"/>
            <a:ext cx="2197081" cy="1580424"/>
            <a:chOff x="9359191" y="5022200"/>
            <a:chExt cx="2197081" cy="1580424"/>
          </a:xfrm>
        </p:grpSpPr>
        <p:sp>
          <p:nvSpPr>
            <p:cNvPr id="3" name="Ovale 2">
              <a:extLst>
                <a:ext uri="{FF2B5EF4-FFF2-40B4-BE49-F238E27FC236}">
                  <a16:creationId xmlns:a16="http://schemas.microsoft.com/office/drawing/2014/main" id="{AB1A3646-C2DA-4486-90B9-EE0D3AA9CC80}"/>
                </a:ext>
              </a:extLst>
            </p:cNvPr>
            <p:cNvSpPr/>
            <p:nvPr/>
          </p:nvSpPr>
          <p:spPr>
            <a:xfrm>
              <a:off x="9359191" y="5022200"/>
              <a:ext cx="1575031" cy="1580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59DC4701-F014-4720-BDDF-C97877DFA26C}"/>
                </a:ext>
              </a:extLst>
            </p:cNvPr>
            <p:cNvGrpSpPr/>
            <p:nvPr/>
          </p:nvGrpSpPr>
          <p:grpSpPr>
            <a:xfrm>
              <a:off x="11173095" y="5022200"/>
              <a:ext cx="383177" cy="1420501"/>
              <a:chOff x="7994466" y="2609000"/>
              <a:chExt cx="383177" cy="1420501"/>
            </a:xfrm>
          </p:grpSpPr>
          <p:cxnSp>
            <p:nvCxnSpPr>
              <p:cNvPr id="5" name="Connettore 2 4">
                <a:extLst>
                  <a:ext uri="{FF2B5EF4-FFF2-40B4-BE49-F238E27FC236}">
                    <a16:creationId xmlns:a16="http://schemas.microsoft.com/office/drawing/2014/main" id="{87CF5798-9031-417F-ACF7-3F6B518AE54B}"/>
                  </a:ext>
                </a:extLst>
              </p:cNvPr>
              <p:cNvCxnSpPr/>
              <p:nvPr/>
            </p:nvCxnSpPr>
            <p:spPr>
              <a:xfrm flipV="1">
                <a:off x="8142514" y="2969623"/>
                <a:ext cx="0" cy="740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7F2207A7-E920-4782-AE5D-55CB4AD7D754}"/>
                  </a:ext>
                </a:extLst>
              </p:cNvPr>
              <p:cNvSpPr txBox="1"/>
              <p:nvPr/>
            </p:nvSpPr>
            <p:spPr>
              <a:xfrm>
                <a:off x="8003176" y="3660169"/>
                <a:ext cx="374467" cy="369332"/>
              </a:xfrm>
              <a:prstGeom prst="rect">
                <a:avLst/>
              </a:prstGeom>
              <a:noFill/>
            </p:spPr>
            <p:txBody>
              <a:bodyPr wrap="square" rtlCol="0">
                <a:spAutoFit/>
              </a:bodyPr>
              <a:lstStyle/>
              <a:p>
                <a:r>
                  <a:rPr lang="it-IT" b="1" dirty="0"/>
                  <a:t>S</a:t>
                </a:r>
              </a:p>
            </p:txBody>
          </p:sp>
          <p:sp>
            <p:nvSpPr>
              <p:cNvPr id="8" name="CasellaDiTesto 7">
                <a:extLst>
                  <a:ext uri="{FF2B5EF4-FFF2-40B4-BE49-F238E27FC236}">
                    <a16:creationId xmlns:a16="http://schemas.microsoft.com/office/drawing/2014/main" id="{036D4C4B-4AC6-48BB-9C6F-A34912D27976}"/>
                  </a:ext>
                </a:extLst>
              </p:cNvPr>
              <p:cNvSpPr txBox="1"/>
              <p:nvPr/>
            </p:nvSpPr>
            <p:spPr>
              <a:xfrm>
                <a:off x="7994466" y="2609000"/>
                <a:ext cx="374467" cy="369332"/>
              </a:xfrm>
              <a:prstGeom prst="rect">
                <a:avLst/>
              </a:prstGeom>
              <a:noFill/>
            </p:spPr>
            <p:txBody>
              <a:bodyPr wrap="square" rtlCol="0">
                <a:spAutoFit/>
              </a:bodyPr>
              <a:lstStyle/>
              <a:p>
                <a:r>
                  <a:rPr lang="it-IT" b="1" dirty="0"/>
                  <a:t>N</a:t>
                </a:r>
              </a:p>
            </p:txBody>
          </p:sp>
        </p:grpSp>
      </p:grpSp>
      <p:sp>
        <p:nvSpPr>
          <p:cNvPr id="10" name="CasellaDiTesto 9">
            <a:extLst>
              <a:ext uri="{FF2B5EF4-FFF2-40B4-BE49-F238E27FC236}">
                <a16:creationId xmlns:a16="http://schemas.microsoft.com/office/drawing/2014/main" id="{B5DE73AE-AB74-4C2D-BBD4-C087DB8BA1F7}"/>
              </a:ext>
            </a:extLst>
          </p:cNvPr>
          <p:cNvSpPr txBox="1"/>
          <p:nvPr/>
        </p:nvSpPr>
        <p:spPr>
          <a:xfrm>
            <a:off x="3640185" y="6289494"/>
            <a:ext cx="3796937" cy="375194"/>
          </a:xfrm>
          <a:prstGeom prst="rect">
            <a:avLst/>
          </a:prstGeom>
          <a:noFill/>
        </p:spPr>
        <p:txBody>
          <a:bodyPr wrap="square" rtlCol="0">
            <a:spAutoFit/>
          </a:bodyPr>
          <a:lstStyle/>
          <a:p>
            <a:pPr algn="r"/>
            <a:r>
              <a:rPr lang="it-IT" dirty="0"/>
              <a:t>Nuraghe </a:t>
            </a:r>
            <a:r>
              <a:rPr lang="it-IT" dirty="0" err="1"/>
              <a:t>Nieddu</a:t>
            </a:r>
            <a:r>
              <a:rPr lang="it-IT" dirty="0"/>
              <a:t>, Codrongianos</a:t>
            </a:r>
          </a:p>
        </p:txBody>
      </p:sp>
      <p:pic>
        <p:nvPicPr>
          <p:cNvPr id="11" name="Immagine 10">
            <a:extLst>
              <a:ext uri="{FF2B5EF4-FFF2-40B4-BE49-F238E27FC236}">
                <a16:creationId xmlns:a16="http://schemas.microsoft.com/office/drawing/2014/main" id="{EC843077-98F9-4673-9231-7FF8B25C55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4405" y="0"/>
            <a:ext cx="3657594" cy="4728755"/>
          </a:xfrm>
          <a:prstGeom prst="rect">
            <a:avLst/>
          </a:prstGeom>
        </p:spPr>
      </p:pic>
      <p:grpSp>
        <p:nvGrpSpPr>
          <p:cNvPr id="32" name="Gruppo 31">
            <a:extLst>
              <a:ext uri="{FF2B5EF4-FFF2-40B4-BE49-F238E27FC236}">
                <a16:creationId xmlns:a16="http://schemas.microsoft.com/office/drawing/2014/main" id="{DCA19C48-95EA-4C0F-9578-C543BD709434}"/>
              </a:ext>
            </a:extLst>
          </p:cNvPr>
          <p:cNvGrpSpPr/>
          <p:nvPr/>
        </p:nvGrpSpPr>
        <p:grpSpPr>
          <a:xfrm>
            <a:off x="9194382" y="4871886"/>
            <a:ext cx="2002969" cy="1881052"/>
            <a:chOff x="9170126" y="4850674"/>
            <a:chExt cx="2002969" cy="1881052"/>
          </a:xfrm>
        </p:grpSpPr>
        <p:cxnSp>
          <p:nvCxnSpPr>
            <p:cNvPr id="15" name="Connettore diritto 14">
              <a:extLst>
                <a:ext uri="{FF2B5EF4-FFF2-40B4-BE49-F238E27FC236}">
                  <a16:creationId xmlns:a16="http://schemas.microsoft.com/office/drawing/2014/main" id="{38761E39-2D70-47F1-83BF-7C76B5871410}"/>
                </a:ext>
              </a:extLst>
            </p:cNvPr>
            <p:cNvCxnSpPr>
              <a:endCxn id="3" idx="0"/>
            </p:cNvCxnSpPr>
            <p:nvPr/>
          </p:nvCxnSpPr>
          <p:spPr>
            <a:xfrm>
              <a:off x="10136777" y="4850674"/>
              <a:ext cx="9930" cy="171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1F3CD36C-F41F-40B3-B78D-6B7F60732FDF}"/>
                </a:ext>
              </a:extLst>
            </p:cNvPr>
            <p:cNvCxnSpPr>
              <a:stCxn id="3" idx="1"/>
            </p:cNvCxnSpPr>
            <p:nvPr/>
          </p:nvCxnSpPr>
          <p:spPr>
            <a:xfrm flipH="1" flipV="1">
              <a:off x="9466217" y="5138057"/>
              <a:ext cx="123632" cy="115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50482C9D-9520-4973-BAED-0358504622E3}"/>
                </a:ext>
              </a:extLst>
            </p:cNvPr>
            <p:cNvCxnSpPr>
              <a:stCxn id="3" idx="2"/>
            </p:cNvCxnSpPr>
            <p:nvPr/>
          </p:nvCxnSpPr>
          <p:spPr>
            <a:xfrm flipH="1" flipV="1">
              <a:off x="9170126" y="5799909"/>
              <a:ext cx="189065" cy="12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A17F7912-3DAA-486E-AF4B-D3297B49AD67}"/>
                </a:ext>
              </a:extLst>
            </p:cNvPr>
            <p:cNvCxnSpPr>
              <a:stCxn id="3" idx="3"/>
            </p:cNvCxnSpPr>
            <p:nvPr/>
          </p:nvCxnSpPr>
          <p:spPr>
            <a:xfrm flipH="1">
              <a:off x="9466217" y="6371176"/>
              <a:ext cx="123632" cy="151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9C0A0621-B894-4ACA-A7B4-F3397048EDE2}"/>
                </a:ext>
              </a:extLst>
            </p:cNvPr>
            <p:cNvCxnSpPr>
              <a:stCxn id="3" idx="4"/>
            </p:cNvCxnSpPr>
            <p:nvPr/>
          </p:nvCxnSpPr>
          <p:spPr>
            <a:xfrm>
              <a:off x="10146707" y="6602624"/>
              <a:ext cx="0" cy="129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120C0A6B-046D-4646-A58C-5E30355D4886}"/>
                </a:ext>
              </a:extLst>
            </p:cNvPr>
            <p:cNvCxnSpPr>
              <a:stCxn id="3" idx="6"/>
            </p:cNvCxnSpPr>
            <p:nvPr/>
          </p:nvCxnSpPr>
          <p:spPr>
            <a:xfrm flipV="1">
              <a:off x="10934222" y="5799909"/>
              <a:ext cx="238873" cy="12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B5225436-CB6F-494F-87A5-E34FE301152E}"/>
                </a:ext>
              </a:extLst>
            </p:cNvPr>
            <p:cNvCxnSpPr>
              <a:stCxn id="3" idx="7"/>
            </p:cNvCxnSpPr>
            <p:nvPr/>
          </p:nvCxnSpPr>
          <p:spPr>
            <a:xfrm flipV="1">
              <a:off x="10703564" y="5138057"/>
              <a:ext cx="129899" cy="115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E68A1410-9674-4C6E-9885-9B2A11D67A16}"/>
                </a:ext>
              </a:extLst>
            </p:cNvPr>
            <p:cNvCxnSpPr>
              <a:stCxn id="3" idx="5"/>
            </p:cNvCxnSpPr>
            <p:nvPr/>
          </p:nvCxnSpPr>
          <p:spPr>
            <a:xfrm>
              <a:off x="10703564" y="6371176"/>
              <a:ext cx="230658" cy="1515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CasellaDiTesto 33">
            <a:extLst>
              <a:ext uri="{FF2B5EF4-FFF2-40B4-BE49-F238E27FC236}">
                <a16:creationId xmlns:a16="http://schemas.microsoft.com/office/drawing/2014/main" id="{381DF7CD-2701-4A79-B1D4-2083CEB5ED02}"/>
              </a:ext>
            </a:extLst>
          </p:cNvPr>
          <p:cNvSpPr txBox="1"/>
          <p:nvPr/>
        </p:nvSpPr>
        <p:spPr>
          <a:xfrm>
            <a:off x="504825" y="323850"/>
            <a:ext cx="6888752" cy="369332"/>
          </a:xfrm>
          <a:prstGeom prst="rect">
            <a:avLst/>
          </a:prstGeom>
          <a:noFill/>
        </p:spPr>
        <p:txBody>
          <a:bodyPr wrap="square" rtlCol="0">
            <a:spAutoFit/>
          </a:bodyPr>
          <a:lstStyle/>
          <a:p>
            <a:r>
              <a:rPr lang="it-IT" dirty="0" err="1"/>
              <a:t>Not</a:t>
            </a:r>
            <a:r>
              <a:rPr lang="it-IT" dirty="0"/>
              <a:t> </a:t>
            </a:r>
            <a:r>
              <a:rPr lang="it-IT" dirty="0" err="1"/>
              <a:t>all</a:t>
            </a:r>
            <a:r>
              <a:rPr lang="it-IT" dirty="0"/>
              <a:t> </a:t>
            </a:r>
            <a:r>
              <a:rPr lang="it-IT" dirty="0" err="1"/>
              <a:t>EIVs</a:t>
            </a:r>
            <a:r>
              <a:rPr lang="it-IT" dirty="0"/>
              <a:t> </a:t>
            </a:r>
            <a:r>
              <a:rPr lang="it-IT" dirty="0" err="1"/>
              <a:t>have</a:t>
            </a:r>
            <a:r>
              <a:rPr lang="it-IT" dirty="0"/>
              <a:t> </a:t>
            </a:r>
            <a:r>
              <a:rPr lang="it-IT" dirty="0" err="1"/>
              <a:t>been</a:t>
            </a:r>
            <a:r>
              <a:rPr lang="it-IT" dirty="0"/>
              <a:t> </a:t>
            </a:r>
            <a:r>
              <a:rPr lang="it-IT" dirty="0" err="1"/>
              <a:t>given</a:t>
            </a:r>
            <a:r>
              <a:rPr lang="it-IT" dirty="0"/>
              <a:t> on the </a:t>
            </a:r>
            <a:r>
              <a:rPr lang="it-IT" dirty="0" err="1"/>
              <a:t>basis</a:t>
            </a:r>
            <a:r>
              <a:rPr lang="it-IT" dirty="0"/>
              <a:t> of an </a:t>
            </a:r>
            <a:r>
              <a:rPr lang="it-IT" dirty="0" err="1"/>
              <a:t>expert’s</a:t>
            </a:r>
            <a:r>
              <a:rPr lang="it-IT" dirty="0"/>
              <a:t> </a:t>
            </a:r>
            <a:r>
              <a:rPr lang="it-IT" dirty="0" err="1"/>
              <a:t>assessment</a:t>
            </a:r>
            <a:r>
              <a:rPr lang="it-IT" dirty="0"/>
              <a:t>…</a:t>
            </a:r>
          </a:p>
        </p:txBody>
      </p:sp>
    </p:spTree>
    <p:extLst>
      <p:ext uri="{BB962C8B-B14F-4D97-AF65-F5344CB8AC3E}">
        <p14:creationId xmlns:p14="http://schemas.microsoft.com/office/powerpoint/2010/main" val="21644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descr="4966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9317" y="4447699"/>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4_1-09b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0455" y="0"/>
            <a:ext cx="3121025" cy="234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arfall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725" y="-29051"/>
            <a:ext cx="2100263" cy="29289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2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65" y="440055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31-14B-PENICILLIU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81108" y="4953000"/>
            <a:ext cx="1485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Dyc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95707" y="4878388"/>
            <a:ext cx="2971800" cy="19796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david-leftprofil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35525" y="2104549"/>
            <a:ext cx="2576513"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13" descr="Ganodcidum46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0845" y="0"/>
            <a:ext cx="2819400" cy="24447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749040" y="0"/>
            <a:ext cx="11493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5" descr="6xLittori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81607" y="2275365"/>
            <a:ext cx="3048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piumerosa"/>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426845" y="2397125"/>
            <a:ext cx="3097213" cy="206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43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23E7B5E-8215-45AD-B85C-F6B703E63D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5763025" cy="6858000"/>
          </a:xfrm>
          <a:prstGeom prst="rect">
            <a:avLst/>
          </a:prstGeom>
        </p:spPr>
      </p:pic>
      <p:pic>
        <p:nvPicPr>
          <p:cNvPr id="1026" name="Picture 2" descr="Consortium of Lichen Herbaria - Protoparmelia">
            <a:extLst>
              <a:ext uri="{FF2B5EF4-FFF2-40B4-BE49-F238E27FC236}">
                <a16:creationId xmlns:a16="http://schemas.microsoft.com/office/drawing/2014/main" id="{F7752143-89BD-4500-A517-28097A1DC0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10725" y="6531"/>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chen - Dirina massiliensis f massiliensis">
            <a:extLst>
              <a:ext uri="{FF2B5EF4-FFF2-40B4-BE49-F238E27FC236}">
                <a16:creationId xmlns:a16="http://schemas.microsoft.com/office/drawing/2014/main" id="{D8435AA3-BC9B-4099-B12F-41E60785BE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5175" y="559118"/>
            <a:ext cx="24955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chens marins">
            <a:extLst>
              <a:ext uri="{FF2B5EF4-FFF2-40B4-BE49-F238E27FC236}">
                <a16:creationId xmlns:a16="http://schemas.microsoft.com/office/drawing/2014/main" id="{DE11EC53-3389-4839-945A-42DF2985F2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03168" y="1778181"/>
            <a:ext cx="2581275" cy="19087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chrolechia parella">
            <a:extLst>
              <a:ext uri="{FF2B5EF4-FFF2-40B4-BE49-F238E27FC236}">
                <a16:creationId xmlns:a16="http://schemas.microsoft.com/office/drawing/2014/main" id="{F3CB1BCE-D578-41C0-B775-9BDC06FCB8B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3884" y="2397443"/>
            <a:ext cx="2480436" cy="24804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chens marins">
            <a:extLst>
              <a:ext uri="{FF2B5EF4-FFF2-40B4-BE49-F238E27FC236}">
                <a16:creationId xmlns:a16="http://schemas.microsoft.com/office/drawing/2014/main" id="{916A5308-DCC9-4C8F-A3CC-03EDD42F602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588140" y="3671971"/>
            <a:ext cx="2650410" cy="1908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chens of Almería: Lichinella stipatula">
            <a:extLst>
              <a:ext uri="{FF2B5EF4-FFF2-40B4-BE49-F238E27FC236}">
                <a16:creationId xmlns:a16="http://schemas.microsoft.com/office/drawing/2014/main" id="{FD1EAB39-20A2-49D6-8272-939F73F081F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29462" y="486835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28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18B227C-DD18-4F04-AB2A-44B5BF5458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30136" y="0"/>
            <a:ext cx="2146664" cy="6864591"/>
          </a:xfrm>
          <a:prstGeom prst="rect">
            <a:avLst/>
          </a:prstGeom>
        </p:spPr>
      </p:pic>
      <p:sp>
        <p:nvSpPr>
          <p:cNvPr id="8" name="CasellaDiTesto 7">
            <a:extLst>
              <a:ext uri="{FF2B5EF4-FFF2-40B4-BE49-F238E27FC236}">
                <a16:creationId xmlns:a16="http://schemas.microsoft.com/office/drawing/2014/main" id="{3BE06FF3-FFE6-4C2A-B20C-32166130A24A}"/>
              </a:ext>
            </a:extLst>
          </p:cNvPr>
          <p:cNvSpPr txBox="1"/>
          <p:nvPr/>
        </p:nvSpPr>
        <p:spPr>
          <a:xfrm>
            <a:off x="339634" y="304799"/>
            <a:ext cx="2573383" cy="1477328"/>
          </a:xfrm>
          <a:prstGeom prst="rect">
            <a:avLst/>
          </a:prstGeom>
          <a:noFill/>
        </p:spPr>
        <p:txBody>
          <a:bodyPr wrap="square" rtlCol="0">
            <a:spAutoFit/>
          </a:bodyPr>
          <a:lstStyle/>
          <a:p>
            <a:r>
              <a:rPr lang="it-IT" dirty="0" err="1"/>
              <a:t>Dendrogram</a:t>
            </a:r>
            <a:r>
              <a:rPr lang="it-IT" dirty="0"/>
              <a:t> of </a:t>
            </a:r>
            <a:r>
              <a:rPr lang="it-IT" dirty="0" err="1"/>
              <a:t>species</a:t>
            </a:r>
            <a:r>
              <a:rPr lang="it-IT" dirty="0"/>
              <a:t>, to </a:t>
            </a:r>
            <a:r>
              <a:rPr lang="it-IT" dirty="0" err="1"/>
              <a:t>identify</a:t>
            </a:r>
            <a:r>
              <a:rPr lang="it-IT" dirty="0"/>
              <a:t> </a:t>
            </a:r>
            <a:r>
              <a:rPr lang="it-IT" dirty="0" err="1"/>
              <a:t>groups</a:t>
            </a:r>
            <a:r>
              <a:rPr lang="it-IT" dirty="0"/>
              <a:t> of </a:t>
            </a:r>
            <a:r>
              <a:rPr lang="it-IT" dirty="0" err="1"/>
              <a:t>species</a:t>
            </a:r>
            <a:r>
              <a:rPr lang="it-IT" dirty="0"/>
              <a:t> with </a:t>
            </a:r>
            <a:r>
              <a:rPr lang="it-IT" dirty="0" err="1"/>
              <a:t>similar</a:t>
            </a:r>
            <a:r>
              <a:rPr lang="it-IT" dirty="0"/>
              <a:t> </a:t>
            </a:r>
            <a:r>
              <a:rPr lang="it-IT" dirty="0" err="1"/>
              <a:t>frequencies</a:t>
            </a:r>
            <a:r>
              <a:rPr lang="it-IT" dirty="0"/>
              <a:t> </a:t>
            </a:r>
            <a:r>
              <a:rPr lang="it-IT" dirty="0" err="1"/>
              <a:t>at</a:t>
            </a:r>
            <a:r>
              <a:rPr lang="it-IT" dirty="0"/>
              <a:t> </a:t>
            </a:r>
            <a:r>
              <a:rPr lang="it-IT" dirty="0" err="1"/>
              <a:t>different</a:t>
            </a:r>
            <a:r>
              <a:rPr lang="it-IT" dirty="0"/>
              <a:t> </a:t>
            </a:r>
            <a:r>
              <a:rPr lang="it-IT" dirty="0" err="1"/>
              <a:t>aspects</a:t>
            </a:r>
            <a:r>
              <a:rPr lang="it-IT" dirty="0"/>
              <a:t> (N, NE, E, SE etc.)</a:t>
            </a:r>
          </a:p>
        </p:txBody>
      </p:sp>
      <p:grpSp>
        <p:nvGrpSpPr>
          <p:cNvPr id="15" name="Gruppo 14">
            <a:extLst>
              <a:ext uri="{FF2B5EF4-FFF2-40B4-BE49-F238E27FC236}">
                <a16:creationId xmlns:a16="http://schemas.microsoft.com/office/drawing/2014/main" id="{FFD176C0-799A-4F22-88C5-AD2F13BCE66E}"/>
              </a:ext>
            </a:extLst>
          </p:cNvPr>
          <p:cNvGrpSpPr/>
          <p:nvPr/>
        </p:nvGrpSpPr>
        <p:grpSpPr>
          <a:xfrm>
            <a:off x="6426925" y="217714"/>
            <a:ext cx="5066101" cy="4142302"/>
            <a:chOff x="6426925" y="217714"/>
            <a:chExt cx="5066101" cy="4142302"/>
          </a:xfrm>
        </p:grpSpPr>
        <p:pic>
          <p:nvPicPr>
            <p:cNvPr id="5" name="Immagine 4">
              <a:extLst>
                <a:ext uri="{FF2B5EF4-FFF2-40B4-BE49-F238E27FC236}">
                  <a16:creationId xmlns:a16="http://schemas.microsoft.com/office/drawing/2014/main" id="{EC350B7B-2AF0-4359-8BFF-EB6C67D663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7888" y="1419497"/>
              <a:ext cx="5005138" cy="2940519"/>
            </a:xfrm>
            <a:prstGeom prst="rect">
              <a:avLst/>
            </a:prstGeom>
          </p:spPr>
        </p:pic>
        <p:sp>
          <p:nvSpPr>
            <p:cNvPr id="9" name="CasellaDiTesto 8">
              <a:extLst>
                <a:ext uri="{FF2B5EF4-FFF2-40B4-BE49-F238E27FC236}">
                  <a16:creationId xmlns:a16="http://schemas.microsoft.com/office/drawing/2014/main" id="{A53E7216-58CD-45FF-A25A-B2D771B4A90C}"/>
                </a:ext>
              </a:extLst>
            </p:cNvPr>
            <p:cNvSpPr txBox="1"/>
            <p:nvPr/>
          </p:nvSpPr>
          <p:spPr>
            <a:xfrm>
              <a:off x="6426925" y="217714"/>
              <a:ext cx="4859383" cy="369332"/>
            </a:xfrm>
            <a:prstGeom prst="rect">
              <a:avLst/>
            </a:prstGeom>
            <a:noFill/>
          </p:spPr>
          <p:txBody>
            <a:bodyPr wrap="square" rtlCol="0">
              <a:spAutoFit/>
            </a:bodyPr>
            <a:lstStyle/>
            <a:p>
              <a:r>
                <a:rPr lang="it-IT" dirty="0" err="1"/>
                <a:t>Ordination</a:t>
              </a:r>
              <a:r>
                <a:rPr lang="it-IT" dirty="0"/>
                <a:t> of </a:t>
              </a:r>
              <a:r>
                <a:rPr lang="it-IT" dirty="0" err="1"/>
                <a:t>exposures</a:t>
              </a:r>
              <a:r>
                <a:rPr lang="it-IT" dirty="0"/>
                <a:t> (on a </a:t>
              </a:r>
              <a:r>
                <a:rPr lang="it-IT" dirty="0" err="1"/>
                <a:t>floristic</a:t>
              </a:r>
              <a:r>
                <a:rPr lang="it-IT" dirty="0"/>
                <a:t> </a:t>
              </a:r>
              <a:r>
                <a:rPr lang="it-IT" dirty="0" err="1"/>
                <a:t>basis</a:t>
              </a:r>
              <a:r>
                <a:rPr lang="it-IT" dirty="0"/>
                <a:t>)</a:t>
              </a:r>
            </a:p>
          </p:txBody>
        </p:sp>
      </p:grpSp>
      <p:cxnSp>
        <p:nvCxnSpPr>
          <p:cNvPr id="11" name="Connettore diritto 10">
            <a:extLst>
              <a:ext uri="{FF2B5EF4-FFF2-40B4-BE49-F238E27FC236}">
                <a16:creationId xmlns:a16="http://schemas.microsoft.com/office/drawing/2014/main" id="{40706F33-45EB-438B-A348-F7495F2AB217}"/>
              </a:ext>
            </a:extLst>
          </p:cNvPr>
          <p:cNvCxnSpPr/>
          <p:nvPr/>
        </p:nvCxnSpPr>
        <p:spPr>
          <a:xfrm>
            <a:off x="3204754" y="6696891"/>
            <a:ext cx="1254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5AB2809-21EF-4D01-92D0-4222D08C354E}"/>
              </a:ext>
            </a:extLst>
          </p:cNvPr>
          <p:cNvSpPr txBox="1"/>
          <p:nvPr/>
        </p:nvSpPr>
        <p:spPr>
          <a:xfrm>
            <a:off x="4354286" y="6470466"/>
            <a:ext cx="113212" cy="276999"/>
          </a:xfrm>
          <a:prstGeom prst="rect">
            <a:avLst/>
          </a:prstGeom>
          <a:noFill/>
        </p:spPr>
        <p:txBody>
          <a:bodyPr wrap="square" rtlCol="0">
            <a:spAutoFit/>
          </a:bodyPr>
          <a:lstStyle/>
          <a:p>
            <a:r>
              <a:rPr lang="it-IT" sz="1200" dirty="0"/>
              <a:t>1</a:t>
            </a:r>
          </a:p>
        </p:txBody>
      </p:sp>
      <p:sp>
        <p:nvSpPr>
          <p:cNvPr id="13" name="CasellaDiTesto 12">
            <a:extLst>
              <a:ext uri="{FF2B5EF4-FFF2-40B4-BE49-F238E27FC236}">
                <a16:creationId xmlns:a16="http://schemas.microsoft.com/office/drawing/2014/main" id="{E5551943-72B8-44F4-A75B-AAE0967AF5C0}"/>
              </a:ext>
            </a:extLst>
          </p:cNvPr>
          <p:cNvSpPr txBox="1"/>
          <p:nvPr/>
        </p:nvSpPr>
        <p:spPr>
          <a:xfrm>
            <a:off x="3148148" y="6450372"/>
            <a:ext cx="113212" cy="276999"/>
          </a:xfrm>
          <a:prstGeom prst="rect">
            <a:avLst/>
          </a:prstGeom>
          <a:noFill/>
        </p:spPr>
        <p:txBody>
          <a:bodyPr wrap="square" rtlCol="0">
            <a:spAutoFit/>
          </a:bodyPr>
          <a:lstStyle/>
          <a:p>
            <a:r>
              <a:rPr lang="it-IT" sz="1200" dirty="0"/>
              <a:t>0</a:t>
            </a:r>
          </a:p>
        </p:txBody>
      </p:sp>
      <p:sp>
        <p:nvSpPr>
          <p:cNvPr id="14" name="CasellaDiTesto 13">
            <a:extLst>
              <a:ext uri="{FF2B5EF4-FFF2-40B4-BE49-F238E27FC236}">
                <a16:creationId xmlns:a16="http://schemas.microsoft.com/office/drawing/2014/main" id="{2B0C01F6-75C2-4ED1-8CC2-B2F99495486D}"/>
              </a:ext>
            </a:extLst>
          </p:cNvPr>
          <p:cNvSpPr txBox="1"/>
          <p:nvPr/>
        </p:nvSpPr>
        <p:spPr>
          <a:xfrm>
            <a:off x="3474722" y="6457407"/>
            <a:ext cx="1236618" cy="276999"/>
          </a:xfrm>
          <a:prstGeom prst="rect">
            <a:avLst/>
          </a:prstGeom>
          <a:noFill/>
        </p:spPr>
        <p:txBody>
          <a:bodyPr wrap="square" rtlCol="0">
            <a:spAutoFit/>
          </a:bodyPr>
          <a:lstStyle/>
          <a:p>
            <a:r>
              <a:rPr lang="it-IT" sz="1200" dirty="0" err="1"/>
              <a:t>Similarity</a:t>
            </a:r>
            <a:endParaRPr lang="it-IT" sz="1200" dirty="0"/>
          </a:p>
        </p:txBody>
      </p:sp>
    </p:spTree>
    <p:extLst>
      <p:ext uri="{BB962C8B-B14F-4D97-AF65-F5344CB8AC3E}">
        <p14:creationId xmlns:p14="http://schemas.microsoft.com/office/powerpoint/2010/main" val="150432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115F231-5953-4120-AF9C-AB677DA086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4741" y="3213463"/>
            <a:ext cx="4676503" cy="3453223"/>
          </a:xfrm>
          <a:prstGeom prst="rect">
            <a:avLst/>
          </a:prstGeom>
        </p:spPr>
      </p:pic>
      <p:pic>
        <p:nvPicPr>
          <p:cNvPr id="5" name="Immagine 4">
            <a:extLst>
              <a:ext uri="{FF2B5EF4-FFF2-40B4-BE49-F238E27FC236}">
                <a16:creationId xmlns:a16="http://schemas.microsoft.com/office/drawing/2014/main" id="{F404946C-16D9-43E0-9B3B-C95ED23064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4741" y="418011"/>
            <a:ext cx="8982517" cy="2795452"/>
          </a:xfrm>
          <a:prstGeom prst="rect">
            <a:avLst/>
          </a:prstGeom>
        </p:spPr>
      </p:pic>
      <p:pic>
        <p:nvPicPr>
          <p:cNvPr id="2050" name="Picture 2" descr="Where is Sardinia? - Sardinia Holidays 2023">
            <a:extLst>
              <a:ext uri="{FF2B5EF4-FFF2-40B4-BE49-F238E27FC236}">
                <a16:creationId xmlns:a16="http://schemas.microsoft.com/office/drawing/2014/main" id="{41F32371-E187-48D5-A3DA-C8A00B6C0E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84572" y="3965953"/>
            <a:ext cx="3334022" cy="223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1D7522F-1917-412F-84FB-8D5A35BB5B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26081" y="0"/>
            <a:ext cx="5355770" cy="6858000"/>
          </a:xfrm>
          <a:prstGeom prst="rect">
            <a:avLst/>
          </a:prstGeom>
        </p:spPr>
      </p:pic>
    </p:spTree>
    <p:extLst>
      <p:ext uri="{BB962C8B-B14F-4D97-AF65-F5344CB8AC3E}">
        <p14:creationId xmlns:p14="http://schemas.microsoft.com/office/powerpoint/2010/main" val="2664841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68C659F-27E0-40C7-AE18-779104A03C91}"/>
              </a:ext>
            </a:extLst>
          </p:cNvPr>
          <p:cNvSpPr txBox="1"/>
          <p:nvPr/>
        </p:nvSpPr>
        <p:spPr>
          <a:xfrm>
            <a:off x="687897" y="511728"/>
            <a:ext cx="10008066" cy="1200329"/>
          </a:xfrm>
          <a:prstGeom prst="rect">
            <a:avLst/>
          </a:prstGeom>
          <a:noFill/>
        </p:spPr>
        <p:txBody>
          <a:bodyPr wrap="square" rtlCol="0">
            <a:spAutoFit/>
          </a:bodyPr>
          <a:lstStyle/>
          <a:p>
            <a:r>
              <a:rPr lang="it-IT" sz="2400" dirty="0"/>
              <a:t>After </a:t>
            </a:r>
            <a:r>
              <a:rPr lang="it-IT" sz="2400" dirty="0" err="1"/>
              <a:t>such</a:t>
            </a:r>
            <a:r>
              <a:rPr lang="it-IT" sz="2400" dirty="0"/>
              <a:t> </a:t>
            </a:r>
            <a:r>
              <a:rPr lang="it-IT" sz="2400" dirty="0" err="1"/>
              <a:t>premises</a:t>
            </a:r>
            <a:r>
              <a:rPr lang="it-IT" sz="2400" dirty="0"/>
              <a:t>, </a:t>
            </a:r>
            <a:r>
              <a:rPr lang="it-IT" sz="2400" dirty="0" err="1"/>
              <a:t>we</a:t>
            </a:r>
            <a:r>
              <a:rPr lang="it-IT" sz="2400" dirty="0"/>
              <a:t> must </a:t>
            </a:r>
            <a:r>
              <a:rPr lang="it-IT" sz="2400" dirty="0" err="1"/>
              <a:t>discuss</a:t>
            </a:r>
            <a:r>
              <a:rPr lang="it-IT" sz="2400" dirty="0"/>
              <a:t> </a:t>
            </a:r>
            <a:r>
              <a:rPr lang="it-IT" sz="2400" dirty="0" err="1"/>
              <a:t>why</a:t>
            </a:r>
            <a:r>
              <a:rPr lang="it-IT" sz="2400" dirty="0"/>
              <a:t> </a:t>
            </a:r>
            <a:r>
              <a:rPr lang="it-IT" sz="2400" dirty="0" err="1"/>
              <a:t>we</a:t>
            </a:r>
            <a:r>
              <a:rPr lang="it-IT" sz="2400" dirty="0"/>
              <a:t> </a:t>
            </a:r>
            <a:r>
              <a:rPr lang="it-IT" sz="2400" dirty="0" err="1"/>
              <a:t>want</a:t>
            </a:r>
            <a:r>
              <a:rPr lang="it-IT" sz="2400" dirty="0"/>
              <a:t> to make use of </a:t>
            </a:r>
            <a:r>
              <a:rPr lang="it-IT" sz="2400" dirty="0" err="1"/>
              <a:t>biomonitoring</a:t>
            </a:r>
            <a:r>
              <a:rPr lang="it-IT" sz="2400" dirty="0"/>
              <a:t> techniques, </a:t>
            </a:r>
            <a:r>
              <a:rPr lang="it-IT" sz="2400" dirty="0" err="1"/>
              <a:t>based</a:t>
            </a:r>
            <a:r>
              <a:rPr lang="it-IT" sz="2400" dirty="0"/>
              <a:t> on </a:t>
            </a:r>
            <a:r>
              <a:rPr lang="it-IT" sz="2400" dirty="0" err="1"/>
              <a:t>organisms</a:t>
            </a:r>
            <a:r>
              <a:rPr lang="it-IT" sz="2400" dirty="0"/>
              <a:t>, to </a:t>
            </a:r>
            <a:r>
              <a:rPr lang="it-IT" sz="2400" dirty="0" err="1"/>
              <a:t>characterize</a:t>
            </a:r>
            <a:r>
              <a:rPr lang="it-IT" sz="2400" dirty="0"/>
              <a:t> or </a:t>
            </a:r>
            <a:r>
              <a:rPr lang="it-IT" sz="2400" dirty="0" err="1"/>
              <a:t>detect</a:t>
            </a:r>
            <a:r>
              <a:rPr lang="it-IT" sz="2400" dirty="0"/>
              <a:t> or </a:t>
            </a:r>
            <a:r>
              <a:rPr lang="it-IT" sz="2400" dirty="0" err="1"/>
              <a:t>predict</a:t>
            </a:r>
            <a:r>
              <a:rPr lang="it-IT" sz="2400" dirty="0"/>
              <a:t> </a:t>
            </a:r>
            <a:r>
              <a:rPr lang="it-IT" sz="2400" dirty="0" err="1"/>
              <a:t>possible</a:t>
            </a:r>
            <a:r>
              <a:rPr lang="it-IT" sz="2400" dirty="0"/>
              <a:t> environmental changes. The </a:t>
            </a:r>
            <a:r>
              <a:rPr lang="it-IT" sz="2400" dirty="0" err="1"/>
              <a:t>discussion</a:t>
            </a:r>
            <a:r>
              <a:rPr lang="it-IT" sz="2400" dirty="0"/>
              <a:t> </a:t>
            </a:r>
            <a:r>
              <a:rPr lang="it-IT" sz="2400" dirty="0" err="1"/>
              <a:t>is</a:t>
            </a:r>
            <a:r>
              <a:rPr lang="it-IT" sz="2400" dirty="0"/>
              <a:t> open…</a:t>
            </a:r>
          </a:p>
        </p:txBody>
      </p:sp>
    </p:spTree>
    <p:extLst>
      <p:ext uri="{BB962C8B-B14F-4D97-AF65-F5344CB8AC3E}">
        <p14:creationId xmlns:p14="http://schemas.microsoft.com/office/powerpoint/2010/main" val="241435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508001" y="304801"/>
            <a:ext cx="1117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it-IT" sz="2400" dirty="0"/>
              <a:t>At least seven different SPECIES concepts apply in Biology</a:t>
            </a:r>
          </a:p>
        </p:txBody>
      </p:sp>
      <p:grpSp>
        <p:nvGrpSpPr>
          <p:cNvPr id="4106" name="Group 10"/>
          <p:cNvGrpSpPr>
            <a:grpSpLocks/>
          </p:cNvGrpSpPr>
          <p:nvPr/>
        </p:nvGrpSpPr>
        <p:grpSpPr bwMode="auto">
          <a:xfrm>
            <a:off x="876300" y="1320802"/>
            <a:ext cx="10454218" cy="4213225"/>
            <a:chOff x="816" y="912"/>
            <a:chExt cx="4327" cy="2090"/>
          </a:xfrm>
        </p:grpSpPr>
        <p:pic>
          <p:nvPicPr>
            <p:cNvPr id="4102" name="Picture 6" descr="7spec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6" y="912"/>
              <a:ext cx="4087" cy="2090"/>
            </a:xfrm>
            <a:prstGeom prst="rect">
              <a:avLst/>
            </a:prstGeom>
            <a:noFill/>
            <a:extLst>
              <a:ext uri="{909E8E84-426E-40DD-AFC4-6F175D3DCCD1}">
                <a14:hiddenFill xmlns:a14="http://schemas.microsoft.com/office/drawing/2010/main">
                  <a:solidFill>
                    <a:srgbClr val="FFFFFF"/>
                  </a:solidFill>
                </a14:hiddenFill>
              </a:ext>
            </a:extLst>
          </p:spPr>
        </p:pic>
        <p:sp>
          <p:nvSpPr>
            <p:cNvPr id="4103" name="AutoShape 7"/>
            <p:cNvSpPr>
              <a:spLocks/>
            </p:cNvSpPr>
            <p:nvPr/>
          </p:nvSpPr>
          <p:spPr bwMode="auto">
            <a:xfrm>
              <a:off x="816" y="1488"/>
              <a:ext cx="144" cy="288"/>
            </a:xfrm>
            <a:prstGeom prst="leftBrace">
              <a:avLst>
                <a:gd name="adj1" fmla="val 16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4" name="AutoShape 8"/>
            <p:cNvSpPr>
              <a:spLocks/>
            </p:cNvSpPr>
            <p:nvPr/>
          </p:nvSpPr>
          <p:spPr bwMode="auto">
            <a:xfrm>
              <a:off x="816" y="2016"/>
              <a:ext cx="144" cy="288"/>
            </a:xfrm>
            <a:prstGeom prst="leftBrace">
              <a:avLst>
                <a:gd name="adj1" fmla="val 16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5" name="AutoShape 9"/>
            <p:cNvSpPr>
              <a:spLocks/>
            </p:cNvSpPr>
            <p:nvPr/>
          </p:nvSpPr>
          <p:spPr bwMode="auto">
            <a:xfrm>
              <a:off x="816" y="2496"/>
              <a:ext cx="144" cy="288"/>
            </a:xfrm>
            <a:prstGeom prst="leftBrace">
              <a:avLst>
                <a:gd name="adj1" fmla="val 16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CasellaDiTesto 1"/>
          <p:cNvSpPr txBox="1"/>
          <p:nvPr/>
        </p:nvSpPr>
        <p:spPr>
          <a:xfrm>
            <a:off x="508000" y="2541415"/>
            <a:ext cx="469673" cy="461665"/>
          </a:xfrm>
          <a:prstGeom prst="rect">
            <a:avLst/>
          </a:prstGeom>
          <a:noFill/>
        </p:spPr>
        <p:txBody>
          <a:bodyPr wrap="square" rtlCol="0">
            <a:spAutoFit/>
          </a:bodyPr>
          <a:lstStyle/>
          <a:p>
            <a:r>
              <a:rPr lang="en-GB" sz="2400" b="1" dirty="0"/>
              <a:t>A</a:t>
            </a:r>
          </a:p>
        </p:txBody>
      </p:sp>
      <p:sp>
        <p:nvSpPr>
          <p:cNvPr id="12" name="CasellaDiTesto 11"/>
          <p:cNvSpPr txBox="1"/>
          <p:nvPr/>
        </p:nvSpPr>
        <p:spPr>
          <a:xfrm>
            <a:off x="499427" y="3605808"/>
            <a:ext cx="469673" cy="461665"/>
          </a:xfrm>
          <a:prstGeom prst="rect">
            <a:avLst/>
          </a:prstGeom>
          <a:noFill/>
        </p:spPr>
        <p:txBody>
          <a:bodyPr wrap="square" rtlCol="0">
            <a:spAutoFit/>
          </a:bodyPr>
          <a:lstStyle/>
          <a:p>
            <a:r>
              <a:rPr lang="en-GB" sz="2400" b="1" dirty="0"/>
              <a:t>B</a:t>
            </a:r>
          </a:p>
        </p:txBody>
      </p:sp>
      <p:sp>
        <p:nvSpPr>
          <p:cNvPr id="13" name="CasellaDiTesto 12"/>
          <p:cNvSpPr txBox="1"/>
          <p:nvPr/>
        </p:nvSpPr>
        <p:spPr>
          <a:xfrm>
            <a:off x="490854" y="4573439"/>
            <a:ext cx="469673" cy="461665"/>
          </a:xfrm>
          <a:prstGeom prst="rect">
            <a:avLst/>
          </a:prstGeom>
          <a:noFill/>
        </p:spPr>
        <p:txBody>
          <a:bodyPr wrap="square" rtlCol="0">
            <a:spAutoFit/>
          </a:bodyPr>
          <a:lstStyle/>
          <a:p>
            <a:r>
              <a:rPr lang="en-GB" sz="2400" b="1" dirty="0"/>
              <a:t>C</a:t>
            </a:r>
          </a:p>
        </p:txBody>
      </p:sp>
      <p:sp>
        <p:nvSpPr>
          <p:cNvPr id="14" name="CasellaDiTesto 13"/>
          <p:cNvSpPr txBox="1"/>
          <p:nvPr/>
        </p:nvSpPr>
        <p:spPr>
          <a:xfrm>
            <a:off x="508000" y="5805265"/>
            <a:ext cx="7676503" cy="461665"/>
          </a:xfrm>
          <a:prstGeom prst="rect">
            <a:avLst/>
          </a:prstGeom>
          <a:noFill/>
        </p:spPr>
        <p:txBody>
          <a:bodyPr wrap="square" rtlCol="0">
            <a:spAutoFit/>
          </a:bodyPr>
          <a:lstStyle/>
          <a:p>
            <a:r>
              <a:rPr lang="en-GB" sz="2400" b="1" dirty="0"/>
              <a:t>A = Biological/reproductive concept</a:t>
            </a:r>
          </a:p>
        </p:txBody>
      </p:sp>
      <p:sp>
        <p:nvSpPr>
          <p:cNvPr id="15" name="CasellaDiTesto 14"/>
          <p:cNvSpPr txBox="1"/>
          <p:nvPr/>
        </p:nvSpPr>
        <p:spPr>
          <a:xfrm>
            <a:off x="490854" y="6266930"/>
            <a:ext cx="7676503" cy="461665"/>
          </a:xfrm>
          <a:prstGeom prst="rect">
            <a:avLst/>
          </a:prstGeom>
          <a:noFill/>
        </p:spPr>
        <p:txBody>
          <a:bodyPr wrap="square" rtlCol="0">
            <a:spAutoFit/>
          </a:bodyPr>
          <a:lstStyle/>
          <a:p>
            <a:r>
              <a:rPr lang="en-GB" sz="2400" b="1" dirty="0"/>
              <a:t>B = Evolutionary concept</a:t>
            </a:r>
          </a:p>
        </p:txBody>
      </p:sp>
      <p:sp>
        <p:nvSpPr>
          <p:cNvPr id="16" name="CasellaDiTesto 15"/>
          <p:cNvSpPr txBox="1"/>
          <p:nvPr/>
        </p:nvSpPr>
        <p:spPr>
          <a:xfrm>
            <a:off x="5303809" y="5805265"/>
            <a:ext cx="6026709" cy="461665"/>
          </a:xfrm>
          <a:prstGeom prst="rect">
            <a:avLst/>
          </a:prstGeom>
          <a:noFill/>
        </p:spPr>
        <p:txBody>
          <a:bodyPr wrap="square" rtlCol="0">
            <a:spAutoFit/>
          </a:bodyPr>
          <a:lstStyle/>
          <a:p>
            <a:r>
              <a:rPr lang="en-GB" sz="2400" b="1" dirty="0"/>
              <a:t>C = Morphological concept</a:t>
            </a:r>
          </a:p>
        </p:txBody>
      </p:sp>
    </p:spTree>
    <p:extLst>
      <p:ext uri="{BB962C8B-B14F-4D97-AF65-F5344CB8AC3E}">
        <p14:creationId xmlns:p14="http://schemas.microsoft.com/office/powerpoint/2010/main" val="146865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406402" y="304800"/>
            <a:ext cx="11258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dirty="0"/>
              <a:t>This </a:t>
            </a:r>
            <a:r>
              <a:rPr lang="en-US" sz="2400" b="1" dirty="0"/>
              <a:t>BIOLOGICAL</a:t>
            </a:r>
            <a:r>
              <a:rPr lang="en-US" sz="2400" dirty="0"/>
              <a:t> concept of species emphasizes the importance of populations of individuals interconnected by genetic exchanges that occur following sexual reproduction, and which give rise to unlimitedly fertile offspring.</a:t>
            </a:r>
            <a:endParaRPr lang="it-IT" altLang="it-IT" sz="2400" dirty="0"/>
          </a:p>
        </p:txBody>
      </p:sp>
      <p:sp>
        <p:nvSpPr>
          <p:cNvPr id="8198" name="Text Box 6"/>
          <p:cNvSpPr txBox="1">
            <a:spLocks noChangeArrowheads="1"/>
          </p:cNvSpPr>
          <p:nvPr/>
        </p:nvSpPr>
        <p:spPr bwMode="auto">
          <a:xfrm>
            <a:off x="406402" y="2276477"/>
            <a:ext cx="11216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The guiding criterion is therefore the </a:t>
            </a:r>
            <a:r>
              <a:rPr lang="en-US" sz="2400" b="1" dirty="0"/>
              <a:t>REPRODUCTIVE ISOLATION </a:t>
            </a:r>
            <a:r>
              <a:rPr lang="en-US" sz="2400" dirty="0"/>
              <a:t>of the species compared to other species.</a:t>
            </a:r>
          </a:p>
        </p:txBody>
      </p:sp>
    </p:spTree>
    <p:extLst>
      <p:ext uri="{BB962C8B-B14F-4D97-AF65-F5344CB8AC3E}">
        <p14:creationId xmlns:p14="http://schemas.microsoft.com/office/powerpoint/2010/main" val="2691545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ppt_x</p:attrName>
                                        </p:attrNameLst>
                                      </p:cBhvr>
                                      <p:tavLst>
                                        <p:tav tm="0">
                                          <p:val>
                                            <p:strVal val="#ppt_x-.2"/>
                                          </p:val>
                                        </p:tav>
                                        <p:tav tm="100000">
                                          <p:val>
                                            <p:strVal val="#ppt_x"/>
                                          </p:val>
                                        </p:tav>
                                      </p:tavLst>
                                    </p:anim>
                                    <p:anim calcmode="lin" valueType="num">
                                      <p:cBhvr>
                                        <p:cTn id="8"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09600" y="381001"/>
            <a:ext cx="782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t>Sexual reproduction</a:t>
            </a:r>
            <a:r>
              <a:rPr lang="en-US" sz="2400" dirty="0"/>
              <a:t>: </a:t>
            </a:r>
          </a:p>
          <a:p>
            <a:r>
              <a:rPr lang="en-US" sz="2400" b="1" dirty="0"/>
              <a:t>FUSION OF GAMETES </a:t>
            </a:r>
            <a:r>
              <a:rPr lang="en-US" sz="2400" dirty="0"/>
              <a:t>(reproductive cells: e.g. egg cell + sperm)</a:t>
            </a:r>
          </a:p>
        </p:txBody>
      </p:sp>
      <p:sp>
        <p:nvSpPr>
          <p:cNvPr id="10246" name="Text Box 6"/>
          <p:cNvSpPr txBox="1">
            <a:spLocks noChangeArrowheads="1"/>
          </p:cNvSpPr>
          <p:nvPr/>
        </p:nvSpPr>
        <p:spPr bwMode="auto">
          <a:xfrm>
            <a:off x="609600" y="1981201"/>
            <a:ext cx="1107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t>Vegetative propagation</a:t>
            </a:r>
            <a:r>
              <a:rPr lang="en-US" sz="2400" dirty="0"/>
              <a:t>: </a:t>
            </a:r>
          </a:p>
          <a:p>
            <a:r>
              <a:rPr lang="en-US" sz="2400" dirty="0"/>
              <a:t>From the name it is clear that it is particularly frequent among plant organisms.</a:t>
            </a:r>
          </a:p>
        </p:txBody>
      </p:sp>
      <p:grpSp>
        <p:nvGrpSpPr>
          <p:cNvPr id="10250" name="Group 10"/>
          <p:cNvGrpSpPr>
            <a:grpSpLocks/>
          </p:cNvGrpSpPr>
          <p:nvPr/>
        </p:nvGrpSpPr>
        <p:grpSpPr bwMode="auto">
          <a:xfrm>
            <a:off x="304800" y="2812198"/>
            <a:ext cx="11887200" cy="2492376"/>
            <a:chOff x="144" y="2077"/>
            <a:chExt cx="5616" cy="1570"/>
          </a:xfrm>
        </p:grpSpPr>
        <p:sp>
          <p:nvSpPr>
            <p:cNvPr id="10247" name="Text Box 7"/>
            <p:cNvSpPr txBox="1">
              <a:spLocks noChangeArrowheads="1"/>
            </p:cNvSpPr>
            <p:nvPr/>
          </p:nvSpPr>
          <p:spPr bwMode="auto">
            <a:xfrm>
              <a:off x="1488" y="2077"/>
              <a:ext cx="4272"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190500">
                <a:defRPr>
                  <a:solidFill>
                    <a:schemeClr val="tx1"/>
                  </a:solidFill>
                  <a:latin typeface="Arial" charset="0"/>
                  <a:cs typeface="Arial" charset="0"/>
                </a:defRPr>
              </a:lvl2pPr>
              <a:lvl3pPr marL="381000">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lvl="2" eaLnBrk="0" hangingPunct="0">
                <a:buFont typeface="Symbol" pitchFamily="18" charset="2"/>
                <a:buChar char="¨"/>
              </a:pPr>
              <a:r>
                <a:rPr lang="it-IT" altLang="it-IT" sz="2400" dirty="0">
                  <a:latin typeface="+mn-lt"/>
                </a:rPr>
                <a:t> </a:t>
              </a:r>
              <a:r>
                <a:rPr lang="en-US" altLang="it-IT" sz="2400" dirty="0">
                  <a:latin typeface="+mn-lt"/>
                </a:rPr>
                <a:t>budding (e.g. in Hydra, but also in yeast cells);</a:t>
              </a:r>
            </a:p>
            <a:p>
              <a:pPr lvl="2" eaLnBrk="0" hangingPunct="0">
                <a:buFont typeface="Symbol" pitchFamily="18" charset="2"/>
                <a:buChar char="¨"/>
              </a:pPr>
              <a:r>
                <a:rPr lang="en-US" altLang="it-IT" sz="2400" dirty="0">
                  <a:latin typeface="+mn-lt"/>
                </a:rPr>
                <a:t> division or fragmentation of the individual mother;</a:t>
              </a:r>
            </a:p>
            <a:p>
              <a:pPr lvl="2" eaLnBrk="0" hangingPunct="0">
                <a:buFont typeface="Symbol" pitchFamily="18" charset="2"/>
                <a:buChar char="¨"/>
              </a:pPr>
              <a:r>
                <a:rPr lang="en-US" altLang="it-IT" sz="2400" dirty="0">
                  <a:latin typeface="+mn-lt"/>
                </a:rPr>
                <a:t> production of vegetative propagules;</a:t>
              </a:r>
            </a:p>
            <a:p>
              <a:pPr lvl="2" eaLnBrk="0" hangingPunct="0">
                <a:buFont typeface="Symbol" pitchFamily="18" charset="2"/>
                <a:buChar char="¨"/>
              </a:pPr>
              <a:r>
                <a:rPr lang="en-US" altLang="it-IT" sz="2400" dirty="0">
                  <a:latin typeface="+mn-lt"/>
                </a:rPr>
                <a:t> production of structures such as </a:t>
              </a:r>
              <a:r>
                <a:rPr lang="en-US" altLang="it-IT" sz="2400" dirty="0" err="1">
                  <a:latin typeface="+mn-lt"/>
                </a:rPr>
                <a:t>stolons</a:t>
              </a:r>
              <a:r>
                <a:rPr lang="en-US" altLang="it-IT" sz="2400" dirty="0">
                  <a:latin typeface="+mn-lt"/>
                </a:rPr>
                <a:t>, bulbils, rhizomes, etc.</a:t>
              </a:r>
            </a:p>
            <a:p>
              <a:pPr lvl="2" eaLnBrk="0" hangingPunct="0">
                <a:buFont typeface="Symbol" pitchFamily="18" charset="2"/>
                <a:buChar char="¨"/>
              </a:pPr>
              <a:r>
                <a:rPr lang="en-US" altLang="it-IT" sz="2400" dirty="0">
                  <a:latin typeface="+mn-lt"/>
                </a:rPr>
                <a:t> “</a:t>
              </a:r>
              <a:r>
                <a:rPr lang="en-US" altLang="it-IT" sz="2400" dirty="0" err="1">
                  <a:latin typeface="+mn-lt"/>
                </a:rPr>
                <a:t>apomixis</a:t>
              </a:r>
              <a:r>
                <a:rPr lang="en-US" altLang="it-IT" sz="2400" dirty="0">
                  <a:latin typeface="+mn-lt"/>
                </a:rPr>
                <a:t>”</a:t>
              </a:r>
              <a:r>
                <a:rPr lang="it-IT" altLang="it-IT" sz="2400" dirty="0">
                  <a:latin typeface="+mn-lt"/>
                </a:rPr>
                <a:t>”</a:t>
              </a:r>
            </a:p>
            <a:p>
              <a:pPr eaLnBrk="0" hangingPunct="0">
                <a:spcBef>
                  <a:spcPct val="50000"/>
                </a:spcBef>
              </a:pPr>
              <a:endParaRPr lang="it-IT" altLang="it-IT" sz="2400" dirty="0">
                <a:latin typeface="+mn-lt"/>
              </a:endParaRPr>
            </a:p>
          </p:txBody>
        </p:sp>
        <p:pic>
          <p:nvPicPr>
            <p:cNvPr id="10248" name="Picture 8" descr="hydra-187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 y="2160"/>
              <a:ext cx="1500" cy="112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9" name="Picture 9" descr="se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7600" y="260352"/>
            <a:ext cx="2946400" cy="174942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09600" y="5073740"/>
            <a:ext cx="1107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eaLnBrk="0" hangingPunct="0">
              <a:defRPr sz="2400" b="1">
                <a:latin typeface="Times New Roman" pitchFamily="18" charset="0"/>
              </a:defRPr>
            </a:lvl1pPr>
          </a:lstStyle>
          <a:p>
            <a:r>
              <a:rPr lang="en-GB" dirty="0">
                <a:latin typeface="+mn-lt"/>
              </a:rPr>
              <a:t>Inapplicability for extinct organisms</a:t>
            </a:r>
          </a:p>
        </p:txBody>
      </p:sp>
    </p:spTree>
    <p:extLst>
      <p:ext uri="{BB962C8B-B14F-4D97-AF65-F5344CB8AC3E}">
        <p14:creationId xmlns:p14="http://schemas.microsoft.com/office/powerpoint/2010/main" val="392544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lide(fromBottom)">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slide(fromBottom)">
                                      <p:cBhvr>
                                        <p:cTn id="1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06400" y="304800"/>
            <a:ext cx="10972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it-IT" sz="2400" b="1" dirty="0"/>
              <a:t>"phylogenetic" or "evolutionary" species concept</a:t>
            </a:r>
          </a:p>
          <a:p>
            <a:pPr eaLnBrk="0" hangingPunct="0"/>
            <a:endParaRPr lang="it-IT" altLang="it-IT" sz="2400" dirty="0"/>
          </a:p>
          <a:p>
            <a:pPr algn="just" eaLnBrk="0" hangingPunct="0"/>
            <a:r>
              <a:rPr lang="en-US" sz="2400" dirty="0"/>
              <a:t>"A species is a single lineage of populations formed by progenitor-descendants that is distinct from other lineages and which has its own evolutionary tendencies and a well-defined historical destiny."</a:t>
            </a:r>
            <a:endParaRPr lang="it-IT" altLang="it-IT" sz="2400" dirty="0"/>
          </a:p>
          <a:p>
            <a:pPr algn="r" eaLnBrk="0" hangingPunct="0"/>
            <a:r>
              <a:rPr lang="it-IT" altLang="it-IT" sz="2400" dirty="0"/>
              <a:t>Simpson 1951, 1961; </a:t>
            </a:r>
            <a:r>
              <a:rPr lang="it-IT" altLang="it-IT" sz="2400" dirty="0" err="1"/>
              <a:t>Wiley</a:t>
            </a:r>
            <a:r>
              <a:rPr lang="it-IT" altLang="it-IT" sz="2400" dirty="0"/>
              <a:t>, 1978</a:t>
            </a:r>
          </a:p>
        </p:txBody>
      </p:sp>
      <p:grpSp>
        <p:nvGrpSpPr>
          <p:cNvPr id="3079" name="Group 7"/>
          <p:cNvGrpSpPr>
            <a:grpSpLocks/>
          </p:cNvGrpSpPr>
          <p:nvPr/>
        </p:nvGrpSpPr>
        <p:grpSpPr bwMode="auto">
          <a:xfrm>
            <a:off x="406401" y="3200400"/>
            <a:ext cx="11379200" cy="2730500"/>
            <a:chOff x="192" y="2016"/>
            <a:chExt cx="5376" cy="1720"/>
          </a:xfrm>
        </p:grpSpPr>
        <p:sp>
          <p:nvSpPr>
            <p:cNvPr id="3080" name="Text Box 8"/>
            <p:cNvSpPr txBox="1">
              <a:spLocks noChangeArrowheads="1"/>
            </p:cNvSpPr>
            <p:nvPr/>
          </p:nvSpPr>
          <p:spPr bwMode="auto">
            <a:xfrm>
              <a:off x="192" y="2016"/>
              <a:ext cx="3120" cy="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it-IT" sz="2400" dirty="0"/>
                <a:t>This broad definition is intended to define species in terms of evolutionary processes and has the advantage of including both living and extinct organisms, regardless of their reproductive modes.</a:t>
              </a:r>
            </a:p>
            <a:p>
              <a:pPr algn="just" eaLnBrk="0" hangingPunct="0"/>
              <a:endParaRPr lang="en-US" altLang="it-IT" sz="2400" dirty="0"/>
            </a:p>
            <a:p>
              <a:pPr eaLnBrk="0" hangingPunct="0">
                <a:spcBef>
                  <a:spcPct val="50000"/>
                </a:spcBef>
              </a:pPr>
              <a:endParaRPr lang="it-IT" altLang="it-IT" sz="2400" dirty="0"/>
            </a:p>
          </p:txBody>
        </p:sp>
        <p:pic>
          <p:nvPicPr>
            <p:cNvPr id="3081" name="Picture 9" descr="alberopaper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6" y="2112"/>
              <a:ext cx="2112" cy="1624"/>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CasellaDiTesto 1"/>
          <p:cNvSpPr txBox="1"/>
          <p:nvPr/>
        </p:nvSpPr>
        <p:spPr>
          <a:xfrm>
            <a:off x="406400" y="5373217"/>
            <a:ext cx="6841878" cy="830997"/>
          </a:xfrm>
          <a:prstGeom prst="rect">
            <a:avLst/>
          </a:prstGeom>
          <a:noFill/>
        </p:spPr>
        <p:txBody>
          <a:bodyPr wrap="square" rtlCol="0">
            <a:spAutoFit/>
          </a:bodyPr>
          <a:lstStyle/>
          <a:p>
            <a:r>
              <a:rPr lang="en-US" sz="2400" dirty="0"/>
              <a:t>This definition finds strong support from phylogenetic reconstructions based on genetic analysis</a:t>
            </a:r>
            <a:endParaRPr lang="en-GB" sz="2400" dirty="0"/>
          </a:p>
        </p:txBody>
      </p:sp>
    </p:spTree>
    <p:extLst>
      <p:ext uri="{BB962C8B-B14F-4D97-AF65-F5344CB8AC3E}">
        <p14:creationId xmlns:p14="http://schemas.microsoft.com/office/powerpoint/2010/main" val="148194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508001" y="381000"/>
            <a:ext cx="10871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dirty="0"/>
              <a:t>This definition of species has relatively recent roots: the idea of ​​evolution appeared towards the second half of the 17th century, and only after the second half of the 19th century was it widely accepted. In previous times, on the contrary, it was believed that species were IMMUTABLE, having been created by God. Linnaeus himself, the most important </a:t>
            </a:r>
            <a:r>
              <a:rPr lang="en-US" sz="2400" dirty="0" err="1"/>
              <a:t>systematist</a:t>
            </a:r>
            <a:r>
              <a:rPr lang="en-US" sz="2400" dirty="0"/>
              <a:t> of the 18th century, and the young DARWIN supported the idea of ​​the FIXITY of species.</a:t>
            </a:r>
            <a:endParaRPr lang="it-IT" altLang="it-IT" sz="2400" dirty="0"/>
          </a:p>
        </p:txBody>
      </p:sp>
      <p:sp>
        <p:nvSpPr>
          <p:cNvPr id="4103" name="Text Box 7"/>
          <p:cNvSpPr txBox="1">
            <a:spLocks noChangeArrowheads="1"/>
          </p:cNvSpPr>
          <p:nvPr/>
        </p:nvSpPr>
        <p:spPr bwMode="auto">
          <a:xfrm>
            <a:off x="508001" y="3886202"/>
            <a:ext cx="1087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dirty="0"/>
              <a:t>The strongest objection concerns the fact that this concept is difficult to use when trying to identify species in nature, because the criteria - "evolutionary trends" and "historical fate" are at best vague and difficult to know.</a:t>
            </a:r>
            <a:endParaRPr lang="it-IT" altLang="it-IT" sz="2400" dirty="0"/>
          </a:p>
        </p:txBody>
      </p:sp>
    </p:spTree>
    <p:extLst>
      <p:ext uri="{BB962C8B-B14F-4D97-AF65-F5344CB8AC3E}">
        <p14:creationId xmlns:p14="http://schemas.microsoft.com/office/powerpoint/2010/main" val="3372594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3577</Words>
  <Application>Microsoft Office PowerPoint</Application>
  <PresentationFormat>Widescreen</PresentationFormat>
  <Paragraphs>211</Paragraphs>
  <Slides>44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Calibri Light</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TRETIACH MAURO</dc:creator>
  <cp:lastModifiedBy>TRETIACH MAURO</cp:lastModifiedBy>
  <cp:revision>72</cp:revision>
  <dcterms:created xsi:type="dcterms:W3CDTF">2023-10-23T07:33:47Z</dcterms:created>
  <dcterms:modified xsi:type="dcterms:W3CDTF">2024-10-02T15:07:17Z</dcterms:modified>
</cp:coreProperties>
</file>