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554" r:id="rId5"/>
    <p:sldId id="510" r:id="rId6"/>
    <p:sldId id="511" r:id="rId7"/>
    <p:sldId id="512" r:id="rId8"/>
    <p:sldId id="513" r:id="rId9"/>
    <p:sldId id="514" r:id="rId10"/>
    <p:sldId id="522" r:id="rId11"/>
    <p:sldId id="524" r:id="rId12"/>
    <p:sldId id="526" r:id="rId13"/>
    <p:sldId id="527" r:id="rId14"/>
    <p:sldId id="528" r:id="rId15"/>
    <p:sldId id="529" r:id="rId16"/>
    <p:sldId id="530" r:id="rId17"/>
    <p:sldId id="531" r:id="rId18"/>
    <p:sldId id="532" r:id="rId19"/>
    <p:sldId id="533" r:id="rId20"/>
    <p:sldId id="534" r:id="rId21"/>
    <p:sldId id="535" r:id="rId22"/>
    <p:sldId id="536" r:id="rId23"/>
    <p:sldId id="539" r:id="rId24"/>
    <p:sldId id="553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42F00"/>
    <a:srgbClr val="000074"/>
    <a:srgbClr val="F23A00"/>
    <a:srgbClr val="CC3100"/>
    <a:srgbClr val="FF6600"/>
    <a:srgbClr val="293315"/>
    <a:srgbClr val="F3F1F3"/>
    <a:srgbClr val="336699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6" autoAdjust="0"/>
    <p:restoredTop sz="97459" autoAdjust="0"/>
  </p:normalViewPr>
  <p:slideViewPr>
    <p:cSldViewPr>
      <p:cViewPr varScale="1">
        <p:scale>
          <a:sx n="69" d="100"/>
          <a:sy n="69" d="100"/>
        </p:scale>
        <p:origin x="72" y="1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85" d="100"/>
          <a:sy n="85" d="100"/>
        </p:scale>
        <p:origin x="-220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C50BC-F8FC-4F89-BEEF-553EEF9B6ECC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A00D8-4636-4209-A556-58D35166E2C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8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5A63D-1AC9-4FA3-9DB4-68C43D896F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540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0791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419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D5A63D-1AC9-4FA3-9DB4-68C43D896FB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14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22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1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997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61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45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135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33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A00D8-4636-4209-A556-58D35166E2C8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85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9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5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09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83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325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22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2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29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437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38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07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56A4-14F3-4055-96C6-0AF81D197DD7}" type="datetimeFigureOut">
              <a:rPr lang="it-IT" smtClean="0"/>
              <a:pPr/>
              <a:t>03/10/2024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9FAA2-238F-4F50-AAF9-03CD87AC356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93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ndividuare i concetti chi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4865437" y="2680674"/>
            <a:ext cx="3741880" cy="2278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b="1" dirty="0" smtClean="0">
                <a:solidFill>
                  <a:srgbClr val="C00000"/>
                </a:solidFill>
                <a:cs typeface="Consolas" panose="020B0609020204030204" pitchFamily="49" charset="0"/>
              </a:rPr>
              <a:t>Problematiche </a:t>
            </a:r>
            <a:r>
              <a:rPr lang="it-IT" sz="2400" b="1" dirty="0">
                <a:solidFill>
                  <a:srgbClr val="C00000"/>
                </a:solidFill>
                <a:cs typeface="Consolas" panose="020B0609020204030204" pitchFamily="49" charset="0"/>
              </a:rPr>
              <a:t>progettuali: </a:t>
            </a:r>
            <a:r>
              <a:rPr lang="it-IT" sz="2400" b="1" dirty="0">
                <a:solidFill>
                  <a:srgbClr val="002060"/>
                </a:solidFill>
                <a:cs typeface="Consolas" panose="020B0609020204030204" pitchFamily="49" charset="0"/>
              </a:rPr>
              <a:t>temi più rilevanti </a:t>
            </a:r>
            <a:r>
              <a:rPr lang="it-IT" sz="2400" dirty="0">
                <a:solidFill>
                  <a:srgbClr val="002060"/>
                </a:solidFill>
                <a:cs typeface="Consolas" panose="020B0609020204030204" pitchFamily="49" charset="0"/>
              </a:rPr>
              <a:t>che investono la progettazione di un organismo edilizio per la sua </a:t>
            </a:r>
            <a:r>
              <a:rPr lang="it-IT" sz="2400" dirty="0" smtClean="0">
                <a:solidFill>
                  <a:srgbClr val="002060"/>
                </a:solidFill>
                <a:cs typeface="Consolas" panose="020B0609020204030204" pitchFamily="49" charset="0"/>
              </a:rPr>
              <a:t>realizzazione</a:t>
            </a:r>
            <a:endParaRPr lang="it-IT" sz="2400" dirty="0">
              <a:solidFill>
                <a:srgbClr val="002060"/>
              </a:solidFill>
              <a:cs typeface="Consolas" panose="020B0609020204030204" pitchFamily="49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323528" y="1196752"/>
            <a:ext cx="8568952" cy="3096344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7299" y="1751096"/>
            <a:ext cx="5517232" cy="413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17378"/>
            <a:ext cx="4392692" cy="42199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5995" y="2002958"/>
            <a:ext cx="47283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Diverso comportamento agli 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agenti atmosferici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Proprietà 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chimiche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Proprietà 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fisico-meccaniche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	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porosità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	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modulo elastico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	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coefficiente dilatazione </a:t>
            </a:r>
          </a:p>
          <a:p>
            <a:pPr lvl="1"/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      termica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65995" y="5529719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Tolleranze 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proprie, di lavorazione e messa in opera</a:t>
            </a:r>
            <a:endParaRPr lang="it-IT" sz="2400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it-IT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98" y="2021570"/>
            <a:ext cx="4514166" cy="5077809"/>
          </a:xfrm>
          <a:prstGeom prst="rect">
            <a:avLst/>
          </a:prstGeom>
        </p:spPr>
      </p:pic>
      <p:sp>
        <p:nvSpPr>
          <p:cNvPr id="8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CasellaDiTesto 7"/>
          <p:cNvSpPr txBox="1"/>
          <p:nvPr/>
        </p:nvSpPr>
        <p:spPr>
          <a:xfrm>
            <a:off x="683568" y="672068"/>
            <a:ext cx="8172909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Tema della CONTINUITA’ - Combinazione 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di diversi materiali</a:t>
            </a:r>
          </a:p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COMPATIBILITA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 COMPORTAMENTO SINGOLI MATERIALI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endParaRPr lang="it-IT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52" y="737915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CONTINUITÀ FUNZIONALE</a:t>
            </a:r>
            <a:endParaRPr lang="it-IT" sz="24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 descr="P101005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4364"/>
            <a:ext cx="3987650" cy="541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5028" y="1444364"/>
            <a:ext cx="5058972" cy="5413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64304" y="2108669"/>
            <a:ext cx="5413636" cy="4085027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1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731" y="1444283"/>
            <a:ext cx="4608512" cy="46721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752" y="719036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latin typeface="+mn-lt"/>
              </a:rPr>
              <a:t>DISCONTINUITÀ FUNZIONALE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8" y="1444283"/>
            <a:ext cx="4230215" cy="4672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86820" y="1802577"/>
            <a:ext cx="5445224" cy="4665622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91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85421"/>
            <a:ext cx="9144000" cy="1354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3600" b="1" dirty="0">
                <a:solidFill>
                  <a:srgbClr val="000074"/>
                </a:solidFill>
                <a:cs typeface="Arial" panose="020B0604020202020204" pitchFamily="34" charset="0"/>
              </a:rPr>
              <a:t>PROBLEMATICHE PROGETTUALI CHIAVE</a:t>
            </a:r>
          </a:p>
          <a:p>
            <a:pPr marL="0" indent="0" algn="ctr" eaLnBrk="1" hangingPunct="1">
              <a:buFontTx/>
              <a:buNone/>
            </a:pPr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IL LIMITE</a:t>
            </a:r>
            <a:endParaRPr lang="it-IT" sz="28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660" y="2276872"/>
            <a:ext cx="9090248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Materiali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                 </a:t>
            </a:r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Caratteristiche dovute alla natura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Nuovi 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materiali 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					      	</a:t>
            </a:r>
            <a:endParaRPr lang="it-IT" sz="2000" b="1" dirty="0" smtClean="0">
              <a:solidFill>
                <a:srgbClr val="000074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			</a:t>
            </a: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Funzionamento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 </a:t>
            </a:r>
            <a:r>
              <a:rPr lang="it-IT" b="1" dirty="0" smtClean="0">
                <a:solidFill>
                  <a:srgbClr val="000074"/>
                </a:solidFill>
                <a:cs typeface="Arial" panose="020B0604020202020204" pitchFamily="34" charset="0"/>
              </a:rPr>
              <a:t>  </a:t>
            </a: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Principi </a:t>
            </a:r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costruttivi</a:t>
            </a: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 </a:t>
            </a:r>
            <a:r>
              <a:rPr lang="it-IT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                 </a:t>
            </a: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Nuovo 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funzionamento</a:t>
            </a:r>
            <a:endParaRPr lang="it-IT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F23A00"/>
                </a:solidFill>
                <a:cs typeface="Arial" panose="020B0604020202020204" pitchFamily="34" charset="0"/>
              </a:rPr>
              <a:t>	</a:t>
            </a:r>
            <a:r>
              <a:rPr lang="it-IT" b="1" dirty="0" smtClean="0">
                <a:solidFill>
                  <a:srgbClr val="F23A00"/>
                </a:solidFill>
                <a:cs typeface="Arial" panose="020B0604020202020204" pitchFamily="34" charset="0"/>
              </a:rPr>
              <a:t>					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Sistema di componenti</a:t>
            </a:r>
          </a:p>
          <a:p>
            <a:pPr>
              <a:lnSpc>
                <a:spcPct val="150000"/>
              </a:lnSpc>
            </a:pPr>
            <a:endParaRPr lang="it-IT" b="1" dirty="0">
              <a:solidFill>
                <a:srgbClr val="000074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Norme e regole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 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  </a:t>
            </a:r>
            <a:r>
              <a:rPr lang="it-IT" b="1" dirty="0">
                <a:solidFill>
                  <a:srgbClr val="C00000"/>
                </a:solidFill>
                <a:cs typeface="Arial" panose="020B0604020202020204" pitchFamily="34" charset="0"/>
              </a:rPr>
              <a:t>Prestazioni ammesse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</a:t>
            </a: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Vincoli esterni di progetto</a:t>
            </a:r>
            <a:endParaRPr lang="it-IT" b="1" dirty="0">
              <a:solidFill>
                <a:srgbClr val="000074"/>
              </a:solidFill>
              <a:cs typeface="Arial" panose="020B0604020202020204" pitchFamily="34" charset="0"/>
            </a:endParaRP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185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00264"/>
            <a:ext cx="9144000" cy="1354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PROBLEMATICHE PROGETTUALI </a:t>
            </a:r>
            <a:r>
              <a:rPr lang="it-IT" b="1" dirty="0" smtClean="0">
                <a:solidFill>
                  <a:srgbClr val="000074"/>
                </a:solidFill>
                <a:cs typeface="Arial" panose="020B0604020202020204" pitchFamily="34" charset="0"/>
              </a:rPr>
              <a:t>CHIAVE</a:t>
            </a:r>
          </a:p>
          <a:p>
            <a:pPr marL="0" indent="0" algn="ctr" eaLnBrk="1" hangingPunct="1">
              <a:buFontTx/>
              <a:buNone/>
            </a:pPr>
            <a:r>
              <a:rPr lang="it-IT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IL SUPERAMENTO DI LUCI</a:t>
            </a:r>
            <a:endParaRPr lang="it-IT" sz="24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276872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Esigenze </a:t>
            </a:r>
            <a:r>
              <a:rPr lang="it-IT" sz="2400" b="1" i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storiche</a:t>
            </a:r>
            <a:r>
              <a:rPr lang="it-IT" sz="2400" b="1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400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coperture (tetti)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400" dirty="0" smtClean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passaggi a diverse quote/distanze 				(scale, passerelle, ponti,)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8253" y="4653136"/>
            <a:ext cx="64087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b="1" dirty="0">
              <a:solidFill>
                <a:srgbClr val="00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Esigenze moderne</a:t>
            </a:r>
            <a:r>
              <a:rPr lang="it-IT" b="1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2400" dirty="0">
                <a:solidFill>
                  <a:srgbClr val="00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grandi luci </a:t>
            </a:r>
            <a:endParaRPr lang="it-IT" dirty="0">
              <a:solidFill>
                <a:srgbClr val="00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382" y="2302337"/>
            <a:ext cx="8601235" cy="4032448"/>
          </a:xfrm>
          <a:prstGeom prst="rect">
            <a:avLst/>
          </a:prstGeom>
        </p:spPr>
      </p:pic>
      <p:pic>
        <p:nvPicPr>
          <p:cNvPr id="7" name="Picture 9" descr="Scan00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12" y="2238044"/>
            <a:ext cx="8711973" cy="414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96" y="1949997"/>
            <a:ext cx="8532495" cy="47251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5" y="2017713"/>
            <a:ext cx="8532495" cy="4682134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65937" y="1910481"/>
            <a:ext cx="8410211" cy="4804177"/>
            <a:chOff x="0" y="0"/>
            <a:chExt cx="5760" cy="4320"/>
          </a:xfrm>
        </p:grpSpPr>
        <p:pic>
          <p:nvPicPr>
            <p:cNvPr id="11" name="Picture 10" descr="ila1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1" descr="Scan0010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827" y="1984823"/>
            <a:ext cx="6912768" cy="48537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59253" y="1900970"/>
            <a:ext cx="6948772" cy="4887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2091735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Esigenze </a:t>
            </a:r>
            <a:r>
              <a:rPr lang="it-IT" sz="2400" b="1" i="1" dirty="0" smtClean="0">
                <a:solidFill>
                  <a:srgbClr val="000074"/>
                </a:solidFill>
                <a:cs typeface="Arial" panose="020B0604020202020204" pitchFamily="34" charset="0"/>
              </a:rPr>
              <a:t>basilari</a:t>
            </a:r>
            <a:r>
              <a:rPr lang="it-IT" sz="24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400" dirty="0" smtClean="0">
                <a:solidFill>
                  <a:srgbClr val="000074"/>
                </a:solidFill>
                <a:cs typeface="Arial" panose="020B0604020202020204" pitchFamily="34" charset="0"/>
              </a:rPr>
              <a:t>coperture (tetti)</a:t>
            </a:r>
          </a:p>
          <a:p>
            <a:pPr>
              <a:lnSpc>
                <a:spcPct val="150000"/>
              </a:lnSpc>
            </a:pPr>
            <a:r>
              <a:rPr lang="it-IT" sz="2400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400" dirty="0" smtClean="0">
                <a:solidFill>
                  <a:srgbClr val="000074"/>
                </a:solidFill>
                <a:cs typeface="Arial" panose="020B0604020202020204" pitchFamily="34" charset="0"/>
              </a:rPr>
              <a:t>		passaggi a diverse quote/distanze 				             (scale, passerelle, ponti,)</a:t>
            </a:r>
          </a:p>
        </p:txBody>
      </p:sp>
      <p:sp>
        <p:nvSpPr>
          <p:cNvPr id="16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172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066578" y="4089339"/>
            <a:ext cx="7294409" cy="2448272"/>
            <a:chOff x="395537" y="1218841"/>
            <a:chExt cx="7294409" cy="2448272"/>
          </a:xfrm>
        </p:grpSpPr>
        <p:pic>
          <p:nvPicPr>
            <p:cNvPr id="15" name="Picture 4" descr="limite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5537" y="1218841"/>
              <a:ext cx="3443826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1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7848" y="1218841"/>
              <a:ext cx="3632098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393768" y="632406"/>
            <a:ext cx="6356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SUPERAMENTO DI GRANDI LUCI</a:t>
            </a:r>
            <a:endParaRPr lang="it-IT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066578" y="1412776"/>
            <a:ext cx="7294411" cy="2448272"/>
            <a:chOff x="1763688" y="4625752"/>
            <a:chExt cx="6332375" cy="214207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4625752"/>
              <a:ext cx="2972710" cy="2142076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33951" y="4625752"/>
              <a:ext cx="3162112" cy="2142076"/>
            </a:xfrm>
            <a:prstGeom prst="rect">
              <a:avLst/>
            </a:prstGeom>
          </p:spPr>
        </p:pic>
      </p:grpSp>
      <p:sp>
        <p:nvSpPr>
          <p:cNvPr id="8" name="CasellaDiTesto 7"/>
          <p:cNvSpPr txBox="1"/>
          <p:nvPr/>
        </p:nvSpPr>
        <p:spPr>
          <a:xfrm>
            <a:off x="3131840" y="141848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Øresund</a:t>
            </a:r>
            <a:r>
              <a:rPr lang="en-US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Link  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_</a:t>
            </a:r>
            <a:r>
              <a:rPr lang="en-US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 Lille Belt</a:t>
            </a:r>
            <a:endParaRPr lang="en-US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923993" y="6168279"/>
            <a:ext cx="339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Storebæltbroen</a:t>
            </a:r>
            <a:r>
              <a:rPr lang="en-US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Arial" panose="020B0604020202020204" pitchFamily="34" charset="0"/>
              </a:rPr>
              <a:t>_</a:t>
            </a:r>
            <a:r>
              <a:rPr lang="en-US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  Store Belt</a:t>
            </a:r>
            <a:endParaRPr lang="en-US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39552" y="2044965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Copenhagen_Amager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691782" y="2919064"/>
            <a:ext cx="10220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Malmö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195736" y="2708920"/>
            <a:ext cx="72008" cy="72008"/>
          </a:xfrm>
          <a:prstGeom prst="ellipse">
            <a:avLst/>
          </a:prstGeom>
          <a:solidFill>
            <a:srgbClr val="F23A00"/>
          </a:solidFill>
          <a:ln>
            <a:solidFill>
              <a:srgbClr val="F23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igura a mano libera 16"/>
          <p:cNvSpPr/>
          <p:nvPr/>
        </p:nvSpPr>
        <p:spPr>
          <a:xfrm>
            <a:off x="2363755" y="2780522"/>
            <a:ext cx="360784" cy="130629"/>
          </a:xfrm>
          <a:custGeom>
            <a:avLst/>
            <a:gdLst>
              <a:gd name="connsiteX0" fmla="*/ 0 w 360784"/>
              <a:gd name="connsiteY0" fmla="*/ 0 h 130629"/>
              <a:gd name="connsiteX1" fmla="*/ 74645 w 360784"/>
              <a:gd name="connsiteY1" fmla="*/ 12441 h 130629"/>
              <a:gd name="connsiteX2" fmla="*/ 111967 w 360784"/>
              <a:gd name="connsiteY2" fmla="*/ 24882 h 130629"/>
              <a:gd name="connsiteX3" fmla="*/ 136849 w 360784"/>
              <a:gd name="connsiteY3" fmla="*/ 31102 h 130629"/>
              <a:gd name="connsiteX4" fmla="*/ 174172 w 360784"/>
              <a:gd name="connsiteY4" fmla="*/ 43543 h 130629"/>
              <a:gd name="connsiteX5" fmla="*/ 199053 w 360784"/>
              <a:gd name="connsiteY5" fmla="*/ 49764 h 130629"/>
              <a:gd name="connsiteX6" fmla="*/ 255037 w 360784"/>
              <a:gd name="connsiteY6" fmla="*/ 68425 h 130629"/>
              <a:gd name="connsiteX7" fmla="*/ 292359 w 360784"/>
              <a:gd name="connsiteY7" fmla="*/ 80866 h 130629"/>
              <a:gd name="connsiteX8" fmla="*/ 348343 w 360784"/>
              <a:gd name="connsiteY8" fmla="*/ 111968 h 130629"/>
              <a:gd name="connsiteX9" fmla="*/ 360784 w 360784"/>
              <a:gd name="connsiteY9" fmla="*/ 130629 h 13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784" h="130629">
                <a:moveTo>
                  <a:pt x="0" y="0"/>
                </a:moveTo>
                <a:cubicBezTo>
                  <a:pt x="24882" y="4147"/>
                  <a:pt x="50715" y="4464"/>
                  <a:pt x="74645" y="12441"/>
                </a:cubicBezTo>
                <a:lnTo>
                  <a:pt x="111967" y="24882"/>
                </a:lnTo>
                <a:cubicBezTo>
                  <a:pt x="120077" y="27586"/>
                  <a:pt x="128660" y="28645"/>
                  <a:pt x="136849" y="31102"/>
                </a:cubicBezTo>
                <a:cubicBezTo>
                  <a:pt x="149410" y="34870"/>
                  <a:pt x="161450" y="40362"/>
                  <a:pt x="174172" y="43543"/>
                </a:cubicBezTo>
                <a:cubicBezTo>
                  <a:pt x="182466" y="45617"/>
                  <a:pt x="190865" y="47307"/>
                  <a:pt x="199053" y="49764"/>
                </a:cubicBezTo>
                <a:cubicBezTo>
                  <a:pt x="217894" y="55417"/>
                  <a:pt x="236376" y="62205"/>
                  <a:pt x="255037" y="68425"/>
                </a:cubicBezTo>
                <a:cubicBezTo>
                  <a:pt x="255042" y="68427"/>
                  <a:pt x="292355" y="80863"/>
                  <a:pt x="292359" y="80866"/>
                </a:cubicBezTo>
                <a:cubicBezTo>
                  <a:pt x="335138" y="109384"/>
                  <a:pt x="315497" y="101018"/>
                  <a:pt x="348343" y="111968"/>
                </a:cubicBezTo>
                <a:lnTo>
                  <a:pt x="360784" y="130629"/>
                </a:lnTo>
              </a:path>
            </a:pathLst>
          </a:custGeom>
          <a:noFill/>
          <a:ln w="28575">
            <a:solidFill>
              <a:srgbClr val="F23A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olo 3"/>
          <p:cNvSpPr txBox="1">
            <a:spLocks/>
          </p:cNvSpPr>
          <p:nvPr/>
        </p:nvSpPr>
        <p:spPr>
          <a:xfrm>
            <a:off x="1143000" y="-16008"/>
            <a:ext cx="6858000" cy="886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ARCHITETTURA </a:t>
            </a:r>
            <a:r>
              <a:rPr lang="it-IT" sz="24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TECNICA</a:t>
            </a:r>
            <a:r>
              <a:rPr lang="it-IT" sz="1600" b="1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_</a:t>
            </a:r>
            <a:r>
              <a:rPr lang="it-IT" sz="1600" dirty="0" err="1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aa</a:t>
            </a:r>
            <a:r>
              <a:rPr lang="it-IT" sz="16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it-IT" sz="16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2023-24</a:t>
            </a:r>
            <a:endParaRPr lang="it-IT" sz="16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38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85421"/>
            <a:ext cx="9144000" cy="13544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>
                <a:solidFill>
                  <a:srgbClr val="000074"/>
                </a:solidFill>
                <a:cs typeface="Arial" panose="020B0604020202020204" pitchFamily="34" charset="0"/>
              </a:rPr>
              <a:t>PROBLEMATICHE PROGETTUALI </a:t>
            </a:r>
            <a:r>
              <a:rPr lang="it-IT" b="1" dirty="0" smtClean="0">
                <a:solidFill>
                  <a:srgbClr val="000074"/>
                </a:solidFill>
                <a:cs typeface="Arial" panose="020B0604020202020204" pitchFamily="34" charset="0"/>
              </a:rPr>
              <a:t>CHIAVE</a:t>
            </a:r>
          </a:p>
          <a:p>
            <a:pPr marL="0" indent="0" algn="ctr" eaLnBrk="1" hangingPunct="1">
              <a:buFontTx/>
              <a:buNone/>
            </a:pPr>
            <a:r>
              <a:rPr lang="it-IT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IL SUPERAMENTO DI LUCI</a:t>
            </a:r>
            <a:endParaRPr lang="it-IT" sz="24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1804" y="1896313"/>
            <a:ext cx="810039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Funzionamenti</a:t>
            </a:r>
            <a:r>
              <a:rPr lang="it-IT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Principi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costruttivi e nuove concezioni</a:t>
            </a:r>
            <a:endParaRPr lang="it-IT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16" y="2780928"/>
            <a:ext cx="7321768" cy="3816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9432" y="2802266"/>
            <a:ext cx="309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Eiffel, </a:t>
            </a:r>
            <a:r>
              <a:rPr lang="it-IT" sz="12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Viaduc</a:t>
            </a:r>
            <a:r>
              <a:rPr lang="it-IT" sz="1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1200" b="1" dirty="0">
                <a:solidFill>
                  <a:srgbClr val="FFFF00"/>
                </a:solidFill>
                <a:cs typeface="Arial" panose="020B0604020202020204" pitchFamily="34" charset="0"/>
              </a:rPr>
              <a:t>de </a:t>
            </a:r>
            <a:r>
              <a:rPr lang="it-IT" sz="12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Garabit</a:t>
            </a:r>
            <a:r>
              <a:rPr lang="it-IT" sz="1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, 1884</a:t>
            </a:r>
            <a:endParaRPr lang="it-IT" sz="12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0456" y="2865315"/>
            <a:ext cx="309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cs typeface="Arial" panose="020B0604020202020204" pitchFamily="34" charset="0"/>
              </a:rPr>
              <a:t>Ponte sul Severn, 1777</a:t>
            </a:r>
            <a:endParaRPr lang="it-IT" sz="1200" b="1" dirty="0">
              <a:cs typeface="Arial" panose="020B0604020202020204" pitchFamily="34" charset="0"/>
            </a:endParaRPr>
          </a:p>
        </p:txBody>
      </p:sp>
      <p:sp>
        <p:nvSpPr>
          <p:cNvPr id="8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11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5254" y="608312"/>
            <a:ext cx="503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SUPERAMENTO DI GRANDI LUCI</a:t>
            </a:r>
            <a:endParaRPr lang="it-IT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42" y="1073294"/>
            <a:ext cx="7796317" cy="5157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6381328"/>
            <a:ext cx="8064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 smtClean="0"/>
              <a:t>Più la dimensione è rilevante, più la struttura è un fatto architettonico che non si può nascondere e non si può decorare (</a:t>
            </a:r>
            <a:r>
              <a:rPr lang="it-IT" sz="1100" b="1" i="1" dirty="0" err="1" smtClean="0"/>
              <a:t>P.L.Nervi</a:t>
            </a:r>
            <a:r>
              <a:rPr lang="it-IT" sz="1100" b="1" i="1" dirty="0" smtClean="0"/>
              <a:t>)</a:t>
            </a:r>
            <a:endParaRPr lang="it-IT" sz="11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7" y="1069977"/>
            <a:ext cx="6876257" cy="5157192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6477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36004" y="811281"/>
            <a:ext cx="9144000" cy="10081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2800" b="1" dirty="0">
                <a:solidFill>
                  <a:srgbClr val="000074"/>
                </a:solidFill>
                <a:cs typeface="Arial" panose="020B0604020202020204" pitchFamily="34" charset="0"/>
              </a:rPr>
              <a:t>PROBLEMATICHE PROGETTUALI </a:t>
            </a:r>
            <a:r>
              <a:rPr lang="it-IT" sz="28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CHIAVE</a:t>
            </a:r>
          </a:p>
          <a:p>
            <a:pPr marL="0" indent="0" algn="ctr">
              <a:buNone/>
            </a:pPr>
            <a:r>
              <a:rPr lang="it-IT" sz="2800" b="1" dirty="0">
                <a:solidFill>
                  <a:srgbClr val="C00000"/>
                </a:solidFill>
                <a:cs typeface="Arial" panose="020B0604020202020204" pitchFamily="34" charset="0"/>
              </a:rPr>
              <a:t>TRASMISSIONE DEI </a:t>
            </a:r>
            <a:r>
              <a:rPr lang="it-IT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CARICHI</a:t>
            </a:r>
            <a:endParaRPr lang="it-IT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1600" y="1819393"/>
            <a:ext cx="6984776" cy="5012748"/>
            <a:chOff x="971600" y="1847212"/>
            <a:chExt cx="6984776" cy="5012748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79504" y="1847212"/>
              <a:ext cx="3276872" cy="5010788"/>
            </a:xfrm>
            <a:prstGeom prst="rect">
              <a:avLst/>
            </a:prstGeom>
            <a:noFill/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1600" y="1847212"/>
              <a:ext cx="3528392" cy="5012748"/>
            </a:xfrm>
            <a:prstGeom prst="rect">
              <a:avLst/>
            </a:prstGeom>
            <a:noFill/>
          </p:spPr>
        </p:pic>
      </p:grpSp>
      <p:sp>
        <p:nvSpPr>
          <p:cNvPr id="4" name="TextBox 3"/>
          <p:cNvSpPr txBox="1"/>
          <p:nvPr/>
        </p:nvSpPr>
        <p:spPr>
          <a:xfrm>
            <a:off x="36004" y="6579041"/>
            <a:ext cx="3960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Paul </a:t>
            </a:r>
            <a:r>
              <a:rPr lang="it-IT" sz="110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Klee_Equilibrio</a:t>
            </a:r>
            <a:r>
              <a:rPr lang="it-IT" sz="11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, 1930</a:t>
            </a:r>
            <a:endParaRPr lang="it-IT" sz="11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4008" y="6579040"/>
            <a:ext cx="4566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solidFill>
                  <a:srgbClr val="002060"/>
                </a:solidFill>
                <a:cs typeface="Arial" panose="020B0604020202020204" pitchFamily="34" charset="0"/>
              </a:rPr>
              <a:t>Rebecca </a:t>
            </a:r>
            <a:r>
              <a:rPr lang="it-IT" sz="1050" b="1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Horn_The</a:t>
            </a:r>
            <a:r>
              <a:rPr lang="it-IT" sz="105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1050" b="1" dirty="0" err="1">
                <a:solidFill>
                  <a:srgbClr val="002060"/>
                </a:solidFill>
                <a:cs typeface="Arial" panose="020B0604020202020204" pitchFamily="34" charset="0"/>
              </a:rPr>
              <a:t>Wounded</a:t>
            </a:r>
            <a:r>
              <a:rPr lang="it-IT" sz="105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1050" b="1" dirty="0" err="1">
                <a:solidFill>
                  <a:srgbClr val="002060"/>
                </a:solidFill>
                <a:cs typeface="Arial" panose="020B0604020202020204" pitchFamily="34" charset="0"/>
              </a:rPr>
              <a:t>Shooting</a:t>
            </a:r>
            <a:r>
              <a:rPr lang="it-IT" sz="105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105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Star. Barcelona,1992 </a:t>
            </a:r>
            <a:endParaRPr lang="it-IT" sz="105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80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13638" y="738967"/>
            <a:ext cx="6516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LA MAGGIOR PARTE DEI CARICHI </a:t>
            </a:r>
          </a:p>
          <a:p>
            <a:pPr algn="ctr"/>
            <a:r>
              <a:rPr lang="it-IT" sz="3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</a:t>
            </a:r>
            <a:r>
              <a:rPr lang="it-IT" sz="3600" b="1" dirty="0">
                <a:solidFill>
                  <a:srgbClr val="C00000"/>
                </a:solidFill>
                <a:cs typeface="Arial" panose="020B0604020202020204" pitchFamily="34" charset="0"/>
              </a:rPr>
              <a:t>’ VERTICALE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6748" y="2060848"/>
            <a:ext cx="9097219" cy="4375301"/>
            <a:chOff x="16748" y="2060848"/>
            <a:chExt cx="9097219" cy="4375301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143508" y="5482042"/>
              <a:ext cx="88569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MA LA MAGGIOR PARTE DELLE SUPERFICI UTILI </a:t>
              </a:r>
            </a:p>
            <a:p>
              <a:pPr algn="ctr"/>
              <a:r>
                <a:rPr lang="it-IT" sz="3600" b="1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È</a:t>
              </a:r>
              <a:r>
                <a:rPr lang="it-IT" sz="2400" b="1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it-IT" sz="3600" b="1" dirty="0" smtClean="0">
                  <a:solidFill>
                    <a:srgbClr val="C00000"/>
                  </a:solidFill>
                  <a:cs typeface="Arial" panose="020B0604020202020204" pitchFamily="34" charset="0"/>
                </a:rPr>
                <a:t>ORIZZONTALE</a:t>
              </a:r>
              <a:endParaRPr lang="it-IT" sz="3600" b="1" dirty="0">
                <a:solidFill>
                  <a:srgbClr val="C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2" name="Gruppo 11"/>
            <p:cNvGrpSpPr/>
            <p:nvPr/>
          </p:nvGrpSpPr>
          <p:grpSpPr>
            <a:xfrm>
              <a:off x="16748" y="2060848"/>
              <a:ext cx="9097219" cy="3240360"/>
              <a:chOff x="16748" y="1806154"/>
              <a:chExt cx="9097219" cy="3240360"/>
            </a:xfrm>
          </p:grpSpPr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8024" y="1806154"/>
                <a:ext cx="4325943" cy="3240360"/>
              </a:xfrm>
              <a:prstGeom prst="rect">
                <a:avLst/>
              </a:prstGeom>
            </p:spPr>
          </p:pic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748" y="1806154"/>
                <a:ext cx="4555252" cy="3240360"/>
              </a:xfrm>
              <a:prstGeom prst="rect">
                <a:avLst/>
              </a:prstGeom>
            </p:spPr>
          </p:pic>
        </p:grpSp>
      </p:grpSp>
      <p:sp>
        <p:nvSpPr>
          <p:cNvPr id="10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122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785421"/>
            <a:ext cx="9144000" cy="1354460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it-IT" sz="24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TEMA</a:t>
            </a:r>
            <a:r>
              <a:rPr lang="it-IT" sz="24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TICHE PROGETTUALI</a:t>
            </a:r>
            <a:endParaRPr lang="it-IT" sz="2400" b="1" dirty="0" smtClean="0">
              <a:solidFill>
                <a:srgbClr val="F23A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2109731"/>
            <a:ext cx="8640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Geometria componenti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C42F00"/>
                </a:solidFill>
                <a:cs typeface="Arial" panose="020B0604020202020204" pitchFamily="34" charset="0"/>
              </a:rPr>
              <a:t>Cambiamento </a:t>
            </a:r>
            <a:r>
              <a:rPr lang="it-IT" sz="2000" b="1" dirty="0">
                <a:solidFill>
                  <a:srgbClr val="C42F00"/>
                </a:solidFill>
                <a:cs typeface="Arial" panose="020B0604020202020204" pitchFamily="34" charset="0"/>
              </a:rPr>
              <a:t>di </a:t>
            </a:r>
            <a:r>
              <a:rPr lang="it-IT" sz="2000" b="1" dirty="0" smtClean="0">
                <a:solidFill>
                  <a:srgbClr val="C42F00"/>
                </a:solidFill>
                <a:cs typeface="Arial" panose="020B0604020202020204" pitchFamily="34" charset="0"/>
              </a:rPr>
              <a:t>direzione/dimensione  </a:t>
            </a:r>
            <a:r>
              <a:rPr lang="it-IT" sz="2000" b="1" dirty="0" smtClean="0">
                <a:solidFill>
                  <a:srgbClr val="F23A00"/>
                </a:solidFill>
                <a:cs typeface="Arial" panose="020B0604020202020204" pitchFamily="34" charset="0"/>
              </a:rPr>
              <a:t>				                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(angolo, raccordo)</a:t>
            </a:r>
            <a:endParaRPr lang="it-IT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200" b="1" dirty="0">
                <a:solidFill>
                  <a:srgbClr val="F23A00"/>
                </a:solidFill>
                <a:cs typeface="Arial" panose="020B0604020202020204" pitchFamily="34" charset="0"/>
              </a:rPr>
              <a:t>				</a:t>
            </a:r>
            <a:r>
              <a:rPr lang="it-IT" sz="2000" b="1" dirty="0">
                <a:solidFill>
                  <a:srgbClr val="C42F00"/>
                </a:solidFill>
                <a:cs typeface="Arial" panose="020B0604020202020204" pitchFamily="34" charset="0"/>
              </a:rPr>
              <a:t>Configurazione al perimetro  </a:t>
            </a:r>
            <a:r>
              <a:rPr lang="it-IT" b="1" dirty="0" smtClean="0">
                <a:solidFill>
                  <a:srgbClr val="002060"/>
                </a:solidFill>
                <a:cs typeface="Arial" panose="020B0604020202020204" pitchFamily="34" charset="0"/>
              </a:rPr>
              <a:t>(bordo) 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			</a:t>
            </a: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COMBINABILITÀ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</a:t>
            </a:r>
            <a:endParaRPr lang="it-IT" sz="1600" b="1" dirty="0">
              <a:solidFill>
                <a:srgbClr val="000074"/>
              </a:solidFill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40769"/>
            <a:ext cx="449999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2800" b="1" dirty="0">
                <a:solidFill>
                  <a:srgbClr val="C42F00"/>
                </a:solidFill>
                <a:cs typeface="Arial" panose="020B0604020202020204" pitchFamily="34" charset="0"/>
              </a:rPr>
              <a:t>CONTINUITÀ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4008" y="1340769"/>
            <a:ext cx="3456384" cy="50405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1"/>
                </a:solidFill>
                <a:cs typeface="Arial" panose="020B0604020202020204" pitchFamily="34" charset="0"/>
              </a:rPr>
              <a:t>DISCONTINUITÀ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251520" y="5061865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it-IT" sz="1600" b="1" dirty="0" smtClean="0">
              <a:solidFill>
                <a:srgbClr val="000074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Consistenza componenti</a:t>
            </a:r>
            <a:r>
              <a:rPr lang="it-IT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Costituzione polimaterica</a:t>
            </a:r>
            <a:endParaRPr lang="it-IT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F23A00"/>
                </a:solidFill>
                <a:cs typeface="Arial" panose="020B0604020202020204" pitchFamily="34" charset="0"/>
              </a:rPr>
              <a:t>			        	</a:t>
            </a:r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COMPATIBILITA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’</a:t>
            </a:r>
            <a:r>
              <a:rPr lang="it-IT" sz="1600" b="1" dirty="0" smtClean="0">
                <a:solidFill>
                  <a:srgbClr val="F23A00"/>
                </a:solidFill>
                <a:cs typeface="Arial" panose="020B0604020202020204" pitchFamily="34" charset="0"/>
              </a:rPr>
              <a:t> </a:t>
            </a:r>
            <a:endParaRPr lang="it-IT" sz="1200" b="1" dirty="0">
              <a:solidFill>
                <a:srgbClr val="000074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251520" y="3755075"/>
            <a:ext cx="86409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0074"/>
                </a:solidFill>
                <a:cs typeface="Arial" panose="020B0604020202020204" pitchFamily="34" charset="0"/>
              </a:rPr>
              <a:t>	</a:t>
            </a:r>
            <a:r>
              <a:rPr lang="it-IT" sz="16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                             </a:t>
            </a:r>
          </a:p>
          <a:p>
            <a:pPr>
              <a:lnSpc>
                <a:spcPct val="150000"/>
              </a:lnSpc>
            </a:pPr>
            <a:r>
              <a:rPr lang="it-IT" sz="24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Ruolo componenti</a:t>
            </a: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		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Diversa </a:t>
            </a:r>
            <a:r>
              <a:rPr lang="it-IT" sz="2000" b="1" dirty="0">
                <a:solidFill>
                  <a:srgbClr val="C00000"/>
                </a:solidFill>
                <a:cs typeface="Arial" panose="020B0604020202020204" pitchFamily="34" charset="0"/>
              </a:rPr>
              <a:t>funzione all’interno del </a:t>
            </a: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sistema</a:t>
            </a:r>
          </a:p>
          <a:p>
            <a:pPr>
              <a:lnSpc>
                <a:spcPct val="150000"/>
              </a:lnSpc>
            </a:pPr>
            <a:r>
              <a:rPr lang="it-IT" sz="2000" b="1" dirty="0">
                <a:solidFill>
                  <a:srgbClr val="F23A00"/>
                </a:solidFill>
                <a:cs typeface="Arial" panose="020B0604020202020204" pitchFamily="34" charset="0"/>
              </a:rPr>
              <a:t>	</a:t>
            </a:r>
            <a:r>
              <a:rPr lang="it-IT" sz="2000" b="1" dirty="0" smtClean="0">
                <a:solidFill>
                  <a:srgbClr val="F23A00"/>
                </a:solidFill>
                <a:cs typeface="Arial" panose="020B0604020202020204" pitchFamily="34" charset="0"/>
              </a:rPr>
              <a:t>		        	</a:t>
            </a:r>
            <a:r>
              <a:rPr lang="it-IT" sz="20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000074"/>
                </a:solidFill>
                <a:cs typeface="Arial" panose="020B0604020202020204" pitchFamily="34" charset="0"/>
              </a:rPr>
              <a:t>ACCOPPIABILITÀ</a:t>
            </a:r>
            <a:r>
              <a:rPr lang="it-IT" sz="2000" b="1" dirty="0" smtClean="0">
                <a:solidFill>
                  <a:srgbClr val="F23A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875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contenuto 2"/>
          <p:cNvSpPr>
            <a:spLocks noGrp="1"/>
          </p:cNvSpPr>
          <p:nvPr>
            <p:ph idx="1"/>
          </p:nvPr>
        </p:nvSpPr>
        <p:spPr>
          <a:xfrm>
            <a:off x="0" y="811281"/>
            <a:ext cx="914400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b="1" dirty="0">
                <a:solidFill>
                  <a:srgbClr val="000074"/>
                </a:solidFill>
                <a:cs typeface="Arial" panose="020B0604020202020204" pitchFamily="34" charset="0"/>
              </a:rPr>
              <a:t>PROBLEMATICHE PROGETTUALI </a:t>
            </a:r>
            <a:r>
              <a:rPr lang="it-IT" sz="2400" b="1" dirty="0" smtClean="0">
                <a:solidFill>
                  <a:srgbClr val="000074"/>
                </a:solidFill>
                <a:cs typeface="Arial" panose="020B0604020202020204" pitchFamily="34" charset="0"/>
              </a:rPr>
              <a:t>CHIAVE</a:t>
            </a:r>
          </a:p>
          <a:p>
            <a:pPr marL="0" indent="0" algn="ctr">
              <a:buNone/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DEVIAZIONE </a:t>
            </a:r>
            <a:r>
              <a:rPr lang="it-IT" sz="2400" b="1" dirty="0">
                <a:solidFill>
                  <a:srgbClr val="C00000"/>
                </a:solidFill>
                <a:cs typeface="Arial" panose="020B0604020202020204" pitchFamily="34" charset="0"/>
              </a:rPr>
              <a:t>DEI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CARICHI</a:t>
            </a:r>
            <a:endParaRPr lang="it-IT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50" y="2105472"/>
            <a:ext cx="9072500" cy="4752528"/>
            <a:chOff x="107504" y="2077705"/>
            <a:chExt cx="9072500" cy="4752528"/>
          </a:xfrm>
        </p:grpSpPr>
        <p:pic>
          <p:nvPicPr>
            <p:cNvPr id="9" name="Picture 16" descr="C:\Users\7235\Desktop\BCUP_10_02_13\DOCUMENTI BASE\IMMAGINI\LIGH\LH4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77705"/>
              <a:ext cx="5328592" cy="3763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888" b="838"/>
            <a:stretch/>
          </p:blipFill>
          <p:spPr>
            <a:xfrm>
              <a:off x="5579604" y="2077705"/>
              <a:ext cx="3600400" cy="475252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511660" y="630932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CC"/>
                </a:solidFill>
                <a:cs typeface="Arial" panose="020B0604020202020204" pitchFamily="34" charset="0"/>
              </a:rPr>
              <a:t>APPATECCHIATURE PER LA DEVIZIONE DEI CARICHI</a:t>
            </a:r>
            <a:endParaRPr lang="it-IT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32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ndividuare i concetti chi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7" name="Gruppo 6"/>
          <p:cNvGrpSpPr/>
          <p:nvPr/>
        </p:nvGrpSpPr>
        <p:grpSpPr>
          <a:xfrm>
            <a:off x="323528" y="1556792"/>
            <a:ext cx="8227881" cy="3674852"/>
            <a:chOff x="520583" y="908720"/>
            <a:chExt cx="8227881" cy="3674852"/>
          </a:xfrm>
        </p:grpSpPr>
        <p:sp>
          <p:nvSpPr>
            <p:cNvPr id="6" name="TextBox 5"/>
            <p:cNvSpPr txBox="1"/>
            <p:nvPr/>
          </p:nvSpPr>
          <p:spPr>
            <a:xfrm>
              <a:off x="2915816" y="908720"/>
              <a:ext cx="5832648" cy="36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it-IT" sz="2400" b="1" dirty="0" smtClean="0">
                <a:solidFill>
                  <a:srgbClr val="C00000"/>
                </a:solidFill>
                <a:cs typeface="Consolas" panose="020B0609020204030204" pitchFamily="49" charset="0"/>
              </a:endParaRPr>
            </a:p>
            <a:p>
              <a:pPr>
                <a:lnSpc>
                  <a:spcPct val="120000"/>
                </a:lnSpc>
              </a:pPr>
              <a:r>
                <a:rPr lang="it-IT" sz="2400" b="1" dirty="0">
                  <a:solidFill>
                    <a:srgbClr val="C00000"/>
                  </a:solidFill>
                  <a:cs typeface="Consolas" panose="020B0609020204030204" pitchFamily="49" charset="0"/>
                </a:rPr>
                <a:t>Nozioni di base: </a:t>
              </a:r>
              <a:r>
                <a:rPr lang="it-IT" sz="2400" b="1" dirty="0">
                  <a:solidFill>
                    <a:srgbClr val="002060"/>
                  </a:solidFill>
                  <a:cs typeface="Consolas" panose="020B0609020204030204" pitchFamily="49" charset="0"/>
                </a:rPr>
                <a:t>conoscenze minime </a:t>
              </a:r>
              <a:r>
                <a:rPr lang="it-IT" sz="2400" dirty="0">
                  <a:solidFill>
                    <a:srgbClr val="002060"/>
                  </a:solidFill>
                  <a:cs typeface="Consolas" panose="020B0609020204030204" pitchFamily="49" charset="0"/>
                </a:rPr>
                <a:t>per affrontare la progettazione per la </a:t>
              </a:r>
              <a:r>
                <a:rPr lang="it-IT" sz="2400" dirty="0" smtClean="0">
                  <a:solidFill>
                    <a:srgbClr val="002060"/>
                  </a:solidFill>
                  <a:cs typeface="Consolas" panose="020B0609020204030204" pitchFamily="49" charset="0"/>
                </a:rPr>
                <a:t>costruzione</a:t>
              </a:r>
            </a:p>
            <a:p>
              <a:pPr>
                <a:lnSpc>
                  <a:spcPct val="120000"/>
                </a:lnSpc>
              </a:pPr>
              <a:endParaRPr lang="it-IT" sz="2400" b="1" dirty="0" smtClean="0">
                <a:solidFill>
                  <a:srgbClr val="C00000"/>
                </a:solidFill>
                <a:cs typeface="Consolas" panose="020B0609020204030204" pitchFamily="49" charset="0"/>
              </a:endParaRPr>
            </a:p>
            <a:p>
              <a:pPr>
                <a:lnSpc>
                  <a:spcPct val="120000"/>
                </a:lnSpc>
              </a:pPr>
              <a:endParaRPr lang="it-IT" sz="1200" b="1" dirty="0" smtClean="0">
                <a:solidFill>
                  <a:srgbClr val="C00000"/>
                </a:solidFill>
                <a:cs typeface="Consolas" panose="020B0609020204030204" pitchFamily="49" charset="0"/>
              </a:endParaRPr>
            </a:p>
            <a:p>
              <a:pPr>
                <a:lnSpc>
                  <a:spcPct val="120000"/>
                </a:lnSpc>
              </a:pPr>
              <a:r>
                <a:rPr lang="it-IT" sz="2400" b="1" dirty="0" smtClean="0">
                  <a:solidFill>
                    <a:srgbClr val="C00000"/>
                  </a:solidFill>
                  <a:cs typeface="Consolas" panose="020B0609020204030204" pitchFamily="49" charset="0"/>
                </a:rPr>
                <a:t>Concetti </a:t>
              </a:r>
              <a:r>
                <a:rPr lang="it-IT" sz="2400" b="1" dirty="0">
                  <a:solidFill>
                    <a:srgbClr val="C00000"/>
                  </a:solidFill>
                  <a:cs typeface="Consolas" panose="020B0609020204030204" pitchFamily="49" charset="0"/>
                </a:rPr>
                <a:t>chiave: </a:t>
              </a:r>
              <a:r>
                <a:rPr lang="it-IT" sz="2400" b="1" dirty="0">
                  <a:solidFill>
                    <a:srgbClr val="002060"/>
                  </a:solidFill>
                  <a:cs typeface="Consolas" panose="020B0609020204030204" pitchFamily="49" charset="0"/>
                </a:rPr>
                <a:t>elementi fondamentali </a:t>
              </a:r>
              <a:r>
                <a:rPr lang="it-IT" sz="2400" dirty="0">
                  <a:solidFill>
                    <a:srgbClr val="002060"/>
                  </a:solidFill>
                  <a:cs typeface="Consolas" panose="020B0609020204030204" pitchFamily="49" charset="0"/>
                </a:rPr>
                <a:t>per capire come funzionano le costruzioni</a:t>
              </a:r>
            </a:p>
            <a:p>
              <a:pPr>
                <a:lnSpc>
                  <a:spcPct val="120000"/>
                </a:lnSpc>
              </a:pPr>
              <a:endParaRPr lang="it-IT" b="1" dirty="0" smtClean="0">
                <a:solidFill>
                  <a:srgbClr val="C00000"/>
                </a:solidFill>
                <a:cs typeface="Consolas" panose="020B0609020204030204" pitchFamily="49" charset="0"/>
              </a:endParaRPr>
            </a:p>
            <a:p>
              <a:pPr>
                <a:lnSpc>
                  <a:spcPct val="120000"/>
                </a:lnSpc>
              </a:pPr>
              <a:endParaRPr lang="it-IT" sz="2000" b="1" dirty="0" smtClean="0">
                <a:solidFill>
                  <a:srgbClr val="C00000"/>
                </a:solidFill>
                <a:cs typeface="Consolas" panose="020B0609020204030204" pitchFamily="49" charset="0"/>
              </a:endParaRP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520583" y="1317158"/>
              <a:ext cx="1879377" cy="2702105"/>
              <a:chOff x="520583" y="1389166"/>
              <a:chExt cx="1879377" cy="2702105"/>
            </a:xfrm>
          </p:grpSpPr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0583" y="2669209"/>
                <a:ext cx="1879377" cy="1422062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5840" y="1389166"/>
                <a:ext cx="1134120" cy="1134120"/>
              </a:xfrm>
              <a:prstGeom prst="rect">
                <a:avLst/>
              </a:prstGeom>
            </p:spPr>
          </p:pic>
        </p:grpSp>
      </p:grpSp>
      <p:sp>
        <p:nvSpPr>
          <p:cNvPr id="10" name="Rettangolo arrotondato 9"/>
          <p:cNvSpPr/>
          <p:nvPr/>
        </p:nvSpPr>
        <p:spPr>
          <a:xfrm>
            <a:off x="323528" y="1196752"/>
            <a:ext cx="8568952" cy="3096344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733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11081" y="2887497"/>
            <a:ext cx="4803623" cy="31373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48564" y="2520427"/>
            <a:ext cx="4890880" cy="377991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22402" y="837839"/>
            <a:ext cx="4760913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Diversa direzione 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angolo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 algn="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Continuità  materiale</a:t>
            </a:r>
          </a:p>
          <a:p>
            <a:pPr marL="285750" indent="-285750" algn="r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Discontinuità elemento costruttivo</a:t>
            </a:r>
            <a:endParaRPr lang="en-US" sz="16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22035" y="933228"/>
            <a:ext cx="3610249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Diversa direzione 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angolo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Continuità  materiale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sz="16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Continuità elemento costruttivo</a:t>
            </a:r>
            <a:endParaRPr lang="en-US" sz="16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98631" y="2875043"/>
            <a:ext cx="4814455" cy="3173126"/>
          </a:xfrm>
          <a:prstGeom prst="rect">
            <a:avLst/>
          </a:prstGeom>
        </p:spPr>
      </p:pic>
      <p:sp>
        <p:nvSpPr>
          <p:cNvPr id="8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238504" y="589051"/>
            <a:ext cx="466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CC"/>
                </a:solidFill>
                <a:cs typeface="Arial" panose="020B0604020202020204" pitchFamily="34" charset="0"/>
              </a:rPr>
              <a:t>Tema della CONTINUITA</a:t>
            </a:r>
            <a:r>
              <a:rPr lang="it-IT" sz="2000" dirty="0" smtClean="0"/>
              <a:t>’ - </a:t>
            </a:r>
            <a:r>
              <a:rPr lang="it-IT" sz="2000" b="1" dirty="0" smtClean="0">
                <a:solidFill>
                  <a:srgbClr val="0000CC"/>
                </a:solidFill>
              </a:rPr>
              <a:t>geometria</a:t>
            </a:r>
            <a:endParaRPr lang="it-IT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19606" y="1900182"/>
            <a:ext cx="4524402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Cambio di sezione 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raccordo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Continuità  </a:t>
            </a:r>
            <a:r>
              <a:rPr lang="it-IT" b="1" dirty="0">
                <a:solidFill>
                  <a:srgbClr val="0000CC"/>
                </a:solidFill>
                <a:cs typeface="Arial" panose="020B0604020202020204" pitchFamily="34" charset="0"/>
              </a:rPr>
              <a:t>materiale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Continuità </a:t>
            </a:r>
            <a:r>
              <a:rPr lang="it-IT" b="1" dirty="0">
                <a:solidFill>
                  <a:srgbClr val="0000CC"/>
                </a:solidFill>
                <a:cs typeface="Arial" panose="020B0604020202020204" pitchFamily="34" charset="0"/>
              </a:rPr>
              <a:t>elemento costruttivo</a:t>
            </a:r>
            <a:endParaRPr lang="en-US" b="1" dirty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it-IT" sz="1600" dirty="0" smtClean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41" y="3234661"/>
            <a:ext cx="5018527" cy="3024335"/>
          </a:xfrm>
          <a:prstGeom prst="rect">
            <a:avLst/>
          </a:prstGeom>
        </p:spPr>
      </p:pic>
      <p:sp>
        <p:nvSpPr>
          <p:cNvPr id="14" name="CasellaDiTesto 5"/>
          <p:cNvSpPr txBox="1"/>
          <p:nvPr/>
        </p:nvSpPr>
        <p:spPr>
          <a:xfrm>
            <a:off x="5180788" y="1118228"/>
            <a:ext cx="4248472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Cambio di sezione 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it-IT" b="1" dirty="0" smtClean="0">
                <a:solidFill>
                  <a:srgbClr val="C00000"/>
                </a:solidFill>
                <a:cs typeface="Arial" panose="020B0604020202020204" pitchFamily="34" charset="0"/>
              </a:rPr>
              <a:t>raccordo</a:t>
            </a:r>
            <a:r>
              <a:rPr lang="it-IT" dirty="0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rgbClr val="0000CC"/>
                </a:solidFill>
                <a:cs typeface="Arial" panose="020B0604020202020204" pitchFamily="34" charset="0"/>
              </a:rPr>
              <a:t>Discontinuità  materiale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it-IT" b="1" dirty="0" smtClean="0">
                <a:solidFill>
                  <a:srgbClr val="0000CC"/>
                </a:solidFill>
                <a:cs typeface="Arial" panose="020B0604020202020204" pitchFamily="34" charset="0"/>
              </a:rPr>
              <a:t>Discontinuità elemento costruttivo</a:t>
            </a:r>
            <a:endParaRPr lang="en-US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4" b="13378"/>
          <a:stretch/>
        </p:blipFill>
        <p:spPr>
          <a:xfrm>
            <a:off x="5268852" y="2382605"/>
            <a:ext cx="3784376" cy="38884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441" y="6350168"/>
            <a:ext cx="3384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Armature per colonne in c.a.</a:t>
            </a:r>
            <a:endParaRPr lang="it-IT" sz="1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0788" y="6350168"/>
            <a:ext cx="375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Raccordo setto-spalla apertura - Biblioteca Universitaria, Lubiana. </a:t>
            </a:r>
            <a:r>
              <a:rPr lang="it-IT" sz="1200" b="1" dirty="0" err="1">
                <a:solidFill>
                  <a:srgbClr val="002060"/>
                </a:solidFill>
                <a:cs typeface="Arial" panose="020B0604020202020204" pitchFamily="34" charset="0"/>
              </a:rPr>
              <a:t>Jože</a:t>
            </a:r>
            <a:r>
              <a:rPr lang="it-IT" sz="1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002060"/>
                </a:solidFill>
                <a:cs typeface="Arial" panose="020B0604020202020204" pitchFamily="34" charset="0"/>
              </a:rPr>
              <a:t>Plečnik</a:t>
            </a:r>
            <a:r>
              <a:rPr lang="it-IT" sz="1200" b="1" dirty="0">
                <a:solidFill>
                  <a:srgbClr val="002060"/>
                </a:solidFill>
                <a:cs typeface="Arial" panose="020B0604020202020204" pitchFamily="34" charset="0"/>
              </a:rPr>
              <a:t>, 1936</a:t>
            </a:r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238504" y="589051"/>
            <a:ext cx="466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CC"/>
                </a:solidFill>
                <a:cs typeface="Arial" panose="020B0604020202020204" pitchFamily="34" charset="0"/>
              </a:rPr>
              <a:t>Tema della CONTINUITA</a:t>
            </a:r>
            <a:r>
              <a:rPr lang="it-IT" sz="2000" dirty="0" smtClean="0"/>
              <a:t>’ - </a:t>
            </a:r>
            <a:r>
              <a:rPr lang="it-IT" sz="2000" b="1" dirty="0" smtClean="0">
                <a:solidFill>
                  <a:srgbClr val="0000CC"/>
                </a:solidFill>
              </a:rPr>
              <a:t>geometria</a:t>
            </a:r>
            <a:endParaRPr lang="it-IT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24229" y="2934180"/>
            <a:ext cx="4591838" cy="3003338"/>
          </a:xfrm>
        </p:spPr>
      </p:pic>
      <p:sp>
        <p:nvSpPr>
          <p:cNvPr id="15" name="CasellaDiTesto 7"/>
          <p:cNvSpPr txBox="1"/>
          <p:nvPr/>
        </p:nvSpPr>
        <p:spPr>
          <a:xfrm>
            <a:off x="1331262" y="1058403"/>
            <a:ext cx="6481475" cy="7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Configurazione al perimetro</a:t>
            </a:r>
            <a:endParaRPr lang="it-IT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INTERFACCIA SETTO-VANO FINESTRA_INFISSO</a:t>
            </a:r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03848" y="2132856"/>
            <a:ext cx="5777597" cy="4605936"/>
            <a:chOff x="3222387" y="1739385"/>
            <a:chExt cx="5777597" cy="46059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2160" y="1739385"/>
              <a:ext cx="2987824" cy="4588083"/>
            </a:xfrm>
            <a:prstGeom prst="rect">
              <a:avLst/>
            </a:prstGeom>
          </p:spPr>
        </p:pic>
        <p:pic>
          <p:nvPicPr>
            <p:cNvPr id="7" name="Picture 6" descr="sansebastian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22387" y="1760994"/>
              <a:ext cx="2659285" cy="4584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238504" y="589051"/>
            <a:ext cx="466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00CC"/>
                </a:solidFill>
                <a:cs typeface="Arial" panose="020B0604020202020204" pitchFamily="34" charset="0"/>
              </a:rPr>
              <a:t>Tema della CONTINUITA</a:t>
            </a:r>
            <a:r>
              <a:rPr lang="it-IT" sz="2000" dirty="0" smtClean="0"/>
              <a:t>’ - </a:t>
            </a:r>
            <a:r>
              <a:rPr lang="it-IT" sz="2000" b="1" dirty="0" smtClean="0">
                <a:solidFill>
                  <a:srgbClr val="0000CC"/>
                </a:solidFill>
              </a:rPr>
              <a:t>geometria</a:t>
            </a:r>
            <a:endParaRPr lang="it-IT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1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7"/>
          <p:cNvSpPr txBox="1"/>
          <p:nvPr/>
        </p:nvSpPr>
        <p:spPr>
          <a:xfrm>
            <a:off x="934291" y="594163"/>
            <a:ext cx="7275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Tema della </a:t>
            </a:r>
            <a:r>
              <a:rPr lang="it-IT" sz="20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CONTINUITA’ - </a:t>
            </a:r>
            <a:r>
              <a:rPr lang="it-IT" sz="20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Configurazione </a:t>
            </a:r>
            <a:r>
              <a:rPr lang="it-IT" sz="20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al perimetro</a:t>
            </a:r>
            <a:endParaRPr lang="it-IT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FINITURA AL BORDO</a:t>
            </a:r>
            <a:endParaRPr lang="en-US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9026"/>
            <a:ext cx="4005419" cy="53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331" y="1499027"/>
            <a:ext cx="4899669" cy="5358974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058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476716"/>
            <a:ext cx="7200800" cy="5400600"/>
          </a:xfrm>
          <a:prstGeom prst="rect">
            <a:avLst/>
          </a:prstGeom>
        </p:spPr>
      </p:pic>
      <p:sp>
        <p:nvSpPr>
          <p:cNvPr id="7" name="CasellaDiTesto 5"/>
          <p:cNvSpPr txBox="1"/>
          <p:nvPr/>
        </p:nvSpPr>
        <p:spPr>
          <a:xfrm>
            <a:off x="465312" y="635621"/>
            <a:ext cx="8213376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Tema della CONTINUITA’ - Diverso ruolo all’interno del sistema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46185" y="2924944"/>
            <a:ext cx="4973887" cy="3324204"/>
            <a:chOff x="246185" y="2924944"/>
            <a:chExt cx="4973887" cy="3324204"/>
          </a:xfrm>
        </p:grpSpPr>
        <p:grpSp>
          <p:nvGrpSpPr>
            <p:cNvPr id="45" name="Group 44"/>
            <p:cNvGrpSpPr/>
            <p:nvPr/>
          </p:nvGrpSpPr>
          <p:grpSpPr>
            <a:xfrm>
              <a:off x="2049488" y="3755561"/>
              <a:ext cx="3170584" cy="852215"/>
              <a:chOff x="2049488" y="3755561"/>
              <a:chExt cx="3170584" cy="85221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923928" y="4238444"/>
                <a:ext cx="1296144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dirty="0" smtClean="0">
                    <a:latin typeface="+mn-lt"/>
                  </a:rPr>
                  <a:t>INFISSO</a:t>
                </a:r>
                <a:endParaRPr lang="it-IT" dirty="0">
                  <a:latin typeface="+mn-l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49488" y="3755561"/>
                <a:ext cx="1296144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b="1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it-IT" dirty="0" smtClean="0">
                    <a:latin typeface="+mn-lt"/>
                  </a:rPr>
                  <a:t>SETTO</a:t>
                </a:r>
                <a:endParaRPr lang="it-IT" dirty="0">
                  <a:latin typeface="+mn-lt"/>
                </a:endParaRP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>
                <a:off x="2700046" y="4124893"/>
                <a:ext cx="0" cy="418115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3345632" y="4423110"/>
                <a:ext cx="578296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428093" y="4623715"/>
              <a:ext cx="129614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>
                  <a:latin typeface="+mn-lt"/>
                </a:rPr>
                <a:t>TRAVE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6185" y="2924944"/>
              <a:ext cx="139900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00CC"/>
                  </a:solidFill>
                  <a:cs typeface="Arial" panose="020B0604020202020204" pitchFamily="34" charset="0"/>
                </a:rPr>
                <a:t>PILASTRO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1645187" y="3109610"/>
              <a:ext cx="694565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148598" y="4999862"/>
              <a:ext cx="496589" cy="124928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724237" y="4978093"/>
            <a:ext cx="5008003" cy="1767379"/>
            <a:chOff x="1724237" y="4978093"/>
            <a:chExt cx="5008003" cy="1767379"/>
          </a:xfrm>
        </p:grpSpPr>
        <p:sp>
          <p:nvSpPr>
            <p:cNvPr id="11" name="TextBox 10"/>
            <p:cNvSpPr txBox="1"/>
            <p:nvPr/>
          </p:nvSpPr>
          <p:spPr>
            <a:xfrm>
              <a:off x="3267989" y="6376140"/>
              <a:ext cx="3464251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it-IT" dirty="0">
                  <a:latin typeface="+mn-lt"/>
                </a:rPr>
                <a:t>NODO TAVE PILASTRO </a:t>
              </a:r>
              <a:r>
                <a:rPr lang="it-IT" sz="1400" b="0" dirty="0">
                  <a:latin typeface="+mn-lt"/>
                </a:rPr>
                <a:t>(vincolo)</a:t>
              </a:r>
            </a:p>
          </p:txBody>
        </p:sp>
        <p:cxnSp>
          <p:nvCxnSpPr>
            <p:cNvPr id="38" name="Straight Arrow Connector 37"/>
            <p:cNvCxnSpPr>
              <a:endCxn id="40" idx="5"/>
            </p:cNvCxnSpPr>
            <p:nvPr/>
          </p:nvCxnSpPr>
          <p:spPr>
            <a:xfrm flipH="1" flipV="1">
              <a:off x="2772912" y="6038408"/>
              <a:ext cx="495077" cy="33773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1724237" y="4978093"/>
              <a:ext cx="1228599" cy="1242236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076056" y="1901059"/>
            <a:ext cx="3966211" cy="3409441"/>
            <a:chOff x="5076056" y="1901059"/>
            <a:chExt cx="3966211" cy="3409441"/>
          </a:xfrm>
        </p:grpSpPr>
        <p:sp>
          <p:nvSpPr>
            <p:cNvPr id="2" name="TextBox 1"/>
            <p:cNvSpPr txBox="1"/>
            <p:nvPr/>
          </p:nvSpPr>
          <p:spPr>
            <a:xfrm>
              <a:off x="5712296" y="1901059"/>
              <a:ext cx="2952328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SCHELETRO PORTANTE</a:t>
              </a:r>
              <a:endParaRPr lang="it-IT" b="1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292080" y="2276872"/>
              <a:ext cx="432048" cy="136815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724128" y="2267584"/>
              <a:ext cx="0" cy="102669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5076056" y="4877234"/>
              <a:ext cx="1152128" cy="2486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5436096" y="5133904"/>
              <a:ext cx="792088" cy="17659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238600" y="4937960"/>
              <a:ext cx="280366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b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it-IT" dirty="0">
                  <a:latin typeface="+mn-lt"/>
                </a:rPr>
                <a:t>CHIUSURA VERTICALE</a:t>
              </a:r>
            </a:p>
          </p:txBody>
        </p:sp>
      </p:grpSp>
      <p:sp>
        <p:nvSpPr>
          <p:cNvPr id="27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0848"/>
            <a:ext cx="4599412" cy="3469759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299" y="2068935"/>
            <a:ext cx="4476205" cy="3461672"/>
          </a:xfrm>
        </p:spPr>
      </p:pic>
      <p:sp>
        <p:nvSpPr>
          <p:cNvPr id="16" name="TextBox 15"/>
          <p:cNvSpPr txBox="1"/>
          <p:nvPr/>
        </p:nvSpPr>
        <p:spPr>
          <a:xfrm>
            <a:off x="465312" y="141097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cap="all" dirty="0" smtClean="0">
                <a:solidFill>
                  <a:srgbClr val="C00000"/>
                </a:solidFill>
                <a:cs typeface="Arial" panose="020B0604020202020204" pitchFamily="34" charset="0"/>
              </a:rPr>
              <a:t>INTERFACCIA CHIUSURA VERTICALE-CHIUSURA ORIZZONTAE</a:t>
            </a:r>
            <a:endParaRPr lang="it-IT" sz="2400" b="1" cap="all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9" name="CasellaDiTesto 5"/>
          <p:cNvSpPr txBox="1"/>
          <p:nvPr/>
        </p:nvSpPr>
        <p:spPr>
          <a:xfrm>
            <a:off x="465312" y="635621"/>
            <a:ext cx="8213376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400" b="1" dirty="0">
                <a:solidFill>
                  <a:srgbClr val="0000CC"/>
                </a:solidFill>
                <a:cs typeface="Arial" panose="020B0604020202020204" pitchFamily="34" charset="0"/>
              </a:rPr>
              <a:t>Tema della CONTINUITA’ - Diverso ruolo all’interno del sistema </a:t>
            </a:r>
          </a:p>
        </p:txBody>
      </p:sp>
    </p:spTree>
    <p:extLst>
      <p:ext uri="{BB962C8B-B14F-4D97-AF65-F5344CB8AC3E}">
        <p14:creationId xmlns:p14="http://schemas.microsoft.com/office/powerpoint/2010/main" val="11909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2204864"/>
            <a:ext cx="9121635" cy="4032450"/>
            <a:chOff x="11954" y="1700808"/>
            <a:chExt cx="9121635" cy="40324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56990" y="1700808"/>
              <a:ext cx="5376599" cy="403244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54" y="1700809"/>
              <a:ext cx="3491880" cy="4032449"/>
            </a:xfrm>
            <a:prstGeom prst="rect">
              <a:avLst/>
            </a:prstGeom>
          </p:spPr>
        </p:pic>
      </p:grpSp>
      <p:sp>
        <p:nvSpPr>
          <p:cNvPr id="14" name="CasellaDiTesto 7"/>
          <p:cNvSpPr txBox="1"/>
          <p:nvPr/>
        </p:nvSpPr>
        <p:spPr>
          <a:xfrm>
            <a:off x="683568" y="699975"/>
            <a:ext cx="8172909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Tema della CONTINUITA’ - Combinazione </a:t>
            </a:r>
            <a:r>
              <a:rPr lang="it-IT" sz="2400" b="1" dirty="0" smtClean="0">
                <a:solidFill>
                  <a:srgbClr val="0000CC"/>
                </a:solidFill>
                <a:cs typeface="Arial" panose="020B0604020202020204" pitchFamily="34" charset="0"/>
              </a:rPr>
              <a:t>di diversi materiali</a:t>
            </a:r>
          </a:p>
          <a:p>
            <a:pPr algn="ctr">
              <a:lnSpc>
                <a:spcPct val="120000"/>
              </a:lnSpc>
            </a:pPr>
            <a:endParaRPr lang="it-IT" sz="2000" b="1" dirty="0" smtClean="0">
              <a:solidFill>
                <a:srgbClr val="0000CC"/>
              </a:solidFill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COMPATIBILITA </a:t>
            </a:r>
            <a:r>
              <a:rPr lang="it-IT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 COMPORTAMENTO SINGOLI MATERIALI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/>
            <a:endParaRPr lang="it-IT" sz="2000" b="1" dirty="0" smtClean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Titolo 3">
            <a:extLst>
              <a:ext uri="{FF2B5EF4-FFF2-40B4-BE49-F238E27FC236}">
                <a16:creationId xmlns:a16="http://schemas.microsoft.com/office/drawing/2014/main" id="{F29CC126-F1B4-2AD6-03D4-EE9D2B100B13}"/>
              </a:ext>
            </a:extLst>
          </p:cNvPr>
          <p:cNvSpPr txBox="1">
            <a:spLocks/>
          </p:cNvSpPr>
          <p:nvPr/>
        </p:nvSpPr>
        <p:spPr>
          <a:xfrm>
            <a:off x="0" y="188640"/>
            <a:ext cx="91440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ARCHITETTURA TECNICA_</a:t>
            </a:r>
            <a:r>
              <a:rPr kumimoji="0" lang="it-IT" sz="2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AA 2024-25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76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e2ceee5-4e98-448d-bd69-9759c29185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E008C23DB7DD4EAE85E55115C4A7EA" ma:contentTypeVersion="18" ma:contentTypeDescription="Creare un nuovo documento." ma:contentTypeScope="" ma:versionID="a5fde33fec3aad1f1e91b948fa1e7ad4">
  <xsd:schema xmlns:xsd="http://www.w3.org/2001/XMLSchema" xmlns:xs="http://www.w3.org/2001/XMLSchema" xmlns:p="http://schemas.microsoft.com/office/2006/metadata/properties" xmlns:ns3="f3077446-a7b8-4994-9298-7551826f19f8" xmlns:ns4="ce2ceee5-4e98-448d-bd69-9759c2918574" targetNamespace="http://schemas.microsoft.com/office/2006/metadata/properties" ma:root="true" ma:fieldsID="4387a7b7036918c27925447e6d5decc1" ns3:_="" ns4:_="">
    <xsd:import namespace="f3077446-a7b8-4994-9298-7551826f19f8"/>
    <xsd:import namespace="ce2ceee5-4e98-448d-bd69-9759c291857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77446-a7b8-4994-9298-7551826f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ceee5-4e98-448d-bd69-9759c29185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FFC3F7-2884-40CD-9300-7B72AD9B35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17B00B-67CD-4B49-B63C-F563C074A3E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f3077446-a7b8-4994-9298-7551826f19f8"/>
    <ds:schemaRef ds:uri="ce2ceee5-4e98-448d-bd69-9759c291857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B2A3C2-B95B-4F5C-A22D-D9CB717B44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077446-a7b8-4994-9298-7551826f19f8"/>
    <ds:schemaRef ds:uri="ce2ceee5-4e98-448d-bd69-9759c29185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4654</TotalTime>
  <Words>659</Words>
  <Application>Microsoft Office PowerPoint</Application>
  <PresentationFormat>Presentazione su schermo (4:3)</PresentationFormat>
  <Paragraphs>135</Paragraphs>
  <Slides>21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Calibri</vt:lpstr>
      <vt:lpstr>Consolas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COS.A.1 Corso di ANALISI E PROGETTO DI ELEMENTI COSTRUTTIVI</dc:title>
  <dc:creator>GAROFOLO ILARIA</dc:creator>
  <cp:lastModifiedBy>GAROFOLO ILARIA</cp:lastModifiedBy>
  <cp:revision>343</cp:revision>
  <dcterms:created xsi:type="dcterms:W3CDTF">2011-02-28T18:47:19Z</dcterms:created>
  <dcterms:modified xsi:type="dcterms:W3CDTF">2024-10-03T15:50:55Z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0x0101007CE008C23DB7DD4EAE85E55115C4A7EA</vt:lpwstr>
  </property>
</Properties>
</file>