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4" r:id="rId3"/>
  </p:sldMasterIdLst>
  <p:notesMasterIdLst>
    <p:notesMasterId r:id="rId10"/>
  </p:notesMasterIdLst>
  <p:handoutMasterIdLst>
    <p:handoutMasterId r:id="rId11"/>
  </p:handoutMasterIdLst>
  <p:sldIdLst>
    <p:sldId id="256" r:id="rId4"/>
    <p:sldId id="263" r:id="rId5"/>
    <p:sldId id="264" r:id="rId6"/>
    <p:sldId id="265" r:id="rId7"/>
    <p:sldId id="266" r:id="rId8"/>
    <p:sldId id="267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LT Std 85 Heavy"/>
        <a:ea typeface="Avenir LT Std 85 Heavy"/>
        <a:cs typeface="Avenir LT Std 85 Heavy"/>
        <a:sym typeface="Avenir LT Std 85 Heavy"/>
      </a:defRPr>
    </a:lvl1pPr>
    <a:lvl2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LT Std 85 Heavy"/>
        <a:ea typeface="Avenir LT Std 85 Heavy"/>
        <a:cs typeface="Avenir LT Std 85 Heavy"/>
        <a:sym typeface="Avenir LT Std 85 Heavy"/>
      </a:defRPr>
    </a:lvl2pPr>
    <a:lvl3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LT Std 85 Heavy"/>
        <a:ea typeface="Avenir LT Std 85 Heavy"/>
        <a:cs typeface="Avenir LT Std 85 Heavy"/>
        <a:sym typeface="Avenir LT Std 85 Heavy"/>
      </a:defRPr>
    </a:lvl3pPr>
    <a:lvl4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LT Std 85 Heavy"/>
        <a:ea typeface="Avenir LT Std 85 Heavy"/>
        <a:cs typeface="Avenir LT Std 85 Heavy"/>
        <a:sym typeface="Avenir LT Std 85 Heavy"/>
      </a:defRPr>
    </a:lvl4pPr>
    <a:lvl5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LT Std 85 Heavy"/>
        <a:ea typeface="Avenir LT Std 85 Heavy"/>
        <a:cs typeface="Avenir LT Std 85 Heavy"/>
        <a:sym typeface="Avenir LT Std 85 Heavy"/>
      </a:defRPr>
    </a:lvl5pPr>
    <a:lvl6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LT Std 85 Heavy"/>
        <a:ea typeface="Avenir LT Std 85 Heavy"/>
        <a:cs typeface="Avenir LT Std 85 Heavy"/>
        <a:sym typeface="Avenir LT Std 85 Heavy"/>
      </a:defRPr>
    </a:lvl6pPr>
    <a:lvl7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LT Std 85 Heavy"/>
        <a:ea typeface="Avenir LT Std 85 Heavy"/>
        <a:cs typeface="Avenir LT Std 85 Heavy"/>
        <a:sym typeface="Avenir LT Std 85 Heavy"/>
      </a:defRPr>
    </a:lvl7pPr>
    <a:lvl8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LT Std 85 Heavy"/>
        <a:ea typeface="Avenir LT Std 85 Heavy"/>
        <a:cs typeface="Avenir LT Std 85 Heavy"/>
        <a:sym typeface="Avenir LT Std 85 Heavy"/>
      </a:defRPr>
    </a:lvl8pPr>
    <a:lvl9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LT Std 85 Heavy"/>
        <a:ea typeface="Avenir LT Std 85 Heavy"/>
        <a:cs typeface="Avenir LT Std 85 Heavy"/>
        <a:sym typeface="Avenir LT Std 85 Heavy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1216" userDrawn="1">
          <p15:clr>
            <a:srgbClr val="A4A3A4"/>
          </p15:clr>
        </p15:guide>
        <p15:guide id="3" pos="2441" userDrawn="1">
          <p15:clr>
            <a:srgbClr val="A4A3A4"/>
          </p15:clr>
        </p15:guide>
        <p15:guide id="4" orient="horz" pos="8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F4C"/>
    <a:srgbClr val="B90024"/>
    <a:srgbClr val="A91F49"/>
    <a:srgbClr val="C01340"/>
    <a:srgbClr val="7F7F7F"/>
    <a:srgbClr val="C0001C"/>
    <a:srgbClr val="1B355E"/>
    <a:srgbClr val="1F2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Avenir LT Std 85 Heavy"/>
          <a:ea typeface="Avenir LT Std 85 Heavy"/>
          <a:cs typeface="Avenir LT Std 85 Heavy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12700" cap="flat">
              <a:solidFill>
                <a:srgbClr val="5B5854"/>
              </a:solidFill>
              <a:prstDash val="solid"/>
              <a:round/>
            </a:ln>
          </a:top>
          <a:bottom>
            <a:ln w="127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LT Std 85 Heavy"/>
          <a:ea typeface="Avenir LT Std 85 Heavy"/>
          <a:cs typeface="Avenir LT Std 85 Heavy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12700" cap="flat">
              <a:solidFill>
                <a:srgbClr val="5B5854"/>
              </a:solidFill>
              <a:prstDash val="solid"/>
              <a:round/>
            </a:ln>
          </a:top>
          <a:bottom>
            <a:ln w="127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n" i="off">
        <a:font>
          <a:latin typeface="Avenir LT Std 85 Heavy"/>
          <a:ea typeface="Avenir LT Std 85 Heavy"/>
          <a:cs typeface="Avenir LT Std 85 Heavy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12700" cap="flat">
              <a:solidFill>
                <a:srgbClr val="5B5854"/>
              </a:solidFill>
              <a:prstDash val="solid"/>
              <a:round/>
            </a:ln>
          </a:top>
          <a:bottom>
            <a:ln w="127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LT Std 85 Heavy"/>
          <a:ea typeface="Avenir LT Std 85 Heavy"/>
          <a:cs typeface="Avenir LT Std 85 Heavy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12700" cap="flat">
              <a:solidFill>
                <a:srgbClr val="5B5854"/>
              </a:solidFill>
              <a:prstDash val="solid"/>
              <a:round/>
            </a:ln>
          </a:top>
          <a:bottom>
            <a:ln w="127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>
          <a:latin typeface="Avenir LT Std 85 Heavy"/>
          <a:ea typeface="Avenir LT Std 85 Heavy"/>
          <a:cs typeface="Avenir LT Std 85 Heavy"/>
        </a:font>
        <a:srgbClr val="5B5854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rgbClr val="D4DAE0"/>
          </a:solidFill>
        </a:fill>
      </a:tcStyle>
    </a:wholeTbl>
    <a:band2H>
      <a:tcTxStyle/>
      <a:tcStyle>
        <a:tcBdr/>
        <a:fill>
          <a:solidFill>
            <a:srgbClr val="EBEDF0"/>
          </a:solidFill>
        </a:fill>
      </a:tcStyle>
    </a:band2H>
    <a:firstCol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381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381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Avenir LT Std 85 Heavy"/>
          <a:ea typeface="Avenir LT Std 85 Heavy"/>
          <a:cs typeface="Avenir LT Std 85 Heavy"/>
        </a:font>
        <a:srgbClr val="5B5854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rgbClr val="DDE0D3"/>
          </a:solidFill>
        </a:fill>
      </a:tcStyle>
    </a:wholeTbl>
    <a:band2H>
      <a:tcTxStyle/>
      <a:tcStyle>
        <a:tcBdr/>
        <a:fill>
          <a:solidFill>
            <a:srgbClr val="EFF0EA"/>
          </a:solidFill>
        </a:fill>
      </a:tcStyle>
    </a:band2H>
    <a:firstCol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381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381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Avenir LT Std 85 Heavy"/>
          <a:ea typeface="Avenir LT Std 85 Heavy"/>
          <a:cs typeface="Avenir LT Std 85 Heavy"/>
        </a:font>
        <a:srgbClr val="5B5854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rgbClr val="D8D6DD"/>
          </a:solidFill>
        </a:fill>
      </a:tcStyle>
    </a:wholeTbl>
    <a:band2H>
      <a:tcTxStyle/>
      <a:tcStyle>
        <a:tcBdr/>
        <a:fill>
          <a:solidFill>
            <a:srgbClr val="ECECEF"/>
          </a:solidFill>
        </a:fill>
      </a:tcStyle>
    </a:band2H>
    <a:firstCol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381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381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Avenir LT Std 85 Heavy"/>
          <a:ea typeface="Avenir LT Std 85 Heavy"/>
          <a:cs typeface="Avenir LT Std 85 Heavy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072B5B"/>
          </a:solidFill>
        </a:fill>
      </a:tcStyle>
    </a:band2H>
    <a:firstCol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LTStd-Heavy"/>
          <a:ea typeface="AvenirLTStd-Heavy"/>
          <a:cs typeface="AvenirLTStd-Heavy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B5854"/>
              </a:solidFill>
              <a:prstDash val="solid"/>
              <a:round/>
            </a:ln>
          </a:top>
          <a:bottom>
            <a:ln w="254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72B5B"/>
          </a:solidFill>
        </a:fill>
      </a:tcStyle>
    </a:lastRow>
    <a:firstRow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B5854"/>
              </a:solidFill>
              <a:prstDash val="solid"/>
              <a:round/>
            </a:ln>
          </a:top>
          <a:bottom>
            <a:ln w="254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Avenir LT Std 85 Heavy"/>
          <a:ea typeface="Avenir LT Std 85 Heavy"/>
          <a:cs typeface="Avenir LT Std 85 Heavy"/>
        </a:font>
        <a:srgbClr val="5B5854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rgbClr val="D0D0CF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rgbClr val="5B5854"/>
          </a:solidFill>
        </a:fill>
      </a:tcStyle>
    </a:firstCol>
    <a:lastRow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381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rgbClr val="5B5854"/>
          </a:solidFill>
        </a:fill>
      </a:tcStyle>
    </a:lastRow>
    <a:firstRow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381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rgbClr val="5B585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96"/>
    <p:restoredTop sz="87793" autoAdjust="0"/>
  </p:normalViewPr>
  <p:slideViewPr>
    <p:cSldViewPr snapToGrid="0" snapToObjects="1" showGuides="1">
      <p:cViewPr varScale="1">
        <p:scale>
          <a:sx n="30" d="100"/>
          <a:sy n="30" d="100"/>
        </p:scale>
        <p:origin x="944" y="112"/>
      </p:cViewPr>
      <p:guideLst>
        <p:guide orient="horz" pos="4320"/>
        <p:guide pos="1216"/>
        <p:guide pos="2441"/>
        <p:guide orient="horz" pos="8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9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52E352E-A695-212D-F819-8628F16CD9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090"/>
            <a:ext cx="6858000" cy="2001820"/>
          </a:xfrm>
          <a:prstGeom prst="rect">
            <a:avLst/>
          </a:prstGeom>
        </p:spPr>
      </p:pic>
      <p:sp>
        <p:nvSpPr>
          <p:cNvPr id="8" name="Segnaposto intestazione 7">
            <a:extLst>
              <a:ext uri="{FF2B5EF4-FFF2-40B4-BE49-F238E27FC236}">
                <a16:creationId xmlns:a16="http://schemas.microsoft.com/office/drawing/2014/main" id="{E5ACAEF3-F47E-53D8-3190-0B68343CDC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A06062E-0470-CCC0-68D5-C479ABEBB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842" y="229394"/>
            <a:ext cx="3953656" cy="115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13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216021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804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s.it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 edificio">
    <p:bg>
      <p:bgPr>
        <a:solidFill>
          <a:srgbClr val="1F29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107665E-DE6F-D94B-835B-AE4260F10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11" y="7642107"/>
            <a:ext cx="24419989" cy="6038946"/>
          </a:xfrm>
          <a:prstGeom prst="rect">
            <a:avLst/>
          </a:prstGeom>
        </p:spPr>
      </p:pic>
      <p:pic>
        <p:nvPicPr>
          <p:cNvPr id="16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8809" y="-3087595"/>
            <a:ext cx="6479291" cy="218197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itolo Testo"/>
          <p:cNvSpPr txBox="1">
            <a:spLocks noGrp="1"/>
          </p:cNvSpPr>
          <p:nvPr>
            <p:ph type="title"/>
          </p:nvPr>
        </p:nvSpPr>
        <p:spPr>
          <a:xfrm>
            <a:off x="3810000" y="3315063"/>
            <a:ext cx="18731640" cy="3115151"/>
          </a:xfrm>
          <a:prstGeom prst="rect">
            <a:avLst/>
          </a:prstGeom>
        </p:spPr>
        <p:txBody>
          <a:bodyPr/>
          <a:lstStyle>
            <a:lvl1pPr>
              <a:defRPr sz="7700" cap="none" spc="308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dirty="0"/>
          </a:p>
        </p:txBody>
      </p:sp>
      <p:sp>
        <p:nvSpPr>
          <p:cNvPr id="20" name="Sottotitolo"/>
          <p:cNvSpPr txBox="1">
            <a:spLocks noGrp="1"/>
          </p:cNvSpPr>
          <p:nvPr>
            <p:ph type="body" sz="quarter" idx="14"/>
          </p:nvPr>
        </p:nvSpPr>
        <p:spPr>
          <a:xfrm>
            <a:off x="3822433" y="6619533"/>
            <a:ext cx="18765507" cy="535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l">
              <a:buClrTx/>
              <a:buSzTx/>
              <a:buNone/>
              <a:defRPr sz="3400" cap="none" spc="300">
                <a:solidFill>
                  <a:srgbClr val="FFFFFF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pPr>
            <a:r>
              <a:rPr lang="it-IT"/>
              <a:t>Fare clic per modificare gli stili del testo dello schema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DB0DF9B-43CD-492A-A275-DBC7673834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579" y="306274"/>
            <a:ext cx="10922122" cy="318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57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/ sottotitolo / testo EDIF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896533" y="3022600"/>
            <a:ext cx="21138724" cy="906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4800"/>
              </a:spcBef>
              <a:buFontTx/>
              <a:buNone/>
              <a:defRPr sz="4200" cap="none" spc="84">
                <a:latin typeface="Avenir Medium"/>
                <a:ea typeface="Avenir Medium"/>
                <a:cs typeface="Avenir Medium"/>
                <a:sym typeface="Avenir Medium"/>
              </a:defRPr>
            </a:lvl1pPr>
            <a:lvl2pPr marL="508000" indent="0" algn="l">
              <a:spcBef>
                <a:spcPts val="4800"/>
              </a:spcBef>
              <a:buFontTx/>
              <a:buNone/>
              <a:defRPr sz="4200" cap="none" spc="84">
                <a:latin typeface="Avenir Medium"/>
                <a:ea typeface="Avenir Medium"/>
                <a:cs typeface="Avenir Medium"/>
                <a:sym typeface="Avenir Medium"/>
              </a:defRPr>
            </a:lvl2pPr>
            <a:lvl3pPr marL="1016000" indent="0" algn="l">
              <a:spcBef>
                <a:spcPts val="4800"/>
              </a:spcBef>
              <a:buFontTx/>
              <a:buNone/>
              <a:defRPr sz="4200" cap="none" spc="84">
                <a:latin typeface="Avenir Medium"/>
                <a:ea typeface="Avenir Medium"/>
                <a:cs typeface="Avenir Medium"/>
                <a:sym typeface="Avenir Medium"/>
              </a:defRPr>
            </a:lvl3pPr>
            <a:lvl4pPr marL="1524000" indent="0" algn="l">
              <a:spcBef>
                <a:spcPts val="4800"/>
              </a:spcBef>
              <a:buFontTx/>
              <a:buNone/>
              <a:defRPr sz="4200" cap="none" spc="84">
                <a:latin typeface="Avenir Medium"/>
                <a:ea typeface="Avenir Medium"/>
                <a:cs typeface="Avenir Medium"/>
                <a:sym typeface="Avenir Medium"/>
              </a:defRPr>
            </a:lvl4pPr>
            <a:lvl5pPr marL="2032000" indent="0" algn="l">
              <a:spcBef>
                <a:spcPts val="4800"/>
              </a:spcBef>
              <a:buFontTx/>
              <a:buNone/>
              <a:defRPr sz="4200" cap="none" spc="84">
                <a:latin typeface="Avenir Medium"/>
                <a:ea typeface="Avenir Medium"/>
                <a:cs typeface="Avenir Medium"/>
                <a:sym typeface="Avenir Medium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dirty="0"/>
          </a:p>
        </p:txBody>
      </p:sp>
      <p:sp>
        <p:nvSpPr>
          <p:cNvPr id="43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6" name="Sottotitolo">
            <a:extLst>
              <a:ext uri="{FF2B5EF4-FFF2-40B4-BE49-F238E27FC236}">
                <a16:creationId xmlns:a16="http://schemas.microsoft.com/office/drawing/2014/main" id="{C61B1B40-C8D8-564D-ABB6-B7D9A76507F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901826" y="1981200"/>
            <a:ext cx="21138724" cy="52578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ClrTx/>
              <a:buSzTx/>
              <a:buNone/>
              <a:defRPr sz="3400" cap="none" spc="306">
                <a:solidFill>
                  <a:srgbClr val="9A958E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Numero diapositiva">
            <a:extLst>
              <a:ext uri="{FF2B5EF4-FFF2-40B4-BE49-F238E27FC236}">
                <a16:creationId xmlns:a16="http://schemas.microsoft.com/office/drawing/2014/main" id="{65DE3BA2-F112-4B4A-A3B2-4936F6A139B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911857" y="12785260"/>
            <a:ext cx="443485" cy="4089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sottotitolo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B6D867-89CA-4A31-ACE7-D5969D6A6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8BD2-B577-4AD8-89CD-0A125B3F6FFE}" type="datetimeFigureOut">
              <a:rPr lang="it-IT" smtClean="0"/>
              <a:t>04/10/2024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0F085F-A9D2-4594-9BBF-374F178D5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CD45D3-CA59-465B-91EA-39A62512A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2765-4937-4672-B7B4-C1128805FF8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Testo">
            <a:extLst>
              <a:ext uri="{FF2B5EF4-FFF2-40B4-BE49-F238E27FC236}">
                <a16:creationId xmlns:a16="http://schemas.microsoft.com/office/drawing/2014/main" id="{5555B332-9B0A-4FF3-BCF4-1B8D0712748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01825" y="-624791"/>
            <a:ext cx="21138724" cy="26511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>
                <a:solidFill>
                  <a:srgbClr val="1B2F4C"/>
                </a:solidFill>
                <a:latin typeface="Avenir Medium"/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8" name="Sottotitolo">
            <a:extLst>
              <a:ext uri="{FF2B5EF4-FFF2-40B4-BE49-F238E27FC236}">
                <a16:creationId xmlns:a16="http://schemas.microsoft.com/office/drawing/2014/main" id="{B52CB7DB-8238-42B0-8842-83D977D9521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901826" y="1981200"/>
            <a:ext cx="21138724" cy="52578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ClrTx/>
              <a:buSzTx/>
              <a:buNone/>
              <a:defRPr sz="3400" cap="none" spc="306">
                <a:solidFill>
                  <a:srgbClr val="9A958E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9563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47B6482-39E6-4662-AB64-564A26E4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8BD2-B577-4AD8-89CD-0A125B3F6FFE}" type="datetimeFigureOut">
              <a:rPr lang="it-IT" smtClean="0"/>
              <a:t>04/10/2024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BB0A95E-04C6-4963-A616-12E829FC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7F9B3F-2C02-43F5-A08A-3FC200AC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2765-4937-4672-B7B4-C1128805F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78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84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" descr="Immagine">
            <a:extLst>
              <a:ext uri="{FF2B5EF4-FFF2-40B4-BE49-F238E27FC236}">
                <a16:creationId xmlns:a16="http://schemas.microsoft.com/office/drawing/2014/main" id="{993ECAEC-1E60-415B-9437-AD7FD2DB0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12650300" y="1990727"/>
            <a:ext cx="12749700" cy="12741273"/>
          </a:xfrm>
          <a:prstGeom prst="rect">
            <a:avLst/>
          </a:prstGeom>
          <a:ln w="12700">
            <a:miter lim="400000"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&quot;">
            <a:extLst>
              <a:ext uri="{FF2B5EF4-FFF2-40B4-BE49-F238E27FC236}">
                <a16:creationId xmlns:a16="http://schemas.microsoft.com/office/drawing/2014/main" id="{5C481663-2DC6-4615-BE2D-77DBB5FA6FD2}"/>
              </a:ext>
            </a:extLst>
          </p:cNvPr>
          <p:cNvSpPr txBox="1"/>
          <p:nvPr userDrawn="1"/>
        </p:nvSpPr>
        <p:spPr>
          <a:xfrm>
            <a:off x="11519802" y="9931400"/>
            <a:ext cx="1346455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0" b="1" spc="360">
                <a:solidFill>
                  <a:srgbClr val="1D355E"/>
                </a:solidFill>
                <a:latin typeface="AvenirLTStd-Heavy"/>
                <a:ea typeface="AvenirLTStd-Heavy"/>
                <a:cs typeface="AvenirLTStd-Heavy"/>
                <a:sym typeface="AvenirLTStd-Heavy"/>
              </a:defRPr>
            </a:lvl1pPr>
          </a:lstStyle>
          <a:p>
            <a:r>
              <a:t>"</a:t>
            </a:r>
          </a:p>
        </p:txBody>
      </p:sp>
      <p:sp>
        <p:nvSpPr>
          <p:cNvPr id="4" name="&quot;">
            <a:extLst>
              <a:ext uri="{FF2B5EF4-FFF2-40B4-BE49-F238E27FC236}">
                <a16:creationId xmlns:a16="http://schemas.microsoft.com/office/drawing/2014/main" id="{773EB2C5-6B1E-41AE-BE3F-E541501E3E7B}"/>
              </a:ext>
            </a:extLst>
          </p:cNvPr>
          <p:cNvSpPr txBox="1"/>
          <p:nvPr userDrawn="1"/>
        </p:nvSpPr>
        <p:spPr>
          <a:xfrm>
            <a:off x="11519802" y="2514600"/>
            <a:ext cx="1346455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0" b="1" spc="360">
                <a:solidFill>
                  <a:srgbClr val="1D355E"/>
                </a:solidFill>
                <a:latin typeface="AvenirLTStd-Heavy"/>
                <a:ea typeface="AvenirLTStd-Heavy"/>
                <a:cs typeface="AvenirLTStd-Heavy"/>
                <a:sym typeface="AvenirLTStd-Heavy"/>
              </a:defRPr>
            </a:lvl1pPr>
          </a:lstStyle>
          <a:p>
            <a:r>
              <a:rPr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128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" descr="Immagine">
            <a:extLst>
              <a:ext uri="{FF2B5EF4-FFF2-40B4-BE49-F238E27FC236}">
                <a16:creationId xmlns:a16="http://schemas.microsoft.com/office/drawing/2014/main" id="{993ECAEC-1E60-415B-9437-AD7FD2DB0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12650300" y="1990727"/>
            <a:ext cx="12749700" cy="12741273"/>
          </a:xfrm>
          <a:prstGeom prst="rect">
            <a:avLst/>
          </a:prstGeom>
          <a:ln w="12700">
            <a:miter lim="400000"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www.units.it">
            <a:extLst>
              <a:ext uri="{FF2B5EF4-FFF2-40B4-BE49-F238E27FC236}">
                <a16:creationId xmlns:a16="http://schemas.microsoft.com/office/drawing/2014/main" id="{8DEE07B9-D2E6-44C6-B3BE-897897CBF233}"/>
              </a:ext>
            </a:extLst>
          </p:cNvPr>
          <p:cNvSpPr txBox="1"/>
          <p:nvPr userDrawn="1"/>
        </p:nvSpPr>
        <p:spPr>
          <a:xfrm>
            <a:off x="10847132" y="12111963"/>
            <a:ext cx="268973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spcBef>
                <a:spcPts val="4000"/>
              </a:spcBef>
              <a:defRPr u="sng" spc="7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venir Medium"/>
                <a:ea typeface="Avenir Medium"/>
                <a:cs typeface="Avenir Medium"/>
                <a:sym typeface="Avenir Medium"/>
                <a:hlinkClick r:id="rId3"/>
              </a:defRPr>
            </a:lvl1pPr>
          </a:lstStyle>
          <a:p>
            <a:pPr>
              <a:defRPr>
                <a:solidFill>
                  <a:srgbClr val="1D355E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www.units.it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F789CCE-718C-4889-995C-53787B13C5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09" y="605272"/>
            <a:ext cx="12600458" cy="54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8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28D26903-2C60-DD43-BF5A-96413FE9D4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11" y="5674754"/>
            <a:ext cx="24419989" cy="6038946"/>
          </a:xfrm>
          <a:prstGeom prst="rect">
            <a:avLst/>
          </a:prstGeom>
        </p:spPr>
      </p:pic>
      <p:sp>
        <p:nvSpPr>
          <p:cNvPr id="2" name="Rettangolo"/>
          <p:cNvSpPr/>
          <p:nvPr/>
        </p:nvSpPr>
        <p:spPr>
          <a:xfrm>
            <a:off x="0" y="12262777"/>
            <a:ext cx="24384000" cy="1453225"/>
          </a:xfrm>
          <a:prstGeom prst="rect">
            <a:avLst/>
          </a:prstGeom>
          <a:solidFill>
            <a:srgbClr val="1D35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sp>
        <p:nvSpPr>
          <p:cNvPr id="4" name="Linea"/>
          <p:cNvSpPr/>
          <p:nvPr/>
        </p:nvSpPr>
        <p:spPr>
          <a:xfrm flipV="1">
            <a:off x="2603499" y="12714946"/>
            <a:ext cx="2" cy="53594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a"/>
          <p:cNvSpPr/>
          <p:nvPr/>
        </p:nvSpPr>
        <p:spPr>
          <a:xfrm flipV="1">
            <a:off x="2603499" y="12714946"/>
            <a:ext cx="2" cy="53594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Titolo Testo"/>
          <p:cNvSpPr txBox="1">
            <a:spLocks noGrp="1"/>
          </p:cNvSpPr>
          <p:nvPr>
            <p:ph type="title"/>
          </p:nvPr>
        </p:nvSpPr>
        <p:spPr>
          <a:xfrm>
            <a:off x="1901825" y="-624791"/>
            <a:ext cx="21138724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rPr dirty="0" err="1"/>
              <a:t>Titolo</a:t>
            </a:r>
            <a:r>
              <a:rPr dirty="0"/>
              <a:t> </a:t>
            </a:r>
            <a:r>
              <a:rPr dirty="0" err="1"/>
              <a:t>Testo</a:t>
            </a:r>
            <a:endParaRPr dirty="0"/>
          </a:p>
        </p:txBody>
      </p:sp>
      <p:sp>
        <p:nvSpPr>
          <p:cNvPr id="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11857" y="12785260"/>
            <a:ext cx="443485" cy="40894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400" cap="all" spc="48">
                <a:solidFill>
                  <a:srgbClr val="FFFFFF"/>
                </a:solidFill>
                <a:latin typeface="Avenir LT Std 35 Light"/>
                <a:ea typeface="Avenir LT Std 35 Light"/>
                <a:cs typeface="Avenir LT Std 35 Light"/>
                <a:sym typeface="Avenir LT Std 35 Light"/>
              </a:defRPr>
            </a:lvl1pPr>
          </a:lstStyle>
          <a:p>
            <a:fld id="{86CB4B4D-7CA3-9044-876B-883B54F8677D}" type="slidenum">
              <a:rPr/>
              <a:t>‹N›</a:t>
            </a:fld>
            <a:endParaRPr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CA2CC17-4DB3-4036-8CBA-E8285FB67D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450" y="11831223"/>
            <a:ext cx="7931995" cy="23163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1" r:id="rId2"/>
  </p:sldLayoutIdLst>
  <p:transition spd="med"/>
  <p:hf hdr="0" ftr="0" dt="0"/>
  <p:txStyles>
    <p:titleStyle>
      <a:lvl1pPr marL="0" marR="0" indent="0" algn="l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298" baseline="0">
          <a:ln>
            <a:noFill/>
          </a:ln>
          <a:solidFill>
            <a:srgbClr val="1D355E"/>
          </a:solidFill>
          <a:uFillTx/>
          <a:latin typeface="AvenirLTStd-Medium"/>
          <a:ea typeface="AvenirLTStd-Medium"/>
          <a:cs typeface="AvenirLTStd-Medium"/>
          <a:sym typeface="AvenirLTStd-Medium"/>
        </a:defRPr>
      </a:lvl1pPr>
      <a:lvl2pPr marL="0" marR="0" indent="0" algn="l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298" baseline="0">
          <a:ln>
            <a:noFill/>
          </a:ln>
          <a:solidFill>
            <a:srgbClr val="1D355E"/>
          </a:solidFill>
          <a:uFillTx/>
          <a:latin typeface="AvenirLTStd-Medium"/>
          <a:ea typeface="AvenirLTStd-Medium"/>
          <a:cs typeface="AvenirLTStd-Medium"/>
          <a:sym typeface="AvenirLTStd-Medium"/>
        </a:defRPr>
      </a:lvl2pPr>
      <a:lvl3pPr marL="0" marR="0" indent="0" algn="l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298" baseline="0">
          <a:ln>
            <a:noFill/>
          </a:ln>
          <a:solidFill>
            <a:srgbClr val="1D355E"/>
          </a:solidFill>
          <a:uFillTx/>
          <a:latin typeface="AvenirLTStd-Medium"/>
          <a:ea typeface="AvenirLTStd-Medium"/>
          <a:cs typeface="AvenirLTStd-Medium"/>
          <a:sym typeface="AvenirLTStd-Medium"/>
        </a:defRPr>
      </a:lvl3pPr>
      <a:lvl4pPr marL="0" marR="0" indent="0" algn="l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298" baseline="0">
          <a:ln>
            <a:noFill/>
          </a:ln>
          <a:solidFill>
            <a:srgbClr val="1D355E"/>
          </a:solidFill>
          <a:uFillTx/>
          <a:latin typeface="AvenirLTStd-Medium"/>
          <a:ea typeface="AvenirLTStd-Medium"/>
          <a:cs typeface="AvenirLTStd-Medium"/>
          <a:sym typeface="AvenirLTStd-Medium"/>
        </a:defRPr>
      </a:lvl4pPr>
      <a:lvl5pPr marL="0" marR="0" indent="0" algn="l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298" baseline="0">
          <a:ln>
            <a:noFill/>
          </a:ln>
          <a:solidFill>
            <a:srgbClr val="1D355E"/>
          </a:solidFill>
          <a:uFillTx/>
          <a:latin typeface="AvenirLTStd-Medium"/>
          <a:ea typeface="AvenirLTStd-Medium"/>
          <a:cs typeface="AvenirLTStd-Medium"/>
          <a:sym typeface="AvenirLTStd-Medium"/>
        </a:defRPr>
      </a:lvl5pPr>
      <a:lvl6pPr marL="0" marR="0" indent="0" algn="l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298" baseline="0">
          <a:ln>
            <a:noFill/>
          </a:ln>
          <a:solidFill>
            <a:srgbClr val="1D355E"/>
          </a:solidFill>
          <a:uFillTx/>
          <a:latin typeface="AvenirLTStd-Medium"/>
          <a:ea typeface="AvenirLTStd-Medium"/>
          <a:cs typeface="AvenirLTStd-Medium"/>
          <a:sym typeface="AvenirLTStd-Medium"/>
        </a:defRPr>
      </a:lvl6pPr>
      <a:lvl7pPr marL="0" marR="0" indent="0" algn="l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298" baseline="0">
          <a:ln>
            <a:noFill/>
          </a:ln>
          <a:solidFill>
            <a:srgbClr val="1D355E"/>
          </a:solidFill>
          <a:uFillTx/>
          <a:latin typeface="AvenirLTStd-Medium"/>
          <a:ea typeface="AvenirLTStd-Medium"/>
          <a:cs typeface="AvenirLTStd-Medium"/>
          <a:sym typeface="AvenirLTStd-Medium"/>
        </a:defRPr>
      </a:lvl7pPr>
      <a:lvl8pPr marL="0" marR="0" indent="0" algn="l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298" baseline="0">
          <a:ln>
            <a:noFill/>
          </a:ln>
          <a:solidFill>
            <a:srgbClr val="1D355E"/>
          </a:solidFill>
          <a:uFillTx/>
          <a:latin typeface="AvenirLTStd-Medium"/>
          <a:ea typeface="AvenirLTStd-Medium"/>
          <a:cs typeface="AvenirLTStd-Medium"/>
          <a:sym typeface="AvenirLTStd-Medium"/>
        </a:defRPr>
      </a:lvl8pPr>
      <a:lvl9pPr marL="0" marR="0" indent="0" algn="l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298" baseline="0">
          <a:ln>
            <a:noFill/>
          </a:ln>
          <a:solidFill>
            <a:srgbClr val="1D355E"/>
          </a:solidFill>
          <a:uFillTx/>
          <a:latin typeface="AvenirLTStd-Medium"/>
          <a:ea typeface="AvenirLTStd-Medium"/>
          <a:cs typeface="AvenirLTStd-Medium"/>
          <a:sym typeface="AvenirLTStd-Medium"/>
        </a:defRPr>
      </a:lvl9pPr>
    </p:titleStyle>
    <p:bodyStyle>
      <a:lvl1pPr marL="290284" marR="0" indent="-290284" algn="ctr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400" b="0" i="0" u="none" strike="noStrike" cap="all" spc="48" baseline="0">
          <a:ln>
            <a:noFill/>
          </a:ln>
          <a:solidFill>
            <a:srgbClr val="1D355E"/>
          </a:solidFill>
          <a:uFillTx/>
          <a:latin typeface="Avenir LT Std 35 Light"/>
          <a:ea typeface="Avenir LT Std 35 Light"/>
          <a:cs typeface="Avenir LT Std 35 Light"/>
          <a:sym typeface="Avenir LT Std 35 Light"/>
        </a:defRPr>
      </a:lvl1pPr>
      <a:lvl2pPr marL="798284" marR="0" indent="-290284" algn="ctr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400" b="0" i="0" u="none" strike="noStrike" cap="all" spc="48" baseline="0">
          <a:ln>
            <a:noFill/>
          </a:ln>
          <a:solidFill>
            <a:srgbClr val="1D355E"/>
          </a:solidFill>
          <a:uFillTx/>
          <a:latin typeface="Avenir LT Std 35 Light"/>
          <a:ea typeface="Avenir LT Std 35 Light"/>
          <a:cs typeface="Avenir LT Std 35 Light"/>
          <a:sym typeface="Avenir LT Std 35 Light"/>
        </a:defRPr>
      </a:lvl2pPr>
      <a:lvl3pPr marL="1306284" marR="0" indent="-290284" algn="ctr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400" b="0" i="0" u="none" strike="noStrike" cap="all" spc="48" baseline="0">
          <a:ln>
            <a:noFill/>
          </a:ln>
          <a:solidFill>
            <a:srgbClr val="1D355E"/>
          </a:solidFill>
          <a:uFillTx/>
          <a:latin typeface="Avenir LT Std 35 Light"/>
          <a:ea typeface="Avenir LT Std 35 Light"/>
          <a:cs typeface="Avenir LT Std 35 Light"/>
          <a:sym typeface="Avenir LT Std 35 Light"/>
        </a:defRPr>
      </a:lvl3pPr>
      <a:lvl4pPr marL="1814284" marR="0" indent="-290284" algn="ctr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400" b="0" i="0" u="none" strike="noStrike" cap="all" spc="48" baseline="0">
          <a:ln>
            <a:noFill/>
          </a:ln>
          <a:solidFill>
            <a:srgbClr val="1D355E"/>
          </a:solidFill>
          <a:uFillTx/>
          <a:latin typeface="Avenir LT Std 35 Light"/>
          <a:ea typeface="Avenir LT Std 35 Light"/>
          <a:cs typeface="Avenir LT Std 35 Light"/>
          <a:sym typeface="Avenir LT Std 35 Light"/>
        </a:defRPr>
      </a:lvl4pPr>
      <a:lvl5pPr marL="2322284" marR="0" indent="-290284" algn="ctr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400" b="0" i="0" u="none" strike="noStrike" cap="all" spc="48" baseline="0">
          <a:ln>
            <a:noFill/>
          </a:ln>
          <a:solidFill>
            <a:srgbClr val="1D355E"/>
          </a:solidFill>
          <a:uFillTx/>
          <a:latin typeface="Avenir LT Std 35 Light"/>
          <a:ea typeface="Avenir LT Std 35 Light"/>
          <a:cs typeface="Avenir LT Std 35 Light"/>
          <a:sym typeface="Avenir LT Std 35 Light"/>
        </a:defRPr>
      </a:lvl5pPr>
      <a:lvl6pPr marL="2830284" marR="0" indent="-290284" algn="ctr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400" b="0" i="0" u="none" strike="noStrike" cap="all" spc="48" baseline="0">
          <a:ln>
            <a:noFill/>
          </a:ln>
          <a:solidFill>
            <a:srgbClr val="1D355E"/>
          </a:solidFill>
          <a:uFillTx/>
          <a:latin typeface="Avenir LT Std 35 Light"/>
          <a:ea typeface="Avenir LT Std 35 Light"/>
          <a:cs typeface="Avenir LT Std 35 Light"/>
          <a:sym typeface="Avenir LT Std 35 Light"/>
        </a:defRPr>
      </a:lvl6pPr>
      <a:lvl7pPr marL="3338284" marR="0" indent="-290284" algn="ctr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400" b="0" i="0" u="none" strike="noStrike" cap="all" spc="48" baseline="0">
          <a:ln>
            <a:noFill/>
          </a:ln>
          <a:solidFill>
            <a:srgbClr val="1D355E"/>
          </a:solidFill>
          <a:uFillTx/>
          <a:latin typeface="Avenir LT Std 35 Light"/>
          <a:ea typeface="Avenir LT Std 35 Light"/>
          <a:cs typeface="Avenir LT Std 35 Light"/>
          <a:sym typeface="Avenir LT Std 35 Light"/>
        </a:defRPr>
      </a:lvl7pPr>
      <a:lvl8pPr marL="3846284" marR="0" indent="-290284" algn="ctr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400" b="0" i="0" u="none" strike="noStrike" cap="all" spc="48" baseline="0">
          <a:ln>
            <a:noFill/>
          </a:ln>
          <a:solidFill>
            <a:srgbClr val="1D355E"/>
          </a:solidFill>
          <a:uFillTx/>
          <a:latin typeface="Avenir LT Std 35 Light"/>
          <a:ea typeface="Avenir LT Std 35 Light"/>
          <a:cs typeface="Avenir LT Std 35 Light"/>
          <a:sym typeface="Avenir LT Std 35 Light"/>
        </a:defRPr>
      </a:lvl8pPr>
      <a:lvl9pPr marL="4354284" marR="0" indent="-290284" algn="ctr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400" b="0" i="0" u="none" strike="noStrike" cap="all" spc="48" baseline="0">
          <a:ln>
            <a:noFill/>
          </a:ln>
          <a:solidFill>
            <a:srgbClr val="1D355E"/>
          </a:solidFill>
          <a:uFillTx/>
          <a:latin typeface="Avenir LT Std 35 Light"/>
          <a:ea typeface="Avenir LT Std 35 Light"/>
          <a:cs typeface="Avenir LT Std 35 Light"/>
          <a:sym typeface="Avenir LT Std 35 Light"/>
        </a:defRPr>
      </a:lvl9pPr>
    </p:bodyStyle>
    <p:otherStyle>
      <a:lvl1pPr marL="0" marR="0" indent="0" algn="ctr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4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T Std 35 Light"/>
        </a:defRPr>
      </a:lvl1pPr>
      <a:lvl2pPr marL="0" marR="0" indent="0" algn="ctr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4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T Std 35 Light"/>
        </a:defRPr>
      </a:lvl2pPr>
      <a:lvl3pPr marL="0" marR="0" indent="0" algn="ctr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4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T Std 35 Light"/>
        </a:defRPr>
      </a:lvl3pPr>
      <a:lvl4pPr marL="0" marR="0" indent="0" algn="ctr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4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T Std 35 Light"/>
        </a:defRPr>
      </a:lvl4pPr>
      <a:lvl5pPr marL="0" marR="0" indent="0" algn="ctr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4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T Std 35 Light"/>
        </a:defRPr>
      </a:lvl5pPr>
      <a:lvl6pPr marL="0" marR="0" indent="0" algn="ctr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4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T Std 35 Light"/>
        </a:defRPr>
      </a:lvl6pPr>
      <a:lvl7pPr marL="0" marR="0" indent="0" algn="ctr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4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T Std 35 Light"/>
        </a:defRPr>
      </a:lvl7pPr>
      <a:lvl8pPr marL="0" marR="0" indent="0" algn="ctr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4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T Std 35 Light"/>
        </a:defRPr>
      </a:lvl8pPr>
      <a:lvl9pPr marL="0" marR="0" indent="0" algn="ctr" defTabSz="6477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4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T Std 35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" descr="Immagine">
            <a:extLst>
              <a:ext uri="{FF2B5EF4-FFF2-40B4-BE49-F238E27FC236}">
                <a16:creationId xmlns:a16="http://schemas.microsoft.com/office/drawing/2014/main" id="{A9907DC8-61DC-4388-89A5-3460698053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000"/>
          </a:blip>
          <a:stretch>
            <a:fillRect/>
          </a:stretch>
        </p:blipFill>
        <p:spPr>
          <a:xfrm>
            <a:off x="12650300" y="1990727"/>
            <a:ext cx="12749700" cy="12741273"/>
          </a:xfrm>
          <a:prstGeom prst="rect">
            <a:avLst/>
          </a:prstGeom>
          <a:ln w="12700">
            <a:miter lim="400000"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D2FE0A-2959-4607-B4D8-E53E3EB04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98BD2-B577-4AD8-89CD-0A125B3F6FFE}" type="datetimeFigureOut">
              <a:rPr lang="it-IT" smtClean="0"/>
              <a:t>04/10/2024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FE947B-E6F4-41C6-B4A3-43EEE68C1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F04A18-AA99-410A-80DE-38DF4D40E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42765-4937-4672-B7B4-C1128805FF8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">
            <a:extLst>
              <a:ext uri="{FF2B5EF4-FFF2-40B4-BE49-F238E27FC236}">
                <a16:creationId xmlns:a16="http://schemas.microsoft.com/office/drawing/2014/main" id="{5C0418BB-0837-44ED-A339-FF3897EBC17C}"/>
              </a:ext>
            </a:extLst>
          </p:cNvPr>
          <p:cNvSpPr/>
          <p:nvPr userDrawn="1"/>
        </p:nvSpPr>
        <p:spPr>
          <a:xfrm>
            <a:off x="0" y="12262777"/>
            <a:ext cx="24384000" cy="1453225"/>
          </a:xfrm>
          <a:prstGeom prst="rect">
            <a:avLst/>
          </a:prstGeom>
          <a:solidFill>
            <a:srgbClr val="1D35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sp>
        <p:nvSpPr>
          <p:cNvPr id="8" name="Numero diapositiva">
            <a:extLst>
              <a:ext uri="{FF2B5EF4-FFF2-40B4-BE49-F238E27FC236}">
                <a16:creationId xmlns:a16="http://schemas.microsoft.com/office/drawing/2014/main" id="{90EC1CB9-7508-4CC2-B60B-F5E167810F3F}"/>
              </a:ext>
            </a:extLst>
          </p:cNvPr>
          <p:cNvSpPr txBox="1">
            <a:spLocks/>
          </p:cNvSpPr>
          <p:nvPr userDrawn="1"/>
        </p:nvSpPr>
        <p:spPr>
          <a:xfrm>
            <a:off x="1911857" y="12785260"/>
            <a:ext cx="443485" cy="40894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all" spc="48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LT Std 35 Light"/>
                <a:ea typeface="Avenir LT Std 35 Light"/>
                <a:cs typeface="Avenir LT Std 35 Light"/>
                <a:sym typeface="Avenir LT Std 35 Light"/>
              </a:defRPr>
            </a:lvl1pPr>
            <a:lvl2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rgbClr val="5B5854"/>
                </a:solidFill>
                <a:effectLst/>
                <a:uFillTx/>
                <a:latin typeface="Avenir LT Std 85 Heavy"/>
                <a:ea typeface="Avenir LT Std 85 Heavy"/>
                <a:cs typeface="Avenir LT Std 85 Heavy"/>
                <a:sym typeface="Avenir LT Std 85 Heavy"/>
              </a:defRPr>
            </a:lvl2pPr>
            <a:lvl3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rgbClr val="5B5854"/>
                </a:solidFill>
                <a:effectLst/>
                <a:uFillTx/>
                <a:latin typeface="Avenir LT Std 85 Heavy"/>
                <a:ea typeface="Avenir LT Std 85 Heavy"/>
                <a:cs typeface="Avenir LT Std 85 Heavy"/>
                <a:sym typeface="Avenir LT Std 85 Heavy"/>
              </a:defRPr>
            </a:lvl3pPr>
            <a:lvl4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rgbClr val="5B5854"/>
                </a:solidFill>
                <a:effectLst/>
                <a:uFillTx/>
                <a:latin typeface="Avenir LT Std 85 Heavy"/>
                <a:ea typeface="Avenir LT Std 85 Heavy"/>
                <a:cs typeface="Avenir LT Std 85 Heavy"/>
                <a:sym typeface="Avenir LT Std 85 Heavy"/>
              </a:defRPr>
            </a:lvl4pPr>
            <a:lvl5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rgbClr val="5B5854"/>
                </a:solidFill>
                <a:effectLst/>
                <a:uFillTx/>
                <a:latin typeface="Avenir LT Std 85 Heavy"/>
                <a:ea typeface="Avenir LT Std 85 Heavy"/>
                <a:cs typeface="Avenir LT Std 85 Heavy"/>
                <a:sym typeface="Avenir LT Std 85 Heavy"/>
              </a:defRPr>
            </a:lvl5pPr>
            <a:lvl6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rgbClr val="5B5854"/>
                </a:solidFill>
                <a:effectLst/>
                <a:uFillTx/>
                <a:latin typeface="Avenir LT Std 85 Heavy"/>
                <a:ea typeface="Avenir LT Std 85 Heavy"/>
                <a:cs typeface="Avenir LT Std 85 Heavy"/>
                <a:sym typeface="Avenir LT Std 85 Heavy"/>
              </a:defRPr>
            </a:lvl6pPr>
            <a:lvl7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rgbClr val="5B5854"/>
                </a:solidFill>
                <a:effectLst/>
                <a:uFillTx/>
                <a:latin typeface="Avenir LT Std 85 Heavy"/>
                <a:ea typeface="Avenir LT Std 85 Heavy"/>
                <a:cs typeface="Avenir LT Std 85 Heavy"/>
                <a:sym typeface="Avenir LT Std 85 Heavy"/>
              </a:defRPr>
            </a:lvl7pPr>
            <a:lvl8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rgbClr val="5B5854"/>
                </a:solidFill>
                <a:effectLst/>
                <a:uFillTx/>
                <a:latin typeface="Avenir LT Std 85 Heavy"/>
                <a:ea typeface="Avenir LT Std 85 Heavy"/>
                <a:cs typeface="Avenir LT Std 85 Heavy"/>
                <a:sym typeface="Avenir LT Std 85 Heavy"/>
              </a:defRPr>
            </a:lvl8pPr>
            <a:lvl9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rgbClr val="5B5854"/>
                </a:solidFill>
                <a:effectLst/>
                <a:uFillTx/>
                <a:latin typeface="Avenir LT Std 85 Heavy"/>
                <a:ea typeface="Avenir LT Std 85 Heavy"/>
                <a:cs typeface="Avenir LT Std 85 Heavy"/>
                <a:sym typeface="Avenir LT Std 85 Heavy"/>
              </a:defRPr>
            </a:lvl9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382CE29-5A69-4F6F-ADFA-DF06843DC0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450" y="11831223"/>
            <a:ext cx="7931995" cy="2316331"/>
          </a:xfrm>
          <a:prstGeom prst="rect">
            <a:avLst/>
          </a:prstGeom>
        </p:spPr>
      </p:pic>
      <p:sp>
        <p:nvSpPr>
          <p:cNvPr id="10" name="Titolo Testo">
            <a:extLst>
              <a:ext uri="{FF2B5EF4-FFF2-40B4-BE49-F238E27FC236}">
                <a16:creationId xmlns:a16="http://schemas.microsoft.com/office/drawing/2014/main" id="{F133AB5B-6D28-463C-B7B3-445B7F0A70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1825" y="-624791"/>
            <a:ext cx="21138724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257141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25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ts.it/ateneo/alb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91F49"/>
            </a:gs>
            <a:gs pos="33000">
              <a:srgbClr val="A91F49"/>
            </a:gs>
            <a:gs pos="66000">
              <a:srgbClr val="1B2F4C"/>
            </a:gs>
            <a:gs pos="100000">
              <a:srgbClr val="1B2F4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olo della presentazione"/>
          <p:cNvSpPr txBox="1">
            <a:spLocks noGrp="1"/>
          </p:cNvSpPr>
          <p:nvPr>
            <p:ph type="title"/>
          </p:nvPr>
        </p:nvSpPr>
        <p:spPr>
          <a:xfrm>
            <a:off x="2166961" y="6565510"/>
            <a:ext cx="20863160" cy="31151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pc="300"/>
            </a:lvl1pPr>
          </a:lstStyle>
          <a:p>
            <a:r>
              <a:rPr lang="it-IT" sz="9600" b="1" dirty="0"/>
              <a:t>BANDI PER ATTIVITA’ DI TUTORATO</a:t>
            </a:r>
            <a:br>
              <a:rPr lang="it-IT" sz="9600" b="1" dirty="0"/>
            </a:br>
            <a:br>
              <a:rPr lang="it-IT" sz="8000" b="1" dirty="0"/>
            </a:br>
            <a:r>
              <a:rPr lang="it-IT" sz="8000" b="1" dirty="0"/>
              <a:t>(dedicati a </a:t>
            </a:r>
            <a:r>
              <a:rPr lang="it-IT" sz="8000" b="1" dirty="0" err="1"/>
              <a:t>student</a:t>
            </a:r>
            <a:r>
              <a:rPr lang="it-IT" sz="8000" b="1" dirty="0"/>
              <a:t>* di </a:t>
            </a:r>
            <a:r>
              <a:rPr lang="it-IT" sz="8000" b="1" dirty="0" err="1"/>
              <a:t>units</a:t>
            </a:r>
            <a:r>
              <a:rPr lang="it-IT" sz="8000" b="1" dirty="0"/>
              <a:t> </a:t>
            </a:r>
            <a:r>
              <a:rPr lang="it-IT" sz="8000" b="1" dirty="0" err="1"/>
              <a:t>iscritt</a:t>
            </a:r>
            <a:r>
              <a:rPr lang="it-IT" sz="8000" b="1" dirty="0"/>
              <a:t>* a LM PSICO o a </a:t>
            </a:r>
            <a:r>
              <a:rPr lang="it-IT" sz="8000" b="1" dirty="0" err="1"/>
              <a:t>dottorand</a:t>
            </a:r>
            <a:r>
              <a:rPr lang="it-IT" sz="8000" b="1" dirty="0"/>
              <a:t>* di </a:t>
            </a:r>
            <a:r>
              <a:rPr lang="it-IT" sz="8000" b="1" dirty="0" err="1"/>
              <a:t>units</a:t>
            </a:r>
            <a:r>
              <a:rPr lang="it-IT" sz="8000" b="1" dirty="0"/>
              <a:t> con LM PSICO)</a:t>
            </a:r>
            <a:endParaRPr lang="it-IT" sz="80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tatureium niendit et int qui quibus, toruptat harum explacc aerovitia nissentius ex ea dolorerum qui reri apelloribus et ut fuga. Itatur rerio et…"/>
          <p:cNvSpPr txBox="1">
            <a:spLocks noGrp="1"/>
          </p:cNvSpPr>
          <p:nvPr>
            <p:ph type="body" idx="1"/>
          </p:nvPr>
        </p:nvSpPr>
        <p:spPr>
          <a:xfrm>
            <a:off x="603115" y="2324100"/>
            <a:ext cx="23268562" cy="9067800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•	Emissione di </a:t>
            </a:r>
            <a:r>
              <a:rPr lang="it-IT" b="1" dirty="0"/>
              <a:t>due bandi relativi a un totale di 20 assegni per attività di tutorato</a:t>
            </a:r>
            <a:r>
              <a:rPr lang="it-IT" dirty="0"/>
              <a:t>:</a:t>
            </a:r>
          </a:p>
          <a:p>
            <a:pPr algn="just"/>
            <a:r>
              <a:rPr lang="it-IT" dirty="0"/>
              <a:t>-	</a:t>
            </a:r>
            <a:r>
              <a:rPr lang="it-IT" b="1" dirty="0"/>
              <a:t>tutorato di supporto allo studio</a:t>
            </a:r>
            <a:r>
              <a:rPr lang="it-IT" dirty="0"/>
              <a:t>: attività di supporto rivolta a </a:t>
            </a:r>
            <a:r>
              <a:rPr lang="it-IT" dirty="0" err="1"/>
              <a:t>student</a:t>
            </a:r>
            <a:r>
              <a:rPr lang="it-IT" dirty="0"/>
              <a:t>* che hanno difficoltà primariamente legate al metodo di studio. </a:t>
            </a:r>
          </a:p>
          <a:p>
            <a:pPr algn="just"/>
            <a:r>
              <a:rPr lang="it-IT" dirty="0"/>
              <a:t>-	</a:t>
            </a:r>
            <a:r>
              <a:rPr lang="it-IT" b="1" dirty="0"/>
              <a:t>tutorato di supporto all’inclusione per </a:t>
            </a:r>
            <a:r>
              <a:rPr lang="it-IT" b="1" dirty="0" err="1"/>
              <a:t>student</a:t>
            </a:r>
            <a:r>
              <a:rPr lang="it-IT" b="1" dirty="0"/>
              <a:t>* con disabilità e Disturbi Specifici dell'Apprendimento (DSA)</a:t>
            </a:r>
            <a:r>
              <a:rPr lang="it-IT" dirty="0"/>
              <a:t>: supporto per </a:t>
            </a:r>
            <a:r>
              <a:rPr lang="it-IT" dirty="0" err="1"/>
              <a:t>student</a:t>
            </a:r>
            <a:r>
              <a:rPr lang="it-IT" dirty="0"/>
              <a:t>* con vari tipi di disabilità/bisogni educativi speciali, sia dal punto di vista amministrativo e di collegamento con gli uffici dell’Ateneo, sia dal punto di vista dell’assistenza allo studio per chi riporti di avere difficoltà/bisogni speciali in questo ambito. </a:t>
            </a:r>
          </a:p>
          <a:p>
            <a:pPr algn="just"/>
            <a:r>
              <a:rPr lang="it-IT" dirty="0"/>
              <a:t>•	Un bando (che prevede 10 assegni) prevede un supporto per </a:t>
            </a:r>
            <a:r>
              <a:rPr lang="it-IT" dirty="0" err="1"/>
              <a:t>student</a:t>
            </a:r>
            <a:r>
              <a:rPr lang="it-IT" dirty="0"/>
              <a:t>* dei primi anni delle lauree triennali e delle lauree a ciclo unico e un bando (che prevede 10 assegni) prevede un supporto per </a:t>
            </a:r>
            <a:r>
              <a:rPr lang="it-IT" dirty="0" err="1"/>
              <a:t>student</a:t>
            </a:r>
            <a:r>
              <a:rPr lang="it-IT" dirty="0"/>
              <a:t>* iscritti ad anni successivi al primo e alle LM.  </a:t>
            </a:r>
            <a:r>
              <a:rPr lang="it-IT" b="1" dirty="0"/>
              <a:t>I due bandi sono uguali per chi concorre come tutor</a:t>
            </a:r>
            <a:r>
              <a:rPr lang="it-IT" dirty="0"/>
              <a:t>, cambia solo il target di </a:t>
            </a:r>
            <a:r>
              <a:rPr lang="it-IT" dirty="0" err="1"/>
              <a:t>student</a:t>
            </a:r>
            <a:r>
              <a:rPr lang="it-IT" dirty="0"/>
              <a:t>* che usufruiranno del servizio di tutorato.</a:t>
            </a:r>
          </a:p>
        </p:txBody>
      </p:sp>
      <p:sp>
        <p:nvSpPr>
          <p:cNvPr id="189" name="Titolo della slide"/>
          <p:cNvSpPr txBox="1">
            <a:spLocks noGrp="1"/>
          </p:cNvSpPr>
          <p:nvPr>
            <p:ph type="title"/>
          </p:nvPr>
        </p:nvSpPr>
        <p:spPr>
          <a:xfrm>
            <a:off x="143516" y="14537"/>
            <a:ext cx="24096967" cy="1344638"/>
          </a:xfrm>
        </p:spPr>
        <p:txBody>
          <a:bodyPr/>
          <a:lstStyle>
            <a:lvl1pPr>
              <a:defRPr spc="200"/>
            </a:lvl1pPr>
          </a:lstStyle>
          <a:p>
            <a:pPr algn="ctr"/>
            <a:r>
              <a:rPr lang="it-IT" b="1" dirty="0"/>
              <a:t>BANDI PER ATTIVITA’ DI TUTORATO</a:t>
            </a:r>
            <a:endParaRPr lang="it-IT" dirty="0"/>
          </a:p>
        </p:txBody>
      </p:sp>
      <p:sp>
        <p:nvSpPr>
          <p:cNvPr id="1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03391" y="12778446"/>
            <a:ext cx="443485" cy="408940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74910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tatureium niendit et int qui quibus, toruptat harum explacc aerovitia nissentius ex ea dolorerum qui reri apelloribus et ut fuga. Itatur rerio et…"/>
          <p:cNvSpPr txBox="1">
            <a:spLocks noGrp="1"/>
          </p:cNvSpPr>
          <p:nvPr>
            <p:ph type="body" idx="1"/>
          </p:nvPr>
        </p:nvSpPr>
        <p:spPr>
          <a:xfrm>
            <a:off x="603115" y="2324100"/>
            <a:ext cx="23268562" cy="9067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•	Ogni assegno prevede </a:t>
            </a:r>
            <a:r>
              <a:rPr lang="it-IT" b="1" dirty="0"/>
              <a:t>20€/h lordo ateneo, </a:t>
            </a:r>
            <a:r>
              <a:rPr lang="it-IT" dirty="0"/>
              <a:t>per un totale di </a:t>
            </a:r>
            <a:r>
              <a:rPr lang="it-IT" b="1" dirty="0"/>
              <a:t>100h da esaurirsi entro il 31/12/2024 </a:t>
            </a:r>
            <a:r>
              <a:rPr lang="it-IT" dirty="0"/>
              <a:t>(tot assegno: 2000 € lordo ateneo).</a:t>
            </a:r>
          </a:p>
          <a:p>
            <a:pPr algn="just"/>
            <a:r>
              <a:rPr lang="it-IT" dirty="0"/>
              <a:t>•	Le </a:t>
            </a:r>
            <a:r>
              <a:rPr lang="it-IT" b="1" dirty="0"/>
              <a:t>100h comprendono</a:t>
            </a:r>
            <a:r>
              <a:rPr lang="it-IT" dirty="0"/>
              <a:t>:</a:t>
            </a:r>
          </a:p>
          <a:p>
            <a:pPr algn="just"/>
            <a:r>
              <a:rPr lang="it-IT" dirty="0"/>
              <a:t>-  </a:t>
            </a:r>
            <a:r>
              <a:rPr lang="it-IT" b="1" dirty="0"/>
              <a:t>30h di formazione obbligatoria </a:t>
            </a:r>
            <a:r>
              <a:rPr lang="it-IT" dirty="0"/>
              <a:t>(verranno raccolte le presenze), </a:t>
            </a:r>
            <a:r>
              <a:rPr lang="it-IT" b="1" dirty="0"/>
              <a:t>erogate dall’ateneo </a:t>
            </a:r>
            <a:r>
              <a:rPr lang="it-IT" dirty="0"/>
              <a:t>specificatamente per i tutor, sul metodo di studio e le abilità comunicative e relazionali</a:t>
            </a:r>
          </a:p>
          <a:p>
            <a:pPr algn="just"/>
            <a:r>
              <a:rPr lang="it-IT" b="1" dirty="0"/>
              <a:t>- 70h di sportello</a:t>
            </a:r>
            <a:r>
              <a:rPr lang="it-IT" dirty="0"/>
              <a:t> (eventualmente anche online</a:t>
            </a:r>
            <a:r>
              <a:rPr lang="it-IT" b="1" dirty="0"/>
              <a:t>) concordate in modo flessibile, ma rese note in anticipo agli/alle </a:t>
            </a:r>
            <a:r>
              <a:rPr lang="it-IT" b="1" dirty="0" err="1"/>
              <a:t>student</a:t>
            </a:r>
            <a:r>
              <a:rPr lang="it-IT" b="1" dirty="0"/>
              <a:t>* cui è rivolto il servizio</a:t>
            </a:r>
            <a:r>
              <a:rPr lang="it-IT" dirty="0"/>
              <a:t>, in modo che possano organizzarsi anticipatamente per usufruirne (es. calendario settimanale dello “sportello” di tutorato reso noto la settimana prima attraverso avvisi sui siti dei cdl in cui è erogato il servizio).</a:t>
            </a:r>
          </a:p>
          <a:p>
            <a:pPr algn="just"/>
            <a:r>
              <a:rPr lang="it-IT" dirty="0"/>
              <a:t>•	Potenzialmente gli/le </a:t>
            </a:r>
            <a:r>
              <a:rPr lang="it-IT" dirty="0" err="1"/>
              <a:t>interessat</a:t>
            </a:r>
            <a:r>
              <a:rPr lang="it-IT" dirty="0"/>
              <a:t>* potrebbero fare domanda per entrambi i bandi ed essere presenti in entrambe le graduatorie, in quel caso, le ore di formazione verranno pagate una sola volta (per cui uno dei due compensi verrà decurtato di 30h).</a:t>
            </a:r>
          </a:p>
          <a:p>
            <a:pPr marL="571500" indent="-571500" algn="just">
              <a:buFontTx/>
              <a:buChar char="-"/>
            </a:pPr>
            <a:endParaRPr lang="it-IT" dirty="0"/>
          </a:p>
          <a:p>
            <a:pPr algn="just"/>
            <a:endParaRPr lang="it-IT" dirty="0"/>
          </a:p>
        </p:txBody>
      </p:sp>
      <p:sp>
        <p:nvSpPr>
          <p:cNvPr id="189" name="Titolo della slide"/>
          <p:cNvSpPr txBox="1">
            <a:spLocks noGrp="1"/>
          </p:cNvSpPr>
          <p:nvPr>
            <p:ph type="title"/>
          </p:nvPr>
        </p:nvSpPr>
        <p:spPr>
          <a:xfrm>
            <a:off x="143516" y="14537"/>
            <a:ext cx="24096967" cy="1344638"/>
          </a:xfrm>
        </p:spPr>
        <p:txBody>
          <a:bodyPr/>
          <a:lstStyle>
            <a:lvl1pPr>
              <a:defRPr spc="200"/>
            </a:lvl1pPr>
          </a:lstStyle>
          <a:p>
            <a:pPr algn="ctr"/>
            <a:r>
              <a:rPr lang="it-IT" b="1" dirty="0"/>
              <a:t>BANDI PER ATTIVITA’ DI TUTORATO</a:t>
            </a:r>
            <a:endParaRPr lang="it-IT" dirty="0"/>
          </a:p>
        </p:txBody>
      </p:sp>
      <p:sp>
        <p:nvSpPr>
          <p:cNvPr id="1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03391" y="12778446"/>
            <a:ext cx="443485" cy="408940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267875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tatureium niendit et int qui quibus, toruptat harum explacc aerovitia nissentius ex ea dolorerum qui reri apelloribus et ut fuga. Itatur rerio et…"/>
          <p:cNvSpPr txBox="1">
            <a:spLocks noGrp="1"/>
          </p:cNvSpPr>
          <p:nvPr>
            <p:ph type="body" idx="1"/>
          </p:nvPr>
        </p:nvSpPr>
        <p:spPr>
          <a:xfrm>
            <a:off x="603115" y="2324100"/>
            <a:ext cx="23268562" cy="9067800"/>
          </a:xfrm>
        </p:spPr>
        <p:txBody>
          <a:bodyPr>
            <a:normAutofit/>
          </a:bodyPr>
          <a:lstStyle/>
          <a:p>
            <a:pPr lvl="0"/>
            <a:r>
              <a:rPr lang="it-IT" dirty="0"/>
              <a:t>•	I </a:t>
            </a:r>
            <a:r>
              <a:rPr lang="it-IT" b="1" dirty="0"/>
              <a:t>requisiti di ammissione alla selezione </a:t>
            </a:r>
            <a:r>
              <a:rPr lang="it-IT" dirty="0"/>
              <a:t>sono i seguenti: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it-IT" b="1" dirty="0"/>
              <a:t>essere regolarmente </a:t>
            </a:r>
            <a:r>
              <a:rPr lang="it-IT" b="1" dirty="0" err="1"/>
              <a:t>iscritt</a:t>
            </a:r>
            <a:r>
              <a:rPr lang="it-IT" b="1" dirty="0"/>
              <a:t>*</a:t>
            </a:r>
            <a:r>
              <a:rPr lang="it-IT" dirty="0"/>
              <a:t>, per un numero di anni non superiore alla durata legale/normale del corso più uno, a partire dall’anno di prima immatricolazione: </a:t>
            </a:r>
            <a:r>
              <a:rPr lang="it-IT" b="1" dirty="0"/>
              <a:t>alla laurea magistrale in Psicologia </a:t>
            </a:r>
            <a:r>
              <a:rPr lang="it-IT" dirty="0"/>
              <a:t>(classe LM51 Psicologia dell’Università degli Studi di Trieste), </a:t>
            </a:r>
            <a:r>
              <a:rPr lang="it-IT" b="1" dirty="0"/>
              <a:t>oppure a un dottorato di ricerca dell’Università degli Studi di Trieste, previo conseguimento di una laurea magistrale appartenente alla classe LM51 Psicologia </a:t>
            </a:r>
            <a:r>
              <a:rPr lang="it-IT" dirty="0"/>
              <a:t>o lauree specialistiche o del vecchio ordinamento equiparate;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it-IT" dirty="0"/>
              <a:t>essere in </a:t>
            </a:r>
            <a:r>
              <a:rPr lang="it-IT" b="1" dirty="0"/>
              <a:t>regola con il pagamento </a:t>
            </a:r>
            <a:r>
              <a:rPr lang="it-IT" dirty="0"/>
              <a:t>delle tasse e dei contributi universitari;</a:t>
            </a:r>
          </a:p>
          <a:p>
            <a:pPr algn="just"/>
            <a:r>
              <a:rPr lang="it-IT" dirty="0"/>
              <a:t>NB: il contratto cessa quando non si è più </a:t>
            </a:r>
            <a:r>
              <a:rPr lang="it-IT" dirty="0" err="1"/>
              <a:t>student</a:t>
            </a:r>
            <a:r>
              <a:rPr lang="it-IT" dirty="0"/>
              <a:t>* di </a:t>
            </a:r>
            <a:r>
              <a:rPr lang="it-IT" dirty="0" err="1"/>
              <a:t>Units</a:t>
            </a:r>
            <a:r>
              <a:rPr lang="it-IT" dirty="0"/>
              <a:t> (quindi </a:t>
            </a:r>
            <a:r>
              <a:rPr lang="it-IT" b="1" dirty="0"/>
              <a:t>sarebbe inutile partecipare alla selezione per chi si laureerà ad ottobre</a:t>
            </a:r>
            <a:r>
              <a:rPr lang="it-IT" dirty="0"/>
              <a:t>, perché si rischierebbe di entrare in graduatoria senza riuscire, per questioni di tempo, a iniziare l’attività di tutoraggio!)</a:t>
            </a:r>
          </a:p>
        </p:txBody>
      </p:sp>
      <p:sp>
        <p:nvSpPr>
          <p:cNvPr id="189" name="Titolo della slide"/>
          <p:cNvSpPr txBox="1">
            <a:spLocks noGrp="1"/>
          </p:cNvSpPr>
          <p:nvPr>
            <p:ph type="title"/>
          </p:nvPr>
        </p:nvSpPr>
        <p:spPr>
          <a:xfrm>
            <a:off x="143516" y="14537"/>
            <a:ext cx="24096967" cy="1344638"/>
          </a:xfrm>
        </p:spPr>
        <p:txBody>
          <a:bodyPr/>
          <a:lstStyle>
            <a:lvl1pPr>
              <a:defRPr spc="200"/>
            </a:lvl1pPr>
          </a:lstStyle>
          <a:p>
            <a:pPr algn="ctr"/>
            <a:r>
              <a:rPr lang="it-IT" b="1" dirty="0"/>
              <a:t>BANDI PER ATTIVITA’ DI TUTORATO</a:t>
            </a:r>
            <a:endParaRPr lang="it-IT" dirty="0"/>
          </a:p>
        </p:txBody>
      </p:sp>
      <p:sp>
        <p:nvSpPr>
          <p:cNvPr id="1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03391" y="12778446"/>
            <a:ext cx="443485" cy="408940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431878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tatureium niendit et int qui quibus, toruptat harum explacc aerovitia nissentius ex ea dolorerum qui reri apelloribus et ut fuga. Itatur rerio et…"/>
          <p:cNvSpPr txBox="1">
            <a:spLocks noGrp="1"/>
          </p:cNvSpPr>
          <p:nvPr>
            <p:ph type="body" idx="1"/>
          </p:nvPr>
        </p:nvSpPr>
        <p:spPr>
          <a:xfrm>
            <a:off x="603115" y="2324100"/>
            <a:ext cx="23268562" cy="9067800"/>
          </a:xfrm>
        </p:spPr>
        <p:txBody>
          <a:bodyPr>
            <a:normAutofit/>
          </a:bodyPr>
          <a:lstStyle/>
          <a:p>
            <a:pPr lvl="0"/>
            <a:r>
              <a:rPr lang="it-IT" dirty="0"/>
              <a:t>•	Costituiranno </a:t>
            </a:r>
            <a:r>
              <a:rPr lang="it-IT" b="1" dirty="0"/>
              <a:t>oggetto di valutazione</a:t>
            </a:r>
            <a:r>
              <a:rPr lang="it-IT" dirty="0"/>
              <a:t>: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it-IT" dirty="0"/>
              <a:t>Per i/le sol* </a:t>
            </a:r>
            <a:r>
              <a:rPr lang="it-IT" dirty="0" err="1"/>
              <a:t>candidat</a:t>
            </a:r>
            <a:r>
              <a:rPr lang="it-IT" dirty="0"/>
              <a:t>* </a:t>
            </a:r>
            <a:r>
              <a:rPr lang="it-IT" dirty="0" err="1"/>
              <a:t>iscritt</a:t>
            </a:r>
            <a:r>
              <a:rPr lang="it-IT" dirty="0"/>
              <a:t>* ai corsi di laurea magistrali: anno di iscrizione, media ponderata dei voti e CFU conseguiti e verbalizzati su Esse3 alla data di scadenza del bando (acquisiti d’ufficio dalla segreteria didattica);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it-IT" dirty="0"/>
              <a:t>Titoli accademici con relativa votazione finale: votazione della laurea triennale e votazione della laurea magistrale se acquisita (da indicare nel modulo della domanda);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it-IT" dirty="0"/>
              <a:t>Pregresse attività analoghe o comparabili con quelle oggetto della selezione, svolte presso l’Università degli Studi di Trieste o presso altri enti (da indicare nel modulo della domanda)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endParaRPr lang="it-IT" dirty="0"/>
          </a:p>
          <a:p>
            <a:pPr algn="just"/>
            <a:endParaRPr lang="it-IT" dirty="0"/>
          </a:p>
        </p:txBody>
      </p:sp>
      <p:sp>
        <p:nvSpPr>
          <p:cNvPr id="189" name="Titolo della slide"/>
          <p:cNvSpPr txBox="1">
            <a:spLocks noGrp="1"/>
          </p:cNvSpPr>
          <p:nvPr>
            <p:ph type="title"/>
          </p:nvPr>
        </p:nvSpPr>
        <p:spPr>
          <a:xfrm>
            <a:off x="143516" y="14537"/>
            <a:ext cx="24096967" cy="1344638"/>
          </a:xfrm>
        </p:spPr>
        <p:txBody>
          <a:bodyPr/>
          <a:lstStyle>
            <a:lvl1pPr>
              <a:defRPr spc="200"/>
            </a:lvl1pPr>
          </a:lstStyle>
          <a:p>
            <a:pPr algn="ctr"/>
            <a:r>
              <a:rPr lang="it-IT" b="1" dirty="0"/>
              <a:t>BANDI PER ATTIVITA’ DI TUTORATO</a:t>
            </a:r>
            <a:endParaRPr lang="it-IT" dirty="0"/>
          </a:p>
        </p:txBody>
      </p:sp>
      <p:sp>
        <p:nvSpPr>
          <p:cNvPr id="1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03391" y="12778446"/>
            <a:ext cx="443485" cy="408940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222200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tatureium niendit et int qui quibus, toruptat harum explacc aerovitia nissentius ex ea dolorerum qui reri apelloribus et ut fuga. Itatur rerio et…"/>
          <p:cNvSpPr txBox="1">
            <a:spLocks noGrp="1"/>
          </p:cNvSpPr>
          <p:nvPr>
            <p:ph type="body" idx="1"/>
          </p:nvPr>
        </p:nvSpPr>
        <p:spPr>
          <a:xfrm>
            <a:off x="603115" y="3918984"/>
            <a:ext cx="23268562" cy="5203751"/>
          </a:xfrm>
        </p:spPr>
        <p:txBody>
          <a:bodyPr>
            <a:normAutofit/>
          </a:bodyPr>
          <a:lstStyle/>
          <a:p>
            <a:pPr algn="just"/>
            <a:r>
              <a:rPr lang="it-IT" sz="8000" dirty="0"/>
              <a:t>I bandi usciranno a brevissimo nella sezione del sito di </a:t>
            </a:r>
            <a:r>
              <a:rPr lang="it-IT" sz="8000" dirty="0" err="1"/>
              <a:t>Units</a:t>
            </a:r>
            <a:r>
              <a:rPr lang="it-IT" sz="8000" dirty="0"/>
              <a:t> relativa all’Albo dell’ateneo:</a:t>
            </a:r>
          </a:p>
          <a:p>
            <a:pPr algn="just"/>
            <a:r>
              <a:rPr lang="it-IT" sz="8000" dirty="0"/>
              <a:t>		</a:t>
            </a:r>
            <a:r>
              <a:rPr lang="it-IT" sz="8000" dirty="0">
                <a:hlinkClick r:id="rId2"/>
              </a:rPr>
              <a:t>https://www.units.it/ateneo/albo</a:t>
            </a:r>
            <a:endParaRPr lang="it-IT" sz="8000" dirty="0"/>
          </a:p>
          <a:p>
            <a:pPr algn="just"/>
            <a:endParaRPr lang="it-IT" sz="8000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sp>
        <p:nvSpPr>
          <p:cNvPr id="189" name="Titolo della slide"/>
          <p:cNvSpPr txBox="1">
            <a:spLocks noGrp="1"/>
          </p:cNvSpPr>
          <p:nvPr>
            <p:ph type="title"/>
          </p:nvPr>
        </p:nvSpPr>
        <p:spPr>
          <a:xfrm>
            <a:off x="143516" y="14537"/>
            <a:ext cx="24096967" cy="1344638"/>
          </a:xfrm>
        </p:spPr>
        <p:txBody>
          <a:bodyPr/>
          <a:lstStyle>
            <a:lvl1pPr>
              <a:defRPr spc="200"/>
            </a:lvl1pPr>
          </a:lstStyle>
          <a:p>
            <a:pPr algn="ctr"/>
            <a:r>
              <a:rPr lang="it-IT" b="1" dirty="0"/>
              <a:t>BANDI PER ATTIVITA’ DI TUTORATO</a:t>
            </a:r>
            <a:endParaRPr lang="it-IT" dirty="0"/>
          </a:p>
        </p:txBody>
      </p:sp>
      <p:sp>
        <p:nvSpPr>
          <p:cNvPr id="1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03391" y="12778446"/>
            <a:ext cx="443485" cy="408940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229325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">
  <a:themeElements>
    <a:clrScheme name="New_Template">
      <a:dk1>
        <a:srgbClr val="5B5854"/>
      </a:dk1>
      <a:lt1>
        <a:srgbClr val="FFFFFF"/>
      </a:lt1>
      <a:dk2>
        <a:srgbClr val="A7A7A7"/>
      </a:dk2>
      <a:lt2>
        <a:srgbClr val="535353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72B5B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5B5854"/>
            </a:solidFill>
            <a:effectLst/>
            <a:uFillTx/>
            <a:latin typeface="Avenir LT Std 85 Heavy"/>
            <a:ea typeface="Avenir LT Std 85 Heavy"/>
            <a:cs typeface="Avenir LT Std 85 Heavy"/>
            <a:sym typeface="Avenir LT Std 85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5B5854"/>
            </a:solidFill>
            <a:effectLst/>
            <a:uFillTx/>
            <a:latin typeface="Avenir LT Std 85 Heavy"/>
            <a:ea typeface="Avenir LT Std 85 Heavy"/>
            <a:cs typeface="Avenir LT Std 85 Heavy"/>
            <a:sym typeface="Avenir LT Std 85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zione_UniTS_16-9_120421.pptx" id="{4D7A95C4-531D-BE42-BC6B-1E71934F33DA}" vid="{47BDCCF5-F9D7-384C-B997-FF2F6EAC592C}"/>
    </a:ext>
  </a:extLst>
</a:theme>
</file>

<file path=ppt/theme/theme2.xml><?xml version="1.0" encoding="utf-8"?>
<a:theme xmlns:a="http://schemas.openxmlformats.org/drawingml/2006/main" name="LAYOUT SIGIL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 VUO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ew_Template">
  <a:themeElements>
    <a:clrScheme name="New_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72B5B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5B5854"/>
            </a:solidFill>
            <a:effectLst/>
            <a:uFillTx/>
            <a:latin typeface="Avenir LT Std 85 Heavy"/>
            <a:ea typeface="Avenir LT Std 85 Heavy"/>
            <a:cs typeface="Avenir LT Std 85 Heavy"/>
            <a:sym typeface="Avenir LT Std 85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5B5854"/>
            </a:solidFill>
            <a:effectLst/>
            <a:uFillTx/>
            <a:latin typeface="Avenir LT Std 85 Heavy"/>
            <a:ea typeface="Avenir LT Std 85 Heavy"/>
            <a:cs typeface="Avenir LT Std 85 Heavy"/>
            <a:sym typeface="Avenir LT Std 85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New_Template</Template>
  <TotalTime>299</TotalTime>
  <Words>717</Words>
  <Application>Microsoft Office PowerPoint</Application>
  <PresentationFormat>Personalizzato</PresentationFormat>
  <Paragraphs>31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6</vt:i4>
      </vt:variant>
    </vt:vector>
  </HeadingPairs>
  <TitlesOfParts>
    <vt:vector size="20" baseType="lpstr">
      <vt:lpstr>Arial</vt:lpstr>
      <vt:lpstr>Avenir LT Std 35 Light</vt:lpstr>
      <vt:lpstr>Avenir LT Std 55 Roman</vt:lpstr>
      <vt:lpstr>Avenir LT Std 65 Medium</vt:lpstr>
      <vt:lpstr>Avenir LT Std 85 Heavy</vt:lpstr>
      <vt:lpstr>Avenir Medium</vt:lpstr>
      <vt:lpstr>AvenirLTStd-Heavy</vt:lpstr>
      <vt:lpstr>AvenirLTStd-Medium</vt:lpstr>
      <vt:lpstr>Calibri Light</vt:lpstr>
      <vt:lpstr>Helvetica Neue</vt:lpstr>
      <vt:lpstr>Wingdings</vt:lpstr>
      <vt:lpstr>New_Template</vt:lpstr>
      <vt:lpstr>LAYOUT SIGILLO</vt:lpstr>
      <vt:lpstr>SLIDE VUOTA</vt:lpstr>
      <vt:lpstr>BANDI PER ATTIVITA’ DI TUTORATO  (dedicati a student* di units iscritt* a LM PSICO o a dottorand* di units con LM PSICO)</vt:lpstr>
      <vt:lpstr>BANDI PER ATTIVITA’ DI TUTORATO</vt:lpstr>
      <vt:lpstr>BANDI PER ATTIVITA’ DI TUTORATO</vt:lpstr>
      <vt:lpstr>BANDI PER ATTIVITA’ DI TUTORATO</vt:lpstr>
      <vt:lpstr>BANDI PER ATTIVITA’ DI TUTORATO</vt:lpstr>
      <vt:lpstr>BANDI PER ATTIVITA’ DI TUTORATO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subject/>
  <dc:creator>Massimo Cortesi</dc:creator>
  <cp:keywords/>
  <dc:description/>
  <cp:lastModifiedBy>BP</cp:lastModifiedBy>
  <cp:revision>42</cp:revision>
  <cp:lastPrinted>2023-05-02T17:13:26Z</cp:lastPrinted>
  <dcterms:created xsi:type="dcterms:W3CDTF">2021-04-13T15:44:38Z</dcterms:created>
  <dcterms:modified xsi:type="dcterms:W3CDTF">2024-10-04T12:02:10Z</dcterms:modified>
  <cp:category/>
</cp:coreProperties>
</file>