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83" r:id="rId3"/>
    <p:sldId id="284" r:id="rId4"/>
    <p:sldId id="298" r:id="rId5"/>
    <p:sldId id="288" r:id="rId6"/>
    <p:sldId id="274" r:id="rId7"/>
    <p:sldId id="287" r:id="rId8"/>
    <p:sldId id="289" r:id="rId9"/>
    <p:sldId id="290" r:id="rId10"/>
    <p:sldId id="300" r:id="rId11"/>
    <p:sldId id="30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72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95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37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80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7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0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86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19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02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1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32BD1-0B9B-4B07-BA49-949ECE9A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Restaurazione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A263DB-8211-4A2A-BD75-51AB7782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Congresso di Vienna (1814-15) e principio di legittimità</a:t>
            </a:r>
          </a:p>
          <a:p>
            <a:pPr algn="just"/>
            <a:r>
              <a:rPr lang="it-IT" dirty="0"/>
              <a:t>Santa Alleanza fra Austria, Russia e Prussia</a:t>
            </a:r>
          </a:p>
          <a:p>
            <a:pPr algn="just"/>
            <a:r>
              <a:rPr lang="it-IT" dirty="0"/>
              <a:t>Quadruplice Alleanza fra Austria, Russia, Prussia e Regno Unito</a:t>
            </a:r>
          </a:p>
          <a:p>
            <a:pPr algn="just"/>
            <a:r>
              <a:rPr lang="it-IT" dirty="0"/>
              <a:t>Confermata la spartizione del territorio polacco, annesso in gran parte dall’Impero russo come Regno di Polonia, con una limitata autonomia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Epoca del «concerto» fra le nazioni europee: equilibrio e funzione antirivoluzionaria</a:t>
            </a:r>
          </a:p>
        </p:txBody>
      </p:sp>
    </p:spTree>
    <p:extLst>
      <p:ext uri="{BB962C8B-B14F-4D97-AF65-F5344CB8AC3E}">
        <p14:creationId xmlns:p14="http://schemas.microsoft.com/office/powerpoint/2010/main" val="79975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A6522-077A-475D-B4FA-ACFE7F2A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Rivalità fra Impero ottomano e Impero russo: con il trattato di Bucarest (1812) la Russia occupa la Bessarabia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corso del XIX secolo l’Impero ottomano tenta di modernizzarsi, attraverso delle riforme basate sul modello dell’assolutismo illuminato (</a:t>
            </a:r>
            <a:r>
              <a:rPr lang="it-IT" dirty="0" err="1"/>
              <a:t>Tanzìmat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modernizzazione, che porta ad una centralizzazione burocratica sul modello occidentale, si scontra con la struttura «plurale» dell’Impero, dal punto di vista etnico e religioso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Sistema del </a:t>
            </a:r>
            <a:r>
              <a:rPr lang="it-IT" dirty="0" err="1"/>
              <a:t>millet</a:t>
            </a:r>
            <a:r>
              <a:rPr lang="it-IT" dirty="0"/>
              <a:t>: comunità religiosa non musulmana, libera di professare la propria fede, riconoscendo l’autorità della Sublime Porta</a:t>
            </a:r>
          </a:p>
        </p:txBody>
      </p:sp>
    </p:spTree>
    <p:extLst>
      <p:ext uri="{BB962C8B-B14F-4D97-AF65-F5344CB8AC3E}">
        <p14:creationId xmlns:p14="http://schemas.microsoft.com/office/powerpoint/2010/main" val="241381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23FDD-0C48-C19E-5EA0-79881FDE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558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Impero ottomano</a:t>
            </a:r>
          </a:p>
        </p:txBody>
      </p:sp>
      <p:pic>
        <p:nvPicPr>
          <p:cNvPr id="1026" name="Picture 2" descr="Ottoman Empire | Facts, History, &amp; Map | Britannica">
            <a:extLst>
              <a:ext uri="{FF2B5EF4-FFF2-40B4-BE49-F238E27FC236}">
                <a16:creationId xmlns:a16="http://schemas.microsoft.com/office/drawing/2014/main" id="{A4264AE3-69E3-F14C-54F7-31A8488D9B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9" y="1451297"/>
            <a:ext cx="6291742" cy="45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6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B977679-870E-4B56-91BD-BBEBDA69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L’Europa dopo il Congresso di Vienna</a:t>
            </a:r>
          </a:p>
        </p:txBody>
      </p:sp>
      <p:pic>
        <p:nvPicPr>
          <p:cNvPr id="1028" name="Picture 4" descr="La Restaurazione, l'inizio dell'epoca contemporanea - Questione Civile XXI">
            <a:extLst>
              <a:ext uri="{FF2B5EF4-FFF2-40B4-BE49-F238E27FC236}">
                <a16:creationId xmlns:a16="http://schemas.microsoft.com/office/drawing/2014/main" id="{29EA3153-7E7A-457F-9488-5CD2CA8A0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122" y="1825625"/>
            <a:ext cx="6055539" cy="4351338"/>
          </a:xfrm>
        </p:spPr>
      </p:pic>
    </p:spTree>
    <p:extLst>
      <p:ext uri="{BB962C8B-B14F-4D97-AF65-F5344CB8AC3E}">
        <p14:creationId xmlns:p14="http://schemas.microsoft.com/office/powerpoint/2010/main" val="189037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72EF2-3A5A-4603-A571-E66C1601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russo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47B75-B2E0-4492-9DC3-2D800C91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Alessandro I Romanov: sistema di potere autocratico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Società fortemente gerarchica, arretrata, in gran parte rurale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Tripartizione sociale: clero, nobiltà e contadini, in parte di proprietà dello Stato e in parte di proprietà della nobiltà fondiaria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Ruolo centrale della Chiesa ortodossa, sottoposta dai tempi di Pietro il Grande (1721) all’autorità dello zar tramite il Santo Sinodo</a:t>
            </a:r>
          </a:p>
        </p:txBody>
      </p:sp>
    </p:spTree>
    <p:extLst>
      <p:ext uri="{BB962C8B-B14F-4D97-AF65-F5344CB8AC3E}">
        <p14:creationId xmlns:p14="http://schemas.microsoft.com/office/powerpoint/2010/main" val="29159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DBE1D-A05E-7E98-C822-A3613467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Espansione russa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7ED56F8-1AC6-334A-08AD-EE172204F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406" y="1384184"/>
            <a:ext cx="6087187" cy="46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07B2D-A1F2-49BB-9439-937882C6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austriaco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C0F09-AB93-447D-964E-D419FD66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Comprendeva territori che andavano dall’Austria all’Ungheria, al Banato e alla Transilvania, a Slovacchia, Boemia e Moravia, Galizia, Tirolo italiano (Trentino-Alto Adige), Lombardo-Veneto, Trieste, Slovenia, Croazia e la costa dalmata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Monarchia assoluta sovranazionale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Permanenza tuttavia delle «nazioni storiche»: Ungheria, Boemia, Croazia, Polonia</a:t>
            </a:r>
          </a:p>
        </p:txBody>
      </p:sp>
    </p:spTree>
    <p:extLst>
      <p:ext uri="{BB962C8B-B14F-4D97-AF65-F5344CB8AC3E}">
        <p14:creationId xmlns:p14="http://schemas.microsoft.com/office/powerpoint/2010/main" val="27016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0D4038-1679-422D-AA7B-8827112C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288"/>
            <a:ext cx="10515600" cy="5329675"/>
          </a:xfrm>
        </p:spPr>
        <p:txBody>
          <a:bodyPr/>
          <a:lstStyle/>
          <a:p>
            <a:pPr algn="just"/>
            <a:r>
              <a:rPr lang="it-IT" dirty="0"/>
              <a:t>Alcuni gruppi nazionali erano invece spesso subordinati ad un altro gruppo nazionale dominante, che faceva capo ad una «nazione storica»: ad esempio gli slovacchi e i romeni rispetto agli ungheresi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L’Austria, come la Russia, seguiva la logica della «cooptazione delle élites», prime fra tutte quelle nobiliari delle «nazioni storiche»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Socialmente anche l’Impero asburgico era largamente rurale: sistema delle </a:t>
            </a:r>
            <a:r>
              <a:rPr lang="it-IT" dirty="0" err="1"/>
              <a:t>corvées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59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9AD0D-F24D-4DCB-8913-D1583D87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Impero austriaco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DEBF9-ED8B-4A38-AA6E-E8591FCE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89" y="1501630"/>
            <a:ext cx="7298422" cy="46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C5221-42B7-4B53-8ED9-FAECF498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E9A636-DB88-462C-9F21-76648C8AD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Fra il XIV e il XV secolo l’Impero ottomano, il cui primo nucleo era l’Anatolia, si espanse ai danni dell’Impero romano d’Oriente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Espansione nei Balcani e conquista di Costantinopoli (1453)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Massima espansione territoriale nel XVII secolo e dalla pace di </a:t>
            </a:r>
            <a:r>
              <a:rPr lang="it-IT" dirty="0" err="1"/>
              <a:t>Carlowitz</a:t>
            </a:r>
            <a:r>
              <a:rPr lang="it-IT" dirty="0"/>
              <a:t> (1699) lenta ritirata</a:t>
            </a:r>
          </a:p>
        </p:txBody>
      </p:sp>
    </p:spTree>
    <p:extLst>
      <p:ext uri="{BB962C8B-B14F-4D97-AF65-F5344CB8AC3E}">
        <p14:creationId xmlns:p14="http://schemas.microsoft.com/office/powerpoint/2010/main" val="120888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A6522-077A-475D-B4FA-ACFE7F2A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Rivalità fra Impero ottomano e Impero russo: con il trattato di Bucarest (1812) la Russia occupa la Bessarabia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corso del XIX secolo l’Impero ottomano tenta di modernizzarsi, attraverso delle riforme basate sul modello dell’assolutismo illuminato (</a:t>
            </a:r>
            <a:r>
              <a:rPr lang="it-IT" dirty="0" err="1"/>
              <a:t>Tanzimat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modernizzazione, che porta ad una centralizzazione burocratica sul modello occidentale, si scontra con la struttura «plurale» dell’Impero, dal punto di vista etnico e religioso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Sistema del </a:t>
            </a:r>
            <a:r>
              <a:rPr lang="it-IT" dirty="0" err="1"/>
              <a:t>millet</a:t>
            </a:r>
            <a:r>
              <a:rPr lang="it-IT" dirty="0"/>
              <a:t>: comunità religiosa non musulmana, libera di professare la propria fede, riconoscendo l’autorità della Sublime Porta</a:t>
            </a:r>
          </a:p>
        </p:txBody>
      </p:sp>
    </p:spTree>
    <p:extLst>
      <p:ext uri="{BB962C8B-B14F-4D97-AF65-F5344CB8AC3E}">
        <p14:creationId xmlns:p14="http://schemas.microsoft.com/office/powerpoint/2010/main" val="174694170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1_Tema di Office</vt:lpstr>
      <vt:lpstr>Restaurazione</vt:lpstr>
      <vt:lpstr>L’Europa dopo il Congresso di Vienna</vt:lpstr>
      <vt:lpstr>L’Impero russo</vt:lpstr>
      <vt:lpstr>Espansione russa</vt:lpstr>
      <vt:lpstr>L’Impero austriaco</vt:lpstr>
      <vt:lpstr>Presentazione standard di PowerPoint</vt:lpstr>
      <vt:lpstr>Impero austriaco</vt:lpstr>
      <vt:lpstr>L’Impero ottomano</vt:lpstr>
      <vt:lpstr>Presentazione standard di PowerPoint</vt:lpstr>
      <vt:lpstr>Presentazione standard di PowerPoint</vt:lpstr>
      <vt:lpstr>Impero ottomano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2024-10-07T05:54:55Z</dcterms:created>
  <dcterms:modified xsi:type="dcterms:W3CDTF">2024-10-07T05:55:37Z</dcterms:modified>
</cp:coreProperties>
</file>