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65" r:id="rId3"/>
    <p:sldId id="266" r:id="rId4"/>
    <p:sldId id="277" r:id="rId5"/>
    <p:sldId id="279" r:id="rId6"/>
    <p:sldId id="267" r:id="rId7"/>
    <p:sldId id="268" r:id="rId8"/>
    <p:sldId id="270" r:id="rId9"/>
    <p:sldId id="271" r:id="rId10"/>
    <p:sldId id="280" r:id="rId11"/>
    <p:sldId id="281" r:id="rId12"/>
    <p:sldId id="273" r:id="rId13"/>
    <p:sldId id="274" r:id="rId14"/>
    <p:sldId id="272" r:id="rId15"/>
    <p:sldId id="275" r:id="rId16"/>
    <p:sldId id="276" r:id="rId17"/>
    <p:sldId id="257" r:id="rId18"/>
    <p:sldId id="258" r:id="rId19"/>
    <p:sldId id="259" r:id="rId20"/>
    <p:sldId id="260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A812FA-56E6-62BD-F678-07F94E7B2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B8DCE3-F14E-6F8C-1D16-4EA8C9BA7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6DD269-5DF7-E1A4-BAB0-75904041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161311-F1F5-67AE-44C3-D7D677978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CDEE7B-409A-EC8E-9D60-84FA44B5E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03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40FB1C-5F73-9991-7614-A7A27C246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66C244-E83E-76EE-3E99-0B6C1EA77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D4940D-5E1F-12A9-10B9-058F6A117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0A76AA-B1C3-B46E-0353-3B2AFB6F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061F34-8AD9-CC08-1348-4BF57339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77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DD89F77-67FB-62AA-6226-D5F5CE565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97D68D-B9B6-D487-9B27-2E080DB09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6A19ED-3E9C-5EFD-190A-9E5E6D477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C8DDD1-EEC7-5BB3-4728-3060CFE8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7BE0E0-B40E-9CCE-0416-EF23E5493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12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A54240-5E35-650F-3C28-912E3AC24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895AC6-DE14-1214-E0B0-8CF7642AD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3A9CE9-F633-4D5E-C5BC-0C47ED58C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7DDD4D-A1A4-4439-7673-8661401D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E21093-CB71-DB7D-B37F-35B5FF31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36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1D889F-455C-9E9F-5877-4A2BF8DF7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9A59B3-FD3D-FDAD-449A-8404FD976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3073C4-D7C2-DE04-8437-7E6EB9424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5C5ECE-5609-0390-6B20-323056A4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CAF5E4-2B44-06BC-460B-B879C767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26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095EB-1FC0-3D0B-1474-3B9FDFCDB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12A59-8E88-6B87-C87E-977EE5D95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EB4166-1077-69F5-1CB8-1CAAA192B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9C67B5-FE47-1123-2826-9917BC73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C83B2C-B678-1B19-D0D1-505BFF78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697F987-365C-FBF3-A6AF-01D483012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78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917150-F6C3-0288-C192-9A4468CE4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B145B1-D6EC-1C9E-825F-57D3B181B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9106B71-56F8-83D4-8629-FE064A352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86682F5-413A-08ED-37CF-576DB2676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F9FD7F-F24E-9541-9FEA-D21ACAB0FA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5FD49A8-D50B-88E8-C767-40E4162B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7A58F42-5CA0-6181-E358-ABD363D86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5E732C-B335-FCF2-7849-5475F1282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13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3844B6-F3C0-C708-E1B2-059915B6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D92EA09-0571-B4A0-CA88-AA88142E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A794B7-AD7A-B52E-8E91-46843C18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1E789C1-7DA4-EC26-CC9B-06CC03BE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69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E404377-3C31-E51F-11F7-581EF69D2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EAE792E-9247-6EF0-8811-FB5D97422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101A7D-BA70-40A9-CF30-DBC16B90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979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D69E03-9CA1-A722-C5B3-8449A6E6B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D7EAB3-F4E0-6947-D41A-BD1DF780E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DC42FDB-F6F5-24AC-BC61-96092A40B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59B9E3-4C2F-DA07-2FAD-FF194A0E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E6BBB3-3FAE-30B8-F9A5-2DDFA32F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94EAC4-5F00-4981-18BE-059E6E18A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86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3B08F9-93F4-80F3-7DB6-C6184BA19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6C1E9BE-6FFA-1679-797D-06BAA8971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C8BCF50-1D21-607E-7821-0ED66B2F2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47BB2F-3083-3D5E-DA9F-2AA366A2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9CF2CE-D963-DF5D-49DA-10BACDAFE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0D9D869-8925-2935-87B5-58E6D764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3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B7D4AC2-2AD0-40B1-7998-7C4F77758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F6CB14-C8C5-3621-4F7D-3C3E14C9D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3BA236-A0B1-931D-F811-B9CC76D03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AD231-1158-472A-9B9B-2CB9757544AA}" type="datetimeFigureOut">
              <a:rPr lang="it-IT" smtClean="0"/>
              <a:t>07/10/2024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6173A0-6062-E972-71B5-22FD4E9AD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985BE1-5A30-3042-49B3-FD1B01A84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00345-7FB8-49BF-8A53-DAF130C3B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87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22F43A-E0EB-2364-9931-5F7E0A549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6012"/>
            <a:ext cx="10515600" cy="527095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Storia dell’Europa Orientale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dirty="0">
                <a:solidFill>
                  <a:prstClr val="black"/>
                </a:solidFill>
                <a:latin typeface="Calibri" panose="020F0502020204030204"/>
              </a:rPr>
              <a:t>Studi Storici. Dall’Antico al Contemporaneo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Università degli Studi </a:t>
            </a:r>
            <a:r>
              <a:rPr kumimoji="0" lang="it-IT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 Trieste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Prof. Stefano Santoro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0401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62914-2DA3-4B97-CF1A-DC6E8AA5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503"/>
          </a:xfrm>
        </p:spPr>
        <p:txBody>
          <a:bodyPr>
            <a:normAutofit/>
          </a:bodyPr>
          <a:lstStyle/>
          <a:p>
            <a:r>
              <a:rPr lang="it-IT" sz="3600" dirty="0"/>
              <a:t>Dal nazionalismo al fascismo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08DE9E-0A75-CFF9-1EE0-EDD5A8521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686"/>
            <a:ext cx="10515600" cy="4566277"/>
          </a:xfrm>
        </p:spPr>
        <p:txBody>
          <a:bodyPr/>
          <a:lstStyle/>
          <a:p>
            <a:pPr algn="just"/>
            <a:r>
              <a:rPr lang="it-IT" dirty="0"/>
              <a:t>Uno snodo fondamentale nel passaggio dal nazionalismo di matrice ottocentesca al nazionalismo radicale e poi al fascismo interbellico è costituito dalla Prima guerra mondiale e dalla nuova situazione postbellica</a:t>
            </a:r>
          </a:p>
          <a:p>
            <a:pPr algn="just"/>
            <a:r>
              <a:rPr lang="it-IT" dirty="0"/>
              <a:t>Sovrapposizione fra concezione democratica wilsoniana e mazziniana relativa all’autodeterminazione dei popoli e nazionalismo etnico esclusivo</a:t>
            </a:r>
          </a:p>
          <a:p>
            <a:pPr algn="just"/>
            <a:r>
              <a:rPr lang="it-IT" dirty="0"/>
              <a:t>Nel volume a cura di Marco Bresciani, </a:t>
            </a:r>
            <a:r>
              <a:rPr lang="it-IT" i="1" dirty="0"/>
              <a:t>Le destre europee. Conservatori e radicali tra le due guerre</a:t>
            </a:r>
            <a:r>
              <a:rPr lang="it-IT" dirty="0"/>
              <a:t>, Roma, Carocci, 2021, un’importanza particolare viene data all’Europa centro-orientale</a:t>
            </a:r>
          </a:p>
        </p:txBody>
      </p:sp>
    </p:spTree>
    <p:extLst>
      <p:ext uri="{BB962C8B-B14F-4D97-AF65-F5344CB8AC3E}">
        <p14:creationId xmlns:p14="http://schemas.microsoft.com/office/powerpoint/2010/main" val="3537464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0BB1BA-C140-9354-58BB-911D0A8C0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algn="just"/>
            <a:r>
              <a:rPr lang="it-IT" dirty="0"/>
              <a:t>Il saggio di Steven </a:t>
            </a:r>
            <a:r>
              <a:rPr lang="it-IT" dirty="0" err="1"/>
              <a:t>Beller</a:t>
            </a:r>
            <a:r>
              <a:rPr lang="it-IT" dirty="0"/>
              <a:t>, contenuto nel volume, affronta il passaggio dalla monarchia asburgica ai fascismi postbellici</a:t>
            </a:r>
          </a:p>
          <a:p>
            <a:pPr algn="just"/>
            <a:r>
              <a:rPr lang="it-IT" dirty="0"/>
              <a:t>Nell’Impero asburgico di fine Ottocento e inizio Novecento erano presenti nazionalismo etnico e antisemitismo, che si radicalizzarono durante la guerra e nel dopoguerra</a:t>
            </a:r>
          </a:p>
          <a:p>
            <a:pPr algn="just"/>
            <a:r>
              <a:rPr lang="it-IT" dirty="0"/>
              <a:t>Cambiamento di paradigma: dalla concezione risorgimentale dell’Impero asburgico «prigione dei popoli» a una prospettiva che considera tutte le eredità politico-ideologiche dell’eredità asburgica</a:t>
            </a:r>
          </a:p>
          <a:p>
            <a:pPr algn="just"/>
            <a:r>
              <a:rPr lang="it-IT" dirty="0"/>
              <a:t>Impero asburgico come luogo di incubazione del nazionalismo radicale</a:t>
            </a:r>
          </a:p>
        </p:txBody>
      </p:sp>
    </p:spTree>
    <p:extLst>
      <p:ext uri="{BB962C8B-B14F-4D97-AF65-F5344CB8AC3E}">
        <p14:creationId xmlns:p14="http://schemas.microsoft.com/office/powerpoint/2010/main" val="3883497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22E15B-CFD5-4AF5-9A1C-BD2057B5B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>
            <a:normAutofit/>
          </a:bodyPr>
          <a:lstStyle/>
          <a:p>
            <a:r>
              <a:rPr lang="it-IT" sz="3600" dirty="0"/>
              <a:t>Genesi e sviluppo dell’idea di nazione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7E68A0-1B63-44BB-8097-8CCAE4DC6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851"/>
            <a:ext cx="10515600" cy="4692112"/>
          </a:xfrm>
        </p:spPr>
        <p:txBody>
          <a:bodyPr/>
          <a:lstStyle/>
          <a:p>
            <a:pPr algn="just"/>
            <a:r>
              <a:rPr lang="it-IT" dirty="0"/>
              <a:t>L’idea di nazione moderna, secondo gran parte degli storici, si è codificata durante la Rivoluzione francese: da sudditi a cittadini</a:t>
            </a:r>
          </a:p>
          <a:p>
            <a:pPr algn="just"/>
            <a:r>
              <a:rPr lang="it-IT" dirty="0"/>
              <a:t>Alla nazione francese appartenevano quindi tutti coloro che sceglievano di essere fedeli alla Repubblica e di riconoscersi nei suoi valori</a:t>
            </a:r>
          </a:p>
          <a:p>
            <a:pPr algn="just"/>
            <a:r>
              <a:rPr lang="it-IT" dirty="0"/>
              <a:t>Questa è stata definita una concezione volontaristica della nazione</a:t>
            </a:r>
          </a:p>
          <a:p>
            <a:pPr algn="just"/>
            <a:r>
              <a:rPr lang="it-IT" dirty="0"/>
              <a:t>Una concezione molto diversa di nazione si sviluppa ad esempio in Germania, anche come reazione all’occupazione francese durante l’Impero di Napoleone Bonaparte</a:t>
            </a:r>
          </a:p>
        </p:txBody>
      </p:sp>
    </p:spTree>
    <p:extLst>
      <p:ext uri="{BB962C8B-B14F-4D97-AF65-F5344CB8AC3E}">
        <p14:creationId xmlns:p14="http://schemas.microsoft.com/office/powerpoint/2010/main" val="1730073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35747-C9AD-4E30-8EFF-45C42CC9A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0510"/>
            <a:ext cx="10515600" cy="5346453"/>
          </a:xfrm>
        </p:spPr>
        <p:txBody>
          <a:bodyPr/>
          <a:lstStyle/>
          <a:p>
            <a:pPr algn="just"/>
            <a:r>
              <a:rPr lang="it-IT" dirty="0"/>
              <a:t>Concezione tedesca di nazione: influenza del pensiero </a:t>
            </a:r>
            <a:r>
              <a:rPr lang="it-IT" dirty="0" err="1"/>
              <a:t>pre</a:t>
            </a:r>
            <a:r>
              <a:rPr lang="it-IT" dirty="0"/>
              <a:t>-romantico di Herder (</a:t>
            </a:r>
            <a:r>
              <a:rPr lang="it-IT" i="1" dirty="0" err="1"/>
              <a:t>Volksgeist</a:t>
            </a:r>
            <a:r>
              <a:rPr lang="it-IT" dirty="0"/>
              <a:t>, lo spirito del popolo)</a:t>
            </a:r>
          </a:p>
          <a:p>
            <a:pPr algn="just"/>
            <a:r>
              <a:rPr lang="it-IT" dirty="0"/>
              <a:t>Influenza dell’idealismo di Fichte (</a:t>
            </a:r>
            <a:r>
              <a:rPr lang="it-IT" i="1" dirty="0"/>
              <a:t>Discorsi alla nazione tedesca</a:t>
            </a:r>
            <a:r>
              <a:rPr lang="it-IT" dirty="0"/>
              <a:t>)</a:t>
            </a:r>
          </a:p>
          <a:p>
            <a:pPr algn="just"/>
            <a:r>
              <a:rPr lang="it-IT" dirty="0"/>
              <a:t>In Germania si sviluppò quindi una concezione di nazione di tipo etnico-culturale</a:t>
            </a:r>
          </a:p>
          <a:p>
            <a:pPr algn="just"/>
            <a:r>
              <a:rPr lang="it-IT" dirty="0"/>
              <a:t>Nell’Ottocento e fino all’inizio del Novecento si sviluppò in Europa il dibattito intorno ai concetti di </a:t>
            </a:r>
            <a:r>
              <a:rPr lang="it-IT" i="1" dirty="0" err="1"/>
              <a:t>Kultur</a:t>
            </a:r>
            <a:r>
              <a:rPr lang="it-IT" dirty="0"/>
              <a:t> e di </a:t>
            </a:r>
            <a:r>
              <a:rPr lang="it-IT" i="1" dirty="0" err="1"/>
              <a:t>Zivilisation</a:t>
            </a:r>
            <a:r>
              <a:rPr lang="it-IT" dirty="0"/>
              <a:t>, la prima facente riferimento alla dimensione spirituale di tipo «tedesco», la seconda alla dimensione contrattualistica di tipo «francese»</a:t>
            </a:r>
          </a:p>
          <a:p>
            <a:pPr algn="just"/>
            <a:r>
              <a:rPr lang="it-IT" dirty="0"/>
              <a:t>Thomas Mann, nelle sue </a:t>
            </a:r>
            <a:r>
              <a:rPr lang="it-IT" i="1" dirty="0"/>
              <a:t>Considerazioni di un impolitico</a:t>
            </a:r>
            <a:r>
              <a:rPr lang="it-IT" dirty="0"/>
              <a:t> composte durante la Prima guerra mondiale, esaltò la superiorità della </a:t>
            </a:r>
            <a:r>
              <a:rPr lang="it-IT" i="1" dirty="0" err="1"/>
              <a:t>Kultur</a:t>
            </a:r>
            <a:r>
              <a:rPr lang="it-IT" dirty="0"/>
              <a:t> tedesca rispetto alla </a:t>
            </a:r>
            <a:r>
              <a:rPr lang="it-IT" i="1" dirty="0" err="1"/>
              <a:t>Zivilisation</a:t>
            </a:r>
            <a:r>
              <a:rPr lang="it-IT" dirty="0"/>
              <a:t> francese</a:t>
            </a:r>
          </a:p>
        </p:txBody>
      </p:sp>
    </p:spTree>
    <p:extLst>
      <p:ext uri="{BB962C8B-B14F-4D97-AF65-F5344CB8AC3E}">
        <p14:creationId xmlns:p14="http://schemas.microsoft.com/office/powerpoint/2010/main" val="3731328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920D2F-DBB8-4785-AC47-FF19FE911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8231"/>
            <a:ext cx="10515600" cy="5438732"/>
          </a:xfrm>
        </p:spPr>
        <p:txBody>
          <a:bodyPr/>
          <a:lstStyle/>
          <a:p>
            <a:pPr algn="just"/>
            <a:r>
              <a:rPr lang="it-IT" dirty="0"/>
              <a:t>L’idea di nazione è arrivata in Europa orientale nel corso dell’Ottocento in queste due tipologie: volontaristico-contrattualistica ed </a:t>
            </a:r>
            <a:r>
              <a:rPr lang="it-IT" dirty="0" err="1"/>
              <a:t>etno</a:t>
            </a:r>
            <a:r>
              <a:rPr lang="it-IT" dirty="0"/>
              <a:t>-culturale</a:t>
            </a:r>
          </a:p>
          <a:p>
            <a:pPr algn="just"/>
            <a:r>
              <a:rPr lang="it-IT" dirty="0"/>
              <a:t>L’idea di nazione di tipo francese, detta anche «civica», si ispira ad una concezione democratica sul modello delle idee di Rousseau (contrattualismo) e tende ad imitare le tipiche istituzioni occidentali: democrazia, parlamentarismo, ecc.</a:t>
            </a:r>
          </a:p>
          <a:p>
            <a:pPr algn="just"/>
            <a:r>
              <a:rPr lang="it-IT" dirty="0"/>
              <a:t>L’idea di nazione di tipo tedesco, detta anche «etnica», presuppone il disprezzo per il modello liberal-democratico occidentale e l’esaltazione dello «spirito» del popolo piuttosto che l’essere «cittadino»</a:t>
            </a:r>
          </a:p>
        </p:txBody>
      </p:sp>
    </p:spTree>
    <p:extLst>
      <p:ext uri="{BB962C8B-B14F-4D97-AF65-F5344CB8AC3E}">
        <p14:creationId xmlns:p14="http://schemas.microsoft.com/office/powerpoint/2010/main" val="2386544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F44765-5D8D-4EFA-B0E8-894D4DE38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5009"/>
            <a:ext cx="10515600" cy="5421954"/>
          </a:xfrm>
        </p:spPr>
        <p:txBody>
          <a:bodyPr/>
          <a:lstStyle/>
          <a:p>
            <a:pPr algn="just"/>
            <a:r>
              <a:rPr lang="it-IT" dirty="0"/>
              <a:t>In un ciclo di lezioni tenute all’Università di Milano nel 1943-44, Federico </a:t>
            </a:r>
            <a:r>
              <a:rPr lang="it-IT" dirty="0" err="1"/>
              <a:t>Chabod</a:t>
            </a:r>
            <a:r>
              <a:rPr lang="it-IT" dirty="0"/>
              <a:t> aveva spiegato che l’idea di nazione nasce durante il Romanticismo, come opposizione all’Illuminismo e alle sue tendenze universalizzanti</a:t>
            </a:r>
          </a:p>
          <a:p>
            <a:pPr algn="just"/>
            <a:r>
              <a:rPr lang="it-IT" dirty="0"/>
              <a:t>Il dibattito storiografico sull’idea di nazione si sviluppò con difficoltà dopo la Seconda guerra mondiale, perché rimandava al concetto di nazionalismo, che veniva associato all’ideologia fascista, squalificata dalla storia</a:t>
            </a:r>
          </a:p>
          <a:p>
            <a:pPr algn="just"/>
            <a:r>
              <a:rPr lang="it-IT" dirty="0"/>
              <a:t>Con l’avvio del processo di decolonizzazione, fra gli anni Cinquanta e Sessanta, e con il nuovo interesse verso le nazioni africane e asiatiche che si battevano per la propria libertà, la riflessione sull’idea di nazione e sul nazionalismo fu rilanciata anche nell’ambito storiografico</a:t>
            </a:r>
          </a:p>
        </p:txBody>
      </p:sp>
    </p:spTree>
    <p:extLst>
      <p:ext uri="{BB962C8B-B14F-4D97-AF65-F5344CB8AC3E}">
        <p14:creationId xmlns:p14="http://schemas.microsoft.com/office/powerpoint/2010/main" val="1367927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041483-899F-4B1C-9735-0EC4B33D7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734"/>
            <a:ext cx="10515600" cy="5212229"/>
          </a:xfrm>
        </p:spPr>
        <p:txBody>
          <a:bodyPr/>
          <a:lstStyle/>
          <a:p>
            <a:pPr algn="just"/>
            <a:r>
              <a:rPr lang="it-IT" dirty="0"/>
              <a:t>Soprattutto dagli anni Ottanta, in corrispondenza con la crisi del comunismo e la rinascita del sentimento nazionale in Europa orientale, lo studio sull’idea di nazione si sviluppò significativamente</a:t>
            </a:r>
          </a:p>
          <a:p>
            <a:pPr algn="just"/>
            <a:r>
              <a:rPr lang="it-IT" dirty="0"/>
              <a:t>Gran parte degli storici, sociologi e antropologi sostengono che le nazioni sono entità «artificiali» e che quindi non esistono dalla notte dei tempi. Essi sono detti «modernisti», poiché pensano che la nazione sia una creazione moderna</a:t>
            </a:r>
          </a:p>
          <a:p>
            <a:pPr algn="just"/>
            <a:r>
              <a:rPr lang="it-IT" dirty="0"/>
              <a:t>Altri studiosi, invece, sostengono che le nazioni abbiano radici mito-simboliche antiche e sono detti «</a:t>
            </a:r>
            <a:r>
              <a:rPr lang="it-IT" dirty="0" err="1"/>
              <a:t>perennisti</a:t>
            </a:r>
            <a:r>
              <a:rPr lang="it-IT" dirty="0"/>
              <a:t>» o «</a:t>
            </a:r>
            <a:r>
              <a:rPr lang="it-IT" dirty="0" err="1"/>
              <a:t>primordialisti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604575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Alcune riflessioni</a:t>
            </a:r>
            <a:br>
              <a:rPr lang="it-IT" sz="3600" dirty="0"/>
            </a:br>
            <a:r>
              <a:rPr lang="it-IT" sz="3600" dirty="0"/>
              <a:t> sulla genesi del nazionalismo moderno</a:t>
            </a:r>
          </a:p>
        </p:txBody>
      </p:sp>
    </p:spTree>
    <p:extLst>
      <p:ext uri="{BB962C8B-B14F-4D97-AF65-F5344CB8AC3E}">
        <p14:creationId xmlns:p14="http://schemas.microsoft.com/office/powerpoint/2010/main" val="865049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Ernest </a:t>
            </a:r>
            <a:r>
              <a:rPr lang="it-IT" sz="2800" dirty="0" err="1"/>
              <a:t>Gellner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i="1" dirty="0"/>
              <a:t>Nazioni e nazionalismo</a:t>
            </a:r>
            <a:r>
              <a:rPr lang="it-IT" sz="2400" dirty="0"/>
              <a:t>, 1985 (</a:t>
            </a:r>
            <a:r>
              <a:rPr lang="it-IT" sz="2400" i="1" dirty="0"/>
              <a:t>Nations and </a:t>
            </a:r>
            <a:r>
              <a:rPr lang="it-IT" sz="2400" i="1" dirty="0" err="1"/>
              <a:t>nationalism</a:t>
            </a:r>
            <a:r>
              <a:rPr lang="it-IT" sz="2400" dirty="0"/>
              <a:t>, 1983)</a:t>
            </a:r>
          </a:p>
          <a:p>
            <a:pPr algn="just"/>
            <a:r>
              <a:rPr lang="it-IT" sz="2400" dirty="0"/>
              <a:t>Per </a:t>
            </a:r>
            <a:r>
              <a:rPr lang="it-IT" sz="2400" dirty="0" err="1"/>
              <a:t>Gellner</a:t>
            </a:r>
            <a:r>
              <a:rPr lang="it-IT" sz="2400" dirty="0"/>
              <a:t> il nazionalismo è il principio politico per cui unità nazionale e politica devono coincidere</a:t>
            </a:r>
          </a:p>
          <a:p>
            <a:pPr algn="just"/>
            <a:r>
              <a:rPr lang="it-IT" sz="2400" dirty="0"/>
              <a:t>Ipotesi funzionalistica: il nazionalismo è collegato alle esigenze di comunicazione sociale proprie dell’industrializzazione</a:t>
            </a:r>
          </a:p>
          <a:p>
            <a:pPr algn="just"/>
            <a:r>
              <a:rPr lang="it-IT" sz="2400" dirty="0"/>
              <a:t>Lo Stato, per le sue esigenze di centralizzazione, controllo e modernizzazione,  standardizza una sua cultura e una sua lingua</a:t>
            </a:r>
          </a:p>
          <a:p>
            <a:pPr algn="just"/>
            <a:r>
              <a:rPr lang="it-IT" sz="2400" dirty="0"/>
              <a:t>L’entropia sociale (disordine) della società industriale deve essere contrastata dallo Stato con un’opera di omologazione culturale e linguistica</a:t>
            </a:r>
          </a:p>
          <a:p>
            <a:pPr marL="0" indent="0">
              <a:buNone/>
            </a:pP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0498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1178" y="847288"/>
            <a:ext cx="10133901" cy="5278876"/>
          </a:xfrm>
        </p:spPr>
        <p:txBody>
          <a:bodyPr/>
          <a:lstStyle/>
          <a:p>
            <a:pPr algn="just"/>
            <a:r>
              <a:rPr lang="it-IT" dirty="0"/>
              <a:t>Il nazionalismo opera nel nome di una sua cultura popolare che sarebbe esistita in passato</a:t>
            </a:r>
          </a:p>
          <a:p>
            <a:pPr algn="just"/>
            <a:r>
              <a:rPr lang="it-IT" dirty="0"/>
              <a:t>È quindi il nazionalismo che genera le nazioni e non l’inverso</a:t>
            </a:r>
          </a:p>
          <a:p>
            <a:pPr algn="just"/>
            <a:r>
              <a:rPr lang="it-IT" dirty="0"/>
              <a:t>È lo Stato a creare la nazione durante il capitalismo industriale attraverso una burocrazia e un’istruzione comune</a:t>
            </a:r>
          </a:p>
          <a:p>
            <a:pPr algn="just"/>
            <a:r>
              <a:rPr lang="it-IT" dirty="0"/>
              <a:t>La società industriale ha bisogno di un linguaggio standardizzato in modo che tutti possano capire le istruzioni operative</a:t>
            </a:r>
          </a:p>
          <a:p>
            <a:pPr algn="just"/>
            <a:r>
              <a:rPr lang="it-IT" dirty="0"/>
              <a:t>Si crea quindi una comunità linguistica e culturale omogenea, che acquisisce una consapevolezza di tipo nazionale</a:t>
            </a:r>
          </a:p>
          <a:p>
            <a:pPr algn="just"/>
            <a:r>
              <a:rPr lang="it-IT" dirty="0"/>
              <a:t>Metafora dell’Impero di Megalomania e del Regno di </a:t>
            </a:r>
            <a:r>
              <a:rPr lang="it-IT" dirty="0" err="1"/>
              <a:t>Ruritania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390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21AF5F-5BED-4D58-A5A7-5450F8CD0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5617"/>
            <a:ext cx="10515600" cy="729843"/>
          </a:xfrm>
        </p:spPr>
        <p:txBody>
          <a:bodyPr>
            <a:normAutofit/>
          </a:bodyPr>
          <a:lstStyle/>
          <a:p>
            <a:r>
              <a:rPr lang="it-IT" sz="3200" dirty="0"/>
              <a:t>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973AF-1E04-4FC0-B816-A0F008765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461"/>
            <a:ext cx="10515600" cy="4851502"/>
          </a:xfrm>
        </p:spPr>
        <p:txBody>
          <a:bodyPr>
            <a:normAutofit/>
          </a:bodyPr>
          <a:lstStyle/>
          <a:p>
            <a:pPr marL="0" indent="0">
              <a:lnSpc>
                <a:spcPts val="1560"/>
              </a:lnSpc>
              <a:spcBef>
                <a:spcPts val="1500"/>
              </a:spcBef>
              <a:spcAft>
                <a:spcPts val="750"/>
              </a:spcAft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 testi da studiare per l’esame sono i seguenti: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1. Francesco Guida, Romania, Milano,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Unicopli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2009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Si suggerisce di integrare lo studio di questo volume con: Keith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Hitchins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Romania. Storia e cultura, Trieste,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Beit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2015</a:t>
            </a:r>
            <a:br>
              <a:rPr lang="it-IT" sz="18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br>
              <a:rPr lang="it-IT" sz="1800" dirty="0">
                <a:solidFill>
                  <a:srgbClr val="282828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78262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Benedict</a:t>
            </a:r>
            <a:r>
              <a:rPr lang="it-IT" sz="2800" dirty="0"/>
              <a:t> Anderson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i="1" dirty="0"/>
              <a:t>Comunità immaginate. Origini e fortuna dei nazionalismi</a:t>
            </a:r>
            <a:r>
              <a:rPr lang="it-IT" sz="2000" dirty="0"/>
              <a:t>, 2000 (</a:t>
            </a:r>
            <a:r>
              <a:rPr lang="it-IT" sz="2000" i="1" dirty="0" err="1"/>
              <a:t>Imagined</a:t>
            </a:r>
            <a:r>
              <a:rPr lang="it-IT" sz="2000" i="1" dirty="0"/>
              <a:t> </a:t>
            </a:r>
            <a:r>
              <a:rPr lang="it-IT" sz="2000" i="1" dirty="0" err="1"/>
              <a:t>Communities</a:t>
            </a:r>
            <a:r>
              <a:rPr lang="it-IT" sz="2000" dirty="0"/>
              <a:t>, 1991)</a:t>
            </a:r>
          </a:p>
          <a:p>
            <a:pPr algn="just"/>
            <a:endParaRPr lang="it-IT" sz="2000" i="1" dirty="0"/>
          </a:p>
          <a:p>
            <a:pPr algn="just"/>
            <a:r>
              <a:rPr lang="it-IT" sz="2000" dirty="0"/>
              <a:t>Una nazione è una comunità politica immaginata come limitata e sovrana</a:t>
            </a:r>
          </a:p>
          <a:p>
            <a:pPr algn="just"/>
            <a:r>
              <a:rPr lang="it-IT" sz="2000" dirty="0"/>
              <a:t>È una comunità immaginata perché i cittadini di una nazione non si conoscono personalmente l’un l’altro</a:t>
            </a:r>
          </a:p>
          <a:p>
            <a:pPr algn="just"/>
            <a:r>
              <a:rPr lang="it-IT" sz="2000" dirty="0"/>
              <a:t>La diffusione del nazionalismo è associata all’impiego a livello di massa della carta stampata a partire dal XVIII secolo: il capitalismo-a-stampa</a:t>
            </a:r>
          </a:p>
          <a:p>
            <a:pPr algn="just"/>
            <a:r>
              <a:rPr lang="it-IT" sz="2000" dirty="0"/>
              <a:t>Il declino della funzione sociale della religione ha portato a vedere nella nazione qualcosa che ci trascende in una dimensione collettiva e che può darci una sensazione di immortalità</a:t>
            </a:r>
          </a:p>
          <a:p>
            <a:pPr algn="just"/>
            <a:r>
              <a:rPr lang="it-IT" sz="2000" dirty="0"/>
              <a:t>Le persone e i gruppi che leggono e parlano nella stessa lingua si identificano con le rispettive nazioni</a:t>
            </a:r>
          </a:p>
          <a:p>
            <a:pPr algn="just"/>
            <a:r>
              <a:rPr lang="it-IT" sz="2000" dirty="0"/>
              <a:t>Le «comunità immaginate», cioè le nazioni, sono quindi funzionali ai bisogni psicologici e alle esigenze economiche del capitalismo moderno</a:t>
            </a:r>
          </a:p>
        </p:txBody>
      </p:sp>
    </p:spTree>
    <p:extLst>
      <p:ext uri="{BB962C8B-B14F-4D97-AF65-F5344CB8AC3E}">
        <p14:creationId xmlns:p14="http://schemas.microsoft.com/office/powerpoint/2010/main" val="119862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5036E0-9072-4D37-A982-B39032416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6954"/>
            <a:ext cx="10515600" cy="53800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2. Inoltre, almeno un volume a scelta fra i seguenti: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endParaRPr lang="it-IT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Marco Bresciani (a cura), Le destre europee. Conservatori e radicali tra le due guerre, Roma, Carocci, 2021</a:t>
            </a:r>
          </a:p>
          <a:p>
            <a:pPr marL="0" indent="0">
              <a:spcBef>
                <a:spcPts val="0"/>
              </a:spcBef>
              <a:buNone/>
            </a:pPr>
            <a:endParaRPr lang="it-IT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Roland Clark,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Holy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legionary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youth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Fascist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activism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in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interwar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Romania, Ithaca – London, Cornell University Press, 2015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Emanuela Costantini,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Nae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Ionescu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Mircea Eliade, Emil Cioran: antiliberalismo nazionalista alla periferia d’Europa, Perugia, Morlacchi, 2005</a:t>
            </a:r>
          </a:p>
          <a:p>
            <a:pPr marL="0" indent="0">
              <a:spcBef>
                <a:spcPts val="0"/>
              </a:spcBef>
              <a:buNone/>
            </a:pPr>
            <a:endParaRPr lang="it-IT" sz="24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Constantin </a:t>
            </a:r>
            <a:r>
              <a:rPr lang="en-US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Iordachi</a:t>
            </a:r>
            <a:r>
              <a:rPr lang="en-US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The Fascist Faith of the Legion 'Archangel Michael' in Romania, 1927–1941. Martyrdom and National Purification, Abingdon-New York, Routledge, 2023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Alexandra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Laignel-Lavastine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Il fascismo rimosso. Cioran, Eliade, Ionesco: tre intellettuali rumeni nella bufera del secolo, Torino, Utet libreria, 2008</a:t>
            </a: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Irina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Livezeanu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Cultural </a:t>
            </a:r>
            <a:r>
              <a:rPr lang="it-IT" sz="24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Politics</a:t>
            </a:r>
            <a:r>
              <a:rPr lang="it-IT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in Greater Romania. </a:t>
            </a:r>
            <a:r>
              <a:rPr lang="en-GB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Regionalism, Nation Building and Ethnic Struggle, 1918-1930, Ithaca and London, Cornell University Press, 1995</a:t>
            </a:r>
            <a:br>
              <a:rPr lang="en-GB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1291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3EA29E-DE77-8528-5DF5-C43CCFD8E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233"/>
            <a:ext cx="10515600" cy="528773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Thomas </a:t>
            </a:r>
            <a:r>
              <a:rPr lang="en-US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Lorman</a:t>
            </a:r>
            <a:r>
              <a:rPr lang="en-US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The making of the Slovak people's party: religion, nationalism and the culture war in early 20th-Century Europe, London, Bloomsbury Academic, 2021</a:t>
            </a:r>
            <a:endParaRPr lang="en-GB" sz="2000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0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Goran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</a:rPr>
              <a:t>Miljan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, Croatia and the Rise of Fascism. The Youth Movement and the </a:t>
            </a:r>
            <a:r>
              <a:rPr lang="en-US" sz="2000" dirty="0" err="1">
                <a:solidFill>
                  <a:srgbClr val="333333"/>
                </a:solidFill>
                <a:ea typeface="Times New Roman" panose="02020603050405020304" pitchFamily="18" charset="0"/>
              </a:rPr>
              <a:t>Ustasha</a:t>
            </a: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 During WWII, London-New York, I.B. Tauris, 2018</a:t>
            </a:r>
            <a:endParaRPr lang="en-GB" sz="2000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000" dirty="0"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Nicholas M. Nagy-Talavera, The Green Shirts and the Others. A History of Fascism in Hungary and Romania,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Iaşi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-Oxford-Portland, The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Center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for Romanian Studies, 2001</a:t>
            </a:r>
            <a:b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David D. Roberts, Fascist interactions. Proposals for a new approach to fascism and its era, 1919-1945, New York-Oxford,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Berghahn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2018</a:t>
            </a:r>
            <a:b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Stefano Santoro,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Dall’Impero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asburgico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alla</a:t>
            </a:r>
            <a:r>
              <a:rPr lang="en-GB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Grande Romania. </a:t>
            </a:r>
            <a: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Il nazionalismo romeno di Transilvania fra Ottocento e Novecento, Milano, </a:t>
            </a:r>
            <a:r>
              <a:rPr lang="it-IT" sz="2000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FrancoAngeli</a:t>
            </a:r>
            <a: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, 2014</a:t>
            </a:r>
            <a:b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Stefano Santoro - Francesco Zavatti (a cura), Clio nei socialismi reali. Il mestiere di storico nei regimi comunisti dell'Europa orientale, Milano, Unicopli, 2020</a:t>
            </a:r>
            <a:b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br>
              <a:rPr lang="it-IT" sz="20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</a:b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3372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DF6704-A675-DFCE-4A34-DB94887C0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125"/>
            <a:ext cx="10515600" cy="50528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Vladimir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Tismăneanu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Stalinism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for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all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Seasons.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 political History of Romanian Communism, Berkeley, University of California Press, 2003</a:t>
            </a:r>
            <a:b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</a:br>
            <a:b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</a:b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Katherine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Verdery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, National Ideology under Socialism. Identity and Cultural Politics in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Ceauşescu’s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Romania, Berkeley, University of California Press, 1995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>
              <a:solidFill>
                <a:srgbClr val="333333"/>
              </a:solidFill>
              <a:latin typeface="Calibri" panose="020F050202020403020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Rory Yeomans, Visions of Annihilation. The </a:t>
            </a:r>
            <a:r>
              <a:rPr lang="en-US" sz="2000" dirty="0" err="1"/>
              <a:t>Ustasha</a:t>
            </a:r>
            <a:r>
              <a:rPr lang="en-US" sz="2000" dirty="0"/>
              <a:t> Regime and the Cultural Politics of Fascism, 1941-1945, Pittsburgh, Pa., University of Pittsburgh Press, 2013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56915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290120-82CD-4D34-BF69-9BFA463AA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169"/>
          </a:xfrm>
        </p:spPr>
        <p:txBody>
          <a:bodyPr>
            <a:normAutofit/>
          </a:bodyPr>
          <a:lstStyle/>
          <a:p>
            <a:r>
              <a:rPr lang="it-IT" sz="3200" dirty="0"/>
              <a:t>Definizione di Europa orientale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878CFE-FEA7-40DA-986A-E6028464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28"/>
            <a:ext cx="10515600" cy="4750835"/>
          </a:xfrm>
        </p:spPr>
        <p:txBody>
          <a:bodyPr/>
          <a:lstStyle/>
          <a:p>
            <a:pPr algn="just"/>
            <a:r>
              <a:rPr lang="it-IT" dirty="0"/>
              <a:t>L’area europea definita come Europa orientale ha avuto una fisionomia condivisa dall’opinione pubblica occidentale durante la Guerra fredda: i paesi del blocco sovietico costituivano l’Europa orientale</a:t>
            </a:r>
          </a:p>
          <a:p>
            <a:pPr algn="just"/>
            <a:r>
              <a:rPr lang="it-IT" dirty="0"/>
              <a:t>Negli anni Ottanta, intellettuali e storici di alcuni paesi socialisti dell’Europa orientale cominciarono ad usare il termine Mitteleuropa, ad indicare una diversità rispetto agli altri paesi, collocati più ad est, facenti parte dell’Unione Sovietica</a:t>
            </a:r>
          </a:p>
        </p:txBody>
      </p:sp>
    </p:spTree>
    <p:extLst>
      <p:ext uri="{BB962C8B-B14F-4D97-AF65-F5344CB8AC3E}">
        <p14:creationId xmlns:p14="http://schemas.microsoft.com/office/powerpoint/2010/main" val="1317609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1A717409-5ADD-4BCB-9F27-18C411BFB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000"/>
            <a:ext cx="10515600" cy="5287963"/>
          </a:xfrm>
        </p:spPr>
        <p:txBody>
          <a:bodyPr>
            <a:normAutofit fontScale="97500"/>
          </a:bodyPr>
          <a:lstStyle/>
          <a:p>
            <a:pPr algn="just"/>
            <a:r>
              <a:rPr lang="it-IT" dirty="0"/>
              <a:t>In realtà, più che di Europa orientale, bisognerebbe parlare di tre aree distinte, identificabili in base ad un criterio di tipo storico: Europa centro-orientale ex asburgica, il sud-est europeo ex ottomano e la Russia </a:t>
            </a:r>
            <a:r>
              <a:rPr lang="it-IT" dirty="0" err="1"/>
              <a:t>pre</a:t>
            </a:r>
            <a:r>
              <a:rPr lang="it-IT" dirty="0"/>
              <a:t>-rivoluzionaria e post-rivoluzionaria</a:t>
            </a:r>
          </a:p>
          <a:p>
            <a:pPr algn="just"/>
            <a:r>
              <a:rPr lang="it-IT" dirty="0"/>
              <a:t>Un criterio convenzionale comunemente accettato per definire l’Europa orientale è il seguente: area geografica confinante ad ovest con i paesi di lingua tedesca e italiana e ad est con la Russia o gli Urali, inglobante a nord i </a:t>
            </a:r>
            <a:r>
              <a:rPr lang="it-IT"/>
              <a:t>Paesi Baltici, </a:t>
            </a:r>
            <a:r>
              <a:rPr lang="it-IT" dirty="0"/>
              <a:t>e che si affaccia a sud sul Mar Mediterraneo e il Mar Nero</a:t>
            </a:r>
          </a:p>
          <a:p>
            <a:pPr algn="just"/>
            <a:r>
              <a:rPr lang="it-IT" dirty="0"/>
              <a:t>Incidenza del fattore storico: nel corso della Guerra fredda la Germania Est era considerata parte dell’Europa orientale</a:t>
            </a:r>
          </a:p>
        </p:txBody>
      </p:sp>
    </p:spTree>
    <p:extLst>
      <p:ext uri="{BB962C8B-B14F-4D97-AF65-F5344CB8AC3E}">
        <p14:creationId xmlns:p14="http://schemas.microsoft.com/office/powerpoint/2010/main" val="202774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ok at These Maps of the Countries of Eastern Europe | Eastern europe map, Europe  map, Eastern europe">
            <a:extLst>
              <a:ext uri="{FF2B5EF4-FFF2-40B4-BE49-F238E27FC236}">
                <a16:creationId xmlns:a16="http://schemas.microsoft.com/office/drawing/2014/main" id="{BB2BFAD6-3C8A-479E-943C-5AEB53178E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51" y="1090570"/>
            <a:ext cx="5142452" cy="50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99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1390E836-6033-44DA-9424-79AD2A037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3224"/>
          </a:xfrm>
        </p:spPr>
        <p:txBody>
          <a:bodyPr>
            <a:normAutofit/>
          </a:bodyPr>
          <a:lstStyle/>
          <a:p>
            <a:r>
              <a:rPr lang="it-IT" sz="3600" dirty="0"/>
              <a:t>Obiettivi del 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613FC1-50C1-4DF4-BF9C-D90E69194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741"/>
            <a:ext cx="10515600" cy="460822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Il corso si propone di studiare la storia dell’Europa orientale fra Ottocento e Novecento tenendo sempre presente lo stretto collegamento esistito nel tempo fra quest’area geografica, l’Europa occidentale e la stessa Italia</a:t>
            </a:r>
          </a:p>
          <a:p>
            <a:pPr algn="just"/>
            <a:r>
              <a:rPr lang="it-IT" dirty="0"/>
              <a:t>Ci si soffermerà in particolare sulla Romania: radici storico-culturali latine, ma appartenente al mondo religioso cristiano-ortodosso: quindi al contempo «occidentale» e «orientale»</a:t>
            </a:r>
          </a:p>
          <a:p>
            <a:pPr algn="just"/>
            <a:r>
              <a:rPr lang="it-IT" dirty="0"/>
              <a:t>Si illustreranno le vicende della Romania nel più largo contesto politico e culturale internazionale</a:t>
            </a:r>
          </a:p>
          <a:p>
            <a:pPr algn="just"/>
            <a:r>
              <a:rPr lang="it-IT" dirty="0"/>
              <a:t>Durante il corso si analizzeranno anche fonti primarie e la storiografia principale esistente sui temi affrontati</a:t>
            </a:r>
          </a:p>
        </p:txBody>
      </p:sp>
    </p:spTree>
    <p:extLst>
      <p:ext uri="{BB962C8B-B14F-4D97-AF65-F5344CB8AC3E}">
        <p14:creationId xmlns:p14="http://schemas.microsoft.com/office/powerpoint/2010/main" val="41138072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1747</Words>
  <Application>Microsoft Office PowerPoint</Application>
  <PresentationFormat>Widescreen</PresentationFormat>
  <Paragraphs>86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Open Sans</vt:lpstr>
      <vt:lpstr>Times New Roman</vt:lpstr>
      <vt:lpstr>1_Tema di Office</vt:lpstr>
      <vt:lpstr>Presentazione standard di PowerPoint</vt:lpstr>
      <vt:lpstr>Testi</vt:lpstr>
      <vt:lpstr>Presentazione standard di PowerPoint</vt:lpstr>
      <vt:lpstr>Presentazione standard di PowerPoint</vt:lpstr>
      <vt:lpstr>Presentazione standard di PowerPoint</vt:lpstr>
      <vt:lpstr>Definizione di Europa orientale</vt:lpstr>
      <vt:lpstr>Presentazione standard di PowerPoint</vt:lpstr>
      <vt:lpstr>Presentazione standard di PowerPoint</vt:lpstr>
      <vt:lpstr>Obiettivi del corso</vt:lpstr>
      <vt:lpstr>Dal nazionalismo al fascismo</vt:lpstr>
      <vt:lpstr>Presentazione standard di PowerPoint</vt:lpstr>
      <vt:lpstr>Genesi e sviluppo dell’idea di nazione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Alcune riflessioni  sulla genesi del nazionalismo moderno</vt:lpstr>
      <vt:lpstr>Ernest Gellner</vt:lpstr>
      <vt:lpstr>Presentazione standard di PowerPoint</vt:lpstr>
      <vt:lpstr>Benedict Anderson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SANTORO STEFANO</dc:creator>
  <cp:lastModifiedBy>SANTORO STEFANO</cp:lastModifiedBy>
  <cp:revision>1</cp:revision>
  <dcterms:created xsi:type="dcterms:W3CDTF">2024-10-07T05:59:36Z</dcterms:created>
  <dcterms:modified xsi:type="dcterms:W3CDTF">2024-10-07T06:00:24Z</dcterms:modified>
</cp:coreProperties>
</file>