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handoutMasterIdLst>
    <p:handoutMasterId r:id="rId49"/>
  </p:handoutMasterIdLst>
  <p:sldIdLst>
    <p:sldId id="256" r:id="rId2"/>
    <p:sldId id="430" r:id="rId3"/>
    <p:sldId id="462" r:id="rId4"/>
    <p:sldId id="313" r:id="rId5"/>
    <p:sldId id="325" r:id="rId6"/>
    <p:sldId id="542" r:id="rId7"/>
    <p:sldId id="545" r:id="rId8"/>
    <p:sldId id="465" r:id="rId9"/>
    <p:sldId id="508" r:id="rId10"/>
    <p:sldId id="506" r:id="rId11"/>
    <p:sldId id="507" r:id="rId12"/>
    <p:sldId id="433" r:id="rId13"/>
    <p:sldId id="541" r:id="rId14"/>
    <p:sldId id="528" r:id="rId15"/>
    <p:sldId id="543" r:id="rId16"/>
    <p:sldId id="535" r:id="rId17"/>
    <p:sldId id="537" r:id="rId18"/>
    <p:sldId id="534" r:id="rId19"/>
    <p:sldId id="548" r:id="rId20"/>
    <p:sldId id="538" r:id="rId21"/>
    <p:sldId id="544" r:id="rId22"/>
    <p:sldId id="509" r:id="rId23"/>
    <p:sldId id="540" r:id="rId24"/>
    <p:sldId id="529" r:id="rId25"/>
    <p:sldId id="511" r:id="rId26"/>
    <p:sldId id="512" r:id="rId27"/>
    <p:sldId id="513" r:id="rId28"/>
    <p:sldId id="531" r:id="rId29"/>
    <p:sldId id="530" r:id="rId30"/>
    <p:sldId id="533" r:id="rId31"/>
    <p:sldId id="517" r:id="rId32"/>
    <p:sldId id="514" r:id="rId33"/>
    <p:sldId id="527" r:id="rId34"/>
    <p:sldId id="515" r:id="rId35"/>
    <p:sldId id="536" r:id="rId36"/>
    <p:sldId id="519" r:id="rId37"/>
    <p:sldId id="520" r:id="rId38"/>
    <p:sldId id="521" r:id="rId39"/>
    <p:sldId id="539" r:id="rId40"/>
    <p:sldId id="522" r:id="rId41"/>
    <p:sldId id="524" r:id="rId42"/>
    <p:sldId id="546" r:id="rId43"/>
    <p:sldId id="525" r:id="rId44"/>
    <p:sldId id="526" r:id="rId45"/>
    <p:sldId id="549" r:id="rId46"/>
    <p:sldId id="550" r:id="rId47"/>
    <p:sldId id="547" r:id="rId48"/>
  </p:sldIdLst>
  <p:sldSz cx="9144000" cy="6858000" type="screen4x3"/>
  <p:notesSz cx="6858000" cy="9144000"/>
  <p:embeddedFontLst>
    <p:embeddedFont>
      <p:font typeface="Segoe UI" panose="020B0502040204020203" pitchFamily="34" charset="0"/>
      <p:regular r:id="rId50"/>
      <p:bold r:id="rId51"/>
      <p:italic r:id="rId52"/>
      <p:boldItalic r:id="rId53"/>
    </p:embeddedFont>
    <p:embeddedFont>
      <p:font typeface="Segoe UI Semilight" panose="020B0402040204020203" pitchFamily="34" charset="0"/>
      <p:regular r:id="rId54"/>
      <p:italic r:id="rId55"/>
    </p:embeddedFont>
    <p:embeddedFont>
      <p:font typeface="Swis721 Cn BT" panose="020B0506020202030204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9000"/>
    <a:srgbClr val="FF7C80"/>
    <a:srgbClr val="FFE285"/>
    <a:srgbClr val="FFFBEF"/>
    <a:srgbClr val="FFF5D5"/>
    <a:srgbClr val="FFEEB9"/>
    <a:srgbClr val="008080"/>
    <a:srgbClr val="009999"/>
    <a:srgbClr val="339966"/>
    <a:srgbClr val="00E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4" autoAdjust="0"/>
    <p:restoredTop sz="94660"/>
  </p:normalViewPr>
  <p:slideViewPr>
    <p:cSldViewPr snapToGrid="0">
      <p:cViewPr>
        <p:scale>
          <a:sx n="75" d="100"/>
          <a:sy n="75" d="100"/>
        </p:scale>
        <p:origin x="2765" y="11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60" y="8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4980FED-9E73-41D5-86A4-19CA07FC33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38E968A-403A-4F8D-AA4D-DCFE7C1B4E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3D12D-D17B-487E-953F-38809628DE7C}" type="datetimeFigureOut">
              <a:rPr lang="it-IT" smtClean="0"/>
              <a:t>07/10/2024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1E895EA-FC8D-4672-9F72-F9B5067AFF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BF2B496-F226-4E6F-A779-077D4CACDE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66DB3-1548-4BDD-9D1C-AF2AB352DA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206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B2265149-7078-49A1-85E3-981827BA6E9B}"/>
              </a:ext>
            </a:extLst>
          </p:cNvPr>
          <p:cNvCxnSpPr/>
          <p:nvPr userDrawn="1"/>
        </p:nvCxnSpPr>
        <p:spPr>
          <a:xfrm>
            <a:off x="3219450" y="4935787"/>
            <a:ext cx="5295900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B8E3A30F-A9E1-4C6A-A429-C237F91A64B6}"/>
              </a:ext>
            </a:extLst>
          </p:cNvPr>
          <p:cNvCxnSpPr/>
          <p:nvPr userDrawn="1"/>
        </p:nvCxnSpPr>
        <p:spPr>
          <a:xfrm flipV="1">
            <a:off x="3219450" y="4983702"/>
            <a:ext cx="5295900" cy="2856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E2963675-C336-4FFA-ABA6-AE1C3BAD0D61}"/>
              </a:ext>
            </a:extLst>
          </p:cNvPr>
          <p:cNvSpPr txBox="1">
            <a:spLocks/>
          </p:cNvSpPr>
          <p:nvPr userDrawn="1"/>
        </p:nvSpPr>
        <p:spPr>
          <a:xfrm>
            <a:off x="0" y="3124002"/>
            <a:ext cx="3219450" cy="8203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3600" b="1" i="0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</a:rPr>
              <a:t>LEZIONE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7B70F03-AB95-484D-9C4B-958F6E84442C}"/>
              </a:ext>
            </a:extLst>
          </p:cNvPr>
          <p:cNvSpPr txBox="1">
            <a:spLocks/>
          </p:cNvSpPr>
          <p:nvPr userDrawn="1"/>
        </p:nvSpPr>
        <p:spPr>
          <a:xfrm>
            <a:off x="3219451" y="5051145"/>
            <a:ext cx="5295900" cy="745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Laboratorio di </a:t>
            </a:r>
            <a:r>
              <a:rPr lang="it-IT" sz="18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Progettazione Tecnologica dell’Architettura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Corso di </a:t>
            </a:r>
            <a:r>
              <a:rPr lang="it-IT" sz="18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Materiali ed Elementi Costruttivi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B9E338E1-9531-48B0-B6F4-A75F2565592D}"/>
              </a:ext>
            </a:extLst>
          </p:cNvPr>
          <p:cNvSpPr txBox="1">
            <a:spLocks/>
          </p:cNvSpPr>
          <p:nvPr userDrawn="1"/>
        </p:nvSpPr>
        <p:spPr>
          <a:xfrm>
            <a:off x="5456579" y="334555"/>
            <a:ext cx="3058771" cy="13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400" b="1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+mj-cs"/>
              </a:rPr>
              <a:t>Ing. Carlo Antonio Stival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+mj-cs"/>
              </a:rPr>
              <a:t>via A. Valerio 6/1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+mj-cs"/>
              </a:rPr>
              <a:t>34127 Trieste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+mj-cs"/>
              </a:rPr>
              <a:t>+390405583478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+mj-cs"/>
              </a:rPr>
              <a:t>cstival@units.it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6324964-E7B3-46D9-A52A-059A768E1BE3}"/>
              </a:ext>
            </a:extLst>
          </p:cNvPr>
          <p:cNvSpPr txBox="1">
            <a:spLocks/>
          </p:cNvSpPr>
          <p:nvPr userDrawn="1"/>
        </p:nvSpPr>
        <p:spPr>
          <a:xfrm>
            <a:off x="0" y="3312000"/>
            <a:ext cx="3219450" cy="3204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6700" b="1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</a:rPr>
              <a:t>2</a:t>
            </a:r>
            <a:endParaRPr lang="it-IT" sz="11600" b="1" dirty="0">
              <a:solidFill>
                <a:schemeClr val="accent4">
                  <a:lumMod val="75000"/>
                </a:schemeClr>
              </a:solidFill>
              <a:latin typeface="Swis721 Cn BT" panose="020B0506020202030204" pitchFamily="34" charset="0"/>
            </a:endParaRPr>
          </a:p>
        </p:txBody>
      </p:sp>
      <p:pic>
        <p:nvPicPr>
          <p:cNvPr id="16" name="Picture 2" descr="immagine menu dipartimento | Dipartimento di Ingegneria e Architettura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687" y="297971"/>
            <a:ext cx="1305892" cy="98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uovo logo UniTS"/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52838"/>
            <a:ext cx="3025775" cy="101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45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522EF6-1B50-4C06-A1D8-20F6E87FB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 b="1">
                <a:latin typeface="Swis721 Cn BT" panose="020B050602020203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2B1935-5F4C-40D6-AF97-F4DB7403271F}"/>
              </a:ext>
            </a:extLst>
          </p:cNvPr>
          <p:cNvSpPr txBox="1">
            <a:spLocks/>
          </p:cNvSpPr>
          <p:nvPr userDrawn="1"/>
        </p:nvSpPr>
        <p:spPr>
          <a:xfrm>
            <a:off x="1277537" y="6470650"/>
            <a:ext cx="6838949" cy="3826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it-IT" sz="9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Prof. </a:t>
            </a: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Ilaria Garofolo </a:t>
            </a:r>
            <a:r>
              <a:rPr lang="it-IT" sz="9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- Ing. </a:t>
            </a: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Carlo Antonio Stival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9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Corso di </a:t>
            </a: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Materiali ed elementi costruttivi</a:t>
            </a:r>
            <a:endParaRPr lang="it-IT" sz="11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+mj-cs"/>
            </a:endParaRPr>
          </a:p>
          <a:p>
            <a:pPr algn="r" fontAlgn="auto">
              <a:spcAft>
                <a:spcPts val="0"/>
              </a:spcAft>
              <a:defRPr/>
            </a:pPr>
            <a:endParaRPr lang="it-IT" sz="1100" i="1" dirty="0">
              <a:latin typeface="Swis721 Cn BT" panose="020B050602020203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869FF64-B989-4996-8642-1465F584A571}"/>
              </a:ext>
            </a:extLst>
          </p:cNvPr>
          <p:cNvSpPr txBox="1">
            <a:spLocks/>
          </p:cNvSpPr>
          <p:nvPr userDrawn="1"/>
        </p:nvSpPr>
        <p:spPr>
          <a:xfrm>
            <a:off x="628649" y="50143"/>
            <a:ext cx="4720591" cy="5531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kern="120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+mj-cs"/>
              </a:rPr>
              <a:t>Apparecchiature costruttive</a:t>
            </a:r>
          </a:p>
          <a:p>
            <a:pPr algn="l" fontAlgn="auto">
              <a:spcAft>
                <a:spcPts val="0"/>
              </a:spcAft>
              <a:defRPr/>
            </a:pPr>
            <a:endParaRPr lang="it-IT" sz="1200" i="1" kern="1200" noProof="0" dirty="0">
              <a:solidFill>
                <a:schemeClr val="tx1"/>
              </a:solidFill>
              <a:latin typeface="Swis721 Cn BT" panose="020B0506020202030204" pitchFamily="34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3E4097-8D0D-419D-8F89-973C7F24FAF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208520" y="0"/>
            <a:ext cx="1306829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9pPr>
          </a:lstStyle>
          <a:p>
            <a:pPr algn="r">
              <a:lnSpc>
                <a:spcPct val="100000"/>
              </a:lnSpc>
            </a:pPr>
            <a:fld id="{925AA9F4-7852-4789-B752-44D4F3C209BD}" type="slidenum">
              <a:rPr lang="en-US" sz="6400" spc="-300" baseline="0" smtClean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Source Sans Pro Semibold" panose="020B0603030403020204" pitchFamily="34" charset="0"/>
              </a:rPr>
              <a:pPr algn="r">
                <a:lnSpc>
                  <a:spcPct val="100000"/>
                </a:lnSpc>
              </a:pPr>
              <a:t>‹N›</a:t>
            </a:fld>
            <a:endParaRPr lang="en-US" sz="6400" spc="-300" baseline="0" dirty="0">
              <a:solidFill>
                <a:schemeClr val="accent4">
                  <a:lumMod val="75000"/>
                </a:schemeClr>
              </a:solidFill>
              <a:latin typeface="Swis721 Cn BT" panose="020B050602020203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1BE3A05-6A21-4053-ACD4-DB14ACBB2E74}"/>
              </a:ext>
            </a:extLst>
          </p:cNvPr>
          <p:cNvSpPr txBox="1">
            <a:spLocks/>
          </p:cNvSpPr>
          <p:nvPr userDrawn="1"/>
        </p:nvSpPr>
        <p:spPr>
          <a:xfrm>
            <a:off x="7892031" y="6385764"/>
            <a:ext cx="697987" cy="3739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</a:rPr>
              <a:t>2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FCF78F5-128B-415A-B643-34FDFB828A3B}"/>
              </a:ext>
            </a:extLst>
          </p:cNvPr>
          <p:cNvSpPr/>
          <p:nvPr userDrawn="1"/>
        </p:nvSpPr>
        <p:spPr>
          <a:xfrm>
            <a:off x="1158242" y="6814840"/>
            <a:ext cx="13849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1" name="Connettore 1 7">
            <a:extLst>
              <a:ext uri="{FF2B5EF4-FFF2-40B4-BE49-F238E27FC236}">
                <a16:creationId xmlns:a16="http://schemas.microsoft.com/office/drawing/2014/main" id="{DE4B0E0D-7076-4D0D-83BE-D32F433F0023}"/>
              </a:ext>
            </a:extLst>
          </p:cNvPr>
          <p:cNvCxnSpPr/>
          <p:nvPr userDrawn="1"/>
        </p:nvCxnSpPr>
        <p:spPr>
          <a:xfrm>
            <a:off x="628650" y="1020763"/>
            <a:ext cx="7886700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8">
            <a:extLst>
              <a:ext uri="{FF2B5EF4-FFF2-40B4-BE49-F238E27FC236}">
                <a16:creationId xmlns:a16="http://schemas.microsoft.com/office/drawing/2014/main" id="{4FCECAA5-50A2-442E-A8A4-3A7895112292}"/>
              </a:ext>
            </a:extLst>
          </p:cNvPr>
          <p:cNvCxnSpPr/>
          <p:nvPr userDrawn="1"/>
        </p:nvCxnSpPr>
        <p:spPr>
          <a:xfrm>
            <a:off x="628650" y="6338888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E86AE31-58FB-4269-8EC9-F32A2E386574}"/>
              </a:ext>
            </a:extLst>
          </p:cNvPr>
          <p:cNvSpPr txBox="1">
            <a:spLocks/>
          </p:cNvSpPr>
          <p:nvPr userDrawn="1"/>
        </p:nvSpPr>
        <p:spPr>
          <a:xfrm>
            <a:off x="0" y="3602169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baseline="0" dirty="0">
                <a:solidFill>
                  <a:srgbClr val="FFFBEF"/>
                </a:solidFill>
                <a:latin typeface="Swis721 Cn BT" panose="020B0506020202030204" pitchFamily="34" charset="0"/>
                <a:ea typeface="+mj-ea"/>
                <a:cs typeface="+mj-cs"/>
              </a:rPr>
              <a:t>2</a:t>
            </a:r>
          </a:p>
        </p:txBody>
      </p:sp>
      <p:pic>
        <p:nvPicPr>
          <p:cNvPr id="14" name="Picture 2" descr="immagine menu dipartimento | Dipartimento di Ingegneria e Architettura"/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13" y="6387359"/>
            <a:ext cx="510563" cy="3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nuovo logo UniTS"/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6385764"/>
            <a:ext cx="1189765" cy="4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77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6"/>
          <p:cNvCxnSpPr/>
          <p:nvPr userDrawn="1"/>
        </p:nvCxnSpPr>
        <p:spPr>
          <a:xfrm>
            <a:off x="628650" y="3502343"/>
            <a:ext cx="7886700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7"/>
          <p:cNvCxnSpPr/>
          <p:nvPr userDrawn="1"/>
        </p:nvCxnSpPr>
        <p:spPr>
          <a:xfrm>
            <a:off x="628650" y="3566597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287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85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lL5P2uU6fk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>
            <a:extLst>
              <a:ext uri="{FF2B5EF4-FFF2-40B4-BE49-F238E27FC236}">
                <a16:creationId xmlns:a16="http://schemas.microsoft.com/office/drawing/2014/main" id="{50832087-1BA5-4C5A-A08C-FC5949BB964B}"/>
              </a:ext>
            </a:extLst>
          </p:cNvPr>
          <p:cNvSpPr txBox="1">
            <a:spLocks/>
          </p:cNvSpPr>
          <p:nvPr/>
        </p:nvSpPr>
        <p:spPr bwMode="auto">
          <a:xfrm>
            <a:off x="3219450" y="3816599"/>
            <a:ext cx="5295900" cy="109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wis721 Cn BT" panose="020B0506020202030204" pitchFamily="34" charset="0"/>
                <a:ea typeface="+mn-ea"/>
                <a:cs typeface="+mn-cs"/>
              </a:rPr>
              <a:t>Apparecchiature costruttive</a:t>
            </a:r>
          </a:p>
        </p:txBody>
      </p:sp>
    </p:spTree>
    <p:extLst>
      <p:ext uri="{BB962C8B-B14F-4D97-AF65-F5344CB8AC3E}">
        <p14:creationId xmlns:p14="http://schemas.microsoft.com/office/powerpoint/2010/main" val="139074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pic>
        <p:nvPicPr>
          <p:cNvPr id="2" name="Picture 4" descr="casa minimalista girono spagna struttura cemento a sbalzo giardino">
            <a:extLst>
              <a:ext uri="{FF2B5EF4-FFF2-40B4-BE49-F238E27FC236}">
                <a16:creationId xmlns:a16="http://schemas.microsoft.com/office/drawing/2014/main" id="{23DB472E-DBBE-EF76-DC14-65E49F336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79" y="1254421"/>
            <a:ext cx="7393815" cy="492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8F0DDD66-8EA4-EC75-FDB8-EAD0BD7EF150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TRASMISSIONE DEI CARICHI</a:t>
            </a:r>
          </a:p>
        </p:txBody>
      </p:sp>
      <p:sp>
        <p:nvSpPr>
          <p:cNvPr id="4" name="Rectangle 66">
            <a:extLst>
              <a:ext uri="{FF2B5EF4-FFF2-40B4-BE49-F238E27FC236}">
                <a16:creationId xmlns:a16="http://schemas.microsoft.com/office/drawing/2014/main" id="{A220D0D1-6504-FB82-0DCC-A90E73FB7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9363" y="1171421"/>
            <a:ext cx="2515992" cy="90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Villa privata</a:t>
            </a:r>
          </a:p>
          <a:p>
            <a:pPr algn="ctr">
              <a:spcBef>
                <a:spcPct val="0"/>
              </a:spcBef>
            </a:pPr>
            <a:r>
              <a:rPr lang="it-IT" altLang="it-IT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Girona (E)</a:t>
            </a:r>
          </a:p>
        </p:txBody>
      </p:sp>
    </p:spTree>
    <p:extLst>
      <p:ext uri="{BB962C8B-B14F-4D97-AF65-F5344CB8AC3E}">
        <p14:creationId xmlns:p14="http://schemas.microsoft.com/office/powerpoint/2010/main" val="2107205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6736177-8D77-F257-38BD-121A64F0A0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78" y="1554899"/>
            <a:ext cx="7372351" cy="4628732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F0DDD66-8EA4-EC75-FDB8-EAD0BD7EF150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TRASMISSIONE DEI CARICHI</a:t>
            </a:r>
          </a:p>
        </p:txBody>
      </p:sp>
      <p:sp>
        <p:nvSpPr>
          <p:cNvPr id="4" name="Rectangle 66">
            <a:extLst>
              <a:ext uri="{FF2B5EF4-FFF2-40B4-BE49-F238E27FC236}">
                <a16:creationId xmlns:a16="http://schemas.microsoft.com/office/drawing/2014/main" id="{A220D0D1-6504-FB82-0DCC-A90E73FB7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9363" y="1171421"/>
            <a:ext cx="2515992" cy="90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it-IT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City Square</a:t>
            </a:r>
          </a:p>
          <a:p>
            <a:pPr algn="ctr">
              <a:spcBef>
                <a:spcPct val="0"/>
              </a:spcBef>
            </a:pPr>
            <a:r>
              <a:rPr lang="en-US" altLang="it-IT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Abscis Architecten</a:t>
            </a:r>
            <a:endParaRPr lang="en-US" altLang="it-IT" dirty="0">
              <a:solidFill>
                <a:schemeClr val="accent4">
                  <a:lumMod val="75000"/>
                </a:schemeClr>
              </a:solidFill>
              <a:latin typeface="Swis721 Cn BT" panose="020B050602020203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en-US" altLang="it-IT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Mortsel (B)</a:t>
            </a:r>
          </a:p>
        </p:txBody>
      </p:sp>
    </p:spTree>
    <p:extLst>
      <p:ext uri="{BB962C8B-B14F-4D97-AF65-F5344CB8AC3E}">
        <p14:creationId xmlns:p14="http://schemas.microsoft.com/office/powerpoint/2010/main" val="4084361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6" descr="calder">
            <a:extLst>
              <a:ext uri="{FF2B5EF4-FFF2-40B4-BE49-F238E27FC236}">
                <a16:creationId xmlns:a16="http://schemas.microsoft.com/office/drawing/2014/main" id="{0EE1CDDD-D015-1813-7901-71AAAFD65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10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075" y="1296748"/>
            <a:ext cx="3817442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pic>
        <p:nvPicPr>
          <p:cNvPr id="77" name="Picture 10" descr="calder">
            <a:extLst>
              <a:ext uri="{FF2B5EF4-FFF2-40B4-BE49-F238E27FC236}">
                <a16:creationId xmlns:a16="http://schemas.microsoft.com/office/drawing/2014/main" id="{29720B2C-5F7E-F3F7-EC02-431C8BB00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3407" y="1296748"/>
            <a:ext cx="3758785" cy="446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Line 13">
            <a:extLst>
              <a:ext uri="{FF2B5EF4-FFF2-40B4-BE49-F238E27FC236}">
                <a16:creationId xmlns:a16="http://schemas.microsoft.com/office/drawing/2014/main" id="{F8150190-AE1A-7938-BFAD-D91BB24E72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5997" y="1371906"/>
            <a:ext cx="0" cy="984921"/>
          </a:xfrm>
          <a:prstGeom prst="line">
            <a:avLst/>
          </a:prstGeom>
          <a:noFill/>
          <a:ln w="57150">
            <a:solidFill>
              <a:srgbClr val="BF9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4" name="Line 14">
            <a:extLst>
              <a:ext uri="{FF2B5EF4-FFF2-40B4-BE49-F238E27FC236}">
                <a16:creationId xmlns:a16="http://schemas.microsoft.com/office/drawing/2014/main" id="{19214FD9-242B-03EA-C695-EC228D12BB35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9788" y="2497382"/>
            <a:ext cx="347923" cy="515714"/>
          </a:xfrm>
          <a:prstGeom prst="line">
            <a:avLst/>
          </a:prstGeom>
          <a:noFill/>
          <a:ln w="57150">
            <a:solidFill>
              <a:srgbClr val="BF9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5" name="Line 15">
            <a:extLst>
              <a:ext uri="{FF2B5EF4-FFF2-40B4-BE49-F238E27FC236}">
                <a16:creationId xmlns:a16="http://schemas.microsoft.com/office/drawing/2014/main" id="{465338A9-98FD-5BB0-1864-9671196DA3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7711" y="2450875"/>
            <a:ext cx="290362" cy="562221"/>
          </a:xfrm>
          <a:prstGeom prst="line">
            <a:avLst/>
          </a:prstGeom>
          <a:noFill/>
          <a:ln w="57150">
            <a:solidFill>
              <a:srgbClr val="BF9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6" name="Line 16">
            <a:extLst>
              <a:ext uri="{FF2B5EF4-FFF2-40B4-BE49-F238E27FC236}">
                <a16:creationId xmlns:a16="http://schemas.microsoft.com/office/drawing/2014/main" id="{81018B06-1C94-067B-C02E-B593C155FA09}"/>
              </a:ext>
            </a:extLst>
          </p:cNvPr>
          <p:cNvSpPr>
            <a:spLocks noChangeShapeType="1"/>
          </p:cNvSpPr>
          <p:nvPr/>
        </p:nvSpPr>
        <p:spPr bwMode="auto">
          <a:xfrm>
            <a:off x="6912397" y="2450875"/>
            <a:ext cx="405484" cy="468173"/>
          </a:xfrm>
          <a:prstGeom prst="line">
            <a:avLst/>
          </a:prstGeom>
          <a:noFill/>
          <a:ln w="57150">
            <a:solidFill>
              <a:srgbClr val="BF9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7" name="Line 17">
            <a:extLst>
              <a:ext uri="{FF2B5EF4-FFF2-40B4-BE49-F238E27FC236}">
                <a16:creationId xmlns:a16="http://schemas.microsoft.com/office/drawing/2014/main" id="{455BB5F7-E175-FEE6-A094-379CE82DDD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7881" y="2450875"/>
            <a:ext cx="232801" cy="468173"/>
          </a:xfrm>
          <a:prstGeom prst="line">
            <a:avLst/>
          </a:prstGeom>
          <a:noFill/>
          <a:ln w="57150">
            <a:solidFill>
              <a:srgbClr val="BF9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8" name="Line 18">
            <a:extLst>
              <a:ext uri="{FF2B5EF4-FFF2-40B4-BE49-F238E27FC236}">
                <a16:creationId xmlns:a16="http://schemas.microsoft.com/office/drawing/2014/main" id="{C29D7E99-5C3F-AC8A-1DDC-2B81F43C004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7711" y="2966589"/>
            <a:ext cx="0" cy="1077936"/>
          </a:xfrm>
          <a:prstGeom prst="line">
            <a:avLst/>
          </a:prstGeom>
          <a:noFill/>
          <a:ln w="57150">
            <a:solidFill>
              <a:srgbClr val="BF9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9" name="Line 19">
            <a:extLst>
              <a:ext uri="{FF2B5EF4-FFF2-40B4-BE49-F238E27FC236}">
                <a16:creationId xmlns:a16="http://schemas.microsoft.com/office/drawing/2014/main" id="{311DA145-600B-1DB2-B0AC-4982B6544D87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7881" y="2919048"/>
            <a:ext cx="0" cy="1077936"/>
          </a:xfrm>
          <a:prstGeom prst="line">
            <a:avLst/>
          </a:prstGeom>
          <a:noFill/>
          <a:ln w="57150">
            <a:solidFill>
              <a:srgbClr val="BF9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" name="Line 20">
            <a:extLst>
              <a:ext uri="{FF2B5EF4-FFF2-40B4-BE49-F238E27FC236}">
                <a16:creationId xmlns:a16="http://schemas.microsoft.com/office/drawing/2014/main" id="{AB6CA36F-D0B3-49F1-A0CB-B2E8AE6D4E2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78266" y="3575318"/>
            <a:ext cx="0" cy="515714"/>
          </a:xfrm>
          <a:prstGeom prst="line">
            <a:avLst/>
          </a:prstGeom>
          <a:noFill/>
          <a:ln w="57150">
            <a:solidFill>
              <a:srgbClr val="BF9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" name="Line 21">
            <a:extLst>
              <a:ext uri="{FF2B5EF4-FFF2-40B4-BE49-F238E27FC236}">
                <a16:creationId xmlns:a16="http://schemas.microsoft.com/office/drawing/2014/main" id="{F2E26ADF-7C6A-10C0-6A26-B0FA3BBEAB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188968" y="3482303"/>
            <a:ext cx="0" cy="562221"/>
          </a:xfrm>
          <a:prstGeom prst="line">
            <a:avLst/>
          </a:prstGeom>
          <a:noFill/>
          <a:ln w="57150">
            <a:solidFill>
              <a:srgbClr val="BF9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" name="Line 22">
            <a:extLst>
              <a:ext uri="{FF2B5EF4-FFF2-40B4-BE49-F238E27FC236}">
                <a16:creationId xmlns:a16="http://schemas.microsoft.com/office/drawing/2014/main" id="{3E829ED7-E772-BCF8-C743-C9101977B24E}"/>
              </a:ext>
            </a:extLst>
          </p:cNvPr>
          <p:cNvSpPr>
            <a:spLocks noChangeShapeType="1"/>
          </p:cNvSpPr>
          <p:nvPr/>
        </p:nvSpPr>
        <p:spPr bwMode="auto">
          <a:xfrm>
            <a:off x="5287904" y="2450875"/>
            <a:ext cx="3075025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" name="Line 23">
            <a:extLst>
              <a:ext uri="{FF2B5EF4-FFF2-40B4-BE49-F238E27FC236}">
                <a16:creationId xmlns:a16="http://schemas.microsoft.com/office/drawing/2014/main" id="{8E072A3B-E3DC-905A-9056-DEFD219F2E1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5465" y="4091032"/>
            <a:ext cx="3075025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" name="Line 24">
            <a:extLst>
              <a:ext uri="{FF2B5EF4-FFF2-40B4-BE49-F238E27FC236}">
                <a16:creationId xmlns:a16="http://schemas.microsoft.com/office/drawing/2014/main" id="{C50A5690-AFD8-C5C5-B00D-2772CBBE01B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4837" y="4138573"/>
            <a:ext cx="0" cy="608729"/>
          </a:xfrm>
          <a:prstGeom prst="line">
            <a:avLst/>
          </a:prstGeom>
          <a:noFill/>
          <a:ln w="76200">
            <a:solidFill>
              <a:srgbClr val="BF9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" name="Line 25">
            <a:extLst>
              <a:ext uri="{FF2B5EF4-FFF2-40B4-BE49-F238E27FC236}">
                <a16:creationId xmlns:a16="http://schemas.microsoft.com/office/drawing/2014/main" id="{5660CB6F-1708-8B26-D31C-072B2385E3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7711" y="4794842"/>
            <a:ext cx="639564" cy="890873"/>
          </a:xfrm>
          <a:prstGeom prst="line">
            <a:avLst/>
          </a:prstGeom>
          <a:noFill/>
          <a:ln w="57150">
            <a:solidFill>
              <a:srgbClr val="BF9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6" name="Line 26">
            <a:extLst>
              <a:ext uri="{FF2B5EF4-FFF2-40B4-BE49-F238E27FC236}">
                <a16:creationId xmlns:a16="http://schemas.microsoft.com/office/drawing/2014/main" id="{CB2E50B0-A97B-C6AD-5524-C63F020DE27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4837" y="4794842"/>
            <a:ext cx="637006" cy="890873"/>
          </a:xfrm>
          <a:prstGeom prst="line">
            <a:avLst/>
          </a:prstGeom>
          <a:noFill/>
          <a:ln w="57150">
            <a:solidFill>
              <a:srgbClr val="BF9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07F52BC2-DCEA-1427-606E-49E78778F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3408" y="5705152"/>
            <a:ext cx="3744517" cy="5831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" name="AutoShape 30">
            <a:extLst>
              <a:ext uri="{FF2B5EF4-FFF2-40B4-BE49-F238E27FC236}">
                <a16:creationId xmlns:a16="http://schemas.microsoft.com/office/drawing/2014/main" id="{28CD52E5-5C4D-AC23-842B-A0CAA1C68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458" y="5760873"/>
            <a:ext cx="136336" cy="333027"/>
          </a:xfrm>
          <a:prstGeom prst="upArrow">
            <a:avLst>
              <a:gd name="adj1" fmla="val 50000"/>
              <a:gd name="adj2" fmla="val 55147"/>
            </a:avLst>
          </a:prstGeom>
          <a:solidFill>
            <a:srgbClr val="D7D200"/>
          </a:solidFill>
          <a:ln w="9525" algn="ctr">
            <a:solidFill>
              <a:srgbClr val="BF9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1" name="AutoShape 32">
            <a:extLst>
              <a:ext uri="{FF2B5EF4-FFF2-40B4-BE49-F238E27FC236}">
                <a16:creationId xmlns:a16="http://schemas.microsoft.com/office/drawing/2014/main" id="{C2955536-2FB6-25E9-A717-C12130AF8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7122" y="5760873"/>
            <a:ext cx="136336" cy="333027"/>
          </a:xfrm>
          <a:prstGeom prst="upArrow">
            <a:avLst>
              <a:gd name="adj1" fmla="val 50000"/>
              <a:gd name="adj2" fmla="val 55147"/>
            </a:avLst>
          </a:prstGeom>
          <a:solidFill>
            <a:srgbClr val="D7D200"/>
          </a:solidFill>
          <a:ln w="9525" algn="ctr">
            <a:solidFill>
              <a:srgbClr val="BF9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2" name="AutoShape 33">
            <a:extLst>
              <a:ext uri="{FF2B5EF4-FFF2-40B4-BE49-F238E27FC236}">
                <a16:creationId xmlns:a16="http://schemas.microsoft.com/office/drawing/2014/main" id="{CBC72B42-66D0-4B4F-CFCE-CA2379B9F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9793" y="5760873"/>
            <a:ext cx="136336" cy="333027"/>
          </a:xfrm>
          <a:prstGeom prst="upArrow">
            <a:avLst>
              <a:gd name="adj1" fmla="val 50000"/>
              <a:gd name="adj2" fmla="val 55147"/>
            </a:avLst>
          </a:prstGeom>
          <a:solidFill>
            <a:srgbClr val="D7D200"/>
          </a:solidFill>
          <a:ln w="9525" algn="ctr">
            <a:solidFill>
              <a:srgbClr val="BF9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7" name="AutoShape 36">
            <a:extLst>
              <a:ext uri="{FF2B5EF4-FFF2-40B4-BE49-F238E27FC236}">
                <a16:creationId xmlns:a16="http://schemas.microsoft.com/office/drawing/2014/main" id="{F7F84EA8-057B-F8BC-42DD-A07AA0252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8258" y="5763464"/>
            <a:ext cx="136039" cy="330436"/>
          </a:xfrm>
          <a:prstGeom prst="upArrow">
            <a:avLst>
              <a:gd name="adj1" fmla="val 50000"/>
              <a:gd name="adj2" fmla="val 55147"/>
            </a:avLst>
          </a:prstGeom>
          <a:solidFill>
            <a:srgbClr val="D7D200"/>
          </a:solidFill>
          <a:ln w="9525" algn="ctr">
            <a:solidFill>
              <a:srgbClr val="BF9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58" name="Group 37">
            <a:extLst>
              <a:ext uri="{FF2B5EF4-FFF2-40B4-BE49-F238E27FC236}">
                <a16:creationId xmlns:a16="http://schemas.microsoft.com/office/drawing/2014/main" id="{5B863A83-14DD-3E71-D040-B7ECCF04BA9B}"/>
              </a:ext>
            </a:extLst>
          </p:cNvPr>
          <p:cNvGrpSpPr>
            <a:grpSpLocks/>
          </p:cNvGrpSpPr>
          <p:nvPr/>
        </p:nvGrpSpPr>
        <p:grpSpPr bwMode="auto">
          <a:xfrm>
            <a:off x="6462219" y="5763464"/>
            <a:ext cx="408118" cy="330436"/>
            <a:chOff x="930" y="4020"/>
            <a:chExt cx="408" cy="300"/>
          </a:xfrm>
          <a:solidFill>
            <a:srgbClr val="D7D200"/>
          </a:solidFill>
        </p:grpSpPr>
        <p:sp>
          <p:nvSpPr>
            <p:cNvPr id="59" name="AutoShape 38">
              <a:extLst>
                <a:ext uri="{FF2B5EF4-FFF2-40B4-BE49-F238E27FC236}">
                  <a16:creationId xmlns:a16="http://schemas.microsoft.com/office/drawing/2014/main" id="{73496B40-39F9-789A-4A17-59765D756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" y="4020"/>
              <a:ext cx="136" cy="300"/>
            </a:xfrm>
            <a:prstGeom prst="upArrow">
              <a:avLst>
                <a:gd name="adj1" fmla="val 50000"/>
                <a:gd name="adj2" fmla="val 55147"/>
              </a:avLst>
            </a:prstGeom>
            <a:grpFill/>
            <a:ln w="9525" algn="ctr">
              <a:solidFill>
                <a:srgbClr val="BF9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0" name="AutoShape 39">
              <a:extLst>
                <a:ext uri="{FF2B5EF4-FFF2-40B4-BE49-F238E27FC236}">
                  <a16:creationId xmlns:a16="http://schemas.microsoft.com/office/drawing/2014/main" id="{6622B20A-AD46-A465-2A55-B18DBB8472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" y="4020"/>
              <a:ext cx="136" cy="300"/>
            </a:xfrm>
            <a:prstGeom prst="upArrow">
              <a:avLst>
                <a:gd name="adj1" fmla="val 50000"/>
                <a:gd name="adj2" fmla="val 55147"/>
              </a:avLst>
            </a:prstGeom>
            <a:grpFill/>
            <a:ln w="9525" algn="ctr">
              <a:solidFill>
                <a:srgbClr val="BF9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1" name="AutoShape 40">
            <a:extLst>
              <a:ext uri="{FF2B5EF4-FFF2-40B4-BE49-F238E27FC236}">
                <a16:creationId xmlns:a16="http://schemas.microsoft.com/office/drawing/2014/main" id="{0AB7BCFF-951A-CB7F-8883-D16CCE2F6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5691" y="5763464"/>
            <a:ext cx="136039" cy="330436"/>
          </a:xfrm>
          <a:prstGeom prst="upArrow">
            <a:avLst>
              <a:gd name="adj1" fmla="val 50000"/>
              <a:gd name="adj2" fmla="val 55147"/>
            </a:avLst>
          </a:prstGeom>
          <a:solidFill>
            <a:srgbClr val="D7D200"/>
          </a:solidFill>
          <a:ln w="9525">
            <a:solidFill>
              <a:srgbClr val="BF9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2" name="AutoShape 41">
            <a:extLst>
              <a:ext uri="{FF2B5EF4-FFF2-40B4-BE49-F238E27FC236}">
                <a16:creationId xmlns:a16="http://schemas.microsoft.com/office/drawing/2014/main" id="{4E687130-76AE-0E08-35EE-38E5589D4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7770" y="5763464"/>
            <a:ext cx="136039" cy="330436"/>
          </a:xfrm>
          <a:prstGeom prst="upArrow">
            <a:avLst>
              <a:gd name="adj1" fmla="val 50000"/>
              <a:gd name="adj2" fmla="val 55147"/>
            </a:avLst>
          </a:prstGeom>
          <a:solidFill>
            <a:srgbClr val="D7D200"/>
          </a:solidFill>
          <a:ln w="9525">
            <a:solidFill>
              <a:srgbClr val="BF9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grpSp>
        <p:nvGrpSpPr>
          <p:cNvPr id="37" name="Group 44">
            <a:extLst>
              <a:ext uri="{FF2B5EF4-FFF2-40B4-BE49-F238E27FC236}">
                <a16:creationId xmlns:a16="http://schemas.microsoft.com/office/drawing/2014/main" id="{92DF7DFE-71DF-DCDF-B196-2E2DEF58D5B2}"/>
              </a:ext>
            </a:extLst>
          </p:cNvPr>
          <p:cNvGrpSpPr>
            <a:grpSpLocks/>
          </p:cNvGrpSpPr>
          <p:nvPr/>
        </p:nvGrpSpPr>
        <p:grpSpPr bwMode="auto">
          <a:xfrm>
            <a:off x="4829748" y="5763464"/>
            <a:ext cx="408118" cy="330436"/>
            <a:chOff x="930" y="4020"/>
            <a:chExt cx="408" cy="300"/>
          </a:xfrm>
          <a:solidFill>
            <a:srgbClr val="D7D200"/>
          </a:solidFill>
        </p:grpSpPr>
        <p:sp>
          <p:nvSpPr>
            <p:cNvPr id="53" name="AutoShape 45">
              <a:extLst>
                <a:ext uri="{FF2B5EF4-FFF2-40B4-BE49-F238E27FC236}">
                  <a16:creationId xmlns:a16="http://schemas.microsoft.com/office/drawing/2014/main" id="{881E48A0-CB6E-8966-1D52-E68B44EDC6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4020"/>
              <a:ext cx="136" cy="300"/>
            </a:xfrm>
            <a:prstGeom prst="upArrow">
              <a:avLst>
                <a:gd name="adj1" fmla="val 50000"/>
                <a:gd name="adj2" fmla="val 55147"/>
              </a:avLst>
            </a:prstGeom>
            <a:grpFill/>
            <a:ln w="9525">
              <a:solidFill>
                <a:srgbClr val="BF9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54" name="Group 46">
              <a:extLst>
                <a:ext uri="{FF2B5EF4-FFF2-40B4-BE49-F238E27FC236}">
                  <a16:creationId xmlns:a16="http://schemas.microsoft.com/office/drawing/2014/main" id="{8C1D7A00-F7D9-C192-6C90-898797C7FA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" y="4020"/>
              <a:ext cx="408" cy="300"/>
              <a:chOff x="930" y="4020"/>
              <a:chExt cx="408" cy="300"/>
            </a:xfrm>
            <a:grpFill/>
          </p:grpSpPr>
          <p:sp>
            <p:nvSpPr>
              <p:cNvPr id="55" name="AutoShape 47">
                <a:extLst>
                  <a:ext uri="{FF2B5EF4-FFF2-40B4-BE49-F238E27FC236}">
                    <a16:creationId xmlns:a16="http://schemas.microsoft.com/office/drawing/2014/main" id="{B62DAB98-193E-BB7F-AA42-2BA622DDE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4020"/>
                <a:ext cx="136" cy="300"/>
              </a:xfrm>
              <a:prstGeom prst="upArrow">
                <a:avLst>
                  <a:gd name="adj1" fmla="val 50000"/>
                  <a:gd name="adj2" fmla="val 55147"/>
                </a:avLst>
              </a:prstGeom>
              <a:grpFill/>
              <a:ln w="9525">
                <a:solidFill>
                  <a:srgbClr val="BF9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6" name="AutoShape 48">
                <a:extLst>
                  <a:ext uri="{FF2B5EF4-FFF2-40B4-BE49-F238E27FC236}">
                    <a16:creationId xmlns:a16="http://schemas.microsoft.com/office/drawing/2014/main" id="{0C0E340D-8824-03C2-137B-E988BD158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2" y="4020"/>
                <a:ext cx="136" cy="300"/>
              </a:xfrm>
              <a:prstGeom prst="upArrow">
                <a:avLst>
                  <a:gd name="adj1" fmla="val 50000"/>
                  <a:gd name="adj2" fmla="val 55147"/>
                </a:avLst>
              </a:prstGeom>
              <a:grpFill/>
              <a:ln w="9525">
                <a:solidFill>
                  <a:srgbClr val="BF9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38" name="Group 49">
            <a:extLst>
              <a:ext uri="{FF2B5EF4-FFF2-40B4-BE49-F238E27FC236}">
                <a16:creationId xmlns:a16="http://schemas.microsoft.com/office/drawing/2014/main" id="{B767E76C-7072-C9A5-7AD7-157F206FEB59}"/>
              </a:ext>
            </a:extLst>
          </p:cNvPr>
          <p:cNvGrpSpPr>
            <a:grpSpLocks/>
          </p:cNvGrpSpPr>
          <p:nvPr/>
        </p:nvGrpSpPr>
        <p:grpSpPr bwMode="auto">
          <a:xfrm>
            <a:off x="5237866" y="5763464"/>
            <a:ext cx="408118" cy="330436"/>
            <a:chOff x="930" y="4020"/>
            <a:chExt cx="408" cy="300"/>
          </a:xfrm>
          <a:solidFill>
            <a:srgbClr val="D7D200"/>
          </a:solidFill>
        </p:grpSpPr>
        <p:sp>
          <p:nvSpPr>
            <p:cNvPr id="49" name="AutoShape 50">
              <a:extLst>
                <a:ext uri="{FF2B5EF4-FFF2-40B4-BE49-F238E27FC236}">
                  <a16:creationId xmlns:a16="http://schemas.microsoft.com/office/drawing/2014/main" id="{86D97969-F10B-8C81-368F-B7F5367C7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4020"/>
              <a:ext cx="136" cy="300"/>
            </a:xfrm>
            <a:prstGeom prst="upArrow">
              <a:avLst>
                <a:gd name="adj1" fmla="val 50000"/>
                <a:gd name="adj2" fmla="val 55147"/>
              </a:avLst>
            </a:prstGeom>
            <a:grpFill/>
            <a:ln w="9525">
              <a:solidFill>
                <a:srgbClr val="BF9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50" name="Group 51">
              <a:extLst>
                <a:ext uri="{FF2B5EF4-FFF2-40B4-BE49-F238E27FC236}">
                  <a16:creationId xmlns:a16="http://schemas.microsoft.com/office/drawing/2014/main" id="{95C63495-B1B3-1BC3-5444-17A9DACDA9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" y="4020"/>
              <a:ext cx="408" cy="300"/>
              <a:chOff x="930" y="4020"/>
              <a:chExt cx="408" cy="300"/>
            </a:xfrm>
            <a:grpFill/>
          </p:grpSpPr>
          <p:sp>
            <p:nvSpPr>
              <p:cNvPr id="51" name="AutoShape 52">
                <a:extLst>
                  <a:ext uri="{FF2B5EF4-FFF2-40B4-BE49-F238E27FC236}">
                    <a16:creationId xmlns:a16="http://schemas.microsoft.com/office/drawing/2014/main" id="{49EA2232-F54E-78B6-29A3-764DF1C40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4020"/>
                <a:ext cx="136" cy="300"/>
              </a:xfrm>
              <a:prstGeom prst="upArrow">
                <a:avLst>
                  <a:gd name="adj1" fmla="val 50000"/>
                  <a:gd name="adj2" fmla="val 55147"/>
                </a:avLst>
              </a:prstGeom>
              <a:grpFill/>
              <a:ln w="9525">
                <a:solidFill>
                  <a:srgbClr val="BF9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2" name="AutoShape 53">
                <a:extLst>
                  <a:ext uri="{FF2B5EF4-FFF2-40B4-BE49-F238E27FC236}">
                    <a16:creationId xmlns:a16="http://schemas.microsoft.com/office/drawing/2014/main" id="{7CC29134-B753-75F4-8543-F7E3CFEDE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2" y="4020"/>
                <a:ext cx="136" cy="300"/>
              </a:xfrm>
              <a:prstGeom prst="upArrow">
                <a:avLst>
                  <a:gd name="adj1" fmla="val 50000"/>
                  <a:gd name="adj2" fmla="val 55147"/>
                </a:avLst>
              </a:prstGeom>
              <a:grpFill/>
              <a:ln w="9525">
                <a:solidFill>
                  <a:srgbClr val="BF9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39" name="Group 54">
            <a:extLst>
              <a:ext uri="{FF2B5EF4-FFF2-40B4-BE49-F238E27FC236}">
                <a16:creationId xmlns:a16="http://schemas.microsoft.com/office/drawing/2014/main" id="{BF52CA50-A51C-062A-3986-B2F6DE9457BB}"/>
              </a:ext>
            </a:extLst>
          </p:cNvPr>
          <p:cNvGrpSpPr>
            <a:grpSpLocks/>
          </p:cNvGrpSpPr>
          <p:nvPr/>
        </p:nvGrpSpPr>
        <p:grpSpPr bwMode="auto">
          <a:xfrm>
            <a:off x="5645984" y="5763464"/>
            <a:ext cx="408118" cy="330436"/>
            <a:chOff x="930" y="4020"/>
            <a:chExt cx="408" cy="300"/>
          </a:xfrm>
          <a:solidFill>
            <a:srgbClr val="D7D200"/>
          </a:solidFill>
        </p:grpSpPr>
        <p:sp>
          <p:nvSpPr>
            <p:cNvPr id="45" name="AutoShape 55">
              <a:extLst>
                <a:ext uri="{FF2B5EF4-FFF2-40B4-BE49-F238E27FC236}">
                  <a16:creationId xmlns:a16="http://schemas.microsoft.com/office/drawing/2014/main" id="{71D4114C-EBA1-336E-3E83-8C4EE4015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4020"/>
              <a:ext cx="136" cy="300"/>
            </a:xfrm>
            <a:prstGeom prst="upArrow">
              <a:avLst>
                <a:gd name="adj1" fmla="val 50000"/>
                <a:gd name="adj2" fmla="val 55147"/>
              </a:avLst>
            </a:prstGeom>
            <a:grpFill/>
            <a:ln w="9525">
              <a:solidFill>
                <a:srgbClr val="BF9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46" name="Group 56">
              <a:extLst>
                <a:ext uri="{FF2B5EF4-FFF2-40B4-BE49-F238E27FC236}">
                  <a16:creationId xmlns:a16="http://schemas.microsoft.com/office/drawing/2014/main" id="{204B8E2E-2878-1D7C-1CEE-F9E1266161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" y="4020"/>
              <a:ext cx="408" cy="300"/>
              <a:chOff x="930" y="4020"/>
              <a:chExt cx="408" cy="300"/>
            </a:xfrm>
            <a:grpFill/>
          </p:grpSpPr>
          <p:sp>
            <p:nvSpPr>
              <p:cNvPr id="47" name="AutoShape 57">
                <a:extLst>
                  <a:ext uri="{FF2B5EF4-FFF2-40B4-BE49-F238E27FC236}">
                    <a16:creationId xmlns:a16="http://schemas.microsoft.com/office/drawing/2014/main" id="{B1CFF449-52BF-7E7E-FB86-7B6E3217F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4020"/>
                <a:ext cx="136" cy="300"/>
              </a:xfrm>
              <a:prstGeom prst="upArrow">
                <a:avLst>
                  <a:gd name="adj1" fmla="val 50000"/>
                  <a:gd name="adj2" fmla="val 55147"/>
                </a:avLst>
              </a:prstGeom>
              <a:grpFill/>
              <a:ln w="9525">
                <a:solidFill>
                  <a:srgbClr val="BF9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8" name="AutoShape 58">
                <a:extLst>
                  <a:ext uri="{FF2B5EF4-FFF2-40B4-BE49-F238E27FC236}">
                    <a16:creationId xmlns:a16="http://schemas.microsoft.com/office/drawing/2014/main" id="{C0816353-DCE3-A95F-52AE-F5683441DF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2" y="4020"/>
                <a:ext cx="136" cy="300"/>
              </a:xfrm>
              <a:prstGeom prst="upArrow">
                <a:avLst>
                  <a:gd name="adj1" fmla="val 50000"/>
                  <a:gd name="adj2" fmla="val 55147"/>
                </a:avLst>
              </a:prstGeom>
              <a:grpFill/>
              <a:ln w="9525">
                <a:solidFill>
                  <a:srgbClr val="BF9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40" name="Group 59">
            <a:extLst>
              <a:ext uri="{FF2B5EF4-FFF2-40B4-BE49-F238E27FC236}">
                <a16:creationId xmlns:a16="http://schemas.microsoft.com/office/drawing/2014/main" id="{2FF90C44-2851-B3F2-1694-1CB9D63BF02D}"/>
              </a:ext>
            </a:extLst>
          </p:cNvPr>
          <p:cNvGrpSpPr>
            <a:grpSpLocks/>
          </p:cNvGrpSpPr>
          <p:nvPr/>
        </p:nvGrpSpPr>
        <p:grpSpPr bwMode="auto">
          <a:xfrm>
            <a:off x="6054102" y="5763464"/>
            <a:ext cx="408118" cy="330436"/>
            <a:chOff x="930" y="4020"/>
            <a:chExt cx="408" cy="300"/>
          </a:xfrm>
          <a:solidFill>
            <a:srgbClr val="D7D200"/>
          </a:solidFill>
        </p:grpSpPr>
        <p:sp>
          <p:nvSpPr>
            <p:cNvPr id="41" name="AutoShape 60">
              <a:extLst>
                <a:ext uri="{FF2B5EF4-FFF2-40B4-BE49-F238E27FC236}">
                  <a16:creationId xmlns:a16="http://schemas.microsoft.com/office/drawing/2014/main" id="{4B9FBBF7-B29B-8A7F-5CD7-BB5CE5A84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4020"/>
              <a:ext cx="136" cy="300"/>
            </a:xfrm>
            <a:prstGeom prst="upArrow">
              <a:avLst>
                <a:gd name="adj1" fmla="val 50000"/>
                <a:gd name="adj2" fmla="val 55147"/>
              </a:avLst>
            </a:prstGeom>
            <a:grpFill/>
            <a:ln w="9525">
              <a:solidFill>
                <a:srgbClr val="BF9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42" name="Group 61">
              <a:extLst>
                <a:ext uri="{FF2B5EF4-FFF2-40B4-BE49-F238E27FC236}">
                  <a16:creationId xmlns:a16="http://schemas.microsoft.com/office/drawing/2014/main" id="{CB01F601-4333-3A05-C981-BC96379389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" y="4020"/>
              <a:ext cx="408" cy="300"/>
              <a:chOff x="930" y="4020"/>
              <a:chExt cx="408" cy="300"/>
            </a:xfrm>
            <a:grpFill/>
          </p:grpSpPr>
          <p:sp>
            <p:nvSpPr>
              <p:cNvPr id="43" name="AutoShape 62">
                <a:extLst>
                  <a:ext uri="{FF2B5EF4-FFF2-40B4-BE49-F238E27FC236}">
                    <a16:creationId xmlns:a16="http://schemas.microsoft.com/office/drawing/2014/main" id="{5937F7BF-B6B2-C018-4533-B23EF3825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4020"/>
                <a:ext cx="136" cy="300"/>
              </a:xfrm>
              <a:prstGeom prst="upArrow">
                <a:avLst>
                  <a:gd name="adj1" fmla="val 50000"/>
                  <a:gd name="adj2" fmla="val 55147"/>
                </a:avLst>
              </a:prstGeom>
              <a:grpFill/>
              <a:ln w="9525">
                <a:solidFill>
                  <a:srgbClr val="BF9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AutoShape 63">
                <a:extLst>
                  <a:ext uri="{FF2B5EF4-FFF2-40B4-BE49-F238E27FC236}">
                    <a16:creationId xmlns:a16="http://schemas.microsoft.com/office/drawing/2014/main" id="{31FF4561-1AA2-13D8-C7BA-AADDD64CD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2" y="4020"/>
                <a:ext cx="136" cy="300"/>
              </a:xfrm>
              <a:prstGeom prst="upArrow">
                <a:avLst>
                  <a:gd name="adj1" fmla="val 50000"/>
                  <a:gd name="adj2" fmla="val 55147"/>
                </a:avLst>
              </a:prstGeom>
              <a:grpFill/>
              <a:ln w="9525">
                <a:solidFill>
                  <a:srgbClr val="BF9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33" name="AutoShape 65">
            <a:extLst>
              <a:ext uri="{FF2B5EF4-FFF2-40B4-BE49-F238E27FC236}">
                <a16:creationId xmlns:a16="http://schemas.microsoft.com/office/drawing/2014/main" id="{9068A2B9-7697-F81B-300D-1B1FDC5A6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6377" y="5763464"/>
            <a:ext cx="136039" cy="330436"/>
          </a:xfrm>
          <a:prstGeom prst="upArrow">
            <a:avLst>
              <a:gd name="adj1" fmla="val 50000"/>
              <a:gd name="adj2" fmla="val 55147"/>
            </a:avLst>
          </a:prstGeom>
          <a:solidFill>
            <a:srgbClr val="D7D200"/>
          </a:solidFill>
          <a:ln w="9525">
            <a:solidFill>
              <a:srgbClr val="BF9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34" name="Group 66">
            <a:extLst>
              <a:ext uri="{FF2B5EF4-FFF2-40B4-BE49-F238E27FC236}">
                <a16:creationId xmlns:a16="http://schemas.microsoft.com/office/drawing/2014/main" id="{E33DEECA-4313-1917-8E73-961A2598C5D8}"/>
              </a:ext>
            </a:extLst>
          </p:cNvPr>
          <p:cNvGrpSpPr>
            <a:grpSpLocks/>
          </p:cNvGrpSpPr>
          <p:nvPr/>
        </p:nvGrpSpPr>
        <p:grpSpPr bwMode="auto">
          <a:xfrm>
            <a:off x="6870338" y="5763464"/>
            <a:ext cx="408118" cy="330436"/>
            <a:chOff x="930" y="4020"/>
            <a:chExt cx="408" cy="300"/>
          </a:xfrm>
          <a:solidFill>
            <a:srgbClr val="D7D200"/>
          </a:solidFill>
        </p:grpSpPr>
        <p:sp>
          <p:nvSpPr>
            <p:cNvPr id="35" name="AutoShape 67">
              <a:extLst>
                <a:ext uri="{FF2B5EF4-FFF2-40B4-BE49-F238E27FC236}">
                  <a16:creationId xmlns:a16="http://schemas.microsoft.com/office/drawing/2014/main" id="{F2E7C03A-84FF-2B69-8499-617693EEC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" y="4020"/>
              <a:ext cx="136" cy="300"/>
            </a:xfrm>
            <a:prstGeom prst="upArrow">
              <a:avLst>
                <a:gd name="adj1" fmla="val 50000"/>
                <a:gd name="adj2" fmla="val 55147"/>
              </a:avLst>
            </a:prstGeom>
            <a:grpFill/>
            <a:ln w="9525">
              <a:solidFill>
                <a:srgbClr val="BF9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6" name="AutoShape 68">
              <a:extLst>
                <a:ext uri="{FF2B5EF4-FFF2-40B4-BE49-F238E27FC236}">
                  <a16:creationId xmlns:a16="http://schemas.microsoft.com/office/drawing/2014/main" id="{CB8A021D-6D27-9FF3-F23B-90D268E6A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" y="4020"/>
              <a:ext cx="136" cy="300"/>
            </a:xfrm>
            <a:prstGeom prst="upArrow">
              <a:avLst>
                <a:gd name="adj1" fmla="val 50000"/>
                <a:gd name="adj2" fmla="val 55147"/>
              </a:avLst>
            </a:prstGeom>
            <a:grpFill/>
            <a:ln w="9525">
              <a:solidFill>
                <a:srgbClr val="BF9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9" name="AutoShape 70">
            <a:extLst>
              <a:ext uri="{FF2B5EF4-FFF2-40B4-BE49-F238E27FC236}">
                <a16:creationId xmlns:a16="http://schemas.microsoft.com/office/drawing/2014/main" id="{DA31CBFF-11AA-0C87-C0F7-10E2FDA7B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2612" y="5763464"/>
            <a:ext cx="136039" cy="330436"/>
          </a:xfrm>
          <a:prstGeom prst="upArrow">
            <a:avLst>
              <a:gd name="adj1" fmla="val 50000"/>
              <a:gd name="adj2" fmla="val 55147"/>
            </a:avLst>
          </a:prstGeom>
          <a:solidFill>
            <a:srgbClr val="D7D200"/>
          </a:solidFill>
          <a:ln w="9525">
            <a:solidFill>
              <a:srgbClr val="BF9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" name="AutoShape 72">
            <a:extLst>
              <a:ext uri="{FF2B5EF4-FFF2-40B4-BE49-F238E27FC236}">
                <a16:creationId xmlns:a16="http://schemas.microsoft.com/office/drawing/2014/main" id="{53411E01-0364-9C08-3AE7-B34E602F5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6573" y="5763464"/>
            <a:ext cx="136039" cy="330436"/>
          </a:xfrm>
          <a:prstGeom prst="upArrow">
            <a:avLst>
              <a:gd name="adj1" fmla="val 50000"/>
              <a:gd name="adj2" fmla="val 55147"/>
            </a:avLst>
          </a:prstGeom>
          <a:solidFill>
            <a:srgbClr val="D7D200"/>
          </a:solidFill>
          <a:ln w="9525">
            <a:solidFill>
              <a:srgbClr val="BF9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2" name="AutoShape 73">
            <a:extLst>
              <a:ext uri="{FF2B5EF4-FFF2-40B4-BE49-F238E27FC236}">
                <a16:creationId xmlns:a16="http://schemas.microsoft.com/office/drawing/2014/main" id="{06BBF81D-342D-8491-2990-0693DEA69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8652" y="5763464"/>
            <a:ext cx="136039" cy="330436"/>
          </a:xfrm>
          <a:prstGeom prst="upArrow">
            <a:avLst>
              <a:gd name="adj1" fmla="val 50000"/>
              <a:gd name="adj2" fmla="val 55147"/>
            </a:avLst>
          </a:prstGeom>
          <a:solidFill>
            <a:srgbClr val="D7D200"/>
          </a:solidFill>
          <a:ln w="9525">
            <a:solidFill>
              <a:srgbClr val="BF9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7" name="AutoShape 74">
            <a:extLst>
              <a:ext uri="{FF2B5EF4-FFF2-40B4-BE49-F238E27FC236}">
                <a16:creationId xmlns:a16="http://schemas.microsoft.com/office/drawing/2014/main" id="{BB390D3D-7EE6-C336-F4BD-8A711EA0F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1731" y="5763464"/>
            <a:ext cx="136039" cy="330436"/>
          </a:xfrm>
          <a:prstGeom prst="upArrow">
            <a:avLst>
              <a:gd name="adj1" fmla="val 50000"/>
              <a:gd name="adj2" fmla="val 55147"/>
            </a:avLst>
          </a:prstGeom>
          <a:solidFill>
            <a:srgbClr val="D7D200"/>
          </a:solidFill>
          <a:ln w="9525">
            <a:solidFill>
              <a:srgbClr val="BF9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" name="AutoShape 75">
            <a:extLst>
              <a:ext uri="{FF2B5EF4-FFF2-40B4-BE49-F238E27FC236}">
                <a16:creationId xmlns:a16="http://schemas.microsoft.com/office/drawing/2014/main" id="{1DC6C1A6-58F8-B698-8AE7-E394A0B49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4810" y="5763464"/>
            <a:ext cx="136039" cy="330436"/>
          </a:xfrm>
          <a:prstGeom prst="upArrow">
            <a:avLst>
              <a:gd name="adj1" fmla="val 50000"/>
              <a:gd name="adj2" fmla="val 55147"/>
            </a:avLst>
          </a:prstGeom>
          <a:solidFill>
            <a:srgbClr val="D7D200"/>
          </a:solidFill>
          <a:ln w="9525">
            <a:solidFill>
              <a:srgbClr val="BF9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7234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1ACE3C-AA2D-1947-B3BC-C405A799AFB5}"/>
              </a:ext>
            </a:extLst>
          </p:cNvPr>
          <p:cNvSpPr txBox="1">
            <a:spLocks/>
          </p:cNvSpPr>
          <p:nvPr/>
        </p:nvSpPr>
        <p:spPr>
          <a:xfrm>
            <a:off x="4848551" y="2510505"/>
            <a:ext cx="1764000" cy="918496"/>
          </a:xfrm>
          <a:prstGeom prst="rect">
            <a:avLst/>
          </a:prstGeom>
          <a:solidFill>
            <a:schemeClr val="bg1"/>
          </a:solidFill>
          <a:ln>
            <a:solidFill>
              <a:srgbClr val="BF900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-20" dirty="0">
                <a:solidFill>
                  <a:srgbClr val="BF9000"/>
                </a:solidFill>
                <a:cs typeface="Segoe UI Semilight" panose="020B0402040204020203" pitchFamily="34" charset="0"/>
              </a:rPr>
              <a:t>CONTINUITÀ / DISCONTINUITÀ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3E228E4-0618-A69D-4CD3-138F6B12D367}"/>
              </a:ext>
            </a:extLst>
          </p:cNvPr>
          <p:cNvSpPr txBox="1">
            <a:spLocks/>
          </p:cNvSpPr>
          <p:nvPr/>
        </p:nvSpPr>
        <p:spPr>
          <a:xfrm>
            <a:off x="7186862" y="1560899"/>
            <a:ext cx="155073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/>
              <a:t>Geometria</a:t>
            </a:r>
          </a:p>
          <a:p>
            <a:r>
              <a:rPr lang="it-IT" sz="1600" dirty="0"/>
              <a:t>(combinabilità)</a:t>
            </a:r>
          </a:p>
        </p:txBody>
      </p:sp>
      <p:cxnSp>
        <p:nvCxnSpPr>
          <p:cNvPr id="8" name="Forma 9">
            <a:extLst>
              <a:ext uri="{FF2B5EF4-FFF2-40B4-BE49-F238E27FC236}">
                <a16:creationId xmlns:a16="http://schemas.microsoft.com/office/drawing/2014/main" id="{E1EA41F4-E2B5-5ADA-9960-B1AE109D94E9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 bwMode="auto">
          <a:xfrm flipV="1">
            <a:off x="6612551" y="1866394"/>
            <a:ext cx="574311" cy="1103359"/>
          </a:xfrm>
          <a:prstGeom prst="bentConnector3">
            <a:avLst>
              <a:gd name="adj1" fmla="val 50000"/>
            </a:avLst>
          </a:prstGeom>
          <a:ln w="28575">
            <a:solidFill>
              <a:srgbClr val="BF9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3">
            <a:extLst>
              <a:ext uri="{FF2B5EF4-FFF2-40B4-BE49-F238E27FC236}">
                <a16:creationId xmlns:a16="http://schemas.microsoft.com/office/drawing/2014/main" id="{D5989A53-63E2-E9AE-F124-F3EF8AE827C7}"/>
              </a:ext>
            </a:extLst>
          </p:cNvPr>
          <p:cNvSpPr txBox="1">
            <a:spLocks/>
          </p:cNvSpPr>
          <p:nvPr/>
        </p:nvSpPr>
        <p:spPr>
          <a:xfrm>
            <a:off x="7186863" y="2760808"/>
            <a:ext cx="1550736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/>
              <a:t>Ruolo</a:t>
            </a:r>
          </a:p>
          <a:p>
            <a:r>
              <a:rPr lang="it-IT" sz="1600" dirty="0"/>
              <a:t>(</a:t>
            </a:r>
            <a:r>
              <a:rPr lang="it-IT" sz="1600" dirty="0" err="1"/>
              <a:t>accoppiabilità</a:t>
            </a:r>
            <a:r>
              <a:rPr lang="it-IT" sz="1600" dirty="0"/>
              <a:t>)</a:t>
            </a: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6F27BC99-45CD-344E-6524-B925024E3F70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 bwMode="auto">
          <a:xfrm>
            <a:off x="6612551" y="2969753"/>
            <a:ext cx="574312" cy="96550"/>
          </a:xfrm>
          <a:prstGeom prst="bentConnector3">
            <a:avLst>
              <a:gd name="adj1" fmla="val 50000"/>
            </a:avLst>
          </a:prstGeom>
          <a:ln w="28575">
            <a:solidFill>
              <a:srgbClr val="BF9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3">
            <a:extLst>
              <a:ext uri="{FF2B5EF4-FFF2-40B4-BE49-F238E27FC236}">
                <a16:creationId xmlns:a16="http://schemas.microsoft.com/office/drawing/2014/main" id="{1C2B73D4-4D73-B666-49B0-9DC2E00665FC}"/>
              </a:ext>
            </a:extLst>
          </p:cNvPr>
          <p:cNvSpPr txBox="1">
            <a:spLocks/>
          </p:cNvSpPr>
          <p:nvPr/>
        </p:nvSpPr>
        <p:spPr>
          <a:xfrm>
            <a:off x="4848551" y="1216529"/>
            <a:ext cx="1764000" cy="107651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/>
              <a:t>PROBLEMATICHE DEL PROGETTO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B7EE01D-C181-1F81-4A4C-CC17EC087D1E}"/>
              </a:ext>
            </a:extLst>
          </p:cNvPr>
          <p:cNvSpPr txBox="1">
            <a:spLocks/>
          </p:cNvSpPr>
          <p:nvPr/>
        </p:nvSpPr>
        <p:spPr>
          <a:xfrm>
            <a:off x="7186862" y="3960576"/>
            <a:ext cx="1550735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/>
              <a:t>Consistenza</a:t>
            </a:r>
          </a:p>
          <a:p>
            <a:r>
              <a:rPr lang="it-IT" sz="1600" dirty="0"/>
              <a:t>(compatibilità)</a:t>
            </a:r>
          </a:p>
        </p:txBody>
      </p:sp>
      <p:cxnSp>
        <p:nvCxnSpPr>
          <p:cNvPr id="5" name="Forma 9">
            <a:extLst>
              <a:ext uri="{FF2B5EF4-FFF2-40B4-BE49-F238E27FC236}">
                <a16:creationId xmlns:a16="http://schemas.microsoft.com/office/drawing/2014/main" id="{C9AFFEEC-19A8-DF6C-0820-82767E68214D}"/>
              </a:ext>
            </a:extLst>
          </p:cNvPr>
          <p:cNvCxnSpPr>
            <a:cxnSpLocks/>
            <a:stCxn id="4" idx="3"/>
            <a:endCxn id="2" idx="1"/>
          </p:cNvCxnSpPr>
          <p:nvPr/>
        </p:nvCxnSpPr>
        <p:spPr bwMode="auto">
          <a:xfrm>
            <a:off x="6612551" y="2969753"/>
            <a:ext cx="574311" cy="1296318"/>
          </a:xfrm>
          <a:prstGeom prst="bentConnector3">
            <a:avLst>
              <a:gd name="adj1" fmla="val 50000"/>
            </a:avLst>
          </a:prstGeom>
          <a:ln w="28575">
            <a:solidFill>
              <a:srgbClr val="BF9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>
            <a:extLst>
              <a:ext uri="{FF2B5EF4-FFF2-40B4-BE49-F238E27FC236}">
                <a16:creationId xmlns:a16="http://schemas.microsoft.com/office/drawing/2014/main" id="{F2D1F3D3-2DD8-925E-4596-AA4284E8348A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</a:t>
            </a: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problematiche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inerenti alla </a:t>
            </a: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progettazione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tecnologica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dell’architettura riguardano innanzitutto le relazioni di </a:t>
            </a: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continuità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discontinuità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tra elementi tecnici / componenti edilizi: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</a:t>
            </a: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geometria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dove si riscontrano </a:t>
            </a: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cambi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di </a:t>
            </a: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dimensione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di </a:t>
            </a: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configurazione al perimetro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(si valuta la </a:t>
            </a: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combinabilità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degli elementi);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</a:t>
            </a: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ruolo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svolto dai componenti (</a:t>
            </a:r>
            <a:r>
              <a:rPr lang="it-IT" sz="1200" b="1" dirty="0" err="1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accoppiabilità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tra componenti, ossia la capacità di formare elementi complessi o interi organismi edilizi);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</a:t>
            </a: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consistenza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materiale dei componenti (la cui </a:t>
            </a: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adiacenza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potrebbe non essere </a:t>
            </a: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compatibile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52018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BEEBD9B-E41E-4297-A033-DC16035DE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1326995"/>
            <a:ext cx="6262697" cy="4826514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F0DDD66-8EA4-EC75-FDB8-EAD0BD7EF150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pc="-30" dirty="0"/>
              <a:t>CONTINUITÀ E DISCONTINUITÀ</a:t>
            </a:r>
          </a:p>
        </p:txBody>
      </p:sp>
      <p:sp>
        <p:nvSpPr>
          <p:cNvPr id="15" name="Rectangle 66">
            <a:extLst>
              <a:ext uri="{FF2B5EF4-FFF2-40B4-BE49-F238E27FC236}">
                <a16:creationId xmlns:a16="http://schemas.microsoft.com/office/drawing/2014/main" id="{8668B973-EF4C-42D6-882D-5A0D256C1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2429" y="1133748"/>
            <a:ext cx="4132920" cy="90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Fabbrica Olivetti a Merlo (provincia di Buenos Aires)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Progetto arch. Marco Zanuso (1954)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Fonte: Studio Zanuso, Milano</a:t>
            </a:r>
          </a:p>
        </p:txBody>
      </p:sp>
    </p:spTree>
    <p:extLst>
      <p:ext uri="{BB962C8B-B14F-4D97-AF65-F5344CB8AC3E}">
        <p14:creationId xmlns:p14="http://schemas.microsoft.com/office/powerpoint/2010/main" val="1643464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pic>
        <p:nvPicPr>
          <p:cNvPr id="2" name="Segnaposto contenuto 3">
            <a:extLst>
              <a:ext uri="{FF2B5EF4-FFF2-40B4-BE49-F238E27FC236}">
                <a16:creationId xmlns:a16="http://schemas.microsoft.com/office/drawing/2014/main" id="{A82C1108-E308-EB63-7C38-674550BEE2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462899" y="2684605"/>
            <a:ext cx="4257262" cy="278054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9115295-570D-1107-0036-69BEB37489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62308" y="2671934"/>
            <a:ext cx="4257263" cy="280588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911F20C-B5AD-1BFE-E168-971968C476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443369" y="2671933"/>
            <a:ext cx="4257262" cy="2805888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8F0DDD66-8EA4-EC75-FDB8-EAD0BD7EF150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pc="-30" dirty="0"/>
              <a:t>CONTINUITÀ E DISCONTINUITÀ</a:t>
            </a:r>
          </a:p>
        </p:txBody>
      </p:sp>
    </p:spTree>
    <p:extLst>
      <p:ext uri="{BB962C8B-B14F-4D97-AF65-F5344CB8AC3E}">
        <p14:creationId xmlns:p14="http://schemas.microsoft.com/office/powerpoint/2010/main" val="1292872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80BB7216-F512-4F76-909A-D5707EFFE9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178" y="1071438"/>
            <a:ext cx="7714172" cy="5219959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1E8F33A-855B-02FA-3DE0-E1226C14E028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900" dirty="0"/>
              <a:t>COMBINABILITÀ</a:t>
            </a:r>
          </a:p>
        </p:txBody>
      </p:sp>
      <p:sp>
        <p:nvSpPr>
          <p:cNvPr id="9" name="Rectangle 66">
            <a:extLst>
              <a:ext uri="{FF2B5EF4-FFF2-40B4-BE49-F238E27FC236}">
                <a16:creationId xmlns:a16="http://schemas.microsoft.com/office/drawing/2014/main" id="{60CEF7FD-AE23-1571-A8F4-249095211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65" y="5233116"/>
            <a:ext cx="2515992" cy="90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Edificio ad uso terziario</a:t>
            </a:r>
          </a:p>
          <a:p>
            <a:pPr algn="ctr">
              <a:spcBef>
                <a:spcPct val="0"/>
              </a:spcBef>
            </a:pPr>
            <a:r>
              <a:rPr lang="it-IT" altLang="it-IT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Roncade (TV)</a:t>
            </a: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F39FB8FD-BF05-4CCD-AD85-4ADC3403F805}"/>
              </a:ext>
            </a:extLst>
          </p:cNvPr>
          <p:cNvCxnSpPr>
            <a:cxnSpLocks/>
          </p:cNvCxnSpPr>
          <p:nvPr/>
        </p:nvCxnSpPr>
        <p:spPr>
          <a:xfrm flipH="1">
            <a:off x="1660257" y="4006133"/>
            <a:ext cx="5548264" cy="342900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94DD1976-EF2A-4C79-9DAF-30BCF35FAE2F}"/>
              </a:ext>
            </a:extLst>
          </p:cNvPr>
          <p:cNvCxnSpPr>
            <a:cxnSpLocks/>
          </p:cNvCxnSpPr>
          <p:nvPr/>
        </p:nvCxnSpPr>
        <p:spPr>
          <a:xfrm>
            <a:off x="5898429" y="2490792"/>
            <a:ext cx="2157364" cy="2381250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>
            <a:extLst>
              <a:ext uri="{FF2B5EF4-FFF2-40B4-BE49-F238E27FC236}">
                <a16:creationId xmlns:a16="http://schemas.microsoft.com/office/drawing/2014/main" id="{584DCB7F-AEF0-4B59-A1CC-56EB9BED3D62}"/>
              </a:ext>
            </a:extLst>
          </p:cNvPr>
          <p:cNvSpPr/>
          <p:nvPr/>
        </p:nvSpPr>
        <p:spPr>
          <a:xfrm>
            <a:off x="473233" y="2957773"/>
            <a:ext cx="2388363" cy="1212638"/>
          </a:xfrm>
          <a:prstGeom prst="ellips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5257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esterni, carrello, griglia, cucinando&#10;&#10;Descrizione generata automaticamente">
            <a:extLst>
              <a:ext uri="{FF2B5EF4-FFF2-40B4-BE49-F238E27FC236}">
                <a16:creationId xmlns:a16="http://schemas.microsoft.com/office/drawing/2014/main" id="{6FEA5D26-42C9-4CA2-8FB8-0F921C7E0C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06" y="1071439"/>
            <a:ext cx="6959943" cy="5219958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1E8F33A-855B-02FA-3DE0-E1226C14E028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900" dirty="0"/>
              <a:t>CONTINUITÀ DISCONTINUITÀ</a:t>
            </a:r>
          </a:p>
          <a:p>
            <a:r>
              <a:rPr lang="it-IT" sz="1900" dirty="0"/>
              <a:t>GEOMETRICA</a:t>
            </a:r>
          </a:p>
        </p:txBody>
      </p:sp>
      <p:sp>
        <p:nvSpPr>
          <p:cNvPr id="9" name="Rectangle 66">
            <a:extLst>
              <a:ext uri="{FF2B5EF4-FFF2-40B4-BE49-F238E27FC236}">
                <a16:creationId xmlns:a16="http://schemas.microsoft.com/office/drawing/2014/main" id="{60CEF7FD-AE23-1571-A8F4-249095211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65" y="5233116"/>
            <a:ext cx="2515992" cy="90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Edificio ad uso terziario</a:t>
            </a:r>
          </a:p>
          <a:p>
            <a:pPr algn="ctr">
              <a:spcBef>
                <a:spcPct val="0"/>
              </a:spcBef>
            </a:pPr>
            <a:r>
              <a:rPr lang="it-IT" altLang="it-IT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Roncade (TV)</a:t>
            </a:r>
          </a:p>
        </p:txBody>
      </p:sp>
    </p:spTree>
    <p:extLst>
      <p:ext uri="{BB962C8B-B14F-4D97-AF65-F5344CB8AC3E}">
        <p14:creationId xmlns:p14="http://schemas.microsoft.com/office/powerpoint/2010/main" val="72032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pic>
        <p:nvPicPr>
          <p:cNvPr id="8" name="Immagine 7" descr="Immagine che contiene edificio, soffitto, pavimento, vuoto&#10;&#10;Descrizione generata automaticamente">
            <a:extLst>
              <a:ext uri="{FF2B5EF4-FFF2-40B4-BE49-F238E27FC236}">
                <a16:creationId xmlns:a16="http://schemas.microsoft.com/office/drawing/2014/main" id="{7E02BA75-8B34-5304-BEDB-D96169DE32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8" b="8781"/>
          <a:stretch/>
        </p:blipFill>
        <p:spPr>
          <a:xfrm>
            <a:off x="206297" y="1124980"/>
            <a:ext cx="8731405" cy="5164306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F0215C0C-F08B-FDD2-332B-5D44725AEC1F}"/>
              </a:ext>
            </a:extLst>
          </p:cNvPr>
          <p:cNvSpPr txBox="1">
            <a:spLocks/>
          </p:cNvSpPr>
          <p:nvPr/>
        </p:nvSpPr>
        <p:spPr>
          <a:xfrm>
            <a:off x="5803142" y="3707133"/>
            <a:ext cx="809532" cy="55638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BF900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tx1"/>
                </a:solidFill>
                <a:cs typeface="Segoe UI Semilight" panose="020B0402040204020203" pitchFamily="34" charset="0"/>
              </a:rPr>
              <a:t>Pilastro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0ADCFDD-60C6-0DC2-D057-AD3ECDED3F39}"/>
              </a:ext>
            </a:extLst>
          </p:cNvPr>
          <p:cNvSpPr txBox="1">
            <a:spLocks/>
          </p:cNvSpPr>
          <p:nvPr/>
        </p:nvSpPr>
        <p:spPr>
          <a:xfrm>
            <a:off x="223885" y="2780209"/>
            <a:ext cx="809532" cy="55638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BF900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tx1"/>
                </a:solidFill>
                <a:cs typeface="Segoe UI Semilight" panose="020B0402040204020203" pitchFamily="34" charset="0"/>
              </a:rPr>
              <a:t>Infisso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20766CC1-56C9-407B-DFCD-8EE5E184EAE9}"/>
              </a:ext>
            </a:extLst>
          </p:cNvPr>
          <p:cNvSpPr txBox="1">
            <a:spLocks/>
          </p:cNvSpPr>
          <p:nvPr/>
        </p:nvSpPr>
        <p:spPr>
          <a:xfrm>
            <a:off x="4571999" y="2249091"/>
            <a:ext cx="959006" cy="55638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BF900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tx1"/>
                </a:solidFill>
                <a:cs typeface="Segoe UI Semilight" panose="020B0402040204020203" pitchFamily="34" charset="0"/>
              </a:rPr>
              <a:t>Scheletro portante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DE7F4107-AEB1-D0B1-9EEB-47794B10AD07}"/>
              </a:ext>
            </a:extLst>
          </p:cNvPr>
          <p:cNvSpPr txBox="1">
            <a:spLocks/>
          </p:cNvSpPr>
          <p:nvPr/>
        </p:nvSpPr>
        <p:spPr>
          <a:xfrm>
            <a:off x="1880288" y="3812249"/>
            <a:ext cx="1124431" cy="55638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BF900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tx1"/>
                </a:solidFill>
                <a:cs typeface="Segoe UI Semilight" panose="020B0402040204020203" pitchFamily="34" charset="0"/>
              </a:rPr>
              <a:t>Chiusura opaca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25080C6F-2397-7884-E6C3-E13BD76E0E5C}"/>
              </a:ext>
            </a:extLst>
          </p:cNvPr>
          <p:cNvSpPr txBox="1">
            <a:spLocks/>
          </p:cNvSpPr>
          <p:nvPr/>
        </p:nvSpPr>
        <p:spPr>
          <a:xfrm>
            <a:off x="2599953" y="1981444"/>
            <a:ext cx="809532" cy="55638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BF900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tx1"/>
                </a:solidFill>
                <a:cs typeface="Segoe UI Semilight" panose="020B0402040204020203" pitchFamily="34" charset="0"/>
              </a:rPr>
              <a:t>Nodo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1E8F33A-855B-02FA-3DE0-E1226C14E028}"/>
              </a:ext>
            </a:extLst>
          </p:cNvPr>
          <p:cNvSpPr txBox="1">
            <a:spLocks/>
          </p:cNvSpPr>
          <p:nvPr/>
        </p:nvSpPr>
        <p:spPr>
          <a:xfrm>
            <a:off x="784765" y="509318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900" dirty="0"/>
              <a:t>RUOLO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594D3E1-2F6F-FAA4-6F67-1AC6A39918C4}"/>
              </a:ext>
            </a:extLst>
          </p:cNvPr>
          <p:cNvSpPr txBox="1">
            <a:spLocks/>
          </p:cNvSpPr>
          <p:nvPr/>
        </p:nvSpPr>
        <p:spPr>
          <a:xfrm>
            <a:off x="1989424" y="1344877"/>
            <a:ext cx="809532" cy="55638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BF900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tx1"/>
                </a:solidFill>
                <a:cs typeface="Segoe UI Semilight" panose="020B0402040204020203" pitchFamily="34" charset="0"/>
              </a:rPr>
              <a:t>Trave</a:t>
            </a:r>
          </a:p>
        </p:txBody>
      </p:sp>
    </p:spTree>
    <p:extLst>
      <p:ext uri="{BB962C8B-B14F-4D97-AF65-F5344CB8AC3E}">
        <p14:creationId xmlns:p14="http://schemas.microsoft.com/office/powerpoint/2010/main" val="1225632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pic>
        <p:nvPicPr>
          <p:cNvPr id="2" name="Immagine 1" descr="Immagine che contiene pavimento&#10;&#10;Descrizione generata automaticamente">
            <a:extLst>
              <a:ext uri="{FF2B5EF4-FFF2-40B4-BE49-F238E27FC236}">
                <a16:creationId xmlns:a16="http://schemas.microsoft.com/office/drawing/2014/main" id="{0AA1CA8E-F23B-0578-8589-C5F04C693AF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4438" y="2308228"/>
            <a:ext cx="4978397" cy="2800348"/>
          </a:xfrm>
          <a:prstGeom prst="rect">
            <a:avLst/>
          </a:prstGeom>
        </p:spPr>
      </p:pic>
      <p:pic>
        <p:nvPicPr>
          <p:cNvPr id="3" name="Immagine 2" descr="Immagine che contiene letto&#10;&#10;Descrizione generata automaticamente">
            <a:extLst>
              <a:ext uri="{FF2B5EF4-FFF2-40B4-BE49-F238E27FC236}">
                <a16:creationId xmlns:a16="http://schemas.microsoft.com/office/drawing/2014/main" id="{8667290A-FFE5-8ECD-AE70-747B275720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0557" y="2308228"/>
            <a:ext cx="4978397" cy="2800348"/>
          </a:xfrm>
          <a:prstGeom prst="rect">
            <a:avLst/>
          </a:prstGeom>
        </p:spPr>
      </p:pic>
      <p:pic>
        <p:nvPicPr>
          <p:cNvPr id="4" name="Immagine 3" descr="Immagine che contiene sporco&#10;&#10;Descrizione generata automaticamente">
            <a:extLst>
              <a:ext uri="{FF2B5EF4-FFF2-40B4-BE49-F238E27FC236}">
                <a16:creationId xmlns:a16="http://schemas.microsoft.com/office/drawing/2014/main" id="{31785B09-2C04-22D4-EF0D-A1E4486DB7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1450" y="3340100"/>
            <a:ext cx="3657601" cy="2057401"/>
          </a:xfrm>
          <a:prstGeom prst="rect">
            <a:avLst/>
          </a:prstGeom>
        </p:spPr>
      </p:pic>
      <p:sp>
        <p:nvSpPr>
          <p:cNvPr id="5" name="Rectangle 66">
            <a:extLst>
              <a:ext uri="{FF2B5EF4-FFF2-40B4-BE49-F238E27FC236}">
                <a16:creationId xmlns:a16="http://schemas.microsoft.com/office/drawing/2014/main" id="{E3B8F07A-AEE9-64A3-4BCA-EDFE7ECA9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138" y="1171421"/>
            <a:ext cx="2515992" cy="90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Ospedale</a:t>
            </a:r>
          </a:p>
          <a:p>
            <a:pPr algn="ctr">
              <a:spcBef>
                <a:spcPct val="0"/>
              </a:spcBef>
            </a:pPr>
            <a:r>
              <a:rPr lang="it-IT" altLang="it-IT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S. Vito al Tagliamento (PN)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1E8F33A-855B-02FA-3DE0-E1226C14E028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900" dirty="0"/>
              <a:t>CONTINUITÀ DISCONTINUITÀ FUNZIONALE</a:t>
            </a:r>
          </a:p>
        </p:txBody>
      </p:sp>
    </p:spTree>
    <p:extLst>
      <p:ext uri="{BB962C8B-B14F-4D97-AF65-F5344CB8AC3E}">
        <p14:creationId xmlns:p14="http://schemas.microsoft.com/office/powerpoint/2010/main" val="2348642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Lessico di base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43" y="1091164"/>
            <a:ext cx="7753016" cy="517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05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fornacidimasserano.com/public/resources/cantieri/casa-di-civile-abitazione-milano/a-posa-malta-muratura.jpg">
            <a:extLst>
              <a:ext uri="{FF2B5EF4-FFF2-40B4-BE49-F238E27FC236}">
                <a16:creationId xmlns:a16="http://schemas.microsoft.com/office/drawing/2014/main" id="{9C5F676D-7CCB-A8C2-9974-90BCFD1FA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405" y="1071439"/>
            <a:ext cx="6959944" cy="521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1E8F33A-855B-02FA-3DE0-E1226C14E028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900" dirty="0"/>
              <a:t>COMPATIBILITÀ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04B97FF1-0930-154E-6826-B576B4AF7AB6}"/>
              </a:ext>
            </a:extLst>
          </p:cNvPr>
          <p:cNvSpPr/>
          <p:nvPr/>
        </p:nvSpPr>
        <p:spPr>
          <a:xfrm>
            <a:off x="3320705" y="1317818"/>
            <a:ext cx="2000250" cy="1315452"/>
          </a:xfrm>
          <a:prstGeom prst="ellips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8546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0A189806-C900-6DD1-EC74-CA79F048B6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05" y="1071439"/>
            <a:ext cx="6959944" cy="5219958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1E8F33A-855B-02FA-3DE0-E1226C14E028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900" dirty="0"/>
              <a:t>COMPATIBILITÀ</a:t>
            </a:r>
          </a:p>
        </p:txBody>
      </p:sp>
    </p:spTree>
    <p:extLst>
      <p:ext uri="{BB962C8B-B14F-4D97-AF65-F5344CB8AC3E}">
        <p14:creationId xmlns:p14="http://schemas.microsoft.com/office/powerpoint/2010/main" val="2049829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F0DDD66-8EA4-EC75-FDB8-EAD0BD7EF150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IL BORDO</a:t>
            </a:r>
          </a:p>
        </p:txBody>
      </p:sp>
      <p:pic>
        <p:nvPicPr>
          <p:cNvPr id="2" name="Immagine 5">
            <a:extLst>
              <a:ext uri="{FF2B5EF4-FFF2-40B4-BE49-F238E27FC236}">
                <a16:creationId xmlns:a16="http://schemas.microsoft.com/office/drawing/2014/main" id="{89EBA80A-D97F-34CD-B419-607DF6D4DF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1277" y="1171421"/>
            <a:ext cx="385192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Immagin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46" r="1"/>
          <a:stretch/>
        </p:blipFill>
        <p:spPr bwMode="auto">
          <a:xfrm>
            <a:off x="784765" y="2424436"/>
            <a:ext cx="2662178" cy="375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Immagin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40"/>
          <a:stretch/>
        </p:blipFill>
        <p:spPr bwMode="auto">
          <a:xfrm>
            <a:off x="4614357" y="3429000"/>
            <a:ext cx="3873671" cy="275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227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BB169D4-0373-0B5D-7041-CB6F86895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26" y="1208113"/>
            <a:ext cx="3349374" cy="447093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F0DDD66-8EA4-EC75-FDB8-EAD0BD7EF150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IL BORDO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683EC9B-F834-E8DE-46CA-8A94019FF3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9920" y="1208112"/>
            <a:ext cx="4075428" cy="445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84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876EBC1-4BD5-FAF5-A076-8E5CA825CF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319808" y="2665786"/>
            <a:ext cx="4076444" cy="266623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9C94422-2DDD-7539-64A8-0B43EE730A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101" y="1967518"/>
            <a:ext cx="2654637" cy="4076443"/>
          </a:xfrm>
          <a:prstGeom prst="rect">
            <a:avLst/>
          </a:prstGeom>
        </p:spPr>
      </p:pic>
      <p:pic>
        <p:nvPicPr>
          <p:cNvPr id="7" name="Picture 6" descr="sansebastian">
            <a:extLst>
              <a:ext uri="{FF2B5EF4-FFF2-40B4-BE49-F238E27FC236}">
                <a16:creationId xmlns:a16="http://schemas.microsoft.com/office/drawing/2014/main" id="{3EE28346-76F5-4AD7-890A-747BFC5D5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1899" y="1967519"/>
            <a:ext cx="2364670" cy="407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8F0DDD66-8EA4-EC75-FDB8-EAD0BD7EF150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IL BORDO</a:t>
            </a:r>
          </a:p>
        </p:txBody>
      </p:sp>
    </p:spTree>
    <p:extLst>
      <p:ext uri="{BB962C8B-B14F-4D97-AF65-F5344CB8AC3E}">
        <p14:creationId xmlns:p14="http://schemas.microsoft.com/office/powerpoint/2010/main" val="4212962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E15EB90-3870-D570-D3EE-64B5C6FA1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2812" y="1208112"/>
            <a:ext cx="3335126" cy="492921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F0DDD66-8EA4-EC75-FDB8-EAD0BD7EF150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DISPOSITIVI PROGETTUALI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5FE7BA9D-1CAB-A518-68C0-18116219A9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2719" y="1208112"/>
            <a:ext cx="3182629" cy="492921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FEF157CD-1BDC-EA2A-4021-AC6EC45E7ED5}"/>
              </a:ext>
            </a:extLst>
          </p:cNvPr>
          <p:cNvSpPr txBox="1">
            <a:spLocks/>
          </p:cNvSpPr>
          <p:nvPr/>
        </p:nvSpPr>
        <p:spPr>
          <a:xfrm>
            <a:off x="784765" y="4911973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TECNICHE COSTRUTTIVE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06B95BA-51E0-4DC0-1471-6CAC2921323A}"/>
              </a:ext>
            </a:extLst>
          </p:cNvPr>
          <p:cNvSpPr txBox="1">
            <a:spLocks/>
          </p:cNvSpPr>
          <p:nvPr/>
        </p:nvSpPr>
        <p:spPr>
          <a:xfrm>
            <a:off x="784765" y="3672717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MATERIALI</a:t>
            </a:r>
          </a:p>
        </p:txBody>
      </p:sp>
    </p:spTree>
    <p:extLst>
      <p:ext uri="{BB962C8B-B14F-4D97-AF65-F5344CB8AC3E}">
        <p14:creationId xmlns:p14="http://schemas.microsoft.com/office/powerpoint/2010/main" val="455374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61"/>
          <a:stretch/>
        </p:blipFill>
        <p:spPr bwMode="auto">
          <a:xfrm>
            <a:off x="1122743" y="1469125"/>
            <a:ext cx="6044701" cy="466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F0DDD66-8EA4-EC75-FDB8-EAD0BD7EF150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SUPERAMENTO DI DISLIVELLI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47"/>
          <a:stretch/>
        </p:blipFill>
        <p:spPr>
          <a:xfrm>
            <a:off x="6528122" y="2431268"/>
            <a:ext cx="1987226" cy="370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92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DD43719-6006-2E0B-CAC9-0C960C85939F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tema del </a:t>
            </a: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superamento delle luci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deriva da due tipologie di esigenze: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una prima di natura </a:t>
            </a: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storica</a:t>
            </a:r>
            <a:r>
              <a:rPr lang="it-IT" sz="1200" dirty="0">
                <a:solidFill>
                  <a:srgbClr val="BF900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/ </a:t>
            </a: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ambientale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per la quale è necessario realizzare la copertura degli ambienti, il passaggio tra quote diverse, il superamento di ostacoli naturali;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una seconda più recente, legata alla predisposizione di grandi luci nell’architettura moderna.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1ACE3C-AA2D-1947-B3BC-C405A799AFB5}"/>
              </a:ext>
            </a:extLst>
          </p:cNvPr>
          <p:cNvSpPr txBox="1">
            <a:spLocks/>
          </p:cNvSpPr>
          <p:nvPr/>
        </p:nvSpPr>
        <p:spPr>
          <a:xfrm>
            <a:off x="4848551" y="2510504"/>
            <a:ext cx="1764000" cy="500325"/>
          </a:xfrm>
          <a:prstGeom prst="rect">
            <a:avLst/>
          </a:prstGeom>
          <a:solidFill>
            <a:schemeClr val="bg1"/>
          </a:solidFill>
          <a:ln>
            <a:solidFill>
              <a:srgbClr val="BF900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-20" dirty="0">
                <a:solidFill>
                  <a:srgbClr val="BF9000"/>
                </a:solidFill>
                <a:cs typeface="Segoe UI Semilight" panose="020B0402040204020203" pitchFamily="34" charset="0"/>
              </a:rPr>
              <a:t>LUCI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3E228E4-0618-A69D-4CD3-138F6B12D367}"/>
              </a:ext>
            </a:extLst>
          </p:cNvPr>
          <p:cNvSpPr txBox="1">
            <a:spLocks/>
          </p:cNvSpPr>
          <p:nvPr/>
        </p:nvSpPr>
        <p:spPr>
          <a:xfrm>
            <a:off x="7186863" y="156089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/>
              <a:t>esigenze proprie</a:t>
            </a:r>
          </a:p>
        </p:txBody>
      </p:sp>
      <p:cxnSp>
        <p:nvCxnSpPr>
          <p:cNvPr id="8" name="Forma 9">
            <a:extLst>
              <a:ext uri="{FF2B5EF4-FFF2-40B4-BE49-F238E27FC236}">
                <a16:creationId xmlns:a16="http://schemas.microsoft.com/office/drawing/2014/main" id="{E1EA41F4-E2B5-5ADA-9960-B1AE109D94E9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 bwMode="auto">
          <a:xfrm flipV="1">
            <a:off x="6612551" y="1866394"/>
            <a:ext cx="574312" cy="894273"/>
          </a:xfrm>
          <a:prstGeom prst="bentConnector3">
            <a:avLst>
              <a:gd name="adj1" fmla="val 50000"/>
            </a:avLst>
          </a:prstGeom>
          <a:ln w="28575">
            <a:solidFill>
              <a:srgbClr val="BF9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3">
            <a:extLst>
              <a:ext uri="{FF2B5EF4-FFF2-40B4-BE49-F238E27FC236}">
                <a16:creationId xmlns:a16="http://schemas.microsoft.com/office/drawing/2014/main" id="{D5989A53-63E2-E9AE-F124-F3EF8AE827C7}"/>
              </a:ext>
            </a:extLst>
          </p:cNvPr>
          <p:cNvSpPr txBox="1">
            <a:spLocks/>
          </p:cNvSpPr>
          <p:nvPr/>
        </p:nvSpPr>
        <p:spPr>
          <a:xfrm>
            <a:off x="7186863" y="276080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/>
              <a:t>esigenze progettuali</a:t>
            </a: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6F27BC99-45CD-344E-6524-B925024E3F70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 bwMode="auto">
          <a:xfrm>
            <a:off x="6612551" y="2760667"/>
            <a:ext cx="574312" cy="305636"/>
          </a:xfrm>
          <a:prstGeom prst="bentConnector3">
            <a:avLst>
              <a:gd name="adj1" fmla="val 50000"/>
            </a:avLst>
          </a:prstGeom>
          <a:ln w="28575">
            <a:solidFill>
              <a:srgbClr val="BF9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3">
            <a:extLst>
              <a:ext uri="{FF2B5EF4-FFF2-40B4-BE49-F238E27FC236}">
                <a16:creationId xmlns:a16="http://schemas.microsoft.com/office/drawing/2014/main" id="{1C2B73D4-4D73-B666-49B0-9DC2E00665FC}"/>
              </a:ext>
            </a:extLst>
          </p:cNvPr>
          <p:cNvSpPr txBox="1">
            <a:spLocks/>
          </p:cNvSpPr>
          <p:nvPr/>
        </p:nvSpPr>
        <p:spPr>
          <a:xfrm>
            <a:off x="4848551" y="1216529"/>
            <a:ext cx="1764000" cy="107651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/>
              <a:t>PROBLEMATICHE DEL PROGETTO</a:t>
            </a:r>
          </a:p>
        </p:txBody>
      </p:sp>
    </p:spTree>
    <p:extLst>
      <p:ext uri="{BB962C8B-B14F-4D97-AF65-F5344CB8AC3E}">
        <p14:creationId xmlns:p14="http://schemas.microsoft.com/office/powerpoint/2010/main" val="1000900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450"/>
          <a:stretch/>
        </p:blipFill>
        <p:spPr>
          <a:xfrm>
            <a:off x="411147" y="1208112"/>
            <a:ext cx="4044692" cy="492920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59"/>
          <a:stretch/>
        </p:blipFill>
        <p:spPr>
          <a:xfrm>
            <a:off x="4815068" y="1208111"/>
            <a:ext cx="4044692" cy="4929209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6E86C8E6-E637-CF18-CA6E-B48DE60A925E}"/>
              </a:ext>
            </a:extLst>
          </p:cNvPr>
          <p:cNvSpPr txBox="1">
            <a:spLocks/>
          </p:cNvSpPr>
          <p:nvPr/>
        </p:nvSpPr>
        <p:spPr>
          <a:xfrm>
            <a:off x="784765" y="4911973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SUPERAMENTO DI LUCI</a:t>
            </a:r>
          </a:p>
        </p:txBody>
      </p:sp>
    </p:spTree>
    <p:extLst>
      <p:ext uri="{BB962C8B-B14F-4D97-AF65-F5344CB8AC3E}">
        <p14:creationId xmlns:p14="http://schemas.microsoft.com/office/powerpoint/2010/main" val="1332598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dificio&#10;&#10;Descrizione generata automaticamente">
            <a:extLst>
              <a:ext uri="{FF2B5EF4-FFF2-40B4-BE49-F238E27FC236}">
                <a16:creationId xmlns:a16="http://schemas.microsoft.com/office/drawing/2014/main" id="{748F25DD-D25B-BBA2-FF38-3BC8A590A6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4" r="8537"/>
          <a:stretch/>
        </p:blipFill>
        <p:spPr>
          <a:xfrm>
            <a:off x="1427356" y="1113728"/>
            <a:ext cx="7025269" cy="514350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6E86C8E6-E637-CF18-CA6E-B48DE60A925E}"/>
              </a:ext>
            </a:extLst>
          </p:cNvPr>
          <p:cNvSpPr txBox="1">
            <a:spLocks/>
          </p:cNvSpPr>
          <p:nvPr/>
        </p:nvSpPr>
        <p:spPr>
          <a:xfrm>
            <a:off x="784765" y="4911973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SUPERAMENTO DI LUCI</a:t>
            </a:r>
          </a:p>
        </p:txBody>
      </p:sp>
      <p:sp>
        <p:nvSpPr>
          <p:cNvPr id="7" name="Rectangle 66">
            <a:extLst>
              <a:ext uri="{FF2B5EF4-FFF2-40B4-BE49-F238E27FC236}">
                <a16:creationId xmlns:a16="http://schemas.microsoft.com/office/drawing/2014/main" id="{AE9BCABF-2407-9EF7-5953-5C7941FB7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9" y="1219203"/>
            <a:ext cx="2515992" cy="90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dirty="0" err="1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Nagycsarnok</a:t>
            </a:r>
            <a:r>
              <a:rPr lang="it-IT" altLang="it-IT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, 1897</a:t>
            </a:r>
          </a:p>
          <a:p>
            <a:pPr algn="ctr">
              <a:spcBef>
                <a:spcPct val="0"/>
              </a:spcBef>
            </a:pPr>
            <a:r>
              <a:rPr lang="it-IT" altLang="it-IT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Budapest (H)</a:t>
            </a:r>
          </a:p>
        </p:txBody>
      </p:sp>
    </p:spTree>
    <p:extLst>
      <p:ext uri="{BB962C8B-B14F-4D97-AF65-F5344CB8AC3E}">
        <p14:creationId xmlns:p14="http://schemas.microsoft.com/office/powerpoint/2010/main" val="2901772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99D3336C-B242-4A06-B44C-142CFAB86654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FORMAZIONE DEL LESSICO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D74799C6-7956-42D9-A6AC-D35298D1429E}"/>
              </a:ext>
            </a:extLst>
          </p:cNvPr>
          <p:cNvSpPr txBox="1"/>
          <p:nvPr/>
        </p:nvSpPr>
        <p:spPr>
          <a:xfrm>
            <a:off x="3918586" y="1171421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PROBLEMATICHE PROGETTUALI</a:t>
            </a:r>
          </a:p>
          <a:p>
            <a:r>
              <a:rPr lang="it-IT" b="1" dirty="0"/>
              <a:t>temi rilevanti per la progettazione e la realizzazione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CF9393F4-0FD1-1940-54B8-496A59F68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Lessico di base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A564001-C75E-77FA-2291-143F811922DB}"/>
              </a:ext>
            </a:extLst>
          </p:cNvPr>
          <p:cNvSpPr txBox="1"/>
          <p:nvPr/>
        </p:nvSpPr>
        <p:spPr>
          <a:xfrm>
            <a:off x="3409300" y="1898380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CONCETTI CHIAVE</a:t>
            </a:r>
          </a:p>
          <a:p>
            <a:r>
              <a:rPr lang="it-IT" b="1" dirty="0"/>
              <a:t>essenziali per capire il funzionamento delle costruzioni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30FCBC02-FBC3-1F5A-F557-D284253DC763}"/>
              </a:ext>
            </a:extLst>
          </p:cNvPr>
          <p:cNvSpPr txBox="1"/>
          <p:nvPr/>
        </p:nvSpPr>
        <p:spPr>
          <a:xfrm>
            <a:off x="3918586" y="2624449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NOZIONI DI BASE</a:t>
            </a:r>
          </a:p>
          <a:p>
            <a:r>
              <a:rPr lang="it-IT" b="1" dirty="0"/>
              <a:t>conoscenze minime per affrontare la progettazione</a:t>
            </a: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3F680706-7FAC-ABFB-3E19-EB2387F9EBF3}"/>
              </a:ext>
            </a:extLst>
          </p:cNvPr>
          <p:cNvSpPr txBox="1"/>
          <p:nvPr/>
        </p:nvSpPr>
        <p:spPr>
          <a:xfrm>
            <a:off x="828660" y="3350518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SISTEMA EDILIZIO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B1E99D31-FB42-0572-2853-8D3D0C3E5441}"/>
              </a:ext>
            </a:extLst>
          </p:cNvPr>
          <p:cNvSpPr txBox="1"/>
          <p:nvPr/>
        </p:nvSpPr>
        <p:spPr>
          <a:xfrm>
            <a:off x="1337946" y="4076587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PROCESSO EDILIZIO</a:t>
            </a:r>
          </a:p>
        </p:txBody>
      </p:sp>
      <p:sp>
        <p:nvSpPr>
          <p:cNvPr id="30" name="TextBox 3">
            <a:extLst>
              <a:ext uri="{FF2B5EF4-FFF2-40B4-BE49-F238E27FC236}">
                <a16:creationId xmlns:a16="http://schemas.microsoft.com/office/drawing/2014/main" id="{2C5C5B45-F0EC-463A-3655-3F873A3869D5}"/>
              </a:ext>
            </a:extLst>
          </p:cNvPr>
          <p:cNvSpPr txBox="1"/>
          <p:nvPr/>
        </p:nvSpPr>
        <p:spPr>
          <a:xfrm>
            <a:off x="828660" y="4802656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STRUMENTI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1E1626B6-DA8A-18A5-BF72-3589F4B8D21B}"/>
              </a:ext>
            </a:extLst>
          </p:cNvPr>
          <p:cNvSpPr txBox="1"/>
          <p:nvPr/>
        </p:nvSpPr>
        <p:spPr>
          <a:xfrm>
            <a:off x="1337946" y="5528725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ATTORI</a:t>
            </a:r>
          </a:p>
        </p:txBody>
      </p:sp>
    </p:spTree>
    <p:extLst>
      <p:ext uri="{BB962C8B-B14F-4D97-AF65-F5344CB8AC3E}">
        <p14:creationId xmlns:p14="http://schemas.microsoft.com/office/powerpoint/2010/main" val="1555713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AAEE3B7-872F-401A-5B90-4B523EF080E1}"/>
              </a:ext>
            </a:extLst>
          </p:cNvPr>
          <p:cNvSpPr txBox="1">
            <a:spLocks/>
          </p:cNvSpPr>
          <p:nvPr/>
        </p:nvSpPr>
        <p:spPr>
          <a:xfrm>
            <a:off x="4848551" y="2510504"/>
            <a:ext cx="1764000" cy="500325"/>
          </a:xfrm>
          <a:prstGeom prst="rect">
            <a:avLst/>
          </a:prstGeom>
          <a:solidFill>
            <a:schemeClr val="bg1"/>
          </a:solidFill>
          <a:ln>
            <a:solidFill>
              <a:srgbClr val="BF900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 spc="-20">
                <a:solidFill>
                  <a:srgbClr val="BF900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LIMITE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3E83F32-AF14-F729-9399-9B9CCFC9734F}"/>
              </a:ext>
            </a:extLst>
          </p:cNvPr>
          <p:cNvSpPr txBox="1">
            <a:spLocks/>
          </p:cNvSpPr>
          <p:nvPr/>
        </p:nvSpPr>
        <p:spPr>
          <a:xfrm>
            <a:off x="7186863" y="156089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materiali</a:t>
            </a:r>
          </a:p>
        </p:txBody>
      </p:sp>
      <p:cxnSp>
        <p:nvCxnSpPr>
          <p:cNvPr id="10" name="Forma 9">
            <a:extLst>
              <a:ext uri="{FF2B5EF4-FFF2-40B4-BE49-F238E27FC236}">
                <a16:creationId xmlns:a16="http://schemas.microsoft.com/office/drawing/2014/main" id="{DC300261-918E-258F-2EDB-37F4B13862AA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 bwMode="auto">
          <a:xfrm flipV="1">
            <a:off x="6612551" y="1866394"/>
            <a:ext cx="574312" cy="894273"/>
          </a:xfrm>
          <a:prstGeom prst="bentConnector3">
            <a:avLst>
              <a:gd name="adj1" fmla="val 50000"/>
            </a:avLst>
          </a:prstGeom>
          <a:ln w="28575">
            <a:solidFill>
              <a:srgbClr val="BF9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01A8CCD1-7943-B456-5030-3BF03EBC509C}"/>
              </a:ext>
            </a:extLst>
          </p:cNvPr>
          <p:cNvSpPr txBox="1">
            <a:spLocks/>
          </p:cNvSpPr>
          <p:nvPr/>
        </p:nvSpPr>
        <p:spPr>
          <a:xfrm>
            <a:off x="7186863" y="276080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operatività</a:t>
            </a:r>
          </a:p>
        </p:txBody>
      </p:sp>
      <p:cxnSp>
        <p:nvCxnSpPr>
          <p:cNvPr id="14" name="Forma 9">
            <a:extLst>
              <a:ext uri="{FF2B5EF4-FFF2-40B4-BE49-F238E27FC236}">
                <a16:creationId xmlns:a16="http://schemas.microsoft.com/office/drawing/2014/main" id="{98C08A2E-203C-0B51-D791-266F3A8BDCFE}"/>
              </a:ext>
            </a:extLst>
          </p:cNvPr>
          <p:cNvCxnSpPr>
            <a:cxnSpLocks/>
            <a:stCxn id="2" idx="3"/>
            <a:endCxn id="13" idx="1"/>
          </p:cNvCxnSpPr>
          <p:nvPr/>
        </p:nvCxnSpPr>
        <p:spPr bwMode="auto">
          <a:xfrm>
            <a:off x="6612551" y="2760667"/>
            <a:ext cx="574312" cy="305636"/>
          </a:xfrm>
          <a:prstGeom prst="bentConnector3">
            <a:avLst>
              <a:gd name="adj1" fmla="val 50000"/>
            </a:avLst>
          </a:prstGeom>
          <a:ln w="28575">
            <a:solidFill>
              <a:srgbClr val="BF9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3">
            <a:extLst>
              <a:ext uri="{FF2B5EF4-FFF2-40B4-BE49-F238E27FC236}">
                <a16:creationId xmlns:a16="http://schemas.microsoft.com/office/drawing/2014/main" id="{4FA55752-5956-6FEC-A691-2C4EC875E3FE}"/>
              </a:ext>
            </a:extLst>
          </p:cNvPr>
          <p:cNvSpPr txBox="1">
            <a:spLocks/>
          </p:cNvSpPr>
          <p:nvPr/>
        </p:nvSpPr>
        <p:spPr>
          <a:xfrm>
            <a:off x="7186863" y="4040935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normativa</a:t>
            </a:r>
          </a:p>
        </p:txBody>
      </p:sp>
      <p:cxnSp>
        <p:nvCxnSpPr>
          <p:cNvPr id="16" name="Forma 9">
            <a:extLst>
              <a:ext uri="{FF2B5EF4-FFF2-40B4-BE49-F238E27FC236}">
                <a16:creationId xmlns:a16="http://schemas.microsoft.com/office/drawing/2014/main" id="{C6E31530-AB22-09DE-B2BA-3A4B9A63C422}"/>
              </a:ext>
            </a:extLst>
          </p:cNvPr>
          <p:cNvCxnSpPr>
            <a:cxnSpLocks/>
            <a:stCxn id="2" idx="3"/>
            <a:endCxn id="15" idx="1"/>
          </p:cNvCxnSpPr>
          <p:nvPr/>
        </p:nvCxnSpPr>
        <p:spPr bwMode="auto">
          <a:xfrm>
            <a:off x="6612551" y="2760667"/>
            <a:ext cx="574312" cy="1585763"/>
          </a:xfrm>
          <a:prstGeom prst="bentConnector3">
            <a:avLst>
              <a:gd name="adj1" fmla="val 50000"/>
            </a:avLst>
          </a:prstGeom>
          <a:ln w="28575">
            <a:solidFill>
              <a:srgbClr val="BF9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16A3EFB9-52E9-4AEC-CDDA-FCF8A6A2C2E3}"/>
              </a:ext>
            </a:extLst>
          </p:cNvPr>
          <p:cNvSpPr txBox="1">
            <a:spLocks/>
          </p:cNvSpPr>
          <p:nvPr/>
        </p:nvSpPr>
        <p:spPr>
          <a:xfrm>
            <a:off x="4848551" y="1216529"/>
            <a:ext cx="1764000" cy="107651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PROBLEMATICHE DEL PROGETTO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756B0382-4A1F-C3CF-7FFC-BFC910D74624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</a:t>
            </a: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problematiche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inerenti alla </a:t>
            </a: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progettazione tecnologica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dell’architettura riguardano poi il tema del limite, inteso come insieme di vincoli di natura: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intrinseca, legata alle </a:t>
            </a: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caratteristiche dei materiali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(ad esempio, la resistenza meccanica);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operativa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funzionale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derivante dall’applicazione di principi costruttivi organizzati secondo un sistema di componenti;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normativa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BF9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regolatoria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che apporta vincoli esterni al progetto.</a:t>
            </a:r>
          </a:p>
        </p:txBody>
      </p:sp>
    </p:spTree>
    <p:extLst>
      <p:ext uri="{BB962C8B-B14F-4D97-AF65-F5344CB8AC3E}">
        <p14:creationId xmlns:p14="http://schemas.microsoft.com/office/powerpoint/2010/main" val="3152899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765" y="2398404"/>
            <a:ext cx="3335822" cy="378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4357" y="3277783"/>
            <a:ext cx="3873671" cy="290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F0DDD66-8EA4-EC75-FDB8-EAD0BD7EF150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IL LIMITE</a:t>
            </a:r>
          </a:p>
        </p:txBody>
      </p:sp>
      <p:pic>
        <p:nvPicPr>
          <p:cNvPr id="20485" name="Immagin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9069" y="1166592"/>
            <a:ext cx="3851920" cy="246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400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147" y="1421338"/>
            <a:ext cx="8448613" cy="4502753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03E52C-AFE0-299C-D007-E67B2BE8B618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</a:t>
            </a:r>
          </a:p>
        </p:txBody>
      </p:sp>
    </p:spTree>
    <p:extLst>
      <p:ext uri="{BB962C8B-B14F-4D97-AF65-F5344CB8AC3E}">
        <p14:creationId xmlns:p14="http://schemas.microsoft.com/office/powerpoint/2010/main" val="442970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007" y="1421338"/>
            <a:ext cx="7043753" cy="4497368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03E52C-AFE0-299C-D007-E67B2BE8B618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</a:t>
            </a:r>
          </a:p>
        </p:txBody>
      </p:sp>
    </p:spTree>
    <p:extLst>
      <p:ext uri="{BB962C8B-B14F-4D97-AF65-F5344CB8AC3E}">
        <p14:creationId xmlns:p14="http://schemas.microsoft.com/office/powerpoint/2010/main" val="39935976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01" b="16786"/>
          <a:stretch/>
        </p:blipFill>
        <p:spPr>
          <a:xfrm>
            <a:off x="411147" y="1424231"/>
            <a:ext cx="8448613" cy="449986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03E52C-AFE0-299C-D007-E67B2BE8B618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PRINCIPI COSTRUTTIVI</a:t>
            </a:r>
          </a:p>
        </p:txBody>
      </p:sp>
    </p:spTree>
    <p:extLst>
      <p:ext uri="{BB962C8B-B14F-4D97-AF65-F5344CB8AC3E}">
        <p14:creationId xmlns:p14="http://schemas.microsoft.com/office/powerpoint/2010/main" val="3622722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</a:rPr>
              <a:t>Concetti chiave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</a:rPr>
              <a:t>2.2</a:t>
            </a:r>
          </a:p>
        </p:txBody>
      </p:sp>
    </p:spTree>
    <p:extLst>
      <p:ext uri="{BB962C8B-B14F-4D97-AF65-F5344CB8AC3E}">
        <p14:creationId xmlns:p14="http://schemas.microsoft.com/office/powerpoint/2010/main" val="1205774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99D3336C-B242-4A06-B44C-142CFAB86654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KEYWORDS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D74799C6-7956-42D9-A6AC-D35298D1429E}"/>
              </a:ext>
            </a:extLst>
          </p:cNvPr>
          <p:cNvSpPr txBox="1"/>
          <p:nvPr/>
        </p:nvSpPr>
        <p:spPr>
          <a:xfrm>
            <a:off x="3918586" y="1171421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FRAGILITÀ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CF9393F4-0FD1-1940-54B8-496A59F68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Concetti chiave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A564001-C75E-77FA-2291-143F811922DB}"/>
              </a:ext>
            </a:extLst>
          </p:cNvPr>
          <p:cNvSpPr txBox="1"/>
          <p:nvPr/>
        </p:nvSpPr>
        <p:spPr>
          <a:xfrm>
            <a:off x="3409300" y="1898380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DUTTILITÀ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30FCBC02-FBC3-1F5A-F557-D284253DC763}"/>
              </a:ext>
            </a:extLst>
          </p:cNvPr>
          <p:cNvSpPr txBox="1"/>
          <p:nvPr/>
        </p:nvSpPr>
        <p:spPr>
          <a:xfrm>
            <a:off x="3918586" y="2624449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SOLLECITAZIONI ELEMENTARI</a:t>
            </a: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3F680706-7FAC-ABFB-3E19-EB2387F9EBF3}"/>
              </a:ext>
            </a:extLst>
          </p:cNvPr>
          <p:cNvSpPr txBox="1"/>
          <p:nvPr/>
        </p:nvSpPr>
        <p:spPr>
          <a:xfrm>
            <a:off x="3409300" y="3350518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SOLLECITAZIONI COMPOSTE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B1E99D31-FB42-0572-2853-8D3D0C3E5441}"/>
              </a:ext>
            </a:extLst>
          </p:cNvPr>
          <p:cNvSpPr txBox="1"/>
          <p:nvPr/>
        </p:nvSpPr>
        <p:spPr>
          <a:xfrm>
            <a:off x="3918586" y="4076587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RIGIDEZZA FLESSIONALE</a:t>
            </a:r>
          </a:p>
        </p:txBody>
      </p:sp>
      <p:pic>
        <p:nvPicPr>
          <p:cNvPr id="1026" name="Picture 2" descr="Potrebbe essere un'immagine raffigurante 2 persone, cibo e il seguente testo &quot;f Elementi Finiti- Unina Analisi Strutturale con gli&quot;">
            <a:extLst>
              <a:ext uri="{FF2B5EF4-FFF2-40B4-BE49-F238E27FC236}">
                <a16:creationId xmlns:a16="http://schemas.microsoft.com/office/drawing/2014/main" id="{BFB8AF9E-D7D9-4ED5-BD66-832F18032D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918"/>
          <a:stretch/>
        </p:blipFill>
        <p:spPr bwMode="auto">
          <a:xfrm>
            <a:off x="784765" y="2360514"/>
            <a:ext cx="1985535" cy="189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otrebbe essere un'immagine raffigurante 2 persone, cibo e il seguente testo &quot;f Elementi Finiti- Unina Analisi Strutturale con gli&quot;">
            <a:extLst>
              <a:ext uri="{FF2B5EF4-FFF2-40B4-BE49-F238E27FC236}">
                <a16:creationId xmlns:a16="http://schemas.microsoft.com/office/drawing/2014/main" id="{E7A00E35-1AFC-1F08-6D19-BE58EE5CA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918"/>
          <a:stretch/>
        </p:blipFill>
        <p:spPr bwMode="auto">
          <a:xfrm>
            <a:off x="753874" y="4305010"/>
            <a:ext cx="1985535" cy="189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489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99D3336C-B242-4A06-B44C-142CFAB86654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PROPRIETÀ DEI MATERIALI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D74799C6-7956-42D9-A6AC-D35298D1429E}"/>
              </a:ext>
            </a:extLst>
          </p:cNvPr>
          <p:cNvSpPr txBox="1"/>
          <p:nvPr/>
        </p:nvSpPr>
        <p:spPr>
          <a:xfrm>
            <a:off x="3918586" y="1171421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PESO SPECIFICO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CF9393F4-0FD1-1940-54B8-496A59F68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Concetti chiave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A564001-C75E-77FA-2291-143F811922DB}"/>
              </a:ext>
            </a:extLst>
          </p:cNvPr>
          <p:cNvSpPr txBox="1"/>
          <p:nvPr/>
        </p:nvSpPr>
        <p:spPr>
          <a:xfrm>
            <a:off x="3409300" y="1898380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RESISTENZA MECCANICA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30FCBC02-FBC3-1F5A-F557-D284253DC763}"/>
              </a:ext>
            </a:extLst>
          </p:cNvPr>
          <p:cNvSpPr txBox="1"/>
          <p:nvPr/>
        </p:nvSpPr>
        <p:spPr>
          <a:xfrm>
            <a:off x="3918586" y="2624449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MODULO ELASTICO</a:t>
            </a: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3F680706-7FAC-ABFB-3E19-EB2387F9EBF3}"/>
              </a:ext>
            </a:extLst>
          </p:cNvPr>
          <p:cNvSpPr txBox="1"/>
          <p:nvPr/>
        </p:nvSpPr>
        <p:spPr>
          <a:xfrm>
            <a:off x="3409300" y="3350518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CONDUCIBILITÀ TERMICA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B1E99D31-FB42-0572-2853-8D3D0C3E5441}"/>
              </a:ext>
            </a:extLst>
          </p:cNvPr>
          <p:cNvSpPr txBox="1"/>
          <p:nvPr/>
        </p:nvSpPr>
        <p:spPr>
          <a:xfrm>
            <a:off x="3918586" y="4076587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COMPORTAMENTO AGLI AGENTI ESTERNI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C5F23FE-1F55-080F-1747-99B81283B0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764" y="2398403"/>
            <a:ext cx="2287937" cy="2287937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5DE3F4FA-2904-3C6B-97C5-D91F764E53EC}"/>
              </a:ext>
            </a:extLst>
          </p:cNvPr>
          <p:cNvSpPr txBox="1"/>
          <p:nvPr/>
        </p:nvSpPr>
        <p:spPr>
          <a:xfrm>
            <a:off x="3409300" y="4802656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CARATTERISTICHE CHIMICHE</a:t>
            </a:r>
          </a:p>
        </p:txBody>
      </p:sp>
    </p:spTree>
    <p:extLst>
      <p:ext uri="{BB962C8B-B14F-4D97-AF65-F5344CB8AC3E}">
        <p14:creationId xmlns:p14="http://schemas.microsoft.com/office/powerpoint/2010/main" val="14420440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99D3336C-B242-4A06-B44C-142CFAB86654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PROPRIETÀ DEI CORPI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CF9393F4-0FD1-1940-54B8-496A59F68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Concetti chiave</a:t>
            </a: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3F680706-7FAC-ABFB-3E19-EB2387F9EBF3}"/>
              </a:ext>
            </a:extLst>
          </p:cNvPr>
          <p:cNvSpPr txBox="1"/>
          <p:nvPr/>
        </p:nvSpPr>
        <p:spPr>
          <a:xfrm>
            <a:off x="3918586" y="1171421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RIGIDEZZA FLESSIONALE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B1E99D31-FB42-0572-2853-8D3D0C3E5441}"/>
              </a:ext>
            </a:extLst>
          </p:cNvPr>
          <p:cNvSpPr txBox="1"/>
          <p:nvPr/>
        </p:nvSpPr>
        <p:spPr>
          <a:xfrm>
            <a:off x="4427872" y="1897490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SOLLECITAZIONE E DEFORMAZIONE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D674ACE8-1E46-5547-02F9-6F0C258921C3}"/>
              </a:ext>
            </a:extLst>
          </p:cNvPr>
          <p:cNvSpPr txBox="1"/>
          <p:nvPr/>
        </p:nvSpPr>
        <p:spPr>
          <a:xfrm>
            <a:off x="3918586" y="2624449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TENSIONE INTERNA - SFORZO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E48508C-6C02-EE92-0308-D556D5732361}"/>
              </a:ext>
            </a:extLst>
          </p:cNvPr>
          <p:cNvSpPr txBox="1"/>
          <p:nvPr/>
        </p:nvSpPr>
        <p:spPr>
          <a:xfrm>
            <a:off x="4427872" y="3350518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RESISTENZA A SOLLECITAZIONI</a:t>
            </a:r>
          </a:p>
          <a:p>
            <a:r>
              <a:rPr lang="it-IT" b="1" dirty="0"/>
              <a:t>SEMPLICI E COMPOSTE</a:t>
            </a:r>
          </a:p>
        </p:txBody>
      </p:sp>
      <p:pic>
        <p:nvPicPr>
          <p:cNvPr id="6" name="Picture 22">
            <a:extLst>
              <a:ext uri="{FF2B5EF4-FFF2-40B4-BE49-F238E27FC236}">
                <a16:creationId xmlns:a16="http://schemas.microsoft.com/office/drawing/2014/main" id="{290F4488-207C-2B35-E03F-1983260747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922" y="2603600"/>
            <a:ext cx="2901984" cy="271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515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81F84551-54BB-0CF1-591C-D0EFDA9FAE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4"/>
          <a:stretch/>
        </p:blipFill>
        <p:spPr>
          <a:xfrm>
            <a:off x="301036" y="3350518"/>
            <a:ext cx="5399654" cy="2932665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99D3336C-B242-4A06-B44C-142CFAB86654}"/>
              </a:ext>
            </a:extLst>
          </p:cNvPr>
          <p:cNvSpPr txBox="1">
            <a:spLocks/>
          </p:cNvSpPr>
          <p:nvPr/>
        </p:nvSpPr>
        <p:spPr>
          <a:xfrm>
            <a:off x="784764" y="1171421"/>
            <a:ext cx="2364835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PROPRIETÀ DI UNA COMBINAZIONE DI CORPI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CF9393F4-0FD1-1940-54B8-496A59F68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Concetti chiave</a:t>
            </a: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3F680706-7FAC-ABFB-3E19-EB2387F9EBF3}"/>
              </a:ext>
            </a:extLst>
          </p:cNvPr>
          <p:cNvSpPr txBox="1"/>
          <p:nvPr/>
        </p:nvSpPr>
        <p:spPr>
          <a:xfrm>
            <a:off x="3918586" y="1171421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VINCOLO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B1E99D31-FB42-0572-2853-8D3D0C3E5441}"/>
              </a:ext>
            </a:extLst>
          </p:cNvPr>
          <p:cNvSpPr txBox="1"/>
          <p:nvPr/>
        </p:nvSpPr>
        <p:spPr>
          <a:xfrm>
            <a:off x="4427872" y="1897490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AZIONE E REAZIONE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D674ACE8-1E46-5547-02F9-6F0C258921C3}"/>
              </a:ext>
            </a:extLst>
          </p:cNvPr>
          <p:cNvSpPr txBox="1"/>
          <p:nvPr/>
        </p:nvSpPr>
        <p:spPr>
          <a:xfrm>
            <a:off x="3918586" y="2624449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SISTEMA MECCANICO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E48508C-6C02-EE92-0308-D556D5732361}"/>
              </a:ext>
            </a:extLst>
          </p:cNvPr>
          <p:cNvSpPr txBox="1"/>
          <p:nvPr/>
        </p:nvSpPr>
        <p:spPr>
          <a:xfrm>
            <a:off x="4427872" y="3350518"/>
            <a:ext cx="4567492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EQUILIBRIO</a:t>
            </a:r>
          </a:p>
        </p:txBody>
      </p:sp>
    </p:spTree>
    <p:extLst>
      <p:ext uri="{BB962C8B-B14F-4D97-AF65-F5344CB8AC3E}">
        <p14:creationId xmlns:p14="http://schemas.microsoft.com/office/powerpoint/2010/main" val="3306000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</a:rPr>
              <a:t>Problematiche progettuali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</a:rPr>
              <a:t>2.1</a:t>
            </a:r>
          </a:p>
        </p:txBody>
      </p:sp>
    </p:spTree>
    <p:extLst>
      <p:ext uri="{BB962C8B-B14F-4D97-AF65-F5344CB8AC3E}">
        <p14:creationId xmlns:p14="http://schemas.microsoft.com/office/powerpoint/2010/main" val="4229878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99D3336C-B242-4A06-B44C-142CFAB86654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spc="-130" dirty="0"/>
              <a:t>APPARECCHIATURA </a:t>
            </a:r>
            <a:r>
              <a:rPr lang="it-IT" dirty="0"/>
              <a:t>COSTRUTTIVA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CF9393F4-0FD1-1940-54B8-496A59F68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Concetti chiave</a:t>
            </a: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81747C89-A276-E727-A723-6680B8E4E33E}"/>
              </a:ext>
            </a:extLst>
          </p:cNvPr>
          <p:cNvSpPr txBox="1"/>
          <p:nvPr/>
        </p:nvSpPr>
        <p:spPr>
          <a:xfrm>
            <a:off x="4571999" y="1218724"/>
            <a:ext cx="1257300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SISTEMA</a:t>
            </a: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A8148FBC-74B0-B619-F2F0-E931536AE0EE}"/>
              </a:ext>
            </a:extLst>
          </p:cNvPr>
          <p:cNvSpPr txBox="1"/>
          <p:nvPr/>
        </p:nvSpPr>
        <p:spPr>
          <a:xfrm>
            <a:off x="6073138" y="1218722"/>
            <a:ext cx="2442208" cy="60975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0" spc="-2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it-IT" dirty="0"/>
              <a:t>avente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B3896C56-09CE-4047-C2B0-ED3451705B75}"/>
              </a:ext>
            </a:extLst>
          </p:cNvPr>
          <p:cNvSpPr txBox="1"/>
          <p:nvPr/>
        </p:nvSpPr>
        <p:spPr>
          <a:xfrm>
            <a:off x="4571999" y="2026443"/>
            <a:ext cx="1257300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MODALITÀ</a:t>
            </a: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F677B6D5-A2DC-1376-21E5-DEC322EFB52F}"/>
              </a:ext>
            </a:extLst>
          </p:cNvPr>
          <p:cNvSpPr txBox="1"/>
          <p:nvPr/>
        </p:nvSpPr>
        <p:spPr>
          <a:xfrm>
            <a:off x="6073138" y="2026441"/>
            <a:ext cx="2442208" cy="60975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0" spc="-2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it-IT" b="1" dirty="0"/>
              <a:t>funzionamento</a:t>
            </a: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D326CBFB-98D9-8CD5-7BE8-DB67DAFA9653}"/>
              </a:ext>
            </a:extLst>
          </p:cNvPr>
          <p:cNvSpPr txBox="1"/>
          <p:nvPr/>
        </p:nvSpPr>
        <p:spPr>
          <a:xfrm>
            <a:off x="6073136" y="2707162"/>
            <a:ext cx="2442208" cy="60975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0" spc="-2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it-IT" b="1" dirty="0"/>
              <a:t>costruzione</a:t>
            </a: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086318C8-30AD-10B2-67EB-8621C428807C}"/>
              </a:ext>
            </a:extLst>
          </p:cNvPr>
          <p:cNvSpPr txBox="1"/>
          <p:nvPr/>
        </p:nvSpPr>
        <p:spPr>
          <a:xfrm>
            <a:off x="6073136" y="3393441"/>
            <a:ext cx="2442208" cy="60975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0" spc="-2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it-IT" b="1" dirty="0"/>
              <a:t>gestione</a:t>
            </a: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CD77E43C-8700-60F2-25CE-9C0E3C4213E1}"/>
              </a:ext>
            </a:extLst>
          </p:cNvPr>
          <p:cNvSpPr txBox="1"/>
          <p:nvPr/>
        </p:nvSpPr>
        <p:spPr>
          <a:xfrm>
            <a:off x="6073136" y="4079720"/>
            <a:ext cx="2442208" cy="60975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0" spc="-2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it-IT" b="1" dirty="0"/>
              <a:t>dismissione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5A80F73-55F4-3F0A-C9BF-8D0C67F259CC}"/>
              </a:ext>
            </a:extLst>
          </p:cNvPr>
          <p:cNvSpPr txBox="1"/>
          <p:nvPr/>
        </p:nvSpPr>
        <p:spPr>
          <a:xfrm>
            <a:off x="784765" y="4689475"/>
            <a:ext cx="4845050" cy="13950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0" dirty="0" err="1"/>
              <a:t>Elbphilharmonie</a:t>
            </a:r>
            <a:endParaRPr lang="it-IT" b="0" dirty="0"/>
          </a:p>
          <a:p>
            <a:r>
              <a:rPr lang="it-IT" b="0" dirty="0"/>
              <a:t>Herzog &amp; De Meuron</a:t>
            </a:r>
          </a:p>
          <a:p>
            <a:r>
              <a:rPr lang="it-IT" b="0" dirty="0"/>
              <a:t>Hamburg</a:t>
            </a:r>
          </a:p>
          <a:p>
            <a:r>
              <a:rPr lang="it-IT" b="0" dirty="0">
                <a:hlinkClick r:id="rId2"/>
              </a:rPr>
              <a:t>https://www.youtube.com/watch?v=8lL5P2uU6fk</a:t>
            </a:r>
            <a:r>
              <a:rPr lang="it-IT" b="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043346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CF9393F4-0FD1-1940-54B8-496A59F68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Concetti chiave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B3896C56-09CE-4047-C2B0-ED3451705B75}"/>
              </a:ext>
            </a:extLst>
          </p:cNvPr>
          <p:cNvSpPr txBox="1"/>
          <p:nvPr/>
        </p:nvSpPr>
        <p:spPr>
          <a:xfrm>
            <a:off x="4571999" y="3626966"/>
            <a:ext cx="1257300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SISTEMA </a:t>
            </a:r>
            <a:r>
              <a:rPr lang="it-IT" spc="-80" dirty="0"/>
              <a:t>TECNOLOGICO</a:t>
            </a: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D326CBFB-98D9-8CD5-7BE8-DB67DAFA9653}"/>
              </a:ext>
            </a:extLst>
          </p:cNvPr>
          <p:cNvSpPr txBox="1"/>
          <p:nvPr/>
        </p:nvSpPr>
        <p:spPr>
          <a:xfrm>
            <a:off x="6073138" y="3626965"/>
            <a:ext cx="2442208" cy="1664178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0" spc="-2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it-IT" dirty="0"/>
              <a:t>Insieme strutturato di</a:t>
            </a:r>
          </a:p>
          <a:p>
            <a:pPr algn="just"/>
            <a:r>
              <a:rPr lang="it-IT" b="1" dirty="0"/>
              <a:t>unità tecnologiche </a:t>
            </a:r>
            <a:r>
              <a:rPr lang="it-IT" dirty="0"/>
              <a:t>e di</a:t>
            </a:r>
          </a:p>
          <a:p>
            <a:pPr algn="just"/>
            <a:r>
              <a:rPr lang="it-IT" b="1" dirty="0"/>
              <a:t>elementi tecnici</a:t>
            </a:r>
          </a:p>
          <a:p>
            <a:pPr algn="just"/>
            <a:r>
              <a:rPr lang="it-IT" dirty="0"/>
              <a:t>secondo la fase operativa metaprogettuale o progettuale del processo edilizio al quale ci si riferisce</a:t>
            </a:r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B833778A-DAC1-51D9-ACF4-1B12F44B8011}"/>
              </a:ext>
            </a:extLst>
          </p:cNvPr>
          <p:cNvSpPr txBox="1"/>
          <p:nvPr/>
        </p:nvSpPr>
        <p:spPr>
          <a:xfrm>
            <a:off x="4571999" y="1218724"/>
            <a:ext cx="1257300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SISTEMA AMBIENTALE</a:t>
            </a: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83845006-8729-F4FD-4467-82EA9AD6B426}"/>
              </a:ext>
            </a:extLst>
          </p:cNvPr>
          <p:cNvSpPr txBox="1"/>
          <p:nvPr/>
        </p:nvSpPr>
        <p:spPr>
          <a:xfrm>
            <a:off x="6073138" y="1218723"/>
            <a:ext cx="2442208" cy="1664178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0" spc="-2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it-IT" dirty="0"/>
              <a:t>Insieme strutturato di</a:t>
            </a:r>
          </a:p>
          <a:p>
            <a:pPr algn="just"/>
            <a:r>
              <a:rPr lang="it-IT" b="1" dirty="0"/>
              <a:t>unità ambientali </a:t>
            </a:r>
            <a:r>
              <a:rPr lang="it-IT" dirty="0"/>
              <a:t>e di</a:t>
            </a:r>
          </a:p>
          <a:p>
            <a:pPr algn="just"/>
            <a:r>
              <a:rPr lang="it-IT" b="1" dirty="0"/>
              <a:t>elementi spaziali</a:t>
            </a:r>
          </a:p>
          <a:p>
            <a:pPr algn="just"/>
            <a:r>
              <a:rPr lang="it-IT" dirty="0"/>
              <a:t>secondo la prassi operativa metaprogettuale o progettuale del processo edilizio alla quale ci si riferisce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9DFF5559-A9C0-F322-CB2D-8E12193E5E2C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ORGANISMO EDILIZIO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6A9E39B1-2B28-5238-9102-815C6F1C1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6" y="2360213"/>
            <a:ext cx="397192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89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E89523A8-C876-BB51-7E20-FEC2E8696B38}"/>
              </a:ext>
            </a:extLst>
          </p:cNvPr>
          <p:cNvSpPr txBox="1">
            <a:spLocks/>
          </p:cNvSpPr>
          <p:nvPr/>
        </p:nvSpPr>
        <p:spPr>
          <a:xfrm>
            <a:off x="4721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SISTEMA TECNOLOGICO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CF9393F4-0FD1-1940-54B8-496A59F68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Concetti chiave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9DFF5559-A9C0-F322-CB2D-8E12193E5E2C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SISTEMA AMBIENTALE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8C199006-C08F-F794-B3C2-2179FB0B1A52}"/>
              </a:ext>
            </a:extLst>
          </p:cNvPr>
          <p:cNvGrpSpPr/>
          <p:nvPr/>
        </p:nvGrpSpPr>
        <p:grpSpPr>
          <a:xfrm>
            <a:off x="434414" y="2509519"/>
            <a:ext cx="3708944" cy="3556811"/>
            <a:chOff x="19774" y="2145951"/>
            <a:chExt cx="4890238" cy="4039630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84542A1F-2609-EFC2-730E-9F1091298631}"/>
                </a:ext>
              </a:extLst>
            </p:cNvPr>
            <p:cNvSpPr txBox="1"/>
            <p:nvPr/>
          </p:nvSpPr>
          <p:spPr>
            <a:xfrm>
              <a:off x="19774" y="5661248"/>
              <a:ext cx="45926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rgbClr val="BF9000"/>
                  </a:solidFill>
                  <a:latin typeface="Swis721 Cn BT" panose="020B0506020202030204" pitchFamily="34" charset="0"/>
                  <a:cs typeface="Consolas" panose="020B0609020204030204" pitchFamily="49" charset="0"/>
                </a:defRPr>
              </a:lvl1pPr>
            </a:lstStyle>
            <a:p>
              <a:r>
                <a:rPr lang="it-IT" dirty="0"/>
                <a:t>UNITA’ AMBIENTALE</a:t>
              </a:r>
            </a:p>
          </p:txBody>
        </p: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7AA1F0B1-B68D-5CC6-B474-143672931995}"/>
                </a:ext>
              </a:extLst>
            </p:cNvPr>
            <p:cNvGrpSpPr/>
            <p:nvPr/>
          </p:nvGrpSpPr>
          <p:grpSpPr>
            <a:xfrm>
              <a:off x="225408" y="2145951"/>
              <a:ext cx="4684604" cy="3456384"/>
              <a:chOff x="323528" y="2204864"/>
              <a:chExt cx="4684604" cy="3456384"/>
            </a:xfrm>
          </p:grpSpPr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3CAC7EA3-F9B8-A612-CBF8-4BB71EDAA5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3528" y="2204864"/>
                <a:ext cx="4684604" cy="3456384"/>
              </a:xfrm>
              <a:prstGeom prst="rect">
                <a:avLst/>
              </a:prstGeom>
            </p:spPr>
          </p:pic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648C4416-F784-227B-22FB-2521D02E659C}"/>
                  </a:ext>
                </a:extLst>
              </p:cNvPr>
              <p:cNvSpPr/>
              <p:nvPr/>
            </p:nvSpPr>
            <p:spPr>
              <a:xfrm>
                <a:off x="611560" y="4221088"/>
                <a:ext cx="576064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F96F444E-C82A-6287-00D6-94B3868732C4}"/>
                </a:ext>
              </a:extLst>
            </p:cNvPr>
            <p:cNvCxnSpPr/>
            <p:nvPr/>
          </p:nvCxnSpPr>
          <p:spPr>
            <a:xfrm flipV="1">
              <a:off x="1187624" y="3332235"/>
              <a:ext cx="0" cy="2329013"/>
            </a:xfrm>
            <a:prstGeom prst="straightConnector1">
              <a:avLst/>
            </a:prstGeom>
            <a:ln w="76200">
              <a:solidFill>
                <a:srgbClr val="BF9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85DC659C-ABA5-2F05-770C-33BF6F00A0C6}"/>
                </a:ext>
              </a:extLst>
            </p:cNvPr>
            <p:cNvSpPr/>
            <p:nvPr/>
          </p:nvSpPr>
          <p:spPr>
            <a:xfrm>
              <a:off x="1011082" y="3234320"/>
              <a:ext cx="353083" cy="34322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7C65CC44-DB39-3617-258D-FCA8E6453CCF}"/>
              </a:ext>
            </a:extLst>
          </p:cNvPr>
          <p:cNvGrpSpPr/>
          <p:nvPr/>
        </p:nvGrpSpPr>
        <p:grpSpPr>
          <a:xfrm>
            <a:off x="4684024" y="2366806"/>
            <a:ext cx="4464496" cy="3647653"/>
            <a:chOff x="4886472" y="2333156"/>
            <a:chExt cx="4464496" cy="3647653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5F98190E-5386-B51A-5719-E2742688B9FB}"/>
                </a:ext>
              </a:extLst>
            </p:cNvPr>
            <p:cNvSpPr txBox="1"/>
            <p:nvPr/>
          </p:nvSpPr>
          <p:spPr>
            <a:xfrm>
              <a:off x="4886472" y="5519144"/>
              <a:ext cx="4464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BF9000"/>
                  </a:solidFill>
                  <a:latin typeface="Swis721 Cn BT" panose="020B0506020202030204" pitchFamily="34" charset="0"/>
                  <a:cs typeface="Consolas" panose="020B0609020204030204" pitchFamily="49" charset="0"/>
                </a:rPr>
                <a:t>UNITÀ TECNOLOGICA</a:t>
              </a:r>
              <a:endParaRPr lang="it-IT" sz="2000" b="1" dirty="0">
                <a:solidFill>
                  <a:srgbClr val="BF9000"/>
                </a:solidFill>
                <a:latin typeface="Swis721 Cn BT" panose="020B0506020202030204" pitchFamily="34" charset="0"/>
                <a:cs typeface="Consolas" panose="020B0609020204030204" pitchFamily="49" charset="0"/>
              </a:endParaRPr>
            </a:p>
          </p:txBody>
        </p:sp>
        <p:pic>
          <p:nvPicPr>
            <p:cNvPr id="17" name="Picture 2" descr="Strutture in calcestruzzo armato - tecnologiaduepuntozero">
              <a:extLst>
                <a:ext uri="{FF2B5EF4-FFF2-40B4-BE49-F238E27FC236}">
                  <a16:creationId xmlns:a16="http://schemas.microsoft.com/office/drawing/2014/main" id="{D8E26436-3EBB-2FEA-1A40-272DAA6269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86472" y="2333156"/>
              <a:ext cx="4123584" cy="3157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BC136085-BEE3-6C30-FB53-D50B5D120045}"/>
                </a:ext>
              </a:extLst>
            </p:cNvPr>
            <p:cNvCxnSpPr/>
            <p:nvPr/>
          </p:nvCxnSpPr>
          <p:spPr>
            <a:xfrm flipV="1">
              <a:off x="5580112" y="4869160"/>
              <a:ext cx="0" cy="865784"/>
            </a:xfrm>
            <a:prstGeom prst="straightConnector1">
              <a:avLst/>
            </a:prstGeom>
            <a:ln w="76200">
              <a:solidFill>
                <a:srgbClr val="BF9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64142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CF9393F4-0FD1-1940-54B8-496A59F68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Concetti chiave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B3896C56-09CE-4047-C2B0-ED3451705B75}"/>
              </a:ext>
            </a:extLst>
          </p:cNvPr>
          <p:cNvSpPr txBox="1"/>
          <p:nvPr/>
        </p:nvSpPr>
        <p:spPr>
          <a:xfrm>
            <a:off x="4571999" y="3626966"/>
            <a:ext cx="1257300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/>
              <a:t>UNITÀ </a:t>
            </a:r>
            <a:r>
              <a:rPr lang="it-IT" spc="-80" dirty="0"/>
              <a:t>TECNOLOGICA</a:t>
            </a: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D326CBFB-98D9-8CD5-7BE8-DB67DAFA9653}"/>
              </a:ext>
            </a:extLst>
          </p:cNvPr>
          <p:cNvSpPr txBox="1"/>
          <p:nvPr/>
        </p:nvSpPr>
        <p:spPr>
          <a:xfrm>
            <a:off x="6073138" y="3626965"/>
            <a:ext cx="2442208" cy="1257778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0" spc="-2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it-IT" dirty="0"/>
              <a:t>raggruppamento di funzioni compatibili tecnologicamente, necessarie per l’ottenimento di prestazioni ambientali</a:t>
            </a:r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B833778A-DAC1-51D9-ACF4-1B12F44B8011}"/>
              </a:ext>
            </a:extLst>
          </p:cNvPr>
          <p:cNvSpPr txBox="1"/>
          <p:nvPr/>
        </p:nvSpPr>
        <p:spPr>
          <a:xfrm>
            <a:off x="4571999" y="1218724"/>
            <a:ext cx="1257300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UNITÀ AMBIENTALE</a:t>
            </a: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83845006-8729-F4FD-4467-82EA9AD6B426}"/>
              </a:ext>
            </a:extLst>
          </p:cNvPr>
          <p:cNvSpPr txBox="1"/>
          <p:nvPr/>
        </p:nvSpPr>
        <p:spPr>
          <a:xfrm>
            <a:off x="6073138" y="1218723"/>
            <a:ext cx="2442208" cy="1257778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0" spc="-2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it-IT" dirty="0"/>
              <a:t>raggruppamento di attività di utenza compatibili spazialmente e temporalmente, a definire una determinata destinazione d’uso dell’organismo edilizio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9DFF5559-A9C0-F322-CB2D-8E12193E5E2C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ORGANISMO EDILIZIO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6A9E39B1-2B28-5238-9102-815C6F1C1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6" y="2360213"/>
            <a:ext cx="397192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244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CF9393F4-0FD1-1940-54B8-496A59F68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Concetti chiave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9DFF5559-A9C0-F322-CB2D-8E12193E5E2C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SISTEMA TECNOLOGICO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F1839F6-79E4-DDDF-DE6D-C7A23CB9AC74}"/>
              </a:ext>
            </a:extLst>
          </p:cNvPr>
          <p:cNvSpPr txBox="1">
            <a:spLocks/>
          </p:cNvSpPr>
          <p:nvPr/>
        </p:nvSpPr>
        <p:spPr>
          <a:xfrm>
            <a:off x="4721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 spc="-13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APPARECCHIATURA </a:t>
            </a:r>
            <a:r>
              <a:rPr lang="it-IT" spc="0" dirty="0"/>
              <a:t>COSTRUTTIVA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5D8F253-DCD7-BC6D-BAA8-77FFBD60F8D7}"/>
              </a:ext>
            </a:extLst>
          </p:cNvPr>
          <p:cNvSpPr txBox="1"/>
          <p:nvPr/>
        </p:nvSpPr>
        <p:spPr>
          <a:xfrm>
            <a:off x="784764" y="2398404"/>
            <a:ext cx="3291935" cy="2922896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0" spc="-2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it-IT" sz="1800" dirty="0"/>
              <a:t>Insieme strutturato di</a:t>
            </a:r>
          </a:p>
          <a:p>
            <a:pPr algn="just"/>
            <a:r>
              <a:rPr lang="it-IT" sz="1800" b="1" dirty="0"/>
              <a:t>unità ambientali </a:t>
            </a:r>
            <a:r>
              <a:rPr lang="it-IT" sz="1800" dirty="0"/>
              <a:t>e di</a:t>
            </a:r>
          </a:p>
          <a:p>
            <a:pPr algn="just"/>
            <a:r>
              <a:rPr lang="it-IT" sz="1800" b="1" dirty="0"/>
              <a:t>elementi spaziali</a:t>
            </a:r>
          </a:p>
          <a:p>
            <a:pPr algn="just"/>
            <a:endParaRPr lang="it-IT" sz="1800" b="1" dirty="0"/>
          </a:p>
          <a:p>
            <a:pPr algn="just"/>
            <a:r>
              <a:rPr lang="it-IT" sz="1800" dirty="0"/>
              <a:t>che si </a:t>
            </a:r>
            <a:r>
              <a:rPr lang="it-IT" sz="1800" b="1" dirty="0"/>
              <a:t>relazionano</a:t>
            </a:r>
          </a:p>
          <a:p>
            <a:pPr algn="just"/>
            <a:r>
              <a:rPr lang="it-IT" sz="1800" dirty="0"/>
              <a:t>in modo </a:t>
            </a:r>
            <a:r>
              <a:rPr lang="it-IT" sz="1800" b="1" dirty="0"/>
              <a:t>complesso</a:t>
            </a:r>
          </a:p>
          <a:p>
            <a:pPr algn="just"/>
            <a:r>
              <a:rPr lang="it-IT" sz="1800" dirty="0"/>
              <a:t>per </a:t>
            </a:r>
            <a:r>
              <a:rPr lang="it-IT" sz="1800" b="1" dirty="0"/>
              <a:t>soddisfare</a:t>
            </a:r>
          </a:p>
          <a:p>
            <a:pPr algn="just"/>
            <a:r>
              <a:rPr lang="it-IT" sz="1800" dirty="0"/>
              <a:t>le </a:t>
            </a:r>
            <a:r>
              <a:rPr lang="it-IT" sz="1800" b="1" dirty="0"/>
              <a:t>esigenze</a:t>
            </a:r>
            <a:r>
              <a:rPr lang="it-IT" sz="1800" dirty="0"/>
              <a:t> dell’utenza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2D8246A1-F895-F4BE-07F6-B0E277EEBBA7}"/>
              </a:ext>
            </a:extLst>
          </p:cNvPr>
          <p:cNvSpPr txBox="1"/>
          <p:nvPr/>
        </p:nvSpPr>
        <p:spPr>
          <a:xfrm>
            <a:off x="4721765" y="2398404"/>
            <a:ext cx="3291935" cy="2922896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0" spc="-2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it-IT" sz="1800" dirty="0"/>
              <a:t>Lettura in chiave </a:t>
            </a:r>
            <a:r>
              <a:rPr lang="it-IT" sz="1800" b="1" dirty="0"/>
              <a:t>tecnico costruttiva </a:t>
            </a:r>
            <a:r>
              <a:rPr lang="it-IT" sz="1800" dirty="0"/>
              <a:t>dell’organismo in termini di </a:t>
            </a:r>
            <a:r>
              <a:rPr lang="it-IT" sz="1800" b="1" dirty="0"/>
              <a:t>sistema di parti </a:t>
            </a:r>
            <a:r>
              <a:rPr lang="it-IT" sz="1800" dirty="0"/>
              <a:t>e di </a:t>
            </a:r>
            <a:r>
              <a:rPr lang="it-IT" sz="1800" b="1" dirty="0"/>
              <a:t>relazioni tra le parti</a:t>
            </a:r>
          </a:p>
          <a:p>
            <a:pPr algn="just"/>
            <a:endParaRPr lang="it-IT" sz="1800" b="1" dirty="0"/>
          </a:p>
          <a:p>
            <a:pPr algn="just"/>
            <a:r>
              <a:rPr lang="it-IT" sz="1800" dirty="0"/>
              <a:t>organizzato con </a:t>
            </a:r>
            <a:r>
              <a:rPr lang="it-IT" sz="1800" b="1" dirty="0"/>
              <a:t>materiali</a:t>
            </a:r>
            <a:r>
              <a:rPr lang="it-IT" sz="1800" dirty="0"/>
              <a:t> ed </a:t>
            </a:r>
            <a:r>
              <a:rPr lang="it-IT" sz="1800" b="1" dirty="0"/>
              <a:t>elementi di fabbrica</a:t>
            </a:r>
          </a:p>
        </p:txBody>
      </p:sp>
    </p:spTree>
    <p:extLst>
      <p:ext uri="{BB962C8B-B14F-4D97-AF65-F5344CB8AC3E}">
        <p14:creationId xmlns:p14="http://schemas.microsoft.com/office/powerpoint/2010/main" val="26139885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99D3336C-B242-4A06-B44C-142CFAB86654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spc="-130" dirty="0"/>
              <a:t>APPARECCHIATURA </a:t>
            </a:r>
            <a:r>
              <a:rPr lang="it-IT" dirty="0"/>
              <a:t>COSTRUTTIVA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CF9393F4-0FD1-1940-54B8-496A59F68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Concetti chiave</a:t>
            </a: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81747C89-A276-E727-A723-6680B8E4E33E}"/>
              </a:ext>
            </a:extLst>
          </p:cNvPr>
          <p:cNvSpPr txBox="1"/>
          <p:nvPr/>
        </p:nvSpPr>
        <p:spPr>
          <a:xfrm>
            <a:off x="3596640" y="1218724"/>
            <a:ext cx="2232659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ELEMENTI COSTRUTTIVI BASE</a:t>
            </a: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A8148FBC-74B0-B619-F2F0-E931536AE0EE}"/>
              </a:ext>
            </a:extLst>
          </p:cNvPr>
          <p:cNvSpPr txBox="1"/>
          <p:nvPr/>
        </p:nvSpPr>
        <p:spPr>
          <a:xfrm>
            <a:off x="6073138" y="1218722"/>
            <a:ext cx="2442208" cy="1029024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0" spc="-2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it-IT" dirty="0"/>
              <a:t>Parti non dotate di intrinseca riconoscibilità costruttiva e tecnologica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B3896C56-09CE-4047-C2B0-ED3451705B75}"/>
              </a:ext>
            </a:extLst>
          </p:cNvPr>
          <p:cNvSpPr txBox="1"/>
          <p:nvPr/>
        </p:nvSpPr>
        <p:spPr>
          <a:xfrm>
            <a:off x="3387092" y="2463323"/>
            <a:ext cx="2442207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ELEMENTI COSTRUTTIVI FUNZIONALI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D5F4BF5F-3462-DCD0-ABBD-A7B2E50085B7}"/>
              </a:ext>
            </a:extLst>
          </p:cNvPr>
          <p:cNvSpPr txBox="1"/>
          <p:nvPr/>
        </p:nvSpPr>
        <p:spPr>
          <a:xfrm>
            <a:off x="3180080" y="4050486"/>
            <a:ext cx="2649219" cy="609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0" spc="-1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0" dirty="0"/>
              <a:t>ELEMENTI DI FABBRICA</a:t>
            </a: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7429C974-E29C-9919-97D4-9D1DC37ABCC6}"/>
              </a:ext>
            </a:extLst>
          </p:cNvPr>
          <p:cNvSpPr txBox="1"/>
          <p:nvPr/>
        </p:nvSpPr>
        <p:spPr>
          <a:xfrm>
            <a:off x="6073138" y="2463316"/>
            <a:ext cx="2442208" cy="1377164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0" spc="-2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it-IT" dirty="0"/>
              <a:t>Parti costituenti gli elementi di fabbrica dotati di collocazione e funzione precise e di una organizzazione interna ai fini della costruibilità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A603ABC7-B7C4-3F03-B7B2-89F8F5D654F6}"/>
              </a:ext>
            </a:extLst>
          </p:cNvPr>
          <p:cNvSpPr txBox="1"/>
          <p:nvPr/>
        </p:nvSpPr>
        <p:spPr>
          <a:xfrm>
            <a:off x="6073138" y="4056050"/>
            <a:ext cx="2442208" cy="1755470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0" spc="-2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it-IT" dirty="0"/>
              <a:t>Parti d’apparecchiatura costruttiva dotati di autonomia funzionale, formale, geometrica, costruttiva e tecnologica, messi in opera in un determinato contesto produttivo e edilizio ma esportabili in altri organismi</a:t>
            </a:r>
          </a:p>
        </p:txBody>
      </p:sp>
    </p:spTree>
    <p:extLst>
      <p:ext uri="{BB962C8B-B14F-4D97-AF65-F5344CB8AC3E}">
        <p14:creationId xmlns:p14="http://schemas.microsoft.com/office/powerpoint/2010/main" val="31904558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99D3336C-B242-4A06-B44C-142CFAB86654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spc="-130" dirty="0"/>
              <a:t>APPARECCHIATURA </a:t>
            </a:r>
            <a:r>
              <a:rPr lang="it-IT" dirty="0"/>
              <a:t>COSTRUTTIVA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CF9393F4-0FD1-1940-54B8-496A59F68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Concetti chiave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76AFBBC-FBCA-8609-6B73-6E846D0E4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2398404"/>
            <a:ext cx="3520745" cy="304826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7804BF0-5FFA-D3DC-17DD-D29560A5B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606" y="2769757"/>
            <a:ext cx="3292125" cy="25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876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DF20CDB-18D1-975F-BAD4-8D1387A81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65" y="1589936"/>
            <a:ext cx="7755897" cy="4524273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CF9393F4-0FD1-1940-54B8-496A59F68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Concetti chiave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9DFF5559-A9C0-F322-CB2D-8E12193E5E2C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SISTEMA TECNOLOGICO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F1839F6-79E4-DDDF-DE6D-C7A23CB9AC74}"/>
              </a:ext>
            </a:extLst>
          </p:cNvPr>
          <p:cNvSpPr txBox="1">
            <a:spLocks/>
          </p:cNvSpPr>
          <p:nvPr/>
        </p:nvSpPr>
        <p:spPr>
          <a:xfrm>
            <a:off x="6593937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 spc="-13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APPARECCHIATURA </a:t>
            </a:r>
            <a:r>
              <a:rPr lang="it-IT" spc="0" dirty="0"/>
              <a:t>COSTRUTTIVA</a:t>
            </a:r>
          </a:p>
        </p:txBody>
      </p:sp>
    </p:spTree>
    <p:extLst>
      <p:ext uri="{BB962C8B-B14F-4D97-AF65-F5344CB8AC3E}">
        <p14:creationId xmlns:p14="http://schemas.microsoft.com/office/powerpoint/2010/main" val="4290422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Progetto come atto di sintesi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AC99AABA-60D5-4543-872A-E83F1302EDC1}"/>
              </a:ext>
            </a:extLst>
          </p:cNvPr>
          <p:cNvSpPr txBox="1">
            <a:spLocks/>
          </p:cNvSpPr>
          <p:nvPr/>
        </p:nvSpPr>
        <p:spPr>
          <a:xfrm>
            <a:off x="656499" y="1098468"/>
            <a:ext cx="2520000" cy="7363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ESIGENZA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6253BD1-35CA-4A79-95A1-29E534D29675}"/>
              </a:ext>
            </a:extLst>
          </p:cNvPr>
          <p:cNvSpPr txBox="1">
            <a:spLocks/>
          </p:cNvSpPr>
          <p:nvPr/>
        </p:nvSpPr>
        <p:spPr>
          <a:xfrm>
            <a:off x="628650" y="1834856"/>
            <a:ext cx="3943350" cy="1665582"/>
          </a:xfrm>
          <a:prstGeom prst="rect">
            <a:avLst/>
          </a:prstGeom>
        </p:spPr>
        <p:txBody>
          <a:bodyPr vert="horz" lIns="91440" tIns="108000" rIns="91440" bIns="108000" rtlCol="0" anchor="t">
            <a:noAutofit/>
          </a:bodyPr>
          <a:lstStyle>
            <a:defPPr>
              <a:defRPr lang="it-IT"/>
            </a:defPPr>
            <a:lvl1pPr algn="just">
              <a:lnSpc>
                <a:spcPct val="150000"/>
              </a:lnSpc>
              <a:spcBef>
                <a:spcPct val="0"/>
              </a:spcBef>
              <a:buNone/>
              <a:defRPr sz="1200"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Tutto ciò che è richiesto per il normale svolgimento di un’attività da parte dell’utenza o di una funzione tecnologica [UNI 10838:1999], o esplicitazione di bisogni dell’utenza.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C5379CE-2F4B-431B-8A65-3F023AE0E67C}"/>
              </a:ext>
            </a:extLst>
          </p:cNvPr>
          <p:cNvSpPr txBox="1">
            <a:spLocks/>
          </p:cNvSpPr>
          <p:nvPr/>
        </p:nvSpPr>
        <p:spPr>
          <a:xfrm>
            <a:off x="5974294" y="1098468"/>
            <a:ext cx="2520000" cy="7363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REQUISITO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E8E229B2-3130-4454-A710-2B3E4048136C}"/>
              </a:ext>
            </a:extLst>
          </p:cNvPr>
          <p:cNvSpPr txBox="1">
            <a:spLocks/>
          </p:cNvSpPr>
          <p:nvPr/>
        </p:nvSpPr>
        <p:spPr>
          <a:xfrm>
            <a:off x="4914900" y="1834856"/>
            <a:ext cx="3579395" cy="1665582"/>
          </a:xfrm>
          <a:prstGeom prst="rect">
            <a:avLst/>
          </a:prstGeom>
        </p:spPr>
        <p:txBody>
          <a:bodyPr vert="horz" lIns="91440" tIns="108000" rIns="91440" bIns="108000" rtlCol="0" anchor="t">
            <a:noAutofit/>
          </a:bodyPr>
          <a:lstStyle>
            <a:defPPr>
              <a:defRPr lang="it-IT"/>
            </a:defPPr>
            <a:lvl1pPr marL="171450" indent="-171450" algn="just">
              <a:lnSpc>
                <a:spcPct val="120000"/>
              </a:lnSpc>
              <a:spcBef>
                <a:spcPts val="0"/>
              </a:spcBef>
              <a:buFontTx/>
              <a:buChar char="-"/>
              <a:defRPr sz="1200"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Trasposizione a livello tecnico di un’esigenza [UNI 8290:1983]; rappresenta la traduzione di una specifica esigenza in termini che permettano di definire le sue condizioni di soddisfacimento, note le condizioni d’uso.</a:t>
            </a:r>
          </a:p>
        </p:txBody>
      </p:sp>
      <p:cxnSp>
        <p:nvCxnSpPr>
          <p:cNvPr id="18" name="Forma 9">
            <a:extLst>
              <a:ext uri="{FF2B5EF4-FFF2-40B4-BE49-F238E27FC236}">
                <a16:creationId xmlns:a16="http://schemas.microsoft.com/office/drawing/2014/main" id="{14E703D8-7030-4B15-B699-10336EA0BB51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 bwMode="auto">
          <a:xfrm>
            <a:off x="3176499" y="1466662"/>
            <a:ext cx="2797795" cy="0"/>
          </a:xfrm>
          <a:prstGeom prst="bentConnector3">
            <a:avLst>
              <a:gd name="adj1" fmla="val 50000"/>
            </a:avLst>
          </a:prstGeom>
          <a:ln w="28575">
            <a:solidFill>
              <a:srgbClr val="BF9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3">
            <a:extLst>
              <a:ext uri="{FF2B5EF4-FFF2-40B4-BE49-F238E27FC236}">
                <a16:creationId xmlns:a16="http://schemas.microsoft.com/office/drawing/2014/main" id="{708BBD53-8682-41B7-BA49-C4919D05A520}"/>
              </a:ext>
            </a:extLst>
          </p:cNvPr>
          <p:cNvSpPr txBox="1">
            <a:spLocks/>
          </p:cNvSpPr>
          <p:nvPr/>
        </p:nvSpPr>
        <p:spPr>
          <a:xfrm>
            <a:off x="648479" y="4538938"/>
            <a:ext cx="2520000" cy="7363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SPECIFICA DI PRESTAZIONE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D2E1F7F6-1CDB-4985-A90E-14903CFEB588}"/>
              </a:ext>
            </a:extLst>
          </p:cNvPr>
          <p:cNvSpPr txBox="1">
            <a:spLocks/>
          </p:cNvSpPr>
          <p:nvPr/>
        </p:nvSpPr>
        <p:spPr>
          <a:xfrm>
            <a:off x="620630" y="5252176"/>
            <a:ext cx="3722770" cy="843197"/>
          </a:xfrm>
          <a:prstGeom prst="rect">
            <a:avLst/>
          </a:prstGeom>
        </p:spPr>
        <p:txBody>
          <a:bodyPr vert="horz" lIns="91440" tIns="108000" rIns="91440" bIns="108000" rtlCol="0" anchor="t">
            <a:noAutofit/>
          </a:bodyPr>
          <a:lstStyle>
            <a:defPPr>
              <a:defRPr lang="it-IT"/>
            </a:defPPr>
            <a:lvl1pPr marL="171450" indent="-171450" algn="just">
              <a:lnSpc>
                <a:spcPct val="120000"/>
              </a:lnSpc>
              <a:spcBef>
                <a:spcPts val="0"/>
              </a:spcBef>
              <a:buFontTx/>
              <a:buChar char="-"/>
              <a:defRPr sz="1200"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Valore di variabili o di attributi, univocamente individuati, che definisce o delimita la risposta progettuale a una o più specificazioni di prestazione [UNI 10838:1999].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7D5633DC-7E65-4C43-BD09-D734947BEFE3}"/>
              </a:ext>
            </a:extLst>
          </p:cNvPr>
          <p:cNvSpPr txBox="1">
            <a:spLocks/>
          </p:cNvSpPr>
          <p:nvPr/>
        </p:nvSpPr>
        <p:spPr>
          <a:xfrm>
            <a:off x="5966274" y="4538938"/>
            <a:ext cx="2520000" cy="7363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SPECIFICAZIONE DI PRESTAZIONE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CE9E9A26-100C-43D0-B7F7-73AE8D172B99}"/>
              </a:ext>
            </a:extLst>
          </p:cNvPr>
          <p:cNvSpPr txBox="1">
            <a:spLocks/>
          </p:cNvSpPr>
          <p:nvPr/>
        </p:nvSpPr>
        <p:spPr>
          <a:xfrm>
            <a:off x="4914900" y="5252176"/>
            <a:ext cx="3571375" cy="843197"/>
          </a:xfrm>
          <a:prstGeom prst="rect">
            <a:avLst/>
          </a:prstGeom>
        </p:spPr>
        <p:txBody>
          <a:bodyPr vert="horz" lIns="91440" tIns="108000" rIns="91440" bIns="108000" rtlCol="0" anchor="t">
            <a:noAutofit/>
          </a:bodyPr>
          <a:lstStyle>
            <a:defPPr>
              <a:defRPr lang="it-IT"/>
            </a:defPPr>
            <a:lvl1pPr marL="171450" indent="-171450" algn="just">
              <a:lnSpc>
                <a:spcPct val="120000"/>
              </a:lnSpc>
              <a:spcBef>
                <a:spcPts val="0"/>
              </a:spcBef>
              <a:buFontTx/>
              <a:buChar char="-"/>
              <a:defRPr sz="1200"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Espressione del requisito secondo valori di variabili e/o attributi univocamente determinati che definiscono l'obiettivo di qualità del progetto [UNI 10838:1999].</a:t>
            </a:r>
          </a:p>
        </p:txBody>
      </p:sp>
      <p:cxnSp>
        <p:nvCxnSpPr>
          <p:cNvPr id="23" name="Forma 9">
            <a:extLst>
              <a:ext uri="{FF2B5EF4-FFF2-40B4-BE49-F238E27FC236}">
                <a16:creationId xmlns:a16="http://schemas.microsoft.com/office/drawing/2014/main" id="{C43AA327-E8B6-4B8F-A560-1445095C3E8E}"/>
              </a:ext>
            </a:extLst>
          </p:cNvPr>
          <p:cNvCxnSpPr>
            <a:cxnSpLocks/>
            <a:stCxn id="19" idx="3"/>
            <a:endCxn id="21" idx="1"/>
          </p:cNvCxnSpPr>
          <p:nvPr/>
        </p:nvCxnSpPr>
        <p:spPr bwMode="auto">
          <a:xfrm>
            <a:off x="3168479" y="4907132"/>
            <a:ext cx="2797795" cy="0"/>
          </a:xfrm>
          <a:prstGeom prst="bentConnector3">
            <a:avLst>
              <a:gd name="adj1" fmla="val 50000"/>
            </a:avLst>
          </a:prstGeom>
          <a:ln w="28575">
            <a:solidFill>
              <a:srgbClr val="BF9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16">
            <a:extLst>
              <a:ext uri="{FF2B5EF4-FFF2-40B4-BE49-F238E27FC236}">
                <a16:creationId xmlns:a16="http://schemas.microsoft.com/office/drawing/2014/main" id="{30F7B5DD-13A1-43B2-9236-8DBABB781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8479" y="1119616"/>
            <a:ext cx="279779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BF9000"/>
                </a:solidFill>
                <a:latin typeface="Swis721 Cn BT" panose="020B0506020202030204" pitchFamily="34" charset="0"/>
                <a:cs typeface="DilleniaUPC" panose="02020603050405020304" pitchFamily="18" charset="-34"/>
              </a:rPr>
              <a:t>enunciazione tecnica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6EC4E662-C67D-46DD-83AB-042F965E6122}"/>
              </a:ext>
            </a:extLst>
          </p:cNvPr>
          <p:cNvSpPr txBox="1">
            <a:spLocks/>
          </p:cNvSpPr>
          <p:nvPr/>
        </p:nvSpPr>
        <p:spPr>
          <a:xfrm>
            <a:off x="2290555" y="2959705"/>
            <a:ext cx="2520000" cy="7363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PRESTAZIONE</a:t>
            </a:r>
          </a:p>
        </p:txBody>
      </p:sp>
      <p:sp>
        <p:nvSpPr>
          <p:cNvPr id="33" name="Rectangle 16">
            <a:extLst>
              <a:ext uri="{FF2B5EF4-FFF2-40B4-BE49-F238E27FC236}">
                <a16:creationId xmlns:a16="http://schemas.microsoft.com/office/drawing/2014/main" id="{E2D4BC4C-B120-4CAE-8C46-996A19549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8478" y="4543339"/>
            <a:ext cx="279779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BF9000"/>
                </a:solidFill>
                <a:latin typeface="Swis721 Cn BT" panose="020B0506020202030204" pitchFamily="34" charset="0"/>
                <a:cs typeface="DilleniaUPC" panose="02020603050405020304" pitchFamily="18" charset="-34"/>
              </a:rPr>
              <a:t>verifica di qualità</a:t>
            </a:r>
          </a:p>
        </p:txBody>
      </p:sp>
      <p:sp>
        <p:nvSpPr>
          <p:cNvPr id="34" name="Rectangle 16">
            <a:extLst>
              <a:ext uri="{FF2B5EF4-FFF2-40B4-BE49-F238E27FC236}">
                <a16:creationId xmlns:a16="http://schemas.microsoft.com/office/drawing/2014/main" id="{6C90728E-2394-4555-A718-F10FE88E2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459" y="4936772"/>
            <a:ext cx="279779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BF9000"/>
                </a:solidFill>
                <a:latin typeface="Swis721 Cn BT" panose="020B0506020202030204" pitchFamily="34" charset="0"/>
                <a:cs typeface="DilleniaUPC" panose="02020603050405020304" pitchFamily="18" charset="-34"/>
              </a:rPr>
              <a:t>verifica normativa</a:t>
            </a:r>
          </a:p>
        </p:txBody>
      </p:sp>
      <p:sp>
        <p:nvSpPr>
          <p:cNvPr id="35" name="Title 3">
            <a:extLst>
              <a:ext uri="{FF2B5EF4-FFF2-40B4-BE49-F238E27FC236}">
                <a16:creationId xmlns:a16="http://schemas.microsoft.com/office/drawing/2014/main" id="{4C3651C9-BB4D-4AA5-B016-8A63721C4FF4}"/>
              </a:ext>
            </a:extLst>
          </p:cNvPr>
          <p:cNvSpPr txBox="1">
            <a:spLocks/>
          </p:cNvSpPr>
          <p:nvPr/>
        </p:nvSpPr>
        <p:spPr>
          <a:xfrm>
            <a:off x="2290556" y="3657216"/>
            <a:ext cx="6195712" cy="775265"/>
          </a:xfrm>
          <a:prstGeom prst="rect">
            <a:avLst/>
          </a:prstGeom>
        </p:spPr>
        <p:txBody>
          <a:bodyPr vert="horz" lIns="91440" tIns="108000" rIns="91440" bIns="108000" rtlCol="0" anchor="t">
            <a:noAutofit/>
          </a:bodyPr>
          <a:lstStyle>
            <a:defPPr>
              <a:defRPr lang="it-IT"/>
            </a:defPPr>
            <a:lvl1pPr algn="just">
              <a:lnSpc>
                <a:spcPct val="150000"/>
              </a:lnSpc>
              <a:spcBef>
                <a:spcPct val="0"/>
              </a:spcBef>
              <a:buNone/>
              <a:defRPr sz="1200"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comportamento reale dell’organismo edilizio e/o delle sue parti nelle effettive condizioni d’uso e di sollecitazione [UNI 10838:1999]; si riferisce ai caratteri tipici di un requisito.</a:t>
            </a:r>
          </a:p>
        </p:txBody>
      </p:sp>
      <p:cxnSp>
        <p:nvCxnSpPr>
          <p:cNvPr id="36" name="Forma 9">
            <a:extLst>
              <a:ext uri="{FF2B5EF4-FFF2-40B4-BE49-F238E27FC236}">
                <a16:creationId xmlns:a16="http://schemas.microsoft.com/office/drawing/2014/main" id="{2CE95C1A-52B9-4552-97BD-734E8C6F8F03}"/>
              </a:ext>
            </a:extLst>
          </p:cNvPr>
          <p:cNvCxnSpPr/>
          <p:nvPr/>
        </p:nvCxnSpPr>
        <p:spPr bwMode="auto">
          <a:xfrm rot="5400000">
            <a:off x="3892755" y="2213186"/>
            <a:ext cx="1493042" cy="1"/>
          </a:xfrm>
          <a:prstGeom prst="bentConnector3">
            <a:avLst>
              <a:gd name="adj1" fmla="val 50000"/>
            </a:avLst>
          </a:prstGeom>
          <a:ln w="28575">
            <a:solidFill>
              <a:srgbClr val="BF9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Forma 9">
            <a:extLst>
              <a:ext uri="{FF2B5EF4-FFF2-40B4-BE49-F238E27FC236}">
                <a16:creationId xmlns:a16="http://schemas.microsoft.com/office/drawing/2014/main" id="{854B5E84-CF9A-467A-95D8-D628B5DFD9AA}"/>
              </a:ext>
            </a:extLst>
          </p:cNvPr>
          <p:cNvCxnSpPr>
            <a:stCxn id="32" idx="1"/>
            <a:endCxn id="19" idx="0"/>
          </p:cNvCxnSpPr>
          <p:nvPr/>
        </p:nvCxnSpPr>
        <p:spPr bwMode="auto">
          <a:xfrm rot="10800000" flipV="1">
            <a:off x="1908479" y="3327898"/>
            <a:ext cx="382076" cy="1211039"/>
          </a:xfrm>
          <a:prstGeom prst="bentConnector2">
            <a:avLst/>
          </a:prstGeom>
          <a:ln w="28575">
            <a:solidFill>
              <a:srgbClr val="BF9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16">
            <a:extLst>
              <a:ext uri="{FF2B5EF4-FFF2-40B4-BE49-F238E27FC236}">
                <a16:creationId xmlns:a16="http://schemas.microsoft.com/office/drawing/2014/main" id="{D8FE1101-918F-4F67-9394-1FD2874C259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96693" y="3754150"/>
            <a:ext cx="156799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BF9000"/>
                </a:solidFill>
                <a:latin typeface="Swis721 Cn BT" panose="020B0506020202030204" pitchFamily="34" charset="0"/>
                <a:cs typeface="DilleniaUPC" panose="02020603050405020304" pitchFamily="18" charset="-34"/>
              </a:rPr>
              <a:t>valutazione</a:t>
            </a:r>
          </a:p>
        </p:txBody>
      </p:sp>
      <p:cxnSp>
        <p:nvCxnSpPr>
          <p:cNvPr id="39" name="Forma 9">
            <a:extLst>
              <a:ext uri="{FF2B5EF4-FFF2-40B4-BE49-F238E27FC236}">
                <a16:creationId xmlns:a16="http://schemas.microsoft.com/office/drawing/2014/main" id="{7366C4AB-7776-4D63-9C5F-63761D594219}"/>
              </a:ext>
            </a:extLst>
          </p:cNvPr>
          <p:cNvCxnSpPr>
            <a:cxnSpLocks/>
            <a:stCxn id="32" idx="3"/>
            <a:endCxn id="21" idx="3"/>
          </p:cNvCxnSpPr>
          <p:nvPr/>
        </p:nvCxnSpPr>
        <p:spPr bwMode="auto">
          <a:xfrm>
            <a:off x="4810555" y="3327899"/>
            <a:ext cx="3675719" cy="1579233"/>
          </a:xfrm>
          <a:prstGeom prst="bentConnector3">
            <a:avLst>
              <a:gd name="adj1" fmla="val 106219"/>
            </a:avLst>
          </a:prstGeom>
          <a:ln w="28575">
            <a:solidFill>
              <a:srgbClr val="BF9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6">
            <a:extLst>
              <a:ext uri="{FF2B5EF4-FFF2-40B4-BE49-F238E27FC236}">
                <a16:creationId xmlns:a16="http://schemas.microsoft.com/office/drawing/2014/main" id="{002B11D9-3CC6-404F-A760-86BBFAC14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7791" y="3030368"/>
            <a:ext cx="33793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rgbClr val="BF9000"/>
                </a:solidFill>
                <a:latin typeface="Swis721 Cn BT" panose="020B0506020202030204" pitchFamily="34" charset="0"/>
                <a:cs typeface="DilleniaUPC" panose="02020603050405020304" pitchFamily="18" charset="-34"/>
              </a:rPr>
              <a:t>enunciazione per parametri e livelli</a:t>
            </a:r>
          </a:p>
        </p:txBody>
      </p:sp>
    </p:spTree>
    <p:extLst>
      <p:ext uri="{BB962C8B-B14F-4D97-AF65-F5344CB8AC3E}">
        <p14:creationId xmlns:p14="http://schemas.microsoft.com/office/powerpoint/2010/main" val="4149443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Progetto come atto di sintesi</a:t>
            </a:r>
          </a:p>
        </p:txBody>
      </p:sp>
      <p:grpSp>
        <p:nvGrpSpPr>
          <p:cNvPr id="2" name="Group 26">
            <a:extLst>
              <a:ext uri="{FF2B5EF4-FFF2-40B4-BE49-F238E27FC236}">
                <a16:creationId xmlns:a16="http://schemas.microsoft.com/office/drawing/2014/main" id="{C3D02937-33DE-1391-0AC9-5685A1CD1A21}"/>
              </a:ext>
            </a:extLst>
          </p:cNvPr>
          <p:cNvGrpSpPr/>
          <p:nvPr/>
        </p:nvGrpSpPr>
        <p:grpSpPr>
          <a:xfrm>
            <a:off x="932344" y="1215377"/>
            <a:ext cx="5579161" cy="3088928"/>
            <a:chOff x="2093228" y="1621056"/>
            <a:chExt cx="5579161" cy="3088928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E84812F9-C3D0-D0A3-6A15-1B52B858AF55}"/>
                </a:ext>
              </a:extLst>
            </p:cNvPr>
            <p:cNvGrpSpPr/>
            <p:nvPr/>
          </p:nvGrpSpPr>
          <p:grpSpPr>
            <a:xfrm rot="1989390">
              <a:off x="2807804" y="1821339"/>
              <a:ext cx="3312368" cy="2888645"/>
              <a:chOff x="5787927" y="2445535"/>
              <a:chExt cx="3182583" cy="2744629"/>
            </a:xfrm>
          </p:grpSpPr>
          <p:sp>
            <p:nvSpPr>
              <p:cNvPr id="24" name="Isosceles Triangle 5">
                <a:extLst>
                  <a:ext uri="{FF2B5EF4-FFF2-40B4-BE49-F238E27FC236}">
                    <a16:creationId xmlns:a16="http://schemas.microsoft.com/office/drawing/2014/main" id="{4A794DF2-0EBE-1C32-033B-5DF8EC103587}"/>
                  </a:ext>
                </a:extLst>
              </p:cNvPr>
              <p:cNvSpPr/>
              <p:nvPr/>
            </p:nvSpPr>
            <p:spPr>
              <a:xfrm rot="19948416">
                <a:off x="5787927" y="2445535"/>
                <a:ext cx="2830753" cy="2215926"/>
              </a:xfrm>
              <a:prstGeom prst="triangle">
                <a:avLst/>
              </a:prstGeom>
              <a:noFill/>
              <a:ln>
                <a:solidFill>
                  <a:srgbClr val="BF9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BF9000"/>
                  </a:solidFill>
                  <a:latin typeface="Swis721 Cn BT" panose="020B0506020202030204" pitchFamily="34" charset="0"/>
                </a:endParaRPr>
              </a:p>
            </p:txBody>
          </p:sp>
          <p:grpSp>
            <p:nvGrpSpPr>
              <p:cNvPr id="25" name="Group 2">
                <a:extLst>
                  <a:ext uri="{FF2B5EF4-FFF2-40B4-BE49-F238E27FC236}">
                    <a16:creationId xmlns:a16="http://schemas.microsoft.com/office/drawing/2014/main" id="{076038BF-019A-4A6D-539B-DAB205538406}"/>
                  </a:ext>
                </a:extLst>
              </p:cNvPr>
              <p:cNvGrpSpPr/>
              <p:nvPr/>
            </p:nvGrpSpPr>
            <p:grpSpPr>
              <a:xfrm>
                <a:off x="6460204" y="2570958"/>
                <a:ext cx="2510306" cy="2619206"/>
                <a:chOff x="6460204" y="2570958"/>
                <a:chExt cx="2510306" cy="2619206"/>
              </a:xfrm>
            </p:grpSpPr>
            <p:cxnSp>
              <p:nvCxnSpPr>
                <p:cNvPr id="26" name="Straight Connector 6">
                  <a:extLst>
                    <a:ext uri="{FF2B5EF4-FFF2-40B4-BE49-F238E27FC236}">
                      <a16:creationId xmlns:a16="http://schemas.microsoft.com/office/drawing/2014/main" id="{8ECB721C-D0D6-1CC9-0B7C-F246E0A34590}"/>
                    </a:ext>
                  </a:extLst>
                </p:cNvPr>
                <p:cNvCxnSpPr/>
                <p:nvPr/>
              </p:nvCxnSpPr>
              <p:spPr>
                <a:xfrm>
                  <a:off x="6691251" y="2570958"/>
                  <a:ext cx="2055151" cy="154774"/>
                </a:xfrm>
                <a:prstGeom prst="line">
                  <a:avLst/>
                </a:prstGeom>
                <a:ln w="25400">
                  <a:solidFill>
                    <a:srgbClr val="BF9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7">
                  <a:extLst>
                    <a:ext uri="{FF2B5EF4-FFF2-40B4-BE49-F238E27FC236}">
                      <a16:creationId xmlns:a16="http://schemas.microsoft.com/office/drawing/2014/main" id="{8AFD2714-8BA8-1686-3C7D-010D9E0C71AE}"/>
                    </a:ext>
                  </a:extLst>
                </p:cNvPr>
                <p:cNvCxnSpPr/>
                <p:nvPr/>
              </p:nvCxnSpPr>
              <p:spPr>
                <a:xfrm>
                  <a:off x="8746402" y="2725732"/>
                  <a:ext cx="224108" cy="1156179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8">
                  <a:extLst>
                    <a:ext uri="{FF2B5EF4-FFF2-40B4-BE49-F238E27FC236}">
                      <a16:creationId xmlns:a16="http://schemas.microsoft.com/office/drawing/2014/main" id="{89C3E3C9-9D6E-3B26-1C82-85E6D81598E6}"/>
                    </a:ext>
                  </a:extLst>
                </p:cNvPr>
                <p:cNvCxnSpPr/>
                <p:nvPr/>
              </p:nvCxnSpPr>
              <p:spPr>
                <a:xfrm flipV="1">
                  <a:off x="6460204" y="2759995"/>
                  <a:ext cx="2288260" cy="2430169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" name="Group 25">
              <a:extLst>
                <a:ext uri="{FF2B5EF4-FFF2-40B4-BE49-F238E27FC236}">
                  <a16:creationId xmlns:a16="http://schemas.microsoft.com/office/drawing/2014/main" id="{D605BCFB-DAF1-CF0A-610E-257A115471E9}"/>
                </a:ext>
              </a:extLst>
            </p:cNvPr>
            <p:cNvGrpSpPr/>
            <p:nvPr/>
          </p:nvGrpSpPr>
          <p:grpSpPr>
            <a:xfrm>
              <a:off x="2093228" y="1621056"/>
              <a:ext cx="5579161" cy="2985763"/>
              <a:chOff x="2093228" y="1621056"/>
              <a:chExt cx="5579161" cy="2985763"/>
            </a:xfrm>
          </p:grpSpPr>
          <p:sp>
            <p:nvSpPr>
              <p:cNvPr id="5" name="TextBox 12">
                <a:extLst>
                  <a:ext uri="{FF2B5EF4-FFF2-40B4-BE49-F238E27FC236}">
                    <a16:creationId xmlns:a16="http://schemas.microsoft.com/office/drawing/2014/main" id="{1BF1368A-C60C-B439-A891-4D400BD54EB9}"/>
                  </a:ext>
                </a:extLst>
              </p:cNvPr>
              <p:cNvSpPr txBox="1"/>
              <p:nvPr/>
            </p:nvSpPr>
            <p:spPr>
              <a:xfrm>
                <a:off x="2589961" y="2010885"/>
                <a:ext cx="1152128" cy="400110"/>
              </a:xfrm>
              <a:prstGeom prst="rect">
                <a:avLst/>
              </a:prstGeom>
              <a:ln>
                <a:solidFill>
                  <a:srgbClr val="BF9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 algn="ctr">
                  <a:defRPr sz="20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r>
                  <a:rPr lang="it-IT" dirty="0">
                    <a:solidFill>
                      <a:srgbClr val="BF9000"/>
                    </a:solidFill>
                    <a:latin typeface="Swis721 Cn BT" panose="020B0506020202030204" pitchFamily="34" charset="0"/>
                  </a:rPr>
                  <a:t>forma</a:t>
                </a:r>
              </a:p>
            </p:txBody>
          </p:sp>
          <p:sp>
            <p:nvSpPr>
              <p:cNvPr id="7" name="TextBox 13">
                <a:extLst>
                  <a:ext uri="{FF2B5EF4-FFF2-40B4-BE49-F238E27FC236}">
                    <a16:creationId xmlns:a16="http://schemas.microsoft.com/office/drawing/2014/main" id="{DCC1D0E1-FFBE-7231-0916-CEF734901D38}"/>
                  </a:ext>
                </a:extLst>
              </p:cNvPr>
              <p:cNvSpPr txBox="1"/>
              <p:nvPr/>
            </p:nvSpPr>
            <p:spPr>
              <a:xfrm>
                <a:off x="5536838" y="1621056"/>
                <a:ext cx="1615574" cy="400110"/>
              </a:xfrm>
              <a:prstGeom prst="rect">
                <a:avLst/>
              </a:prstGeom>
              <a:ln>
                <a:solidFill>
                  <a:srgbClr val="BF9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b="1" dirty="0">
                    <a:solidFill>
                      <a:srgbClr val="BF9000"/>
                    </a:solidFill>
                    <a:latin typeface="Swis721 Cn BT" panose="020B0506020202030204" pitchFamily="34" charset="0"/>
                    <a:cs typeface="Arial" panose="020B0604020202020204" pitchFamily="34" charset="0"/>
                  </a:rPr>
                  <a:t>funzione</a:t>
                </a:r>
              </a:p>
            </p:txBody>
          </p:sp>
          <p:sp>
            <p:nvSpPr>
              <p:cNvPr id="8" name="TextBox 14">
                <a:extLst>
                  <a:ext uri="{FF2B5EF4-FFF2-40B4-BE49-F238E27FC236}">
                    <a16:creationId xmlns:a16="http://schemas.microsoft.com/office/drawing/2014/main" id="{2B8C3A7B-5B8F-890E-5B43-84F835553C6D}"/>
                  </a:ext>
                </a:extLst>
              </p:cNvPr>
              <p:cNvSpPr txBox="1"/>
              <p:nvPr/>
            </p:nvSpPr>
            <p:spPr>
              <a:xfrm>
                <a:off x="2093228" y="4206709"/>
                <a:ext cx="1152128" cy="400110"/>
              </a:xfrm>
              <a:prstGeom prst="rect">
                <a:avLst/>
              </a:prstGeom>
              <a:ln>
                <a:solidFill>
                  <a:srgbClr val="BF9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 algn="ctr">
                  <a:defRPr sz="20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r>
                  <a:rPr lang="it-IT" dirty="0">
                    <a:solidFill>
                      <a:srgbClr val="BF9000"/>
                    </a:solidFill>
                    <a:latin typeface="Swis721 Cn BT" panose="020B0506020202030204" pitchFamily="34" charset="0"/>
                  </a:rPr>
                  <a:t>tecnica</a:t>
                </a: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0D3C33A6-A6B6-E9A6-E5E8-6A496B228DE0}"/>
                  </a:ext>
                </a:extLst>
              </p:cNvPr>
              <p:cNvSpPr txBox="1"/>
              <p:nvPr/>
            </p:nvSpPr>
            <p:spPr>
              <a:xfrm>
                <a:off x="6016205" y="3817033"/>
                <a:ext cx="1656184" cy="400110"/>
              </a:xfrm>
              <a:prstGeom prst="rect">
                <a:avLst/>
              </a:prstGeom>
              <a:noFill/>
              <a:ln>
                <a:solidFill>
                  <a:srgbClr val="BF9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>
                  <a:defRPr sz="20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it-IT" dirty="0">
                    <a:solidFill>
                      <a:srgbClr val="BF9000"/>
                    </a:solidFill>
                    <a:latin typeface="Swis721 Cn BT" panose="020B0506020202030204" pitchFamily="34" charset="0"/>
                  </a:rPr>
                  <a:t>contesto</a:t>
                </a:r>
              </a:p>
            </p:txBody>
          </p:sp>
          <p:cxnSp>
            <p:nvCxnSpPr>
              <p:cNvPr id="10" name="Straight Connector 17">
                <a:extLst>
                  <a:ext uri="{FF2B5EF4-FFF2-40B4-BE49-F238E27FC236}">
                    <a16:creationId xmlns:a16="http://schemas.microsoft.com/office/drawing/2014/main" id="{C4B26D2B-0CE4-E82D-20EE-35D8AF3647DD}"/>
                  </a:ext>
                </a:extLst>
              </p:cNvPr>
              <p:cNvCxnSpPr>
                <a:stCxn id="24" idx="2"/>
                <a:endCxn id="24" idx="4"/>
              </p:cNvCxnSpPr>
              <p:nvPr/>
            </p:nvCxnSpPr>
            <p:spPr>
              <a:xfrm>
                <a:off x="2882487" y="3948559"/>
                <a:ext cx="2931978" cy="289038"/>
              </a:xfrm>
              <a:prstGeom prst="line">
                <a:avLst/>
              </a:prstGeom>
              <a:ln w="44450" cmpd="sng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9">
                <a:extLst>
                  <a:ext uri="{FF2B5EF4-FFF2-40B4-BE49-F238E27FC236}">
                    <a16:creationId xmlns:a16="http://schemas.microsoft.com/office/drawing/2014/main" id="{DD77DE81-211F-9B49-4E55-C1919DA1E4FA}"/>
                  </a:ext>
                </a:extLst>
              </p:cNvPr>
              <p:cNvCxnSpPr/>
              <p:nvPr/>
            </p:nvCxnSpPr>
            <p:spPr>
              <a:xfrm flipH="1">
                <a:off x="5393985" y="2021166"/>
                <a:ext cx="142853" cy="774785"/>
              </a:xfrm>
              <a:prstGeom prst="straightConnector1">
                <a:avLst/>
              </a:prstGeom>
              <a:ln>
                <a:solidFill>
                  <a:srgbClr val="BF9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21">
                <a:extLst>
                  <a:ext uri="{FF2B5EF4-FFF2-40B4-BE49-F238E27FC236}">
                    <a16:creationId xmlns:a16="http://schemas.microsoft.com/office/drawing/2014/main" id="{3F744384-98AD-E153-F341-A635427746A9}"/>
                  </a:ext>
                </a:extLst>
              </p:cNvPr>
              <p:cNvCxnSpPr/>
              <p:nvPr/>
            </p:nvCxnSpPr>
            <p:spPr>
              <a:xfrm>
                <a:off x="3741779" y="2428516"/>
                <a:ext cx="798880" cy="343643"/>
              </a:xfrm>
              <a:prstGeom prst="straightConnector1">
                <a:avLst/>
              </a:prstGeom>
              <a:ln w="19050">
                <a:solidFill>
                  <a:srgbClr val="BF9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23">
                <a:extLst>
                  <a:ext uri="{FF2B5EF4-FFF2-40B4-BE49-F238E27FC236}">
                    <a16:creationId xmlns:a16="http://schemas.microsoft.com/office/drawing/2014/main" id="{E3C9E7FF-3E46-A597-B21A-FDFCF54C380C}"/>
                  </a:ext>
                </a:extLst>
              </p:cNvPr>
              <p:cNvCxnSpPr/>
              <p:nvPr/>
            </p:nvCxnSpPr>
            <p:spPr>
              <a:xfrm flipV="1">
                <a:off x="3203848" y="3112655"/>
                <a:ext cx="1410345" cy="1038090"/>
              </a:xfrm>
              <a:prstGeom prst="straightConnector1">
                <a:avLst/>
              </a:prstGeom>
              <a:ln>
                <a:solidFill>
                  <a:srgbClr val="BF9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Title 3">
            <a:extLst>
              <a:ext uri="{FF2B5EF4-FFF2-40B4-BE49-F238E27FC236}">
                <a16:creationId xmlns:a16="http://schemas.microsoft.com/office/drawing/2014/main" id="{10E3AD62-A7DE-EF8C-BE38-5703DAC0A0E0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Il </a:t>
            </a:r>
            <a:r>
              <a:rPr lang="it-IT" b="1" dirty="0">
                <a:solidFill>
                  <a:srgbClr val="BF9000"/>
                </a:solidFill>
              </a:rPr>
              <a:t>progetto</a:t>
            </a:r>
            <a:r>
              <a:rPr lang="it-IT" dirty="0"/>
              <a:t> è l’</a:t>
            </a:r>
            <a:r>
              <a:rPr lang="it-IT" b="1" dirty="0">
                <a:solidFill>
                  <a:srgbClr val="BF9000"/>
                </a:solidFill>
              </a:rPr>
              <a:t>atto conoscitivo sperimentale </a:t>
            </a:r>
            <a:r>
              <a:rPr lang="it-IT" dirty="0"/>
              <a:t>che partendo dalle </a:t>
            </a:r>
            <a:r>
              <a:rPr lang="it-IT" b="1" dirty="0">
                <a:solidFill>
                  <a:srgbClr val="BF9000"/>
                </a:solidFill>
              </a:rPr>
              <a:t>esigenze</a:t>
            </a:r>
            <a:r>
              <a:rPr lang="it-IT" dirty="0"/>
              <a:t>, definisce la «</a:t>
            </a:r>
            <a:r>
              <a:rPr lang="it-IT" b="1" dirty="0">
                <a:solidFill>
                  <a:srgbClr val="BF9000"/>
                </a:solidFill>
              </a:rPr>
              <a:t>struttura</a:t>
            </a:r>
            <a:r>
              <a:rPr lang="it-IT" dirty="0"/>
              <a:t>» di un oggetto attraverso la </a:t>
            </a:r>
            <a:r>
              <a:rPr lang="it-IT" b="1" dirty="0">
                <a:solidFill>
                  <a:srgbClr val="BF9000"/>
                </a:solidFill>
              </a:rPr>
              <a:t>concezione</a:t>
            </a:r>
            <a:r>
              <a:rPr lang="it-IT" dirty="0"/>
              <a:t> di una </a:t>
            </a:r>
            <a:r>
              <a:rPr lang="it-IT" b="1" dirty="0">
                <a:solidFill>
                  <a:srgbClr val="BF9000"/>
                </a:solidFill>
              </a:rPr>
              <a:t>forma</a:t>
            </a:r>
            <a:r>
              <a:rPr lang="it-IT" dirty="0"/>
              <a:t> e la </a:t>
            </a:r>
            <a:r>
              <a:rPr lang="it-IT" b="1" dirty="0">
                <a:solidFill>
                  <a:srgbClr val="BF9000"/>
                </a:solidFill>
              </a:rPr>
              <a:t>determinazione</a:t>
            </a:r>
            <a:r>
              <a:rPr lang="it-IT" dirty="0"/>
              <a:t> del </a:t>
            </a:r>
            <a:r>
              <a:rPr lang="it-IT" b="1" dirty="0">
                <a:solidFill>
                  <a:srgbClr val="BF9000"/>
                </a:solidFill>
              </a:rPr>
              <a:t>modo di realizzarla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5271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F3AA6B1B-8B63-A0C2-FE9A-3398EFEB3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2280511"/>
            <a:ext cx="5427850" cy="3861079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1ACE3C-AA2D-1947-B3BC-C405A799AFB5}"/>
              </a:ext>
            </a:extLst>
          </p:cNvPr>
          <p:cNvSpPr txBox="1">
            <a:spLocks/>
          </p:cNvSpPr>
          <p:nvPr/>
        </p:nvSpPr>
        <p:spPr>
          <a:xfrm>
            <a:off x="4848551" y="2510505"/>
            <a:ext cx="1764000" cy="918496"/>
          </a:xfrm>
          <a:prstGeom prst="rect">
            <a:avLst/>
          </a:prstGeom>
          <a:solidFill>
            <a:schemeClr val="bg1"/>
          </a:solidFill>
          <a:ln>
            <a:solidFill>
              <a:srgbClr val="BF900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-20" dirty="0">
                <a:solidFill>
                  <a:srgbClr val="BF9000"/>
                </a:solidFill>
                <a:cs typeface="Segoe UI Semilight" panose="020B0402040204020203" pitchFamily="34" charset="0"/>
              </a:rPr>
              <a:t>TRASMISSIONE DEI CARICHI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3E228E4-0618-A69D-4CD3-138F6B12D367}"/>
              </a:ext>
            </a:extLst>
          </p:cNvPr>
          <p:cNvSpPr txBox="1">
            <a:spLocks/>
          </p:cNvSpPr>
          <p:nvPr/>
        </p:nvSpPr>
        <p:spPr>
          <a:xfrm>
            <a:off x="7186862" y="1560899"/>
            <a:ext cx="1550737" cy="8944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/>
              <a:t>Direzione verticale dei carichi</a:t>
            </a:r>
          </a:p>
        </p:txBody>
      </p:sp>
      <p:cxnSp>
        <p:nvCxnSpPr>
          <p:cNvPr id="8" name="Forma 9">
            <a:extLst>
              <a:ext uri="{FF2B5EF4-FFF2-40B4-BE49-F238E27FC236}">
                <a16:creationId xmlns:a16="http://schemas.microsoft.com/office/drawing/2014/main" id="{E1EA41F4-E2B5-5ADA-9960-B1AE109D94E9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 bwMode="auto">
          <a:xfrm flipV="1">
            <a:off x="6612551" y="2008107"/>
            <a:ext cx="574311" cy="961646"/>
          </a:xfrm>
          <a:prstGeom prst="bentConnector3">
            <a:avLst>
              <a:gd name="adj1" fmla="val 50000"/>
            </a:avLst>
          </a:prstGeom>
          <a:ln w="28575">
            <a:solidFill>
              <a:srgbClr val="BF9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3">
            <a:extLst>
              <a:ext uri="{FF2B5EF4-FFF2-40B4-BE49-F238E27FC236}">
                <a16:creationId xmlns:a16="http://schemas.microsoft.com/office/drawing/2014/main" id="{D5989A53-63E2-E9AE-F124-F3EF8AE827C7}"/>
              </a:ext>
            </a:extLst>
          </p:cNvPr>
          <p:cNvSpPr txBox="1">
            <a:spLocks/>
          </p:cNvSpPr>
          <p:nvPr/>
        </p:nvSpPr>
        <p:spPr>
          <a:xfrm>
            <a:off x="7186863" y="2760808"/>
            <a:ext cx="1550736" cy="8944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/>
              <a:t>Giacitura orizzontale delle superfici utili</a:t>
            </a: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6F27BC99-45CD-344E-6524-B925024E3F70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 bwMode="auto">
          <a:xfrm>
            <a:off x="6612551" y="2969753"/>
            <a:ext cx="574312" cy="238263"/>
          </a:xfrm>
          <a:prstGeom prst="bentConnector3">
            <a:avLst>
              <a:gd name="adj1" fmla="val 50000"/>
            </a:avLst>
          </a:prstGeom>
          <a:ln w="28575">
            <a:solidFill>
              <a:srgbClr val="BF9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3">
            <a:extLst>
              <a:ext uri="{FF2B5EF4-FFF2-40B4-BE49-F238E27FC236}">
                <a16:creationId xmlns:a16="http://schemas.microsoft.com/office/drawing/2014/main" id="{1C2B73D4-4D73-B666-49B0-9DC2E00665FC}"/>
              </a:ext>
            </a:extLst>
          </p:cNvPr>
          <p:cNvSpPr txBox="1">
            <a:spLocks/>
          </p:cNvSpPr>
          <p:nvPr/>
        </p:nvSpPr>
        <p:spPr>
          <a:xfrm>
            <a:off x="4848551" y="1216529"/>
            <a:ext cx="1764000" cy="107651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/>
              <a:t>PROBLEMATICHE DEL PROGETTO</a:t>
            </a:r>
          </a:p>
        </p:txBody>
      </p:sp>
    </p:spTree>
    <p:extLst>
      <p:ext uri="{BB962C8B-B14F-4D97-AF65-F5344CB8AC3E}">
        <p14:creationId xmlns:p14="http://schemas.microsoft.com/office/powerpoint/2010/main" val="1312495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764104D-0BDB-D658-C387-37CE3368ACD4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TRASMISSIONE DEI CARICHI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  <p:pic>
        <p:nvPicPr>
          <p:cNvPr id="3" name="Picture 2" descr="Casa dei Soviet (Kaliningrad) - Wikipedia">
            <a:extLst>
              <a:ext uri="{FF2B5EF4-FFF2-40B4-BE49-F238E27FC236}">
                <a16:creationId xmlns:a16="http://schemas.microsoft.com/office/drawing/2014/main" id="{0B61EE1B-57A9-D144-6E66-657FFEAEF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284" y="1254421"/>
            <a:ext cx="4929210" cy="4929210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4" name="Rectangle 66">
            <a:extLst>
              <a:ext uri="{FF2B5EF4-FFF2-40B4-BE49-F238E27FC236}">
                <a16:creationId xmlns:a16="http://schemas.microsoft.com/office/drawing/2014/main" id="{F07A956F-9104-9431-8419-EE25D8553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65" y="2522075"/>
            <a:ext cx="2515992" cy="90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dirty="0" err="1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Dom</a:t>
            </a:r>
            <a:r>
              <a:rPr lang="it-IT" altLang="it-IT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 </a:t>
            </a:r>
            <a:r>
              <a:rPr lang="it-IT" altLang="it-IT" dirty="0" err="1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Sovet’ov</a:t>
            </a:r>
            <a:r>
              <a:rPr lang="it-IT" altLang="it-IT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, 1970</a:t>
            </a:r>
          </a:p>
          <a:p>
            <a:pPr algn="ctr">
              <a:spcBef>
                <a:spcPct val="0"/>
              </a:spcBef>
            </a:pPr>
            <a:r>
              <a:rPr lang="it-IT" altLang="it-IT" dirty="0">
                <a:solidFill>
                  <a:schemeClr val="accent4">
                    <a:lumMod val="75000"/>
                  </a:schemeClr>
                </a:solidFill>
                <a:latin typeface="Swis721 Cn BT" panose="020B0506020202030204" pitchFamily="34" charset="0"/>
                <a:ea typeface="+mj-ea"/>
                <a:cs typeface="+mj-cs"/>
              </a:rPr>
              <a:t>Kaliningrad (RUS)</a:t>
            </a:r>
          </a:p>
        </p:txBody>
      </p:sp>
    </p:spTree>
    <p:extLst>
      <p:ext uri="{BB962C8B-B14F-4D97-AF65-F5344CB8AC3E}">
        <p14:creationId xmlns:p14="http://schemas.microsoft.com/office/powerpoint/2010/main" val="1384390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B650284-518C-8471-BBE3-2BBAEB87BD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624" y="1254421"/>
            <a:ext cx="6579870" cy="4934903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D764104D-0BDB-D658-C387-37CE3368ACD4}"/>
              </a:ext>
            </a:extLst>
          </p:cNvPr>
          <p:cNvSpPr txBox="1">
            <a:spLocks/>
          </p:cNvSpPr>
          <p:nvPr/>
        </p:nvSpPr>
        <p:spPr>
          <a:xfrm>
            <a:off x="784765" y="1171421"/>
            <a:ext cx="1765300" cy="10763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TRASMISSIONE DEI CARICHI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Problematiche progettuali</a:t>
            </a:r>
          </a:p>
        </p:txBody>
      </p:sp>
    </p:spTree>
    <p:extLst>
      <p:ext uri="{BB962C8B-B14F-4D97-AF65-F5344CB8AC3E}">
        <p14:creationId xmlns:p14="http://schemas.microsoft.com/office/powerpoint/2010/main" val="20684158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1051</Words>
  <Application>Microsoft Office PowerPoint</Application>
  <PresentationFormat>Presentazione su schermo (4:3)</PresentationFormat>
  <Paragraphs>254</Paragraphs>
  <Slides>47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53" baseType="lpstr">
      <vt:lpstr>Segoe UI Semilight</vt:lpstr>
      <vt:lpstr>Arial</vt:lpstr>
      <vt:lpstr>Swis721 Cn BT</vt:lpstr>
      <vt:lpstr>Segoe UI</vt:lpstr>
      <vt:lpstr>Calibri</vt:lpstr>
      <vt:lpstr>Tema di Office</vt:lpstr>
      <vt:lpstr>Presentazione standard di PowerPoint</vt:lpstr>
      <vt:lpstr>Lessico di base</vt:lpstr>
      <vt:lpstr>Lessico di base</vt:lpstr>
      <vt:lpstr>Presentazione standard di PowerPoint</vt:lpstr>
      <vt:lpstr>Progetto come atto di sintesi</vt:lpstr>
      <vt:lpstr>Progetto come atto di sintesi</vt:lpstr>
      <vt:lpstr>Problematiche progettuali</vt:lpstr>
      <vt:lpstr>Problematiche progettuali</vt:lpstr>
      <vt:lpstr>Problematiche progettuali</vt:lpstr>
      <vt:lpstr>Problematiche progettuali</vt:lpstr>
      <vt:lpstr>Problematiche progettuali</vt:lpstr>
      <vt:lpstr>Problematiche progettuali</vt:lpstr>
      <vt:lpstr>Problematiche progettuali</vt:lpstr>
      <vt:lpstr>Problematiche progettuali</vt:lpstr>
      <vt:lpstr>Problematiche progettuali</vt:lpstr>
      <vt:lpstr>Problematiche progettuali</vt:lpstr>
      <vt:lpstr>Problematiche progettuali</vt:lpstr>
      <vt:lpstr>Problematiche progettuali</vt:lpstr>
      <vt:lpstr>Problematiche progettuali</vt:lpstr>
      <vt:lpstr>Problematiche progettuali</vt:lpstr>
      <vt:lpstr>Problematiche progettuali</vt:lpstr>
      <vt:lpstr>Problematiche progettuali</vt:lpstr>
      <vt:lpstr>Problematiche progettuali</vt:lpstr>
      <vt:lpstr>Problematiche progettuali</vt:lpstr>
      <vt:lpstr>Problematiche progettuali</vt:lpstr>
      <vt:lpstr>Problematiche progettuali</vt:lpstr>
      <vt:lpstr>Problematiche progettuali</vt:lpstr>
      <vt:lpstr>Problematiche progettuali</vt:lpstr>
      <vt:lpstr>Problematiche progettuali</vt:lpstr>
      <vt:lpstr>Problematiche progettuali</vt:lpstr>
      <vt:lpstr>Problematiche progettuali</vt:lpstr>
      <vt:lpstr>Problematiche progettuali</vt:lpstr>
      <vt:lpstr>Problematiche progettuali</vt:lpstr>
      <vt:lpstr>Problematiche progettuali</vt:lpstr>
      <vt:lpstr>Presentazione standard di PowerPoint</vt:lpstr>
      <vt:lpstr>Concetti chiave</vt:lpstr>
      <vt:lpstr>Concetti chiave</vt:lpstr>
      <vt:lpstr>Concetti chiave</vt:lpstr>
      <vt:lpstr>Concetti chiave</vt:lpstr>
      <vt:lpstr>Concetti chiave</vt:lpstr>
      <vt:lpstr>Concetti chiave</vt:lpstr>
      <vt:lpstr>Concetti chiave</vt:lpstr>
      <vt:lpstr>Concetti chiave</vt:lpstr>
      <vt:lpstr>Concetti chiave</vt:lpstr>
      <vt:lpstr>Concetti chiave</vt:lpstr>
      <vt:lpstr>Concetti chiave</vt:lpstr>
      <vt:lpstr>Concetti chiave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PCE_arg_16</dc:title>
  <dc:creator>Carlo Antonio Stival</dc:creator>
  <cp:keywords>MEC_04_2021</cp:keywords>
  <cp:lastModifiedBy>STIVAL CARLO ANTONIO</cp:lastModifiedBy>
  <cp:revision>541</cp:revision>
  <dcterms:created xsi:type="dcterms:W3CDTF">2018-02-02T13:45:01Z</dcterms:created>
  <dcterms:modified xsi:type="dcterms:W3CDTF">2024-10-07T10:57:03Z</dcterms:modified>
</cp:coreProperties>
</file>