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1" r:id="rId2"/>
    <p:sldId id="388" r:id="rId3"/>
    <p:sldId id="363" r:id="rId4"/>
    <p:sldId id="407" r:id="rId5"/>
    <p:sldId id="408" r:id="rId6"/>
    <p:sldId id="409" r:id="rId7"/>
    <p:sldId id="410" r:id="rId8"/>
    <p:sldId id="386" r:id="rId9"/>
    <p:sldId id="387" r:id="rId10"/>
    <p:sldId id="413" r:id="rId11"/>
    <p:sldId id="394" r:id="rId12"/>
    <p:sldId id="411" r:id="rId13"/>
    <p:sldId id="419" r:id="rId14"/>
    <p:sldId id="414" r:id="rId15"/>
    <p:sldId id="418" r:id="rId16"/>
    <p:sldId id="415" r:id="rId17"/>
    <p:sldId id="416" r:id="rId18"/>
    <p:sldId id="420" r:id="rId19"/>
    <p:sldId id="362" r:id="rId20"/>
    <p:sldId id="371" r:id="rId21"/>
    <p:sldId id="395" r:id="rId22"/>
    <p:sldId id="372" r:id="rId23"/>
    <p:sldId id="422" r:id="rId24"/>
    <p:sldId id="398" r:id="rId25"/>
    <p:sldId id="423" r:id="rId26"/>
    <p:sldId id="389" r:id="rId27"/>
    <p:sldId id="399" r:id="rId28"/>
    <p:sldId id="424" r:id="rId29"/>
    <p:sldId id="393" r:id="rId30"/>
    <p:sldId id="421" r:id="rId31"/>
    <p:sldId id="403" r:id="rId32"/>
    <p:sldId id="404" r:id="rId33"/>
    <p:sldId id="405" r:id="rId34"/>
    <p:sldId id="401" r:id="rId35"/>
    <p:sldId id="400" r:id="rId36"/>
    <p:sldId id="425" r:id="rId37"/>
    <p:sldId id="390" r:id="rId38"/>
    <p:sldId id="391" r:id="rId39"/>
    <p:sldId id="406" r:id="rId40"/>
    <p:sldId id="392" r:id="rId41"/>
    <p:sldId id="426" r:id="rId42"/>
    <p:sldId id="427"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7" autoAdjust="0"/>
    <p:restoredTop sz="94411" autoAdjust="0"/>
  </p:normalViewPr>
  <p:slideViewPr>
    <p:cSldViewPr snapToGrid="0">
      <p:cViewPr varScale="1">
        <p:scale>
          <a:sx n="63" d="100"/>
          <a:sy n="63" d="100"/>
        </p:scale>
        <p:origin x="1384" y="64"/>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5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07/10/2024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07/10/2024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07/10/2024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07/10/2024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07/10/2024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07/10/2024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07/10/2024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07/10/2024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4.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G"/><Relationship Id="rId3" Type="http://schemas.openxmlformats.org/officeDocument/2006/relationships/image" Target="../media/image32.JPG"/><Relationship Id="rId7" Type="http://schemas.openxmlformats.org/officeDocument/2006/relationships/image" Target="../media/image36.JPG"/><Relationship Id="rId12" Type="http://schemas.openxmlformats.org/officeDocument/2006/relationships/image" Target="../media/image41.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25.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G"/><Relationship Id="rId3" Type="http://schemas.openxmlformats.org/officeDocument/2006/relationships/image" Target="../media/image32.JPG"/><Relationship Id="rId7" Type="http://schemas.openxmlformats.org/officeDocument/2006/relationships/image" Target="../media/image36.JPG"/><Relationship Id="rId12" Type="http://schemas.openxmlformats.org/officeDocument/2006/relationships/image" Target="../media/image41.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50.png"/><Relationship Id="rId3" Type="http://schemas.openxmlformats.org/officeDocument/2006/relationships/image" Target="../media/image23.JPG"/><Relationship Id="rId21" Type="http://schemas.openxmlformats.org/officeDocument/2006/relationships/image" Target="../media/image43.JP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40.png"/><Relationship Id="rId2" Type="http://schemas.openxmlformats.org/officeDocument/2006/relationships/image" Target="../media/image31.JPG"/><Relationship Id="rId16" Type="http://schemas.openxmlformats.org/officeDocument/2006/relationships/image" Target="../media/image430.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36.JPG"/><Relationship Id="rId10" Type="http://schemas.openxmlformats.org/officeDocument/2006/relationships/image" Target="../media/image38.png"/><Relationship Id="rId4" Type="http://schemas.openxmlformats.org/officeDocument/2006/relationships/image" Target="../media/image29.JP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50.png"/><Relationship Id="rId3" Type="http://schemas.openxmlformats.org/officeDocument/2006/relationships/image" Target="../media/image23.JPG"/><Relationship Id="rId21" Type="http://schemas.openxmlformats.org/officeDocument/2006/relationships/image" Target="../media/image43.JP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40.png"/><Relationship Id="rId2" Type="http://schemas.openxmlformats.org/officeDocument/2006/relationships/image" Target="../media/image31.JPG"/><Relationship Id="rId16" Type="http://schemas.openxmlformats.org/officeDocument/2006/relationships/image" Target="../media/image430.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36.JPG"/><Relationship Id="rId10" Type="http://schemas.openxmlformats.org/officeDocument/2006/relationships/image" Target="../media/image38.png"/><Relationship Id="rId4" Type="http://schemas.openxmlformats.org/officeDocument/2006/relationships/image" Target="../media/image29.JP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Legami chimici</a:t>
            </a:r>
            <a:endParaRPr lang="it-IT" sz="3200" dirty="0">
              <a:solidFill>
                <a:srgbClr val="0070C0"/>
              </a:solidFill>
            </a:endParaRPr>
          </a:p>
        </p:txBody>
      </p:sp>
      <p:sp>
        <p:nvSpPr>
          <p:cNvPr id="10" name="Content Placeholder 2"/>
          <p:cNvSpPr txBox="1">
            <a:spLocks/>
          </p:cNvSpPr>
          <p:nvPr/>
        </p:nvSpPr>
        <p:spPr>
          <a:xfrm>
            <a:off x="479610" y="857135"/>
            <a:ext cx="792928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900" dirty="0" smtClean="0"/>
              <a:t>Atomi </a:t>
            </a:r>
            <a:r>
              <a:rPr lang="it-IT" sz="1900" dirty="0"/>
              <a:t>con una configurazione di valenza non </a:t>
            </a:r>
            <a:r>
              <a:rPr lang="it-IT" sz="1900" dirty="0" smtClean="0"/>
              <a:t>completa reagiscono in modo da raggiungere una </a:t>
            </a:r>
            <a:r>
              <a:rPr lang="it-IT" sz="1900" dirty="0"/>
              <a:t>configurazione elettronica stabile, </a:t>
            </a:r>
            <a:r>
              <a:rPr lang="it-IT" sz="1900" dirty="0" smtClean="0"/>
              <a:t>spesso quella con </a:t>
            </a:r>
            <a:r>
              <a:rPr lang="it-IT" sz="1900" dirty="0"/>
              <a:t>un guscio di valenza </a:t>
            </a:r>
            <a:r>
              <a:rPr lang="it-IT" sz="1900" dirty="0" smtClean="0"/>
              <a:t>completo (configurazione dell’ottetto).</a:t>
            </a:r>
            <a:endParaRPr lang="it-IT" sz="1900" b="1" dirty="0" smtClean="0"/>
          </a:p>
        </p:txBody>
      </p:sp>
      <p:sp>
        <p:nvSpPr>
          <p:cNvPr id="6" name="Content Placeholder 2"/>
          <p:cNvSpPr txBox="1">
            <a:spLocks/>
          </p:cNvSpPr>
          <p:nvPr/>
        </p:nvSpPr>
        <p:spPr>
          <a:xfrm>
            <a:off x="3173506" y="2129078"/>
            <a:ext cx="523538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900" dirty="0" smtClean="0"/>
              <a:t>Per farlo, gli atomi possono:</a:t>
            </a:r>
          </a:p>
          <a:p>
            <a:pPr marL="457200" indent="-457200">
              <a:lnSpc>
                <a:spcPct val="120000"/>
              </a:lnSpc>
              <a:spcBef>
                <a:spcPts val="0"/>
              </a:spcBef>
              <a:spcAft>
                <a:spcPts val="1800"/>
              </a:spcAft>
              <a:buAutoNum type="alphaLcParenBoth"/>
            </a:pPr>
            <a:r>
              <a:rPr lang="it-IT" sz="1900" dirty="0" smtClean="0"/>
              <a:t>Acquisire o cedere elettroni, formando una coppia di ioni tenuti assieme da interazioni elettrostatiche: si forma così un </a:t>
            </a:r>
            <a:r>
              <a:rPr lang="it-IT" sz="1900" b="1" dirty="0" smtClean="0"/>
              <a:t>legame ionico</a:t>
            </a:r>
          </a:p>
          <a:p>
            <a:pPr marL="457200" indent="-457200">
              <a:lnSpc>
                <a:spcPct val="120000"/>
              </a:lnSpc>
              <a:spcBef>
                <a:spcPts val="0"/>
              </a:spcBef>
              <a:spcAft>
                <a:spcPts val="1800"/>
              </a:spcAft>
              <a:buAutoNum type="alphaLcParenBoth"/>
            </a:pPr>
            <a:r>
              <a:rPr lang="it-IT" sz="1900" dirty="0" smtClean="0"/>
              <a:t>Condividere una o più coppie di elettroni in modo che ciascuno dei due atomi coinvolti nel </a:t>
            </a:r>
            <a:r>
              <a:rPr lang="it-IT" sz="1900" b="1" dirty="0" smtClean="0"/>
              <a:t>legame covalente</a:t>
            </a:r>
            <a:r>
              <a:rPr lang="it-IT" sz="1900" dirty="0" smtClean="0"/>
              <a:t> raggiungano una configurazione stabile.</a:t>
            </a:r>
            <a:endParaRPr lang="it-IT" sz="1900" b="1" dirty="0" smtClean="0"/>
          </a:p>
        </p:txBody>
      </p:sp>
      <p:pic>
        <p:nvPicPr>
          <p:cNvPr id="8"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b="50513"/>
          <a:stretch/>
        </p:blipFill>
        <p:spPr bwMode="auto">
          <a:xfrm>
            <a:off x="911884" y="2113544"/>
            <a:ext cx="1992681" cy="171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l="4658" r="5310" b="29278"/>
          <a:stretch/>
        </p:blipFill>
        <p:spPr bwMode="auto">
          <a:xfrm>
            <a:off x="587186" y="4021964"/>
            <a:ext cx="2473117" cy="14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479609" y="5791429"/>
            <a:ext cx="792928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900" b="1" dirty="0" smtClean="0">
                <a:solidFill>
                  <a:srgbClr val="FF0000"/>
                </a:solidFill>
              </a:rPr>
              <a:t>Questi due tipi di legame </a:t>
            </a:r>
            <a:r>
              <a:rPr lang="it-IT" sz="1900" b="1" dirty="0">
                <a:solidFill>
                  <a:srgbClr val="FF0000"/>
                </a:solidFill>
              </a:rPr>
              <a:t>sono due forme limite, ma esiste un ampio spettro di legami che hanno sia carattere ionico che carattere </a:t>
            </a:r>
            <a:r>
              <a:rPr lang="it-IT" sz="1900" b="1" dirty="0" smtClean="0">
                <a:solidFill>
                  <a:srgbClr val="FF0000"/>
                </a:solidFill>
              </a:rPr>
              <a:t>covalente.</a:t>
            </a:r>
          </a:p>
        </p:txBody>
      </p:sp>
    </p:spTree>
    <p:extLst>
      <p:ext uri="{BB962C8B-B14F-4D97-AF65-F5344CB8AC3E}">
        <p14:creationId xmlns:p14="http://schemas.microsoft.com/office/powerpoint/2010/main" val="15640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57" y="37369"/>
            <a:ext cx="7996518" cy="809251"/>
          </a:xfrm>
        </p:spPr>
        <p:txBody>
          <a:bodyPr>
            <a:normAutofit/>
          </a:bodyPr>
          <a:lstStyle/>
          <a:p>
            <a:r>
              <a:rPr lang="it-IT" sz="3200" dirty="0" smtClean="0">
                <a:solidFill>
                  <a:srgbClr val="0070C0"/>
                </a:solidFill>
              </a:rPr>
              <a:t>Legami covalenti</a:t>
            </a:r>
            <a:endParaRPr lang="it-IT" sz="3200" dirty="0">
              <a:solidFill>
                <a:srgbClr val="0070C0"/>
              </a:solidFill>
            </a:endParaRPr>
          </a:p>
        </p:txBody>
      </p:sp>
      <p:pic>
        <p:nvPicPr>
          <p:cNvPr id="13" name="Immagine 12" descr="legame_idrogeno_1.jpg"/>
          <p:cNvPicPr>
            <a:picLocks noChangeAspect="1"/>
          </p:cNvPicPr>
          <p:nvPr/>
        </p:nvPicPr>
        <p:blipFill>
          <a:blip r:embed="rId2" cstate="print"/>
          <a:stretch>
            <a:fillRect/>
          </a:stretch>
        </p:blipFill>
        <p:spPr>
          <a:xfrm>
            <a:off x="491411" y="627733"/>
            <a:ext cx="2370227" cy="2099344"/>
          </a:xfrm>
          <a:prstGeom prst="rect">
            <a:avLst/>
          </a:prstGeom>
        </p:spPr>
      </p:pic>
      <p:sp>
        <p:nvSpPr>
          <p:cNvPr id="4" name="Rettangolo 3"/>
          <p:cNvSpPr/>
          <p:nvPr/>
        </p:nvSpPr>
        <p:spPr>
          <a:xfrm>
            <a:off x="449096" y="403442"/>
            <a:ext cx="2446504" cy="369332"/>
          </a:xfrm>
          <a:prstGeom prst="rect">
            <a:avLst/>
          </a:prstGeom>
        </p:spPr>
        <p:txBody>
          <a:bodyPr wrap="none">
            <a:spAutoFit/>
          </a:bodyPr>
          <a:lstStyle/>
          <a:p>
            <a:r>
              <a:rPr lang="it-IT" dirty="0"/>
              <a:t>H: 1s</a:t>
            </a:r>
            <a:r>
              <a:rPr lang="it-IT" baseline="30000" dirty="0"/>
              <a:t>1</a:t>
            </a:r>
            <a:r>
              <a:rPr lang="it-IT" dirty="0"/>
              <a:t> 	    </a:t>
            </a:r>
            <a:r>
              <a:rPr lang="it-IT" dirty="0" smtClean="0"/>
              <a:t>          </a:t>
            </a:r>
            <a:r>
              <a:rPr lang="it-IT" dirty="0"/>
              <a:t>H: 1s</a:t>
            </a:r>
            <a:r>
              <a:rPr lang="it-IT" baseline="30000" dirty="0"/>
              <a:t>1</a:t>
            </a:r>
            <a:r>
              <a:rPr lang="it-IT" dirty="0"/>
              <a:t> </a:t>
            </a:r>
          </a:p>
        </p:txBody>
      </p:sp>
      <p:sp>
        <p:nvSpPr>
          <p:cNvPr id="8" name="CasellaDiTesto 7"/>
          <p:cNvSpPr txBox="1"/>
          <p:nvPr/>
        </p:nvSpPr>
        <p:spPr>
          <a:xfrm>
            <a:off x="3240283" y="986859"/>
            <a:ext cx="5586126" cy="1200329"/>
          </a:xfrm>
          <a:prstGeom prst="rect">
            <a:avLst/>
          </a:prstGeom>
          <a:noFill/>
        </p:spPr>
        <p:txBody>
          <a:bodyPr wrap="square" rtlCol="0">
            <a:spAutoFit/>
          </a:bodyPr>
          <a:lstStyle/>
          <a:p>
            <a:r>
              <a:rPr lang="it-IT" sz="2400" dirty="0" smtClean="0"/>
              <a:t>L’idrogeno elementare esiste in natura come molecola biatomica H</a:t>
            </a:r>
            <a:r>
              <a:rPr lang="it-IT" sz="2400" baseline="-25000" dirty="0" smtClean="0"/>
              <a:t>2</a:t>
            </a:r>
            <a:r>
              <a:rPr lang="it-IT" sz="2400" dirty="0" smtClean="0"/>
              <a:t>, e non come atomi individuali</a:t>
            </a:r>
            <a:endParaRPr lang="it-IT" sz="2400" dirty="0"/>
          </a:p>
        </p:txBody>
      </p:sp>
      <p:grpSp>
        <p:nvGrpSpPr>
          <p:cNvPr id="18" name="Gruppo 17"/>
          <p:cNvGrpSpPr/>
          <p:nvPr/>
        </p:nvGrpSpPr>
        <p:grpSpPr>
          <a:xfrm>
            <a:off x="344683" y="2951368"/>
            <a:ext cx="2895600" cy="3678246"/>
            <a:chOff x="838200" y="2286000"/>
            <a:chExt cx="2929965" cy="4189670"/>
          </a:xfrm>
        </p:grpSpPr>
        <p:pic>
          <p:nvPicPr>
            <p:cNvPr id="19" name="Immagine 18" descr="ossigenomolecolare.png"/>
            <p:cNvPicPr>
              <a:picLocks noChangeAspect="1"/>
            </p:cNvPicPr>
            <p:nvPr/>
          </p:nvPicPr>
          <p:blipFill>
            <a:blip r:embed="rId3" cstate="print"/>
            <a:srcRect l="15308" t="9495" r="34998" b="13995"/>
            <a:stretch>
              <a:fillRect/>
            </a:stretch>
          </p:blipFill>
          <p:spPr>
            <a:xfrm>
              <a:off x="838200" y="2667000"/>
              <a:ext cx="2929965" cy="2819400"/>
            </a:xfrm>
            <a:prstGeom prst="rect">
              <a:avLst/>
            </a:prstGeom>
          </p:spPr>
        </p:pic>
        <p:sp>
          <p:nvSpPr>
            <p:cNvPr id="20" name="CasellaDiTesto 19"/>
            <p:cNvSpPr txBox="1"/>
            <p:nvPr/>
          </p:nvSpPr>
          <p:spPr>
            <a:xfrm>
              <a:off x="1295400" y="2286000"/>
              <a:ext cx="1828800" cy="400110"/>
            </a:xfrm>
            <a:prstGeom prst="rect">
              <a:avLst/>
            </a:prstGeom>
            <a:noFill/>
          </p:spPr>
          <p:txBody>
            <a:bodyPr wrap="square" rtlCol="0">
              <a:spAutoFit/>
            </a:bodyPr>
            <a:lstStyle/>
            <a:p>
              <a:pPr algn="ctr"/>
              <a:r>
                <a:rPr lang="it-IT" sz="2000" dirty="0" smtClean="0"/>
                <a:t>O: [</a:t>
              </a:r>
              <a:r>
                <a:rPr lang="it-IT" sz="2000" dirty="0" err="1" smtClean="0"/>
                <a:t>He</a:t>
              </a:r>
              <a:r>
                <a:rPr lang="it-IT" sz="2000" dirty="0" smtClean="0"/>
                <a:t>] 2s</a:t>
              </a:r>
              <a:r>
                <a:rPr lang="it-IT" sz="2000" baseline="30000" dirty="0" smtClean="0"/>
                <a:t>2</a:t>
              </a:r>
              <a:r>
                <a:rPr lang="it-IT" sz="2000" dirty="0" smtClean="0"/>
                <a:t> 2p</a:t>
              </a:r>
              <a:r>
                <a:rPr lang="it-IT" sz="2000" baseline="30000" dirty="0" smtClean="0"/>
                <a:t>4</a:t>
              </a:r>
              <a:r>
                <a:rPr lang="it-IT" sz="2000" dirty="0" smtClean="0"/>
                <a:t> </a:t>
              </a:r>
              <a:endParaRPr lang="it-IT" sz="2000" dirty="0"/>
            </a:p>
          </p:txBody>
        </p:sp>
        <p:sp>
          <p:nvSpPr>
            <p:cNvPr id="21" name="CasellaDiTesto 20"/>
            <p:cNvSpPr txBox="1"/>
            <p:nvPr/>
          </p:nvSpPr>
          <p:spPr>
            <a:xfrm>
              <a:off x="3124200" y="4648200"/>
              <a:ext cx="609600" cy="584775"/>
            </a:xfrm>
            <a:prstGeom prst="rect">
              <a:avLst/>
            </a:prstGeom>
            <a:noFill/>
          </p:spPr>
          <p:txBody>
            <a:bodyPr wrap="square" rtlCol="0">
              <a:spAutoFit/>
            </a:bodyPr>
            <a:lstStyle/>
            <a:p>
              <a:r>
                <a:rPr lang="it-IT" sz="3200" dirty="0" smtClean="0"/>
                <a:t>O</a:t>
              </a:r>
              <a:r>
                <a:rPr lang="it-IT" sz="3200" baseline="-25000" dirty="0" smtClean="0"/>
                <a:t>2</a:t>
              </a:r>
              <a:endParaRPr lang="it-IT" sz="3200" baseline="-25000" dirty="0"/>
            </a:p>
          </p:txBody>
        </p:sp>
        <p:sp>
          <p:nvSpPr>
            <p:cNvPr id="22" name="CasellaDiTesto 21"/>
            <p:cNvSpPr txBox="1"/>
            <p:nvPr/>
          </p:nvSpPr>
          <p:spPr>
            <a:xfrm>
              <a:off x="1066800" y="5562600"/>
              <a:ext cx="2514600" cy="913070"/>
            </a:xfrm>
            <a:prstGeom prst="rect">
              <a:avLst/>
            </a:prstGeom>
            <a:noFill/>
          </p:spPr>
          <p:txBody>
            <a:bodyPr wrap="square" rtlCol="0">
              <a:spAutoFit/>
            </a:bodyPr>
            <a:lstStyle/>
            <a:p>
              <a:pPr algn="ctr"/>
              <a:r>
                <a:rPr lang="it-IT" sz="3200" dirty="0" err="1" smtClean="0"/>
                <a:t>O=O</a:t>
              </a:r>
              <a:endParaRPr lang="it-IT" sz="3200" dirty="0" smtClean="0"/>
            </a:p>
            <a:p>
              <a:pPr algn="ctr"/>
              <a:r>
                <a:rPr lang="it-IT" sz="3200" baseline="-25000" dirty="0" smtClean="0"/>
                <a:t>Doppio legame</a:t>
              </a:r>
              <a:endParaRPr lang="it-IT" sz="3200" baseline="-25000" dirty="0"/>
            </a:p>
          </p:txBody>
        </p:sp>
        <p:sp>
          <p:nvSpPr>
            <p:cNvPr id="23" name="Freccia in giù 22"/>
            <p:cNvSpPr/>
            <p:nvPr/>
          </p:nvSpPr>
          <p:spPr>
            <a:xfrm>
              <a:off x="1981200" y="3352800"/>
              <a:ext cx="533400" cy="1143000"/>
            </a:xfrm>
            <a:prstGeom prst="down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4" name="Gruppo 23"/>
          <p:cNvGrpSpPr/>
          <p:nvPr/>
        </p:nvGrpSpPr>
        <p:grpSpPr>
          <a:xfrm>
            <a:off x="4863059" y="2812026"/>
            <a:ext cx="3386206" cy="3808053"/>
            <a:chOff x="4800600" y="2286000"/>
            <a:chExt cx="3429000" cy="4138294"/>
          </a:xfrm>
        </p:grpSpPr>
        <p:pic>
          <p:nvPicPr>
            <p:cNvPr id="25" name="Immagine 24" descr="azotomolecolare.png"/>
            <p:cNvPicPr>
              <a:picLocks noChangeAspect="1"/>
            </p:cNvPicPr>
            <p:nvPr/>
          </p:nvPicPr>
          <p:blipFill>
            <a:blip r:embed="rId4" cstate="print"/>
            <a:srcRect l="14400" t="9542" r="29343" b="9448"/>
            <a:stretch>
              <a:fillRect/>
            </a:stretch>
          </p:blipFill>
          <p:spPr>
            <a:xfrm>
              <a:off x="4800600" y="2590800"/>
              <a:ext cx="3352800" cy="3017520"/>
            </a:xfrm>
            <a:prstGeom prst="rect">
              <a:avLst/>
            </a:prstGeom>
          </p:spPr>
        </p:pic>
        <p:sp>
          <p:nvSpPr>
            <p:cNvPr id="26" name="Freccia in giù 25"/>
            <p:cNvSpPr/>
            <p:nvPr/>
          </p:nvSpPr>
          <p:spPr>
            <a:xfrm>
              <a:off x="6172200" y="3276600"/>
              <a:ext cx="533400" cy="1143000"/>
            </a:xfrm>
            <a:prstGeom prst="down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5562600" y="2286000"/>
              <a:ext cx="1828800" cy="400110"/>
            </a:xfrm>
            <a:prstGeom prst="rect">
              <a:avLst/>
            </a:prstGeom>
            <a:noFill/>
          </p:spPr>
          <p:txBody>
            <a:bodyPr wrap="square" rtlCol="0">
              <a:spAutoFit/>
            </a:bodyPr>
            <a:lstStyle/>
            <a:p>
              <a:pPr algn="ctr"/>
              <a:r>
                <a:rPr lang="it-IT" sz="2000" dirty="0" smtClean="0"/>
                <a:t>N: [</a:t>
              </a:r>
              <a:r>
                <a:rPr lang="it-IT" sz="2000" dirty="0" err="1" smtClean="0"/>
                <a:t>He</a:t>
              </a:r>
              <a:r>
                <a:rPr lang="it-IT" sz="2000" dirty="0" smtClean="0"/>
                <a:t>] 2s</a:t>
              </a:r>
              <a:r>
                <a:rPr lang="it-IT" sz="2000" baseline="30000" dirty="0" smtClean="0"/>
                <a:t>2</a:t>
              </a:r>
              <a:r>
                <a:rPr lang="it-IT" sz="2000" dirty="0" smtClean="0"/>
                <a:t> 2p</a:t>
              </a:r>
              <a:r>
                <a:rPr lang="it-IT" sz="2000" baseline="30000" dirty="0" smtClean="0"/>
                <a:t>3</a:t>
              </a:r>
              <a:r>
                <a:rPr lang="it-IT" sz="2000" dirty="0" smtClean="0"/>
                <a:t> </a:t>
              </a:r>
              <a:endParaRPr lang="it-IT" sz="2000" dirty="0"/>
            </a:p>
          </p:txBody>
        </p:sp>
        <p:sp>
          <p:nvSpPr>
            <p:cNvPr id="28" name="CasellaDiTesto 27"/>
            <p:cNvSpPr txBox="1"/>
            <p:nvPr/>
          </p:nvSpPr>
          <p:spPr>
            <a:xfrm>
              <a:off x="7620000" y="4648200"/>
              <a:ext cx="609600" cy="584775"/>
            </a:xfrm>
            <a:prstGeom prst="rect">
              <a:avLst/>
            </a:prstGeom>
            <a:noFill/>
          </p:spPr>
          <p:txBody>
            <a:bodyPr wrap="square" rtlCol="0">
              <a:spAutoFit/>
            </a:bodyPr>
            <a:lstStyle/>
            <a:p>
              <a:r>
                <a:rPr lang="it-IT" sz="3200" dirty="0" smtClean="0"/>
                <a:t>N</a:t>
              </a:r>
              <a:r>
                <a:rPr lang="it-IT" sz="3200" baseline="-25000" dirty="0" smtClean="0"/>
                <a:t>2</a:t>
              </a:r>
              <a:endParaRPr lang="it-IT" sz="3200" baseline="-25000" dirty="0"/>
            </a:p>
          </p:txBody>
        </p:sp>
        <p:sp>
          <p:nvSpPr>
            <p:cNvPr id="29" name="CasellaDiTesto 28"/>
            <p:cNvSpPr txBox="1"/>
            <p:nvPr/>
          </p:nvSpPr>
          <p:spPr>
            <a:xfrm>
              <a:off x="5410200" y="5511224"/>
              <a:ext cx="2209800" cy="913070"/>
            </a:xfrm>
            <a:prstGeom prst="rect">
              <a:avLst/>
            </a:prstGeom>
            <a:noFill/>
          </p:spPr>
          <p:txBody>
            <a:bodyPr wrap="square" rtlCol="0">
              <a:spAutoFit/>
            </a:bodyPr>
            <a:lstStyle/>
            <a:p>
              <a:pPr algn="ctr"/>
              <a:r>
                <a:rPr lang="it-IT" sz="3200" dirty="0" smtClean="0"/>
                <a:t>NΞN</a:t>
              </a:r>
            </a:p>
            <a:p>
              <a:pPr algn="ctr"/>
              <a:r>
                <a:rPr lang="it-IT" sz="3200" baseline="-25000" dirty="0" smtClean="0"/>
                <a:t>Triplo legame</a:t>
              </a:r>
              <a:endParaRPr lang="it-IT" sz="3200" baseline="-25000" dirty="0"/>
            </a:p>
          </p:txBody>
        </p:sp>
      </p:grpSp>
    </p:spTree>
    <p:extLst>
      <p:ext uri="{BB962C8B-B14F-4D97-AF65-F5344CB8AC3E}">
        <p14:creationId xmlns:p14="http://schemas.microsoft.com/office/powerpoint/2010/main" val="8122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79610" y="372503"/>
            <a:ext cx="800024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legame covalente è detto </a:t>
            </a:r>
            <a:r>
              <a:rPr lang="it-IT" sz="1800" b="1" dirty="0" smtClean="0"/>
              <a:t>apolare </a:t>
            </a:r>
            <a:r>
              <a:rPr lang="it-IT" sz="1800" dirty="0" smtClean="0"/>
              <a:t>quando le specie che condividono gli elettroni hanno la stessa elettronegatività. In questo caso la coppia di elettroni è equamente condivisa tra gli atomi</a:t>
            </a:r>
            <a:r>
              <a:rPr lang="it-IT" sz="1800" dirty="0"/>
              <a:t> </a:t>
            </a:r>
            <a:r>
              <a:rPr lang="it-IT" sz="1800" dirty="0" smtClean="0"/>
              <a:t>e la densità elettronica si trova esattamente al centro tra i due nuclei. </a:t>
            </a:r>
          </a:p>
        </p:txBody>
      </p:sp>
      <p:pic>
        <p:nvPicPr>
          <p:cNvPr id="6" name="Immagine 7" descr="legameHCl2.jpeg"/>
          <p:cNvPicPr>
            <a:picLocks noChangeAspect="1"/>
          </p:cNvPicPr>
          <p:nvPr/>
        </p:nvPicPr>
        <p:blipFill>
          <a:blip r:embed="rId2" cstate="print"/>
          <a:stretch>
            <a:fillRect/>
          </a:stretch>
        </p:blipFill>
        <p:spPr>
          <a:xfrm>
            <a:off x="6843563" y="1613622"/>
            <a:ext cx="1828800" cy="25334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95" y="3546014"/>
            <a:ext cx="6123321" cy="3278563"/>
          </a:xfrm>
          <a:prstGeom prst="rect">
            <a:avLst/>
          </a:prstGeom>
        </p:spPr>
      </p:pic>
      <p:sp>
        <p:nvSpPr>
          <p:cNvPr id="8" name="Content Placeholder 2"/>
          <p:cNvSpPr txBox="1">
            <a:spLocks/>
          </p:cNvSpPr>
          <p:nvPr/>
        </p:nvSpPr>
        <p:spPr>
          <a:xfrm>
            <a:off x="479610" y="1782129"/>
            <a:ext cx="623882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legame covalente si dice </a:t>
            </a:r>
            <a:r>
              <a:rPr lang="it-IT" sz="1800" b="1" dirty="0" smtClean="0"/>
              <a:t>polare</a:t>
            </a:r>
            <a:r>
              <a:rPr lang="it-IT" sz="1800" dirty="0" smtClean="0"/>
              <a:t> quando uno dei due atomi ha un’elettronegatività maggiore rispetto all’altro e attrae maggiormente gli elettroni di legame. In questo caso il massimo di densità elettronica tra gli atomi non è al centro del legame, ma spostato verso l’atomo più elettronegativo. </a:t>
            </a:r>
            <a:endParaRPr lang="it-IT" sz="1800" b="1" dirty="0" smtClean="0"/>
          </a:p>
        </p:txBody>
      </p:sp>
    </p:spTree>
    <p:extLst>
      <p:ext uri="{BB962C8B-B14F-4D97-AF65-F5344CB8AC3E}">
        <p14:creationId xmlns:p14="http://schemas.microsoft.com/office/powerpoint/2010/main" val="33362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Legami covalenti polari: il momento di dipolo</a:t>
            </a:r>
            <a:endParaRPr lang="it-IT" sz="3200" dirty="0">
              <a:solidFill>
                <a:srgbClr val="0070C0"/>
              </a:solidFill>
            </a:endParaRPr>
          </a:p>
        </p:txBody>
      </p:sp>
      <p:pic>
        <p:nvPicPr>
          <p:cNvPr id="9" name="Immagine 7" descr="legameHCl2.jpeg"/>
          <p:cNvPicPr>
            <a:picLocks noChangeAspect="1"/>
          </p:cNvPicPr>
          <p:nvPr/>
        </p:nvPicPr>
        <p:blipFill>
          <a:blip r:embed="rId2" cstate="print"/>
          <a:stretch>
            <a:fillRect/>
          </a:stretch>
        </p:blipFill>
        <p:spPr>
          <a:xfrm>
            <a:off x="3372776" y="872118"/>
            <a:ext cx="1828800" cy="2533476"/>
          </a:xfrm>
          <a:prstGeom prst="rect">
            <a:avLst/>
          </a:prstGeom>
        </p:spPr>
      </p:pic>
      <p:sp>
        <p:nvSpPr>
          <p:cNvPr id="11" name="Text Box 10"/>
          <p:cNvSpPr txBox="1">
            <a:spLocks noChangeArrowheads="1"/>
          </p:cNvSpPr>
          <p:nvPr/>
        </p:nvSpPr>
        <p:spPr bwMode="auto">
          <a:xfrm>
            <a:off x="757395" y="3609243"/>
            <a:ext cx="7315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dirty="0" smtClean="0">
                <a:latin typeface="Arial" panose="020B0604020202020204" pitchFamily="34" charset="0"/>
              </a:rPr>
              <a:t>Due </a:t>
            </a:r>
            <a:r>
              <a:rPr lang="it-IT" altLang="it-IT" sz="2000" dirty="0">
                <a:latin typeface="Arial" panose="020B0604020202020204" pitchFamily="34" charset="0"/>
              </a:rPr>
              <a:t>cariche uguali ed opposte di grandezza </a:t>
            </a:r>
            <a:r>
              <a:rPr lang="it-IT" altLang="it-IT" sz="2400" dirty="0">
                <a:latin typeface="Symbol" panose="05050102010706020507" pitchFamily="18" charset="2"/>
              </a:rPr>
              <a:t>d</a:t>
            </a:r>
            <a:r>
              <a:rPr lang="it-IT" altLang="it-IT" sz="2000" dirty="0">
                <a:latin typeface="Arial" panose="020B0604020202020204" pitchFamily="34" charset="0"/>
              </a:rPr>
              <a:t> separate da una distanza </a:t>
            </a:r>
            <a:r>
              <a:rPr lang="it-IT" altLang="it-IT" sz="2000" i="1" dirty="0">
                <a:solidFill>
                  <a:schemeClr val="accent2"/>
                </a:solidFill>
                <a:latin typeface="Arial" panose="020B0604020202020204" pitchFamily="34" charset="0"/>
              </a:rPr>
              <a:t>l</a:t>
            </a:r>
            <a:r>
              <a:rPr lang="it-IT" altLang="it-IT" sz="2000" dirty="0">
                <a:latin typeface="Arial" panose="020B0604020202020204" pitchFamily="34" charset="0"/>
              </a:rPr>
              <a:t> costituiscono un dipolo e producono un </a:t>
            </a:r>
            <a:r>
              <a:rPr lang="it-IT" altLang="it-IT" sz="2000" dirty="0">
                <a:solidFill>
                  <a:srgbClr val="FA2906"/>
                </a:solidFill>
                <a:latin typeface="Arial" panose="020B0604020202020204" pitchFamily="34" charset="0"/>
              </a:rPr>
              <a:t>momento </a:t>
            </a:r>
            <a:r>
              <a:rPr lang="it-IT" altLang="it-IT" sz="2000" dirty="0" smtClean="0">
                <a:solidFill>
                  <a:srgbClr val="FA2906"/>
                </a:solidFill>
                <a:latin typeface="Arial" panose="020B0604020202020204" pitchFamily="34" charset="0"/>
              </a:rPr>
              <a:t>di dipolo</a:t>
            </a:r>
            <a:r>
              <a:rPr lang="it-IT" altLang="it-IT" sz="2000" dirty="0" smtClean="0">
                <a:latin typeface="Arial" panose="020B0604020202020204" pitchFamily="34" charset="0"/>
              </a:rPr>
              <a:t> </a:t>
            </a:r>
            <a:r>
              <a:rPr lang="it-IT" altLang="it-IT" sz="2400" dirty="0">
                <a:solidFill>
                  <a:srgbClr val="FA2906"/>
                </a:solidFill>
                <a:latin typeface="+mn-lt"/>
              </a:rPr>
              <a:t>p</a:t>
            </a:r>
            <a:r>
              <a:rPr lang="it-IT" altLang="it-IT" sz="2000" dirty="0" smtClean="0">
                <a:latin typeface="Arial" panose="020B0604020202020204" pitchFamily="34" charset="0"/>
              </a:rPr>
              <a:t> </a:t>
            </a:r>
            <a:r>
              <a:rPr lang="it-IT" altLang="it-IT" sz="2000" dirty="0">
                <a:latin typeface="Arial" panose="020B0604020202020204" pitchFamily="34" charset="0"/>
              </a:rPr>
              <a:t>:</a:t>
            </a:r>
          </a:p>
          <a:p>
            <a:pPr algn="just" eaLnBrk="1" hangingPunct="1">
              <a:spcBef>
                <a:spcPct val="50000"/>
              </a:spcBef>
              <a:buFont typeface="Symbol" panose="05050102010706020507" pitchFamily="18" charset="2"/>
              <a:buNone/>
            </a:pPr>
            <a:r>
              <a:rPr lang="it-IT" altLang="it-IT" sz="2000" dirty="0">
                <a:solidFill>
                  <a:srgbClr val="FA2906"/>
                </a:solidFill>
                <a:latin typeface="Symbol" panose="05050102010706020507" pitchFamily="18" charset="2"/>
              </a:rPr>
              <a:t>		</a:t>
            </a:r>
            <a:r>
              <a:rPr lang="it-IT" altLang="it-IT" sz="2800" i="1" dirty="0">
                <a:solidFill>
                  <a:srgbClr val="FA2906"/>
                </a:solidFill>
                <a:latin typeface="+mn-lt"/>
              </a:rPr>
              <a:t>p</a:t>
            </a:r>
            <a:r>
              <a:rPr lang="it-IT" altLang="it-IT" sz="2000" dirty="0" smtClean="0">
                <a:solidFill>
                  <a:srgbClr val="FA2906"/>
                </a:solidFill>
                <a:latin typeface="Arial" panose="020B0604020202020204" pitchFamily="34" charset="0"/>
              </a:rPr>
              <a:t> </a:t>
            </a:r>
            <a:r>
              <a:rPr lang="it-IT" altLang="it-IT" sz="2000" dirty="0">
                <a:solidFill>
                  <a:srgbClr val="FA2906"/>
                </a:solidFill>
                <a:latin typeface="Arial" panose="020B0604020202020204" pitchFamily="34" charset="0"/>
              </a:rPr>
              <a:t>= </a:t>
            </a:r>
            <a:r>
              <a:rPr lang="it-IT" altLang="it-IT" sz="2400" dirty="0">
                <a:solidFill>
                  <a:srgbClr val="FA2906"/>
                </a:solidFill>
                <a:latin typeface="Symbol" panose="05050102010706020507" pitchFamily="18" charset="2"/>
              </a:rPr>
              <a:t>d </a:t>
            </a:r>
            <a:r>
              <a:rPr lang="it-IT" altLang="it-IT" sz="1200" dirty="0">
                <a:solidFill>
                  <a:srgbClr val="FA2906"/>
                </a:solidFill>
                <a:latin typeface="Symbol" panose="05050102010706020507" pitchFamily="18" charset="2"/>
                <a:sym typeface="Symbol" panose="05050102010706020507" pitchFamily="18" charset="2"/>
              </a:rPr>
              <a:t></a:t>
            </a:r>
            <a:r>
              <a:rPr lang="it-IT" altLang="it-IT" sz="2400" dirty="0">
                <a:solidFill>
                  <a:srgbClr val="FA2906"/>
                </a:solidFill>
                <a:latin typeface="Symbol" panose="05050102010706020507" pitchFamily="18" charset="2"/>
                <a:sym typeface="Symbol" panose="05050102010706020507" pitchFamily="18" charset="2"/>
              </a:rPr>
              <a:t> </a:t>
            </a:r>
            <a:r>
              <a:rPr lang="it-IT" altLang="it-IT" sz="2400" i="1" dirty="0">
                <a:solidFill>
                  <a:srgbClr val="FA2906"/>
                </a:solidFill>
                <a:latin typeface="Arial" panose="020B0604020202020204" pitchFamily="34" charset="0"/>
              </a:rPr>
              <a:t>l</a:t>
            </a:r>
          </a:p>
          <a:p>
            <a:pPr algn="just" eaLnBrk="1" hangingPunct="1">
              <a:spcBef>
                <a:spcPct val="50000"/>
              </a:spcBef>
              <a:buFontTx/>
              <a:buNone/>
            </a:pPr>
            <a:endParaRPr lang="it-IT" altLang="it-IT" sz="2000" dirty="0">
              <a:latin typeface="Arial" panose="020B0604020202020204" pitchFamily="34" charset="0"/>
            </a:endParaRPr>
          </a:p>
          <a:p>
            <a:pPr algn="just" eaLnBrk="1" hangingPunct="1">
              <a:spcBef>
                <a:spcPct val="50000"/>
              </a:spcBef>
              <a:buFontTx/>
              <a:buNone/>
            </a:pPr>
            <a:r>
              <a:rPr lang="it-IT" altLang="it-IT" sz="2000" dirty="0">
                <a:latin typeface="Arial" panose="020B0604020202020204" pitchFamily="34" charset="0"/>
              </a:rPr>
              <a:t>Il valore del momento di dipolo, proporzionale sia alla grandezza che alla separazione delle cariche, è una misura conveniente dell’asimmetria di carica in una molecola.</a:t>
            </a:r>
            <a:endParaRPr lang="it-IT" altLang="it-IT" sz="2400" dirty="0"/>
          </a:p>
        </p:txBody>
      </p:sp>
    </p:spTree>
    <p:extLst>
      <p:ext uri="{BB962C8B-B14F-4D97-AF65-F5344CB8AC3E}">
        <p14:creationId xmlns:p14="http://schemas.microsoft.com/office/powerpoint/2010/main" val="31606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161" y="3676072"/>
            <a:ext cx="4423377" cy="2841811"/>
          </a:xfrm>
          <a:prstGeom prst="rect">
            <a:avLst/>
          </a:prstGeom>
        </p:spPr>
      </p:pic>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Molecole</a:t>
            </a:r>
            <a:endParaRPr lang="it-IT" sz="3200" dirty="0">
              <a:solidFill>
                <a:srgbClr val="0070C0"/>
              </a:solidFill>
            </a:endParaRPr>
          </a:p>
        </p:txBody>
      </p:sp>
      <p:sp>
        <p:nvSpPr>
          <p:cNvPr id="3" name="Content Placeholder 2"/>
          <p:cNvSpPr>
            <a:spLocks noGrp="1"/>
          </p:cNvSpPr>
          <p:nvPr>
            <p:ph idx="1"/>
          </p:nvPr>
        </p:nvSpPr>
        <p:spPr>
          <a:xfrm>
            <a:off x="591668" y="941288"/>
            <a:ext cx="7897906" cy="974768"/>
          </a:xfrm>
        </p:spPr>
        <p:txBody>
          <a:bodyPr>
            <a:noAutofit/>
          </a:bodyPr>
          <a:lstStyle/>
          <a:p>
            <a:pPr marL="0" indent="0">
              <a:lnSpc>
                <a:spcPct val="120000"/>
              </a:lnSpc>
              <a:spcBef>
                <a:spcPts val="0"/>
              </a:spcBef>
              <a:spcAft>
                <a:spcPts val="600"/>
              </a:spcAft>
              <a:buNone/>
            </a:pPr>
            <a:r>
              <a:rPr lang="it-IT" sz="2000" dirty="0" smtClean="0"/>
              <a:t>Alcuni elementi si trovano in natura come specie monoatomiche: è il caso dei gas nobili He, Ne, Ar, Kr e Xe. </a:t>
            </a:r>
          </a:p>
          <a:p>
            <a:pPr marL="0" indent="0">
              <a:lnSpc>
                <a:spcPct val="120000"/>
              </a:lnSpc>
              <a:spcBef>
                <a:spcPts val="0"/>
              </a:spcBef>
              <a:spcAft>
                <a:spcPts val="600"/>
              </a:spcAft>
              <a:buNone/>
            </a:pPr>
            <a:r>
              <a:rPr lang="it-IT" sz="2000" dirty="0" smtClean="0"/>
              <a:t>In altri casi, un atomo si lega ad un altro per formare una molecola biatomica: è il caso di H</a:t>
            </a:r>
            <a:r>
              <a:rPr lang="it-IT" sz="2000" baseline="-25000" dirty="0" smtClean="0"/>
              <a:t>2</a:t>
            </a:r>
            <a:r>
              <a:rPr lang="it-IT" sz="2000" dirty="0" smtClean="0"/>
              <a:t>, N</a:t>
            </a:r>
            <a:r>
              <a:rPr lang="it-IT" sz="2000" baseline="-25000" dirty="0" smtClean="0"/>
              <a:t>2</a:t>
            </a:r>
            <a:r>
              <a:rPr lang="it-IT" sz="2000" dirty="0" smtClean="0"/>
              <a:t>, O</a:t>
            </a:r>
            <a:r>
              <a:rPr lang="it-IT" sz="2000" baseline="-25000" dirty="0" smtClean="0"/>
              <a:t>2</a:t>
            </a:r>
            <a:r>
              <a:rPr lang="it-IT" sz="2000" dirty="0" smtClean="0"/>
              <a:t>, F</a:t>
            </a:r>
            <a:r>
              <a:rPr lang="it-IT" sz="2000" baseline="-25000" dirty="0" smtClean="0"/>
              <a:t>2</a:t>
            </a:r>
            <a:r>
              <a:rPr lang="it-IT" sz="2000" dirty="0"/>
              <a:t>, </a:t>
            </a:r>
            <a:r>
              <a:rPr lang="it-IT" sz="2000" dirty="0" smtClean="0"/>
              <a:t>Cl</a:t>
            </a:r>
            <a:r>
              <a:rPr lang="it-IT" sz="2000" baseline="-25000" dirty="0" smtClean="0"/>
              <a:t>2</a:t>
            </a:r>
            <a:r>
              <a:rPr lang="it-IT" sz="2000" dirty="0"/>
              <a:t>, </a:t>
            </a:r>
            <a:r>
              <a:rPr lang="it-IT" sz="2000" dirty="0" smtClean="0"/>
              <a:t>Br</a:t>
            </a:r>
            <a:r>
              <a:rPr lang="it-IT" sz="2000" baseline="-25000" dirty="0" smtClean="0"/>
              <a:t>2</a:t>
            </a:r>
            <a:r>
              <a:rPr lang="it-IT" sz="2000" dirty="0" smtClean="0"/>
              <a:t> e I</a:t>
            </a:r>
            <a:r>
              <a:rPr lang="it-IT" sz="2000" baseline="-25000" dirty="0" smtClean="0"/>
              <a:t>2</a:t>
            </a:r>
            <a:r>
              <a:rPr lang="it-IT" sz="2000" dirty="0" smtClean="0"/>
              <a:t>.</a:t>
            </a:r>
            <a:endParaRPr lang="it-IT" sz="2000" dirty="0"/>
          </a:p>
        </p:txBody>
      </p:sp>
      <p:sp>
        <p:nvSpPr>
          <p:cNvPr id="16" name="Content Placeholder 2"/>
          <p:cNvSpPr txBox="1">
            <a:spLocks/>
          </p:cNvSpPr>
          <p:nvPr/>
        </p:nvSpPr>
        <p:spPr>
          <a:xfrm>
            <a:off x="354488" y="3784227"/>
            <a:ext cx="5172633" cy="3519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Una </a:t>
            </a:r>
            <a:r>
              <a:rPr lang="it-IT" sz="2000" dirty="0"/>
              <a:t>molecola è formata da un numero variabile di atomi di elementi diversi. Esistono molecole formate da due soli atomi, ad esempio il cloruro di idrogeno (o acido cloridrico, HCl), e molecole formate da un altissimo numero di atomi, come le proteine o il DNA.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6441" t="21014" r="17905" b="27980"/>
          <a:stretch/>
        </p:blipFill>
        <p:spPr>
          <a:xfrm>
            <a:off x="5836023" y="2431038"/>
            <a:ext cx="2465295" cy="1075766"/>
          </a:xfrm>
          <a:prstGeom prst="rect">
            <a:avLst/>
          </a:prstGeom>
        </p:spPr>
      </p:pic>
      <p:sp>
        <p:nvSpPr>
          <p:cNvPr id="4" name="CasellaDiTesto 3"/>
          <p:cNvSpPr txBox="1"/>
          <p:nvPr/>
        </p:nvSpPr>
        <p:spPr>
          <a:xfrm>
            <a:off x="354488" y="2774447"/>
            <a:ext cx="5681609" cy="707886"/>
          </a:xfrm>
          <a:prstGeom prst="rect">
            <a:avLst/>
          </a:prstGeom>
          <a:noFill/>
        </p:spPr>
        <p:txBody>
          <a:bodyPr wrap="square" rtlCol="0">
            <a:spAutoFit/>
          </a:bodyPr>
          <a:lstStyle/>
          <a:p>
            <a:r>
              <a:rPr lang="it-IT" sz="2000" dirty="0" smtClean="0">
                <a:solidFill>
                  <a:srgbClr val="FF0000"/>
                </a:solidFill>
              </a:rPr>
              <a:t>Per definizione una molecola è sempre elettricamente neutra</a:t>
            </a:r>
            <a:endParaRPr lang="it-IT" sz="2000" dirty="0">
              <a:solidFill>
                <a:srgbClr val="FF0000"/>
              </a:solidFill>
            </a:endParaRPr>
          </a:p>
        </p:txBody>
      </p:sp>
    </p:spTree>
    <p:extLst>
      <p:ext uri="{BB962C8B-B14F-4D97-AF65-F5344CB8AC3E}">
        <p14:creationId xmlns:p14="http://schemas.microsoft.com/office/powerpoint/2010/main" val="25590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968" y="428249"/>
            <a:ext cx="4423377" cy="2841811"/>
          </a:xfrm>
          <a:prstGeom prst="rect">
            <a:avLst/>
          </a:prstGeom>
        </p:spPr>
      </p:pic>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Molecole</a:t>
            </a:r>
            <a:endParaRPr lang="it-IT" sz="3200" dirty="0">
              <a:solidFill>
                <a:srgbClr val="0070C0"/>
              </a:solidFill>
            </a:endParaRPr>
          </a:p>
        </p:txBody>
      </p:sp>
      <p:sp>
        <p:nvSpPr>
          <p:cNvPr id="16" name="Content Placeholder 2"/>
          <p:cNvSpPr txBox="1">
            <a:spLocks/>
          </p:cNvSpPr>
          <p:nvPr/>
        </p:nvSpPr>
        <p:spPr>
          <a:xfrm>
            <a:off x="160528" y="1039904"/>
            <a:ext cx="5172633" cy="3519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Una </a:t>
            </a:r>
            <a:r>
              <a:rPr lang="it-IT" sz="2000" dirty="0"/>
              <a:t>molecola è formata da un numero variabile di atomi di elementi diversi. Esistono molecole formate da due soli atomi, ad esempio il cloruro di idrogeno (o acido cloridrico, HCl), e molecole formate da un altissimo numero di atomi, come le proteine o il DNA. </a:t>
            </a:r>
          </a:p>
        </p:txBody>
      </p:sp>
      <p:sp>
        <p:nvSpPr>
          <p:cNvPr id="14" name="CasellaDiTesto 13"/>
          <p:cNvSpPr txBox="1"/>
          <p:nvPr/>
        </p:nvSpPr>
        <p:spPr>
          <a:xfrm>
            <a:off x="3617553" y="3942133"/>
            <a:ext cx="3886200" cy="400110"/>
          </a:xfrm>
          <a:prstGeom prst="rect">
            <a:avLst/>
          </a:prstGeom>
          <a:noFill/>
        </p:spPr>
        <p:txBody>
          <a:bodyPr wrap="square" rtlCol="0">
            <a:spAutoFit/>
          </a:bodyPr>
          <a:lstStyle/>
          <a:p>
            <a:r>
              <a:rPr lang="it-IT" sz="2000" dirty="0" smtClean="0"/>
              <a:t>H: 1s</a:t>
            </a:r>
            <a:r>
              <a:rPr lang="it-IT" sz="2000" baseline="30000" dirty="0" smtClean="0"/>
              <a:t>1</a:t>
            </a:r>
            <a:r>
              <a:rPr lang="it-IT" sz="2000" dirty="0" smtClean="0"/>
              <a:t>     O: [</a:t>
            </a:r>
            <a:r>
              <a:rPr lang="it-IT" sz="2000" dirty="0" err="1" smtClean="0"/>
              <a:t>He</a:t>
            </a:r>
            <a:r>
              <a:rPr lang="it-IT" sz="2000" dirty="0" smtClean="0"/>
              <a:t>] 2s</a:t>
            </a:r>
            <a:r>
              <a:rPr lang="it-IT" sz="2000" baseline="30000" dirty="0" smtClean="0"/>
              <a:t>2</a:t>
            </a:r>
            <a:r>
              <a:rPr lang="it-IT" sz="2000" dirty="0" smtClean="0"/>
              <a:t> 2p</a:t>
            </a:r>
            <a:r>
              <a:rPr lang="it-IT" sz="2000" baseline="30000" dirty="0" smtClean="0"/>
              <a:t>4</a:t>
            </a:r>
            <a:r>
              <a:rPr lang="it-IT" sz="2000" dirty="0" smtClean="0"/>
              <a:t> 	H: 1s</a:t>
            </a:r>
            <a:r>
              <a:rPr lang="it-IT" sz="2000" baseline="30000" dirty="0" smtClean="0"/>
              <a:t>1</a:t>
            </a:r>
            <a:r>
              <a:rPr lang="it-IT" sz="2000" dirty="0" smtClean="0"/>
              <a:t> </a:t>
            </a:r>
            <a:endParaRPr lang="it-IT" sz="2000" dirty="0"/>
          </a:p>
        </p:txBody>
      </p:sp>
      <p:sp>
        <p:nvSpPr>
          <p:cNvPr id="15" name="CasellaDiTesto 14"/>
          <p:cNvSpPr txBox="1"/>
          <p:nvPr/>
        </p:nvSpPr>
        <p:spPr>
          <a:xfrm>
            <a:off x="6970353" y="5361896"/>
            <a:ext cx="1066800" cy="584775"/>
          </a:xfrm>
          <a:prstGeom prst="rect">
            <a:avLst/>
          </a:prstGeom>
          <a:noFill/>
        </p:spPr>
        <p:txBody>
          <a:bodyPr wrap="square" rtlCol="0">
            <a:spAutoFit/>
          </a:bodyPr>
          <a:lstStyle/>
          <a:p>
            <a:r>
              <a:rPr lang="it-IT" sz="3200" dirty="0" smtClean="0"/>
              <a:t>H</a:t>
            </a:r>
            <a:r>
              <a:rPr lang="it-IT" sz="3200" baseline="-25000" dirty="0" smtClean="0"/>
              <a:t>2</a:t>
            </a:r>
            <a:r>
              <a:rPr lang="it-IT" sz="3200" dirty="0" smtClean="0"/>
              <a:t>O</a:t>
            </a:r>
            <a:endParaRPr lang="it-IT" sz="3200" dirty="0"/>
          </a:p>
        </p:txBody>
      </p:sp>
      <p:grpSp>
        <p:nvGrpSpPr>
          <p:cNvPr id="17" name="Gruppo 16"/>
          <p:cNvGrpSpPr/>
          <p:nvPr/>
        </p:nvGrpSpPr>
        <p:grpSpPr>
          <a:xfrm>
            <a:off x="3934356" y="4448015"/>
            <a:ext cx="3062177" cy="2057400"/>
            <a:chOff x="4710223" y="4648200"/>
            <a:chExt cx="3062177" cy="2057400"/>
          </a:xfrm>
        </p:grpSpPr>
        <p:pic>
          <p:nvPicPr>
            <p:cNvPr id="18" name="Immagine 17" descr="water.png"/>
            <p:cNvPicPr>
              <a:picLocks noChangeAspect="1"/>
            </p:cNvPicPr>
            <p:nvPr/>
          </p:nvPicPr>
          <p:blipFill>
            <a:blip r:embed="rId3" cstate="print"/>
            <a:stretch>
              <a:fillRect/>
            </a:stretch>
          </p:blipFill>
          <p:spPr>
            <a:xfrm>
              <a:off x="4710223" y="4648200"/>
              <a:ext cx="3062177" cy="2057400"/>
            </a:xfrm>
            <a:prstGeom prst="rect">
              <a:avLst/>
            </a:prstGeom>
          </p:spPr>
        </p:pic>
        <p:sp>
          <p:nvSpPr>
            <p:cNvPr id="19" name="Freccia in giù 18"/>
            <p:cNvSpPr/>
            <p:nvPr/>
          </p:nvSpPr>
          <p:spPr>
            <a:xfrm rot="20755870">
              <a:off x="5720535" y="5257801"/>
              <a:ext cx="228600" cy="6096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rot="896228">
              <a:off x="6546167" y="5257281"/>
              <a:ext cx="228600" cy="609600"/>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0255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40" y="0"/>
            <a:ext cx="7996518" cy="809251"/>
          </a:xfrm>
        </p:spPr>
        <p:txBody>
          <a:bodyPr>
            <a:normAutofit/>
          </a:bodyPr>
          <a:lstStyle/>
          <a:p>
            <a:r>
              <a:rPr lang="it-IT" sz="3200" dirty="0" smtClean="0">
                <a:solidFill>
                  <a:srgbClr val="0070C0"/>
                </a:solidFill>
              </a:rPr>
              <a:t>Ioni molecolari</a:t>
            </a:r>
            <a:endParaRPr lang="it-IT" sz="3200" dirty="0">
              <a:solidFill>
                <a:srgbClr val="0070C0"/>
              </a:solidFill>
            </a:endParaRPr>
          </a:p>
        </p:txBody>
      </p:sp>
      <p:sp>
        <p:nvSpPr>
          <p:cNvPr id="4" name="CasellaDiTesto 3"/>
          <p:cNvSpPr txBox="1"/>
          <p:nvPr/>
        </p:nvSpPr>
        <p:spPr>
          <a:xfrm>
            <a:off x="239537" y="800420"/>
            <a:ext cx="8253221" cy="2523768"/>
          </a:xfrm>
          <a:prstGeom prst="rect">
            <a:avLst/>
          </a:prstGeom>
          <a:noFill/>
        </p:spPr>
        <p:txBody>
          <a:bodyPr wrap="none" rtlCol="0">
            <a:spAutoFit/>
          </a:bodyPr>
          <a:lstStyle/>
          <a:p>
            <a:endParaRPr lang="it-IT" dirty="0">
              <a:solidFill>
                <a:srgbClr val="FF0000"/>
              </a:solidFill>
            </a:endParaRPr>
          </a:p>
          <a:p>
            <a:r>
              <a:rPr lang="it-IT" sz="2000" b="1" dirty="0" smtClean="0"/>
              <a:t>Se invece la carica complessiva è diversa da 0, si parla di ioni molecolari</a:t>
            </a:r>
          </a:p>
          <a:p>
            <a:endParaRPr lang="it-IT" sz="2000" b="1" dirty="0"/>
          </a:p>
          <a:p>
            <a:r>
              <a:rPr lang="it-IT" sz="2000" dirty="0" smtClean="0"/>
              <a:t>Gli ioni molecolari possono formare composti ionici con ioni di segno opposto</a:t>
            </a:r>
          </a:p>
          <a:p>
            <a:endParaRPr lang="it-IT" sz="2000" dirty="0"/>
          </a:p>
          <a:p>
            <a:r>
              <a:rPr lang="it-IT" sz="2000" dirty="0" smtClean="0"/>
              <a:t>      Ione atomico</a:t>
            </a:r>
            <a:endParaRPr lang="it-IT" sz="2000" dirty="0"/>
          </a:p>
          <a:p>
            <a:endParaRPr lang="it-IT" sz="2000" dirty="0" smtClean="0"/>
          </a:p>
          <a:p>
            <a:endParaRPr lang="it-IT" sz="2000" dirty="0"/>
          </a:p>
        </p:txBody>
      </p:sp>
      <p:sp>
        <p:nvSpPr>
          <p:cNvPr id="10" name="Content Placeholder 2"/>
          <p:cNvSpPr txBox="1">
            <a:spLocks/>
          </p:cNvSpPr>
          <p:nvPr/>
        </p:nvSpPr>
        <p:spPr>
          <a:xfrm>
            <a:off x="239537" y="2666201"/>
            <a:ext cx="800710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r>
              <a:rPr lang="it-IT" dirty="0" smtClean="0"/>
              <a:t>CaCO</a:t>
            </a:r>
            <a:r>
              <a:rPr lang="it-IT" baseline="-25000" dirty="0" smtClean="0"/>
              <a:t>3</a:t>
            </a:r>
            <a:r>
              <a:rPr lang="it-IT" dirty="0" smtClean="0"/>
              <a:t>                  Ca</a:t>
            </a:r>
            <a:r>
              <a:rPr lang="it-IT" baseline="30000" dirty="0" smtClean="0"/>
              <a:t>2+</a:t>
            </a:r>
            <a:r>
              <a:rPr lang="it-IT" dirty="0" smtClean="0"/>
              <a:t>              CO</a:t>
            </a:r>
            <a:r>
              <a:rPr lang="it-IT" baseline="-25000" dirty="0" smtClean="0"/>
              <a:t>3</a:t>
            </a:r>
            <a:r>
              <a:rPr lang="it-IT" baseline="30000" dirty="0" smtClean="0"/>
              <a:t>2-</a:t>
            </a:r>
          </a:p>
          <a:p>
            <a:pPr marL="0" indent="0">
              <a:lnSpc>
                <a:spcPct val="120000"/>
              </a:lnSpc>
              <a:spcBef>
                <a:spcPts val="0"/>
              </a:spcBef>
              <a:spcAft>
                <a:spcPts val="600"/>
              </a:spcAft>
              <a:buNone/>
            </a:pPr>
            <a:endParaRPr lang="it-IT" dirty="0"/>
          </a:p>
          <a:p>
            <a:pPr marL="0" indent="0">
              <a:lnSpc>
                <a:spcPct val="120000"/>
              </a:lnSpc>
              <a:spcBef>
                <a:spcPts val="0"/>
              </a:spcBef>
              <a:spcAft>
                <a:spcPts val="600"/>
              </a:spcAft>
              <a:buNone/>
            </a:pPr>
            <a:r>
              <a:rPr lang="it-IT" dirty="0" smtClean="0"/>
              <a:t>Na</a:t>
            </a:r>
            <a:r>
              <a:rPr lang="it-IT" baseline="-25000" dirty="0" smtClean="0"/>
              <a:t>2</a:t>
            </a:r>
            <a:r>
              <a:rPr lang="it-IT" dirty="0" smtClean="0"/>
              <a:t>SO</a:t>
            </a:r>
            <a:r>
              <a:rPr lang="it-IT" baseline="-25000" dirty="0" smtClean="0"/>
              <a:t>4</a:t>
            </a:r>
            <a:r>
              <a:rPr lang="it-IT" dirty="0" smtClean="0"/>
              <a:t>                 Na</a:t>
            </a:r>
            <a:r>
              <a:rPr lang="it-IT" baseline="30000" dirty="0" smtClean="0"/>
              <a:t>+</a:t>
            </a:r>
            <a:r>
              <a:rPr lang="it-IT" dirty="0" smtClean="0"/>
              <a:t>               SO</a:t>
            </a:r>
            <a:r>
              <a:rPr lang="it-IT" baseline="-25000" dirty="0" smtClean="0"/>
              <a:t>4</a:t>
            </a:r>
            <a:r>
              <a:rPr lang="it-IT" baseline="30000" dirty="0" smtClean="0"/>
              <a:t>2-</a:t>
            </a:r>
            <a:endParaRPr lang="it-IT" baseline="30000" dirty="0"/>
          </a:p>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endParaRPr lang="it-IT" sz="1800" dirty="0"/>
          </a:p>
          <a:p>
            <a:pPr marL="0" indent="0">
              <a:lnSpc>
                <a:spcPct val="120000"/>
              </a:lnSpc>
              <a:spcBef>
                <a:spcPts val="0"/>
              </a:spcBef>
              <a:spcAft>
                <a:spcPts val="600"/>
              </a:spcAft>
              <a:buNone/>
            </a:pPr>
            <a:endParaRPr lang="it-IT" sz="1800" dirty="0" smtClean="0"/>
          </a:p>
        </p:txBody>
      </p:sp>
      <p:sp>
        <p:nvSpPr>
          <p:cNvPr id="7" name="Rettangolo 6"/>
          <p:cNvSpPr/>
          <p:nvPr/>
        </p:nvSpPr>
        <p:spPr>
          <a:xfrm>
            <a:off x="4304432" y="3137477"/>
            <a:ext cx="943897" cy="48738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236413" y="2294699"/>
            <a:ext cx="2784297" cy="1015663"/>
          </a:xfrm>
          <a:prstGeom prst="rect">
            <a:avLst/>
          </a:prstGeom>
          <a:noFill/>
        </p:spPr>
        <p:txBody>
          <a:bodyPr wrap="square" rtlCol="0">
            <a:spAutoFit/>
          </a:bodyPr>
          <a:lstStyle/>
          <a:p>
            <a:r>
              <a:rPr lang="it-IT" sz="2000" dirty="0" smtClean="0"/>
              <a:t>Ione molecolare:</a:t>
            </a:r>
          </a:p>
          <a:p>
            <a:r>
              <a:rPr lang="it-IT" sz="2000" b="1" dirty="0" smtClean="0"/>
              <a:t>C</a:t>
            </a:r>
            <a:r>
              <a:rPr lang="it-IT" sz="2000" dirty="0" smtClean="0"/>
              <a:t> è legato a 3 atomi di </a:t>
            </a:r>
            <a:r>
              <a:rPr lang="it-IT" sz="2000" b="1" dirty="0" smtClean="0"/>
              <a:t>O</a:t>
            </a:r>
            <a:r>
              <a:rPr lang="it-IT" sz="2000" dirty="0" smtClean="0"/>
              <a:t> tramite legami covalenti</a:t>
            </a:r>
            <a:endParaRPr lang="it-IT" sz="2000" dirty="0"/>
          </a:p>
        </p:txBody>
      </p:sp>
      <p:sp>
        <p:nvSpPr>
          <p:cNvPr id="12" name="CasellaDiTesto 11"/>
          <p:cNvSpPr txBox="1"/>
          <p:nvPr/>
        </p:nvSpPr>
        <p:spPr>
          <a:xfrm>
            <a:off x="0" y="546874"/>
            <a:ext cx="8492758" cy="400110"/>
          </a:xfrm>
          <a:prstGeom prst="rect">
            <a:avLst/>
          </a:prstGeom>
          <a:noFill/>
        </p:spPr>
        <p:txBody>
          <a:bodyPr wrap="square" rtlCol="0">
            <a:spAutoFit/>
          </a:bodyPr>
          <a:lstStyle/>
          <a:p>
            <a:r>
              <a:rPr lang="it-IT" sz="2000" dirty="0" smtClean="0">
                <a:solidFill>
                  <a:srgbClr val="FF0000"/>
                </a:solidFill>
              </a:rPr>
              <a:t>Per definizione una molecola è sempre elettricamente neutra</a:t>
            </a:r>
            <a:endParaRPr lang="it-IT" sz="2000" dirty="0">
              <a:solidFill>
                <a:srgbClr val="FF0000"/>
              </a:solidFill>
            </a:endParaRPr>
          </a:p>
        </p:txBody>
      </p:sp>
      <p:sp>
        <p:nvSpPr>
          <p:cNvPr id="11" name="Freccia a destra 10"/>
          <p:cNvSpPr/>
          <p:nvPr/>
        </p:nvSpPr>
        <p:spPr>
          <a:xfrm rot="20630835">
            <a:off x="5414481" y="3016411"/>
            <a:ext cx="688368" cy="293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2690662">
            <a:off x="1803957" y="2824421"/>
            <a:ext cx="688368" cy="293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567266" y="3156936"/>
            <a:ext cx="943897" cy="4873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712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24" y="-43819"/>
            <a:ext cx="7996518" cy="809251"/>
          </a:xfrm>
        </p:spPr>
        <p:txBody>
          <a:bodyPr>
            <a:normAutofit/>
          </a:bodyPr>
          <a:lstStyle/>
          <a:p>
            <a:r>
              <a:rPr lang="it-IT" sz="3200" dirty="0" smtClean="0">
                <a:solidFill>
                  <a:srgbClr val="0070C0"/>
                </a:solidFill>
              </a:rPr>
              <a:t>Formule chimiche</a:t>
            </a:r>
            <a:endParaRPr lang="it-IT" sz="3200" dirty="0">
              <a:solidFill>
                <a:srgbClr val="0070C0"/>
              </a:solidFill>
            </a:endParaRPr>
          </a:p>
        </p:txBody>
      </p:sp>
      <p:sp>
        <p:nvSpPr>
          <p:cNvPr id="16" name="Content Placeholder 2"/>
          <p:cNvSpPr txBox="1">
            <a:spLocks/>
          </p:cNvSpPr>
          <p:nvPr/>
        </p:nvSpPr>
        <p:spPr>
          <a:xfrm>
            <a:off x="663388" y="4737105"/>
            <a:ext cx="7772403" cy="1869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32000">
              <a:lnSpc>
                <a:spcPct val="120000"/>
              </a:lnSpc>
              <a:spcBef>
                <a:spcPts val="0"/>
              </a:spcBef>
              <a:buFont typeface="Arial" panose="020B0604020202020204" pitchFamily="34" charset="0"/>
              <a:buNone/>
            </a:pPr>
            <a:r>
              <a:rPr lang="it-IT" sz="1800" i="1" dirty="0" smtClean="0"/>
              <a:t>Esempi:</a:t>
            </a:r>
          </a:p>
          <a:p>
            <a:pPr marL="879475" indent="-879475">
              <a:lnSpc>
                <a:spcPct val="120000"/>
              </a:lnSpc>
              <a:spcBef>
                <a:spcPts val="0"/>
              </a:spcBef>
              <a:buFont typeface="Arial" panose="020B0604020202020204" pitchFamily="34" charset="0"/>
              <a:buNone/>
            </a:pPr>
            <a:r>
              <a:rPr lang="it-IT" sz="1800" i="1" dirty="0" smtClean="0"/>
              <a:t>Ca(NO</a:t>
            </a:r>
            <a:r>
              <a:rPr lang="it-IT" sz="1800" i="1" baseline="-25000" dirty="0" smtClean="0"/>
              <a:t>3</a:t>
            </a:r>
            <a:r>
              <a:rPr lang="it-IT" sz="1800" i="1" dirty="0" smtClean="0"/>
              <a:t>)</a:t>
            </a:r>
            <a:r>
              <a:rPr lang="it-IT" sz="1800" i="1" baseline="-25000" dirty="0" smtClean="0"/>
              <a:t>2</a:t>
            </a:r>
            <a:r>
              <a:rPr lang="it-IT" sz="1800" i="1" dirty="0" smtClean="0"/>
              <a:t>  è un sale formato dagli ioni Ca</a:t>
            </a:r>
            <a:r>
              <a:rPr lang="it-IT" sz="1800" i="1" baseline="30000" dirty="0" smtClean="0"/>
              <a:t>2+</a:t>
            </a:r>
            <a:r>
              <a:rPr lang="it-IT" sz="1800" i="1" dirty="0" smtClean="0"/>
              <a:t> e NO</a:t>
            </a:r>
            <a:r>
              <a:rPr lang="it-IT" sz="1800" i="1" baseline="-25000" dirty="0" smtClean="0"/>
              <a:t>3</a:t>
            </a:r>
            <a:r>
              <a:rPr lang="it-IT" sz="1800" i="1" baseline="30000" dirty="0" smtClean="0"/>
              <a:t>-</a:t>
            </a:r>
            <a:r>
              <a:rPr lang="it-IT" sz="1800" i="1" dirty="0" smtClean="0"/>
              <a:t>. Per ciascun atomo di calcio sono presenti 2 atomi di azoto e 6 di ossigeno.</a:t>
            </a:r>
          </a:p>
          <a:p>
            <a:pPr marL="879475" indent="-879475">
              <a:lnSpc>
                <a:spcPct val="120000"/>
              </a:lnSpc>
              <a:spcBef>
                <a:spcPts val="0"/>
              </a:spcBef>
              <a:buFont typeface="Arial" panose="020B0604020202020204" pitchFamily="34" charset="0"/>
              <a:buNone/>
            </a:pPr>
            <a:r>
              <a:rPr lang="it-IT" sz="1800" i="1" dirty="0" smtClean="0"/>
              <a:t>C</a:t>
            </a:r>
            <a:r>
              <a:rPr lang="it-IT" sz="1800" i="1" baseline="-25000" dirty="0" smtClean="0"/>
              <a:t>11</a:t>
            </a:r>
            <a:r>
              <a:rPr lang="it-IT" sz="1800" i="1" dirty="0" smtClean="0"/>
              <a:t>H</a:t>
            </a:r>
            <a:r>
              <a:rPr lang="it-IT" sz="1800" i="1" baseline="-25000" dirty="0" smtClean="0"/>
              <a:t>12</a:t>
            </a:r>
            <a:r>
              <a:rPr lang="it-IT" sz="1800" i="1" dirty="0" smtClean="0"/>
              <a:t>N</a:t>
            </a:r>
            <a:r>
              <a:rPr lang="it-IT" sz="1800" i="1" baseline="-25000" dirty="0" smtClean="0"/>
              <a:t>2</a:t>
            </a:r>
            <a:r>
              <a:rPr lang="it-IT" sz="1800" i="1" dirty="0" smtClean="0"/>
              <a:t>O</a:t>
            </a:r>
            <a:r>
              <a:rPr lang="it-IT" sz="1800" i="1" baseline="-25000" dirty="0" smtClean="0"/>
              <a:t>2</a:t>
            </a:r>
            <a:r>
              <a:rPr lang="it-IT" sz="1800" i="1" dirty="0" smtClean="0"/>
              <a:t> rappresenta una molecola di triptofano, un amminoacido. In questa molecola sono presenti 11 atomi di carbonio, 12 di idrogeno, 2 di azoto e 2 di ossigeno.</a:t>
            </a:r>
            <a:endParaRPr lang="it-IT" sz="1800" i="1" dirty="0"/>
          </a:p>
        </p:txBody>
      </p:sp>
      <p:sp>
        <p:nvSpPr>
          <p:cNvPr id="23" name="TextBox 22"/>
          <p:cNvSpPr txBox="1"/>
          <p:nvPr/>
        </p:nvSpPr>
        <p:spPr>
          <a:xfrm>
            <a:off x="338924" y="1607516"/>
            <a:ext cx="1837765" cy="553998"/>
          </a:xfrm>
          <a:prstGeom prst="rect">
            <a:avLst/>
          </a:prstGeom>
          <a:noFill/>
        </p:spPr>
        <p:txBody>
          <a:bodyPr wrap="square" rtlCol="0">
            <a:spAutoFit/>
          </a:bodyPr>
          <a:lstStyle/>
          <a:p>
            <a:r>
              <a:rPr lang="it-IT" sz="3000" b="1" dirty="0" smtClean="0"/>
              <a:t>C</a:t>
            </a:r>
            <a:r>
              <a:rPr lang="it-IT" sz="3000" b="1" baseline="-25000" dirty="0" smtClean="0"/>
              <a:t>12</a:t>
            </a:r>
            <a:r>
              <a:rPr lang="it-IT" sz="3000" b="1" dirty="0" smtClean="0"/>
              <a:t>H</a:t>
            </a:r>
            <a:r>
              <a:rPr lang="it-IT" sz="3000" b="1" baseline="-25000" dirty="0" smtClean="0"/>
              <a:t>22</a:t>
            </a:r>
            <a:r>
              <a:rPr lang="it-IT" sz="3000" b="1" dirty="0" smtClean="0"/>
              <a:t>O</a:t>
            </a:r>
            <a:r>
              <a:rPr lang="it-IT" sz="3000" b="1" baseline="-25000" dirty="0" smtClean="0"/>
              <a:t>11</a:t>
            </a:r>
            <a:endParaRPr lang="it-IT" sz="3000" b="1" baseline="-25000" dirty="0"/>
          </a:p>
        </p:txBody>
      </p:sp>
      <p:sp>
        <p:nvSpPr>
          <p:cNvPr id="24" name="Content Placeholder 2"/>
          <p:cNvSpPr txBox="1">
            <a:spLocks/>
          </p:cNvSpPr>
          <p:nvPr/>
        </p:nvSpPr>
        <p:spPr>
          <a:xfrm>
            <a:off x="2124633" y="1484126"/>
            <a:ext cx="653527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Ciascuna formula contiene due tipi di informazioni: il tipo e il numero di atomi contenuti in una singola molecola.</a:t>
            </a:r>
          </a:p>
        </p:txBody>
      </p:sp>
      <p:sp>
        <p:nvSpPr>
          <p:cNvPr id="25" name="Content Placeholder 2"/>
          <p:cNvSpPr txBox="1">
            <a:spLocks/>
          </p:cNvSpPr>
          <p:nvPr/>
        </p:nvSpPr>
        <p:spPr>
          <a:xfrm>
            <a:off x="591668" y="2447824"/>
            <a:ext cx="673473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Nel caso di ioni, la rappresentazione simbolica include la carica dello ione.</a:t>
            </a:r>
          </a:p>
        </p:txBody>
      </p:sp>
      <p:sp>
        <p:nvSpPr>
          <p:cNvPr id="26" name="TextBox 25"/>
          <p:cNvSpPr txBox="1"/>
          <p:nvPr/>
        </p:nvSpPr>
        <p:spPr>
          <a:xfrm>
            <a:off x="7420535" y="2517309"/>
            <a:ext cx="1349190" cy="553998"/>
          </a:xfrm>
          <a:prstGeom prst="rect">
            <a:avLst/>
          </a:prstGeom>
          <a:noFill/>
        </p:spPr>
        <p:txBody>
          <a:bodyPr wrap="square" rtlCol="0">
            <a:spAutoFit/>
          </a:bodyPr>
          <a:lstStyle/>
          <a:p>
            <a:r>
              <a:rPr lang="it-IT" sz="3000" b="1" dirty="0" smtClean="0"/>
              <a:t>HPO</a:t>
            </a:r>
            <a:r>
              <a:rPr lang="it-IT" sz="3000" b="1" baseline="-25000" dirty="0" smtClean="0"/>
              <a:t>4</a:t>
            </a:r>
            <a:r>
              <a:rPr lang="it-IT" sz="3000" b="1" baseline="30000" dirty="0" smtClean="0"/>
              <a:t>2-</a:t>
            </a:r>
            <a:endParaRPr lang="it-IT" sz="3000" b="1" baseline="30000" dirty="0"/>
          </a:p>
        </p:txBody>
      </p:sp>
      <p:sp>
        <p:nvSpPr>
          <p:cNvPr id="27" name="Content Placeholder 2"/>
          <p:cNvSpPr txBox="1">
            <a:spLocks/>
          </p:cNvSpPr>
          <p:nvPr/>
        </p:nvSpPr>
        <p:spPr>
          <a:xfrm>
            <a:off x="2420469" y="3206563"/>
            <a:ext cx="634925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Nel caso di sali, che non sono formati da molecole, ma da ioni di carica opposta, la rappresentazione simbolica indica qual è il rapporto tra ioni positivi e ioni negativi (...la carica complessiva deve essere zero!).</a:t>
            </a:r>
            <a:endParaRPr lang="it-IT" sz="2000" dirty="0"/>
          </a:p>
        </p:txBody>
      </p:sp>
      <p:sp>
        <p:nvSpPr>
          <p:cNvPr id="28" name="TextBox 27"/>
          <p:cNvSpPr txBox="1"/>
          <p:nvPr/>
        </p:nvSpPr>
        <p:spPr>
          <a:xfrm>
            <a:off x="582703" y="3227294"/>
            <a:ext cx="1743633" cy="1477328"/>
          </a:xfrm>
          <a:prstGeom prst="rect">
            <a:avLst/>
          </a:prstGeom>
          <a:noFill/>
        </p:spPr>
        <p:txBody>
          <a:bodyPr wrap="square" rtlCol="0">
            <a:spAutoFit/>
          </a:bodyPr>
          <a:lstStyle/>
          <a:p>
            <a:pPr algn="ctr"/>
            <a:r>
              <a:rPr lang="it-IT" sz="3000" b="1" dirty="0" smtClean="0"/>
              <a:t>CaHPO</a:t>
            </a:r>
            <a:r>
              <a:rPr lang="it-IT" sz="3000" b="1" baseline="-25000" dirty="0" smtClean="0"/>
              <a:t>4</a:t>
            </a:r>
          </a:p>
          <a:p>
            <a:pPr algn="ctr"/>
            <a:r>
              <a:rPr lang="it-IT" sz="3000" b="1" dirty="0" smtClean="0"/>
              <a:t>Na</a:t>
            </a:r>
            <a:r>
              <a:rPr lang="it-IT" sz="3000" b="1" baseline="-25000" dirty="0" smtClean="0"/>
              <a:t>2</a:t>
            </a:r>
            <a:r>
              <a:rPr lang="it-IT" sz="3000" b="1" dirty="0" smtClean="0"/>
              <a:t>SO</a:t>
            </a:r>
            <a:r>
              <a:rPr lang="it-IT" sz="3000" b="1" baseline="-25000" dirty="0" smtClean="0"/>
              <a:t>4</a:t>
            </a:r>
          </a:p>
          <a:p>
            <a:pPr algn="ctr"/>
            <a:r>
              <a:rPr lang="it-IT" sz="3000" b="1" dirty="0" smtClean="0"/>
              <a:t>Al</a:t>
            </a:r>
            <a:r>
              <a:rPr lang="it-IT" sz="3000" b="1" baseline="-25000" dirty="0" smtClean="0"/>
              <a:t>2</a:t>
            </a:r>
            <a:r>
              <a:rPr lang="it-IT" sz="3000" b="1" dirty="0" smtClean="0"/>
              <a:t>(CO</a:t>
            </a:r>
            <a:r>
              <a:rPr lang="it-IT" sz="3000" b="1" baseline="-25000" dirty="0" smtClean="0"/>
              <a:t>3</a:t>
            </a:r>
            <a:r>
              <a:rPr lang="it-IT" sz="3000" b="1" dirty="0" smtClean="0"/>
              <a:t>)</a:t>
            </a:r>
            <a:r>
              <a:rPr lang="it-IT" sz="3000" b="1" baseline="-25000" dirty="0" smtClean="0"/>
              <a:t>3</a:t>
            </a:r>
            <a:endParaRPr lang="it-IT" sz="3000" b="1" baseline="30000" dirty="0"/>
          </a:p>
        </p:txBody>
      </p:sp>
      <p:sp>
        <p:nvSpPr>
          <p:cNvPr id="4" name="Rettangolo 3"/>
          <p:cNvSpPr/>
          <p:nvPr/>
        </p:nvSpPr>
        <p:spPr>
          <a:xfrm>
            <a:off x="219961" y="674875"/>
            <a:ext cx="8659256" cy="646331"/>
          </a:xfrm>
          <a:prstGeom prst="rect">
            <a:avLst/>
          </a:prstGeom>
        </p:spPr>
        <p:txBody>
          <a:bodyPr wrap="square">
            <a:spAutoFit/>
          </a:bodyPr>
          <a:lstStyle/>
          <a:p>
            <a:r>
              <a:rPr lang="it-IT" altLang="it-IT" dirty="0">
                <a:solidFill>
                  <a:srgbClr val="FF0000"/>
                </a:solidFill>
                <a:latin typeface="Arial" panose="020B0604020202020204" pitchFamily="34" charset="0"/>
              </a:rPr>
              <a:t>La formula </a:t>
            </a:r>
            <a:r>
              <a:rPr lang="it-IT" altLang="it-IT" dirty="0" smtClean="0">
                <a:solidFill>
                  <a:srgbClr val="FF0000"/>
                </a:solidFill>
                <a:latin typeface="Arial" panose="020B0604020202020204" pitchFamily="34" charset="0"/>
              </a:rPr>
              <a:t>chimica </a:t>
            </a:r>
            <a:r>
              <a:rPr lang="it-IT" altLang="it-IT" dirty="0">
                <a:solidFill>
                  <a:srgbClr val="FF0000"/>
                </a:solidFill>
                <a:latin typeface="Arial" panose="020B0604020202020204" pitchFamily="34" charset="0"/>
              </a:rPr>
              <a:t>è una notazione utilizzata per esprimere in modo conciso il tipo e il numero di atomi che costituiscono </a:t>
            </a:r>
            <a:r>
              <a:rPr lang="it-IT" altLang="it-IT" dirty="0" smtClean="0">
                <a:solidFill>
                  <a:srgbClr val="FF0000"/>
                </a:solidFill>
                <a:latin typeface="Arial" panose="020B0604020202020204" pitchFamily="34" charset="0"/>
              </a:rPr>
              <a:t>la molecola di una determinata sostanza</a:t>
            </a:r>
            <a:endParaRPr lang="it-IT" dirty="0">
              <a:solidFill>
                <a:srgbClr val="FF0000"/>
              </a:solidFill>
            </a:endParaRPr>
          </a:p>
        </p:txBody>
      </p:sp>
    </p:spTree>
    <p:extLst>
      <p:ext uri="{BB962C8B-B14F-4D97-AF65-F5344CB8AC3E}">
        <p14:creationId xmlns:p14="http://schemas.microsoft.com/office/powerpoint/2010/main" val="17337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60308"/>
            <a:ext cx="6400803" cy="974768"/>
          </a:xfrm>
        </p:spPr>
        <p:txBody>
          <a:bodyPr>
            <a:noAutofit/>
          </a:bodyPr>
          <a:lstStyle/>
          <a:p>
            <a:pPr marL="0" indent="0">
              <a:lnSpc>
                <a:spcPct val="120000"/>
              </a:lnSpc>
              <a:spcBef>
                <a:spcPts val="0"/>
              </a:spcBef>
              <a:spcAft>
                <a:spcPts val="600"/>
              </a:spcAft>
              <a:buNone/>
            </a:pPr>
            <a:r>
              <a:rPr lang="it-IT" sz="2000" b="1" dirty="0" smtClean="0"/>
              <a:t>Formula molecolare (o bruta)</a:t>
            </a:r>
            <a:r>
              <a:rPr lang="it-IT" sz="2000" dirty="0" smtClean="0"/>
              <a:t>: per una molecola, rappresenta l’esatto numero di atomi presenti nella molecola. </a:t>
            </a:r>
            <a:endParaRPr lang="it-IT" sz="2000" dirty="0"/>
          </a:p>
        </p:txBody>
      </p:sp>
      <p:sp>
        <p:nvSpPr>
          <p:cNvPr id="19" name="Content Placeholder 2"/>
          <p:cNvSpPr txBox="1">
            <a:spLocks/>
          </p:cNvSpPr>
          <p:nvPr/>
        </p:nvSpPr>
        <p:spPr>
          <a:xfrm>
            <a:off x="591667" y="1588476"/>
            <a:ext cx="640080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b="1" dirty="0" smtClean="0"/>
              <a:t>Formula minima (o empirica)</a:t>
            </a:r>
            <a:r>
              <a:rPr lang="it-IT" sz="2000" dirty="0" smtClean="0"/>
              <a:t>: non indica l’esatto numero di atomi, ma il rapporto tra gli elementi chimici presenti nella molecola. </a:t>
            </a:r>
            <a:endParaRPr lang="it-IT" sz="2000" dirty="0"/>
          </a:p>
        </p:txBody>
      </p:sp>
      <p:sp>
        <p:nvSpPr>
          <p:cNvPr id="7" name="TextBox 6"/>
          <p:cNvSpPr txBox="1"/>
          <p:nvPr/>
        </p:nvSpPr>
        <p:spPr>
          <a:xfrm>
            <a:off x="6992471" y="496202"/>
            <a:ext cx="1649504" cy="553998"/>
          </a:xfrm>
          <a:prstGeom prst="rect">
            <a:avLst/>
          </a:prstGeom>
          <a:noFill/>
        </p:spPr>
        <p:txBody>
          <a:bodyPr wrap="square" rtlCol="0">
            <a:spAutoFit/>
          </a:bodyPr>
          <a:lstStyle/>
          <a:p>
            <a:r>
              <a:rPr lang="it-IT" sz="3000" b="1" dirty="0" smtClean="0"/>
              <a:t>C</a:t>
            </a:r>
            <a:r>
              <a:rPr lang="it-IT" sz="3000" b="1" baseline="-25000" dirty="0" smtClean="0"/>
              <a:t>6</a:t>
            </a:r>
            <a:r>
              <a:rPr lang="it-IT" sz="3000" b="1" dirty="0" smtClean="0"/>
              <a:t>H</a:t>
            </a:r>
            <a:r>
              <a:rPr lang="it-IT" sz="3000" b="1" baseline="-25000" dirty="0" smtClean="0"/>
              <a:t>12</a:t>
            </a:r>
            <a:r>
              <a:rPr lang="it-IT" sz="3000" b="1" dirty="0" smtClean="0"/>
              <a:t>O</a:t>
            </a:r>
            <a:r>
              <a:rPr lang="it-IT" sz="3000" b="1" baseline="-25000" dirty="0"/>
              <a:t>6</a:t>
            </a:r>
          </a:p>
        </p:txBody>
      </p:sp>
      <p:sp>
        <p:nvSpPr>
          <p:cNvPr id="8" name="TextBox 7"/>
          <p:cNvSpPr txBox="1"/>
          <p:nvPr/>
        </p:nvSpPr>
        <p:spPr>
          <a:xfrm>
            <a:off x="6992471" y="1757144"/>
            <a:ext cx="1649504" cy="553998"/>
          </a:xfrm>
          <a:prstGeom prst="rect">
            <a:avLst/>
          </a:prstGeom>
          <a:noFill/>
        </p:spPr>
        <p:txBody>
          <a:bodyPr wrap="square" rtlCol="0">
            <a:spAutoFit/>
          </a:bodyPr>
          <a:lstStyle/>
          <a:p>
            <a:r>
              <a:rPr lang="it-IT" sz="3000" b="1" dirty="0" smtClean="0"/>
              <a:t>CH</a:t>
            </a:r>
            <a:r>
              <a:rPr lang="it-IT" sz="3000" b="1" baseline="-25000" dirty="0" smtClean="0"/>
              <a:t>2</a:t>
            </a:r>
            <a:r>
              <a:rPr lang="it-IT" sz="3000" b="1" dirty="0" smtClean="0"/>
              <a:t>O</a:t>
            </a:r>
            <a:endParaRPr lang="it-IT" sz="3000" b="1" baseline="-25000" dirty="0"/>
          </a:p>
        </p:txBody>
      </p:sp>
      <p:sp>
        <p:nvSpPr>
          <p:cNvPr id="9" name="Content Placeholder 2"/>
          <p:cNvSpPr txBox="1">
            <a:spLocks/>
          </p:cNvSpPr>
          <p:nvPr/>
        </p:nvSpPr>
        <p:spPr>
          <a:xfrm>
            <a:off x="591667" y="2726994"/>
            <a:ext cx="796066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b="1" dirty="0" smtClean="0"/>
              <a:t>Formula di struttura</a:t>
            </a:r>
            <a:r>
              <a:rPr lang="it-IT" sz="2000" dirty="0" smtClean="0"/>
              <a:t>: indica le connessioni presenti tra gli atomi della molecola. Alcune formule di struttura rappresentano anche la struttura tridimensionale del composto.</a:t>
            </a:r>
            <a:endParaRPr lang="it-IT"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89" y="4201308"/>
            <a:ext cx="2143125" cy="105727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2502" b="13587"/>
          <a:stretch/>
        </p:blipFill>
        <p:spPr>
          <a:xfrm>
            <a:off x="2787945" y="3865512"/>
            <a:ext cx="1250016" cy="185194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652" t="9343" r="27009" b="3788"/>
          <a:stretch/>
        </p:blipFill>
        <p:spPr>
          <a:xfrm>
            <a:off x="5578764" y="3650982"/>
            <a:ext cx="3306618" cy="2872416"/>
          </a:xfrm>
          <a:prstGeom prst="rect">
            <a:avLst/>
          </a:prstGeom>
        </p:spPr>
      </p:pic>
      <p:sp>
        <p:nvSpPr>
          <p:cNvPr id="13" name="Content Placeholder 2"/>
          <p:cNvSpPr txBox="1">
            <a:spLocks/>
          </p:cNvSpPr>
          <p:nvPr/>
        </p:nvSpPr>
        <p:spPr>
          <a:xfrm>
            <a:off x="591667" y="5758129"/>
            <a:ext cx="604927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b="1" i="1" dirty="0" smtClean="0"/>
              <a:t>Isomeri:</a:t>
            </a:r>
            <a:r>
              <a:rPr lang="it-IT" sz="2000" i="1" dirty="0" smtClean="0"/>
              <a:t> molecole con</a:t>
            </a:r>
            <a:r>
              <a:rPr lang="it-IT" sz="2000" b="1" i="1" dirty="0" smtClean="0"/>
              <a:t> </a:t>
            </a:r>
            <a:r>
              <a:rPr lang="it-IT" sz="2000" i="1" dirty="0" smtClean="0"/>
              <a:t>la stessa formula molecolare ma diversa formula di struttura.</a:t>
            </a:r>
            <a:endParaRPr lang="it-IT"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592" y="3990770"/>
            <a:ext cx="1530961" cy="1658541"/>
          </a:xfrm>
          <a:prstGeom prst="rect">
            <a:avLst/>
          </a:prstGeom>
        </p:spPr>
      </p:pic>
    </p:spTree>
    <p:extLst>
      <p:ext uri="{BB962C8B-B14F-4D97-AF65-F5344CB8AC3E}">
        <p14:creationId xmlns:p14="http://schemas.microsoft.com/office/powerpoint/2010/main" val="13796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Il modello di Lewis</a:t>
            </a:r>
          </a:p>
        </p:txBody>
      </p:sp>
      <p:sp>
        <p:nvSpPr>
          <p:cNvPr id="15363" name="Text Box 3"/>
          <p:cNvSpPr txBox="1">
            <a:spLocks noChangeArrowheads="1"/>
          </p:cNvSpPr>
          <p:nvPr/>
        </p:nvSpPr>
        <p:spPr bwMode="auto">
          <a:xfrm>
            <a:off x="762000" y="11430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endParaRPr lang="it-IT" altLang="it-IT" sz="2000">
              <a:latin typeface="Arial" panose="020B0604020202020204" pitchFamily="34" charset="0"/>
            </a:endParaRPr>
          </a:p>
        </p:txBody>
      </p:sp>
      <p:sp>
        <p:nvSpPr>
          <p:cNvPr id="15364" name="Text Box 4"/>
          <p:cNvSpPr txBox="1">
            <a:spLocks noChangeArrowheads="1"/>
          </p:cNvSpPr>
          <p:nvPr/>
        </p:nvSpPr>
        <p:spPr bwMode="auto">
          <a:xfrm>
            <a:off x="533400" y="1143000"/>
            <a:ext cx="80010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latin typeface="Arial" panose="020B0604020202020204" pitchFamily="34" charset="0"/>
              </a:rPr>
              <a:t>Il modello di Lewis costituisce il primo tentativo di interpretare la formazione dei composti chimici. Esso si basa sul fatto che:</a:t>
            </a:r>
          </a:p>
          <a:p>
            <a:pPr algn="just" eaLnBrk="1" hangingPunct="1">
              <a:spcBef>
                <a:spcPct val="50000"/>
              </a:spcBef>
              <a:buFontTx/>
              <a:buNone/>
            </a:pPr>
            <a:r>
              <a:rPr lang="it-IT" altLang="it-IT" sz="2000">
                <a:latin typeface="Arial" panose="020B0604020202020204" pitchFamily="34" charset="0"/>
              </a:rPr>
              <a:t>gli elementi si combinano tra loro mediante legami chimici cui sono interessati </a:t>
            </a:r>
            <a:r>
              <a:rPr lang="it-IT" altLang="it-IT" sz="2000">
                <a:solidFill>
                  <a:srgbClr val="FA2906"/>
                </a:solidFill>
                <a:latin typeface="Arial" panose="020B0604020202020204" pitchFamily="34" charset="0"/>
              </a:rPr>
              <a:t>solamente gli elettroni di valenza</a:t>
            </a:r>
            <a:r>
              <a:rPr lang="it-IT" altLang="it-IT" sz="2000">
                <a:latin typeface="Arial" panose="020B0604020202020204" pitchFamily="34" charset="0"/>
              </a:rPr>
              <a:t>.</a:t>
            </a:r>
          </a:p>
          <a:p>
            <a:pPr algn="just" eaLnBrk="1" hangingPunct="1">
              <a:spcBef>
                <a:spcPct val="50000"/>
              </a:spcBef>
              <a:buFontTx/>
              <a:buNone/>
            </a:pPr>
            <a:r>
              <a:rPr lang="it-IT" altLang="it-IT" sz="2000">
                <a:latin typeface="Arial" panose="020B0604020202020204" pitchFamily="34" charset="0"/>
              </a:rPr>
              <a:t>L'inerzia chimica dei gas nobili (ampiamente verificata sperimentalmente) suggerisce che questi elementi si trovino in una </a:t>
            </a:r>
            <a:r>
              <a:rPr lang="it-IT" altLang="it-IT" sz="2000">
                <a:solidFill>
                  <a:srgbClr val="FA2906"/>
                </a:solidFill>
                <a:latin typeface="Arial" panose="020B0604020202020204" pitchFamily="34" charset="0"/>
              </a:rPr>
              <a:t>situazione elettronica particolarmente stabile</a:t>
            </a:r>
            <a:r>
              <a:rPr lang="it-IT" altLang="it-IT" sz="2000">
                <a:latin typeface="Arial" panose="020B0604020202020204" pitchFamily="34" charset="0"/>
              </a:rPr>
              <a:t> (</a:t>
            </a:r>
            <a:r>
              <a:rPr lang="it-IT" altLang="it-IT" sz="2000" b="1">
                <a:solidFill>
                  <a:schemeClr val="accent2"/>
                </a:solidFill>
                <a:latin typeface="Arial" panose="020B0604020202020204" pitchFamily="34" charset="0"/>
              </a:rPr>
              <a:t>otto elettroni</a:t>
            </a:r>
            <a:r>
              <a:rPr lang="it-IT" altLang="it-IT" sz="2000">
                <a:latin typeface="Arial" panose="020B0604020202020204" pitchFamily="34" charset="0"/>
              </a:rPr>
              <a:t> nello strato di valenza, tranne He, che ha una configurazione stabile a due elettroni, guscio 1s completo).</a:t>
            </a:r>
          </a:p>
          <a:p>
            <a:pPr algn="just" eaLnBrk="1" hangingPunct="1">
              <a:spcBef>
                <a:spcPct val="50000"/>
              </a:spcBef>
              <a:buFontTx/>
              <a:buNone/>
            </a:pPr>
            <a:r>
              <a:rPr lang="it-IT" altLang="it-IT" sz="2000">
                <a:latin typeface="Arial" panose="020B0604020202020204" pitchFamily="34" charset="0"/>
              </a:rPr>
              <a:t>Gli atomi degli elementi diversi dai gas nobili si combinano tra loro </a:t>
            </a:r>
            <a:r>
              <a:rPr lang="it-IT" altLang="it-IT" sz="2000">
                <a:solidFill>
                  <a:srgbClr val="FA2906"/>
                </a:solidFill>
                <a:latin typeface="Arial" panose="020B0604020202020204" pitchFamily="34" charset="0"/>
              </a:rPr>
              <a:t>condividendo coppie di elettroni per raggiungere la configurazione elettronica del gas nobile più vicino</a:t>
            </a:r>
            <a:r>
              <a:rPr lang="it-IT" altLang="it-IT" sz="2000">
                <a:latin typeface="Arial" panose="020B0604020202020204" pitchFamily="34" charset="0"/>
              </a:rPr>
              <a:t>. </a:t>
            </a:r>
          </a:p>
        </p:txBody>
      </p:sp>
      <p:sp>
        <p:nvSpPr>
          <p:cNvPr id="15365" name="Text Box 5"/>
          <p:cNvSpPr txBox="1">
            <a:spLocks noChangeArrowheads="1"/>
          </p:cNvSpPr>
          <p:nvPr/>
        </p:nvSpPr>
        <p:spPr bwMode="auto">
          <a:xfrm>
            <a:off x="533400" y="5562600"/>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dirty="0">
                <a:latin typeface="Arial" panose="020B0604020202020204" pitchFamily="34" charset="0"/>
              </a:rPr>
              <a:t>E’ un modello </a:t>
            </a:r>
            <a:r>
              <a:rPr lang="it-IT" altLang="it-IT" sz="2000" b="1" dirty="0">
                <a:latin typeface="Arial" panose="020B0604020202020204" pitchFamily="34" charset="0"/>
              </a:rPr>
              <a:t>molto limitato</a:t>
            </a:r>
            <a:r>
              <a:rPr lang="it-IT" altLang="it-IT" sz="2000" dirty="0">
                <a:latin typeface="Arial" panose="020B0604020202020204" pitchFamily="34" charset="0"/>
              </a:rPr>
              <a:t>, ma ha il pregio di spiegare in modo estremamente semplice il legame in un gran numero di molecole semplici costituite da elementi dei blocchi s  e</a:t>
            </a:r>
            <a:r>
              <a:rPr lang="it-IT" altLang="it-IT" sz="2400" dirty="0"/>
              <a:t>  p.</a:t>
            </a:r>
          </a:p>
        </p:txBody>
      </p:sp>
    </p:spTree>
    <p:extLst>
      <p:ext uri="{BB962C8B-B14F-4D97-AF65-F5344CB8AC3E}">
        <p14:creationId xmlns:p14="http://schemas.microsoft.com/office/powerpoint/2010/main" val="51445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71499" y="90340"/>
            <a:ext cx="7996518" cy="8092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Strutture di Lewis</a:t>
            </a:r>
            <a:endParaRPr lang="it-IT" sz="3200" dirty="0">
              <a:solidFill>
                <a:srgbClr val="0070C0"/>
              </a:solidFill>
            </a:endParaRPr>
          </a:p>
        </p:txBody>
      </p:sp>
      <p:sp>
        <p:nvSpPr>
          <p:cNvPr id="7" name="Content Placeholder 2"/>
          <p:cNvSpPr txBox="1">
            <a:spLocks/>
          </p:cNvSpPr>
          <p:nvPr/>
        </p:nvSpPr>
        <p:spPr>
          <a:xfrm>
            <a:off x="571499" y="813453"/>
            <a:ext cx="808840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endParaRPr lang="it-IT" sz="1800" dirty="0"/>
          </a:p>
        </p:txBody>
      </p:sp>
      <p:sp>
        <p:nvSpPr>
          <p:cNvPr id="8" name="Content Placeholder 2"/>
          <p:cNvSpPr txBox="1">
            <a:spLocks/>
          </p:cNvSpPr>
          <p:nvPr/>
        </p:nvSpPr>
        <p:spPr>
          <a:xfrm>
            <a:off x="2529136" y="880027"/>
            <a:ext cx="619769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La </a:t>
            </a:r>
            <a:r>
              <a:rPr lang="it-IT" sz="2000" dirty="0"/>
              <a:t>rappresentazione di Lewis riporta il simbolo dell’atomo e gli elettroni di valenza attorno ad esso come </a:t>
            </a:r>
            <a:r>
              <a:rPr lang="it-IT" sz="2000" dirty="0" smtClean="0"/>
              <a:t>puntini, o trattini per le coppie elettroniche.</a:t>
            </a:r>
            <a:endParaRPr lang="it-IT" sz="2000" dirty="0"/>
          </a:p>
        </p:txBody>
      </p:sp>
      <p:grpSp>
        <p:nvGrpSpPr>
          <p:cNvPr id="21" name="Group 20"/>
          <p:cNvGrpSpPr/>
          <p:nvPr/>
        </p:nvGrpSpPr>
        <p:grpSpPr>
          <a:xfrm>
            <a:off x="430836" y="1135549"/>
            <a:ext cx="588264" cy="470256"/>
            <a:chOff x="591439" y="1485544"/>
            <a:chExt cx="588264" cy="470256"/>
          </a:xfrm>
        </p:grpSpPr>
        <p:sp>
          <p:nvSpPr>
            <p:cNvPr id="3" name="TextBox 2"/>
            <p:cNvSpPr txBox="1"/>
            <p:nvPr/>
          </p:nvSpPr>
          <p:spPr>
            <a:xfrm>
              <a:off x="614553" y="1485544"/>
              <a:ext cx="565150" cy="461665"/>
            </a:xfrm>
            <a:prstGeom prst="rect">
              <a:avLst/>
            </a:prstGeom>
            <a:noFill/>
          </p:spPr>
          <p:txBody>
            <a:bodyPr wrap="square" rtlCol="0">
              <a:spAutoFit/>
            </a:bodyPr>
            <a:lstStyle/>
            <a:p>
              <a:r>
                <a:rPr lang="it-IT" sz="2400" dirty="0" smtClean="0"/>
                <a:t>N</a:t>
              </a:r>
              <a:endParaRPr lang="it-IT" sz="2400" dirty="0"/>
            </a:p>
          </p:txBody>
        </p:sp>
        <p:cxnSp>
          <p:nvCxnSpPr>
            <p:cNvPr id="9" name="Straight Connector 8"/>
            <p:cNvCxnSpPr/>
            <p:nvPr/>
          </p:nvCxnSpPr>
          <p:spPr>
            <a:xfrm>
              <a:off x="681482" y="1566274"/>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947039" y="1706813"/>
              <a:ext cx="62611" cy="711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769239" y="1884613"/>
              <a:ext cx="62611" cy="711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 12"/>
            <p:cNvSpPr/>
            <p:nvPr/>
          </p:nvSpPr>
          <p:spPr>
            <a:xfrm>
              <a:off x="591439" y="1706813"/>
              <a:ext cx="62611" cy="711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3" name="Group 22"/>
          <p:cNvGrpSpPr/>
          <p:nvPr/>
        </p:nvGrpSpPr>
        <p:grpSpPr>
          <a:xfrm>
            <a:off x="1710209" y="1182714"/>
            <a:ext cx="565150" cy="470256"/>
            <a:chOff x="1870812" y="1532709"/>
            <a:chExt cx="565150" cy="470256"/>
          </a:xfrm>
        </p:grpSpPr>
        <p:cxnSp>
          <p:nvCxnSpPr>
            <p:cNvPr id="19" name="Straight Connector 18"/>
            <p:cNvCxnSpPr/>
            <p:nvPr/>
          </p:nvCxnSpPr>
          <p:spPr>
            <a:xfrm flipH="1">
              <a:off x="1886683" y="1666605"/>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70812" y="1532709"/>
              <a:ext cx="565150" cy="461665"/>
            </a:xfrm>
            <a:prstGeom prst="rect">
              <a:avLst/>
            </a:prstGeom>
            <a:noFill/>
          </p:spPr>
          <p:txBody>
            <a:bodyPr wrap="square" rtlCol="0">
              <a:spAutoFit/>
            </a:bodyPr>
            <a:lstStyle/>
            <a:p>
              <a:r>
                <a:rPr lang="it-IT" sz="2400" dirty="0"/>
                <a:t>S</a:t>
              </a:r>
            </a:p>
          </p:txBody>
        </p:sp>
        <p:cxnSp>
          <p:nvCxnSpPr>
            <p:cNvPr id="15" name="Straight Connector 14"/>
            <p:cNvCxnSpPr/>
            <p:nvPr/>
          </p:nvCxnSpPr>
          <p:spPr>
            <a:xfrm>
              <a:off x="1937741" y="1613439"/>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203298" y="1753978"/>
              <a:ext cx="62611" cy="711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 16"/>
            <p:cNvSpPr/>
            <p:nvPr/>
          </p:nvSpPr>
          <p:spPr>
            <a:xfrm>
              <a:off x="2025498" y="1931778"/>
              <a:ext cx="62611" cy="711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2" name="Group 21"/>
          <p:cNvGrpSpPr/>
          <p:nvPr/>
        </p:nvGrpSpPr>
        <p:grpSpPr>
          <a:xfrm>
            <a:off x="1053866" y="1460737"/>
            <a:ext cx="565150" cy="461665"/>
            <a:chOff x="1214469" y="1810732"/>
            <a:chExt cx="565150" cy="461665"/>
          </a:xfrm>
        </p:grpSpPr>
        <p:sp>
          <p:nvSpPr>
            <p:cNvPr id="18" name="Oval 17"/>
            <p:cNvSpPr/>
            <p:nvPr/>
          </p:nvSpPr>
          <p:spPr>
            <a:xfrm>
              <a:off x="1521639" y="2023334"/>
              <a:ext cx="62611" cy="711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Box 19"/>
            <p:cNvSpPr txBox="1"/>
            <p:nvPr/>
          </p:nvSpPr>
          <p:spPr>
            <a:xfrm>
              <a:off x="1214469" y="1810732"/>
              <a:ext cx="565150" cy="461665"/>
            </a:xfrm>
            <a:prstGeom prst="rect">
              <a:avLst/>
            </a:prstGeom>
            <a:noFill/>
          </p:spPr>
          <p:txBody>
            <a:bodyPr wrap="square" rtlCol="0">
              <a:spAutoFit/>
            </a:bodyPr>
            <a:lstStyle/>
            <a:p>
              <a:r>
                <a:rPr lang="it-IT" sz="2400" dirty="0" smtClean="0"/>
                <a:t>H</a:t>
              </a:r>
              <a:endParaRPr lang="it-IT" sz="2400" dirty="0"/>
            </a:p>
          </p:txBody>
        </p:sp>
      </p:grpSp>
      <p:sp>
        <p:nvSpPr>
          <p:cNvPr id="24" name="Content Placeholder 2"/>
          <p:cNvSpPr txBox="1">
            <a:spLocks/>
          </p:cNvSpPr>
          <p:nvPr/>
        </p:nvSpPr>
        <p:spPr>
          <a:xfrm>
            <a:off x="2366867" y="4033611"/>
            <a:ext cx="628958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Le coppie elettroniche vengono identificate come </a:t>
            </a:r>
            <a:r>
              <a:rPr lang="it-IT" sz="2000" b="1" dirty="0" smtClean="0">
                <a:solidFill>
                  <a:srgbClr val="0070C0"/>
                </a:solidFill>
              </a:rPr>
              <a:t>doppietti di legame</a:t>
            </a:r>
            <a:r>
              <a:rPr lang="it-IT" sz="2000" b="1" dirty="0" smtClean="0"/>
              <a:t> </a:t>
            </a:r>
            <a:r>
              <a:rPr lang="it-IT" sz="2000" dirty="0" smtClean="0"/>
              <a:t>o </a:t>
            </a:r>
            <a:r>
              <a:rPr lang="it-IT" sz="2000" b="1" dirty="0" smtClean="0">
                <a:solidFill>
                  <a:srgbClr val="00B050"/>
                </a:solidFill>
              </a:rPr>
              <a:t>doppietti solitari</a:t>
            </a:r>
            <a:r>
              <a:rPr lang="it-IT" sz="2000" dirty="0" smtClean="0"/>
              <a:t>.</a:t>
            </a:r>
            <a:endParaRPr lang="it-IT" sz="2000" b="1" dirty="0"/>
          </a:p>
        </p:txBody>
      </p:sp>
      <p:grpSp>
        <p:nvGrpSpPr>
          <p:cNvPr id="48" name="Group 47"/>
          <p:cNvGrpSpPr/>
          <p:nvPr/>
        </p:nvGrpSpPr>
        <p:grpSpPr>
          <a:xfrm>
            <a:off x="6365592" y="2925465"/>
            <a:ext cx="1130300" cy="461665"/>
            <a:chOff x="7228159" y="2948892"/>
            <a:chExt cx="1130300" cy="461665"/>
          </a:xfrm>
        </p:grpSpPr>
        <p:grpSp>
          <p:nvGrpSpPr>
            <p:cNvPr id="33" name="Group 32"/>
            <p:cNvGrpSpPr/>
            <p:nvPr/>
          </p:nvGrpSpPr>
          <p:grpSpPr>
            <a:xfrm>
              <a:off x="7228159" y="2948892"/>
              <a:ext cx="1130300" cy="461665"/>
              <a:chOff x="7231316" y="2578833"/>
              <a:chExt cx="1130300" cy="461665"/>
            </a:xfrm>
          </p:grpSpPr>
          <p:grpSp>
            <p:nvGrpSpPr>
              <p:cNvPr id="34" name="Group 33"/>
              <p:cNvGrpSpPr/>
              <p:nvPr/>
            </p:nvGrpSpPr>
            <p:grpSpPr>
              <a:xfrm>
                <a:off x="7231316" y="2578833"/>
                <a:ext cx="581052" cy="461665"/>
                <a:chOff x="1870812" y="1532709"/>
                <a:chExt cx="581052" cy="461665"/>
              </a:xfrm>
            </p:grpSpPr>
            <p:sp>
              <p:nvSpPr>
                <p:cNvPr id="36" name="TextBox 35"/>
                <p:cNvSpPr txBox="1"/>
                <p:nvPr/>
              </p:nvSpPr>
              <p:spPr>
                <a:xfrm>
                  <a:off x="1870812" y="1532709"/>
                  <a:ext cx="565150" cy="461665"/>
                </a:xfrm>
                <a:prstGeom prst="rect">
                  <a:avLst/>
                </a:prstGeom>
                <a:noFill/>
              </p:spPr>
              <p:txBody>
                <a:bodyPr wrap="square" rtlCol="0">
                  <a:spAutoFit/>
                </a:bodyPr>
                <a:lstStyle/>
                <a:p>
                  <a:r>
                    <a:rPr lang="it-IT" sz="2400" dirty="0"/>
                    <a:t>O</a:t>
                  </a:r>
                </a:p>
              </p:txBody>
            </p:sp>
            <p:cxnSp>
              <p:nvCxnSpPr>
                <p:cNvPr id="37" name="Straight Connector 36"/>
                <p:cNvCxnSpPr/>
                <p:nvPr/>
              </p:nvCxnSpPr>
              <p:spPr>
                <a:xfrm>
                  <a:off x="2217168" y="1811285"/>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796466" y="2578833"/>
                <a:ext cx="565150" cy="461665"/>
              </a:xfrm>
              <a:prstGeom prst="rect">
                <a:avLst/>
              </a:prstGeom>
              <a:noFill/>
            </p:spPr>
            <p:txBody>
              <a:bodyPr wrap="square" rtlCol="0">
                <a:spAutoFit/>
              </a:bodyPr>
              <a:lstStyle/>
              <a:p>
                <a:r>
                  <a:rPr lang="it-IT" sz="2400" dirty="0"/>
                  <a:t>O</a:t>
                </a:r>
              </a:p>
            </p:txBody>
          </p:sp>
        </p:grpSp>
        <p:cxnSp>
          <p:nvCxnSpPr>
            <p:cNvPr id="43" name="Straight Connector 42"/>
            <p:cNvCxnSpPr/>
            <p:nvPr/>
          </p:nvCxnSpPr>
          <p:spPr>
            <a:xfrm>
              <a:off x="7575842" y="3165182"/>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871364" y="3047240"/>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90916" y="332553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98875" y="3047240"/>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63412" y="332553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584434" y="3247545"/>
            <a:ext cx="1130300" cy="461665"/>
            <a:chOff x="7231316" y="3318950"/>
            <a:chExt cx="1130300" cy="461665"/>
          </a:xfrm>
        </p:grpSpPr>
        <p:grpSp>
          <p:nvGrpSpPr>
            <p:cNvPr id="38" name="Group 37"/>
            <p:cNvGrpSpPr/>
            <p:nvPr/>
          </p:nvGrpSpPr>
          <p:grpSpPr>
            <a:xfrm>
              <a:off x="7231316" y="3318950"/>
              <a:ext cx="1130300" cy="461665"/>
              <a:chOff x="7231316" y="2578833"/>
              <a:chExt cx="1130300" cy="461665"/>
            </a:xfrm>
          </p:grpSpPr>
          <p:grpSp>
            <p:nvGrpSpPr>
              <p:cNvPr id="39" name="Group 38"/>
              <p:cNvGrpSpPr/>
              <p:nvPr/>
            </p:nvGrpSpPr>
            <p:grpSpPr>
              <a:xfrm>
                <a:off x="7231316" y="2578833"/>
                <a:ext cx="581052" cy="461665"/>
                <a:chOff x="1870812" y="1532709"/>
                <a:chExt cx="581052" cy="461665"/>
              </a:xfrm>
            </p:grpSpPr>
            <p:sp>
              <p:nvSpPr>
                <p:cNvPr id="41" name="TextBox 40"/>
                <p:cNvSpPr txBox="1"/>
                <p:nvPr/>
              </p:nvSpPr>
              <p:spPr>
                <a:xfrm>
                  <a:off x="1870812" y="1532709"/>
                  <a:ext cx="565150" cy="461665"/>
                </a:xfrm>
                <a:prstGeom prst="rect">
                  <a:avLst/>
                </a:prstGeom>
                <a:noFill/>
              </p:spPr>
              <p:txBody>
                <a:bodyPr wrap="square" rtlCol="0">
                  <a:spAutoFit/>
                </a:bodyPr>
                <a:lstStyle/>
                <a:p>
                  <a:r>
                    <a:rPr lang="it-IT" sz="2400" dirty="0"/>
                    <a:t>N</a:t>
                  </a:r>
                </a:p>
              </p:txBody>
            </p:sp>
            <p:cxnSp>
              <p:nvCxnSpPr>
                <p:cNvPr id="42" name="Straight Connector 41"/>
                <p:cNvCxnSpPr/>
                <p:nvPr/>
              </p:nvCxnSpPr>
              <p:spPr>
                <a:xfrm>
                  <a:off x="2217168" y="1787432"/>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796466" y="2578833"/>
                <a:ext cx="565150" cy="461665"/>
              </a:xfrm>
              <a:prstGeom prst="rect">
                <a:avLst/>
              </a:prstGeom>
              <a:noFill/>
            </p:spPr>
            <p:txBody>
              <a:bodyPr wrap="square" rtlCol="0">
                <a:spAutoFit/>
              </a:bodyPr>
              <a:lstStyle/>
              <a:p>
                <a:r>
                  <a:rPr lang="it-IT" sz="2400" dirty="0"/>
                  <a:t>N</a:t>
                </a:r>
              </a:p>
            </p:txBody>
          </p:sp>
        </p:grpSp>
        <p:cxnSp>
          <p:nvCxnSpPr>
            <p:cNvPr id="49" name="Straight Connector 48"/>
            <p:cNvCxnSpPr/>
            <p:nvPr/>
          </p:nvCxnSpPr>
          <p:spPr>
            <a:xfrm>
              <a:off x="7578998" y="3622707"/>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78998" y="3511388"/>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106562" y="3435152"/>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288901" y="3444431"/>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003382" y="2465513"/>
            <a:ext cx="1130300" cy="461665"/>
            <a:chOff x="7231316" y="2578833"/>
            <a:chExt cx="1130300" cy="461665"/>
          </a:xfrm>
        </p:grpSpPr>
        <p:grpSp>
          <p:nvGrpSpPr>
            <p:cNvPr id="32" name="Group 31"/>
            <p:cNvGrpSpPr/>
            <p:nvPr/>
          </p:nvGrpSpPr>
          <p:grpSpPr>
            <a:xfrm>
              <a:off x="7231316" y="2578833"/>
              <a:ext cx="1130300" cy="461665"/>
              <a:chOff x="7231316" y="2578833"/>
              <a:chExt cx="1130300" cy="461665"/>
            </a:xfrm>
          </p:grpSpPr>
          <p:grpSp>
            <p:nvGrpSpPr>
              <p:cNvPr id="25" name="Group 24"/>
              <p:cNvGrpSpPr/>
              <p:nvPr/>
            </p:nvGrpSpPr>
            <p:grpSpPr>
              <a:xfrm>
                <a:off x="7231316" y="2578833"/>
                <a:ext cx="581052" cy="461665"/>
                <a:chOff x="1870812" y="1532709"/>
                <a:chExt cx="581052" cy="461665"/>
              </a:xfrm>
            </p:grpSpPr>
            <p:sp>
              <p:nvSpPr>
                <p:cNvPr id="27" name="TextBox 26"/>
                <p:cNvSpPr txBox="1"/>
                <p:nvPr/>
              </p:nvSpPr>
              <p:spPr>
                <a:xfrm>
                  <a:off x="1870812" y="1532709"/>
                  <a:ext cx="565150" cy="461665"/>
                </a:xfrm>
                <a:prstGeom prst="rect">
                  <a:avLst/>
                </a:prstGeom>
                <a:noFill/>
              </p:spPr>
              <p:txBody>
                <a:bodyPr wrap="square" rtlCol="0">
                  <a:spAutoFit/>
                </a:bodyPr>
                <a:lstStyle/>
                <a:p>
                  <a:r>
                    <a:rPr lang="it-IT" sz="2400" dirty="0" smtClean="0"/>
                    <a:t>H</a:t>
                  </a:r>
                  <a:endParaRPr lang="it-IT" sz="2400" dirty="0"/>
                </a:p>
              </p:txBody>
            </p:sp>
            <p:cxnSp>
              <p:nvCxnSpPr>
                <p:cNvPr id="28" name="Straight Connector 27"/>
                <p:cNvCxnSpPr/>
                <p:nvPr/>
              </p:nvCxnSpPr>
              <p:spPr>
                <a:xfrm>
                  <a:off x="2217168" y="1787432"/>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796466" y="2578833"/>
                <a:ext cx="565150" cy="461665"/>
              </a:xfrm>
              <a:prstGeom prst="rect">
                <a:avLst/>
              </a:prstGeom>
              <a:noFill/>
            </p:spPr>
            <p:txBody>
              <a:bodyPr wrap="square" rtlCol="0">
                <a:spAutoFit/>
              </a:bodyPr>
              <a:lstStyle/>
              <a:p>
                <a:r>
                  <a:rPr lang="it-IT" sz="2400" dirty="0" smtClean="0"/>
                  <a:t>Cl</a:t>
                </a:r>
                <a:endParaRPr lang="it-IT" sz="2400" dirty="0"/>
              </a:p>
            </p:txBody>
          </p:sp>
        </p:grpSp>
        <p:cxnSp>
          <p:nvCxnSpPr>
            <p:cNvPr id="55" name="Straight Connector 54"/>
            <p:cNvCxnSpPr/>
            <p:nvPr/>
          </p:nvCxnSpPr>
          <p:spPr>
            <a:xfrm flipH="1">
              <a:off x="8172104" y="2702742"/>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90065" y="2672908"/>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882113" y="2951201"/>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Content Placeholder 2"/>
          <p:cNvSpPr txBox="1">
            <a:spLocks/>
          </p:cNvSpPr>
          <p:nvPr/>
        </p:nvSpPr>
        <p:spPr>
          <a:xfrm>
            <a:off x="357243" y="2303380"/>
            <a:ext cx="590588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I legami covalenti tra gli atomi vengono rappresentati utilizzando un trattino (una coppia di elettroni) per i legami singoli, due trattini per quelli doppi e tre per quelli tripli.</a:t>
            </a:r>
            <a:endParaRPr lang="it-IT" sz="2000" dirty="0"/>
          </a:p>
        </p:txBody>
      </p:sp>
      <p:grpSp>
        <p:nvGrpSpPr>
          <p:cNvPr id="60" name="Group 59"/>
          <p:cNvGrpSpPr/>
          <p:nvPr/>
        </p:nvGrpSpPr>
        <p:grpSpPr>
          <a:xfrm>
            <a:off x="1019100" y="4204839"/>
            <a:ext cx="1130300" cy="461665"/>
            <a:chOff x="7228159" y="2948892"/>
            <a:chExt cx="1130300" cy="461665"/>
          </a:xfrm>
        </p:grpSpPr>
        <p:grpSp>
          <p:nvGrpSpPr>
            <p:cNvPr id="61" name="Group 60"/>
            <p:cNvGrpSpPr/>
            <p:nvPr/>
          </p:nvGrpSpPr>
          <p:grpSpPr>
            <a:xfrm>
              <a:off x="7228159" y="2948892"/>
              <a:ext cx="1130300" cy="461665"/>
              <a:chOff x="7231316" y="2578833"/>
              <a:chExt cx="1130300" cy="461665"/>
            </a:xfrm>
          </p:grpSpPr>
          <p:grpSp>
            <p:nvGrpSpPr>
              <p:cNvPr id="67" name="Group 66"/>
              <p:cNvGrpSpPr/>
              <p:nvPr/>
            </p:nvGrpSpPr>
            <p:grpSpPr>
              <a:xfrm>
                <a:off x="7231316" y="2578833"/>
                <a:ext cx="581052" cy="461665"/>
                <a:chOff x="1870812" y="1532709"/>
                <a:chExt cx="581052" cy="461665"/>
              </a:xfrm>
            </p:grpSpPr>
            <p:sp>
              <p:nvSpPr>
                <p:cNvPr id="69" name="TextBox 68"/>
                <p:cNvSpPr txBox="1"/>
                <p:nvPr/>
              </p:nvSpPr>
              <p:spPr>
                <a:xfrm>
                  <a:off x="1870812" y="1532709"/>
                  <a:ext cx="565150" cy="461665"/>
                </a:xfrm>
                <a:prstGeom prst="rect">
                  <a:avLst/>
                </a:prstGeom>
                <a:noFill/>
              </p:spPr>
              <p:txBody>
                <a:bodyPr wrap="square" rtlCol="0">
                  <a:spAutoFit/>
                </a:bodyPr>
                <a:lstStyle/>
                <a:p>
                  <a:r>
                    <a:rPr lang="it-IT" sz="2400" dirty="0"/>
                    <a:t>O</a:t>
                  </a:r>
                </a:p>
              </p:txBody>
            </p:sp>
            <p:cxnSp>
              <p:nvCxnSpPr>
                <p:cNvPr id="70" name="Straight Connector 69"/>
                <p:cNvCxnSpPr/>
                <p:nvPr/>
              </p:nvCxnSpPr>
              <p:spPr>
                <a:xfrm>
                  <a:off x="2217168" y="1811285"/>
                  <a:ext cx="23469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7796466" y="2578833"/>
                <a:ext cx="565150" cy="461665"/>
              </a:xfrm>
              <a:prstGeom prst="rect">
                <a:avLst/>
              </a:prstGeom>
              <a:noFill/>
            </p:spPr>
            <p:txBody>
              <a:bodyPr wrap="square" rtlCol="0">
                <a:spAutoFit/>
              </a:bodyPr>
              <a:lstStyle/>
              <a:p>
                <a:r>
                  <a:rPr lang="it-IT" sz="2400" dirty="0"/>
                  <a:t>O</a:t>
                </a:r>
              </a:p>
            </p:txBody>
          </p:sp>
        </p:grpSp>
        <p:cxnSp>
          <p:nvCxnSpPr>
            <p:cNvPr id="62" name="Straight Connector 61"/>
            <p:cNvCxnSpPr/>
            <p:nvPr/>
          </p:nvCxnSpPr>
          <p:spPr>
            <a:xfrm>
              <a:off x="7575842" y="3165182"/>
              <a:ext cx="23469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871364" y="3047240"/>
              <a:ext cx="234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290916" y="3325533"/>
              <a:ext cx="234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298875" y="3047240"/>
              <a:ext cx="234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863412" y="3325533"/>
              <a:ext cx="234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1" name="Content Placeholder 2"/>
          <p:cNvSpPr txBox="1">
            <a:spLocks/>
          </p:cNvSpPr>
          <p:nvPr/>
        </p:nvSpPr>
        <p:spPr>
          <a:xfrm>
            <a:off x="422360" y="5128909"/>
            <a:ext cx="628958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Dalla struttura di Lewis possiamo verificare che ciascun atomo raggiunga lo stato stabilizzato che prevede 8 elettroni nel livello di valenza (configurazione dell’ottetto), considerando anche gli elettroni condivisi nei legami.</a:t>
            </a:r>
            <a:endParaRPr lang="it-IT" sz="2000" b="1" dirty="0"/>
          </a:p>
        </p:txBody>
      </p:sp>
      <p:grpSp>
        <p:nvGrpSpPr>
          <p:cNvPr id="83" name="Group 82"/>
          <p:cNvGrpSpPr/>
          <p:nvPr/>
        </p:nvGrpSpPr>
        <p:grpSpPr>
          <a:xfrm>
            <a:off x="7263120" y="5154628"/>
            <a:ext cx="1130300" cy="461665"/>
            <a:chOff x="7228159" y="2948892"/>
            <a:chExt cx="1130300" cy="461665"/>
          </a:xfrm>
        </p:grpSpPr>
        <p:grpSp>
          <p:nvGrpSpPr>
            <p:cNvPr id="84" name="Group 83"/>
            <p:cNvGrpSpPr/>
            <p:nvPr/>
          </p:nvGrpSpPr>
          <p:grpSpPr>
            <a:xfrm>
              <a:off x="7228159" y="2948892"/>
              <a:ext cx="1130300" cy="461665"/>
              <a:chOff x="7231316" y="2578833"/>
              <a:chExt cx="1130300" cy="461665"/>
            </a:xfrm>
          </p:grpSpPr>
          <p:grpSp>
            <p:nvGrpSpPr>
              <p:cNvPr id="90" name="Group 89"/>
              <p:cNvGrpSpPr/>
              <p:nvPr/>
            </p:nvGrpSpPr>
            <p:grpSpPr>
              <a:xfrm>
                <a:off x="7231316" y="2578833"/>
                <a:ext cx="581052" cy="461665"/>
                <a:chOff x="1870812" y="1532709"/>
                <a:chExt cx="581052" cy="461665"/>
              </a:xfrm>
            </p:grpSpPr>
            <p:sp>
              <p:nvSpPr>
                <p:cNvPr id="92" name="TextBox 91"/>
                <p:cNvSpPr txBox="1"/>
                <p:nvPr/>
              </p:nvSpPr>
              <p:spPr>
                <a:xfrm>
                  <a:off x="1870812" y="1532709"/>
                  <a:ext cx="565150" cy="461665"/>
                </a:xfrm>
                <a:prstGeom prst="rect">
                  <a:avLst/>
                </a:prstGeom>
                <a:noFill/>
              </p:spPr>
              <p:txBody>
                <a:bodyPr wrap="square" rtlCol="0">
                  <a:spAutoFit/>
                </a:bodyPr>
                <a:lstStyle/>
                <a:p>
                  <a:r>
                    <a:rPr lang="it-IT" sz="2400" dirty="0"/>
                    <a:t>O</a:t>
                  </a:r>
                </a:p>
              </p:txBody>
            </p:sp>
            <p:cxnSp>
              <p:nvCxnSpPr>
                <p:cNvPr id="93" name="Straight Connector 92"/>
                <p:cNvCxnSpPr/>
                <p:nvPr/>
              </p:nvCxnSpPr>
              <p:spPr>
                <a:xfrm>
                  <a:off x="2217168" y="1811285"/>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7796466" y="2578833"/>
                <a:ext cx="565150" cy="461665"/>
              </a:xfrm>
              <a:prstGeom prst="rect">
                <a:avLst/>
              </a:prstGeom>
              <a:noFill/>
            </p:spPr>
            <p:txBody>
              <a:bodyPr wrap="square" rtlCol="0">
                <a:spAutoFit/>
              </a:bodyPr>
              <a:lstStyle/>
              <a:p>
                <a:r>
                  <a:rPr lang="it-IT" sz="2400" dirty="0"/>
                  <a:t>O</a:t>
                </a:r>
              </a:p>
            </p:txBody>
          </p:sp>
        </p:grpSp>
        <p:cxnSp>
          <p:nvCxnSpPr>
            <p:cNvPr id="85" name="Straight Connector 84"/>
            <p:cNvCxnSpPr/>
            <p:nvPr/>
          </p:nvCxnSpPr>
          <p:spPr>
            <a:xfrm>
              <a:off x="7575842" y="3165182"/>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871364" y="3047240"/>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290916" y="332553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298875" y="3047240"/>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863412" y="332553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Oval 93"/>
          <p:cNvSpPr/>
          <p:nvPr/>
        </p:nvSpPr>
        <p:spPr>
          <a:xfrm>
            <a:off x="7523036" y="5141428"/>
            <a:ext cx="716412" cy="5445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TextBox 94"/>
          <p:cNvSpPr txBox="1"/>
          <p:nvPr/>
        </p:nvSpPr>
        <p:spPr>
          <a:xfrm>
            <a:off x="6763073" y="5724358"/>
            <a:ext cx="2130394" cy="923330"/>
          </a:xfrm>
          <a:prstGeom prst="rect">
            <a:avLst/>
          </a:prstGeom>
          <a:noFill/>
        </p:spPr>
        <p:txBody>
          <a:bodyPr wrap="square" rtlCol="0">
            <a:spAutoFit/>
          </a:bodyPr>
          <a:lstStyle/>
          <a:p>
            <a:pPr algn="ctr"/>
            <a:r>
              <a:rPr lang="it-IT" dirty="0">
                <a:solidFill>
                  <a:srgbClr val="FF0000"/>
                </a:solidFill>
              </a:rPr>
              <a:t>8</a:t>
            </a:r>
            <a:r>
              <a:rPr lang="it-IT" dirty="0" smtClean="0">
                <a:solidFill>
                  <a:srgbClr val="FF0000"/>
                </a:solidFill>
              </a:rPr>
              <a:t> elettroni = </a:t>
            </a:r>
          </a:p>
          <a:p>
            <a:pPr algn="ctr"/>
            <a:r>
              <a:rPr lang="it-IT" dirty="0" smtClean="0">
                <a:solidFill>
                  <a:srgbClr val="FF0000"/>
                </a:solidFill>
              </a:rPr>
              <a:t>4 elettroni di legame </a:t>
            </a:r>
          </a:p>
          <a:p>
            <a:pPr algn="ctr"/>
            <a:r>
              <a:rPr lang="it-IT" dirty="0" smtClean="0">
                <a:solidFill>
                  <a:srgbClr val="FF0000"/>
                </a:solidFill>
              </a:rPr>
              <a:t>+ 4 elettroni solitari</a:t>
            </a:r>
            <a:endParaRPr lang="it-IT" dirty="0">
              <a:solidFill>
                <a:srgbClr val="FF0000"/>
              </a:solidFill>
            </a:endParaRPr>
          </a:p>
        </p:txBody>
      </p:sp>
    </p:spTree>
    <p:extLst>
      <p:ext uri="{BB962C8B-B14F-4D97-AF65-F5344CB8AC3E}">
        <p14:creationId xmlns:p14="http://schemas.microsoft.com/office/powerpoint/2010/main" val="289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59" grpId="0"/>
      <p:bldP spid="71"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78222" y="472303"/>
            <a:ext cx="792928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900" dirty="0" smtClean="0"/>
              <a:t>I legami chimici, ionici o covalenti, coinvolgono solo gli </a:t>
            </a:r>
            <a:r>
              <a:rPr lang="it-IT" sz="1900" b="1" dirty="0" smtClean="0"/>
              <a:t>elettroni di valenza</a:t>
            </a:r>
            <a:r>
              <a:rPr lang="it-IT" sz="1900" dirty="0" smtClean="0"/>
              <a:t>, quando la loro configurazione non è stabile. </a:t>
            </a:r>
          </a:p>
          <a:p>
            <a:pPr marL="0" indent="0">
              <a:lnSpc>
                <a:spcPct val="120000"/>
              </a:lnSpc>
              <a:spcBef>
                <a:spcPts val="0"/>
              </a:spcBef>
              <a:spcAft>
                <a:spcPts val="1800"/>
              </a:spcAft>
              <a:buNone/>
            </a:pPr>
            <a:r>
              <a:rPr lang="it-IT" sz="1900" dirty="0" smtClean="0"/>
              <a:t>Gli elettroni di </a:t>
            </a:r>
            <a:r>
              <a:rPr lang="it-IT" sz="1900" i="1" dirty="0" smtClean="0"/>
              <a:t>core</a:t>
            </a:r>
            <a:r>
              <a:rPr lang="it-IT" sz="1900" dirty="0" smtClean="0"/>
              <a:t> sono meno importanti per determinare la reattività di un atomo perchè non partecipano alla formazione di legami durante le reazioni chimiche. </a:t>
            </a:r>
            <a:endParaRPr lang="it-IT" sz="1900" b="1" dirty="0" smtClean="0"/>
          </a:p>
        </p:txBody>
      </p:sp>
      <p:sp>
        <p:nvSpPr>
          <p:cNvPr id="6" name="Content Placeholder 2"/>
          <p:cNvSpPr txBox="1">
            <a:spLocks/>
          </p:cNvSpPr>
          <p:nvPr/>
        </p:nvSpPr>
        <p:spPr>
          <a:xfrm>
            <a:off x="578222" y="2837291"/>
            <a:ext cx="792928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Lo studio dei legami chimici serve per:</a:t>
            </a:r>
          </a:p>
          <a:p>
            <a:pPr marL="457200" indent="-457200">
              <a:lnSpc>
                <a:spcPct val="120000"/>
              </a:lnSpc>
              <a:spcBef>
                <a:spcPts val="0"/>
              </a:spcBef>
              <a:spcAft>
                <a:spcPts val="600"/>
              </a:spcAft>
              <a:buFont typeface="+mj-lt"/>
              <a:buAutoNum type="arabicParenR"/>
            </a:pPr>
            <a:r>
              <a:rPr lang="it-IT" sz="1900" dirty="0" smtClean="0"/>
              <a:t>Prevedere la reattività degli atomi nella formazione di composti, a partire dallo studio della loro configurazione elettronica.</a:t>
            </a:r>
          </a:p>
          <a:p>
            <a:pPr marL="457200" indent="-457200">
              <a:lnSpc>
                <a:spcPct val="120000"/>
              </a:lnSpc>
              <a:spcBef>
                <a:spcPts val="0"/>
              </a:spcBef>
              <a:spcAft>
                <a:spcPts val="600"/>
              </a:spcAft>
              <a:buFont typeface="+mj-lt"/>
              <a:buAutoNum type="arabicParenR"/>
            </a:pPr>
            <a:r>
              <a:rPr lang="it-IT" sz="1900" dirty="0" smtClean="0"/>
              <a:t>Prevedere la forma delle molecole e la geometria dei loro legami, un altro fattore coinvolto nella reattività dei composti. </a:t>
            </a:r>
          </a:p>
          <a:p>
            <a:pPr marL="457200" indent="-457200">
              <a:lnSpc>
                <a:spcPct val="120000"/>
              </a:lnSpc>
              <a:spcBef>
                <a:spcPts val="0"/>
              </a:spcBef>
              <a:spcAft>
                <a:spcPts val="600"/>
              </a:spcAft>
              <a:buFont typeface="+mj-lt"/>
              <a:buAutoNum type="arabicParenR"/>
            </a:pPr>
            <a:r>
              <a:rPr lang="it-IT" sz="1900" dirty="0" smtClean="0"/>
              <a:t>La geometria della molecola permette anche di prevedere alcune proprietà del composto, ad esempio il suo stato di aggregazione e i legami intermolecolari che forma.</a:t>
            </a:r>
          </a:p>
        </p:txBody>
      </p:sp>
    </p:spTree>
    <p:extLst>
      <p:ext uri="{BB962C8B-B14F-4D97-AF65-F5344CB8AC3E}">
        <p14:creationId xmlns:p14="http://schemas.microsoft.com/office/powerpoint/2010/main" val="28952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71499" y="90340"/>
            <a:ext cx="7996518" cy="80925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Metodo per scrivere le strutture di Lewis di molecole</a:t>
            </a:r>
            <a:endParaRPr lang="it-IT" sz="3200" dirty="0">
              <a:solidFill>
                <a:srgbClr val="0070C0"/>
              </a:solidFill>
            </a:endParaRPr>
          </a:p>
        </p:txBody>
      </p:sp>
      <p:sp>
        <p:nvSpPr>
          <p:cNvPr id="2" name="TextBox 1"/>
          <p:cNvSpPr txBox="1"/>
          <p:nvPr/>
        </p:nvSpPr>
        <p:spPr>
          <a:xfrm>
            <a:off x="571499" y="3314069"/>
            <a:ext cx="6396229" cy="3237809"/>
          </a:xfrm>
          <a:prstGeom prst="rect">
            <a:avLst/>
          </a:prstGeom>
          <a:noFill/>
        </p:spPr>
        <p:txBody>
          <a:bodyPr wrap="square" rtlCol="0">
            <a:spAutoFit/>
          </a:bodyPr>
          <a:lstStyle/>
          <a:p>
            <a:pPr marL="342900" indent="-342900">
              <a:lnSpc>
                <a:spcPct val="120000"/>
              </a:lnSpc>
              <a:spcAft>
                <a:spcPts val="600"/>
              </a:spcAft>
              <a:buFont typeface="+mj-lt"/>
              <a:buAutoNum type="arabicPeriod" startAt="2"/>
            </a:pPr>
            <a:r>
              <a:rPr lang="it-IT" u="sng" dirty="0" smtClean="0"/>
              <a:t>Individuare l’atomo centrale</a:t>
            </a:r>
            <a:r>
              <a:rPr lang="it-IT" dirty="0" smtClean="0"/>
              <a:t>: </a:t>
            </a:r>
            <a:r>
              <a:rPr lang="it-IT" dirty="0"/>
              <a:t>Generalmente l’atomo </a:t>
            </a:r>
            <a:r>
              <a:rPr lang="it-IT" dirty="0" smtClean="0"/>
              <a:t>centrale, quello </a:t>
            </a:r>
            <a:r>
              <a:rPr lang="it-IT" dirty="0"/>
              <a:t>con il minor valore di </a:t>
            </a:r>
            <a:r>
              <a:rPr lang="it-IT" dirty="0" smtClean="0"/>
              <a:t>elettronegatività. Fa eccezione l’atomo di idrogeno che è sempre terminale e mai centrale.</a:t>
            </a:r>
          </a:p>
          <a:p>
            <a:pPr>
              <a:lnSpc>
                <a:spcPct val="120000"/>
              </a:lnSpc>
              <a:spcAft>
                <a:spcPts val="600"/>
              </a:spcAft>
            </a:pPr>
            <a:r>
              <a:rPr lang="it-IT" dirty="0"/>
              <a:t>	</a:t>
            </a:r>
            <a:r>
              <a:rPr lang="it-IT" i="1" dirty="0" smtClean="0"/>
              <a:t>Nell’esempio: l’atomo con elettronegatività minore è 	l’azoto, che sarà centrale, mentre ciascun ossigeno è 	legato all’azoto.</a:t>
            </a:r>
            <a:endParaRPr lang="it-IT" dirty="0" smtClean="0"/>
          </a:p>
          <a:p>
            <a:pPr marL="342900" indent="-342900">
              <a:lnSpc>
                <a:spcPct val="120000"/>
              </a:lnSpc>
              <a:spcAft>
                <a:spcPts val="600"/>
              </a:spcAft>
              <a:buFont typeface="+mj-lt"/>
              <a:buAutoNum type="arabicPeriod" startAt="3"/>
            </a:pPr>
            <a:r>
              <a:rPr lang="it-IT" dirty="0" smtClean="0"/>
              <a:t>Collegare gli atomi esterni all’atomo centrale per mezzo di </a:t>
            </a:r>
            <a:r>
              <a:rPr lang="it-IT" u="sng" dirty="0" smtClean="0"/>
              <a:t>legami covalenti singoli</a:t>
            </a:r>
            <a:r>
              <a:rPr lang="it-IT" dirty="0" smtClean="0"/>
              <a:t>. Ciascuno di questi legami coinvolge una coppia di elettroni di valenza.</a:t>
            </a:r>
            <a:endParaRPr lang="it-IT" u="sng" dirty="0" smtClean="0"/>
          </a:p>
        </p:txBody>
      </p:sp>
      <p:sp>
        <p:nvSpPr>
          <p:cNvPr id="10" name="TextBox 9"/>
          <p:cNvSpPr txBox="1"/>
          <p:nvPr/>
        </p:nvSpPr>
        <p:spPr>
          <a:xfrm>
            <a:off x="571499" y="808613"/>
            <a:ext cx="7996518" cy="2496068"/>
          </a:xfrm>
          <a:prstGeom prst="rect">
            <a:avLst/>
          </a:prstGeom>
          <a:noFill/>
        </p:spPr>
        <p:txBody>
          <a:bodyPr wrap="square" rtlCol="0">
            <a:spAutoFit/>
          </a:bodyPr>
          <a:lstStyle/>
          <a:p>
            <a:pPr marL="342900" indent="-342900">
              <a:lnSpc>
                <a:spcPct val="120000"/>
              </a:lnSpc>
              <a:spcAft>
                <a:spcPts val="600"/>
              </a:spcAft>
              <a:buAutoNum type="arabicPeriod"/>
            </a:pPr>
            <a:r>
              <a:rPr lang="it-IT" dirty="0" smtClean="0"/>
              <a:t>Calcolare il </a:t>
            </a:r>
            <a:r>
              <a:rPr lang="it-IT" u="sng" dirty="0" smtClean="0"/>
              <a:t>numero totale di elettroni di valenza</a:t>
            </a:r>
            <a:r>
              <a:rPr lang="it-IT" dirty="0" smtClean="0"/>
              <a:t> della molecola: il numero totale di elettroni è dato dalla somma degli elettroni di valenza di ciascun atomo della molecola, più tanti elettroni quante sono le cariche negative (nel caso di anioni) oppure meno tanti elettroni quante sono le cariche positive (nel caso di cationi). Dal numero di elettroni si calcola il numero di </a:t>
            </a:r>
            <a:r>
              <a:rPr lang="it-IT" u="sng" dirty="0" smtClean="0"/>
              <a:t>coppie di valenza</a:t>
            </a:r>
            <a:r>
              <a:rPr lang="it-IT" dirty="0" smtClean="0"/>
              <a:t>.</a:t>
            </a:r>
          </a:p>
          <a:p>
            <a:pPr>
              <a:lnSpc>
                <a:spcPct val="120000"/>
              </a:lnSpc>
            </a:pPr>
            <a:r>
              <a:rPr lang="it-IT" dirty="0" smtClean="0"/>
              <a:t>	</a:t>
            </a:r>
            <a:r>
              <a:rPr lang="it-IT" i="1" dirty="0" smtClean="0"/>
              <a:t>Esempio: NO</a:t>
            </a:r>
            <a:r>
              <a:rPr lang="it-IT" i="1" baseline="-25000" dirty="0"/>
              <a:t>2</a:t>
            </a:r>
            <a:r>
              <a:rPr lang="it-IT" i="1" baseline="30000" dirty="0" smtClean="0"/>
              <a:t>-</a:t>
            </a:r>
            <a:r>
              <a:rPr lang="it-IT" i="1" dirty="0" smtClean="0"/>
              <a:t>	Ne</a:t>
            </a:r>
            <a:r>
              <a:rPr lang="it-IT" i="1" baseline="30000" dirty="0" smtClean="0"/>
              <a:t>- </a:t>
            </a:r>
            <a:r>
              <a:rPr lang="it-IT" i="1" dirty="0" smtClean="0"/>
              <a:t>= </a:t>
            </a:r>
            <a:r>
              <a:rPr lang="it-IT" i="1" dirty="0" smtClean="0">
                <a:solidFill>
                  <a:srgbClr val="0070C0"/>
                </a:solidFill>
              </a:rPr>
              <a:t>5</a:t>
            </a:r>
            <a:r>
              <a:rPr lang="it-IT" i="1" dirty="0" smtClean="0"/>
              <a:t> + </a:t>
            </a:r>
            <a:r>
              <a:rPr lang="it-IT" i="1" dirty="0" smtClean="0">
                <a:solidFill>
                  <a:srgbClr val="FF0000"/>
                </a:solidFill>
              </a:rPr>
              <a:t>(2 x 6)</a:t>
            </a:r>
            <a:r>
              <a:rPr lang="it-IT" i="1" dirty="0" smtClean="0"/>
              <a:t> + </a:t>
            </a:r>
            <a:r>
              <a:rPr lang="it-IT" i="1" dirty="0" smtClean="0">
                <a:solidFill>
                  <a:srgbClr val="00B050"/>
                </a:solidFill>
              </a:rPr>
              <a:t>1</a:t>
            </a:r>
            <a:r>
              <a:rPr lang="it-IT" i="1" dirty="0" smtClean="0"/>
              <a:t> = 18     →        9 coppie di valenza</a:t>
            </a:r>
            <a:endParaRPr lang="it-IT" dirty="0"/>
          </a:p>
          <a:p>
            <a:pPr>
              <a:lnSpc>
                <a:spcPct val="120000"/>
              </a:lnSpc>
              <a:spcAft>
                <a:spcPts val="600"/>
              </a:spcAft>
            </a:pPr>
            <a:r>
              <a:rPr lang="it-IT" dirty="0" smtClean="0"/>
              <a:t>			         </a:t>
            </a:r>
            <a:r>
              <a:rPr lang="it-IT" dirty="0" smtClean="0">
                <a:solidFill>
                  <a:srgbClr val="0070C0"/>
                </a:solidFill>
              </a:rPr>
              <a:t> N        </a:t>
            </a:r>
            <a:r>
              <a:rPr lang="it-IT" dirty="0" smtClean="0">
                <a:solidFill>
                  <a:srgbClr val="FF0000"/>
                </a:solidFill>
              </a:rPr>
              <a:t>O</a:t>
            </a:r>
            <a:r>
              <a:rPr lang="it-IT" dirty="0" smtClean="0"/>
              <a:t>      </a:t>
            </a:r>
            <a:r>
              <a:rPr lang="it-IT" dirty="0" smtClean="0">
                <a:solidFill>
                  <a:srgbClr val="00B050"/>
                </a:solidFill>
              </a:rPr>
              <a:t>carica</a:t>
            </a:r>
          </a:p>
        </p:txBody>
      </p:sp>
      <p:grpSp>
        <p:nvGrpSpPr>
          <p:cNvPr id="6" name="Group 5"/>
          <p:cNvGrpSpPr/>
          <p:nvPr/>
        </p:nvGrpSpPr>
        <p:grpSpPr>
          <a:xfrm>
            <a:off x="6894576" y="4019906"/>
            <a:ext cx="1837944" cy="372380"/>
            <a:chOff x="6894576" y="4019906"/>
            <a:chExt cx="1837944" cy="372380"/>
          </a:xfrm>
        </p:grpSpPr>
        <p:sp>
          <p:nvSpPr>
            <p:cNvPr id="3" name="TextBox 2"/>
            <p:cNvSpPr txBox="1"/>
            <p:nvPr/>
          </p:nvSpPr>
          <p:spPr>
            <a:xfrm>
              <a:off x="7534656" y="4022954"/>
              <a:ext cx="557784" cy="369332"/>
            </a:xfrm>
            <a:prstGeom prst="rect">
              <a:avLst/>
            </a:prstGeom>
            <a:noFill/>
          </p:spPr>
          <p:txBody>
            <a:bodyPr wrap="square" rtlCol="0">
              <a:spAutoFit/>
            </a:bodyPr>
            <a:lstStyle/>
            <a:p>
              <a:r>
                <a:rPr lang="it-IT" dirty="0" smtClean="0"/>
                <a:t>N</a:t>
              </a:r>
              <a:endParaRPr lang="it-IT" dirty="0"/>
            </a:p>
          </p:txBody>
        </p:sp>
        <p:sp>
          <p:nvSpPr>
            <p:cNvPr id="5" name="TextBox 4"/>
            <p:cNvSpPr txBox="1"/>
            <p:nvPr/>
          </p:nvSpPr>
          <p:spPr>
            <a:xfrm>
              <a:off x="6894576" y="4022954"/>
              <a:ext cx="420624" cy="369332"/>
            </a:xfrm>
            <a:prstGeom prst="rect">
              <a:avLst/>
            </a:prstGeom>
            <a:noFill/>
          </p:spPr>
          <p:txBody>
            <a:bodyPr wrap="square" rtlCol="0">
              <a:spAutoFit/>
            </a:bodyPr>
            <a:lstStyle/>
            <a:p>
              <a:r>
                <a:rPr lang="it-IT" dirty="0" smtClean="0"/>
                <a:t>[O</a:t>
              </a:r>
              <a:endParaRPr lang="it-IT" dirty="0"/>
            </a:p>
          </p:txBody>
        </p:sp>
        <p:sp>
          <p:nvSpPr>
            <p:cNvPr id="12" name="TextBox 11"/>
            <p:cNvSpPr txBox="1"/>
            <p:nvPr/>
          </p:nvSpPr>
          <p:spPr>
            <a:xfrm>
              <a:off x="8135112" y="4019906"/>
              <a:ext cx="597408" cy="369332"/>
            </a:xfrm>
            <a:prstGeom prst="rect">
              <a:avLst/>
            </a:prstGeom>
            <a:noFill/>
          </p:spPr>
          <p:txBody>
            <a:bodyPr wrap="square" rtlCol="0">
              <a:spAutoFit/>
            </a:bodyPr>
            <a:lstStyle/>
            <a:p>
              <a:r>
                <a:rPr lang="it-IT" dirty="0" smtClean="0"/>
                <a:t>O]</a:t>
              </a:r>
              <a:r>
                <a:rPr lang="it-IT" baseline="30000" dirty="0" smtClean="0"/>
                <a:t>-</a:t>
              </a:r>
              <a:endParaRPr lang="it-IT" baseline="30000" dirty="0"/>
            </a:p>
          </p:txBody>
        </p:sp>
      </p:grpSp>
      <p:grpSp>
        <p:nvGrpSpPr>
          <p:cNvPr id="24" name="Group 23"/>
          <p:cNvGrpSpPr/>
          <p:nvPr/>
        </p:nvGrpSpPr>
        <p:grpSpPr>
          <a:xfrm>
            <a:off x="6964680" y="5617058"/>
            <a:ext cx="1767840" cy="372380"/>
            <a:chOff x="6964680" y="5617058"/>
            <a:chExt cx="1767840" cy="372380"/>
          </a:xfrm>
        </p:grpSpPr>
        <p:grpSp>
          <p:nvGrpSpPr>
            <p:cNvPr id="14" name="Group 13"/>
            <p:cNvGrpSpPr/>
            <p:nvPr/>
          </p:nvGrpSpPr>
          <p:grpSpPr>
            <a:xfrm>
              <a:off x="6964680" y="5617058"/>
              <a:ext cx="1767840" cy="372380"/>
              <a:chOff x="6912864" y="4019906"/>
              <a:chExt cx="1767840" cy="372380"/>
            </a:xfrm>
          </p:grpSpPr>
          <p:sp>
            <p:nvSpPr>
              <p:cNvPr id="15" name="TextBox 14"/>
              <p:cNvSpPr txBox="1"/>
              <p:nvPr/>
            </p:nvSpPr>
            <p:spPr>
              <a:xfrm>
                <a:off x="7534656" y="4022954"/>
                <a:ext cx="557784" cy="369332"/>
              </a:xfrm>
              <a:prstGeom prst="rect">
                <a:avLst/>
              </a:prstGeom>
              <a:noFill/>
            </p:spPr>
            <p:txBody>
              <a:bodyPr wrap="square" rtlCol="0">
                <a:spAutoFit/>
              </a:bodyPr>
              <a:lstStyle/>
              <a:p>
                <a:r>
                  <a:rPr lang="it-IT" dirty="0" smtClean="0"/>
                  <a:t>N</a:t>
                </a:r>
                <a:endParaRPr lang="it-IT" dirty="0"/>
              </a:p>
            </p:txBody>
          </p:sp>
          <p:sp>
            <p:nvSpPr>
              <p:cNvPr id="16" name="TextBox 15"/>
              <p:cNvSpPr txBox="1"/>
              <p:nvPr/>
            </p:nvSpPr>
            <p:spPr>
              <a:xfrm>
                <a:off x="6912864" y="4022954"/>
                <a:ext cx="420624" cy="369332"/>
              </a:xfrm>
              <a:prstGeom prst="rect">
                <a:avLst/>
              </a:prstGeom>
              <a:noFill/>
            </p:spPr>
            <p:txBody>
              <a:bodyPr wrap="square" rtlCol="0">
                <a:spAutoFit/>
              </a:bodyPr>
              <a:lstStyle/>
              <a:p>
                <a:r>
                  <a:rPr lang="it-IT" dirty="0" smtClean="0"/>
                  <a:t>[O</a:t>
                </a:r>
                <a:endParaRPr lang="it-IT" dirty="0"/>
              </a:p>
            </p:txBody>
          </p:sp>
          <p:sp>
            <p:nvSpPr>
              <p:cNvPr id="17" name="TextBox 16"/>
              <p:cNvSpPr txBox="1"/>
              <p:nvPr/>
            </p:nvSpPr>
            <p:spPr>
              <a:xfrm>
                <a:off x="8135112" y="4019906"/>
                <a:ext cx="545592" cy="369332"/>
              </a:xfrm>
              <a:prstGeom prst="rect">
                <a:avLst/>
              </a:prstGeom>
              <a:noFill/>
            </p:spPr>
            <p:txBody>
              <a:bodyPr wrap="square" rtlCol="0">
                <a:spAutoFit/>
              </a:bodyPr>
              <a:lstStyle/>
              <a:p>
                <a:r>
                  <a:rPr lang="it-IT" dirty="0" smtClean="0"/>
                  <a:t>O]</a:t>
                </a:r>
                <a:r>
                  <a:rPr lang="it-IT" baseline="30000" dirty="0" smtClean="0"/>
                  <a:t>-</a:t>
                </a:r>
                <a:endParaRPr lang="it-IT" baseline="30000" dirty="0"/>
              </a:p>
            </p:txBody>
          </p:sp>
        </p:grpSp>
        <p:cxnSp>
          <p:nvCxnSpPr>
            <p:cNvPr id="20" name="Straight Connector 19"/>
            <p:cNvCxnSpPr>
              <a:endCxn id="17" idx="1"/>
            </p:cNvCxnSpPr>
            <p:nvPr/>
          </p:nvCxnSpPr>
          <p:spPr>
            <a:xfrm>
              <a:off x="7952232" y="5801724"/>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351776" y="5801724"/>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30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284" y="2290485"/>
            <a:ext cx="8088228" cy="4210383"/>
          </a:xfrm>
          <a:prstGeom prst="rect">
            <a:avLst/>
          </a:prstGeom>
          <a:noFill/>
        </p:spPr>
        <p:txBody>
          <a:bodyPr wrap="square" rtlCol="0">
            <a:spAutoFit/>
          </a:bodyPr>
          <a:lstStyle/>
          <a:p>
            <a:pPr marL="342900" indent="-342900">
              <a:lnSpc>
                <a:spcPct val="120000"/>
              </a:lnSpc>
              <a:spcAft>
                <a:spcPts val="600"/>
              </a:spcAft>
              <a:buFont typeface="+mj-lt"/>
              <a:buAutoNum type="arabicPeriod" startAt="5"/>
            </a:pPr>
            <a:r>
              <a:rPr lang="it-IT" dirty="0" smtClean="0"/>
              <a:t>Posizionare le coppie di valenza rimaste </a:t>
            </a:r>
            <a:r>
              <a:rPr lang="it-IT" u="sng" dirty="0" smtClean="0"/>
              <a:t>sull’atomo centrale</a:t>
            </a:r>
            <a:r>
              <a:rPr lang="it-IT" dirty="0" smtClean="0"/>
              <a:t>. </a:t>
            </a:r>
          </a:p>
          <a:p>
            <a:pPr>
              <a:lnSpc>
                <a:spcPct val="120000"/>
              </a:lnSpc>
              <a:spcAft>
                <a:spcPts val="600"/>
              </a:spcAft>
            </a:pPr>
            <a:r>
              <a:rPr lang="it-IT" dirty="0"/>
              <a:t>	</a:t>
            </a:r>
            <a:r>
              <a:rPr lang="it-IT" i="1" dirty="0" smtClean="0"/>
              <a:t>Nell’esempio: </a:t>
            </a:r>
          </a:p>
          <a:p>
            <a:pPr>
              <a:lnSpc>
                <a:spcPct val="120000"/>
              </a:lnSpc>
              <a:spcAft>
                <a:spcPts val="600"/>
              </a:spcAft>
            </a:pPr>
            <a:endParaRPr lang="it-IT" dirty="0" smtClean="0"/>
          </a:p>
          <a:p>
            <a:pPr marL="342900" indent="-342900">
              <a:lnSpc>
                <a:spcPct val="120000"/>
              </a:lnSpc>
              <a:spcAft>
                <a:spcPts val="600"/>
              </a:spcAft>
              <a:buFont typeface="+mj-lt"/>
              <a:buAutoNum type="arabicPeriod" startAt="6"/>
            </a:pPr>
            <a:r>
              <a:rPr lang="it-IT" dirty="0" smtClean="0"/>
              <a:t>La struttura così ottenuta è accettabile </a:t>
            </a:r>
            <a:r>
              <a:rPr lang="it-IT" b="1" dirty="0" smtClean="0"/>
              <a:t>solo se l’atomo centrale rispetta la regola dell’ottetto</a:t>
            </a:r>
            <a:r>
              <a:rPr lang="it-IT" dirty="0" smtClean="0"/>
              <a:t>. Se questo non avviene, una delle coppie solitarie presenti su uno degli atomi terminali viene condivisa come coppia di legame, formando un legame doppio.</a:t>
            </a:r>
          </a:p>
          <a:p>
            <a:pPr>
              <a:lnSpc>
                <a:spcPct val="120000"/>
              </a:lnSpc>
              <a:spcAft>
                <a:spcPts val="600"/>
              </a:spcAft>
            </a:pPr>
            <a:r>
              <a:rPr lang="it-IT" dirty="0"/>
              <a:t>	</a:t>
            </a:r>
            <a:r>
              <a:rPr lang="it-IT" i="1" dirty="0" smtClean="0"/>
              <a:t>Nell’esempio:</a:t>
            </a:r>
            <a:r>
              <a:rPr lang="it-IT" dirty="0" smtClean="0"/>
              <a:t> </a:t>
            </a:r>
          </a:p>
          <a:p>
            <a:pPr>
              <a:lnSpc>
                <a:spcPct val="120000"/>
              </a:lnSpc>
              <a:spcAft>
                <a:spcPts val="600"/>
              </a:spcAft>
            </a:pPr>
            <a:endParaRPr lang="it-IT" u="sng" dirty="0" smtClean="0"/>
          </a:p>
          <a:p>
            <a:pPr>
              <a:lnSpc>
                <a:spcPct val="120000"/>
              </a:lnSpc>
              <a:spcAft>
                <a:spcPts val="600"/>
              </a:spcAft>
            </a:pPr>
            <a:r>
              <a:rPr lang="it-IT" u="sng" dirty="0" smtClean="0"/>
              <a:t>Attenzione</a:t>
            </a:r>
            <a:r>
              <a:rPr lang="it-IT" dirty="0" smtClean="0"/>
              <a:t>: le coppie solitarie attorno all’atomo centrale non devono MAI essere modificate per raggiungere l’ottetto. </a:t>
            </a:r>
          </a:p>
        </p:txBody>
      </p:sp>
      <p:sp>
        <p:nvSpPr>
          <p:cNvPr id="10" name="TextBox 9"/>
          <p:cNvSpPr txBox="1"/>
          <p:nvPr/>
        </p:nvSpPr>
        <p:spPr>
          <a:xfrm>
            <a:off x="571499" y="296549"/>
            <a:ext cx="7996518" cy="1166473"/>
          </a:xfrm>
          <a:prstGeom prst="rect">
            <a:avLst/>
          </a:prstGeom>
          <a:noFill/>
        </p:spPr>
        <p:txBody>
          <a:bodyPr wrap="square" rtlCol="0">
            <a:spAutoFit/>
          </a:bodyPr>
          <a:lstStyle/>
          <a:p>
            <a:pPr marL="342900" indent="-342900">
              <a:lnSpc>
                <a:spcPct val="120000"/>
              </a:lnSpc>
              <a:spcAft>
                <a:spcPts val="600"/>
              </a:spcAft>
              <a:buFont typeface="+mj-lt"/>
              <a:buAutoNum type="arabicPeriod" startAt="4"/>
            </a:pPr>
            <a:r>
              <a:rPr lang="it-IT" dirty="0" smtClean="0"/>
              <a:t>Le coppie di valenza rimaste vengono utilizzate per </a:t>
            </a:r>
            <a:r>
              <a:rPr lang="it-IT" u="sng" dirty="0" smtClean="0"/>
              <a:t>completare la configurazione dell’ottetto per gli atomi terminali</a:t>
            </a:r>
            <a:r>
              <a:rPr lang="it-IT" dirty="0" smtClean="0"/>
              <a:t> (tranne che per H!).</a:t>
            </a:r>
          </a:p>
          <a:p>
            <a:pPr>
              <a:lnSpc>
                <a:spcPct val="120000"/>
              </a:lnSpc>
            </a:pPr>
            <a:r>
              <a:rPr lang="it-IT" dirty="0" smtClean="0"/>
              <a:t>	</a:t>
            </a:r>
            <a:r>
              <a:rPr lang="it-IT" i="1" dirty="0" smtClean="0"/>
              <a:t>Nell’esempio: 9 c. di valenza - 2 c. in legami covalenti singoli = 7 coppie  </a:t>
            </a:r>
            <a:endParaRPr lang="it-IT" dirty="0" smtClean="0">
              <a:solidFill>
                <a:srgbClr val="00B050"/>
              </a:solidFill>
            </a:endParaRPr>
          </a:p>
        </p:txBody>
      </p:sp>
      <p:grpSp>
        <p:nvGrpSpPr>
          <p:cNvPr id="33" name="Group 32"/>
          <p:cNvGrpSpPr/>
          <p:nvPr/>
        </p:nvGrpSpPr>
        <p:grpSpPr>
          <a:xfrm>
            <a:off x="1386840" y="1584087"/>
            <a:ext cx="1588008" cy="372380"/>
            <a:chOff x="1386840" y="1584087"/>
            <a:chExt cx="1588008" cy="372380"/>
          </a:xfrm>
        </p:grpSpPr>
        <p:grpSp>
          <p:nvGrpSpPr>
            <p:cNvPr id="14" name="Group 13"/>
            <p:cNvGrpSpPr/>
            <p:nvPr/>
          </p:nvGrpSpPr>
          <p:grpSpPr>
            <a:xfrm>
              <a:off x="1386840" y="1584087"/>
              <a:ext cx="1588008" cy="372380"/>
              <a:chOff x="6967728" y="4019906"/>
              <a:chExt cx="1588008" cy="372380"/>
            </a:xfrm>
          </p:grpSpPr>
          <p:sp>
            <p:nvSpPr>
              <p:cNvPr id="15" name="TextBox 14"/>
              <p:cNvSpPr txBox="1"/>
              <p:nvPr/>
            </p:nvSpPr>
            <p:spPr>
              <a:xfrm>
                <a:off x="7534656" y="4022954"/>
                <a:ext cx="557784" cy="369332"/>
              </a:xfrm>
              <a:prstGeom prst="rect">
                <a:avLst/>
              </a:prstGeom>
              <a:noFill/>
            </p:spPr>
            <p:txBody>
              <a:bodyPr wrap="square" rtlCol="0">
                <a:spAutoFit/>
              </a:bodyPr>
              <a:lstStyle/>
              <a:p>
                <a:r>
                  <a:rPr lang="it-IT" dirty="0" smtClean="0"/>
                  <a:t>N</a:t>
                </a:r>
                <a:endParaRPr lang="it-IT" dirty="0"/>
              </a:p>
            </p:txBody>
          </p:sp>
          <p:sp>
            <p:nvSpPr>
              <p:cNvPr id="16" name="TextBox 15"/>
              <p:cNvSpPr txBox="1"/>
              <p:nvPr/>
            </p:nvSpPr>
            <p:spPr>
              <a:xfrm>
                <a:off x="6967728" y="4022954"/>
                <a:ext cx="420624" cy="369332"/>
              </a:xfrm>
              <a:prstGeom prst="rect">
                <a:avLst/>
              </a:prstGeom>
              <a:noFill/>
            </p:spPr>
            <p:txBody>
              <a:bodyPr wrap="square" rtlCol="0">
                <a:spAutoFit/>
              </a:bodyPr>
              <a:lstStyle/>
              <a:p>
                <a:r>
                  <a:rPr lang="it-IT" dirty="0" smtClean="0"/>
                  <a:t>O</a:t>
                </a:r>
                <a:endParaRPr lang="it-IT" dirty="0"/>
              </a:p>
            </p:txBody>
          </p:sp>
          <p:sp>
            <p:nvSpPr>
              <p:cNvPr id="17" name="TextBox 16"/>
              <p:cNvSpPr txBox="1"/>
              <p:nvPr/>
            </p:nvSpPr>
            <p:spPr>
              <a:xfrm>
                <a:off x="8135112" y="4019906"/>
                <a:ext cx="420624" cy="369332"/>
              </a:xfrm>
              <a:prstGeom prst="rect">
                <a:avLst/>
              </a:prstGeom>
              <a:noFill/>
            </p:spPr>
            <p:txBody>
              <a:bodyPr wrap="square" rtlCol="0">
                <a:spAutoFit/>
              </a:bodyPr>
              <a:lstStyle/>
              <a:p>
                <a:r>
                  <a:rPr lang="it-IT" dirty="0" smtClean="0"/>
                  <a:t>O</a:t>
                </a:r>
                <a:endParaRPr lang="it-IT" dirty="0"/>
              </a:p>
            </p:txBody>
          </p:sp>
        </p:grpSp>
        <p:cxnSp>
          <p:nvCxnSpPr>
            <p:cNvPr id="20" name="Straight Connector 19"/>
            <p:cNvCxnSpPr>
              <a:endCxn id="17" idx="1"/>
            </p:cNvCxnSpPr>
            <p:nvPr/>
          </p:nvCxnSpPr>
          <p:spPr>
            <a:xfrm flipV="1">
              <a:off x="2319528"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19072"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V="1">
            <a:off x="2627376" y="1566712"/>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27376" y="19211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2552" y="1641649"/>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417320" y="1591096"/>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417320" y="1945537"/>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89888" y="1666033"/>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282950" y="1463022"/>
            <a:ext cx="853441" cy="61266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 29"/>
          <p:cNvSpPr/>
          <p:nvPr/>
        </p:nvSpPr>
        <p:spPr>
          <a:xfrm>
            <a:off x="1138426" y="1476700"/>
            <a:ext cx="853441" cy="61266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TextBox 30"/>
          <p:cNvSpPr txBox="1"/>
          <p:nvPr/>
        </p:nvSpPr>
        <p:spPr>
          <a:xfrm>
            <a:off x="3017520" y="1834547"/>
            <a:ext cx="1521758" cy="369332"/>
          </a:xfrm>
          <a:prstGeom prst="rect">
            <a:avLst/>
          </a:prstGeom>
          <a:noFill/>
        </p:spPr>
        <p:txBody>
          <a:bodyPr wrap="square" rtlCol="0">
            <a:spAutoFit/>
          </a:bodyPr>
          <a:lstStyle/>
          <a:p>
            <a:r>
              <a:rPr lang="it-IT" dirty="0" smtClean="0">
                <a:solidFill>
                  <a:srgbClr val="00B050"/>
                </a:solidFill>
              </a:rPr>
              <a:t>8 elettroni</a:t>
            </a:r>
            <a:endParaRPr lang="it-IT" dirty="0">
              <a:solidFill>
                <a:srgbClr val="00B050"/>
              </a:solidFill>
            </a:endParaRPr>
          </a:p>
        </p:txBody>
      </p:sp>
      <p:sp>
        <p:nvSpPr>
          <p:cNvPr id="32" name="TextBox 31"/>
          <p:cNvSpPr txBox="1"/>
          <p:nvPr/>
        </p:nvSpPr>
        <p:spPr>
          <a:xfrm>
            <a:off x="4299203" y="1380084"/>
            <a:ext cx="4046221" cy="757130"/>
          </a:xfrm>
          <a:prstGeom prst="rect">
            <a:avLst/>
          </a:prstGeom>
          <a:noFill/>
        </p:spPr>
        <p:txBody>
          <a:bodyPr wrap="square" rtlCol="0">
            <a:spAutoFit/>
          </a:bodyPr>
          <a:lstStyle/>
          <a:p>
            <a:pPr>
              <a:lnSpc>
                <a:spcPct val="120000"/>
              </a:lnSpc>
              <a:spcAft>
                <a:spcPts val="600"/>
              </a:spcAft>
            </a:pPr>
            <a:r>
              <a:rPr lang="it-IT" i="1" dirty="0" smtClean="0"/>
              <a:t>In questo modo vengono utilizzate altre 6 coppie di elettroni. Rimane una coppia.</a:t>
            </a:r>
          </a:p>
        </p:txBody>
      </p:sp>
      <p:grpSp>
        <p:nvGrpSpPr>
          <p:cNvPr id="49" name="Group 48"/>
          <p:cNvGrpSpPr/>
          <p:nvPr/>
        </p:nvGrpSpPr>
        <p:grpSpPr>
          <a:xfrm>
            <a:off x="3889248" y="2828699"/>
            <a:ext cx="1588008" cy="389755"/>
            <a:chOff x="3889248" y="2828699"/>
            <a:chExt cx="1588008" cy="389755"/>
          </a:xfrm>
        </p:grpSpPr>
        <p:grpSp>
          <p:nvGrpSpPr>
            <p:cNvPr id="34" name="Group 33"/>
            <p:cNvGrpSpPr/>
            <p:nvPr/>
          </p:nvGrpSpPr>
          <p:grpSpPr>
            <a:xfrm>
              <a:off x="3889248" y="2846074"/>
              <a:ext cx="1588008" cy="372380"/>
              <a:chOff x="1386840" y="1584087"/>
              <a:chExt cx="1588008" cy="372380"/>
            </a:xfrm>
          </p:grpSpPr>
          <p:grpSp>
            <p:nvGrpSpPr>
              <p:cNvPr id="35" name="Group 34"/>
              <p:cNvGrpSpPr/>
              <p:nvPr/>
            </p:nvGrpSpPr>
            <p:grpSpPr>
              <a:xfrm>
                <a:off x="1386840" y="1584087"/>
                <a:ext cx="1588008" cy="372380"/>
                <a:chOff x="6967728" y="4019906"/>
                <a:chExt cx="1588008" cy="372380"/>
              </a:xfrm>
            </p:grpSpPr>
            <p:sp>
              <p:nvSpPr>
                <p:cNvPr id="38" name="TextBox 37"/>
                <p:cNvSpPr txBox="1"/>
                <p:nvPr/>
              </p:nvSpPr>
              <p:spPr>
                <a:xfrm>
                  <a:off x="7534656" y="4022954"/>
                  <a:ext cx="557784" cy="369332"/>
                </a:xfrm>
                <a:prstGeom prst="rect">
                  <a:avLst/>
                </a:prstGeom>
                <a:noFill/>
              </p:spPr>
              <p:txBody>
                <a:bodyPr wrap="square" rtlCol="0">
                  <a:spAutoFit/>
                </a:bodyPr>
                <a:lstStyle/>
                <a:p>
                  <a:r>
                    <a:rPr lang="it-IT" dirty="0" smtClean="0"/>
                    <a:t>N</a:t>
                  </a:r>
                  <a:endParaRPr lang="it-IT" dirty="0"/>
                </a:p>
              </p:txBody>
            </p:sp>
            <p:sp>
              <p:nvSpPr>
                <p:cNvPr id="39" name="TextBox 38"/>
                <p:cNvSpPr txBox="1"/>
                <p:nvPr/>
              </p:nvSpPr>
              <p:spPr>
                <a:xfrm>
                  <a:off x="6967728" y="4022954"/>
                  <a:ext cx="420624" cy="369332"/>
                </a:xfrm>
                <a:prstGeom prst="rect">
                  <a:avLst/>
                </a:prstGeom>
                <a:noFill/>
              </p:spPr>
              <p:txBody>
                <a:bodyPr wrap="square" rtlCol="0">
                  <a:spAutoFit/>
                </a:bodyPr>
                <a:lstStyle/>
                <a:p>
                  <a:r>
                    <a:rPr lang="it-IT" dirty="0" smtClean="0"/>
                    <a:t>O</a:t>
                  </a:r>
                  <a:endParaRPr lang="it-IT" dirty="0"/>
                </a:p>
              </p:txBody>
            </p:sp>
            <p:sp>
              <p:nvSpPr>
                <p:cNvPr id="40" name="TextBox 39"/>
                <p:cNvSpPr txBox="1"/>
                <p:nvPr/>
              </p:nvSpPr>
              <p:spPr>
                <a:xfrm>
                  <a:off x="8135112" y="4019906"/>
                  <a:ext cx="420624" cy="369332"/>
                </a:xfrm>
                <a:prstGeom prst="rect">
                  <a:avLst/>
                </a:prstGeom>
                <a:noFill/>
              </p:spPr>
              <p:txBody>
                <a:bodyPr wrap="square" rtlCol="0">
                  <a:spAutoFit/>
                </a:bodyPr>
                <a:lstStyle/>
                <a:p>
                  <a:r>
                    <a:rPr lang="it-IT" dirty="0" smtClean="0"/>
                    <a:t>O</a:t>
                  </a:r>
                  <a:endParaRPr lang="it-IT" dirty="0"/>
                </a:p>
              </p:txBody>
            </p:sp>
          </p:grpSp>
          <p:cxnSp>
            <p:nvCxnSpPr>
              <p:cNvPr id="36" name="Straight Connector 35"/>
              <p:cNvCxnSpPr>
                <a:endCxn id="40" idx="1"/>
              </p:cNvCxnSpPr>
              <p:nvPr/>
            </p:nvCxnSpPr>
            <p:spPr>
              <a:xfrm flipV="1">
                <a:off x="2319528"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719072"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V="1">
              <a:off x="5129784" y="2828699"/>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129784" y="3183140"/>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94960" y="2903636"/>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919728" y="285308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919728" y="3207524"/>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92296" y="2928020"/>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flipV="1">
            <a:off x="4539278" y="283788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956561" y="1331894"/>
            <a:ext cx="548640" cy="477054"/>
            <a:chOff x="3008376" y="1386140"/>
            <a:chExt cx="548640" cy="477054"/>
          </a:xfrm>
        </p:grpSpPr>
        <p:sp>
          <p:nvSpPr>
            <p:cNvPr id="51" name="Half Frame 50"/>
            <p:cNvSpPr/>
            <p:nvPr/>
          </p:nvSpPr>
          <p:spPr>
            <a:xfrm flipH="1">
              <a:off x="3008376" y="1532444"/>
              <a:ext cx="192024" cy="214797"/>
            </a:xfrm>
            <a:prstGeom prst="halfFrame">
              <a:avLst>
                <a:gd name="adj1" fmla="val 3333"/>
                <a:gd name="adj2" fmla="val 3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52" name="TextBox 51"/>
            <p:cNvSpPr txBox="1"/>
            <p:nvPr/>
          </p:nvSpPr>
          <p:spPr>
            <a:xfrm>
              <a:off x="3182112" y="1386140"/>
              <a:ext cx="374904" cy="477054"/>
            </a:xfrm>
            <a:prstGeom prst="rect">
              <a:avLst/>
            </a:prstGeom>
            <a:noFill/>
          </p:spPr>
          <p:txBody>
            <a:bodyPr wrap="square" rtlCol="0">
              <a:spAutoFit/>
            </a:bodyPr>
            <a:lstStyle/>
            <a:p>
              <a:r>
                <a:rPr lang="it-IT" sz="2500" dirty="0" smtClean="0"/>
                <a:t>-</a:t>
              </a:r>
              <a:endParaRPr lang="it-IT" sz="2500" dirty="0"/>
            </a:p>
          </p:txBody>
        </p:sp>
      </p:grpSp>
      <p:grpSp>
        <p:nvGrpSpPr>
          <p:cNvPr id="54" name="Group 53"/>
          <p:cNvGrpSpPr/>
          <p:nvPr/>
        </p:nvGrpSpPr>
        <p:grpSpPr>
          <a:xfrm>
            <a:off x="5356859" y="2581034"/>
            <a:ext cx="548640" cy="477054"/>
            <a:chOff x="3008376" y="1386140"/>
            <a:chExt cx="548640" cy="477054"/>
          </a:xfrm>
        </p:grpSpPr>
        <p:sp>
          <p:nvSpPr>
            <p:cNvPr id="55" name="Half Frame 54"/>
            <p:cNvSpPr/>
            <p:nvPr/>
          </p:nvSpPr>
          <p:spPr>
            <a:xfrm flipH="1">
              <a:off x="3008376" y="1532444"/>
              <a:ext cx="192024" cy="214797"/>
            </a:xfrm>
            <a:prstGeom prst="halfFrame">
              <a:avLst>
                <a:gd name="adj1" fmla="val 3333"/>
                <a:gd name="adj2" fmla="val 3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56" name="TextBox 55"/>
            <p:cNvSpPr txBox="1"/>
            <p:nvPr/>
          </p:nvSpPr>
          <p:spPr>
            <a:xfrm>
              <a:off x="3182112" y="1386140"/>
              <a:ext cx="374904" cy="477054"/>
            </a:xfrm>
            <a:prstGeom prst="rect">
              <a:avLst/>
            </a:prstGeom>
            <a:noFill/>
          </p:spPr>
          <p:txBody>
            <a:bodyPr wrap="square" rtlCol="0">
              <a:spAutoFit/>
            </a:bodyPr>
            <a:lstStyle/>
            <a:p>
              <a:r>
                <a:rPr lang="it-IT" sz="2500" dirty="0" smtClean="0"/>
                <a:t>-</a:t>
              </a:r>
              <a:endParaRPr lang="it-IT" sz="2500" dirty="0"/>
            </a:p>
          </p:txBody>
        </p:sp>
      </p:grpSp>
      <p:sp>
        <p:nvSpPr>
          <p:cNvPr id="57" name="Oval 56"/>
          <p:cNvSpPr/>
          <p:nvPr/>
        </p:nvSpPr>
        <p:spPr>
          <a:xfrm>
            <a:off x="4203190" y="2714303"/>
            <a:ext cx="853441" cy="6126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TextBox 57"/>
          <p:cNvSpPr txBox="1"/>
          <p:nvPr/>
        </p:nvSpPr>
        <p:spPr>
          <a:xfrm>
            <a:off x="4821936" y="3211359"/>
            <a:ext cx="1521758" cy="369332"/>
          </a:xfrm>
          <a:prstGeom prst="rect">
            <a:avLst/>
          </a:prstGeom>
          <a:noFill/>
        </p:spPr>
        <p:txBody>
          <a:bodyPr wrap="square" rtlCol="0">
            <a:spAutoFit/>
          </a:bodyPr>
          <a:lstStyle/>
          <a:p>
            <a:r>
              <a:rPr lang="it-IT" dirty="0">
                <a:solidFill>
                  <a:srgbClr val="FF0000"/>
                </a:solidFill>
              </a:rPr>
              <a:t>6</a:t>
            </a:r>
            <a:r>
              <a:rPr lang="it-IT" dirty="0" smtClean="0">
                <a:solidFill>
                  <a:srgbClr val="FF0000"/>
                </a:solidFill>
              </a:rPr>
              <a:t> elettroni</a:t>
            </a:r>
            <a:endParaRPr lang="it-IT" dirty="0">
              <a:solidFill>
                <a:srgbClr val="FF0000"/>
              </a:solidFill>
            </a:endParaRPr>
          </a:p>
        </p:txBody>
      </p:sp>
      <p:grpSp>
        <p:nvGrpSpPr>
          <p:cNvPr id="79" name="Group 78"/>
          <p:cNvGrpSpPr/>
          <p:nvPr/>
        </p:nvGrpSpPr>
        <p:grpSpPr>
          <a:xfrm>
            <a:off x="4094987" y="4534802"/>
            <a:ext cx="1962912" cy="637919"/>
            <a:chOff x="4094987" y="4534802"/>
            <a:chExt cx="1962912" cy="637919"/>
          </a:xfrm>
        </p:grpSpPr>
        <p:grpSp>
          <p:nvGrpSpPr>
            <p:cNvPr id="59" name="Group 58"/>
            <p:cNvGrpSpPr/>
            <p:nvPr/>
          </p:nvGrpSpPr>
          <p:grpSpPr>
            <a:xfrm>
              <a:off x="4094987" y="4782966"/>
              <a:ext cx="1588008" cy="389755"/>
              <a:chOff x="3889248" y="2828699"/>
              <a:chExt cx="1588008" cy="389755"/>
            </a:xfrm>
          </p:grpSpPr>
          <p:grpSp>
            <p:nvGrpSpPr>
              <p:cNvPr id="60" name="Group 59"/>
              <p:cNvGrpSpPr/>
              <p:nvPr/>
            </p:nvGrpSpPr>
            <p:grpSpPr>
              <a:xfrm>
                <a:off x="3889248" y="2846074"/>
                <a:ext cx="1588008" cy="372380"/>
                <a:chOff x="1386840" y="1584087"/>
                <a:chExt cx="1588008" cy="372380"/>
              </a:xfrm>
            </p:grpSpPr>
            <p:grpSp>
              <p:nvGrpSpPr>
                <p:cNvPr id="67" name="Group 66"/>
                <p:cNvGrpSpPr/>
                <p:nvPr/>
              </p:nvGrpSpPr>
              <p:grpSpPr>
                <a:xfrm>
                  <a:off x="1386840" y="1584087"/>
                  <a:ext cx="1588008" cy="372380"/>
                  <a:chOff x="6967728" y="4019906"/>
                  <a:chExt cx="1588008" cy="372380"/>
                </a:xfrm>
              </p:grpSpPr>
              <p:sp>
                <p:nvSpPr>
                  <p:cNvPr id="70" name="TextBox 69"/>
                  <p:cNvSpPr txBox="1"/>
                  <p:nvPr/>
                </p:nvSpPr>
                <p:spPr>
                  <a:xfrm>
                    <a:off x="7534656" y="4022954"/>
                    <a:ext cx="557784" cy="369332"/>
                  </a:xfrm>
                  <a:prstGeom prst="rect">
                    <a:avLst/>
                  </a:prstGeom>
                  <a:noFill/>
                </p:spPr>
                <p:txBody>
                  <a:bodyPr wrap="square" rtlCol="0">
                    <a:spAutoFit/>
                  </a:bodyPr>
                  <a:lstStyle/>
                  <a:p>
                    <a:r>
                      <a:rPr lang="it-IT" dirty="0" smtClean="0"/>
                      <a:t>N</a:t>
                    </a:r>
                    <a:endParaRPr lang="it-IT" dirty="0"/>
                  </a:p>
                </p:txBody>
              </p:sp>
              <p:sp>
                <p:nvSpPr>
                  <p:cNvPr id="71" name="TextBox 70"/>
                  <p:cNvSpPr txBox="1"/>
                  <p:nvPr/>
                </p:nvSpPr>
                <p:spPr>
                  <a:xfrm>
                    <a:off x="6967728" y="4022954"/>
                    <a:ext cx="420624" cy="369332"/>
                  </a:xfrm>
                  <a:prstGeom prst="rect">
                    <a:avLst/>
                  </a:prstGeom>
                  <a:noFill/>
                </p:spPr>
                <p:txBody>
                  <a:bodyPr wrap="square" rtlCol="0">
                    <a:spAutoFit/>
                  </a:bodyPr>
                  <a:lstStyle/>
                  <a:p>
                    <a:r>
                      <a:rPr lang="it-IT" dirty="0" smtClean="0"/>
                      <a:t>O</a:t>
                    </a:r>
                    <a:endParaRPr lang="it-IT" dirty="0"/>
                  </a:p>
                </p:txBody>
              </p:sp>
              <p:sp>
                <p:nvSpPr>
                  <p:cNvPr id="72" name="TextBox 71"/>
                  <p:cNvSpPr txBox="1"/>
                  <p:nvPr/>
                </p:nvSpPr>
                <p:spPr>
                  <a:xfrm>
                    <a:off x="8135112" y="4019906"/>
                    <a:ext cx="420624" cy="369332"/>
                  </a:xfrm>
                  <a:prstGeom prst="rect">
                    <a:avLst/>
                  </a:prstGeom>
                  <a:noFill/>
                </p:spPr>
                <p:txBody>
                  <a:bodyPr wrap="square" rtlCol="0">
                    <a:spAutoFit/>
                  </a:bodyPr>
                  <a:lstStyle/>
                  <a:p>
                    <a:r>
                      <a:rPr lang="it-IT" dirty="0" smtClean="0"/>
                      <a:t>O</a:t>
                    </a:r>
                    <a:endParaRPr lang="it-IT" dirty="0"/>
                  </a:p>
                </p:txBody>
              </p:sp>
            </p:grpSp>
            <p:cxnSp>
              <p:nvCxnSpPr>
                <p:cNvPr id="68" name="Straight Connector 67"/>
                <p:cNvCxnSpPr>
                  <a:endCxn id="72" idx="1"/>
                </p:cNvCxnSpPr>
                <p:nvPr/>
              </p:nvCxnSpPr>
              <p:spPr>
                <a:xfrm flipV="1">
                  <a:off x="2319528"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719072"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V="1">
                <a:off x="5129784" y="2828699"/>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818888" y="2972828"/>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94960" y="2903636"/>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919728" y="285308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919728" y="3207524"/>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92296" y="2928020"/>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flipV="1">
              <a:off x="4691678" y="4791651"/>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09259" y="4534802"/>
              <a:ext cx="548640" cy="477054"/>
              <a:chOff x="3008376" y="1386140"/>
              <a:chExt cx="548640" cy="477054"/>
            </a:xfrm>
          </p:grpSpPr>
          <p:sp>
            <p:nvSpPr>
              <p:cNvPr id="75" name="Half Frame 74"/>
              <p:cNvSpPr/>
              <p:nvPr/>
            </p:nvSpPr>
            <p:spPr>
              <a:xfrm flipH="1">
                <a:off x="3008376" y="1532444"/>
                <a:ext cx="192024" cy="214797"/>
              </a:xfrm>
              <a:prstGeom prst="halfFrame">
                <a:avLst>
                  <a:gd name="adj1" fmla="val 3333"/>
                  <a:gd name="adj2" fmla="val 3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76" name="TextBox 75"/>
              <p:cNvSpPr txBox="1"/>
              <p:nvPr/>
            </p:nvSpPr>
            <p:spPr>
              <a:xfrm>
                <a:off x="3182112" y="1386140"/>
                <a:ext cx="374904" cy="477054"/>
              </a:xfrm>
              <a:prstGeom prst="rect">
                <a:avLst/>
              </a:prstGeom>
              <a:noFill/>
            </p:spPr>
            <p:txBody>
              <a:bodyPr wrap="square" rtlCol="0">
                <a:spAutoFit/>
              </a:bodyPr>
              <a:lstStyle/>
              <a:p>
                <a:r>
                  <a:rPr lang="it-IT" sz="2500" dirty="0" smtClean="0"/>
                  <a:t>-</a:t>
                </a:r>
                <a:endParaRPr lang="it-IT" sz="2500" dirty="0"/>
              </a:p>
            </p:txBody>
          </p:sp>
        </p:grpSp>
      </p:grpSp>
      <p:sp>
        <p:nvSpPr>
          <p:cNvPr id="80" name="Oval 79"/>
          <p:cNvSpPr/>
          <p:nvPr/>
        </p:nvSpPr>
        <p:spPr>
          <a:xfrm>
            <a:off x="4931662" y="4687806"/>
            <a:ext cx="853441" cy="61266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TextBox 80"/>
          <p:cNvSpPr txBox="1"/>
          <p:nvPr/>
        </p:nvSpPr>
        <p:spPr>
          <a:xfrm>
            <a:off x="5666232" y="5059331"/>
            <a:ext cx="1521758" cy="369332"/>
          </a:xfrm>
          <a:prstGeom prst="rect">
            <a:avLst/>
          </a:prstGeom>
          <a:noFill/>
        </p:spPr>
        <p:txBody>
          <a:bodyPr wrap="square" rtlCol="0">
            <a:spAutoFit/>
          </a:bodyPr>
          <a:lstStyle/>
          <a:p>
            <a:r>
              <a:rPr lang="it-IT" dirty="0" smtClean="0">
                <a:solidFill>
                  <a:srgbClr val="00B050"/>
                </a:solidFill>
              </a:rPr>
              <a:t>8 elettroni</a:t>
            </a:r>
            <a:endParaRPr lang="it-IT" dirty="0">
              <a:solidFill>
                <a:srgbClr val="00B050"/>
              </a:solidFill>
            </a:endParaRPr>
          </a:p>
        </p:txBody>
      </p:sp>
      <p:sp>
        <p:nvSpPr>
          <p:cNvPr id="82" name="Oval 81"/>
          <p:cNvSpPr/>
          <p:nvPr/>
        </p:nvSpPr>
        <p:spPr>
          <a:xfrm>
            <a:off x="4442458" y="4667663"/>
            <a:ext cx="853441" cy="61266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23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trips(downLeft)">
                                      <p:cBhvr>
                                        <p:cTn id="13" dur="500"/>
                                        <p:tgtEl>
                                          <p:spTgt spid="19"/>
                                        </p:tgtEl>
                                      </p:cBhvr>
                                    </p:animEffect>
                                  </p:childTnLst>
                                </p:cTn>
                              </p:par>
                            </p:childTnLst>
                          </p:cTn>
                        </p:par>
                        <p:par>
                          <p:cTn id="14" fill="hold">
                            <p:stCondLst>
                              <p:cond delay="500"/>
                            </p:stCondLst>
                            <p:childTnLst>
                              <p:par>
                                <p:cTn id="15" presetID="18" presetClass="entr" presetSubtype="1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Left)">
                                      <p:cBhvr>
                                        <p:cTn id="17" dur="500"/>
                                        <p:tgtEl>
                                          <p:spTgt spid="24"/>
                                        </p:tgtEl>
                                      </p:cBhvr>
                                    </p:animEffect>
                                  </p:childTnLst>
                                </p:cTn>
                              </p:par>
                            </p:childTnLst>
                          </p:cTn>
                        </p:par>
                        <p:par>
                          <p:cTn id="18" fill="hold">
                            <p:stCondLst>
                              <p:cond delay="1000"/>
                            </p:stCondLst>
                            <p:childTnLst>
                              <p:par>
                                <p:cTn id="19" presetID="18" presetClass="entr" presetSubtype="1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Left)">
                                      <p:cBhvr>
                                        <p:cTn id="21" dur="500"/>
                                        <p:tgtEl>
                                          <p:spTgt spid="23"/>
                                        </p:tgtEl>
                                      </p:cBhvr>
                                    </p:animEffect>
                                  </p:childTnLst>
                                </p:cTn>
                              </p:par>
                            </p:childTnLst>
                          </p:cTn>
                        </p:par>
                        <p:par>
                          <p:cTn id="22" fill="hold">
                            <p:stCondLst>
                              <p:cond delay="1500"/>
                            </p:stCondLst>
                            <p:childTnLst>
                              <p:par>
                                <p:cTn id="23" presetID="18" presetClass="entr" presetSubtype="12"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strips(downLeft)">
                                      <p:cBhvr>
                                        <p:cTn id="25" dur="500"/>
                                        <p:tgtEl>
                                          <p:spTgt spid="25"/>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Left)">
                                      <p:cBhvr>
                                        <p:cTn id="29" dur="500"/>
                                        <p:tgtEl>
                                          <p:spTgt spid="27"/>
                                        </p:tgtEl>
                                      </p:cBhvr>
                                    </p:animEffect>
                                  </p:childTnLst>
                                </p:cTn>
                              </p:par>
                            </p:childTnLst>
                          </p:cTn>
                        </p:par>
                        <p:par>
                          <p:cTn id="30" fill="hold">
                            <p:stCondLst>
                              <p:cond delay="250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500"/>
                                        <p:tgtEl>
                                          <p:spTgt spid="26"/>
                                        </p:tgtEl>
                                      </p:cBhvr>
                                    </p:animEffect>
                                  </p:childTnLst>
                                </p:cTn>
                              </p:par>
                            </p:childTnLst>
                          </p:cTn>
                        </p:par>
                        <p:par>
                          <p:cTn id="34" fill="hold">
                            <p:stCondLst>
                              <p:cond delay="3000"/>
                            </p:stCondLst>
                            <p:childTnLst>
                              <p:par>
                                <p:cTn id="35" presetID="1"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strips(downLeft)">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xEl>
                                              <p:pRg st="6" end="6"/>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uiExpand="1" build="p"/>
      <p:bldP spid="29" grpId="0" animBg="1"/>
      <p:bldP spid="30" grpId="0" animBg="1"/>
      <p:bldP spid="31" grpId="0"/>
      <p:bldP spid="32" grpId="0" uiExpand="1" build="p"/>
      <p:bldP spid="57" grpId="0" animBg="1"/>
      <p:bldP spid="58" grpId="0"/>
      <p:bldP spid="80" grpId="0" animBg="1"/>
      <p:bldP spid="81" grpId="0"/>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244450"/>
            <a:ext cx="7996518" cy="505972"/>
          </a:xfrm>
          <a:prstGeom prst="rect">
            <a:avLst/>
          </a:prstGeom>
          <a:noFill/>
        </p:spPr>
        <p:txBody>
          <a:bodyPr wrap="square" rtlCol="0">
            <a:spAutoFit/>
          </a:bodyPr>
          <a:lstStyle/>
          <a:p>
            <a:pPr>
              <a:lnSpc>
                <a:spcPct val="120000"/>
              </a:lnSpc>
              <a:spcAft>
                <a:spcPts val="1200"/>
              </a:spcAft>
            </a:pPr>
            <a:r>
              <a:rPr lang="it-IT" sz="2400" dirty="0" smtClean="0"/>
              <a:t>Esempio 1:    CO</a:t>
            </a:r>
            <a:r>
              <a:rPr lang="it-IT" sz="2400" baseline="-25000" dirty="0" smtClean="0"/>
              <a:t>3</a:t>
            </a:r>
            <a:r>
              <a:rPr lang="it-IT" sz="2400" baseline="30000" dirty="0" smtClean="0"/>
              <a:t>2-</a:t>
            </a:r>
            <a:endParaRPr lang="it-IT" sz="2400" baseline="30000" dirty="0"/>
          </a:p>
        </p:txBody>
      </p:sp>
      <p:sp>
        <p:nvSpPr>
          <p:cNvPr id="6" name="TextBox 5"/>
          <p:cNvSpPr txBox="1"/>
          <p:nvPr/>
        </p:nvSpPr>
        <p:spPr>
          <a:xfrm>
            <a:off x="447900" y="3744415"/>
            <a:ext cx="7996518" cy="535531"/>
          </a:xfrm>
          <a:prstGeom prst="rect">
            <a:avLst/>
          </a:prstGeom>
          <a:noFill/>
        </p:spPr>
        <p:txBody>
          <a:bodyPr wrap="square" rtlCol="0">
            <a:spAutoFit/>
          </a:bodyPr>
          <a:lstStyle/>
          <a:p>
            <a:pPr>
              <a:lnSpc>
                <a:spcPct val="120000"/>
              </a:lnSpc>
              <a:spcAft>
                <a:spcPts val="1200"/>
              </a:spcAft>
            </a:pPr>
            <a:r>
              <a:rPr lang="it-IT" sz="2400" dirty="0" smtClean="0"/>
              <a:t>Esempio 2:    NH</a:t>
            </a:r>
            <a:r>
              <a:rPr lang="it-IT" sz="2400" baseline="-25000" dirty="0" smtClean="0"/>
              <a:t>4</a:t>
            </a:r>
            <a:r>
              <a:rPr lang="it-IT" sz="2400" baseline="30000" dirty="0" smtClean="0"/>
              <a:t>+</a:t>
            </a:r>
            <a:endParaRPr lang="it-IT" sz="2400" baseline="30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914" y="1108496"/>
            <a:ext cx="2051856" cy="1469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58" y="1018187"/>
            <a:ext cx="2219557" cy="16276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655" y="967470"/>
            <a:ext cx="2150504" cy="14994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87" y="883608"/>
            <a:ext cx="2160368" cy="145011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8646" y="194559"/>
            <a:ext cx="5317070" cy="838499"/>
          </a:xfrm>
          <a:prstGeom prst="rect">
            <a:avLst/>
          </a:prstGeom>
        </p:spPr>
      </p:pic>
      <p:sp>
        <p:nvSpPr>
          <p:cNvPr id="11" name="TextBox 10"/>
          <p:cNvSpPr txBox="1"/>
          <p:nvPr/>
        </p:nvSpPr>
        <p:spPr>
          <a:xfrm>
            <a:off x="295835" y="2333718"/>
            <a:ext cx="1550894" cy="877163"/>
          </a:xfrm>
          <a:prstGeom prst="rect">
            <a:avLst/>
          </a:prstGeom>
          <a:noFill/>
        </p:spPr>
        <p:txBody>
          <a:bodyPr wrap="square" rtlCol="0">
            <a:spAutoFit/>
          </a:bodyPr>
          <a:lstStyle/>
          <a:p>
            <a:pPr algn="ctr"/>
            <a:r>
              <a:rPr lang="it-IT" sz="1700" dirty="0" smtClean="0"/>
              <a:t>Atomo meno elettronegativo al centro</a:t>
            </a:r>
            <a:endParaRPr lang="it-IT" sz="1700" dirty="0"/>
          </a:p>
        </p:txBody>
      </p:sp>
      <p:sp>
        <p:nvSpPr>
          <p:cNvPr id="12" name="TextBox 11"/>
          <p:cNvSpPr txBox="1"/>
          <p:nvPr/>
        </p:nvSpPr>
        <p:spPr>
          <a:xfrm>
            <a:off x="2295655" y="2466904"/>
            <a:ext cx="1550894" cy="877163"/>
          </a:xfrm>
          <a:prstGeom prst="rect">
            <a:avLst/>
          </a:prstGeom>
          <a:noFill/>
        </p:spPr>
        <p:txBody>
          <a:bodyPr wrap="square" rtlCol="0">
            <a:spAutoFit/>
          </a:bodyPr>
          <a:lstStyle/>
          <a:p>
            <a:pPr algn="ctr"/>
            <a:r>
              <a:rPr lang="it-IT" sz="1700" dirty="0" smtClean="0"/>
              <a:t>Ottetto completo sugli atomi terminali</a:t>
            </a:r>
            <a:endParaRPr lang="it-IT" sz="1700" dirty="0"/>
          </a:p>
        </p:txBody>
      </p:sp>
      <p:sp>
        <p:nvSpPr>
          <p:cNvPr id="13" name="TextBox 12"/>
          <p:cNvSpPr txBox="1"/>
          <p:nvPr/>
        </p:nvSpPr>
        <p:spPr>
          <a:xfrm>
            <a:off x="4523886" y="2560731"/>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8646" y="4584166"/>
            <a:ext cx="2149369" cy="125997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380" y="4487107"/>
            <a:ext cx="1880697" cy="125071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0907" y="3777485"/>
            <a:ext cx="4817551" cy="676310"/>
          </a:xfrm>
          <a:prstGeom prst="rect">
            <a:avLst/>
          </a:prstGeom>
        </p:spPr>
      </p:pic>
      <p:sp>
        <p:nvSpPr>
          <p:cNvPr id="17" name="TextBox 16"/>
          <p:cNvSpPr txBox="1"/>
          <p:nvPr/>
        </p:nvSpPr>
        <p:spPr>
          <a:xfrm>
            <a:off x="908096" y="5709670"/>
            <a:ext cx="1550894" cy="877163"/>
          </a:xfrm>
          <a:prstGeom prst="rect">
            <a:avLst/>
          </a:prstGeom>
          <a:noFill/>
        </p:spPr>
        <p:txBody>
          <a:bodyPr wrap="square" rtlCol="0">
            <a:spAutoFit/>
          </a:bodyPr>
          <a:lstStyle/>
          <a:p>
            <a:pPr algn="ctr"/>
            <a:r>
              <a:rPr lang="it-IT" sz="1700" dirty="0" smtClean="0"/>
              <a:t>Gli idrogeni sono sempre terminali</a:t>
            </a:r>
            <a:endParaRPr lang="it-IT" sz="1700" dirty="0"/>
          </a:p>
        </p:txBody>
      </p:sp>
      <p:sp>
        <p:nvSpPr>
          <p:cNvPr id="18" name="TextBox 17"/>
          <p:cNvSpPr txBox="1"/>
          <p:nvPr/>
        </p:nvSpPr>
        <p:spPr>
          <a:xfrm>
            <a:off x="3330052" y="5844140"/>
            <a:ext cx="2254959" cy="615553"/>
          </a:xfrm>
          <a:prstGeom prst="rect">
            <a:avLst/>
          </a:prstGeom>
          <a:noFill/>
        </p:spPr>
        <p:txBody>
          <a:bodyPr wrap="square" rtlCol="0">
            <a:spAutoFit/>
          </a:bodyPr>
          <a:lstStyle/>
          <a:p>
            <a:pPr algn="ctr"/>
            <a:r>
              <a:rPr lang="it-IT" sz="1700" dirty="0" smtClean="0"/>
              <a:t>Ottetto già completo sull’atomo centrale</a:t>
            </a:r>
            <a:endParaRPr lang="it-IT" sz="1700" dirty="0"/>
          </a:p>
        </p:txBody>
      </p:sp>
      <p:sp>
        <p:nvSpPr>
          <p:cNvPr id="3" name="Rettangolo 2"/>
          <p:cNvSpPr/>
          <p:nvPr/>
        </p:nvSpPr>
        <p:spPr>
          <a:xfrm>
            <a:off x="3330052" y="3647768"/>
            <a:ext cx="5351832" cy="3087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77746" y="4391745"/>
            <a:ext cx="5351832" cy="2234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96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244450"/>
            <a:ext cx="7996518" cy="505972"/>
          </a:xfrm>
          <a:prstGeom prst="rect">
            <a:avLst/>
          </a:prstGeom>
          <a:noFill/>
        </p:spPr>
        <p:txBody>
          <a:bodyPr wrap="square" rtlCol="0">
            <a:spAutoFit/>
          </a:bodyPr>
          <a:lstStyle/>
          <a:p>
            <a:pPr>
              <a:lnSpc>
                <a:spcPct val="120000"/>
              </a:lnSpc>
              <a:spcAft>
                <a:spcPts val="1200"/>
              </a:spcAft>
            </a:pPr>
            <a:r>
              <a:rPr lang="it-IT" sz="2400" dirty="0" smtClean="0"/>
              <a:t>Esempio 1:    CO</a:t>
            </a:r>
            <a:r>
              <a:rPr lang="it-IT" sz="2400" baseline="-25000" dirty="0" smtClean="0"/>
              <a:t>3</a:t>
            </a:r>
            <a:r>
              <a:rPr lang="it-IT" sz="2400" baseline="30000" dirty="0" smtClean="0"/>
              <a:t>2-</a:t>
            </a:r>
            <a:endParaRPr lang="it-IT" sz="2400" baseline="30000" dirty="0"/>
          </a:p>
        </p:txBody>
      </p:sp>
      <p:sp>
        <p:nvSpPr>
          <p:cNvPr id="6" name="TextBox 5"/>
          <p:cNvSpPr txBox="1"/>
          <p:nvPr/>
        </p:nvSpPr>
        <p:spPr>
          <a:xfrm>
            <a:off x="447900" y="3744415"/>
            <a:ext cx="7996518" cy="535531"/>
          </a:xfrm>
          <a:prstGeom prst="rect">
            <a:avLst/>
          </a:prstGeom>
          <a:noFill/>
        </p:spPr>
        <p:txBody>
          <a:bodyPr wrap="square" rtlCol="0">
            <a:spAutoFit/>
          </a:bodyPr>
          <a:lstStyle/>
          <a:p>
            <a:pPr>
              <a:lnSpc>
                <a:spcPct val="120000"/>
              </a:lnSpc>
              <a:spcAft>
                <a:spcPts val="1200"/>
              </a:spcAft>
            </a:pPr>
            <a:r>
              <a:rPr lang="it-IT" sz="2400" dirty="0" smtClean="0"/>
              <a:t>Esempio 2:    NH</a:t>
            </a:r>
            <a:r>
              <a:rPr lang="it-IT" sz="2400" baseline="-25000" dirty="0" smtClean="0"/>
              <a:t>4</a:t>
            </a:r>
            <a:r>
              <a:rPr lang="it-IT" sz="2400" baseline="30000" dirty="0" smtClean="0"/>
              <a:t>+</a:t>
            </a:r>
            <a:endParaRPr lang="it-IT" sz="2400" baseline="30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914" y="1108496"/>
            <a:ext cx="2051856" cy="1469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58" y="1018187"/>
            <a:ext cx="2219557" cy="16276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655" y="967470"/>
            <a:ext cx="2150504" cy="14994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87" y="883608"/>
            <a:ext cx="2160368" cy="145011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8646" y="194559"/>
            <a:ext cx="5317070" cy="838499"/>
          </a:xfrm>
          <a:prstGeom prst="rect">
            <a:avLst/>
          </a:prstGeom>
        </p:spPr>
      </p:pic>
      <p:sp>
        <p:nvSpPr>
          <p:cNvPr id="11" name="TextBox 10"/>
          <p:cNvSpPr txBox="1"/>
          <p:nvPr/>
        </p:nvSpPr>
        <p:spPr>
          <a:xfrm>
            <a:off x="295835" y="2333718"/>
            <a:ext cx="1550894" cy="877163"/>
          </a:xfrm>
          <a:prstGeom prst="rect">
            <a:avLst/>
          </a:prstGeom>
          <a:noFill/>
        </p:spPr>
        <p:txBody>
          <a:bodyPr wrap="square" rtlCol="0">
            <a:spAutoFit/>
          </a:bodyPr>
          <a:lstStyle/>
          <a:p>
            <a:pPr algn="ctr"/>
            <a:r>
              <a:rPr lang="it-IT" sz="1700" dirty="0" smtClean="0"/>
              <a:t>Atomo meno elettronegativo al centro</a:t>
            </a:r>
            <a:endParaRPr lang="it-IT" sz="1700" dirty="0"/>
          </a:p>
        </p:txBody>
      </p:sp>
      <p:sp>
        <p:nvSpPr>
          <p:cNvPr id="12" name="TextBox 11"/>
          <p:cNvSpPr txBox="1"/>
          <p:nvPr/>
        </p:nvSpPr>
        <p:spPr>
          <a:xfrm>
            <a:off x="2295655" y="2466904"/>
            <a:ext cx="1550894" cy="877163"/>
          </a:xfrm>
          <a:prstGeom prst="rect">
            <a:avLst/>
          </a:prstGeom>
          <a:noFill/>
        </p:spPr>
        <p:txBody>
          <a:bodyPr wrap="square" rtlCol="0">
            <a:spAutoFit/>
          </a:bodyPr>
          <a:lstStyle/>
          <a:p>
            <a:pPr algn="ctr"/>
            <a:r>
              <a:rPr lang="it-IT" sz="1700" dirty="0" smtClean="0"/>
              <a:t>Ottetto completo sugli atomi terminali</a:t>
            </a:r>
            <a:endParaRPr lang="it-IT" sz="1700" dirty="0"/>
          </a:p>
        </p:txBody>
      </p:sp>
      <p:sp>
        <p:nvSpPr>
          <p:cNvPr id="13" name="TextBox 12"/>
          <p:cNvSpPr txBox="1"/>
          <p:nvPr/>
        </p:nvSpPr>
        <p:spPr>
          <a:xfrm>
            <a:off x="4523886" y="2560731"/>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8646" y="4584166"/>
            <a:ext cx="2149369" cy="125997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380" y="4487107"/>
            <a:ext cx="1880697" cy="125071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0907" y="3777485"/>
            <a:ext cx="4817551" cy="676310"/>
          </a:xfrm>
          <a:prstGeom prst="rect">
            <a:avLst/>
          </a:prstGeom>
        </p:spPr>
      </p:pic>
      <p:sp>
        <p:nvSpPr>
          <p:cNvPr id="17" name="TextBox 16"/>
          <p:cNvSpPr txBox="1"/>
          <p:nvPr/>
        </p:nvSpPr>
        <p:spPr>
          <a:xfrm>
            <a:off x="908096" y="5709670"/>
            <a:ext cx="1550894" cy="877163"/>
          </a:xfrm>
          <a:prstGeom prst="rect">
            <a:avLst/>
          </a:prstGeom>
          <a:noFill/>
        </p:spPr>
        <p:txBody>
          <a:bodyPr wrap="square" rtlCol="0">
            <a:spAutoFit/>
          </a:bodyPr>
          <a:lstStyle/>
          <a:p>
            <a:pPr algn="ctr"/>
            <a:r>
              <a:rPr lang="it-IT" sz="1700" dirty="0" smtClean="0"/>
              <a:t>Gli idrogeni sono sempre terminali</a:t>
            </a:r>
            <a:endParaRPr lang="it-IT" sz="1700" dirty="0"/>
          </a:p>
        </p:txBody>
      </p:sp>
      <p:sp>
        <p:nvSpPr>
          <p:cNvPr id="18" name="TextBox 17"/>
          <p:cNvSpPr txBox="1"/>
          <p:nvPr/>
        </p:nvSpPr>
        <p:spPr>
          <a:xfrm>
            <a:off x="3330052" y="5844140"/>
            <a:ext cx="2254959" cy="615553"/>
          </a:xfrm>
          <a:prstGeom prst="rect">
            <a:avLst/>
          </a:prstGeom>
          <a:noFill/>
        </p:spPr>
        <p:txBody>
          <a:bodyPr wrap="square" rtlCol="0">
            <a:spAutoFit/>
          </a:bodyPr>
          <a:lstStyle/>
          <a:p>
            <a:pPr algn="ctr"/>
            <a:r>
              <a:rPr lang="it-IT" sz="1700" dirty="0" smtClean="0"/>
              <a:t>Ottetto già completo sull’atomo centrale</a:t>
            </a:r>
            <a:endParaRPr lang="it-IT" sz="1700" dirty="0"/>
          </a:p>
        </p:txBody>
      </p:sp>
    </p:spTree>
    <p:extLst>
      <p:ext uri="{BB962C8B-B14F-4D97-AF65-F5344CB8AC3E}">
        <p14:creationId xmlns:p14="http://schemas.microsoft.com/office/powerpoint/2010/main" val="379650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244450"/>
            <a:ext cx="7996518" cy="535531"/>
          </a:xfrm>
          <a:prstGeom prst="rect">
            <a:avLst/>
          </a:prstGeom>
          <a:noFill/>
        </p:spPr>
        <p:txBody>
          <a:bodyPr wrap="square" rtlCol="0">
            <a:spAutoFit/>
          </a:bodyPr>
          <a:lstStyle/>
          <a:p>
            <a:pPr>
              <a:lnSpc>
                <a:spcPct val="120000"/>
              </a:lnSpc>
              <a:spcAft>
                <a:spcPts val="1200"/>
              </a:spcAft>
            </a:pPr>
            <a:r>
              <a:rPr lang="it-IT" sz="2400" dirty="0" smtClean="0"/>
              <a:t>Esempio 3:    NO</a:t>
            </a:r>
            <a:r>
              <a:rPr lang="it-IT" sz="2400" baseline="-25000" dirty="0" smtClean="0"/>
              <a:t>3</a:t>
            </a:r>
            <a:r>
              <a:rPr lang="it-IT" sz="2400" baseline="30000" dirty="0" smtClean="0"/>
              <a:t>-</a:t>
            </a:r>
            <a:endParaRPr lang="it-IT" sz="2400" baseline="30000" dirty="0"/>
          </a:p>
        </p:txBody>
      </p:sp>
      <p:sp>
        <p:nvSpPr>
          <p:cNvPr id="6" name="TextBox 5"/>
          <p:cNvSpPr txBox="1"/>
          <p:nvPr/>
        </p:nvSpPr>
        <p:spPr>
          <a:xfrm>
            <a:off x="571499" y="3258922"/>
            <a:ext cx="7996518" cy="505972"/>
          </a:xfrm>
          <a:prstGeom prst="rect">
            <a:avLst/>
          </a:prstGeom>
          <a:noFill/>
        </p:spPr>
        <p:txBody>
          <a:bodyPr wrap="square" rtlCol="0">
            <a:spAutoFit/>
          </a:bodyPr>
          <a:lstStyle/>
          <a:p>
            <a:pPr>
              <a:lnSpc>
                <a:spcPct val="120000"/>
              </a:lnSpc>
              <a:spcAft>
                <a:spcPts val="1200"/>
              </a:spcAft>
            </a:pPr>
            <a:r>
              <a:rPr lang="it-IT" sz="2400" dirty="0" smtClean="0"/>
              <a:t>Esempio 4:    CO</a:t>
            </a:r>
            <a:r>
              <a:rPr lang="it-IT" sz="2400" baseline="-25000" dirty="0" smtClean="0"/>
              <a:t>2</a:t>
            </a:r>
            <a:endParaRPr lang="it-IT" sz="2400" baseline="-2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643" y="1175588"/>
            <a:ext cx="1615621" cy="13056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09" y="1109836"/>
            <a:ext cx="1512296" cy="13713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116" y="1127831"/>
            <a:ext cx="1728339" cy="12211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499" y="1051229"/>
            <a:ext cx="1888022" cy="12492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967" y="264563"/>
            <a:ext cx="5138050" cy="779631"/>
          </a:xfrm>
          <a:prstGeom prst="rect">
            <a:avLst/>
          </a:prstGeom>
        </p:spPr>
      </p:pic>
      <p:sp>
        <p:nvSpPr>
          <p:cNvPr id="11" name="TextBox 10"/>
          <p:cNvSpPr txBox="1"/>
          <p:nvPr/>
        </p:nvSpPr>
        <p:spPr>
          <a:xfrm>
            <a:off x="571499" y="2312751"/>
            <a:ext cx="1550894" cy="877163"/>
          </a:xfrm>
          <a:prstGeom prst="rect">
            <a:avLst/>
          </a:prstGeom>
          <a:noFill/>
        </p:spPr>
        <p:txBody>
          <a:bodyPr wrap="square" rtlCol="0">
            <a:spAutoFit/>
          </a:bodyPr>
          <a:lstStyle/>
          <a:p>
            <a:pPr algn="ctr"/>
            <a:r>
              <a:rPr lang="it-IT" sz="1700" dirty="0" smtClean="0"/>
              <a:t>Atomo meno elettronegativo al centro</a:t>
            </a:r>
            <a:endParaRPr lang="it-IT" sz="1700" dirty="0"/>
          </a:p>
        </p:txBody>
      </p:sp>
      <p:sp>
        <p:nvSpPr>
          <p:cNvPr id="12" name="TextBox 11"/>
          <p:cNvSpPr txBox="1"/>
          <p:nvPr/>
        </p:nvSpPr>
        <p:spPr>
          <a:xfrm>
            <a:off x="2654520" y="2300704"/>
            <a:ext cx="1550894" cy="877163"/>
          </a:xfrm>
          <a:prstGeom prst="rect">
            <a:avLst/>
          </a:prstGeom>
          <a:noFill/>
        </p:spPr>
        <p:txBody>
          <a:bodyPr wrap="square" rtlCol="0">
            <a:spAutoFit/>
          </a:bodyPr>
          <a:lstStyle/>
          <a:p>
            <a:pPr algn="ctr"/>
            <a:r>
              <a:rPr lang="it-IT" sz="1700" dirty="0" smtClean="0"/>
              <a:t>Ottetto completo sugli atomi terminali</a:t>
            </a:r>
            <a:endParaRPr lang="it-IT" sz="1700" dirty="0"/>
          </a:p>
        </p:txBody>
      </p:sp>
      <p:sp>
        <p:nvSpPr>
          <p:cNvPr id="13" name="TextBox 12"/>
          <p:cNvSpPr txBox="1"/>
          <p:nvPr/>
        </p:nvSpPr>
        <p:spPr>
          <a:xfrm>
            <a:off x="4535503" y="2337967"/>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8474" y="5245788"/>
            <a:ext cx="1633609" cy="67633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9148" y="5027279"/>
            <a:ext cx="1571180" cy="89484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266" y="5146938"/>
            <a:ext cx="1602394" cy="65552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882" y="3956296"/>
            <a:ext cx="1404695" cy="353775"/>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806" y="3254147"/>
            <a:ext cx="5098528" cy="717956"/>
          </a:xfrm>
          <a:prstGeom prst="rect">
            <a:avLst/>
          </a:prstGeom>
        </p:spPr>
      </p:pic>
      <p:sp>
        <p:nvSpPr>
          <p:cNvPr id="21" name="TextBox 20"/>
          <p:cNvSpPr txBox="1"/>
          <p:nvPr/>
        </p:nvSpPr>
        <p:spPr>
          <a:xfrm>
            <a:off x="639766" y="4340876"/>
            <a:ext cx="1550894" cy="877163"/>
          </a:xfrm>
          <a:prstGeom prst="rect">
            <a:avLst/>
          </a:prstGeom>
          <a:noFill/>
        </p:spPr>
        <p:txBody>
          <a:bodyPr wrap="square" rtlCol="0">
            <a:spAutoFit/>
          </a:bodyPr>
          <a:lstStyle/>
          <a:p>
            <a:pPr algn="ctr"/>
            <a:r>
              <a:rPr lang="it-IT" sz="1700" dirty="0" smtClean="0"/>
              <a:t>Atomo meno elettronegativo al centro</a:t>
            </a:r>
            <a:endParaRPr lang="it-IT" sz="1700" dirty="0"/>
          </a:p>
        </p:txBody>
      </p:sp>
      <p:sp>
        <p:nvSpPr>
          <p:cNvPr id="22" name="TextBox 21"/>
          <p:cNvSpPr txBox="1"/>
          <p:nvPr/>
        </p:nvSpPr>
        <p:spPr>
          <a:xfrm>
            <a:off x="3169169" y="4263532"/>
            <a:ext cx="1550894" cy="877163"/>
          </a:xfrm>
          <a:prstGeom prst="rect">
            <a:avLst/>
          </a:prstGeom>
          <a:noFill/>
        </p:spPr>
        <p:txBody>
          <a:bodyPr wrap="square" rtlCol="0">
            <a:spAutoFit/>
          </a:bodyPr>
          <a:lstStyle/>
          <a:p>
            <a:pPr algn="ctr"/>
            <a:r>
              <a:rPr lang="it-IT" sz="1700" dirty="0" smtClean="0"/>
              <a:t>Ottetto completo sugli atomi terminali</a:t>
            </a:r>
            <a:endParaRPr lang="it-IT" sz="1700" dirty="0"/>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9488" y="3792574"/>
            <a:ext cx="1706445" cy="874033"/>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t="21741" b="16535"/>
          <a:stretch/>
        </p:blipFill>
        <p:spPr>
          <a:xfrm>
            <a:off x="3005411" y="3865852"/>
            <a:ext cx="1758473" cy="430306"/>
          </a:xfrm>
          <a:prstGeom prst="rect">
            <a:avLst/>
          </a:prstGeom>
        </p:spPr>
      </p:pic>
      <p:sp>
        <p:nvSpPr>
          <p:cNvPr id="23" name="TextBox 22"/>
          <p:cNvSpPr txBox="1"/>
          <p:nvPr/>
        </p:nvSpPr>
        <p:spPr>
          <a:xfrm>
            <a:off x="5787018" y="4551284"/>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sp>
        <p:nvSpPr>
          <p:cNvPr id="24" name="TextBox 23"/>
          <p:cNvSpPr txBox="1"/>
          <p:nvPr/>
        </p:nvSpPr>
        <p:spPr>
          <a:xfrm>
            <a:off x="3099046" y="5888094"/>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sp>
        <p:nvSpPr>
          <p:cNvPr id="25" name="Rettangolo 24"/>
          <p:cNvSpPr/>
          <p:nvPr/>
        </p:nvSpPr>
        <p:spPr>
          <a:xfrm>
            <a:off x="3049432" y="3333645"/>
            <a:ext cx="5351832" cy="3087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527890" y="3896537"/>
            <a:ext cx="5351832" cy="2418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77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244450"/>
            <a:ext cx="7996518" cy="535531"/>
          </a:xfrm>
          <a:prstGeom prst="rect">
            <a:avLst/>
          </a:prstGeom>
          <a:noFill/>
        </p:spPr>
        <p:txBody>
          <a:bodyPr wrap="square" rtlCol="0">
            <a:spAutoFit/>
          </a:bodyPr>
          <a:lstStyle/>
          <a:p>
            <a:pPr>
              <a:lnSpc>
                <a:spcPct val="120000"/>
              </a:lnSpc>
              <a:spcAft>
                <a:spcPts val="1200"/>
              </a:spcAft>
            </a:pPr>
            <a:r>
              <a:rPr lang="it-IT" sz="2400" dirty="0" smtClean="0"/>
              <a:t>Esempio 3:    NO</a:t>
            </a:r>
            <a:r>
              <a:rPr lang="it-IT" sz="2400" baseline="-25000" dirty="0" smtClean="0"/>
              <a:t>3</a:t>
            </a:r>
            <a:r>
              <a:rPr lang="it-IT" sz="2400" baseline="30000" dirty="0" smtClean="0"/>
              <a:t>-</a:t>
            </a:r>
            <a:endParaRPr lang="it-IT" sz="2400" baseline="30000" dirty="0"/>
          </a:p>
        </p:txBody>
      </p:sp>
      <p:sp>
        <p:nvSpPr>
          <p:cNvPr id="6" name="TextBox 5"/>
          <p:cNvSpPr txBox="1"/>
          <p:nvPr/>
        </p:nvSpPr>
        <p:spPr>
          <a:xfrm>
            <a:off x="571499" y="3258922"/>
            <a:ext cx="7996518" cy="505972"/>
          </a:xfrm>
          <a:prstGeom prst="rect">
            <a:avLst/>
          </a:prstGeom>
          <a:noFill/>
        </p:spPr>
        <p:txBody>
          <a:bodyPr wrap="square" rtlCol="0">
            <a:spAutoFit/>
          </a:bodyPr>
          <a:lstStyle/>
          <a:p>
            <a:pPr>
              <a:lnSpc>
                <a:spcPct val="120000"/>
              </a:lnSpc>
              <a:spcAft>
                <a:spcPts val="1200"/>
              </a:spcAft>
            </a:pPr>
            <a:r>
              <a:rPr lang="it-IT" sz="2400" dirty="0" smtClean="0"/>
              <a:t>Esempio 4:    CO</a:t>
            </a:r>
            <a:r>
              <a:rPr lang="it-IT" sz="2400" baseline="-25000" dirty="0" smtClean="0"/>
              <a:t>2</a:t>
            </a:r>
            <a:endParaRPr lang="it-IT" sz="2400" baseline="-2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643" y="1175588"/>
            <a:ext cx="1615621" cy="13056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09" y="1109836"/>
            <a:ext cx="1512296" cy="13713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116" y="1127831"/>
            <a:ext cx="1728339" cy="12211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499" y="1051229"/>
            <a:ext cx="1888022" cy="12492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967" y="264563"/>
            <a:ext cx="5138050" cy="779631"/>
          </a:xfrm>
          <a:prstGeom prst="rect">
            <a:avLst/>
          </a:prstGeom>
        </p:spPr>
      </p:pic>
      <p:sp>
        <p:nvSpPr>
          <p:cNvPr id="11" name="TextBox 10"/>
          <p:cNvSpPr txBox="1"/>
          <p:nvPr/>
        </p:nvSpPr>
        <p:spPr>
          <a:xfrm>
            <a:off x="571499" y="2312751"/>
            <a:ext cx="1550894" cy="877163"/>
          </a:xfrm>
          <a:prstGeom prst="rect">
            <a:avLst/>
          </a:prstGeom>
          <a:noFill/>
        </p:spPr>
        <p:txBody>
          <a:bodyPr wrap="square" rtlCol="0">
            <a:spAutoFit/>
          </a:bodyPr>
          <a:lstStyle/>
          <a:p>
            <a:pPr algn="ctr"/>
            <a:r>
              <a:rPr lang="it-IT" sz="1700" dirty="0" smtClean="0"/>
              <a:t>Atomo meno elettronegativo al centro</a:t>
            </a:r>
            <a:endParaRPr lang="it-IT" sz="1700" dirty="0"/>
          </a:p>
        </p:txBody>
      </p:sp>
      <p:sp>
        <p:nvSpPr>
          <p:cNvPr id="12" name="TextBox 11"/>
          <p:cNvSpPr txBox="1"/>
          <p:nvPr/>
        </p:nvSpPr>
        <p:spPr>
          <a:xfrm>
            <a:off x="2654520" y="2300704"/>
            <a:ext cx="1550894" cy="877163"/>
          </a:xfrm>
          <a:prstGeom prst="rect">
            <a:avLst/>
          </a:prstGeom>
          <a:noFill/>
        </p:spPr>
        <p:txBody>
          <a:bodyPr wrap="square" rtlCol="0">
            <a:spAutoFit/>
          </a:bodyPr>
          <a:lstStyle/>
          <a:p>
            <a:pPr algn="ctr"/>
            <a:r>
              <a:rPr lang="it-IT" sz="1700" dirty="0" smtClean="0"/>
              <a:t>Ottetto completo sugli atomi terminali</a:t>
            </a:r>
            <a:endParaRPr lang="it-IT" sz="1700" dirty="0"/>
          </a:p>
        </p:txBody>
      </p:sp>
      <p:sp>
        <p:nvSpPr>
          <p:cNvPr id="13" name="TextBox 12"/>
          <p:cNvSpPr txBox="1"/>
          <p:nvPr/>
        </p:nvSpPr>
        <p:spPr>
          <a:xfrm>
            <a:off x="4535503" y="2337967"/>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8474" y="5245788"/>
            <a:ext cx="1633609" cy="67633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9148" y="5027279"/>
            <a:ext cx="1571180" cy="89484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266" y="5146938"/>
            <a:ext cx="1602394" cy="65552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882" y="3956296"/>
            <a:ext cx="1404695" cy="353775"/>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806" y="3254147"/>
            <a:ext cx="5098528" cy="717956"/>
          </a:xfrm>
          <a:prstGeom prst="rect">
            <a:avLst/>
          </a:prstGeom>
        </p:spPr>
      </p:pic>
      <p:sp>
        <p:nvSpPr>
          <p:cNvPr id="21" name="TextBox 20"/>
          <p:cNvSpPr txBox="1"/>
          <p:nvPr/>
        </p:nvSpPr>
        <p:spPr>
          <a:xfrm>
            <a:off x="639766" y="4340876"/>
            <a:ext cx="1550894" cy="877163"/>
          </a:xfrm>
          <a:prstGeom prst="rect">
            <a:avLst/>
          </a:prstGeom>
          <a:noFill/>
        </p:spPr>
        <p:txBody>
          <a:bodyPr wrap="square" rtlCol="0">
            <a:spAutoFit/>
          </a:bodyPr>
          <a:lstStyle/>
          <a:p>
            <a:pPr algn="ctr"/>
            <a:r>
              <a:rPr lang="it-IT" sz="1700" dirty="0" smtClean="0"/>
              <a:t>Atomo meno elettronegativo al centro</a:t>
            </a:r>
            <a:endParaRPr lang="it-IT" sz="1700" dirty="0"/>
          </a:p>
        </p:txBody>
      </p:sp>
      <p:sp>
        <p:nvSpPr>
          <p:cNvPr id="22" name="TextBox 21"/>
          <p:cNvSpPr txBox="1"/>
          <p:nvPr/>
        </p:nvSpPr>
        <p:spPr>
          <a:xfrm>
            <a:off x="3169169" y="4263532"/>
            <a:ext cx="1550894" cy="877163"/>
          </a:xfrm>
          <a:prstGeom prst="rect">
            <a:avLst/>
          </a:prstGeom>
          <a:noFill/>
        </p:spPr>
        <p:txBody>
          <a:bodyPr wrap="square" rtlCol="0">
            <a:spAutoFit/>
          </a:bodyPr>
          <a:lstStyle/>
          <a:p>
            <a:pPr algn="ctr"/>
            <a:r>
              <a:rPr lang="it-IT" sz="1700" dirty="0" smtClean="0"/>
              <a:t>Ottetto completo sugli atomi terminali</a:t>
            </a:r>
            <a:endParaRPr lang="it-IT" sz="1700" dirty="0"/>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9488" y="3792574"/>
            <a:ext cx="1706445" cy="874033"/>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t="21741" b="16535"/>
          <a:stretch/>
        </p:blipFill>
        <p:spPr>
          <a:xfrm>
            <a:off x="3005411" y="3865852"/>
            <a:ext cx="1758473" cy="430306"/>
          </a:xfrm>
          <a:prstGeom prst="rect">
            <a:avLst/>
          </a:prstGeom>
        </p:spPr>
      </p:pic>
      <p:sp>
        <p:nvSpPr>
          <p:cNvPr id="23" name="TextBox 22"/>
          <p:cNvSpPr txBox="1"/>
          <p:nvPr/>
        </p:nvSpPr>
        <p:spPr>
          <a:xfrm>
            <a:off x="5787018" y="4551284"/>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sp>
        <p:nvSpPr>
          <p:cNvPr id="24" name="TextBox 23"/>
          <p:cNvSpPr txBox="1"/>
          <p:nvPr/>
        </p:nvSpPr>
        <p:spPr>
          <a:xfrm>
            <a:off x="3099046" y="5888094"/>
            <a:ext cx="2011384" cy="615553"/>
          </a:xfrm>
          <a:prstGeom prst="rect">
            <a:avLst/>
          </a:prstGeom>
          <a:noFill/>
        </p:spPr>
        <p:txBody>
          <a:bodyPr wrap="square" rtlCol="0">
            <a:spAutoFit/>
          </a:bodyPr>
          <a:lstStyle/>
          <a:p>
            <a:pPr algn="ctr"/>
            <a:r>
              <a:rPr lang="it-IT" sz="1700" dirty="0" smtClean="0">
                <a:solidFill>
                  <a:srgbClr val="FF0000"/>
                </a:solidFill>
              </a:rPr>
              <a:t>Ottetto incompleto sull’atomo centrale!</a:t>
            </a:r>
            <a:endParaRPr lang="it-IT" sz="1700" dirty="0">
              <a:solidFill>
                <a:srgbClr val="FF0000"/>
              </a:solidFill>
            </a:endParaRPr>
          </a:p>
        </p:txBody>
      </p:sp>
    </p:spTree>
    <p:extLst>
      <p:ext uri="{BB962C8B-B14F-4D97-AF65-F5344CB8AC3E}">
        <p14:creationId xmlns:p14="http://schemas.microsoft.com/office/powerpoint/2010/main" val="122838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p:cNvSpPr txBox="1"/>
              <p:nvPr/>
            </p:nvSpPr>
            <p:spPr>
              <a:xfrm>
                <a:off x="1226703" y="2996632"/>
                <a:ext cx="1997064" cy="1793889"/>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r>
                            <a:rPr lang="it-IT" b="0" i="1" smtClean="0">
                              <a:latin typeface="Cambria Math" panose="02040503050406030204" pitchFamily="18" charset="0"/>
                            </a:rPr>
                            <m:t>.</m:t>
                          </m:r>
                          <m:r>
                            <a:rPr lang="it-IT" b="0" i="1" smtClean="0">
                              <a:latin typeface="Cambria Math" panose="02040503050406030204" pitchFamily="18" charset="0"/>
                            </a:rPr>
                            <m:t>𝐹</m:t>
                          </m:r>
                          <m:r>
                            <a:rPr lang="it-IT" b="0" i="1" smtClean="0">
                              <a:latin typeface="Cambria Math" panose="02040503050406030204" pitchFamily="18" charset="0"/>
                            </a:rPr>
                            <m:t>.</m:t>
                          </m:r>
                        </m:e>
                        <m:sub>
                          <m:r>
                            <a:rPr lang="it-IT" b="0" i="1" smtClean="0">
                              <a:latin typeface="Cambria Math" panose="02040503050406030204" pitchFamily="18" charset="0"/>
                            </a:rPr>
                            <m:t>𝑂</m:t>
                          </m:r>
                        </m:sub>
                      </m:sSub>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6 </m:t>
                          </m:r>
                          <m:r>
                            <a:rPr lang="it-IT" b="0" i="1" smtClean="0">
                              <a:latin typeface="Cambria Math" panose="02040503050406030204" pitchFamily="18" charset="0"/>
                            </a:rPr>
                            <m:t>𝑒</m:t>
                          </m:r>
                        </m:e>
                        <m:sup>
                          <m:r>
                            <a:rPr lang="it-IT" b="0" i="1" smtClean="0">
                              <a:latin typeface="Cambria Math" panose="02040503050406030204" pitchFamily="18" charset="0"/>
                            </a:rPr>
                            <m:t>−</m:t>
                          </m:r>
                        </m:sup>
                      </m:sSup>
                      <m:r>
                        <a:rPr lang="it-IT" b="0" i="1" smtClean="0">
                          <a:latin typeface="Cambria Math" panose="02040503050406030204" pitchFamily="18" charset="0"/>
                        </a:rPr>
                        <m:t>𝑣𝑎𝑙𝑒𝑛𝑧𝑎</m:t>
                      </m:r>
                      <m:r>
                        <a:rPr lang="it-IT" b="0" i="1" smtClean="0">
                          <a:latin typeface="Cambria Math" panose="02040503050406030204" pitchFamily="18" charset="0"/>
                        </a:rPr>
                        <m:t> −</m:t>
                      </m:r>
                      <m:sSup>
                        <m:sSupPr>
                          <m:ctrlPr>
                            <a:rPr lang="it-IT" i="1">
                              <a:latin typeface="Cambria Math" panose="02040503050406030204" pitchFamily="18" charset="0"/>
                            </a:rPr>
                          </m:ctrlPr>
                        </m:sSupPr>
                        <m:e>
                          <m:r>
                            <a:rPr lang="it-IT" b="0" i="1" smtClean="0">
                              <a:latin typeface="Cambria Math" panose="02040503050406030204" pitchFamily="18" charset="0"/>
                            </a:rPr>
                            <m:t>6 </m:t>
                          </m:r>
                          <m:r>
                            <a:rPr lang="it-IT" i="1">
                              <a:latin typeface="Cambria Math" panose="02040503050406030204" pitchFamily="18" charset="0"/>
                            </a:rPr>
                            <m:t>𝑒</m:t>
                          </m:r>
                        </m:e>
                        <m:sup>
                          <m:r>
                            <a:rPr lang="it-IT" i="1">
                              <a:latin typeface="Cambria Math" panose="02040503050406030204" pitchFamily="18" charset="0"/>
                            </a:rPr>
                            <m:t>−</m:t>
                          </m:r>
                        </m:sup>
                      </m:sSup>
                      <m:r>
                        <a:rPr lang="it-IT" b="0" i="1" smtClean="0">
                          <a:latin typeface="Cambria Math" panose="02040503050406030204" pitchFamily="18" charset="0"/>
                        </a:rPr>
                        <m:t>𝑠𝑜𝑙𝑖𝑡𝑎𝑟𝑖</m:t>
                      </m:r>
                      <m:r>
                        <a:rPr lang="it-IT" b="0" i="1" smtClean="0">
                          <a:latin typeface="Cambria Math" panose="02040503050406030204" pitchFamily="18" charset="0"/>
                        </a:rPr>
                        <m:t>− </m:t>
                      </m:r>
                      <m:box>
                        <m:boxPr>
                          <m:ctrlPr>
                            <a:rPr lang="it-IT" b="0" i="1" smtClean="0">
                              <a:latin typeface="Cambria Math" panose="02040503050406030204" pitchFamily="18" charset="0"/>
                            </a:rPr>
                          </m:ctrlPr>
                        </m:boxPr>
                        <m:e>
                          <m:argPr>
                            <m:argSz m:val="-1"/>
                          </m:argPr>
                          <m:f>
                            <m:fPr>
                              <m:ctrlPr>
                                <a:rPr lang="it-IT" b="0" i="1" smtClean="0">
                                  <a:latin typeface="Cambria Math" panose="02040503050406030204" pitchFamily="18" charset="0"/>
                                </a:rPr>
                              </m:ctrlPr>
                            </m:fPr>
                            <m:num>
                              <m:r>
                                <a:rPr lang="it-IT" b="0" i="1" smtClean="0">
                                  <a:latin typeface="Cambria Math" panose="02040503050406030204" pitchFamily="18" charset="0"/>
                                </a:rPr>
                                <m:t>2 </m:t>
                              </m:r>
                              <m:sSup>
                                <m:sSupPr>
                                  <m:ctrlPr>
                                    <a:rPr lang="it-IT" i="1">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m:t>
                                  </m:r>
                                </m:sup>
                              </m:sSup>
                              <m:r>
                                <a:rPr lang="it-IT" b="0" i="1" smtClean="0">
                                  <a:latin typeface="Cambria Math" panose="02040503050406030204" pitchFamily="18" charset="0"/>
                                </a:rPr>
                                <m:t>𝑙𝑒𝑔𝑎𝑚𝑒</m:t>
                              </m:r>
                            </m:num>
                            <m:den>
                              <m:r>
                                <a:rPr lang="it-IT" b="0" i="1" smtClean="0">
                                  <a:latin typeface="Cambria Math" panose="02040503050406030204" pitchFamily="18" charset="0"/>
                                </a:rPr>
                                <m:t>2</m:t>
                              </m:r>
                            </m:den>
                          </m:f>
                        </m:e>
                      </m:box>
                      <m:r>
                        <a:rPr lang="it-IT" b="0" i="1" smtClean="0">
                          <a:latin typeface="Cambria Math" panose="02040503050406030204" pitchFamily="18" charset="0"/>
                        </a:rPr>
                        <m:t>=−1</m:t>
                      </m:r>
                    </m:oMath>
                  </m:oMathPara>
                </a14:m>
                <a:endParaRPr lang="it-IT" dirty="0" smtClean="0"/>
              </a:p>
            </p:txBody>
          </p:sp>
        </mc:Choice>
        <mc:Fallback xmlns="">
          <p:sp>
            <p:nvSpPr>
              <p:cNvPr id="36" name="TextBox 35"/>
              <p:cNvSpPr txBox="1">
                <a:spLocks noRot="1" noChangeAspect="1" noMove="1" noResize="1" noEditPoints="1" noAdjustHandles="1" noChangeArrowheads="1" noChangeShapeType="1" noTextEdit="1"/>
              </p:cNvSpPr>
              <p:nvPr/>
            </p:nvSpPr>
            <p:spPr>
              <a:xfrm>
                <a:off x="1226703" y="2996632"/>
                <a:ext cx="1997064" cy="1793889"/>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392339" y="2996632"/>
                <a:ext cx="1997064" cy="1461490"/>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r>
                            <a:rPr lang="it-IT" b="0" i="1" smtClean="0">
                              <a:latin typeface="Cambria Math" panose="02040503050406030204" pitchFamily="18" charset="0"/>
                            </a:rPr>
                            <m:t>.</m:t>
                          </m:r>
                          <m:r>
                            <a:rPr lang="it-IT" b="0" i="1" smtClean="0">
                              <a:latin typeface="Cambria Math" panose="02040503050406030204" pitchFamily="18" charset="0"/>
                            </a:rPr>
                            <m:t>𝐹</m:t>
                          </m:r>
                          <m:r>
                            <a:rPr lang="it-IT" b="0" i="1" smtClean="0">
                              <a:latin typeface="Cambria Math" panose="02040503050406030204" pitchFamily="18" charset="0"/>
                            </a:rPr>
                            <m:t>.</m:t>
                          </m:r>
                        </m:e>
                        <m:sub>
                          <m:r>
                            <a:rPr lang="it-IT" b="0" i="1" smtClean="0">
                              <a:latin typeface="Cambria Math" panose="02040503050406030204" pitchFamily="18" charset="0"/>
                            </a:rPr>
                            <m:t>𝑂</m:t>
                          </m:r>
                        </m:sub>
                      </m:sSub>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6 </m:t>
                          </m:r>
                          <m:r>
                            <a:rPr lang="it-IT" b="0" i="1" smtClean="0">
                              <a:latin typeface="Cambria Math" panose="02040503050406030204" pitchFamily="18" charset="0"/>
                            </a:rPr>
                            <m:t>𝑒</m:t>
                          </m:r>
                        </m:e>
                        <m:sup>
                          <m:r>
                            <a:rPr lang="it-IT" b="0" i="1" smtClean="0">
                              <a:latin typeface="Cambria Math" panose="02040503050406030204" pitchFamily="18" charset="0"/>
                            </a:rPr>
                            <m:t>−</m:t>
                          </m:r>
                        </m:sup>
                      </m:sSup>
                      <m:r>
                        <a:rPr lang="it-IT" b="0" i="1" smtClean="0">
                          <a:latin typeface="Cambria Math" panose="02040503050406030204" pitchFamily="18" charset="0"/>
                        </a:rPr>
                        <m:t>𝑣𝑎𝑙𝑒𝑛𝑧𝑎</m:t>
                      </m:r>
                      <m:r>
                        <a:rPr lang="it-IT" b="0" i="1" smtClean="0">
                          <a:latin typeface="Cambria Math" panose="02040503050406030204" pitchFamily="18" charset="0"/>
                        </a:rPr>
                        <m:t> −</m:t>
                      </m:r>
                      <m:sSup>
                        <m:sSupPr>
                          <m:ctrlPr>
                            <a:rPr lang="it-IT" i="1">
                              <a:latin typeface="Cambria Math" panose="02040503050406030204" pitchFamily="18" charset="0"/>
                            </a:rPr>
                          </m:ctrlPr>
                        </m:sSupPr>
                        <m:e>
                          <m:r>
                            <a:rPr lang="it-IT" b="0" i="1" smtClean="0">
                              <a:latin typeface="Cambria Math" panose="02040503050406030204" pitchFamily="18" charset="0"/>
                            </a:rPr>
                            <m:t>4 </m:t>
                          </m:r>
                          <m:r>
                            <a:rPr lang="it-IT" i="1">
                              <a:latin typeface="Cambria Math" panose="02040503050406030204" pitchFamily="18" charset="0"/>
                            </a:rPr>
                            <m:t>𝑒</m:t>
                          </m:r>
                        </m:e>
                        <m:sup>
                          <m:r>
                            <a:rPr lang="it-IT" i="1">
                              <a:latin typeface="Cambria Math" panose="02040503050406030204" pitchFamily="18" charset="0"/>
                            </a:rPr>
                            <m:t>−</m:t>
                          </m:r>
                        </m:sup>
                      </m:sSup>
                      <m:r>
                        <a:rPr lang="it-IT" b="0" i="1" smtClean="0">
                          <a:latin typeface="Cambria Math" panose="02040503050406030204" pitchFamily="18" charset="0"/>
                        </a:rPr>
                        <m:t>𝑠𝑜𝑙𝑖𝑡𝑎𝑟𝑖</m:t>
                      </m:r>
                      <m:r>
                        <a:rPr lang="it-IT" b="0" i="1" smtClean="0">
                          <a:latin typeface="Cambria Math" panose="02040503050406030204" pitchFamily="18" charset="0"/>
                        </a:rPr>
                        <m:t>− </m:t>
                      </m:r>
                      <m:box>
                        <m:boxPr>
                          <m:ctrlPr>
                            <a:rPr lang="it-IT" b="0" i="1" smtClean="0">
                              <a:latin typeface="Cambria Math" panose="02040503050406030204" pitchFamily="18" charset="0"/>
                            </a:rPr>
                          </m:ctrlPr>
                        </m:boxPr>
                        <m:e>
                          <m:argPr>
                            <m:argSz m:val="-1"/>
                          </m:argPr>
                          <m:f>
                            <m:fPr>
                              <m:ctrlPr>
                                <a:rPr lang="it-IT" b="0" i="1" smtClean="0">
                                  <a:latin typeface="Cambria Math" panose="02040503050406030204" pitchFamily="18" charset="0"/>
                                </a:rPr>
                              </m:ctrlPr>
                            </m:fPr>
                            <m:num>
                              <m:r>
                                <a:rPr lang="it-IT" b="0" i="1" smtClean="0">
                                  <a:latin typeface="Cambria Math" panose="02040503050406030204" pitchFamily="18" charset="0"/>
                                </a:rPr>
                                <m:t>4 </m:t>
                              </m:r>
                              <m:sSup>
                                <m:sSupPr>
                                  <m:ctrlPr>
                                    <a:rPr lang="it-IT" i="1">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m:t>
                                  </m:r>
                                </m:sup>
                              </m:sSup>
                              <m:r>
                                <a:rPr lang="it-IT" b="0" i="1" smtClean="0">
                                  <a:latin typeface="Cambria Math" panose="02040503050406030204" pitchFamily="18" charset="0"/>
                                </a:rPr>
                                <m:t>𝑙𝑒𝑔𝑎𝑚𝑒</m:t>
                              </m:r>
                            </m:num>
                            <m:den>
                              <m:r>
                                <a:rPr lang="it-IT" b="0" i="1" smtClean="0">
                                  <a:latin typeface="Cambria Math" panose="02040503050406030204" pitchFamily="18" charset="0"/>
                                </a:rPr>
                                <m:t>2</m:t>
                              </m:r>
                            </m:den>
                          </m:f>
                        </m:e>
                      </m:box>
                      <m:r>
                        <a:rPr lang="it-IT" b="0" i="1" smtClean="0">
                          <a:latin typeface="Cambria Math" panose="02040503050406030204" pitchFamily="18" charset="0"/>
                        </a:rPr>
                        <m:t>=0</m:t>
                      </m:r>
                    </m:oMath>
                  </m:oMathPara>
                </a14:m>
                <a:endParaRPr lang="it-IT" dirty="0" smtClean="0"/>
              </a:p>
            </p:txBody>
          </p:sp>
        </mc:Choice>
        <mc:Fallback xmlns="">
          <p:sp>
            <p:nvSpPr>
              <p:cNvPr id="38" name="TextBox 37"/>
              <p:cNvSpPr txBox="1">
                <a:spLocks noRot="1" noChangeAspect="1" noMove="1" noResize="1" noEditPoints="1" noAdjustHandles="1" noChangeArrowheads="1" noChangeShapeType="1" noTextEdit="1"/>
              </p:cNvSpPr>
              <p:nvPr/>
            </p:nvSpPr>
            <p:spPr>
              <a:xfrm>
                <a:off x="5392339" y="2996632"/>
                <a:ext cx="1997064" cy="1461490"/>
              </a:xfrm>
              <a:prstGeom prst="rect">
                <a:avLst/>
              </a:prstGeom>
              <a:blipFill>
                <a:blip r:embed="rId3"/>
                <a:stretch>
                  <a:fillRect/>
                </a:stretch>
              </a:blipFill>
            </p:spPr>
            <p:txBody>
              <a:bodyPr/>
              <a:lstStyle/>
              <a:p>
                <a:r>
                  <a:rPr lang="it-IT">
                    <a:noFill/>
                  </a:rPr>
                  <a:t> </a:t>
                </a:r>
              </a:p>
            </p:txBody>
          </p:sp>
        </mc:Fallback>
      </mc:AlternateContent>
      <p:sp>
        <p:nvSpPr>
          <p:cNvPr id="11" name="Title 1"/>
          <p:cNvSpPr txBox="1">
            <a:spLocks/>
          </p:cNvSpPr>
          <p:nvPr/>
        </p:nvSpPr>
        <p:spPr>
          <a:xfrm>
            <a:off x="297896" y="0"/>
            <a:ext cx="7996518" cy="8092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Carica formale</a:t>
            </a:r>
          </a:p>
        </p:txBody>
      </p:sp>
      <p:sp>
        <p:nvSpPr>
          <p:cNvPr id="2" name="TextBox 1"/>
          <p:cNvSpPr txBox="1"/>
          <p:nvPr/>
        </p:nvSpPr>
        <p:spPr>
          <a:xfrm>
            <a:off x="81280" y="4862355"/>
            <a:ext cx="8920480" cy="2055947"/>
          </a:xfrm>
          <a:prstGeom prst="rect">
            <a:avLst/>
          </a:prstGeom>
          <a:noFill/>
        </p:spPr>
        <p:txBody>
          <a:bodyPr wrap="square" rtlCol="0">
            <a:spAutoFit/>
          </a:bodyPr>
          <a:lstStyle/>
          <a:p>
            <a:pPr>
              <a:lnSpc>
                <a:spcPct val="120000"/>
              </a:lnSpc>
              <a:spcAft>
                <a:spcPts val="1200"/>
              </a:spcAft>
            </a:pPr>
            <a:r>
              <a:rPr lang="it-IT" sz="1900" b="1" dirty="0" smtClean="0"/>
              <a:t>La somma delle cariche formali deve essere pari alla carica complessiva dell’atomo o dello ione.</a:t>
            </a:r>
          </a:p>
          <a:p>
            <a:pPr>
              <a:lnSpc>
                <a:spcPct val="120000"/>
              </a:lnSpc>
              <a:spcAft>
                <a:spcPts val="1200"/>
              </a:spcAft>
            </a:pPr>
            <a:r>
              <a:rPr lang="it-IT" sz="2000" dirty="0" smtClean="0"/>
              <a:t>Le </a:t>
            </a:r>
            <a:r>
              <a:rPr lang="it-IT" sz="2000" dirty="0"/>
              <a:t>strutture con cariche negative su atomi più elettronegativi e cariche positive su atomi meno elettronegativi sono </a:t>
            </a:r>
            <a:r>
              <a:rPr lang="it-IT" sz="2000" dirty="0" smtClean="0"/>
              <a:t>favorite. Inoltre, </a:t>
            </a:r>
            <a:r>
              <a:rPr lang="it-IT" sz="2000" dirty="0"/>
              <a:t>la struttura più stabile è quella che ha </a:t>
            </a:r>
            <a:r>
              <a:rPr lang="it-IT" sz="2000" u="sng" dirty="0"/>
              <a:t>cariche formali minori</a:t>
            </a:r>
            <a:r>
              <a:rPr lang="it-IT" sz="2000" dirty="0"/>
              <a:t>, in valore assoluto, sugli atomi della molecola</a:t>
            </a:r>
            <a:endParaRPr lang="it-IT" sz="1900" b="1" i="1" dirty="0" smtClean="0"/>
          </a:p>
        </p:txBody>
      </p:sp>
      <p:grpSp>
        <p:nvGrpSpPr>
          <p:cNvPr id="10" name="Group 9"/>
          <p:cNvGrpSpPr/>
          <p:nvPr/>
        </p:nvGrpSpPr>
        <p:grpSpPr>
          <a:xfrm>
            <a:off x="3344163" y="2415148"/>
            <a:ext cx="1962912" cy="637919"/>
            <a:chOff x="4094987" y="4534802"/>
            <a:chExt cx="1962912" cy="637920"/>
          </a:xfrm>
        </p:grpSpPr>
        <p:grpSp>
          <p:nvGrpSpPr>
            <p:cNvPr id="12" name="Group 11"/>
            <p:cNvGrpSpPr/>
            <p:nvPr/>
          </p:nvGrpSpPr>
          <p:grpSpPr>
            <a:xfrm>
              <a:off x="4094987" y="4782966"/>
              <a:ext cx="1588008" cy="389756"/>
              <a:chOff x="3889248" y="2828699"/>
              <a:chExt cx="1588008" cy="389756"/>
            </a:xfrm>
          </p:grpSpPr>
          <p:grpSp>
            <p:nvGrpSpPr>
              <p:cNvPr id="17" name="Group 16"/>
              <p:cNvGrpSpPr/>
              <p:nvPr/>
            </p:nvGrpSpPr>
            <p:grpSpPr>
              <a:xfrm>
                <a:off x="3889248" y="2846074"/>
                <a:ext cx="1588008" cy="372381"/>
                <a:chOff x="1386840" y="1584087"/>
                <a:chExt cx="1588008" cy="372381"/>
              </a:xfrm>
            </p:grpSpPr>
            <p:grpSp>
              <p:nvGrpSpPr>
                <p:cNvPr id="24" name="Group 23"/>
                <p:cNvGrpSpPr/>
                <p:nvPr/>
              </p:nvGrpSpPr>
              <p:grpSpPr>
                <a:xfrm>
                  <a:off x="1386840" y="1584087"/>
                  <a:ext cx="1588008" cy="372381"/>
                  <a:chOff x="6967728" y="4019906"/>
                  <a:chExt cx="1588008" cy="372381"/>
                </a:xfrm>
              </p:grpSpPr>
              <p:sp>
                <p:nvSpPr>
                  <p:cNvPr id="27" name="TextBox 26"/>
                  <p:cNvSpPr txBox="1"/>
                  <p:nvPr/>
                </p:nvSpPr>
                <p:spPr>
                  <a:xfrm>
                    <a:off x="7534656" y="4022954"/>
                    <a:ext cx="557784" cy="369332"/>
                  </a:xfrm>
                  <a:prstGeom prst="rect">
                    <a:avLst/>
                  </a:prstGeom>
                  <a:noFill/>
                </p:spPr>
                <p:txBody>
                  <a:bodyPr wrap="square" rtlCol="0">
                    <a:spAutoFit/>
                  </a:bodyPr>
                  <a:lstStyle/>
                  <a:p>
                    <a:r>
                      <a:rPr lang="it-IT" dirty="0" smtClean="0"/>
                      <a:t>N</a:t>
                    </a:r>
                    <a:endParaRPr lang="it-IT" dirty="0"/>
                  </a:p>
                </p:txBody>
              </p:sp>
              <p:sp>
                <p:nvSpPr>
                  <p:cNvPr id="28" name="TextBox 27"/>
                  <p:cNvSpPr txBox="1"/>
                  <p:nvPr/>
                </p:nvSpPr>
                <p:spPr>
                  <a:xfrm>
                    <a:off x="6967728" y="4022956"/>
                    <a:ext cx="420624" cy="369331"/>
                  </a:xfrm>
                  <a:prstGeom prst="rect">
                    <a:avLst/>
                  </a:prstGeom>
                  <a:noFill/>
                </p:spPr>
                <p:txBody>
                  <a:bodyPr wrap="square" rtlCol="0">
                    <a:spAutoFit/>
                  </a:bodyPr>
                  <a:lstStyle/>
                  <a:p>
                    <a:r>
                      <a:rPr lang="it-IT" dirty="0" smtClean="0"/>
                      <a:t>O</a:t>
                    </a:r>
                    <a:endParaRPr lang="it-IT" dirty="0"/>
                  </a:p>
                </p:txBody>
              </p:sp>
              <p:sp>
                <p:nvSpPr>
                  <p:cNvPr id="29" name="TextBox 28"/>
                  <p:cNvSpPr txBox="1"/>
                  <p:nvPr/>
                </p:nvSpPr>
                <p:spPr>
                  <a:xfrm>
                    <a:off x="8135112" y="4019906"/>
                    <a:ext cx="420624" cy="369332"/>
                  </a:xfrm>
                  <a:prstGeom prst="rect">
                    <a:avLst/>
                  </a:prstGeom>
                  <a:noFill/>
                </p:spPr>
                <p:txBody>
                  <a:bodyPr wrap="square" rtlCol="0">
                    <a:spAutoFit/>
                  </a:bodyPr>
                  <a:lstStyle/>
                  <a:p>
                    <a:r>
                      <a:rPr lang="it-IT" dirty="0" smtClean="0"/>
                      <a:t>O</a:t>
                    </a:r>
                    <a:endParaRPr lang="it-IT" dirty="0"/>
                  </a:p>
                </p:txBody>
              </p:sp>
            </p:grpSp>
            <p:cxnSp>
              <p:nvCxnSpPr>
                <p:cNvPr id="25" name="Straight Connector 24"/>
                <p:cNvCxnSpPr>
                  <a:endCxn id="29" idx="1"/>
                </p:cNvCxnSpPr>
                <p:nvPr/>
              </p:nvCxnSpPr>
              <p:spPr>
                <a:xfrm flipV="1">
                  <a:off x="2319528"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19072" y="176875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5129784" y="2828699"/>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18888" y="2972828"/>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94960" y="2903636"/>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919728" y="2853083"/>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919728" y="3207524"/>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92296" y="2928020"/>
                <a:ext cx="0" cy="23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4691678" y="4791651"/>
              <a:ext cx="2346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09259" y="4534802"/>
              <a:ext cx="548640" cy="477054"/>
              <a:chOff x="3008376" y="1386140"/>
              <a:chExt cx="548640" cy="477054"/>
            </a:xfrm>
          </p:grpSpPr>
          <p:sp>
            <p:nvSpPr>
              <p:cNvPr id="15" name="Half Frame 14"/>
              <p:cNvSpPr/>
              <p:nvPr/>
            </p:nvSpPr>
            <p:spPr>
              <a:xfrm flipH="1">
                <a:off x="3008376" y="1532444"/>
                <a:ext cx="192024" cy="214797"/>
              </a:xfrm>
              <a:prstGeom prst="halfFrame">
                <a:avLst>
                  <a:gd name="adj1" fmla="val 3333"/>
                  <a:gd name="adj2" fmla="val 3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6" name="TextBox 15"/>
              <p:cNvSpPr txBox="1"/>
              <p:nvPr/>
            </p:nvSpPr>
            <p:spPr>
              <a:xfrm>
                <a:off x="3182112" y="1386140"/>
                <a:ext cx="374904" cy="477054"/>
              </a:xfrm>
              <a:prstGeom prst="rect">
                <a:avLst/>
              </a:prstGeom>
              <a:noFill/>
            </p:spPr>
            <p:txBody>
              <a:bodyPr wrap="square" rtlCol="0">
                <a:spAutoFit/>
              </a:bodyPr>
              <a:lstStyle/>
              <a:p>
                <a:r>
                  <a:rPr lang="it-IT" sz="2500" dirty="0" smtClean="0"/>
                  <a:t>-</a:t>
                </a:r>
                <a:endParaRPr lang="it-IT" sz="2500" dirty="0"/>
              </a:p>
            </p:txBody>
          </p:sp>
        </p:grpSp>
      </p:grpSp>
      <p:cxnSp>
        <p:nvCxnSpPr>
          <p:cNvPr id="5" name="Straight Arrow Connector 4"/>
          <p:cNvCxnSpPr/>
          <p:nvPr/>
        </p:nvCxnSpPr>
        <p:spPr>
          <a:xfrm flipV="1">
            <a:off x="2577592" y="3036218"/>
            <a:ext cx="693419" cy="2678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742478" y="3015526"/>
            <a:ext cx="582891" cy="30745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337981" y="3327364"/>
                <a:ext cx="1997064" cy="1461490"/>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r>
                            <a:rPr lang="it-IT" b="0" i="1" smtClean="0">
                              <a:latin typeface="Cambria Math" panose="02040503050406030204" pitchFamily="18" charset="0"/>
                            </a:rPr>
                            <m:t>.</m:t>
                          </m:r>
                          <m:r>
                            <a:rPr lang="it-IT" b="0" i="1" smtClean="0">
                              <a:latin typeface="Cambria Math" panose="02040503050406030204" pitchFamily="18" charset="0"/>
                            </a:rPr>
                            <m:t>𝐹</m:t>
                          </m:r>
                          <m:r>
                            <a:rPr lang="it-IT" b="0" i="1" smtClean="0">
                              <a:latin typeface="Cambria Math" panose="02040503050406030204" pitchFamily="18" charset="0"/>
                            </a:rPr>
                            <m:t>.</m:t>
                          </m:r>
                        </m:e>
                        <m:sub>
                          <m:r>
                            <a:rPr lang="it-IT" b="0" i="1" smtClean="0">
                              <a:latin typeface="Cambria Math" panose="02040503050406030204" pitchFamily="18" charset="0"/>
                            </a:rPr>
                            <m:t>𝑁</m:t>
                          </m:r>
                        </m:sub>
                      </m:sSub>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5 </m:t>
                          </m:r>
                          <m:r>
                            <a:rPr lang="it-IT" b="0" i="1" smtClean="0">
                              <a:latin typeface="Cambria Math" panose="02040503050406030204" pitchFamily="18" charset="0"/>
                            </a:rPr>
                            <m:t>𝑒</m:t>
                          </m:r>
                        </m:e>
                        <m:sup>
                          <m:r>
                            <a:rPr lang="it-IT" b="0" i="1" smtClean="0">
                              <a:latin typeface="Cambria Math" panose="02040503050406030204" pitchFamily="18" charset="0"/>
                            </a:rPr>
                            <m:t>−</m:t>
                          </m:r>
                        </m:sup>
                      </m:sSup>
                      <m:r>
                        <a:rPr lang="it-IT" b="0" i="1" smtClean="0">
                          <a:latin typeface="Cambria Math" panose="02040503050406030204" pitchFamily="18" charset="0"/>
                        </a:rPr>
                        <m:t>𝑣𝑎𝑙𝑒𝑛𝑧𝑎</m:t>
                      </m:r>
                      <m:r>
                        <a:rPr lang="it-IT" b="0" i="1" smtClean="0">
                          <a:latin typeface="Cambria Math" panose="02040503050406030204" pitchFamily="18" charset="0"/>
                        </a:rPr>
                        <m:t> −</m:t>
                      </m:r>
                      <m:sSup>
                        <m:sSupPr>
                          <m:ctrlPr>
                            <a:rPr lang="it-IT" i="1">
                              <a:latin typeface="Cambria Math" panose="02040503050406030204" pitchFamily="18" charset="0"/>
                            </a:rPr>
                          </m:ctrlPr>
                        </m:sSupPr>
                        <m:e>
                          <m:r>
                            <a:rPr lang="it-IT" b="0" i="1" smtClean="0">
                              <a:latin typeface="Cambria Math" panose="02040503050406030204" pitchFamily="18" charset="0"/>
                            </a:rPr>
                            <m:t>2 </m:t>
                          </m:r>
                          <m:r>
                            <a:rPr lang="it-IT" i="1">
                              <a:latin typeface="Cambria Math" panose="02040503050406030204" pitchFamily="18" charset="0"/>
                            </a:rPr>
                            <m:t>𝑒</m:t>
                          </m:r>
                        </m:e>
                        <m:sup>
                          <m:r>
                            <a:rPr lang="it-IT" i="1">
                              <a:latin typeface="Cambria Math" panose="02040503050406030204" pitchFamily="18" charset="0"/>
                            </a:rPr>
                            <m:t>−</m:t>
                          </m:r>
                        </m:sup>
                      </m:sSup>
                      <m:r>
                        <a:rPr lang="it-IT" b="0" i="1" smtClean="0">
                          <a:latin typeface="Cambria Math" panose="02040503050406030204" pitchFamily="18" charset="0"/>
                        </a:rPr>
                        <m:t>𝑠𝑜𝑙𝑖𝑡𝑎𝑟𝑖</m:t>
                      </m:r>
                      <m:r>
                        <a:rPr lang="it-IT" b="0" i="1" smtClean="0">
                          <a:latin typeface="Cambria Math" panose="02040503050406030204" pitchFamily="18" charset="0"/>
                        </a:rPr>
                        <m:t>− </m:t>
                      </m:r>
                      <m:box>
                        <m:boxPr>
                          <m:ctrlPr>
                            <a:rPr lang="it-IT" b="0" i="1" smtClean="0">
                              <a:latin typeface="Cambria Math" panose="02040503050406030204" pitchFamily="18" charset="0"/>
                            </a:rPr>
                          </m:ctrlPr>
                        </m:boxPr>
                        <m:e>
                          <m:argPr>
                            <m:argSz m:val="-1"/>
                          </m:argPr>
                          <m:f>
                            <m:fPr>
                              <m:ctrlPr>
                                <a:rPr lang="it-IT" b="0" i="1" smtClean="0">
                                  <a:latin typeface="Cambria Math" panose="02040503050406030204" pitchFamily="18" charset="0"/>
                                </a:rPr>
                              </m:ctrlPr>
                            </m:fPr>
                            <m:num>
                              <m:r>
                                <a:rPr lang="it-IT" b="0" i="1" smtClean="0">
                                  <a:latin typeface="Cambria Math" panose="02040503050406030204" pitchFamily="18" charset="0"/>
                                </a:rPr>
                                <m:t>6 </m:t>
                              </m:r>
                              <m:sSup>
                                <m:sSupPr>
                                  <m:ctrlPr>
                                    <a:rPr lang="it-IT" i="1">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m:t>
                                  </m:r>
                                </m:sup>
                              </m:sSup>
                              <m:r>
                                <a:rPr lang="it-IT" b="0" i="1" smtClean="0">
                                  <a:latin typeface="Cambria Math" panose="02040503050406030204" pitchFamily="18" charset="0"/>
                                </a:rPr>
                                <m:t>𝑙𝑒𝑔𝑎𝑚𝑒</m:t>
                              </m:r>
                            </m:num>
                            <m:den>
                              <m:r>
                                <a:rPr lang="it-IT" b="0" i="1" smtClean="0">
                                  <a:latin typeface="Cambria Math" panose="02040503050406030204" pitchFamily="18" charset="0"/>
                                </a:rPr>
                                <m:t>2</m:t>
                              </m:r>
                            </m:den>
                          </m:f>
                        </m:e>
                      </m:box>
                      <m:r>
                        <a:rPr lang="it-IT" b="0" i="1" smtClean="0">
                          <a:latin typeface="Cambria Math" panose="02040503050406030204" pitchFamily="18" charset="0"/>
                        </a:rPr>
                        <m:t>=0</m:t>
                      </m:r>
                    </m:oMath>
                  </m:oMathPara>
                </a14:m>
                <a:endParaRPr lang="it-IT"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3337981" y="3327364"/>
                <a:ext cx="1997064" cy="1461490"/>
              </a:xfrm>
              <a:prstGeom prst="rect">
                <a:avLst/>
              </a:prstGeom>
              <a:blipFill>
                <a:blip r:embed="rId4"/>
                <a:stretch>
                  <a:fillRect/>
                </a:stretch>
              </a:blipFill>
            </p:spPr>
            <p:txBody>
              <a:bodyPr/>
              <a:lstStyle/>
              <a:p>
                <a:r>
                  <a:rPr lang="it-IT">
                    <a:noFill/>
                  </a:rPr>
                  <a:t> </a:t>
                </a:r>
              </a:p>
            </p:txBody>
          </p:sp>
        </mc:Fallback>
      </mc:AlternateContent>
      <p:cxnSp>
        <p:nvCxnSpPr>
          <p:cNvPr id="41" name="Straight Arrow Connector 40"/>
          <p:cNvCxnSpPr/>
          <p:nvPr/>
        </p:nvCxnSpPr>
        <p:spPr>
          <a:xfrm flipV="1">
            <a:off x="4077653" y="3031289"/>
            <a:ext cx="0" cy="34708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81280" y="668680"/>
                <a:ext cx="8920480" cy="1892185"/>
              </a:xfrm>
              <a:prstGeom prst="rect">
                <a:avLst/>
              </a:prstGeom>
              <a:noFill/>
            </p:spPr>
            <p:txBody>
              <a:bodyPr wrap="square" rtlCol="0">
                <a:spAutoFit/>
              </a:bodyPr>
              <a:lstStyle/>
              <a:p>
                <a:pPr>
                  <a:lnSpc>
                    <a:spcPct val="120000"/>
                  </a:lnSpc>
                  <a:spcAft>
                    <a:spcPts val="1200"/>
                  </a:spcAft>
                </a:pPr>
                <a:r>
                  <a:rPr lang="it-IT" sz="1900" dirty="0" smtClean="0"/>
                  <a:t>Per avere indicazioni sulla reattività, </a:t>
                </a:r>
                <a:r>
                  <a:rPr lang="it-IT" sz="1900" dirty="0"/>
                  <a:t>un’indicazione utile </a:t>
                </a:r>
                <a:r>
                  <a:rPr lang="it-IT" sz="1900" dirty="0" smtClean="0"/>
                  <a:t>è </a:t>
                </a:r>
                <a:r>
                  <a:rPr lang="it-IT" sz="1900" dirty="0"/>
                  <a:t>fornita dalla </a:t>
                </a:r>
                <a:r>
                  <a:rPr lang="it-IT" sz="1900" b="1" dirty="0"/>
                  <a:t>carica formale </a:t>
                </a:r>
                <a:r>
                  <a:rPr lang="it-IT" sz="1900" dirty="0"/>
                  <a:t>di </a:t>
                </a:r>
                <a:r>
                  <a:rPr lang="it-IT" sz="1900" i="1" dirty="0"/>
                  <a:t>ciascun atomo</a:t>
                </a:r>
                <a:r>
                  <a:rPr lang="it-IT" sz="1900" dirty="0"/>
                  <a:t>. La carica formale viene calcolata come il numero di elettroni di valenza, meno il numero di elettroni solitari, meno la metà del numero di elettroni di legame.</a:t>
                </a:r>
              </a:p>
              <a:p>
                <a:pPr>
                  <a:lnSpc>
                    <a:spcPct val="120000"/>
                  </a:lnSpc>
                  <a:spcAft>
                    <a:spcPts val="1200"/>
                  </a:spcAft>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𝐶𝑎𝑟𝑖𝑐𝑎</m:t>
                      </m:r>
                      <m:r>
                        <a:rPr lang="it-IT" sz="2000" b="0" i="1" smtClean="0">
                          <a:latin typeface="Cambria Math" panose="02040503050406030204" pitchFamily="18" charset="0"/>
                        </a:rPr>
                        <m:t> </m:t>
                      </m:r>
                      <m:r>
                        <a:rPr lang="it-IT" sz="2000" b="0" i="1" smtClean="0">
                          <a:latin typeface="Cambria Math" panose="02040503050406030204" pitchFamily="18" charset="0"/>
                        </a:rPr>
                        <m:t>𝑓𝑜𝑟𝑚𝑎𝑙𝑒</m:t>
                      </m:r>
                      <m:r>
                        <a:rPr lang="it-IT" sz="2000" b="0" i="1" smtClean="0">
                          <a:latin typeface="Cambria Math" panose="02040503050406030204" pitchFamily="18" charset="0"/>
                        </a:rPr>
                        <m:t>=</m:t>
                      </m:r>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𝑒</m:t>
                          </m:r>
                        </m:e>
                        <m:sup>
                          <m:r>
                            <a:rPr lang="it-IT" sz="2000" b="0" i="1" smtClean="0">
                              <a:latin typeface="Cambria Math" panose="02040503050406030204" pitchFamily="18" charset="0"/>
                            </a:rPr>
                            <m:t>−</m:t>
                          </m:r>
                        </m:sup>
                      </m:sSup>
                      <m:r>
                        <a:rPr lang="it-IT" sz="2000" b="0" i="1" smtClean="0">
                          <a:latin typeface="Cambria Math" panose="02040503050406030204" pitchFamily="18" charset="0"/>
                        </a:rPr>
                        <m:t>𝑣𝑎𝑙𝑒𝑛𝑧𝑎</m:t>
                      </m:r>
                      <m:r>
                        <a:rPr lang="it-IT" sz="2000" b="0" i="1" smtClean="0">
                          <a:latin typeface="Cambria Math" panose="02040503050406030204" pitchFamily="18" charset="0"/>
                        </a:rPr>
                        <m:t> −</m:t>
                      </m:r>
                      <m:d>
                        <m:dPr>
                          <m:ctrlPr>
                            <a:rPr lang="it-IT" sz="2000" b="0" i="1" smtClean="0">
                              <a:latin typeface="Cambria Math" panose="02040503050406030204" pitchFamily="18" charset="0"/>
                            </a:rPr>
                          </m:ctrlPr>
                        </m:dPr>
                        <m:e>
                          <m:sSup>
                            <m:sSupPr>
                              <m:ctrlPr>
                                <a:rPr lang="it-IT" sz="2000" i="1">
                                  <a:latin typeface="Cambria Math" panose="02040503050406030204" pitchFamily="18" charset="0"/>
                                </a:rPr>
                              </m:ctrlPr>
                            </m:sSupPr>
                            <m:e>
                              <m:r>
                                <a:rPr lang="it-IT" sz="2000" i="1">
                                  <a:latin typeface="Cambria Math" panose="02040503050406030204" pitchFamily="18" charset="0"/>
                                </a:rPr>
                                <m:t>𝑒</m:t>
                              </m:r>
                            </m:e>
                            <m:sup>
                              <m:r>
                                <a:rPr lang="it-IT" sz="2000" i="1">
                                  <a:latin typeface="Cambria Math" panose="02040503050406030204" pitchFamily="18" charset="0"/>
                                </a:rPr>
                                <m:t>−</m:t>
                              </m:r>
                            </m:sup>
                          </m:sSup>
                          <m:r>
                            <a:rPr lang="it-IT" sz="2000" i="1">
                              <a:latin typeface="Cambria Math" panose="02040503050406030204" pitchFamily="18" charset="0"/>
                            </a:rPr>
                            <m:t>𝑠𝑜𝑙𝑖𝑡𝑎𝑟𝑖</m:t>
                          </m:r>
                          <m:r>
                            <a:rPr lang="it-IT" sz="2000" i="1">
                              <a:latin typeface="Cambria Math" panose="02040503050406030204" pitchFamily="18" charset="0"/>
                            </a:rPr>
                            <m:t>+ </m:t>
                          </m:r>
                          <m:box>
                            <m:boxPr>
                              <m:ctrlPr>
                                <a:rPr lang="it-IT" sz="2000" i="1">
                                  <a:latin typeface="Cambria Math" panose="02040503050406030204" pitchFamily="18" charset="0"/>
                                </a:rPr>
                              </m:ctrlPr>
                            </m:boxPr>
                            <m:e>
                              <m:argPr>
                                <m:argSz m:val="-1"/>
                              </m:argPr>
                              <m:f>
                                <m:fPr>
                                  <m:ctrlPr>
                                    <a:rPr lang="it-IT" sz="2000" i="1">
                                      <a:latin typeface="Cambria Math" panose="02040503050406030204" pitchFamily="18" charset="0"/>
                                    </a:rPr>
                                  </m:ctrlPr>
                                </m:fPr>
                                <m:num>
                                  <m:sSup>
                                    <m:sSupPr>
                                      <m:ctrlPr>
                                        <a:rPr lang="it-IT" sz="2000" i="1">
                                          <a:latin typeface="Cambria Math" panose="02040503050406030204" pitchFamily="18" charset="0"/>
                                        </a:rPr>
                                      </m:ctrlPr>
                                    </m:sSupPr>
                                    <m:e>
                                      <m:r>
                                        <a:rPr lang="it-IT" sz="2000" i="1">
                                          <a:latin typeface="Cambria Math" panose="02040503050406030204" pitchFamily="18" charset="0"/>
                                        </a:rPr>
                                        <m:t>𝑒</m:t>
                                      </m:r>
                                    </m:e>
                                    <m:sup>
                                      <m:r>
                                        <a:rPr lang="it-IT" sz="2000" i="1">
                                          <a:latin typeface="Cambria Math" panose="02040503050406030204" pitchFamily="18" charset="0"/>
                                        </a:rPr>
                                        <m:t>−</m:t>
                                      </m:r>
                                    </m:sup>
                                  </m:sSup>
                                  <m:r>
                                    <a:rPr lang="it-IT" sz="2000" i="1">
                                      <a:latin typeface="Cambria Math" panose="02040503050406030204" pitchFamily="18" charset="0"/>
                                    </a:rPr>
                                    <m:t>𝑙𝑒𝑔𝑎𝑚𝑒</m:t>
                                  </m:r>
                                </m:num>
                                <m:den>
                                  <m:r>
                                    <a:rPr lang="it-IT" sz="2000" i="1">
                                      <a:latin typeface="Cambria Math" panose="02040503050406030204" pitchFamily="18" charset="0"/>
                                    </a:rPr>
                                    <m:t>2</m:t>
                                  </m:r>
                                </m:den>
                              </m:f>
                            </m:e>
                          </m:box>
                        </m:e>
                      </m:d>
                    </m:oMath>
                  </m:oMathPara>
                </a14:m>
                <a:endParaRPr lang="it-IT" sz="2000" dirty="0" smtClean="0"/>
              </a:p>
            </p:txBody>
          </p:sp>
        </mc:Choice>
        <mc:Fallback xmlns="">
          <p:sp>
            <p:nvSpPr>
              <p:cNvPr id="43" name="TextBox 42"/>
              <p:cNvSpPr txBox="1">
                <a:spLocks noRot="1" noChangeAspect="1" noMove="1" noResize="1" noEditPoints="1" noAdjustHandles="1" noChangeArrowheads="1" noChangeShapeType="1" noTextEdit="1"/>
              </p:cNvSpPr>
              <p:nvPr/>
            </p:nvSpPr>
            <p:spPr>
              <a:xfrm>
                <a:off x="81280" y="668680"/>
                <a:ext cx="8920480" cy="1892185"/>
              </a:xfrm>
              <a:prstGeom prst="rect">
                <a:avLst/>
              </a:prstGeom>
              <a:blipFill>
                <a:blip r:embed="rId5"/>
                <a:stretch>
                  <a:fillRect l="-615"/>
                </a:stretch>
              </a:blipFill>
            </p:spPr>
            <p:txBody>
              <a:bodyPr/>
              <a:lstStyle/>
              <a:p>
                <a:r>
                  <a:rPr lang="it-IT">
                    <a:noFill/>
                  </a:rPr>
                  <a:t> </a:t>
                </a:r>
              </a:p>
            </p:txBody>
          </p:sp>
        </mc:Fallback>
      </mc:AlternateContent>
    </p:spTree>
    <p:extLst>
      <p:ext uri="{BB962C8B-B14F-4D97-AF65-F5344CB8AC3E}">
        <p14:creationId xmlns:p14="http://schemas.microsoft.com/office/powerpoint/2010/main" val="276978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bldLvl="5"/>
      <p:bldP spid="38" grpId="0" uiExpand="1" build="p" bldLvl="5"/>
      <p:bldP spid="2" grpId="0" uiExpand="1" build="p" bldLvl="5"/>
      <p:bldP spid="40"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244450"/>
            <a:ext cx="2903221" cy="535531"/>
          </a:xfrm>
          <a:prstGeom prst="rect">
            <a:avLst/>
          </a:prstGeom>
          <a:noFill/>
        </p:spPr>
        <p:txBody>
          <a:bodyPr wrap="square" rtlCol="0">
            <a:spAutoFit/>
          </a:bodyPr>
          <a:lstStyle/>
          <a:p>
            <a:pPr>
              <a:lnSpc>
                <a:spcPct val="120000"/>
              </a:lnSpc>
              <a:spcAft>
                <a:spcPts val="1200"/>
              </a:spcAft>
            </a:pPr>
            <a:r>
              <a:rPr lang="it-IT" sz="2400" dirty="0" smtClean="0"/>
              <a:t>Esempio 1:    CO</a:t>
            </a:r>
            <a:r>
              <a:rPr lang="it-IT" sz="2400" baseline="-25000" dirty="0" smtClean="0"/>
              <a:t>3</a:t>
            </a:r>
            <a:r>
              <a:rPr lang="it-IT" sz="2400" baseline="30000" dirty="0" smtClean="0"/>
              <a:t>2-</a:t>
            </a:r>
            <a:endParaRPr lang="it-IT" sz="2400" baseline="30000" dirty="0"/>
          </a:p>
        </p:txBody>
      </p:sp>
      <p:sp>
        <p:nvSpPr>
          <p:cNvPr id="6" name="TextBox 5"/>
          <p:cNvSpPr txBox="1"/>
          <p:nvPr/>
        </p:nvSpPr>
        <p:spPr>
          <a:xfrm>
            <a:off x="571499" y="3465110"/>
            <a:ext cx="2903221" cy="535531"/>
          </a:xfrm>
          <a:prstGeom prst="rect">
            <a:avLst/>
          </a:prstGeom>
          <a:noFill/>
        </p:spPr>
        <p:txBody>
          <a:bodyPr wrap="square" rtlCol="0">
            <a:spAutoFit/>
          </a:bodyPr>
          <a:lstStyle/>
          <a:p>
            <a:pPr>
              <a:lnSpc>
                <a:spcPct val="120000"/>
              </a:lnSpc>
              <a:spcAft>
                <a:spcPts val="1200"/>
              </a:spcAft>
            </a:pPr>
            <a:r>
              <a:rPr lang="it-IT" sz="2400" dirty="0" smtClean="0"/>
              <a:t>Esempio 3:   NO</a:t>
            </a:r>
            <a:r>
              <a:rPr lang="it-IT" sz="2400" baseline="-25000" dirty="0" smtClean="0"/>
              <a:t>3</a:t>
            </a:r>
            <a:r>
              <a:rPr lang="it-IT" sz="2400" baseline="30000" dirty="0" smtClean="0"/>
              <a:t>-</a:t>
            </a:r>
            <a:endParaRPr lang="it-IT" sz="2400" baseline="30000" dirty="0"/>
          </a:p>
        </p:txBody>
      </p:sp>
      <p:sp>
        <p:nvSpPr>
          <p:cNvPr id="8" name="TextBox 7"/>
          <p:cNvSpPr txBox="1"/>
          <p:nvPr/>
        </p:nvSpPr>
        <p:spPr>
          <a:xfrm>
            <a:off x="5478779" y="244450"/>
            <a:ext cx="2903221" cy="535531"/>
          </a:xfrm>
          <a:prstGeom prst="rect">
            <a:avLst/>
          </a:prstGeom>
          <a:noFill/>
        </p:spPr>
        <p:txBody>
          <a:bodyPr wrap="square" rtlCol="0">
            <a:spAutoFit/>
          </a:bodyPr>
          <a:lstStyle/>
          <a:p>
            <a:pPr>
              <a:lnSpc>
                <a:spcPct val="120000"/>
              </a:lnSpc>
              <a:spcAft>
                <a:spcPts val="1200"/>
              </a:spcAft>
            </a:pPr>
            <a:r>
              <a:rPr lang="it-IT" sz="2400" dirty="0" smtClean="0"/>
              <a:t>Esempio 2:    NH</a:t>
            </a:r>
            <a:r>
              <a:rPr lang="it-IT" sz="2400" baseline="-25000" dirty="0" smtClean="0"/>
              <a:t>4</a:t>
            </a:r>
            <a:r>
              <a:rPr lang="it-IT" sz="2400" baseline="30000" dirty="0"/>
              <a:t>+</a:t>
            </a:r>
          </a:p>
        </p:txBody>
      </p:sp>
      <p:sp>
        <p:nvSpPr>
          <p:cNvPr id="10" name="TextBox 9"/>
          <p:cNvSpPr txBox="1"/>
          <p:nvPr/>
        </p:nvSpPr>
        <p:spPr>
          <a:xfrm>
            <a:off x="5478779" y="3465110"/>
            <a:ext cx="2903221" cy="505972"/>
          </a:xfrm>
          <a:prstGeom prst="rect">
            <a:avLst/>
          </a:prstGeom>
          <a:noFill/>
        </p:spPr>
        <p:txBody>
          <a:bodyPr wrap="square" rtlCol="0">
            <a:spAutoFit/>
          </a:bodyPr>
          <a:lstStyle/>
          <a:p>
            <a:pPr>
              <a:lnSpc>
                <a:spcPct val="120000"/>
              </a:lnSpc>
              <a:spcAft>
                <a:spcPts val="1200"/>
              </a:spcAft>
            </a:pPr>
            <a:r>
              <a:rPr lang="it-IT" sz="2400" dirty="0" smtClean="0"/>
              <a:t>Esempio 4:   </a:t>
            </a:r>
            <a:r>
              <a:rPr lang="it-IT" sz="2400" dirty="0"/>
              <a:t> CO</a:t>
            </a:r>
            <a:r>
              <a:rPr lang="it-IT" sz="2400" baseline="-25000" dirty="0"/>
              <a:t>2</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351" y="4274415"/>
            <a:ext cx="2034081" cy="164382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351" y="988732"/>
            <a:ext cx="2051856" cy="146983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234" y="1062430"/>
            <a:ext cx="1880697" cy="125071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953491" y="1441167"/>
                <a:ext cx="1756037" cy="850617"/>
              </a:xfrm>
              <a:prstGeom prst="rect">
                <a:avLst/>
              </a:prstGeom>
              <a:noFill/>
            </p:spPr>
            <p:txBody>
              <a:bodyPr wrap="square" rtlCol="0">
                <a:spAutoFit/>
              </a:bodyPr>
              <a:lstStyle/>
              <a:p>
                <a:pPr>
                  <a:lnSpc>
                    <a:spcPct val="80000"/>
                  </a:lnSpc>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𝟏</m:t>
                      </m:r>
                    </m:oMath>
                  </m:oMathPara>
                </a14:m>
                <a:endParaRPr lang="it-IT" sz="1600" b="1" dirty="0" smtClean="0">
                  <a:solidFill>
                    <a:schemeClr val="accent1">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53491" y="1441167"/>
                <a:ext cx="1756037" cy="85061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59950" y="2333567"/>
                <a:ext cx="1532965" cy="695575"/>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𝟏</m:t>
                      </m:r>
                    </m:oMath>
                  </m:oMathPara>
                </a14:m>
                <a:endParaRPr lang="it-IT" sz="1600" b="1" dirty="0">
                  <a:solidFill>
                    <a:schemeClr val="accent1">
                      <a:lumMod val="7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459950" y="2333567"/>
                <a:ext cx="1532965" cy="695575"/>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17139" y="586029"/>
                <a:ext cx="2667847" cy="952248"/>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𝑪</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m:oMathPara>
                </a14:m>
                <a:endParaRPr lang="it-IT" sz="1600" b="1" dirty="0">
                  <a:solidFill>
                    <a:schemeClr val="accent1">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17139" y="586029"/>
                <a:ext cx="2667847" cy="952248"/>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0" y="1454923"/>
                <a:ext cx="1568332" cy="849913"/>
              </a:xfrm>
              <a:prstGeom prst="rect">
                <a:avLst/>
              </a:prstGeom>
              <a:noFill/>
            </p:spPr>
            <p:txBody>
              <a:bodyPr wrap="square" rtlCol="0">
                <a:spAutoFit/>
              </a:bodyPr>
              <a:lstStyle/>
              <a:p>
                <a:pPr>
                  <a:lnSpc>
                    <a:spcPct val="80000"/>
                  </a:lnSpc>
                </a:pPr>
                <a14:m>
                  <m:oMathPara xmlns:m="http://schemas.openxmlformats.org/officeDocument/2006/math">
                    <m:oMathParaPr>
                      <m:jc m:val="center"/>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m:oMathPara>
                </a14:m>
                <a:endParaRPr lang="it-IT" sz="1600" b="1" dirty="0">
                  <a:solidFill>
                    <a:schemeClr val="accent1">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0" y="1454923"/>
                <a:ext cx="1568332" cy="849913"/>
              </a:xfrm>
              <a:prstGeom prst="rect">
                <a:avLst/>
              </a:prstGeom>
              <a:blipFill>
                <a:blip r:embed="rId8"/>
                <a:stretch>
                  <a:fillRect/>
                </a:stretch>
              </a:blipFill>
            </p:spPr>
            <p:txBody>
              <a:bodyPr/>
              <a:lstStyle/>
              <a:p>
                <a:r>
                  <a:rPr lang="it-IT">
                    <a:noFill/>
                  </a:rPr>
                  <a:t> </a:t>
                </a:r>
              </a:p>
            </p:txBody>
          </p:sp>
        </mc:Fallback>
      </mc:AlternateContent>
      <p:sp>
        <p:nvSpPr>
          <p:cNvPr id="5" name="TextBox 4"/>
          <p:cNvSpPr txBox="1"/>
          <p:nvPr/>
        </p:nvSpPr>
        <p:spPr>
          <a:xfrm>
            <a:off x="707027" y="2720704"/>
            <a:ext cx="3238501" cy="646331"/>
          </a:xfrm>
          <a:prstGeom prst="rect">
            <a:avLst/>
          </a:prstGeom>
          <a:noFill/>
        </p:spPr>
        <p:txBody>
          <a:bodyPr wrap="square" rtlCol="0">
            <a:spAutoFit/>
          </a:bodyPr>
          <a:lstStyle/>
          <a:p>
            <a:pPr algn="ctr"/>
            <a:r>
              <a:rPr lang="it-IT" dirty="0" smtClean="0">
                <a:solidFill>
                  <a:schemeClr val="accent1">
                    <a:lumMod val="75000"/>
                  </a:schemeClr>
                </a:solidFill>
              </a:rPr>
              <a:t>Somma delle cariche formali = -2 (pari alla carica dello ione)</a:t>
            </a:r>
            <a:endParaRPr lang="it-IT"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19" name="TextBox 18"/>
              <p:cNvSpPr txBox="1"/>
              <p:nvPr/>
            </p:nvSpPr>
            <p:spPr>
              <a:xfrm>
                <a:off x="6724530" y="2228942"/>
                <a:ext cx="1944341" cy="572849"/>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𝑯</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r>
                  <a:rPr lang="it-IT" sz="1600" dirty="0" smtClean="0">
                    <a:solidFill>
                      <a:schemeClr val="accent1">
                        <a:lumMod val="75000"/>
                      </a:schemeClr>
                    </a:solidFill>
                  </a:rPr>
                  <a:t>(per tutti gli H)</a:t>
                </a:r>
                <a:endParaRPr lang="it-IT" sz="1600" dirty="0">
                  <a:solidFill>
                    <a:schemeClr val="accent1">
                      <a:lumMod val="75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724530" y="2228942"/>
                <a:ext cx="1944341" cy="572849"/>
              </a:xfrm>
              <a:prstGeom prst="rect">
                <a:avLst/>
              </a:prstGeom>
              <a:blipFill>
                <a:blip r:embed="rId9"/>
                <a:stretch>
                  <a:fillRect b="-138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192836" y="737882"/>
                <a:ext cx="2476035" cy="572849"/>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𝑵</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𝟓</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𝟖</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endParaRPr lang="it-IT" sz="1600" dirty="0">
                  <a:solidFill>
                    <a:schemeClr val="accent1">
                      <a:lumMod val="75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192836" y="737882"/>
                <a:ext cx="2476035" cy="572849"/>
              </a:xfrm>
              <a:prstGeom prst="rect">
                <a:avLst/>
              </a:prstGeom>
              <a:blipFill>
                <a:blip r:embed="rId10"/>
                <a:stretch>
                  <a:fillRect/>
                </a:stretch>
              </a:blipFill>
            </p:spPr>
            <p:txBody>
              <a:bodyPr/>
              <a:lstStyle/>
              <a:p>
                <a:r>
                  <a:rPr lang="it-IT">
                    <a:noFill/>
                  </a:rPr>
                  <a:t> </a:t>
                </a:r>
              </a:p>
            </p:txBody>
          </p:sp>
        </mc:Fallback>
      </mc:AlternateContent>
      <p:cxnSp>
        <p:nvCxnSpPr>
          <p:cNvPr id="22" name="Straight Connector 21"/>
          <p:cNvCxnSpPr/>
          <p:nvPr/>
        </p:nvCxnSpPr>
        <p:spPr>
          <a:xfrm>
            <a:off x="1664528" y="1062153"/>
            <a:ext cx="561904" cy="317328"/>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68683" y="1534153"/>
            <a:ext cx="368963" cy="86381"/>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12494" y="2222218"/>
            <a:ext cx="138569" cy="236353"/>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11396" y="1534153"/>
            <a:ext cx="437581" cy="32855"/>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07971" y="2753332"/>
            <a:ext cx="3454711" cy="646331"/>
          </a:xfrm>
          <a:prstGeom prst="rect">
            <a:avLst/>
          </a:prstGeom>
          <a:noFill/>
        </p:spPr>
        <p:txBody>
          <a:bodyPr wrap="square" rtlCol="0">
            <a:spAutoFit/>
          </a:bodyPr>
          <a:lstStyle/>
          <a:p>
            <a:pPr algn="ctr"/>
            <a:r>
              <a:rPr lang="it-IT" dirty="0" smtClean="0">
                <a:solidFill>
                  <a:schemeClr val="accent1">
                    <a:lumMod val="75000"/>
                  </a:schemeClr>
                </a:solidFill>
              </a:rPr>
              <a:t>Somma delle cariche formali = +1 (pari alla carica dello ione)</a:t>
            </a:r>
            <a:endParaRPr lang="it-IT"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32" name="TextBox 31"/>
              <p:cNvSpPr txBox="1"/>
              <p:nvPr/>
            </p:nvSpPr>
            <p:spPr>
              <a:xfrm>
                <a:off x="1808902" y="3868697"/>
                <a:ext cx="2667847" cy="978794"/>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𝑵</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𝟓</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𝟖</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oMath>
                  </m:oMathPara>
                </a14:m>
                <a:endParaRPr lang="it-IT" sz="1600" b="1" dirty="0">
                  <a:solidFill>
                    <a:schemeClr val="accent1">
                      <a:lumMod val="75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808902" y="3868697"/>
                <a:ext cx="2667847" cy="978794"/>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0" y="4633788"/>
                <a:ext cx="1568332" cy="849913"/>
              </a:xfrm>
              <a:prstGeom prst="rect">
                <a:avLst/>
              </a:prstGeom>
              <a:noFill/>
            </p:spPr>
            <p:txBody>
              <a:bodyPr wrap="square" rtlCol="0">
                <a:spAutoFit/>
              </a:bodyPr>
              <a:lstStyle/>
              <a:p>
                <a:pPr>
                  <a:lnSpc>
                    <a:spcPct val="80000"/>
                  </a:lnSpc>
                </a:pPr>
                <a14:m>
                  <m:oMathPara xmlns:m="http://schemas.openxmlformats.org/officeDocument/2006/math">
                    <m:oMathParaPr>
                      <m:jc m:val="center"/>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m:oMathPara>
                </a14:m>
                <a:endParaRPr lang="it-IT" sz="1600" b="1" dirty="0">
                  <a:solidFill>
                    <a:schemeClr val="accent1">
                      <a:lumMod val="75000"/>
                    </a:schemeClr>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0" y="4633788"/>
                <a:ext cx="1568332" cy="849913"/>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806967" y="4905653"/>
                <a:ext cx="1756037" cy="850617"/>
              </a:xfrm>
              <a:prstGeom prst="rect">
                <a:avLst/>
              </a:prstGeom>
              <a:noFill/>
            </p:spPr>
            <p:txBody>
              <a:bodyPr wrap="square" rtlCol="0">
                <a:spAutoFit/>
              </a:bodyPr>
              <a:lstStyle/>
              <a:p>
                <a:pPr>
                  <a:lnSpc>
                    <a:spcPct val="80000"/>
                  </a:lnSpc>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𝟏</m:t>
                      </m:r>
                    </m:oMath>
                  </m:oMathPara>
                </a14:m>
                <a:endParaRPr lang="it-IT" sz="1600" b="1" dirty="0" smtClean="0">
                  <a:solidFill>
                    <a:schemeClr val="accent1">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06967" y="4905653"/>
                <a:ext cx="1756037" cy="850617"/>
              </a:xfrm>
              <a:prstGeom prst="rect">
                <a:avLst/>
              </a:prstGeom>
              <a:blipFill>
                <a:blip r:embed="rId1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96170" y="5814432"/>
                <a:ext cx="1756037" cy="289310"/>
              </a:xfrm>
              <a:prstGeom prst="rect">
                <a:avLst/>
              </a:prstGeom>
              <a:noFill/>
            </p:spPr>
            <p:txBody>
              <a:bodyPr wrap="square" rtlCol="0">
                <a:spAutoFit/>
              </a:bodyPr>
              <a:lstStyle/>
              <a:p>
                <a:pPr>
                  <a:lnSpc>
                    <a:spcPct val="80000"/>
                  </a:lnSpc>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𝟏</m:t>
                      </m:r>
                    </m:oMath>
                  </m:oMathPara>
                </a14:m>
                <a:endParaRPr lang="it-IT" sz="1600" b="1" dirty="0" smtClean="0">
                  <a:solidFill>
                    <a:schemeClr val="accent1">
                      <a:lumMod val="75000"/>
                    </a:schemeClr>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596170" y="5814432"/>
                <a:ext cx="1756037" cy="289310"/>
              </a:xfrm>
              <a:prstGeom prst="rect">
                <a:avLst/>
              </a:prstGeom>
              <a:blipFill>
                <a:blip r:embed="rId14"/>
                <a:stretch>
                  <a:fillRect/>
                </a:stretch>
              </a:blipFill>
            </p:spPr>
            <p:txBody>
              <a:bodyPr/>
              <a:lstStyle/>
              <a:p>
                <a:r>
                  <a:rPr lang="it-IT">
                    <a:noFill/>
                  </a:rPr>
                  <a:t> </a:t>
                </a:r>
              </a:p>
            </p:txBody>
          </p:sp>
        </mc:Fallback>
      </mc:AlternateContent>
      <p:sp>
        <p:nvSpPr>
          <p:cNvPr id="37" name="TextBox 36"/>
          <p:cNvSpPr txBox="1"/>
          <p:nvPr/>
        </p:nvSpPr>
        <p:spPr>
          <a:xfrm>
            <a:off x="446484" y="6075032"/>
            <a:ext cx="3238501" cy="646331"/>
          </a:xfrm>
          <a:prstGeom prst="rect">
            <a:avLst/>
          </a:prstGeom>
          <a:noFill/>
        </p:spPr>
        <p:txBody>
          <a:bodyPr wrap="square" rtlCol="0">
            <a:spAutoFit/>
          </a:bodyPr>
          <a:lstStyle/>
          <a:p>
            <a:pPr algn="ctr"/>
            <a:r>
              <a:rPr lang="it-IT" dirty="0" smtClean="0">
                <a:solidFill>
                  <a:schemeClr val="accent1">
                    <a:lumMod val="75000"/>
                  </a:schemeClr>
                </a:solidFill>
              </a:rPr>
              <a:t>Somma delle cariche formali = -1 (pari alla carica dello ione)</a:t>
            </a:r>
            <a:endParaRPr lang="it-IT" dirty="0">
              <a:solidFill>
                <a:schemeClr val="accent1">
                  <a:lumMod val="75000"/>
                </a:schemeClr>
              </a:solidFill>
            </a:endParaRPr>
          </a:p>
        </p:txBody>
      </p:sp>
      <p:cxnSp>
        <p:nvCxnSpPr>
          <p:cNvPr id="38" name="Straight Connector 37"/>
          <p:cNvCxnSpPr/>
          <p:nvPr/>
        </p:nvCxnSpPr>
        <p:spPr>
          <a:xfrm>
            <a:off x="2249683" y="4358094"/>
            <a:ext cx="32095" cy="489397"/>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97244" y="4160115"/>
            <a:ext cx="1633609" cy="676335"/>
          </a:xfrm>
          <a:prstGeom prst="rect">
            <a:avLst/>
          </a:prstGeom>
        </p:spPr>
      </p:pic>
      <mc:AlternateContent xmlns:mc="http://schemas.openxmlformats.org/markup-compatibility/2006" xmlns:a14="http://schemas.microsoft.com/office/drawing/2010/main">
        <mc:Choice Requires="a14">
          <p:sp>
            <p:nvSpPr>
              <p:cNvPr id="41" name="TextBox 40"/>
              <p:cNvSpPr txBox="1"/>
              <p:nvPr/>
            </p:nvSpPr>
            <p:spPr>
              <a:xfrm>
                <a:off x="5332363" y="4686378"/>
                <a:ext cx="2784334" cy="572336"/>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r>
                  <a:rPr lang="it-IT" sz="1600" dirty="0" smtClean="0">
                    <a:solidFill>
                      <a:schemeClr val="accent1">
                        <a:lumMod val="75000"/>
                      </a:schemeClr>
                    </a:solidFill>
                  </a:rPr>
                  <a:t>(per entrambi gli O)</a:t>
                </a:r>
                <a:endParaRPr lang="it-IT" sz="1600" dirty="0">
                  <a:solidFill>
                    <a:schemeClr val="accent1">
                      <a:lumMod val="75000"/>
                    </a:schemeClr>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332363" y="4686378"/>
                <a:ext cx="2784334" cy="572336"/>
              </a:xfrm>
              <a:prstGeom prst="rect">
                <a:avLst/>
              </a:prstGeom>
              <a:blipFill>
                <a:blip r:embed="rId16"/>
                <a:stretch>
                  <a:fillRect b="-138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58278" y="3946639"/>
                <a:ext cx="2476035" cy="572849"/>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𝑪</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𝟖</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endParaRPr lang="it-IT" sz="1600" dirty="0">
                  <a:solidFill>
                    <a:schemeClr val="accent1">
                      <a:lumMod val="75000"/>
                    </a:schemeClr>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258278" y="3946639"/>
                <a:ext cx="2476035" cy="572849"/>
              </a:xfrm>
              <a:prstGeom prst="rect">
                <a:avLst/>
              </a:prstGeom>
              <a:blipFill>
                <a:blip r:embed="rId1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552799" y="5370315"/>
                <a:ext cx="1116071" cy="486287"/>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𝑪</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endParaRPr lang="it-IT" sz="1600" dirty="0">
                  <a:solidFill>
                    <a:schemeClr val="accent1">
                      <a:lumMod val="75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552799" y="5370315"/>
                <a:ext cx="1116071" cy="486287"/>
              </a:xfrm>
              <a:prstGeom prst="rect">
                <a:avLst/>
              </a:prstGeom>
              <a:blipFill>
                <a:blip r:embed="rId1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535024" y="5856602"/>
                <a:ext cx="1461397" cy="859338"/>
              </a:xfrm>
              <a:prstGeom prst="rect">
                <a:avLst/>
              </a:prstGeom>
              <a:noFill/>
            </p:spPr>
            <p:txBody>
              <a:bodyPr wrap="square" rtlCol="0">
                <a:spAutoFit/>
              </a:bodyPr>
              <a:lstStyle/>
              <a:p>
                <a:pP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oMath>
                </a14:m>
                <a:r>
                  <a:rPr lang="it-IT" sz="1600" b="1" i="1" dirty="0" smtClean="0">
                    <a:solidFill>
                      <a:schemeClr val="accent1">
                        <a:lumMod val="75000"/>
                      </a:schemeClr>
                    </a:solidFill>
                    <a:latin typeface="Cambria Math" panose="02040503050406030204" pitchFamily="18" charset="0"/>
                  </a:rPr>
                  <a:t> </a:t>
                </a:r>
              </a:p>
              <a:p>
                <a:pPr>
                  <a:lnSpc>
                    <a:spcPct val="80000"/>
                  </a:lnSpc>
                </a:pPr>
                <a14:m>
                  <m:oMathPara xmlns:m="http://schemas.openxmlformats.org/officeDocument/2006/math">
                    <m:oMathParaPr>
                      <m:jc m:val="left"/>
                    </m:oMathParaPr>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𝟐</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𝟔</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oMath>
                  </m:oMathPara>
                </a14:m>
                <a:endParaRPr lang="it-IT" sz="1600" b="1" i="1" dirty="0" smtClean="0">
                  <a:solidFill>
                    <a:schemeClr val="accent1">
                      <a:lumMod val="75000"/>
                    </a:schemeClr>
                  </a:solidFill>
                  <a:latin typeface="Cambria Math" panose="02040503050406030204" pitchFamily="18" charset="0"/>
                </a:endParaRPr>
              </a:p>
              <a:p>
                <a:pPr>
                  <a:lnSpc>
                    <a:spcPct val="80000"/>
                  </a:lnSpc>
                </a:pPr>
                <a14:m>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535024" y="5856602"/>
                <a:ext cx="1461397" cy="859338"/>
              </a:xfrm>
              <a:prstGeom prst="rect">
                <a:avLst/>
              </a:prstGeom>
              <a:blipFill>
                <a:blip r:embed="rId20"/>
                <a:stretch>
                  <a:fillRect/>
                </a:stretch>
              </a:blipFill>
            </p:spPr>
            <p:txBody>
              <a:bodyPr/>
              <a:lstStyle/>
              <a:p>
                <a:r>
                  <a:rPr lang="it-IT">
                    <a:noFill/>
                  </a:rPr>
                  <a:t> </a:t>
                </a:r>
              </a:p>
            </p:txBody>
          </p:sp>
        </mc:Fallback>
      </mc:AlternateContent>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88774" y="5343855"/>
            <a:ext cx="1746250" cy="679450"/>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4712917" y="5679269"/>
                <a:ext cx="1461397" cy="855106"/>
              </a:xfrm>
              <a:prstGeom prst="rect">
                <a:avLst/>
              </a:prstGeom>
              <a:noFill/>
            </p:spPr>
            <p:txBody>
              <a:bodyPr wrap="square" rtlCol="0">
                <a:spAutoFit/>
              </a:bodyPr>
              <a:lstStyle/>
              <a:p>
                <a:pP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oMath>
                </a14:m>
                <a:r>
                  <a:rPr lang="it-IT" sz="1600" b="1" i="1" dirty="0" smtClean="0">
                    <a:solidFill>
                      <a:schemeClr val="accent1">
                        <a:lumMod val="75000"/>
                      </a:schemeClr>
                    </a:solidFill>
                    <a:latin typeface="Cambria Math" panose="02040503050406030204" pitchFamily="18" charset="0"/>
                  </a:rPr>
                  <a:t> </a:t>
                </a:r>
              </a:p>
              <a:p>
                <a:pPr>
                  <a:lnSpc>
                    <a:spcPct val="80000"/>
                  </a:lnSpc>
                </a:pPr>
                <a14:m>
                  <m:oMathPara xmlns:m="http://schemas.openxmlformats.org/officeDocument/2006/math">
                    <m:oMathParaPr>
                      <m:jc m:val="left"/>
                    </m:oMathParaPr>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oMath>
                  </m:oMathPara>
                </a14:m>
                <a:endParaRPr lang="it-IT" sz="1600" b="1" i="1" dirty="0" smtClean="0">
                  <a:solidFill>
                    <a:schemeClr val="accent1">
                      <a:lumMod val="75000"/>
                    </a:schemeClr>
                  </a:solidFill>
                  <a:latin typeface="Cambria Math" panose="02040503050406030204" pitchFamily="18" charset="0"/>
                </a:endParaRPr>
              </a:p>
              <a:p>
                <a:pPr>
                  <a:lnSpc>
                    <a:spcPct val="80000"/>
                  </a:lnSpc>
                </a:pPr>
                <a14:m>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712917" y="5679269"/>
                <a:ext cx="1461397" cy="855106"/>
              </a:xfrm>
              <a:prstGeom prst="rect">
                <a:avLst/>
              </a:prstGeom>
              <a:blipFill>
                <a:blip r:embed="rId22"/>
                <a:stretch>
                  <a:fillRect/>
                </a:stretch>
              </a:blipFill>
            </p:spPr>
            <p:txBody>
              <a:bodyPr/>
              <a:lstStyle/>
              <a:p>
                <a:r>
                  <a:rPr lang="it-IT">
                    <a:noFill/>
                  </a:rPr>
                  <a:t> </a:t>
                </a:r>
              </a:p>
            </p:txBody>
          </p:sp>
        </mc:Fallback>
      </mc:AlternateContent>
      <p:sp>
        <p:nvSpPr>
          <p:cNvPr id="4" name="Rettangolo 3"/>
          <p:cNvSpPr/>
          <p:nvPr/>
        </p:nvSpPr>
        <p:spPr>
          <a:xfrm>
            <a:off x="4709528" y="3971145"/>
            <a:ext cx="4355814" cy="271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59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5" grpId="0"/>
      <p:bldP spid="16" grpId="0"/>
      <p:bldP spid="17" grpId="0"/>
      <p:bldP spid="18" grpId="0"/>
      <p:bldP spid="5" grpId="0"/>
      <p:bldP spid="19" grpId="0"/>
      <p:bldP spid="20" grpId="0"/>
      <p:bldP spid="31" grpId="0"/>
      <p:bldP spid="32" grpId="0"/>
      <p:bldP spid="33" grpId="0"/>
      <p:bldP spid="35" grpId="0"/>
      <p:bldP spid="36" grpId="0"/>
      <p:bldP spid="37" grpId="0"/>
      <p:bldP spid="41" grpId="0"/>
      <p:bldP spid="42" grpId="0"/>
      <p:bldP spid="39" grpId="0"/>
      <p:bldP spid="44"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9" y="244450"/>
            <a:ext cx="2903221" cy="535531"/>
          </a:xfrm>
          <a:prstGeom prst="rect">
            <a:avLst/>
          </a:prstGeom>
          <a:noFill/>
        </p:spPr>
        <p:txBody>
          <a:bodyPr wrap="square" rtlCol="0">
            <a:spAutoFit/>
          </a:bodyPr>
          <a:lstStyle/>
          <a:p>
            <a:pPr>
              <a:lnSpc>
                <a:spcPct val="120000"/>
              </a:lnSpc>
              <a:spcAft>
                <a:spcPts val="1200"/>
              </a:spcAft>
            </a:pPr>
            <a:r>
              <a:rPr lang="it-IT" sz="2400" dirty="0" smtClean="0"/>
              <a:t>Esempio 1:    CO</a:t>
            </a:r>
            <a:r>
              <a:rPr lang="it-IT" sz="2400" baseline="-25000" dirty="0" smtClean="0"/>
              <a:t>3</a:t>
            </a:r>
            <a:r>
              <a:rPr lang="it-IT" sz="2400" baseline="30000" dirty="0" smtClean="0"/>
              <a:t>2-</a:t>
            </a:r>
            <a:endParaRPr lang="it-IT" sz="2400" baseline="30000" dirty="0"/>
          </a:p>
        </p:txBody>
      </p:sp>
      <p:sp>
        <p:nvSpPr>
          <p:cNvPr id="6" name="TextBox 5"/>
          <p:cNvSpPr txBox="1"/>
          <p:nvPr/>
        </p:nvSpPr>
        <p:spPr>
          <a:xfrm>
            <a:off x="571499" y="3465110"/>
            <a:ext cx="2903221" cy="535531"/>
          </a:xfrm>
          <a:prstGeom prst="rect">
            <a:avLst/>
          </a:prstGeom>
          <a:noFill/>
        </p:spPr>
        <p:txBody>
          <a:bodyPr wrap="square" rtlCol="0">
            <a:spAutoFit/>
          </a:bodyPr>
          <a:lstStyle/>
          <a:p>
            <a:pPr>
              <a:lnSpc>
                <a:spcPct val="120000"/>
              </a:lnSpc>
              <a:spcAft>
                <a:spcPts val="1200"/>
              </a:spcAft>
            </a:pPr>
            <a:r>
              <a:rPr lang="it-IT" sz="2400" dirty="0" smtClean="0"/>
              <a:t>Esempio 3:   NO</a:t>
            </a:r>
            <a:r>
              <a:rPr lang="it-IT" sz="2400" baseline="-25000" dirty="0" smtClean="0"/>
              <a:t>3</a:t>
            </a:r>
            <a:r>
              <a:rPr lang="it-IT" sz="2400" baseline="30000" dirty="0" smtClean="0"/>
              <a:t>-</a:t>
            </a:r>
            <a:endParaRPr lang="it-IT" sz="2400" baseline="30000" dirty="0"/>
          </a:p>
        </p:txBody>
      </p:sp>
      <p:sp>
        <p:nvSpPr>
          <p:cNvPr id="8" name="TextBox 7"/>
          <p:cNvSpPr txBox="1"/>
          <p:nvPr/>
        </p:nvSpPr>
        <p:spPr>
          <a:xfrm>
            <a:off x="5478779" y="244450"/>
            <a:ext cx="2903221" cy="535531"/>
          </a:xfrm>
          <a:prstGeom prst="rect">
            <a:avLst/>
          </a:prstGeom>
          <a:noFill/>
        </p:spPr>
        <p:txBody>
          <a:bodyPr wrap="square" rtlCol="0">
            <a:spAutoFit/>
          </a:bodyPr>
          <a:lstStyle/>
          <a:p>
            <a:pPr>
              <a:lnSpc>
                <a:spcPct val="120000"/>
              </a:lnSpc>
              <a:spcAft>
                <a:spcPts val="1200"/>
              </a:spcAft>
            </a:pPr>
            <a:r>
              <a:rPr lang="it-IT" sz="2400" dirty="0" smtClean="0"/>
              <a:t>Esempio 2:    NH</a:t>
            </a:r>
            <a:r>
              <a:rPr lang="it-IT" sz="2400" baseline="-25000" dirty="0" smtClean="0"/>
              <a:t>4</a:t>
            </a:r>
            <a:r>
              <a:rPr lang="it-IT" sz="2400" baseline="30000" dirty="0"/>
              <a:t>+</a:t>
            </a:r>
          </a:p>
        </p:txBody>
      </p:sp>
      <p:sp>
        <p:nvSpPr>
          <p:cNvPr id="10" name="TextBox 9"/>
          <p:cNvSpPr txBox="1"/>
          <p:nvPr/>
        </p:nvSpPr>
        <p:spPr>
          <a:xfrm>
            <a:off x="5478779" y="3465110"/>
            <a:ext cx="2903221" cy="505972"/>
          </a:xfrm>
          <a:prstGeom prst="rect">
            <a:avLst/>
          </a:prstGeom>
          <a:noFill/>
        </p:spPr>
        <p:txBody>
          <a:bodyPr wrap="square" rtlCol="0">
            <a:spAutoFit/>
          </a:bodyPr>
          <a:lstStyle/>
          <a:p>
            <a:pPr>
              <a:lnSpc>
                <a:spcPct val="120000"/>
              </a:lnSpc>
              <a:spcAft>
                <a:spcPts val="1200"/>
              </a:spcAft>
            </a:pPr>
            <a:r>
              <a:rPr lang="it-IT" sz="2400" dirty="0" smtClean="0"/>
              <a:t>Esempio 4:   </a:t>
            </a:r>
            <a:r>
              <a:rPr lang="it-IT" sz="2400" dirty="0"/>
              <a:t> CO</a:t>
            </a:r>
            <a:r>
              <a:rPr lang="it-IT" sz="2400" baseline="-25000" dirty="0"/>
              <a:t>2</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351" y="4274415"/>
            <a:ext cx="2034081" cy="164382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351" y="988732"/>
            <a:ext cx="2051856" cy="146983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234" y="1062430"/>
            <a:ext cx="1880697" cy="125071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953491" y="1441167"/>
                <a:ext cx="1756037" cy="850617"/>
              </a:xfrm>
              <a:prstGeom prst="rect">
                <a:avLst/>
              </a:prstGeom>
              <a:noFill/>
            </p:spPr>
            <p:txBody>
              <a:bodyPr wrap="square" rtlCol="0">
                <a:spAutoFit/>
              </a:bodyPr>
              <a:lstStyle/>
              <a:p>
                <a:pPr>
                  <a:lnSpc>
                    <a:spcPct val="80000"/>
                  </a:lnSpc>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𝟏</m:t>
                      </m:r>
                    </m:oMath>
                  </m:oMathPara>
                </a14:m>
                <a:endParaRPr lang="it-IT" sz="1600" b="1" dirty="0" smtClean="0">
                  <a:solidFill>
                    <a:schemeClr val="accent1">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53491" y="1441167"/>
                <a:ext cx="1756037" cy="85061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59950" y="2333567"/>
                <a:ext cx="1532965" cy="695575"/>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𝟏</m:t>
                      </m:r>
                    </m:oMath>
                  </m:oMathPara>
                </a14:m>
                <a:endParaRPr lang="it-IT" sz="1600" b="1" dirty="0">
                  <a:solidFill>
                    <a:schemeClr val="accent1">
                      <a:lumMod val="7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459950" y="2333567"/>
                <a:ext cx="1532965" cy="695575"/>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17139" y="586029"/>
                <a:ext cx="2667847" cy="952248"/>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𝑪</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m:oMathPara>
                </a14:m>
                <a:endParaRPr lang="it-IT" sz="1600" b="1" dirty="0">
                  <a:solidFill>
                    <a:schemeClr val="accent1">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17139" y="586029"/>
                <a:ext cx="2667847" cy="952248"/>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0" y="1454923"/>
                <a:ext cx="1568332" cy="849913"/>
              </a:xfrm>
              <a:prstGeom prst="rect">
                <a:avLst/>
              </a:prstGeom>
              <a:noFill/>
            </p:spPr>
            <p:txBody>
              <a:bodyPr wrap="square" rtlCol="0">
                <a:spAutoFit/>
              </a:bodyPr>
              <a:lstStyle/>
              <a:p>
                <a:pPr>
                  <a:lnSpc>
                    <a:spcPct val="80000"/>
                  </a:lnSpc>
                </a:pPr>
                <a14:m>
                  <m:oMathPara xmlns:m="http://schemas.openxmlformats.org/officeDocument/2006/math">
                    <m:oMathParaPr>
                      <m:jc m:val="center"/>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m:oMathPara>
                </a14:m>
                <a:endParaRPr lang="it-IT" sz="1600" b="1" dirty="0">
                  <a:solidFill>
                    <a:schemeClr val="accent1">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0" y="1454923"/>
                <a:ext cx="1568332" cy="849913"/>
              </a:xfrm>
              <a:prstGeom prst="rect">
                <a:avLst/>
              </a:prstGeom>
              <a:blipFill>
                <a:blip r:embed="rId8"/>
                <a:stretch>
                  <a:fillRect/>
                </a:stretch>
              </a:blipFill>
            </p:spPr>
            <p:txBody>
              <a:bodyPr/>
              <a:lstStyle/>
              <a:p>
                <a:r>
                  <a:rPr lang="it-IT">
                    <a:noFill/>
                  </a:rPr>
                  <a:t> </a:t>
                </a:r>
              </a:p>
            </p:txBody>
          </p:sp>
        </mc:Fallback>
      </mc:AlternateContent>
      <p:sp>
        <p:nvSpPr>
          <p:cNvPr id="5" name="TextBox 4"/>
          <p:cNvSpPr txBox="1"/>
          <p:nvPr/>
        </p:nvSpPr>
        <p:spPr>
          <a:xfrm>
            <a:off x="707027" y="2720704"/>
            <a:ext cx="3238501" cy="646331"/>
          </a:xfrm>
          <a:prstGeom prst="rect">
            <a:avLst/>
          </a:prstGeom>
          <a:noFill/>
        </p:spPr>
        <p:txBody>
          <a:bodyPr wrap="square" rtlCol="0">
            <a:spAutoFit/>
          </a:bodyPr>
          <a:lstStyle/>
          <a:p>
            <a:pPr algn="ctr"/>
            <a:r>
              <a:rPr lang="it-IT" dirty="0" smtClean="0">
                <a:solidFill>
                  <a:schemeClr val="accent1">
                    <a:lumMod val="75000"/>
                  </a:schemeClr>
                </a:solidFill>
              </a:rPr>
              <a:t>Somma delle cariche formali = -2 (pari alla carica dello ione)</a:t>
            </a:r>
            <a:endParaRPr lang="it-IT"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19" name="TextBox 18"/>
              <p:cNvSpPr txBox="1"/>
              <p:nvPr/>
            </p:nvSpPr>
            <p:spPr>
              <a:xfrm>
                <a:off x="6724530" y="2228942"/>
                <a:ext cx="1944341" cy="572849"/>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𝑯</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r>
                  <a:rPr lang="it-IT" sz="1600" dirty="0" smtClean="0">
                    <a:solidFill>
                      <a:schemeClr val="accent1">
                        <a:lumMod val="75000"/>
                      </a:schemeClr>
                    </a:solidFill>
                  </a:rPr>
                  <a:t>(per tutti gli H)</a:t>
                </a:r>
                <a:endParaRPr lang="it-IT" sz="1600" dirty="0">
                  <a:solidFill>
                    <a:schemeClr val="accent1">
                      <a:lumMod val="75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724530" y="2228942"/>
                <a:ext cx="1944341" cy="572849"/>
              </a:xfrm>
              <a:prstGeom prst="rect">
                <a:avLst/>
              </a:prstGeom>
              <a:blipFill>
                <a:blip r:embed="rId9"/>
                <a:stretch>
                  <a:fillRect b="-138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192836" y="737882"/>
                <a:ext cx="2476035" cy="572849"/>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𝑵</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𝟓</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𝟖</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endParaRPr lang="it-IT" sz="1600" dirty="0">
                  <a:solidFill>
                    <a:schemeClr val="accent1">
                      <a:lumMod val="75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192836" y="737882"/>
                <a:ext cx="2476035" cy="572849"/>
              </a:xfrm>
              <a:prstGeom prst="rect">
                <a:avLst/>
              </a:prstGeom>
              <a:blipFill>
                <a:blip r:embed="rId10"/>
                <a:stretch>
                  <a:fillRect/>
                </a:stretch>
              </a:blipFill>
            </p:spPr>
            <p:txBody>
              <a:bodyPr/>
              <a:lstStyle/>
              <a:p>
                <a:r>
                  <a:rPr lang="it-IT">
                    <a:noFill/>
                  </a:rPr>
                  <a:t> </a:t>
                </a:r>
              </a:p>
            </p:txBody>
          </p:sp>
        </mc:Fallback>
      </mc:AlternateContent>
      <p:cxnSp>
        <p:nvCxnSpPr>
          <p:cNvPr id="22" name="Straight Connector 21"/>
          <p:cNvCxnSpPr/>
          <p:nvPr/>
        </p:nvCxnSpPr>
        <p:spPr>
          <a:xfrm>
            <a:off x="1664528" y="1062153"/>
            <a:ext cx="561904" cy="317328"/>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68683" y="1534153"/>
            <a:ext cx="368963" cy="86381"/>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12494" y="2222218"/>
            <a:ext cx="138569" cy="236353"/>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11396" y="1534153"/>
            <a:ext cx="437581" cy="32855"/>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07971" y="2753332"/>
            <a:ext cx="3454711" cy="646331"/>
          </a:xfrm>
          <a:prstGeom prst="rect">
            <a:avLst/>
          </a:prstGeom>
          <a:noFill/>
        </p:spPr>
        <p:txBody>
          <a:bodyPr wrap="square" rtlCol="0">
            <a:spAutoFit/>
          </a:bodyPr>
          <a:lstStyle/>
          <a:p>
            <a:pPr algn="ctr"/>
            <a:r>
              <a:rPr lang="it-IT" dirty="0" smtClean="0">
                <a:solidFill>
                  <a:schemeClr val="accent1">
                    <a:lumMod val="75000"/>
                  </a:schemeClr>
                </a:solidFill>
              </a:rPr>
              <a:t>Somma delle cariche formali = +1 (pari alla carica dello ione)</a:t>
            </a:r>
            <a:endParaRPr lang="it-IT"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32" name="TextBox 31"/>
              <p:cNvSpPr txBox="1"/>
              <p:nvPr/>
            </p:nvSpPr>
            <p:spPr>
              <a:xfrm>
                <a:off x="1808902" y="3868697"/>
                <a:ext cx="2667847" cy="978794"/>
              </a:xfrm>
              <a:prstGeom prst="rect">
                <a:avLst/>
              </a:prstGeom>
              <a:noFill/>
            </p:spPr>
            <p:txBody>
              <a:bodyPr wrap="square" rtlCol="0">
                <a:spAutoFit/>
              </a:bodyPr>
              <a:lstStyle/>
              <a:p>
                <a:pPr>
                  <a:lnSpc>
                    <a:spcPct val="120000"/>
                  </a:lnSpc>
                  <a:spcAft>
                    <a:spcPts val="2400"/>
                  </a:spcAft>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𝑵</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𝟓</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𝟖</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oMath>
                  </m:oMathPara>
                </a14:m>
                <a:endParaRPr lang="it-IT" sz="1600" b="1" dirty="0">
                  <a:solidFill>
                    <a:schemeClr val="accent1">
                      <a:lumMod val="75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808902" y="3868697"/>
                <a:ext cx="2667847" cy="978794"/>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0" y="4633788"/>
                <a:ext cx="1568332" cy="849913"/>
              </a:xfrm>
              <a:prstGeom prst="rect">
                <a:avLst/>
              </a:prstGeom>
              <a:noFill/>
            </p:spPr>
            <p:txBody>
              <a:bodyPr wrap="square" rtlCol="0">
                <a:spAutoFit/>
              </a:bodyPr>
              <a:lstStyle/>
              <a:p>
                <a:pPr>
                  <a:lnSpc>
                    <a:spcPct val="80000"/>
                  </a:lnSpc>
                </a:pPr>
                <a14:m>
                  <m:oMathPara xmlns:m="http://schemas.openxmlformats.org/officeDocument/2006/math">
                    <m:oMathParaPr>
                      <m:jc m:val="center"/>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m:oMathPara>
                </a14:m>
                <a:endParaRPr lang="it-IT" sz="1600" b="1" dirty="0">
                  <a:solidFill>
                    <a:schemeClr val="accent1">
                      <a:lumMod val="75000"/>
                    </a:schemeClr>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0" y="4633788"/>
                <a:ext cx="1568332" cy="849913"/>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806967" y="4905653"/>
                <a:ext cx="1756037" cy="850617"/>
              </a:xfrm>
              <a:prstGeom prst="rect">
                <a:avLst/>
              </a:prstGeom>
              <a:noFill/>
            </p:spPr>
            <p:txBody>
              <a:bodyPr wrap="square" rtlCol="0">
                <a:spAutoFit/>
              </a:bodyPr>
              <a:lstStyle/>
              <a:p>
                <a:pPr>
                  <a:lnSpc>
                    <a:spcPct val="80000"/>
                  </a:lnSpc>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𝟏</m:t>
                      </m:r>
                    </m:oMath>
                  </m:oMathPara>
                </a14:m>
                <a:endParaRPr lang="it-IT" sz="1600" b="1" dirty="0" smtClean="0">
                  <a:solidFill>
                    <a:schemeClr val="accent1">
                      <a:lumMod val="75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06967" y="4905653"/>
                <a:ext cx="1756037" cy="850617"/>
              </a:xfrm>
              <a:prstGeom prst="rect">
                <a:avLst/>
              </a:prstGeom>
              <a:blipFill>
                <a:blip r:embed="rId1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96170" y="5814432"/>
                <a:ext cx="1756037" cy="289310"/>
              </a:xfrm>
              <a:prstGeom prst="rect">
                <a:avLst/>
              </a:prstGeom>
              <a:noFill/>
            </p:spPr>
            <p:txBody>
              <a:bodyPr wrap="square" rtlCol="0">
                <a:spAutoFit/>
              </a:bodyPr>
              <a:lstStyle/>
              <a:p>
                <a:pPr>
                  <a:lnSpc>
                    <a:spcPct val="80000"/>
                  </a:lnSpc>
                </a:pPr>
                <a14:m>
                  <m:oMathPara xmlns:m="http://schemas.openxmlformats.org/officeDocument/2006/math">
                    <m:oMathParaPr>
                      <m:jc m:val="centerGroup"/>
                    </m:oMathParaPr>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m:t>
                      </m:r>
                      <m:r>
                        <a:rPr lang="it-IT" sz="1600" b="1" i="0" smtClean="0">
                          <a:solidFill>
                            <a:schemeClr val="accent1">
                              <a:lumMod val="75000"/>
                            </a:schemeClr>
                          </a:solidFill>
                          <a:latin typeface="Cambria Math" panose="02040503050406030204" pitchFamily="18" charset="0"/>
                        </a:rPr>
                        <m:t>𝟏</m:t>
                      </m:r>
                    </m:oMath>
                  </m:oMathPara>
                </a14:m>
                <a:endParaRPr lang="it-IT" sz="1600" b="1" dirty="0" smtClean="0">
                  <a:solidFill>
                    <a:schemeClr val="accent1">
                      <a:lumMod val="75000"/>
                    </a:schemeClr>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596170" y="5814432"/>
                <a:ext cx="1756037" cy="289310"/>
              </a:xfrm>
              <a:prstGeom prst="rect">
                <a:avLst/>
              </a:prstGeom>
              <a:blipFill>
                <a:blip r:embed="rId14"/>
                <a:stretch>
                  <a:fillRect/>
                </a:stretch>
              </a:blipFill>
            </p:spPr>
            <p:txBody>
              <a:bodyPr/>
              <a:lstStyle/>
              <a:p>
                <a:r>
                  <a:rPr lang="it-IT">
                    <a:noFill/>
                  </a:rPr>
                  <a:t> </a:t>
                </a:r>
              </a:p>
            </p:txBody>
          </p:sp>
        </mc:Fallback>
      </mc:AlternateContent>
      <p:sp>
        <p:nvSpPr>
          <p:cNvPr id="37" name="TextBox 36"/>
          <p:cNvSpPr txBox="1"/>
          <p:nvPr/>
        </p:nvSpPr>
        <p:spPr>
          <a:xfrm>
            <a:off x="446484" y="6075032"/>
            <a:ext cx="3238501" cy="646331"/>
          </a:xfrm>
          <a:prstGeom prst="rect">
            <a:avLst/>
          </a:prstGeom>
          <a:noFill/>
        </p:spPr>
        <p:txBody>
          <a:bodyPr wrap="square" rtlCol="0">
            <a:spAutoFit/>
          </a:bodyPr>
          <a:lstStyle/>
          <a:p>
            <a:pPr algn="ctr"/>
            <a:r>
              <a:rPr lang="it-IT" dirty="0" smtClean="0">
                <a:solidFill>
                  <a:schemeClr val="accent1">
                    <a:lumMod val="75000"/>
                  </a:schemeClr>
                </a:solidFill>
              </a:rPr>
              <a:t>Somma delle cariche formali = -1 (pari alla carica dello ione)</a:t>
            </a:r>
            <a:endParaRPr lang="it-IT" dirty="0">
              <a:solidFill>
                <a:schemeClr val="accent1">
                  <a:lumMod val="75000"/>
                </a:schemeClr>
              </a:solidFill>
            </a:endParaRPr>
          </a:p>
        </p:txBody>
      </p:sp>
      <p:cxnSp>
        <p:nvCxnSpPr>
          <p:cNvPr id="38" name="Straight Connector 37"/>
          <p:cNvCxnSpPr/>
          <p:nvPr/>
        </p:nvCxnSpPr>
        <p:spPr>
          <a:xfrm>
            <a:off x="2249683" y="4358094"/>
            <a:ext cx="32095" cy="489397"/>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97244" y="4160115"/>
            <a:ext cx="1633609" cy="676335"/>
          </a:xfrm>
          <a:prstGeom prst="rect">
            <a:avLst/>
          </a:prstGeom>
        </p:spPr>
      </p:pic>
      <mc:AlternateContent xmlns:mc="http://schemas.openxmlformats.org/markup-compatibility/2006" xmlns:a14="http://schemas.microsoft.com/office/drawing/2010/main">
        <mc:Choice Requires="a14">
          <p:sp>
            <p:nvSpPr>
              <p:cNvPr id="41" name="TextBox 40"/>
              <p:cNvSpPr txBox="1"/>
              <p:nvPr/>
            </p:nvSpPr>
            <p:spPr>
              <a:xfrm>
                <a:off x="5332363" y="4686378"/>
                <a:ext cx="2784334" cy="572336"/>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𝟒</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r>
                  <a:rPr lang="it-IT" sz="1600" dirty="0" smtClean="0">
                    <a:solidFill>
                      <a:schemeClr val="accent1">
                        <a:lumMod val="75000"/>
                      </a:schemeClr>
                    </a:solidFill>
                  </a:rPr>
                  <a:t>(per entrambi gli O)</a:t>
                </a:r>
                <a:endParaRPr lang="it-IT" sz="1600" dirty="0">
                  <a:solidFill>
                    <a:schemeClr val="accent1">
                      <a:lumMod val="75000"/>
                    </a:schemeClr>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332363" y="4686378"/>
                <a:ext cx="2784334" cy="572336"/>
              </a:xfrm>
              <a:prstGeom prst="rect">
                <a:avLst/>
              </a:prstGeom>
              <a:blipFill>
                <a:blip r:embed="rId16"/>
                <a:stretch>
                  <a:fillRect b="-138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58278" y="3946639"/>
                <a:ext cx="2476035" cy="572849"/>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𝑪</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𝟒</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𝟖</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endParaRPr lang="it-IT" sz="1600" dirty="0">
                  <a:solidFill>
                    <a:schemeClr val="accent1">
                      <a:lumMod val="75000"/>
                    </a:schemeClr>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258278" y="3946639"/>
                <a:ext cx="2476035" cy="572849"/>
              </a:xfrm>
              <a:prstGeom prst="rect">
                <a:avLst/>
              </a:prstGeom>
              <a:blipFill>
                <a:blip r:embed="rId1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552799" y="5370315"/>
                <a:ext cx="1116071" cy="486287"/>
              </a:xfrm>
              <a:prstGeom prst="rect">
                <a:avLst/>
              </a:prstGeom>
              <a:noFill/>
            </p:spPr>
            <p:txBody>
              <a:bodyPr wrap="square" rtlCol="0">
                <a:spAutoFit/>
              </a:bodyPr>
              <a:lstStyle/>
              <a:p>
                <a:pPr algn="ct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𝑪</m:t>
                        </m:r>
                      </m:sub>
                    </m:sSub>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𝟎</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a:p>
                <a:pPr algn="ctr">
                  <a:lnSpc>
                    <a:spcPct val="80000"/>
                  </a:lnSpc>
                </a:pPr>
                <a:endParaRPr lang="it-IT" sz="1600" dirty="0">
                  <a:solidFill>
                    <a:schemeClr val="accent1">
                      <a:lumMod val="75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552799" y="5370315"/>
                <a:ext cx="1116071" cy="486287"/>
              </a:xfrm>
              <a:prstGeom prst="rect">
                <a:avLst/>
              </a:prstGeom>
              <a:blipFill>
                <a:blip r:embed="rId1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535024" y="5856602"/>
                <a:ext cx="1461397" cy="859338"/>
              </a:xfrm>
              <a:prstGeom prst="rect">
                <a:avLst/>
              </a:prstGeom>
              <a:noFill/>
            </p:spPr>
            <p:txBody>
              <a:bodyPr wrap="square" rtlCol="0">
                <a:spAutoFit/>
              </a:bodyPr>
              <a:lstStyle/>
              <a:p>
                <a:pP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oMath>
                </a14:m>
                <a:r>
                  <a:rPr lang="it-IT" sz="1600" b="1" i="1" dirty="0" smtClean="0">
                    <a:solidFill>
                      <a:schemeClr val="accent1">
                        <a:lumMod val="75000"/>
                      </a:schemeClr>
                    </a:solidFill>
                    <a:latin typeface="Cambria Math" panose="02040503050406030204" pitchFamily="18" charset="0"/>
                  </a:rPr>
                  <a:t> </a:t>
                </a:r>
              </a:p>
              <a:p>
                <a:pPr>
                  <a:lnSpc>
                    <a:spcPct val="80000"/>
                  </a:lnSpc>
                </a:pPr>
                <a14:m>
                  <m:oMathPara xmlns:m="http://schemas.openxmlformats.org/officeDocument/2006/math">
                    <m:oMathParaPr>
                      <m:jc m:val="left"/>
                    </m:oMathParaPr>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𝟐</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𝟔</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oMath>
                  </m:oMathPara>
                </a14:m>
                <a:endParaRPr lang="it-IT" sz="1600" b="1" i="1" dirty="0" smtClean="0">
                  <a:solidFill>
                    <a:schemeClr val="accent1">
                      <a:lumMod val="75000"/>
                    </a:schemeClr>
                  </a:solidFill>
                  <a:latin typeface="Cambria Math" panose="02040503050406030204" pitchFamily="18" charset="0"/>
                </a:endParaRPr>
              </a:p>
              <a:p>
                <a:pPr>
                  <a:lnSpc>
                    <a:spcPct val="80000"/>
                  </a:lnSpc>
                </a:pPr>
                <a14:m>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535024" y="5856602"/>
                <a:ext cx="1461397" cy="859338"/>
              </a:xfrm>
              <a:prstGeom prst="rect">
                <a:avLst/>
              </a:prstGeom>
              <a:blipFill>
                <a:blip r:embed="rId20"/>
                <a:stretch>
                  <a:fillRect/>
                </a:stretch>
              </a:blipFill>
            </p:spPr>
            <p:txBody>
              <a:bodyPr/>
              <a:lstStyle/>
              <a:p>
                <a:r>
                  <a:rPr lang="it-IT">
                    <a:noFill/>
                  </a:rPr>
                  <a:t> </a:t>
                </a:r>
              </a:p>
            </p:txBody>
          </p:sp>
        </mc:Fallback>
      </mc:AlternateContent>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88774" y="5343855"/>
            <a:ext cx="1746250" cy="679450"/>
          </a:xfrm>
          <a:prstGeom prst="rect">
            <a:avLst/>
          </a:prstGeom>
        </p:spPr>
      </p:pic>
      <mc:AlternateContent xmlns:mc="http://schemas.openxmlformats.org/markup-compatibility/2006" xmlns:a14="http://schemas.microsoft.com/office/drawing/2010/main">
        <mc:Choice Requires="a14">
          <p:sp>
            <p:nvSpPr>
              <p:cNvPr id="34" name="TextBox 33"/>
              <p:cNvSpPr txBox="1"/>
              <p:nvPr/>
            </p:nvSpPr>
            <p:spPr>
              <a:xfrm>
                <a:off x="4712917" y="5679269"/>
                <a:ext cx="1461397" cy="855106"/>
              </a:xfrm>
              <a:prstGeom prst="rect">
                <a:avLst/>
              </a:prstGeom>
              <a:noFill/>
            </p:spPr>
            <p:txBody>
              <a:bodyPr wrap="square" rtlCol="0">
                <a:spAutoFit/>
              </a:bodyPr>
              <a:lstStyle/>
              <a:p>
                <a:pPr>
                  <a:lnSpc>
                    <a:spcPct val="80000"/>
                  </a:lnSpc>
                </a:pPr>
                <a14:m>
                  <m:oMath xmlns:m="http://schemas.openxmlformats.org/officeDocument/2006/math">
                    <m:sSub>
                      <m:sSubPr>
                        <m:ctrlPr>
                          <a:rPr lang="it-IT" sz="1600" b="1" i="1" smtClean="0">
                            <a:solidFill>
                              <a:schemeClr val="accent1">
                                <a:lumMod val="75000"/>
                              </a:schemeClr>
                            </a:solidFill>
                            <a:latin typeface="Cambria Math" panose="02040503050406030204" pitchFamily="18" charset="0"/>
                          </a:rPr>
                        </m:ctrlPr>
                      </m:sSubPr>
                      <m:e>
                        <m:r>
                          <a:rPr lang="it-IT" sz="1600" b="1" i="1">
                            <a:solidFill>
                              <a:schemeClr val="accent1">
                                <a:lumMod val="75000"/>
                              </a:schemeClr>
                            </a:solidFill>
                            <a:latin typeface="Cambria Math" panose="02040503050406030204" pitchFamily="18" charset="0"/>
                          </a:rPr>
                          <m:t>𝑪</m:t>
                        </m:r>
                        <m:r>
                          <a:rPr lang="it-IT" sz="1600" b="1" i="1">
                            <a:solidFill>
                              <a:schemeClr val="accent1">
                                <a:lumMod val="75000"/>
                              </a:schemeClr>
                            </a:solidFill>
                            <a:latin typeface="Cambria Math" panose="02040503050406030204" pitchFamily="18" charset="0"/>
                          </a:rPr>
                          <m:t>.</m:t>
                        </m:r>
                        <m:r>
                          <a:rPr lang="it-IT" sz="1600" b="1" i="1">
                            <a:solidFill>
                              <a:schemeClr val="accent1">
                                <a:lumMod val="75000"/>
                              </a:schemeClr>
                            </a:solidFill>
                            <a:latin typeface="Cambria Math" panose="02040503050406030204" pitchFamily="18" charset="0"/>
                          </a:rPr>
                          <m:t>𝑭</m:t>
                        </m:r>
                        <m:r>
                          <a:rPr lang="it-IT" sz="1600" b="1" i="1">
                            <a:solidFill>
                              <a:schemeClr val="accent1">
                                <a:lumMod val="75000"/>
                              </a:schemeClr>
                            </a:solidFill>
                            <a:latin typeface="Cambria Math" panose="02040503050406030204" pitchFamily="18" charset="0"/>
                          </a:rPr>
                          <m:t>.</m:t>
                        </m:r>
                      </m:e>
                      <m:sub>
                        <m:r>
                          <a:rPr lang="it-IT" sz="1600" b="1" i="1" smtClean="0">
                            <a:solidFill>
                              <a:schemeClr val="accent1">
                                <a:lumMod val="75000"/>
                              </a:schemeClr>
                            </a:solidFill>
                            <a:latin typeface="Cambria Math" panose="02040503050406030204" pitchFamily="18" charset="0"/>
                          </a:rPr>
                          <m:t>𝑶</m:t>
                        </m:r>
                      </m:sub>
                    </m:sSub>
                    <m:r>
                      <a:rPr lang="it-IT" sz="1600" b="1" i="1" smtClean="0">
                        <a:solidFill>
                          <a:schemeClr val="accent1">
                            <a:lumMod val="75000"/>
                          </a:schemeClr>
                        </a:solidFill>
                        <a:latin typeface="Cambria Math" panose="02040503050406030204" pitchFamily="18" charset="0"/>
                      </a:rPr>
                      <m:t>=</m:t>
                    </m:r>
                  </m:oMath>
                </a14:m>
                <a:r>
                  <a:rPr lang="it-IT" sz="1600" b="1" i="1" dirty="0" smtClean="0">
                    <a:solidFill>
                      <a:schemeClr val="accent1">
                        <a:lumMod val="75000"/>
                      </a:schemeClr>
                    </a:solidFill>
                    <a:latin typeface="Cambria Math" panose="02040503050406030204" pitchFamily="18" charset="0"/>
                  </a:rPr>
                  <a:t> </a:t>
                </a:r>
              </a:p>
              <a:p>
                <a:pPr>
                  <a:lnSpc>
                    <a:spcPct val="80000"/>
                  </a:lnSpc>
                </a:pPr>
                <a14:m>
                  <m:oMathPara xmlns:m="http://schemas.openxmlformats.org/officeDocument/2006/math">
                    <m:oMathParaPr>
                      <m:jc m:val="left"/>
                    </m:oMathParaPr>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𝟔</m:t>
                      </m:r>
                      <m:r>
                        <a:rPr lang="it-IT" sz="1600" b="1" i="1" smtClean="0">
                          <a:solidFill>
                            <a:schemeClr val="accent1">
                              <a:lumMod val="75000"/>
                            </a:schemeClr>
                          </a:solidFill>
                          <a:latin typeface="Cambria Math" panose="02040503050406030204" pitchFamily="18" charset="0"/>
                        </a:rPr>
                        <m:t>−</m:t>
                      </m:r>
                      <m:f>
                        <m:fPr>
                          <m:ctrlPr>
                            <a:rPr lang="it-IT" sz="1600" b="1" i="1" smtClean="0">
                              <a:solidFill>
                                <a:schemeClr val="accent1">
                                  <a:lumMod val="75000"/>
                                </a:schemeClr>
                              </a:solidFill>
                              <a:latin typeface="Cambria Math" panose="02040503050406030204" pitchFamily="18" charset="0"/>
                            </a:rPr>
                          </m:ctrlPr>
                        </m:fPr>
                        <m:num>
                          <m:r>
                            <a:rPr lang="it-IT" sz="1600" b="1" i="1" smtClean="0">
                              <a:solidFill>
                                <a:schemeClr val="accent1">
                                  <a:lumMod val="75000"/>
                                </a:schemeClr>
                              </a:solidFill>
                              <a:latin typeface="Cambria Math" panose="02040503050406030204" pitchFamily="18" charset="0"/>
                            </a:rPr>
                            <m:t>𝟐</m:t>
                          </m:r>
                        </m:num>
                        <m:den>
                          <m:r>
                            <a:rPr lang="it-IT" sz="1600" b="1" i="1" smtClean="0">
                              <a:solidFill>
                                <a:schemeClr val="accent1">
                                  <a:lumMod val="75000"/>
                                </a:schemeClr>
                              </a:solidFill>
                              <a:latin typeface="Cambria Math" panose="02040503050406030204" pitchFamily="18" charset="0"/>
                            </a:rPr>
                            <m:t>𝟐</m:t>
                          </m:r>
                        </m:den>
                      </m:f>
                      <m:r>
                        <a:rPr lang="it-IT" sz="1600" b="1" i="1" smtClean="0">
                          <a:solidFill>
                            <a:schemeClr val="accent1">
                              <a:lumMod val="75000"/>
                            </a:schemeClr>
                          </a:solidFill>
                          <a:latin typeface="Cambria Math" panose="02040503050406030204" pitchFamily="18" charset="0"/>
                        </a:rPr>
                        <m:t>=</m:t>
                      </m:r>
                    </m:oMath>
                  </m:oMathPara>
                </a14:m>
                <a:endParaRPr lang="it-IT" sz="1600" b="1" i="1" dirty="0" smtClean="0">
                  <a:solidFill>
                    <a:schemeClr val="accent1">
                      <a:lumMod val="75000"/>
                    </a:schemeClr>
                  </a:solidFill>
                  <a:latin typeface="Cambria Math" panose="02040503050406030204" pitchFamily="18" charset="0"/>
                </a:endParaRPr>
              </a:p>
              <a:p>
                <a:pPr>
                  <a:lnSpc>
                    <a:spcPct val="80000"/>
                  </a:lnSpc>
                </a:pPr>
                <a14:m>
                  <m:oMath xmlns:m="http://schemas.openxmlformats.org/officeDocument/2006/math">
                    <m:r>
                      <a:rPr lang="it-IT" sz="1600" b="1" i="1" smtClean="0">
                        <a:solidFill>
                          <a:schemeClr val="accent1">
                            <a:lumMod val="75000"/>
                          </a:schemeClr>
                        </a:solidFill>
                        <a:latin typeface="Cambria Math" panose="02040503050406030204" pitchFamily="18" charset="0"/>
                      </a:rPr>
                      <m:t>=−</m:t>
                    </m:r>
                    <m:r>
                      <a:rPr lang="it-IT" sz="1600" b="1" i="1" smtClean="0">
                        <a:solidFill>
                          <a:schemeClr val="accent1">
                            <a:lumMod val="75000"/>
                          </a:schemeClr>
                        </a:solidFill>
                        <a:latin typeface="Cambria Math" panose="02040503050406030204" pitchFamily="18" charset="0"/>
                      </a:rPr>
                      <m:t>𝟏</m:t>
                    </m:r>
                    <m:r>
                      <a:rPr lang="it-IT" sz="1600" b="1" i="1" smtClean="0">
                        <a:solidFill>
                          <a:schemeClr val="accent1">
                            <a:lumMod val="75000"/>
                          </a:schemeClr>
                        </a:solidFill>
                        <a:latin typeface="Cambria Math" panose="02040503050406030204" pitchFamily="18" charset="0"/>
                      </a:rPr>
                      <m:t> </m:t>
                    </m:r>
                  </m:oMath>
                </a14:m>
                <a:r>
                  <a:rPr lang="it-IT" sz="1600" b="1" dirty="0" smtClean="0">
                    <a:solidFill>
                      <a:schemeClr val="accent1">
                        <a:lumMod val="75000"/>
                      </a:schemeClr>
                    </a:solidFill>
                  </a:rPr>
                  <a:t> </a:t>
                </a:r>
                <a:endParaRPr lang="it-IT" sz="1600" dirty="0" smtClean="0">
                  <a:solidFill>
                    <a:schemeClr val="accent1">
                      <a:lumMod val="75000"/>
                    </a:schemeClr>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712917" y="5679269"/>
                <a:ext cx="1461397" cy="855106"/>
              </a:xfrm>
              <a:prstGeom prst="rect">
                <a:avLst/>
              </a:prstGeom>
              <a:blipFill>
                <a:blip r:embed="rId2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7510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5" grpId="0"/>
      <p:bldP spid="16" grpId="0"/>
      <p:bldP spid="17" grpId="0"/>
      <p:bldP spid="18" grpId="0"/>
      <p:bldP spid="5" grpId="0"/>
      <p:bldP spid="19" grpId="0"/>
      <p:bldP spid="20" grpId="0"/>
      <p:bldP spid="31" grpId="0"/>
      <p:bldP spid="32" grpId="0"/>
      <p:bldP spid="33" grpId="0"/>
      <p:bldP spid="35" grpId="0"/>
      <p:bldP spid="36" grpId="0"/>
      <p:bldP spid="37" grpId="0"/>
      <p:bldP spid="41" grpId="0"/>
      <p:bldP spid="42" grpId="0"/>
      <p:bldP spid="39" grpId="0"/>
      <p:bldP spid="44"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71499" y="90340"/>
            <a:ext cx="7996518" cy="8092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Risonanza</a:t>
            </a:r>
          </a:p>
        </p:txBody>
      </p:sp>
      <p:sp>
        <p:nvSpPr>
          <p:cNvPr id="2" name="TextBox 1"/>
          <p:cNvSpPr txBox="1"/>
          <p:nvPr/>
        </p:nvSpPr>
        <p:spPr>
          <a:xfrm>
            <a:off x="571499" y="738226"/>
            <a:ext cx="6438901" cy="1067343"/>
          </a:xfrm>
          <a:prstGeom prst="rect">
            <a:avLst/>
          </a:prstGeom>
          <a:noFill/>
        </p:spPr>
        <p:txBody>
          <a:bodyPr wrap="square" rtlCol="0">
            <a:spAutoFit/>
          </a:bodyPr>
          <a:lstStyle/>
          <a:p>
            <a:pPr>
              <a:lnSpc>
                <a:spcPct val="120000"/>
              </a:lnSpc>
              <a:spcAft>
                <a:spcPts val="1200"/>
              </a:spcAft>
            </a:pPr>
            <a:r>
              <a:rPr lang="it-IT" dirty="0" smtClean="0"/>
              <a:t>La </a:t>
            </a:r>
            <a:r>
              <a:rPr lang="it-IT" dirty="0"/>
              <a:t>formula di Lewis dello ione </a:t>
            </a:r>
            <a:r>
              <a:rPr lang="it-IT" dirty="0" smtClean="0"/>
              <a:t>nitrato NO</a:t>
            </a:r>
            <a:r>
              <a:rPr lang="it-IT" baseline="-25000" dirty="0" smtClean="0"/>
              <a:t>3</a:t>
            </a:r>
            <a:r>
              <a:rPr lang="it-IT" baseline="30000" dirty="0" smtClean="0"/>
              <a:t>-</a:t>
            </a:r>
            <a:r>
              <a:rPr lang="it-IT" dirty="0" smtClean="0"/>
              <a:t> scritta in precedenza prevede che i diversi atomi di ossigeno abbiano cariche </a:t>
            </a:r>
            <a:r>
              <a:rPr lang="it-IT" dirty="0"/>
              <a:t>formali </a:t>
            </a:r>
            <a:r>
              <a:rPr lang="it-IT" dirty="0" smtClean="0"/>
              <a:t>diverse e che i legami N-O siano uno doppio e due singoli.  </a:t>
            </a:r>
          </a:p>
        </p:txBody>
      </p:sp>
      <p:pic>
        <p:nvPicPr>
          <p:cNvPr id="10" name="Immagine 1"/>
          <p:cNvPicPr>
            <a:picLocks noChangeAspect="1"/>
          </p:cNvPicPr>
          <p:nvPr/>
        </p:nvPicPr>
        <p:blipFill rotWithShape="1">
          <a:blip r:embed="rId2">
            <a:extLst>
              <a:ext uri="{28A0092B-C50C-407E-A947-70E740481C1C}">
                <a14:useLocalDpi xmlns:a14="http://schemas.microsoft.com/office/drawing/2010/main" val="0"/>
              </a:ext>
            </a:extLst>
          </a:blip>
          <a:srcRect b="26007"/>
          <a:stretch/>
        </p:blipFill>
        <p:spPr bwMode="auto">
          <a:xfrm>
            <a:off x="514857" y="2009114"/>
            <a:ext cx="5647769" cy="116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393" y="494965"/>
            <a:ext cx="1873624" cy="1514149"/>
          </a:xfrm>
          <a:prstGeom prst="rect">
            <a:avLst/>
          </a:prstGeom>
        </p:spPr>
      </p:pic>
      <p:sp>
        <p:nvSpPr>
          <p:cNvPr id="7" name="TextBox 6"/>
          <p:cNvSpPr txBox="1"/>
          <p:nvPr/>
        </p:nvSpPr>
        <p:spPr>
          <a:xfrm>
            <a:off x="571499" y="3299670"/>
            <a:ext cx="7996518" cy="3059299"/>
          </a:xfrm>
          <a:prstGeom prst="rect">
            <a:avLst/>
          </a:prstGeom>
          <a:noFill/>
        </p:spPr>
        <p:txBody>
          <a:bodyPr wrap="square" rtlCol="0">
            <a:spAutoFit/>
          </a:bodyPr>
          <a:lstStyle/>
          <a:p>
            <a:pPr>
              <a:lnSpc>
                <a:spcPct val="120000"/>
              </a:lnSpc>
              <a:spcAft>
                <a:spcPts val="1200"/>
              </a:spcAft>
            </a:pPr>
            <a:r>
              <a:rPr lang="it-IT" dirty="0" smtClean="0"/>
              <a:t>Sperimentalmente, però, osserviamo che non c’è alcuna differenza tra gli ossigeni di questa molecola. Inoltre, i 3 legami sono uguali. Nessuna di queste strutture rappresenta con esattezza lo ione reale. </a:t>
            </a:r>
          </a:p>
          <a:p>
            <a:pPr>
              <a:lnSpc>
                <a:spcPct val="120000"/>
              </a:lnSpc>
              <a:spcAft>
                <a:spcPts val="1200"/>
              </a:spcAft>
            </a:pPr>
            <a:r>
              <a:rPr lang="it-IT" b="1" dirty="0"/>
              <a:t>Teoria della risonanza</a:t>
            </a:r>
            <a:r>
              <a:rPr lang="it-IT" dirty="0"/>
              <a:t>: le strutture possibili ottenute con la rappresentazione di Lewis non sono da considerare come la forma reale della molecola, ma solo come </a:t>
            </a:r>
            <a:r>
              <a:rPr lang="it-IT" b="1" dirty="0"/>
              <a:t>forme limite</a:t>
            </a:r>
            <a:r>
              <a:rPr lang="it-IT" dirty="0"/>
              <a:t>. La struttura reale è una struttura media tra le strutture di </a:t>
            </a:r>
            <a:r>
              <a:rPr lang="it-IT" dirty="0" smtClean="0"/>
              <a:t>risonanza, un </a:t>
            </a:r>
            <a:r>
              <a:rPr lang="it-IT" b="1" dirty="0" smtClean="0"/>
              <a:t>ibrido </a:t>
            </a:r>
            <a:r>
              <a:rPr lang="it-IT" b="1" dirty="0"/>
              <a:t>di risonanza</a:t>
            </a:r>
            <a:r>
              <a:rPr lang="it-IT" dirty="0"/>
              <a:t>. </a:t>
            </a:r>
            <a:endParaRPr lang="it-IT" dirty="0" smtClean="0"/>
          </a:p>
          <a:p>
            <a:pPr>
              <a:lnSpc>
                <a:spcPct val="120000"/>
              </a:lnSpc>
              <a:spcAft>
                <a:spcPts val="1200"/>
              </a:spcAft>
            </a:pPr>
            <a:r>
              <a:rPr lang="it-IT" dirty="0" smtClean="0"/>
              <a:t>Per indicare strutture di risonanza, si usano frecce doppie tra le forme limite.</a:t>
            </a:r>
          </a:p>
        </p:txBody>
      </p:sp>
      <p:cxnSp>
        <p:nvCxnSpPr>
          <p:cNvPr id="4" name="Straight Arrow Connector 3"/>
          <p:cNvCxnSpPr/>
          <p:nvPr/>
        </p:nvCxnSpPr>
        <p:spPr>
          <a:xfrm>
            <a:off x="2068948" y="2490763"/>
            <a:ext cx="424873"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13203" y="2486145"/>
            <a:ext cx="424873"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62626" y="2112235"/>
            <a:ext cx="2473375" cy="1089529"/>
          </a:xfrm>
          <a:prstGeom prst="rect">
            <a:avLst/>
          </a:prstGeom>
          <a:noFill/>
        </p:spPr>
        <p:txBody>
          <a:bodyPr wrap="square" rtlCol="0">
            <a:spAutoFit/>
          </a:bodyPr>
          <a:lstStyle/>
          <a:p>
            <a:pPr>
              <a:lnSpc>
                <a:spcPct val="120000"/>
              </a:lnSpc>
              <a:spcAft>
                <a:spcPts val="1200"/>
              </a:spcAft>
            </a:pPr>
            <a:r>
              <a:rPr lang="it-IT" dirty="0" smtClean="0"/>
              <a:t>Possiamo scrivere 3 diverse strutture di Lewis per questo ione.</a:t>
            </a:r>
          </a:p>
        </p:txBody>
      </p:sp>
    </p:spTree>
    <p:extLst>
      <p:ext uri="{BB962C8B-B14F-4D97-AF65-F5344CB8AC3E}">
        <p14:creationId xmlns:p14="http://schemas.microsoft.com/office/powerpoint/2010/main" val="424135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45"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ppt_w</p:attrName>
                                        </p:attrNameLst>
                                      </p:cBhvr>
                                      <p:tavLst>
                                        <p:tav tm="0" fmla="#ppt_w*sin(2.5*pi*$)">
                                          <p:val>
                                            <p:fltVal val="0"/>
                                          </p:val>
                                        </p:tav>
                                        <p:tav tm="100000">
                                          <p:val>
                                            <p:fltVal val="1"/>
                                          </p:val>
                                        </p:tav>
                                      </p:tavLst>
                                    </p:anim>
                                    <p:anim calcmode="lin" valueType="num">
                                      <p:cBhvr>
                                        <p:cTn id="25" dur="200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Legami ionici</a:t>
            </a:r>
            <a:endParaRPr lang="it-IT" sz="3200" dirty="0">
              <a:solidFill>
                <a:srgbClr val="0070C0"/>
              </a:solidFill>
            </a:endParaRPr>
          </a:p>
        </p:txBody>
      </p:sp>
      <p:sp>
        <p:nvSpPr>
          <p:cNvPr id="10" name="Content Placeholder 2"/>
          <p:cNvSpPr txBox="1">
            <a:spLocks/>
          </p:cNvSpPr>
          <p:nvPr/>
        </p:nvSpPr>
        <p:spPr>
          <a:xfrm>
            <a:off x="571500" y="857135"/>
            <a:ext cx="799651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Nei composti ionici, un atomo accetta l’elettrone di un altro atomo. Energia di ionizzazione, affinità elettronica ed elettronegatività aiutano a prevedere quali composti formano facilmente legami ionici, cedendo o acquistando elettroni.</a:t>
            </a:r>
          </a:p>
        </p:txBody>
      </p:sp>
      <p:pic>
        <p:nvPicPr>
          <p:cNvPr id="8" name="Immagine 1"/>
          <p:cNvPicPr>
            <a:picLocks noChangeAspect="1"/>
          </p:cNvPicPr>
          <p:nvPr/>
        </p:nvPicPr>
        <p:blipFill rotWithShape="1">
          <a:blip r:embed="rId2">
            <a:extLst>
              <a:ext uri="{28A0092B-C50C-407E-A947-70E740481C1C}">
                <a14:useLocalDpi xmlns:a14="http://schemas.microsoft.com/office/drawing/2010/main" val="0"/>
              </a:ext>
            </a:extLst>
          </a:blip>
          <a:srcRect l="30922" t="2294" r="32026" b="21854"/>
          <a:stretch/>
        </p:blipFill>
        <p:spPr bwMode="auto">
          <a:xfrm>
            <a:off x="179156" y="1917631"/>
            <a:ext cx="3076649" cy="42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b="28399"/>
          <a:stretch/>
        </p:blipFill>
        <p:spPr bwMode="auto">
          <a:xfrm>
            <a:off x="5527973" y="1917631"/>
            <a:ext cx="3616027" cy="472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3182502" y="2030632"/>
            <a:ext cx="277451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it-IT" sz="1800" dirty="0" smtClean="0"/>
              <a:t>Atomi con bassa </a:t>
            </a:r>
            <a:r>
              <a:rPr lang="it-IT" sz="1800" dirty="0" smtClean="0"/>
              <a:t>energia di ionizzazione </a:t>
            </a:r>
            <a:r>
              <a:rPr lang="it-IT" sz="1800" dirty="0" smtClean="0"/>
              <a:t>tendono a cedere elettroni, trasformandosi in ioni positivi. </a:t>
            </a:r>
          </a:p>
          <a:p>
            <a:pPr marL="0" indent="0" algn="ctr">
              <a:lnSpc>
                <a:spcPct val="120000"/>
              </a:lnSpc>
              <a:spcBef>
                <a:spcPts val="0"/>
              </a:spcBef>
              <a:spcAft>
                <a:spcPts val="600"/>
              </a:spcAft>
              <a:buNone/>
            </a:pPr>
            <a:r>
              <a:rPr lang="it-IT" sz="1800" dirty="0" smtClean="0"/>
              <a:t>Atomi con elevata </a:t>
            </a:r>
            <a:r>
              <a:rPr lang="it-IT" sz="1800" dirty="0" smtClean="0"/>
              <a:t>affinità elettronica* </a:t>
            </a:r>
            <a:r>
              <a:rPr lang="it-IT" sz="1800" dirty="0" smtClean="0"/>
              <a:t>tendono ad acquistare elettroni. </a:t>
            </a:r>
          </a:p>
          <a:p>
            <a:pPr marL="0" indent="0" algn="ctr">
              <a:lnSpc>
                <a:spcPct val="120000"/>
              </a:lnSpc>
              <a:spcBef>
                <a:spcPts val="0"/>
              </a:spcBef>
              <a:spcAft>
                <a:spcPts val="600"/>
              </a:spcAft>
              <a:buNone/>
            </a:pPr>
            <a:r>
              <a:rPr lang="it-IT" sz="1800" dirty="0" smtClean="0"/>
              <a:t>Entrambi vengono stabilizzati quando raggiungono la configurazione dell’ottetto. </a:t>
            </a:r>
          </a:p>
        </p:txBody>
      </p:sp>
      <p:sp>
        <p:nvSpPr>
          <p:cNvPr id="3" name="CasellaDiTesto 2"/>
          <p:cNvSpPr txBox="1"/>
          <p:nvPr/>
        </p:nvSpPr>
        <p:spPr>
          <a:xfrm>
            <a:off x="179156" y="6460066"/>
            <a:ext cx="7391703" cy="369332"/>
          </a:xfrm>
          <a:prstGeom prst="rect">
            <a:avLst/>
          </a:prstGeom>
          <a:noFill/>
        </p:spPr>
        <p:txBody>
          <a:bodyPr wrap="none" rtlCol="0">
            <a:spAutoFit/>
          </a:bodyPr>
          <a:lstStyle/>
          <a:p>
            <a:r>
              <a:rPr lang="it-IT" dirty="0" smtClean="0"/>
              <a:t>*alta o bassa AE: dipende dalla convenzione del segno nella definizione di AE</a:t>
            </a:r>
            <a:endParaRPr lang="it-IT" dirty="0"/>
          </a:p>
        </p:txBody>
      </p:sp>
    </p:spTree>
    <p:extLst>
      <p:ext uri="{BB962C8B-B14F-4D97-AF65-F5344CB8AC3E}">
        <p14:creationId xmlns:p14="http://schemas.microsoft.com/office/powerpoint/2010/main" val="9013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Strutture di risonanza</a:t>
            </a:r>
            <a:endParaRPr lang="it-IT" altLang="it-IT" sz="3200" baseline="-25000" smtClean="0">
              <a:solidFill>
                <a:srgbClr val="0000FF"/>
              </a:solidFill>
              <a:latin typeface="Arial" panose="020B0604020202020204" pitchFamily="34" charset="0"/>
            </a:endParaRPr>
          </a:p>
        </p:txBody>
      </p:sp>
      <p:sp>
        <p:nvSpPr>
          <p:cNvPr id="30723" name="Text Box 3"/>
          <p:cNvSpPr txBox="1">
            <a:spLocks noChangeArrowheads="1"/>
          </p:cNvSpPr>
          <p:nvPr/>
        </p:nvSpPr>
        <p:spPr bwMode="auto">
          <a:xfrm>
            <a:off x="457200" y="1371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Symbol" panose="05050102010706020507" pitchFamily="18" charset="2"/>
            </a:endParaRPr>
          </a:p>
        </p:txBody>
      </p:sp>
      <p:pic>
        <p:nvPicPr>
          <p:cNvPr id="30724" name="Picture 4" descr="C:\Documents and Settings\Administrator\Documenti\Immagin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4935538"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228600" y="3276600"/>
            <a:ext cx="8534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latin typeface="Arial" panose="020B0604020202020204" pitchFamily="34" charset="0"/>
              </a:rPr>
              <a:t>La molecola </a:t>
            </a:r>
            <a:r>
              <a:rPr lang="it-IT" altLang="it-IT" sz="2000">
                <a:solidFill>
                  <a:srgbClr val="FA2906"/>
                </a:solidFill>
                <a:latin typeface="Arial" panose="020B0604020202020204" pitchFamily="34" charset="0"/>
              </a:rPr>
              <a:t>NON</a:t>
            </a:r>
            <a:r>
              <a:rPr lang="it-IT" altLang="it-IT" sz="2000">
                <a:latin typeface="Arial" panose="020B0604020202020204" pitchFamily="34" charset="0"/>
              </a:rPr>
              <a:t> è in rapida oscillazione tra due forme discrete.</a:t>
            </a:r>
          </a:p>
          <a:p>
            <a:pPr algn="just" eaLnBrk="1" hangingPunct="1">
              <a:spcBef>
                <a:spcPct val="50000"/>
              </a:spcBef>
              <a:buFontTx/>
              <a:buNone/>
            </a:pPr>
            <a:r>
              <a:rPr lang="it-IT" altLang="it-IT" sz="2000">
                <a:latin typeface="Arial" panose="020B0604020202020204" pitchFamily="34" charset="0"/>
              </a:rPr>
              <a:t>Esiste un’unica forma per la molecola dell’ozono e la distanza di legame tra gli ossigeni è uguale ed intermedia tra quella caratteristica di un legame singolo e uno doppio tra due atomi di ossigeno.</a:t>
            </a:r>
          </a:p>
          <a:p>
            <a:pPr algn="just" eaLnBrk="1" hangingPunct="1">
              <a:spcBef>
                <a:spcPct val="50000"/>
              </a:spcBef>
              <a:buFontTx/>
              <a:buNone/>
            </a:pPr>
            <a:r>
              <a:rPr lang="it-IT" altLang="it-IT" sz="2000">
                <a:latin typeface="Arial" panose="020B0604020202020204" pitchFamily="34" charset="0"/>
              </a:rPr>
              <a:t>Si utilizzano due strutture di Lewis (in questo caso) perché una sola è insufficiente a descrivere la struttura reale.</a:t>
            </a:r>
          </a:p>
        </p:txBody>
      </p:sp>
    </p:spTree>
    <p:extLst>
      <p:ext uri="{BB962C8B-B14F-4D97-AF65-F5344CB8AC3E}">
        <p14:creationId xmlns:p14="http://schemas.microsoft.com/office/powerpoint/2010/main" val="175087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987" y="404351"/>
            <a:ext cx="8064502" cy="6155531"/>
          </a:xfrm>
          <a:prstGeom prst="rect">
            <a:avLst/>
          </a:prstGeom>
          <a:noFill/>
        </p:spPr>
        <p:txBody>
          <a:bodyPr wrap="square" rtlCol="0">
            <a:spAutoFit/>
          </a:bodyPr>
          <a:lstStyle/>
          <a:p>
            <a:pPr>
              <a:lnSpc>
                <a:spcPct val="120000"/>
              </a:lnSpc>
              <a:spcAft>
                <a:spcPts val="1200"/>
              </a:spcAft>
            </a:pPr>
            <a:r>
              <a:rPr lang="it-IT" dirty="0"/>
              <a:t>Quando </a:t>
            </a:r>
            <a:r>
              <a:rPr lang="it-IT" dirty="0" smtClean="0"/>
              <a:t>scriviamo </a:t>
            </a:r>
            <a:r>
              <a:rPr lang="it-IT" dirty="0"/>
              <a:t>strutture di risonanza </a:t>
            </a:r>
            <a:r>
              <a:rPr lang="it-IT" dirty="0" smtClean="0"/>
              <a:t>dobbiamo </a:t>
            </a:r>
            <a:r>
              <a:rPr lang="it-IT" dirty="0"/>
              <a:t>tenere conto di alcune </a:t>
            </a:r>
            <a:r>
              <a:rPr lang="it-IT" dirty="0" smtClean="0"/>
              <a:t>regole: </a:t>
            </a:r>
            <a:endParaRPr lang="it-IT" dirty="0"/>
          </a:p>
          <a:p>
            <a:pPr marL="342900" indent="-342900">
              <a:lnSpc>
                <a:spcPct val="120000"/>
              </a:lnSpc>
              <a:spcAft>
                <a:spcPts val="1200"/>
              </a:spcAft>
              <a:buFont typeface="+mj-lt"/>
              <a:buAutoNum type="arabicPeriod"/>
            </a:pPr>
            <a:r>
              <a:rPr lang="it-IT" dirty="0" smtClean="0"/>
              <a:t>Gli </a:t>
            </a:r>
            <a:r>
              <a:rPr lang="it-IT" dirty="0"/>
              <a:t>atomi che partecipano alla struttura devono avere le </a:t>
            </a:r>
            <a:r>
              <a:rPr lang="it-IT" u="sng" dirty="0"/>
              <a:t>stesse connessioni</a:t>
            </a:r>
            <a:r>
              <a:rPr lang="it-IT" dirty="0"/>
              <a:t>. </a:t>
            </a:r>
            <a:r>
              <a:rPr lang="it-IT" dirty="0" smtClean="0"/>
              <a:t>Una </a:t>
            </a:r>
            <a:r>
              <a:rPr lang="it-IT" dirty="0"/>
              <a:t>struttura con diverse </a:t>
            </a:r>
            <a:r>
              <a:rPr lang="it-IT" dirty="0" smtClean="0"/>
              <a:t>connessioni </a:t>
            </a:r>
            <a:r>
              <a:rPr lang="it-IT" dirty="0"/>
              <a:t>è una molecola diversa.</a:t>
            </a:r>
          </a:p>
          <a:p>
            <a:pPr marL="342900" indent="-342900">
              <a:lnSpc>
                <a:spcPct val="120000"/>
              </a:lnSpc>
              <a:spcAft>
                <a:spcPts val="1200"/>
              </a:spcAft>
              <a:buFont typeface="+mj-lt"/>
              <a:buAutoNum type="arabicPeriod"/>
            </a:pPr>
            <a:r>
              <a:rPr lang="it-IT" dirty="0" smtClean="0"/>
              <a:t>I </a:t>
            </a:r>
            <a:r>
              <a:rPr lang="it-IT" u="sng" dirty="0"/>
              <a:t>doppietti solitari attorno all’atomo centrale </a:t>
            </a:r>
            <a:r>
              <a:rPr lang="it-IT" u="sng" dirty="0" smtClean="0"/>
              <a:t>non </a:t>
            </a:r>
            <a:r>
              <a:rPr lang="it-IT" u="sng" dirty="0"/>
              <a:t>devono essere modificati</a:t>
            </a:r>
            <a:r>
              <a:rPr lang="it-IT" dirty="0"/>
              <a:t> quando si disegnano strutture di risonanza.</a:t>
            </a:r>
          </a:p>
          <a:p>
            <a:pPr marL="342900" indent="-342900">
              <a:lnSpc>
                <a:spcPct val="120000"/>
              </a:lnSpc>
              <a:spcAft>
                <a:spcPts val="1200"/>
              </a:spcAft>
              <a:buFont typeface="+mj-lt"/>
              <a:buAutoNum type="arabicPeriod"/>
            </a:pPr>
            <a:r>
              <a:rPr lang="it-IT" dirty="0" smtClean="0"/>
              <a:t>Le forme limite </a:t>
            </a:r>
            <a:r>
              <a:rPr lang="it-IT" dirty="0"/>
              <a:t>di risonanza </a:t>
            </a:r>
            <a:r>
              <a:rPr lang="it-IT" dirty="0" smtClean="0"/>
              <a:t>differiscono per </a:t>
            </a:r>
            <a:r>
              <a:rPr lang="it-IT" dirty="0"/>
              <a:t>i legami </a:t>
            </a:r>
            <a:r>
              <a:rPr lang="it-IT" dirty="0" smtClean="0"/>
              <a:t>(singoli/doppi/tripli) e per </a:t>
            </a:r>
            <a:r>
              <a:rPr lang="it-IT" dirty="0"/>
              <a:t>la posizione dei doppietti solitari attorno agli atomi </a:t>
            </a:r>
            <a:r>
              <a:rPr lang="it-IT" dirty="0" smtClean="0"/>
              <a:t>terminali.</a:t>
            </a:r>
          </a:p>
          <a:p>
            <a:pPr marL="342900" indent="-342900">
              <a:lnSpc>
                <a:spcPct val="120000"/>
              </a:lnSpc>
              <a:spcAft>
                <a:spcPts val="1200"/>
              </a:spcAft>
              <a:buFont typeface="+mj-lt"/>
              <a:buAutoNum type="arabicPeriod"/>
            </a:pPr>
            <a:r>
              <a:rPr lang="it-IT" dirty="0" smtClean="0"/>
              <a:t>Le forme limite di risonanza possono essere tra loro equivalenti oppure alcune possono avere un’energia più bassa ed essere quindi favorite.</a:t>
            </a:r>
          </a:p>
          <a:p>
            <a:pPr marL="358775">
              <a:lnSpc>
                <a:spcPct val="120000"/>
              </a:lnSpc>
              <a:spcAft>
                <a:spcPts val="1200"/>
              </a:spcAft>
            </a:pPr>
            <a:r>
              <a:rPr lang="it-IT" dirty="0" smtClean="0"/>
              <a:t>Per individuare la forma limite a energia più bassa:</a:t>
            </a:r>
          </a:p>
          <a:p>
            <a:pPr marL="644525" indent="-285750">
              <a:lnSpc>
                <a:spcPct val="120000"/>
              </a:lnSpc>
              <a:spcAft>
                <a:spcPts val="1200"/>
              </a:spcAft>
              <a:buFont typeface="Wingdings" panose="05000000000000000000" pitchFamily="2" charset="2"/>
              <a:buChar char="Ø"/>
            </a:pPr>
            <a:r>
              <a:rPr lang="it-IT" dirty="0" smtClean="0"/>
              <a:t>Per </a:t>
            </a:r>
            <a:r>
              <a:rPr lang="it-IT" dirty="0"/>
              <a:t>il </a:t>
            </a:r>
            <a:r>
              <a:rPr lang="it-IT" b="1" dirty="0"/>
              <a:t>principio di elettroneutralità</a:t>
            </a:r>
            <a:r>
              <a:rPr lang="it-IT" dirty="0"/>
              <a:t>, la struttura più stabile è quella che ha </a:t>
            </a:r>
            <a:r>
              <a:rPr lang="it-IT" u="sng" dirty="0" smtClean="0"/>
              <a:t>cariche formali </a:t>
            </a:r>
            <a:r>
              <a:rPr lang="it-IT" u="sng" dirty="0"/>
              <a:t>minori</a:t>
            </a:r>
            <a:r>
              <a:rPr lang="it-IT" dirty="0"/>
              <a:t>, in valore assoluto, sugli atomi della molecola. </a:t>
            </a:r>
          </a:p>
          <a:p>
            <a:pPr marL="644525" indent="-285750">
              <a:lnSpc>
                <a:spcPct val="120000"/>
              </a:lnSpc>
              <a:spcAft>
                <a:spcPts val="1200"/>
              </a:spcAft>
              <a:buFont typeface="Wingdings" panose="05000000000000000000" pitchFamily="2" charset="2"/>
              <a:buChar char="Ø"/>
            </a:pPr>
            <a:r>
              <a:rPr lang="it-IT" dirty="0" smtClean="0"/>
              <a:t>Consideriamo anche l’</a:t>
            </a:r>
            <a:r>
              <a:rPr lang="it-IT" b="1" dirty="0" smtClean="0"/>
              <a:t>elettronegatività</a:t>
            </a:r>
            <a:r>
              <a:rPr lang="it-IT" dirty="0" smtClean="0"/>
              <a:t>: le </a:t>
            </a:r>
            <a:r>
              <a:rPr lang="it-IT" dirty="0"/>
              <a:t>strutture </a:t>
            </a:r>
            <a:r>
              <a:rPr lang="it-IT" dirty="0" smtClean="0"/>
              <a:t>con cariche negative </a:t>
            </a:r>
            <a:r>
              <a:rPr lang="it-IT" dirty="0"/>
              <a:t>su atomi più elettronegativi e </a:t>
            </a:r>
            <a:r>
              <a:rPr lang="it-IT" dirty="0" smtClean="0"/>
              <a:t>cariche positive </a:t>
            </a:r>
            <a:r>
              <a:rPr lang="it-IT" dirty="0"/>
              <a:t>su atomi meno elettronegativi sono favorite</a:t>
            </a:r>
            <a:r>
              <a:rPr lang="it-IT" dirty="0" smtClean="0"/>
              <a:t>.</a:t>
            </a:r>
          </a:p>
        </p:txBody>
      </p:sp>
    </p:spTree>
    <p:extLst>
      <p:ext uri="{BB962C8B-B14F-4D97-AF65-F5344CB8AC3E}">
        <p14:creationId xmlns:p14="http://schemas.microsoft.com/office/powerpoint/2010/main" val="8190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50880" y="3388974"/>
            <a:ext cx="7996518" cy="443198"/>
          </a:xfrm>
          <a:prstGeom prst="rect">
            <a:avLst/>
          </a:prstGeom>
          <a:noFill/>
        </p:spPr>
        <p:txBody>
          <a:bodyPr wrap="square" rtlCol="0">
            <a:spAutoFit/>
          </a:bodyPr>
          <a:lstStyle/>
          <a:p>
            <a:pPr>
              <a:lnSpc>
                <a:spcPct val="120000"/>
              </a:lnSpc>
              <a:spcAft>
                <a:spcPts val="1200"/>
              </a:spcAft>
            </a:pPr>
            <a:r>
              <a:rPr lang="it-IT" sz="1900" i="1" dirty="0" smtClean="0"/>
              <a:t>Esempio: forme di risonanza di HCO</a:t>
            </a:r>
            <a:r>
              <a:rPr lang="it-IT" sz="1900" i="1" baseline="-25000" dirty="0" smtClean="0"/>
              <a:t>3</a:t>
            </a:r>
            <a:r>
              <a:rPr lang="it-IT" sz="1900" i="1" baseline="30000" dirty="0" smtClean="0"/>
              <a:t>-</a:t>
            </a:r>
          </a:p>
        </p:txBody>
      </p:sp>
      <p:sp>
        <p:nvSpPr>
          <p:cNvPr id="34" name="TextBox 33"/>
          <p:cNvSpPr txBox="1"/>
          <p:nvPr/>
        </p:nvSpPr>
        <p:spPr>
          <a:xfrm>
            <a:off x="2724150" y="2485060"/>
            <a:ext cx="4029076" cy="443198"/>
          </a:xfrm>
          <a:prstGeom prst="rect">
            <a:avLst/>
          </a:prstGeom>
          <a:noFill/>
        </p:spPr>
        <p:txBody>
          <a:bodyPr wrap="square" rtlCol="0">
            <a:spAutoFit/>
          </a:bodyPr>
          <a:lstStyle/>
          <a:p>
            <a:pPr>
              <a:lnSpc>
                <a:spcPct val="120000"/>
              </a:lnSpc>
              <a:spcAft>
                <a:spcPts val="1200"/>
              </a:spcAft>
            </a:pPr>
            <a:r>
              <a:rPr lang="it-IT" sz="1900" i="1" dirty="0" smtClean="0"/>
              <a:t>3 forme limite di risonanza equivalenti</a:t>
            </a:r>
            <a:endParaRPr lang="it-IT" sz="1900" i="1" baseline="30000" dirty="0" smtClean="0"/>
          </a:p>
        </p:txBody>
      </p:sp>
      <p:sp>
        <p:nvSpPr>
          <p:cNvPr id="35" name="TextBox 34"/>
          <p:cNvSpPr txBox="1"/>
          <p:nvPr/>
        </p:nvSpPr>
        <p:spPr>
          <a:xfrm>
            <a:off x="2619375" y="5975036"/>
            <a:ext cx="4029076" cy="443198"/>
          </a:xfrm>
          <a:prstGeom prst="rect">
            <a:avLst/>
          </a:prstGeom>
          <a:noFill/>
        </p:spPr>
        <p:txBody>
          <a:bodyPr wrap="square" rtlCol="0">
            <a:spAutoFit/>
          </a:bodyPr>
          <a:lstStyle/>
          <a:p>
            <a:pPr>
              <a:lnSpc>
                <a:spcPct val="120000"/>
              </a:lnSpc>
              <a:spcAft>
                <a:spcPts val="1200"/>
              </a:spcAft>
            </a:pPr>
            <a:r>
              <a:rPr lang="it-IT" sz="1900" i="1" dirty="0"/>
              <a:t>2</a:t>
            </a:r>
            <a:r>
              <a:rPr lang="it-IT" sz="1900" i="1" dirty="0" smtClean="0"/>
              <a:t> forme limite di risonanza equivalenti</a:t>
            </a:r>
            <a:endParaRPr lang="it-IT" sz="1900" i="1" baseline="30000" dirty="0" smtClean="0"/>
          </a:p>
        </p:txBody>
      </p:sp>
      <p:grpSp>
        <p:nvGrpSpPr>
          <p:cNvPr id="5" name="Group 4"/>
          <p:cNvGrpSpPr/>
          <p:nvPr/>
        </p:nvGrpSpPr>
        <p:grpSpPr>
          <a:xfrm>
            <a:off x="1448043" y="646043"/>
            <a:ext cx="6602654" cy="1798397"/>
            <a:chOff x="1912937" y="981075"/>
            <a:chExt cx="5651500" cy="129885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937" y="1168675"/>
              <a:ext cx="5651500" cy="1111250"/>
            </a:xfrm>
            <a:prstGeom prst="rect">
              <a:avLst/>
            </a:prstGeom>
          </p:spPr>
        </p:pic>
        <p:sp>
          <p:nvSpPr>
            <p:cNvPr id="4" name="Rectangle 3"/>
            <p:cNvSpPr/>
            <p:nvPr/>
          </p:nvSpPr>
          <p:spPr>
            <a:xfrm>
              <a:off x="4048125" y="981075"/>
              <a:ext cx="31432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26" y="312727"/>
            <a:ext cx="4184650" cy="412750"/>
          </a:xfrm>
          <a:prstGeom prst="rect">
            <a:avLst/>
          </a:prstGeom>
        </p:spPr>
      </p:pic>
      <p:sp>
        <p:nvSpPr>
          <p:cNvPr id="43" name="TextBox 42"/>
          <p:cNvSpPr txBox="1"/>
          <p:nvPr/>
        </p:nvSpPr>
        <p:spPr>
          <a:xfrm>
            <a:off x="550880" y="346238"/>
            <a:ext cx="7996518" cy="419859"/>
          </a:xfrm>
          <a:prstGeom prst="rect">
            <a:avLst/>
          </a:prstGeom>
          <a:noFill/>
        </p:spPr>
        <p:txBody>
          <a:bodyPr wrap="square" rtlCol="0">
            <a:spAutoFit/>
          </a:bodyPr>
          <a:lstStyle/>
          <a:p>
            <a:pPr>
              <a:lnSpc>
                <a:spcPct val="120000"/>
              </a:lnSpc>
              <a:spcAft>
                <a:spcPts val="1200"/>
              </a:spcAft>
            </a:pPr>
            <a:r>
              <a:rPr lang="it-IT" sz="1900" i="1" dirty="0" smtClean="0"/>
              <a:t>Esempio: forme di risonanza di CO</a:t>
            </a:r>
            <a:r>
              <a:rPr lang="it-IT" sz="1900" i="1" baseline="-25000" dirty="0" smtClean="0"/>
              <a:t>3</a:t>
            </a:r>
            <a:r>
              <a:rPr lang="it-IT" sz="1900" i="1" baseline="30000" dirty="0" smtClean="0"/>
              <a:t>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042" y="3846653"/>
            <a:ext cx="4959350" cy="527050"/>
          </a:xfrm>
          <a:prstGeom prst="rect">
            <a:avLst/>
          </a:prstGeom>
        </p:spPr>
      </p:pic>
      <p:grpSp>
        <p:nvGrpSpPr>
          <p:cNvPr id="9" name="Group 8"/>
          <p:cNvGrpSpPr/>
          <p:nvPr/>
        </p:nvGrpSpPr>
        <p:grpSpPr>
          <a:xfrm>
            <a:off x="1253037" y="4373703"/>
            <a:ext cx="6606177" cy="1635111"/>
            <a:chOff x="1253037" y="4373703"/>
            <a:chExt cx="6606177" cy="1635111"/>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037" y="4373703"/>
              <a:ext cx="6606177" cy="1635111"/>
            </a:xfrm>
            <a:prstGeom prst="rect">
              <a:avLst/>
            </a:prstGeom>
          </p:spPr>
        </p:pic>
        <p:sp>
          <p:nvSpPr>
            <p:cNvPr id="8" name="Rectangle 7"/>
            <p:cNvSpPr/>
            <p:nvPr/>
          </p:nvSpPr>
          <p:spPr>
            <a:xfrm>
              <a:off x="6331226" y="5784574"/>
              <a:ext cx="228600" cy="19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6473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550880" y="346238"/>
            <a:ext cx="7996518" cy="443198"/>
          </a:xfrm>
          <a:prstGeom prst="rect">
            <a:avLst/>
          </a:prstGeom>
          <a:noFill/>
        </p:spPr>
        <p:txBody>
          <a:bodyPr wrap="square" rtlCol="0">
            <a:spAutoFit/>
          </a:bodyPr>
          <a:lstStyle/>
          <a:p>
            <a:pPr>
              <a:lnSpc>
                <a:spcPct val="120000"/>
              </a:lnSpc>
              <a:spcAft>
                <a:spcPts val="1200"/>
              </a:spcAft>
            </a:pPr>
            <a:r>
              <a:rPr lang="it-IT" sz="1900" i="1" dirty="0" smtClean="0"/>
              <a:t>Esempio: forme di risonanza di CO</a:t>
            </a:r>
            <a:r>
              <a:rPr lang="it-IT" sz="1900" i="1" baseline="-25000" dirty="0"/>
              <a:t>2</a:t>
            </a:r>
            <a:endParaRPr lang="it-IT" sz="1900" i="1" baseline="30000" dirty="0" smtClean="0"/>
          </a:p>
        </p:txBody>
      </p:sp>
      <p:sp>
        <p:nvSpPr>
          <p:cNvPr id="31" name="TextBox 30"/>
          <p:cNvSpPr txBox="1"/>
          <p:nvPr/>
        </p:nvSpPr>
        <p:spPr>
          <a:xfrm>
            <a:off x="550880" y="3726907"/>
            <a:ext cx="7996518" cy="419859"/>
          </a:xfrm>
          <a:prstGeom prst="rect">
            <a:avLst/>
          </a:prstGeom>
          <a:noFill/>
        </p:spPr>
        <p:txBody>
          <a:bodyPr wrap="square" rtlCol="0">
            <a:spAutoFit/>
          </a:bodyPr>
          <a:lstStyle/>
          <a:p>
            <a:pPr>
              <a:lnSpc>
                <a:spcPct val="120000"/>
              </a:lnSpc>
              <a:spcAft>
                <a:spcPts val="1200"/>
              </a:spcAft>
            </a:pPr>
            <a:r>
              <a:rPr lang="it-IT" sz="1900" i="1" dirty="0" smtClean="0"/>
              <a:t>Esempio: forme di risonanza di O</a:t>
            </a:r>
            <a:r>
              <a:rPr lang="it-IT" sz="1900" i="1" baseline="-25000" dirty="0" smtClean="0"/>
              <a:t>3</a:t>
            </a:r>
            <a:r>
              <a:rPr lang="it-IT" sz="1900" i="1" dirty="0" smtClean="0"/>
              <a:t> (ozono)</a:t>
            </a:r>
          </a:p>
        </p:txBody>
      </p:sp>
      <p:sp>
        <p:nvSpPr>
          <p:cNvPr id="6" name="TextBox 5"/>
          <p:cNvSpPr txBox="1"/>
          <p:nvPr/>
        </p:nvSpPr>
        <p:spPr>
          <a:xfrm>
            <a:off x="647700" y="2009604"/>
            <a:ext cx="3228975" cy="1089529"/>
          </a:xfrm>
          <a:prstGeom prst="rect">
            <a:avLst/>
          </a:prstGeom>
          <a:noFill/>
        </p:spPr>
        <p:txBody>
          <a:bodyPr wrap="square" rtlCol="0">
            <a:spAutoFit/>
          </a:bodyPr>
          <a:lstStyle/>
          <a:p>
            <a:pPr algn="ctr">
              <a:lnSpc>
                <a:spcPct val="120000"/>
              </a:lnSpc>
              <a:spcAft>
                <a:spcPts val="1200"/>
              </a:spcAft>
            </a:pPr>
            <a:r>
              <a:rPr lang="it-IT" i="1" dirty="0" smtClean="0"/>
              <a:t>Questa è la struttura più stabile! Perchè rispetta il principio di elettroneutralità.</a:t>
            </a:r>
            <a:endParaRPr lang="it-IT" i="1" baseline="30000" dirty="0" smtClean="0"/>
          </a:p>
        </p:txBody>
      </p:sp>
      <p:sp>
        <p:nvSpPr>
          <p:cNvPr id="7" name="TextBox 6"/>
          <p:cNvSpPr txBox="1"/>
          <p:nvPr/>
        </p:nvSpPr>
        <p:spPr>
          <a:xfrm>
            <a:off x="4549139" y="2089921"/>
            <a:ext cx="3228975" cy="402546"/>
          </a:xfrm>
          <a:prstGeom prst="rect">
            <a:avLst/>
          </a:prstGeom>
          <a:noFill/>
        </p:spPr>
        <p:txBody>
          <a:bodyPr wrap="square" rtlCol="0">
            <a:spAutoFit/>
          </a:bodyPr>
          <a:lstStyle/>
          <a:p>
            <a:pPr algn="ctr">
              <a:lnSpc>
                <a:spcPct val="120000"/>
              </a:lnSpc>
              <a:spcAft>
                <a:spcPts val="1200"/>
              </a:spcAft>
            </a:pPr>
            <a:r>
              <a:rPr lang="it-IT" i="1" dirty="0" smtClean="0"/>
              <a:t>Strutture a più alta energia</a:t>
            </a:r>
            <a:endParaRPr lang="it-IT" i="1" baseline="30000" dirty="0" smtClean="0"/>
          </a:p>
        </p:txBody>
      </p:sp>
      <p:sp>
        <p:nvSpPr>
          <p:cNvPr id="8" name="TextBox 7"/>
          <p:cNvSpPr txBox="1"/>
          <p:nvPr/>
        </p:nvSpPr>
        <p:spPr>
          <a:xfrm>
            <a:off x="5674658" y="4789201"/>
            <a:ext cx="2802592" cy="1089529"/>
          </a:xfrm>
          <a:prstGeom prst="rect">
            <a:avLst/>
          </a:prstGeom>
          <a:noFill/>
        </p:spPr>
        <p:txBody>
          <a:bodyPr wrap="square" rtlCol="0">
            <a:spAutoFit/>
          </a:bodyPr>
          <a:lstStyle/>
          <a:p>
            <a:pPr>
              <a:lnSpc>
                <a:spcPct val="120000"/>
              </a:lnSpc>
              <a:spcAft>
                <a:spcPts val="1200"/>
              </a:spcAft>
            </a:pPr>
            <a:r>
              <a:rPr lang="it-IT" i="1" dirty="0" smtClean="0"/>
              <a:t>Non è possibile scrivere una struttura in cui le cariche formali siano minori.</a:t>
            </a:r>
            <a:endParaRPr lang="it-IT" i="1" baseline="30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89" y="987600"/>
            <a:ext cx="7660961" cy="10078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150" y="455512"/>
            <a:ext cx="4102100" cy="355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171" y="4935936"/>
            <a:ext cx="4351334" cy="85277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769" y="4205613"/>
            <a:ext cx="3683000" cy="470788"/>
          </a:xfrm>
          <a:prstGeom prst="rect">
            <a:avLst/>
          </a:prstGeom>
        </p:spPr>
      </p:pic>
    </p:spTree>
    <p:extLst>
      <p:ext uri="{BB962C8B-B14F-4D97-AF65-F5344CB8AC3E}">
        <p14:creationId xmlns:p14="http://schemas.microsoft.com/office/powerpoint/2010/main" val="6485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71499" y="309415"/>
            <a:ext cx="7996518" cy="809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600" dirty="0" smtClean="0">
                <a:solidFill>
                  <a:srgbClr val="0070C0"/>
                </a:solidFill>
              </a:rPr>
              <a:t>Ordine di legame, energia di legame e distanza di legame</a:t>
            </a:r>
          </a:p>
        </p:txBody>
      </p:sp>
      <p:sp>
        <p:nvSpPr>
          <p:cNvPr id="43" name="TextBox 42"/>
          <p:cNvSpPr txBox="1"/>
          <p:nvPr/>
        </p:nvSpPr>
        <p:spPr>
          <a:xfrm>
            <a:off x="571499" y="1005489"/>
            <a:ext cx="7996518" cy="5399683"/>
          </a:xfrm>
          <a:prstGeom prst="rect">
            <a:avLst/>
          </a:prstGeom>
          <a:noFill/>
        </p:spPr>
        <p:txBody>
          <a:bodyPr wrap="square" rtlCol="0">
            <a:spAutoFit/>
          </a:bodyPr>
          <a:lstStyle/>
          <a:p>
            <a:pPr>
              <a:lnSpc>
                <a:spcPct val="120000"/>
              </a:lnSpc>
              <a:spcAft>
                <a:spcPts val="1200"/>
              </a:spcAft>
            </a:pPr>
            <a:r>
              <a:rPr lang="it-IT" sz="1900" dirty="0" smtClean="0"/>
              <a:t>Per </a:t>
            </a:r>
            <a:r>
              <a:rPr lang="it-IT" sz="1900" b="1" dirty="0" smtClean="0"/>
              <a:t>ordine di legame</a:t>
            </a:r>
            <a:r>
              <a:rPr lang="it-IT" sz="1900" dirty="0" smtClean="0"/>
              <a:t> si intende se il legame è singolo (di ordine 1), doppio (di ordine 2) o triplo (di ordine 3).</a:t>
            </a:r>
          </a:p>
          <a:p>
            <a:pPr>
              <a:lnSpc>
                <a:spcPct val="120000"/>
              </a:lnSpc>
              <a:spcAft>
                <a:spcPts val="1200"/>
              </a:spcAft>
            </a:pPr>
            <a:r>
              <a:rPr lang="it-IT" sz="1900" dirty="0" smtClean="0"/>
              <a:t>Che </a:t>
            </a:r>
            <a:r>
              <a:rPr lang="it-IT" sz="1900" dirty="0"/>
              <a:t>energia ci vuole per rompere o formare un legame chimico? </a:t>
            </a:r>
            <a:r>
              <a:rPr lang="it-IT" sz="1900" dirty="0" smtClean="0"/>
              <a:t>L’energia </a:t>
            </a:r>
            <a:r>
              <a:rPr lang="it-IT" sz="1900" dirty="0"/>
              <a:t>richiesta sarà tanto maggiore quando maggiore è </a:t>
            </a:r>
            <a:r>
              <a:rPr lang="it-IT" sz="1900" dirty="0" smtClean="0"/>
              <a:t>la stabilizzazione portata dal legame chimico e quanto maggiore è la </a:t>
            </a:r>
            <a:r>
              <a:rPr lang="it-IT" sz="1900" dirty="0"/>
              <a:t>forza del legame chimico. </a:t>
            </a:r>
            <a:endParaRPr lang="it-IT" sz="1900" dirty="0" smtClean="0"/>
          </a:p>
          <a:p>
            <a:pPr>
              <a:lnSpc>
                <a:spcPct val="120000"/>
              </a:lnSpc>
              <a:spcAft>
                <a:spcPts val="1200"/>
              </a:spcAft>
            </a:pPr>
            <a:r>
              <a:rPr lang="it-IT" sz="1900" dirty="0" smtClean="0"/>
              <a:t>A </a:t>
            </a:r>
            <a:r>
              <a:rPr lang="it-IT" sz="1900" dirty="0"/>
              <a:t>parità di specie atomiche coinvolte, l’</a:t>
            </a:r>
            <a:r>
              <a:rPr lang="it-IT" sz="1900" b="1" dirty="0"/>
              <a:t>energia </a:t>
            </a:r>
            <a:r>
              <a:rPr lang="it-IT" sz="1900" b="1" dirty="0" smtClean="0"/>
              <a:t>di legame </a:t>
            </a:r>
            <a:r>
              <a:rPr lang="it-IT" sz="1900" dirty="0" smtClean="0"/>
              <a:t>per </a:t>
            </a:r>
            <a:r>
              <a:rPr lang="it-IT" sz="1900" dirty="0"/>
              <a:t>un legame</a:t>
            </a:r>
            <a:r>
              <a:rPr lang="it-IT" sz="1900" b="1" dirty="0"/>
              <a:t> </a:t>
            </a:r>
            <a:r>
              <a:rPr lang="it-IT" sz="1900" dirty="0"/>
              <a:t>singolo è minore rispetto all’energia richiesta per rompere un legame </a:t>
            </a:r>
            <a:r>
              <a:rPr lang="it-IT" sz="1900" dirty="0" smtClean="0"/>
              <a:t>doppio, che a sua volta è minore dell’energia richiesta per rompere un legame triplo. </a:t>
            </a:r>
          </a:p>
          <a:p>
            <a:pPr marL="285750" indent="-285750">
              <a:lnSpc>
                <a:spcPct val="120000"/>
              </a:lnSpc>
              <a:spcAft>
                <a:spcPts val="1200"/>
              </a:spcAft>
              <a:buFont typeface="Wingdings" panose="05000000000000000000" pitchFamily="2" charset="2"/>
              <a:buChar char="Ø"/>
            </a:pPr>
            <a:r>
              <a:rPr lang="it-IT" sz="1900" b="1" dirty="0" smtClean="0"/>
              <a:t>L’energia di legame aumenta all’aumentare dell’ordine di legame</a:t>
            </a:r>
            <a:r>
              <a:rPr lang="it-IT" sz="1900" dirty="0" smtClean="0"/>
              <a:t>.</a:t>
            </a:r>
            <a:endParaRPr lang="it-IT" sz="1900" i="1" dirty="0"/>
          </a:p>
          <a:p>
            <a:pPr>
              <a:lnSpc>
                <a:spcPct val="120000"/>
              </a:lnSpc>
              <a:spcAft>
                <a:spcPts val="1200"/>
              </a:spcAft>
            </a:pPr>
            <a:r>
              <a:rPr lang="it-IT" sz="1900" dirty="0" smtClean="0"/>
              <a:t>E la distanza tra gli atomi? Tanto maggiore è la forza del legame, tanto minore è la distanza tra gli atomi coinvolti nel legame: legami singoli sono più lunghi dei legami doppi, che a loro volta sono più lunghi dei legami tripli.</a:t>
            </a:r>
            <a:r>
              <a:rPr lang="it-IT" sz="1900" b="1" dirty="0" smtClean="0"/>
              <a:t> </a:t>
            </a:r>
          </a:p>
          <a:p>
            <a:pPr marL="285750" indent="-285750">
              <a:lnSpc>
                <a:spcPct val="120000"/>
              </a:lnSpc>
              <a:spcAft>
                <a:spcPts val="1200"/>
              </a:spcAft>
              <a:buFont typeface="Wingdings" panose="05000000000000000000" pitchFamily="2" charset="2"/>
              <a:buChar char="Ø"/>
            </a:pPr>
            <a:r>
              <a:rPr lang="it-IT" sz="1900" b="1" dirty="0" smtClean="0"/>
              <a:t>La distanza di legame diminuisce all’aumentare dell’ordine di legame.</a:t>
            </a:r>
            <a:endParaRPr lang="it-IT" sz="1900" b="1" i="1" dirty="0" smtClean="0"/>
          </a:p>
        </p:txBody>
      </p:sp>
    </p:spTree>
    <p:extLst>
      <p:ext uri="{BB962C8B-B14F-4D97-AF65-F5344CB8AC3E}">
        <p14:creationId xmlns:p14="http://schemas.microsoft.com/office/powerpoint/2010/main" val="40937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406" y="3894262"/>
            <a:ext cx="5708650" cy="1136650"/>
          </a:xfrm>
          <a:prstGeom prst="rect">
            <a:avLst/>
          </a:prstGeom>
        </p:spPr>
      </p:pic>
      <p:sp>
        <p:nvSpPr>
          <p:cNvPr id="11" name="Title 1"/>
          <p:cNvSpPr txBox="1">
            <a:spLocks/>
          </p:cNvSpPr>
          <p:nvPr/>
        </p:nvSpPr>
        <p:spPr>
          <a:xfrm>
            <a:off x="571499" y="90340"/>
            <a:ext cx="7996518" cy="8092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Ordine di legame nell’ibrido di risonanza</a:t>
            </a:r>
          </a:p>
        </p:txBody>
      </p:sp>
      <p:sp>
        <p:nvSpPr>
          <p:cNvPr id="43" name="TextBox 42"/>
          <p:cNvSpPr txBox="1"/>
          <p:nvPr/>
        </p:nvSpPr>
        <p:spPr>
          <a:xfrm>
            <a:off x="581024" y="767364"/>
            <a:ext cx="7996518" cy="3191002"/>
          </a:xfrm>
          <a:prstGeom prst="rect">
            <a:avLst/>
          </a:prstGeom>
          <a:noFill/>
        </p:spPr>
        <p:txBody>
          <a:bodyPr wrap="square" rtlCol="0">
            <a:spAutoFit/>
          </a:bodyPr>
          <a:lstStyle/>
          <a:p>
            <a:pPr>
              <a:lnSpc>
                <a:spcPct val="120000"/>
              </a:lnSpc>
              <a:spcAft>
                <a:spcPts val="1200"/>
              </a:spcAft>
            </a:pPr>
            <a:r>
              <a:rPr lang="it-IT" dirty="0"/>
              <a:t>Quando però sono presenti più forme limite di risonanza</a:t>
            </a:r>
            <a:r>
              <a:rPr lang="it-IT" dirty="0" smtClean="0"/>
              <a:t>, </a:t>
            </a:r>
            <a:r>
              <a:rPr lang="it-IT" dirty="0"/>
              <a:t>per identificare l’ordine di legame </a:t>
            </a:r>
            <a:r>
              <a:rPr lang="it-IT" dirty="0" smtClean="0"/>
              <a:t>è </a:t>
            </a:r>
            <a:r>
              <a:rPr lang="it-IT" dirty="0"/>
              <a:t>necessario considerare tutte le forme di </a:t>
            </a:r>
            <a:r>
              <a:rPr lang="it-IT" dirty="0" smtClean="0"/>
              <a:t>risonanza equivalenti a più bassa energia (più rappresentative della molecola reale). </a:t>
            </a:r>
          </a:p>
          <a:p>
            <a:pPr>
              <a:lnSpc>
                <a:spcPct val="120000"/>
              </a:lnSpc>
              <a:spcAft>
                <a:spcPts val="1200"/>
              </a:spcAft>
            </a:pPr>
            <a:r>
              <a:rPr lang="it-IT" dirty="0" smtClean="0"/>
              <a:t>Per determinare l’ordine di legame, </a:t>
            </a:r>
            <a:r>
              <a:rPr lang="it-IT" b="1" dirty="0"/>
              <a:t>si contano le coppie di elettroni di </a:t>
            </a:r>
            <a:r>
              <a:rPr lang="it-IT" b="1" dirty="0" smtClean="0"/>
              <a:t>legame </a:t>
            </a:r>
            <a:r>
              <a:rPr lang="it-IT" b="1" dirty="0"/>
              <a:t>presenti nelle diverse forme e li si divide per il numero di forme limite di risonanza che vengono considerate</a:t>
            </a:r>
            <a:r>
              <a:rPr lang="it-IT" dirty="0"/>
              <a:t>. </a:t>
            </a:r>
            <a:endParaRPr lang="it-IT" dirty="0" smtClean="0"/>
          </a:p>
          <a:p>
            <a:pPr>
              <a:lnSpc>
                <a:spcPct val="120000"/>
              </a:lnSpc>
              <a:spcAft>
                <a:spcPts val="1200"/>
              </a:spcAft>
            </a:pPr>
            <a:r>
              <a:rPr lang="it-IT" dirty="0" smtClean="0"/>
              <a:t>In </a:t>
            </a:r>
            <a:r>
              <a:rPr lang="it-IT" dirty="0"/>
              <a:t>molti casi l’ordine di legame così calcolato risulta frazionario. </a:t>
            </a:r>
            <a:endParaRPr lang="it-IT" dirty="0" smtClean="0"/>
          </a:p>
          <a:p>
            <a:pPr>
              <a:lnSpc>
                <a:spcPct val="120000"/>
              </a:lnSpc>
              <a:spcAft>
                <a:spcPts val="1200"/>
              </a:spcAft>
            </a:pPr>
            <a:r>
              <a:rPr lang="it-IT" i="1" dirty="0" smtClean="0"/>
              <a:t>Esempio: ordine di legame C-O nello ione carbonato.</a:t>
            </a:r>
          </a:p>
        </p:txBody>
      </p:sp>
      <p:sp>
        <p:nvSpPr>
          <p:cNvPr id="4" name="TextBox 3"/>
          <p:cNvSpPr txBox="1"/>
          <p:nvPr/>
        </p:nvSpPr>
        <p:spPr>
          <a:xfrm>
            <a:off x="1598406" y="4814414"/>
            <a:ext cx="1323976" cy="369332"/>
          </a:xfrm>
          <a:prstGeom prst="rect">
            <a:avLst/>
          </a:prstGeom>
          <a:noFill/>
        </p:spPr>
        <p:txBody>
          <a:bodyPr wrap="square" rtlCol="0">
            <a:spAutoFit/>
          </a:bodyPr>
          <a:lstStyle/>
          <a:p>
            <a:r>
              <a:rPr lang="it-IT" dirty="0"/>
              <a:t>2</a:t>
            </a:r>
            <a:r>
              <a:rPr lang="it-IT" dirty="0" smtClean="0"/>
              <a:t> coppie</a:t>
            </a:r>
            <a:endParaRPr lang="it-IT" dirty="0"/>
          </a:p>
        </p:txBody>
      </p:sp>
      <p:sp>
        <p:nvSpPr>
          <p:cNvPr id="33" name="TextBox 32"/>
          <p:cNvSpPr txBox="1"/>
          <p:nvPr/>
        </p:nvSpPr>
        <p:spPr>
          <a:xfrm>
            <a:off x="3790743" y="4763934"/>
            <a:ext cx="1323976" cy="369332"/>
          </a:xfrm>
          <a:prstGeom prst="rect">
            <a:avLst/>
          </a:prstGeom>
          <a:noFill/>
        </p:spPr>
        <p:txBody>
          <a:bodyPr wrap="square" rtlCol="0">
            <a:spAutoFit/>
          </a:bodyPr>
          <a:lstStyle/>
          <a:p>
            <a:r>
              <a:rPr lang="it-IT" dirty="0" smtClean="0"/>
              <a:t>1 coppia</a:t>
            </a:r>
            <a:endParaRPr lang="it-IT" dirty="0"/>
          </a:p>
        </p:txBody>
      </p:sp>
      <p:sp>
        <p:nvSpPr>
          <p:cNvPr id="34" name="TextBox 33"/>
          <p:cNvSpPr txBox="1"/>
          <p:nvPr/>
        </p:nvSpPr>
        <p:spPr>
          <a:xfrm>
            <a:off x="5548899" y="4816720"/>
            <a:ext cx="1323976" cy="369332"/>
          </a:xfrm>
          <a:prstGeom prst="rect">
            <a:avLst/>
          </a:prstGeom>
          <a:noFill/>
        </p:spPr>
        <p:txBody>
          <a:bodyPr wrap="square" rtlCol="0">
            <a:spAutoFit/>
          </a:bodyPr>
          <a:lstStyle/>
          <a:p>
            <a:r>
              <a:rPr lang="it-IT" dirty="0" smtClean="0"/>
              <a:t>1 coppia</a:t>
            </a:r>
            <a:endParaRPr lang="it-IT" dirty="0"/>
          </a:p>
        </p:txBody>
      </p:sp>
      <mc:AlternateContent xmlns:mc="http://schemas.openxmlformats.org/markup-compatibility/2006" xmlns:a14="http://schemas.microsoft.com/office/drawing/2010/main">
        <mc:Choice Requires="a14">
          <p:sp>
            <p:nvSpPr>
              <p:cNvPr id="35" name="TextBox 34"/>
              <p:cNvSpPr txBox="1"/>
              <p:nvPr/>
            </p:nvSpPr>
            <p:spPr>
              <a:xfrm>
                <a:off x="581024" y="5268049"/>
                <a:ext cx="7986993" cy="12324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𝑂𝑟𝑑𝑖𝑛𝑒</m:t>
                      </m:r>
                      <m:r>
                        <a:rPr lang="it-IT" i="1" dirty="0" smtClean="0">
                          <a:latin typeface="Cambria Math" panose="02040503050406030204" pitchFamily="18" charset="0"/>
                        </a:rPr>
                        <m:t> </m:t>
                      </m:r>
                      <m:r>
                        <a:rPr lang="it-IT" i="1" dirty="0" smtClean="0">
                          <a:latin typeface="Cambria Math" panose="02040503050406030204" pitchFamily="18" charset="0"/>
                        </a:rPr>
                        <m:t>𝑑𝑖</m:t>
                      </m:r>
                      <m:r>
                        <a:rPr lang="it-IT" i="1" dirty="0" smtClean="0">
                          <a:latin typeface="Cambria Math" panose="02040503050406030204" pitchFamily="18" charset="0"/>
                        </a:rPr>
                        <m:t> </m:t>
                      </m:r>
                      <m:r>
                        <a:rPr lang="it-IT" b="0" i="1" dirty="0" smtClean="0">
                          <a:latin typeface="Cambria Math" panose="02040503050406030204" pitchFamily="18" charset="0"/>
                        </a:rPr>
                        <m:t>𝑙𝑒𝑔𝑎𝑚𝑒</m:t>
                      </m:r>
                      <m:r>
                        <a:rPr lang="it-IT" b="0" i="1" dirty="0" smtClean="0">
                          <a:latin typeface="Cambria Math" panose="02040503050406030204" pitchFamily="18" charset="0"/>
                        </a:rPr>
                        <m:t>= </m:t>
                      </m:r>
                      <m:f>
                        <m:fPr>
                          <m:ctrlPr>
                            <a:rPr lang="it-IT" b="0" i="1" dirty="0" smtClean="0">
                              <a:latin typeface="Cambria Math" panose="02040503050406030204" pitchFamily="18" charset="0"/>
                            </a:rPr>
                          </m:ctrlPr>
                        </m:fPr>
                        <m:num>
                          <m:d>
                            <m:dPr>
                              <m:ctrlPr>
                                <a:rPr lang="it-IT" b="0" i="1" dirty="0" smtClean="0">
                                  <a:latin typeface="Cambria Math" panose="02040503050406030204" pitchFamily="18" charset="0"/>
                                </a:rPr>
                              </m:ctrlPr>
                            </m:dPr>
                            <m:e>
                              <m:r>
                                <a:rPr lang="it-IT" b="0" i="1" dirty="0" smtClean="0">
                                  <a:latin typeface="Cambria Math" panose="02040503050406030204" pitchFamily="18" charset="0"/>
                                </a:rPr>
                                <m:t>2+1+1</m:t>
                              </m:r>
                            </m:e>
                          </m:d>
                          <m:r>
                            <a:rPr lang="it-IT" b="0" i="1" dirty="0" smtClean="0">
                              <a:latin typeface="Cambria Math" panose="02040503050406030204" pitchFamily="18" charset="0"/>
                            </a:rPr>
                            <m:t> </m:t>
                          </m:r>
                          <m:r>
                            <a:rPr lang="it-IT" b="0" i="1" dirty="0" smtClean="0">
                              <a:latin typeface="Cambria Math" panose="02040503050406030204" pitchFamily="18" charset="0"/>
                            </a:rPr>
                            <m:t>𝑐𝑜𝑝𝑝𝑖𝑒</m:t>
                          </m:r>
                        </m:num>
                        <m:den>
                          <m:r>
                            <a:rPr lang="it-IT" b="0" i="1" dirty="0" smtClean="0">
                              <a:latin typeface="Cambria Math" panose="02040503050406030204" pitchFamily="18" charset="0"/>
                            </a:rPr>
                            <m:t>3 </m:t>
                          </m:r>
                          <m:r>
                            <a:rPr lang="it-IT" b="0" i="1" dirty="0" smtClean="0">
                              <a:latin typeface="Cambria Math" panose="02040503050406030204" pitchFamily="18" charset="0"/>
                            </a:rPr>
                            <m:t>𝑓𝑜𝑟𝑚𝑒</m:t>
                          </m:r>
                          <m:r>
                            <a:rPr lang="it-IT" b="0" i="1" dirty="0" smtClean="0">
                              <a:latin typeface="Cambria Math" panose="02040503050406030204" pitchFamily="18" charset="0"/>
                            </a:rPr>
                            <m:t> </m:t>
                          </m:r>
                          <m:r>
                            <a:rPr lang="it-IT" b="0" i="1" dirty="0" smtClean="0">
                              <a:latin typeface="Cambria Math" panose="02040503050406030204" pitchFamily="18" charset="0"/>
                            </a:rPr>
                            <m:t>𝑙𝑖𝑚𝑖𝑡𝑒</m:t>
                          </m:r>
                        </m:den>
                      </m:f>
                      <m:r>
                        <a:rPr lang="it-IT" b="0" i="1" dirty="0" smtClean="0">
                          <a:latin typeface="Cambria Math" panose="02040503050406030204" pitchFamily="18" charset="0"/>
                        </a:rPr>
                        <m:t>=</m:t>
                      </m:r>
                      <m:f>
                        <m:fPr>
                          <m:ctrlPr>
                            <a:rPr lang="it-IT" b="0" i="1" dirty="0" smtClean="0">
                              <a:latin typeface="Cambria Math" panose="02040503050406030204" pitchFamily="18" charset="0"/>
                            </a:rPr>
                          </m:ctrlPr>
                        </m:fPr>
                        <m:num>
                          <m:r>
                            <a:rPr lang="it-IT" b="0" i="1" dirty="0" smtClean="0">
                              <a:latin typeface="Cambria Math" panose="02040503050406030204" pitchFamily="18" charset="0"/>
                            </a:rPr>
                            <m:t>4</m:t>
                          </m:r>
                        </m:num>
                        <m:den>
                          <m:r>
                            <a:rPr lang="it-IT" b="0" i="1" dirty="0" smtClean="0">
                              <a:latin typeface="Cambria Math" panose="02040503050406030204" pitchFamily="18" charset="0"/>
                            </a:rPr>
                            <m:t>3</m:t>
                          </m:r>
                        </m:den>
                      </m:f>
                      <m:r>
                        <a:rPr lang="it-IT" b="0" i="1" dirty="0" smtClean="0">
                          <a:latin typeface="Cambria Math" panose="02040503050406030204" pitchFamily="18" charset="0"/>
                        </a:rPr>
                        <m:t>=1.33</m:t>
                      </m:r>
                    </m:oMath>
                  </m:oMathPara>
                </a14:m>
                <a:endParaRPr lang="it-IT" b="0" dirty="0" smtClean="0"/>
              </a:p>
              <a:p>
                <a:r>
                  <a:rPr lang="it-IT" dirty="0" smtClean="0"/>
                  <a:t>(Infatti, sperimentalmente si osserva che la distanza C-O nello ione carbonato è intermedia tra un legame singolo e uno doppio).</a:t>
                </a:r>
                <a:endParaRPr lang="it-IT" dirty="0"/>
              </a:p>
            </p:txBody>
          </p:sp>
        </mc:Choice>
        <mc:Fallback xmlns="">
          <p:sp>
            <p:nvSpPr>
              <p:cNvPr id="35" name="TextBox 34"/>
              <p:cNvSpPr txBox="1">
                <a:spLocks noRot="1" noChangeAspect="1" noMove="1" noResize="1" noEditPoints="1" noAdjustHandles="1" noChangeArrowheads="1" noChangeShapeType="1" noTextEdit="1"/>
              </p:cNvSpPr>
              <p:nvPr/>
            </p:nvSpPr>
            <p:spPr>
              <a:xfrm>
                <a:off x="581024" y="5268049"/>
                <a:ext cx="7986993" cy="1232453"/>
              </a:xfrm>
              <a:prstGeom prst="rect">
                <a:avLst/>
              </a:prstGeom>
              <a:blipFill>
                <a:blip r:embed="rId3"/>
                <a:stretch>
                  <a:fillRect l="-610" b="-6931"/>
                </a:stretch>
              </a:blipFill>
            </p:spPr>
            <p:txBody>
              <a:bodyPr/>
              <a:lstStyle/>
              <a:p>
                <a:r>
                  <a:rPr lang="it-IT">
                    <a:noFill/>
                  </a:rPr>
                  <a:t> </a:t>
                </a:r>
              </a:p>
            </p:txBody>
          </p:sp>
        </mc:Fallback>
      </mc:AlternateContent>
    </p:spTree>
    <p:extLst>
      <p:ext uri="{BB962C8B-B14F-4D97-AF65-F5344CB8AC3E}">
        <p14:creationId xmlns:p14="http://schemas.microsoft.com/office/powerpoint/2010/main" val="38976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P spid="4" grpId="0"/>
      <p:bldP spid="33" grpId="0"/>
      <p:bldP spid="34" grpId="0"/>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69957"/>
          <a:stretch/>
        </p:blipFill>
        <p:spPr>
          <a:xfrm>
            <a:off x="1598406" y="1613591"/>
            <a:ext cx="1715065" cy="1136650"/>
          </a:xfrm>
          <a:prstGeom prst="rect">
            <a:avLst/>
          </a:prstGeom>
        </p:spPr>
      </p:pic>
      <p:sp>
        <p:nvSpPr>
          <p:cNvPr id="11" name="Title 1"/>
          <p:cNvSpPr txBox="1">
            <a:spLocks/>
          </p:cNvSpPr>
          <p:nvPr/>
        </p:nvSpPr>
        <p:spPr>
          <a:xfrm>
            <a:off x="571499" y="90340"/>
            <a:ext cx="7996518" cy="8092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Ordine di legame </a:t>
            </a:r>
          </a:p>
        </p:txBody>
      </p:sp>
      <p:sp>
        <p:nvSpPr>
          <p:cNvPr id="43" name="TextBox 42"/>
          <p:cNvSpPr txBox="1"/>
          <p:nvPr/>
        </p:nvSpPr>
        <p:spPr>
          <a:xfrm>
            <a:off x="266391" y="753832"/>
            <a:ext cx="7996518" cy="2856167"/>
          </a:xfrm>
          <a:prstGeom prst="rect">
            <a:avLst/>
          </a:prstGeom>
          <a:noFill/>
        </p:spPr>
        <p:txBody>
          <a:bodyPr wrap="square" rtlCol="0">
            <a:spAutoFit/>
          </a:bodyPr>
          <a:lstStyle/>
          <a:p>
            <a:pPr>
              <a:lnSpc>
                <a:spcPct val="120000"/>
              </a:lnSpc>
              <a:spcAft>
                <a:spcPts val="1200"/>
              </a:spcAft>
            </a:pPr>
            <a:r>
              <a:rPr lang="it-IT" i="1" dirty="0" smtClean="0"/>
              <a:t>Alternativamente, posso calcolare l’ordine di legame in maniera generale come:</a:t>
            </a:r>
          </a:p>
          <a:p>
            <a:pPr>
              <a:lnSpc>
                <a:spcPct val="120000"/>
              </a:lnSpc>
              <a:spcAft>
                <a:spcPts val="1200"/>
              </a:spcAft>
            </a:pPr>
            <a:r>
              <a:rPr lang="it-IT" altLang="it-IT" dirty="0">
                <a:solidFill>
                  <a:srgbClr val="FA2906"/>
                </a:solidFill>
                <a:latin typeface="Arial" panose="020B0604020202020204" pitchFamily="34" charset="0"/>
              </a:rPr>
              <a:t>Ordine di legame = n coppie di legame (X-Y) / numero di legami (X-Y</a:t>
            </a:r>
            <a:r>
              <a:rPr lang="it-IT" altLang="it-IT" dirty="0" smtClean="0">
                <a:solidFill>
                  <a:srgbClr val="FA2906"/>
                </a:solidFill>
                <a:latin typeface="Arial" panose="020B0604020202020204" pitchFamily="34" charset="0"/>
              </a:rPr>
              <a:t>)</a:t>
            </a:r>
            <a:endParaRPr lang="it-IT" i="1" dirty="0" smtClean="0"/>
          </a:p>
          <a:p>
            <a:pPr>
              <a:lnSpc>
                <a:spcPct val="120000"/>
              </a:lnSpc>
              <a:spcAft>
                <a:spcPts val="1200"/>
              </a:spcAft>
            </a:pPr>
            <a:endParaRPr lang="it-IT" i="1" dirty="0"/>
          </a:p>
          <a:p>
            <a:pPr>
              <a:lnSpc>
                <a:spcPct val="120000"/>
              </a:lnSpc>
              <a:spcAft>
                <a:spcPts val="1200"/>
              </a:spcAft>
            </a:pPr>
            <a:endParaRPr lang="it-IT" i="1" dirty="0" smtClean="0"/>
          </a:p>
          <a:p>
            <a:pPr>
              <a:lnSpc>
                <a:spcPct val="120000"/>
              </a:lnSpc>
              <a:spcAft>
                <a:spcPts val="1200"/>
              </a:spcAft>
            </a:pPr>
            <a:endParaRPr lang="it-IT" i="1" dirty="0"/>
          </a:p>
          <a:p>
            <a:pPr>
              <a:lnSpc>
                <a:spcPct val="120000"/>
              </a:lnSpc>
              <a:spcAft>
                <a:spcPts val="1200"/>
              </a:spcAft>
            </a:pPr>
            <a:endParaRPr lang="it-IT" i="1" dirty="0" smtClean="0"/>
          </a:p>
        </p:txBody>
      </p:sp>
      <p:sp>
        <p:nvSpPr>
          <p:cNvPr id="4" name="TextBox 3"/>
          <p:cNvSpPr txBox="1"/>
          <p:nvPr/>
        </p:nvSpPr>
        <p:spPr>
          <a:xfrm>
            <a:off x="1268957" y="2856421"/>
            <a:ext cx="1323976" cy="369332"/>
          </a:xfrm>
          <a:prstGeom prst="rect">
            <a:avLst/>
          </a:prstGeom>
          <a:noFill/>
        </p:spPr>
        <p:txBody>
          <a:bodyPr wrap="square" rtlCol="0">
            <a:spAutoFit/>
          </a:bodyPr>
          <a:lstStyle/>
          <a:p>
            <a:r>
              <a:rPr lang="it-IT" dirty="0"/>
              <a:t>2</a:t>
            </a:r>
            <a:r>
              <a:rPr lang="it-IT" dirty="0" smtClean="0"/>
              <a:t> coppie</a:t>
            </a:r>
            <a:endParaRPr lang="it-IT" dirty="0"/>
          </a:p>
        </p:txBody>
      </p:sp>
      <p:sp>
        <p:nvSpPr>
          <p:cNvPr id="33" name="TextBox 32"/>
          <p:cNvSpPr txBox="1"/>
          <p:nvPr/>
        </p:nvSpPr>
        <p:spPr>
          <a:xfrm>
            <a:off x="562793" y="1629655"/>
            <a:ext cx="1323976" cy="369332"/>
          </a:xfrm>
          <a:prstGeom prst="rect">
            <a:avLst/>
          </a:prstGeom>
          <a:noFill/>
        </p:spPr>
        <p:txBody>
          <a:bodyPr wrap="square" rtlCol="0">
            <a:spAutoFit/>
          </a:bodyPr>
          <a:lstStyle/>
          <a:p>
            <a:r>
              <a:rPr lang="it-IT" dirty="0" smtClean="0"/>
              <a:t>1 coppia</a:t>
            </a:r>
            <a:endParaRPr lang="it-IT" dirty="0"/>
          </a:p>
        </p:txBody>
      </p:sp>
      <p:sp>
        <p:nvSpPr>
          <p:cNvPr id="34" name="TextBox 33"/>
          <p:cNvSpPr txBox="1"/>
          <p:nvPr/>
        </p:nvSpPr>
        <p:spPr>
          <a:xfrm>
            <a:off x="2349948" y="2855990"/>
            <a:ext cx="1323976" cy="369332"/>
          </a:xfrm>
          <a:prstGeom prst="rect">
            <a:avLst/>
          </a:prstGeom>
          <a:noFill/>
        </p:spPr>
        <p:txBody>
          <a:bodyPr wrap="square" rtlCol="0">
            <a:spAutoFit/>
          </a:bodyPr>
          <a:lstStyle/>
          <a:p>
            <a:r>
              <a:rPr lang="it-IT" dirty="0" smtClean="0"/>
              <a:t>1 coppia</a:t>
            </a:r>
            <a:endParaRPr lang="it-IT" dirty="0"/>
          </a:p>
        </p:txBody>
      </p:sp>
      <mc:AlternateContent xmlns:mc="http://schemas.openxmlformats.org/markup-compatibility/2006" xmlns:a14="http://schemas.microsoft.com/office/drawing/2010/main">
        <mc:Choice Requires="a14">
          <p:sp>
            <p:nvSpPr>
              <p:cNvPr id="35" name="TextBox 34"/>
              <p:cNvSpPr txBox="1"/>
              <p:nvPr/>
            </p:nvSpPr>
            <p:spPr>
              <a:xfrm>
                <a:off x="428470" y="3381194"/>
                <a:ext cx="7986993" cy="6784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dirty="0" smtClean="0">
                          <a:latin typeface="Cambria Math" panose="02040503050406030204" pitchFamily="18" charset="0"/>
                        </a:rPr>
                        <m:t>𝑂𝑟𝑑𝑖𝑛𝑒</m:t>
                      </m:r>
                      <m:r>
                        <a:rPr lang="it-IT" i="1" dirty="0" smtClean="0">
                          <a:latin typeface="Cambria Math" panose="02040503050406030204" pitchFamily="18" charset="0"/>
                        </a:rPr>
                        <m:t> </m:t>
                      </m:r>
                      <m:r>
                        <a:rPr lang="it-IT" i="1" dirty="0" smtClean="0">
                          <a:latin typeface="Cambria Math" panose="02040503050406030204" pitchFamily="18" charset="0"/>
                        </a:rPr>
                        <m:t>𝑑𝑖</m:t>
                      </m:r>
                      <m:r>
                        <a:rPr lang="it-IT" i="1" dirty="0" smtClean="0">
                          <a:latin typeface="Cambria Math" panose="02040503050406030204" pitchFamily="18" charset="0"/>
                        </a:rPr>
                        <m:t> </m:t>
                      </m:r>
                      <m:r>
                        <a:rPr lang="it-IT" b="0" i="1" dirty="0" smtClean="0">
                          <a:latin typeface="Cambria Math" panose="02040503050406030204" pitchFamily="18" charset="0"/>
                        </a:rPr>
                        <m:t>𝑙𝑒𝑔𝑎𝑚𝑒</m:t>
                      </m:r>
                      <m:r>
                        <a:rPr lang="it-IT" b="0" i="1" dirty="0" smtClean="0">
                          <a:latin typeface="Cambria Math" panose="02040503050406030204" pitchFamily="18" charset="0"/>
                        </a:rPr>
                        <m:t>= </m:t>
                      </m:r>
                      <m:f>
                        <m:fPr>
                          <m:ctrlPr>
                            <a:rPr lang="it-IT" b="0" i="1" dirty="0" smtClean="0">
                              <a:latin typeface="Cambria Math" panose="02040503050406030204" pitchFamily="18" charset="0"/>
                            </a:rPr>
                          </m:ctrlPr>
                        </m:fPr>
                        <m:num>
                          <m:d>
                            <m:dPr>
                              <m:ctrlPr>
                                <a:rPr lang="it-IT" b="0" i="1" dirty="0" smtClean="0">
                                  <a:latin typeface="Cambria Math" panose="02040503050406030204" pitchFamily="18" charset="0"/>
                                </a:rPr>
                              </m:ctrlPr>
                            </m:dPr>
                            <m:e>
                              <m:r>
                                <a:rPr lang="it-IT" b="0" i="1" dirty="0" smtClean="0">
                                  <a:latin typeface="Cambria Math" panose="02040503050406030204" pitchFamily="18" charset="0"/>
                                </a:rPr>
                                <m:t>2+1+1</m:t>
                              </m:r>
                            </m:e>
                          </m:d>
                          <m:r>
                            <a:rPr lang="it-IT" b="0" i="1" dirty="0" smtClean="0">
                              <a:latin typeface="Cambria Math" panose="02040503050406030204" pitchFamily="18" charset="0"/>
                            </a:rPr>
                            <m:t> </m:t>
                          </m:r>
                          <m:r>
                            <a:rPr lang="it-IT" b="0" i="1" dirty="0" smtClean="0">
                              <a:latin typeface="Cambria Math" panose="02040503050406030204" pitchFamily="18" charset="0"/>
                            </a:rPr>
                            <m:t>𝑐𝑜𝑝𝑝𝑖𝑒</m:t>
                          </m:r>
                        </m:num>
                        <m:den>
                          <m:r>
                            <a:rPr lang="it-IT" b="0" i="1" dirty="0" smtClean="0">
                              <a:latin typeface="Cambria Math" panose="02040503050406030204" pitchFamily="18" charset="0"/>
                            </a:rPr>
                            <m:t>3 </m:t>
                          </m:r>
                          <m:r>
                            <a:rPr lang="it-IT" b="0" i="1" dirty="0" smtClean="0">
                              <a:latin typeface="Cambria Math" panose="02040503050406030204" pitchFamily="18" charset="0"/>
                            </a:rPr>
                            <m:t>𝑙𝑒𝑔𝑎𝑚𝑖</m:t>
                          </m:r>
                        </m:den>
                      </m:f>
                      <m:r>
                        <a:rPr lang="it-IT" b="0" i="1" dirty="0" smtClean="0">
                          <a:latin typeface="Cambria Math" panose="02040503050406030204" pitchFamily="18" charset="0"/>
                        </a:rPr>
                        <m:t>=</m:t>
                      </m:r>
                      <m:f>
                        <m:fPr>
                          <m:ctrlPr>
                            <a:rPr lang="it-IT" b="0" i="1" dirty="0" smtClean="0">
                              <a:latin typeface="Cambria Math" panose="02040503050406030204" pitchFamily="18" charset="0"/>
                            </a:rPr>
                          </m:ctrlPr>
                        </m:fPr>
                        <m:num>
                          <m:r>
                            <a:rPr lang="it-IT" b="0" i="1" dirty="0" smtClean="0">
                              <a:latin typeface="Cambria Math" panose="02040503050406030204" pitchFamily="18" charset="0"/>
                            </a:rPr>
                            <m:t>4</m:t>
                          </m:r>
                        </m:num>
                        <m:den>
                          <m:r>
                            <a:rPr lang="it-IT" b="0" i="1" dirty="0" smtClean="0">
                              <a:latin typeface="Cambria Math" panose="02040503050406030204" pitchFamily="18" charset="0"/>
                            </a:rPr>
                            <m:t>3</m:t>
                          </m:r>
                        </m:den>
                      </m:f>
                      <m:r>
                        <a:rPr lang="it-IT" b="0" i="1" dirty="0" smtClean="0">
                          <a:latin typeface="Cambria Math" panose="02040503050406030204" pitchFamily="18" charset="0"/>
                        </a:rPr>
                        <m:t>=1.33</m:t>
                      </m:r>
                    </m:oMath>
                  </m:oMathPara>
                </a14:m>
                <a:endParaRPr lang="it-IT" b="0" dirty="0" smtClean="0"/>
              </a:p>
            </p:txBody>
          </p:sp>
        </mc:Choice>
        <mc:Fallback xmlns="">
          <p:sp>
            <p:nvSpPr>
              <p:cNvPr id="35" name="TextBox 34"/>
              <p:cNvSpPr txBox="1">
                <a:spLocks noRot="1" noChangeAspect="1" noMove="1" noResize="1" noEditPoints="1" noAdjustHandles="1" noChangeArrowheads="1" noChangeShapeType="1" noTextEdit="1"/>
              </p:cNvSpPr>
              <p:nvPr/>
            </p:nvSpPr>
            <p:spPr>
              <a:xfrm>
                <a:off x="428470" y="3381194"/>
                <a:ext cx="7986993" cy="678455"/>
              </a:xfrm>
              <a:prstGeom prst="rect">
                <a:avLst/>
              </a:prstGeom>
              <a:blipFill>
                <a:blip r:embed="rId3"/>
                <a:stretch>
                  <a:fillRect/>
                </a:stretch>
              </a:blipFill>
            </p:spPr>
            <p:txBody>
              <a:bodyPr/>
              <a:lstStyle/>
              <a:p>
                <a:r>
                  <a:rPr lang="it-IT">
                    <a:noFill/>
                  </a:rPr>
                  <a:t> </a:t>
                </a:r>
              </a:p>
            </p:txBody>
          </p:sp>
        </mc:Fallback>
      </mc:AlternateContent>
      <p:sp>
        <p:nvSpPr>
          <p:cNvPr id="3" name="Rettangolo 2"/>
          <p:cNvSpPr/>
          <p:nvPr/>
        </p:nvSpPr>
        <p:spPr>
          <a:xfrm>
            <a:off x="3156155" y="2123770"/>
            <a:ext cx="6345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1224781" y="1998987"/>
            <a:ext cx="869490" cy="154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su 5"/>
          <p:cNvSpPr/>
          <p:nvPr/>
        </p:nvSpPr>
        <p:spPr>
          <a:xfrm>
            <a:off x="1934829" y="2566849"/>
            <a:ext cx="294968" cy="2937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su 6"/>
          <p:cNvSpPr/>
          <p:nvPr/>
        </p:nvSpPr>
        <p:spPr>
          <a:xfrm>
            <a:off x="2470101" y="2441464"/>
            <a:ext cx="135449" cy="3087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463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P spid="4" grpId="0"/>
      <p:bldP spid="33" grpId="0"/>
      <p:bldP spid="3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71499" y="90340"/>
            <a:ext cx="7996518" cy="80925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Eccezioni alla regola dell’ottetto: ottetto incompleto</a:t>
            </a:r>
          </a:p>
        </p:txBody>
      </p:sp>
      <p:sp>
        <p:nvSpPr>
          <p:cNvPr id="2" name="TextBox 1"/>
          <p:cNvSpPr txBox="1"/>
          <p:nvPr/>
        </p:nvSpPr>
        <p:spPr>
          <a:xfrm>
            <a:off x="571499" y="738226"/>
            <a:ext cx="7996518" cy="1508105"/>
          </a:xfrm>
          <a:prstGeom prst="rect">
            <a:avLst/>
          </a:prstGeom>
          <a:noFill/>
        </p:spPr>
        <p:txBody>
          <a:bodyPr wrap="square" rtlCol="0">
            <a:spAutoFit/>
          </a:bodyPr>
          <a:lstStyle/>
          <a:p>
            <a:pPr>
              <a:lnSpc>
                <a:spcPct val="120000"/>
              </a:lnSpc>
              <a:spcAft>
                <a:spcPts val="1200"/>
              </a:spcAft>
            </a:pPr>
            <a:r>
              <a:rPr lang="it-IT" sz="2000" dirty="0" smtClean="0"/>
              <a:t>Esistono alcune eccezioni alla regola dell’ottetto nelle strutture di Lewis. </a:t>
            </a:r>
          </a:p>
          <a:p>
            <a:pPr marL="457200" indent="-457200">
              <a:lnSpc>
                <a:spcPct val="120000"/>
              </a:lnSpc>
              <a:spcAft>
                <a:spcPts val="1200"/>
              </a:spcAft>
              <a:buAutoNum type="arabicPeriod"/>
            </a:pPr>
            <a:r>
              <a:rPr lang="it-IT" sz="2000" dirty="0" smtClean="0"/>
              <a:t>In alcuni casi, l’atomo centrale non riesce a raggiungere l’ottetto. </a:t>
            </a:r>
          </a:p>
          <a:p>
            <a:pPr>
              <a:lnSpc>
                <a:spcPct val="120000"/>
              </a:lnSpc>
            </a:pPr>
            <a:r>
              <a:rPr lang="it-IT" sz="2000" dirty="0"/>
              <a:t>	</a:t>
            </a:r>
            <a:r>
              <a:rPr lang="it-IT" sz="1900" i="1" dirty="0" smtClean="0"/>
              <a:t>Ad esempio: BF</a:t>
            </a:r>
            <a:r>
              <a:rPr lang="it-IT" sz="1900" i="1" baseline="-25000" dirty="0" smtClean="0"/>
              <a:t>3	</a:t>
            </a:r>
            <a:r>
              <a:rPr lang="it-IT" sz="1900" i="1" dirty="0" smtClean="0"/>
              <a:t>        Ne</a:t>
            </a:r>
            <a:r>
              <a:rPr lang="it-IT" sz="1900" i="1" baseline="30000" dirty="0" smtClean="0"/>
              <a:t>- </a:t>
            </a:r>
            <a:r>
              <a:rPr lang="it-IT" sz="1900" i="1" dirty="0"/>
              <a:t>= </a:t>
            </a:r>
            <a:r>
              <a:rPr lang="it-IT" sz="1900" i="1" dirty="0" smtClean="0"/>
              <a:t>3 </a:t>
            </a:r>
            <a:r>
              <a:rPr lang="it-IT" sz="1900" i="1" dirty="0"/>
              <a:t>+ </a:t>
            </a:r>
            <a:r>
              <a:rPr lang="it-IT" sz="1900" i="1" dirty="0" smtClean="0"/>
              <a:t>(3 </a:t>
            </a:r>
            <a:r>
              <a:rPr lang="it-IT" sz="1900" i="1" dirty="0"/>
              <a:t>x </a:t>
            </a:r>
            <a:r>
              <a:rPr lang="it-IT" sz="1900" i="1" dirty="0" smtClean="0"/>
              <a:t>7) </a:t>
            </a:r>
            <a:r>
              <a:rPr lang="it-IT" sz="1900" i="1" dirty="0"/>
              <a:t>= </a:t>
            </a:r>
            <a:r>
              <a:rPr lang="it-IT" sz="1900" i="1" dirty="0" smtClean="0"/>
              <a:t>24  →  12 </a:t>
            </a:r>
            <a:r>
              <a:rPr lang="it-IT" sz="1900" i="1" dirty="0"/>
              <a:t>coppie di </a:t>
            </a:r>
            <a:r>
              <a:rPr lang="it-IT" sz="1900" i="1" dirty="0" smtClean="0"/>
              <a:t>valenza</a:t>
            </a:r>
            <a:endParaRPr lang="it-IT" sz="1900" dirty="0"/>
          </a:p>
        </p:txBody>
      </p:sp>
      <p:sp>
        <p:nvSpPr>
          <p:cNvPr id="12" name="TextBox 11"/>
          <p:cNvSpPr txBox="1"/>
          <p:nvPr/>
        </p:nvSpPr>
        <p:spPr>
          <a:xfrm>
            <a:off x="3400424" y="2230427"/>
            <a:ext cx="3067051" cy="1121589"/>
          </a:xfrm>
          <a:prstGeom prst="rect">
            <a:avLst/>
          </a:prstGeom>
          <a:noFill/>
        </p:spPr>
        <p:txBody>
          <a:bodyPr wrap="square" rtlCol="0">
            <a:spAutoFit/>
          </a:bodyPr>
          <a:lstStyle/>
          <a:p>
            <a:pPr>
              <a:lnSpc>
                <a:spcPct val="120000"/>
              </a:lnSpc>
              <a:spcAft>
                <a:spcPts val="1200"/>
              </a:spcAft>
            </a:pPr>
            <a:r>
              <a:rPr lang="it-IT" sz="1900" i="1" dirty="0"/>
              <a:t>Per completare l’ottetto dell’atomo centrale, possiamo scrivere la forma:</a:t>
            </a:r>
          </a:p>
        </p:txBody>
      </p:sp>
      <p:sp>
        <p:nvSpPr>
          <p:cNvPr id="13" name="TextBox 12"/>
          <p:cNvSpPr txBox="1"/>
          <p:nvPr/>
        </p:nvSpPr>
        <p:spPr>
          <a:xfrm>
            <a:off x="121920" y="3850851"/>
            <a:ext cx="8869679" cy="1649682"/>
          </a:xfrm>
          <a:prstGeom prst="rect">
            <a:avLst/>
          </a:prstGeom>
          <a:noFill/>
        </p:spPr>
        <p:txBody>
          <a:bodyPr wrap="square" rtlCol="0">
            <a:spAutoFit/>
          </a:bodyPr>
          <a:lstStyle/>
          <a:p>
            <a:pPr>
              <a:lnSpc>
                <a:spcPct val="120000"/>
              </a:lnSpc>
              <a:spcAft>
                <a:spcPts val="1200"/>
              </a:spcAft>
            </a:pPr>
            <a:r>
              <a:rPr lang="it-IT" sz="1900" i="1" dirty="0" smtClean="0"/>
              <a:t>Calcolando le cariche formali, però, ci si accorge che questa struttura ha una carica positiva su un atomo (molto elettronegativo!) di fluoro.</a:t>
            </a:r>
          </a:p>
          <a:p>
            <a:pPr>
              <a:lnSpc>
                <a:spcPct val="120000"/>
              </a:lnSpc>
              <a:spcAft>
                <a:spcPts val="1200"/>
              </a:spcAft>
            </a:pPr>
            <a:r>
              <a:rPr lang="it-IT" sz="1900" i="1" dirty="0" smtClean="0"/>
              <a:t>Una caratteristica che conferma la struttura a ottetto incompleto di BF</a:t>
            </a:r>
            <a:r>
              <a:rPr lang="it-IT" sz="1900" i="1" baseline="-25000" dirty="0" smtClean="0"/>
              <a:t>3</a:t>
            </a:r>
            <a:r>
              <a:rPr lang="it-IT" sz="1900" i="1" dirty="0" smtClean="0"/>
              <a:t> è la sua tendenza a formare ioni BF</a:t>
            </a:r>
            <a:r>
              <a:rPr lang="it-IT" sz="1900" i="1" baseline="-25000" dirty="0" smtClean="0"/>
              <a:t>4</a:t>
            </a:r>
            <a:r>
              <a:rPr lang="it-IT" sz="1900" i="1" baseline="30000" dirty="0" smtClean="0"/>
              <a:t>-</a:t>
            </a:r>
            <a:r>
              <a:rPr lang="it-IT" sz="1900" i="1" dirty="0" smtClean="0"/>
              <a:t>, in cui il boro ha una configurazione otteziale. </a:t>
            </a:r>
            <a:endParaRPr lang="it-IT" sz="1900" i="1" baseline="30000" dirty="0"/>
          </a:p>
        </p:txBody>
      </p:sp>
      <p:pic>
        <p:nvPicPr>
          <p:cNvPr id="14" name="Immagine 1"/>
          <p:cNvPicPr>
            <a:picLocks noChangeAspect="1"/>
          </p:cNvPicPr>
          <p:nvPr/>
        </p:nvPicPr>
        <p:blipFill rotWithShape="1">
          <a:blip r:embed="rId2">
            <a:extLst>
              <a:ext uri="{28A0092B-C50C-407E-A947-70E740481C1C}">
                <a14:useLocalDpi xmlns:a14="http://schemas.microsoft.com/office/drawing/2010/main" val="0"/>
              </a:ext>
            </a:extLst>
          </a:blip>
          <a:srcRect l="16501" r="17781" b="28137"/>
          <a:stretch/>
        </p:blipFill>
        <p:spPr bwMode="auto">
          <a:xfrm>
            <a:off x="1141710" y="2230427"/>
            <a:ext cx="2163464" cy="132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
          <p:cNvPicPr>
            <a:picLocks noChangeAspect="1"/>
          </p:cNvPicPr>
          <p:nvPr/>
        </p:nvPicPr>
        <p:blipFill rotWithShape="1">
          <a:blip r:embed="rId3">
            <a:extLst>
              <a:ext uri="{28A0092B-C50C-407E-A947-70E740481C1C}">
                <a14:useLocalDpi xmlns:a14="http://schemas.microsoft.com/office/drawing/2010/main" val="0"/>
              </a:ext>
            </a:extLst>
          </a:blip>
          <a:srcRect l="17034" r="19061" b="29688"/>
          <a:stretch/>
        </p:blipFill>
        <p:spPr bwMode="auto">
          <a:xfrm>
            <a:off x="6467475" y="2246331"/>
            <a:ext cx="2219091" cy="12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20305" y="2241056"/>
            <a:ext cx="1590675" cy="369332"/>
          </a:xfrm>
          <a:prstGeom prst="rect">
            <a:avLst/>
          </a:prstGeom>
          <a:noFill/>
        </p:spPr>
        <p:txBody>
          <a:bodyPr wrap="square" rtlCol="0">
            <a:spAutoFit/>
          </a:bodyPr>
          <a:lstStyle/>
          <a:p>
            <a:r>
              <a:rPr lang="it-IT" dirty="0" smtClean="0"/>
              <a:t>C.F. = +1</a:t>
            </a:r>
            <a:endParaRPr lang="it-IT" dirty="0"/>
          </a:p>
        </p:txBody>
      </p:sp>
      <p:sp>
        <p:nvSpPr>
          <p:cNvPr id="16" name="TextBox 15"/>
          <p:cNvSpPr txBox="1"/>
          <p:nvPr/>
        </p:nvSpPr>
        <p:spPr>
          <a:xfrm>
            <a:off x="7891228" y="3403130"/>
            <a:ext cx="938447" cy="369332"/>
          </a:xfrm>
          <a:prstGeom prst="rect">
            <a:avLst/>
          </a:prstGeom>
          <a:noFill/>
        </p:spPr>
        <p:txBody>
          <a:bodyPr wrap="square" rtlCol="0">
            <a:spAutoFit/>
          </a:bodyPr>
          <a:lstStyle/>
          <a:p>
            <a:r>
              <a:rPr lang="it-IT" dirty="0" smtClean="0"/>
              <a:t>C.F. = 0</a:t>
            </a:r>
            <a:endParaRPr lang="it-IT" dirty="0"/>
          </a:p>
        </p:txBody>
      </p:sp>
      <p:sp>
        <p:nvSpPr>
          <p:cNvPr id="17" name="TextBox 16"/>
          <p:cNvSpPr txBox="1"/>
          <p:nvPr/>
        </p:nvSpPr>
        <p:spPr>
          <a:xfrm>
            <a:off x="6229631" y="3403130"/>
            <a:ext cx="937184" cy="369332"/>
          </a:xfrm>
          <a:prstGeom prst="rect">
            <a:avLst/>
          </a:prstGeom>
          <a:noFill/>
        </p:spPr>
        <p:txBody>
          <a:bodyPr wrap="square" rtlCol="0">
            <a:spAutoFit/>
          </a:bodyPr>
          <a:lstStyle/>
          <a:p>
            <a:r>
              <a:rPr lang="it-IT" dirty="0" smtClean="0"/>
              <a:t>C.F. = 0</a:t>
            </a:r>
            <a:endParaRPr lang="it-IT" dirty="0"/>
          </a:p>
        </p:txBody>
      </p:sp>
      <p:sp>
        <p:nvSpPr>
          <p:cNvPr id="18" name="TextBox 17"/>
          <p:cNvSpPr txBox="1"/>
          <p:nvPr/>
        </p:nvSpPr>
        <p:spPr>
          <a:xfrm>
            <a:off x="7583719" y="2763479"/>
            <a:ext cx="938447" cy="369332"/>
          </a:xfrm>
          <a:prstGeom prst="rect">
            <a:avLst/>
          </a:prstGeom>
          <a:noFill/>
        </p:spPr>
        <p:txBody>
          <a:bodyPr wrap="square" rtlCol="0">
            <a:spAutoFit/>
          </a:bodyPr>
          <a:lstStyle/>
          <a:p>
            <a:r>
              <a:rPr lang="it-IT" dirty="0" smtClean="0"/>
              <a:t>C.F. = -1</a:t>
            </a:r>
            <a:endParaRPr lang="it-IT" dirty="0"/>
          </a:p>
        </p:txBody>
      </p:sp>
    </p:spTree>
    <p:extLst>
      <p:ext uri="{BB962C8B-B14F-4D97-AF65-F5344CB8AC3E}">
        <p14:creationId xmlns:p14="http://schemas.microsoft.com/office/powerpoint/2010/main" val="36729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p:bldP spid="13" grpId="0" uiExpand="1" build="p"/>
      <p:bldP spid="5" grpId="0"/>
      <p:bldP spid="16"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8297" y="90340"/>
            <a:ext cx="8504768" cy="80925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Eccezioni alla regola dell’ottetto: espansione dell’ottetto</a:t>
            </a:r>
          </a:p>
        </p:txBody>
      </p:sp>
      <p:sp>
        <p:nvSpPr>
          <p:cNvPr id="2" name="TextBox 1"/>
          <p:cNvSpPr txBox="1"/>
          <p:nvPr/>
        </p:nvSpPr>
        <p:spPr>
          <a:xfrm>
            <a:off x="571499" y="738226"/>
            <a:ext cx="7996518" cy="2154436"/>
          </a:xfrm>
          <a:prstGeom prst="rect">
            <a:avLst/>
          </a:prstGeom>
          <a:noFill/>
        </p:spPr>
        <p:txBody>
          <a:bodyPr wrap="square" rtlCol="0">
            <a:spAutoFit/>
          </a:bodyPr>
          <a:lstStyle/>
          <a:p>
            <a:pPr marL="457200" indent="-457200">
              <a:lnSpc>
                <a:spcPct val="120000"/>
              </a:lnSpc>
              <a:spcAft>
                <a:spcPts val="1200"/>
              </a:spcAft>
              <a:buFont typeface="+mj-lt"/>
              <a:buAutoNum type="arabicPeriod" startAt="2"/>
            </a:pPr>
            <a:r>
              <a:rPr lang="it-IT" sz="1900" dirty="0" smtClean="0"/>
              <a:t>Un’altra eccezione alla regola dell’ottetto è rappresentata da molecole in cui </a:t>
            </a:r>
            <a:r>
              <a:rPr lang="it-IT" sz="1900" dirty="0"/>
              <a:t>l’atomo centrale </a:t>
            </a:r>
            <a:r>
              <a:rPr lang="it-IT" sz="1900" dirty="0" smtClean="0"/>
              <a:t>ha un numero di elettroni </a:t>
            </a:r>
            <a:r>
              <a:rPr lang="it-IT" sz="1900" dirty="0"/>
              <a:t>maggiore </a:t>
            </a:r>
            <a:r>
              <a:rPr lang="it-IT" sz="1900" dirty="0" smtClean="0"/>
              <a:t>di 8. Si parla in questo caso di </a:t>
            </a:r>
            <a:r>
              <a:rPr lang="it-IT" sz="1900" b="1" dirty="0" smtClean="0"/>
              <a:t>espansione dell’ottetto</a:t>
            </a:r>
            <a:r>
              <a:rPr lang="it-IT" sz="1900" dirty="0" smtClean="0"/>
              <a:t>. </a:t>
            </a:r>
          </a:p>
          <a:p>
            <a:pPr>
              <a:lnSpc>
                <a:spcPct val="120000"/>
              </a:lnSpc>
              <a:spcAft>
                <a:spcPts val="1200"/>
              </a:spcAft>
            </a:pPr>
            <a:r>
              <a:rPr lang="it-IT" sz="1900" dirty="0"/>
              <a:t>	</a:t>
            </a:r>
            <a:r>
              <a:rPr lang="it-IT" sz="1900" i="1" dirty="0" smtClean="0"/>
              <a:t>Esempio: PCl</a:t>
            </a:r>
            <a:r>
              <a:rPr lang="it-IT" sz="1900" i="1" baseline="-25000" dirty="0" smtClean="0"/>
              <a:t>5	</a:t>
            </a:r>
          </a:p>
          <a:p>
            <a:pPr>
              <a:lnSpc>
                <a:spcPct val="120000"/>
              </a:lnSpc>
              <a:spcAft>
                <a:spcPts val="1200"/>
              </a:spcAft>
            </a:pPr>
            <a:r>
              <a:rPr lang="it-IT" sz="1900" i="1" baseline="-25000" dirty="0"/>
              <a:t>	</a:t>
            </a:r>
            <a:r>
              <a:rPr lang="it-IT" sz="1900" i="1" dirty="0" smtClean="0"/>
              <a:t>Ne</a:t>
            </a:r>
            <a:r>
              <a:rPr lang="it-IT" sz="1900" i="1" baseline="30000" dirty="0" smtClean="0"/>
              <a:t>- </a:t>
            </a:r>
            <a:r>
              <a:rPr lang="it-IT" sz="1900" i="1" dirty="0"/>
              <a:t>= </a:t>
            </a:r>
            <a:r>
              <a:rPr lang="it-IT" sz="1900" i="1" dirty="0" smtClean="0"/>
              <a:t>5 </a:t>
            </a:r>
            <a:r>
              <a:rPr lang="it-IT" sz="1900" i="1" dirty="0"/>
              <a:t>+ </a:t>
            </a:r>
            <a:r>
              <a:rPr lang="it-IT" sz="1900" i="1" dirty="0" smtClean="0"/>
              <a:t>(5 </a:t>
            </a:r>
            <a:r>
              <a:rPr lang="it-IT" sz="1900" i="1" dirty="0"/>
              <a:t>x 7) = </a:t>
            </a:r>
            <a:r>
              <a:rPr lang="it-IT" sz="1900" i="1" dirty="0" smtClean="0"/>
              <a:t>40  </a:t>
            </a:r>
            <a:r>
              <a:rPr lang="it-IT" sz="1900" i="1" dirty="0"/>
              <a:t>→  </a:t>
            </a:r>
            <a:r>
              <a:rPr lang="it-IT" sz="1900" i="1" dirty="0" smtClean="0"/>
              <a:t>20 </a:t>
            </a:r>
            <a:r>
              <a:rPr lang="it-IT" sz="1900" i="1" dirty="0"/>
              <a:t>coppie di </a:t>
            </a:r>
            <a:r>
              <a:rPr lang="it-IT" sz="1900" i="1" dirty="0" smtClean="0"/>
              <a:t>valenza</a:t>
            </a:r>
            <a:endParaRPr lang="it-IT" sz="1900" i="1" baseline="-25000" dirty="0" smtClean="0"/>
          </a:p>
        </p:txBody>
      </p:sp>
      <p:pic>
        <p:nvPicPr>
          <p:cNvPr id="10" name="Immagine 1"/>
          <p:cNvPicPr>
            <a:picLocks noChangeAspect="1"/>
          </p:cNvPicPr>
          <p:nvPr/>
        </p:nvPicPr>
        <p:blipFill rotWithShape="1">
          <a:blip r:embed="rId2">
            <a:extLst>
              <a:ext uri="{28A0092B-C50C-407E-A947-70E740481C1C}">
                <a14:useLocalDpi xmlns:a14="http://schemas.microsoft.com/office/drawing/2010/main" val="0"/>
              </a:ext>
            </a:extLst>
          </a:blip>
          <a:srcRect l="20022" r="22582" b="20497"/>
          <a:stretch/>
        </p:blipFill>
        <p:spPr bwMode="auto">
          <a:xfrm>
            <a:off x="6359873" y="1720194"/>
            <a:ext cx="1836669" cy="16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71499" y="3383211"/>
            <a:ext cx="7996518" cy="3557897"/>
          </a:xfrm>
          <a:prstGeom prst="rect">
            <a:avLst/>
          </a:prstGeom>
          <a:noFill/>
        </p:spPr>
        <p:txBody>
          <a:bodyPr wrap="square" rtlCol="0">
            <a:spAutoFit/>
          </a:bodyPr>
          <a:lstStyle/>
          <a:p>
            <a:pPr marL="447675">
              <a:lnSpc>
                <a:spcPct val="120000"/>
              </a:lnSpc>
              <a:spcAft>
                <a:spcPts val="1200"/>
              </a:spcAft>
            </a:pPr>
            <a:r>
              <a:rPr lang="it-IT" sz="1900" u="sng" dirty="0" smtClean="0"/>
              <a:t>Questa </a:t>
            </a:r>
            <a:r>
              <a:rPr lang="it-IT" sz="1900" u="sng" dirty="0"/>
              <a:t>espansione è possibile solo se sono presenti orbitali a bassa energia che possano ospitare questi </a:t>
            </a:r>
            <a:r>
              <a:rPr lang="it-IT" sz="1900" u="sng" dirty="0" smtClean="0"/>
              <a:t>elettroni</a:t>
            </a:r>
            <a:r>
              <a:rPr lang="it-IT" sz="1900" dirty="0" smtClean="0"/>
              <a:t>, come gli orbitali d o f presenti dal terzo periodo in poi. </a:t>
            </a:r>
          </a:p>
          <a:p>
            <a:pPr marL="447675">
              <a:lnSpc>
                <a:spcPct val="120000"/>
              </a:lnSpc>
              <a:spcAft>
                <a:spcPts val="1200"/>
              </a:spcAft>
            </a:pPr>
            <a:r>
              <a:rPr lang="it-IT" sz="1900" i="1" dirty="0" smtClean="0"/>
              <a:t>Per </a:t>
            </a:r>
            <a:r>
              <a:rPr lang="it-IT" sz="1900" i="1" dirty="0"/>
              <a:t>gli atomi del secondo </a:t>
            </a:r>
            <a:r>
              <a:rPr lang="it-IT" sz="1900" i="1" dirty="0" smtClean="0"/>
              <a:t>periodo l’espanzione dell’ottetto </a:t>
            </a:r>
            <a:r>
              <a:rPr lang="it-IT" sz="1900" i="1" dirty="0"/>
              <a:t>non è </a:t>
            </a:r>
            <a:r>
              <a:rPr lang="it-IT" sz="1900" i="1" dirty="0" smtClean="0"/>
              <a:t>mai possibile</a:t>
            </a:r>
            <a:r>
              <a:rPr lang="it-IT" sz="1900" i="1" dirty="0"/>
              <a:t> </a:t>
            </a:r>
            <a:r>
              <a:rPr lang="it-IT" sz="1900" i="1" dirty="0" smtClean="0"/>
              <a:t>perchè non ci sono orbitali energeticamente vicini per più di 8 elettroni!</a:t>
            </a:r>
          </a:p>
          <a:p>
            <a:pPr marL="447675">
              <a:lnSpc>
                <a:spcPct val="120000"/>
              </a:lnSpc>
              <a:spcAft>
                <a:spcPts val="1200"/>
              </a:spcAft>
            </a:pPr>
            <a:r>
              <a:rPr lang="it-IT" sz="1900" i="1" dirty="0"/>
              <a:t>	</a:t>
            </a:r>
            <a:r>
              <a:rPr lang="it-IT" sz="1900" i="1" dirty="0" smtClean="0"/>
              <a:t>Nell’esempio, P ha orbitali 3d vuoti a energia relativamente bassa, che 	possono contenere i 2 elettroni che non trovano posto nei sottolivelli 	3s e 3p. </a:t>
            </a:r>
            <a:endParaRPr lang="it-IT" sz="1900" i="1" dirty="0"/>
          </a:p>
        </p:txBody>
      </p:sp>
    </p:spTree>
    <p:extLst>
      <p:ext uri="{BB962C8B-B14F-4D97-AF65-F5344CB8AC3E}">
        <p14:creationId xmlns:p14="http://schemas.microsoft.com/office/powerpoint/2010/main" val="386999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74" y="347701"/>
            <a:ext cx="7996518" cy="947952"/>
          </a:xfrm>
          <a:prstGeom prst="rect">
            <a:avLst/>
          </a:prstGeom>
          <a:noFill/>
        </p:spPr>
        <p:txBody>
          <a:bodyPr wrap="square" rtlCol="0">
            <a:spAutoFit/>
          </a:bodyPr>
          <a:lstStyle/>
          <a:p>
            <a:pPr>
              <a:lnSpc>
                <a:spcPct val="120000"/>
              </a:lnSpc>
              <a:spcAft>
                <a:spcPts val="1200"/>
              </a:spcAft>
            </a:pPr>
            <a:r>
              <a:rPr lang="it-IT" sz="1900" i="1" dirty="0" smtClean="0"/>
              <a:t>Un altro esempio di espansione dell’ottetto: PO</a:t>
            </a:r>
            <a:r>
              <a:rPr lang="it-IT" sz="1900" i="1" baseline="-25000" dirty="0" smtClean="0"/>
              <a:t>4</a:t>
            </a:r>
            <a:r>
              <a:rPr lang="it-IT" sz="1900" i="1" baseline="30000" dirty="0" smtClean="0"/>
              <a:t>3-</a:t>
            </a:r>
          </a:p>
          <a:p>
            <a:pPr>
              <a:lnSpc>
                <a:spcPct val="120000"/>
              </a:lnSpc>
              <a:spcAft>
                <a:spcPts val="1200"/>
              </a:spcAft>
            </a:pPr>
            <a:r>
              <a:rPr lang="it-IT" sz="1900" i="1" baseline="-25000" dirty="0"/>
              <a:t>	</a:t>
            </a:r>
            <a:r>
              <a:rPr lang="it-IT" sz="1900" i="1" dirty="0" smtClean="0"/>
              <a:t>Ne</a:t>
            </a:r>
            <a:r>
              <a:rPr lang="it-IT" sz="1900" i="1" baseline="30000" dirty="0" smtClean="0"/>
              <a:t>- </a:t>
            </a:r>
            <a:r>
              <a:rPr lang="it-IT" sz="1900" i="1" dirty="0"/>
              <a:t>= </a:t>
            </a:r>
            <a:r>
              <a:rPr lang="it-IT" sz="1900" i="1" dirty="0" smtClean="0"/>
              <a:t>5 </a:t>
            </a:r>
            <a:r>
              <a:rPr lang="it-IT" sz="1900" i="1" dirty="0"/>
              <a:t>+ </a:t>
            </a:r>
            <a:r>
              <a:rPr lang="it-IT" sz="1900" i="1" dirty="0" smtClean="0"/>
              <a:t>(5 </a:t>
            </a:r>
            <a:r>
              <a:rPr lang="it-IT" sz="1900" i="1" dirty="0"/>
              <a:t>x 7) = </a:t>
            </a:r>
            <a:r>
              <a:rPr lang="it-IT" sz="1900" i="1" dirty="0" smtClean="0"/>
              <a:t>40  </a:t>
            </a:r>
            <a:r>
              <a:rPr lang="it-IT" sz="1900" i="1" dirty="0"/>
              <a:t>→  </a:t>
            </a:r>
            <a:r>
              <a:rPr lang="it-IT" sz="1900" i="1" dirty="0" smtClean="0"/>
              <a:t>20 </a:t>
            </a:r>
            <a:r>
              <a:rPr lang="it-IT" sz="1900" i="1" dirty="0"/>
              <a:t>coppie di </a:t>
            </a:r>
            <a:r>
              <a:rPr lang="it-IT" sz="1900" i="1" dirty="0" smtClean="0"/>
              <a:t>valenza</a:t>
            </a:r>
            <a:endParaRPr lang="it-IT" sz="1900" i="1" baseline="-25000" dirty="0" smtClean="0"/>
          </a:p>
        </p:txBody>
      </p:sp>
      <p:pic>
        <p:nvPicPr>
          <p:cNvPr id="6" name="Immagine 1"/>
          <p:cNvPicPr>
            <a:picLocks noChangeAspect="1"/>
          </p:cNvPicPr>
          <p:nvPr/>
        </p:nvPicPr>
        <p:blipFill rotWithShape="1">
          <a:blip r:embed="rId2">
            <a:extLst>
              <a:ext uri="{28A0092B-C50C-407E-A947-70E740481C1C}">
                <a14:useLocalDpi xmlns:a14="http://schemas.microsoft.com/office/drawing/2010/main" val="0"/>
              </a:ext>
            </a:extLst>
          </a:blip>
          <a:srcRect r="50100" b="20463"/>
          <a:stretch/>
        </p:blipFill>
        <p:spPr bwMode="auto">
          <a:xfrm>
            <a:off x="6164262" y="181227"/>
            <a:ext cx="2082800" cy="196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p:cNvPicPr>
            <a:picLocks noChangeAspect="1"/>
          </p:cNvPicPr>
          <p:nvPr/>
        </p:nvPicPr>
        <p:blipFill rotWithShape="1">
          <a:blip r:embed="rId2">
            <a:extLst>
              <a:ext uri="{28A0092B-C50C-407E-A947-70E740481C1C}">
                <a14:useLocalDpi xmlns:a14="http://schemas.microsoft.com/office/drawing/2010/main" val="0"/>
              </a:ext>
            </a:extLst>
          </a:blip>
          <a:srcRect l="50356" b="23938"/>
          <a:stretch/>
        </p:blipFill>
        <p:spPr bwMode="auto">
          <a:xfrm>
            <a:off x="6515100" y="3202634"/>
            <a:ext cx="2072117" cy="187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09699" y="1322736"/>
            <a:ext cx="2843213" cy="794064"/>
          </a:xfrm>
          <a:prstGeom prst="rect">
            <a:avLst/>
          </a:prstGeom>
          <a:noFill/>
        </p:spPr>
        <p:txBody>
          <a:bodyPr wrap="square" rtlCol="0">
            <a:spAutoFit/>
          </a:bodyPr>
          <a:lstStyle/>
          <a:p>
            <a:pPr>
              <a:lnSpc>
                <a:spcPct val="120000"/>
              </a:lnSpc>
              <a:spcAft>
                <a:spcPts val="1200"/>
              </a:spcAft>
            </a:pPr>
            <a:r>
              <a:rPr lang="it-IT" sz="1900" i="1" dirty="0" smtClean="0"/>
              <a:t>Calcoliamo le cariche formali di ciascun atomo:</a:t>
            </a:r>
            <a:endParaRPr lang="it-IT" sz="1900" i="1" baseline="-25000" dirty="0" smtClean="0"/>
          </a:p>
        </p:txBody>
      </p:sp>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r="51067" b="23913"/>
          <a:stretch/>
        </p:blipFill>
        <p:spPr bwMode="auto">
          <a:xfrm>
            <a:off x="4027629" y="1462127"/>
            <a:ext cx="2361917" cy="204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409698" y="3568384"/>
            <a:ext cx="4905377" cy="1144929"/>
          </a:xfrm>
          <a:prstGeom prst="rect">
            <a:avLst/>
          </a:prstGeom>
          <a:noFill/>
        </p:spPr>
        <p:txBody>
          <a:bodyPr wrap="square" rtlCol="0">
            <a:spAutoFit/>
          </a:bodyPr>
          <a:lstStyle/>
          <a:p>
            <a:pPr>
              <a:lnSpc>
                <a:spcPct val="120000"/>
              </a:lnSpc>
              <a:spcAft>
                <a:spcPts val="1200"/>
              </a:spcAft>
            </a:pPr>
            <a:r>
              <a:rPr lang="it-IT" sz="1900" i="1" dirty="0" smtClean="0"/>
              <a:t>Considerando che il P appartiene al 3° periodo e può quindi espandere l’ottetto, possiamo anche scrivere la struttura:</a:t>
            </a:r>
            <a:endParaRPr lang="it-IT" sz="1900" i="1" baseline="-25000" dirty="0" smtClean="0"/>
          </a:p>
        </p:txBody>
      </p:sp>
      <p:sp>
        <p:nvSpPr>
          <p:cNvPr id="14" name="TextBox 13"/>
          <p:cNvSpPr txBox="1"/>
          <p:nvPr/>
        </p:nvSpPr>
        <p:spPr>
          <a:xfrm>
            <a:off x="1409699" y="5064813"/>
            <a:ext cx="3105151" cy="1144929"/>
          </a:xfrm>
          <a:prstGeom prst="rect">
            <a:avLst/>
          </a:prstGeom>
          <a:noFill/>
        </p:spPr>
        <p:txBody>
          <a:bodyPr wrap="square" rtlCol="0">
            <a:spAutoFit/>
          </a:bodyPr>
          <a:lstStyle/>
          <a:p>
            <a:pPr>
              <a:lnSpc>
                <a:spcPct val="120000"/>
              </a:lnSpc>
              <a:spcAft>
                <a:spcPts val="1200"/>
              </a:spcAft>
            </a:pPr>
            <a:r>
              <a:rPr lang="it-IT" sz="1900" i="1" dirty="0" smtClean="0"/>
              <a:t>Il calcolo delle cariche formali, conferma che questa struttura ha energia minore:</a:t>
            </a:r>
            <a:endParaRPr lang="it-IT" sz="1900" i="1" baseline="-25000" dirty="0" smtClean="0"/>
          </a:p>
        </p:txBody>
      </p:sp>
      <p:pic>
        <p:nvPicPr>
          <p:cNvPr id="15" name="Immagine 1"/>
          <p:cNvPicPr>
            <a:picLocks noChangeAspect="1"/>
          </p:cNvPicPr>
          <p:nvPr/>
        </p:nvPicPr>
        <p:blipFill rotWithShape="1">
          <a:blip r:embed="rId3">
            <a:extLst>
              <a:ext uri="{28A0092B-C50C-407E-A947-70E740481C1C}">
                <a14:useLocalDpi xmlns:a14="http://schemas.microsoft.com/office/drawing/2010/main" val="0"/>
              </a:ext>
            </a:extLst>
          </a:blip>
          <a:srcRect l="53094" b="24297"/>
          <a:stretch/>
        </p:blipFill>
        <p:spPr bwMode="auto">
          <a:xfrm>
            <a:off x="4514850" y="4489543"/>
            <a:ext cx="2314576" cy="20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7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71022"/>
            <a:ext cx="7996518" cy="809251"/>
          </a:xfrm>
        </p:spPr>
        <p:txBody>
          <a:bodyPr>
            <a:normAutofit/>
          </a:bodyPr>
          <a:lstStyle/>
          <a:p>
            <a:r>
              <a:rPr lang="it-IT" sz="3200" dirty="0" smtClean="0">
                <a:solidFill>
                  <a:srgbClr val="0070C0"/>
                </a:solidFill>
              </a:rPr>
              <a:t>Legami ionici</a:t>
            </a:r>
            <a:endParaRPr lang="it-IT" sz="3200" dirty="0">
              <a:solidFill>
                <a:srgbClr val="0070C0"/>
              </a:solidFill>
            </a:endParaRPr>
          </a:p>
        </p:txBody>
      </p:sp>
      <p:pic>
        <p:nvPicPr>
          <p:cNvPr id="3" name="Immagine 2"/>
          <p:cNvPicPr>
            <a:picLocks noChangeAspect="1"/>
          </p:cNvPicPr>
          <p:nvPr/>
        </p:nvPicPr>
        <p:blipFill rotWithShape="1">
          <a:blip r:embed="rId2"/>
          <a:srcRect l="21667" t="19663" r="28259" b="21011"/>
          <a:stretch/>
        </p:blipFill>
        <p:spPr>
          <a:xfrm>
            <a:off x="-13699" y="298392"/>
            <a:ext cx="9157699" cy="6102850"/>
          </a:xfrm>
          <a:prstGeom prst="rect">
            <a:avLst/>
          </a:prstGeom>
        </p:spPr>
      </p:pic>
    </p:spTree>
    <p:extLst>
      <p:ext uri="{BB962C8B-B14F-4D97-AF65-F5344CB8AC3E}">
        <p14:creationId xmlns:p14="http://schemas.microsoft.com/office/powerpoint/2010/main" val="3692193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71499" y="90340"/>
            <a:ext cx="7996518" cy="8092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Eccezioni alla regola dell’ottetto: radicali</a:t>
            </a:r>
          </a:p>
        </p:txBody>
      </p:sp>
      <p:sp>
        <p:nvSpPr>
          <p:cNvPr id="10" name="TextBox 9"/>
          <p:cNvSpPr txBox="1"/>
          <p:nvPr/>
        </p:nvSpPr>
        <p:spPr>
          <a:xfrm>
            <a:off x="571499" y="833476"/>
            <a:ext cx="7996518" cy="2960811"/>
          </a:xfrm>
          <a:prstGeom prst="rect">
            <a:avLst/>
          </a:prstGeom>
          <a:noFill/>
        </p:spPr>
        <p:txBody>
          <a:bodyPr wrap="square" rtlCol="0">
            <a:spAutoFit/>
          </a:bodyPr>
          <a:lstStyle/>
          <a:p>
            <a:pPr marL="457200" indent="-457200">
              <a:lnSpc>
                <a:spcPct val="120000"/>
              </a:lnSpc>
              <a:spcAft>
                <a:spcPts val="1200"/>
              </a:spcAft>
              <a:buFont typeface="+mj-lt"/>
              <a:buAutoNum type="arabicPeriod" startAt="3"/>
            </a:pPr>
            <a:r>
              <a:rPr lang="it-IT" sz="2000" dirty="0" smtClean="0"/>
              <a:t>Un’ultima eccezione alla regola dell’ottetto è costituita da quelle specie che hanno un numero dispari di elettroni, i </a:t>
            </a:r>
            <a:r>
              <a:rPr lang="it-IT" sz="2000" b="1" dirty="0" smtClean="0"/>
              <a:t>radicali</a:t>
            </a:r>
            <a:r>
              <a:rPr lang="it-IT" sz="2000" dirty="0"/>
              <a:t>. </a:t>
            </a:r>
            <a:endParaRPr lang="it-IT" sz="2000" dirty="0" smtClean="0"/>
          </a:p>
          <a:p>
            <a:pPr marL="447675">
              <a:lnSpc>
                <a:spcPct val="120000"/>
              </a:lnSpc>
              <a:spcAft>
                <a:spcPts val="1200"/>
              </a:spcAft>
            </a:pPr>
            <a:r>
              <a:rPr lang="it-IT" sz="2000" dirty="0" smtClean="0"/>
              <a:t>I radicali sono </a:t>
            </a:r>
            <a:r>
              <a:rPr lang="it-IT" sz="2000" dirty="0"/>
              <a:t>estremamente </a:t>
            </a:r>
            <a:r>
              <a:rPr lang="it-IT" sz="2000" dirty="0" smtClean="0"/>
              <a:t>reattivi, </a:t>
            </a:r>
            <a:r>
              <a:rPr lang="it-IT" sz="2000" dirty="0"/>
              <a:t>perché tendono a completare il proprio ottetto legandosi ad altre specie. Esistono solo pochi radicali </a:t>
            </a:r>
            <a:r>
              <a:rPr lang="it-IT" sz="2000" dirty="0" smtClean="0"/>
              <a:t>stabili che </a:t>
            </a:r>
            <a:r>
              <a:rPr lang="it-IT" sz="2000" dirty="0"/>
              <a:t>possono essere </a:t>
            </a:r>
            <a:r>
              <a:rPr lang="it-IT" sz="2000" dirty="0" smtClean="0"/>
              <a:t>isolati. I </a:t>
            </a:r>
            <a:r>
              <a:rPr lang="it-IT" sz="2000" dirty="0"/>
              <a:t>radicali sono particolarmente dannosi per la salute e per l’ambiente. </a:t>
            </a:r>
            <a:endParaRPr lang="it-IT" sz="2000" dirty="0" smtClean="0"/>
          </a:p>
          <a:p>
            <a:pPr>
              <a:lnSpc>
                <a:spcPct val="120000"/>
              </a:lnSpc>
              <a:spcAft>
                <a:spcPts val="1200"/>
              </a:spcAft>
            </a:pPr>
            <a:r>
              <a:rPr lang="it-IT" sz="2000" dirty="0"/>
              <a:t>	</a:t>
            </a:r>
            <a:r>
              <a:rPr lang="it-IT" sz="2000" i="1" dirty="0" smtClean="0"/>
              <a:t>Esempio: NO</a:t>
            </a:r>
            <a:r>
              <a:rPr lang="it-IT" sz="2000" i="1" baseline="-25000" dirty="0" smtClean="0"/>
              <a:t>	</a:t>
            </a:r>
            <a:r>
              <a:rPr lang="it-IT" sz="2000" i="1" dirty="0" smtClean="0"/>
              <a:t>Ne</a:t>
            </a:r>
            <a:r>
              <a:rPr lang="it-IT" sz="2000" i="1" baseline="30000" dirty="0" smtClean="0"/>
              <a:t>- </a:t>
            </a:r>
            <a:r>
              <a:rPr lang="it-IT" sz="2000" i="1" dirty="0"/>
              <a:t>= </a:t>
            </a:r>
            <a:r>
              <a:rPr lang="it-IT" sz="2000" i="1" dirty="0" smtClean="0"/>
              <a:t>5 </a:t>
            </a:r>
            <a:r>
              <a:rPr lang="it-IT" sz="2000" i="1" dirty="0"/>
              <a:t>+ </a:t>
            </a:r>
            <a:r>
              <a:rPr lang="it-IT" sz="2000" i="1" dirty="0" smtClean="0"/>
              <a:t>6 </a:t>
            </a:r>
            <a:r>
              <a:rPr lang="it-IT" sz="2000" i="1" dirty="0"/>
              <a:t>= </a:t>
            </a:r>
            <a:r>
              <a:rPr lang="it-IT" sz="2000" i="1" dirty="0" smtClean="0"/>
              <a:t>11 elettroni di valenza</a:t>
            </a:r>
            <a:endParaRPr lang="it-IT" sz="2000" i="1" baseline="-25000" dirty="0" smtClean="0"/>
          </a:p>
        </p:txBody>
      </p:sp>
      <p:pic>
        <p:nvPicPr>
          <p:cNvPr id="12" name="Immagine 1"/>
          <p:cNvPicPr>
            <a:picLocks noChangeAspect="1"/>
          </p:cNvPicPr>
          <p:nvPr/>
        </p:nvPicPr>
        <p:blipFill rotWithShape="1">
          <a:blip r:embed="rId2">
            <a:extLst>
              <a:ext uri="{28A0092B-C50C-407E-A947-70E740481C1C}">
                <a14:useLocalDpi xmlns:a14="http://schemas.microsoft.com/office/drawing/2010/main" val="0"/>
              </a:ext>
            </a:extLst>
          </a:blip>
          <a:srcRect b="40767"/>
          <a:stretch/>
        </p:blipFill>
        <p:spPr bwMode="auto">
          <a:xfrm>
            <a:off x="3083858" y="3888265"/>
            <a:ext cx="1485900" cy="64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867274" y="3888265"/>
            <a:ext cx="2876552" cy="1175706"/>
          </a:xfrm>
          <a:prstGeom prst="rect">
            <a:avLst/>
          </a:prstGeom>
          <a:noFill/>
        </p:spPr>
        <p:txBody>
          <a:bodyPr wrap="square" rtlCol="0">
            <a:spAutoFit/>
          </a:bodyPr>
          <a:lstStyle/>
          <a:p>
            <a:pPr>
              <a:lnSpc>
                <a:spcPct val="120000"/>
              </a:lnSpc>
              <a:spcAft>
                <a:spcPts val="1200"/>
              </a:spcAft>
            </a:pPr>
            <a:r>
              <a:rPr lang="it-IT" sz="2000" i="1" dirty="0" smtClean="0"/>
              <a:t>Questa struttura presenta cariche formali uguali a 0 per entrambi gli atomi.</a:t>
            </a:r>
            <a:endParaRPr lang="it-IT" sz="2000" i="1" baseline="-25000" dirty="0" smtClean="0"/>
          </a:p>
        </p:txBody>
      </p:sp>
    </p:spTree>
    <p:extLst>
      <p:ext uri="{BB962C8B-B14F-4D97-AF65-F5344CB8AC3E}">
        <p14:creationId xmlns:p14="http://schemas.microsoft.com/office/powerpoint/2010/main" val="36754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Legame dativo</a:t>
            </a:r>
          </a:p>
        </p:txBody>
      </p:sp>
      <p:sp>
        <p:nvSpPr>
          <p:cNvPr id="18435" name="Text Box 3"/>
          <p:cNvSpPr txBox="1">
            <a:spLocks noChangeArrowheads="1"/>
          </p:cNvSpPr>
          <p:nvPr/>
        </p:nvSpPr>
        <p:spPr bwMode="auto">
          <a:xfrm>
            <a:off x="609600" y="1600200"/>
            <a:ext cx="7772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latin typeface="Arial" panose="020B0604020202020204" pitchFamily="34" charset="0"/>
              </a:rPr>
              <a:t>Può accadere che la coppia di elettroni necessaria per la formazione del legame tra due atomi venga fornita da uno solo di essi: si parla in questo caso di </a:t>
            </a:r>
            <a:r>
              <a:rPr lang="it-IT" altLang="it-IT" sz="2000" b="1">
                <a:solidFill>
                  <a:srgbClr val="FA2906"/>
                </a:solidFill>
                <a:latin typeface="Arial" panose="020B0604020202020204" pitchFamily="34" charset="0"/>
              </a:rPr>
              <a:t>legame coordinato</a:t>
            </a:r>
            <a:r>
              <a:rPr lang="it-IT" altLang="it-IT" sz="2000">
                <a:solidFill>
                  <a:srgbClr val="FA2906"/>
                </a:solidFill>
                <a:latin typeface="Arial" panose="020B0604020202020204" pitchFamily="34" charset="0"/>
              </a:rPr>
              <a:t> </a:t>
            </a:r>
            <a:r>
              <a:rPr lang="it-IT" altLang="it-IT" sz="2000">
                <a:latin typeface="Arial" panose="020B0604020202020204" pitchFamily="34" charset="0"/>
              </a:rPr>
              <a:t>o</a:t>
            </a:r>
            <a:r>
              <a:rPr lang="it-IT" altLang="it-IT" sz="2000">
                <a:solidFill>
                  <a:srgbClr val="FA2906"/>
                </a:solidFill>
                <a:latin typeface="Arial" panose="020B0604020202020204" pitchFamily="34" charset="0"/>
              </a:rPr>
              <a:t> </a:t>
            </a:r>
            <a:r>
              <a:rPr lang="it-IT" altLang="it-IT" sz="2000" b="1">
                <a:solidFill>
                  <a:srgbClr val="FA2906"/>
                </a:solidFill>
                <a:latin typeface="Arial" panose="020B0604020202020204" pitchFamily="34" charset="0"/>
              </a:rPr>
              <a:t>dativo</a:t>
            </a:r>
            <a:r>
              <a:rPr lang="it-IT" altLang="it-IT" sz="2000">
                <a:latin typeface="Arial" panose="020B0604020202020204" pitchFamily="34" charset="0"/>
              </a:rPr>
              <a:t>. </a:t>
            </a:r>
          </a:p>
          <a:p>
            <a:pPr algn="just" eaLnBrk="1" hangingPunct="1">
              <a:spcBef>
                <a:spcPct val="50000"/>
              </a:spcBef>
              <a:buFontTx/>
              <a:buNone/>
            </a:pPr>
            <a:r>
              <a:rPr lang="it-IT" altLang="it-IT" sz="2000">
                <a:latin typeface="Arial" panose="020B0604020202020204" pitchFamily="34" charset="0"/>
              </a:rPr>
              <a:t>Es. La formazione dello ione ammonio </a:t>
            </a:r>
          </a:p>
          <a:p>
            <a:pPr eaLnBrk="1" hangingPunct="1">
              <a:spcBef>
                <a:spcPct val="50000"/>
              </a:spcBef>
              <a:buFontTx/>
              <a:buNone/>
            </a:pPr>
            <a:endParaRPr lang="it-IT" altLang="it-IT" sz="2000">
              <a:latin typeface="Arial" panose="020B0604020202020204" pitchFamily="34" charset="0"/>
            </a:endParaRPr>
          </a:p>
        </p:txBody>
      </p:sp>
      <p:sp>
        <p:nvSpPr>
          <p:cNvPr id="18436" name="Line 4"/>
          <p:cNvSpPr>
            <a:spLocks noChangeShapeType="1"/>
          </p:cNvSpPr>
          <p:nvPr/>
        </p:nvSpPr>
        <p:spPr bwMode="auto">
          <a:xfrm>
            <a:off x="2362200" y="4419600"/>
            <a:ext cx="609600"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7" name="Text Box 5"/>
          <p:cNvSpPr txBox="1">
            <a:spLocks noChangeArrowheads="1"/>
          </p:cNvSpPr>
          <p:nvPr/>
        </p:nvSpPr>
        <p:spPr bwMode="auto">
          <a:xfrm>
            <a:off x="3124200" y="4191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Arial" panose="020B0604020202020204" pitchFamily="34" charset="0"/>
              </a:rPr>
              <a:t>H</a:t>
            </a:r>
            <a:r>
              <a:rPr lang="it-IT" altLang="it-IT" sz="2400" baseline="30000">
                <a:latin typeface="Arial" panose="020B0604020202020204" pitchFamily="34" charset="0"/>
              </a:rPr>
              <a:t>+</a:t>
            </a:r>
          </a:p>
        </p:txBody>
      </p:sp>
      <p:graphicFrame>
        <p:nvGraphicFramePr>
          <p:cNvPr id="18438" name="Object 6"/>
          <p:cNvGraphicFramePr>
            <a:graphicFrameLocks noChangeAspect="1"/>
          </p:cNvGraphicFramePr>
          <p:nvPr/>
        </p:nvGraphicFramePr>
        <p:xfrm>
          <a:off x="990600" y="3505200"/>
          <a:ext cx="1425575" cy="1971675"/>
        </p:xfrm>
        <a:graphic>
          <a:graphicData uri="http://schemas.openxmlformats.org/presentationml/2006/ole">
            <mc:AlternateContent xmlns:mc="http://schemas.openxmlformats.org/markup-compatibility/2006">
              <mc:Choice xmlns:v="urn:schemas-microsoft-com:vml" Requires="v">
                <p:oleObj spid="_x0000_s1034" name="Fotografia di Photo Editor " r:id="rId3" imgW="1095528" imgH="1514686" progId="MSPhotoEd.3">
                  <p:embed/>
                </p:oleObj>
              </mc:Choice>
              <mc:Fallback>
                <p:oleObj name="Fotografia di Photo Editor " r:id="rId3" imgW="1095528" imgH="1514686" progId="MSPhotoEd.3">
                  <p:embed/>
                  <p:pic>
                    <p:nvPicPr>
                      <p:cNvPr id="1843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05200"/>
                        <a:ext cx="14255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p:cNvSpPr txBox="1">
            <a:spLocks noChangeArrowheads="1"/>
          </p:cNvSpPr>
          <p:nvPr/>
        </p:nvSpPr>
        <p:spPr bwMode="auto">
          <a:xfrm>
            <a:off x="5867400" y="3429000"/>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Arial" panose="020B0604020202020204" pitchFamily="34" charset="0"/>
              </a:rPr>
              <a:t>H</a:t>
            </a:r>
          </a:p>
        </p:txBody>
      </p:sp>
      <p:sp>
        <p:nvSpPr>
          <p:cNvPr id="18440" name="Text Box 8"/>
          <p:cNvSpPr txBox="1">
            <a:spLocks noChangeArrowheads="1"/>
          </p:cNvSpPr>
          <p:nvPr/>
        </p:nvSpPr>
        <p:spPr bwMode="auto">
          <a:xfrm>
            <a:off x="5867400" y="4953000"/>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Arial" panose="020B0604020202020204" pitchFamily="34" charset="0"/>
              </a:rPr>
              <a:t>H</a:t>
            </a:r>
          </a:p>
        </p:txBody>
      </p:sp>
      <p:sp>
        <p:nvSpPr>
          <p:cNvPr id="18441" name="Text Box 9"/>
          <p:cNvSpPr txBox="1">
            <a:spLocks noChangeArrowheads="1"/>
          </p:cNvSpPr>
          <p:nvPr/>
        </p:nvSpPr>
        <p:spPr bwMode="auto">
          <a:xfrm>
            <a:off x="5867400" y="4191000"/>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Arial" panose="020B0604020202020204" pitchFamily="34" charset="0"/>
              </a:rPr>
              <a:t>N</a:t>
            </a:r>
          </a:p>
        </p:txBody>
      </p:sp>
      <p:sp>
        <p:nvSpPr>
          <p:cNvPr id="18442" name="Text Box 10"/>
          <p:cNvSpPr txBox="1">
            <a:spLocks noChangeArrowheads="1"/>
          </p:cNvSpPr>
          <p:nvPr/>
        </p:nvSpPr>
        <p:spPr bwMode="auto">
          <a:xfrm>
            <a:off x="6613525" y="4191000"/>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Arial" panose="020B0604020202020204" pitchFamily="34" charset="0"/>
              </a:rPr>
              <a:t>H</a:t>
            </a:r>
          </a:p>
        </p:txBody>
      </p:sp>
      <p:sp>
        <p:nvSpPr>
          <p:cNvPr id="18443" name="Text Box 11"/>
          <p:cNvSpPr txBox="1">
            <a:spLocks noChangeArrowheads="1"/>
          </p:cNvSpPr>
          <p:nvPr/>
        </p:nvSpPr>
        <p:spPr bwMode="auto">
          <a:xfrm>
            <a:off x="5105400" y="4191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Arial" panose="020B0604020202020204" pitchFamily="34" charset="0"/>
              </a:rPr>
              <a:t>H</a:t>
            </a:r>
          </a:p>
        </p:txBody>
      </p:sp>
      <p:sp>
        <p:nvSpPr>
          <p:cNvPr id="18444" name="Line 12"/>
          <p:cNvSpPr>
            <a:spLocks noChangeShapeType="1"/>
          </p:cNvSpPr>
          <p:nvPr/>
        </p:nvSpPr>
        <p:spPr bwMode="auto">
          <a:xfrm>
            <a:off x="5410200" y="44196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5" name="Line 13"/>
          <p:cNvSpPr>
            <a:spLocks noChangeShapeType="1"/>
          </p:cNvSpPr>
          <p:nvPr/>
        </p:nvSpPr>
        <p:spPr bwMode="auto">
          <a:xfrm>
            <a:off x="6172200" y="44196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6" name="Line 14"/>
          <p:cNvSpPr>
            <a:spLocks noChangeShapeType="1"/>
          </p:cNvSpPr>
          <p:nvPr/>
        </p:nvSpPr>
        <p:spPr bwMode="auto">
          <a:xfrm rot="5400000">
            <a:off x="5835650" y="4024313"/>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7" name="Line 15"/>
          <p:cNvSpPr>
            <a:spLocks noChangeShapeType="1"/>
          </p:cNvSpPr>
          <p:nvPr/>
        </p:nvSpPr>
        <p:spPr bwMode="auto">
          <a:xfrm rot="5400000">
            <a:off x="5821363" y="48006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8" name="Text Box 16"/>
          <p:cNvSpPr txBox="1">
            <a:spLocks noChangeArrowheads="1"/>
          </p:cNvSpPr>
          <p:nvPr/>
        </p:nvSpPr>
        <p:spPr bwMode="auto">
          <a:xfrm>
            <a:off x="7086600" y="3200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Arial" panose="020B0604020202020204" pitchFamily="34" charset="0"/>
              </a:rPr>
              <a:t>+</a:t>
            </a:r>
          </a:p>
        </p:txBody>
      </p:sp>
      <p:grpSp>
        <p:nvGrpSpPr>
          <p:cNvPr id="18449" name="Group 17"/>
          <p:cNvGrpSpPr>
            <a:grpSpLocks/>
          </p:cNvGrpSpPr>
          <p:nvPr/>
        </p:nvGrpSpPr>
        <p:grpSpPr bwMode="auto">
          <a:xfrm>
            <a:off x="4953000" y="3352800"/>
            <a:ext cx="228600" cy="1905000"/>
            <a:chOff x="2976" y="2112"/>
            <a:chExt cx="144" cy="1200"/>
          </a:xfrm>
        </p:grpSpPr>
        <p:sp>
          <p:nvSpPr>
            <p:cNvPr id="18454" name="Line 18"/>
            <p:cNvSpPr>
              <a:spLocks noChangeShapeType="1"/>
            </p:cNvSpPr>
            <p:nvPr/>
          </p:nvSpPr>
          <p:spPr bwMode="auto">
            <a:xfrm>
              <a:off x="2976" y="2112"/>
              <a:ext cx="0" cy="1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55" name="Line 19"/>
            <p:cNvSpPr>
              <a:spLocks noChangeShapeType="1"/>
            </p:cNvSpPr>
            <p:nvPr/>
          </p:nvSpPr>
          <p:spPr bwMode="auto">
            <a:xfrm>
              <a:off x="2976" y="21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56" name="Line 20"/>
            <p:cNvSpPr>
              <a:spLocks noChangeShapeType="1"/>
            </p:cNvSpPr>
            <p:nvPr/>
          </p:nvSpPr>
          <p:spPr bwMode="auto">
            <a:xfrm>
              <a:off x="2976" y="33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8450" name="Group 21"/>
          <p:cNvGrpSpPr>
            <a:grpSpLocks/>
          </p:cNvGrpSpPr>
          <p:nvPr/>
        </p:nvGrpSpPr>
        <p:grpSpPr bwMode="auto">
          <a:xfrm flipH="1">
            <a:off x="6858000" y="3352800"/>
            <a:ext cx="228600" cy="1905000"/>
            <a:chOff x="2976" y="2112"/>
            <a:chExt cx="144" cy="1200"/>
          </a:xfrm>
        </p:grpSpPr>
        <p:sp>
          <p:nvSpPr>
            <p:cNvPr id="18451" name="Line 22"/>
            <p:cNvSpPr>
              <a:spLocks noChangeShapeType="1"/>
            </p:cNvSpPr>
            <p:nvPr/>
          </p:nvSpPr>
          <p:spPr bwMode="auto">
            <a:xfrm>
              <a:off x="2976" y="2112"/>
              <a:ext cx="0" cy="1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52" name="Line 23"/>
            <p:cNvSpPr>
              <a:spLocks noChangeShapeType="1"/>
            </p:cNvSpPr>
            <p:nvPr/>
          </p:nvSpPr>
          <p:spPr bwMode="auto">
            <a:xfrm>
              <a:off x="2976" y="21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53" name="Line 24"/>
            <p:cNvSpPr>
              <a:spLocks noChangeShapeType="1"/>
            </p:cNvSpPr>
            <p:nvPr/>
          </p:nvSpPr>
          <p:spPr bwMode="auto">
            <a:xfrm>
              <a:off x="2976" y="33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extLst>
      <p:ext uri="{BB962C8B-B14F-4D97-AF65-F5344CB8AC3E}">
        <p14:creationId xmlns:p14="http://schemas.microsoft.com/office/powerpoint/2010/main" val="114639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438400" y="115888"/>
            <a:ext cx="386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it-IT" altLang="it-IT" sz="2400" b="1">
                <a:solidFill>
                  <a:srgbClr val="FF6600"/>
                </a:solidFill>
              </a:rPr>
              <a:t>IL LEGAME METALLICO</a:t>
            </a:r>
          </a:p>
        </p:txBody>
      </p:sp>
      <p:sp>
        <p:nvSpPr>
          <p:cNvPr id="28675" name="Text Box 3"/>
          <p:cNvSpPr txBox="1">
            <a:spLocks noChangeArrowheads="1"/>
          </p:cNvSpPr>
          <p:nvPr/>
        </p:nvSpPr>
        <p:spPr bwMode="auto">
          <a:xfrm>
            <a:off x="228600" y="908050"/>
            <a:ext cx="84740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50000"/>
              </a:spcBef>
              <a:buFontTx/>
              <a:buChar char="•"/>
            </a:pPr>
            <a:r>
              <a:rPr lang="it-IT" altLang="it-IT" sz="2000"/>
              <a:t>I metalli non possiedono elettroni di valenza sufficienti per raggiungere la </a:t>
            </a:r>
            <a:r>
              <a:rPr lang="it-IT" altLang="it-IT" sz="2000">
                <a:solidFill>
                  <a:srgbClr val="FF6600"/>
                </a:solidFill>
              </a:rPr>
              <a:t>configurazione completa</a:t>
            </a:r>
            <a:r>
              <a:rPr lang="it-IT" altLang="it-IT" sz="2000"/>
              <a:t> dello strato condividendo elettroni con atomi vicini</a:t>
            </a:r>
          </a:p>
          <a:p>
            <a:pPr eaLnBrk="1" hangingPunct="1">
              <a:buFontTx/>
              <a:buChar char="•"/>
            </a:pPr>
            <a:r>
              <a:rPr lang="it-IT" altLang="it-IT" sz="2000"/>
              <a:t>Gli elettroni di valenza nei metalli sono condivisi con molti atomi vicini: sono </a:t>
            </a:r>
            <a:r>
              <a:rPr lang="it-IT" altLang="it-IT" sz="2000">
                <a:solidFill>
                  <a:srgbClr val="FF6600"/>
                </a:solidFill>
              </a:rPr>
              <a:t>delocalizzati</a:t>
            </a:r>
          </a:p>
        </p:txBody>
      </p:sp>
      <p:sp>
        <p:nvSpPr>
          <p:cNvPr id="28676" name="AutoShape 4"/>
          <p:cNvSpPr>
            <a:spLocks noChangeArrowheads="1"/>
          </p:cNvSpPr>
          <p:nvPr/>
        </p:nvSpPr>
        <p:spPr bwMode="auto">
          <a:xfrm>
            <a:off x="3995738" y="2565400"/>
            <a:ext cx="762000" cy="609600"/>
          </a:xfrm>
          <a:prstGeom prst="upDownArrow">
            <a:avLst>
              <a:gd name="adj1" fmla="val 50000"/>
              <a:gd name="adj2" fmla="val 2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endParaRPr lang="it-IT" altLang="it-IT"/>
          </a:p>
        </p:txBody>
      </p:sp>
      <p:sp>
        <p:nvSpPr>
          <p:cNvPr id="28677" name="Text Box 5"/>
          <p:cNvSpPr txBox="1">
            <a:spLocks noChangeArrowheads="1"/>
          </p:cNvSpPr>
          <p:nvPr/>
        </p:nvSpPr>
        <p:spPr bwMode="auto">
          <a:xfrm>
            <a:off x="457200" y="34290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it-IT" altLang="it-IT" sz="2000"/>
              <a:t>I </a:t>
            </a:r>
            <a:r>
              <a:rPr lang="it-IT" altLang="it-IT" sz="2000">
                <a:solidFill>
                  <a:srgbClr val="FF6600"/>
                </a:solidFill>
              </a:rPr>
              <a:t>sottostrati degli elettroni di valenza</a:t>
            </a:r>
            <a:r>
              <a:rPr lang="it-IT" altLang="it-IT" sz="2000"/>
              <a:t> devono avere contenuto di energia simile</a:t>
            </a:r>
          </a:p>
        </p:txBody>
      </p:sp>
      <p:pic>
        <p:nvPicPr>
          <p:cNvPr id="286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221163"/>
            <a:ext cx="6551613"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457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
          <p:cNvPicPr>
            <a:picLocks noChangeAspect="1"/>
          </p:cNvPicPr>
          <p:nvPr/>
        </p:nvPicPr>
        <p:blipFill rotWithShape="1">
          <a:blip r:embed="rId2">
            <a:extLst>
              <a:ext uri="{28A0092B-C50C-407E-A947-70E740481C1C}">
                <a14:useLocalDpi xmlns:a14="http://schemas.microsoft.com/office/drawing/2010/main" val="0"/>
              </a:ext>
            </a:extLst>
          </a:blip>
          <a:srcRect r="55943"/>
          <a:stretch/>
        </p:blipFill>
        <p:spPr bwMode="auto">
          <a:xfrm>
            <a:off x="457200" y="418233"/>
            <a:ext cx="2650067" cy="41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031068" y="408401"/>
            <a:ext cx="556870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Nei composti ionici, la formazione di ioni è un processo che </a:t>
            </a:r>
            <a:r>
              <a:rPr lang="it-IT" sz="1800" dirty="0" smtClean="0">
                <a:solidFill>
                  <a:srgbClr val="FF0000"/>
                </a:solidFill>
              </a:rPr>
              <a:t>richiede energia</a:t>
            </a:r>
            <a:r>
              <a:rPr lang="it-IT" sz="1800" dirty="0" smtClean="0"/>
              <a:t>, ma tale energia viene ripagata dall’interazione tra questi ioni, che allo stato solido formano un reticolo ordinato. </a:t>
            </a:r>
          </a:p>
          <a:p>
            <a:pPr marL="0" indent="0">
              <a:lnSpc>
                <a:spcPct val="120000"/>
              </a:lnSpc>
              <a:spcBef>
                <a:spcPts val="0"/>
              </a:spcBef>
              <a:spcAft>
                <a:spcPts val="600"/>
              </a:spcAft>
              <a:buNone/>
            </a:pPr>
            <a:endParaRPr lang="it-IT" sz="1800" dirty="0" smtClean="0"/>
          </a:p>
        </p:txBody>
      </p:sp>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l="22526" t="760" r="43332" b="60098"/>
          <a:stretch/>
        </p:blipFill>
        <p:spPr bwMode="auto">
          <a:xfrm>
            <a:off x="6155268" y="2078149"/>
            <a:ext cx="2444503" cy="201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Content Placeholder 2"/>
              <p:cNvSpPr txBox="1">
                <a:spLocks/>
              </p:cNvSpPr>
              <p:nvPr/>
            </p:nvSpPr>
            <p:spPr>
              <a:xfrm>
                <a:off x="3107268" y="1988341"/>
                <a:ext cx="2878666" cy="1026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La forza che tiene insieme gli ioni è una forza di tipo elettrostatico, la </a:t>
                </a:r>
                <a:r>
                  <a:rPr lang="it-IT" sz="1800" b="1" dirty="0"/>
                  <a:t>forza di Coulomb</a:t>
                </a:r>
                <a:r>
                  <a:rPr lang="it-IT" sz="1800" dirty="0"/>
                  <a:t>:</a:t>
                </a:r>
              </a:p>
              <a:p>
                <a:pPr marL="0" indent="0">
                  <a:lnSpc>
                    <a:spcPct val="120000"/>
                  </a:lnSpc>
                  <a:spcBef>
                    <a:spcPts val="0"/>
                  </a:spcBef>
                  <a:spcAft>
                    <a:spcPts val="600"/>
                  </a:spcAft>
                  <a:buNone/>
                </a:pPr>
                <a14:m>
                  <m:oMathPara xmlns:m="http://schemas.openxmlformats.org/officeDocument/2006/math">
                    <m:oMathParaPr>
                      <m:jc m:val="center"/>
                    </m:oMathParaPr>
                    <m:oMath xmlns:m="http://schemas.openxmlformats.org/officeDocument/2006/math">
                      <m:r>
                        <a:rPr lang="it-IT" sz="2200" b="0" i="1" smtClean="0">
                          <a:latin typeface="Cambria Math" panose="02040503050406030204" pitchFamily="18" charset="0"/>
                        </a:rPr>
                        <m:t>𝐹</m:t>
                      </m:r>
                      <m:r>
                        <a:rPr lang="it-IT" sz="2200" b="0" i="1" smtClean="0">
                          <a:latin typeface="Cambria Math" panose="02040503050406030204" pitchFamily="18" charset="0"/>
                        </a:rPr>
                        <m:t>=</m:t>
                      </m:r>
                      <m:r>
                        <a:rPr lang="it-IT" sz="2200" b="0" i="1" smtClean="0">
                          <a:latin typeface="Cambria Math" panose="02040503050406030204" pitchFamily="18" charset="0"/>
                        </a:rPr>
                        <m:t>𝑘</m:t>
                      </m:r>
                      <m:f>
                        <m:fPr>
                          <m:ctrlPr>
                            <a:rPr lang="it-IT" sz="2200" b="0" i="1" smtClean="0">
                              <a:latin typeface="Cambria Math" panose="02040503050406030204" pitchFamily="18" charset="0"/>
                            </a:rPr>
                          </m:ctrlPr>
                        </m:fPr>
                        <m:num>
                          <m:sSub>
                            <m:sSubPr>
                              <m:ctrlPr>
                                <a:rPr lang="it-IT" sz="2200" b="0" i="1" smtClean="0">
                                  <a:latin typeface="Cambria Math" panose="02040503050406030204" pitchFamily="18" charset="0"/>
                                </a:rPr>
                              </m:ctrlPr>
                            </m:sSubPr>
                            <m:e>
                              <m:r>
                                <a:rPr lang="it-IT" sz="2200" b="0" i="1" smtClean="0">
                                  <a:latin typeface="Cambria Math" panose="02040503050406030204" pitchFamily="18" charset="0"/>
                                </a:rPr>
                                <m:t>𝑧</m:t>
                              </m:r>
                            </m:e>
                            <m:sub>
                              <m:r>
                                <a:rPr lang="it-IT" sz="2200" b="0" i="1" smtClean="0">
                                  <a:latin typeface="Cambria Math" panose="02040503050406030204" pitchFamily="18" charset="0"/>
                                </a:rPr>
                                <m:t>+</m:t>
                              </m:r>
                            </m:sub>
                          </m:sSub>
                          <m:r>
                            <a:rPr lang="it-IT" sz="2200" i="1">
                              <a:latin typeface="Cambria Math" panose="02040503050406030204" pitchFamily="18" charset="0"/>
                              <a:ea typeface="Cambria Math" panose="02040503050406030204" pitchFamily="18" charset="0"/>
                            </a:rPr>
                            <m:t>∙</m:t>
                          </m:r>
                          <m:sSub>
                            <m:sSubPr>
                              <m:ctrlPr>
                                <a:rPr lang="it-IT" sz="2200" i="1" smtClean="0">
                                  <a:latin typeface="Cambria Math" panose="02040503050406030204" pitchFamily="18" charset="0"/>
                                  <a:ea typeface="Cambria Math" panose="02040503050406030204" pitchFamily="18" charset="0"/>
                                </a:rPr>
                              </m:ctrlPr>
                            </m:sSubPr>
                            <m:e>
                              <m:r>
                                <a:rPr lang="it-IT" sz="2200" b="0" i="1" smtClean="0">
                                  <a:latin typeface="Cambria Math" panose="02040503050406030204" pitchFamily="18" charset="0"/>
                                  <a:ea typeface="Cambria Math" panose="02040503050406030204" pitchFamily="18" charset="0"/>
                                </a:rPr>
                                <m:t>𝑧</m:t>
                              </m:r>
                            </m:e>
                            <m:sub>
                              <m:r>
                                <a:rPr lang="it-IT" sz="2200" b="0" i="1" smtClean="0">
                                  <a:latin typeface="Cambria Math" panose="02040503050406030204" pitchFamily="18" charset="0"/>
                                  <a:ea typeface="Cambria Math" panose="02040503050406030204" pitchFamily="18" charset="0"/>
                                </a:rPr>
                                <m:t>−</m:t>
                              </m:r>
                            </m:sub>
                          </m:sSub>
                        </m:num>
                        <m:den>
                          <m:sSup>
                            <m:sSupPr>
                              <m:ctrlPr>
                                <a:rPr lang="it-IT" sz="2200" b="0" i="1" smtClean="0">
                                  <a:latin typeface="Cambria Math" panose="02040503050406030204" pitchFamily="18" charset="0"/>
                                </a:rPr>
                              </m:ctrlPr>
                            </m:sSupPr>
                            <m:e>
                              <m:r>
                                <a:rPr lang="it-IT" sz="2200" b="0" i="1" smtClean="0">
                                  <a:latin typeface="Cambria Math" panose="02040503050406030204" pitchFamily="18" charset="0"/>
                                </a:rPr>
                                <m:t>𝑑</m:t>
                              </m:r>
                            </m:e>
                            <m:sup>
                              <m:r>
                                <a:rPr lang="it-IT" sz="2200" b="0" i="1" smtClean="0">
                                  <a:latin typeface="Cambria Math" panose="02040503050406030204" pitchFamily="18" charset="0"/>
                                </a:rPr>
                                <m:t>2</m:t>
                              </m:r>
                            </m:sup>
                          </m:sSup>
                        </m:den>
                      </m:f>
                    </m:oMath>
                  </m:oMathPara>
                </a14:m>
                <a:endParaRPr lang="it-IT" sz="2200" dirty="0" smtClean="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3107268" y="1988341"/>
                <a:ext cx="2878666" cy="1026294"/>
              </a:xfrm>
              <a:prstGeom prst="rect">
                <a:avLst/>
              </a:prstGeom>
              <a:blipFill>
                <a:blip r:embed="rId4"/>
                <a:stretch>
                  <a:fillRect l="-1907" r="-2966" b="-107101"/>
                </a:stretch>
              </a:blipFill>
            </p:spPr>
            <p:txBody>
              <a:bodyPr/>
              <a:lstStyle/>
              <a:p>
                <a:r>
                  <a:rPr lang="it-IT">
                    <a:noFill/>
                  </a:rPr>
                  <a:t> </a:t>
                </a:r>
              </a:p>
            </p:txBody>
          </p:sp>
        </mc:Fallback>
      </mc:AlternateContent>
      <p:pic>
        <p:nvPicPr>
          <p:cNvPr id="2" name="Immagine 1"/>
          <p:cNvPicPr>
            <a:picLocks noChangeAspect="1"/>
          </p:cNvPicPr>
          <p:nvPr/>
        </p:nvPicPr>
        <p:blipFill rotWithShape="1">
          <a:blip r:embed="rId5"/>
          <a:srcRect b="21971"/>
          <a:stretch/>
        </p:blipFill>
        <p:spPr>
          <a:xfrm>
            <a:off x="2716163" y="4330377"/>
            <a:ext cx="2337618" cy="2527623"/>
          </a:xfrm>
          <a:prstGeom prst="rect">
            <a:avLst/>
          </a:prstGeom>
        </p:spPr>
      </p:pic>
      <p:sp>
        <p:nvSpPr>
          <p:cNvPr id="3" name="CasellaDiTesto 2"/>
          <p:cNvSpPr txBox="1"/>
          <p:nvPr/>
        </p:nvSpPr>
        <p:spPr>
          <a:xfrm>
            <a:off x="5053781" y="5181600"/>
            <a:ext cx="3962400" cy="1323439"/>
          </a:xfrm>
          <a:prstGeom prst="rect">
            <a:avLst/>
          </a:prstGeom>
          <a:noFill/>
        </p:spPr>
        <p:txBody>
          <a:bodyPr wrap="square" rtlCol="0">
            <a:spAutoFit/>
          </a:bodyPr>
          <a:lstStyle/>
          <a:p>
            <a:r>
              <a:rPr lang="it-IT" sz="2000" b="1" dirty="0" smtClean="0"/>
              <a:t>Reticolo cristallino</a:t>
            </a:r>
          </a:p>
          <a:p>
            <a:endParaRPr lang="it-IT" sz="2000" b="1" dirty="0" smtClean="0"/>
          </a:p>
          <a:p>
            <a:r>
              <a:rPr lang="it-IT" sz="2000" dirty="0" smtClean="0"/>
              <a:t>La struttura del reticolo segue la regola dell’impacchettamento</a:t>
            </a:r>
            <a:endParaRPr lang="it-IT" sz="2000" dirty="0"/>
          </a:p>
        </p:txBody>
      </p:sp>
    </p:spTree>
    <p:extLst>
      <p:ext uri="{BB962C8B-B14F-4D97-AF65-F5344CB8AC3E}">
        <p14:creationId xmlns:p14="http://schemas.microsoft.com/office/powerpoint/2010/main" val="25185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23652" t="21361" r="27753" b="21111"/>
          <a:stretch/>
        </p:blipFill>
        <p:spPr>
          <a:xfrm>
            <a:off x="186039" y="325569"/>
            <a:ext cx="8887146" cy="5917916"/>
          </a:xfrm>
          <a:prstGeom prst="rect">
            <a:avLst/>
          </a:prstGeom>
        </p:spPr>
      </p:pic>
    </p:spTree>
    <p:extLst>
      <p:ext uri="{BB962C8B-B14F-4D97-AF65-F5344CB8AC3E}">
        <p14:creationId xmlns:p14="http://schemas.microsoft.com/office/powerpoint/2010/main" val="21854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3474926" cy="769441"/>
          </a:xfrm>
          <a:prstGeom prst="rect">
            <a:avLst/>
          </a:prstGeom>
          <a:noFill/>
        </p:spPr>
        <p:txBody>
          <a:bodyPr wrap="none" rtlCol="0">
            <a:spAutoFit/>
          </a:bodyPr>
          <a:lstStyle/>
          <a:p>
            <a:r>
              <a:rPr lang="it-IT" sz="4400" dirty="0" smtClean="0">
                <a:solidFill>
                  <a:srgbClr val="00B0F0"/>
                </a:solidFill>
              </a:rPr>
              <a:t>Legame ionico</a:t>
            </a:r>
            <a:endParaRPr lang="it-IT" sz="4400" dirty="0">
              <a:solidFill>
                <a:srgbClr val="00B0F0"/>
              </a:solidFill>
            </a:endParaRPr>
          </a:p>
        </p:txBody>
      </p:sp>
      <p:sp>
        <p:nvSpPr>
          <p:cNvPr id="4" name="CasellaDiTesto 3"/>
          <p:cNvSpPr txBox="1"/>
          <p:nvPr/>
        </p:nvSpPr>
        <p:spPr>
          <a:xfrm>
            <a:off x="373626" y="1071801"/>
            <a:ext cx="8595430" cy="5652830"/>
          </a:xfrm>
          <a:prstGeom prst="rect">
            <a:avLst/>
          </a:prstGeom>
          <a:noFill/>
        </p:spPr>
        <p:txBody>
          <a:bodyPr wrap="none" rtlCol="0">
            <a:spAutoFit/>
          </a:bodyPr>
          <a:lstStyle/>
          <a:p>
            <a:r>
              <a:rPr lang="it-IT" sz="2800" dirty="0" smtClean="0"/>
              <a:t>La cessione e acquisto può coinvolgere più di un elettrone</a:t>
            </a:r>
          </a:p>
          <a:p>
            <a:endParaRPr lang="it-IT" sz="2800" dirty="0"/>
          </a:p>
          <a:p>
            <a:r>
              <a:rPr lang="it-IT" sz="2800" dirty="0" smtClean="0"/>
              <a:t>MgCl</a:t>
            </a:r>
            <a:r>
              <a:rPr lang="it-IT" sz="2800" baseline="-25000" dirty="0" smtClean="0"/>
              <a:t>2                        </a:t>
            </a:r>
            <a:r>
              <a:rPr lang="it-IT" sz="2800" dirty="0" smtClean="0">
                <a:solidFill>
                  <a:srgbClr val="FF0000"/>
                </a:solidFill>
              </a:rPr>
              <a:t>Mg</a:t>
            </a:r>
            <a:r>
              <a:rPr lang="it-IT" sz="2800" baseline="30000" dirty="0" smtClean="0">
                <a:solidFill>
                  <a:srgbClr val="FF0000"/>
                </a:solidFill>
              </a:rPr>
              <a:t>2+</a:t>
            </a:r>
            <a:r>
              <a:rPr lang="it-IT" sz="2800" dirty="0" smtClean="0"/>
              <a:t>      </a:t>
            </a:r>
            <a:r>
              <a:rPr lang="it-IT" sz="2800" dirty="0" smtClean="0">
                <a:solidFill>
                  <a:srgbClr val="0070C0"/>
                </a:solidFill>
              </a:rPr>
              <a:t>Cl</a:t>
            </a:r>
            <a:r>
              <a:rPr lang="it-IT" sz="2800" baseline="30000" dirty="0" smtClean="0">
                <a:solidFill>
                  <a:srgbClr val="0070C0"/>
                </a:solidFill>
              </a:rPr>
              <a:t>-</a:t>
            </a:r>
            <a:r>
              <a:rPr lang="it-IT" sz="2800" baseline="-25000" dirty="0" smtClean="0">
                <a:solidFill>
                  <a:srgbClr val="0070C0"/>
                </a:solidFill>
              </a:rPr>
              <a:t> </a:t>
            </a:r>
            <a:r>
              <a:rPr lang="it-IT" sz="2800" baseline="-25000" dirty="0" smtClean="0"/>
              <a:t>                       </a:t>
            </a:r>
          </a:p>
          <a:p>
            <a:endParaRPr lang="it-IT" sz="2800" dirty="0" smtClean="0"/>
          </a:p>
          <a:p>
            <a:r>
              <a:rPr lang="it-IT" sz="2800" dirty="0" err="1" smtClean="0"/>
              <a:t>CaS</a:t>
            </a:r>
            <a:r>
              <a:rPr lang="it-IT" sz="2800" dirty="0" smtClean="0"/>
              <a:t>                     </a:t>
            </a:r>
            <a:r>
              <a:rPr lang="it-IT" sz="2800" dirty="0" smtClean="0">
                <a:solidFill>
                  <a:srgbClr val="FF0000"/>
                </a:solidFill>
              </a:rPr>
              <a:t>Ca</a:t>
            </a:r>
            <a:r>
              <a:rPr lang="it-IT" sz="2800" baseline="30000" dirty="0" smtClean="0">
                <a:solidFill>
                  <a:srgbClr val="FF0000"/>
                </a:solidFill>
              </a:rPr>
              <a:t>2+</a:t>
            </a:r>
            <a:r>
              <a:rPr lang="it-IT" sz="2800" dirty="0" smtClean="0"/>
              <a:t>       </a:t>
            </a:r>
            <a:r>
              <a:rPr lang="it-IT" sz="2800" dirty="0" smtClean="0">
                <a:solidFill>
                  <a:srgbClr val="0070C0"/>
                </a:solidFill>
              </a:rPr>
              <a:t>S</a:t>
            </a:r>
            <a:r>
              <a:rPr lang="it-IT" sz="2800" baseline="30000" dirty="0" smtClean="0">
                <a:solidFill>
                  <a:srgbClr val="0070C0"/>
                </a:solidFill>
              </a:rPr>
              <a:t>2-</a:t>
            </a:r>
          </a:p>
          <a:p>
            <a:endParaRPr lang="it-IT" sz="2800" dirty="0"/>
          </a:p>
          <a:p>
            <a:r>
              <a:rPr lang="it-IT" sz="2800" dirty="0" smtClean="0"/>
              <a:t>Na</a:t>
            </a:r>
            <a:r>
              <a:rPr lang="it-IT" sz="2800" baseline="-25000" dirty="0" smtClean="0"/>
              <a:t>2</a:t>
            </a:r>
            <a:r>
              <a:rPr lang="it-IT" sz="2800" dirty="0" smtClean="0"/>
              <a:t>O                  </a:t>
            </a:r>
            <a:r>
              <a:rPr lang="it-IT" sz="2800" dirty="0" smtClean="0">
                <a:solidFill>
                  <a:srgbClr val="FF0000"/>
                </a:solidFill>
              </a:rPr>
              <a:t>Na</a:t>
            </a:r>
            <a:r>
              <a:rPr lang="it-IT" sz="2800" baseline="30000" dirty="0" smtClean="0">
                <a:solidFill>
                  <a:srgbClr val="FF0000"/>
                </a:solidFill>
              </a:rPr>
              <a:t>+</a:t>
            </a:r>
            <a:r>
              <a:rPr lang="it-IT" sz="2800" dirty="0" smtClean="0"/>
              <a:t>        </a:t>
            </a:r>
            <a:r>
              <a:rPr lang="it-IT" sz="2800" dirty="0" smtClean="0">
                <a:solidFill>
                  <a:srgbClr val="0070C0"/>
                </a:solidFill>
              </a:rPr>
              <a:t>O</a:t>
            </a:r>
            <a:r>
              <a:rPr lang="it-IT" sz="2800" baseline="30000" dirty="0" smtClean="0">
                <a:solidFill>
                  <a:srgbClr val="0070C0"/>
                </a:solidFill>
              </a:rPr>
              <a:t>2-</a:t>
            </a:r>
          </a:p>
          <a:p>
            <a:endParaRPr lang="it-IT" sz="2800" dirty="0"/>
          </a:p>
          <a:p>
            <a:r>
              <a:rPr lang="it-IT" sz="2800" dirty="0" smtClean="0"/>
              <a:t>Al</a:t>
            </a:r>
            <a:r>
              <a:rPr lang="it-IT" sz="2800" baseline="-25000" dirty="0" smtClean="0"/>
              <a:t>2</a:t>
            </a:r>
            <a:r>
              <a:rPr lang="it-IT" sz="2800" dirty="0" smtClean="0"/>
              <a:t>O</a:t>
            </a:r>
            <a:r>
              <a:rPr lang="it-IT" sz="2800" baseline="-25000" dirty="0" smtClean="0"/>
              <a:t>3                           </a:t>
            </a:r>
            <a:r>
              <a:rPr lang="it-IT" sz="2800" dirty="0" smtClean="0">
                <a:solidFill>
                  <a:srgbClr val="FF0000"/>
                </a:solidFill>
              </a:rPr>
              <a:t>Al</a:t>
            </a:r>
            <a:r>
              <a:rPr lang="it-IT" sz="2800" baseline="30000" dirty="0" smtClean="0">
                <a:solidFill>
                  <a:srgbClr val="FF0000"/>
                </a:solidFill>
              </a:rPr>
              <a:t>3+</a:t>
            </a:r>
            <a:r>
              <a:rPr lang="it-IT" sz="2800" dirty="0" smtClean="0"/>
              <a:t>        </a:t>
            </a:r>
            <a:r>
              <a:rPr lang="it-IT" sz="2800" dirty="0" smtClean="0">
                <a:solidFill>
                  <a:srgbClr val="0070C0"/>
                </a:solidFill>
              </a:rPr>
              <a:t>O</a:t>
            </a:r>
            <a:r>
              <a:rPr lang="it-IT" sz="2800" baseline="30000" dirty="0" smtClean="0">
                <a:solidFill>
                  <a:srgbClr val="0070C0"/>
                </a:solidFill>
              </a:rPr>
              <a:t>2-</a:t>
            </a:r>
          </a:p>
          <a:p>
            <a:endParaRPr lang="it-IT" sz="2800" baseline="-25000" dirty="0"/>
          </a:p>
          <a:p>
            <a:endParaRPr lang="it-IT" sz="2800" baseline="-25000" dirty="0" smtClean="0"/>
          </a:p>
          <a:p>
            <a:r>
              <a:rPr lang="it-IT" sz="2800" dirty="0" smtClean="0"/>
              <a:t>AlCl</a:t>
            </a:r>
            <a:r>
              <a:rPr lang="it-IT" sz="2800" baseline="-25000" dirty="0" smtClean="0"/>
              <a:t>3</a:t>
            </a:r>
            <a:r>
              <a:rPr lang="it-IT" sz="2800" dirty="0" smtClean="0"/>
              <a:t>                   </a:t>
            </a:r>
            <a:r>
              <a:rPr lang="it-IT" sz="2800" dirty="0" smtClean="0">
                <a:solidFill>
                  <a:srgbClr val="FF0000"/>
                </a:solidFill>
              </a:rPr>
              <a:t>Al</a:t>
            </a:r>
            <a:r>
              <a:rPr lang="it-IT" sz="2800" baseline="30000" dirty="0" smtClean="0">
                <a:solidFill>
                  <a:srgbClr val="FF0000"/>
                </a:solidFill>
              </a:rPr>
              <a:t>3+</a:t>
            </a:r>
            <a:r>
              <a:rPr lang="it-IT" sz="2800" dirty="0" smtClean="0"/>
              <a:t>        </a:t>
            </a:r>
            <a:r>
              <a:rPr lang="it-IT" sz="2800" dirty="0" smtClean="0">
                <a:solidFill>
                  <a:srgbClr val="0070C0"/>
                </a:solidFill>
              </a:rPr>
              <a:t>Cl</a:t>
            </a:r>
            <a:r>
              <a:rPr lang="it-IT" sz="2800" baseline="30000" dirty="0" smtClean="0">
                <a:solidFill>
                  <a:srgbClr val="0070C0"/>
                </a:solidFill>
              </a:rPr>
              <a:t>-</a:t>
            </a:r>
          </a:p>
          <a:p>
            <a:endParaRPr lang="it-IT" sz="2800" dirty="0"/>
          </a:p>
          <a:p>
            <a:endParaRPr lang="it-IT" sz="1600" dirty="0"/>
          </a:p>
        </p:txBody>
      </p:sp>
      <p:sp>
        <p:nvSpPr>
          <p:cNvPr id="2" name="CasellaDiTesto 1"/>
          <p:cNvSpPr txBox="1"/>
          <p:nvPr/>
        </p:nvSpPr>
        <p:spPr>
          <a:xfrm>
            <a:off x="462116" y="6201411"/>
            <a:ext cx="7993983" cy="523220"/>
          </a:xfrm>
          <a:prstGeom prst="rect">
            <a:avLst/>
          </a:prstGeom>
          <a:noFill/>
        </p:spPr>
        <p:txBody>
          <a:bodyPr wrap="none" rtlCol="0">
            <a:spAutoFit/>
          </a:bodyPr>
          <a:lstStyle/>
          <a:p>
            <a:r>
              <a:rPr lang="it-IT" sz="2800" b="1" dirty="0" smtClean="0"/>
              <a:t>Dipende sempre dal bilancio energetico complessivo</a:t>
            </a:r>
            <a:endParaRPr lang="it-IT" sz="2800" b="1" dirty="0"/>
          </a:p>
        </p:txBody>
      </p:sp>
    </p:spTree>
    <p:extLst>
      <p:ext uri="{BB962C8B-B14F-4D97-AF65-F5344CB8AC3E}">
        <p14:creationId xmlns:p14="http://schemas.microsoft.com/office/powerpoint/2010/main" val="306266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889819" y="3105723"/>
            <a:ext cx="800710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Questo tipo di analisi vale per i composti ionici binari, ma il legame ionico può formarsi anche in composti ternari (ad esempio sali ossigenati).</a:t>
            </a:r>
          </a:p>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r>
              <a:rPr lang="it-IT" dirty="0" smtClean="0"/>
              <a:t>CaCO</a:t>
            </a:r>
            <a:r>
              <a:rPr lang="it-IT" baseline="-25000" dirty="0" smtClean="0"/>
              <a:t>3</a:t>
            </a:r>
            <a:r>
              <a:rPr lang="it-IT" dirty="0" smtClean="0"/>
              <a:t>                  Ca</a:t>
            </a:r>
            <a:r>
              <a:rPr lang="it-IT" baseline="30000" dirty="0" smtClean="0"/>
              <a:t>2+</a:t>
            </a:r>
            <a:r>
              <a:rPr lang="it-IT" dirty="0" smtClean="0"/>
              <a:t>              CO</a:t>
            </a:r>
            <a:r>
              <a:rPr lang="it-IT" baseline="-25000" dirty="0" smtClean="0"/>
              <a:t>3</a:t>
            </a:r>
            <a:r>
              <a:rPr lang="it-IT" baseline="30000" dirty="0" smtClean="0"/>
              <a:t>2-</a:t>
            </a:r>
          </a:p>
          <a:p>
            <a:pPr marL="0" indent="0">
              <a:lnSpc>
                <a:spcPct val="120000"/>
              </a:lnSpc>
              <a:spcBef>
                <a:spcPts val="0"/>
              </a:spcBef>
              <a:spcAft>
                <a:spcPts val="600"/>
              </a:spcAft>
              <a:buNone/>
            </a:pPr>
            <a:endParaRPr lang="it-IT" dirty="0"/>
          </a:p>
          <a:p>
            <a:pPr marL="0" indent="0">
              <a:lnSpc>
                <a:spcPct val="120000"/>
              </a:lnSpc>
              <a:spcBef>
                <a:spcPts val="0"/>
              </a:spcBef>
              <a:spcAft>
                <a:spcPts val="600"/>
              </a:spcAft>
              <a:buNone/>
            </a:pPr>
            <a:r>
              <a:rPr lang="it-IT" dirty="0" smtClean="0"/>
              <a:t>Na</a:t>
            </a:r>
            <a:r>
              <a:rPr lang="it-IT" baseline="-25000" dirty="0" smtClean="0"/>
              <a:t>2</a:t>
            </a:r>
            <a:r>
              <a:rPr lang="it-IT" dirty="0" smtClean="0"/>
              <a:t>SO</a:t>
            </a:r>
            <a:r>
              <a:rPr lang="it-IT" baseline="-25000" dirty="0" smtClean="0"/>
              <a:t>4</a:t>
            </a:r>
            <a:r>
              <a:rPr lang="it-IT" dirty="0" smtClean="0"/>
              <a:t>                 Na</a:t>
            </a:r>
            <a:r>
              <a:rPr lang="it-IT" baseline="30000" dirty="0" smtClean="0"/>
              <a:t>+</a:t>
            </a:r>
            <a:r>
              <a:rPr lang="it-IT" dirty="0" smtClean="0"/>
              <a:t>               SO</a:t>
            </a:r>
            <a:r>
              <a:rPr lang="it-IT" baseline="-25000" dirty="0" smtClean="0"/>
              <a:t>4</a:t>
            </a:r>
            <a:r>
              <a:rPr lang="it-IT" baseline="30000" dirty="0" smtClean="0"/>
              <a:t>2-</a:t>
            </a:r>
            <a:endParaRPr lang="it-IT" baseline="30000" dirty="0"/>
          </a:p>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endParaRPr lang="it-IT" sz="1800" dirty="0"/>
          </a:p>
          <a:p>
            <a:pPr marL="0" indent="0">
              <a:lnSpc>
                <a:spcPct val="120000"/>
              </a:lnSpc>
              <a:spcBef>
                <a:spcPts val="0"/>
              </a:spcBef>
              <a:spcAft>
                <a:spcPts val="600"/>
              </a:spcAft>
              <a:buNone/>
            </a:pPr>
            <a:endParaRPr lang="it-IT" sz="1800" dirty="0" smtClean="0"/>
          </a:p>
        </p:txBody>
      </p:sp>
      <p:sp>
        <p:nvSpPr>
          <p:cNvPr id="2" name="Rettangolo 1"/>
          <p:cNvSpPr/>
          <p:nvPr/>
        </p:nvSpPr>
        <p:spPr>
          <a:xfrm>
            <a:off x="889819" y="358294"/>
            <a:ext cx="6690851" cy="1421928"/>
          </a:xfrm>
          <a:prstGeom prst="rect">
            <a:avLst/>
          </a:prstGeom>
        </p:spPr>
        <p:txBody>
          <a:bodyPr wrap="square">
            <a:spAutoFit/>
          </a:bodyPr>
          <a:lstStyle/>
          <a:p>
            <a:pPr>
              <a:lnSpc>
                <a:spcPct val="120000"/>
              </a:lnSpc>
              <a:spcAft>
                <a:spcPts val="600"/>
              </a:spcAft>
            </a:pPr>
            <a:r>
              <a:rPr lang="it-IT" sz="2400" dirty="0"/>
              <a:t>Si considera </a:t>
            </a:r>
            <a:r>
              <a:rPr lang="it-IT" sz="2400" u="sng" dirty="0"/>
              <a:t>prevalentemente</a:t>
            </a:r>
            <a:r>
              <a:rPr lang="it-IT" sz="2400" dirty="0"/>
              <a:t> ionico un legame fino a che la </a:t>
            </a:r>
            <a:r>
              <a:rPr lang="it-IT" sz="2400" b="1" dirty="0"/>
              <a:t>differenza di elettronegatività </a:t>
            </a:r>
            <a:r>
              <a:rPr lang="it-IT" sz="2400" dirty="0"/>
              <a:t>tra i suoi atomi è maggiore di </a:t>
            </a:r>
            <a:r>
              <a:rPr lang="it-IT" sz="2400" b="1" dirty="0"/>
              <a:t>1.9</a:t>
            </a:r>
            <a:r>
              <a:rPr lang="it-IT" sz="2400" dirty="0"/>
              <a:t>.</a:t>
            </a:r>
          </a:p>
        </p:txBody>
      </p:sp>
    </p:spTree>
    <p:extLst>
      <p:ext uri="{BB962C8B-B14F-4D97-AF65-F5344CB8AC3E}">
        <p14:creationId xmlns:p14="http://schemas.microsoft.com/office/powerpoint/2010/main" val="25839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10" descr="legameHCl.jpeg"/>
          <p:cNvPicPr>
            <a:picLocks noChangeAspect="1"/>
          </p:cNvPicPr>
          <p:nvPr/>
        </p:nvPicPr>
        <p:blipFill>
          <a:blip r:embed="rId2" cstate="print"/>
          <a:stretch>
            <a:fillRect/>
          </a:stretch>
        </p:blipFill>
        <p:spPr>
          <a:xfrm>
            <a:off x="6138084" y="1411132"/>
            <a:ext cx="2506133" cy="2704359"/>
          </a:xfrm>
          <a:prstGeom prst="rect">
            <a:avLst/>
          </a:prstGeom>
        </p:spPr>
      </p:pic>
      <p:sp>
        <p:nvSpPr>
          <p:cNvPr id="2" name="Title 1"/>
          <p:cNvSpPr>
            <a:spLocks noGrp="1"/>
          </p:cNvSpPr>
          <p:nvPr>
            <p:ph type="title"/>
          </p:nvPr>
        </p:nvSpPr>
        <p:spPr>
          <a:xfrm>
            <a:off x="394199" y="-20029"/>
            <a:ext cx="7996518" cy="809251"/>
          </a:xfrm>
        </p:spPr>
        <p:txBody>
          <a:bodyPr>
            <a:normAutofit/>
          </a:bodyPr>
          <a:lstStyle/>
          <a:p>
            <a:r>
              <a:rPr lang="it-IT" sz="3200" dirty="0" smtClean="0">
                <a:solidFill>
                  <a:srgbClr val="0070C0"/>
                </a:solidFill>
              </a:rPr>
              <a:t>Legami covalenti</a:t>
            </a:r>
            <a:endParaRPr lang="it-IT" sz="3200" dirty="0">
              <a:solidFill>
                <a:srgbClr val="0070C0"/>
              </a:solidFill>
            </a:endParaRPr>
          </a:p>
        </p:txBody>
      </p:sp>
      <p:sp>
        <p:nvSpPr>
          <p:cNvPr id="10" name="Content Placeholder 2"/>
          <p:cNvSpPr txBox="1">
            <a:spLocks/>
          </p:cNvSpPr>
          <p:nvPr/>
        </p:nvSpPr>
        <p:spPr>
          <a:xfrm>
            <a:off x="194474" y="612793"/>
            <a:ext cx="808840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Nei legami covalenti, la condivisione di una (o più) coppie di elettroni permette di stabilizzare entrambi gli atomi, facendo loro raggiungere la configurazione dell’ottetto. </a:t>
            </a:r>
          </a:p>
        </p:txBody>
      </p:sp>
      <p:sp>
        <p:nvSpPr>
          <p:cNvPr id="5" name="Content Placeholder 2"/>
          <p:cNvSpPr txBox="1">
            <a:spLocks/>
          </p:cNvSpPr>
          <p:nvPr/>
        </p:nvSpPr>
        <p:spPr>
          <a:xfrm>
            <a:off x="394199" y="1964997"/>
            <a:ext cx="535392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i="1" dirty="0" err="1" smtClean="0"/>
              <a:t>HCl</a:t>
            </a:r>
            <a:r>
              <a:rPr lang="it-IT" sz="2000" i="1" dirty="0"/>
              <a:t> </a:t>
            </a:r>
            <a:r>
              <a:rPr lang="it-IT" sz="2000" i="1" dirty="0" smtClean="0"/>
              <a:t>(acido cloridrico): ciascuno degli atomi ha bisogno di un elettrone per raggiungere la configurazione stabile a 8 elettroni per il cloro e a 2 elettroni per l’idrogeno. La condivisione di due elettroni (</a:t>
            </a:r>
            <a:r>
              <a:rPr lang="it-IT" sz="2000" b="1" i="1" dirty="0" smtClean="0"/>
              <a:t>legame covalente singolo</a:t>
            </a:r>
            <a:r>
              <a:rPr lang="it-IT" sz="2000" i="1" dirty="0" smtClean="0"/>
              <a:t>) permette la stabilizzazione. Si forma una </a:t>
            </a:r>
            <a:r>
              <a:rPr lang="it-IT" sz="2000" b="1" i="1" dirty="0" smtClean="0"/>
              <a:t>molecola</a:t>
            </a:r>
            <a:r>
              <a:rPr lang="it-IT" sz="2000" i="1" dirty="0" smtClean="0"/>
              <a:t> </a:t>
            </a:r>
          </a:p>
        </p:txBody>
      </p:sp>
      <p:pic>
        <p:nvPicPr>
          <p:cNvPr id="13" name="Picture 8"/>
          <p:cNvPicPr>
            <a:picLocks noChangeAspect="1"/>
          </p:cNvPicPr>
          <p:nvPr/>
        </p:nvPicPr>
        <p:blipFill rotWithShape="1">
          <a:blip r:embed="rId3">
            <a:extLst>
              <a:ext uri="{28A0092B-C50C-407E-A947-70E740481C1C}">
                <a14:useLocalDpi xmlns:a14="http://schemas.microsoft.com/office/drawing/2010/main" val="0"/>
              </a:ext>
            </a:extLst>
          </a:blip>
          <a:srcRect l="16441" t="21014" r="17905" b="27980"/>
          <a:stretch/>
        </p:blipFill>
        <p:spPr>
          <a:xfrm>
            <a:off x="5925422" y="4291969"/>
            <a:ext cx="2465295" cy="1075766"/>
          </a:xfrm>
          <a:prstGeom prst="rect">
            <a:avLst/>
          </a:prstGeom>
        </p:spPr>
      </p:pic>
      <p:sp>
        <p:nvSpPr>
          <p:cNvPr id="4" name="Rettangolo 3"/>
          <p:cNvSpPr/>
          <p:nvPr/>
        </p:nvSpPr>
        <p:spPr>
          <a:xfrm>
            <a:off x="194474" y="4987167"/>
            <a:ext cx="5131211" cy="1545038"/>
          </a:xfrm>
          <a:prstGeom prst="rect">
            <a:avLst/>
          </a:prstGeom>
        </p:spPr>
        <p:txBody>
          <a:bodyPr wrap="square">
            <a:spAutoFit/>
          </a:bodyPr>
          <a:lstStyle/>
          <a:p>
            <a:pPr>
              <a:lnSpc>
                <a:spcPct val="120000"/>
              </a:lnSpc>
              <a:spcAft>
                <a:spcPts val="600"/>
              </a:spcAft>
            </a:pPr>
            <a:r>
              <a:rPr lang="it-IT" sz="2000" b="1" dirty="0"/>
              <a:t>La molecola è definita come la più piccola </a:t>
            </a:r>
            <a:r>
              <a:rPr lang="it-IT" sz="2000" b="1" dirty="0" smtClean="0"/>
              <a:t>unità discreta </a:t>
            </a:r>
            <a:r>
              <a:rPr lang="it-IT" sz="2000" b="1" dirty="0"/>
              <a:t>di una sostanza chimica che mantiene inalterata la composizione e le proprietà della sostanza stessa.</a:t>
            </a:r>
            <a:r>
              <a:rPr lang="it-IT" sz="2000" dirty="0"/>
              <a:t> </a:t>
            </a:r>
          </a:p>
        </p:txBody>
      </p:sp>
    </p:spTree>
    <p:extLst>
      <p:ext uri="{BB962C8B-B14F-4D97-AF65-F5344CB8AC3E}">
        <p14:creationId xmlns:p14="http://schemas.microsoft.com/office/powerpoint/2010/main" val="36023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5536</TotalTime>
  <Words>3343</Words>
  <Application>Microsoft Office PowerPoint</Application>
  <PresentationFormat>Presentazione su schermo (4:3)</PresentationFormat>
  <Paragraphs>371</Paragraphs>
  <Slides>42</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42</vt:i4>
      </vt:variant>
    </vt:vector>
  </HeadingPairs>
  <TitlesOfParts>
    <vt:vector size="52" baseType="lpstr">
      <vt:lpstr>Arial</vt:lpstr>
      <vt:lpstr>Calibri</vt:lpstr>
      <vt:lpstr>Calibri Light</vt:lpstr>
      <vt:lpstr>Cambria Math</vt:lpstr>
      <vt:lpstr>Comic Sans MS</vt:lpstr>
      <vt:lpstr>Symbol</vt:lpstr>
      <vt:lpstr>Times New Roman</vt:lpstr>
      <vt:lpstr>Wingdings</vt:lpstr>
      <vt:lpstr>Office Theme</vt:lpstr>
      <vt:lpstr>Fotografia di Photo Editor </vt:lpstr>
      <vt:lpstr>Legami chimici</vt:lpstr>
      <vt:lpstr>Presentazione standard di PowerPoint</vt:lpstr>
      <vt:lpstr>Legami ionici</vt:lpstr>
      <vt:lpstr>Legami ionici</vt:lpstr>
      <vt:lpstr>Presentazione standard di PowerPoint</vt:lpstr>
      <vt:lpstr>Presentazione standard di PowerPoint</vt:lpstr>
      <vt:lpstr>Presentazione standard di PowerPoint</vt:lpstr>
      <vt:lpstr>Presentazione standard di PowerPoint</vt:lpstr>
      <vt:lpstr>Legami covalenti</vt:lpstr>
      <vt:lpstr>Legami covalenti</vt:lpstr>
      <vt:lpstr>Presentazione standard di PowerPoint</vt:lpstr>
      <vt:lpstr>Legami covalenti polari: il momento di dipolo</vt:lpstr>
      <vt:lpstr>Molecole</vt:lpstr>
      <vt:lpstr>Molecole</vt:lpstr>
      <vt:lpstr>Ioni molecolari</vt:lpstr>
      <vt:lpstr>Formule chimiche</vt:lpstr>
      <vt:lpstr>Presentazione standard di PowerPoint</vt:lpstr>
      <vt:lpstr>Il modello di Lewis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Strutture di risonanza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Legame dativo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407</cp:revision>
  <cp:lastPrinted>2020-10-16T13:32:20Z</cp:lastPrinted>
  <dcterms:created xsi:type="dcterms:W3CDTF">2020-07-11T12:16:55Z</dcterms:created>
  <dcterms:modified xsi:type="dcterms:W3CDTF">2024-10-07T06:48:32Z</dcterms:modified>
</cp:coreProperties>
</file>