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9" r:id="rId3"/>
    <p:sldId id="285" r:id="rId4"/>
    <p:sldId id="286" r:id="rId5"/>
    <p:sldId id="287" r:id="rId6"/>
    <p:sldId id="288" r:id="rId7"/>
    <p:sldId id="289" r:id="rId8"/>
    <p:sldId id="290" r:id="rId9"/>
    <p:sldId id="314" r:id="rId10"/>
    <p:sldId id="291" r:id="rId11"/>
    <p:sldId id="292" r:id="rId12"/>
    <p:sldId id="293" r:id="rId13"/>
    <p:sldId id="294"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058" autoAdjust="0"/>
  </p:normalViewPr>
  <p:slideViewPr>
    <p:cSldViewPr snapToGrid="0">
      <p:cViewPr varScale="1">
        <p:scale>
          <a:sx n="76" d="100"/>
          <a:sy n="76" d="100"/>
        </p:scale>
        <p:origin x="17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ABD5D-382C-4AAD-9649-6A468CB272B5}"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254CF-8CC5-49E1-8BCD-F677BCF1D47B}" type="slidenum">
              <a:rPr lang="en-GB" smtClean="0"/>
              <a:t>‹#›</a:t>
            </a:fld>
            <a:endParaRPr lang="en-GB"/>
          </a:p>
        </p:txBody>
      </p:sp>
    </p:spTree>
    <p:extLst>
      <p:ext uri="{BB962C8B-B14F-4D97-AF65-F5344CB8AC3E}">
        <p14:creationId xmlns:p14="http://schemas.microsoft.com/office/powerpoint/2010/main" val="1183873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cologycenter.us/wastewater-treatment/5-different-sources-of-water-pollution-and-how-to-stop-them.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nimalspot.net/rhinocero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3254CF-8CC5-49E1-8BCD-F677BCF1D47B}" type="slidenum">
              <a:rPr lang="en-GB" smtClean="0"/>
              <a:t>1</a:t>
            </a:fld>
            <a:endParaRPr lang="en-GB"/>
          </a:p>
        </p:txBody>
      </p:sp>
    </p:spTree>
    <p:extLst>
      <p:ext uri="{BB962C8B-B14F-4D97-AF65-F5344CB8AC3E}">
        <p14:creationId xmlns:p14="http://schemas.microsoft.com/office/powerpoint/2010/main" val="337750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b="0" i="0" dirty="0">
              <a:solidFill>
                <a:srgbClr val="212529"/>
              </a:solidFill>
              <a:effectLst/>
              <a:latin typeface="Roboto" panose="02000000000000000000" pitchFamily="2" charset="0"/>
            </a:endParaRPr>
          </a:p>
          <a:p>
            <a:r>
              <a:rPr lang="en-GB" b="0" i="0" dirty="0">
                <a:solidFill>
                  <a:srgbClr val="212529"/>
                </a:solidFill>
                <a:effectLst/>
                <a:latin typeface="Roboto" panose="02000000000000000000" pitchFamily="2" charset="0"/>
              </a:rPr>
              <a:t>1.</a:t>
            </a:r>
          </a:p>
          <a:p>
            <a:r>
              <a:rPr lang="en-GB" b="0" i="0" dirty="0">
                <a:solidFill>
                  <a:srgbClr val="212529"/>
                </a:solidFill>
                <a:effectLst/>
                <a:latin typeface="Roboto" panose="02000000000000000000" pitchFamily="2" charset="0"/>
              </a:rPr>
              <a:t>2.</a:t>
            </a:r>
          </a:p>
          <a:p>
            <a:r>
              <a:rPr lang="en-GB" b="0" i="0" dirty="0">
                <a:solidFill>
                  <a:srgbClr val="212529"/>
                </a:solidFill>
                <a:effectLst/>
                <a:latin typeface="Roboto" panose="02000000000000000000" pitchFamily="2" charset="0"/>
              </a:rPr>
              <a:t>3.</a:t>
            </a:r>
          </a:p>
          <a:p>
            <a:r>
              <a:rPr lang="en-GB" b="0" i="0" dirty="0">
                <a:solidFill>
                  <a:srgbClr val="212529"/>
                </a:solidFill>
                <a:effectLst/>
                <a:latin typeface="Roboto" panose="02000000000000000000" pitchFamily="2" charset="0"/>
              </a:rPr>
              <a:t>4. Much of the free available water has high salinity, and so it is not a surprise that many desert animals show high salt tolerance, for instance by employing salt-excreting glands. </a:t>
            </a:r>
          </a:p>
          <a:p>
            <a:r>
              <a:rPr lang="en-GB" b="0" i="0" dirty="0">
                <a:solidFill>
                  <a:srgbClr val="212529"/>
                </a:solidFill>
                <a:effectLst/>
                <a:latin typeface="Roboto" panose="02000000000000000000" pitchFamily="2" charset="0"/>
              </a:rPr>
              <a:t>5. Many desert animals are able to </a:t>
            </a:r>
            <a:r>
              <a:rPr lang="en-GB" b="1" i="0" dirty="0">
                <a:solidFill>
                  <a:srgbClr val="212529"/>
                </a:solidFill>
                <a:effectLst/>
                <a:latin typeface="Roboto" panose="02000000000000000000" pitchFamily="2" charset="0"/>
              </a:rPr>
              <a:t>use available water opportunistically </a:t>
            </a:r>
            <a:r>
              <a:rPr lang="en-GB" b="0" i="0" dirty="0">
                <a:solidFill>
                  <a:srgbClr val="212529"/>
                </a:solidFill>
                <a:effectLst/>
                <a:latin typeface="Roboto" panose="02000000000000000000" pitchFamily="2" charset="0"/>
              </a:rPr>
              <a:t>by drinking </a:t>
            </a:r>
            <a:r>
              <a:rPr lang="en-GB" b="0" i="0" dirty="0" err="1">
                <a:solidFill>
                  <a:srgbClr val="212529"/>
                </a:solidFill>
                <a:effectLst/>
                <a:latin typeface="Roboto" panose="02000000000000000000" pitchFamily="2" charset="0"/>
              </a:rPr>
              <a:t>larg</a:t>
            </a:r>
            <a:r>
              <a:rPr lang="en-GB" b="0" i="0" dirty="0">
                <a:solidFill>
                  <a:srgbClr val="212529"/>
                </a:solidFill>
                <a:effectLst/>
                <a:latin typeface="Roboto" panose="02000000000000000000" pitchFamily="2" charset="0"/>
              </a:rPr>
              <a:t>. e quantities in short time. This ability is proverbial in the camel that can take up to 30% of its body weight in a few minutes. Camels and other desert mammals have resistant blood cells that can withstand osmotic imbalance. Animals living in more mesic (fairly constant supply of moisture) environments (including humans) would destroy their red blood cell at such high water content in their blood.</a:t>
            </a:r>
          </a:p>
          <a:p>
            <a:r>
              <a:rPr lang="en-GB" b="0" i="0" dirty="0">
                <a:solidFill>
                  <a:srgbClr val="212529"/>
                </a:solidFill>
                <a:effectLst/>
                <a:latin typeface="Roboto" panose="02000000000000000000" pitchFamily="2" charset="0"/>
              </a:rPr>
              <a:t>      </a:t>
            </a:r>
            <a:r>
              <a:rPr lang="en-GB" b="1" i="0" dirty="0">
                <a:solidFill>
                  <a:srgbClr val="212529"/>
                </a:solidFill>
                <a:effectLst/>
                <a:latin typeface="Roboto" panose="02000000000000000000" pitchFamily="2" charset="0"/>
              </a:rPr>
              <a:t>Extraction of metabolic water</a:t>
            </a:r>
            <a:r>
              <a:rPr lang="en-GB" b="0" i="0" dirty="0">
                <a:solidFill>
                  <a:srgbClr val="212529"/>
                </a:solidFill>
                <a:effectLst/>
                <a:latin typeface="Roboto" panose="02000000000000000000" pitchFamily="2" charset="0"/>
              </a:rPr>
              <a:t>. Especially seed-eating (granivorous) animals are able to metabolically oxidize fat, carbohydrate, or protein.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529"/>
                </a:solidFill>
                <a:effectLst/>
                <a:latin typeface="Roboto" panose="02000000000000000000" pitchFamily="2" charset="0"/>
              </a:rPr>
              <a:t>      </a:t>
            </a:r>
            <a:endParaRPr lang="en-GB" dirty="0"/>
          </a:p>
        </p:txBody>
      </p:sp>
      <p:sp>
        <p:nvSpPr>
          <p:cNvPr id="4" name="Segnaposto numero diapositiva 3"/>
          <p:cNvSpPr>
            <a:spLocks noGrp="1"/>
          </p:cNvSpPr>
          <p:nvPr>
            <p:ph type="sldNum" sz="quarter" idx="5"/>
          </p:nvPr>
        </p:nvSpPr>
        <p:spPr/>
        <p:txBody>
          <a:bodyPr/>
          <a:lstStyle/>
          <a:p>
            <a:fld id="{4F59533E-81D4-4B17-B279-6536FE488912}" type="slidenum">
              <a:rPr lang="it-IT" smtClean="0"/>
              <a:t>12</a:t>
            </a:fld>
            <a:endParaRPr lang="it-IT"/>
          </a:p>
        </p:txBody>
      </p:sp>
    </p:spTree>
    <p:extLst>
      <p:ext uri="{BB962C8B-B14F-4D97-AF65-F5344CB8AC3E}">
        <p14:creationId xmlns:p14="http://schemas.microsoft.com/office/powerpoint/2010/main" val="361384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Some </a:t>
            </a:r>
            <a:r>
              <a:rPr lang="it-IT" dirty="0" err="1"/>
              <a:t>animals</a:t>
            </a:r>
            <a:r>
              <a:rPr lang="it-IT" dirty="0"/>
              <a:t>= </a:t>
            </a:r>
            <a:r>
              <a:rPr lang="en-GB" b="0" i="0" dirty="0">
                <a:solidFill>
                  <a:srgbClr val="212529"/>
                </a:solidFill>
                <a:effectLst/>
                <a:latin typeface="Roboto" panose="02000000000000000000" pitchFamily="2" charset="0"/>
              </a:rPr>
              <a:t>(e.g., mammals, reptiles, and insects)</a:t>
            </a:r>
          </a:p>
          <a:p>
            <a:r>
              <a:rPr lang="en-GB" b="0" i="0" dirty="0">
                <a:solidFill>
                  <a:srgbClr val="212529"/>
                </a:solidFill>
                <a:effectLst/>
                <a:latin typeface="Roboto" panose="02000000000000000000" pitchFamily="2" charset="0"/>
              </a:rPr>
              <a:t>Carnivorous and insectivorous animals typically receive enough water from their prey. Herbivores do so as well, as long as the moisture content of the consumed plant material is relatively high (&gt;15% of fresh weight: fresh shoots and leaves, fruits, and berries).</a:t>
            </a:r>
          </a:p>
          <a:p>
            <a:endParaRPr lang="en-GB" b="0" i="0" dirty="0">
              <a:solidFill>
                <a:srgbClr val="212529"/>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529"/>
                </a:solidFill>
                <a:effectLst/>
                <a:latin typeface="Roboto" panose="02000000000000000000" pitchFamily="2" charset="0"/>
              </a:rPr>
              <a:t>The use of </a:t>
            </a:r>
            <a:r>
              <a:rPr lang="en-GB" b="1" i="0" dirty="0">
                <a:solidFill>
                  <a:srgbClr val="212529"/>
                </a:solidFill>
                <a:effectLst/>
                <a:latin typeface="Roboto" panose="02000000000000000000" pitchFamily="2" charset="0"/>
              </a:rPr>
              <a:t>already stored body fat </a:t>
            </a:r>
            <a:r>
              <a:rPr lang="en-GB" b="0" i="0" dirty="0">
                <a:solidFill>
                  <a:srgbClr val="212529"/>
                </a:solidFill>
                <a:effectLst/>
                <a:latin typeface="Roboto" panose="02000000000000000000" pitchFamily="2" charset="0"/>
              </a:rPr>
              <a:t>as </a:t>
            </a:r>
            <a:r>
              <a:rPr lang="en-GB" b="0" i="0" u="none" strike="noStrike" dirty="0">
                <a:solidFill>
                  <a:srgbClr val="007BFF"/>
                </a:solidFill>
                <a:effectLst/>
                <a:latin typeface="Roboto" panose="02000000000000000000" pitchFamily="2" charset="0"/>
                <a:hlinkClick r:id="rId3" tooltip="5 different sources of water pollution and how to stop them Wastewater Treatment"/>
              </a:rPr>
              <a:t>source of water</a:t>
            </a:r>
            <a:r>
              <a:rPr lang="en-GB" b="0" i="0" dirty="0">
                <a:solidFill>
                  <a:srgbClr val="212529"/>
                </a:solidFill>
                <a:effectLst/>
                <a:latin typeface="Roboto" panose="02000000000000000000" pitchFamily="2" charset="0"/>
              </a:rPr>
              <a:t> is controversial. It has been argued that metabolizing fat and other storage sources into water requires increased ventilation and therefore increases water loss by transpiration from lung tissue. At the most, no net gain of water will be the result. According to this, the camel's hump might function simply as a fat energy storage facility, one that is situated in one place in order to reduce isolation and allow dissipation of heat.</a:t>
            </a:r>
            <a:endParaRPr lang="en-GB" dirty="0"/>
          </a:p>
          <a:p>
            <a:endParaRPr lang="en-GB" b="0" i="0" dirty="0">
              <a:solidFill>
                <a:srgbClr val="212529"/>
              </a:solidFill>
              <a:effectLst/>
              <a:latin typeface="Roboto" panose="02000000000000000000" pitchFamily="2" charset="0"/>
            </a:endParaRPr>
          </a:p>
          <a:p>
            <a:endParaRPr lang="en-GB" b="0" i="0" dirty="0">
              <a:solidFill>
                <a:srgbClr val="212529"/>
              </a:solidFill>
              <a:effectLst/>
              <a:latin typeface="Roboto" panose="02000000000000000000" pitchFamily="2" charset="0"/>
            </a:endParaRPr>
          </a:p>
        </p:txBody>
      </p:sp>
      <p:sp>
        <p:nvSpPr>
          <p:cNvPr id="4" name="Segnaposto numero diapositiva 3"/>
          <p:cNvSpPr>
            <a:spLocks noGrp="1"/>
          </p:cNvSpPr>
          <p:nvPr>
            <p:ph type="sldNum" sz="quarter" idx="5"/>
          </p:nvPr>
        </p:nvSpPr>
        <p:spPr/>
        <p:txBody>
          <a:bodyPr/>
          <a:lstStyle/>
          <a:p>
            <a:fld id="{4F59533E-81D4-4B17-B279-6536FE488912}" type="slidenum">
              <a:rPr lang="it-IT" smtClean="0"/>
              <a:t>13</a:t>
            </a:fld>
            <a:endParaRPr lang="it-IT"/>
          </a:p>
        </p:txBody>
      </p:sp>
    </p:spTree>
    <p:extLst>
      <p:ext uri="{BB962C8B-B14F-4D97-AF65-F5344CB8AC3E}">
        <p14:creationId xmlns:p14="http://schemas.microsoft.com/office/powerpoint/2010/main" val="2331776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F59533E-81D4-4B17-B279-6536FE488912}" type="slidenum">
              <a:rPr lang="it-IT" smtClean="0"/>
              <a:t>14</a:t>
            </a:fld>
            <a:endParaRPr lang="it-IT"/>
          </a:p>
        </p:txBody>
      </p:sp>
    </p:spTree>
    <p:extLst>
      <p:ext uri="{BB962C8B-B14F-4D97-AF65-F5344CB8AC3E}">
        <p14:creationId xmlns:p14="http://schemas.microsoft.com/office/powerpoint/2010/main" val="50468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Main</a:t>
            </a:r>
            <a:r>
              <a:rPr lang="it-IT" dirty="0"/>
              <a:t> world </a:t>
            </a:r>
            <a:r>
              <a:rPr lang="it-IT" dirty="0" err="1"/>
              <a:t>regions</a:t>
            </a:r>
            <a:r>
              <a:rPr lang="it-IT" dirty="0"/>
              <a:t> from a book </a:t>
            </a:r>
            <a:r>
              <a:rPr lang="it-IT" dirty="0" err="1"/>
              <a:t>dated</a:t>
            </a:r>
            <a:r>
              <a:rPr lang="it-IT" dirty="0"/>
              <a:t> 1895.</a:t>
            </a:r>
          </a:p>
          <a:p>
            <a:endParaRPr lang="en-GB" dirty="0"/>
          </a:p>
        </p:txBody>
      </p:sp>
      <p:sp>
        <p:nvSpPr>
          <p:cNvPr id="4" name="Slide Number Placeholder 3"/>
          <p:cNvSpPr>
            <a:spLocks noGrp="1"/>
          </p:cNvSpPr>
          <p:nvPr>
            <p:ph type="sldNum" sz="quarter" idx="5"/>
          </p:nvPr>
        </p:nvSpPr>
        <p:spPr/>
        <p:txBody>
          <a:bodyPr/>
          <a:lstStyle/>
          <a:p>
            <a:fld id="{C536124A-7486-4E43-BFF9-2630590FD69F}" type="slidenum">
              <a:rPr lang="en-GB" smtClean="0"/>
              <a:t>2</a:t>
            </a:fld>
            <a:endParaRPr lang="en-GB"/>
          </a:p>
        </p:txBody>
      </p:sp>
    </p:spTree>
    <p:extLst>
      <p:ext uri="{BB962C8B-B14F-4D97-AF65-F5344CB8AC3E}">
        <p14:creationId xmlns:p14="http://schemas.microsoft.com/office/powerpoint/2010/main" val="3202290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b="0" i="0" dirty="0">
                <a:solidFill>
                  <a:srgbClr val="272626"/>
                </a:solidFill>
                <a:effectLst/>
                <a:latin typeface="OpenSans-Regular"/>
              </a:rPr>
              <a:t>A vast majority of the world’s animals can be found in rainforests around the world. These forests receive high amounts of rainfall throughout the year, characterizing them by dense vegetation with trees reaching massive heights. The rainforest habitats can be divided into the tropical and temperate categories, found in South America, Sub-Saharan Africa, Southeast Asia, Australia, and North America.</a:t>
            </a:r>
            <a:endParaRPr lang="en-GB" dirty="0"/>
          </a:p>
        </p:txBody>
      </p:sp>
      <p:sp>
        <p:nvSpPr>
          <p:cNvPr id="4" name="Segnaposto numero diapositiva 3"/>
          <p:cNvSpPr>
            <a:spLocks noGrp="1"/>
          </p:cNvSpPr>
          <p:nvPr>
            <p:ph type="sldNum" sz="quarter" idx="5"/>
          </p:nvPr>
        </p:nvSpPr>
        <p:spPr/>
        <p:txBody>
          <a:bodyPr/>
          <a:lstStyle/>
          <a:p>
            <a:fld id="{4F59533E-81D4-4B17-B279-6536FE488912}" type="slidenum">
              <a:rPr lang="it-IT" smtClean="0"/>
              <a:t>3</a:t>
            </a:fld>
            <a:endParaRPr lang="it-IT"/>
          </a:p>
        </p:txBody>
      </p:sp>
    </p:spTree>
    <p:extLst>
      <p:ext uri="{BB962C8B-B14F-4D97-AF65-F5344CB8AC3E}">
        <p14:creationId xmlns:p14="http://schemas.microsoft.com/office/powerpoint/2010/main" val="186904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F59533E-81D4-4B17-B279-6536FE488912}" type="slidenum">
              <a:rPr lang="it-IT" smtClean="0"/>
              <a:t>5</a:t>
            </a:fld>
            <a:endParaRPr lang="it-IT"/>
          </a:p>
        </p:txBody>
      </p:sp>
    </p:spTree>
    <p:extLst>
      <p:ext uri="{BB962C8B-B14F-4D97-AF65-F5344CB8AC3E}">
        <p14:creationId xmlns:p14="http://schemas.microsoft.com/office/powerpoint/2010/main" val="3103193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b="0" i="0" dirty="0">
                <a:solidFill>
                  <a:srgbClr val="272626"/>
                </a:solidFill>
                <a:effectLst/>
                <a:latin typeface="OpenSans-Regular"/>
              </a:rPr>
              <a:t>The food chain in the rainforest follows the set pattern where vegetation is the primary producer. They are followed by the </a:t>
            </a:r>
            <a:r>
              <a:rPr lang="en-GB" b="1" i="0" dirty="0">
                <a:solidFill>
                  <a:srgbClr val="272626"/>
                </a:solidFill>
                <a:effectLst/>
                <a:latin typeface="OpenSans-Regular"/>
              </a:rPr>
              <a:t>primary consumers </a:t>
            </a:r>
            <a:r>
              <a:rPr lang="en-GB" b="0" i="0" dirty="0">
                <a:solidFill>
                  <a:srgbClr val="272626"/>
                </a:solidFill>
                <a:effectLst/>
                <a:latin typeface="OpenSans-Regular"/>
              </a:rPr>
              <a:t>who feed on grass, plants, fruits, and seeds. Herbivores like tapirs, monkeys, sloths, and toucans are some of the primary consumers. The </a:t>
            </a:r>
            <a:r>
              <a:rPr lang="en-GB" b="1" i="0" dirty="0">
                <a:solidFill>
                  <a:srgbClr val="272626"/>
                </a:solidFill>
                <a:effectLst/>
                <a:latin typeface="OpenSans-Regular"/>
              </a:rPr>
              <a:t>secondary consumers </a:t>
            </a:r>
            <a:r>
              <a:rPr lang="en-GB" b="0" i="0" dirty="0">
                <a:solidFill>
                  <a:srgbClr val="272626"/>
                </a:solidFill>
                <a:effectLst/>
                <a:latin typeface="OpenSans-Regular"/>
              </a:rPr>
              <a:t>follow, feeding on the primary consumers with jaguars, boa constrictors, anacondas and other carnivores being members of this part of the food chain. The last rung on the food chain is constituted by </a:t>
            </a:r>
            <a:r>
              <a:rPr lang="en-GB" b="1" i="0" dirty="0">
                <a:solidFill>
                  <a:srgbClr val="272626"/>
                </a:solidFill>
                <a:effectLst/>
                <a:latin typeface="OpenSans-Regular"/>
              </a:rPr>
              <a:t>decomposers</a:t>
            </a:r>
            <a:r>
              <a:rPr lang="en-GB" b="0" i="0" dirty="0">
                <a:solidFill>
                  <a:srgbClr val="272626"/>
                </a:solidFill>
                <a:effectLst/>
                <a:latin typeface="OpenSans-Regular"/>
              </a:rPr>
              <a:t> like fungi, insects, and other microorganisms.</a:t>
            </a:r>
            <a:endParaRPr lang="en-GB" dirty="0"/>
          </a:p>
        </p:txBody>
      </p:sp>
      <p:sp>
        <p:nvSpPr>
          <p:cNvPr id="4" name="Segnaposto numero diapositiva 3"/>
          <p:cNvSpPr>
            <a:spLocks noGrp="1"/>
          </p:cNvSpPr>
          <p:nvPr>
            <p:ph type="sldNum" sz="quarter" idx="5"/>
          </p:nvPr>
        </p:nvSpPr>
        <p:spPr/>
        <p:txBody>
          <a:bodyPr/>
          <a:lstStyle/>
          <a:p>
            <a:fld id="{4F59533E-81D4-4B17-B279-6536FE488912}" type="slidenum">
              <a:rPr lang="it-IT" smtClean="0"/>
              <a:t>6</a:t>
            </a:fld>
            <a:endParaRPr lang="it-IT"/>
          </a:p>
        </p:txBody>
      </p:sp>
    </p:spTree>
    <p:extLst>
      <p:ext uri="{BB962C8B-B14F-4D97-AF65-F5344CB8AC3E}">
        <p14:creationId xmlns:p14="http://schemas.microsoft.com/office/powerpoint/2010/main" val="373552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b="0" i="0" dirty="0">
                <a:solidFill>
                  <a:srgbClr val="272626"/>
                </a:solidFill>
                <a:effectLst/>
                <a:latin typeface="OpenSans-Regular"/>
              </a:rPr>
              <a:t>Sumatran tigers have been driven to being critically endangered, with two of their cousin species, the Javan and Balinese tigers having already become extinct. </a:t>
            </a:r>
            <a:endParaRPr lang="en-GB" dirty="0"/>
          </a:p>
        </p:txBody>
      </p:sp>
      <p:sp>
        <p:nvSpPr>
          <p:cNvPr id="4" name="Segnaposto numero diapositiva 3"/>
          <p:cNvSpPr>
            <a:spLocks noGrp="1"/>
          </p:cNvSpPr>
          <p:nvPr>
            <p:ph type="sldNum" sz="quarter" idx="5"/>
          </p:nvPr>
        </p:nvSpPr>
        <p:spPr/>
        <p:txBody>
          <a:bodyPr/>
          <a:lstStyle/>
          <a:p>
            <a:fld id="{4F59533E-81D4-4B17-B279-6536FE488912}" type="slidenum">
              <a:rPr lang="it-IT" smtClean="0"/>
              <a:t>7</a:t>
            </a:fld>
            <a:endParaRPr lang="it-IT"/>
          </a:p>
        </p:txBody>
      </p:sp>
    </p:spTree>
    <p:extLst>
      <p:ext uri="{BB962C8B-B14F-4D97-AF65-F5344CB8AC3E}">
        <p14:creationId xmlns:p14="http://schemas.microsoft.com/office/powerpoint/2010/main" val="171379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b="0" i="0" dirty="0">
                <a:solidFill>
                  <a:srgbClr val="272626"/>
                </a:solidFill>
                <a:effectLst/>
                <a:latin typeface="OpenSans-Regular"/>
              </a:rPr>
              <a:t>Sumatran orangutans also are critically endangered. As are yellow-crested cockatoos, brown spider monkeys, Lear’s macaw, mountain gorillas, and Javan </a:t>
            </a:r>
            <a:r>
              <a:rPr lang="en-GB" b="0" u="none" strike="noStrike" dirty="0">
                <a:solidFill>
                  <a:srgbClr val="288DD0"/>
                </a:solidFill>
                <a:effectLst/>
                <a:latin typeface="OpenSans-Regular"/>
                <a:hlinkClick r:id="rId3"/>
              </a:rPr>
              <a:t>rhinoceros</a:t>
            </a:r>
            <a:r>
              <a:rPr lang="en-GB" b="0" i="0" dirty="0">
                <a:solidFill>
                  <a:srgbClr val="272626"/>
                </a:solidFill>
                <a:effectLst/>
                <a:latin typeface="OpenSans-Regular"/>
              </a:rPr>
              <a:t>, amongst others.</a:t>
            </a:r>
          </a:p>
          <a:p>
            <a:endParaRPr lang="en-GB" b="0" i="0" dirty="0">
              <a:solidFill>
                <a:srgbClr val="272626"/>
              </a:solidFill>
              <a:effectLst/>
              <a:latin typeface="OpenSans-Regular"/>
            </a:endParaRPr>
          </a:p>
          <a:p>
            <a:r>
              <a:rPr lang="en-GB" b="0" i="0" dirty="0">
                <a:solidFill>
                  <a:srgbClr val="272626"/>
                </a:solidFill>
                <a:effectLst/>
                <a:latin typeface="OpenSans-Regular"/>
              </a:rPr>
              <a:t>REASONS OF ENDARGEMENT? 1- overhunting, 2- habitat destruction. However, people have come to realize the significance of preserving these habitats and its inhabitants; as a result, conservation efforts are underway to get their populations on an increasing trend so that they can be brought back from the brink of extinction.</a:t>
            </a:r>
            <a:endParaRPr lang="en-GB" dirty="0"/>
          </a:p>
        </p:txBody>
      </p:sp>
      <p:sp>
        <p:nvSpPr>
          <p:cNvPr id="4" name="Segnaposto numero diapositiva 3"/>
          <p:cNvSpPr>
            <a:spLocks noGrp="1"/>
          </p:cNvSpPr>
          <p:nvPr>
            <p:ph type="sldNum" sz="quarter" idx="5"/>
          </p:nvPr>
        </p:nvSpPr>
        <p:spPr/>
        <p:txBody>
          <a:bodyPr/>
          <a:lstStyle/>
          <a:p>
            <a:fld id="{4F59533E-81D4-4B17-B279-6536FE488912}" type="slidenum">
              <a:rPr lang="it-IT" smtClean="0"/>
              <a:t>8</a:t>
            </a:fld>
            <a:endParaRPr lang="it-IT"/>
          </a:p>
        </p:txBody>
      </p:sp>
    </p:spTree>
    <p:extLst>
      <p:ext uri="{BB962C8B-B14F-4D97-AF65-F5344CB8AC3E}">
        <p14:creationId xmlns:p14="http://schemas.microsoft.com/office/powerpoint/2010/main" val="18718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b="0" i="0" dirty="0">
                <a:solidFill>
                  <a:srgbClr val="272626"/>
                </a:solidFill>
                <a:effectLst/>
                <a:latin typeface="OpenSans-Regular"/>
              </a:rPr>
              <a:t>Despite being some of the most inhospitable habitats in the world, deserts actually house hundreds of animals and birds. Collectively referred to as </a:t>
            </a:r>
            <a:r>
              <a:rPr lang="en-GB" b="0" i="0" dirty="0" err="1">
                <a:solidFill>
                  <a:srgbClr val="272626"/>
                </a:solidFill>
                <a:effectLst/>
                <a:latin typeface="OpenSans-Regular"/>
              </a:rPr>
              <a:t>xerocoles</a:t>
            </a:r>
            <a:r>
              <a:rPr lang="en-GB" b="0" i="0" dirty="0">
                <a:solidFill>
                  <a:srgbClr val="272626"/>
                </a:solidFill>
                <a:effectLst/>
                <a:latin typeface="OpenSans-Regular"/>
              </a:rPr>
              <a:t>, all these species have special adaptive features to survive in the desert ecosystem.</a:t>
            </a:r>
          </a:p>
          <a:p>
            <a:r>
              <a:rPr lang="en-GB" b="0" i="0" dirty="0">
                <a:solidFill>
                  <a:srgbClr val="272626"/>
                </a:solidFill>
                <a:effectLst/>
                <a:latin typeface="OpenSans-Regular"/>
              </a:rPr>
              <a:t>XEROCOLES: </a:t>
            </a:r>
            <a:r>
              <a:rPr lang="en-GB" b="0" i="0" dirty="0">
                <a:solidFill>
                  <a:srgbClr val="333333"/>
                </a:solidFill>
                <a:effectLst/>
                <a:latin typeface="Oxygen" panose="020B0604020202020204" pitchFamily="2" charset="0"/>
              </a:rPr>
              <a:t>The main challenges they must overcome are lack of water and excessive heat. To conserve water, they both avoid evaporation and concentrate excretions. Some are so adept at conserving water or obtaining it from food that they do not need to drink at all. To escape the desert heat, </a:t>
            </a:r>
            <a:r>
              <a:rPr lang="en-GB" b="0" i="0" dirty="0" err="1">
                <a:solidFill>
                  <a:srgbClr val="333333"/>
                </a:solidFill>
                <a:effectLst/>
                <a:latin typeface="Oxygen" panose="020B0604020202020204" pitchFamily="2" charset="0"/>
              </a:rPr>
              <a:t>xerocoles</a:t>
            </a:r>
            <a:r>
              <a:rPr lang="en-GB" b="0" i="0" dirty="0">
                <a:solidFill>
                  <a:srgbClr val="333333"/>
                </a:solidFill>
                <a:effectLst/>
                <a:latin typeface="Oxygen" panose="020B0604020202020204" pitchFamily="2" charset="0"/>
              </a:rPr>
              <a:t> tend to be either nocturnal or crepuscular, most active at dawn and dusk.</a:t>
            </a:r>
            <a:endParaRPr lang="en-GB" dirty="0"/>
          </a:p>
        </p:txBody>
      </p:sp>
      <p:sp>
        <p:nvSpPr>
          <p:cNvPr id="4" name="Segnaposto numero diapositiva 3"/>
          <p:cNvSpPr>
            <a:spLocks noGrp="1"/>
          </p:cNvSpPr>
          <p:nvPr>
            <p:ph type="sldNum" sz="quarter" idx="5"/>
          </p:nvPr>
        </p:nvSpPr>
        <p:spPr/>
        <p:txBody>
          <a:bodyPr/>
          <a:lstStyle/>
          <a:p>
            <a:fld id="{4F59533E-81D4-4B17-B279-6536FE488912}" type="slidenum">
              <a:rPr lang="it-IT" smtClean="0"/>
              <a:t>10</a:t>
            </a:fld>
            <a:endParaRPr lang="it-IT"/>
          </a:p>
        </p:txBody>
      </p:sp>
    </p:spTree>
    <p:extLst>
      <p:ext uri="{BB962C8B-B14F-4D97-AF65-F5344CB8AC3E}">
        <p14:creationId xmlns:p14="http://schemas.microsoft.com/office/powerpoint/2010/main" val="370311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72626"/>
                </a:solidFill>
                <a:effectLst/>
                <a:latin typeface="OpenSans-Regular"/>
              </a:rPr>
              <a:t>Since the temperatures below the surface are much cooler than above it, many of the small to medium-sized animals living in the desert </a:t>
            </a:r>
            <a:r>
              <a:rPr lang="en-GB" b="1" i="0" dirty="0">
                <a:solidFill>
                  <a:srgbClr val="272626"/>
                </a:solidFill>
                <a:effectLst/>
                <a:latin typeface="OpenSans-Regular"/>
              </a:rPr>
              <a:t>dig burrows </a:t>
            </a:r>
            <a:r>
              <a:rPr lang="en-GB" b="0" i="0" dirty="0">
                <a:solidFill>
                  <a:srgbClr val="272626"/>
                </a:solidFill>
                <a:effectLst/>
                <a:latin typeface="OpenSans-Regular"/>
              </a:rPr>
              <a:t>to spend the hot daytime hours, only coming out during the night. Due to this, most desert inhabitants are nocturnal or crepuscular, where they’re only active at night or during dawn and dusk.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72626"/>
              </a:solidFill>
              <a:effectLst/>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72626"/>
                </a:solidFill>
                <a:effectLst/>
                <a:latin typeface="OpenSans-Regular"/>
              </a:rPr>
              <a:t>Animals and birds that do not exhibit burrowing characteristics choose distinct microclimates where the temperatures are lower than other places. A falcon may opt </a:t>
            </a:r>
            <a:r>
              <a:rPr lang="en-GB" b="1" i="0" dirty="0">
                <a:solidFill>
                  <a:srgbClr val="272626"/>
                </a:solidFill>
                <a:effectLst/>
                <a:latin typeface="OpenSans-Regular"/>
              </a:rPr>
              <a:t>to spend most of its day nesting on a cliff facing north</a:t>
            </a:r>
            <a:r>
              <a:rPr lang="en-GB" b="0" i="0" dirty="0">
                <a:solidFill>
                  <a:srgbClr val="272626"/>
                </a:solidFill>
                <a:effectLst/>
                <a:latin typeface="OpenSans-Regular"/>
              </a:rPr>
              <a:t>, where it cooler than on the southern face.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72626"/>
              </a:solidFill>
              <a:effectLst/>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72626"/>
                </a:solidFill>
                <a:effectLst/>
                <a:latin typeface="OpenSans-Regular"/>
              </a:rPr>
              <a:t>Many animals adapt to their environment by going into hibernation to survive through the hottest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72626"/>
              </a:solidFill>
              <a:effectLst/>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72626"/>
                </a:solidFill>
                <a:effectLst/>
                <a:latin typeface="OpenSans-Regular"/>
              </a:rPr>
              <a:t>Some animals and birds may </a:t>
            </a:r>
            <a:r>
              <a:rPr lang="en-GB" b="1" i="0" dirty="0">
                <a:solidFill>
                  <a:srgbClr val="272626"/>
                </a:solidFill>
                <a:effectLst/>
                <a:latin typeface="OpenSans-Regular"/>
              </a:rPr>
              <a:t>migrate </a:t>
            </a:r>
            <a:r>
              <a:rPr lang="en-GB" b="0" i="0" dirty="0">
                <a:solidFill>
                  <a:srgbClr val="272626"/>
                </a:solidFill>
                <a:effectLst/>
                <a:latin typeface="OpenSans-Regular"/>
              </a:rPr>
              <a:t>to higher altitudes during summer seasons to escape the brutal weather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72626"/>
              </a:solidFill>
              <a:effectLst/>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72626"/>
              </a:solidFill>
              <a:effectLst/>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72626"/>
              </a:solidFill>
              <a:effectLst/>
              <a:latin typeface="OpenSans-Regular"/>
            </a:endParaRPr>
          </a:p>
          <a:p>
            <a:endParaRPr lang="en-GB" dirty="0"/>
          </a:p>
        </p:txBody>
      </p:sp>
      <p:sp>
        <p:nvSpPr>
          <p:cNvPr id="4" name="Segnaposto numero diapositiva 3"/>
          <p:cNvSpPr>
            <a:spLocks noGrp="1"/>
          </p:cNvSpPr>
          <p:nvPr>
            <p:ph type="sldNum" sz="quarter" idx="5"/>
          </p:nvPr>
        </p:nvSpPr>
        <p:spPr/>
        <p:txBody>
          <a:bodyPr/>
          <a:lstStyle/>
          <a:p>
            <a:fld id="{4F59533E-81D4-4B17-B279-6536FE488912}" type="slidenum">
              <a:rPr lang="it-IT" smtClean="0"/>
              <a:t>11</a:t>
            </a:fld>
            <a:endParaRPr lang="it-IT"/>
          </a:p>
        </p:txBody>
      </p:sp>
    </p:spTree>
    <p:extLst>
      <p:ext uri="{BB962C8B-B14F-4D97-AF65-F5344CB8AC3E}">
        <p14:creationId xmlns:p14="http://schemas.microsoft.com/office/powerpoint/2010/main" val="322782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10/9/2024</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4658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10/9/2024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5870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10/9/2024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9795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10/9/2024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4964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10/9/2024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8419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10/9/2024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5575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10/9/2024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7664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10/9/2024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8418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10/9/2024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1017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10/9/2024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1222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10/9/2024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6024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10/9/2024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0171520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0FAB-9715-4022-9CA7-3C9507DC73A4}"/>
              </a:ext>
            </a:extLst>
          </p:cNvPr>
          <p:cNvSpPr>
            <a:spLocks noGrp="1"/>
          </p:cNvSpPr>
          <p:nvPr>
            <p:ph type="ctrTitle"/>
          </p:nvPr>
        </p:nvSpPr>
        <p:spPr/>
        <p:txBody>
          <a:bodyPr/>
          <a:lstStyle/>
          <a:p>
            <a:r>
              <a:rPr lang="it-IT" dirty="0" err="1"/>
              <a:t>Zoogeography</a:t>
            </a:r>
            <a:endParaRPr lang="en-GB" dirty="0"/>
          </a:p>
        </p:txBody>
      </p:sp>
      <p:sp>
        <p:nvSpPr>
          <p:cNvPr id="3" name="Subtitle 2">
            <a:extLst>
              <a:ext uri="{FF2B5EF4-FFF2-40B4-BE49-F238E27FC236}">
                <a16:creationId xmlns:a16="http://schemas.microsoft.com/office/drawing/2014/main" id="{19887233-3EB6-4E93-8C07-929446D2C1AE}"/>
              </a:ext>
            </a:extLst>
          </p:cNvPr>
          <p:cNvSpPr>
            <a:spLocks noGrp="1"/>
          </p:cNvSpPr>
          <p:nvPr>
            <p:ph type="subTitle" idx="1"/>
          </p:nvPr>
        </p:nvSpPr>
        <p:spPr/>
        <p:txBody>
          <a:bodyPr/>
          <a:lstStyle/>
          <a:p>
            <a:r>
              <a:rPr lang="it-IT" dirty="0"/>
              <a:t>Lesson 3</a:t>
            </a:r>
            <a:endParaRPr lang="en-GB" dirty="0"/>
          </a:p>
        </p:txBody>
      </p:sp>
    </p:spTree>
    <p:extLst>
      <p:ext uri="{BB962C8B-B14F-4D97-AF65-F5344CB8AC3E}">
        <p14:creationId xmlns:p14="http://schemas.microsoft.com/office/powerpoint/2010/main" val="3659501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14804B-657A-4447-8A14-200D3B50DC2C}"/>
              </a:ext>
            </a:extLst>
          </p:cNvPr>
          <p:cNvSpPr>
            <a:spLocks noGrp="1"/>
          </p:cNvSpPr>
          <p:nvPr>
            <p:ph type="title"/>
          </p:nvPr>
        </p:nvSpPr>
        <p:spPr/>
        <p:txBody>
          <a:bodyPr/>
          <a:lstStyle/>
          <a:p>
            <a:r>
              <a:rPr lang="en-GB" noProof="0" dirty="0"/>
              <a:t>Desert</a:t>
            </a:r>
          </a:p>
        </p:txBody>
      </p:sp>
      <p:pic>
        <p:nvPicPr>
          <p:cNvPr id="6146" name="Picture 2">
            <a:extLst>
              <a:ext uri="{FF2B5EF4-FFF2-40B4-BE49-F238E27FC236}">
                <a16:creationId xmlns:a16="http://schemas.microsoft.com/office/drawing/2014/main" id="{02135FB6-7843-4800-982E-A1C3A0AA0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036" y="1015060"/>
            <a:ext cx="6755744" cy="478156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C03EBC12-0338-46DA-BA5F-804DCFC3D9A8}"/>
              </a:ext>
            </a:extLst>
          </p:cNvPr>
          <p:cNvSpPr txBox="1"/>
          <p:nvPr/>
        </p:nvSpPr>
        <p:spPr>
          <a:xfrm>
            <a:off x="7019108" y="5762178"/>
            <a:ext cx="2641600" cy="461665"/>
          </a:xfrm>
          <a:prstGeom prst="rect">
            <a:avLst/>
          </a:prstGeom>
          <a:noFill/>
        </p:spPr>
        <p:txBody>
          <a:bodyPr wrap="square" rtlCol="0">
            <a:spAutoFit/>
          </a:bodyPr>
          <a:lstStyle/>
          <a:p>
            <a:r>
              <a:rPr lang="it-IT" sz="2400" dirty="0" err="1"/>
              <a:t>Xerocole</a:t>
            </a:r>
            <a:r>
              <a:rPr lang="it-IT" sz="2400" dirty="0"/>
              <a:t> </a:t>
            </a:r>
            <a:r>
              <a:rPr lang="it-IT" sz="2400" dirty="0" err="1"/>
              <a:t>species</a:t>
            </a:r>
            <a:endParaRPr lang="en-GB" sz="2400" dirty="0"/>
          </a:p>
        </p:txBody>
      </p:sp>
      <p:pic>
        <p:nvPicPr>
          <p:cNvPr id="6148" name="Picture 4" descr="The deserts of the world (Diagram Remini, 2020) | Download Scientific  Diagram">
            <a:extLst>
              <a:ext uri="{FF2B5EF4-FFF2-40B4-BE49-F238E27FC236}">
                <a16:creationId xmlns:a16="http://schemas.microsoft.com/office/drawing/2014/main" id="{8BA06829-2608-41AA-90E1-F1CABC7DF2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08" y="1991639"/>
            <a:ext cx="4837328" cy="294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5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A7B88F-CD9D-4D2C-A55B-A45AD14F07A1}"/>
              </a:ext>
            </a:extLst>
          </p:cNvPr>
          <p:cNvSpPr>
            <a:spLocks noGrp="1"/>
          </p:cNvSpPr>
          <p:nvPr>
            <p:ph type="title"/>
          </p:nvPr>
        </p:nvSpPr>
        <p:spPr/>
        <p:txBody>
          <a:bodyPr>
            <a:normAutofit fontScale="90000"/>
          </a:bodyPr>
          <a:lstStyle/>
          <a:p>
            <a:r>
              <a:rPr lang="en-GB" dirty="0"/>
              <a:t>Adaptations: How do animals survive in the desert</a:t>
            </a:r>
          </a:p>
        </p:txBody>
      </p:sp>
      <p:sp>
        <p:nvSpPr>
          <p:cNvPr id="3" name="Segnaposto contenuto 2">
            <a:extLst>
              <a:ext uri="{FF2B5EF4-FFF2-40B4-BE49-F238E27FC236}">
                <a16:creationId xmlns:a16="http://schemas.microsoft.com/office/drawing/2014/main" id="{58B4CD68-EBEA-429E-B626-C0AA6FF8A2AD}"/>
              </a:ext>
            </a:extLst>
          </p:cNvPr>
          <p:cNvSpPr>
            <a:spLocks noGrp="1"/>
          </p:cNvSpPr>
          <p:nvPr>
            <p:ph idx="1"/>
          </p:nvPr>
        </p:nvSpPr>
        <p:spPr>
          <a:xfrm>
            <a:off x="992778" y="1997111"/>
            <a:ext cx="10058400" cy="4023360"/>
          </a:xfrm>
        </p:spPr>
        <p:txBody>
          <a:bodyPr>
            <a:normAutofit fontScale="70000" lnSpcReduction="20000"/>
          </a:bodyPr>
          <a:lstStyle/>
          <a:p>
            <a:r>
              <a:rPr lang="it-IT" dirty="0"/>
              <a:t>- </a:t>
            </a:r>
            <a:r>
              <a:rPr lang="it-IT" dirty="0" err="1"/>
              <a:t>Burrowing</a:t>
            </a:r>
            <a:r>
              <a:rPr lang="it-IT" dirty="0"/>
              <a:t> activity </a:t>
            </a:r>
            <a:r>
              <a:rPr lang="it-IT" dirty="0" err="1"/>
              <a:t>during</a:t>
            </a:r>
            <a:r>
              <a:rPr lang="it-IT" dirty="0"/>
              <a:t> the </a:t>
            </a:r>
            <a:r>
              <a:rPr lang="it-IT" dirty="0" err="1"/>
              <a:t>most</a:t>
            </a:r>
            <a:r>
              <a:rPr lang="it-IT" dirty="0"/>
              <a:t> hot daytime hours.</a:t>
            </a:r>
          </a:p>
          <a:p>
            <a:endParaRPr lang="it-IT" dirty="0"/>
          </a:p>
          <a:p>
            <a:r>
              <a:rPr lang="it-IT" dirty="0"/>
              <a:t>- </a:t>
            </a:r>
            <a:r>
              <a:rPr lang="it-IT" dirty="0" err="1"/>
              <a:t>Nocturnal</a:t>
            </a:r>
            <a:r>
              <a:rPr lang="it-IT" dirty="0"/>
              <a:t> or </a:t>
            </a:r>
            <a:r>
              <a:rPr lang="it-IT" dirty="0" err="1"/>
              <a:t>crepuscolar</a:t>
            </a:r>
            <a:r>
              <a:rPr lang="it-IT" dirty="0"/>
              <a:t> activity</a:t>
            </a:r>
          </a:p>
          <a:p>
            <a:endParaRPr lang="it-IT" dirty="0"/>
          </a:p>
          <a:p>
            <a:r>
              <a:rPr lang="it-IT" dirty="0"/>
              <a:t>- for Animals and </a:t>
            </a:r>
            <a:r>
              <a:rPr lang="it-IT" dirty="0" err="1"/>
              <a:t>birds</a:t>
            </a:r>
            <a:r>
              <a:rPr lang="it-IT" dirty="0"/>
              <a:t> </a:t>
            </a:r>
            <a:r>
              <a:rPr lang="it-IT" dirty="0" err="1"/>
              <a:t>that</a:t>
            </a:r>
            <a:r>
              <a:rPr lang="it-IT" dirty="0"/>
              <a:t> do </a:t>
            </a:r>
            <a:r>
              <a:rPr lang="it-IT" dirty="0" err="1"/>
              <a:t>not</a:t>
            </a:r>
            <a:r>
              <a:rPr lang="it-IT" dirty="0"/>
              <a:t> </a:t>
            </a:r>
            <a:r>
              <a:rPr lang="it-IT" dirty="0" err="1"/>
              <a:t>exhibit</a:t>
            </a:r>
            <a:r>
              <a:rPr lang="it-IT" dirty="0"/>
              <a:t> </a:t>
            </a:r>
            <a:r>
              <a:rPr lang="it-IT" dirty="0" err="1"/>
              <a:t>burrowing</a:t>
            </a:r>
            <a:r>
              <a:rPr lang="it-IT" dirty="0"/>
              <a:t> activity: </a:t>
            </a:r>
            <a:r>
              <a:rPr lang="it-IT" dirty="0" err="1"/>
              <a:t>choose</a:t>
            </a:r>
            <a:r>
              <a:rPr lang="it-IT" dirty="0"/>
              <a:t> </a:t>
            </a:r>
            <a:r>
              <a:rPr lang="it-IT" dirty="0" err="1"/>
              <a:t>distinct</a:t>
            </a:r>
            <a:r>
              <a:rPr lang="it-IT" dirty="0"/>
              <a:t> </a:t>
            </a:r>
            <a:r>
              <a:rPr lang="it-IT" dirty="0" err="1"/>
              <a:t>microclimates</a:t>
            </a:r>
            <a:endParaRPr lang="it-IT" dirty="0"/>
          </a:p>
          <a:p>
            <a:endParaRPr lang="it-IT" dirty="0"/>
          </a:p>
          <a:p>
            <a:r>
              <a:rPr lang="it-IT" dirty="0"/>
              <a:t>- </a:t>
            </a:r>
            <a:r>
              <a:rPr lang="it-IT" dirty="0" err="1"/>
              <a:t>hibernation</a:t>
            </a:r>
            <a:r>
              <a:rPr lang="it-IT" dirty="0"/>
              <a:t> to </a:t>
            </a:r>
            <a:r>
              <a:rPr lang="it-IT" dirty="0" err="1"/>
              <a:t>survive</a:t>
            </a:r>
            <a:r>
              <a:rPr lang="it-IT" dirty="0"/>
              <a:t> the </a:t>
            </a:r>
            <a:r>
              <a:rPr lang="it-IT" dirty="0" err="1"/>
              <a:t>hottest</a:t>
            </a:r>
            <a:r>
              <a:rPr lang="it-IT" dirty="0"/>
              <a:t> </a:t>
            </a:r>
            <a:r>
              <a:rPr lang="it-IT" dirty="0" err="1"/>
              <a:t>months</a:t>
            </a:r>
            <a:endParaRPr lang="it-IT" dirty="0"/>
          </a:p>
          <a:p>
            <a:endParaRPr lang="it-IT" dirty="0"/>
          </a:p>
          <a:p>
            <a:r>
              <a:rPr lang="it-IT" dirty="0"/>
              <a:t>- Migration</a:t>
            </a:r>
            <a:endParaRPr lang="en-GB" dirty="0"/>
          </a:p>
        </p:txBody>
      </p:sp>
      <p:grpSp>
        <p:nvGrpSpPr>
          <p:cNvPr id="8" name="Gruppo 7">
            <a:extLst>
              <a:ext uri="{FF2B5EF4-FFF2-40B4-BE49-F238E27FC236}">
                <a16:creationId xmlns:a16="http://schemas.microsoft.com/office/drawing/2014/main" id="{E02708EC-0D72-4FFB-A94E-2117A8AF3D9E}"/>
              </a:ext>
            </a:extLst>
          </p:cNvPr>
          <p:cNvGrpSpPr/>
          <p:nvPr/>
        </p:nvGrpSpPr>
        <p:grpSpPr>
          <a:xfrm>
            <a:off x="9021989" y="1193579"/>
            <a:ext cx="2735853" cy="1981625"/>
            <a:chOff x="9254307" y="3248596"/>
            <a:chExt cx="2735853" cy="1981625"/>
          </a:xfrm>
        </p:grpSpPr>
        <p:pic>
          <p:nvPicPr>
            <p:cNvPr id="7170" name="Picture 2" descr="Prairie Falcon by C. Allen Morgan">
              <a:extLst>
                <a:ext uri="{FF2B5EF4-FFF2-40B4-BE49-F238E27FC236}">
                  <a16:creationId xmlns:a16="http://schemas.microsoft.com/office/drawing/2014/main" id="{ABBC50ED-949A-4152-BC1E-8B0674C82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3656" y="3248596"/>
              <a:ext cx="2686504" cy="196293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3A5F264F-D299-4D8A-B818-80634175C88F}"/>
                </a:ext>
              </a:extLst>
            </p:cNvPr>
            <p:cNvSpPr txBox="1"/>
            <p:nvPr/>
          </p:nvSpPr>
          <p:spPr>
            <a:xfrm>
              <a:off x="9254307" y="4860889"/>
              <a:ext cx="1944915" cy="369332"/>
            </a:xfrm>
            <a:prstGeom prst="rect">
              <a:avLst/>
            </a:prstGeom>
            <a:noFill/>
          </p:spPr>
          <p:txBody>
            <a:bodyPr wrap="square" rtlCol="0">
              <a:spAutoFit/>
            </a:bodyPr>
            <a:lstStyle/>
            <a:p>
              <a:r>
                <a:rPr lang="it-IT" i="1" dirty="0"/>
                <a:t>Falco </a:t>
              </a:r>
              <a:r>
                <a:rPr lang="it-IT" i="1" dirty="0" err="1"/>
                <a:t>mexicanus</a:t>
              </a:r>
              <a:endParaRPr lang="en-GB" i="1" dirty="0"/>
            </a:p>
          </p:txBody>
        </p:sp>
      </p:grpSp>
      <p:pic>
        <p:nvPicPr>
          <p:cNvPr id="7172" name="Picture 4" descr="Image result for desert hibernation">
            <a:extLst>
              <a:ext uri="{FF2B5EF4-FFF2-40B4-BE49-F238E27FC236}">
                <a16:creationId xmlns:a16="http://schemas.microsoft.com/office/drawing/2014/main" id="{7434FEFC-37E3-4A6B-9DEF-933BF3A44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1029" y="4288863"/>
            <a:ext cx="2304370" cy="1731608"/>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F1695FCA-D817-4786-BE3D-15BF83308592}"/>
              </a:ext>
            </a:extLst>
          </p:cNvPr>
          <p:cNvSpPr txBox="1"/>
          <p:nvPr/>
        </p:nvSpPr>
        <p:spPr>
          <a:xfrm>
            <a:off x="6421029" y="5664421"/>
            <a:ext cx="6096000" cy="369332"/>
          </a:xfrm>
          <a:prstGeom prst="rect">
            <a:avLst/>
          </a:prstGeom>
          <a:noFill/>
        </p:spPr>
        <p:txBody>
          <a:bodyPr wrap="square">
            <a:spAutoFit/>
          </a:bodyPr>
          <a:lstStyle/>
          <a:p>
            <a:r>
              <a:rPr lang="en-GB" i="1" dirty="0" err="1"/>
              <a:t>Gophents</a:t>
            </a:r>
            <a:r>
              <a:rPr lang="en-GB" i="1" dirty="0"/>
              <a:t> </a:t>
            </a:r>
            <a:r>
              <a:rPr lang="en-GB" i="1" dirty="0" err="1"/>
              <a:t>agassizii</a:t>
            </a:r>
            <a:endParaRPr lang="en-GB" i="1" dirty="0"/>
          </a:p>
        </p:txBody>
      </p:sp>
    </p:spTree>
    <p:extLst>
      <p:ext uri="{BB962C8B-B14F-4D97-AF65-F5344CB8AC3E}">
        <p14:creationId xmlns:p14="http://schemas.microsoft.com/office/powerpoint/2010/main" val="2665330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83499D-D4C2-491D-8EC3-802DCC034A3D}"/>
              </a:ext>
            </a:extLst>
          </p:cNvPr>
          <p:cNvSpPr>
            <a:spLocks noGrp="1"/>
          </p:cNvSpPr>
          <p:nvPr>
            <p:ph type="title"/>
          </p:nvPr>
        </p:nvSpPr>
        <p:spPr/>
        <p:txBody>
          <a:bodyPr/>
          <a:lstStyle/>
          <a:p>
            <a:r>
              <a:rPr lang="it-IT" dirty="0" err="1"/>
              <a:t>Physical</a:t>
            </a:r>
            <a:r>
              <a:rPr lang="it-IT" dirty="0"/>
              <a:t> </a:t>
            </a:r>
            <a:r>
              <a:rPr lang="it-IT" dirty="0" err="1"/>
              <a:t>adaptations</a:t>
            </a:r>
            <a:endParaRPr lang="en-GB" dirty="0"/>
          </a:p>
        </p:txBody>
      </p:sp>
      <p:sp>
        <p:nvSpPr>
          <p:cNvPr id="3" name="Segnaposto contenuto 2">
            <a:extLst>
              <a:ext uri="{FF2B5EF4-FFF2-40B4-BE49-F238E27FC236}">
                <a16:creationId xmlns:a16="http://schemas.microsoft.com/office/drawing/2014/main" id="{288CE9D8-5275-42B8-B9CB-7D6EA1F8D856}"/>
              </a:ext>
            </a:extLst>
          </p:cNvPr>
          <p:cNvSpPr>
            <a:spLocks noGrp="1"/>
          </p:cNvSpPr>
          <p:nvPr>
            <p:ph idx="1"/>
          </p:nvPr>
        </p:nvSpPr>
        <p:spPr>
          <a:xfrm>
            <a:off x="1097280" y="1947334"/>
            <a:ext cx="10058400" cy="4023360"/>
          </a:xfrm>
        </p:spPr>
        <p:txBody>
          <a:bodyPr>
            <a:normAutofit fontScale="70000" lnSpcReduction="20000"/>
          </a:bodyPr>
          <a:lstStyle/>
          <a:p>
            <a:pPr marL="457200" indent="-457200" algn="l" fontAlgn="base">
              <a:buFont typeface="+mj-lt"/>
              <a:buAutoNum type="arabicPeriod"/>
            </a:pPr>
            <a:r>
              <a:rPr lang="en-GB" b="0" i="0" dirty="0">
                <a:effectLst/>
                <a:latin typeface="OpenSans-Regular"/>
              </a:rPr>
              <a:t>The bodies of the burrowing animals are capable of </a:t>
            </a:r>
            <a:r>
              <a:rPr lang="en-GB" b="1" i="0" dirty="0">
                <a:effectLst/>
                <a:latin typeface="OpenSans-Regular"/>
              </a:rPr>
              <a:t>absorbing moisture from the ground</a:t>
            </a:r>
            <a:r>
              <a:rPr lang="en-GB" b="0" i="0" dirty="0">
                <a:effectLst/>
                <a:latin typeface="OpenSans-Regular"/>
              </a:rPr>
              <a:t>, which is why they prefer to dig into relatively moist areas.</a:t>
            </a:r>
          </a:p>
          <a:p>
            <a:pPr marL="457200" indent="-457200" algn="l" fontAlgn="base">
              <a:buFont typeface="+mj-lt"/>
              <a:buAutoNum type="arabicPeriod"/>
            </a:pPr>
            <a:r>
              <a:rPr lang="en-GB" b="0" i="0" dirty="0">
                <a:effectLst/>
                <a:latin typeface="OpenSans-Regular"/>
              </a:rPr>
              <a:t>The inhabitants of the desert have light body colours, helping them to use </a:t>
            </a:r>
            <a:r>
              <a:rPr lang="en-GB" b="1" i="0" dirty="0">
                <a:effectLst/>
                <a:latin typeface="OpenSans-Regular"/>
              </a:rPr>
              <a:t>camouflage</a:t>
            </a:r>
            <a:r>
              <a:rPr lang="en-GB" b="0" i="0" dirty="0">
                <a:effectLst/>
                <a:latin typeface="OpenSans-Regular"/>
              </a:rPr>
              <a:t> for avoiding dangers. (i.e. sandy coloured animals include camels, wild asses).</a:t>
            </a:r>
          </a:p>
          <a:p>
            <a:pPr marL="457200" indent="-457200" algn="l" fontAlgn="base">
              <a:buFont typeface="+mj-lt"/>
              <a:buAutoNum type="arabicPeriod"/>
            </a:pPr>
            <a:r>
              <a:rPr lang="en-GB" b="0" i="0" dirty="0">
                <a:effectLst/>
                <a:latin typeface="OpenSans-Regular"/>
              </a:rPr>
              <a:t>Most of these animals have </a:t>
            </a:r>
            <a:r>
              <a:rPr lang="en-GB" b="1" i="0" dirty="0">
                <a:effectLst/>
                <a:latin typeface="OpenSans-Regular"/>
              </a:rPr>
              <a:t>long limbs and ears</a:t>
            </a:r>
            <a:r>
              <a:rPr lang="en-GB" b="0" i="0" dirty="0">
                <a:effectLst/>
                <a:latin typeface="OpenSans-Regular"/>
              </a:rPr>
              <a:t>, which act like car radiators, helping their bodies to stay cool.</a:t>
            </a:r>
          </a:p>
          <a:p>
            <a:pPr marL="457200" indent="-457200" algn="l" fontAlgn="base">
              <a:buFont typeface="+mj-lt"/>
              <a:buAutoNum type="arabicPeriod"/>
            </a:pPr>
            <a:r>
              <a:rPr lang="en-GB" b="0" i="0" dirty="0">
                <a:effectLst/>
                <a:latin typeface="OpenSans-Regular"/>
              </a:rPr>
              <a:t>They have </a:t>
            </a:r>
            <a:r>
              <a:rPr lang="en-GB" b="1" i="0" dirty="0">
                <a:effectLst/>
                <a:latin typeface="OpenSans-Regular"/>
              </a:rPr>
              <a:t>specialized kidneys </a:t>
            </a:r>
            <a:r>
              <a:rPr lang="en-GB" b="0" i="0" dirty="0">
                <a:effectLst/>
                <a:latin typeface="OpenSans-Regular"/>
              </a:rPr>
              <a:t>which retain water from urine, so excretion occurs in uric acid form.</a:t>
            </a:r>
          </a:p>
          <a:p>
            <a:pPr marL="457200" indent="-457200" algn="l" fontAlgn="base">
              <a:buFont typeface="+mj-lt"/>
              <a:buAutoNum type="arabicPeriod"/>
            </a:pPr>
            <a:r>
              <a:rPr lang="en-GB" b="0" i="0" dirty="0">
                <a:effectLst/>
                <a:latin typeface="OpenSans-Regular"/>
              </a:rPr>
              <a:t>Through </a:t>
            </a:r>
            <a:r>
              <a:rPr lang="en-GB" b="1" i="0" dirty="0">
                <a:effectLst/>
                <a:latin typeface="OpenSans-Regular"/>
              </a:rPr>
              <a:t>water uptake</a:t>
            </a:r>
            <a:r>
              <a:rPr lang="en-GB" b="0" i="0" dirty="0">
                <a:effectLst/>
                <a:latin typeface="OpenSans-Regular"/>
              </a:rPr>
              <a:t>: 1- free water, 2- moisture contained in food, and 3- metabolic water during the cellular respiration process. Some animals are able to receive water from all three sources, while others are able to exploit only one or two methods.</a:t>
            </a:r>
          </a:p>
          <a:p>
            <a:endParaRPr lang="en-GB" dirty="0"/>
          </a:p>
        </p:txBody>
      </p:sp>
      <p:pic>
        <p:nvPicPr>
          <p:cNvPr id="9218" name="Picture 2" descr="The Most Spectacular Deserts Around The World | Rough Guides">
            <a:extLst>
              <a:ext uri="{FF2B5EF4-FFF2-40B4-BE49-F238E27FC236}">
                <a16:creationId xmlns:a16="http://schemas.microsoft.com/office/drawing/2014/main" id="{6C0C88DD-3265-4340-A9AC-F46602027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0221" y="61686"/>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he Great Deserts of the World and Where They Are Located - MapQuest Travel">
            <a:extLst>
              <a:ext uri="{FF2B5EF4-FFF2-40B4-BE49-F238E27FC236}">
                <a16:creationId xmlns:a16="http://schemas.microsoft.com/office/drawing/2014/main" id="{F3EEC47B-B7F8-40E6-80F5-A62BD07BFB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212" y="61686"/>
            <a:ext cx="2512047"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78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19EC44-712B-4D9A-A211-12986FC7AC85}"/>
              </a:ext>
            </a:extLst>
          </p:cNvPr>
          <p:cNvSpPr>
            <a:spLocks noGrp="1"/>
          </p:cNvSpPr>
          <p:nvPr>
            <p:ph type="title"/>
          </p:nvPr>
        </p:nvSpPr>
        <p:spPr/>
        <p:txBody>
          <a:bodyPr/>
          <a:lstStyle/>
          <a:p>
            <a:r>
              <a:rPr lang="en-GB" dirty="0"/>
              <a:t>Diet: What do desert animals eat</a:t>
            </a:r>
          </a:p>
        </p:txBody>
      </p:sp>
      <p:sp>
        <p:nvSpPr>
          <p:cNvPr id="4" name="CasellaDiTesto 3">
            <a:extLst>
              <a:ext uri="{FF2B5EF4-FFF2-40B4-BE49-F238E27FC236}">
                <a16:creationId xmlns:a16="http://schemas.microsoft.com/office/drawing/2014/main" id="{A08F67EB-3206-447A-A61E-5B062C2F4BB5}"/>
              </a:ext>
            </a:extLst>
          </p:cNvPr>
          <p:cNvSpPr txBox="1"/>
          <p:nvPr/>
        </p:nvSpPr>
        <p:spPr>
          <a:xfrm>
            <a:off x="641531" y="2146609"/>
            <a:ext cx="10514149" cy="3693319"/>
          </a:xfrm>
          <a:prstGeom prst="rect">
            <a:avLst/>
          </a:prstGeom>
          <a:noFill/>
        </p:spPr>
        <p:txBody>
          <a:bodyPr wrap="square">
            <a:spAutoFit/>
          </a:bodyPr>
          <a:lstStyle/>
          <a:p>
            <a:pPr algn="l"/>
            <a:r>
              <a:rPr lang="en-GB" b="0" dirty="0">
                <a:solidFill>
                  <a:schemeClr val="tx2"/>
                </a:solidFill>
                <a:effectLst/>
                <a:latin typeface="OpenSans-Regular"/>
              </a:rPr>
              <a:t>Some animals, like camels, and kangaroo rats </a:t>
            </a:r>
            <a:r>
              <a:rPr lang="en-GB" b="1" dirty="0">
                <a:solidFill>
                  <a:schemeClr val="tx2"/>
                </a:solidFill>
                <a:effectLst/>
                <a:latin typeface="OpenSans-Regular"/>
              </a:rPr>
              <a:t>derive a lot of moisture from succulent plants </a:t>
            </a:r>
            <a:r>
              <a:rPr lang="en-GB" b="0" dirty="0">
                <a:solidFill>
                  <a:schemeClr val="tx2"/>
                </a:solidFill>
                <a:effectLst/>
                <a:latin typeface="OpenSans-Regular"/>
              </a:rPr>
              <a:t>like cactuses. </a:t>
            </a:r>
          </a:p>
          <a:p>
            <a:pPr algn="l"/>
            <a:r>
              <a:rPr lang="en-GB" b="0" dirty="0">
                <a:solidFill>
                  <a:schemeClr val="tx2"/>
                </a:solidFill>
                <a:effectLst/>
                <a:latin typeface="OpenSans-Regular"/>
              </a:rPr>
              <a:t>While some species may extract nectar or sap from different plants, others may get their water from the plant parts they eat. Since insects are also aplenty in the desert, they become a regular source of food for many birds, reptiles, and bats.</a:t>
            </a:r>
          </a:p>
          <a:p>
            <a:pPr algn="l"/>
            <a:endParaRPr lang="en-GB" b="0" dirty="0">
              <a:solidFill>
                <a:schemeClr val="tx2"/>
              </a:solidFill>
              <a:effectLst/>
              <a:latin typeface="OpenSans-Regular"/>
            </a:endParaRPr>
          </a:p>
          <a:p>
            <a:pPr algn="l"/>
            <a:r>
              <a:rPr lang="en-GB" b="0" dirty="0">
                <a:solidFill>
                  <a:schemeClr val="tx2"/>
                </a:solidFill>
                <a:effectLst/>
                <a:latin typeface="OpenSans-Regular"/>
              </a:rPr>
              <a:t>Carnivores like hyenas, leopards, and lions that are at the top of the food chain, get their share of </a:t>
            </a:r>
            <a:r>
              <a:rPr lang="en-GB" b="1" dirty="0">
                <a:solidFill>
                  <a:schemeClr val="tx2"/>
                </a:solidFill>
                <a:effectLst/>
                <a:latin typeface="OpenSans-Regular"/>
              </a:rPr>
              <a:t>water from </a:t>
            </a:r>
            <a:r>
              <a:rPr lang="en-GB" b="0" dirty="0">
                <a:solidFill>
                  <a:schemeClr val="tx2"/>
                </a:solidFill>
                <a:effectLst/>
                <a:latin typeface="OpenSans-Regular"/>
              </a:rPr>
              <a:t>the bodies of their </a:t>
            </a:r>
            <a:r>
              <a:rPr lang="en-GB" b="1" dirty="0">
                <a:solidFill>
                  <a:schemeClr val="tx2"/>
                </a:solidFill>
                <a:effectLst/>
                <a:latin typeface="OpenSans-Regular"/>
              </a:rPr>
              <a:t>prey</a:t>
            </a:r>
            <a:r>
              <a:rPr lang="en-GB" b="0" dirty="0">
                <a:solidFill>
                  <a:schemeClr val="tx2"/>
                </a:solidFill>
                <a:effectLst/>
                <a:latin typeface="OpenSans-Regular"/>
              </a:rPr>
              <a:t>. Some examples of omnivores include coyotes and ravens.</a:t>
            </a:r>
          </a:p>
          <a:p>
            <a:pPr algn="l"/>
            <a:endParaRPr lang="en-GB" dirty="0">
              <a:solidFill>
                <a:schemeClr val="tx2"/>
              </a:solidFill>
              <a:latin typeface="OpenSans-Regular"/>
            </a:endParaRPr>
          </a:p>
          <a:p>
            <a:pPr algn="l"/>
            <a:r>
              <a:rPr lang="en-GB" b="1" dirty="0">
                <a:solidFill>
                  <a:schemeClr val="tx2"/>
                </a:solidFill>
                <a:effectLst/>
                <a:latin typeface="OpenSans-Regular"/>
              </a:rPr>
              <a:t>Metabolic water</a:t>
            </a:r>
            <a:r>
              <a:rPr lang="en-GB" b="0" dirty="0">
                <a:solidFill>
                  <a:schemeClr val="tx2"/>
                </a:solidFill>
                <a:effectLst/>
                <a:latin typeface="OpenSans-Regular"/>
              </a:rPr>
              <a:t>: Rodents and some groups of desert birds (e.g., larks) are able to convert these energy sources into water: </a:t>
            </a:r>
            <a:endParaRPr lang="en-GB" dirty="0">
              <a:solidFill>
                <a:schemeClr val="tx2"/>
              </a:solidFill>
              <a:latin typeface="OpenSans-Regular"/>
            </a:endParaRPr>
          </a:p>
          <a:p>
            <a:pPr algn="ctr"/>
            <a:r>
              <a:rPr lang="en-GB" b="0" dirty="0">
                <a:solidFill>
                  <a:schemeClr val="tx2"/>
                </a:solidFill>
                <a:effectLst/>
                <a:latin typeface="OpenSans-Regular"/>
              </a:rPr>
              <a:t>1 g of </a:t>
            </a:r>
            <a:r>
              <a:rPr lang="en-GB" b="1" dirty="0">
                <a:solidFill>
                  <a:schemeClr val="tx2"/>
                </a:solidFill>
                <a:effectLst/>
                <a:latin typeface="OpenSans-Regular"/>
              </a:rPr>
              <a:t>fat</a:t>
            </a:r>
            <a:r>
              <a:rPr lang="en-GB" b="0" dirty="0">
                <a:solidFill>
                  <a:schemeClr val="tx2"/>
                </a:solidFill>
                <a:effectLst/>
                <a:latin typeface="OpenSans-Regular"/>
              </a:rPr>
              <a:t> produces </a:t>
            </a:r>
            <a:r>
              <a:rPr lang="en-GB" b="1" dirty="0">
                <a:solidFill>
                  <a:schemeClr val="tx2"/>
                </a:solidFill>
                <a:effectLst/>
                <a:latin typeface="OpenSans-Regular"/>
              </a:rPr>
              <a:t>1.1 g of water</a:t>
            </a:r>
          </a:p>
          <a:p>
            <a:pPr algn="ctr"/>
            <a:r>
              <a:rPr lang="en-GB" b="0" dirty="0">
                <a:solidFill>
                  <a:schemeClr val="tx2"/>
                </a:solidFill>
                <a:effectLst/>
                <a:latin typeface="OpenSans-Regular"/>
              </a:rPr>
              <a:t>1 g of </a:t>
            </a:r>
            <a:r>
              <a:rPr lang="en-GB" b="1" dirty="0">
                <a:solidFill>
                  <a:schemeClr val="tx2"/>
                </a:solidFill>
                <a:effectLst/>
                <a:latin typeface="OpenSans-Regular"/>
              </a:rPr>
              <a:t>protein</a:t>
            </a:r>
            <a:r>
              <a:rPr lang="en-GB" b="0" dirty="0">
                <a:solidFill>
                  <a:schemeClr val="tx2"/>
                </a:solidFill>
                <a:effectLst/>
                <a:latin typeface="OpenSans-Regular"/>
              </a:rPr>
              <a:t> produces </a:t>
            </a:r>
            <a:r>
              <a:rPr lang="en-GB" b="1" dirty="0">
                <a:solidFill>
                  <a:schemeClr val="tx2"/>
                </a:solidFill>
                <a:effectLst/>
                <a:latin typeface="OpenSans-Regular"/>
              </a:rPr>
              <a:t>0.4 g of water</a:t>
            </a:r>
          </a:p>
          <a:p>
            <a:pPr algn="ctr"/>
            <a:r>
              <a:rPr lang="en-GB" b="0" dirty="0">
                <a:solidFill>
                  <a:schemeClr val="tx2"/>
                </a:solidFill>
                <a:effectLst/>
                <a:latin typeface="OpenSans-Regular"/>
              </a:rPr>
              <a:t>1 g of </a:t>
            </a:r>
            <a:r>
              <a:rPr lang="en-GB" b="1" dirty="0">
                <a:solidFill>
                  <a:schemeClr val="tx2"/>
                </a:solidFill>
                <a:effectLst/>
                <a:latin typeface="OpenSans-Regular"/>
              </a:rPr>
              <a:t>carbohydrates </a:t>
            </a:r>
            <a:r>
              <a:rPr lang="en-GB" b="0" dirty="0">
                <a:solidFill>
                  <a:schemeClr val="tx2"/>
                </a:solidFill>
                <a:effectLst/>
                <a:latin typeface="OpenSans-Regular"/>
              </a:rPr>
              <a:t>produces </a:t>
            </a:r>
            <a:r>
              <a:rPr lang="en-GB" b="1" dirty="0">
                <a:solidFill>
                  <a:schemeClr val="tx2"/>
                </a:solidFill>
                <a:effectLst/>
                <a:latin typeface="OpenSans-Regular"/>
              </a:rPr>
              <a:t>0.6 g of water</a:t>
            </a:r>
            <a:r>
              <a:rPr lang="en-GB" b="0" dirty="0">
                <a:solidFill>
                  <a:schemeClr val="tx2"/>
                </a:solidFill>
                <a:effectLst/>
                <a:latin typeface="OpenSans-Regular"/>
              </a:rPr>
              <a:t>.</a:t>
            </a:r>
          </a:p>
        </p:txBody>
      </p:sp>
      <p:pic>
        <p:nvPicPr>
          <p:cNvPr id="10242" name="Picture 2" descr="Image result for larks">
            <a:extLst>
              <a:ext uri="{FF2B5EF4-FFF2-40B4-BE49-F238E27FC236}">
                <a16:creationId xmlns:a16="http://schemas.microsoft.com/office/drawing/2014/main" id="{F063F02B-5845-4C4B-B84E-F2460CEC5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7030" y="4182391"/>
            <a:ext cx="12573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965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159811-1B30-4181-ACA4-2374133F49A0}"/>
              </a:ext>
            </a:extLst>
          </p:cNvPr>
          <p:cNvSpPr>
            <a:spLocks noGrp="1"/>
          </p:cNvSpPr>
          <p:nvPr>
            <p:ph type="title"/>
          </p:nvPr>
        </p:nvSpPr>
        <p:spPr/>
        <p:txBody>
          <a:bodyPr/>
          <a:lstStyle/>
          <a:p>
            <a:r>
              <a:rPr lang="it-IT" dirty="0" err="1"/>
              <a:t>Conservation</a:t>
            </a:r>
            <a:r>
              <a:rPr lang="it-IT" dirty="0"/>
              <a:t> Status</a:t>
            </a:r>
            <a:endParaRPr lang="en-GB" dirty="0"/>
          </a:p>
        </p:txBody>
      </p:sp>
      <p:sp>
        <p:nvSpPr>
          <p:cNvPr id="4" name="CasellaDiTesto 3">
            <a:extLst>
              <a:ext uri="{FF2B5EF4-FFF2-40B4-BE49-F238E27FC236}">
                <a16:creationId xmlns:a16="http://schemas.microsoft.com/office/drawing/2014/main" id="{913F4FC2-5F37-4C1C-AE6B-1A9CDA870C6E}"/>
              </a:ext>
            </a:extLst>
          </p:cNvPr>
          <p:cNvSpPr txBox="1"/>
          <p:nvPr/>
        </p:nvSpPr>
        <p:spPr>
          <a:xfrm>
            <a:off x="925514" y="2159760"/>
            <a:ext cx="10813143" cy="1938992"/>
          </a:xfrm>
          <a:prstGeom prst="rect">
            <a:avLst/>
          </a:prstGeom>
          <a:noFill/>
        </p:spPr>
        <p:txBody>
          <a:bodyPr wrap="square">
            <a:spAutoFit/>
          </a:bodyPr>
          <a:lstStyle/>
          <a:p>
            <a:pPr algn="l"/>
            <a:r>
              <a:rPr lang="en-GB" sz="2400" b="0" dirty="0">
                <a:solidFill>
                  <a:schemeClr val="tx2"/>
                </a:solidFill>
                <a:effectLst/>
                <a:latin typeface="OpenSans-Regular"/>
              </a:rPr>
              <a:t>The population of many animals and birds of the desert have been reduced to mere hundreds because of overhunting by mankind. The IUCN considers many species as endangered, including the Egyptian tortoise, gazelles, antelopes, Saharan cheetah, fennec foxes, caracals, and pronghorns. Conservation efforts are, however, underway to save them from going extinct.</a:t>
            </a:r>
          </a:p>
        </p:txBody>
      </p:sp>
      <p:pic>
        <p:nvPicPr>
          <p:cNvPr id="11266" name="Picture 2" descr="Egyptian Tortoise: Care Sheet, Tank Setup, Diet, &amp; More (With Pictures) |  Pet Keen">
            <a:extLst>
              <a:ext uri="{FF2B5EF4-FFF2-40B4-BE49-F238E27FC236}">
                <a16:creationId xmlns:a16="http://schemas.microsoft.com/office/drawing/2014/main" id="{05C0CCD7-7CAD-478B-BB56-0B60B810A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4" y="4217458"/>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93766429-E57D-498C-AACB-8B784CE6B52E}"/>
              </a:ext>
            </a:extLst>
          </p:cNvPr>
          <p:cNvSpPr txBox="1"/>
          <p:nvPr/>
        </p:nvSpPr>
        <p:spPr>
          <a:xfrm>
            <a:off x="1197429" y="5960533"/>
            <a:ext cx="2075543" cy="369332"/>
          </a:xfrm>
          <a:prstGeom prst="rect">
            <a:avLst/>
          </a:prstGeom>
          <a:noFill/>
        </p:spPr>
        <p:txBody>
          <a:bodyPr wrap="square" rtlCol="0">
            <a:spAutoFit/>
          </a:bodyPr>
          <a:lstStyle/>
          <a:p>
            <a:r>
              <a:rPr lang="it-IT" i="1" dirty="0"/>
              <a:t>Testudo </a:t>
            </a:r>
            <a:r>
              <a:rPr lang="it-IT" i="1" dirty="0" err="1"/>
              <a:t>kleinmanni</a:t>
            </a:r>
            <a:endParaRPr lang="en-GB" i="1" dirty="0"/>
          </a:p>
        </p:txBody>
      </p:sp>
      <p:sp>
        <p:nvSpPr>
          <p:cNvPr id="10" name="CasellaDiTesto 9">
            <a:extLst>
              <a:ext uri="{FF2B5EF4-FFF2-40B4-BE49-F238E27FC236}">
                <a16:creationId xmlns:a16="http://schemas.microsoft.com/office/drawing/2014/main" id="{0D9E364E-36B4-4CE7-9AF6-FA52AC7030D1}"/>
              </a:ext>
            </a:extLst>
          </p:cNvPr>
          <p:cNvSpPr txBox="1"/>
          <p:nvPr/>
        </p:nvSpPr>
        <p:spPr>
          <a:xfrm>
            <a:off x="4093028" y="5960533"/>
            <a:ext cx="6096000" cy="369332"/>
          </a:xfrm>
          <a:prstGeom prst="rect">
            <a:avLst/>
          </a:prstGeom>
          <a:noFill/>
        </p:spPr>
        <p:txBody>
          <a:bodyPr wrap="square">
            <a:spAutoFit/>
          </a:bodyPr>
          <a:lstStyle/>
          <a:p>
            <a:r>
              <a:rPr lang="en-GB" i="1" dirty="0"/>
              <a:t>Acinonyx jubatus </a:t>
            </a:r>
            <a:r>
              <a:rPr lang="en-GB" i="1" dirty="0" err="1"/>
              <a:t>hecki</a:t>
            </a:r>
            <a:endParaRPr lang="en-GB" i="1" dirty="0"/>
          </a:p>
        </p:txBody>
      </p:sp>
      <p:pic>
        <p:nvPicPr>
          <p:cNvPr id="11268" name="Picture 4" descr="Image result for Saharan cheetah">
            <a:extLst>
              <a:ext uri="{FF2B5EF4-FFF2-40B4-BE49-F238E27FC236}">
                <a16:creationId xmlns:a16="http://schemas.microsoft.com/office/drawing/2014/main" id="{D756533B-C905-40CF-9283-6F8D2E78C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3028" y="4200822"/>
            <a:ext cx="2322286" cy="173896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caracals">
            <a:extLst>
              <a:ext uri="{FF2B5EF4-FFF2-40B4-BE49-F238E27FC236}">
                <a16:creationId xmlns:a16="http://schemas.microsoft.com/office/drawing/2014/main" id="{D770999E-052B-425B-A26E-11ADE97B15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2661" y="4203170"/>
            <a:ext cx="1771650" cy="1771650"/>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A45CE7F5-51D8-485E-9392-C022450B87D7}"/>
              </a:ext>
            </a:extLst>
          </p:cNvPr>
          <p:cNvSpPr txBox="1"/>
          <p:nvPr/>
        </p:nvSpPr>
        <p:spPr>
          <a:xfrm>
            <a:off x="7249891" y="5939785"/>
            <a:ext cx="6096000" cy="369332"/>
          </a:xfrm>
          <a:prstGeom prst="rect">
            <a:avLst/>
          </a:prstGeom>
          <a:noFill/>
        </p:spPr>
        <p:txBody>
          <a:bodyPr wrap="square">
            <a:spAutoFit/>
          </a:bodyPr>
          <a:lstStyle/>
          <a:p>
            <a:r>
              <a:rPr lang="en-GB" i="1" dirty="0"/>
              <a:t>Caracal </a:t>
            </a:r>
            <a:r>
              <a:rPr lang="en-GB" i="1" dirty="0" err="1"/>
              <a:t>caracal</a:t>
            </a:r>
            <a:endParaRPr lang="en-GB" i="1" dirty="0"/>
          </a:p>
        </p:txBody>
      </p:sp>
      <p:sp>
        <p:nvSpPr>
          <p:cNvPr id="17" name="CasellaDiTesto 16">
            <a:extLst>
              <a:ext uri="{FF2B5EF4-FFF2-40B4-BE49-F238E27FC236}">
                <a16:creationId xmlns:a16="http://schemas.microsoft.com/office/drawing/2014/main" id="{901A2EFD-2BAB-49BA-BB67-20D5D5240CA3}"/>
              </a:ext>
            </a:extLst>
          </p:cNvPr>
          <p:cNvSpPr txBox="1"/>
          <p:nvPr/>
        </p:nvSpPr>
        <p:spPr>
          <a:xfrm>
            <a:off x="9695543" y="5915799"/>
            <a:ext cx="6676570" cy="369332"/>
          </a:xfrm>
          <a:prstGeom prst="rect">
            <a:avLst/>
          </a:prstGeom>
          <a:noFill/>
        </p:spPr>
        <p:txBody>
          <a:bodyPr wrap="square">
            <a:spAutoFit/>
          </a:bodyPr>
          <a:lstStyle/>
          <a:p>
            <a:r>
              <a:rPr lang="en-GB" i="1" dirty="0"/>
              <a:t>Antilocapra americana</a:t>
            </a:r>
          </a:p>
        </p:txBody>
      </p:sp>
      <p:pic>
        <p:nvPicPr>
          <p:cNvPr id="11272" name="Picture 8" descr="Image result for pronghorns">
            <a:extLst>
              <a:ext uri="{FF2B5EF4-FFF2-40B4-BE49-F238E27FC236}">
                <a16:creationId xmlns:a16="http://schemas.microsoft.com/office/drawing/2014/main" id="{FC4269EB-6A37-4A7B-B312-A1985E59D7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1338" y="4306238"/>
            <a:ext cx="24003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28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88610A-F71B-484C-B482-0FA2E0F439F9}"/>
              </a:ext>
            </a:extLst>
          </p:cNvPr>
          <p:cNvSpPr>
            <a:spLocks noGrp="1"/>
          </p:cNvSpPr>
          <p:nvPr>
            <p:ph idx="1"/>
          </p:nvPr>
        </p:nvSpPr>
        <p:spPr/>
        <p:txBody>
          <a:bodyPr/>
          <a:lstStyle/>
          <a:p>
            <a:r>
              <a:rPr lang="en-GB" i="1" dirty="0"/>
              <a:t>Def.</a:t>
            </a:r>
            <a:r>
              <a:rPr lang="en-GB" dirty="0"/>
              <a:t> a large naturally occurring community of flora and fauna occupying a major habitat, e.g. forest or tundra.</a:t>
            </a:r>
          </a:p>
        </p:txBody>
      </p:sp>
      <p:sp>
        <p:nvSpPr>
          <p:cNvPr id="4" name="Title 1">
            <a:extLst>
              <a:ext uri="{FF2B5EF4-FFF2-40B4-BE49-F238E27FC236}">
                <a16:creationId xmlns:a16="http://schemas.microsoft.com/office/drawing/2014/main" id="{7ADD21FB-030C-4C8D-9514-CB4FBA65540C}"/>
              </a:ext>
            </a:extLst>
          </p:cNvPr>
          <p:cNvSpPr>
            <a:spLocks noGrp="1"/>
          </p:cNvSpPr>
          <p:nvPr>
            <p:ph type="title"/>
          </p:nvPr>
        </p:nvSpPr>
        <p:spPr>
          <a:xfrm>
            <a:off x="657225" y="500063"/>
            <a:ext cx="10772775" cy="1657350"/>
          </a:xfrm>
        </p:spPr>
        <p:txBody>
          <a:bodyPr/>
          <a:lstStyle/>
          <a:p>
            <a:r>
              <a:rPr lang="it-IT" dirty="0" err="1"/>
              <a:t>Biome</a:t>
            </a:r>
            <a:endParaRPr lang="en-GB" dirty="0"/>
          </a:p>
        </p:txBody>
      </p:sp>
      <p:grpSp>
        <p:nvGrpSpPr>
          <p:cNvPr id="5" name="Gruppo 7">
            <a:extLst>
              <a:ext uri="{FF2B5EF4-FFF2-40B4-BE49-F238E27FC236}">
                <a16:creationId xmlns:a16="http://schemas.microsoft.com/office/drawing/2014/main" id="{6182F984-45A6-40DD-B488-C3AF548406A1}"/>
              </a:ext>
            </a:extLst>
          </p:cNvPr>
          <p:cNvGrpSpPr/>
          <p:nvPr/>
        </p:nvGrpSpPr>
        <p:grpSpPr>
          <a:xfrm>
            <a:off x="761619" y="874852"/>
            <a:ext cx="9438383" cy="4520397"/>
            <a:chOff x="86618" y="1737359"/>
            <a:chExt cx="9438383" cy="4520397"/>
          </a:xfrm>
        </p:grpSpPr>
        <p:pic>
          <p:nvPicPr>
            <p:cNvPr id="6" name="Immagine 4">
              <a:extLst>
                <a:ext uri="{FF2B5EF4-FFF2-40B4-BE49-F238E27FC236}">
                  <a16:creationId xmlns:a16="http://schemas.microsoft.com/office/drawing/2014/main" id="{438DF7C9-B42F-4A1E-8048-29EC1D5E83CE}"/>
                </a:ext>
              </a:extLst>
            </p:cNvPr>
            <p:cNvPicPr>
              <a:picLocks noChangeAspect="1"/>
            </p:cNvPicPr>
            <p:nvPr/>
          </p:nvPicPr>
          <p:blipFill>
            <a:blip r:embed="rId3"/>
            <a:stretch>
              <a:fillRect/>
            </a:stretch>
          </p:blipFill>
          <p:spPr>
            <a:xfrm rot="5400000">
              <a:off x="3835802" y="568558"/>
              <a:ext cx="4520397" cy="6858000"/>
            </a:xfrm>
            <a:prstGeom prst="rect">
              <a:avLst/>
            </a:prstGeom>
          </p:spPr>
        </p:pic>
        <p:pic>
          <p:nvPicPr>
            <p:cNvPr id="7" name="Immagine 6">
              <a:extLst>
                <a:ext uri="{FF2B5EF4-FFF2-40B4-BE49-F238E27FC236}">
                  <a16:creationId xmlns:a16="http://schemas.microsoft.com/office/drawing/2014/main" id="{679F0729-09AC-45B9-A699-BE1D0B70E3D5}"/>
                </a:ext>
              </a:extLst>
            </p:cNvPr>
            <p:cNvPicPr>
              <a:picLocks noChangeAspect="1"/>
            </p:cNvPicPr>
            <p:nvPr/>
          </p:nvPicPr>
          <p:blipFill>
            <a:blip r:embed="rId4"/>
            <a:stretch>
              <a:fillRect/>
            </a:stretch>
          </p:blipFill>
          <p:spPr>
            <a:xfrm>
              <a:off x="86618" y="2917370"/>
              <a:ext cx="2642848" cy="1956527"/>
            </a:xfrm>
            <a:prstGeom prst="rect">
              <a:avLst/>
            </a:prstGeom>
          </p:spPr>
        </p:pic>
      </p:grpSp>
      <p:pic>
        <p:nvPicPr>
          <p:cNvPr id="8" name="Picture 2" descr="Biomes of the World | Ask A Biologist">
            <a:extLst>
              <a:ext uri="{FF2B5EF4-FFF2-40B4-BE49-F238E27FC236}">
                <a16:creationId xmlns:a16="http://schemas.microsoft.com/office/drawing/2014/main" id="{BC5147DB-0EE4-49F8-B383-53BEBAAB78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2001" y="425591"/>
            <a:ext cx="7800099" cy="600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9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BD650A-3D05-481E-9296-CC8597DB41F4}"/>
              </a:ext>
            </a:extLst>
          </p:cNvPr>
          <p:cNvSpPr>
            <a:spLocks noGrp="1"/>
          </p:cNvSpPr>
          <p:nvPr>
            <p:ph type="title"/>
          </p:nvPr>
        </p:nvSpPr>
        <p:spPr>
          <a:xfrm>
            <a:off x="393702" y="799725"/>
            <a:ext cx="9739086" cy="834015"/>
          </a:xfrm>
        </p:spPr>
        <p:txBody>
          <a:bodyPr/>
          <a:lstStyle/>
          <a:p>
            <a:r>
              <a:rPr lang="en-GB" noProof="0" dirty="0"/>
              <a:t>Tropical and temperate rain forest</a:t>
            </a:r>
          </a:p>
        </p:txBody>
      </p:sp>
      <p:sp>
        <p:nvSpPr>
          <p:cNvPr id="3" name="Segnaposto contenuto 2">
            <a:extLst>
              <a:ext uri="{FF2B5EF4-FFF2-40B4-BE49-F238E27FC236}">
                <a16:creationId xmlns:a16="http://schemas.microsoft.com/office/drawing/2014/main" id="{7EE354A6-7DFC-4585-8E88-AB669CB4FE0D}"/>
              </a:ext>
            </a:extLst>
          </p:cNvPr>
          <p:cNvSpPr>
            <a:spLocks noGrp="1"/>
          </p:cNvSpPr>
          <p:nvPr>
            <p:ph idx="1"/>
          </p:nvPr>
        </p:nvSpPr>
        <p:spPr/>
        <p:txBody>
          <a:bodyPr/>
          <a:lstStyle/>
          <a:p>
            <a:endParaRPr lang="it-IT" dirty="0"/>
          </a:p>
        </p:txBody>
      </p:sp>
      <p:pic>
        <p:nvPicPr>
          <p:cNvPr id="1026" name="Picture 2" descr="The Tropical Rainforest Biome">
            <a:extLst>
              <a:ext uri="{FF2B5EF4-FFF2-40B4-BE49-F238E27FC236}">
                <a16:creationId xmlns:a16="http://schemas.microsoft.com/office/drawing/2014/main" id="{A53C2BB9-869C-4E1E-BE71-19099EF9E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3354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C60906B-E855-45FE-A8D2-D4BC1B3F7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49" y="1750731"/>
            <a:ext cx="7086422" cy="501561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4D3E9618-86BE-4D16-ADF4-17E4E4AA9824}"/>
              </a:ext>
            </a:extLst>
          </p:cNvPr>
          <p:cNvSpPr txBox="1"/>
          <p:nvPr/>
        </p:nvSpPr>
        <p:spPr>
          <a:xfrm>
            <a:off x="7373255" y="1784646"/>
            <a:ext cx="4618996" cy="3970318"/>
          </a:xfrm>
          <a:prstGeom prst="rect">
            <a:avLst/>
          </a:prstGeom>
          <a:noFill/>
        </p:spPr>
        <p:txBody>
          <a:bodyPr wrap="square">
            <a:spAutoFit/>
          </a:bodyPr>
          <a:lstStyle/>
          <a:p>
            <a:pPr algn="l" fontAlgn="base"/>
            <a:r>
              <a:rPr lang="en-GB" b="1" i="0" dirty="0">
                <a:solidFill>
                  <a:srgbClr val="272626"/>
                </a:solidFill>
                <a:effectLst/>
                <a:latin typeface="OpenSans-Bold"/>
              </a:rPr>
              <a:t>Layers of the rainforests</a:t>
            </a:r>
          </a:p>
          <a:p>
            <a:pPr algn="l" fontAlgn="base"/>
            <a:endParaRPr lang="en-GB" b="1" i="0" dirty="0">
              <a:solidFill>
                <a:srgbClr val="272626"/>
              </a:solidFill>
              <a:effectLst/>
              <a:latin typeface="OpenSans-Bold"/>
            </a:endParaRPr>
          </a:p>
          <a:p>
            <a:pPr algn="l" fontAlgn="base">
              <a:buFont typeface="Arial" panose="020B0604020202020204" pitchFamily="34" charset="0"/>
              <a:buChar char="•"/>
            </a:pPr>
            <a:r>
              <a:rPr lang="en-GB" b="0" i="0" dirty="0">
                <a:solidFill>
                  <a:srgbClr val="272626"/>
                </a:solidFill>
                <a:effectLst/>
                <a:latin typeface="OpenSans-Regular"/>
              </a:rPr>
              <a:t>The</a:t>
            </a:r>
            <a:r>
              <a:rPr lang="en-GB" b="1" i="0" dirty="0">
                <a:solidFill>
                  <a:srgbClr val="272626"/>
                </a:solidFill>
                <a:effectLst/>
                <a:latin typeface="OpenSans-Regular"/>
              </a:rPr>
              <a:t> emergent layer</a:t>
            </a:r>
            <a:r>
              <a:rPr lang="en-GB" b="0" i="0" dirty="0">
                <a:solidFill>
                  <a:srgbClr val="272626"/>
                </a:solidFill>
                <a:effectLst/>
                <a:latin typeface="OpenSans-Regular"/>
              </a:rPr>
              <a:t> is the uppermost one, consisting of the tallest trees that outgrow the canopy.</a:t>
            </a:r>
          </a:p>
          <a:p>
            <a:pPr algn="l" fontAlgn="base"/>
            <a:endParaRPr lang="en-GB" b="0" i="0" dirty="0">
              <a:solidFill>
                <a:srgbClr val="272626"/>
              </a:solidFill>
              <a:effectLst/>
              <a:latin typeface="OpenSans-Regular"/>
            </a:endParaRPr>
          </a:p>
          <a:p>
            <a:pPr algn="l" fontAlgn="base">
              <a:buFont typeface="Arial" panose="020B0604020202020204" pitchFamily="34" charset="0"/>
              <a:buChar char="•"/>
            </a:pPr>
            <a:r>
              <a:rPr lang="en-GB" b="0" i="0" dirty="0">
                <a:solidFill>
                  <a:srgbClr val="272626"/>
                </a:solidFill>
                <a:effectLst/>
                <a:latin typeface="OpenSans-Regular"/>
              </a:rPr>
              <a:t>The </a:t>
            </a:r>
            <a:r>
              <a:rPr lang="en-GB" b="1" i="0" dirty="0">
                <a:solidFill>
                  <a:srgbClr val="272626"/>
                </a:solidFill>
                <a:effectLst/>
                <a:latin typeface="OpenSans-Regular"/>
              </a:rPr>
              <a:t>canopy</a:t>
            </a:r>
            <a:r>
              <a:rPr lang="en-GB" b="0" i="0" dirty="0">
                <a:solidFill>
                  <a:srgbClr val="272626"/>
                </a:solidFill>
                <a:effectLst/>
                <a:latin typeface="OpenSans-Regular"/>
              </a:rPr>
              <a:t> is the next layer, where the biodiversity is the most. Large treetops are predominant in this layer.</a:t>
            </a:r>
          </a:p>
          <a:p>
            <a:pPr algn="l" fontAlgn="base">
              <a:buFont typeface="Arial" panose="020B0604020202020204" pitchFamily="34" charset="0"/>
              <a:buChar char="•"/>
            </a:pPr>
            <a:endParaRPr lang="en-GB" b="0" i="0" dirty="0">
              <a:solidFill>
                <a:srgbClr val="272626"/>
              </a:solidFill>
              <a:effectLst/>
              <a:latin typeface="OpenSans-Regular"/>
            </a:endParaRPr>
          </a:p>
          <a:p>
            <a:pPr algn="l" fontAlgn="base">
              <a:buFont typeface="Arial" panose="020B0604020202020204" pitchFamily="34" charset="0"/>
              <a:buChar char="•"/>
            </a:pPr>
            <a:r>
              <a:rPr lang="en-GB" b="0" i="0" dirty="0">
                <a:solidFill>
                  <a:srgbClr val="272626"/>
                </a:solidFill>
                <a:effectLst/>
                <a:latin typeface="OpenSans-Regular"/>
              </a:rPr>
              <a:t>The layer that follows is the </a:t>
            </a:r>
            <a:r>
              <a:rPr lang="en-GB" b="1" i="0" dirty="0">
                <a:solidFill>
                  <a:srgbClr val="272626"/>
                </a:solidFill>
                <a:effectLst/>
                <a:latin typeface="OpenSans-Regular"/>
              </a:rPr>
              <a:t>understory</a:t>
            </a:r>
            <a:r>
              <a:rPr lang="en-GB" b="0" i="0" dirty="0">
                <a:solidFill>
                  <a:srgbClr val="272626"/>
                </a:solidFill>
                <a:effectLst/>
                <a:latin typeface="OpenSans-Regular"/>
              </a:rPr>
              <a:t>.</a:t>
            </a:r>
          </a:p>
          <a:p>
            <a:pPr algn="l" fontAlgn="base">
              <a:buFont typeface="Arial" panose="020B0604020202020204" pitchFamily="34" charset="0"/>
              <a:buChar char="•"/>
            </a:pPr>
            <a:endParaRPr lang="en-GB" b="0" i="0" dirty="0">
              <a:solidFill>
                <a:srgbClr val="272626"/>
              </a:solidFill>
              <a:effectLst/>
              <a:latin typeface="OpenSans-Regular"/>
            </a:endParaRPr>
          </a:p>
          <a:p>
            <a:pPr algn="l" fontAlgn="base">
              <a:buFont typeface="Arial" panose="020B0604020202020204" pitchFamily="34" charset="0"/>
              <a:buChar char="•"/>
            </a:pPr>
            <a:r>
              <a:rPr lang="en-GB" b="0" i="0" dirty="0">
                <a:solidFill>
                  <a:srgbClr val="272626"/>
                </a:solidFill>
                <a:effectLst/>
                <a:latin typeface="OpenSans-Regular"/>
              </a:rPr>
              <a:t>The last layer of the rainforest is the </a:t>
            </a:r>
            <a:r>
              <a:rPr lang="en-GB" b="1" i="0" dirty="0">
                <a:solidFill>
                  <a:srgbClr val="272626"/>
                </a:solidFill>
                <a:effectLst/>
                <a:latin typeface="OpenSans-Regular"/>
              </a:rPr>
              <a:t>forest floor</a:t>
            </a:r>
            <a:r>
              <a:rPr lang="en-GB" b="0" i="0" dirty="0">
                <a:solidFill>
                  <a:srgbClr val="272626"/>
                </a:solidFill>
                <a:effectLst/>
                <a:latin typeface="OpenSans-Regular"/>
              </a:rPr>
              <a:t>, which gets the least amount of sunlight.</a:t>
            </a:r>
          </a:p>
        </p:txBody>
      </p:sp>
    </p:spTree>
    <p:extLst>
      <p:ext uri="{BB962C8B-B14F-4D97-AF65-F5344CB8AC3E}">
        <p14:creationId xmlns:p14="http://schemas.microsoft.com/office/powerpoint/2010/main" val="258541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6A6548-E4B1-472A-9E92-B273F9512D33}"/>
              </a:ext>
            </a:extLst>
          </p:cNvPr>
          <p:cNvSpPr>
            <a:spLocks noGrp="1"/>
          </p:cNvSpPr>
          <p:nvPr>
            <p:ph type="title"/>
          </p:nvPr>
        </p:nvSpPr>
        <p:spPr/>
        <p:txBody>
          <a:bodyPr/>
          <a:lstStyle/>
          <a:p>
            <a:r>
              <a:rPr lang="it-IT" dirty="0"/>
              <a:t>Animals in the </a:t>
            </a:r>
            <a:r>
              <a:rPr lang="it-IT" dirty="0" err="1"/>
              <a:t>rainforest</a:t>
            </a:r>
            <a:r>
              <a:rPr lang="it-IT" dirty="0"/>
              <a:t> </a:t>
            </a:r>
            <a:r>
              <a:rPr lang="it-IT" dirty="0" err="1"/>
              <a:t>layers</a:t>
            </a:r>
            <a:endParaRPr lang="en-GB" dirty="0"/>
          </a:p>
        </p:txBody>
      </p:sp>
      <p:sp>
        <p:nvSpPr>
          <p:cNvPr id="3" name="Segnaposto contenuto 2">
            <a:extLst>
              <a:ext uri="{FF2B5EF4-FFF2-40B4-BE49-F238E27FC236}">
                <a16:creationId xmlns:a16="http://schemas.microsoft.com/office/drawing/2014/main" id="{D0918096-1FF2-45F8-B044-4904D9A542B4}"/>
              </a:ext>
            </a:extLst>
          </p:cNvPr>
          <p:cNvSpPr>
            <a:spLocks noGrp="1"/>
          </p:cNvSpPr>
          <p:nvPr>
            <p:ph idx="1"/>
          </p:nvPr>
        </p:nvSpPr>
        <p:spPr/>
        <p:txBody>
          <a:bodyPr>
            <a:normAutofit fontScale="70000" lnSpcReduction="20000"/>
          </a:bodyPr>
          <a:lstStyle/>
          <a:p>
            <a:pPr algn="l" fontAlgn="base"/>
            <a:r>
              <a:rPr lang="en-GB" b="1" i="0" dirty="0">
                <a:solidFill>
                  <a:srgbClr val="272626"/>
                </a:solidFill>
                <a:effectLst/>
                <a:latin typeface="OpenSans-Bold"/>
              </a:rPr>
              <a:t>Animals of the rainforest </a:t>
            </a:r>
            <a:r>
              <a:rPr lang="en-GB" b="1" i="0" u="sng" dirty="0">
                <a:solidFill>
                  <a:srgbClr val="272626"/>
                </a:solidFill>
                <a:effectLst/>
                <a:latin typeface="OpenSans-Bold"/>
              </a:rPr>
              <a:t>emergent layer</a:t>
            </a:r>
          </a:p>
          <a:p>
            <a:pPr marL="0" indent="0" algn="l">
              <a:buNone/>
            </a:pPr>
            <a:r>
              <a:rPr lang="en-GB" b="0" dirty="0">
                <a:solidFill>
                  <a:srgbClr val="272626"/>
                </a:solidFill>
                <a:effectLst/>
                <a:latin typeface="OpenSans-Regular"/>
              </a:rPr>
              <a:t>Animals that live mostly in the emergent layer of rainforests are harpy eagles, macaws, capuchin monkeys, and sloths.</a:t>
            </a:r>
          </a:p>
          <a:p>
            <a:pPr algn="l" fontAlgn="base"/>
            <a:r>
              <a:rPr lang="en-GB" b="1" i="0" dirty="0">
                <a:solidFill>
                  <a:srgbClr val="272626"/>
                </a:solidFill>
                <a:effectLst/>
                <a:latin typeface="OpenSans-Bold"/>
              </a:rPr>
              <a:t>Animals of the </a:t>
            </a:r>
            <a:r>
              <a:rPr lang="en-GB" b="1" i="0" u="sng" dirty="0">
                <a:solidFill>
                  <a:srgbClr val="272626"/>
                </a:solidFill>
                <a:effectLst/>
                <a:latin typeface="OpenSans-Bold"/>
              </a:rPr>
              <a:t>canopy layer</a:t>
            </a:r>
          </a:p>
          <a:p>
            <a:pPr marL="0" indent="0" algn="l">
              <a:buNone/>
            </a:pPr>
            <a:r>
              <a:rPr lang="en-GB" b="0" dirty="0">
                <a:solidFill>
                  <a:srgbClr val="272626"/>
                </a:solidFill>
                <a:effectLst/>
                <a:latin typeface="OpenSans-Regular"/>
              </a:rPr>
              <a:t>Howler monkeys, squirrel monkeys, green iguanas, two-toed sloths, and toco toucans are some of the animals that can be found in the canopy.</a:t>
            </a:r>
          </a:p>
          <a:p>
            <a:pPr algn="l" fontAlgn="base"/>
            <a:r>
              <a:rPr lang="en-GB" b="1" i="0" dirty="0">
                <a:solidFill>
                  <a:srgbClr val="272626"/>
                </a:solidFill>
                <a:effectLst/>
                <a:latin typeface="OpenSans-Bold"/>
              </a:rPr>
              <a:t>Animals of the </a:t>
            </a:r>
            <a:r>
              <a:rPr lang="en-GB" b="1" i="0" u="sng" dirty="0">
                <a:solidFill>
                  <a:srgbClr val="272626"/>
                </a:solidFill>
                <a:effectLst/>
                <a:latin typeface="OpenSans-Bold"/>
              </a:rPr>
              <a:t>understory</a:t>
            </a:r>
          </a:p>
          <a:p>
            <a:pPr marL="0" indent="0" algn="l">
              <a:buNone/>
            </a:pPr>
            <a:r>
              <a:rPr lang="en-GB" b="0" dirty="0">
                <a:solidFill>
                  <a:srgbClr val="272626"/>
                </a:solidFill>
                <a:effectLst/>
                <a:latin typeface="OpenSans-Regular"/>
              </a:rPr>
              <a:t>The layer under the canopy is teeming with animals like </a:t>
            </a:r>
            <a:r>
              <a:rPr lang="en-GB" b="0" u="none" strike="noStrike" dirty="0">
                <a:solidFill>
                  <a:schemeClr val="tx1"/>
                </a:solidFill>
                <a:effectLst/>
                <a:latin typeface="OpenSans-Regular"/>
              </a:rPr>
              <a:t>frogs</a:t>
            </a:r>
            <a:r>
              <a:rPr lang="en-GB" b="0" dirty="0">
                <a:solidFill>
                  <a:srgbClr val="272626"/>
                </a:solidFill>
                <a:effectLst/>
                <a:latin typeface="OpenSans-Regular"/>
              </a:rPr>
              <a:t>, toads, snakes, and large mammals including red-eyed tree frogs, golden tree boas, greater bulldog bats, and jaguars.</a:t>
            </a:r>
          </a:p>
          <a:p>
            <a:pPr algn="l" fontAlgn="base"/>
            <a:r>
              <a:rPr lang="en-GB" b="1" i="0" dirty="0">
                <a:solidFill>
                  <a:srgbClr val="272626"/>
                </a:solidFill>
                <a:effectLst/>
                <a:latin typeface="OpenSans-Bold"/>
              </a:rPr>
              <a:t>Animals of the </a:t>
            </a:r>
            <a:r>
              <a:rPr lang="en-GB" b="1" i="0" u="sng" dirty="0">
                <a:solidFill>
                  <a:srgbClr val="272626"/>
                </a:solidFill>
                <a:effectLst/>
                <a:latin typeface="OpenSans-Bold"/>
              </a:rPr>
              <a:t>forest floor</a:t>
            </a:r>
          </a:p>
          <a:p>
            <a:pPr marL="0" indent="0" algn="l">
              <a:buNone/>
            </a:pPr>
            <a:r>
              <a:rPr lang="en-GB" b="0" dirty="0">
                <a:solidFill>
                  <a:srgbClr val="272626"/>
                </a:solidFill>
                <a:effectLst/>
                <a:latin typeface="OpenSans-Regular"/>
              </a:rPr>
              <a:t>The damp and dark forest floor is home to thousands of insects including a number of spiders and scorpions, while larger inhabitants like the tapir, giant anteaters, agouti, elephants are also there.</a:t>
            </a:r>
          </a:p>
          <a:p>
            <a:endParaRPr lang="en-GB" dirty="0"/>
          </a:p>
        </p:txBody>
      </p:sp>
      <p:pic>
        <p:nvPicPr>
          <p:cNvPr id="4" name="Picture 4" descr="Tropical Rainforest Animals and Plants - EatHappyProject">
            <a:extLst>
              <a:ext uri="{FF2B5EF4-FFF2-40B4-BE49-F238E27FC236}">
                <a16:creationId xmlns:a16="http://schemas.microsoft.com/office/drawing/2014/main" id="{989AF166-3B82-4B2A-BDF9-3D6EB7743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401" y="152746"/>
            <a:ext cx="2381250" cy="158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02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8409A-B04E-496C-86D2-A0B8BCE03E2E}"/>
              </a:ext>
            </a:extLst>
          </p:cNvPr>
          <p:cNvSpPr>
            <a:spLocks noGrp="1"/>
          </p:cNvSpPr>
          <p:nvPr>
            <p:ph type="title"/>
          </p:nvPr>
        </p:nvSpPr>
        <p:spPr/>
        <p:txBody>
          <a:bodyPr>
            <a:normAutofit fontScale="90000"/>
          </a:bodyPr>
          <a:lstStyle/>
          <a:p>
            <a:r>
              <a:rPr lang="en-GB" b="1" dirty="0">
                <a:solidFill>
                  <a:srgbClr val="272626"/>
                </a:solidFill>
                <a:effectLst/>
                <a:latin typeface="OpenSans-Bold"/>
              </a:rPr>
              <a:t>Adaptations of the Rainforest Animals and Birds</a:t>
            </a:r>
            <a:endParaRPr lang="en-GB" dirty="0"/>
          </a:p>
        </p:txBody>
      </p:sp>
      <p:sp>
        <p:nvSpPr>
          <p:cNvPr id="3" name="Segnaposto contenuto 2">
            <a:extLst>
              <a:ext uri="{FF2B5EF4-FFF2-40B4-BE49-F238E27FC236}">
                <a16:creationId xmlns:a16="http://schemas.microsoft.com/office/drawing/2014/main" id="{16FBF727-DBED-42E4-9B44-431D00CFFB96}"/>
              </a:ext>
            </a:extLst>
          </p:cNvPr>
          <p:cNvSpPr>
            <a:spLocks noGrp="1"/>
          </p:cNvSpPr>
          <p:nvPr>
            <p:ph idx="1"/>
          </p:nvPr>
        </p:nvSpPr>
        <p:spPr/>
        <p:txBody>
          <a:bodyPr>
            <a:normAutofit fontScale="62500" lnSpcReduction="20000"/>
          </a:bodyPr>
          <a:lstStyle/>
          <a:p>
            <a:pPr algn="l" fontAlgn="base">
              <a:buFont typeface="Arial" panose="020B0604020202020204" pitchFamily="34" charset="0"/>
              <a:buChar char="•"/>
            </a:pPr>
            <a:r>
              <a:rPr lang="en-GB" b="1" i="0" dirty="0">
                <a:solidFill>
                  <a:srgbClr val="272626"/>
                </a:solidFill>
                <a:effectLst/>
                <a:latin typeface="OpenSans-Regular"/>
              </a:rPr>
              <a:t>Camouflage</a:t>
            </a:r>
            <a:r>
              <a:rPr lang="en-GB" b="0" i="0" dirty="0">
                <a:solidFill>
                  <a:srgbClr val="272626"/>
                </a:solidFill>
                <a:effectLst/>
                <a:latin typeface="OpenSans-Regular"/>
              </a:rPr>
              <a:t> is an essential tool, and many animals, both predators, and preys use it to blend in with the dense forest backgrounds.</a:t>
            </a:r>
          </a:p>
          <a:p>
            <a:pPr algn="l" fontAlgn="base">
              <a:buFont typeface="Arial" panose="020B0604020202020204" pitchFamily="34" charset="0"/>
              <a:buChar char="•"/>
            </a:pPr>
            <a:r>
              <a:rPr lang="en-GB" b="0" i="0" dirty="0">
                <a:solidFill>
                  <a:srgbClr val="272626"/>
                </a:solidFill>
                <a:effectLst/>
                <a:latin typeface="OpenSans-Regular"/>
              </a:rPr>
              <a:t>Due to a high level of competition in these forests, many animals have chosen </a:t>
            </a:r>
            <a:r>
              <a:rPr lang="en-GB" b="1" i="0" dirty="0">
                <a:solidFill>
                  <a:srgbClr val="272626"/>
                </a:solidFill>
                <a:effectLst/>
                <a:latin typeface="OpenSans-Regular"/>
              </a:rPr>
              <a:t>a part of the day to be active</a:t>
            </a:r>
            <a:r>
              <a:rPr lang="en-GB" b="0" i="0" dirty="0">
                <a:solidFill>
                  <a:srgbClr val="272626"/>
                </a:solidFill>
                <a:effectLst/>
                <a:latin typeface="OpenSans-Regular"/>
              </a:rPr>
              <a:t>, with some being completely sedentary during the daytime becoming busy only during the dark hours (nocturnal). Some may be at rest in the night and be active during the day (diurnal).</a:t>
            </a:r>
          </a:p>
          <a:p>
            <a:pPr algn="l" fontAlgn="base">
              <a:buFont typeface="Arial" panose="020B0604020202020204" pitchFamily="34" charset="0"/>
              <a:buChar char="•"/>
            </a:pPr>
            <a:r>
              <a:rPr lang="en-GB" b="1" i="0" dirty="0">
                <a:solidFill>
                  <a:srgbClr val="272626"/>
                </a:solidFill>
                <a:effectLst/>
                <a:latin typeface="OpenSans-Regular"/>
              </a:rPr>
              <a:t>Nocturnal species </a:t>
            </a:r>
            <a:r>
              <a:rPr lang="en-GB" b="0" i="0" dirty="0">
                <a:solidFill>
                  <a:srgbClr val="272626"/>
                </a:solidFill>
                <a:effectLst/>
                <a:latin typeface="OpenSans-Regular"/>
              </a:rPr>
              <a:t>have specially adapted eyes that help them see clearly in the darkness of the night, and also rather dark daytime hours as hardly any sunlight breaks through the upper level of trees to reach the understory and forest floor.</a:t>
            </a:r>
          </a:p>
          <a:p>
            <a:pPr algn="l" fontAlgn="base">
              <a:buFont typeface="Arial" panose="020B0604020202020204" pitchFamily="34" charset="0"/>
              <a:buChar char="•"/>
            </a:pPr>
            <a:r>
              <a:rPr lang="en-GB" b="0" i="0" dirty="0">
                <a:solidFill>
                  <a:srgbClr val="272626"/>
                </a:solidFill>
                <a:effectLst/>
                <a:latin typeface="OpenSans-Regular"/>
              </a:rPr>
              <a:t>Many of the smaller animals, including insects, reptiles, and amphibians have </a:t>
            </a:r>
            <a:r>
              <a:rPr lang="en-GB" b="1" i="0" dirty="0">
                <a:solidFill>
                  <a:srgbClr val="272626"/>
                </a:solidFill>
                <a:effectLst/>
                <a:latin typeface="OpenSans-Regular"/>
              </a:rPr>
              <a:t>bright colouring </a:t>
            </a:r>
            <a:r>
              <a:rPr lang="en-GB" b="0" i="0" dirty="0">
                <a:solidFill>
                  <a:srgbClr val="272626"/>
                </a:solidFill>
                <a:effectLst/>
                <a:latin typeface="OpenSans-Regular"/>
              </a:rPr>
              <a:t>to warn their potential predators, as most often these creatures are poisonous. In the wild, including in rainforests, bright coloration is associated with toxicity.</a:t>
            </a:r>
          </a:p>
          <a:p>
            <a:pPr algn="l" fontAlgn="base">
              <a:buFont typeface="Arial" panose="020B0604020202020204" pitchFamily="34" charset="0"/>
              <a:buChar char="•"/>
            </a:pPr>
            <a:r>
              <a:rPr lang="en-GB" b="0" i="0" dirty="0">
                <a:solidFill>
                  <a:srgbClr val="272626"/>
                </a:solidFill>
                <a:effectLst/>
                <a:latin typeface="OpenSans-Regular"/>
              </a:rPr>
              <a:t>Most </a:t>
            </a:r>
            <a:r>
              <a:rPr lang="en-GB" b="1" i="0" dirty="0">
                <a:solidFill>
                  <a:srgbClr val="272626"/>
                </a:solidFill>
                <a:effectLst/>
                <a:latin typeface="OpenSans-Regular"/>
              </a:rPr>
              <a:t>primates</a:t>
            </a:r>
            <a:r>
              <a:rPr lang="en-GB" b="0" i="0" dirty="0">
                <a:solidFill>
                  <a:srgbClr val="272626"/>
                </a:solidFill>
                <a:effectLst/>
                <a:latin typeface="OpenSans-Regular"/>
              </a:rPr>
              <a:t> living in rainforests have </a:t>
            </a:r>
            <a:r>
              <a:rPr lang="en-GB" b="1" i="0" dirty="0">
                <a:solidFill>
                  <a:srgbClr val="272626"/>
                </a:solidFill>
                <a:effectLst/>
                <a:latin typeface="OpenSans-Regular"/>
              </a:rPr>
              <a:t>prehensile tails </a:t>
            </a:r>
            <a:r>
              <a:rPr lang="en-GB" b="0" i="0" dirty="0">
                <a:solidFill>
                  <a:srgbClr val="272626"/>
                </a:solidFill>
                <a:effectLst/>
                <a:latin typeface="OpenSans-Regular"/>
              </a:rPr>
              <a:t>to aid them in climbing tall trees and locomote through the branches, especially in the emergent and canopy layers.</a:t>
            </a:r>
          </a:p>
          <a:p>
            <a:endParaRPr lang="en-GB" dirty="0"/>
          </a:p>
        </p:txBody>
      </p:sp>
    </p:spTree>
    <p:extLst>
      <p:ext uri="{BB962C8B-B14F-4D97-AF65-F5344CB8AC3E}">
        <p14:creationId xmlns:p14="http://schemas.microsoft.com/office/powerpoint/2010/main" val="57714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061150-955F-4CC2-886A-B31E4AAC9A9A}"/>
              </a:ext>
            </a:extLst>
          </p:cNvPr>
          <p:cNvSpPr>
            <a:spLocks noGrp="1"/>
          </p:cNvSpPr>
          <p:nvPr>
            <p:ph type="title"/>
          </p:nvPr>
        </p:nvSpPr>
        <p:spPr/>
        <p:txBody>
          <a:bodyPr/>
          <a:lstStyle/>
          <a:p>
            <a:r>
              <a:rPr lang="it-IT" dirty="0"/>
              <a:t>Food chain</a:t>
            </a:r>
            <a:endParaRPr lang="en-GB" dirty="0"/>
          </a:p>
        </p:txBody>
      </p:sp>
      <p:pic>
        <p:nvPicPr>
          <p:cNvPr id="2050" name="Picture 2">
            <a:extLst>
              <a:ext uri="{FF2B5EF4-FFF2-40B4-BE49-F238E27FC236}">
                <a16:creationId xmlns:a16="http://schemas.microsoft.com/office/drawing/2014/main" id="{1C5FC78F-D8C4-4003-85A6-1679ABF6B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428" y="286603"/>
            <a:ext cx="7010400" cy="572452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5C6B2FA6-EDD2-4FFA-A71E-AA5CB70BF29A}"/>
              </a:ext>
            </a:extLst>
          </p:cNvPr>
          <p:cNvSpPr txBox="1"/>
          <p:nvPr/>
        </p:nvSpPr>
        <p:spPr>
          <a:xfrm>
            <a:off x="10130971" y="6011128"/>
            <a:ext cx="6096000" cy="276999"/>
          </a:xfrm>
          <a:prstGeom prst="rect">
            <a:avLst/>
          </a:prstGeom>
          <a:noFill/>
        </p:spPr>
        <p:txBody>
          <a:bodyPr wrap="square">
            <a:spAutoFit/>
          </a:bodyPr>
          <a:lstStyle/>
          <a:p>
            <a:r>
              <a:rPr lang="en-GB" sz="1200" dirty="0"/>
              <a:t>https://www.animalspot.net/</a:t>
            </a:r>
          </a:p>
        </p:txBody>
      </p:sp>
      <p:sp>
        <p:nvSpPr>
          <p:cNvPr id="9" name="CasellaDiTesto 8">
            <a:extLst>
              <a:ext uri="{FF2B5EF4-FFF2-40B4-BE49-F238E27FC236}">
                <a16:creationId xmlns:a16="http://schemas.microsoft.com/office/drawing/2014/main" id="{0A6BF9B7-8CF6-490A-A0BE-1EFBBC0E5091}"/>
              </a:ext>
            </a:extLst>
          </p:cNvPr>
          <p:cNvSpPr txBox="1"/>
          <p:nvPr/>
        </p:nvSpPr>
        <p:spPr>
          <a:xfrm>
            <a:off x="428172" y="3429000"/>
            <a:ext cx="8113484" cy="400110"/>
          </a:xfrm>
          <a:prstGeom prst="rect">
            <a:avLst/>
          </a:prstGeom>
          <a:noFill/>
        </p:spPr>
        <p:txBody>
          <a:bodyPr wrap="square">
            <a:spAutoFit/>
          </a:bodyPr>
          <a:lstStyle/>
          <a:p>
            <a:r>
              <a:rPr lang="en-GB" sz="2000" dirty="0">
                <a:solidFill>
                  <a:srgbClr val="272626"/>
                </a:solidFill>
                <a:latin typeface="OpenSans-Regular"/>
              </a:rPr>
              <a:t>V</a:t>
            </a:r>
            <a:r>
              <a:rPr lang="en-GB" sz="2000" b="0" i="0" dirty="0">
                <a:solidFill>
                  <a:srgbClr val="272626"/>
                </a:solidFill>
                <a:effectLst/>
                <a:latin typeface="OpenSans-Regular"/>
              </a:rPr>
              <a:t>egetation is the primary producer.</a:t>
            </a:r>
            <a:endParaRPr lang="en-GB" sz="2000" dirty="0"/>
          </a:p>
        </p:txBody>
      </p:sp>
      <p:sp>
        <p:nvSpPr>
          <p:cNvPr id="11" name="CasellaDiTesto 10">
            <a:extLst>
              <a:ext uri="{FF2B5EF4-FFF2-40B4-BE49-F238E27FC236}">
                <a16:creationId xmlns:a16="http://schemas.microsoft.com/office/drawing/2014/main" id="{F34EFBCE-7D3A-40BB-BDFA-7EEBA4786AFE}"/>
              </a:ext>
            </a:extLst>
          </p:cNvPr>
          <p:cNvSpPr txBox="1"/>
          <p:nvPr/>
        </p:nvSpPr>
        <p:spPr>
          <a:xfrm>
            <a:off x="7522027" y="296130"/>
            <a:ext cx="2039257" cy="369332"/>
          </a:xfrm>
          <a:prstGeom prst="rect">
            <a:avLst/>
          </a:prstGeom>
          <a:solidFill>
            <a:schemeClr val="accent5">
              <a:lumMod val="40000"/>
              <a:lumOff val="60000"/>
            </a:schemeClr>
          </a:solidFill>
        </p:spPr>
        <p:txBody>
          <a:bodyPr wrap="square">
            <a:spAutoFit/>
          </a:bodyPr>
          <a:lstStyle/>
          <a:p>
            <a:r>
              <a:rPr lang="en-GB" b="1" i="0" dirty="0">
                <a:solidFill>
                  <a:srgbClr val="272626"/>
                </a:solidFill>
                <a:effectLst/>
                <a:latin typeface="OpenSans-Regular"/>
              </a:rPr>
              <a:t>primary consumers </a:t>
            </a:r>
            <a:endParaRPr lang="en-GB" dirty="0"/>
          </a:p>
        </p:txBody>
      </p:sp>
      <p:sp>
        <p:nvSpPr>
          <p:cNvPr id="13" name="CasellaDiTesto 12">
            <a:extLst>
              <a:ext uri="{FF2B5EF4-FFF2-40B4-BE49-F238E27FC236}">
                <a16:creationId xmlns:a16="http://schemas.microsoft.com/office/drawing/2014/main" id="{437A918C-ED0F-4F00-8CA6-FC50C40C0AAA}"/>
              </a:ext>
            </a:extLst>
          </p:cNvPr>
          <p:cNvSpPr txBox="1"/>
          <p:nvPr/>
        </p:nvSpPr>
        <p:spPr>
          <a:xfrm>
            <a:off x="7238996" y="5146768"/>
            <a:ext cx="1302659" cy="646331"/>
          </a:xfrm>
          <a:prstGeom prst="rect">
            <a:avLst/>
          </a:prstGeom>
          <a:solidFill>
            <a:srgbClr val="FF9966"/>
          </a:solidFill>
        </p:spPr>
        <p:txBody>
          <a:bodyPr wrap="square">
            <a:spAutoFit/>
          </a:bodyPr>
          <a:lstStyle/>
          <a:p>
            <a:r>
              <a:rPr lang="en-GB" b="1" i="0" dirty="0">
                <a:solidFill>
                  <a:srgbClr val="272626"/>
                </a:solidFill>
                <a:effectLst/>
                <a:latin typeface="OpenSans-Regular"/>
              </a:rPr>
              <a:t>secondary consumers </a:t>
            </a:r>
            <a:endParaRPr lang="en-GB" dirty="0"/>
          </a:p>
        </p:txBody>
      </p:sp>
    </p:spTree>
    <p:extLst>
      <p:ext uri="{BB962C8B-B14F-4D97-AF65-F5344CB8AC3E}">
        <p14:creationId xmlns:p14="http://schemas.microsoft.com/office/powerpoint/2010/main" val="220469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039AF1-048D-4A96-B1ED-2C875AB2E2EE}"/>
              </a:ext>
            </a:extLst>
          </p:cNvPr>
          <p:cNvSpPr>
            <a:spLocks noGrp="1"/>
          </p:cNvSpPr>
          <p:nvPr>
            <p:ph type="title"/>
          </p:nvPr>
        </p:nvSpPr>
        <p:spPr/>
        <p:txBody>
          <a:bodyPr/>
          <a:lstStyle/>
          <a:p>
            <a:r>
              <a:rPr lang="en-GB" noProof="0" dirty="0"/>
              <a:t>Endangered rainforest animals</a:t>
            </a:r>
          </a:p>
        </p:txBody>
      </p:sp>
      <p:sp>
        <p:nvSpPr>
          <p:cNvPr id="3" name="Segnaposto contenuto 2">
            <a:extLst>
              <a:ext uri="{FF2B5EF4-FFF2-40B4-BE49-F238E27FC236}">
                <a16:creationId xmlns:a16="http://schemas.microsoft.com/office/drawing/2014/main" id="{F2516CE8-878D-4D6A-9701-1E61B4128029}"/>
              </a:ext>
            </a:extLst>
          </p:cNvPr>
          <p:cNvSpPr>
            <a:spLocks noGrp="1"/>
          </p:cNvSpPr>
          <p:nvPr>
            <p:ph idx="1"/>
          </p:nvPr>
        </p:nvSpPr>
        <p:spPr>
          <a:xfrm>
            <a:off x="1097280" y="1845733"/>
            <a:ext cx="10058400" cy="4023360"/>
          </a:xfrm>
        </p:spPr>
        <p:txBody>
          <a:bodyPr/>
          <a:lstStyle/>
          <a:p>
            <a:r>
              <a:rPr lang="en-GB" b="0" i="0" dirty="0">
                <a:solidFill>
                  <a:srgbClr val="272626"/>
                </a:solidFill>
                <a:effectLst/>
                <a:latin typeface="OpenSans-Regular"/>
              </a:rPr>
              <a:t>Many animals of the rainforest are considered endangered, with a major percentage having reached a critical stage.</a:t>
            </a:r>
            <a:endParaRPr lang="it-IT" dirty="0"/>
          </a:p>
        </p:txBody>
      </p:sp>
      <p:pic>
        <p:nvPicPr>
          <p:cNvPr id="4098" name="Picture 2" descr="Image result for sumatran tiger">
            <a:extLst>
              <a:ext uri="{FF2B5EF4-FFF2-40B4-BE49-F238E27FC236}">
                <a16:creationId xmlns:a16="http://schemas.microsoft.com/office/drawing/2014/main" id="{D7045432-42D8-4E06-92CF-F64648305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35" y="2783796"/>
            <a:ext cx="3627488" cy="24122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avan tiger - Wikipedia">
            <a:extLst>
              <a:ext uri="{FF2B5EF4-FFF2-40B4-BE49-F238E27FC236}">
                <a16:creationId xmlns:a16="http://schemas.microsoft.com/office/drawing/2014/main" id="{7C542E91-97A1-474A-8BD7-0739EC729C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658" y="2780167"/>
            <a:ext cx="3872195" cy="2633662"/>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90F98EF-653F-4493-B51A-D521E995D0EE}"/>
              </a:ext>
            </a:extLst>
          </p:cNvPr>
          <p:cNvSpPr txBox="1"/>
          <p:nvPr/>
        </p:nvSpPr>
        <p:spPr>
          <a:xfrm>
            <a:off x="867954" y="5327631"/>
            <a:ext cx="2545806" cy="369332"/>
          </a:xfrm>
          <a:prstGeom prst="rect">
            <a:avLst/>
          </a:prstGeom>
          <a:noFill/>
        </p:spPr>
        <p:txBody>
          <a:bodyPr wrap="square" rtlCol="0">
            <a:spAutoFit/>
          </a:bodyPr>
          <a:lstStyle/>
          <a:p>
            <a:r>
              <a:rPr lang="it-IT" i="1" dirty="0"/>
              <a:t>Panthera </a:t>
            </a:r>
            <a:r>
              <a:rPr lang="it-IT" i="1" dirty="0" err="1"/>
              <a:t>tigris</a:t>
            </a:r>
            <a:r>
              <a:rPr lang="it-IT" i="1" dirty="0"/>
              <a:t> sondaica</a:t>
            </a:r>
            <a:endParaRPr lang="en-GB" i="1" dirty="0"/>
          </a:p>
        </p:txBody>
      </p:sp>
      <p:pic>
        <p:nvPicPr>
          <p:cNvPr id="8" name="Immagine 7">
            <a:extLst>
              <a:ext uri="{FF2B5EF4-FFF2-40B4-BE49-F238E27FC236}">
                <a16:creationId xmlns:a16="http://schemas.microsoft.com/office/drawing/2014/main" id="{A0819411-8E38-49EA-964D-598A1C23687F}"/>
              </a:ext>
            </a:extLst>
          </p:cNvPr>
          <p:cNvPicPr>
            <a:picLocks noChangeAspect="1"/>
          </p:cNvPicPr>
          <p:nvPr/>
        </p:nvPicPr>
        <p:blipFill>
          <a:blip r:embed="rId5"/>
          <a:stretch>
            <a:fillRect/>
          </a:stretch>
        </p:blipFill>
        <p:spPr>
          <a:xfrm>
            <a:off x="8328388" y="2547938"/>
            <a:ext cx="3056618" cy="3056618"/>
          </a:xfrm>
          <a:prstGeom prst="rect">
            <a:avLst/>
          </a:prstGeom>
        </p:spPr>
      </p:pic>
      <p:sp>
        <p:nvSpPr>
          <p:cNvPr id="12" name="CasellaDiTesto 11">
            <a:extLst>
              <a:ext uri="{FF2B5EF4-FFF2-40B4-BE49-F238E27FC236}">
                <a16:creationId xmlns:a16="http://schemas.microsoft.com/office/drawing/2014/main" id="{621297AE-1881-4350-A23B-D1FE8C42954C}"/>
              </a:ext>
            </a:extLst>
          </p:cNvPr>
          <p:cNvSpPr txBox="1"/>
          <p:nvPr/>
        </p:nvSpPr>
        <p:spPr>
          <a:xfrm>
            <a:off x="5909440" y="5666074"/>
            <a:ext cx="6096000" cy="800219"/>
          </a:xfrm>
          <a:prstGeom prst="rect">
            <a:avLst/>
          </a:prstGeom>
          <a:noFill/>
        </p:spPr>
        <p:txBody>
          <a:bodyPr wrap="square">
            <a:spAutoFit/>
          </a:bodyPr>
          <a:lstStyle/>
          <a:p>
            <a:r>
              <a:rPr lang="en-GB" sz="2800" b="1" i="0" dirty="0">
                <a:solidFill>
                  <a:srgbClr val="000000"/>
                </a:solidFill>
                <a:effectLst/>
                <a:latin typeface="Arial" panose="020B0604020202020204" pitchFamily="34" charset="0"/>
              </a:rPr>
              <a:t>†                                     †</a:t>
            </a:r>
            <a:endParaRPr lang="en-GB" sz="2800" b="1" dirty="0"/>
          </a:p>
          <a:p>
            <a:endParaRPr lang="en-GB" dirty="0"/>
          </a:p>
        </p:txBody>
      </p:sp>
    </p:spTree>
    <p:extLst>
      <p:ext uri="{BB962C8B-B14F-4D97-AF65-F5344CB8AC3E}">
        <p14:creationId xmlns:p14="http://schemas.microsoft.com/office/powerpoint/2010/main" val="1539759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4409772-6AAE-471C-81B1-DD7EED83DACE}"/>
              </a:ext>
            </a:extLst>
          </p:cNvPr>
          <p:cNvSpPr>
            <a:spLocks noGrp="1"/>
          </p:cNvSpPr>
          <p:nvPr>
            <p:ph type="title"/>
          </p:nvPr>
        </p:nvSpPr>
        <p:spPr>
          <a:xfrm>
            <a:off x="1096963" y="287338"/>
            <a:ext cx="10058400" cy="1449387"/>
          </a:xfrm>
        </p:spPr>
        <p:txBody>
          <a:bodyPr/>
          <a:lstStyle/>
          <a:p>
            <a:r>
              <a:rPr lang="en-GB" noProof="0" dirty="0"/>
              <a:t>Endangered rainforest animals</a:t>
            </a:r>
          </a:p>
        </p:txBody>
      </p:sp>
      <p:pic>
        <p:nvPicPr>
          <p:cNvPr id="5122" name="Picture 2" descr="Image result for sumatran orangutans">
            <a:extLst>
              <a:ext uri="{FF2B5EF4-FFF2-40B4-BE49-F238E27FC236}">
                <a16:creationId xmlns:a16="http://schemas.microsoft.com/office/drawing/2014/main" id="{CC3D30BF-E0FB-46D9-8218-B980DB873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11" y="1811112"/>
            <a:ext cx="2974672" cy="178480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D6D0546F-8990-4969-89D8-D3E698716E9C}"/>
              </a:ext>
            </a:extLst>
          </p:cNvPr>
          <p:cNvSpPr txBox="1"/>
          <p:nvPr/>
        </p:nvSpPr>
        <p:spPr>
          <a:xfrm>
            <a:off x="1337914" y="3537859"/>
            <a:ext cx="1567543" cy="369332"/>
          </a:xfrm>
          <a:prstGeom prst="rect">
            <a:avLst/>
          </a:prstGeom>
          <a:noFill/>
        </p:spPr>
        <p:txBody>
          <a:bodyPr wrap="square" rtlCol="0">
            <a:spAutoFit/>
          </a:bodyPr>
          <a:lstStyle/>
          <a:p>
            <a:r>
              <a:rPr lang="it-IT" i="1" dirty="0"/>
              <a:t>Pongo </a:t>
            </a:r>
            <a:r>
              <a:rPr lang="it-IT" i="1" dirty="0" err="1"/>
              <a:t>abelii</a:t>
            </a:r>
            <a:endParaRPr lang="en-GB" i="1" dirty="0"/>
          </a:p>
        </p:txBody>
      </p:sp>
      <p:pic>
        <p:nvPicPr>
          <p:cNvPr id="5124" name="Picture 4" descr="Image result for yellow-crested cockatoos">
            <a:extLst>
              <a:ext uri="{FF2B5EF4-FFF2-40B4-BE49-F238E27FC236}">
                <a16:creationId xmlns:a16="http://schemas.microsoft.com/office/drawing/2014/main" id="{33E2CEAD-FAEB-4ACC-8AF4-2114CF39AB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556" y="1832100"/>
            <a:ext cx="2900362" cy="1933575"/>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FC328E34-4963-4904-9671-26D657FD00EC}"/>
              </a:ext>
            </a:extLst>
          </p:cNvPr>
          <p:cNvSpPr txBox="1"/>
          <p:nvPr/>
        </p:nvSpPr>
        <p:spPr>
          <a:xfrm>
            <a:off x="4811765" y="3694921"/>
            <a:ext cx="1995944" cy="369332"/>
          </a:xfrm>
          <a:prstGeom prst="rect">
            <a:avLst/>
          </a:prstGeom>
          <a:noFill/>
        </p:spPr>
        <p:txBody>
          <a:bodyPr wrap="square" rtlCol="0">
            <a:spAutoFit/>
          </a:bodyPr>
          <a:lstStyle/>
          <a:p>
            <a:r>
              <a:rPr lang="it-IT" i="1" dirty="0"/>
              <a:t>Cacatua </a:t>
            </a:r>
            <a:r>
              <a:rPr lang="it-IT" i="1" dirty="0" err="1"/>
              <a:t>sulphurea</a:t>
            </a:r>
            <a:endParaRPr lang="en-GB" i="1" dirty="0"/>
          </a:p>
        </p:txBody>
      </p:sp>
      <p:pic>
        <p:nvPicPr>
          <p:cNvPr id="5126" name="Picture 6" descr="Image result for brown spider monkeys">
            <a:extLst>
              <a:ext uri="{FF2B5EF4-FFF2-40B4-BE49-F238E27FC236}">
                <a16:creationId xmlns:a16="http://schemas.microsoft.com/office/drawing/2014/main" id="{F1D89D4D-6CF7-4260-9517-202C587659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9218" y="1977468"/>
            <a:ext cx="2189160" cy="246778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C7E1422B-6BF9-4822-BA45-026F9E438AC0}"/>
              </a:ext>
            </a:extLst>
          </p:cNvPr>
          <p:cNvSpPr txBox="1"/>
          <p:nvPr/>
        </p:nvSpPr>
        <p:spPr>
          <a:xfrm>
            <a:off x="10749706" y="2790597"/>
            <a:ext cx="1218774" cy="646331"/>
          </a:xfrm>
          <a:prstGeom prst="rect">
            <a:avLst/>
          </a:prstGeom>
          <a:noFill/>
        </p:spPr>
        <p:txBody>
          <a:bodyPr wrap="square" rtlCol="0">
            <a:spAutoFit/>
          </a:bodyPr>
          <a:lstStyle/>
          <a:p>
            <a:r>
              <a:rPr lang="it-IT" i="1" dirty="0" err="1"/>
              <a:t>Ateles</a:t>
            </a:r>
            <a:r>
              <a:rPr lang="it-IT" i="1" dirty="0"/>
              <a:t> </a:t>
            </a:r>
            <a:r>
              <a:rPr lang="it-IT" i="1" dirty="0" err="1"/>
              <a:t>hybridus</a:t>
            </a:r>
            <a:endParaRPr lang="en-GB" i="1" dirty="0"/>
          </a:p>
        </p:txBody>
      </p:sp>
      <p:pic>
        <p:nvPicPr>
          <p:cNvPr id="5128" name="Picture 8" descr="Image result for , Lear’s macaw">
            <a:extLst>
              <a:ext uri="{FF2B5EF4-FFF2-40B4-BE49-F238E27FC236}">
                <a16:creationId xmlns:a16="http://schemas.microsoft.com/office/drawing/2014/main" id="{933ECC6B-C4D6-4CE3-8118-DA4FAFFAB4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262" y="3981185"/>
            <a:ext cx="2706945" cy="2030209"/>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F2E5FB45-C136-452E-B1A5-75A8D5196FCA}"/>
              </a:ext>
            </a:extLst>
          </p:cNvPr>
          <p:cNvSpPr txBox="1"/>
          <p:nvPr/>
        </p:nvSpPr>
        <p:spPr>
          <a:xfrm>
            <a:off x="915990" y="5947805"/>
            <a:ext cx="6096000" cy="369332"/>
          </a:xfrm>
          <a:prstGeom prst="rect">
            <a:avLst/>
          </a:prstGeom>
          <a:noFill/>
        </p:spPr>
        <p:txBody>
          <a:bodyPr wrap="square">
            <a:spAutoFit/>
          </a:bodyPr>
          <a:lstStyle/>
          <a:p>
            <a:r>
              <a:rPr lang="en-GB" i="1" dirty="0" err="1"/>
              <a:t>Anodorhynchus</a:t>
            </a:r>
            <a:r>
              <a:rPr lang="en-GB" i="1" dirty="0"/>
              <a:t> </a:t>
            </a:r>
            <a:r>
              <a:rPr lang="en-GB" i="1" dirty="0" err="1"/>
              <a:t>leari</a:t>
            </a:r>
            <a:endParaRPr lang="en-GB" i="1" dirty="0"/>
          </a:p>
        </p:txBody>
      </p:sp>
      <p:pic>
        <p:nvPicPr>
          <p:cNvPr id="5130" name="Picture 10" descr="Image result for mountain gorillas">
            <a:extLst>
              <a:ext uri="{FF2B5EF4-FFF2-40B4-BE49-F238E27FC236}">
                <a16:creationId xmlns:a16="http://schemas.microsoft.com/office/drawing/2014/main" id="{00CD86A5-684A-46DC-A896-CE61F8E5DF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0220" y="4088615"/>
            <a:ext cx="1995943" cy="2109349"/>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06CE1A47-EFC3-4DC7-A47E-E8F70EA8A541}"/>
              </a:ext>
            </a:extLst>
          </p:cNvPr>
          <p:cNvSpPr txBox="1"/>
          <p:nvPr/>
        </p:nvSpPr>
        <p:spPr>
          <a:xfrm>
            <a:off x="6159880" y="4695045"/>
            <a:ext cx="1338199" cy="923330"/>
          </a:xfrm>
          <a:prstGeom prst="rect">
            <a:avLst/>
          </a:prstGeom>
          <a:noFill/>
        </p:spPr>
        <p:txBody>
          <a:bodyPr wrap="square" rtlCol="0">
            <a:spAutoFit/>
          </a:bodyPr>
          <a:lstStyle/>
          <a:p>
            <a:r>
              <a:rPr lang="it-IT" i="1" dirty="0"/>
              <a:t>Gorilla </a:t>
            </a:r>
            <a:r>
              <a:rPr lang="it-IT" i="1" dirty="0" err="1"/>
              <a:t>beringei</a:t>
            </a:r>
            <a:r>
              <a:rPr lang="it-IT" i="1" dirty="0"/>
              <a:t> </a:t>
            </a:r>
            <a:r>
              <a:rPr lang="it-IT" i="1" dirty="0" err="1"/>
              <a:t>beringei</a:t>
            </a:r>
            <a:endParaRPr lang="en-GB" i="1" dirty="0"/>
          </a:p>
        </p:txBody>
      </p:sp>
      <p:pic>
        <p:nvPicPr>
          <p:cNvPr id="5132" name="Picture 12" descr="Image result for Javan rhinoceros">
            <a:extLst>
              <a:ext uri="{FF2B5EF4-FFF2-40B4-BE49-F238E27FC236}">
                <a16:creationId xmlns:a16="http://schemas.microsoft.com/office/drawing/2014/main" id="{6202104E-7D2B-4771-B9E0-1291624B6B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9918" y="4604854"/>
            <a:ext cx="3061785" cy="1588445"/>
          </a:xfrm>
          <a:prstGeom prst="rect">
            <a:avLst/>
          </a:prstGeom>
          <a:noFill/>
          <a:extLst>
            <a:ext uri="{909E8E84-426E-40DD-AFC4-6F175D3DCCD1}">
              <a14:hiddenFill xmlns:a14="http://schemas.microsoft.com/office/drawing/2010/main">
                <a:solidFill>
                  <a:srgbClr val="FFFFFF"/>
                </a:solidFill>
              </a14:hiddenFill>
            </a:ext>
          </a:extLst>
        </p:spPr>
      </p:pic>
      <p:sp>
        <p:nvSpPr>
          <p:cNvPr id="21" name="CasellaDiTesto 20">
            <a:extLst>
              <a:ext uri="{FF2B5EF4-FFF2-40B4-BE49-F238E27FC236}">
                <a16:creationId xmlns:a16="http://schemas.microsoft.com/office/drawing/2014/main" id="{A7D4F725-0AB8-4E3D-AE3B-AF3ED5C624AA}"/>
              </a:ext>
            </a:extLst>
          </p:cNvPr>
          <p:cNvSpPr txBox="1"/>
          <p:nvPr/>
        </p:nvSpPr>
        <p:spPr>
          <a:xfrm>
            <a:off x="10423768" y="4936610"/>
            <a:ext cx="1544712" cy="646331"/>
          </a:xfrm>
          <a:prstGeom prst="rect">
            <a:avLst/>
          </a:prstGeom>
          <a:noFill/>
        </p:spPr>
        <p:txBody>
          <a:bodyPr wrap="square">
            <a:spAutoFit/>
          </a:bodyPr>
          <a:lstStyle/>
          <a:p>
            <a:r>
              <a:rPr lang="en-GB" i="1" dirty="0"/>
              <a:t>Rhinoceros </a:t>
            </a:r>
            <a:r>
              <a:rPr lang="en-GB" i="1" dirty="0" err="1"/>
              <a:t>sondaicus</a:t>
            </a:r>
            <a:endParaRPr lang="en-GB" i="1" dirty="0"/>
          </a:p>
        </p:txBody>
      </p:sp>
    </p:spTree>
    <p:extLst>
      <p:ext uri="{BB962C8B-B14F-4D97-AF65-F5344CB8AC3E}">
        <p14:creationId xmlns:p14="http://schemas.microsoft.com/office/powerpoint/2010/main" val="121976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88CE-397D-48D5-8D7D-770200A3EB3D}"/>
              </a:ext>
            </a:extLst>
          </p:cNvPr>
          <p:cNvSpPr>
            <a:spLocks noGrp="1"/>
          </p:cNvSpPr>
          <p:nvPr>
            <p:ph type="title"/>
          </p:nvPr>
        </p:nvSpPr>
        <p:spPr/>
        <p:txBody>
          <a:bodyPr>
            <a:normAutofit fontScale="90000"/>
          </a:bodyPr>
          <a:lstStyle/>
          <a:p>
            <a:r>
              <a:rPr lang="en-GB" dirty="0"/>
              <a:t>https://www.youtube.com/watch?v=JkaxUblCGz0</a:t>
            </a:r>
          </a:p>
        </p:txBody>
      </p:sp>
    </p:spTree>
    <p:extLst>
      <p:ext uri="{BB962C8B-B14F-4D97-AF65-F5344CB8AC3E}">
        <p14:creationId xmlns:p14="http://schemas.microsoft.com/office/powerpoint/2010/main" val="1253907401"/>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Esplora</Template>
  <TotalTime>394</TotalTime>
  <Words>1864</Words>
  <Application>Microsoft Office PowerPoint</Application>
  <PresentationFormat>Widescreen</PresentationFormat>
  <Paragraphs>124</Paragraphs>
  <Slides>14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Avenir Next LT Pro</vt:lpstr>
      <vt:lpstr>AvenirNext LT Pro Medium</vt:lpstr>
      <vt:lpstr>Calibri</vt:lpstr>
      <vt:lpstr>OpenSans-Bold</vt:lpstr>
      <vt:lpstr>OpenSans-Regular</vt:lpstr>
      <vt:lpstr>Oxygen</vt:lpstr>
      <vt:lpstr>Posterama</vt:lpstr>
      <vt:lpstr>Roboto</vt:lpstr>
      <vt:lpstr>ExploreVTI</vt:lpstr>
      <vt:lpstr>Zoogeography</vt:lpstr>
      <vt:lpstr>Biome</vt:lpstr>
      <vt:lpstr>Tropical and temperate rain forest</vt:lpstr>
      <vt:lpstr>Animals in the rainforest layers</vt:lpstr>
      <vt:lpstr>Adaptations of the Rainforest Animals and Birds</vt:lpstr>
      <vt:lpstr>Food chain</vt:lpstr>
      <vt:lpstr>Endangered rainforest animals</vt:lpstr>
      <vt:lpstr>Endangered rainforest animals</vt:lpstr>
      <vt:lpstr>https://www.youtube.com/watch?v=JkaxUblCGz0</vt:lpstr>
      <vt:lpstr>Desert</vt:lpstr>
      <vt:lpstr>Adaptations: How do animals survive in the desert</vt:lpstr>
      <vt:lpstr>Physical adaptations</vt:lpstr>
      <vt:lpstr>Diet: What do desert animals eat</vt:lpstr>
      <vt:lpstr>Conservation Status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Zoogeography</dc:title>
  <dc:creator>MANFRIN CHIARA</dc:creator>
  <cp:lastModifiedBy>MANFRIN CHIARA</cp:lastModifiedBy>
  <cp:revision>9</cp:revision>
  <dcterms:created xsi:type="dcterms:W3CDTF">2022-10-13T08:28:32Z</dcterms:created>
  <dcterms:modified xsi:type="dcterms:W3CDTF">2024-10-09T07:32:43Z</dcterms:modified>
</cp:coreProperties>
</file>