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73" r:id="rId6"/>
    <p:sldId id="260" r:id="rId7"/>
    <p:sldId id="261" r:id="rId8"/>
    <p:sldId id="263" r:id="rId9"/>
    <p:sldId id="272" r:id="rId10"/>
    <p:sldId id="275" r:id="rId11"/>
    <p:sldId id="267" r:id="rId12"/>
    <p:sldId id="276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FLER SIEGLINDE" initials="KS" lastIdx="1" clrIdx="0">
    <p:extLst>
      <p:ext uri="{19B8F6BF-5375-455C-9EA6-DF929625EA0E}">
        <p15:presenceInfo xmlns:p15="http://schemas.microsoft.com/office/powerpoint/2012/main" userId="KOFLER SIEGLIN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6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DC568E-16B9-429D-88D4-D3CB0AA6169B}" type="datetimeFigureOut">
              <a:rPr lang="it-IT" smtClean="0"/>
              <a:pPr/>
              <a:t>09/10/2024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B83AFB-8DB2-4ADF-BFA0-AABF334AD072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kofler@units.i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kofler@units.i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ofler@units.i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34076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it-IT" b="1"/>
              <a:t>DIUSLIT  2024/2025</a:t>
            </a:r>
            <a:br>
              <a:rPr lang="it-IT" b="1" dirty="0"/>
            </a:br>
            <a:r>
              <a:rPr lang="it-IT" b="1" dirty="0" err="1"/>
              <a:t>Lektorat</a:t>
            </a:r>
            <a:r>
              <a:rPr lang="it-IT" b="1" dirty="0"/>
              <a:t> Kofler 2. </a:t>
            </a:r>
            <a:r>
              <a:rPr lang="it-IT" b="1" dirty="0" err="1"/>
              <a:t>Jahr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it-IT" sz="4000" b="1" dirty="0"/>
          </a:p>
          <a:p>
            <a:pPr algn="ctr"/>
            <a:r>
              <a:rPr lang="it-IT" sz="4000" b="1" dirty="0" err="1"/>
              <a:t>Her</a:t>
            </a:r>
            <a:r>
              <a:rPr lang="de-DE" sz="4000" b="1" dirty="0" err="1"/>
              <a:t>zlich</a:t>
            </a:r>
            <a:r>
              <a:rPr lang="de-DE" sz="4000" b="1" dirty="0"/>
              <a:t> willkommen!</a:t>
            </a:r>
            <a:endParaRPr lang="it-IT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0DA1C-2311-437C-9919-4F42EC05C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836712"/>
            <a:ext cx="7851648" cy="1008112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2 </a:t>
            </a:r>
            <a:r>
              <a:rPr lang="it-IT" sz="4000" dirty="0" err="1"/>
              <a:t>Schwerpunkte</a:t>
            </a:r>
            <a:r>
              <a:rPr lang="it-IT" sz="4000" dirty="0"/>
              <a:t>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6A02D-F220-4A5D-AD76-D6F8307B9B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7854696" cy="4320480"/>
          </a:xfrm>
        </p:spPr>
        <p:txBody>
          <a:bodyPr>
            <a:normAutofit/>
          </a:bodyPr>
          <a:lstStyle/>
          <a:p>
            <a:pPr algn="ctr"/>
            <a:endParaRPr lang="it-IT" dirty="0"/>
          </a:p>
          <a:p>
            <a:pPr algn="ctr"/>
            <a:r>
              <a:rPr lang="it-IT" b="1" dirty="0"/>
              <a:t>1. </a:t>
            </a:r>
            <a:r>
              <a:rPr lang="it-IT" b="1" dirty="0" err="1"/>
              <a:t>Arbeit</a:t>
            </a:r>
            <a:r>
              <a:rPr lang="it-IT" b="1" dirty="0"/>
              <a:t> </a:t>
            </a:r>
            <a:r>
              <a:rPr lang="it-IT" b="1" dirty="0" err="1"/>
              <a:t>mit</a:t>
            </a:r>
            <a:r>
              <a:rPr lang="it-IT" b="1" dirty="0"/>
              <a:t> </a:t>
            </a:r>
            <a:r>
              <a:rPr lang="it-IT" b="1" dirty="0" err="1"/>
              <a:t>dem</a:t>
            </a:r>
            <a:r>
              <a:rPr lang="it-IT" b="1" dirty="0"/>
              <a:t> </a:t>
            </a:r>
            <a:r>
              <a:rPr lang="it-IT" b="1" dirty="0" err="1"/>
              <a:t>Lehrbuch</a:t>
            </a:r>
            <a:r>
              <a:rPr lang="it-IT" b="1" dirty="0"/>
              <a:t> </a:t>
            </a:r>
            <a:r>
              <a:rPr lang="de-DE" b="1" dirty="0"/>
              <a:t>: </a:t>
            </a:r>
          </a:p>
          <a:p>
            <a:pPr marL="514350" indent="-514350" algn="ctr">
              <a:buAutoNum type="arabicPeriod"/>
            </a:pPr>
            <a:endParaRPr lang="de-DE" b="1" dirty="0"/>
          </a:p>
          <a:p>
            <a:pPr algn="ctr"/>
            <a:r>
              <a:rPr lang="de-DE" b="1" i="1" dirty="0"/>
              <a:t>Akademie Deutsch B2 +</a:t>
            </a:r>
          </a:p>
          <a:p>
            <a:pPr algn="ctr"/>
            <a:r>
              <a:rPr lang="de-DE" b="1" i="1" dirty="0"/>
              <a:t>(Lektionen 30, 31, 32, 36) </a:t>
            </a:r>
            <a:r>
              <a:rPr lang="de-DE" b="1" i="1" dirty="0" err="1"/>
              <a:t>Hueber</a:t>
            </a:r>
            <a:r>
              <a:rPr lang="de-DE" b="1" i="1" dirty="0"/>
              <a:t>  Verlag </a:t>
            </a:r>
          </a:p>
          <a:p>
            <a:pPr algn="ctr"/>
            <a:r>
              <a:rPr lang="de-DE" b="1" i="1" dirty="0"/>
              <a:t>LV – HV – SP – MP </a:t>
            </a:r>
          </a:p>
          <a:p>
            <a:pPr marL="514350" indent="-514350" algn="ctr">
              <a:buAutoNum type="arabicPeriod"/>
            </a:pPr>
            <a:endParaRPr lang="it-IT" dirty="0"/>
          </a:p>
          <a:p>
            <a:pPr algn="ctr"/>
            <a:r>
              <a:rPr lang="it-IT" b="1" dirty="0"/>
              <a:t>2. </a:t>
            </a:r>
            <a:r>
              <a:rPr lang="it-IT" b="1" dirty="0" err="1"/>
              <a:t>Referate</a:t>
            </a:r>
            <a:r>
              <a:rPr lang="it-IT" b="1" dirty="0"/>
              <a:t> zur </a:t>
            </a:r>
            <a:r>
              <a:rPr lang="it-IT" b="1" dirty="0" err="1"/>
              <a:t>Landeskunde</a:t>
            </a:r>
            <a:r>
              <a:rPr lang="it-IT" b="1" dirty="0"/>
              <a:t> (DACHL)</a:t>
            </a:r>
          </a:p>
        </p:txBody>
      </p:sp>
    </p:spTree>
    <p:extLst>
      <p:ext uri="{BB962C8B-B14F-4D97-AF65-F5344CB8AC3E}">
        <p14:creationId xmlns:p14="http://schemas.microsoft.com/office/powerpoint/2010/main" val="88418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30  (Akademie Deutsch B2+)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„Digitale Welten“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Digitalisierung</a:t>
            </a:r>
          </a:p>
          <a:p>
            <a:r>
              <a:rPr lang="de-DE" dirty="0"/>
              <a:t>Recherche und Präsentation Kurzvortrag</a:t>
            </a:r>
          </a:p>
          <a:p>
            <a:r>
              <a:rPr lang="de-DE" dirty="0"/>
              <a:t>Schreiben eines argumentativen Textes</a:t>
            </a:r>
          </a:p>
          <a:p>
            <a:pPr marL="0" indent="0">
              <a:buNone/>
            </a:pPr>
            <a:r>
              <a:rPr lang="de-DE" dirty="0"/>
              <a:t> </a:t>
            </a:r>
          </a:p>
          <a:p>
            <a:r>
              <a:rPr lang="de-DE" dirty="0"/>
              <a:t>Grammatik: Partizip als Adjektiv, Konjunktiv II der Vergangenheit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31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„Unsere Erde“ 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Natur und ich – Plastikmüll – Artensterben – Wahlprogramm (HV)</a:t>
            </a:r>
          </a:p>
          <a:p>
            <a:pPr>
              <a:buNone/>
            </a:pPr>
            <a:r>
              <a:rPr lang="de-DE" dirty="0"/>
              <a:t>      </a:t>
            </a:r>
          </a:p>
          <a:p>
            <a:pPr>
              <a:buNone/>
            </a:pPr>
            <a:r>
              <a:rPr lang="de-DE" dirty="0"/>
              <a:t>Gramm: Umformung Linksattribut - Relativsatz</a:t>
            </a:r>
            <a:endParaRPr lang="it-IT" dirty="0"/>
          </a:p>
          <a:p>
            <a:endParaRPr lang="de-DE" dirty="0"/>
          </a:p>
          <a:p>
            <a:r>
              <a:rPr lang="de-DE" dirty="0"/>
              <a:t>DW Topthema Plastikmüll, Artensterben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32 </a:t>
            </a:r>
            <a:br>
              <a:rPr lang="de-DE" sz="36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„Das Gewissen isst mit“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Lebensmittelverschwendung – Beschreiben von Grafiken</a:t>
            </a:r>
          </a:p>
          <a:p>
            <a:r>
              <a:rPr lang="de-DE" dirty="0"/>
              <a:t>Mindesthaltbarkeitsdatum</a:t>
            </a:r>
          </a:p>
          <a:p>
            <a:pPr marL="0" indent="0">
              <a:buNone/>
            </a:pPr>
            <a:r>
              <a:rPr lang="de-DE" dirty="0"/>
              <a:t> </a:t>
            </a:r>
          </a:p>
          <a:p>
            <a:endParaRPr lang="de-DE" dirty="0"/>
          </a:p>
          <a:p>
            <a:r>
              <a:rPr lang="de-DE" dirty="0"/>
              <a:t>Gramm: Umformung Relativsätze in Linksattribute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Lektion 36</a:t>
            </a:r>
            <a:br>
              <a:rPr lang="de-DE" sz="4000" b="1" dirty="0">
                <a:solidFill>
                  <a:schemeClr val="accent3"/>
                </a:solidFill>
              </a:rPr>
            </a:br>
            <a:r>
              <a:rPr lang="de-DE" sz="3600" b="1" dirty="0">
                <a:solidFill>
                  <a:schemeClr val="accent3"/>
                </a:solidFill>
              </a:rPr>
              <a:t>„Ein großer Schritt für die Menschheit“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Erfindungen – Elektroauto  - Die Schattenseiten der Elektrobatterie – Coole Erfindungen</a:t>
            </a:r>
          </a:p>
          <a:p>
            <a:endParaRPr lang="de-DE" dirty="0"/>
          </a:p>
          <a:p>
            <a:r>
              <a:rPr lang="de-DE" dirty="0"/>
              <a:t>Gramm.: Relativsätze mit </a:t>
            </a:r>
            <a:r>
              <a:rPr lang="de-DE" i="1" dirty="0"/>
              <a:t>Wer</a:t>
            </a:r>
            <a:endParaRPr lang="it-IT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Referate zur Landeskunde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de-DE" dirty="0"/>
          </a:p>
          <a:p>
            <a:r>
              <a:rPr lang="de-DE" dirty="0"/>
              <a:t>Aus „</a:t>
            </a:r>
            <a:r>
              <a:rPr lang="de-DE" b="1" dirty="0"/>
              <a:t>Mittelpunkt B2/C1 Intensivtrainer schriftlicher und mündlicher Ausdruck</a:t>
            </a:r>
          </a:p>
          <a:p>
            <a:r>
              <a:rPr lang="de-DE" dirty="0"/>
              <a:t>Präsentation – Vortrag – Referat </a:t>
            </a:r>
          </a:p>
          <a:p>
            <a:r>
              <a:rPr lang="de-DE" dirty="0"/>
              <a:t>Präsentationstechniken erlernen mit Übungen</a:t>
            </a:r>
          </a:p>
          <a:p>
            <a:endParaRPr lang="de-DE" dirty="0"/>
          </a:p>
          <a:p>
            <a:r>
              <a:rPr lang="de-DE" dirty="0"/>
              <a:t>Referate (zu zweit) zu deutschen und österreichischen Bundesländern, zu Liechtenstein und zur deutschsprachigen Schweiz – nach vorgegebener Themenliste </a:t>
            </a:r>
            <a:endParaRPr lang="de-DE" sz="3600" dirty="0">
              <a:hlinkClick r:id="rId2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2925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>
                <a:solidFill>
                  <a:schemeClr val="accent3"/>
                </a:solidFill>
              </a:rPr>
              <a:t>Prüfungsteil Lektorat:</a:t>
            </a:r>
            <a:endParaRPr lang="it-IT" sz="3600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pPr marL="0" indent="0">
              <a:buNone/>
            </a:pPr>
            <a:r>
              <a:rPr lang="de-DE" sz="3600" u="sng" dirty="0"/>
              <a:t>Sprachbausteine </a:t>
            </a:r>
            <a:r>
              <a:rPr lang="de-DE" sz="3600" dirty="0"/>
              <a:t>(Grammatik und Wortschatz aus den einzelnen Kapiteln des Lehrbuches)</a:t>
            </a:r>
          </a:p>
          <a:p>
            <a:pPr marL="0" indent="0">
              <a:buNone/>
            </a:pPr>
            <a:r>
              <a:rPr lang="de-DE" sz="3600" dirty="0"/>
              <a:t>Mündliche Prüfung: eine Frage zur Landeskunde</a:t>
            </a:r>
            <a:endParaRPr lang="de-DE" sz="3600" dirty="0">
              <a:hlinkClick r:id="rId2"/>
            </a:endParaRPr>
          </a:p>
          <a:p>
            <a:pPr marL="0" indent="0">
              <a:buNone/>
            </a:pPr>
            <a:endParaRPr lang="de-DE" sz="3600" dirty="0">
              <a:hlinkClick r:id="rId2"/>
            </a:endParaRP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3"/>
                </a:solidFill>
              </a:rPr>
              <a:t>Lektorat Kofler 2. Jahr DIUSLIT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  <a:p>
            <a:pPr marL="0" indent="0">
              <a:buNone/>
            </a:pPr>
            <a:r>
              <a:rPr lang="de-DE" sz="3600" dirty="0"/>
              <a:t>Sprechstunde Kofler: </a:t>
            </a:r>
          </a:p>
          <a:p>
            <a:pPr marL="0" indent="0">
              <a:buNone/>
            </a:pPr>
            <a:r>
              <a:rPr lang="de-DE" sz="3600" u="sng" dirty="0" err="1"/>
              <a:t>nachVereinbarung</a:t>
            </a:r>
            <a:r>
              <a:rPr lang="de-DE" sz="3600" u="sng" dirty="0"/>
              <a:t> </a:t>
            </a:r>
            <a:endParaRPr lang="de-DE" sz="3600" dirty="0">
              <a:hlinkClick r:id="rId2"/>
            </a:endParaRPr>
          </a:p>
          <a:p>
            <a:pPr marL="0" indent="0">
              <a:buNone/>
            </a:pPr>
            <a:endParaRPr lang="de-DE" sz="3600" dirty="0">
              <a:hlinkClick r:id="rId2"/>
            </a:endParaRPr>
          </a:p>
          <a:p>
            <a:pPr marL="0" indent="0">
              <a:buNone/>
            </a:pPr>
            <a:r>
              <a:rPr lang="de-DE" sz="3600" dirty="0" err="1">
                <a:hlinkClick r:id="rId2"/>
              </a:rPr>
              <a:t>kofler</a:t>
            </a:r>
            <a:r>
              <a:rPr lang="it-IT" sz="3600" dirty="0">
                <a:hlinkClick r:id="rId2"/>
              </a:rPr>
              <a:t>@units.it</a:t>
            </a:r>
            <a:endParaRPr lang="it-IT" sz="36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5922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77ab227-96b9-46ef-a3d4-61440b33ace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9216433CD1D7A459BBA35110D07F783" ma:contentTypeVersion="14" ma:contentTypeDescription="Creare un nuovo documento." ma:contentTypeScope="" ma:versionID="f00f2d0622338c01d2a2a3bfbd243d2e">
  <xsd:schema xmlns:xsd="http://www.w3.org/2001/XMLSchema" xmlns:xs="http://www.w3.org/2001/XMLSchema" xmlns:p="http://schemas.microsoft.com/office/2006/metadata/properties" xmlns:ns3="b77ab227-96b9-46ef-a3d4-61440b33ace8" xmlns:ns4="024a86ec-25ef-47a4-8e2e-9e4a207965e2" targetNamespace="http://schemas.microsoft.com/office/2006/metadata/properties" ma:root="true" ma:fieldsID="38d5bae37b88077119ba06e1123c9bc8" ns3:_="" ns4:_="">
    <xsd:import namespace="b77ab227-96b9-46ef-a3d4-61440b33ace8"/>
    <xsd:import namespace="024a86ec-25ef-47a4-8e2e-9e4a207965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7ab227-96b9-46ef-a3d4-61440b33ac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4a86ec-25ef-47a4-8e2e-9e4a207965e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FF6705-FD82-4324-9533-BF67927D37E7}">
  <ds:schemaRefs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  <ds:schemaRef ds:uri="http://schemas.openxmlformats.org/package/2006/metadata/core-properties"/>
    <ds:schemaRef ds:uri="b77ab227-96b9-46ef-a3d4-61440b33ace8"/>
    <ds:schemaRef ds:uri="http://schemas.microsoft.com/office/2006/documentManagement/types"/>
    <ds:schemaRef ds:uri="024a86ec-25ef-47a4-8e2e-9e4a207965e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B4A29F3-438D-4A32-8D81-19B8116440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817A28-48FE-4BFD-91CF-60AEDD53CC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7ab227-96b9-46ef-a3d4-61440b33ace8"/>
    <ds:schemaRef ds:uri="024a86ec-25ef-47a4-8e2e-9e4a207965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542</TotalTime>
  <Words>245</Words>
  <Application>Microsoft Office PowerPoint</Application>
  <PresentationFormat>Presentazione su schermo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Equinozio</vt:lpstr>
      <vt:lpstr>DIUSLIT  2024/2025 Lektorat Kofler 2. Jahr</vt:lpstr>
      <vt:lpstr>2 Schwerpunkte    </vt:lpstr>
      <vt:lpstr>Lektion 30  (Akademie Deutsch B2+) „Digitale Welten“</vt:lpstr>
      <vt:lpstr>Lektion 31 „Unsere Erde“ </vt:lpstr>
      <vt:lpstr>Lektion 32  „Das Gewissen isst mit“</vt:lpstr>
      <vt:lpstr>Lektion 36 „Ein großer Schritt für die Menschheit“</vt:lpstr>
      <vt:lpstr>Referate zur Landeskunde</vt:lpstr>
      <vt:lpstr>Prüfungsteil Lektorat:</vt:lpstr>
      <vt:lpstr>Lektorat Kofler 2. Jahr DIUSLIT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DIUSLIT  2015/2016 Lektorat Kofler 2. Jahr</dc:title>
  <dc:creator>SIGI</dc:creator>
  <cp:lastModifiedBy>KOFLER SIEGLINDE</cp:lastModifiedBy>
  <cp:revision>36</cp:revision>
  <dcterms:created xsi:type="dcterms:W3CDTF">2015-10-14T06:58:29Z</dcterms:created>
  <dcterms:modified xsi:type="dcterms:W3CDTF">2024-10-09T07:42:50Z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0x010100F9216433CD1D7A459BBA35110D07F783</vt:lpwstr>
  </property>
</Properties>
</file>